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56" r:id="rId5"/>
    <p:sldId id="257" r:id="rId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Objects="1" showGuides="1">
      <p:cViewPr varScale="1">
        <p:scale>
          <a:sx n="61" d="100"/>
          <a:sy n="61" d="100"/>
        </p:scale>
        <p:origin x="66" y="918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23/06/2016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23/06/2016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fld id="{831F51B5-5B00-8D46-BE82-010D8F972854}" type="datetimeFigureOut">
              <a:rPr lang="en-US" smtClean="0"/>
              <a:pPr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Q6 Position in IR1/5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G. Arduini, R. De Maria, M. Giovannozzi, R. Tomas.</a:t>
            </a:r>
            <a:endParaRPr lang="en-US" dirty="0"/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TC 30/6/2016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Q6 Position in </a:t>
            </a:r>
            <a:r>
              <a:rPr lang="en-US" smtClean="0"/>
              <a:t>IR1/5 fo</a:t>
            </a:r>
            <a:r>
              <a:rPr lang="en-US" smtClean="0"/>
              <a:t>r HL-LHC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Q6 </a:t>
            </a:r>
            <a:r>
              <a:rPr lang="en-US" dirty="0"/>
              <a:t>Position in IR1/5 in all baseline HL-LHC lattice versions is the same of the LHC.</a:t>
            </a:r>
          </a:p>
          <a:p>
            <a:r>
              <a:rPr lang="en-US" dirty="0"/>
              <a:t>Optics optimizations </a:t>
            </a:r>
            <a:r>
              <a:rPr lang="en-US" dirty="0" smtClean="0"/>
              <a:t>on baseline layouts performed </a:t>
            </a:r>
            <a:r>
              <a:rPr lang="en-US" dirty="0"/>
              <a:t>in the past did not show improvement by displacing Q6 from its original position.</a:t>
            </a:r>
          </a:p>
          <a:p>
            <a:r>
              <a:rPr lang="en-US" dirty="0"/>
              <a:t>Displacing Q6 was proposed only in the context of the Q7+ </a:t>
            </a:r>
            <a:r>
              <a:rPr lang="en-US" dirty="0" smtClean="0"/>
              <a:t>option, </a:t>
            </a:r>
            <a:r>
              <a:rPr lang="en-US" dirty="0"/>
              <a:t>but it was never part of the </a:t>
            </a:r>
            <a:r>
              <a:rPr lang="en-US" dirty="0" smtClean="0"/>
              <a:t>baseline.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Hi-</a:t>
            </a:r>
            <a:r>
              <a:rPr lang="fr-FR" noProof="0" dirty="0" err="1" smtClean="0"/>
              <a:t>Lumi</a:t>
            </a:r>
            <a:r>
              <a:rPr lang="fr-FR" noProof="0" dirty="0" smtClean="0"/>
              <a:t> </a:t>
            </a:r>
            <a:r>
              <a:rPr lang="fr-FR" dirty="0" smtClean="0"/>
              <a:t>TC 30/6/2016 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391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8EF391-2BAD-45F4-B22E-736040720C99}">
  <ds:schemaRefs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dcmitype/"/>
    <ds:schemaRef ds:uri="8946e33d-fd2f-4ae4-8ee9-d90c129cdf9e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3291</TotalTime>
  <Words>95</Words>
  <Application>Microsoft Office PowerPoint</Application>
  <PresentationFormat>On-screen Show (4:3)</PresentationFormat>
  <Paragraphs>10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Thème Office</vt:lpstr>
      <vt:lpstr>Q6 Position in IR1/5</vt:lpstr>
      <vt:lpstr>Q6 Position in IR1/5 for HL-LHC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Riccardo De Maria</cp:lastModifiedBy>
  <cp:revision>112</cp:revision>
  <dcterms:created xsi:type="dcterms:W3CDTF">2016-03-23T12:58:39Z</dcterms:created>
  <dcterms:modified xsi:type="dcterms:W3CDTF">2016-06-23T09:14:24Z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