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63" r:id="rId5"/>
    <p:sldId id="262" r:id="rId6"/>
    <p:sldId id="268" r:id="rId7"/>
    <p:sldId id="267" r:id="rId8"/>
    <p:sldId id="269" r:id="rId9"/>
    <p:sldId id="271" r:id="rId10"/>
    <p:sldId id="270" r:id="rId11"/>
    <p:sldId id="274" r:id="rId12"/>
    <p:sldId id="272" r:id="rId13"/>
    <p:sldId id="275" r:id="rId14"/>
    <p:sldId id="276" r:id="rId15"/>
    <p:sldId id="277" r:id="rId16"/>
    <p:sldId id="278" r:id="rId17"/>
    <p:sldId id="279" r:id="rId18"/>
    <p:sldId id="280" r:id="rId19"/>
    <p:sldId id="266" r:id="rId2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96" d="100"/>
          <a:sy n="96" d="100"/>
        </p:scale>
        <p:origin x="10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24/06/2016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51039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24/06/2016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34759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264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err="1" smtClean="0"/>
              <a:t>Review</a:t>
            </a:r>
            <a:r>
              <a:rPr lang="fr-CH" dirty="0" smtClean="0"/>
              <a:t> of </a:t>
            </a:r>
            <a:r>
              <a:rPr lang="fr-CH" dirty="0" err="1" smtClean="0"/>
              <a:t>baseline</a:t>
            </a:r>
            <a:r>
              <a:rPr lang="fr-CH" dirty="0" smtClean="0"/>
              <a:t> </a:t>
            </a:r>
            <a:r>
              <a:rPr lang="fr-CH" dirty="0" err="1" smtClean="0"/>
              <a:t>following</a:t>
            </a:r>
            <a:r>
              <a:rPr lang="fr-CH" dirty="0" smtClean="0"/>
              <a:t> the </a:t>
            </a:r>
            <a:r>
              <a:rPr lang="fr-CH" dirty="0" err="1" smtClean="0"/>
              <a:t>cost-reduction</a:t>
            </a:r>
            <a:r>
              <a:rPr lang="fr-CH" dirty="0" smtClean="0"/>
              <a:t> </a:t>
            </a:r>
            <a:r>
              <a:rPr lang="fr-CH" dirty="0" err="1" smtClean="0"/>
              <a:t>process</a:t>
            </a:r>
            <a:r>
              <a:rPr lang="fr-CH" dirty="0" smtClean="0"/>
              <a:t> of </a:t>
            </a:r>
            <a:r>
              <a:rPr lang="fr-CH" dirty="0" err="1" smtClean="0"/>
              <a:t>June</a:t>
            </a:r>
            <a:r>
              <a:rPr lang="fr-CH" dirty="0" smtClean="0"/>
              <a:t> 2016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L. Rossi 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smtClean="0"/>
              <a:t>HL TCC 23 </a:t>
            </a:r>
            <a:r>
              <a:rPr lang="fr-CH" dirty="0" err="1" smtClean="0"/>
              <a:t>June</a:t>
            </a:r>
            <a:r>
              <a:rPr lang="fr-CH" dirty="0" smtClean="0"/>
              <a:t>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See</a:t>
            </a:r>
            <a:r>
              <a:rPr lang="fr-CH" dirty="0" smtClean="0"/>
              <a:t> slides of G. </a:t>
            </a:r>
            <a:r>
              <a:rPr lang="fr-CH" dirty="0" err="1" smtClean="0"/>
              <a:t>Arduini</a:t>
            </a:r>
            <a:r>
              <a:rPr lang="fr-CH" dirty="0" smtClean="0"/>
              <a:t> on new  performance </a:t>
            </a:r>
            <a:r>
              <a:rPr lang="fr-CH" dirty="0" err="1" smtClean="0"/>
              <a:t>estimate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686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Rebaseline</a:t>
            </a:r>
            <a:r>
              <a:rPr lang="fr-CH" dirty="0" smtClean="0"/>
              <a:t>: impact on WP17 via WP15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450236" y="902526"/>
          <a:ext cx="8243528" cy="577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7788">
                  <a:extLst>
                    <a:ext uri="{9D8B030D-6E8A-4147-A177-3AD203B41FA5}">
                      <a16:colId xmlns="" xmlns:a16="http://schemas.microsoft.com/office/drawing/2014/main" val="1532673494"/>
                    </a:ext>
                  </a:extLst>
                </a:gridCol>
                <a:gridCol w="3905740">
                  <a:extLst>
                    <a:ext uri="{9D8B030D-6E8A-4147-A177-3AD203B41FA5}">
                      <a16:colId xmlns="" xmlns:a16="http://schemas.microsoft.com/office/drawing/2014/main" val="25822467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Change proposal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Impact of CE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8792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Installed ½ of crab-cavity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Reduction of the UA diameter or</a:t>
                      </a:r>
                      <a:r>
                        <a:rPr lang="en-GB" baseline="0" dirty="0" smtClean="0"/>
                        <a:t> s</a:t>
                      </a:r>
                      <a:r>
                        <a:rPr lang="en-GB" dirty="0" smtClean="0"/>
                        <a:t>uppression of the UL</a:t>
                      </a:r>
                    </a:p>
                    <a:p>
                      <a:r>
                        <a:rPr lang="en-GB" dirty="0" smtClean="0"/>
                        <a:t>Reduction of the UW volume</a:t>
                      </a:r>
                    </a:p>
                    <a:p>
                      <a:r>
                        <a:rPr lang="en-GB" dirty="0" smtClean="0"/>
                        <a:t>Reduction</a:t>
                      </a:r>
                      <a:r>
                        <a:rPr lang="en-GB" baseline="0" dirty="0" smtClean="0"/>
                        <a:t> of the SR surface</a:t>
                      </a:r>
                    </a:p>
                    <a:p>
                      <a:r>
                        <a:rPr lang="en-GB" baseline="0" dirty="0" smtClean="0"/>
                        <a:t>Reduction of UR length</a:t>
                      </a:r>
                    </a:p>
                    <a:p>
                      <a:r>
                        <a:rPr lang="en-GB" baseline="0" dirty="0" smtClean="0"/>
                        <a:t>Reduction of cooling the ventilation</a:t>
                      </a:r>
                    </a:p>
                    <a:p>
                      <a:r>
                        <a:rPr lang="en-GB" baseline="0" dirty="0" smtClean="0"/>
                        <a:t>Reduction of electrical distribution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26885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Powering of the Q4-Q5-Q6 from the RR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Reduction of the UR diameter</a:t>
                      </a:r>
                    </a:p>
                    <a:p>
                      <a:r>
                        <a:rPr lang="en-GB" dirty="0" smtClean="0"/>
                        <a:t>Reduction of cooling and ventilation</a:t>
                      </a:r>
                    </a:p>
                    <a:p>
                      <a:r>
                        <a:rPr lang="en-GB" dirty="0" smtClean="0"/>
                        <a:t>Reduction of electrical distribution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03685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Integration</a:t>
                      </a:r>
                      <a:r>
                        <a:rPr lang="en-GB" baseline="0" dirty="0" smtClean="0"/>
                        <a:t> of CLIQ in LHC UL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Reduction of UR diameter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48372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Supply of demi water from LHC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Reduction of UW volume</a:t>
                      </a:r>
                    </a:p>
                    <a:p>
                      <a:r>
                        <a:rPr lang="en-GB" dirty="0" smtClean="0"/>
                        <a:t>Reduction/suppression of SF building.</a:t>
                      </a:r>
                    </a:p>
                    <a:p>
                      <a:r>
                        <a:rPr lang="en-GB" dirty="0" smtClean="0"/>
                        <a:t>Reduction of cooling and ventilation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88260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Split of the </a:t>
                      </a:r>
                      <a:r>
                        <a:rPr lang="en-GB" dirty="0" err="1" smtClean="0"/>
                        <a:t>cryo</a:t>
                      </a:r>
                      <a:r>
                        <a:rPr lang="en-GB" dirty="0" smtClean="0"/>
                        <a:t> cold box (external</a:t>
                      </a:r>
                      <a:r>
                        <a:rPr lang="en-GB" baseline="0" dirty="0" smtClean="0"/>
                        <a:t> diameter reduction and suppression of the second QXL)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Reduction of the UR diameter</a:t>
                      </a:r>
                    </a:p>
                    <a:p>
                      <a:r>
                        <a:rPr lang="en-GB" dirty="0" smtClean="0"/>
                        <a:t>Reduction of the shaft diameter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333053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28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CE </a:t>
            </a:r>
            <a:r>
              <a:rPr lang="fr-CH" dirty="0" err="1" smtClean="0"/>
              <a:t>cost</a:t>
            </a:r>
            <a:r>
              <a:rPr lang="fr-CH" dirty="0" smtClean="0"/>
              <a:t> </a:t>
            </a:r>
            <a:r>
              <a:rPr lang="fr-CH" dirty="0" err="1" smtClean="0"/>
              <a:t>saving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374727"/>
              </p:ext>
            </p:extLst>
          </p:nvPr>
        </p:nvGraphicFramePr>
        <p:xfrm>
          <a:off x="395535" y="905261"/>
          <a:ext cx="8363273" cy="489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7855">
                  <a:extLst>
                    <a:ext uri="{9D8B030D-6E8A-4147-A177-3AD203B41FA5}">
                      <a16:colId xmlns="" xmlns:a16="http://schemas.microsoft.com/office/drawing/2014/main" val="1532673494"/>
                    </a:ext>
                  </a:extLst>
                </a:gridCol>
                <a:gridCol w="1137709">
                  <a:extLst>
                    <a:ext uri="{9D8B030D-6E8A-4147-A177-3AD203B41FA5}">
                      <a16:colId xmlns="" xmlns:a16="http://schemas.microsoft.com/office/drawing/2014/main" val="2582246741"/>
                    </a:ext>
                  </a:extLst>
                </a:gridCol>
                <a:gridCol w="1137709">
                  <a:extLst>
                    <a:ext uri="{9D8B030D-6E8A-4147-A177-3AD203B41FA5}">
                      <a16:colId xmlns="" xmlns:a16="http://schemas.microsoft.com/office/drawing/2014/main" val="548657602"/>
                    </a:ext>
                  </a:extLst>
                </a:gridCol>
              </a:tblGrid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CE changes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CE impact [MCHF]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8792228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Min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Max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31756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Reduction of the UA diameter from 6 m to 5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26885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Suppression of the UL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03685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Reduction of the UR diameter from 7</a:t>
                      </a:r>
                      <a:r>
                        <a:rPr lang="en-GB" baseline="0" dirty="0" smtClean="0"/>
                        <a:t> m to 6-6.3 m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8801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Reduction of the UR length 4</a:t>
                      </a:r>
                      <a:r>
                        <a:rPr lang="en-GB" baseline="0" dirty="0" smtClean="0"/>
                        <a:t> to 8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48372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reduction of the UW/US volume by 10-20 %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882605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Reduction of the shaft diameter from 10.2 m to 9.7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33305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Reduction</a:t>
                      </a:r>
                      <a:r>
                        <a:rPr lang="en-GB" baseline="0" dirty="0" smtClean="0"/>
                        <a:t> of the SR surface by 30 %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84961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Reduction of SF building (12 MW</a:t>
                      </a:r>
                      <a:r>
                        <a:rPr lang="en-GB" baseline="0" dirty="0" smtClean="0"/>
                        <a:t> to 8 MW) 16 % surface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7331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Suppression of SF building</a:t>
                      </a:r>
                      <a:endParaRPr lang="en-GB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44750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Total</a:t>
                      </a:r>
                    </a:p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%</a:t>
                      </a:r>
                      <a:r>
                        <a:rPr lang="en-GB" b="1" baseline="0" dirty="0" smtClean="0"/>
                        <a:t> of </a:t>
                      </a:r>
                      <a:r>
                        <a:rPr lang="en-GB" b="1" baseline="0" dirty="0" err="1" smtClean="0"/>
                        <a:t>CtC</a:t>
                      </a:r>
                      <a:endParaRPr lang="en-GB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34132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712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CV </a:t>
            </a:r>
            <a:r>
              <a:rPr lang="fr-CH" dirty="0" err="1" smtClean="0"/>
              <a:t>cost</a:t>
            </a:r>
            <a:r>
              <a:rPr lang="fr-CH" dirty="0" smtClean="0"/>
              <a:t> </a:t>
            </a:r>
            <a:r>
              <a:rPr lang="fr-CH" dirty="0" err="1" smtClean="0"/>
              <a:t>saving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224949"/>
              </p:ext>
            </p:extLst>
          </p:nvPr>
        </p:nvGraphicFramePr>
        <p:xfrm>
          <a:off x="251520" y="1556792"/>
          <a:ext cx="8507288" cy="303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2688">
                  <a:extLst>
                    <a:ext uri="{9D8B030D-6E8A-4147-A177-3AD203B41FA5}">
                      <a16:colId xmlns="" xmlns:a16="http://schemas.microsoft.com/office/drawing/2014/main" val="1532673494"/>
                    </a:ext>
                  </a:extLst>
                </a:gridCol>
                <a:gridCol w="1157300">
                  <a:extLst>
                    <a:ext uri="{9D8B030D-6E8A-4147-A177-3AD203B41FA5}">
                      <a16:colId xmlns="" xmlns:a16="http://schemas.microsoft.com/office/drawing/2014/main" val="2582246741"/>
                    </a:ext>
                  </a:extLst>
                </a:gridCol>
                <a:gridCol w="1157300">
                  <a:extLst>
                    <a:ext uri="{9D8B030D-6E8A-4147-A177-3AD203B41FA5}">
                      <a16:colId xmlns="" xmlns:a16="http://schemas.microsoft.com/office/drawing/2014/main" val="548657602"/>
                    </a:ext>
                  </a:extLst>
                </a:gridCol>
              </a:tblGrid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CV changes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CV impact [MCHF]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8792228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Min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Max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31756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Reduction</a:t>
                      </a:r>
                      <a:r>
                        <a:rPr lang="en-GB" baseline="0" dirty="0" smtClean="0"/>
                        <a:t> of ventilation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26885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Reduction</a:t>
                      </a:r>
                      <a:r>
                        <a:rPr lang="en-GB" baseline="0" dirty="0" smtClean="0"/>
                        <a:t> of cooling (CC </a:t>
                      </a:r>
                      <a:r>
                        <a:rPr lang="en-GB" baseline="0" dirty="0" err="1" smtClean="0"/>
                        <a:t>rebaseline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03685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Reduction of cooling (Q4-Q5-Q6</a:t>
                      </a:r>
                      <a:r>
                        <a:rPr lang="en-GB" baseline="0" dirty="0" smtClean="0"/>
                        <a:t> from LHC)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8801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Reduction of cooling (UA-UR from LHC)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48372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Total</a:t>
                      </a:r>
                    </a:p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% of </a:t>
                      </a:r>
                      <a:r>
                        <a:rPr lang="en-GB" b="1" dirty="0" err="1" smtClean="0"/>
                        <a:t>CtC</a:t>
                      </a:r>
                      <a:r>
                        <a:rPr lang="en-GB" b="1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34132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442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EL </a:t>
            </a:r>
            <a:r>
              <a:rPr lang="fr-CH" dirty="0" err="1" smtClean="0"/>
              <a:t>cost</a:t>
            </a:r>
            <a:r>
              <a:rPr lang="fr-CH" dirty="0" smtClean="0"/>
              <a:t> </a:t>
            </a:r>
            <a:r>
              <a:rPr lang="fr-CH" dirty="0" err="1" smtClean="0"/>
              <a:t>saving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228419"/>
              </p:ext>
            </p:extLst>
          </p:nvPr>
        </p:nvGraphicFramePr>
        <p:xfrm>
          <a:off x="251520" y="1556792"/>
          <a:ext cx="8507288" cy="303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2688">
                  <a:extLst>
                    <a:ext uri="{9D8B030D-6E8A-4147-A177-3AD203B41FA5}">
                      <a16:colId xmlns="" xmlns:a16="http://schemas.microsoft.com/office/drawing/2014/main" val="1532673494"/>
                    </a:ext>
                  </a:extLst>
                </a:gridCol>
                <a:gridCol w="1157300">
                  <a:extLst>
                    <a:ext uri="{9D8B030D-6E8A-4147-A177-3AD203B41FA5}">
                      <a16:colId xmlns="" xmlns:a16="http://schemas.microsoft.com/office/drawing/2014/main" val="2582246741"/>
                    </a:ext>
                  </a:extLst>
                </a:gridCol>
                <a:gridCol w="1157300">
                  <a:extLst>
                    <a:ext uri="{9D8B030D-6E8A-4147-A177-3AD203B41FA5}">
                      <a16:colId xmlns="" xmlns:a16="http://schemas.microsoft.com/office/drawing/2014/main" val="548657602"/>
                    </a:ext>
                  </a:extLst>
                </a:gridCol>
              </a:tblGrid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EL changes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CV impact [MCHF]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8792228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Min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Max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31756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Reduction</a:t>
                      </a:r>
                      <a:r>
                        <a:rPr lang="en-GB" baseline="0" dirty="0" smtClean="0"/>
                        <a:t> of electrical distribution (CC </a:t>
                      </a:r>
                      <a:r>
                        <a:rPr lang="en-GB" baseline="0" dirty="0" err="1" smtClean="0"/>
                        <a:t>rebaseline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03685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Reduction of electrical</a:t>
                      </a:r>
                      <a:r>
                        <a:rPr lang="en-GB" baseline="0" dirty="0" smtClean="0"/>
                        <a:t> distribution</a:t>
                      </a:r>
                      <a:r>
                        <a:rPr lang="en-GB" dirty="0" smtClean="0"/>
                        <a:t> (Q4-Q5-Q6</a:t>
                      </a:r>
                      <a:r>
                        <a:rPr lang="en-GB" baseline="0" dirty="0" smtClean="0"/>
                        <a:t> from LHC)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8801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Reduction of DC cables (Q4-Q5-Q6</a:t>
                      </a:r>
                      <a:r>
                        <a:rPr lang="en-GB" baseline="0" dirty="0" smtClean="0"/>
                        <a:t> from LHC)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48372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Reduction of</a:t>
                      </a:r>
                      <a:r>
                        <a:rPr lang="en-GB" baseline="0" dirty="0" smtClean="0"/>
                        <a:t> electrical distribution (demi from LHC)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70653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Total</a:t>
                      </a:r>
                    </a:p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% of </a:t>
                      </a:r>
                      <a:r>
                        <a:rPr lang="en-GB" b="1" dirty="0" err="1" smtClean="0"/>
                        <a:t>CtC</a:t>
                      </a:r>
                      <a:endParaRPr lang="en-GB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34132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740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How to </a:t>
            </a:r>
            <a:r>
              <a:rPr lang="fr-CH" dirty="0" err="1" smtClean="0"/>
              <a:t>proceed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H" dirty="0" smtClean="0"/>
              <a:t>The TCC </a:t>
            </a:r>
            <a:r>
              <a:rPr lang="fr-CH" dirty="0" err="1" smtClean="0"/>
              <a:t>will</a:t>
            </a:r>
            <a:r>
              <a:rPr lang="fr-CH" dirty="0" smtClean="0"/>
              <a:t> examine the </a:t>
            </a:r>
            <a:r>
              <a:rPr lang="fr-CH" dirty="0" err="1" smtClean="0"/>
              <a:t>technical</a:t>
            </a:r>
            <a:r>
              <a:rPr lang="fr-CH" dirty="0" smtClean="0"/>
              <a:t> and performance impact as </a:t>
            </a:r>
            <a:r>
              <a:rPr lang="fr-CH" dirty="0" err="1" smtClean="0"/>
              <a:t>well</a:t>
            </a:r>
            <a:r>
              <a:rPr lang="fr-CH" dirty="0" smtClean="0"/>
              <a:t> the </a:t>
            </a:r>
            <a:r>
              <a:rPr lang="fr-CH" dirty="0" err="1" smtClean="0"/>
              <a:t>Coherency</a:t>
            </a:r>
            <a:r>
              <a:rPr lang="fr-CH" dirty="0" smtClean="0"/>
              <a:t>.</a:t>
            </a:r>
          </a:p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see</a:t>
            </a:r>
            <a:r>
              <a:rPr lang="fr-CH" dirty="0" smtClean="0"/>
              <a:t> if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increse</a:t>
            </a:r>
            <a:r>
              <a:rPr lang="fr-CH" dirty="0" smtClean="0"/>
              <a:t> the </a:t>
            </a:r>
            <a:r>
              <a:rPr lang="fr-CH" dirty="0" err="1" smtClean="0"/>
              <a:t>saving</a:t>
            </a:r>
            <a:r>
              <a:rPr lang="fr-CH" dirty="0" smtClean="0"/>
              <a:t> a </a:t>
            </a:r>
            <a:r>
              <a:rPr lang="fr-CH" dirty="0" err="1" smtClean="0"/>
              <a:t>little</a:t>
            </a:r>
            <a:r>
              <a:rPr lang="fr-CH" dirty="0" smtClean="0"/>
              <a:t> bit (but no </a:t>
            </a:r>
            <a:r>
              <a:rPr lang="fr-CH" dirty="0" err="1" smtClean="0"/>
              <a:t>exaggeration</a:t>
            </a:r>
            <a:r>
              <a:rPr lang="fr-CH" dirty="0" smtClean="0"/>
              <a:t>…): the </a:t>
            </a:r>
            <a:r>
              <a:rPr lang="fr-CH" dirty="0"/>
              <a:t>HL PO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smtClean="0"/>
              <a:t>continue </a:t>
            </a:r>
            <a:r>
              <a:rPr lang="fr-CH" dirty="0"/>
              <a:t>to </a:t>
            </a:r>
            <a:r>
              <a:rPr lang="fr-CH" dirty="0" err="1"/>
              <a:t>discuss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 smtClean="0"/>
              <a:t>WPLs</a:t>
            </a:r>
            <a:r>
              <a:rPr lang="fr-CH" dirty="0" smtClean="0"/>
              <a:t> </a:t>
            </a:r>
            <a:r>
              <a:rPr lang="fr-CH" dirty="0"/>
              <a:t>&amp; </a:t>
            </a:r>
            <a:r>
              <a:rPr lang="fr-CH" dirty="0" err="1" smtClean="0"/>
              <a:t>GLs</a:t>
            </a:r>
            <a:r>
              <a:rPr lang="fr-CH" dirty="0" smtClean="0"/>
              <a:t> </a:t>
            </a:r>
            <a:r>
              <a:rPr lang="fr-CH" b="1" dirty="0">
                <a:solidFill>
                  <a:srgbClr val="00B050"/>
                </a:solidFill>
              </a:rPr>
              <a:t>to </a:t>
            </a:r>
            <a:r>
              <a:rPr lang="fr-CH" b="1" dirty="0" err="1">
                <a:solidFill>
                  <a:srgbClr val="00B050"/>
                </a:solidFill>
              </a:rPr>
              <a:t>consolidate</a:t>
            </a:r>
            <a:r>
              <a:rPr lang="fr-CH" b="1" dirty="0">
                <a:solidFill>
                  <a:srgbClr val="00B050"/>
                </a:solidFill>
              </a:rPr>
              <a:t> budget and </a:t>
            </a:r>
            <a:r>
              <a:rPr lang="fr-CH" b="1" dirty="0" err="1" smtClean="0">
                <a:solidFill>
                  <a:srgbClr val="00B050"/>
                </a:solidFill>
              </a:rPr>
              <a:t>ventilate</a:t>
            </a:r>
            <a:r>
              <a:rPr lang="fr-CH" b="1" dirty="0" smtClean="0">
                <a:solidFill>
                  <a:srgbClr val="00B050"/>
                </a:solidFill>
              </a:rPr>
              <a:t> </a:t>
            </a:r>
            <a:r>
              <a:rPr lang="fr-CH" b="1" dirty="0">
                <a:solidFill>
                  <a:srgbClr val="00B050"/>
                </a:solidFill>
              </a:rPr>
              <a:t>few </a:t>
            </a:r>
            <a:r>
              <a:rPr lang="fr-CH" b="1" dirty="0" err="1">
                <a:solidFill>
                  <a:srgbClr val="00B050"/>
                </a:solidFill>
              </a:rPr>
              <a:t>further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cuts</a:t>
            </a:r>
            <a:r>
              <a:rPr lang="fr-CH" b="1" dirty="0">
                <a:solidFill>
                  <a:srgbClr val="00B050"/>
                </a:solidFill>
              </a:rPr>
              <a:t> in a </a:t>
            </a:r>
            <a:r>
              <a:rPr lang="fr-CH" b="1" dirty="0" err="1">
                <a:solidFill>
                  <a:srgbClr val="00B050"/>
                </a:solidFill>
              </a:rPr>
              <a:t>reasonable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way</a:t>
            </a:r>
            <a:r>
              <a:rPr lang="fr-CH" b="1" dirty="0">
                <a:solidFill>
                  <a:srgbClr val="00B050"/>
                </a:solidFill>
              </a:rPr>
              <a:t>.</a:t>
            </a:r>
          </a:p>
          <a:p>
            <a:endParaRPr lang="fr-CH" dirty="0" smtClean="0"/>
          </a:p>
          <a:p>
            <a:r>
              <a:rPr lang="fr-CH" dirty="0" err="1" smtClean="0"/>
              <a:t>Freeze</a:t>
            </a:r>
            <a:r>
              <a:rPr lang="fr-CH" dirty="0" smtClean="0"/>
              <a:t> all changes and </a:t>
            </a:r>
            <a:r>
              <a:rPr lang="fr-CH" dirty="0" err="1" smtClean="0"/>
              <a:t>ask</a:t>
            </a:r>
            <a:r>
              <a:rPr lang="fr-CH" dirty="0" smtClean="0"/>
              <a:t> </a:t>
            </a:r>
            <a:r>
              <a:rPr lang="fr-CH" dirty="0" err="1" smtClean="0"/>
              <a:t>each</a:t>
            </a:r>
            <a:r>
              <a:rPr lang="fr-CH" dirty="0" smtClean="0"/>
              <a:t> WP to </a:t>
            </a:r>
            <a:r>
              <a:rPr lang="fr-CH" dirty="0" err="1" smtClean="0"/>
              <a:t>write</a:t>
            </a:r>
            <a:r>
              <a:rPr lang="fr-CH" dirty="0" smtClean="0"/>
              <a:t> a short document as basis for the C&amp;SR II, </a:t>
            </a:r>
            <a:r>
              <a:rPr lang="fr-CH" dirty="0" err="1" smtClean="0"/>
              <a:t>followed</a:t>
            </a:r>
            <a:r>
              <a:rPr lang="fr-CH" dirty="0" smtClean="0"/>
              <a:t> by </a:t>
            </a:r>
            <a:r>
              <a:rPr lang="fr-CH" dirty="0" err="1" smtClean="0"/>
              <a:t>mandatory</a:t>
            </a:r>
            <a:r>
              <a:rPr lang="fr-CH" dirty="0" smtClean="0"/>
              <a:t> ECR.</a:t>
            </a:r>
          </a:p>
          <a:p>
            <a:r>
              <a:rPr lang="fr-CH" dirty="0"/>
              <a:t>A</a:t>
            </a:r>
            <a:r>
              <a:rPr lang="fr-CH" dirty="0" smtClean="0"/>
              <a:t> new version of the </a:t>
            </a:r>
            <a:r>
              <a:rPr lang="fr-CH" dirty="0" err="1" smtClean="0"/>
              <a:t>project</a:t>
            </a:r>
            <a:r>
              <a:rPr lang="fr-CH" dirty="0" smtClean="0"/>
              <a:t> description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issued</a:t>
            </a:r>
            <a:r>
              <a:rPr lang="fr-CH" dirty="0" smtClean="0"/>
              <a:t>,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validated</a:t>
            </a:r>
            <a:r>
              <a:rPr lang="fr-CH" dirty="0" smtClean="0"/>
              <a:t> by CERN management (as </a:t>
            </a:r>
            <a:r>
              <a:rPr lang="fr-CH" dirty="0" err="1" smtClean="0"/>
              <a:t>usual</a:t>
            </a:r>
            <a:r>
              <a:rPr lang="fr-CH" dirty="0" smtClean="0"/>
              <a:t>).</a:t>
            </a:r>
          </a:p>
          <a:p>
            <a:r>
              <a:rPr lang="fr-CH" dirty="0" smtClean="0"/>
              <a:t>WP15 and WP17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work</a:t>
            </a:r>
            <a:r>
              <a:rPr lang="fr-CH" dirty="0" smtClean="0"/>
              <a:t> hard to </a:t>
            </a:r>
            <a:r>
              <a:rPr lang="fr-CH" dirty="0" err="1" smtClean="0"/>
              <a:t>provide</a:t>
            </a:r>
            <a:r>
              <a:rPr lang="fr-CH" dirty="0" smtClean="0"/>
              <a:t> the new basis for CE (and all T.I.) to </a:t>
            </a:r>
            <a:r>
              <a:rPr lang="fr-CH" dirty="0" err="1" smtClean="0"/>
              <a:t>evaluate</a:t>
            </a:r>
            <a:r>
              <a:rPr lang="fr-CH" dirty="0" smtClean="0"/>
              <a:t> </a:t>
            </a:r>
            <a:r>
              <a:rPr lang="fr-CH" dirty="0" err="1" smtClean="0"/>
              <a:t>saving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in WP17.</a:t>
            </a:r>
          </a:p>
          <a:p>
            <a:r>
              <a:rPr lang="fr-CH" b="1" dirty="0" err="1" smtClean="0">
                <a:solidFill>
                  <a:srgbClr val="C00000"/>
                </a:solidFill>
              </a:rPr>
              <a:t>We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need</a:t>
            </a:r>
            <a:r>
              <a:rPr lang="fr-CH" b="1" dirty="0" smtClean="0">
                <a:solidFill>
                  <a:srgbClr val="C00000"/>
                </a:solidFill>
              </a:rPr>
              <a:t> to </a:t>
            </a:r>
            <a:r>
              <a:rPr lang="fr-CH" b="1" dirty="0" err="1" smtClean="0">
                <a:solidFill>
                  <a:srgbClr val="C00000"/>
                </a:solidFill>
              </a:rPr>
              <a:t>save</a:t>
            </a:r>
            <a:r>
              <a:rPr lang="fr-CH" b="1" dirty="0" smtClean="0">
                <a:solidFill>
                  <a:srgbClr val="C00000"/>
                </a:solidFill>
              </a:rPr>
              <a:t> 120 MCHF to </a:t>
            </a:r>
            <a:r>
              <a:rPr lang="fr-CH" b="1" dirty="0" err="1" smtClean="0">
                <a:solidFill>
                  <a:srgbClr val="C00000"/>
                </a:solidFill>
              </a:rPr>
              <a:t>keep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CtC</a:t>
            </a:r>
            <a:r>
              <a:rPr lang="fr-CH" b="1" dirty="0" smtClean="0">
                <a:solidFill>
                  <a:srgbClr val="C00000"/>
                </a:solidFill>
              </a:rPr>
              <a:t> at 950!! Job </a:t>
            </a:r>
            <a:r>
              <a:rPr lang="fr-CH" b="1" dirty="0" err="1" smtClean="0">
                <a:solidFill>
                  <a:srgbClr val="C00000"/>
                </a:solidFill>
              </a:rPr>
              <a:t>is</a:t>
            </a:r>
            <a:r>
              <a:rPr lang="fr-CH" b="1" dirty="0" smtClean="0">
                <a:solidFill>
                  <a:srgbClr val="C00000"/>
                </a:solidFill>
              </a:rPr>
              <a:t> not over, </a:t>
            </a:r>
            <a:r>
              <a:rPr lang="fr-CH" b="1" dirty="0" err="1" smtClean="0">
                <a:solidFill>
                  <a:srgbClr val="C00000"/>
                </a:solidFill>
              </a:rPr>
              <a:t>however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now</a:t>
            </a:r>
            <a:r>
              <a:rPr lang="fr-CH" b="1" dirty="0" smtClean="0">
                <a:solidFill>
                  <a:srgbClr val="C00000"/>
                </a:solidFill>
              </a:rPr>
              <a:t> the </a:t>
            </a:r>
            <a:r>
              <a:rPr lang="fr-CH" b="1" dirty="0" err="1" smtClean="0">
                <a:solidFill>
                  <a:srgbClr val="C00000"/>
                </a:solidFill>
              </a:rPr>
              <a:t>technical</a:t>
            </a:r>
            <a:r>
              <a:rPr lang="fr-CH" b="1" dirty="0" smtClean="0">
                <a:solidFill>
                  <a:srgbClr val="C00000"/>
                </a:solidFill>
              </a:rPr>
              <a:t> challenges </a:t>
            </a:r>
            <a:r>
              <a:rPr lang="fr-CH" b="1" dirty="0" err="1" smtClean="0">
                <a:solidFill>
                  <a:srgbClr val="C00000"/>
                </a:solidFill>
              </a:rPr>
              <a:t>can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re-take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their</a:t>
            </a:r>
            <a:r>
              <a:rPr lang="fr-CH" b="1" dirty="0" smtClean="0">
                <a:solidFill>
                  <a:srgbClr val="C00000"/>
                </a:solidFill>
              </a:rPr>
              <a:t> place in </a:t>
            </a:r>
            <a:r>
              <a:rPr lang="fr-CH" b="1" dirty="0" err="1" smtClean="0">
                <a:solidFill>
                  <a:srgbClr val="C00000"/>
                </a:solidFill>
              </a:rPr>
              <a:t>our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project</a:t>
            </a:r>
            <a:r>
              <a:rPr lang="fr-CH" b="1" dirty="0" smtClean="0">
                <a:solidFill>
                  <a:srgbClr val="C00000"/>
                </a:solidFill>
              </a:rPr>
              <a:t>!</a:t>
            </a:r>
          </a:p>
          <a:p>
            <a:endParaRPr lang="fr-CH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445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Ad </a:t>
            </a:r>
            <a:r>
              <a:rPr lang="en-GB" dirty="0" err="1"/>
              <a:t>astra</a:t>
            </a:r>
            <a:r>
              <a:rPr lang="en-GB" dirty="0"/>
              <a:t> per </a:t>
            </a:r>
            <a:r>
              <a:rPr lang="en-GB" dirty="0" err="1"/>
              <a:t>aspera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/>
            </a:r>
            <a:br>
              <a:rPr lang="fr-CH" dirty="0" smtClean="0"/>
            </a:br>
            <a:r>
              <a:rPr lang="fr-CH" b="0" i="0" dirty="0" err="1" smtClean="0"/>
              <a:t>Thanks</a:t>
            </a:r>
            <a:r>
              <a:rPr lang="fr-CH" b="0" i="0" dirty="0" smtClean="0"/>
              <a:t> a lot</a:t>
            </a:r>
            <a:br>
              <a:rPr lang="fr-CH" b="0" i="0" dirty="0" smtClean="0"/>
            </a:br>
            <a:endParaRPr lang="en-GB" b="0" i="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Reasons</a:t>
            </a:r>
            <a:r>
              <a:rPr lang="fr-CH" dirty="0" smtClean="0"/>
              <a:t> of the </a:t>
            </a:r>
            <a:r>
              <a:rPr lang="fr-CH" dirty="0" err="1" smtClean="0"/>
              <a:t>exercise</a:t>
            </a:r>
            <a:r>
              <a:rPr lang="fr-CH" dirty="0" smtClean="0"/>
              <a:t> -1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smtClean="0"/>
              <a:t>At the C&amp;SR n.1 (March 2015) the WP17 (Infrastructure, </a:t>
            </a:r>
            <a:r>
              <a:rPr lang="fr-CH" dirty="0" err="1" smtClean="0"/>
              <a:t>Logistics</a:t>
            </a:r>
            <a:r>
              <a:rPr lang="fr-CH" dirty="0" smtClean="0"/>
              <a:t> and C.E.)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presented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a </a:t>
            </a:r>
            <a:r>
              <a:rPr lang="fr-CH" dirty="0" err="1" smtClean="0"/>
              <a:t>budgetary</a:t>
            </a:r>
            <a:r>
              <a:rPr lang="fr-CH" dirty="0" smtClean="0"/>
              <a:t> </a:t>
            </a:r>
            <a:r>
              <a:rPr lang="fr-CH" dirty="0" err="1" smtClean="0"/>
              <a:t>evalution</a:t>
            </a:r>
            <a:r>
              <a:rPr lang="fr-CH" dirty="0" smtClean="0"/>
              <a:t> of 170 MCHF:</a:t>
            </a:r>
            <a:r>
              <a:rPr lang="en-GB" dirty="0" smtClean="0"/>
              <a:t> </a:t>
            </a:r>
          </a:p>
          <a:p>
            <a:pPr lvl="2"/>
            <a:r>
              <a:rPr lang="en-GB" dirty="0" smtClean="0"/>
              <a:t>100 MCHF for C.E., 70 MCHF for the rest, </a:t>
            </a:r>
          </a:p>
          <a:p>
            <a:pPr lvl="2"/>
            <a:r>
              <a:rPr lang="en-GB" dirty="0" smtClean="0"/>
              <a:t>10 MCHF for SM18 upgrade (managed by TE).</a:t>
            </a:r>
          </a:p>
          <a:p>
            <a:pPr lvl="2"/>
            <a:r>
              <a:rPr lang="en-US" dirty="0" smtClean="0"/>
              <a:t>Beginning</a:t>
            </a:r>
            <a:r>
              <a:rPr lang="fr-CH" dirty="0" smtClean="0"/>
              <a:t> of 2015 the </a:t>
            </a:r>
            <a:r>
              <a:rPr lang="fr-CH" dirty="0" err="1" smtClean="0"/>
              <a:t>evaluation</a:t>
            </a:r>
            <a:r>
              <a:rPr lang="fr-CH" dirty="0" smtClean="0"/>
              <a:t> of about 100 MCHF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agreed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CE group </a:t>
            </a:r>
            <a:r>
              <a:rPr lang="fr-CH" dirty="0" err="1" smtClean="0"/>
              <a:t>based</a:t>
            </a:r>
            <a:r>
              <a:rPr lang="fr-CH" dirty="0" smtClean="0"/>
              <a:t> on the lay-out of the time (for </a:t>
            </a:r>
            <a:r>
              <a:rPr lang="fr-CH" dirty="0" err="1" smtClean="0"/>
              <a:t>both</a:t>
            </a:r>
            <a:r>
              <a:rPr lang="fr-CH" dirty="0" smtClean="0"/>
              <a:t> options: surface-</a:t>
            </a:r>
            <a:r>
              <a:rPr lang="fr-CH" dirty="0" err="1" smtClean="0"/>
              <a:t>based</a:t>
            </a:r>
            <a:r>
              <a:rPr lang="fr-CH" dirty="0" smtClean="0"/>
              <a:t> and underground-</a:t>
            </a:r>
            <a:r>
              <a:rPr lang="fr-CH" dirty="0" err="1" smtClean="0"/>
              <a:t>based</a:t>
            </a:r>
            <a:r>
              <a:rPr lang="fr-CH" dirty="0" smtClean="0"/>
              <a:t>)</a:t>
            </a:r>
          </a:p>
          <a:p>
            <a:pPr lvl="2"/>
            <a:r>
              <a:rPr lang="fr-CH" dirty="0" smtClean="0"/>
              <a:t>In </a:t>
            </a:r>
            <a:r>
              <a:rPr lang="fr-CH" dirty="0" err="1" smtClean="0"/>
              <a:t>June</a:t>
            </a:r>
            <a:r>
              <a:rPr lang="fr-CH" dirty="0" smtClean="0"/>
              <a:t> 2015 the </a:t>
            </a:r>
            <a:r>
              <a:rPr lang="fr-CH" dirty="0" err="1" smtClean="0"/>
              <a:t>baseline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then</a:t>
            </a:r>
            <a:r>
              <a:rPr lang="fr-CH" dirty="0" smtClean="0"/>
              <a:t> </a:t>
            </a:r>
            <a:r>
              <a:rPr lang="fr-CH" dirty="0" err="1" smtClean="0"/>
              <a:t>changed</a:t>
            </a:r>
            <a:r>
              <a:rPr lang="fr-CH" dirty="0" smtClean="0"/>
              <a:t> to UG-option</a:t>
            </a:r>
            <a:endParaRPr lang="fr-CH" dirty="0"/>
          </a:p>
          <a:p>
            <a:pPr lvl="2"/>
            <a:r>
              <a:rPr lang="fr-CH" dirty="0" smtClean="0"/>
              <a:t>WP15 </a:t>
            </a:r>
            <a:r>
              <a:rPr lang="fr-CH" dirty="0" err="1" smtClean="0"/>
              <a:t>then</a:t>
            </a:r>
            <a:r>
              <a:rPr lang="fr-CH" dirty="0" smtClean="0"/>
              <a:t> </a:t>
            </a:r>
            <a:r>
              <a:rPr lang="fr-CH" dirty="0" err="1" smtClean="0"/>
              <a:t>worked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CE and all teams to </a:t>
            </a:r>
            <a:r>
              <a:rPr lang="fr-CH" dirty="0" err="1" smtClean="0"/>
              <a:t>define</a:t>
            </a:r>
            <a:r>
              <a:rPr lang="fr-CH" dirty="0" smtClean="0"/>
              <a:t> lay-out and </a:t>
            </a:r>
            <a:r>
              <a:rPr lang="fr-CH" dirty="0" err="1" smtClean="0"/>
              <a:t>amount</a:t>
            </a:r>
            <a:r>
              <a:rPr lang="fr-CH" dirty="0" smtClean="0"/>
              <a:t> of </a:t>
            </a:r>
            <a:r>
              <a:rPr lang="fr-CH" dirty="0" err="1" smtClean="0"/>
              <a:t>space</a:t>
            </a:r>
            <a:r>
              <a:rPr lang="fr-CH" dirty="0" smtClean="0"/>
              <a:t>.</a:t>
            </a:r>
          </a:p>
          <a:p>
            <a:pPr lvl="2"/>
            <a:r>
              <a:rPr lang="fr-CH" dirty="0" err="1" smtClean="0"/>
              <a:t>Based</a:t>
            </a:r>
            <a:r>
              <a:rPr lang="fr-CH" dirty="0" smtClean="0"/>
              <a:t> on </a:t>
            </a:r>
            <a:r>
              <a:rPr lang="fr-CH" dirty="0" err="1" smtClean="0"/>
              <a:t>needs</a:t>
            </a:r>
            <a:r>
              <a:rPr lang="fr-CH" dirty="0" smtClean="0"/>
              <a:t> and </a:t>
            </a:r>
            <a:r>
              <a:rPr lang="fr-CH" dirty="0" err="1" smtClean="0"/>
              <a:t>layout</a:t>
            </a:r>
            <a:r>
              <a:rPr lang="fr-CH" dirty="0" smtClean="0"/>
              <a:t> of </a:t>
            </a:r>
            <a:r>
              <a:rPr lang="fr-CH" dirty="0" err="1" smtClean="0"/>
              <a:t>November</a:t>
            </a:r>
            <a:r>
              <a:rPr lang="fr-CH" dirty="0" smtClean="0"/>
              <a:t> 2015 a </a:t>
            </a:r>
            <a:r>
              <a:rPr lang="fr-CH" dirty="0" err="1" smtClean="0"/>
              <a:t>substantial</a:t>
            </a:r>
            <a:r>
              <a:rPr lang="fr-CH" dirty="0" smtClean="0"/>
              <a:t> </a:t>
            </a:r>
            <a:r>
              <a:rPr lang="fr-CH" dirty="0" err="1" smtClean="0"/>
              <a:t>increase</a:t>
            </a:r>
            <a:r>
              <a:rPr lang="fr-CH" dirty="0" smtClean="0"/>
              <a:t> in </a:t>
            </a:r>
            <a:r>
              <a:rPr lang="fr-CH" dirty="0" err="1" smtClean="0"/>
              <a:t>cost</a:t>
            </a:r>
            <a:r>
              <a:rPr lang="fr-CH" dirty="0" smtClean="0"/>
              <a:t> </a:t>
            </a:r>
            <a:r>
              <a:rPr lang="fr-CH" dirty="0" err="1" smtClean="0"/>
              <a:t>estimate</a:t>
            </a:r>
            <a:r>
              <a:rPr lang="fr-CH" dirty="0" smtClean="0"/>
              <a:t> of about 55 MCHF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announced</a:t>
            </a:r>
            <a:r>
              <a:rPr lang="fr-CH" dirty="0" smtClean="0"/>
              <a:t> by CE, due to extra building surface and </a:t>
            </a:r>
            <a:r>
              <a:rPr lang="fr-CH" dirty="0" err="1" smtClean="0"/>
              <a:t>larger</a:t>
            </a:r>
            <a:r>
              <a:rPr lang="fr-CH" dirty="0" smtClean="0"/>
              <a:t> UG volume;</a:t>
            </a:r>
          </a:p>
          <a:p>
            <a:pPr lvl="2"/>
            <a:r>
              <a:rPr lang="fr-CH" dirty="0" err="1" smtClean="0"/>
              <a:t>Then</a:t>
            </a:r>
            <a:r>
              <a:rPr lang="fr-CH" dirty="0" smtClean="0"/>
              <a:t> an effort in UG volume </a:t>
            </a:r>
            <a:r>
              <a:rPr lang="fr-CH" dirty="0" err="1" smtClean="0"/>
              <a:t>reduction</a:t>
            </a:r>
            <a:r>
              <a:rPr lang="fr-CH" dirty="0" smtClean="0"/>
              <a:t> (13%) and of surface building (-11%) </a:t>
            </a:r>
            <a:r>
              <a:rPr lang="fr-CH" dirty="0" err="1" smtClean="0"/>
              <a:t>was</a:t>
            </a:r>
            <a:r>
              <a:rPr lang="fr-CH" dirty="0" smtClean="0"/>
              <a:t> more </a:t>
            </a:r>
            <a:r>
              <a:rPr lang="fr-CH" dirty="0" err="1" smtClean="0"/>
              <a:t>than</a:t>
            </a:r>
            <a:r>
              <a:rPr lang="fr-CH" dirty="0" smtClean="0"/>
              <a:t> offset by </a:t>
            </a:r>
            <a:r>
              <a:rPr lang="fr-CH" dirty="0" err="1" smtClean="0"/>
              <a:t>further</a:t>
            </a:r>
            <a:r>
              <a:rPr lang="fr-CH" dirty="0" smtClean="0"/>
              <a:t> </a:t>
            </a:r>
            <a:r>
              <a:rPr lang="fr-CH" dirty="0" err="1" smtClean="0"/>
              <a:t>increase</a:t>
            </a:r>
            <a:r>
              <a:rPr lang="fr-CH" dirty="0" smtClean="0"/>
              <a:t> in CE </a:t>
            </a:r>
            <a:r>
              <a:rPr lang="fr-CH" dirty="0" err="1" smtClean="0"/>
              <a:t>cost</a:t>
            </a:r>
            <a:r>
              <a:rPr lang="fr-CH" dirty="0" smtClean="0"/>
              <a:t> estimation, 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next</a:t>
            </a:r>
            <a:r>
              <a:rPr lang="fr-CH" dirty="0" smtClean="0"/>
              <a:t>.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Reasons</a:t>
            </a:r>
            <a:r>
              <a:rPr lang="fr-CH" dirty="0" smtClean="0"/>
              <a:t> of the </a:t>
            </a:r>
            <a:r>
              <a:rPr lang="fr-CH" dirty="0" err="1" smtClean="0"/>
              <a:t>exercise</a:t>
            </a:r>
            <a:r>
              <a:rPr lang="fr-CH" dirty="0" smtClean="0"/>
              <a:t> -2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5234136"/>
          </a:xfrm>
        </p:spPr>
        <p:txBody>
          <a:bodyPr>
            <a:normAutofit fontScale="77500" lnSpcReduction="20000"/>
          </a:bodyPr>
          <a:lstStyle/>
          <a:p>
            <a:r>
              <a:rPr lang="fr-CH" dirty="0" smtClean="0"/>
              <a:t>On May 27, 2016 an </a:t>
            </a:r>
            <a:r>
              <a:rPr lang="fr-CH" dirty="0" err="1" smtClean="0"/>
              <a:t>internal</a:t>
            </a:r>
            <a:r>
              <a:rPr lang="fr-CH" dirty="0" smtClean="0"/>
              <a:t> WP17 C&amp;SR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organized</a:t>
            </a:r>
            <a:r>
              <a:rPr lang="fr-CH" dirty="0" smtClean="0"/>
              <a:t> by L. </a:t>
            </a:r>
            <a:r>
              <a:rPr lang="fr-CH" dirty="0" err="1" smtClean="0"/>
              <a:t>Tavian</a:t>
            </a:r>
            <a:r>
              <a:rPr lang="fr-CH" dirty="0" smtClean="0"/>
              <a:t> (A. Ball, chair).</a:t>
            </a:r>
          </a:p>
          <a:p>
            <a:r>
              <a:rPr lang="fr-CH" dirty="0" err="1" smtClean="0"/>
              <a:t>Presentation</a:t>
            </a:r>
            <a:r>
              <a:rPr lang="fr-CH" dirty="0" smtClean="0"/>
              <a:t> </a:t>
            </a:r>
            <a:r>
              <a:rPr lang="fr-CH" dirty="0" err="1" smtClean="0"/>
              <a:t>were</a:t>
            </a:r>
            <a:r>
              <a:rPr lang="fr-CH" dirty="0" smtClean="0"/>
              <a:t> </a:t>
            </a:r>
            <a:r>
              <a:rPr lang="fr-CH" dirty="0" err="1" smtClean="0"/>
              <a:t>well</a:t>
            </a:r>
            <a:r>
              <a:rPr lang="fr-CH" dirty="0" smtClean="0"/>
              <a:t> </a:t>
            </a:r>
            <a:r>
              <a:rPr lang="fr-CH" dirty="0" err="1" smtClean="0"/>
              <a:t>prepared</a:t>
            </a:r>
            <a:r>
              <a:rPr lang="fr-CH" dirty="0" smtClean="0"/>
              <a:t>, main </a:t>
            </a:r>
            <a:r>
              <a:rPr lang="fr-CH" dirty="0" err="1" smtClean="0"/>
              <a:t>outcome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.</a:t>
            </a:r>
            <a:endParaRPr lang="en-GB" dirty="0" smtClean="0"/>
          </a:p>
          <a:p>
            <a:pPr lvl="2"/>
            <a:r>
              <a:rPr lang="en-GB" b="1" dirty="0" smtClean="0"/>
              <a:t>180 MCHF for C.E.</a:t>
            </a:r>
          </a:p>
          <a:p>
            <a:pPr lvl="2"/>
            <a:r>
              <a:rPr lang="en-GB" b="1" dirty="0" smtClean="0"/>
              <a:t>110 MCHF for all other T.I and logistics.</a:t>
            </a:r>
            <a:endParaRPr lang="fr-CH" b="1" dirty="0" smtClean="0"/>
          </a:p>
          <a:p>
            <a:r>
              <a:rPr lang="fr-CH" dirty="0" smtClean="0"/>
              <a:t>An extra-</a:t>
            </a:r>
            <a:r>
              <a:rPr lang="fr-CH" dirty="0" err="1" smtClean="0"/>
              <a:t>cost</a:t>
            </a:r>
            <a:r>
              <a:rPr lang="fr-CH" dirty="0" smtClean="0"/>
              <a:t> of 120 MCHF to the 950 MCHF of </a:t>
            </a:r>
            <a:r>
              <a:rPr lang="fr-CH" dirty="0" err="1" smtClean="0"/>
              <a:t>CtC</a:t>
            </a:r>
            <a:r>
              <a:rPr lang="fr-CH" dirty="0" smtClean="0"/>
              <a:t> </a:t>
            </a:r>
            <a:r>
              <a:rPr lang="fr-CH" dirty="0" err="1" smtClean="0"/>
              <a:t>just</a:t>
            </a:r>
            <a:r>
              <a:rPr lang="fr-CH" dirty="0" smtClean="0"/>
              <a:t> </a:t>
            </a:r>
            <a:r>
              <a:rPr lang="fr-CH" dirty="0" err="1" smtClean="0"/>
              <a:t>approved</a:t>
            </a:r>
            <a:r>
              <a:rPr lang="fr-CH" dirty="0" smtClean="0"/>
              <a:t> for HL-LHC by Council of 15 </a:t>
            </a:r>
            <a:r>
              <a:rPr lang="fr-CH" dirty="0" err="1" smtClean="0"/>
              <a:t>June</a:t>
            </a:r>
            <a:r>
              <a:rPr lang="fr-CH" dirty="0" smtClean="0"/>
              <a:t> 2016 </a:t>
            </a:r>
            <a:r>
              <a:rPr lang="fr-CH" dirty="0" err="1" smtClean="0"/>
              <a:t>is</a:t>
            </a:r>
            <a:r>
              <a:rPr lang="fr-CH" dirty="0" smtClean="0"/>
              <a:t> not acceptable and </a:t>
            </a:r>
            <a:r>
              <a:rPr lang="fr-CH" dirty="0" err="1" smtClean="0"/>
              <a:t>could</a:t>
            </a:r>
            <a:r>
              <a:rPr lang="fr-CH" dirty="0" smtClean="0"/>
              <a:t> put in danger the </a:t>
            </a:r>
            <a:r>
              <a:rPr lang="fr-CH" dirty="0" err="1" smtClean="0"/>
              <a:t>project</a:t>
            </a:r>
            <a:r>
              <a:rPr lang="fr-CH" dirty="0" smtClean="0"/>
              <a:t>.</a:t>
            </a:r>
          </a:p>
          <a:p>
            <a:r>
              <a:rPr lang="fr-CH" dirty="0" smtClean="0"/>
              <a:t>HL TCC of  </a:t>
            </a:r>
            <a:r>
              <a:rPr lang="fr-CH" dirty="0" err="1" smtClean="0"/>
              <a:t>June</a:t>
            </a:r>
            <a:r>
              <a:rPr lang="fr-CH" dirty="0" smtClean="0"/>
              <a:t> 2: </a:t>
            </a:r>
            <a:r>
              <a:rPr lang="fr-CH" dirty="0" err="1" smtClean="0"/>
              <a:t>decision</a:t>
            </a:r>
            <a:r>
              <a:rPr lang="fr-CH" dirty="0" smtClean="0"/>
              <a:t> to </a:t>
            </a:r>
            <a:r>
              <a:rPr lang="fr-CH" dirty="0" err="1" smtClean="0"/>
              <a:t>launch</a:t>
            </a:r>
            <a:r>
              <a:rPr lang="fr-CH" dirty="0" smtClean="0"/>
              <a:t> a </a:t>
            </a:r>
            <a:r>
              <a:rPr lang="fr-CH" dirty="0" err="1" smtClean="0"/>
              <a:t>vigorous</a:t>
            </a:r>
            <a:r>
              <a:rPr lang="fr-CH" dirty="0" smtClean="0"/>
              <a:t> action :</a:t>
            </a:r>
          </a:p>
          <a:p>
            <a:pPr lvl="1"/>
            <a:r>
              <a:rPr lang="fr-CH" dirty="0" err="1" smtClean="0"/>
              <a:t>Reduction</a:t>
            </a:r>
            <a:r>
              <a:rPr lang="fr-CH" dirty="0" smtClean="0"/>
              <a:t> of the </a:t>
            </a:r>
            <a:r>
              <a:rPr lang="fr-CH" dirty="0" err="1" smtClean="0"/>
              <a:t>technical</a:t>
            </a:r>
            <a:r>
              <a:rPr lang="fr-CH" dirty="0" smtClean="0"/>
              <a:t> </a:t>
            </a:r>
            <a:r>
              <a:rPr lang="fr-CH" dirty="0" err="1" smtClean="0"/>
              <a:t>equipment</a:t>
            </a:r>
            <a:r>
              <a:rPr lang="fr-CH" dirty="0" smtClean="0"/>
              <a:t> (WP1-WP16), </a:t>
            </a:r>
            <a:r>
              <a:rPr lang="fr-CH" b="1" dirty="0" err="1" smtClean="0">
                <a:solidFill>
                  <a:srgbClr val="FF0000"/>
                </a:solidFill>
              </a:rPr>
              <a:t>reducing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also</a:t>
            </a:r>
            <a:r>
              <a:rPr lang="fr-CH" b="1" dirty="0" smtClean="0">
                <a:solidFill>
                  <a:srgbClr val="FF0000"/>
                </a:solidFill>
              </a:rPr>
              <a:t> the </a:t>
            </a:r>
            <a:r>
              <a:rPr lang="fr-CH" b="1" dirty="0" err="1" smtClean="0">
                <a:solidFill>
                  <a:srgbClr val="FF0000"/>
                </a:solidFill>
              </a:rPr>
              <a:t>needs</a:t>
            </a:r>
            <a:r>
              <a:rPr lang="fr-CH" b="1" dirty="0" smtClean="0">
                <a:solidFill>
                  <a:srgbClr val="FF0000"/>
                </a:solidFill>
              </a:rPr>
              <a:t> of C.E. and </a:t>
            </a:r>
            <a:r>
              <a:rPr lang="fr-CH" b="1" dirty="0" err="1" smtClean="0">
                <a:solidFill>
                  <a:srgbClr val="FF0000"/>
                </a:solidFill>
              </a:rPr>
              <a:t>remaining</a:t>
            </a:r>
            <a:r>
              <a:rPr lang="fr-CH" b="1" dirty="0" smtClean="0">
                <a:solidFill>
                  <a:srgbClr val="FF0000"/>
                </a:solidFill>
              </a:rPr>
              <a:t> T.I. </a:t>
            </a:r>
            <a:r>
              <a:rPr lang="fr-CH" dirty="0" smtClean="0"/>
              <a:t>(</a:t>
            </a:r>
            <a:r>
              <a:rPr lang="fr-CH" dirty="0" err="1" smtClean="0"/>
              <a:t>otherwise</a:t>
            </a:r>
            <a:r>
              <a:rPr lang="fr-CH" dirty="0" smtClean="0"/>
              <a:t> the 120 MCHF must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absorbed</a:t>
            </a:r>
            <a:r>
              <a:rPr lang="fr-CH" dirty="0" smtClean="0"/>
              <a:t> all by </a:t>
            </a:r>
            <a:r>
              <a:rPr lang="fr-CH" dirty="0" err="1" smtClean="0"/>
              <a:t>technical</a:t>
            </a:r>
            <a:r>
              <a:rPr lang="fr-CH" dirty="0" smtClean="0"/>
              <a:t> </a:t>
            </a:r>
            <a:r>
              <a:rPr lang="fr-CH" dirty="0" err="1" smtClean="0"/>
              <a:t>equipment</a:t>
            </a:r>
            <a:r>
              <a:rPr lang="fr-CH" dirty="0" smtClean="0"/>
              <a:t>!). </a:t>
            </a:r>
            <a:r>
              <a:rPr lang="fr-CH" dirty="0" smtClean="0">
                <a:sym typeface="Symbol" panose="05050102010706020507" pitchFamily="18" charset="2"/>
              </a:rPr>
              <a:t> </a:t>
            </a:r>
            <a:r>
              <a:rPr lang="fr-CH" dirty="0" err="1" smtClean="0">
                <a:sym typeface="Symbol" panose="05050102010706020507" pitchFamily="18" charset="2"/>
              </a:rPr>
              <a:t>minimizing</a:t>
            </a:r>
            <a:r>
              <a:rPr lang="fr-CH" dirty="0" smtClean="0">
                <a:sym typeface="Symbol" panose="05050102010706020507" pitchFamily="18" charset="2"/>
              </a:rPr>
              <a:t> performance </a:t>
            </a:r>
            <a:r>
              <a:rPr lang="fr-CH" dirty="0" err="1" smtClean="0">
                <a:sym typeface="Symbol" panose="05050102010706020507" pitchFamily="18" charset="2"/>
              </a:rPr>
              <a:t>reduction</a:t>
            </a:r>
            <a:endParaRPr lang="fr-CH" dirty="0" smtClean="0"/>
          </a:p>
          <a:p>
            <a:pPr lvl="1"/>
            <a:r>
              <a:rPr lang="fr-CH" dirty="0" smtClean="0"/>
              <a:t>Meeting </a:t>
            </a:r>
            <a:r>
              <a:rPr lang="fr-CH" dirty="0" err="1" smtClean="0"/>
              <a:t>between</a:t>
            </a:r>
            <a:r>
              <a:rPr lang="fr-CH" dirty="0" smtClean="0"/>
              <a:t> HL and SMB management to </a:t>
            </a:r>
            <a:r>
              <a:rPr lang="fr-CH" dirty="0" err="1" smtClean="0"/>
              <a:t>define</a:t>
            </a:r>
            <a:r>
              <a:rPr lang="fr-CH" dirty="0" smtClean="0"/>
              <a:t> how to deal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the</a:t>
            </a:r>
            <a:r>
              <a:rPr lang="fr-CH" dirty="0" smtClean="0"/>
              <a:t> </a:t>
            </a:r>
            <a:r>
              <a:rPr lang="fr-CH" dirty="0" err="1" smtClean="0"/>
              <a:t>two</a:t>
            </a:r>
            <a:r>
              <a:rPr lang="fr-CH" dirty="0" smtClean="0"/>
              <a:t> new 10 MCHF </a:t>
            </a:r>
            <a:r>
              <a:rPr lang="fr-CH" dirty="0" err="1" smtClean="0"/>
              <a:t>contracts</a:t>
            </a:r>
            <a:r>
              <a:rPr lang="fr-CH" dirty="0" smtClean="0"/>
              <a:t> </a:t>
            </a:r>
            <a:r>
              <a:rPr lang="fr-CH" dirty="0" err="1" smtClean="0"/>
              <a:t>being</a:t>
            </a:r>
            <a:r>
              <a:rPr lang="fr-CH" dirty="0" smtClean="0"/>
              <a:t> </a:t>
            </a:r>
            <a:r>
              <a:rPr lang="fr-CH" dirty="0" err="1" smtClean="0"/>
              <a:t>signed</a:t>
            </a:r>
            <a:r>
              <a:rPr lang="fr-CH" dirty="0" smtClean="0"/>
              <a:t> for </a:t>
            </a:r>
            <a:r>
              <a:rPr lang="fr-CH" dirty="0" err="1" smtClean="0"/>
              <a:t>HiLumi</a:t>
            </a:r>
            <a:r>
              <a:rPr lang="fr-CH" dirty="0" smtClean="0"/>
              <a:t> CE </a:t>
            </a:r>
            <a:r>
              <a:rPr lang="fr-CH" dirty="0" err="1" smtClean="0"/>
              <a:t>consultancy</a:t>
            </a:r>
            <a:r>
              <a:rPr lang="fr-CH" dirty="0" smtClean="0"/>
              <a:t>! </a:t>
            </a:r>
          </a:p>
          <a:p>
            <a:pPr lvl="1"/>
            <a:r>
              <a:rPr lang="fr-CH" dirty="0" err="1" smtClean="0"/>
              <a:t>Agreed</a:t>
            </a:r>
            <a:r>
              <a:rPr lang="fr-CH" dirty="0" smtClean="0"/>
              <a:t> 3 </a:t>
            </a:r>
            <a:r>
              <a:rPr lang="fr-CH" dirty="0" err="1" smtClean="0"/>
              <a:t>months</a:t>
            </a:r>
            <a:r>
              <a:rPr lang="fr-CH" dirty="0" smtClean="0"/>
              <a:t> max to </a:t>
            </a:r>
            <a:r>
              <a:rPr lang="fr-CH" dirty="0" err="1" smtClean="0"/>
              <a:t>redefine</a:t>
            </a:r>
            <a:r>
              <a:rPr lang="fr-CH" dirty="0" smtClean="0"/>
              <a:t> the new </a:t>
            </a:r>
            <a:r>
              <a:rPr lang="fr-CH" dirty="0" err="1" smtClean="0"/>
              <a:t>layout</a:t>
            </a:r>
            <a:r>
              <a:rPr lang="fr-CH" dirty="0" smtClean="0"/>
              <a:t> for CE </a:t>
            </a:r>
            <a:r>
              <a:rPr lang="fr-CH" dirty="0" smtClean="0">
                <a:sym typeface="Symbol" panose="05050102010706020507" pitchFamily="18" charset="2"/>
              </a:rPr>
              <a:t> 3 </a:t>
            </a:r>
            <a:r>
              <a:rPr lang="fr-CH" dirty="0" err="1" smtClean="0">
                <a:sym typeface="Symbol" panose="05050102010706020507" pitchFamily="18" charset="2"/>
              </a:rPr>
              <a:t>weeks</a:t>
            </a:r>
            <a:r>
              <a:rPr lang="fr-CH" dirty="0" smtClean="0">
                <a:sym typeface="Symbol" panose="05050102010706020507" pitchFamily="18" charset="2"/>
              </a:rPr>
              <a:t> to </a:t>
            </a:r>
            <a:r>
              <a:rPr lang="fr-CH" dirty="0" err="1" smtClean="0">
                <a:sym typeface="Symbol" panose="05050102010706020507" pitchFamily="18" charset="2"/>
              </a:rPr>
              <a:t>define</a:t>
            </a:r>
            <a:r>
              <a:rPr lang="fr-CH" dirty="0" smtClean="0">
                <a:sym typeface="Symbol" panose="05050102010706020507" pitchFamily="18" charset="2"/>
              </a:rPr>
              <a:t> the new </a:t>
            </a:r>
            <a:r>
              <a:rPr lang="fr-CH" dirty="0" err="1" smtClean="0">
                <a:sym typeface="Symbol" panose="05050102010706020507" pitchFamily="18" charset="2"/>
              </a:rPr>
              <a:t>baseline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based</a:t>
            </a:r>
            <a:r>
              <a:rPr lang="fr-CH" dirty="0" smtClean="0">
                <a:sym typeface="Symbol" panose="05050102010706020507" pitchFamily="18" charset="2"/>
              </a:rPr>
              <a:t> on </a:t>
            </a:r>
            <a:r>
              <a:rPr lang="fr-CH" dirty="0" err="1" smtClean="0">
                <a:sym typeface="Symbol" panose="05050102010706020507" pitchFamily="18" charset="2"/>
              </a:rPr>
              <a:t>which</a:t>
            </a:r>
            <a:r>
              <a:rPr lang="fr-CH" dirty="0" smtClean="0">
                <a:sym typeface="Symbol" panose="05050102010706020507" pitchFamily="18" charset="2"/>
              </a:rPr>
              <a:t> the new CE </a:t>
            </a:r>
            <a:r>
              <a:rPr lang="fr-CH" dirty="0" err="1" smtClean="0">
                <a:sym typeface="Symbol" panose="05050102010706020507" pitchFamily="18" charset="2"/>
              </a:rPr>
              <a:t>layout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is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designed</a:t>
            </a:r>
            <a:endParaRPr lang="fr-CH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340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Scope </a:t>
            </a:r>
            <a:r>
              <a:rPr lang="fr-CH" dirty="0" err="1" smtClean="0"/>
              <a:t>redution</a:t>
            </a:r>
            <a:r>
              <a:rPr lang="fr-CH" dirty="0" smtClean="0"/>
              <a:t> </a:t>
            </a:r>
            <a:r>
              <a:rPr lang="fr-CH" dirty="0" err="1" smtClean="0"/>
              <a:t>criteria</a:t>
            </a:r>
            <a:r>
              <a:rPr lang="fr-CH" dirty="0" smtClean="0"/>
              <a:t> and </a:t>
            </a:r>
            <a:r>
              <a:rPr lang="fr-CH" dirty="0" err="1" smtClean="0"/>
              <a:t>procedure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 err="1" smtClean="0"/>
              <a:t>Minimizing</a:t>
            </a:r>
            <a:r>
              <a:rPr lang="fr-CH" dirty="0" smtClean="0"/>
              <a:t> impact on </a:t>
            </a:r>
            <a:r>
              <a:rPr lang="fr-CH" dirty="0" err="1" smtClean="0"/>
              <a:t>perfomance</a:t>
            </a:r>
            <a:r>
              <a:rPr lang="fr-CH" dirty="0" smtClean="0"/>
              <a:t>, </a:t>
            </a:r>
            <a:r>
              <a:rPr lang="fr-CH" dirty="0" err="1" smtClean="0"/>
              <a:t>while</a:t>
            </a:r>
            <a:r>
              <a:rPr lang="fr-CH" dirty="0" smtClean="0"/>
              <a:t> </a:t>
            </a:r>
            <a:r>
              <a:rPr lang="fr-CH" dirty="0" err="1" smtClean="0"/>
              <a:t>optimizing</a:t>
            </a:r>
            <a:r>
              <a:rPr lang="fr-CH" dirty="0" smtClean="0"/>
              <a:t> lay-out: a crises </a:t>
            </a:r>
            <a:r>
              <a:rPr lang="fr-CH" dirty="0" err="1" smtClean="0"/>
              <a:t>is</a:t>
            </a:r>
            <a:r>
              <a:rPr lang="fr-CH" dirty="0" smtClean="0"/>
              <a:t> not </a:t>
            </a:r>
            <a:r>
              <a:rPr lang="fr-CH" dirty="0" err="1" smtClean="0"/>
              <a:t>only</a:t>
            </a:r>
            <a:r>
              <a:rPr lang="fr-CH" dirty="0" smtClean="0"/>
              <a:t> a nuisance, </a:t>
            </a:r>
            <a:r>
              <a:rPr lang="fr-CH" b="1" dirty="0" err="1" smtClean="0"/>
              <a:t>it</a:t>
            </a:r>
            <a:r>
              <a:rPr lang="fr-CH" b="1" dirty="0" smtClean="0"/>
              <a:t> </a:t>
            </a:r>
            <a:r>
              <a:rPr lang="fr-CH" b="1" dirty="0" err="1" smtClean="0"/>
              <a:t>may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turned</a:t>
            </a:r>
            <a:r>
              <a:rPr lang="fr-CH" b="1" dirty="0" smtClean="0"/>
              <a:t> </a:t>
            </a:r>
            <a:r>
              <a:rPr lang="fr-CH" b="1" dirty="0" err="1" smtClean="0"/>
              <a:t>into</a:t>
            </a:r>
            <a:r>
              <a:rPr lang="fr-CH" b="1" dirty="0" smtClean="0"/>
              <a:t> </a:t>
            </a:r>
            <a:r>
              <a:rPr lang="fr-CH" b="1" dirty="0" err="1" smtClean="0"/>
              <a:t>opportunity</a:t>
            </a:r>
            <a:r>
              <a:rPr lang="fr-CH" b="1" dirty="0" smtClean="0"/>
              <a:t>!</a:t>
            </a:r>
          </a:p>
          <a:p>
            <a:r>
              <a:rPr lang="fr-CH" dirty="0" smtClean="0"/>
              <a:t>Drop the </a:t>
            </a:r>
            <a:r>
              <a:rPr lang="fr-CH" dirty="0" err="1" smtClean="0"/>
              <a:t>ultimate</a:t>
            </a:r>
            <a:r>
              <a:rPr lang="fr-CH" dirty="0" smtClean="0"/>
              <a:t> as a </a:t>
            </a:r>
            <a:r>
              <a:rPr lang="fr-CH" dirty="0" err="1" smtClean="0"/>
              <a:t>secondary</a:t>
            </a:r>
            <a:r>
              <a:rPr lang="fr-CH" dirty="0" smtClean="0"/>
              <a:t> </a:t>
            </a:r>
            <a:r>
              <a:rPr lang="fr-CH" dirty="0" err="1" smtClean="0"/>
              <a:t>target</a:t>
            </a:r>
            <a:r>
              <a:rPr lang="fr-CH" dirty="0" smtClean="0"/>
              <a:t> and </a:t>
            </a:r>
            <a:r>
              <a:rPr lang="fr-CH" dirty="0" err="1" smtClean="0"/>
              <a:t>concentrate</a:t>
            </a:r>
            <a:r>
              <a:rPr lang="fr-CH" dirty="0" smtClean="0"/>
              <a:t> on the nominal</a:t>
            </a:r>
          </a:p>
          <a:p>
            <a:pPr lvl="1"/>
            <a:r>
              <a:rPr lang="fr-CH" dirty="0" err="1" smtClean="0"/>
              <a:t>L</a:t>
            </a:r>
            <a:r>
              <a:rPr lang="fr-CH" baseline="-25000" dirty="0" err="1" smtClean="0"/>
              <a:t>lev</a:t>
            </a:r>
            <a:r>
              <a:rPr lang="fr-CH" dirty="0" smtClean="0"/>
              <a:t> of 5</a:t>
            </a:r>
            <a:r>
              <a:rPr lang="fr-CH" dirty="0" smtClean="0">
                <a:sym typeface="Symbol" panose="05050102010706020507" pitchFamily="18" charset="2"/>
              </a:rPr>
              <a:t></a:t>
            </a:r>
            <a:r>
              <a:rPr lang="fr-CH" dirty="0" smtClean="0"/>
              <a:t>10</a:t>
            </a:r>
            <a:r>
              <a:rPr lang="fr-CH" baseline="30000" dirty="0" smtClean="0"/>
              <a:t>34</a:t>
            </a:r>
            <a:r>
              <a:rPr lang="fr-CH" dirty="0" smtClean="0"/>
              <a:t> cm</a:t>
            </a:r>
            <a:r>
              <a:rPr lang="fr-CH" baseline="30000" dirty="0" smtClean="0"/>
              <a:t>-2</a:t>
            </a:r>
            <a:r>
              <a:rPr lang="fr-CH" dirty="0" smtClean="0"/>
              <a:t>s</a:t>
            </a:r>
            <a:r>
              <a:rPr lang="fr-CH" baseline="30000" dirty="0" smtClean="0"/>
              <a:t>-1</a:t>
            </a:r>
            <a:r>
              <a:rPr lang="fr-CH" dirty="0" smtClean="0"/>
              <a:t>  (140 P.U.)</a:t>
            </a:r>
          </a:p>
          <a:p>
            <a:pPr lvl="1"/>
            <a:r>
              <a:rPr lang="fr-CH" dirty="0" smtClean="0"/>
              <a:t>3000 fb</a:t>
            </a:r>
            <a:r>
              <a:rPr lang="fr-CH" baseline="30000" dirty="0" smtClean="0"/>
              <a:t>-1</a:t>
            </a:r>
            <a:r>
              <a:rPr lang="fr-CH" dirty="0" smtClean="0"/>
              <a:t>  (</a:t>
            </a:r>
            <a:r>
              <a:rPr lang="fr-CH" dirty="0" smtClean="0">
                <a:sym typeface="Symbol" panose="05050102010706020507" pitchFamily="18" charset="2"/>
              </a:rPr>
              <a:t>  250 fb</a:t>
            </a:r>
            <a:r>
              <a:rPr lang="fr-CH" baseline="30000" dirty="0" smtClean="0">
                <a:sym typeface="Symbol" panose="05050102010706020507" pitchFamily="18" charset="2"/>
              </a:rPr>
              <a:t>-1</a:t>
            </a:r>
            <a:r>
              <a:rPr lang="fr-CH" dirty="0" smtClean="0">
                <a:sym typeface="Symbol" panose="05050102010706020507" pitchFamily="18" charset="2"/>
              </a:rPr>
              <a:t> /full </a:t>
            </a:r>
            <a:r>
              <a:rPr lang="fr-CH" dirty="0" err="1" smtClean="0">
                <a:sym typeface="Symbol" panose="05050102010706020507" pitchFamily="18" charset="2"/>
              </a:rPr>
              <a:t>year</a:t>
            </a:r>
            <a:r>
              <a:rPr lang="fr-CH" dirty="0" smtClean="0">
                <a:sym typeface="Symbol" panose="05050102010706020507" pitchFamily="18" charset="2"/>
              </a:rPr>
              <a:t>)</a:t>
            </a:r>
          </a:p>
          <a:p>
            <a:r>
              <a:rPr lang="fr-CH" dirty="0" err="1" smtClean="0"/>
              <a:t>Possibly</a:t>
            </a:r>
            <a:r>
              <a:rPr lang="fr-CH" dirty="0" smtClean="0"/>
              <a:t> </a:t>
            </a:r>
            <a:r>
              <a:rPr lang="fr-CH" dirty="0" err="1" smtClean="0"/>
              <a:t>make</a:t>
            </a:r>
            <a:r>
              <a:rPr lang="fr-CH" dirty="0" smtClean="0"/>
              <a:t> de-</a:t>
            </a:r>
            <a:r>
              <a:rPr lang="fr-CH" dirty="0" err="1" smtClean="0"/>
              <a:t>scopings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could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recovered</a:t>
            </a:r>
            <a:r>
              <a:rPr lang="fr-CH" dirty="0" smtClean="0"/>
              <a:t> </a:t>
            </a:r>
            <a:r>
              <a:rPr lang="fr-CH" dirty="0" err="1" smtClean="0"/>
              <a:t>fully</a:t>
            </a:r>
            <a:r>
              <a:rPr lang="fr-CH" dirty="0" smtClean="0"/>
              <a:t> or </a:t>
            </a:r>
            <a:r>
              <a:rPr lang="fr-CH" dirty="0" err="1" smtClean="0"/>
              <a:t>partially</a:t>
            </a:r>
            <a:r>
              <a:rPr lang="fr-CH" dirty="0" smtClean="0"/>
              <a:t> </a:t>
            </a:r>
            <a:r>
              <a:rPr lang="fr-CH" dirty="0" err="1" smtClean="0"/>
              <a:t>later</a:t>
            </a:r>
            <a:r>
              <a:rPr lang="fr-CH" dirty="0" smtClean="0"/>
              <a:t> on (LS4, LS5…)</a:t>
            </a:r>
          </a:p>
          <a:p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weeks</a:t>
            </a:r>
            <a:r>
              <a:rPr lang="fr-CH" dirty="0" smtClean="0"/>
              <a:t> of meetings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each</a:t>
            </a:r>
            <a:r>
              <a:rPr lang="fr-CH" dirty="0" smtClean="0"/>
              <a:t> single </a:t>
            </a:r>
            <a:r>
              <a:rPr lang="fr-CH" dirty="0" err="1" smtClean="0"/>
              <a:t>WPs</a:t>
            </a:r>
            <a:r>
              <a:rPr lang="fr-CH" dirty="0" smtClean="0"/>
              <a:t> (</a:t>
            </a:r>
            <a:r>
              <a:rPr lang="fr-CH" dirty="0" err="1" smtClean="0"/>
              <a:t>many</a:t>
            </a:r>
            <a:r>
              <a:rPr lang="fr-CH" dirty="0" smtClean="0"/>
              <a:t> multi-</a:t>
            </a:r>
            <a:r>
              <a:rPr lang="fr-CH" dirty="0" err="1" smtClean="0"/>
              <a:t>WPs</a:t>
            </a:r>
            <a:r>
              <a:rPr lang="fr-CH" dirty="0" smtClean="0"/>
              <a:t>).</a:t>
            </a:r>
          </a:p>
          <a:p>
            <a:r>
              <a:rPr lang="fr-CH" dirty="0" err="1" smtClean="0"/>
              <a:t>Attendance</a:t>
            </a:r>
            <a:r>
              <a:rPr lang="fr-CH" dirty="0" smtClean="0"/>
              <a:t>: WP leaders </a:t>
            </a:r>
            <a:r>
              <a:rPr lang="fr-CH" dirty="0" err="1" smtClean="0"/>
              <a:t>with</a:t>
            </a:r>
            <a:r>
              <a:rPr lang="fr-CH" dirty="0" smtClean="0"/>
              <a:t> experts, </a:t>
            </a:r>
            <a:r>
              <a:rPr lang="fr-CH" dirty="0" err="1" smtClean="0"/>
              <a:t>GLs</a:t>
            </a:r>
            <a:r>
              <a:rPr lang="fr-CH" dirty="0" smtClean="0"/>
              <a:t>, HL, HL-PO</a:t>
            </a:r>
          </a:p>
          <a:p>
            <a:r>
              <a:rPr lang="fr-CH" dirty="0" smtClean="0"/>
              <a:t>10 </a:t>
            </a:r>
            <a:r>
              <a:rPr lang="fr-CH" dirty="0" err="1" smtClean="0"/>
              <a:t>formal</a:t>
            </a:r>
            <a:r>
              <a:rPr lang="fr-CH" dirty="0" smtClean="0"/>
              <a:t> meetings in </a:t>
            </a:r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weeks</a:t>
            </a:r>
            <a:r>
              <a:rPr lang="fr-CH" dirty="0" smtClean="0"/>
              <a:t>, </a:t>
            </a:r>
            <a:r>
              <a:rPr lang="fr-CH" dirty="0" err="1" smtClean="0"/>
              <a:t>many</a:t>
            </a:r>
            <a:r>
              <a:rPr lang="fr-CH" dirty="0" smtClean="0"/>
              <a:t> more </a:t>
            </a:r>
            <a:r>
              <a:rPr lang="fr-CH" dirty="0" err="1" smtClean="0"/>
              <a:t>informal</a:t>
            </a:r>
            <a:r>
              <a:rPr lang="fr-CH" dirty="0" smtClean="0"/>
              <a:t> and </a:t>
            </a:r>
            <a:r>
              <a:rPr lang="fr-CH" dirty="0" err="1" smtClean="0"/>
              <a:t>prepratory</a:t>
            </a:r>
            <a:r>
              <a:rPr lang="fr-CH" dirty="0" smtClean="0"/>
              <a:t> meetings.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34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709000"/>
            <a:ext cx="7056784" cy="2244000"/>
          </a:xfrm>
        </p:spPr>
        <p:txBody>
          <a:bodyPr/>
          <a:lstStyle/>
          <a:p>
            <a:r>
              <a:rPr lang="fr-CH" dirty="0"/>
              <a:t>THANKS </a:t>
            </a:r>
            <a:r>
              <a:rPr lang="fr-CH" dirty="0" smtClean="0"/>
              <a:t>to all of </a:t>
            </a:r>
            <a:r>
              <a:rPr lang="fr-CH" dirty="0" err="1" smtClean="0"/>
              <a:t>you</a:t>
            </a:r>
            <a:r>
              <a:rPr lang="fr-CH" dirty="0" smtClean="0"/>
              <a:t> for the </a:t>
            </a:r>
            <a:r>
              <a:rPr lang="fr-CH" dirty="0" err="1" smtClean="0"/>
              <a:t>availability</a:t>
            </a:r>
            <a:r>
              <a:rPr lang="fr-CH" dirty="0"/>
              <a:t>, the </a:t>
            </a:r>
            <a:r>
              <a:rPr lang="fr-CH" dirty="0" smtClean="0"/>
              <a:t>effort </a:t>
            </a:r>
            <a:r>
              <a:rPr lang="fr-CH" dirty="0"/>
              <a:t>and the </a:t>
            </a:r>
            <a:r>
              <a:rPr lang="fr-CH" dirty="0" err="1" smtClean="0"/>
              <a:t>genuine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r>
              <a:rPr lang="fr-CH" dirty="0" smtClean="0"/>
              <a:t> spirit and CERN-</a:t>
            </a:r>
            <a:r>
              <a:rPr lang="fr-CH" dirty="0" err="1" smtClean="0"/>
              <a:t>interest</a:t>
            </a:r>
            <a:r>
              <a:rPr lang="fr-CH" dirty="0" smtClean="0"/>
              <a:t> attitude. </a:t>
            </a:r>
            <a:r>
              <a:rPr lang="fr-CH" dirty="0"/>
              <a:t/>
            </a:r>
            <a:br>
              <a:rPr lang="fr-CH" dirty="0"/>
            </a:b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165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After</a:t>
            </a:r>
            <a:r>
              <a:rPr lang="fr-CH" dirty="0" smtClean="0"/>
              <a:t> 2015 C&amp;SR, </a:t>
            </a:r>
            <a:r>
              <a:rPr lang="fr-CH" dirty="0" err="1" smtClean="0"/>
              <a:t>optimization</a:t>
            </a:r>
            <a:r>
              <a:rPr lang="fr-CH" dirty="0" smtClean="0"/>
              <a:t> and </a:t>
            </a:r>
            <a:r>
              <a:rPr lang="fr-CH" dirty="0"/>
              <a:t/>
            </a:r>
            <a:br>
              <a:rPr lang="fr-CH" dirty="0"/>
            </a:br>
            <a:r>
              <a:rPr lang="fr-CH" dirty="0" err="1" smtClean="0"/>
              <a:t>cost-reduction</a:t>
            </a:r>
            <a:r>
              <a:rPr lang="fr-CH" dirty="0" smtClean="0"/>
              <a:t> </a:t>
            </a:r>
            <a:r>
              <a:rPr lang="fr-CH" dirty="0" err="1" smtClean="0"/>
              <a:t>were</a:t>
            </a:r>
            <a:r>
              <a:rPr lang="fr-CH" dirty="0" smtClean="0"/>
              <a:t> ALREADY </a:t>
            </a:r>
            <a:r>
              <a:rPr lang="fr-CH" dirty="0" err="1" smtClean="0"/>
              <a:t>going</a:t>
            </a:r>
            <a:r>
              <a:rPr lang="fr-CH" dirty="0" smtClean="0"/>
              <a:t> on…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H" dirty="0" err="1" smtClean="0"/>
              <a:t>Decision</a:t>
            </a:r>
            <a:r>
              <a:rPr lang="fr-CH" dirty="0" smtClean="0"/>
              <a:t> for </a:t>
            </a:r>
            <a:r>
              <a:rPr lang="fr-CH" dirty="0" err="1" smtClean="0"/>
              <a:t>lamination</a:t>
            </a:r>
            <a:r>
              <a:rPr lang="fr-CH" dirty="0" smtClean="0"/>
              <a:t> in MQXF structure.</a:t>
            </a:r>
          </a:p>
          <a:p>
            <a:r>
              <a:rPr lang="fr-CH" dirty="0" err="1" smtClean="0"/>
              <a:t>Reduction</a:t>
            </a:r>
            <a:r>
              <a:rPr lang="fr-CH" dirty="0" smtClean="0"/>
              <a:t> in operating </a:t>
            </a:r>
            <a:r>
              <a:rPr lang="fr-CH" dirty="0" err="1" smtClean="0"/>
              <a:t>current</a:t>
            </a:r>
            <a:r>
              <a:rPr lang="fr-CH" dirty="0" smtClean="0"/>
              <a:t> for Q4 (</a:t>
            </a:r>
            <a:r>
              <a:rPr lang="fr-CH" dirty="0" err="1" smtClean="0"/>
              <a:t>affecting</a:t>
            </a:r>
            <a:r>
              <a:rPr lang="fr-CH" dirty="0" smtClean="0"/>
              <a:t> WP6A/B)</a:t>
            </a:r>
          </a:p>
          <a:p>
            <a:r>
              <a:rPr lang="fr-CH" dirty="0" smtClean="0"/>
              <a:t>One circuit for the </a:t>
            </a:r>
            <a:r>
              <a:rPr lang="fr-CH" dirty="0" smtClean="0"/>
              <a:t>triplet </a:t>
            </a:r>
            <a:r>
              <a:rPr lang="fr-CH" dirty="0" err="1" smtClean="0"/>
              <a:t>powering</a:t>
            </a:r>
            <a:r>
              <a:rPr lang="fr-CH" dirty="0" smtClean="0"/>
              <a:t> (</a:t>
            </a:r>
            <a:r>
              <a:rPr lang="fr-CH" dirty="0" err="1" smtClean="0"/>
              <a:t>affecting</a:t>
            </a:r>
            <a:r>
              <a:rPr lang="fr-CH" dirty="0" smtClean="0"/>
              <a:t> WP6A/B) </a:t>
            </a:r>
          </a:p>
          <a:p>
            <a:r>
              <a:rPr lang="fr-CH" dirty="0" smtClean="0"/>
              <a:t>Protection via QH </a:t>
            </a:r>
            <a:r>
              <a:rPr lang="fr-CH" dirty="0" err="1" smtClean="0"/>
              <a:t>rather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EE, </a:t>
            </a:r>
            <a:r>
              <a:rPr lang="fr-CH" dirty="0" err="1" smtClean="0"/>
              <a:t>when</a:t>
            </a:r>
            <a:r>
              <a:rPr lang="fr-CH" dirty="0" smtClean="0"/>
              <a:t> possible.</a:t>
            </a:r>
          </a:p>
          <a:p>
            <a:r>
              <a:rPr lang="fr-CH" dirty="0" smtClean="0"/>
              <a:t>T</a:t>
            </a:r>
            <a:r>
              <a:rPr lang="fr-CH" baseline="-25000" dirty="0" smtClean="0"/>
              <a:t>op</a:t>
            </a:r>
            <a:r>
              <a:rPr lang="fr-CH" dirty="0" smtClean="0"/>
              <a:t> of Q6 (P1 and P5) at 4.2 K (not 1.9K)</a:t>
            </a:r>
          </a:p>
          <a:p>
            <a:r>
              <a:rPr lang="fr-CH" dirty="0" err="1" smtClean="0"/>
              <a:t>Avoiding</a:t>
            </a:r>
            <a:r>
              <a:rPr lang="fr-CH" dirty="0" smtClean="0"/>
              <a:t> </a:t>
            </a:r>
            <a:r>
              <a:rPr lang="fr-CH" dirty="0" err="1" smtClean="0"/>
              <a:t>doubling</a:t>
            </a:r>
            <a:r>
              <a:rPr lang="fr-CH" dirty="0" smtClean="0"/>
              <a:t> </a:t>
            </a:r>
            <a:r>
              <a:rPr lang="fr-CH" dirty="0" smtClean="0"/>
              <a:t>MQY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smtClean="0"/>
              <a:t>for Q5 in P6 by operating at 1.9 K </a:t>
            </a:r>
            <a:r>
              <a:rPr lang="fr-CH" dirty="0" err="1" smtClean="0"/>
              <a:t>instead</a:t>
            </a:r>
            <a:r>
              <a:rPr lang="fr-CH" dirty="0" smtClean="0"/>
              <a:t> of 4.2 K.</a:t>
            </a:r>
          </a:p>
          <a:p>
            <a:r>
              <a:rPr lang="fr-CH" dirty="0" smtClean="0"/>
              <a:t>No 11 T </a:t>
            </a:r>
            <a:r>
              <a:rPr lang="fr-CH" dirty="0" err="1" smtClean="0"/>
              <a:t>dipole</a:t>
            </a:r>
            <a:r>
              <a:rPr lang="fr-CH" dirty="0" smtClean="0"/>
              <a:t> in DS </a:t>
            </a:r>
            <a:r>
              <a:rPr lang="fr-CH" dirty="0" err="1" smtClean="0"/>
              <a:t>around</a:t>
            </a:r>
            <a:r>
              <a:rPr lang="fr-CH" dirty="0" smtClean="0"/>
              <a:t> IP2 for ions </a:t>
            </a:r>
            <a:r>
              <a:rPr lang="fr-CH" dirty="0" smtClean="0"/>
              <a:t>(but </a:t>
            </a:r>
            <a:r>
              <a:rPr lang="fr-CH" dirty="0" err="1" smtClean="0"/>
              <a:t>confirming</a:t>
            </a:r>
            <a:r>
              <a:rPr lang="fr-CH" dirty="0" smtClean="0"/>
              <a:t> DS </a:t>
            </a:r>
            <a:r>
              <a:rPr lang="fr-CH" dirty="0" err="1" smtClean="0"/>
              <a:t>collimators</a:t>
            </a:r>
            <a:r>
              <a:rPr lang="fr-CH" dirty="0" smtClean="0"/>
              <a:t> in a new </a:t>
            </a:r>
            <a:r>
              <a:rPr lang="fr-CH" dirty="0" smtClean="0"/>
              <a:t>Connection </a:t>
            </a:r>
            <a:r>
              <a:rPr lang="fr-CH" dirty="0" smtClean="0"/>
              <a:t>Cryostat)</a:t>
            </a:r>
          </a:p>
          <a:p>
            <a:r>
              <a:rPr lang="fr-CH" dirty="0" err="1" smtClean="0"/>
              <a:t>Reduction</a:t>
            </a:r>
            <a:r>
              <a:rPr lang="fr-CH" dirty="0" smtClean="0"/>
              <a:t> of SC </a:t>
            </a:r>
            <a:r>
              <a:rPr lang="fr-CH" dirty="0" err="1" smtClean="0"/>
              <a:t>link</a:t>
            </a:r>
            <a:r>
              <a:rPr lang="fr-CH" dirty="0" smtClean="0"/>
              <a:t> </a:t>
            </a:r>
            <a:r>
              <a:rPr lang="fr-CH" dirty="0" err="1" smtClean="0"/>
              <a:t>length</a:t>
            </a:r>
            <a:r>
              <a:rPr lang="fr-CH" dirty="0" smtClean="0"/>
              <a:t> </a:t>
            </a:r>
            <a:r>
              <a:rPr lang="fr-CH" dirty="0" err="1" smtClean="0"/>
              <a:t>following</a:t>
            </a:r>
            <a:r>
              <a:rPr lang="fr-CH" dirty="0" smtClean="0"/>
              <a:t> new UG </a:t>
            </a:r>
            <a:r>
              <a:rPr lang="fr-CH" dirty="0" err="1" smtClean="0"/>
              <a:t>baseline</a:t>
            </a:r>
            <a:endParaRPr lang="fr-CH" dirty="0" smtClean="0"/>
          </a:p>
          <a:p>
            <a:r>
              <a:rPr lang="fr-CH" dirty="0" err="1" smtClean="0"/>
              <a:t>Optimization</a:t>
            </a:r>
            <a:r>
              <a:rPr lang="fr-CH" dirty="0" smtClean="0"/>
              <a:t> of WP14</a:t>
            </a:r>
          </a:p>
          <a:p>
            <a:r>
              <a:rPr lang="fr-CH" dirty="0" smtClean="0"/>
              <a:t>This has </a:t>
            </a:r>
            <a:r>
              <a:rPr lang="fr-CH" dirty="0" err="1" smtClean="0"/>
              <a:t>allowed</a:t>
            </a:r>
            <a:r>
              <a:rPr lang="fr-CH" dirty="0" smtClean="0"/>
              <a:t> to </a:t>
            </a:r>
            <a:r>
              <a:rPr lang="fr-CH" dirty="0" err="1" smtClean="0"/>
              <a:t>reduce</a:t>
            </a:r>
            <a:r>
              <a:rPr lang="fr-CH" dirty="0" smtClean="0"/>
              <a:t> </a:t>
            </a:r>
            <a:r>
              <a:rPr lang="fr-CH" dirty="0" err="1" smtClean="0"/>
              <a:t>cost</a:t>
            </a:r>
            <a:r>
              <a:rPr lang="fr-CH" dirty="0" smtClean="0"/>
              <a:t> of about 30 MCHF, </a:t>
            </a:r>
            <a:r>
              <a:rPr lang="fr-CH" dirty="0" err="1" smtClean="0"/>
              <a:t>however</a:t>
            </a:r>
            <a:r>
              <a:rPr lang="fr-CH" dirty="0" smtClean="0"/>
              <a:t> </a:t>
            </a:r>
            <a:r>
              <a:rPr lang="fr-CH" dirty="0" err="1" smtClean="0"/>
              <a:t>mostly</a:t>
            </a:r>
            <a:r>
              <a:rPr lang="fr-CH" dirty="0" smtClean="0"/>
              <a:t> offset by about 20 MCHF of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increase</a:t>
            </a:r>
            <a:r>
              <a:rPr lang="fr-CH" dirty="0" smtClean="0"/>
              <a:t> (</a:t>
            </a:r>
            <a:r>
              <a:rPr lang="fr-CH" dirty="0" err="1" smtClean="0"/>
              <a:t>mainly</a:t>
            </a:r>
            <a:r>
              <a:rPr lang="fr-CH" dirty="0" smtClean="0"/>
              <a:t> WP1, WP15 for personnel, WP4 for SPS test crises, more </a:t>
            </a:r>
            <a:r>
              <a:rPr lang="fr-CH" dirty="0" err="1" smtClean="0"/>
              <a:t>complex</a:t>
            </a:r>
            <a:r>
              <a:rPr lang="fr-CH" dirty="0" smtClean="0"/>
              <a:t> </a:t>
            </a:r>
            <a:r>
              <a:rPr lang="fr-CH" dirty="0" err="1" smtClean="0"/>
              <a:t>devices</a:t>
            </a:r>
            <a:r>
              <a:rPr lang="fr-CH" dirty="0" smtClean="0"/>
              <a:t> in WP8, new budget for the IT string)</a:t>
            </a:r>
          </a:p>
          <a:p>
            <a:r>
              <a:rPr lang="fr-CH" dirty="0" smtClean="0">
                <a:sym typeface="Symbol" panose="05050102010706020507" pitchFamily="18" charset="2"/>
              </a:rPr>
              <a:t> </a:t>
            </a:r>
            <a:r>
              <a:rPr lang="fr-CH" b="1" dirty="0" smtClean="0">
                <a:sym typeface="Symbol" panose="05050102010706020507" pitchFamily="18" charset="2"/>
              </a:rPr>
              <a:t>10 MCHF </a:t>
            </a:r>
            <a:r>
              <a:rPr lang="fr-CH" b="1" dirty="0" err="1" smtClean="0">
                <a:sym typeface="Symbol" panose="05050102010706020507" pitchFamily="18" charset="2"/>
              </a:rPr>
              <a:t>saving</a:t>
            </a:r>
            <a:r>
              <a:rPr lang="fr-CH" b="1" dirty="0" smtClean="0">
                <a:sym typeface="Symbol" panose="05050102010706020507" pitchFamily="18" charset="2"/>
              </a:rPr>
              <a:t> </a:t>
            </a:r>
            <a:r>
              <a:rPr lang="fr-CH" dirty="0" smtClean="0">
                <a:sym typeface="Symbol" panose="05050102010706020507" pitchFamily="18" charset="2"/>
              </a:rPr>
              <a:t>(and </a:t>
            </a:r>
            <a:r>
              <a:rPr lang="fr-CH" dirty="0" err="1" smtClean="0">
                <a:sym typeface="Symbol" panose="05050102010706020507" pitchFamily="18" charset="2"/>
              </a:rPr>
              <a:t>some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potential</a:t>
            </a:r>
            <a:r>
              <a:rPr lang="fr-CH" dirty="0" smtClean="0">
                <a:sym typeface="Symbol" panose="05050102010706020507" pitchFamily="18" charset="2"/>
              </a:rPr>
              <a:t> volume </a:t>
            </a:r>
            <a:r>
              <a:rPr lang="fr-CH" dirty="0" err="1" smtClean="0">
                <a:sym typeface="Symbol" panose="05050102010706020507" pitchFamily="18" charset="2"/>
              </a:rPr>
              <a:t>reduction</a:t>
            </a:r>
            <a:r>
              <a:rPr lang="fr-CH" dirty="0" smtClean="0">
                <a:sym typeface="Symbol" panose="05050102010706020507" pitchFamily="18" charset="2"/>
              </a:rPr>
              <a:t>)</a:t>
            </a: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39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Outcome</a:t>
            </a:r>
            <a:r>
              <a:rPr lang="fr-CH" dirty="0" smtClean="0"/>
              <a:t> of </a:t>
            </a:r>
            <a:r>
              <a:rPr lang="fr-CH" dirty="0" err="1" smtClean="0"/>
              <a:t>June</a:t>
            </a:r>
            <a:r>
              <a:rPr lang="fr-CH" dirty="0" smtClean="0"/>
              <a:t> 2016 «crises </a:t>
            </a:r>
            <a:r>
              <a:rPr lang="fr-CH" dirty="0" err="1" smtClean="0"/>
              <a:t>excercise</a:t>
            </a:r>
            <a:r>
              <a:rPr lang="fr-CH" dirty="0" smtClean="0"/>
              <a:t>»</a:t>
            </a:r>
            <a:br>
              <a:rPr lang="fr-CH" dirty="0" smtClean="0"/>
            </a:br>
            <a:r>
              <a:rPr lang="fr-CH" dirty="0" smtClean="0"/>
              <a:t>(Impact on performance: </a:t>
            </a:r>
            <a:r>
              <a:rPr lang="fr-CH" dirty="0" err="1" smtClean="0"/>
              <a:t>see</a:t>
            </a:r>
            <a:r>
              <a:rPr lang="fr-CH" dirty="0" smtClean="0"/>
              <a:t> G. </a:t>
            </a:r>
            <a:r>
              <a:rPr lang="fr-CH" dirty="0" err="1" smtClean="0"/>
              <a:t>Arduini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err="1" smtClean="0"/>
              <a:t>Reduction</a:t>
            </a:r>
            <a:r>
              <a:rPr lang="fr-CH" dirty="0" smtClean="0"/>
              <a:t> of CC system </a:t>
            </a:r>
            <a:r>
              <a:rPr lang="fr-CH" dirty="0" err="1" smtClean="0"/>
              <a:t>from</a:t>
            </a:r>
            <a:r>
              <a:rPr lang="fr-CH" dirty="0" smtClean="0"/>
              <a:t> 4 to 2 </a:t>
            </a:r>
            <a:r>
              <a:rPr lang="fr-CH" dirty="0" err="1" smtClean="0"/>
              <a:t>cavities</a:t>
            </a:r>
            <a:r>
              <a:rPr lang="fr-CH" dirty="0" smtClean="0"/>
              <a:t>/ </a:t>
            </a:r>
            <a:br>
              <a:rPr lang="fr-CH" dirty="0" smtClean="0"/>
            </a:br>
            <a:r>
              <a:rPr lang="fr-CH" dirty="0" err="1" smtClean="0"/>
              <a:t>beam-side</a:t>
            </a:r>
            <a:r>
              <a:rPr lang="fr-CH" dirty="0" smtClean="0"/>
              <a:t> (1 CM/</a:t>
            </a:r>
            <a:r>
              <a:rPr lang="fr-CH" dirty="0" err="1" smtClean="0"/>
              <a:t>b-side</a:t>
            </a:r>
            <a:r>
              <a:rPr lang="fr-CH" dirty="0" smtClean="0"/>
              <a:t>) </a:t>
            </a:r>
            <a:r>
              <a:rPr lang="fr-CH" dirty="0" smtClean="0">
                <a:sym typeface="Symbol" panose="05050102010706020507" pitchFamily="18" charset="2"/>
              </a:rPr>
              <a:t> 16 </a:t>
            </a:r>
            <a:r>
              <a:rPr lang="fr-CH" dirty="0" err="1" smtClean="0">
                <a:sym typeface="Symbol" panose="05050102010706020507" pitchFamily="18" charset="2"/>
              </a:rPr>
              <a:t>CCs</a:t>
            </a:r>
            <a:r>
              <a:rPr lang="fr-CH" dirty="0">
                <a:sym typeface="Symbol" panose="05050102010706020507" pitchFamily="18" charset="2"/>
              </a:rPr>
              <a:t> </a:t>
            </a:r>
            <a:r>
              <a:rPr lang="fr-CH" dirty="0" smtClean="0">
                <a:sym typeface="Symbol" panose="05050102010706020507" pitchFamily="18" charset="2"/>
              </a:rPr>
              <a:t>+ 4 </a:t>
            </a:r>
            <a:r>
              <a:rPr lang="fr-CH" dirty="0" err="1" smtClean="0">
                <a:sym typeface="Symbol" panose="05050102010706020507" pitchFamily="18" charset="2"/>
              </a:rPr>
              <a:t>spares</a:t>
            </a:r>
            <a:r>
              <a:rPr lang="fr-CH" dirty="0" smtClean="0">
                <a:sym typeface="Symbol" panose="05050102010706020507" pitchFamily="18" charset="2"/>
              </a:rPr>
              <a:t> (8+2 CM). Impact on </a:t>
            </a:r>
            <a:r>
              <a:rPr lang="fr-CH" dirty="0" err="1" smtClean="0">
                <a:sym typeface="Symbol" panose="05050102010706020507" pitchFamily="18" charset="2"/>
              </a:rPr>
              <a:t>perfomance</a:t>
            </a:r>
            <a:r>
              <a:rPr lang="fr-CH" dirty="0" smtClean="0">
                <a:sym typeface="Symbol" panose="05050102010706020507" pitchFamily="18" charset="2"/>
              </a:rPr>
              <a:t>: </a:t>
            </a:r>
            <a:r>
              <a:rPr lang="fr-CH" dirty="0" smtClean="0">
                <a:sym typeface="Symbol" panose="05050102010706020507" pitchFamily="18" charset="2"/>
              </a:rPr>
              <a:t>visible</a:t>
            </a:r>
            <a:r>
              <a:rPr lang="fr-CH" dirty="0" smtClean="0">
                <a:sym typeface="Symbol" panose="05050102010706020507" pitchFamily="18" charset="2"/>
              </a:rPr>
              <a:t>  </a:t>
            </a:r>
            <a:r>
              <a:rPr lang="fr-CH" dirty="0" smtClean="0">
                <a:sym typeface="Symbol" panose="05050102010706020507" pitchFamily="18" charset="2"/>
              </a:rPr>
              <a:t>but not </a:t>
            </a:r>
            <a:r>
              <a:rPr lang="fr-CH" dirty="0" err="1" smtClean="0">
                <a:sym typeface="Symbol" panose="05050102010706020507" pitchFamily="18" charset="2"/>
              </a:rPr>
              <a:t>dramatic</a:t>
            </a:r>
            <a:endParaRPr lang="fr-CH" dirty="0" smtClean="0">
              <a:sym typeface="Symbol" panose="05050102010706020507" pitchFamily="18" charset="2"/>
            </a:endParaRPr>
          </a:p>
          <a:p>
            <a:pPr lvl="2"/>
            <a:r>
              <a:rPr lang="fr-CH" dirty="0" err="1" smtClean="0">
                <a:sym typeface="Symbol" panose="05050102010706020507" pitchFamily="18" charset="2"/>
              </a:rPr>
              <a:t>Revision</a:t>
            </a:r>
            <a:r>
              <a:rPr lang="fr-CH" dirty="0" smtClean="0">
                <a:sym typeface="Symbol" panose="05050102010706020507" pitchFamily="18" charset="2"/>
              </a:rPr>
              <a:t> of the power/CC and volume of the power </a:t>
            </a:r>
            <a:r>
              <a:rPr lang="fr-CH" dirty="0" err="1" smtClean="0">
                <a:sym typeface="Symbol" panose="05050102010706020507" pitchFamily="18" charset="2"/>
              </a:rPr>
              <a:t>conv</a:t>
            </a:r>
            <a:r>
              <a:rPr lang="fr-CH" dirty="0" smtClean="0">
                <a:sym typeface="Symbol" panose="05050102010706020507" pitchFamily="18" charset="2"/>
              </a:rPr>
              <a:t>. </a:t>
            </a:r>
          </a:p>
          <a:p>
            <a:r>
              <a:rPr lang="fr-CH" dirty="0" err="1" smtClean="0"/>
              <a:t>Staging</a:t>
            </a:r>
            <a:r>
              <a:rPr lang="fr-CH" dirty="0" smtClean="0"/>
              <a:t> installation of new MQYY as new Q4 (90 mm aperture) to </a:t>
            </a:r>
            <a:r>
              <a:rPr lang="fr-CH" dirty="0" err="1" smtClean="0"/>
              <a:t>after</a:t>
            </a:r>
            <a:r>
              <a:rPr lang="fr-CH" dirty="0" smtClean="0"/>
              <a:t> HL-LHC end (</a:t>
            </a:r>
            <a:r>
              <a:rPr lang="fr-CH" dirty="0" err="1" smtClean="0"/>
              <a:t>i.e</a:t>
            </a:r>
            <a:r>
              <a:rPr lang="fr-CH" dirty="0" smtClean="0"/>
              <a:t> in LS4), </a:t>
            </a:r>
            <a:r>
              <a:rPr lang="fr-CH" i="1" dirty="0" smtClean="0"/>
              <a:t>if </a:t>
            </a:r>
            <a:r>
              <a:rPr lang="fr-CH" i="1" dirty="0" err="1" smtClean="0"/>
              <a:t>needed</a:t>
            </a:r>
            <a:r>
              <a:rPr lang="fr-CH" dirty="0" smtClean="0"/>
              <a:t>, </a:t>
            </a:r>
            <a:r>
              <a:rPr lang="fr-CH" dirty="0" err="1" smtClean="0"/>
              <a:t>mantaining</a:t>
            </a:r>
            <a:r>
              <a:rPr lang="fr-CH" dirty="0" smtClean="0"/>
              <a:t> </a:t>
            </a:r>
            <a:r>
              <a:rPr lang="fr-CH" dirty="0" err="1" smtClean="0"/>
              <a:t>present</a:t>
            </a:r>
            <a:r>
              <a:rPr lang="fr-CH" dirty="0" smtClean="0"/>
              <a:t> 70 mm  MQY, i.e. Q4 </a:t>
            </a:r>
            <a:r>
              <a:rPr lang="fr-CH" dirty="0" err="1" smtClean="0"/>
              <a:t>modified</a:t>
            </a:r>
            <a:r>
              <a:rPr lang="fr-CH" dirty="0" smtClean="0"/>
              <a:t> for 1.9 K </a:t>
            </a:r>
            <a:r>
              <a:rPr lang="fr-CH" dirty="0" err="1" smtClean="0"/>
              <a:t>operation</a:t>
            </a:r>
            <a:r>
              <a:rPr lang="fr-CH" dirty="0" smtClean="0"/>
              <a:t>. </a:t>
            </a:r>
            <a:endParaRPr lang="fr-CH" dirty="0" smtClean="0"/>
          </a:p>
          <a:p>
            <a:pPr lvl="2"/>
            <a:r>
              <a:rPr lang="fr-CH" dirty="0" smtClean="0"/>
              <a:t>Small impact on </a:t>
            </a:r>
            <a:r>
              <a:rPr lang="fr-CH" dirty="0" err="1" smtClean="0"/>
              <a:t>baseline</a:t>
            </a:r>
            <a:r>
              <a:rPr lang="fr-CH" dirty="0" smtClean="0"/>
              <a:t> performance, more </a:t>
            </a:r>
            <a:r>
              <a:rPr lang="fr-CH" dirty="0" err="1" smtClean="0"/>
              <a:t>pronounced</a:t>
            </a:r>
            <a:r>
              <a:rPr lang="fr-CH" dirty="0" smtClean="0"/>
              <a:t> for flat </a:t>
            </a:r>
            <a:r>
              <a:rPr lang="fr-CH" dirty="0" err="1" smtClean="0"/>
              <a:t>beams</a:t>
            </a:r>
            <a:r>
              <a:rPr lang="fr-CH" dirty="0" smtClean="0"/>
              <a:t>).</a:t>
            </a:r>
          </a:p>
          <a:p>
            <a:r>
              <a:rPr lang="fr-CH" dirty="0" smtClean="0"/>
              <a:t>QPS for the MQXF </a:t>
            </a:r>
            <a:r>
              <a:rPr lang="fr-CH" dirty="0" err="1" smtClean="0"/>
              <a:t>maintaining</a:t>
            </a:r>
            <a:r>
              <a:rPr lang="fr-CH" dirty="0" smtClean="0"/>
              <a:t> all </a:t>
            </a:r>
            <a:r>
              <a:rPr lang="fr-CH" dirty="0" err="1" smtClean="0"/>
              <a:t>systems</a:t>
            </a:r>
            <a:r>
              <a:rPr lang="fr-CH" dirty="0" smtClean="0"/>
              <a:t> (</a:t>
            </a:r>
            <a:r>
              <a:rPr lang="fr-CH" dirty="0" err="1" smtClean="0"/>
              <a:t>QH</a:t>
            </a:r>
            <a:r>
              <a:rPr lang="fr-CH" baseline="-25000" dirty="0" err="1" smtClean="0"/>
              <a:t>out</a:t>
            </a:r>
            <a:r>
              <a:rPr lang="fr-CH" dirty="0" smtClean="0"/>
              <a:t>, </a:t>
            </a:r>
            <a:r>
              <a:rPr lang="fr-CH" dirty="0" err="1" smtClean="0"/>
              <a:t>Qh</a:t>
            </a:r>
            <a:r>
              <a:rPr lang="fr-CH" baseline="-25000" dirty="0" err="1" smtClean="0"/>
              <a:t>inn</a:t>
            </a:r>
            <a:r>
              <a:rPr lang="fr-CH" dirty="0" smtClean="0"/>
              <a:t>, (</a:t>
            </a:r>
            <a:r>
              <a:rPr lang="fr-CH" dirty="0" err="1" smtClean="0"/>
              <a:t>Qh</a:t>
            </a:r>
            <a:r>
              <a:rPr lang="fr-CH" baseline="-25000" dirty="0" err="1" smtClean="0"/>
              <a:t>intr</a:t>
            </a:r>
            <a:r>
              <a:rPr lang="fr-CH" dirty="0" smtClean="0"/>
              <a:t>), and CLIQ) </a:t>
            </a:r>
            <a:r>
              <a:rPr lang="fr-CH" dirty="0" err="1" smtClean="0"/>
              <a:t>however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a minimal configuration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  <a:r>
              <a:rPr lang="fr-CH" b="1" dirty="0" err="1" smtClean="0"/>
              <a:t>redundancy</a:t>
            </a:r>
            <a:r>
              <a:rPr lang="fr-CH" dirty="0" smtClean="0"/>
              <a:t>.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559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Outcome</a:t>
            </a:r>
            <a:r>
              <a:rPr lang="fr-CH" dirty="0" smtClean="0"/>
              <a:t> of </a:t>
            </a:r>
            <a:r>
              <a:rPr lang="fr-CH" dirty="0" err="1" smtClean="0"/>
              <a:t>June</a:t>
            </a:r>
            <a:r>
              <a:rPr lang="fr-CH" dirty="0" smtClean="0"/>
              <a:t> 2016 «crises </a:t>
            </a:r>
            <a:r>
              <a:rPr lang="fr-CH" dirty="0" err="1" smtClean="0"/>
              <a:t>excercise</a:t>
            </a:r>
            <a:r>
              <a:rPr lang="fr-CH" dirty="0" smtClean="0"/>
              <a:t>»</a:t>
            </a:r>
            <a:br>
              <a:rPr lang="fr-CH" dirty="0" smtClean="0"/>
            </a:br>
            <a:r>
              <a:rPr lang="fr-CH" dirty="0" smtClean="0"/>
              <a:t>- </a:t>
            </a:r>
            <a:r>
              <a:rPr lang="fr-CH" dirty="0" err="1" smtClean="0"/>
              <a:t>cont</a:t>
            </a:r>
            <a:r>
              <a:rPr lang="fr-CH" dirty="0" smtClean="0"/>
              <a:t>.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dirty="0" err="1" smtClean="0"/>
              <a:t>Reduction</a:t>
            </a:r>
            <a:r>
              <a:rPr lang="fr-CH" dirty="0" smtClean="0"/>
              <a:t> of TCLD (DS </a:t>
            </a:r>
            <a:r>
              <a:rPr lang="fr-CH" dirty="0" err="1" smtClean="0"/>
              <a:t>collimator</a:t>
            </a:r>
            <a:r>
              <a:rPr lang="fr-CH" dirty="0" smtClean="0"/>
              <a:t> in P7 </a:t>
            </a:r>
            <a:r>
              <a:rPr lang="fr-CH" dirty="0" err="1" smtClean="0"/>
              <a:t>from</a:t>
            </a:r>
            <a:r>
              <a:rPr lang="fr-CH" dirty="0" smtClean="0"/>
              <a:t> 4 to 2 per </a:t>
            </a:r>
            <a:r>
              <a:rPr lang="fr-CH" dirty="0" err="1" smtClean="0"/>
              <a:t>side</a:t>
            </a:r>
            <a:r>
              <a:rPr lang="fr-CH" dirty="0" smtClean="0"/>
              <a:t>). This </a:t>
            </a:r>
            <a:r>
              <a:rPr lang="fr-CH" dirty="0" err="1" smtClean="0"/>
              <a:t>entails</a:t>
            </a:r>
            <a:r>
              <a:rPr lang="fr-CH" dirty="0" smtClean="0"/>
              <a:t> no 11 T for LS3. </a:t>
            </a:r>
            <a:r>
              <a:rPr lang="fr-CH" dirty="0" err="1" smtClean="0"/>
              <a:t>Reduction</a:t>
            </a:r>
            <a:r>
              <a:rPr lang="fr-CH" dirty="0" smtClean="0"/>
              <a:t> of TCTPM </a:t>
            </a:r>
            <a:r>
              <a:rPr lang="fr-CH" dirty="0" err="1" smtClean="0"/>
              <a:t>from</a:t>
            </a:r>
            <a:r>
              <a:rPr lang="fr-CH" dirty="0" smtClean="0"/>
              <a:t> 16+3 to </a:t>
            </a:r>
            <a:r>
              <a:rPr lang="fr-CH" dirty="0" smtClean="0"/>
              <a:t>8+2.0</a:t>
            </a:r>
            <a:endParaRPr lang="fr-CH" dirty="0" smtClean="0"/>
          </a:p>
          <a:p>
            <a:r>
              <a:rPr lang="fr-CH" dirty="0" smtClean="0"/>
              <a:t>New </a:t>
            </a:r>
            <a:r>
              <a:rPr lang="fr-CH" dirty="0" err="1" smtClean="0"/>
              <a:t>integration</a:t>
            </a:r>
            <a:r>
              <a:rPr lang="fr-CH" dirty="0" smtClean="0"/>
              <a:t> </a:t>
            </a:r>
            <a:r>
              <a:rPr lang="fr-CH" dirty="0" err="1" smtClean="0"/>
              <a:t>layout</a:t>
            </a:r>
            <a:r>
              <a:rPr lang="fr-CH" dirty="0" smtClean="0"/>
              <a:t> </a:t>
            </a:r>
            <a:r>
              <a:rPr lang="fr-CH" dirty="0" smtClean="0"/>
              <a:t>fo</a:t>
            </a:r>
            <a:r>
              <a:rPr lang="fr-CH" dirty="0" smtClean="0"/>
              <a:t>r </a:t>
            </a:r>
            <a:r>
              <a:rPr lang="fr-CH" dirty="0" err="1" smtClean="0"/>
              <a:t>miniTAN</a:t>
            </a:r>
            <a:r>
              <a:rPr lang="fr-CH" dirty="0" smtClean="0"/>
              <a:t> of P8,</a:t>
            </a:r>
            <a:r>
              <a:rPr lang="fr-CH" dirty="0" smtClean="0"/>
              <a:t> </a:t>
            </a:r>
            <a:r>
              <a:rPr lang="fr-CH" dirty="0" smtClean="0"/>
              <a:t>more </a:t>
            </a:r>
            <a:r>
              <a:rPr lang="fr-CH" dirty="0" err="1" smtClean="0"/>
              <a:t>integrated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D2</a:t>
            </a:r>
          </a:p>
          <a:p>
            <a:r>
              <a:rPr lang="fr-CH" dirty="0" smtClean="0"/>
              <a:t>New </a:t>
            </a:r>
            <a:r>
              <a:rPr lang="fr-CH" dirty="0" err="1" smtClean="0"/>
              <a:t>cryobox</a:t>
            </a:r>
            <a:r>
              <a:rPr lang="fr-CH" dirty="0" smtClean="0"/>
              <a:t> lay-out (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external</a:t>
            </a:r>
            <a:r>
              <a:rPr lang="fr-CH" dirty="0" smtClean="0"/>
              <a:t> distribution box)</a:t>
            </a:r>
          </a:p>
          <a:p>
            <a:r>
              <a:rPr lang="fr-CH" dirty="0" err="1" smtClean="0"/>
              <a:t>Improved</a:t>
            </a:r>
            <a:r>
              <a:rPr lang="fr-CH" dirty="0" smtClean="0"/>
              <a:t> LSS vacuum </a:t>
            </a:r>
            <a:r>
              <a:rPr lang="fr-CH" dirty="0" err="1" smtClean="0"/>
              <a:t>layout</a:t>
            </a:r>
            <a:r>
              <a:rPr lang="fr-CH" dirty="0" smtClean="0"/>
              <a:t> (WP12) and partial </a:t>
            </a:r>
            <a:r>
              <a:rPr lang="fr-CH" dirty="0" err="1" smtClean="0"/>
              <a:t>manpower</a:t>
            </a:r>
            <a:r>
              <a:rPr lang="fr-CH" dirty="0" smtClean="0"/>
              <a:t> </a:t>
            </a:r>
            <a:r>
              <a:rPr lang="fr-CH" dirty="0" err="1" smtClean="0"/>
              <a:t>internalization</a:t>
            </a:r>
            <a:r>
              <a:rPr lang="fr-CH" dirty="0" smtClean="0"/>
              <a:t> via </a:t>
            </a:r>
            <a:r>
              <a:rPr lang="fr-CH" dirty="0" err="1" smtClean="0"/>
              <a:t>resource</a:t>
            </a:r>
            <a:r>
              <a:rPr lang="fr-CH" dirty="0" smtClean="0"/>
              <a:t> </a:t>
            </a:r>
            <a:r>
              <a:rPr lang="fr-CH" dirty="0" err="1" smtClean="0"/>
              <a:t>optimization</a:t>
            </a:r>
            <a:r>
              <a:rPr lang="fr-CH" dirty="0" smtClean="0"/>
              <a:t>.</a:t>
            </a:r>
          </a:p>
          <a:p>
            <a:r>
              <a:rPr lang="fr-CH" dirty="0" smtClean="0"/>
              <a:t>Minimal </a:t>
            </a:r>
            <a:r>
              <a:rPr lang="fr-CH" dirty="0" err="1" smtClean="0"/>
              <a:t>reduction</a:t>
            </a:r>
            <a:r>
              <a:rPr lang="fr-CH" dirty="0" smtClean="0"/>
              <a:t> of </a:t>
            </a:r>
            <a:r>
              <a:rPr lang="fr-CH" dirty="0" err="1" smtClean="0"/>
              <a:t>Beam</a:t>
            </a:r>
            <a:r>
              <a:rPr lang="fr-CH" dirty="0" smtClean="0"/>
              <a:t> Diagnostics (WP13)</a:t>
            </a:r>
          </a:p>
          <a:p>
            <a:r>
              <a:rPr lang="fr-CH" dirty="0" err="1" smtClean="0"/>
              <a:t>Modularity</a:t>
            </a:r>
            <a:r>
              <a:rPr lang="fr-CH" dirty="0" smtClean="0"/>
              <a:t> </a:t>
            </a:r>
            <a:r>
              <a:rPr lang="fr-CH" dirty="0" err="1" smtClean="0"/>
              <a:t>optimization</a:t>
            </a:r>
            <a:r>
              <a:rPr lang="fr-CH" dirty="0" smtClean="0"/>
              <a:t> </a:t>
            </a:r>
            <a:r>
              <a:rPr lang="fr-CH" dirty="0" smtClean="0"/>
              <a:t>of TCDS (WP14)</a:t>
            </a:r>
          </a:p>
          <a:p>
            <a:r>
              <a:rPr lang="fr-CH" dirty="0" err="1" smtClean="0"/>
              <a:t>Powering</a:t>
            </a:r>
            <a:r>
              <a:rPr lang="fr-CH" dirty="0" smtClean="0"/>
              <a:t> the </a:t>
            </a:r>
            <a:r>
              <a:rPr lang="fr-CH" dirty="0" err="1" smtClean="0"/>
              <a:t>IPQs</a:t>
            </a:r>
            <a:r>
              <a:rPr lang="fr-CH" dirty="0" smtClean="0"/>
              <a:t> (Q6-Q5-Q4) </a:t>
            </a:r>
            <a:r>
              <a:rPr lang="fr-CH" dirty="0" err="1" smtClean="0"/>
              <a:t>from</a:t>
            </a:r>
            <a:r>
              <a:rPr lang="fr-CH" dirty="0" smtClean="0"/>
              <a:t> the RR, via </a:t>
            </a:r>
            <a:r>
              <a:rPr lang="fr-CH" dirty="0" err="1" smtClean="0"/>
              <a:t>existing</a:t>
            </a:r>
            <a:r>
              <a:rPr lang="fr-CH" dirty="0" smtClean="0"/>
              <a:t> </a:t>
            </a:r>
            <a:r>
              <a:rPr lang="fr-CH" dirty="0" err="1" smtClean="0"/>
              <a:t>EPCs</a:t>
            </a:r>
            <a:r>
              <a:rPr lang="fr-CH" dirty="0" smtClean="0"/>
              <a:t>, </a:t>
            </a:r>
            <a:r>
              <a:rPr lang="fr-CH" dirty="0" err="1" smtClean="0"/>
              <a:t>DFBLs</a:t>
            </a:r>
            <a:r>
              <a:rPr lang="fr-CH" dirty="0" smtClean="0"/>
              <a:t> </a:t>
            </a:r>
            <a:r>
              <a:rPr lang="fr-CH" dirty="0" smtClean="0"/>
              <a:t>(and links?)...</a:t>
            </a:r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651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Summary</a:t>
            </a:r>
            <a:r>
              <a:rPr lang="fr-CH" dirty="0" smtClean="0"/>
              <a:t> of </a:t>
            </a:r>
            <a:r>
              <a:rPr lang="fr-CH" dirty="0" err="1" smtClean="0"/>
              <a:t>saving</a:t>
            </a:r>
            <a:r>
              <a:rPr lang="fr-CH" dirty="0" smtClean="0"/>
              <a:t> WP1 to WP16</a:t>
            </a:r>
            <a:r>
              <a:rPr lang="fr-CH" dirty="0"/>
              <a:t/>
            </a:r>
            <a:br>
              <a:rPr lang="fr-CH" dirty="0"/>
            </a:br>
            <a:r>
              <a:rPr lang="fr-CH" dirty="0" smtClean="0"/>
              <a:t>(HL </a:t>
            </a:r>
            <a:r>
              <a:rPr lang="fr-CH" dirty="0" err="1" smtClean="0"/>
              <a:t>CtC</a:t>
            </a:r>
            <a:r>
              <a:rPr lang="fr-CH" dirty="0" smtClean="0"/>
              <a:t> and HL </a:t>
            </a:r>
            <a:r>
              <a:rPr lang="fr-CH" dirty="0" err="1" smtClean="0"/>
              <a:t>Spares</a:t>
            </a:r>
            <a:r>
              <a:rPr lang="fr-CH" dirty="0" smtClean="0"/>
              <a:t> and Consolidation)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@ TCC 23 June 2016 - Cost reduction and re-baselining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0" name="Oval 9"/>
          <p:cNvSpPr/>
          <p:nvPr/>
        </p:nvSpPr>
        <p:spPr>
          <a:xfrm>
            <a:off x="7873584" y="1991381"/>
            <a:ext cx="658416" cy="373625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12000" y="3372489"/>
            <a:ext cx="7920000" cy="34163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Exercise</a:t>
            </a:r>
            <a:r>
              <a:rPr lang="fr-CH" dirty="0" smtClean="0"/>
              <a:t> </a:t>
            </a:r>
            <a:r>
              <a:rPr lang="fr-CH" dirty="0" err="1" smtClean="0"/>
              <a:t>done</a:t>
            </a:r>
            <a:r>
              <a:rPr lang="fr-CH" dirty="0" smtClean="0"/>
              <a:t> in a </a:t>
            </a:r>
            <a:r>
              <a:rPr lang="fr-CH" dirty="0" err="1" smtClean="0"/>
              <a:t>hurry</a:t>
            </a:r>
            <a:r>
              <a:rPr lang="fr-CH" dirty="0" smtClean="0"/>
              <a:t>,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consequence</a:t>
            </a:r>
            <a:r>
              <a:rPr lang="fr-CH" dirty="0" smtClean="0"/>
              <a:t> </a:t>
            </a:r>
            <a:r>
              <a:rPr lang="fr-CH" dirty="0" err="1" smtClean="0"/>
              <a:t>forgotten</a:t>
            </a:r>
            <a:r>
              <a:rPr lang="fr-CH" dirty="0" smtClean="0"/>
              <a:t>, </a:t>
            </a:r>
            <a:r>
              <a:rPr lang="fr-CH" dirty="0" err="1" smtClean="0"/>
              <a:t>needs</a:t>
            </a:r>
            <a:r>
              <a:rPr lang="fr-CH" dirty="0" smtClean="0"/>
              <a:t> to check </a:t>
            </a:r>
            <a:r>
              <a:rPr lang="fr-CH" dirty="0" err="1" smtClean="0"/>
              <a:t>coherency</a:t>
            </a:r>
            <a:r>
              <a:rPr lang="fr-CH" dirty="0" smtClean="0"/>
              <a:t> and </a:t>
            </a:r>
            <a:r>
              <a:rPr lang="fr-CH" dirty="0" err="1" smtClean="0"/>
              <a:t>consolidate</a:t>
            </a:r>
            <a:r>
              <a:rPr lang="fr-CH" dirty="0" smtClean="0"/>
              <a:t> </a:t>
            </a:r>
            <a:r>
              <a:rPr lang="fr-CH" dirty="0" err="1" smtClean="0"/>
              <a:t>saving</a:t>
            </a:r>
            <a:r>
              <a:rPr lang="fr-CH" dirty="0" smtClean="0"/>
              <a:t>.</a:t>
            </a:r>
          </a:p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already</a:t>
            </a:r>
            <a:r>
              <a:rPr lang="fr-CH" dirty="0" smtClean="0"/>
              <a:t> know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morning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smtClean="0"/>
              <a:t>an important power </a:t>
            </a:r>
            <a:r>
              <a:rPr lang="fr-CH" dirty="0" err="1" smtClean="0"/>
              <a:t>cable</a:t>
            </a:r>
            <a:r>
              <a:rPr lang="fr-CH" dirty="0" smtClean="0"/>
              <a:t> has </a:t>
            </a:r>
            <a:r>
              <a:rPr lang="fr-CH" dirty="0" smtClean="0"/>
              <a:t>been </a:t>
            </a:r>
            <a:r>
              <a:rPr lang="fr-CH" dirty="0" err="1" smtClean="0"/>
              <a:t>missed</a:t>
            </a:r>
            <a:r>
              <a:rPr lang="fr-CH" dirty="0" smtClean="0"/>
              <a:t> (1-3 MCHF?). </a:t>
            </a: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similar</a:t>
            </a:r>
            <a:r>
              <a:rPr lang="fr-CH" dirty="0" smtClean="0"/>
              <a:t>? TRANSPORT?</a:t>
            </a:r>
          </a:p>
          <a:p>
            <a:r>
              <a:rPr lang="fr-CH" dirty="0" err="1" smtClean="0"/>
              <a:t>Uncertainty</a:t>
            </a:r>
            <a:r>
              <a:rPr lang="fr-CH" dirty="0" smtClean="0"/>
              <a:t>? </a:t>
            </a:r>
            <a:r>
              <a:rPr lang="fr-CH" b="1" dirty="0" smtClean="0"/>
              <a:t>+/- 5 MCHF</a:t>
            </a:r>
          </a:p>
          <a:p>
            <a:endParaRPr lang="fr-CH" b="1" dirty="0" smtClean="0"/>
          </a:p>
          <a:p>
            <a:r>
              <a:rPr lang="fr-CH" b="1" dirty="0" smtClean="0">
                <a:solidFill>
                  <a:srgbClr val="C00000"/>
                </a:solidFill>
              </a:rPr>
              <a:t>So </a:t>
            </a:r>
            <a:r>
              <a:rPr lang="fr-CH" b="1" dirty="0" err="1" smtClean="0">
                <a:solidFill>
                  <a:srgbClr val="C00000"/>
                </a:solidFill>
              </a:rPr>
              <a:t>our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reference</a:t>
            </a:r>
            <a:r>
              <a:rPr lang="fr-CH" b="1" dirty="0" smtClean="0">
                <a:solidFill>
                  <a:srgbClr val="C00000"/>
                </a:solidFill>
              </a:rPr>
              <a:t> for the moment </a:t>
            </a:r>
            <a:r>
              <a:rPr lang="fr-CH" b="1" dirty="0" err="1" smtClean="0">
                <a:solidFill>
                  <a:srgbClr val="C00000"/>
                </a:solidFill>
              </a:rPr>
              <a:t>is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that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we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found</a:t>
            </a:r>
            <a:r>
              <a:rPr lang="fr-CH" b="1" dirty="0" smtClean="0">
                <a:solidFill>
                  <a:srgbClr val="C00000"/>
                </a:solidFill>
              </a:rPr>
              <a:t> 70 MCHF, </a:t>
            </a:r>
            <a:r>
              <a:rPr lang="fr-CH" b="1" dirty="0" err="1" smtClean="0">
                <a:solidFill>
                  <a:srgbClr val="C00000"/>
                </a:solidFill>
              </a:rPr>
              <a:t>solidly</a:t>
            </a:r>
            <a:r>
              <a:rPr lang="fr-CH" b="1" dirty="0" smtClean="0">
                <a:solidFill>
                  <a:srgbClr val="C00000"/>
                </a:solidFill>
              </a:rPr>
              <a:t>.</a:t>
            </a:r>
          </a:p>
          <a:p>
            <a:endParaRPr lang="fr-CH" b="1" dirty="0" smtClean="0">
              <a:solidFill>
                <a:srgbClr val="C00000"/>
              </a:solidFill>
            </a:endParaRPr>
          </a:p>
          <a:p>
            <a:r>
              <a:rPr lang="fr-CH" b="1" dirty="0" err="1" smtClean="0">
                <a:solidFill>
                  <a:srgbClr val="002060"/>
                </a:solidFill>
              </a:rPr>
              <a:t>We</a:t>
            </a:r>
            <a:r>
              <a:rPr lang="fr-CH" b="1" dirty="0" smtClean="0">
                <a:solidFill>
                  <a:srgbClr val="002060"/>
                </a:solidFill>
              </a:rPr>
              <a:t> have been able to do </a:t>
            </a:r>
            <a:r>
              <a:rPr lang="fr-CH" b="1" dirty="0" err="1" smtClean="0">
                <a:solidFill>
                  <a:srgbClr val="002060"/>
                </a:solidFill>
              </a:rPr>
              <a:t>so</a:t>
            </a:r>
            <a:r>
              <a:rPr lang="fr-CH" b="1" dirty="0" smtClean="0">
                <a:solidFill>
                  <a:srgbClr val="002060"/>
                </a:solidFill>
              </a:rPr>
              <a:t> in a short time (TDR </a:t>
            </a:r>
            <a:r>
              <a:rPr lang="fr-CH" b="1" dirty="0" err="1" smtClean="0">
                <a:solidFill>
                  <a:srgbClr val="002060"/>
                </a:solidFill>
              </a:rPr>
              <a:t>preparation</a:t>
            </a:r>
            <a:r>
              <a:rPr lang="fr-CH" b="1" dirty="0" smtClean="0">
                <a:solidFill>
                  <a:srgbClr val="002060"/>
                </a:solidFill>
              </a:rPr>
              <a:t>, and </a:t>
            </a:r>
            <a:r>
              <a:rPr lang="fr-CH" b="1" dirty="0" err="1" smtClean="0">
                <a:solidFill>
                  <a:srgbClr val="002060"/>
                </a:solidFill>
              </a:rPr>
              <a:t>reviews</a:t>
            </a:r>
            <a:r>
              <a:rPr lang="fr-CH" b="1" dirty="0" smtClean="0">
                <a:solidFill>
                  <a:srgbClr val="002060"/>
                </a:solidFill>
              </a:rPr>
              <a:t> </a:t>
            </a:r>
            <a:r>
              <a:rPr lang="fr-CH" b="1" dirty="0" err="1" smtClean="0">
                <a:solidFill>
                  <a:srgbClr val="002060"/>
                </a:solidFill>
              </a:rPr>
              <a:t>already</a:t>
            </a:r>
            <a:r>
              <a:rPr lang="fr-CH" b="1" dirty="0" smtClean="0">
                <a:solidFill>
                  <a:srgbClr val="002060"/>
                </a:solidFill>
              </a:rPr>
              <a:t> </a:t>
            </a:r>
            <a:r>
              <a:rPr lang="fr-CH" b="1" dirty="0" err="1" smtClean="0">
                <a:solidFill>
                  <a:srgbClr val="002060"/>
                </a:solidFill>
              </a:rPr>
              <a:t>done</a:t>
            </a:r>
            <a:r>
              <a:rPr lang="fr-CH" b="1" dirty="0" smtClean="0">
                <a:solidFill>
                  <a:srgbClr val="002060"/>
                </a:solidFill>
              </a:rPr>
              <a:t> </a:t>
            </a:r>
            <a:r>
              <a:rPr lang="fr-CH" b="1" dirty="0" err="1" smtClean="0">
                <a:solidFill>
                  <a:srgbClr val="002060"/>
                </a:solidFill>
              </a:rPr>
              <a:t>proved</a:t>
            </a:r>
            <a:r>
              <a:rPr lang="fr-CH" b="1" dirty="0" smtClean="0">
                <a:solidFill>
                  <a:srgbClr val="002060"/>
                </a:solidFill>
              </a:rPr>
              <a:t> to </a:t>
            </a:r>
            <a:r>
              <a:rPr lang="fr-CH" b="1" dirty="0" err="1" smtClean="0">
                <a:solidFill>
                  <a:srgbClr val="002060"/>
                </a:solidFill>
              </a:rPr>
              <a:t>be</a:t>
            </a:r>
            <a:r>
              <a:rPr lang="fr-CH" b="1" dirty="0" smtClean="0">
                <a:solidFill>
                  <a:srgbClr val="002060"/>
                </a:solidFill>
              </a:rPr>
              <a:t> essential!!), </a:t>
            </a:r>
            <a:r>
              <a:rPr lang="fr-CH" b="1" dirty="0" err="1" smtClean="0">
                <a:solidFill>
                  <a:srgbClr val="002060"/>
                </a:solidFill>
              </a:rPr>
              <a:t>without</a:t>
            </a:r>
            <a:r>
              <a:rPr lang="fr-CH" b="1" dirty="0" smtClean="0">
                <a:solidFill>
                  <a:srgbClr val="002060"/>
                </a:solidFill>
              </a:rPr>
              <a:t> </a:t>
            </a:r>
            <a:r>
              <a:rPr lang="fr-CH" b="1" dirty="0" err="1" smtClean="0">
                <a:solidFill>
                  <a:srgbClr val="002060"/>
                </a:solidFill>
              </a:rPr>
              <a:t>dramatic</a:t>
            </a:r>
            <a:r>
              <a:rPr lang="fr-CH" b="1" dirty="0" smtClean="0">
                <a:solidFill>
                  <a:srgbClr val="002060"/>
                </a:solidFill>
              </a:rPr>
              <a:t> change of scope, no </a:t>
            </a:r>
            <a:r>
              <a:rPr lang="fr-CH" b="1" dirty="0" err="1" smtClean="0">
                <a:solidFill>
                  <a:srgbClr val="002060"/>
                </a:solidFill>
              </a:rPr>
              <a:t>cut</a:t>
            </a:r>
            <a:r>
              <a:rPr lang="fr-CH" b="1" dirty="0" smtClean="0">
                <a:solidFill>
                  <a:srgbClr val="002060"/>
                </a:solidFill>
              </a:rPr>
              <a:t> of </a:t>
            </a:r>
            <a:r>
              <a:rPr lang="fr-CH" b="1" dirty="0" err="1" smtClean="0">
                <a:solidFill>
                  <a:srgbClr val="002060"/>
                </a:solidFill>
              </a:rPr>
              <a:t>approved</a:t>
            </a:r>
            <a:r>
              <a:rPr lang="fr-CH" b="1" dirty="0" smtClean="0">
                <a:solidFill>
                  <a:srgbClr val="002060"/>
                </a:solidFill>
              </a:rPr>
              <a:t> R&amp;D and </a:t>
            </a:r>
            <a:r>
              <a:rPr lang="fr-CH" b="1" dirty="0" err="1" smtClean="0">
                <a:solidFill>
                  <a:srgbClr val="002060"/>
                </a:solidFill>
              </a:rPr>
              <a:t>studies</a:t>
            </a:r>
            <a:r>
              <a:rPr lang="fr-CH" b="1" dirty="0" smtClean="0">
                <a:solidFill>
                  <a:srgbClr val="002060"/>
                </a:solidFill>
              </a:rPr>
              <a:t> and </a:t>
            </a:r>
            <a:r>
              <a:rPr lang="fr-CH" b="1" dirty="0" err="1" smtClean="0">
                <a:solidFill>
                  <a:srgbClr val="002060"/>
                </a:solidFill>
              </a:rPr>
              <a:t>without</a:t>
            </a:r>
            <a:r>
              <a:rPr lang="fr-CH" b="1" dirty="0" smtClean="0">
                <a:solidFill>
                  <a:srgbClr val="002060"/>
                </a:solidFill>
              </a:rPr>
              <a:t> </a:t>
            </a:r>
            <a:r>
              <a:rPr lang="fr-CH" b="1" dirty="0" err="1" smtClean="0">
                <a:solidFill>
                  <a:srgbClr val="002060"/>
                </a:solidFill>
              </a:rPr>
              <a:t>loosing</a:t>
            </a:r>
            <a:r>
              <a:rPr lang="fr-CH" b="1" dirty="0" smtClean="0">
                <a:solidFill>
                  <a:srgbClr val="002060"/>
                </a:solidFill>
              </a:rPr>
              <a:t> </a:t>
            </a:r>
            <a:r>
              <a:rPr lang="fr-CH" b="1" dirty="0" err="1" smtClean="0">
                <a:solidFill>
                  <a:srgbClr val="002060"/>
                </a:solidFill>
              </a:rPr>
              <a:t>any</a:t>
            </a:r>
            <a:r>
              <a:rPr lang="fr-CH" b="1" dirty="0" smtClean="0">
                <a:solidFill>
                  <a:srgbClr val="002060"/>
                </a:solidFill>
              </a:rPr>
              <a:t> of the </a:t>
            </a:r>
            <a:r>
              <a:rPr lang="fr-CH" b="1" dirty="0" err="1" smtClean="0">
                <a:solidFill>
                  <a:srgbClr val="002060"/>
                </a:solidFill>
              </a:rPr>
              <a:t>project</a:t>
            </a:r>
            <a:r>
              <a:rPr lang="fr-CH" b="1" dirty="0" smtClean="0">
                <a:solidFill>
                  <a:srgbClr val="002060"/>
                </a:solidFill>
              </a:rPr>
              <a:t> </a:t>
            </a:r>
            <a:r>
              <a:rPr lang="fr-CH" b="1" dirty="0" err="1" smtClean="0">
                <a:solidFill>
                  <a:srgbClr val="002060"/>
                </a:solidFill>
              </a:rPr>
              <a:t>landmarks</a:t>
            </a:r>
            <a:r>
              <a:rPr lang="fr-CH" b="1" dirty="0" smtClean="0">
                <a:solidFill>
                  <a:srgbClr val="002060"/>
                </a:solidFill>
              </a:rPr>
              <a:t> and </a:t>
            </a:r>
            <a:r>
              <a:rPr lang="fr-CH" b="1" dirty="0" err="1" smtClean="0">
                <a:solidFill>
                  <a:srgbClr val="002060"/>
                </a:solidFill>
              </a:rPr>
              <a:t>technology</a:t>
            </a:r>
            <a:r>
              <a:rPr lang="fr-CH" b="1" dirty="0" smtClean="0">
                <a:solidFill>
                  <a:srgbClr val="002060"/>
                </a:solidFill>
              </a:rPr>
              <a:t> innovation!!!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000" y="1700808"/>
            <a:ext cx="7891380" cy="1328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65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</documentManagement>
</p:properties>
</file>

<file path=customXml/itemProps1.xml><?xml version="1.0" encoding="utf-8"?>
<ds:datastoreItem xmlns:ds="http://schemas.openxmlformats.org/officeDocument/2006/customXml" ds:itemID="{AFFA5F7A-DEF2-4DAA-81D0-964FB86F8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2583</TotalTime>
  <Words>1592</Words>
  <Application>Microsoft Office PowerPoint</Application>
  <PresentationFormat>On-screen Show (4:3)</PresentationFormat>
  <Paragraphs>171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Symbol</vt:lpstr>
      <vt:lpstr>Wingdings</vt:lpstr>
      <vt:lpstr>Thème Office</vt:lpstr>
      <vt:lpstr>Review of baseline following the cost-reduction process of June 2016</vt:lpstr>
      <vt:lpstr>Reasons of the exercise -1 </vt:lpstr>
      <vt:lpstr>Reasons of the exercise -2 </vt:lpstr>
      <vt:lpstr>Scope redution criteria and procedure</vt:lpstr>
      <vt:lpstr>THANKS to all of you for the availability, the effort and the genuine project spirit and CERN-interest attitude.  </vt:lpstr>
      <vt:lpstr>After 2015 C&amp;SR, optimization and  cost-reduction were ALREADY going on…</vt:lpstr>
      <vt:lpstr>Outcome of June 2016 «crises excercise» (Impact on performance: see G. Arduini)</vt:lpstr>
      <vt:lpstr>Outcome of June 2016 «crises excercise» - cont. 2</vt:lpstr>
      <vt:lpstr>Summary of saving WP1 to WP16 (HL CtC and HL Spares and Consolidation) </vt:lpstr>
      <vt:lpstr>See slides of G. Arduini on new  performance estimate</vt:lpstr>
      <vt:lpstr>Rebaseline: impact on WP17 via WP15</vt:lpstr>
      <vt:lpstr>CE cost saving</vt:lpstr>
      <vt:lpstr>CV cost saving</vt:lpstr>
      <vt:lpstr>EL cost saving</vt:lpstr>
      <vt:lpstr>How to proceed</vt:lpstr>
      <vt:lpstr> Ad astra per aspera  Thanks a lot 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Lucio Rossi</cp:lastModifiedBy>
  <cp:revision>59</cp:revision>
  <dcterms:created xsi:type="dcterms:W3CDTF">2016-01-11T14:38:10Z</dcterms:created>
  <dcterms:modified xsi:type="dcterms:W3CDTF">2016-06-24T09:59:14Z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