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2" r:id="rId6"/>
    <p:sldId id="267" r:id="rId7"/>
    <p:sldId id="269" r:id="rId8"/>
    <p:sldId id="274" r:id="rId9"/>
    <p:sldId id="270" r:id="rId10"/>
    <p:sldId id="277" r:id="rId11"/>
    <p:sldId id="273" r:id="rId12"/>
    <p:sldId id="275" r:id="rId13"/>
    <p:sldId id="276" r:id="rId14"/>
    <p:sldId id="271" r:id="rId15"/>
    <p:sldId id="272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668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652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7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</a:t>
            </a:r>
            <a:br>
              <a:rPr lang="en-GB" dirty="0" smtClean="0"/>
            </a:br>
            <a:r>
              <a:rPr lang="en-GB" dirty="0" smtClean="0"/>
              <a:t>Paris, 14-16 November 2016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400" dirty="0" smtClean="0"/>
              <a:t>Programme: overview and meeting rooms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C.Noels</a:t>
            </a:r>
            <a:r>
              <a:rPr lang="en-GB" dirty="0" smtClean="0"/>
              <a:t>, ATS-DO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Meeting – 23 June 2016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12985"/>
            <a:ext cx="4726825" cy="283609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Heliopolis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64904"/>
            <a:ext cx="4607793" cy="34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47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Satellite meetings at CEA </a:t>
            </a:r>
            <a:r>
              <a:rPr lang="en-GB" dirty="0" err="1"/>
              <a:t>S</a:t>
            </a:r>
            <a:r>
              <a:rPr lang="en-GB" dirty="0" err="1" smtClean="0"/>
              <a:t>aclay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79397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Optional meetings rooms for satellite meetings at CEA, </a:t>
            </a:r>
            <a:r>
              <a:rPr lang="en-GB" dirty="0" err="1" smtClean="0"/>
              <a:t>Saclay</a:t>
            </a:r>
            <a:r>
              <a:rPr lang="en-GB" dirty="0" smtClean="0"/>
              <a:t> on 17-18 November:</a:t>
            </a:r>
          </a:p>
          <a:p>
            <a:pPr lvl="1"/>
            <a:r>
              <a:rPr lang="en-GB" dirty="0" smtClean="0"/>
              <a:t>Room 311: up to 25 participants</a:t>
            </a:r>
          </a:p>
          <a:p>
            <a:pPr lvl="1"/>
            <a:r>
              <a:rPr lang="en-GB" dirty="0" smtClean="0"/>
              <a:t>Room Berthelot: up to 80 participants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Could be combined with a visit of CEA facilities upon request of WPLs</a:t>
            </a:r>
          </a:p>
          <a:p>
            <a:r>
              <a:rPr lang="en-GB" dirty="0" smtClean="0"/>
              <a:t>CEA would provide a shuttle from Paris to </a:t>
            </a:r>
            <a:r>
              <a:rPr lang="en-GB" dirty="0" err="1" smtClean="0"/>
              <a:t>Saclay</a:t>
            </a:r>
            <a:r>
              <a:rPr lang="en-GB" dirty="0" smtClean="0"/>
              <a:t> and return to RER B Massy </a:t>
            </a:r>
            <a:r>
              <a:rPr lang="en-GB" dirty="0" err="1"/>
              <a:t>P</a:t>
            </a:r>
            <a:r>
              <a:rPr lang="en-GB" dirty="0" err="1" smtClean="0"/>
              <a:t>alaiseau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02948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44" y="980728"/>
            <a:ext cx="7920000" cy="4906963"/>
          </a:xfrm>
        </p:spPr>
        <p:txBody>
          <a:bodyPr>
            <a:normAutofit fontScale="85000" lnSpcReduction="10000"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Before 30 June</a:t>
            </a:r>
            <a:r>
              <a:rPr lang="en-GB" sz="2400" dirty="0" smtClean="0"/>
              <a:t>: send topics to Lucio &amp; Oliver for plenary sessions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Before 7 July</a:t>
            </a:r>
            <a:r>
              <a:rPr lang="en-GB" sz="2400" dirty="0" smtClean="0"/>
              <a:t>: send topics for parallel sessions to Rogelio Tomas Garcia</a:t>
            </a:r>
            <a:endParaRPr lang="en-GB" sz="2400" dirty="0"/>
          </a:p>
          <a:p>
            <a:r>
              <a:rPr lang="en-GB" sz="2400" b="1" dirty="0" smtClean="0">
                <a:solidFill>
                  <a:srgbClr val="FF0000"/>
                </a:solidFill>
              </a:rPr>
              <a:t>Before 7 July</a:t>
            </a:r>
            <a:r>
              <a:rPr lang="en-GB" sz="2400" dirty="0" smtClean="0"/>
              <a:t>: </a:t>
            </a:r>
            <a:r>
              <a:rPr lang="en-GB" sz="2400" dirty="0" smtClean="0"/>
              <a:t>WPLs are requested to send a draft list of CERN participants to Lucio &amp; </a:t>
            </a:r>
            <a:r>
              <a:rPr lang="en-GB" sz="2400" dirty="0" smtClean="0"/>
              <a:t>Oliver, </a:t>
            </a:r>
            <a:r>
              <a:rPr lang="en-GB" sz="1900" dirty="0" smtClean="0"/>
              <a:t>and their </a:t>
            </a:r>
            <a:r>
              <a:rPr lang="en-GB" sz="1900" dirty="0" smtClean="0"/>
              <a:t>feedback </a:t>
            </a:r>
            <a:r>
              <a:rPr lang="en-GB" sz="1900" dirty="0" smtClean="0"/>
              <a:t>on possible satellite meetings at CEA to Lucio &amp; Cecile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The Project Office will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smtClean="0"/>
              <a:t>Validate the CERN participants’ list and submit it for approval to the DHs and Freddy.</a:t>
            </a:r>
            <a:endParaRPr lang="en-GB" sz="2000" dirty="0"/>
          </a:p>
          <a:p>
            <a:pPr lvl="1"/>
            <a:r>
              <a:rPr lang="en-GB" sz="2000" dirty="0" smtClean="0"/>
              <a:t>Allocate the meeting rooms according to sessions and </a:t>
            </a:r>
            <a:r>
              <a:rPr lang="en-GB" sz="2000" dirty="0"/>
              <a:t>optimize </a:t>
            </a:r>
            <a:r>
              <a:rPr lang="en-GB" sz="2000" dirty="0" smtClean="0"/>
              <a:t> the configuration:</a:t>
            </a:r>
            <a:r>
              <a:rPr lang="en-GB" sz="2000" dirty="0"/>
              <a:t> </a:t>
            </a:r>
            <a:r>
              <a:rPr lang="en-GB" sz="2000" dirty="0" smtClean="0"/>
              <a:t>theatre, class or U shape.</a:t>
            </a:r>
          </a:p>
          <a:p>
            <a:pPr lvl="1"/>
            <a:r>
              <a:rPr lang="en-GB" sz="2000" dirty="0" smtClean="0"/>
              <a:t>Decide if we really need the Auditorium on Tuesday 15 Nov. (as potential savings of 2’500 EUR).</a:t>
            </a:r>
          </a:p>
          <a:p>
            <a:endParaRPr lang="en-GB" sz="2400" dirty="0"/>
          </a:p>
          <a:p>
            <a:r>
              <a:rPr lang="en-GB" sz="2400" dirty="0" smtClean="0"/>
              <a:t>Presentation of the </a:t>
            </a:r>
            <a:r>
              <a:rPr lang="en-GB" sz="2400" dirty="0" smtClean="0">
                <a:solidFill>
                  <a:srgbClr val="FF0000"/>
                </a:solidFill>
              </a:rPr>
              <a:t>preliminary programme</a:t>
            </a:r>
            <a:r>
              <a:rPr lang="en-GB" sz="2400" dirty="0" smtClean="0"/>
              <a:t> to the </a:t>
            </a:r>
            <a:r>
              <a:rPr lang="en-GB" sz="2400" b="1" dirty="0" smtClean="0">
                <a:solidFill>
                  <a:srgbClr val="FF0000"/>
                </a:solidFill>
              </a:rPr>
              <a:t>TCC on 21 July</a:t>
            </a:r>
            <a:r>
              <a:rPr lang="en-GB" sz="2400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- 23 June 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384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352" y="983449"/>
            <a:ext cx="8187296" cy="5289451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Espace</a:t>
            </a:r>
            <a:r>
              <a:rPr lang="en-GB" dirty="0" smtClean="0"/>
              <a:t> St Martin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550" y="1269633"/>
            <a:ext cx="7918450" cy="48669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139952" y="2348880"/>
            <a:ext cx="2520280" cy="36004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308304" y="2924944"/>
            <a:ext cx="576064" cy="144016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7584" y="1001336"/>
            <a:ext cx="3744416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199 </a:t>
            </a:r>
            <a:r>
              <a:rPr lang="en-GB" dirty="0" err="1" smtClean="0"/>
              <a:t>bis</a:t>
            </a:r>
            <a:r>
              <a:rPr lang="en-GB" dirty="0" smtClean="0"/>
              <a:t> rue St Martin 75003 Paris</a:t>
            </a:r>
          </a:p>
          <a:p>
            <a:r>
              <a:rPr lang="en-GB" dirty="0" smtClean="0"/>
              <a:t>Lines 4 and 11: 2 metro stations nearby (short walk, less than 5 minutes to venue)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6660232" y="2564904"/>
            <a:ext cx="936104" cy="36004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19872" y="4797152"/>
            <a:ext cx="3168352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Easy access from </a:t>
            </a:r>
            <a:r>
              <a:rPr lang="en-GB" dirty="0" err="1" smtClean="0"/>
              <a:t>Gare</a:t>
            </a:r>
            <a:r>
              <a:rPr lang="en-GB" dirty="0" smtClean="0"/>
              <a:t> de Lyon: Line 1, change at Hotel de Ville and take Line 11 to </a:t>
            </a:r>
            <a:r>
              <a:rPr lang="en-GB" dirty="0" err="1" smtClean="0"/>
              <a:t>Rambuteau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50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Espace</a:t>
            </a:r>
            <a:r>
              <a:rPr lang="en-GB" dirty="0"/>
              <a:t> St Martin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154016"/>
          </a:xfrm>
        </p:spPr>
        <p:txBody>
          <a:bodyPr/>
          <a:lstStyle/>
          <a:p>
            <a:r>
              <a:rPr lang="en-GB" dirty="0" smtClean="0"/>
              <a:t>One auditorium for plenary sessions: up to 200 participants</a:t>
            </a:r>
          </a:p>
          <a:p>
            <a:r>
              <a:rPr lang="en-GB" dirty="0" smtClean="0"/>
              <a:t>4 meetings rooms for joint and parallel sessions</a:t>
            </a:r>
          </a:p>
          <a:p>
            <a:pPr lvl="1"/>
            <a:r>
              <a:rPr lang="en-GB" dirty="0" err="1" smtClean="0"/>
              <a:t>Karnak</a:t>
            </a:r>
            <a:endParaRPr lang="en-GB" dirty="0" smtClean="0"/>
          </a:p>
          <a:p>
            <a:pPr lvl="1"/>
            <a:r>
              <a:rPr lang="en-GB" dirty="0" err="1" smtClean="0"/>
              <a:t>Denderah</a:t>
            </a:r>
            <a:endParaRPr lang="en-GB" dirty="0" smtClean="0"/>
          </a:p>
          <a:p>
            <a:pPr lvl="1"/>
            <a:r>
              <a:rPr lang="en-GB" dirty="0" err="1" smtClean="0"/>
              <a:t>Louxor</a:t>
            </a:r>
            <a:endParaRPr lang="en-GB" dirty="0" smtClean="0"/>
          </a:p>
          <a:p>
            <a:pPr lvl="1"/>
            <a:r>
              <a:rPr lang="en-GB" dirty="0" smtClean="0"/>
              <a:t>Heliopolis</a:t>
            </a:r>
          </a:p>
          <a:p>
            <a:r>
              <a:rPr lang="en-GB" dirty="0" smtClean="0"/>
              <a:t>One space for coffee breaks and welcome drink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9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Auditorium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693" y="1051826"/>
            <a:ext cx="6578611" cy="4392488"/>
          </a:xfr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1728671" y="5596140"/>
            <a:ext cx="5686657" cy="10801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2"/>
                </a:solidFill>
              </a:rPr>
              <a:t>Available from 8h to 18h</a:t>
            </a:r>
          </a:p>
          <a:p>
            <a:r>
              <a:rPr lang="en-GB" sz="2000" dirty="0" smtClean="0">
                <a:solidFill>
                  <a:schemeClr val="bg2"/>
                </a:solidFill>
              </a:rPr>
              <a:t>Microphone, video projector + technician</a:t>
            </a:r>
          </a:p>
          <a:p>
            <a:r>
              <a:rPr lang="en-GB" sz="2000" dirty="0" smtClean="0">
                <a:solidFill>
                  <a:schemeClr val="bg2"/>
                </a:solidFill>
              </a:rPr>
              <a:t>WIFI</a:t>
            </a:r>
          </a:p>
        </p:txBody>
      </p:sp>
    </p:spTree>
    <p:extLst>
      <p:ext uri="{BB962C8B-B14F-4D97-AF65-F5344CB8AC3E}">
        <p14:creationId xmlns:p14="http://schemas.microsoft.com/office/powerpoint/2010/main" val="2138076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Parallel sessions on Tuesday 15 Nov.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- 23 June 2016</a:t>
            </a:r>
            <a:endParaRPr lang="en-GB" noProof="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575732"/>
              </p:ext>
            </p:extLst>
          </p:nvPr>
        </p:nvGraphicFramePr>
        <p:xfrm>
          <a:off x="395536" y="1397000"/>
          <a:ext cx="8424935" cy="18879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Configuration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Karnak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Denderah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Louxor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Heliopolis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Theatre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Content Placeholder 6"/>
          <p:cNvSpPr>
            <a:spLocks noGrp="1"/>
          </p:cNvSpPr>
          <p:nvPr>
            <p:ph idx="1"/>
          </p:nvPr>
        </p:nvSpPr>
        <p:spPr>
          <a:xfrm>
            <a:off x="613535" y="3781984"/>
            <a:ext cx="7920000" cy="187220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Available from 8h to 18h</a:t>
            </a:r>
          </a:p>
          <a:p>
            <a:r>
              <a:rPr lang="en-GB" dirty="0" smtClean="0"/>
              <a:t>Equipped with video projector and paperboard</a:t>
            </a:r>
          </a:p>
          <a:p>
            <a:r>
              <a:rPr lang="en-GB" dirty="0" smtClean="0"/>
              <a:t>WIFI</a:t>
            </a:r>
          </a:p>
          <a:p>
            <a:r>
              <a:rPr lang="en-GB" dirty="0" smtClean="0"/>
              <a:t>Daylight for two of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050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140968"/>
            <a:ext cx="4679801" cy="3131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</a:t>
            </a:r>
            <a:r>
              <a:rPr lang="en-GB" dirty="0" err="1" smtClean="0"/>
              <a:t>arnak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4421689" cy="2952328"/>
          </a:xfrm>
        </p:spPr>
      </p:pic>
    </p:spTree>
    <p:extLst>
      <p:ext uri="{BB962C8B-B14F-4D97-AF65-F5344CB8AC3E}">
        <p14:creationId xmlns:p14="http://schemas.microsoft.com/office/powerpoint/2010/main" val="31655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26660"/>
            <a:ext cx="4823817" cy="3220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</a:t>
            </a:r>
            <a:r>
              <a:rPr lang="en-GB" dirty="0" err="1" smtClean="0"/>
              <a:t>enderah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81268"/>
            <a:ext cx="4747229" cy="2673055"/>
          </a:xfrm>
        </p:spPr>
      </p:pic>
    </p:spTree>
    <p:extLst>
      <p:ext uri="{BB962C8B-B14F-4D97-AF65-F5344CB8AC3E}">
        <p14:creationId xmlns:p14="http://schemas.microsoft.com/office/powerpoint/2010/main" val="397652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67" y="1052736"/>
            <a:ext cx="4536504" cy="302898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Louxor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- 23 June 2016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86738"/>
            <a:ext cx="4497624" cy="300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167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www.w3.org/XML/1998/namespace"/>
    <ds:schemaRef ds:uri="http://purl.org/dc/elements/1.1/"/>
    <ds:schemaRef ds:uri="8946e33d-fd2f-4ae4-8ee9-d90c129cdf9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424</Words>
  <Application>Microsoft Office PowerPoint</Application>
  <PresentationFormat>On-screen Show (4:3)</PresentationFormat>
  <Paragraphs>79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6th HL-LHC Collaboration Meeting Paris, 14-16 November 2016  Programme: overview and meeting rooms</vt:lpstr>
      <vt:lpstr>Overview</vt:lpstr>
      <vt:lpstr>Espace St Martin</vt:lpstr>
      <vt:lpstr>Espace St Martin</vt:lpstr>
      <vt:lpstr>Auditorium</vt:lpstr>
      <vt:lpstr>Parallel sessions on Tuesday 15 Nov.</vt:lpstr>
      <vt:lpstr>Karnak</vt:lpstr>
      <vt:lpstr>Denderah</vt:lpstr>
      <vt:lpstr>Louxor</vt:lpstr>
      <vt:lpstr>Heliopolis</vt:lpstr>
      <vt:lpstr>Satellite meetings at CEA Saclay</vt:lpstr>
      <vt:lpstr>What’s next?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Cecile Noels</cp:lastModifiedBy>
  <cp:revision>47</cp:revision>
  <dcterms:created xsi:type="dcterms:W3CDTF">2016-01-11T14:38:10Z</dcterms:created>
  <dcterms:modified xsi:type="dcterms:W3CDTF">2016-06-23T14:34:12Z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