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59" r:id="rId2"/>
    <p:sldId id="456" r:id="rId3"/>
    <p:sldId id="457" r:id="rId4"/>
    <p:sldId id="458" r:id="rId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9" autoAdjust="0"/>
    <p:restoredTop sz="94680" autoAdjust="0"/>
  </p:normalViewPr>
  <p:slideViewPr>
    <p:cSldViewPr snapToObjects="1" showGuides="1">
      <p:cViewPr varScale="1">
        <p:scale>
          <a:sx n="81" d="100"/>
          <a:sy n="81" d="100"/>
        </p:scale>
        <p:origin x="1589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61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84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689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56975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G. Arduini - Performance Limitations in LHC after LIU Upgrade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Arduini - Performance Limitations in LHC after LIU Upgrade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Arduini - Performance Limitations in LHC after LIU Upgrade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G. Arduini - Performance Limitations in LHC after LIU Upgrade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G. Arduini - Performance Limitations in LHC after LIU Upgrade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G. Arduini - Performance Limitations in LHC after LIU Upgrade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G. Arduini - Performance Limitations in LHC after LIU Upgrade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G. Arduini - Performance Limitations in LHC after LIU Upgrade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Performance reach</a:t>
            </a:r>
            <a:br>
              <a:rPr lang="en-GB" dirty="0" smtClean="0"/>
            </a:br>
            <a:r>
              <a:rPr lang="en-GB" dirty="0" smtClean="0"/>
              <a:t>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G. Arduini, R. Tomas for WP2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9</a:t>
            </a:r>
            <a:r>
              <a:rPr lang="en-GB" baseline="30000" dirty="0" smtClean="0"/>
              <a:t>th</a:t>
            </a:r>
            <a:r>
              <a:rPr lang="en-GB" dirty="0"/>
              <a:t> </a:t>
            </a:r>
            <a:r>
              <a:rPr lang="en-GB" dirty="0" smtClean="0"/>
              <a:t>HL-LHC </a:t>
            </a:r>
            <a:r>
              <a:rPr lang="en-GB" dirty="0"/>
              <a:t>Technical Coordination </a:t>
            </a:r>
            <a:r>
              <a:rPr lang="en-GB" dirty="0" smtClean="0"/>
              <a:t>Committee – 23/06/2016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446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the changes from previous baseline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Triplet beam stay clear reduced taking into account beam screen/cold bore tolerances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Increase of the length of the triplet due to reduction of the gradient form 140 T/m to </a:t>
            </a:r>
            <a:r>
              <a:rPr lang="en-GB" dirty="0" smtClean="0"/>
              <a:t>133 </a:t>
            </a:r>
            <a:r>
              <a:rPr lang="en-GB" dirty="0" smtClean="0"/>
              <a:t>T/m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Reduction of the coil aperture of Q4 from 90 to 70 mm (MQYY </a:t>
            </a:r>
            <a:r>
              <a:rPr lang="en-GB" dirty="0" smtClean="0">
                <a:sym typeface="Wingdings" panose="05000000000000000000" pitchFamily="2" charset="2"/>
              </a:rPr>
              <a:t> MQY). Q5 as per </a:t>
            </a:r>
            <a:r>
              <a:rPr lang="en-GB" dirty="0" smtClean="0">
                <a:sym typeface="Wingdings" panose="05000000000000000000" pitchFamily="2" charset="2"/>
              </a:rPr>
              <a:t>baseline. Expected limitations:</a:t>
            </a:r>
            <a:endParaRPr lang="en-GB" dirty="0" smtClean="0">
              <a:sym typeface="Wingdings" panose="05000000000000000000" pitchFamily="2" charset="2"/>
            </a:endParaRPr>
          </a:p>
          <a:p>
            <a:pPr lvl="1">
              <a:lnSpc>
                <a:spcPct val="110000"/>
              </a:lnSpc>
            </a:pPr>
            <a:r>
              <a:rPr lang="en-GB" dirty="0" smtClean="0">
                <a:sym typeface="Wingdings" panose="05000000000000000000" pitchFamily="2" charset="2"/>
              </a:rPr>
              <a:t>Min </a:t>
            </a:r>
            <a:r>
              <a:rPr lang="en-GB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dirty="0" smtClean="0">
                <a:sym typeface="Wingdings" panose="05000000000000000000" pitchFamily="2" charset="2"/>
              </a:rPr>
              <a:t>* = 20 cm (round) – limited by triplet</a:t>
            </a:r>
          </a:p>
          <a:p>
            <a:pPr lvl="1">
              <a:lnSpc>
                <a:spcPct val="110000"/>
              </a:lnSpc>
            </a:pPr>
            <a:r>
              <a:rPr lang="en-GB" dirty="0" smtClean="0">
                <a:sym typeface="Wingdings" panose="05000000000000000000" pitchFamily="2" charset="2"/>
              </a:rPr>
              <a:t>Min </a:t>
            </a:r>
            <a:r>
              <a:rPr lang="en-GB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dirty="0" smtClean="0">
                <a:sym typeface="Wingdings" panose="05000000000000000000" pitchFamily="2" charset="2"/>
              </a:rPr>
              <a:t>* ~ 40/15 cm (flat) – limited by </a:t>
            </a:r>
            <a:r>
              <a:rPr lang="en-GB" dirty="0" smtClean="0">
                <a:sym typeface="Wingdings" panose="05000000000000000000" pitchFamily="2" charset="2"/>
              </a:rPr>
              <a:t>Q4</a:t>
            </a:r>
            <a:endParaRPr lang="en-GB" dirty="0" smtClean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</a:pPr>
            <a:r>
              <a:rPr lang="en-GB" dirty="0" smtClean="0">
                <a:sym typeface="Wingdings" panose="05000000000000000000" pitchFamily="2" charset="2"/>
              </a:rPr>
              <a:t>Half crab cavities (2 per IP side/beam operated at nominal voltage of 3.4 MV each)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70295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performance estimate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9223563"/>
              </p:ext>
            </p:extLst>
          </p:nvPr>
        </p:nvGraphicFramePr>
        <p:xfrm>
          <a:off x="251517" y="1219200"/>
          <a:ext cx="8784978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4163"/>
                <a:gridCol w="1464163"/>
                <a:gridCol w="1464163"/>
                <a:gridCol w="1464163"/>
                <a:gridCol w="1464163"/>
                <a:gridCol w="1464163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Crossing angle [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err="1" smtClean="0"/>
                        <a:t>rad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</a:t>
                      </a:r>
                      <a:r>
                        <a:rPr lang="en-GB" baseline="-25000" dirty="0" smtClean="0"/>
                        <a:t>int</a:t>
                      </a:r>
                      <a:r>
                        <a:rPr lang="en-GB" baseline="0" dirty="0" smtClean="0"/>
                        <a:t> [fb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baseline="0" dirty="0" smtClean="0"/>
                        <a:t>/y]</a:t>
                      </a:r>
                      <a:endParaRPr lang="en-GB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Max</a:t>
                      </a:r>
                      <a:r>
                        <a:rPr lang="en-GB" baseline="0" dirty="0" smtClean="0"/>
                        <a:t> Pile-up</a:t>
                      </a:r>
                      <a:endParaRPr lang="en-GB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Max. pile-up density [</a:t>
                      </a:r>
                      <a:r>
                        <a:rPr lang="en-GB" dirty="0" err="1" smtClean="0"/>
                        <a:t>ev</a:t>
                      </a:r>
                      <a:r>
                        <a:rPr lang="en-GB" dirty="0" smtClean="0"/>
                        <a:t>./mm]</a:t>
                      </a:r>
                      <a:endParaRPr lang="en-GB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Opt. Fill</a:t>
                      </a:r>
                      <a:r>
                        <a:rPr lang="en-GB" baseline="0" dirty="0" smtClean="0"/>
                        <a:t> length [h]</a:t>
                      </a:r>
                      <a:endParaRPr lang="en-GB" dirty="0"/>
                    </a:p>
                  </a:txBody>
                  <a:tcPr marL="88221" marR="882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Nominal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590 (12.5)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260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140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1.2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8.2</a:t>
                      </a:r>
                      <a:endParaRPr lang="en-GB" i="0" dirty="0"/>
                    </a:p>
                  </a:txBody>
                  <a:tcPr marL="88221" marR="882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New</a:t>
                      </a:r>
                      <a:r>
                        <a:rPr lang="en-GB" i="0" baseline="0" dirty="0" smtClean="0"/>
                        <a:t> Round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510 (12.5)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240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140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1.2 (lev.)*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7.5</a:t>
                      </a:r>
                      <a:endParaRPr lang="en-GB" i="0" dirty="0"/>
                    </a:p>
                  </a:txBody>
                  <a:tcPr marL="88221" marR="882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New flat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420 (14.5)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240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140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1.1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7.2</a:t>
                      </a:r>
                      <a:endParaRPr lang="en-GB" i="0" dirty="0"/>
                    </a:p>
                  </a:txBody>
                  <a:tcPr marL="88221" marR="88221"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612000" y="4221088"/>
            <a:ext cx="7920000" cy="19050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sz="2000" dirty="0" smtClean="0"/>
              <a:t>Performance loss of the order of 10%</a:t>
            </a:r>
          </a:p>
          <a:p>
            <a:pPr>
              <a:lnSpc>
                <a:spcPct val="120000"/>
              </a:lnSpc>
            </a:pPr>
            <a:r>
              <a:rPr lang="en-GB" sz="2000" dirty="0" smtClean="0"/>
              <a:t>Nominal </a:t>
            </a:r>
            <a:r>
              <a:rPr lang="en-GB" sz="2000" dirty="0" smtClean="0"/>
              <a:t>performance can be recovered reducing crossing angle (BBLR compensation) and/or pushing flat optics </a:t>
            </a:r>
            <a:r>
              <a:rPr lang="en-GB" sz="2000" dirty="0" smtClean="0"/>
              <a:t>(limited </a:t>
            </a:r>
            <a:r>
              <a:rPr lang="en-GB" sz="2000" dirty="0" smtClean="0"/>
              <a:t>by </a:t>
            </a:r>
            <a:r>
              <a:rPr lang="en-GB" sz="2000" dirty="0" smtClean="0"/>
              <a:t>Q4 aperture</a:t>
            </a:r>
            <a:r>
              <a:rPr lang="en-GB" sz="2000" dirty="0" smtClean="0"/>
              <a:t>)</a:t>
            </a:r>
            <a:endParaRPr lang="en-GB" sz="2000" dirty="0" smtClean="0"/>
          </a:p>
          <a:p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28597" y="3392997"/>
            <a:ext cx="7920000" cy="9361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/>
              <a:t>*levelling on pile-up density in addition to pile-up. Initially not foreseen.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85861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performance estimate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903816"/>
              </p:ext>
            </p:extLst>
          </p:nvPr>
        </p:nvGraphicFramePr>
        <p:xfrm>
          <a:off x="179513" y="1219200"/>
          <a:ext cx="8856984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1633157"/>
                <a:gridCol w="1319793"/>
                <a:gridCol w="1319793"/>
                <a:gridCol w="1319793"/>
                <a:gridCol w="1824289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Crossing angle [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err="1" smtClean="0"/>
                        <a:t>rad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</a:t>
                      </a:r>
                      <a:r>
                        <a:rPr lang="en-GB" baseline="-25000" dirty="0" smtClean="0"/>
                        <a:t>int</a:t>
                      </a:r>
                      <a:r>
                        <a:rPr lang="en-GB" baseline="0" dirty="0" smtClean="0"/>
                        <a:t> [fb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baseline="0" dirty="0" smtClean="0"/>
                        <a:t>/y]</a:t>
                      </a:r>
                      <a:endParaRPr lang="en-GB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Max</a:t>
                      </a:r>
                      <a:r>
                        <a:rPr lang="en-GB" baseline="0" dirty="0" smtClean="0"/>
                        <a:t> Pile-up</a:t>
                      </a:r>
                      <a:endParaRPr lang="en-GB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Max. pile-up density [</a:t>
                      </a:r>
                      <a:r>
                        <a:rPr lang="en-GB" dirty="0" err="1" smtClean="0"/>
                        <a:t>ev</a:t>
                      </a:r>
                      <a:r>
                        <a:rPr lang="en-GB" dirty="0" smtClean="0"/>
                        <a:t>./mm]</a:t>
                      </a:r>
                      <a:endParaRPr lang="en-GB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Opt. Fill</a:t>
                      </a:r>
                      <a:r>
                        <a:rPr lang="en-GB" baseline="0" dirty="0" smtClean="0"/>
                        <a:t> length [h]</a:t>
                      </a:r>
                      <a:endParaRPr lang="en-GB" dirty="0" smtClean="0"/>
                    </a:p>
                  </a:txBody>
                  <a:tcPr marL="88221" marR="882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Nominal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590 (12.5)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320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200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1.7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5.6</a:t>
                      </a:r>
                      <a:endParaRPr lang="en-GB" i="0" dirty="0"/>
                    </a:p>
                  </a:txBody>
                  <a:tcPr marL="88221" marR="882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New</a:t>
                      </a:r>
                      <a:r>
                        <a:rPr lang="en-GB" i="0" baseline="0" dirty="0" smtClean="0"/>
                        <a:t> Round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510 (12.5)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280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200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1.7 (lev.)*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5.3</a:t>
                      </a:r>
                      <a:endParaRPr lang="en-GB" i="0" dirty="0"/>
                    </a:p>
                  </a:txBody>
                  <a:tcPr marL="88221" marR="882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i="0" dirty="0" smtClean="0"/>
                        <a:t>New flat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420 (14.5)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280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200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1.6</a:t>
                      </a:r>
                      <a:endParaRPr lang="en-GB" i="0" dirty="0"/>
                    </a:p>
                  </a:txBody>
                  <a:tcPr marL="88221" marR="88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5.2</a:t>
                      </a:r>
                      <a:endParaRPr lang="en-GB" i="0" dirty="0"/>
                    </a:p>
                  </a:txBody>
                  <a:tcPr marL="88221" marR="88221"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612000" y="4221088"/>
            <a:ext cx="7920000" cy="19050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The loss is larger </a:t>
            </a:r>
            <a:r>
              <a:rPr lang="en-GB" sz="2000" dirty="0" smtClean="0"/>
              <a:t>(of the order of 15%) for </a:t>
            </a:r>
            <a:r>
              <a:rPr lang="en-GB" sz="2000" dirty="0" smtClean="0"/>
              <a:t>the ultimate performance for the same pile-up density as compared to nominal </a:t>
            </a:r>
            <a:r>
              <a:rPr lang="en-GB" sz="2000" dirty="0" smtClean="0"/>
              <a:t>case</a:t>
            </a:r>
            <a:endParaRPr lang="en-GB" sz="2400" dirty="0" smtClean="0"/>
          </a:p>
          <a:p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46505" y="3645024"/>
            <a:ext cx="7920000" cy="9361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/>
              <a:t>*levelling on pile-up density in addition to pile-up. Initially not </a:t>
            </a:r>
            <a:r>
              <a:rPr lang="en-GB" sz="1800" dirty="0" smtClean="0"/>
              <a:t>foreseen</a:t>
            </a:r>
            <a:endParaRPr lang="en-GB" sz="1800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794876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4656</TotalTime>
  <Words>330</Words>
  <Application>Microsoft Office PowerPoint</Application>
  <PresentationFormat>On-screen Show (4:3)</PresentationFormat>
  <Paragraphs>63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Symbol</vt:lpstr>
      <vt:lpstr>Wingdings</vt:lpstr>
      <vt:lpstr>Thème Office</vt:lpstr>
      <vt:lpstr>Performance reach Update</vt:lpstr>
      <vt:lpstr>Impact of the changes from previous baseline</vt:lpstr>
      <vt:lpstr>Preliminary performance estimate</vt:lpstr>
      <vt:lpstr>Preliminary performance estimate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Gianluigi Arduini</cp:lastModifiedBy>
  <cp:revision>247</cp:revision>
  <dcterms:created xsi:type="dcterms:W3CDTF">2016-01-11T14:38:10Z</dcterms:created>
  <dcterms:modified xsi:type="dcterms:W3CDTF">2016-06-23T13:13:11Z</dcterms:modified>
</cp:coreProperties>
</file>