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63" r:id="rId2"/>
    <p:sldId id="394" r:id="rId3"/>
    <p:sldId id="399" r:id="rId4"/>
    <p:sldId id="395" r:id="rId5"/>
    <p:sldId id="396" r:id="rId6"/>
    <p:sldId id="408" r:id="rId7"/>
    <p:sldId id="409" r:id="rId8"/>
    <p:sldId id="398" r:id="rId9"/>
    <p:sldId id="393" r:id="rId10"/>
    <p:sldId id="400" r:id="rId11"/>
    <p:sldId id="411" r:id="rId12"/>
    <p:sldId id="412" r:id="rId13"/>
    <p:sldId id="389" r:id="rId14"/>
    <p:sldId id="401" r:id="rId15"/>
    <p:sldId id="413" r:id="rId16"/>
    <p:sldId id="414" r:id="rId17"/>
    <p:sldId id="403" r:id="rId18"/>
    <p:sldId id="404" r:id="rId19"/>
    <p:sldId id="405" r:id="rId20"/>
    <p:sldId id="407" r:id="rId21"/>
    <p:sldId id="406" r:id="rId22"/>
    <p:sldId id="272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-2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9" d="100"/>
        <a:sy n="11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image" Target="../media/image12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07/07/16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07/07/16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  <a:latin typeface="Arial"/>
              </a:rPr>
              <a:t>Daniel Wollmann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  <a:latin typeface="Arial"/>
              </a:rPr>
              <a:pPr/>
              <a:t>‹#›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Felix Rodriguez Mateos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76" r:id="rId8"/>
    <p:sldLayoutId id="2147483678" r:id="rId9"/>
    <p:sldLayoutId id="2147483693" r:id="rId10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46270/" TargetMode="External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44204/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6.png"/><Relationship Id="rId5" Type="http://schemas.openxmlformats.org/officeDocument/2006/relationships/package" Target="../embeddings/Microsoft_Excel_Sheet2.xlsx"/><Relationship Id="rId6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3.xlsx"/><Relationship Id="rId4" Type="http://schemas.openxmlformats.org/officeDocument/2006/relationships/image" Target="../media/image8.png"/><Relationship Id="rId5" Type="http://schemas.openxmlformats.org/officeDocument/2006/relationships/package" Target="../embeddings/Microsoft_Excel_Sheet4.xlsx"/><Relationship Id="rId6" Type="http://schemas.openxmlformats.org/officeDocument/2006/relationships/image" Target="../media/image9.png"/><Relationship Id="rId7" Type="http://schemas.openxmlformats.org/officeDocument/2006/relationships/package" Target="../embeddings/Microsoft_Excel_Sheet5.xlsx"/><Relationship Id="rId8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6.xlsx"/><Relationship Id="rId4" Type="http://schemas.openxmlformats.org/officeDocument/2006/relationships/image" Target="../media/image11.png"/><Relationship Id="rId5" Type="http://schemas.openxmlformats.org/officeDocument/2006/relationships/package" Target="../embeddings/Microsoft_Excel_Sheet7.xlsx"/><Relationship Id="rId6" Type="http://schemas.openxmlformats.org/officeDocument/2006/relationships/image" Target="../media/image1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8.xlsx"/><Relationship Id="rId4" Type="http://schemas.openxmlformats.org/officeDocument/2006/relationships/image" Target="../media/image13.png"/><Relationship Id="rId5" Type="http://schemas.openxmlformats.org/officeDocument/2006/relationships/package" Target="../embeddings/Microsoft_Excel_Sheet9.xlsx"/><Relationship Id="rId6" Type="http://schemas.openxmlformats.org/officeDocument/2006/relationships/image" Target="../media/image1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28384" y="2780928"/>
            <a:ext cx="7200000" cy="1224136"/>
          </a:xfrm>
        </p:spPr>
        <p:txBody>
          <a:bodyPr/>
          <a:lstStyle/>
          <a:p>
            <a:pPr algn="ctr"/>
            <a:r>
              <a:rPr lang="en-US" sz="3600" dirty="0" smtClean="0"/>
              <a:t>Update on Magnet Circuits Configuration</a:t>
            </a:r>
            <a:endParaRPr lang="en-GB" sz="2400" b="0" dirty="0"/>
          </a:p>
        </p:txBody>
      </p:sp>
      <p:sp>
        <p:nvSpPr>
          <p:cNvPr id="7" name="Subtitle 3"/>
          <p:cNvSpPr>
            <a:spLocks noGrp="1"/>
          </p:cNvSpPr>
          <p:nvPr>
            <p:ph type="subTitle" idx="1"/>
          </p:nvPr>
        </p:nvSpPr>
        <p:spPr>
          <a:xfrm>
            <a:off x="467544" y="4149080"/>
            <a:ext cx="7848872" cy="1152128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F. </a:t>
            </a:r>
            <a:r>
              <a:rPr lang="en-US" b="1" dirty="0" smtClean="0"/>
              <a:t>Rodriguez Mateos </a:t>
            </a:r>
            <a:endParaRPr lang="en-US" b="1" dirty="0"/>
          </a:p>
          <a:p>
            <a:pPr algn="ctr"/>
            <a:r>
              <a:rPr lang="en-US" sz="2000" dirty="0" smtClean="0"/>
              <a:t>TCC July 7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82" y="2348880"/>
            <a:ext cx="8568952" cy="3384376"/>
          </a:xfrm>
        </p:spPr>
        <p:txBody>
          <a:bodyPr/>
          <a:lstStyle/>
          <a:p>
            <a:r>
              <a:rPr lang="en-US" dirty="0" smtClean="0"/>
              <a:t>The main </a:t>
            </a:r>
            <a:r>
              <a:rPr lang="en-US" dirty="0"/>
              <a:t>recommendations </a:t>
            </a:r>
            <a:r>
              <a:rPr lang="en-US" dirty="0" smtClean="0"/>
              <a:t>from </a:t>
            </a:r>
            <a:r>
              <a:rPr lang="en-US" dirty="0" smtClean="0"/>
              <a:t>the </a:t>
            </a:r>
            <a:r>
              <a:rPr lang="en-US" dirty="0" smtClean="0"/>
              <a:t>Magnet Circuits Review in March 2016</a:t>
            </a:r>
          </a:p>
          <a:p>
            <a:r>
              <a:rPr lang="en-US" b="1" dirty="0" smtClean="0"/>
              <a:t>The main aspects of the re-</a:t>
            </a:r>
            <a:r>
              <a:rPr lang="en-US" b="1" dirty="0" err="1" smtClean="0"/>
              <a:t>baselining</a:t>
            </a:r>
            <a:r>
              <a:rPr lang="en-US" b="1" dirty="0" smtClean="0"/>
              <a:t> in June 2016 </a:t>
            </a:r>
          </a:p>
          <a:p>
            <a:r>
              <a:rPr lang="en-US" dirty="0" smtClean="0"/>
              <a:t>The follow-up given to the main recommendations</a:t>
            </a:r>
          </a:p>
          <a:p>
            <a:r>
              <a:rPr lang="en-US" dirty="0" smtClean="0"/>
              <a:t>The Magnet Circuits Forum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802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Outcome of June 2016 «crises </a:t>
            </a:r>
            <a:r>
              <a:rPr lang="fr-CH" dirty="0" smtClean="0"/>
              <a:t>exercise</a:t>
            </a:r>
            <a:r>
              <a:rPr lang="fr-CH" dirty="0"/>
              <a:t>»</a:t>
            </a:r>
            <a:br>
              <a:rPr lang="fr-CH" dirty="0"/>
            </a:br>
            <a:r>
              <a:rPr lang="fr-CH" sz="2000" dirty="0" smtClean="0"/>
              <a:t>from Lucio’s talk at TCC on June 23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844824"/>
            <a:ext cx="7920000" cy="3888432"/>
          </a:xfrm>
        </p:spPr>
        <p:txBody>
          <a:bodyPr>
            <a:normAutofit fontScale="92500" lnSpcReduction="10000"/>
          </a:bodyPr>
          <a:lstStyle/>
          <a:p>
            <a:r>
              <a:rPr lang="fr-CH" dirty="0"/>
              <a:t>Staging installation of new MQYY as new Q4 (90 mm aperture) to after HL-LHC end (i.e in LS4), </a:t>
            </a:r>
            <a:r>
              <a:rPr lang="fr-CH" i="1" dirty="0"/>
              <a:t>if needed</a:t>
            </a:r>
            <a:r>
              <a:rPr lang="fr-CH" dirty="0"/>
              <a:t>, mantaining present 70 mm  MQY, i.e. Q4 modified for 1.9 K operation. </a:t>
            </a:r>
          </a:p>
          <a:p>
            <a:r>
              <a:rPr lang="fr-CH" dirty="0"/>
              <a:t>QPS for the MQXF maintaining all systems (QH</a:t>
            </a:r>
            <a:r>
              <a:rPr lang="fr-CH" baseline="-25000" dirty="0"/>
              <a:t>out</a:t>
            </a:r>
            <a:r>
              <a:rPr lang="fr-CH" dirty="0"/>
              <a:t>, Qh</a:t>
            </a:r>
            <a:r>
              <a:rPr lang="fr-CH" baseline="-25000" dirty="0"/>
              <a:t>inn</a:t>
            </a:r>
            <a:r>
              <a:rPr lang="fr-CH" dirty="0"/>
              <a:t>, (Qh</a:t>
            </a:r>
            <a:r>
              <a:rPr lang="fr-CH" baseline="-25000" dirty="0"/>
              <a:t>intr</a:t>
            </a:r>
            <a:r>
              <a:rPr lang="fr-CH" dirty="0"/>
              <a:t>), and CLIQ) however with a minimal configuration </a:t>
            </a:r>
            <a:r>
              <a:rPr lang="fr-CH" b="1" dirty="0"/>
              <a:t>with redundancy</a:t>
            </a:r>
            <a:r>
              <a:rPr lang="fr-CH" dirty="0" smtClean="0"/>
              <a:t>.</a:t>
            </a:r>
          </a:p>
          <a:p>
            <a:pPr lvl="1"/>
            <a:r>
              <a:rPr lang="en-GB" dirty="0"/>
              <a:t>Integration of CLIQ in LHC UL</a:t>
            </a:r>
          </a:p>
          <a:p>
            <a:r>
              <a:rPr lang="fr-CH" dirty="0" smtClean="0"/>
              <a:t>Powering </a:t>
            </a:r>
            <a:r>
              <a:rPr lang="fr-CH" dirty="0"/>
              <a:t>the IPQs (Q6-Q5-Q4) from the RR, via existing EPCs, DFBLs (and links?</a:t>
            </a:r>
            <a:r>
              <a:rPr lang="fr-CH" dirty="0" smtClean="0"/>
              <a:t>)…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9145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6" name="Picture 5" descr="Screen Shot 2016-07-06 at 16.46.3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295" y="0"/>
            <a:ext cx="3664682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42364" y="6426211"/>
            <a:ext cx="2927454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Infos</a:t>
            </a:r>
            <a:r>
              <a:rPr lang="en-US" sz="1200" dirty="0" smtClean="0"/>
              <a:t> from L </a:t>
            </a:r>
            <a:r>
              <a:rPr lang="en-US" sz="1200" dirty="0" err="1" smtClean="0"/>
              <a:t>Tavian</a:t>
            </a:r>
            <a:r>
              <a:rPr lang="en-US" sz="1200" dirty="0" smtClean="0"/>
              <a:t>, H </a:t>
            </a:r>
            <a:r>
              <a:rPr lang="en-US" sz="1200" dirty="0" err="1" smtClean="0"/>
              <a:t>Prin</a:t>
            </a:r>
            <a:r>
              <a:rPr lang="en-US" sz="1200" dirty="0" smtClean="0"/>
              <a:t> and P </a:t>
            </a:r>
            <a:r>
              <a:rPr lang="en-US" sz="1200" dirty="0" err="1" smtClean="0"/>
              <a:t>Fessia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4624"/>
            <a:ext cx="4580200" cy="830997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Q6 remains as </a:t>
            </a:r>
            <a:r>
              <a:rPr lang="en-US" sz="1600" dirty="0" smtClean="0"/>
              <a:t>is in LHC now</a:t>
            </a:r>
            <a:endParaRPr lang="en-US" sz="1600" dirty="0" smtClean="0"/>
          </a:p>
          <a:p>
            <a:r>
              <a:rPr lang="en-US" sz="1600" dirty="0" smtClean="0"/>
              <a:t>Q5 will be the present Q4</a:t>
            </a:r>
          </a:p>
          <a:p>
            <a:r>
              <a:rPr lang="en-US" sz="1600" dirty="0" smtClean="0"/>
              <a:t>Q4 will be an MQY @ 1.9 K + 4 correctors/beam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467544" y="908720"/>
            <a:ext cx="4580200" cy="156966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DFBL: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11 </a:t>
            </a:r>
            <a:r>
              <a:rPr lang="en-US" sz="1600" dirty="0"/>
              <a:t>CL 6 kA</a:t>
            </a:r>
          </a:p>
          <a:p>
            <a:pPr marL="285750" indent="-285750">
              <a:buFont typeface="Arial"/>
              <a:buChar char="•"/>
            </a:pPr>
            <a:r>
              <a:rPr lang="ro-RO" sz="1600" dirty="0" smtClean="0"/>
              <a:t>12 </a:t>
            </a:r>
            <a:r>
              <a:rPr lang="ro-RO" sz="1600" dirty="0"/>
              <a:t>CL 120 </a:t>
            </a:r>
            <a:r>
              <a:rPr lang="ro-RO" sz="1600" dirty="0" smtClean="0"/>
              <a:t>A</a:t>
            </a:r>
            <a:r>
              <a:rPr lang="ro-RO" sz="1600" dirty="0"/>
              <a:t> </a:t>
            </a:r>
          </a:p>
          <a:p>
            <a:r>
              <a:rPr lang="ro-RO" sz="1600" dirty="0" smtClean="0"/>
              <a:t>DSL </a:t>
            </a:r>
            <a:r>
              <a:rPr lang="ro-RO" sz="1600" dirty="0"/>
              <a:t>is constituted of: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12 </a:t>
            </a:r>
            <a:r>
              <a:rPr lang="en-US" sz="1600" dirty="0"/>
              <a:t>cables of  6 kA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12 </a:t>
            </a:r>
            <a:r>
              <a:rPr lang="en-US" sz="1600" dirty="0"/>
              <a:t>cables of 600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7751" y="5373216"/>
            <a:ext cx="588097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Today there are 8 DCF leads to power locally correctors</a:t>
            </a:r>
            <a:endParaRPr lang="en-US" dirty="0"/>
          </a:p>
        </p:txBody>
      </p:sp>
      <p:pic>
        <p:nvPicPr>
          <p:cNvPr id="11" name="Picture 10" descr="Screen Shot 2016-07-06 at 17.29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751" y="2852937"/>
            <a:ext cx="5015124" cy="231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527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12000" y="21261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Circuits Table after Review</a:t>
            </a:r>
          </a:p>
          <a:p>
            <a:r>
              <a:rPr lang="en-US" dirty="0" smtClean="0"/>
              <a:t>with </a:t>
            </a:r>
            <a:r>
              <a:rPr lang="en-US" dirty="0" smtClean="0">
                <a:solidFill>
                  <a:srgbClr val="FF0000"/>
                </a:solidFill>
              </a:rPr>
              <a:t>re-B</a:t>
            </a:r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aseline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146672" y="5877272"/>
            <a:ext cx="989517" cy="261610"/>
          </a:xfrm>
          <a:prstGeom prst="rect">
            <a:avLst/>
          </a:prstGeom>
          <a:solidFill>
            <a:srgbClr val="700A00"/>
          </a:solidFill>
        </p:spPr>
        <p:txBody>
          <a:bodyPr wrap="none" rtlCol="0">
            <a:spAutoFit/>
          </a:bodyPr>
          <a:lstStyle/>
          <a:p>
            <a:r>
              <a:rPr lang="en-US" sz="1100" dirty="0" smtClean="0">
                <a:solidFill>
                  <a:schemeClr val="bg1"/>
                </a:solidFill>
              </a:rPr>
              <a:t>D. </a:t>
            </a:r>
            <a:r>
              <a:rPr lang="en-US" sz="1100" dirty="0" err="1" smtClean="0">
                <a:solidFill>
                  <a:schemeClr val="bg1"/>
                </a:solidFill>
              </a:rPr>
              <a:t>Wollmann</a:t>
            </a:r>
            <a:endParaRPr lang="en-US" sz="1100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79500"/>
            <a:ext cx="9144000" cy="4679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169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82" y="2348880"/>
            <a:ext cx="8568952" cy="3384376"/>
          </a:xfrm>
        </p:spPr>
        <p:txBody>
          <a:bodyPr/>
          <a:lstStyle/>
          <a:p>
            <a:r>
              <a:rPr lang="en-US" dirty="0" smtClean="0"/>
              <a:t>The main </a:t>
            </a:r>
            <a:r>
              <a:rPr lang="en-US" dirty="0" smtClean="0"/>
              <a:t>recommendations from </a:t>
            </a:r>
            <a:r>
              <a:rPr lang="en-US" dirty="0" smtClean="0"/>
              <a:t>the Magnet Circuits Review in March 2016</a:t>
            </a:r>
          </a:p>
          <a:p>
            <a:r>
              <a:rPr lang="en-US" dirty="0" smtClean="0"/>
              <a:t>The main aspects of the re-</a:t>
            </a:r>
            <a:r>
              <a:rPr lang="en-US" dirty="0" err="1" smtClean="0"/>
              <a:t>baselining</a:t>
            </a:r>
            <a:r>
              <a:rPr lang="en-US" dirty="0" smtClean="0"/>
              <a:t> in June 2016 </a:t>
            </a:r>
          </a:p>
          <a:p>
            <a:r>
              <a:rPr lang="en-US" b="1" dirty="0" smtClean="0"/>
              <a:t>The follow-up given to the main recommendations</a:t>
            </a:r>
          </a:p>
          <a:p>
            <a:r>
              <a:rPr lang="en-US" dirty="0" smtClean="0"/>
              <a:t>The Magnet Circuits Forum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5413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972" y="0"/>
            <a:ext cx="7920000" cy="720000"/>
          </a:xfrm>
        </p:spPr>
        <p:txBody>
          <a:bodyPr/>
          <a:lstStyle/>
          <a:p>
            <a:r>
              <a:rPr lang="en-US" dirty="0" smtClean="0"/>
              <a:t>Follow up given to the Review’s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08720"/>
            <a:ext cx="8723272" cy="540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Further analysis of normal and failure scenarios on QXF circuit, confirmation of the baseline scheme</a:t>
            </a:r>
          </a:p>
          <a:p>
            <a:pPr lvl="1"/>
            <a:r>
              <a:rPr lang="en-US" dirty="0" smtClean="0"/>
              <a:t>Analysis of CLIQ leads sections</a:t>
            </a:r>
          </a:p>
          <a:p>
            <a:pPr lvl="1"/>
            <a:r>
              <a:rPr lang="en-US" dirty="0" smtClean="0"/>
              <a:t>Analysis of CLIQ currents</a:t>
            </a:r>
          </a:p>
          <a:p>
            <a:pPr lvl="1"/>
            <a:r>
              <a:rPr lang="en-US" dirty="0" smtClean="0"/>
              <a:t>Interaction with </a:t>
            </a:r>
            <a:r>
              <a:rPr lang="en-US" dirty="0" smtClean="0"/>
              <a:t>link as well as implications to bus bars and current leads </a:t>
            </a:r>
            <a:r>
              <a:rPr lang="en-US" dirty="0" smtClean="0"/>
              <a:t>remain to be discussed (in the agenda for the second meeting of the </a:t>
            </a:r>
            <a:r>
              <a:rPr lang="en-US" dirty="0" err="1" smtClean="0"/>
              <a:t>MCForum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smtClean="0"/>
              <a:t>Reconsideration of the strategies for high voltage withstand levels</a:t>
            </a:r>
          </a:p>
          <a:p>
            <a:pPr lvl="1"/>
            <a:r>
              <a:rPr lang="en-US" dirty="0" smtClean="0"/>
              <a:t>Agreement reached with LARP for QXF</a:t>
            </a:r>
          </a:p>
          <a:p>
            <a:r>
              <a:rPr lang="en-US" dirty="0" smtClean="0"/>
              <a:t>Opening a development line for bipolar energy extraction systems in the 2kA range</a:t>
            </a:r>
          </a:p>
          <a:p>
            <a:pPr lvl="1"/>
            <a:r>
              <a:rPr lang="en-US" sz="2500" dirty="0"/>
              <a:t>Heaters </a:t>
            </a:r>
            <a:r>
              <a:rPr lang="en-US" sz="2500" dirty="0" err="1"/>
              <a:t>vs</a:t>
            </a:r>
            <a:r>
              <a:rPr lang="en-US" sz="2500" dirty="0"/>
              <a:t> energy extraction in correctors programmed for first meeting of </a:t>
            </a:r>
            <a:r>
              <a:rPr lang="en-US" sz="2500" dirty="0" err="1" smtClean="0"/>
              <a:t>MCForum</a:t>
            </a:r>
            <a:endParaRPr lang="en-US" sz="2500" dirty="0"/>
          </a:p>
          <a:p>
            <a:r>
              <a:rPr lang="en-US" dirty="0" smtClean="0"/>
              <a:t>Development of quench detectors is advancing well</a:t>
            </a:r>
          </a:p>
          <a:p>
            <a:r>
              <a:rPr lang="en-US" dirty="0" smtClean="0"/>
              <a:t>A </a:t>
            </a:r>
            <a:r>
              <a:rPr lang="en-US" dirty="0" smtClean="0"/>
              <a:t>detailed model </a:t>
            </a:r>
            <a:r>
              <a:rPr lang="en-US" dirty="0" smtClean="0"/>
              <a:t>for CLIQ failure analysis has been developed and is giving first results</a:t>
            </a:r>
          </a:p>
          <a:p>
            <a:r>
              <a:rPr lang="en-US" dirty="0" smtClean="0"/>
              <a:t>Trying to gain as much experience with CLIQ as possible (recent commissioning of two units at FNAL)</a:t>
            </a:r>
          </a:p>
          <a:p>
            <a:r>
              <a:rPr lang="en-US" dirty="0"/>
              <a:t>Organization of a Forum to deal with all aspects of circuits related to powering and protection</a:t>
            </a:r>
          </a:p>
          <a:p>
            <a:r>
              <a:rPr lang="en-US" dirty="0" smtClean="0"/>
              <a:t>And much more 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6551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915" y="24480"/>
            <a:ext cx="7920000" cy="720000"/>
          </a:xfrm>
        </p:spPr>
        <p:txBody>
          <a:bodyPr/>
          <a:lstStyle/>
          <a:p>
            <a:r>
              <a:rPr lang="en-US" dirty="0" smtClean="0"/>
              <a:t>Recent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214" y="692696"/>
            <a:ext cx="7920000" cy="32403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Two complete and recent presentations :</a:t>
            </a:r>
            <a:endParaRPr lang="en-US" dirty="0"/>
          </a:p>
          <a:p>
            <a:pPr lvl="1"/>
            <a:r>
              <a:rPr lang="en-US" dirty="0"/>
              <a:t>CLIQ </a:t>
            </a:r>
            <a:r>
              <a:rPr lang="en-US" dirty="0" smtClean="0"/>
              <a:t>: space </a:t>
            </a:r>
            <a:r>
              <a:rPr lang="en-US" dirty="0"/>
              <a:t>requirements and circuit </a:t>
            </a:r>
            <a:r>
              <a:rPr lang="en-US" dirty="0" smtClean="0"/>
              <a:t>protection -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://indico.cern.ch/event/544204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 lvl="2"/>
            <a:r>
              <a:rPr lang="en-US" dirty="0" smtClean="0"/>
              <a:t>Re-</a:t>
            </a:r>
            <a:r>
              <a:rPr lang="en-US" dirty="0" err="1" smtClean="0"/>
              <a:t>baselining</a:t>
            </a:r>
            <a:r>
              <a:rPr lang="en-US" dirty="0" smtClean="0"/>
              <a:t> Meeting, June 17, 2016</a:t>
            </a:r>
            <a:endParaRPr lang="en-GB" dirty="0" smtClean="0"/>
          </a:p>
          <a:p>
            <a:pPr lvl="1"/>
            <a:r>
              <a:rPr lang="en-GB" dirty="0" smtClean="0"/>
              <a:t>HL</a:t>
            </a:r>
            <a:r>
              <a:rPr lang="en-GB" dirty="0"/>
              <a:t>-LHC </a:t>
            </a:r>
            <a:r>
              <a:rPr lang="en-GB" dirty="0" smtClean="0"/>
              <a:t>WP7: Machine </a:t>
            </a:r>
            <a:r>
              <a:rPr lang="en-GB" dirty="0"/>
              <a:t>Protection and </a:t>
            </a:r>
            <a:r>
              <a:rPr lang="en-GB" dirty="0" smtClean="0"/>
              <a:t>Availability -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://indico.cern.ch/event/546270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lvl="2"/>
            <a:r>
              <a:rPr lang="en-US" dirty="0" smtClean="0"/>
              <a:t>TE-TM, June 28, </a:t>
            </a:r>
            <a:r>
              <a:rPr lang="en-US" dirty="0" smtClean="0"/>
              <a:t>2016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HVWL WG efforts gave first agreement for QXF magnets: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7368" y="5208400"/>
            <a:ext cx="7335072" cy="1316944"/>
          </a:xfrm>
          <a:prstGeom prst="rect">
            <a:avLst/>
          </a:prstGeom>
        </p:spPr>
      </p:pic>
      <p:sp>
        <p:nvSpPr>
          <p:cNvPr id="7" name="Explosion 2 6"/>
          <p:cNvSpPr/>
          <p:nvPr/>
        </p:nvSpPr>
        <p:spPr>
          <a:xfrm>
            <a:off x="6622064" y="3717032"/>
            <a:ext cx="2341262" cy="1376872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Agreed upon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464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82" y="2348880"/>
            <a:ext cx="8568952" cy="3384376"/>
          </a:xfrm>
        </p:spPr>
        <p:txBody>
          <a:bodyPr/>
          <a:lstStyle/>
          <a:p>
            <a:r>
              <a:rPr lang="en-US" dirty="0" smtClean="0"/>
              <a:t>The main </a:t>
            </a:r>
            <a:r>
              <a:rPr lang="en-US" dirty="0" smtClean="0"/>
              <a:t>recommendations from the </a:t>
            </a:r>
            <a:r>
              <a:rPr lang="en-US" dirty="0" smtClean="0"/>
              <a:t>Magnet Circuits Review in March 2016</a:t>
            </a:r>
          </a:p>
          <a:p>
            <a:r>
              <a:rPr lang="en-US" dirty="0" smtClean="0"/>
              <a:t>The main aspects of the re-</a:t>
            </a:r>
            <a:r>
              <a:rPr lang="en-US" dirty="0" err="1" smtClean="0"/>
              <a:t>baselining</a:t>
            </a:r>
            <a:r>
              <a:rPr lang="en-US" dirty="0" smtClean="0"/>
              <a:t> in June 2016 </a:t>
            </a:r>
          </a:p>
          <a:p>
            <a:r>
              <a:rPr lang="en-US" dirty="0" smtClean="0"/>
              <a:t>The follow-up given to the main recommendations</a:t>
            </a:r>
          </a:p>
          <a:p>
            <a:r>
              <a:rPr lang="en-US" b="1" dirty="0" smtClean="0"/>
              <a:t>The Magnet Circuits Forum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21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476672"/>
            <a:ext cx="7920000" cy="5416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One of the recommendations of the recent review on HL-LHC Magnet Circuits was: 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i="1" dirty="0"/>
              <a:t>“… to realize close and regular interaction (communication) between the involved experts and work-packages. This could be possibly done by setting-up of a dedicated working group or by using existing structures to discuss circuit integration and protection on a regular basis and to identify the optimum scheme for each magnet circuit system</a:t>
            </a:r>
            <a:r>
              <a:rPr lang="en-US" b="1" i="1" dirty="0" smtClean="0"/>
              <a:t>.”</a:t>
            </a:r>
          </a:p>
          <a:p>
            <a:pPr marL="0" indent="0">
              <a:buNone/>
            </a:pPr>
            <a:endParaRPr lang="en-US" b="1" i="1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68423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261"/>
            <a:ext cx="8280480" cy="720000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i="1" dirty="0" smtClean="0"/>
              <a:t>Draft</a:t>
            </a:r>
            <a:r>
              <a:rPr lang="en-US" dirty="0" smtClean="0"/>
              <a:t>) </a:t>
            </a:r>
            <a:r>
              <a:rPr lang="en-US" dirty="0" smtClean="0"/>
              <a:t>Mandate </a:t>
            </a:r>
            <a:r>
              <a:rPr lang="en-US" sz="2000" dirty="0" smtClean="0"/>
              <a:t>– to be approved by HL-LHC Project Leader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08720"/>
            <a:ext cx="8600333" cy="573566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Within the framework of the HL-LHC Circuits Coordinator (</a:t>
            </a:r>
            <a:r>
              <a:rPr lang="en-US" dirty="0" err="1" smtClean="0"/>
              <a:t>Mr</a:t>
            </a:r>
            <a:r>
              <a:rPr lang="en-US" dirty="0" smtClean="0"/>
              <a:t> Circuit), the mandate for the new Magnet Circuits Forum (MCF) is as follows:</a:t>
            </a:r>
          </a:p>
          <a:p>
            <a:pPr lvl="1"/>
            <a:r>
              <a:rPr lang="en-US" dirty="0" smtClean="0"/>
              <a:t>The Forum is the meeting where all aspects related to powering and protection </a:t>
            </a:r>
            <a:r>
              <a:rPr lang="en-US" dirty="0" smtClean="0"/>
              <a:t>are </a:t>
            </a:r>
            <a:r>
              <a:rPr lang="en-US" dirty="0" smtClean="0"/>
              <a:t>discussed, in particular the ones pertaining to the optimization of circuit layouts and definition of protection </a:t>
            </a:r>
            <a:r>
              <a:rPr lang="en-US" dirty="0" smtClean="0"/>
              <a:t>means</a:t>
            </a:r>
          </a:p>
          <a:p>
            <a:pPr lvl="1"/>
            <a:r>
              <a:rPr lang="en-US" dirty="0" smtClean="0"/>
              <a:t>Subjects in the agenda are defined in </a:t>
            </a:r>
            <a:r>
              <a:rPr lang="en-US" dirty="0"/>
              <a:t>close collaboration with the relevant </a:t>
            </a:r>
            <a:r>
              <a:rPr lang="en-US" dirty="0" smtClean="0"/>
              <a:t>WPs</a:t>
            </a:r>
            <a:endParaRPr lang="en-US" dirty="0" smtClean="0"/>
          </a:p>
          <a:p>
            <a:pPr lvl="1"/>
            <a:r>
              <a:rPr lang="en-US" dirty="0" smtClean="0"/>
              <a:t>Interface aspects between systems are clarified through meetings at the Forum. To this end, a documentation plan has to be developed and completed. The aim is to prepare a set of functional interface specifications that can be used as input for the design (technical specifications) of the different systems</a:t>
            </a:r>
          </a:p>
          <a:p>
            <a:pPr lvl="1"/>
            <a:r>
              <a:rPr lang="en-US" dirty="0" smtClean="0"/>
              <a:t>Assessment on realistic failure scenarios and required mitigation strategies on a global basis is part of the activities of the Forum</a:t>
            </a:r>
          </a:p>
          <a:p>
            <a:pPr lvl="1"/>
            <a:r>
              <a:rPr lang="en-US" dirty="0" smtClean="0"/>
              <a:t>The Forum is the meeting where aspects related to high voltage withstand levels are discussed and harmonized</a:t>
            </a:r>
          </a:p>
          <a:p>
            <a:pPr lvl="1"/>
            <a:r>
              <a:rPr lang="en-US" dirty="0" smtClean="0"/>
              <a:t>The Forum reports regularly to TCC and takes up any relevant discussion within the domain of </a:t>
            </a:r>
            <a:r>
              <a:rPr lang="en-US" dirty="0" smtClean="0"/>
              <a:t>cold/warm </a:t>
            </a:r>
            <a:r>
              <a:rPr lang="en-US" dirty="0" smtClean="0"/>
              <a:t>powering and protection of the HL-LHC </a:t>
            </a:r>
            <a:r>
              <a:rPr lang="en-US" dirty="0" smtClean="0"/>
              <a:t>circuits in collaboration with the relevant WPs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0402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82" y="2348880"/>
            <a:ext cx="8568952" cy="3384376"/>
          </a:xfrm>
        </p:spPr>
        <p:txBody>
          <a:bodyPr/>
          <a:lstStyle/>
          <a:p>
            <a:r>
              <a:rPr lang="en-US" dirty="0" smtClean="0"/>
              <a:t>The main </a:t>
            </a:r>
            <a:r>
              <a:rPr lang="en-US" dirty="0" smtClean="0"/>
              <a:t>recommendations from the </a:t>
            </a:r>
            <a:r>
              <a:rPr lang="en-US" dirty="0" smtClean="0"/>
              <a:t>Magnet Circuits Review in March 2016</a:t>
            </a:r>
          </a:p>
          <a:p>
            <a:r>
              <a:rPr lang="en-US" dirty="0" smtClean="0"/>
              <a:t>The main aspects of the re-</a:t>
            </a:r>
            <a:r>
              <a:rPr lang="en-US" dirty="0" err="1" smtClean="0"/>
              <a:t>baselining</a:t>
            </a:r>
            <a:r>
              <a:rPr lang="en-US" dirty="0" smtClean="0"/>
              <a:t> in June 2016 </a:t>
            </a:r>
          </a:p>
          <a:p>
            <a:r>
              <a:rPr lang="en-US" dirty="0" smtClean="0"/>
              <a:t>The follow-up given to the main recommendations</a:t>
            </a:r>
          </a:p>
          <a:p>
            <a:r>
              <a:rPr lang="en-US" dirty="0" smtClean="0"/>
              <a:t>The Magnet Circuits Forum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6951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628800"/>
            <a:ext cx="8352928" cy="407648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Two participants have been nominated by the Work </a:t>
            </a:r>
            <a:r>
              <a:rPr lang="en-US" dirty="0"/>
              <a:t>P</a:t>
            </a:r>
            <a:r>
              <a:rPr lang="en-US" dirty="0" smtClean="0"/>
              <a:t>ackage Leaders.</a:t>
            </a:r>
          </a:p>
          <a:p>
            <a:endParaRPr lang="en-US" dirty="0"/>
          </a:p>
          <a:p>
            <a:r>
              <a:rPr lang="en-US" dirty="0"/>
              <a:t>WP Leaders and Deputies as well as Group Leaders </a:t>
            </a:r>
            <a:r>
              <a:rPr lang="en-US" dirty="0" smtClean="0"/>
              <a:t>receive </a:t>
            </a:r>
            <a:r>
              <a:rPr lang="en-US" dirty="0"/>
              <a:t>invitations ex-officio and </a:t>
            </a:r>
            <a:r>
              <a:rPr lang="en-US" dirty="0" smtClean="0"/>
              <a:t>are </a:t>
            </a:r>
            <a:r>
              <a:rPr lang="en-US" dirty="0" smtClean="0"/>
              <a:t>invited to </a:t>
            </a:r>
            <a:r>
              <a:rPr lang="en-US" dirty="0"/>
              <a:t>attend at their own </a:t>
            </a:r>
            <a:r>
              <a:rPr lang="en-US" dirty="0" smtClean="0"/>
              <a:t>discretion depending on the agenda.</a:t>
            </a:r>
          </a:p>
          <a:p>
            <a:endParaRPr lang="en-US" dirty="0"/>
          </a:p>
          <a:p>
            <a:r>
              <a:rPr lang="en-US" dirty="0" smtClean="0"/>
              <a:t>Leaders of involved Groups have endorsed the membership and in some cases proposed additional names.</a:t>
            </a:r>
          </a:p>
          <a:p>
            <a:endParaRPr lang="en-US" dirty="0" smtClean="0"/>
          </a:p>
          <a:p>
            <a:r>
              <a:rPr lang="en-US" dirty="0" smtClean="0"/>
              <a:t>First meeting has been organized for July </a:t>
            </a:r>
            <a:r>
              <a:rPr lang="en-US" dirty="0" smtClean="0"/>
              <a:t>12</a:t>
            </a:r>
            <a:r>
              <a:rPr lang="en-US" baseline="30000" dirty="0" smtClean="0"/>
              <a:t>th</a:t>
            </a:r>
            <a:r>
              <a:rPr lang="en-US" dirty="0" smtClean="0"/>
              <a:t>, the second for July 26</a:t>
            </a:r>
            <a:r>
              <a:rPr lang="en-US" baseline="30000" dirty="0" smtClean="0"/>
              <a:t>th</a:t>
            </a:r>
            <a:r>
              <a:rPr lang="en-US" dirty="0" smtClean="0"/>
              <a:t>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Meetings will be organized on a 2-week basis.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0318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9155924"/>
              </p:ext>
            </p:extLst>
          </p:nvPr>
        </p:nvGraphicFramePr>
        <p:xfrm>
          <a:off x="395536" y="2060848"/>
          <a:ext cx="5614707" cy="2902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22817"/>
                <a:gridCol w="1122817"/>
                <a:gridCol w="1122817"/>
                <a:gridCol w="1122817"/>
                <a:gridCol w="1123439"/>
              </a:tblGrid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Work Packages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WP Leader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Deputy WP Leader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HL-MC Forum Member 1</a:t>
                      </a:r>
                      <a:endParaRPr lang="fr-FR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HL-MC Forum Member 2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WP2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Gianluigi Arduini</a:t>
                      </a:r>
                      <a:endParaRPr lang="fr-FR" sz="900" kern="1200" dirty="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Rogelio Tomas Garcia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Massimo Giovannozzi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Riccardo De Maria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WP3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Ezio Todesco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Paolo Ferracin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Juan Carlos Perez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Susana Izquierdo Bermudez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WP6a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Amalia Ballarino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Vittorio Parma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Patrick Retz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Amalia Ballarino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Vittorio Parma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WP6b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Jean-Paul Burnet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Michele Martino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Michele Martino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Hugues Thiesen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WP7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Daniel Wollmann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Reiner Denz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Arjan Verweij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Jens Steckert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WP9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Serge Claudet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Rob Van Weelderen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Rob Van Weelderen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Juan Casas-Cubillos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WP11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Frederic Savary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Herve Prin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Arnaud Foussat</a:t>
                      </a:r>
                      <a:endParaRPr lang="fr-FR" sz="900" kern="1200" dirty="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Ludovic Grand-Clement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59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WP15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Paolo Fessia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Paolo Fessia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6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WP16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Marta Bajko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Mirko Pojer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-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  <a:tr h="23638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WP17</a:t>
                      </a:r>
                      <a:endParaRPr lang="fr-FR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marL="449580" indent="-449580"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Laurent Tavian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Beniamino Di Girolamo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900" kern="120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-</a:t>
                      </a:r>
                      <a:endParaRPr lang="fr-FR" sz="900" kern="120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  <a:tc>
                  <a:txBody>
                    <a:bodyPr/>
                    <a:lstStyle/>
                    <a:p>
                      <a:pPr marL="342900" lvl="0" indent="-342900" algn="ctr">
                        <a:spcAft>
                          <a:spcPts val="0"/>
                        </a:spcAft>
                        <a:buFont typeface="Calibri" panose="020F0502020204030204" pitchFamily="34" charset="0"/>
                        <a:buChar char="-"/>
                      </a:pPr>
                      <a:r>
                        <a:rPr lang="en-GB" sz="900" kern="1200" dirty="0">
                          <a:solidFill>
                            <a:srgbClr val="1F497D"/>
                          </a:solidFill>
                          <a:latin typeface="+mj-lt"/>
                          <a:ea typeface="Calibri" panose="020F0502020204030204" pitchFamily="34" charset="0"/>
                          <a:cs typeface="+mn-cs"/>
                        </a:rPr>
                        <a:t> </a:t>
                      </a:r>
                      <a:endParaRPr lang="fr-FR" sz="900" kern="1200" dirty="0">
                        <a:solidFill>
                          <a:srgbClr val="1F497D"/>
                        </a:solidFill>
                        <a:latin typeface="+mj-lt"/>
                        <a:ea typeface="Calibri" panose="020F0502020204030204" pitchFamily="34" charset="0"/>
                        <a:cs typeface="+mn-cs"/>
                      </a:endParaRPr>
                    </a:p>
                  </a:txBody>
                  <a:tcPr marL="67257" marR="67257" marT="0" marB="0"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6509944" y="1894715"/>
            <a:ext cx="2016224" cy="3431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900" b="1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Chair and Scientific Secretaries</a:t>
            </a: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: 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Felix Rodriguez Mateos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Hugo Bajas 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Samer Yammine 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 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b="1" dirty="0" smtClean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Representation from MP3</a:t>
            </a:r>
            <a:r>
              <a:rPr lang="en-GB" sz="900" b="1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: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Arjan Verweij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Daniel Wollmann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b="1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 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b="1" dirty="0" smtClean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Representation from ELQA</a:t>
            </a:r>
            <a:r>
              <a:rPr lang="en-GB" sz="900" b="1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: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Mateusz Bednarek </a:t>
            </a:r>
            <a:endParaRPr lang="fr-FR" sz="1000" dirty="0"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Giorgio </a:t>
            </a:r>
            <a:r>
              <a:rPr lang="en-GB" sz="900" dirty="0" err="1" smtClean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D’angelo</a:t>
            </a:r>
            <a:endParaRPr lang="en-GB" sz="900" dirty="0" smtClean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en-GB" sz="900" dirty="0">
              <a:solidFill>
                <a:srgbClr val="1F497D"/>
              </a:solidFill>
              <a:effectLst/>
              <a:latin typeface="+mj-lt"/>
              <a:ea typeface="Calibri" panose="020F0502020204030204" pitchFamily="34" charset="0"/>
            </a:endParaRPr>
          </a:p>
          <a:p>
            <a:r>
              <a:rPr lang="en-GB" sz="900" b="1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For info list: </a:t>
            </a:r>
            <a:endParaRPr lang="fr-FR" sz="900" b="1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US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Lucio Rossi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US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Oliver Bruning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Andrzej Siemko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Luca Bottura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Dimitri Delikaris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Mike Lamont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Rudiger Schmidt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Markus Zerlauth 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r>
              <a:rPr lang="en-GB" sz="900" dirty="0">
                <a:solidFill>
                  <a:srgbClr val="1F497D"/>
                </a:solidFill>
                <a:latin typeface="+mj-lt"/>
                <a:ea typeface="Calibri" panose="020F0502020204030204" pitchFamily="34" charset="0"/>
              </a:rPr>
              <a:t>Jean-Philippe Tock</a:t>
            </a:r>
            <a:endParaRPr lang="fr-FR" sz="900" dirty="0">
              <a:solidFill>
                <a:srgbClr val="1F497D"/>
              </a:solidFill>
              <a:latin typeface="+mj-lt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endParaRPr lang="fr-FR" sz="1000" dirty="0">
              <a:effectLst/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726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392" y="2996952"/>
            <a:ext cx="7920000" cy="720000"/>
          </a:xfrm>
        </p:spPr>
        <p:txBody>
          <a:bodyPr/>
          <a:lstStyle/>
          <a:p>
            <a:r>
              <a:rPr lang="en-US" dirty="0" smtClean="0"/>
              <a:t>Many thanks for your attention!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8109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482" y="2348880"/>
            <a:ext cx="8568952" cy="3384376"/>
          </a:xfrm>
        </p:spPr>
        <p:txBody>
          <a:bodyPr/>
          <a:lstStyle/>
          <a:p>
            <a:r>
              <a:rPr lang="en-US" b="1" dirty="0" smtClean="0"/>
              <a:t>The main </a:t>
            </a:r>
            <a:r>
              <a:rPr lang="en-US" b="1" dirty="0"/>
              <a:t>recommendations</a:t>
            </a:r>
            <a:r>
              <a:rPr lang="en-US" dirty="0"/>
              <a:t> </a:t>
            </a:r>
            <a:r>
              <a:rPr lang="en-US" b="1" dirty="0" smtClean="0"/>
              <a:t>from the </a:t>
            </a:r>
            <a:r>
              <a:rPr lang="en-US" b="1" dirty="0" smtClean="0"/>
              <a:t>Magnet Circuits Review in March 2016</a:t>
            </a:r>
          </a:p>
          <a:p>
            <a:r>
              <a:rPr lang="en-US" dirty="0" smtClean="0"/>
              <a:t>The main aspects of the re-</a:t>
            </a:r>
            <a:r>
              <a:rPr lang="en-US" dirty="0" err="1" smtClean="0"/>
              <a:t>baselining</a:t>
            </a:r>
            <a:r>
              <a:rPr lang="en-US" dirty="0" smtClean="0"/>
              <a:t> in June 2016 </a:t>
            </a:r>
          </a:p>
          <a:p>
            <a:r>
              <a:rPr lang="en-US" dirty="0" smtClean="0"/>
              <a:t>The follow-up given to the main recommendations</a:t>
            </a:r>
          </a:p>
          <a:p>
            <a:r>
              <a:rPr lang="en-US" dirty="0" smtClean="0"/>
              <a:t>The Magnet Circuits Forum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7563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4" name="Picture 3" descr="Screen Shot 2016-07-06 at 14.41.4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"/>
            <a:ext cx="9144000" cy="6830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092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per circuit type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816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11 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5694418"/>
              </p:ext>
            </p:extLst>
          </p:nvPr>
        </p:nvGraphicFramePr>
        <p:xfrm>
          <a:off x="939800" y="2010780"/>
          <a:ext cx="72644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7" name="Worksheet" r:id="rId3" imgW="7264400" imgH="965200" progId="Excel.Sheet.12">
                  <p:embed/>
                </p:oleObj>
              </mc:Choice>
              <mc:Fallback>
                <p:oleObj name="Worksheet" r:id="rId3" imgW="7264400" imgH="965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39800" y="2010780"/>
                        <a:ext cx="7264400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6264576"/>
              </p:ext>
            </p:extLst>
          </p:nvPr>
        </p:nvGraphicFramePr>
        <p:xfrm>
          <a:off x="952975" y="4581128"/>
          <a:ext cx="7264400" cy="153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" name="Worksheet" r:id="rId5" imgW="7264400" imgH="1536700" progId="Excel.Sheet.12">
                  <p:embed/>
                </p:oleObj>
              </mc:Choice>
              <mc:Fallback>
                <p:oleObj name="Worksheet" r:id="rId5" imgW="7264400" imgH="1536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2975" y="4581128"/>
                        <a:ext cx="7264400" cy="153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595523" y="3717032"/>
            <a:ext cx="7920000" cy="481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dirty="0" smtClean="0"/>
              <a:t>Inner Triplet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85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per circuit type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523" y="764704"/>
            <a:ext cx="7920000" cy="4816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D2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95523" y="2515344"/>
            <a:ext cx="7920000" cy="481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dirty="0" smtClean="0"/>
              <a:t>IT correctors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6893231"/>
              </p:ext>
            </p:extLst>
          </p:nvPr>
        </p:nvGraphicFramePr>
        <p:xfrm>
          <a:off x="1043608" y="1340768"/>
          <a:ext cx="7264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5" name="Worksheet" r:id="rId3" imgW="7264400" imgH="393700" progId="Excel.Sheet.12">
                  <p:embed/>
                </p:oleObj>
              </mc:Choice>
              <mc:Fallback>
                <p:oleObj name="Worksheet" r:id="rId3" imgW="7264400" imgH="393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43608" y="1340768"/>
                        <a:ext cx="7264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345722"/>
              </p:ext>
            </p:extLst>
          </p:nvPr>
        </p:nvGraphicFramePr>
        <p:xfrm>
          <a:off x="1043608" y="3140968"/>
          <a:ext cx="72644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6" name="Worksheet" r:id="rId5" imgW="7264400" imgH="584200" progId="Excel.Sheet.12">
                  <p:embed/>
                </p:oleObj>
              </mc:Choice>
              <mc:Fallback>
                <p:oleObj name="Worksheet" r:id="rId5" imgW="7264400" imgH="584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3608" y="3140968"/>
                        <a:ext cx="72644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Content Placeholder 2"/>
          <p:cNvSpPr txBox="1">
            <a:spLocks/>
          </p:cNvSpPr>
          <p:nvPr/>
        </p:nvSpPr>
        <p:spPr>
          <a:xfrm>
            <a:off x="612000" y="4149080"/>
            <a:ext cx="7920000" cy="481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dirty="0" smtClean="0"/>
              <a:t>All circuits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93311986"/>
              </p:ext>
            </p:extLst>
          </p:nvPr>
        </p:nvGraphicFramePr>
        <p:xfrm>
          <a:off x="1043608" y="4832049"/>
          <a:ext cx="7264400" cy="134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27" name="Worksheet" r:id="rId7" imgW="7264400" imgH="1346200" progId="Excel.Sheet.12">
                  <p:embed/>
                </p:oleObj>
              </mc:Choice>
              <mc:Fallback>
                <p:oleObj name="Worksheet" r:id="rId7" imgW="7264400" imgH="1346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043608" y="4832049"/>
                        <a:ext cx="7264400" cy="1346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0908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for </a:t>
            </a:r>
            <a:r>
              <a:rPr lang="en-US" dirty="0"/>
              <a:t>specific </a:t>
            </a:r>
            <a:r>
              <a:rPr lang="en-US" dirty="0" smtClean="0"/>
              <a:t>elements/activities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40" y="1863998"/>
            <a:ext cx="7920000" cy="481608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ElQA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612440" y="3614638"/>
            <a:ext cx="7920000" cy="481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dirty="0" smtClean="0"/>
              <a:t>HDS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682851"/>
              </p:ext>
            </p:extLst>
          </p:nvPr>
        </p:nvGraphicFramePr>
        <p:xfrm>
          <a:off x="954551" y="2512070"/>
          <a:ext cx="72644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0" name="Worksheet" r:id="rId3" imgW="7264400" imgH="584200" progId="Excel.Sheet.12">
                  <p:embed/>
                </p:oleObj>
              </mc:Choice>
              <mc:Fallback>
                <p:oleObj name="Worksheet" r:id="rId3" imgW="7264400" imgH="584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4551" y="2512070"/>
                        <a:ext cx="72644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3759325"/>
              </p:ext>
            </p:extLst>
          </p:nvPr>
        </p:nvGraphicFramePr>
        <p:xfrm>
          <a:off x="956717" y="4331444"/>
          <a:ext cx="72644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51" name="Worksheet" r:id="rId5" imgW="7264400" imgH="393700" progId="Excel.Sheet.12">
                  <p:embed/>
                </p:oleObj>
              </mc:Choice>
              <mc:Fallback>
                <p:oleObj name="Worksheet" r:id="rId5" imgW="7264400" imgH="393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6717" y="4331444"/>
                        <a:ext cx="7264400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0567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Recommendations on general aspects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440" y="980728"/>
            <a:ext cx="7920000" cy="481608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STRING</a:t>
            </a: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8279567"/>
              </p:ext>
            </p:extLst>
          </p:nvPr>
        </p:nvGraphicFramePr>
        <p:xfrm>
          <a:off x="1115616" y="1772816"/>
          <a:ext cx="72644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5" name="Worksheet" r:id="rId3" imgW="7264400" imgH="584200" progId="Excel.Sheet.12">
                  <p:embed/>
                </p:oleObj>
              </mc:Choice>
              <mc:Fallback>
                <p:oleObj name="Worksheet" r:id="rId3" imgW="7264400" imgH="584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1772816"/>
                        <a:ext cx="72644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612440" y="3811488"/>
            <a:ext cx="7920000" cy="481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dirty="0" smtClean="0"/>
              <a:t>Plan, Schedule and Documentation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08549"/>
              </p:ext>
            </p:extLst>
          </p:nvPr>
        </p:nvGraphicFramePr>
        <p:xfrm>
          <a:off x="1113145" y="4797152"/>
          <a:ext cx="72644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6" name="Worksheet" r:id="rId5" imgW="7264400" imgH="584200" progId="Excel.Sheet.12">
                  <p:embed/>
                </p:oleObj>
              </mc:Choice>
              <mc:Fallback>
                <p:oleObj name="Worksheet" r:id="rId5" imgW="7264400" imgH="5842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13145" y="4797152"/>
                        <a:ext cx="72644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88676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852936"/>
            <a:ext cx="2520280" cy="720000"/>
          </a:xfrm>
        </p:spPr>
        <p:txBody>
          <a:bodyPr/>
          <a:lstStyle/>
          <a:p>
            <a:r>
              <a:rPr lang="en-US" dirty="0" smtClean="0"/>
              <a:t>ECR</a:t>
            </a:r>
            <a:br>
              <a:rPr lang="en-US" dirty="0" smtClean="0"/>
            </a:br>
            <a:r>
              <a:rPr lang="en-US" dirty="0" smtClean="0"/>
              <a:t>after review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Felix Rodriguez Mateos</a:t>
            </a:r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Picture 4" descr="Screen Shot 2016-07-06 at 17.41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9843" y="0"/>
            <a:ext cx="472001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590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36514</TotalTime>
  <Words>1174</Words>
  <Application>Microsoft Macintosh PowerPoint</Application>
  <PresentationFormat>On-screen Show (4:3)</PresentationFormat>
  <Paragraphs>223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Thème Office</vt:lpstr>
      <vt:lpstr>Worksheet</vt:lpstr>
      <vt:lpstr>Update on Magnet Circuits Configuration</vt:lpstr>
      <vt:lpstr>Outline</vt:lpstr>
      <vt:lpstr>PowerPoint Presentation</vt:lpstr>
      <vt:lpstr>PowerPoint Presentation</vt:lpstr>
      <vt:lpstr>Recommendations per circuit type (1/2)</vt:lpstr>
      <vt:lpstr>Recommendations per circuit type (2/2)</vt:lpstr>
      <vt:lpstr>Recommendations for specific elements/activities</vt:lpstr>
      <vt:lpstr>Recommendations on general aspects</vt:lpstr>
      <vt:lpstr>ECR after review</vt:lpstr>
      <vt:lpstr>PowerPoint Presentation</vt:lpstr>
      <vt:lpstr>Outcome of June 2016 «crises exercise» from Lucio’s talk at TCC on June 23 2016</vt:lpstr>
      <vt:lpstr>PowerPoint Presentation</vt:lpstr>
      <vt:lpstr>PowerPoint Presentation</vt:lpstr>
      <vt:lpstr>PowerPoint Presentation</vt:lpstr>
      <vt:lpstr>Follow up given to the Review’s recommendations</vt:lpstr>
      <vt:lpstr>Recent work</vt:lpstr>
      <vt:lpstr>PowerPoint Presentation</vt:lpstr>
      <vt:lpstr>PowerPoint Presentation</vt:lpstr>
      <vt:lpstr>(Draft) Mandate – to be approved by HL-LHC Project Leader </vt:lpstr>
      <vt:lpstr>PowerPoint Presentation</vt:lpstr>
      <vt:lpstr>Membership</vt:lpstr>
      <vt:lpstr>Many thanks for your attention!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Felix Rodriguez Mateos</cp:lastModifiedBy>
  <cp:revision>446</cp:revision>
  <cp:lastPrinted>2016-03-19T15:53:37Z</cp:lastPrinted>
  <dcterms:created xsi:type="dcterms:W3CDTF">2016-01-11T14:38:10Z</dcterms:created>
  <dcterms:modified xsi:type="dcterms:W3CDTF">2016-07-07T09:43:50Z</dcterms:modified>
</cp:coreProperties>
</file>