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299" r:id="rId6"/>
    <p:sldId id="262" r:id="rId7"/>
    <p:sldId id="272" r:id="rId8"/>
    <p:sldId id="270" r:id="rId9"/>
    <p:sldId id="312" r:id="rId10"/>
    <p:sldId id="273" r:id="rId11"/>
    <p:sldId id="271" r:id="rId12"/>
    <p:sldId id="268" r:id="rId13"/>
    <p:sldId id="298" r:id="rId14"/>
    <p:sldId id="291" r:id="rId15"/>
    <p:sldId id="300" r:id="rId16"/>
    <p:sldId id="321" r:id="rId17"/>
    <p:sldId id="322" r:id="rId18"/>
    <p:sldId id="323" r:id="rId19"/>
    <p:sldId id="320" r:id="rId20"/>
    <p:sldId id="316" r:id="rId21"/>
    <p:sldId id="317" r:id="rId22"/>
    <p:sldId id="314" r:id="rId23"/>
    <p:sldId id="319" r:id="rId2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2" autoAdjust="0"/>
    <p:restoredTop sz="94660"/>
  </p:normalViewPr>
  <p:slideViewPr>
    <p:cSldViewPr snapToObjects="1" showGuides="1">
      <p:cViewPr varScale="1">
        <p:scale>
          <a:sx n="123" d="100"/>
          <a:sy n="123" d="100"/>
        </p:scale>
        <p:origin x="64" y="17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jko:Downloads:registr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The 65 registered PARTICIPANTS</a:t>
            </a:r>
          </a:p>
        </c:rich>
      </c:tx>
      <c:layout>
        <c:manualLayout>
          <c:xMode val="edge"/>
          <c:yMode val="edge"/>
          <c:x val="9.4964292254165902E-2"/>
          <c:y val="3.4334627854776097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explosion val="24"/>
          <c:dPt>
            <c:idx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008000"/>
              </a:solidFill>
            </c:spPr>
          </c:dPt>
          <c:dPt>
            <c:idx val="5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Sheet1!$J$12:$J$19</c:f>
              <c:strCache>
                <c:ptCount val="8"/>
                <c:pt idx="0">
                  <c:v>USA</c:v>
                </c:pt>
                <c:pt idx="1">
                  <c:v>J</c:v>
                </c:pt>
                <c:pt idx="2">
                  <c:v>CH</c:v>
                </c:pt>
                <c:pt idx="3">
                  <c:v>PL</c:v>
                </c:pt>
                <c:pt idx="4">
                  <c:v>FR</c:v>
                </c:pt>
                <c:pt idx="5">
                  <c:v>IT</c:v>
                </c:pt>
                <c:pt idx="6">
                  <c:v>S</c:v>
                </c:pt>
                <c:pt idx="7">
                  <c:v>DE</c:v>
                </c:pt>
              </c:strCache>
            </c:strRef>
          </c:cat>
          <c:val>
            <c:numRef>
              <c:f>Sheet1!$K$12:$K$19</c:f>
              <c:numCache>
                <c:formatCode>General</c:formatCode>
                <c:ptCount val="8"/>
                <c:pt idx="0">
                  <c:v>8</c:v>
                </c:pt>
                <c:pt idx="1">
                  <c:v>3</c:v>
                </c:pt>
                <c:pt idx="2">
                  <c:v>37</c:v>
                </c:pt>
                <c:pt idx="3">
                  <c:v>3</c:v>
                </c:pt>
                <c:pt idx="4">
                  <c:v>4</c:v>
                </c:pt>
                <c:pt idx="5">
                  <c:v>2</c:v>
                </c:pt>
                <c:pt idx="6">
                  <c:v>4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36977051635869"/>
          <c:y val="5.8417450850648998E-2"/>
          <c:w val="0.138231389703075"/>
          <c:h val="0.87630455695300502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0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3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846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7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329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70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329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Marta Bajko for TCC on 7th of July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8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8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4" y="285751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2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Marta Bajko for TCC on 7th of July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3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8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13" Type="http://schemas.openxmlformats.org/officeDocument/2006/relationships/image" Target="../media/image50.gif"/><Relationship Id="rId3" Type="http://schemas.openxmlformats.org/officeDocument/2006/relationships/image" Target="../media/image40.emf"/><Relationship Id="rId7" Type="http://schemas.openxmlformats.org/officeDocument/2006/relationships/image" Target="../media/image44.png"/><Relationship Id="rId12" Type="http://schemas.openxmlformats.org/officeDocument/2006/relationships/image" Target="../media/image49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jpg"/><Relationship Id="rId15" Type="http://schemas.openxmlformats.org/officeDocument/2006/relationships/chart" Target="../charts/chart1.xml"/><Relationship Id="rId10" Type="http://schemas.openxmlformats.org/officeDocument/2006/relationships/image" Target="../media/image47.png"/><Relationship Id="rId4" Type="http://schemas.openxmlformats.org/officeDocument/2006/relationships/image" Target="../media/image41.jpg"/><Relationship Id="rId9" Type="http://schemas.openxmlformats.org/officeDocument/2006/relationships/image" Target="../media/image46.jpg"/><Relationship Id="rId1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g"/><Relationship Id="rId3" Type="http://schemas.openxmlformats.org/officeDocument/2006/relationships/image" Target="../media/image52.jpg"/><Relationship Id="rId7" Type="http://schemas.openxmlformats.org/officeDocument/2006/relationships/image" Target="../media/image5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0.gif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4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10" Type="http://schemas.openxmlformats.org/officeDocument/2006/relationships/image" Target="../media/image17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SM18 update and summary of Superconducting Magnet Test Facility </a:t>
            </a:r>
            <a:r>
              <a:rPr lang="en-US" dirty="0" smtClean="0"/>
              <a:t>Workshop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Bajko CERN</a:t>
            </a:r>
            <a:endParaRPr lang="en-GB" dirty="0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466601"/>
            <a:ext cx="503973" cy="50314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 7</a:t>
            </a:r>
            <a:r>
              <a:rPr lang="en-GB" baseline="30000" dirty="0" smtClean="0"/>
              <a:t>th</a:t>
            </a:r>
            <a:r>
              <a:rPr lang="en-GB" dirty="0" smtClean="0"/>
              <a:t> if July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05" b="99178" l="14948" r="90000">
                        <a14:foregroundMark x1="76823" y1="16238" x2="76823" y2="16238"/>
                        <a14:foregroundMark x1="81719" y1="21891" x2="81719" y2="21891"/>
                        <a14:foregroundMark x1="34688" y1="72456" x2="34688" y2="72456"/>
                        <a14:foregroundMark x1="79583" y1="87873" x2="79583" y2="87873"/>
                        <a14:foregroundMark x1="17656" y1="19630" x2="17656" y2="19630"/>
                        <a14:backgroundMark x1="59167" y1="17369" x2="59167" y2="173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932" t="19376" r="18544"/>
          <a:stretch/>
        </p:blipFill>
        <p:spPr>
          <a:xfrm>
            <a:off x="3620867" y="1049694"/>
            <a:ext cx="5435452" cy="34417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96208"/>
            <a:ext cx="7920000" cy="540000"/>
          </a:xfrm>
        </p:spPr>
        <p:txBody>
          <a:bodyPr/>
          <a:lstStyle/>
          <a:p>
            <a:r>
              <a:rPr lang="en-US" dirty="0" smtClean="0"/>
              <a:t>New Control room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9752" y="4628763"/>
            <a:ext cx="157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Ref. M. </a:t>
            </a:r>
            <a:r>
              <a:rPr lang="en-US" sz="1200" i="1" dirty="0" err="1" smtClean="0"/>
              <a:t>Charrondier</a:t>
            </a:r>
            <a:endParaRPr lang="en-US" sz="1200" i="1" dirty="0"/>
          </a:p>
        </p:txBody>
      </p:sp>
      <p:pic>
        <p:nvPicPr>
          <p:cNvPr id="11" name="Picture 10" descr="IMG_5125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845" y="990330"/>
            <a:ext cx="2951983" cy="1821737"/>
          </a:xfrm>
          <a:prstGeom prst="rect">
            <a:avLst/>
          </a:prstGeom>
          <a:ln w="28575" cmpd="sng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25899" y="450330"/>
            <a:ext cx="2425877" cy="461665"/>
          </a:xfrm>
          <a:prstGeom prst="rect">
            <a:avLst/>
          </a:prstGeom>
          <a:solidFill>
            <a:srgbClr val="FFFFFF"/>
          </a:solidFill>
          <a:ln>
            <a:solidFill>
              <a:srgbClr val="3FD4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CONTROL ROOM WITH LARGER </a:t>
            </a:r>
            <a:r>
              <a:rPr lang="en-US" sz="1200" dirty="0" smtClean="0"/>
              <a:t>SPACE than today</a:t>
            </a:r>
            <a:endParaRPr lang="en-US" sz="1200" dirty="0"/>
          </a:p>
        </p:txBody>
      </p:sp>
      <p:pic>
        <p:nvPicPr>
          <p:cNvPr id="9" name="Picture 8" descr="control room draing 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45" y="2968916"/>
            <a:ext cx="2385413" cy="1411238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4519178" y="3206828"/>
            <a:ext cx="218070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Foreesen</a:t>
            </a:r>
            <a:r>
              <a:rPr lang="en-US" sz="1600" dirty="0" smtClean="0"/>
              <a:t> for Jul 2016</a:t>
            </a:r>
            <a:endParaRPr lang="en-US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45383" y="2343941"/>
            <a:ext cx="2350966" cy="176322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2709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luster D in pictures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7" name="Picture 6" descr="IMG_34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0" y="692518"/>
            <a:ext cx="3048001" cy="4074746"/>
          </a:xfrm>
          <a:prstGeom prst="rect">
            <a:avLst/>
          </a:prstGeom>
          <a:ln w="38100" cmpd="sng">
            <a:solidFill>
              <a:schemeClr val="bg2">
                <a:lumMod val="60000"/>
                <a:lumOff val="40000"/>
              </a:schemeClr>
            </a:solidFill>
          </a:ln>
        </p:spPr>
      </p:pic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3" name="Picture 12" descr="IMG_498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323" y="699542"/>
            <a:ext cx="3048000" cy="4064000"/>
          </a:xfrm>
          <a:prstGeom prst="rect">
            <a:avLst/>
          </a:prstGeom>
          <a:ln w="38100" cmpd="sng">
            <a:solidFill>
              <a:srgbClr val="3FD4FF"/>
            </a:solidFill>
          </a:ln>
        </p:spPr>
      </p:pic>
      <p:pic>
        <p:nvPicPr>
          <p:cNvPr id="11" name="Picture 10" descr="IMG_512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323" y="699542"/>
            <a:ext cx="3048000" cy="4064000"/>
          </a:xfrm>
          <a:prstGeom prst="rect">
            <a:avLst/>
          </a:prstGeom>
          <a:ln w="38100" cmpd="sng">
            <a:solidFill>
              <a:srgbClr val="3FD4FF"/>
            </a:solidFill>
          </a:ln>
        </p:spPr>
      </p:pic>
      <p:pic>
        <p:nvPicPr>
          <p:cNvPr id="3" name="Picture 2" descr="IMG_570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323" y="715337"/>
            <a:ext cx="3048000" cy="4064000"/>
          </a:xfrm>
          <a:prstGeom prst="rect">
            <a:avLst/>
          </a:prstGeom>
          <a:ln w="38100" cmpd="sng">
            <a:solidFill>
              <a:srgbClr val="3FD4FF"/>
            </a:solidFill>
          </a:ln>
        </p:spPr>
      </p:pic>
      <p:pic>
        <p:nvPicPr>
          <p:cNvPr id="12" name="Picture 11" descr="IMG_586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699542"/>
            <a:ext cx="3048000" cy="4064000"/>
          </a:xfrm>
          <a:prstGeom prst="rect">
            <a:avLst/>
          </a:prstGeom>
          <a:ln w="38100" cmpd="sng">
            <a:solidFill>
              <a:srgbClr val="3FD4FF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7677" y="3932545"/>
            <a:ext cx="2952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Ref. </a:t>
            </a:r>
          </a:p>
          <a:p>
            <a:r>
              <a:rPr lang="en-US" sz="1200" i="1" dirty="0" smtClean="0"/>
              <a:t>Construction:</a:t>
            </a:r>
          </a:p>
          <a:p>
            <a:r>
              <a:rPr lang="en-US" sz="1200" i="1" dirty="0" smtClean="0"/>
              <a:t>H. </a:t>
            </a:r>
            <a:r>
              <a:rPr lang="en-US" sz="1200" i="1" dirty="0" err="1" smtClean="0"/>
              <a:t>Botella</a:t>
            </a:r>
            <a:r>
              <a:rPr lang="en-US" sz="1200" i="1" dirty="0" smtClean="0"/>
              <a:t>, R. Morton, E. Perez </a:t>
            </a:r>
            <a:r>
              <a:rPr lang="en-US" sz="1200" i="1" dirty="0" err="1" smtClean="0"/>
              <a:t>Duenas</a:t>
            </a:r>
            <a:r>
              <a:rPr lang="en-US" sz="1200" i="1" dirty="0" smtClean="0"/>
              <a:t>, </a:t>
            </a:r>
          </a:p>
          <a:p>
            <a:r>
              <a:rPr lang="en-US" sz="1200" i="1" dirty="0" smtClean="0"/>
              <a:t>Safety: E. </a:t>
            </a:r>
            <a:r>
              <a:rPr lang="en-US" sz="1200" i="1" dirty="0" err="1" smtClean="0"/>
              <a:t>Paulat</a:t>
            </a:r>
            <a:r>
              <a:rPr lang="en-US" sz="1200" i="1" dirty="0" smtClean="0"/>
              <a:t> 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35131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42392" y="1419623"/>
            <a:ext cx="8244408" cy="24034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2392" y="1491629"/>
            <a:ext cx="1537320" cy="2331429"/>
          </a:xfrm>
          <a:prstGeom prst="rect">
            <a:avLst/>
          </a:prstGeom>
          <a:noFill/>
          <a:ln w="571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83768" y="1995686"/>
            <a:ext cx="2592288" cy="624211"/>
          </a:xfrm>
          <a:prstGeom prst="rect">
            <a:avLst/>
          </a:prstGeom>
          <a:noFill/>
          <a:ln w="571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4183" y="1050290"/>
            <a:ext cx="11595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Cluster 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1" y="1016393"/>
            <a:ext cx="114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643" y="3361395"/>
            <a:ext cx="3326552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finished</a:t>
            </a:r>
          </a:p>
          <a:p>
            <a:r>
              <a:rPr lang="en-US" dirty="0" smtClean="0"/>
              <a:t>Commissioning in </a:t>
            </a:r>
            <a:r>
              <a:rPr lang="en-US" dirty="0" smtClean="0"/>
              <a:t>July-August</a:t>
            </a:r>
            <a:endParaRPr lang="en-US" dirty="0" smtClean="0"/>
          </a:p>
          <a:p>
            <a:r>
              <a:rPr lang="en-US" dirty="0" smtClean="0"/>
              <a:t>Operational in </a:t>
            </a:r>
            <a:r>
              <a:rPr lang="en-US" dirty="0" smtClean="0"/>
              <a:t>September????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317498" y="3386032"/>
            <a:ext cx="4390946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Civil engineering finished</a:t>
            </a:r>
          </a:p>
          <a:p>
            <a:r>
              <a:rPr lang="en-US" dirty="0" smtClean="0"/>
              <a:t>Installation started</a:t>
            </a:r>
          </a:p>
          <a:p>
            <a:r>
              <a:rPr lang="en-US" dirty="0" smtClean="0"/>
              <a:t>Commissioning the earliest in </a:t>
            </a:r>
            <a:r>
              <a:rPr lang="en-US" dirty="0" smtClean="0"/>
              <a:t>September</a:t>
            </a:r>
            <a:endParaRPr lang="en-US" dirty="0" smtClean="0"/>
          </a:p>
          <a:p>
            <a:r>
              <a:rPr lang="en-US" dirty="0" smtClean="0"/>
              <a:t>Operational in </a:t>
            </a:r>
            <a:r>
              <a:rPr lang="en-US" dirty="0" smtClean="0"/>
              <a:t>December?</a:t>
            </a:r>
            <a:endParaRPr lang="en-US" dirty="0" smtClean="0"/>
          </a:p>
        </p:txBody>
      </p:sp>
      <p:cxnSp>
        <p:nvCxnSpPr>
          <p:cNvPr id="14" name="Elbow Connector 13"/>
          <p:cNvCxnSpPr/>
          <p:nvPr/>
        </p:nvCxnSpPr>
        <p:spPr>
          <a:xfrm>
            <a:off x="5076056" y="2283718"/>
            <a:ext cx="1368152" cy="811637"/>
          </a:xfrm>
          <a:prstGeom prst="bentConnector3">
            <a:avLst>
              <a:gd name="adj1" fmla="val 98128"/>
            </a:avLst>
          </a:prstGeom>
          <a:ln w="381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1979712" y="2715766"/>
            <a:ext cx="504056" cy="704051"/>
          </a:xfrm>
          <a:prstGeom prst="bentConnector2">
            <a:avLst/>
          </a:prstGeom>
          <a:ln w="3810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6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971" t="27890" r="1127" b="14689"/>
          <a:stretch/>
        </p:blipFill>
        <p:spPr>
          <a:xfrm>
            <a:off x="107504" y="843558"/>
            <a:ext cx="8706796" cy="3312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5816" y="232221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Present plan of </a:t>
            </a:r>
            <a:r>
              <a:rPr lang="en-GB" dirty="0" err="1" smtClean="0"/>
              <a:t>commisioning</a:t>
            </a:r>
            <a:endParaRPr lang="en-GB" dirty="0"/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3688" y="3865831"/>
            <a:ext cx="1813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Magnet delivery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2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2915816" y="232221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Alternative plan1 of commissioning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8563" t="13500" b="16001"/>
          <a:stretch/>
        </p:blipFill>
        <p:spPr>
          <a:xfrm>
            <a:off x="395535" y="699542"/>
            <a:ext cx="8133241" cy="3960440"/>
          </a:xfrm>
          <a:prstGeom prst="rect">
            <a:avLst/>
          </a:prstGeom>
        </p:spPr>
      </p:pic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1720" y="3723878"/>
            <a:ext cx="1813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Magnet delivery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3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13500" t="14654" r="13939" b="41847"/>
          <a:stretch/>
        </p:blipFill>
        <p:spPr>
          <a:xfrm>
            <a:off x="107504" y="915566"/>
            <a:ext cx="8917746" cy="300714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2915816" y="232221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Alternative plan2 of commissioning</a:t>
            </a:r>
            <a:endParaRPr lang="en-GB" dirty="0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6852" y="2931790"/>
            <a:ext cx="1813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Magnet delivery</a:t>
            </a:r>
            <a:endParaRPr lang="en-GB" dirty="0"/>
          </a:p>
        </p:txBody>
      </p:sp>
      <p:sp>
        <p:nvSpPr>
          <p:cNvPr id="12" name="5-Point Star 11"/>
          <p:cNvSpPr/>
          <p:nvPr/>
        </p:nvSpPr>
        <p:spPr>
          <a:xfrm>
            <a:off x="1475656" y="2787774"/>
            <a:ext cx="163182" cy="144016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6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9D44CFA5-2FF1-4402-864E-0FF940E50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92546"/>
            <a:ext cx="6912768" cy="369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9" y="0"/>
            <a:ext cx="3857625" cy="5143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765" y="0"/>
            <a:ext cx="515616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as a trigger for the workshop- </a:t>
            </a:r>
            <a:r>
              <a:rPr lang="en-GB" i="1" dirty="0" smtClean="0">
                <a:solidFill>
                  <a:srgbClr val="FF2610"/>
                </a:solidFill>
              </a:rPr>
              <a:t>present</a:t>
            </a:r>
            <a:endParaRPr lang="en-GB" i="1" dirty="0">
              <a:solidFill>
                <a:srgbClr val="FF261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4714824" y="1203598"/>
            <a:ext cx="4201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The HL-LHC project with </a:t>
            </a:r>
            <a:r>
              <a:rPr lang="en-US" sz="1600" dirty="0" smtClean="0"/>
              <a:t>its </a:t>
            </a:r>
            <a:r>
              <a:rPr lang="en-US" sz="1600" dirty="0"/>
              <a:t>100 superconducting </a:t>
            </a:r>
            <a:r>
              <a:rPr lang="en-US" sz="1600" dirty="0" smtClean="0"/>
              <a:t>magnets to be built within a very large and international collaboration,  </a:t>
            </a:r>
            <a:r>
              <a:rPr lang="en-US" sz="1600" dirty="0"/>
              <a:t>triggered the idea of this workshop. </a:t>
            </a:r>
            <a:endParaRPr lang="en-US" sz="1600" dirty="0" smtClean="0"/>
          </a:p>
          <a:p>
            <a:pPr algn="just"/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37677" y="4393106"/>
            <a:ext cx="3084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769"/>
                </a:solidFill>
              </a:rPr>
              <a:t>See presentation of L. Rossi</a:t>
            </a:r>
            <a:endParaRPr lang="en-US" dirty="0">
              <a:solidFill>
                <a:srgbClr val="004769"/>
              </a:solidFill>
            </a:endParaRPr>
          </a:p>
        </p:txBody>
      </p:sp>
      <p:pic>
        <p:nvPicPr>
          <p:cNvPr id="8" name="Picture 7" descr="zo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24" y="924956"/>
            <a:ext cx="4360100" cy="33200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35696" y="4266148"/>
            <a:ext cx="24272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Courtesy of E. </a:t>
            </a:r>
            <a:r>
              <a:rPr lang="en-US" sz="1050" dirty="0" err="1" smtClean="0"/>
              <a:t>Todesco</a:t>
            </a:r>
            <a:r>
              <a:rPr lang="en-US" sz="1050" dirty="0" smtClean="0"/>
              <a:t> HL-LHC WP3</a:t>
            </a:r>
            <a:endParaRPr lang="en-US" sz="1050" dirty="0"/>
          </a:p>
        </p:txBody>
      </p:sp>
      <p:sp>
        <p:nvSpPr>
          <p:cNvPr id="34" name="Rectangle 33"/>
          <p:cNvSpPr/>
          <p:nvPr/>
        </p:nvSpPr>
        <p:spPr>
          <a:xfrm>
            <a:off x="4714824" y="2543731"/>
            <a:ext cx="420136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The goal is to </a:t>
            </a:r>
            <a:r>
              <a:rPr lang="en-US" sz="1600" b="1" dirty="0"/>
              <a:t>HARMONIZE</a:t>
            </a:r>
            <a:r>
              <a:rPr lang="en-US" sz="1600" dirty="0"/>
              <a:t> the tests performed in different places and to </a:t>
            </a:r>
            <a:r>
              <a:rPr lang="en-US" sz="1600" b="1" dirty="0"/>
              <a:t>BUILD A GOOD COMMUNICATION CHANNEL </a:t>
            </a:r>
            <a:r>
              <a:rPr lang="en-US" sz="1600" dirty="0"/>
              <a:t>between us: working in the same field at the four corners of the world.</a:t>
            </a:r>
          </a:p>
          <a:p>
            <a:pPr algn="just"/>
            <a:r>
              <a:rPr lang="en-US" sz="1600" dirty="0"/>
              <a:t> 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24328" y="30758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44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grpSp>
        <p:nvGrpSpPr>
          <p:cNvPr id="6" name="Group 5"/>
          <p:cNvGrpSpPr/>
          <p:nvPr/>
        </p:nvGrpSpPr>
        <p:grpSpPr>
          <a:xfrm>
            <a:off x="284244" y="1275606"/>
            <a:ext cx="8250156" cy="735451"/>
            <a:chOff x="14379" y="2482325"/>
            <a:chExt cx="8967592" cy="1051652"/>
          </a:xfrm>
        </p:grpSpPr>
        <p:grpSp>
          <p:nvGrpSpPr>
            <p:cNvPr id="7" name="Group 6"/>
            <p:cNvGrpSpPr/>
            <p:nvPr/>
          </p:nvGrpSpPr>
          <p:grpSpPr>
            <a:xfrm>
              <a:off x="183306" y="2482325"/>
              <a:ext cx="8798665" cy="1046300"/>
              <a:chOff x="183306" y="2482325"/>
              <a:chExt cx="8798665" cy="1046300"/>
            </a:xfrm>
          </p:grpSpPr>
          <p:sp>
            <p:nvSpPr>
              <p:cNvPr id="10" name="Right Arrow 9"/>
              <p:cNvSpPr/>
              <p:nvPr/>
            </p:nvSpPr>
            <p:spPr>
              <a:xfrm>
                <a:off x="183306" y="3092428"/>
                <a:ext cx="8798665" cy="406422"/>
              </a:xfrm>
              <a:prstGeom prst="rightArrow">
                <a:avLst>
                  <a:gd name="adj1" fmla="val 52951"/>
                  <a:gd name="adj2" fmla="val 75478"/>
                </a:avLst>
              </a:prstGeom>
              <a:solidFill>
                <a:schemeClr val="tx2"/>
              </a:solidFill>
              <a:effectLst>
                <a:outerShdw blurRad="50800" dist="2032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1076783" y="3168628"/>
                <a:ext cx="7509848" cy="359997"/>
                <a:chOff x="815413" y="3088420"/>
                <a:chExt cx="6627720" cy="359997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1541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55292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20043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775527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28038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135555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625907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700808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44313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 rot="16200000">
                <a:off x="740260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2016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1549559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2017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2283250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2018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6200000">
                <a:off x="2934888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2019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3506937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2020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5609028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2025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6882079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2030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7730780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2035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8223737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2040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>
              <a:off x="186479" y="3173980"/>
              <a:ext cx="0" cy="359997"/>
            </a:xfrm>
            <a:prstGeom prst="line">
              <a:avLst/>
            </a:prstGeom>
            <a:effectLst>
              <a:glow rad="381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6200000">
              <a:off x="-150044" y="2652100"/>
              <a:ext cx="6981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2015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Titre 2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We are looking into the </a:t>
            </a:r>
            <a:r>
              <a:rPr lang="en-GB" i="1" dirty="0" smtClean="0">
                <a:solidFill>
                  <a:srgbClr val="FF2610"/>
                </a:solidFill>
              </a:rPr>
              <a:t>future</a:t>
            </a:r>
            <a:endParaRPr lang="en-GB" i="1" dirty="0">
              <a:solidFill>
                <a:srgbClr val="FF2610"/>
              </a:solidFill>
            </a:endParaRPr>
          </a:p>
        </p:txBody>
      </p:sp>
      <p:pic>
        <p:nvPicPr>
          <p:cNvPr id="34" name="Picture 33" descr="Screen Shot 2015-05-19 at 11.41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98" y="2115575"/>
            <a:ext cx="1739802" cy="1752432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4503187" y="3963122"/>
            <a:ext cx="4031213" cy="778207"/>
            <a:chOff x="4950757" y="5963161"/>
            <a:chExt cx="4031213" cy="778207"/>
          </a:xfrm>
        </p:grpSpPr>
        <p:sp>
          <p:nvSpPr>
            <p:cNvPr id="38" name="TextBox 37"/>
            <p:cNvSpPr txBox="1"/>
            <p:nvPr/>
          </p:nvSpPr>
          <p:spPr>
            <a:xfrm>
              <a:off x="6949757" y="6087779"/>
              <a:ext cx="20322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FCC production and test ?!?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pic>
          <p:nvPicPr>
            <p:cNvPr id="39" name="Picture 38" descr="Screen Shot 2016-06-11 at 19.56.3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9825" y="5963161"/>
              <a:ext cx="1006079" cy="778207"/>
            </a:xfrm>
            <a:prstGeom prst="rect">
              <a:avLst/>
            </a:prstGeom>
          </p:spPr>
        </p:pic>
        <p:pic>
          <p:nvPicPr>
            <p:cNvPr id="40" name="Picture 39" descr="Screen Shot 2016-06-11 at 19.55.2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757" y="5963162"/>
              <a:ext cx="908617" cy="770948"/>
            </a:xfrm>
            <a:prstGeom prst="rect">
              <a:avLst/>
            </a:prstGeom>
          </p:spPr>
        </p:pic>
      </p:grpSp>
      <p:sp>
        <p:nvSpPr>
          <p:cNvPr id="37" name="Rectangle 36"/>
          <p:cNvSpPr/>
          <p:nvPr/>
        </p:nvSpPr>
        <p:spPr>
          <a:xfrm>
            <a:off x="4475778" y="3896136"/>
            <a:ext cx="3958560" cy="90009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30127" y="2406851"/>
            <a:ext cx="56761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SMTS Workshop would be held typically </a:t>
            </a:r>
            <a:r>
              <a:rPr lang="en-US" b="1" dirty="0"/>
              <a:t>ONCE A YEAR</a:t>
            </a:r>
            <a:r>
              <a:rPr lang="en-US" dirty="0"/>
              <a:t> and at the different test stations. It can be linked to events </a:t>
            </a:r>
            <a:r>
              <a:rPr lang="en-US" dirty="0" smtClean="0"/>
              <a:t>organized </a:t>
            </a:r>
            <a:r>
              <a:rPr lang="en-US" dirty="0"/>
              <a:t>by </a:t>
            </a:r>
            <a:r>
              <a:rPr lang="en-US" dirty="0" smtClean="0"/>
              <a:t>HL-LHC </a:t>
            </a:r>
            <a:r>
              <a:rPr lang="en-US" dirty="0"/>
              <a:t>project or conferences where the participants are usually present.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4090" y="4100425"/>
            <a:ext cx="3251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769"/>
                </a:solidFill>
              </a:rPr>
              <a:t>See presentation of L. </a:t>
            </a:r>
            <a:r>
              <a:rPr lang="en-US" dirty="0" err="1" smtClean="0">
                <a:solidFill>
                  <a:srgbClr val="004769"/>
                </a:solidFill>
              </a:rPr>
              <a:t>Bottura</a:t>
            </a:r>
            <a:endParaRPr lang="en-US" dirty="0">
              <a:solidFill>
                <a:srgbClr val="0047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21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:\Users\mbajko\AppData\Local\Temp\Test Stands-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3" r="3448"/>
          <a:stretch/>
        </p:blipFill>
        <p:spPr bwMode="auto">
          <a:xfrm>
            <a:off x="118575" y="411511"/>
            <a:ext cx="8574184" cy="44907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730704" y="-56976"/>
            <a:ext cx="7920000" cy="540000"/>
          </a:xfrm>
        </p:spPr>
        <p:txBody>
          <a:bodyPr/>
          <a:lstStyle/>
          <a:p>
            <a:r>
              <a:rPr lang="en-GB" dirty="0" smtClean="0"/>
              <a:t>Welcome everybody!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 dirty="0"/>
          </a:p>
        </p:txBody>
      </p:sp>
      <p:grpSp>
        <p:nvGrpSpPr>
          <p:cNvPr id="26" name="Group 25"/>
          <p:cNvGrpSpPr/>
          <p:nvPr/>
        </p:nvGrpSpPr>
        <p:grpSpPr>
          <a:xfrm>
            <a:off x="539552" y="649262"/>
            <a:ext cx="8085288" cy="3951763"/>
            <a:chOff x="467704" y="627534"/>
            <a:chExt cx="8085288" cy="3951763"/>
          </a:xfrm>
        </p:grpSpPr>
        <p:pic>
          <p:nvPicPr>
            <p:cNvPr id="11" name="Picture 10" descr="Berkeley_Lab_Logo_Small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704" y="1846347"/>
              <a:ext cx="972000" cy="739041"/>
            </a:xfrm>
            <a:prstGeom prst="rect">
              <a:avLst/>
            </a:prstGeom>
          </p:spPr>
        </p:pic>
        <p:pic>
          <p:nvPicPr>
            <p:cNvPr id="13" name="Picture 12" descr="BNLLOGO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704" y="748333"/>
              <a:ext cx="1440000" cy="527273"/>
            </a:xfrm>
            <a:prstGeom prst="rect">
              <a:avLst/>
            </a:prstGeom>
          </p:spPr>
        </p:pic>
        <p:pic>
          <p:nvPicPr>
            <p:cNvPr id="14" name="Picture 13" descr="FNAL-Logo-NAL-Blu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3573" y="1601504"/>
              <a:ext cx="1440000" cy="307800"/>
            </a:xfrm>
            <a:prstGeom prst="rect">
              <a:avLst/>
            </a:prstGeom>
          </p:spPr>
        </p:pic>
        <p:pic>
          <p:nvPicPr>
            <p:cNvPr id="15" name="Picture 14" descr="gsi logo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35"/>
            <a:stretch/>
          </p:blipFill>
          <p:spPr>
            <a:xfrm>
              <a:off x="4815510" y="2363762"/>
              <a:ext cx="1080000" cy="491196"/>
            </a:xfrm>
            <a:prstGeom prst="rect">
              <a:avLst/>
            </a:prstGeom>
          </p:spPr>
        </p:pic>
        <p:pic>
          <p:nvPicPr>
            <p:cNvPr id="16" name="Picture 15" descr="PSI-Logo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5087" y="1151113"/>
              <a:ext cx="1080000" cy="454438"/>
            </a:xfrm>
            <a:prstGeom prst="rect">
              <a:avLst/>
            </a:prstGeom>
          </p:spPr>
        </p:pic>
        <p:pic>
          <p:nvPicPr>
            <p:cNvPr id="17" name="Picture 16" descr="KEK logo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2992" y="2269958"/>
              <a:ext cx="1080000" cy="876145"/>
            </a:xfrm>
            <a:prstGeom prst="rect">
              <a:avLst/>
            </a:prstGeom>
          </p:spPr>
        </p:pic>
        <p:pic>
          <p:nvPicPr>
            <p:cNvPr id="18" name="Picture 17" descr="cernlogo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704" y="2091611"/>
              <a:ext cx="755999" cy="739462"/>
            </a:xfrm>
            <a:prstGeom prst="rect">
              <a:avLst/>
            </a:prstGeom>
          </p:spPr>
        </p:pic>
        <p:pic>
          <p:nvPicPr>
            <p:cNvPr id="19" name="Picture 18" descr="LogoCEA3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322" y="3146103"/>
              <a:ext cx="748326" cy="747081"/>
            </a:xfrm>
            <a:prstGeom prst="rect">
              <a:avLst/>
            </a:prstGeom>
          </p:spPr>
        </p:pic>
        <p:pic>
          <p:nvPicPr>
            <p:cNvPr id="20" name="Picture 19" descr="uppsalalogo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541" y="627534"/>
              <a:ext cx="791999" cy="750798"/>
            </a:xfrm>
            <a:prstGeom prst="rect">
              <a:avLst/>
            </a:prstGeom>
          </p:spPr>
        </p:pic>
        <p:pic>
          <p:nvPicPr>
            <p:cNvPr id="21" name="Picture 20" descr="dubnalogo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408" y="891434"/>
              <a:ext cx="972000" cy="768343"/>
            </a:xfrm>
            <a:prstGeom prst="rect">
              <a:avLst/>
            </a:prstGeom>
          </p:spPr>
        </p:pic>
        <p:pic>
          <p:nvPicPr>
            <p:cNvPr id="22" name="Picture 21" descr="infnlongo.gi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963" y="4006570"/>
              <a:ext cx="899999" cy="572727"/>
            </a:xfrm>
            <a:prstGeom prst="rect">
              <a:avLst/>
            </a:prstGeom>
          </p:spPr>
        </p:pic>
        <p:pic>
          <p:nvPicPr>
            <p:cNvPr id="23" name="Picture 22" descr="CNR logo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0704" y="3075710"/>
              <a:ext cx="1080000" cy="676800"/>
            </a:xfrm>
            <a:prstGeom prst="rect">
              <a:avLst/>
            </a:prstGeom>
          </p:spPr>
        </p:pic>
      </p:grp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12713"/>
              </p:ext>
            </p:extLst>
          </p:nvPr>
        </p:nvGraphicFramePr>
        <p:xfrm>
          <a:off x="59255" y="3254139"/>
          <a:ext cx="3292653" cy="1801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625124" y="3893184"/>
            <a:ext cx="2466049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4769"/>
                </a:solidFill>
              </a:rPr>
              <a:t>Most of </a:t>
            </a:r>
            <a:r>
              <a:rPr lang="en-US" sz="1400" b="1" i="1" dirty="0" smtClean="0">
                <a:solidFill>
                  <a:srgbClr val="004769"/>
                </a:solidFill>
              </a:rPr>
              <a:t>these participants</a:t>
            </a:r>
            <a:r>
              <a:rPr lang="en-US" sz="1400" i="1" dirty="0" smtClean="0">
                <a:solidFill>
                  <a:srgbClr val="004769"/>
                </a:solidFill>
              </a:rPr>
              <a:t> </a:t>
            </a:r>
            <a:r>
              <a:rPr lang="en-US" sz="1400" b="1" i="1" dirty="0" smtClean="0">
                <a:solidFill>
                  <a:srgbClr val="004769"/>
                </a:solidFill>
              </a:rPr>
              <a:t>has</a:t>
            </a:r>
            <a:r>
              <a:rPr lang="en-US" sz="1400" i="1" dirty="0" smtClean="0">
                <a:solidFill>
                  <a:srgbClr val="004769"/>
                </a:solidFill>
              </a:rPr>
              <a:t> </a:t>
            </a:r>
            <a:r>
              <a:rPr lang="en-US" sz="1400" i="1" dirty="0" smtClean="0">
                <a:solidFill>
                  <a:srgbClr val="004769"/>
                </a:solidFill>
              </a:rPr>
              <a:t>a  valuable long </a:t>
            </a:r>
            <a:r>
              <a:rPr lang="en-US" sz="1400" b="1" i="1" dirty="0" smtClean="0">
                <a:solidFill>
                  <a:srgbClr val="004769"/>
                </a:solidFill>
              </a:rPr>
              <a:t>experience and expertise </a:t>
            </a:r>
          </a:p>
          <a:p>
            <a:pPr algn="ctr"/>
            <a:r>
              <a:rPr lang="en-US" sz="1400" i="1" dirty="0" smtClean="0">
                <a:solidFill>
                  <a:srgbClr val="004769"/>
                </a:solidFill>
              </a:rPr>
              <a:t>in </a:t>
            </a:r>
            <a:r>
              <a:rPr lang="en-US" sz="1400" i="1" dirty="0" smtClean="0">
                <a:solidFill>
                  <a:srgbClr val="004769"/>
                </a:solidFill>
              </a:rPr>
              <a:t>superconducting </a:t>
            </a:r>
            <a:r>
              <a:rPr lang="en-US" sz="1400" i="1" dirty="0" smtClean="0">
                <a:solidFill>
                  <a:srgbClr val="004769"/>
                </a:solidFill>
              </a:rPr>
              <a:t>magnet </a:t>
            </a:r>
            <a:r>
              <a:rPr lang="en-US" sz="1400" i="1" dirty="0" smtClean="0">
                <a:solidFill>
                  <a:srgbClr val="004769"/>
                </a:solidFill>
              </a:rPr>
              <a:t>testing </a:t>
            </a:r>
            <a:endParaRPr lang="en-US" sz="1400" i="1" dirty="0">
              <a:solidFill>
                <a:srgbClr val="0047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T</a:t>
            </a:r>
            <a:r>
              <a:rPr lang="en-US" dirty="0" smtClean="0"/>
              <a:t>est stands @ CERN</a:t>
            </a:r>
          </a:p>
          <a:p>
            <a:pPr algn="l"/>
            <a:r>
              <a:rPr lang="en-US" dirty="0" smtClean="0"/>
              <a:t>Cluster G upgrade</a:t>
            </a:r>
          </a:p>
          <a:p>
            <a:pPr algn="l"/>
            <a:r>
              <a:rPr lang="en-US" dirty="0" smtClean="0"/>
              <a:t>Cluster D upgrade</a:t>
            </a:r>
          </a:p>
          <a:p>
            <a:pPr algn="l"/>
            <a:r>
              <a:rPr lang="en-US" dirty="0" smtClean="0"/>
              <a:t>Service </a:t>
            </a:r>
            <a:r>
              <a:rPr lang="en-US" dirty="0" smtClean="0"/>
              <a:t>upgrade</a:t>
            </a:r>
          </a:p>
          <a:p>
            <a:pPr algn="l"/>
            <a:r>
              <a:rPr lang="en-US" dirty="0" smtClean="0"/>
              <a:t>Status</a:t>
            </a:r>
          </a:p>
          <a:p>
            <a:pPr algn="l"/>
            <a:r>
              <a:rPr lang="en-US" dirty="0" smtClean="0"/>
              <a:t>SMTS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027" y="4588890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" y="0"/>
            <a:ext cx="9144000" cy="30924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61" y="3008149"/>
            <a:ext cx="2843357" cy="21328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41" y="3000700"/>
            <a:ext cx="2847184" cy="21358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6" t="-1370" r="9869" b="1370"/>
          <a:stretch/>
        </p:blipFill>
        <p:spPr>
          <a:xfrm>
            <a:off x="5519338" y="3000700"/>
            <a:ext cx="3634680" cy="21358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238" y="2106485"/>
            <a:ext cx="2277762" cy="30370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9" t="27237" r="20183" b="4233"/>
          <a:stretch/>
        </p:blipFill>
        <p:spPr>
          <a:xfrm>
            <a:off x="2051720" y="3013930"/>
            <a:ext cx="2506242" cy="212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14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890740" y="135000"/>
            <a:ext cx="7920000" cy="540000"/>
          </a:xfrm>
        </p:spPr>
        <p:txBody>
          <a:bodyPr/>
          <a:lstStyle/>
          <a:p>
            <a:r>
              <a:rPr lang="en-GB" dirty="0" smtClean="0"/>
              <a:t>Magnet test stands layout @ CERN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 dirty="0"/>
          </a:p>
        </p:txBody>
      </p:sp>
      <p:pic>
        <p:nvPicPr>
          <p:cNvPr id="61" name="Picture 6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8" t="5861" r="10780" b="-5861"/>
          <a:stretch/>
        </p:blipFill>
        <p:spPr bwMode="auto">
          <a:xfrm>
            <a:off x="2915818" y="1238852"/>
            <a:ext cx="5720363" cy="305848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pSp>
        <p:nvGrpSpPr>
          <p:cNvPr id="62" name="Group 61"/>
          <p:cNvGrpSpPr/>
          <p:nvPr/>
        </p:nvGrpSpPr>
        <p:grpSpPr>
          <a:xfrm>
            <a:off x="3195510" y="1318210"/>
            <a:ext cx="5374461" cy="2981732"/>
            <a:chOff x="2055667" y="1112502"/>
            <a:chExt cx="7156845" cy="4559419"/>
          </a:xfrm>
        </p:grpSpPr>
        <p:sp>
          <p:nvSpPr>
            <p:cNvPr id="63" name="Rectangle 62"/>
            <p:cNvSpPr/>
            <p:nvPr/>
          </p:nvSpPr>
          <p:spPr>
            <a:xfrm rot="5400000">
              <a:off x="1998813" y="1803927"/>
              <a:ext cx="1647113" cy="1333500"/>
            </a:xfrm>
            <a:prstGeom prst="rect">
              <a:avLst/>
            </a:prstGeom>
            <a:solidFill>
              <a:schemeClr val="accent1">
                <a:alpha val="3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64" name="Rectangle 63"/>
            <p:cNvSpPr/>
            <p:nvPr/>
          </p:nvSpPr>
          <p:spPr>
            <a:xfrm rot="5400000">
              <a:off x="1831770" y="3618084"/>
              <a:ext cx="1981200" cy="1333500"/>
            </a:xfrm>
            <a:prstGeom prst="rect">
              <a:avLst/>
            </a:prstGeom>
            <a:solidFill>
              <a:schemeClr val="bg2">
                <a:lumMod val="75000"/>
                <a:alpha val="31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65" name="Rectangle 64"/>
            <p:cNvSpPr/>
            <p:nvPr/>
          </p:nvSpPr>
          <p:spPr>
            <a:xfrm rot="5400000">
              <a:off x="5541375" y="-2047653"/>
              <a:ext cx="285380" cy="7056895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1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700">
                  <a:solidFill>
                    <a:srgbClr val="000000"/>
                  </a:solidFill>
                  <a:ea typeface="MS Mincho"/>
                  <a:cs typeface="Times New Roman"/>
                </a:rPr>
                <a:t> </a:t>
              </a:r>
              <a:endParaRPr lang="en-GB" sz="500">
                <a:ea typeface="MS Mincho"/>
                <a:cs typeface="Times New Roman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3758035" y="2300614"/>
              <a:ext cx="1495425" cy="4918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CLUSTERS </a:t>
              </a:r>
            </a:p>
            <a:p>
              <a:r>
                <a:rPr lang="en-GB" sz="900" dirty="0"/>
                <a:t>F        E        D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8139870" y="2271568"/>
              <a:ext cx="1553516" cy="4918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CLUSTERS </a:t>
              </a:r>
            </a:p>
            <a:p>
              <a:r>
                <a:rPr lang="en-GB" sz="900" dirty="0"/>
                <a:t>C        B       A</a:t>
              </a:r>
            </a:p>
          </p:txBody>
        </p:sp>
        <p:sp>
          <p:nvSpPr>
            <p:cNvPr id="68" name="Rectangle 67"/>
            <p:cNvSpPr/>
            <p:nvPr/>
          </p:nvSpPr>
          <p:spPr>
            <a:xfrm rot="5400000">
              <a:off x="2567483" y="1211621"/>
              <a:ext cx="509772" cy="1333503"/>
            </a:xfrm>
            <a:prstGeom prst="rect">
              <a:avLst/>
            </a:prstGeom>
            <a:solidFill>
              <a:srgbClr val="FFFF00">
                <a:alpha val="31000"/>
              </a:srgb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517289" y="1112502"/>
              <a:ext cx="1675549" cy="3059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 smtClean="0">
                  <a:solidFill>
                    <a:schemeClr val="accent6">
                      <a:lumMod val="50000"/>
                    </a:schemeClr>
                  </a:solidFill>
                </a:rPr>
                <a:t>STRING and SC LINK</a:t>
              </a:r>
              <a:endParaRPr lang="en-GB" sz="7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5400000">
              <a:off x="2125828" y="5226704"/>
              <a:ext cx="375056" cy="515378"/>
            </a:xfrm>
            <a:prstGeom prst="rect">
              <a:avLst/>
            </a:prstGeom>
            <a:solidFill>
              <a:schemeClr val="accent5">
                <a:lumMod val="75000"/>
                <a:alpha val="31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313357" y="5301871"/>
              <a:ext cx="1395114" cy="3059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accent5">
                      <a:lumMod val="75000"/>
                    </a:schemeClr>
                  </a:solidFill>
                </a:rPr>
                <a:t>LN</a:t>
              </a:r>
              <a:r>
                <a:rPr lang="en-GB" sz="700" baseline="-250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r>
                <a:rPr lang="en-GB" sz="700" dirty="0">
                  <a:solidFill>
                    <a:schemeClr val="accent5">
                      <a:lumMod val="75000"/>
                    </a:schemeClr>
                  </a:solidFill>
                </a:rPr>
                <a:t> TEST ZONE</a:t>
              </a:r>
            </a:p>
          </p:txBody>
        </p:sp>
        <p:sp>
          <p:nvSpPr>
            <p:cNvPr id="72" name="Rectangle 71"/>
            <p:cNvSpPr/>
            <p:nvPr/>
          </p:nvSpPr>
          <p:spPr>
            <a:xfrm rot="5400000">
              <a:off x="5855828" y="2019937"/>
              <a:ext cx="1393465" cy="5183833"/>
            </a:xfrm>
            <a:prstGeom prst="rect">
              <a:avLst/>
            </a:prstGeom>
            <a:solidFill>
              <a:schemeClr val="bg1">
                <a:lumMod val="85000"/>
                <a:alpha val="31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700">
                  <a:solidFill>
                    <a:srgbClr val="000000"/>
                  </a:solidFill>
                  <a:ea typeface="MS Mincho"/>
                  <a:cs typeface="Times New Roman"/>
                </a:rPr>
                <a:t> </a:t>
              </a:r>
              <a:endParaRPr lang="en-GB" sz="500">
                <a:ea typeface="MS Mincho"/>
                <a:cs typeface="Times New Roman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235667" y="3977058"/>
              <a:ext cx="1253452" cy="4706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accent3">
                      <a:lumMod val="50000"/>
                    </a:schemeClr>
                  </a:solidFill>
                </a:rPr>
                <a:t>CRYOGENIC ZONE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221914" y="4350243"/>
              <a:ext cx="2661288" cy="4706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cap="all" dirty="0">
                  <a:solidFill>
                    <a:schemeClr val="bg1">
                      <a:lumMod val="50000"/>
                    </a:schemeClr>
                  </a:solidFill>
                </a:rPr>
                <a:t>Superconducting</a:t>
              </a:r>
              <a:r>
                <a:rPr lang="en-GB" sz="700" dirty="0">
                  <a:solidFill>
                    <a:schemeClr val="bg1">
                      <a:lumMod val="50000"/>
                    </a:schemeClr>
                  </a:solidFill>
                </a:rPr>
                <a:t> RF CAVITY TEST ZONE</a:t>
              </a:r>
            </a:p>
          </p:txBody>
        </p:sp>
        <p:sp>
          <p:nvSpPr>
            <p:cNvPr id="75" name="Rectangle 74"/>
            <p:cNvSpPr/>
            <p:nvPr/>
          </p:nvSpPr>
          <p:spPr>
            <a:xfrm rot="5400000">
              <a:off x="5263851" y="1357174"/>
              <a:ext cx="356844" cy="1333502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76" name="Rectangle 75"/>
            <p:cNvSpPr/>
            <p:nvPr/>
          </p:nvSpPr>
          <p:spPr>
            <a:xfrm rot="5400000">
              <a:off x="7177456" y="1975728"/>
              <a:ext cx="1511262" cy="1333503"/>
            </a:xfrm>
            <a:prstGeom prst="rect">
              <a:avLst/>
            </a:prstGeom>
            <a:solidFill>
              <a:schemeClr val="accent5">
                <a:lumMod val="75000"/>
                <a:alpha val="31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77" name="Rectangle 76"/>
            <p:cNvSpPr/>
            <p:nvPr/>
          </p:nvSpPr>
          <p:spPr>
            <a:xfrm rot="5400000">
              <a:off x="4865485" y="2063589"/>
              <a:ext cx="1127787" cy="1333503"/>
            </a:xfrm>
            <a:prstGeom prst="rect">
              <a:avLst/>
            </a:prstGeom>
            <a:solidFill>
              <a:schemeClr val="accent5">
                <a:lumMod val="75000"/>
                <a:alpha val="31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715710" y="2385844"/>
              <a:ext cx="2083298" cy="3059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b="1" dirty="0" smtClean="0">
                  <a:solidFill>
                    <a:srgbClr val="0070C0"/>
                  </a:solidFill>
                </a:rPr>
                <a:t>HORIZONTAL BENCHES</a:t>
              </a:r>
              <a:endParaRPr lang="en-GB" sz="7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447159" y="930992"/>
            <a:ext cx="660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/>
              <a:t>THE SUPERCONDUCTING MAGNET TEST STAND AT CERN in SM18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70570" y="1474311"/>
            <a:ext cx="5320153" cy="1685297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5362" y="2329776"/>
            <a:ext cx="25964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Is </a:t>
            </a:r>
            <a:r>
              <a:rPr lang="en-GB" sz="1600" dirty="0"/>
              <a:t>i</a:t>
            </a:r>
            <a:r>
              <a:rPr lang="en-GB" sz="1600" dirty="0" smtClean="0"/>
              <a:t>n </a:t>
            </a:r>
            <a:r>
              <a:rPr lang="en-GB" sz="1600" dirty="0"/>
              <a:t>a building of </a:t>
            </a:r>
            <a:r>
              <a:rPr lang="en-GB" sz="1600" b="1" dirty="0"/>
              <a:t>7200 m</a:t>
            </a:r>
            <a:r>
              <a:rPr lang="en-GB" sz="1600" b="1" baseline="30000" dirty="0"/>
              <a:t>2</a:t>
            </a:r>
            <a:r>
              <a:rPr lang="en-GB" sz="1600" b="1" dirty="0"/>
              <a:t> </a:t>
            </a:r>
            <a:r>
              <a:rPr lang="en-GB" sz="1600" dirty="0"/>
              <a:t>over which the test stands for magnets occupies about </a:t>
            </a:r>
            <a:r>
              <a:rPr lang="en-GB" sz="1600" b="1" dirty="0"/>
              <a:t>50%.</a:t>
            </a:r>
            <a:r>
              <a:rPr lang="en-GB" sz="1600" dirty="0"/>
              <a:t> </a:t>
            </a:r>
          </a:p>
          <a:p>
            <a:pPr algn="ctr"/>
            <a:endParaRPr lang="en-US" sz="16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7504" y="1309444"/>
            <a:ext cx="8990914" cy="2799163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44" name="TextBox 43"/>
          <p:cNvSpPr txBox="1"/>
          <p:nvPr/>
        </p:nvSpPr>
        <p:spPr>
          <a:xfrm>
            <a:off x="228501" y="2483664"/>
            <a:ext cx="3062632" cy="2031325"/>
          </a:xfrm>
          <a:prstGeom prst="rect">
            <a:avLst/>
          </a:prstGeom>
          <a:solidFill>
            <a:srgbClr val="FFFFFF"/>
          </a:solidFill>
          <a:ln w="381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 vertical cryostats 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 feed box for supercritical He,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 cryostat for LN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10 horizontal benches </a:t>
            </a:r>
          </a:p>
          <a:p>
            <a:r>
              <a:rPr lang="en-GB" sz="1400" dirty="0" smtClean="0"/>
              <a:t>OPERATION </a:t>
            </a:r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I= 0.12 kA-20 kA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 = 1.9 K  to 70 K 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</a:t>
            </a:r>
            <a:r>
              <a:rPr lang="en-GB" sz="1400" dirty="0" smtClean="0"/>
              <a:t>ithstanding U = 1V to 3 kV</a:t>
            </a:r>
            <a:endParaRPr lang="en-GB" sz="1400" dirty="0"/>
          </a:p>
        </p:txBody>
      </p:sp>
      <p:pic>
        <p:nvPicPr>
          <p:cNvPr id="33" name="Picture 32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34123"/>
            <a:ext cx="503973" cy="50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test stand upgrade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42392" y="1419623"/>
            <a:ext cx="8244408" cy="24034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2392" y="1491629"/>
            <a:ext cx="1537320" cy="2331429"/>
          </a:xfrm>
          <a:prstGeom prst="rect">
            <a:avLst/>
          </a:prstGeom>
          <a:noFill/>
          <a:ln w="571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83768" y="1995686"/>
            <a:ext cx="2592288" cy="624211"/>
          </a:xfrm>
          <a:prstGeom prst="rect">
            <a:avLst/>
          </a:prstGeom>
          <a:noFill/>
          <a:ln w="571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5894" y="4037955"/>
            <a:ext cx="789293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The vertical cryostats zone , called Cluster G of about 400 m</a:t>
            </a:r>
            <a:r>
              <a:rPr lang="en-GB" sz="1200" baseline="30000" dirty="0" smtClean="0"/>
              <a:t>2</a:t>
            </a:r>
            <a:r>
              <a:rPr lang="en-GB" sz="1200" dirty="0" smtClean="0"/>
              <a:t> is under upgrade with an extra space called Cluster D of 150 m</a:t>
            </a:r>
            <a:r>
              <a:rPr lang="en-GB" sz="1200" baseline="30000" dirty="0" smtClean="0"/>
              <a:t>2</a:t>
            </a:r>
            <a:r>
              <a:rPr lang="en-GB" sz="1200" dirty="0" smtClean="0"/>
              <a:t> to accommodate the test of </a:t>
            </a:r>
            <a:r>
              <a:rPr lang="en-GB" sz="1200" b="1" dirty="0" smtClean="0"/>
              <a:t>larger diameter</a:t>
            </a:r>
            <a:r>
              <a:rPr lang="en-GB" sz="1200" dirty="0" smtClean="0"/>
              <a:t> magnets @ </a:t>
            </a:r>
            <a:r>
              <a:rPr lang="en-GB" sz="1200" b="1" dirty="0" smtClean="0"/>
              <a:t>higher operating current</a:t>
            </a:r>
            <a:r>
              <a:rPr lang="en-GB" sz="1200" dirty="0" smtClean="0"/>
              <a:t> for HL LHC.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7106" y="1050290"/>
            <a:ext cx="11595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Cluster 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1" y="1016393"/>
            <a:ext cx="114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D</a:t>
            </a:r>
            <a:endParaRPr lang="en-US" dirty="0"/>
          </a:p>
        </p:txBody>
      </p:sp>
      <p:pic>
        <p:nvPicPr>
          <p:cNvPr id="14" name="Picture 13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89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800" y="135000"/>
            <a:ext cx="7920000" cy="540000"/>
          </a:xfrm>
        </p:spPr>
        <p:txBody>
          <a:bodyPr/>
          <a:lstStyle/>
          <a:p>
            <a:r>
              <a:rPr lang="en-GB" dirty="0" smtClean="0"/>
              <a:t>Cluster G </a:t>
            </a:r>
            <a:r>
              <a:rPr lang="en-GB" dirty="0" err="1" smtClean="0"/>
              <a:t>upgrade:the</a:t>
            </a:r>
            <a:r>
              <a:rPr lang="en-GB" dirty="0" smtClean="0"/>
              <a:t> FReSca2 cryostat(HFM)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892" y="1000582"/>
            <a:ext cx="2447832" cy="3473505"/>
          </a:xfrm>
          <a:prstGeom prst="rect">
            <a:avLst/>
          </a:prstGeom>
          <a:ln w="57150" cmpd="sng">
            <a:solidFill>
              <a:srgbClr val="FFFF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503" b="89934" l="7107" r="89848">
                        <a14:foregroundMark x1="14213" y1="78337" x2="14213" y2="78337"/>
                        <a14:foregroundMark x1="28765" y1="68271" x2="28765" y2="68271"/>
                        <a14:foregroundMark x1="62437" y1="79212" x2="62437" y2="79212"/>
                        <a14:foregroundMark x1="74112" y1="66083" x2="74112" y2="66083"/>
                        <a14:backgroundMark x1="68359" y1="73304" x2="68359" y2="733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600030">
            <a:off x="5232013" y="1000592"/>
            <a:ext cx="3780044" cy="308041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232920" y="987576"/>
            <a:ext cx="1462108" cy="18987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2699792" y="1107789"/>
            <a:ext cx="1284380" cy="138499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The circuit is distributing current towards vertical cryostats or the feed box via a </a:t>
            </a:r>
            <a:r>
              <a:rPr lang="en-GB" sz="1200" dirty="0" err="1" smtClean="0"/>
              <a:t>commutator</a:t>
            </a:r>
            <a:endParaRPr lang="en-GB" sz="12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3059832" y="2955731"/>
            <a:ext cx="2952328" cy="646332"/>
            <a:chOff x="3059832" y="2955731"/>
            <a:chExt cx="2952328" cy="646332"/>
          </a:xfrm>
        </p:grpSpPr>
        <p:sp>
          <p:nvSpPr>
            <p:cNvPr id="9" name="TextBox 8"/>
            <p:cNvSpPr txBox="1"/>
            <p:nvPr/>
          </p:nvSpPr>
          <p:spPr>
            <a:xfrm>
              <a:off x="4232920" y="2955732"/>
              <a:ext cx="177924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6E8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“LONG” CRYOSTAT : </a:t>
              </a:r>
            </a:p>
            <a:p>
              <a:pPr algn="ctr"/>
              <a:r>
                <a:rPr lang="en-GB" sz="1200" dirty="0" smtClean="0"/>
                <a:t>3.8 m long and 600 mm diameter  @ 1. 9 K</a:t>
              </a:r>
              <a:endParaRPr lang="en-GB" sz="1200" dirty="0"/>
            </a:p>
          </p:txBody>
        </p:sp>
        <p:cxnSp>
          <p:nvCxnSpPr>
            <p:cNvPr id="24" name="Elbow Connector 23"/>
            <p:cNvCxnSpPr/>
            <p:nvPr/>
          </p:nvCxnSpPr>
          <p:spPr>
            <a:xfrm flipV="1">
              <a:off x="3059832" y="2955731"/>
              <a:ext cx="1275238" cy="37717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337638" y="944145"/>
            <a:ext cx="1567362" cy="1200329"/>
            <a:chOff x="337638" y="944145"/>
            <a:chExt cx="1567362" cy="1200329"/>
          </a:xfrm>
        </p:grpSpPr>
        <p:sp>
          <p:nvSpPr>
            <p:cNvPr id="13" name="TextBox 12"/>
            <p:cNvSpPr txBox="1"/>
            <p:nvPr/>
          </p:nvSpPr>
          <p:spPr>
            <a:xfrm>
              <a:off x="337638" y="944145"/>
              <a:ext cx="1188812" cy="120032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E8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20 KA POWER CONVERTER</a:t>
              </a:r>
            </a:p>
            <a:p>
              <a:pPr algn="ctr"/>
              <a:r>
                <a:rPr lang="en-GB" sz="1200" dirty="0"/>
                <a:t>w</a:t>
              </a:r>
              <a:r>
                <a:rPr lang="en-GB" sz="1200" dirty="0" smtClean="0"/>
                <a:t>ith EE and DUMP RESISTOR</a:t>
              </a:r>
              <a:endParaRPr lang="en-GB" sz="1200" dirty="0"/>
            </a:p>
          </p:txBody>
        </p:sp>
        <p:cxnSp>
          <p:nvCxnSpPr>
            <p:cNvPr id="26" name="Elbow Connector 25"/>
            <p:cNvCxnSpPr>
              <a:endCxn id="13" idx="0"/>
            </p:cNvCxnSpPr>
            <p:nvPr/>
          </p:nvCxnSpPr>
          <p:spPr>
            <a:xfrm rot="10800000">
              <a:off x="932044" y="944146"/>
              <a:ext cx="972956" cy="403469"/>
            </a:xfrm>
            <a:prstGeom prst="bentConnector4">
              <a:avLst>
                <a:gd name="adj1" fmla="val 19454"/>
                <a:gd name="adj2" fmla="val 15665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4240" y="2370706"/>
            <a:ext cx="2131496" cy="1069775"/>
            <a:chOff x="64240" y="2370706"/>
            <a:chExt cx="2131496" cy="1069775"/>
          </a:xfrm>
        </p:grpSpPr>
        <p:sp>
          <p:nvSpPr>
            <p:cNvPr id="11" name="TextBox 10"/>
            <p:cNvSpPr txBox="1"/>
            <p:nvPr/>
          </p:nvSpPr>
          <p:spPr>
            <a:xfrm>
              <a:off x="64240" y="2370706"/>
              <a:ext cx="1483424" cy="64633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“DIODE/LEAD” CRYOSTAT : </a:t>
              </a:r>
            </a:p>
            <a:p>
              <a:pPr algn="ctr"/>
              <a:r>
                <a:rPr lang="en-GB" sz="1200" dirty="0" smtClean="0"/>
                <a:t>@ 4.2 K</a:t>
              </a:r>
              <a:endParaRPr lang="en-GB" sz="1200" dirty="0"/>
            </a:p>
          </p:txBody>
        </p:sp>
        <p:cxnSp>
          <p:nvCxnSpPr>
            <p:cNvPr id="28" name="Elbow Connector 27"/>
            <p:cNvCxnSpPr>
              <a:endCxn id="11" idx="2"/>
            </p:cNvCxnSpPr>
            <p:nvPr/>
          </p:nvCxnSpPr>
          <p:spPr>
            <a:xfrm rot="10800000">
              <a:off x="805952" y="3017038"/>
              <a:ext cx="1389784" cy="423443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64240" y="3500303"/>
            <a:ext cx="1840763" cy="1015663"/>
            <a:chOff x="64240" y="3500303"/>
            <a:chExt cx="1840763" cy="1015663"/>
          </a:xfrm>
        </p:grpSpPr>
        <p:sp>
          <p:nvSpPr>
            <p:cNvPr id="10" name="TextBox 9"/>
            <p:cNvSpPr txBox="1"/>
            <p:nvPr/>
          </p:nvSpPr>
          <p:spPr>
            <a:xfrm>
              <a:off x="64240" y="3500303"/>
              <a:ext cx="1462210" cy="101566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E8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“SIEGTAL” CRYOSTAT : </a:t>
              </a:r>
            </a:p>
            <a:p>
              <a:pPr algn="ctr"/>
              <a:r>
                <a:rPr lang="en-GB" sz="1200" dirty="0" smtClean="0"/>
                <a:t>1.4 m long and 800 mm diameter @ 1. 9 K</a:t>
              </a:r>
              <a:endParaRPr lang="en-GB" sz="1200" dirty="0"/>
            </a:p>
          </p:txBody>
        </p:sp>
        <p:cxnSp>
          <p:nvCxnSpPr>
            <p:cNvPr id="30" name="Elbow Connector 29"/>
            <p:cNvCxnSpPr/>
            <p:nvPr/>
          </p:nvCxnSpPr>
          <p:spPr>
            <a:xfrm rot="10800000" flipV="1">
              <a:off x="1405114" y="3507854"/>
              <a:ext cx="499889" cy="278874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2393112" y="637767"/>
            <a:ext cx="6521172" cy="3839584"/>
            <a:chOff x="2393112" y="637767"/>
            <a:chExt cx="6521172" cy="3839584"/>
          </a:xfrm>
        </p:grpSpPr>
        <p:sp>
          <p:nvSpPr>
            <p:cNvPr id="8" name="TextBox 7"/>
            <p:cNvSpPr txBox="1"/>
            <p:nvPr/>
          </p:nvSpPr>
          <p:spPr>
            <a:xfrm>
              <a:off x="4283748" y="3786729"/>
              <a:ext cx="1411280" cy="64633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E8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CRYOGENIC </a:t>
              </a:r>
            </a:p>
            <a:p>
              <a:pPr algn="ctr"/>
              <a:r>
                <a:rPr lang="en-GB" sz="1200" dirty="0" smtClean="0"/>
                <a:t>FEED BOX FOR </a:t>
              </a:r>
            </a:p>
            <a:p>
              <a:pPr algn="ctr"/>
              <a:r>
                <a:rPr lang="en-GB" sz="1200" dirty="0" smtClean="0"/>
                <a:t>He 4.2-80 K</a:t>
              </a:r>
              <a:endParaRPr lang="en-GB" sz="1200" dirty="0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393112" y="637767"/>
              <a:ext cx="6521172" cy="3839584"/>
              <a:chOff x="2393112" y="637766"/>
              <a:chExt cx="6521172" cy="383958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6018136" y="3507854"/>
                <a:ext cx="2874346" cy="96949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/>
                  <a:t>The new cryostat in this zone is the:</a:t>
                </a:r>
              </a:p>
              <a:p>
                <a:endParaRPr lang="en-GB" sz="1050" dirty="0" smtClean="0"/>
              </a:p>
              <a:p>
                <a:pPr algn="ctr"/>
                <a:r>
                  <a:rPr lang="en-GB" sz="1200" dirty="0" smtClean="0"/>
                  <a:t>“HFM” CRYOSTAT ALLOWING MAGNETS TO BE TESTED WITH </a:t>
                </a:r>
              </a:p>
              <a:p>
                <a:pPr algn="ctr"/>
                <a:r>
                  <a:rPr lang="en-GB" sz="1200" dirty="0" smtClean="0"/>
                  <a:t>1500 mm diameter  and </a:t>
                </a:r>
                <a:r>
                  <a:rPr lang="en-GB" sz="1200" dirty="0"/>
                  <a:t>2. 5 </a:t>
                </a:r>
                <a:r>
                  <a:rPr lang="en-GB" sz="1200" dirty="0" smtClean="0"/>
                  <a:t>m length</a:t>
                </a:r>
                <a:endParaRPr lang="en-GB" sz="1200" dirty="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393112" y="3332909"/>
                <a:ext cx="390128" cy="34989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171692" y="637766"/>
                <a:ext cx="1742592" cy="101566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 PRE COOLING WITH He GAS AND QUENCH BUFFER FOR COLD He RECOVERY</a:t>
                </a:r>
                <a:endParaRPr lang="en-GB" sz="1200" dirty="0"/>
              </a:p>
            </p:txBody>
          </p:sp>
          <p:cxnSp>
            <p:nvCxnSpPr>
              <p:cNvPr id="21" name="Elbow Connector 20"/>
              <p:cNvCxnSpPr>
                <a:stCxn id="15" idx="6"/>
              </p:cNvCxnSpPr>
              <p:nvPr/>
            </p:nvCxnSpPr>
            <p:spPr>
              <a:xfrm>
                <a:off x="2783240" y="3507854"/>
                <a:ext cx="2911788" cy="278874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Elbow Connector 31"/>
              <p:cNvCxnSpPr>
                <a:stCxn id="12" idx="0"/>
              </p:cNvCxnSpPr>
              <p:nvPr/>
            </p:nvCxnSpPr>
            <p:spPr>
              <a:xfrm rot="5400000" flipH="1" flipV="1">
                <a:off x="7215985" y="3125624"/>
                <a:ext cx="621555" cy="142907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Elbow Connector 33"/>
              <p:cNvCxnSpPr/>
              <p:nvPr/>
            </p:nvCxnSpPr>
            <p:spPr>
              <a:xfrm rot="5400000" flipH="1" flipV="1">
                <a:off x="8169414" y="1632659"/>
                <a:ext cx="1152128" cy="294007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Elbow Connector 36"/>
            <p:cNvCxnSpPr>
              <a:endCxn id="8" idx="1"/>
            </p:cNvCxnSpPr>
            <p:nvPr/>
          </p:nvCxnSpPr>
          <p:spPr>
            <a:xfrm>
              <a:off x="3851920" y="3786729"/>
              <a:ext cx="431828" cy="323166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 descr="CERN-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9" idx="3"/>
          </p:cNvCxnSpPr>
          <p:nvPr/>
        </p:nvCxnSpPr>
        <p:spPr>
          <a:xfrm>
            <a:off x="3984172" y="1800287"/>
            <a:ext cx="731844" cy="0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89026" y="4671015"/>
            <a:ext cx="5274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Ref. HFM cryostats is financed by EUCARD and the WP19 task of HL LHC</a:t>
            </a:r>
          </a:p>
        </p:txBody>
      </p:sp>
    </p:spTree>
    <p:extLst>
      <p:ext uri="{BB962C8B-B14F-4D97-AF65-F5344CB8AC3E}">
        <p14:creationId xmlns:p14="http://schemas.microsoft.com/office/powerpoint/2010/main" val="156984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561" y="89389"/>
            <a:ext cx="5770984" cy="540000"/>
          </a:xfrm>
        </p:spPr>
        <p:txBody>
          <a:bodyPr/>
          <a:lstStyle/>
          <a:p>
            <a:r>
              <a:rPr lang="en-GB" dirty="0" smtClean="0"/>
              <a:t>Cluster G </a:t>
            </a:r>
            <a:r>
              <a:rPr lang="en-GB" dirty="0" smtClean="0"/>
              <a:t>upgrade :pictures</a:t>
            </a:r>
            <a:endParaRPr lang="en-US" dirty="0"/>
          </a:p>
        </p:txBody>
      </p:sp>
      <p:pic>
        <p:nvPicPr>
          <p:cNvPr id="27" name="Picture 26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pic>
        <p:nvPicPr>
          <p:cNvPr id="35" name="Picture 34" descr="IMG_585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61" y="120253"/>
            <a:ext cx="1797395" cy="2396526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pic>
        <p:nvPicPr>
          <p:cNvPr id="38" name="Picture 37" descr="IMG_612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328" y="659417"/>
            <a:ext cx="2177208" cy="2177208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05257" y="2933033"/>
            <a:ext cx="2452120" cy="183909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3427" y="2925706"/>
            <a:ext cx="2393504" cy="179512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752" y="2899422"/>
            <a:ext cx="2875103" cy="215632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40834" y="386422"/>
            <a:ext cx="2376263" cy="178219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400" y="2910988"/>
            <a:ext cx="2835033" cy="212627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742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test stand upgrade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42392" y="1419623"/>
            <a:ext cx="8244408" cy="24034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3768" y="1995686"/>
            <a:ext cx="2592288" cy="624211"/>
          </a:xfrm>
          <a:prstGeom prst="rect">
            <a:avLst/>
          </a:prstGeom>
          <a:noFill/>
          <a:ln w="571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131841" y="1016393"/>
            <a:ext cx="114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D</a:t>
            </a:r>
            <a:endParaRPr lang="en-US" dirty="0"/>
          </a:p>
        </p:txBody>
      </p:sp>
      <p:pic>
        <p:nvPicPr>
          <p:cNvPr id="10" name="Picture 9" descr="CERN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78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48" y="135000"/>
            <a:ext cx="7920000" cy="540000"/>
          </a:xfrm>
        </p:spPr>
        <p:txBody>
          <a:bodyPr/>
          <a:lstStyle/>
          <a:p>
            <a:r>
              <a:rPr lang="en-US" dirty="0" smtClean="0"/>
              <a:t>Cluster D: working area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917" b="87167" l="13802" r="88021">
                        <a14:foregroundMark x1="18802" y1="24500" x2="59792" y2="43833"/>
                        <a14:foregroundMark x1="17344" y1="24500" x2="29115" y2="52333"/>
                        <a14:foregroundMark x1="29688" y1="52083" x2="55208" y2="78000"/>
                        <a14:foregroundMark x1="56354" y1="78917" x2="75417" y2="87000"/>
                        <a14:foregroundMark x1="75313" y1="84917" x2="86615" y2="63083"/>
                        <a14:foregroundMark x1="85625" y1="62667" x2="76458" y2="47500"/>
                        <a14:foregroundMark x1="17708" y1="33250" x2="17708" y2="33250"/>
                        <a14:backgroundMark x1="56406" y1="26167" x2="56406" y2="26167"/>
                        <a14:backgroundMark x1="58073" y1="29833" x2="58073" y2="29833"/>
                        <a14:backgroundMark x1="16198" y1="23333" x2="16198" y2="23333"/>
                        <a14:backgroundMark x1="17604" y1="28083" x2="17604" y2="28083"/>
                        <a14:backgroundMark x1="22708" y1="24333" x2="22708" y2="24333"/>
                        <a14:backgroundMark x1="24479" y1="24667" x2="24479" y2="24667"/>
                        <a14:backgroundMark x1="18594" y1="26000" x2="18594" y2="26000"/>
                        <a14:backgroundMark x1="19792" y1="27167" x2="19792" y2="27167"/>
                        <a14:backgroundMark x1="21146" y1="26833" x2="21146" y2="26833"/>
                        <a14:backgroundMark x1="22969" y1="25167" x2="22969" y2="25167"/>
                        <a14:backgroundMark x1="20885" y1="25667" x2="20885" y2="25667"/>
                        <a14:backgroundMark x1="18646" y1="25000" x2="18646" y2="25000"/>
                        <a14:backgroundMark x1="18385" y1="24250" x2="18385" y2="24250"/>
                        <a14:backgroundMark x1="18854" y1="24083" x2="25990" y2="24500"/>
                        <a14:backgroundMark x1="17240" y1="24667" x2="20260" y2="29833"/>
                        <a14:backgroundMark x1="17917" y1="26500" x2="18229" y2="32333"/>
                        <a14:backgroundMark x1="18385" y1="31500" x2="25365" y2="25167"/>
                        <a14:backgroundMark x1="18750" y1="28833" x2="18750" y2="28833"/>
                        <a14:backgroundMark x1="19271" y1="29500" x2="19271" y2="29500"/>
                        <a14:backgroundMark x1="19792" y1="29500" x2="19792" y2="2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041" t="17672" r="3725" b="3862"/>
          <a:stretch/>
        </p:blipFill>
        <p:spPr>
          <a:xfrm>
            <a:off x="611993" y="1102097"/>
            <a:ext cx="6157455" cy="36719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1102097"/>
            <a:ext cx="2310432" cy="3036515"/>
          </a:xfrm>
          <a:prstGeom prst="rect">
            <a:avLst/>
          </a:prstGeom>
        </p:spPr>
      </p:pic>
      <p:pic>
        <p:nvPicPr>
          <p:cNvPr id="17" name="Picture 16" descr="CERN-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1686706" y="721166"/>
            <a:ext cx="1488596" cy="1202511"/>
            <a:chOff x="1686706" y="721166"/>
            <a:chExt cx="1488596" cy="1202511"/>
          </a:xfrm>
        </p:grpSpPr>
        <p:sp>
          <p:nvSpPr>
            <p:cNvPr id="19" name="TextBox 18"/>
            <p:cNvSpPr txBox="1"/>
            <p:nvPr/>
          </p:nvSpPr>
          <p:spPr>
            <a:xfrm>
              <a:off x="1686706" y="721166"/>
              <a:ext cx="148859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EE and DUMP on the 2 m LEVEL</a:t>
              </a:r>
              <a:endParaRPr lang="en-US" sz="1200" dirty="0"/>
            </a:p>
          </p:txBody>
        </p:sp>
        <p:cxnSp>
          <p:nvCxnSpPr>
            <p:cNvPr id="21" name="Elbow Connector 20"/>
            <p:cNvCxnSpPr/>
            <p:nvPr/>
          </p:nvCxnSpPr>
          <p:spPr>
            <a:xfrm rot="5400000">
              <a:off x="1897321" y="1409238"/>
              <a:ext cx="740847" cy="288032"/>
            </a:xfrm>
            <a:prstGeom prst="bentConnector3">
              <a:avLst/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3275856" y="915566"/>
            <a:ext cx="1800200" cy="1465309"/>
            <a:chOff x="3275856" y="915566"/>
            <a:chExt cx="1800200" cy="1465309"/>
          </a:xfrm>
        </p:grpSpPr>
        <p:sp>
          <p:nvSpPr>
            <p:cNvPr id="14" name="TextBox 13"/>
            <p:cNvSpPr txBox="1"/>
            <p:nvPr/>
          </p:nvSpPr>
          <p:spPr>
            <a:xfrm>
              <a:off x="3275856" y="915566"/>
              <a:ext cx="180020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56E05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PREPARATION ZONE AT </a:t>
              </a:r>
              <a:r>
                <a:rPr lang="en-US" sz="1200" dirty="0"/>
                <a:t> </a:t>
              </a:r>
              <a:r>
                <a:rPr lang="en-US" sz="1200" dirty="0" smtClean="0"/>
                <a:t>0 AND -3 m LEVEL</a:t>
              </a:r>
              <a:endParaRPr lang="en-US" sz="1200" dirty="0"/>
            </a:p>
          </p:txBody>
        </p:sp>
        <p:cxnSp>
          <p:nvCxnSpPr>
            <p:cNvPr id="22" name="Elbow Connector 21"/>
            <p:cNvCxnSpPr/>
            <p:nvPr/>
          </p:nvCxnSpPr>
          <p:spPr>
            <a:xfrm rot="5400000">
              <a:off x="3278092" y="1735038"/>
              <a:ext cx="1003643" cy="288032"/>
            </a:xfrm>
            <a:prstGeom prst="bentConnector3">
              <a:avLst/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226940" y="843558"/>
            <a:ext cx="1262618" cy="1224138"/>
            <a:chOff x="226940" y="843558"/>
            <a:chExt cx="1262618" cy="1224138"/>
          </a:xfrm>
        </p:grpSpPr>
        <p:sp>
          <p:nvSpPr>
            <p:cNvPr id="20" name="TextBox 19"/>
            <p:cNvSpPr txBox="1"/>
            <p:nvPr/>
          </p:nvSpPr>
          <p:spPr>
            <a:xfrm>
              <a:off x="226940" y="843558"/>
              <a:ext cx="1262618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POWER CONVERTERS AT GROUND   LEVEL</a:t>
              </a:r>
              <a:endParaRPr lang="en-US" sz="1200" dirty="0"/>
            </a:p>
          </p:txBody>
        </p:sp>
        <p:cxnSp>
          <p:nvCxnSpPr>
            <p:cNvPr id="23" name="Elbow Connector 22"/>
            <p:cNvCxnSpPr/>
            <p:nvPr/>
          </p:nvCxnSpPr>
          <p:spPr>
            <a:xfrm>
              <a:off x="828464" y="1674555"/>
              <a:ext cx="431168" cy="393141"/>
            </a:xfrm>
            <a:prstGeom prst="bentConnector3">
              <a:avLst>
                <a:gd name="adj1" fmla="val 16093"/>
              </a:avLst>
            </a:prstGeom>
            <a:ln w="9525" cmpd="sng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6940" y="2715141"/>
            <a:ext cx="1916918" cy="877789"/>
            <a:chOff x="226940" y="2715141"/>
            <a:chExt cx="1916918" cy="877789"/>
          </a:xfrm>
        </p:grpSpPr>
        <p:sp>
          <p:nvSpPr>
            <p:cNvPr id="13" name="TextBox 12"/>
            <p:cNvSpPr txBox="1"/>
            <p:nvPr/>
          </p:nvSpPr>
          <p:spPr>
            <a:xfrm>
              <a:off x="226940" y="2761933"/>
              <a:ext cx="162888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56E05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TWO ODH ARE IN THE -3 </a:t>
              </a:r>
              <a:r>
                <a:rPr lang="en-US" sz="1200" dirty="0"/>
                <a:t>m</a:t>
              </a:r>
              <a:r>
                <a:rPr lang="en-US" sz="1200" dirty="0" smtClean="0"/>
                <a:t> ZONE ( mostly justified by presence of N</a:t>
              </a:r>
              <a:r>
                <a:rPr lang="en-US" sz="1200" baseline="-25000" dirty="0" smtClean="0"/>
                <a:t>2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cxnSp>
          <p:nvCxnSpPr>
            <p:cNvPr id="24" name="Elbow Connector 23"/>
            <p:cNvCxnSpPr/>
            <p:nvPr/>
          </p:nvCxnSpPr>
          <p:spPr>
            <a:xfrm rot="5400000">
              <a:off x="1629418" y="2941549"/>
              <a:ext cx="740847" cy="288032"/>
            </a:xfrm>
            <a:prstGeom prst="bentConnector3">
              <a:avLst/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2915816" y="3575985"/>
            <a:ext cx="2925030" cy="1228013"/>
            <a:chOff x="2915816" y="3575985"/>
            <a:chExt cx="2925030" cy="1228013"/>
          </a:xfrm>
        </p:grpSpPr>
        <p:sp>
          <p:nvSpPr>
            <p:cNvPr id="18" name="TextBox 17"/>
            <p:cNvSpPr txBox="1"/>
            <p:nvPr/>
          </p:nvSpPr>
          <p:spPr>
            <a:xfrm>
              <a:off x="2915816" y="4342333"/>
              <a:ext cx="292503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56E05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NEW OVERHEAD CRANE ALLOWS HADLING 25 t  AND AT -3 m LEVEL</a:t>
              </a:r>
              <a:endParaRPr lang="en-US" sz="1200" dirty="0"/>
            </a:p>
          </p:txBody>
        </p:sp>
        <p:cxnSp>
          <p:nvCxnSpPr>
            <p:cNvPr id="25" name="Elbow Connector 24"/>
            <p:cNvCxnSpPr/>
            <p:nvPr/>
          </p:nvCxnSpPr>
          <p:spPr>
            <a:xfrm rot="5400000">
              <a:off x="3573934" y="3802393"/>
              <a:ext cx="740847" cy="288032"/>
            </a:xfrm>
            <a:prstGeom prst="bentConnector3">
              <a:avLst/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1360292" y="3291832"/>
            <a:ext cx="2707652" cy="974720"/>
            <a:chOff x="1360292" y="3291832"/>
            <a:chExt cx="2707652" cy="974720"/>
          </a:xfrm>
        </p:grpSpPr>
        <p:sp>
          <p:nvSpPr>
            <p:cNvPr id="15" name="TextBox 14"/>
            <p:cNvSpPr txBox="1"/>
            <p:nvPr/>
          </p:nvSpPr>
          <p:spPr>
            <a:xfrm>
              <a:off x="1360292" y="3620221"/>
              <a:ext cx="1628886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56E05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CONTROL ROOM NEAR THE CLUSTER</a:t>
              </a:r>
              <a:endParaRPr lang="en-US" sz="1200" dirty="0"/>
            </a:p>
          </p:txBody>
        </p:sp>
        <p:cxnSp>
          <p:nvCxnSpPr>
            <p:cNvPr id="26" name="Elbow Connector 25"/>
            <p:cNvCxnSpPr/>
            <p:nvPr/>
          </p:nvCxnSpPr>
          <p:spPr>
            <a:xfrm rot="10800000" flipV="1">
              <a:off x="2989178" y="3291832"/>
              <a:ext cx="1078766" cy="846780"/>
            </a:xfrm>
            <a:prstGeom prst="bentConnector3">
              <a:avLst>
                <a:gd name="adj1" fmla="val 88962"/>
              </a:avLst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012160" y="3867895"/>
            <a:ext cx="2542252" cy="1101714"/>
            <a:chOff x="6012160" y="3867895"/>
            <a:chExt cx="2542252" cy="1101714"/>
          </a:xfrm>
        </p:grpSpPr>
        <p:sp>
          <p:nvSpPr>
            <p:cNvPr id="10" name="TextBox 9"/>
            <p:cNvSpPr txBox="1"/>
            <p:nvPr/>
          </p:nvSpPr>
          <p:spPr>
            <a:xfrm>
              <a:off x="6012160" y="4138612"/>
              <a:ext cx="254225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56E05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COLD He RECOVERY BUFFER </a:t>
              </a:r>
              <a:r>
                <a:rPr lang="en-US" sz="1200" dirty="0"/>
                <a:t>- 8 m</a:t>
              </a:r>
              <a:r>
                <a:rPr lang="en-US" sz="1200" baseline="30000" dirty="0"/>
                <a:t>3</a:t>
              </a:r>
              <a:r>
                <a:rPr lang="en-US" sz="1200" dirty="0"/>
                <a:t> </a:t>
              </a:r>
              <a:r>
                <a:rPr lang="en-US" sz="1200" dirty="0" err="1"/>
                <a:t>à</a:t>
              </a:r>
              <a:r>
                <a:rPr lang="en-US" sz="1200" dirty="0"/>
                <a:t> 5 </a:t>
              </a:r>
              <a:r>
                <a:rPr lang="en-US" sz="1200" dirty="0" smtClean="0"/>
                <a:t>bar, UNDER THE WORKING AREA IN CONFINED SPACE</a:t>
              </a:r>
              <a:endParaRPr lang="en-US" sz="1200" dirty="0"/>
            </a:p>
          </p:txBody>
        </p:sp>
        <p:cxnSp>
          <p:nvCxnSpPr>
            <p:cNvPr id="32" name="Elbow Connector 31"/>
            <p:cNvCxnSpPr>
              <a:endCxn id="10" idx="1"/>
            </p:cNvCxnSpPr>
            <p:nvPr/>
          </p:nvCxnSpPr>
          <p:spPr>
            <a:xfrm rot="10800000" flipV="1">
              <a:off x="6012160" y="3867895"/>
              <a:ext cx="1368154" cy="686215"/>
            </a:xfrm>
            <a:prstGeom prst="bentConnector3">
              <a:avLst>
                <a:gd name="adj1" fmla="val 116709"/>
              </a:avLst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4262549" y="1419622"/>
            <a:ext cx="1628886" cy="1295522"/>
            <a:chOff x="4262549" y="1419622"/>
            <a:chExt cx="1628886" cy="1295522"/>
          </a:xfrm>
        </p:grpSpPr>
        <p:sp>
          <p:nvSpPr>
            <p:cNvPr id="16" name="TextBox 15"/>
            <p:cNvSpPr txBox="1"/>
            <p:nvPr/>
          </p:nvSpPr>
          <p:spPr>
            <a:xfrm>
              <a:off x="4262549" y="1419622"/>
              <a:ext cx="162888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564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ELECRICAL AND CRYO RACKS NEAR THE CONTROL ROOM</a:t>
              </a:r>
              <a:endParaRPr lang="en-US" sz="1200" dirty="0"/>
            </a:p>
          </p:txBody>
        </p:sp>
        <p:cxnSp>
          <p:nvCxnSpPr>
            <p:cNvPr id="35" name="Elbow Connector 34"/>
            <p:cNvCxnSpPr/>
            <p:nvPr/>
          </p:nvCxnSpPr>
          <p:spPr>
            <a:xfrm rot="5400000">
              <a:off x="4548884" y="2403994"/>
              <a:ext cx="334266" cy="288033"/>
            </a:xfrm>
            <a:prstGeom prst="bentConnector3">
              <a:avLst/>
            </a:prstGeom>
            <a:ln w="9525" cmpd="sng">
              <a:solidFill>
                <a:srgbClr val="E56E0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7812360" y="933278"/>
            <a:ext cx="1152128" cy="3150640"/>
            <a:chOff x="7812360" y="933278"/>
            <a:chExt cx="1152128" cy="315064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7812360" y="4083918"/>
              <a:ext cx="1016496" cy="0"/>
            </a:xfrm>
            <a:prstGeom prst="line">
              <a:avLst/>
            </a:prstGeom>
            <a:ln w="9525" cmpd="sng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854225" y="3075806"/>
              <a:ext cx="974631" cy="0"/>
            </a:xfrm>
            <a:prstGeom prst="line">
              <a:avLst/>
            </a:prstGeom>
            <a:ln w="9525" cmpd="sng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842461" y="1923678"/>
              <a:ext cx="974631" cy="0"/>
            </a:xfrm>
            <a:prstGeom prst="line">
              <a:avLst/>
            </a:prstGeom>
            <a:ln w="9525" cmpd="sng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842461" y="2499742"/>
              <a:ext cx="974631" cy="0"/>
            </a:xfrm>
            <a:prstGeom prst="line">
              <a:avLst/>
            </a:prstGeom>
            <a:ln w="9525" cmpd="sng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7848407" y="1182830"/>
              <a:ext cx="974631" cy="0"/>
            </a:xfrm>
            <a:prstGeom prst="line">
              <a:avLst/>
            </a:prstGeom>
            <a:ln w="9525" cmpd="sng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/>
            <p:cNvGrpSpPr/>
            <p:nvPr/>
          </p:nvGrpSpPr>
          <p:grpSpPr>
            <a:xfrm>
              <a:off x="8388424" y="933278"/>
              <a:ext cx="576064" cy="3150640"/>
              <a:chOff x="8388424" y="933278"/>
              <a:chExt cx="576064" cy="3150640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8460432" y="1102097"/>
                <a:ext cx="0" cy="2981821"/>
              </a:xfrm>
              <a:prstGeom prst="line">
                <a:avLst/>
              </a:prstGeom>
              <a:ln w="762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8388424" y="3812489"/>
                <a:ext cx="5452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3"/>
                    </a:solidFill>
                  </a:rPr>
                  <a:t>-10 m</a:t>
                </a:r>
                <a:endParaRPr lang="en-US" sz="105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8460432" y="2814973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3"/>
                    </a:solidFill>
                  </a:rPr>
                  <a:t>-3 m</a:t>
                </a:r>
                <a:endParaRPr lang="en-US" sz="105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8483350" y="2245826"/>
                <a:ext cx="40913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3"/>
                    </a:solidFill>
                  </a:rPr>
                  <a:t>0 m</a:t>
                </a:r>
                <a:endParaRPr lang="en-US" sz="105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8483350" y="1669762"/>
                <a:ext cx="40913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>
                    <a:solidFill>
                      <a:schemeClr val="accent3"/>
                    </a:solidFill>
                  </a:rPr>
                  <a:t>2</a:t>
                </a:r>
                <a:r>
                  <a:rPr lang="en-US" sz="1050" dirty="0" smtClean="0">
                    <a:solidFill>
                      <a:schemeClr val="accent3"/>
                    </a:solidFill>
                  </a:rPr>
                  <a:t> m</a:t>
                </a:r>
                <a:endParaRPr lang="en-US" sz="105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8443060" y="933278"/>
                <a:ext cx="5214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accent3"/>
                    </a:solidFill>
                  </a:rPr>
                  <a:t>5.5 m</a:t>
                </a:r>
                <a:endParaRPr lang="en-US" sz="1050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2114628" y="4784943"/>
            <a:ext cx="1953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Integration by </a:t>
            </a:r>
            <a:r>
              <a:rPr lang="en-US" sz="1200" i="1" dirty="0" err="1" smtClean="0"/>
              <a:t>A.Kosmicki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59050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67" y="924920"/>
            <a:ext cx="7532335" cy="35664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pPr marL="457200" lvl="1" indent="0" algn="l">
              <a:buNone/>
            </a:pPr>
            <a:r>
              <a:rPr lang="en-GB" dirty="0" smtClean="0"/>
              <a:t>CRYOGENIC COOLING PRODUCTION: </a:t>
            </a:r>
            <a:r>
              <a:rPr lang="en-GB" b="1" dirty="0" smtClean="0"/>
              <a:t>+ 35 g/s </a:t>
            </a:r>
            <a:r>
              <a:rPr lang="en-GB" b="1" dirty="0" err="1" smtClean="0"/>
              <a:t>LHe</a:t>
            </a:r>
            <a:r>
              <a:rPr lang="en-GB" b="1" dirty="0" smtClean="0"/>
              <a:t> </a:t>
            </a:r>
          </a:p>
          <a:p>
            <a:pPr marL="457200" lvl="1" indent="0" algn="l">
              <a:buNone/>
            </a:pPr>
            <a:r>
              <a:rPr lang="en-GB" sz="1300" dirty="0" smtClean="0"/>
              <a:t>NEEDS essentially for the running of the HL LHC IR STRING in parallel with magnet testing</a:t>
            </a:r>
          </a:p>
          <a:p>
            <a:pPr marL="457200" lvl="1" indent="0" algn="l">
              <a:buNone/>
            </a:pPr>
            <a:r>
              <a:rPr lang="en-GB" dirty="0" smtClean="0">
                <a:solidFill>
                  <a:srgbClr val="00B050"/>
                </a:solidFill>
              </a:rPr>
              <a:t>DEMINERALISED WATER PRODUCTION: </a:t>
            </a:r>
            <a:r>
              <a:rPr lang="en-GB" b="1" dirty="0" smtClean="0">
                <a:solidFill>
                  <a:srgbClr val="00B050"/>
                </a:solidFill>
              </a:rPr>
              <a:t>+ 150 m</a:t>
            </a:r>
            <a:r>
              <a:rPr lang="en-GB" b="1" baseline="30000" dirty="0" smtClean="0">
                <a:solidFill>
                  <a:srgbClr val="00B050"/>
                </a:solidFill>
              </a:rPr>
              <a:t>3</a:t>
            </a:r>
            <a:r>
              <a:rPr lang="en-GB" b="1" dirty="0" smtClean="0">
                <a:solidFill>
                  <a:srgbClr val="00B050"/>
                </a:solidFill>
              </a:rPr>
              <a:t>/h </a:t>
            </a:r>
          </a:p>
          <a:p>
            <a:pPr marL="457200" lvl="1" indent="0" algn="l">
              <a:buNone/>
            </a:pPr>
            <a:r>
              <a:rPr lang="en-GB" sz="1300" dirty="0" smtClean="0"/>
              <a:t>NEEDS </a:t>
            </a:r>
            <a:r>
              <a:rPr lang="en-GB" sz="1300" dirty="0"/>
              <a:t>FOR DEMINERALISED WATER ENTIRELLY COMING </a:t>
            </a:r>
            <a:r>
              <a:rPr lang="en-GB" sz="1300" dirty="0" smtClean="0"/>
              <a:t>FROM MAGNET operation</a:t>
            </a:r>
            <a:endParaRPr lang="en-GB" sz="1300" dirty="0"/>
          </a:p>
          <a:p>
            <a:pPr marL="457200" lvl="1" indent="0" algn="l">
              <a:buNone/>
            </a:pPr>
            <a:r>
              <a:rPr lang="en-GB" dirty="0" smtClean="0">
                <a:solidFill>
                  <a:srgbClr val="00B050"/>
                </a:solidFill>
              </a:rPr>
              <a:t>HANDLING: </a:t>
            </a:r>
            <a:r>
              <a:rPr lang="en-GB" b="1" dirty="0" smtClean="0">
                <a:solidFill>
                  <a:srgbClr val="00B050"/>
                </a:solidFill>
              </a:rPr>
              <a:t>25 T and longer rope</a:t>
            </a:r>
          </a:p>
          <a:p>
            <a:pPr marL="457200" lvl="1" indent="0" algn="l">
              <a:buNone/>
            </a:pPr>
            <a:r>
              <a:rPr lang="en-GB" sz="1300" dirty="0" smtClean="0"/>
              <a:t>NEEDS FOR OVERHEAD CRANE CHANGE ENTIRELLY COMING FROM MAGNET OPERATION  </a:t>
            </a:r>
            <a:r>
              <a:rPr lang="en-GB" dirty="0" smtClean="0"/>
              <a:t>POWERING FROM THE NETWORK: </a:t>
            </a:r>
            <a:r>
              <a:rPr lang="en-GB" b="1" dirty="0" smtClean="0"/>
              <a:t>2 MVA</a:t>
            </a:r>
          </a:p>
          <a:p>
            <a:pPr marL="457200" lvl="1" indent="0" algn="l">
              <a:buNone/>
            </a:pPr>
            <a:r>
              <a:rPr lang="en-GB" sz="1400" dirty="0"/>
              <a:t>NEEDS FOR NEW OR MODIFIED </a:t>
            </a:r>
            <a:r>
              <a:rPr lang="en-GB" sz="1400" dirty="0" smtClean="0"/>
              <a:t>PC COMING </a:t>
            </a:r>
            <a:r>
              <a:rPr lang="en-GB" sz="1400" dirty="0"/>
              <a:t>FORM MAGNETS and IR </a:t>
            </a:r>
            <a:r>
              <a:rPr lang="en-GB" sz="1400" dirty="0" smtClean="0"/>
              <a:t>STRING</a:t>
            </a:r>
          </a:p>
          <a:p>
            <a:pPr marL="457200" lvl="1" indent="0" algn="l">
              <a:buNone/>
            </a:pPr>
            <a:r>
              <a:rPr lang="en-GB" dirty="0" err="1" smtClean="0">
                <a:solidFill>
                  <a:srgbClr val="00B050"/>
                </a:solidFill>
              </a:rPr>
              <a:t>nCONTROL</a:t>
            </a:r>
            <a:r>
              <a:rPr lang="en-GB" dirty="0" smtClean="0">
                <a:solidFill>
                  <a:srgbClr val="00B050"/>
                </a:solidFill>
              </a:rPr>
              <a:t> ROOM</a:t>
            </a:r>
          </a:p>
          <a:p>
            <a:pPr marL="457200" lvl="1" indent="0" algn="l">
              <a:buNone/>
            </a:pPr>
            <a:r>
              <a:rPr lang="en-GB" sz="1300" dirty="0" smtClean="0"/>
              <a:t>NEEDS TO EXTEND THE TOO SMALL CONTROL ROOM OF THE VERTICAL TEST FACILITY TO BE USED ALSDO FOR HORIZONTAL BENCHES AND </a:t>
            </a:r>
            <a:r>
              <a:rPr lang="en-GB" sz="1300" dirty="0" err="1" smtClean="0"/>
              <a:t>Sc</a:t>
            </a:r>
            <a:r>
              <a:rPr lang="en-GB" sz="1300" dirty="0"/>
              <a:t> </a:t>
            </a:r>
            <a:r>
              <a:rPr lang="en-GB" sz="1300" dirty="0" smtClean="0"/>
              <a:t>link</a:t>
            </a:r>
          </a:p>
          <a:p>
            <a:pPr lvl="1" algn="l">
              <a:buFont typeface="Arial" panose="020B0604020202020204" pitchFamily="34" charset="0"/>
              <a:buChar char="•"/>
            </a:pPr>
            <a:endParaRPr lang="en-GB" sz="1300" dirty="0"/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 rot="10800000" flipV="1">
            <a:off x="2439003" y="285431"/>
            <a:ext cx="4779170" cy="19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US" sz="1800" kern="0" dirty="0"/>
              <a:t>Remarks</a:t>
            </a:r>
          </a:p>
        </p:txBody>
      </p:sp>
      <p:sp>
        <p:nvSpPr>
          <p:cNvPr id="6" name="Titre 7"/>
          <p:cNvSpPr>
            <a:spLocks noGrp="1"/>
          </p:cNvSpPr>
          <p:nvPr>
            <p:ph type="title"/>
          </p:nvPr>
        </p:nvSpPr>
        <p:spPr>
          <a:xfrm>
            <a:off x="640065" y="94035"/>
            <a:ext cx="7920000" cy="540000"/>
          </a:xfrm>
        </p:spPr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ervices upgrade in the test facility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2000" y="675000"/>
            <a:ext cx="5585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56E05"/>
                </a:solidFill>
              </a:rPr>
              <a:t>UPGRADE DRIVEN BY The </a:t>
            </a:r>
            <a:r>
              <a:rPr lang="en-US" sz="1400" dirty="0">
                <a:solidFill>
                  <a:srgbClr val="E56E05"/>
                </a:solidFill>
              </a:rPr>
              <a:t>r</a:t>
            </a:r>
            <a:r>
              <a:rPr lang="en-US" sz="1400" dirty="0" smtClean="0">
                <a:solidFill>
                  <a:srgbClr val="E56E05"/>
                </a:solidFill>
              </a:rPr>
              <a:t>ecommendation enabling </a:t>
            </a:r>
            <a:r>
              <a:rPr lang="fr-FR" sz="1400" dirty="0">
                <a:solidFill>
                  <a:srgbClr val="E56E05"/>
                </a:solidFill>
              </a:rPr>
              <a:t>to carry out the full test programme </a:t>
            </a:r>
            <a:r>
              <a:rPr lang="fr-FR" sz="1400" dirty="0" err="1">
                <a:solidFill>
                  <a:srgbClr val="E56E05"/>
                </a:solidFill>
              </a:rPr>
              <a:t>with</a:t>
            </a:r>
            <a:r>
              <a:rPr lang="fr-FR" sz="1400" dirty="0">
                <a:solidFill>
                  <a:srgbClr val="E56E05"/>
                </a:solidFill>
              </a:rPr>
              <a:t> no </a:t>
            </a:r>
            <a:r>
              <a:rPr lang="fr-FR" sz="1400" dirty="0" smtClean="0">
                <a:solidFill>
                  <a:srgbClr val="E56E05"/>
                </a:solidFill>
              </a:rPr>
              <a:t>contraints</a:t>
            </a:r>
            <a:endParaRPr lang="en-US" sz="1400" dirty="0" smtClean="0">
              <a:solidFill>
                <a:srgbClr val="E56E05"/>
              </a:solidFill>
            </a:endParaRPr>
          </a:p>
        </p:txBody>
      </p:sp>
      <p:pic>
        <p:nvPicPr>
          <p:cNvPr id="9" name="Picture 8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852" y="4516882"/>
            <a:ext cx="503973" cy="5031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for TCC on 7th of July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7298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8D53C2-CD29-4E3D-9B40-86F354B694A2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  <ds:schemaRef ds:uri="8946e33d-fd2f-4ae4-8ee9-d90c129cdf9e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18948</TotalTime>
  <Words>969</Words>
  <Application>Microsoft Office PowerPoint</Application>
  <PresentationFormat>On-screen Show (16:9)</PresentationFormat>
  <Paragraphs>160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MS Mincho</vt:lpstr>
      <vt:lpstr>Arial</vt:lpstr>
      <vt:lpstr>Calibri</vt:lpstr>
      <vt:lpstr>Times New Roman</vt:lpstr>
      <vt:lpstr>Wingdings</vt:lpstr>
      <vt:lpstr>Thème Office</vt:lpstr>
      <vt:lpstr>SM18 update and summary of Superconducting Magnet Test Facility Workshop</vt:lpstr>
      <vt:lpstr>Content</vt:lpstr>
      <vt:lpstr>Magnet test stands layout @ CERN</vt:lpstr>
      <vt:lpstr>Vertical test stand upgrade</vt:lpstr>
      <vt:lpstr>Cluster G upgrade:the FReSca2 cryostat(HFM)</vt:lpstr>
      <vt:lpstr>Cluster G upgrade :pictures</vt:lpstr>
      <vt:lpstr>Vertical test stand upgrade</vt:lpstr>
      <vt:lpstr>Cluster D: working area</vt:lpstr>
      <vt:lpstr>Services upgrade in the test facility</vt:lpstr>
      <vt:lpstr>New Control room</vt:lpstr>
      <vt:lpstr>Cluster D in pictures</vt:lpstr>
      <vt:lpstr>Planning</vt:lpstr>
      <vt:lpstr>PowerPoint Presentation</vt:lpstr>
      <vt:lpstr>PowerPoint Presentation</vt:lpstr>
      <vt:lpstr>PowerPoint Presentation</vt:lpstr>
      <vt:lpstr>PowerPoint Presentation</vt:lpstr>
      <vt:lpstr>HL-LHC as a trigger for the workshop- present</vt:lpstr>
      <vt:lpstr>PowerPoint Presentation</vt:lpstr>
      <vt:lpstr>Welcome everybody!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subject/>
  <dc:creator>Marta Bajko</dc:creator>
  <cp:keywords/>
  <dc:description/>
  <cp:lastModifiedBy>Marta Bajko</cp:lastModifiedBy>
  <cp:revision>205</cp:revision>
  <dcterms:created xsi:type="dcterms:W3CDTF">2016-03-23T13:26:05Z</dcterms:created>
  <dcterms:modified xsi:type="dcterms:W3CDTF">2016-07-07T11:48:13Z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