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408" r:id="rId3"/>
    <p:sldId id="415" r:id="rId4"/>
    <p:sldId id="416" r:id="rId5"/>
    <p:sldId id="418" r:id="rId6"/>
    <p:sldId id="417" r:id="rId7"/>
    <p:sldId id="420" r:id="rId8"/>
    <p:sldId id="409" r:id="rId9"/>
    <p:sldId id="410" r:id="rId10"/>
    <p:sldId id="412" r:id="rId11"/>
    <p:sldId id="419" r:id="rId12"/>
    <p:sldId id="272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36" d="100"/>
          <a:sy n="136" d="100"/>
        </p:scale>
        <p:origin x="-26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21/07/16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0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21/07/16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3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374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5A23C0-7D4B-40BC-BF52-0827852E01B6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945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6354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05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76" r:id="rId8"/>
    <p:sldLayoutId id="2147483678" r:id="rId9"/>
    <p:sldLayoutId id="2147483693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8384" y="2276872"/>
            <a:ext cx="7200000" cy="2016224"/>
          </a:xfrm>
        </p:spPr>
        <p:txBody>
          <a:bodyPr/>
          <a:lstStyle/>
          <a:p>
            <a:pPr algn="ctr"/>
            <a:r>
              <a:rPr lang="en-US" sz="4000" dirty="0"/>
              <a:t>Feedback on quench heaters </a:t>
            </a:r>
            <a:r>
              <a:rPr lang="en-US" sz="4000" dirty="0" smtClean="0"/>
              <a:t>versus energy extraction on HL corrector magnets</a:t>
            </a:r>
            <a:endParaRPr lang="en-GB" sz="4000" b="0" dirty="0"/>
          </a:p>
        </p:txBody>
      </p:sp>
      <p:sp>
        <p:nvSpPr>
          <p:cNvPr id="7" name="Subtitle 3"/>
          <p:cNvSpPr>
            <a:spLocks noGrp="1"/>
          </p:cNvSpPr>
          <p:nvPr>
            <p:ph type="subTitle" idx="1"/>
          </p:nvPr>
        </p:nvSpPr>
        <p:spPr>
          <a:xfrm>
            <a:off x="467544" y="4941168"/>
            <a:ext cx="7848872" cy="115212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F. </a:t>
            </a:r>
            <a:r>
              <a:rPr lang="en-US" b="1" dirty="0" smtClean="0"/>
              <a:t>Rodriguez Mateos, </a:t>
            </a:r>
            <a:r>
              <a:rPr lang="en-US" b="1" dirty="0" err="1" smtClean="0"/>
              <a:t>Ezio</a:t>
            </a:r>
            <a:r>
              <a:rPr lang="en-US" b="1" dirty="0" smtClean="0"/>
              <a:t> </a:t>
            </a:r>
            <a:r>
              <a:rPr lang="en-US" b="1" dirty="0" err="1" smtClean="0"/>
              <a:t>Todesco</a:t>
            </a:r>
            <a:endParaRPr lang="en-US" b="1" dirty="0" smtClean="0"/>
          </a:p>
          <a:p>
            <a:pPr algn="ctr"/>
            <a:r>
              <a:rPr lang="en-US" b="1" dirty="0"/>
              <a:t>w</a:t>
            </a:r>
            <a:r>
              <a:rPr lang="en-US" b="1" dirty="0" smtClean="0"/>
              <a:t>ith input from Fernando </a:t>
            </a:r>
            <a:r>
              <a:rPr lang="en-US" b="1" dirty="0" err="1" smtClean="0"/>
              <a:t>Toral</a:t>
            </a:r>
            <a:r>
              <a:rPr lang="en-US" b="1" dirty="0" smtClean="0"/>
              <a:t> (CIEMAT) </a:t>
            </a:r>
            <a:endParaRPr lang="en-US" b="1" dirty="0"/>
          </a:p>
          <a:p>
            <a:pPr algn="ctr"/>
            <a:r>
              <a:rPr lang="en-US" sz="2000" dirty="0" smtClean="0"/>
              <a:t>HL-LHC TCC July </a:t>
            </a:r>
            <a:r>
              <a:rPr lang="en-US" dirty="0" smtClean="0"/>
              <a:t>21, </a:t>
            </a:r>
            <a:r>
              <a:rPr lang="en-US" sz="2000" dirty="0" smtClean="0"/>
              <a:t>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EE </a:t>
            </a:r>
            <a:r>
              <a:rPr lang="en-US" sz="3200" dirty="0" err="1" smtClean="0"/>
              <a:t>vs</a:t>
            </a:r>
            <a:r>
              <a:rPr lang="en-US" sz="3200" dirty="0" smtClean="0"/>
              <a:t> QH comparison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Quench heater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08512"/>
          </a:xfrm>
          <a:solidFill>
            <a:srgbClr val="FDD5B1"/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Intrusive element in magnet structure</a:t>
            </a:r>
          </a:p>
          <a:p>
            <a:r>
              <a:rPr lang="en-US" dirty="0" smtClean="0"/>
              <a:t>Low </a:t>
            </a:r>
            <a:r>
              <a:rPr lang="en-US" dirty="0" smtClean="0"/>
              <a:t>maintenance</a:t>
            </a:r>
          </a:p>
          <a:p>
            <a:r>
              <a:rPr lang="en-US" dirty="0" smtClean="0"/>
              <a:t>Heaters cost about 2 </a:t>
            </a:r>
            <a:r>
              <a:rPr lang="en-US" dirty="0" err="1" smtClean="0"/>
              <a:t>kCHF</a:t>
            </a:r>
            <a:r>
              <a:rPr lang="en-US" dirty="0" smtClean="0"/>
              <a:t>/meter of magnet</a:t>
            </a:r>
            <a:endParaRPr lang="en-US" dirty="0" smtClean="0"/>
          </a:p>
          <a:p>
            <a:r>
              <a:rPr lang="en-US" dirty="0" smtClean="0"/>
              <a:t>Power supply costs about 5 </a:t>
            </a:r>
            <a:r>
              <a:rPr lang="en-US" dirty="0" err="1" smtClean="0"/>
              <a:t>kCHF</a:t>
            </a:r>
            <a:r>
              <a:rPr lang="en-US" dirty="0" smtClean="0"/>
              <a:t>/unit (to this, cost of QH + wiring is to </a:t>
            </a:r>
            <a:r>
              <a:rPr lang="en-US" dirty="0"/>
              <a:t>be </a:t>
            </a:r>
            <a:r>
              <a:rPr lang="en-US" dirty="0" smtClean="0"/>
              <a:t>added)</a:t>
            </a:r>
          </a:p>
          <a:p>
            <a:r>
              <a:rPr lang="en-US" dirty="0" smtClean="0"/>
              <a:t>High availability</a:t>
            </a:r>
          </a:p>
          <a:p>
            <a:pPr lvl="1"/>
            <a:r>
              <a:rPr lang="en-US" dirty="0" smtClean="0"/>
              <a:t>Connections </a:t>
            </a:r>
            <a:r>
              <a:rPr lang="en-US" dirty="0"/>
              <a:t>to be consolidated</a:t>
            </a:r>
          </a:p>
          <a:p>
            <a:r>
              <a:rPr lang="en-US" dirty="0" smtClean="0"/>
              <a:t>Development costs (?)</a:t>
            </a:r>
          </a:p>
          <a:p>
            <a:r>
              <a:rPr lang="en-US" dirty="0" smtClean="0"/>
              <a:t>Less space (19”, 6U) (x 2 units/magnet?)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Energy extraction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13384"/>
            <a:ext cx="4401775" cy="410790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External element</a:t>
            </a:r>
          </a:p>
          <a:p>
            <a:r>
              <a:rPr lang="en-US" dirty="0" smtClean="0"/>
              <a:t>Yearly </a:t>
            </a:r>
            <a:r>
              <a:rPr lang="en-US" dirty="0" smtClean="0"/>
              <a:t>maintenance (if mechanical)</a:t>
            </a:r>
          </a:p>
          <a:p>
            <a:r>
              <a:rPr lang="en-US" dirty="0" smtClean="0"/>
              <a:t>Permanent losses (if IGBT)</a:t>
            </a:r>
            <a:endParaRPr lang="en-US" dirty="0" smtClean="0"/>
          </a:p>
          <a:p>
            <a:r>
              <a:rPr lang="en-US" dirty="0" smtClean="0"/>
              <a:t>EE system costs about 32 </a:t>
            </a:r>
            <a:r>
              <a:rPr lang="en-US" dirty="0" err="1" smtClean="0"/>
              <a:t>kCHF</a:t>
            </a:r>
            <a:r>
              <a:rPr lang="en-US" dirty="0" smtClean="0"/>
              <a:t>/</a:t>
            </a:r>
            <a:r>
              <a:rPr lang="en-US" dirty="0" smtClean="0"/>
              <a:t>unit – based on IGBT systems</a:t>
            </a:r>
            <a:endParaRPr lang="en-US" dirty="0" smtClean="0"/>
          </a:p>
          <a:p>
            <a:r>
              <a:rPr lang="en-US" dirty="0" smtClean="0"/>
              <a:t>High availability</a:t>
            </a:r>
          </a:p>
          <a:p>
            <a:r>
              <a:rPr lang="en-US" dirty="0" smtClean="0"/>
              <a:t>Development costs (estimated to 200kCHF)</a:t>
            </a:r>
          </a:p>
          <a:p>
            <a:r>
              <a:rPr lang="en-US" dirty="0" smtClean="0"/>
              <a:t>Space is one full rack/system (700x900x2000mm)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50016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Summary of conclusions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112568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Heaters will be used on the first model </a:t>
            </a:r>
          </a:p>
          <a:p>
            <a:pPr lvl="1">
              <a:defRPr/>
            </a:pPr>
            <a:r>
              <a:rPr lang="en-US" dirty="0" smtClean="0"/>
              <a:t>Important feedback on the magnet manufacturing</a:t>
            </a:r>
          </a:p>
          <a:p>
            <a:pPr>
              <a:defRPr/>
            </a:pPr>
            <a:r>
              <a:rPr lang="en-US" dirty="0" smtClean="0"/>
              <a:t>Test results will allow to refine the model</a:t>
            </a:r>
          </a:p>
          <a:p>
            <a:pPr lvl="1">
              <a:defRPr/>
            </a:pPr>
            <a:r>
              <a:rPr lang="en-US" dirty="0" smtClean="0"/>
              <a:t>Contribution of AC losses and quench back</a:t>
            </a:r>
          </a:p>
          <a:p>
            <a:pPr lvl="1">
              <a:defRPr/>
            </a:pPr>
            <a:r>
              <a:rPr lang="en-US" dirty="0" smtClean="0"/>
              <a:t>Maybe the extraction at 50 V (crow-bar) is enough</a:t>
            </a:r>
          </a:p>
          <a:p>
            <a:pPr>
              <a:defRPr/>
            </a:pPr>
            <a:r>
              <a:rPr lang="en-US" dirty="0" smtClean="0"/>
              <a:t>Extraction on larger voltages (larger resistance, above 50 </a:t>
            </a:r>
            <a:r>
              <a:rPr lang="en-US" dirty="0" err="1" smtClean="0"/>
              <a:t>m</a:t>
            </a:r>
            <a:r>
              <a:rPr lang="en-US" dirty="0" err="1" smtClean="0">
                <a:latin typeface="Symbol" panose="05050102010706020507" pitchFamily="18" charset="2"/>
              </a:rPr>
              <a:t>W</a:t>
            </a:r>
            <a:r>
              <a:rPr lang="en-US" dirty="0" smtClean="0"/>
              <a:t>) should continue to be explored</a:t>
            </a:r>
          </a:p>
          <a:p>
            <a:pPr lvl="1">
              <a:defRPr/>
            </a:pPr>
            <a:r>
              <a:rPr lang="en-US" dirty="0" smtClean="0"/>
              <a:t>This implies energy extraction external to crow-bar</a:t>
            </a:r>
          </a:p>
          <a:p>
            <a:pPr lvl="1">
              <a:defRPr/>
            </a:pPr>
            <a:r>
              <a:rPr lang="en-US" dirty="0" smtClean="0"/>
              <a:t>TE/MPE will proceed with development on the different axis</a:t>
            </a:r>
            <a:endParaRPr lang="en-US" dirty="0"/>
          </a:p>
          <a:p>
            <a:pPr>
              <a:defRPr/>
            </a:pPr>
            <a:r>
              <a:rPr lang="en-US" dirty="0" smtClean="0"/>
              <a:t>Then (end of 2017) a decision will be </a:t>
            </a:r>
            <a:r>
              <a:rPr lang="en-US" dirty="0" smtClean="0"/>
              <a:t>taken for MCBXF</a:t>
            </a:r>
          </a:p>
          <a:p>
            <a:pPr>
              <a:defRPr/>
            </a:pPr>
            <a:r>
              <a:rPr lang="en-US" dirty="0" smtClean="0"/>
              <a:t>Same strategy to be applied to the other magnets</a:t>
            </a:r>
            <a:endParaRPr lang="en-US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1530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392" y="2996952"/>
            <a:ext cx="7920000" cy="720000"/>
          </a:xfrm>
        </p:spPr>
        <p:txBody>
          <a:bodyPr/>
          <a:lstStyle/>
          <a:p>
            <a:r>
              <a:rPr lang="en-US" dirty="0" smtClean="0"/>
              <a:t>Many thanks for your attention!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81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200"/>
            <a:ext cx="7920000" cy="720000"/>
          </a:xfrm>
        </p:spPr>
        <p:txBody>
          <a:bodyPr/>
          <a:lstStyle/>
          <a:p>
            <a:r>
              <a:rPr lang="en-US" sz="3200" dirty="0" smtClean="0"/>
              <a:t>Introduction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800" y="1412776"/>
            <a:ext cx="7920000" cy="479503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Following recommendations from the </a:t>
            </a:r>
            <a:r>
              <a:rPr lang="en-US" dirty="0" smtClean="0"/>
              <a:t>HL-</a:t>
            </a:r>
            <a:r>
              <a:rPr lang="en-US" dirty="0"/>
              <a:t>LHC Magnet Circuits Review, energy </a:t>
            </a:r>
            <a:r>
              <a:rPr lang="en-US" dirty="0" smtClean="0"/>
              <a:t>extraction is under </a:t>
            </a:r>
            <a:r>
              <a:rPr lang="en-US" dirty="0"/>
              <a:t>discussion for a </a:t>
            </a:r>
            <a:r>
              <a:rPr lang="en-US" dirty="0" smtClean="0"/>
              <a:t>number </a:t>
            </a:r>
            <a:r>
              <a:rPr lang="en-US" dirty="0"/>
              <a:t>of corrector </a:t>
            </a:r>
            <a:r>
              <a:rPr lang="en-US" dirty="0" smtClean="0"/>
              <a:t>circuits as an alternative to quench heaters:</a:t>
            </a:r>
            <a:endParaRPr lang="en-US" dirty="0" smtClean="0"/>
          </a:p>
          <a:p>
            <a:pPr lvl="1"/>
            <a:r>
              <a:rPr lang="en-US" b="1" dirty="0" smtClean="0"/>
              <a:t>Orbit correctors in IT (MCBXFA/B)</a:t>
            </a:r>
          </a:p>
          <a:p>
            <a:pPr lvl="1"/>
            <a:r>
              <a:rPr lang="en-US" dirty="0" smtClean="0"/>
              <a:t>Super</a:t>
            </a:r>
            <a:r>
              <a:rPr lang="en-US" dirty="0"/>
              <a:t>-ferric </a:t>
            </a:r>
            <a:r>
              <a:rPr lang="en-US" dirty="0" err="1"/>
              <a:t>quadrupole</a:t>
            </a:r>
            <a:r>
              <a:rPr lang="en-US" dirty="0"/>
              <a:t> </a:t>
            </a:r>
            <a:r>
              <a:rPr lang="en-US" dirty="0" smtClean="0"/>
              <a:t>in IT (MQSXF)</a:t>
            </a:r>
          </a:p>
          <a:p>
            <a:pPr lvl="1"/>
            <a:r>
              <a:rPr lang="en-US" dirty="0" smtClean="0"/>
              <a:t>Orbit correctors in D2 (MCBRD)</a:t>
            </a:r>
            <a:endParaRPr lang="en-US" strike="sngStrike" dirty="0" smtClean="0"/>
          </a:p>
          <a:p>
            <a:endParaRPr lang="en-US" dirty="0" smtClean="0"/>
          </a:p>
          <a:p>
            <a:r>
              <a:rPr lang="en-US" dirty="0" smtClean="0"/>
              <a:t>As a decision has not yet been taken for these circuits, a strategy </a:t>
            </a:r>
            <a:r>
              <a:rPr lang="en-US" dirty="0" smtClean="0"/>
              <a:t>for all them is </a:t>
            </a:r>
            <a:r>
              <a:rPr lang="en-US" dirty="0" smtClean="0"/>
              <a:t>due for the development work </a:t>
            </a:r>
            <a:r>
              <a:rPr lang="en-US" dirty="0" smtClean="0"/>
              <a:t>within the </a:t>
            </a:r>
            <a:r>
              <a:rPr lang="en-US" dirty="0" smtClean="0"/>
              <a:t>upcoming months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61381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sz="3200" dirty="0" smtClean="0"/>
              <a:t>The MCBXF magnet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567" y="18312"/>
            <a:ext cx="2523433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879509"/>
              </p:ext>
            </p:extLst>
          </p:nvPr>
        </p:nvGraphicFramePr>
        <p:xfrm>
          <a:off x="107504" y="1931846"/>
          <a:ext cx="6925747" cy="4302467"/>
        </p:xfrm>
        <a:graphic>
          <a:graphicData uri="http://schemas.openxmlformats.org/drawingml/2006/table">
            <a:tbl>
              <a:tblPr/>
              <a:tblGrid>
                <a:gridCol w="3096344"/>
                <a:gridCol w="670809"/>
                <a:gridCol w="783848"/>
                <a:gridCol w="791582"/>
                <a:gridCol w="791582"/>
                <a:gridCol w="791582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Magnet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Units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MCBXFB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MCBXFA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Inner Dipole (ID) &amp;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FE9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Outer Dipole (OD) parameters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OD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(Stand-alone)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2.23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2.11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2.23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Nominal Field (Combined)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3.07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3.07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Nominal current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1630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1490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1530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1395</a:t>
                      </a: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Coil peak field 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4.1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3.9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Working point 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%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50.1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47 (ID)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Static self-inductance (nominal current)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mH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59.2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134.8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108.5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247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Magnetic stored energy (nom. Current)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kJ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78.6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149.6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127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240.3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7311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Aperture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156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156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230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102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Inner Diameter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316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316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Iron yoke Outer Diameter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614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614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number of turns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140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191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140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191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Cable length needed for each pole/coil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357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481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637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863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Turns per block in inner layer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50/10/11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45/39/21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50/10/11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45/39/21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  <a:tr h="2442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Turns per block in outer layer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28/28/13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43/38/5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28/28/13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+mn-cs"/>
                        </a:rPr>
                        <a:t>43/38/5</a:t>
                      </a:r>
                    </a:p>
                  </a:txBody>
                  <a:tcPr marL="69382" marR="69382" marT="34691" marB="346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EFF"/>
                    </a:solidFill>
                  </a:tcPr>
                </a:tc>
              </a:tr>
            </a:tbl>
          </a:graphicData>
        </a:graphic>
      </p:graphicFrame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95536" y="764705"/>
            <a:ext cx="5904656" cy="108012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CIEMAT collaboration</a:t>
            </a:r>
          </a:p>
          <a:p>
            <a:pPr lvl="1">
              <a:defRPr/>
            </a:pPr>
            <a:r>
              <a:rPr lang="en-US" dirty="0" smtClean="0"/>
              <a:t>CERN project engineer: J. C. Perez</a:t>
            </a:r>
            <a:endParaRPr lang="en-GB" dirty="0"/>
          </a:p>
        </p:txBody>
      </p:sp>
      <p:pic>
        <p:nvPicPr>
          <p:cNvPr id="8" name="Imagen 3" descr="ciema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314944"/>
            <a:ext cx="3743779" cy="49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914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Protection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800" y="980728"/>
            <a:ext cx="7920000" cy="4906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Energy extraction on crowbar</a:t>
            </a:r>
          </a:p>
          <a:p>
            <a:pPr lvl="1">
              <a:defRPr/>
            </a:pPr>
            <a:r>
              <a:rPr lang="en-US" dirty="0" smtClean="0"/>
              <a:t>at the limit for protection of the long magnet</a:t>
            </a:r>
          </a:p>
          <a:p>
            <a:pPr>
              <a:defRPr/>
            </a:pPr>
            <a:r>
              <a:rPr lang="en-US" dirty="0" smtClean="0"/>
              <a:t>Results from simulations:</a:t>
            </a:r>
          </a:p>
          <a:p>
            <a:pPr lvl="1">
              <a:defRPr/>
            </a:pPr>
            <a:r>
              <a:rPr lang="en-US" dirty="0" smtClean="0"/>
              <a:t>Here </a:t>
            </a:r>
            <a:r>
              <a:rPr lang="en-US" b="1" dirty="0" smtClean="0"/>
              <a:t>50 V</a:t>
            </a:r>
            <a:r>
              <a:rPr lang="en-US" dirty="0" smtClean="0"/>
              <a:t> assumed, i.e. resistance of 30 </a:t>
            </a:r>
            <a:r>
              <a:rPr lang="en-US" dirty="0" err="1" smtClean="0"/>
              <a:t>m</a:t>
            </a:r>
            <a:r>
              <a:rPr lang="en-US" dirty="0" err="1" smtClean="0">
                <a:latin typeface="Symbol" panose="05050102010706020507" pitchFamily="18" charset="2"/>
              </a:rPr>
              <a:t>W</a:t>
            </a:r>
            <a:endParaRPr lang="en-US" dirty="0" smtClean="0">
              <a:latin typeface="Symbol" panose="05050102010706020507" pitchFamily="18" charset="2"/>
            </a:endParaRPr>
          </a:p>
          <a:p>
            <a:pPr lvl="1">
              <a:defRPr/>
            </a:pPr>
            <a:r>
              <a:rPr lang="en-US" dirty="0" smtClean="0"/>
              <a:t>One gets 410 K at 108% of nominal …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6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491947"/>
              </p:ext>
            </p:extLst>
          </p:nvPr>
        </p:nvGraphicFramePr>
        <p:xfrm>
          <a:off x="827144" y="3479513"/>
          <a:ext cx="7704856" cy="2397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214"/>
                <a:gridCol w="1926214"/>
                <a:gridCol w="1926214"/>
                <a:gridCol w="19262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Hot spot</a:t>
                      </a:r>
                      <a:r>
                        <a:rPr lang="es-E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s-ES" baseline="0" dirty="0" err="1" smtClean="0">
                          <a:solidFill>
                            <a:srgbClr val="FF0000"/>
                          </a:solidFill>
                        </a:rPr>
                        <a:t>temperatures</a:t>
                      </a:r>
                      <a:r>
                        <a:rPr lang="es-ES" baseline="0" dirty="0" smtClean="0">
                          <a:solidFill>
                            <a:srgbClr val="FF0000"/>
                          </a:solidFill>
                        </a:rPr>
                        <a:t> (K)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Magnet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type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/>
                        <a:t>Combined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powering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Stand-</a:t>
                      </a:r>
                      <a:r>
                        <a:rPr lang="es-ES" dirty="0" err="1" smtClean="0"/>
                        <a:t>alone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powering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Inner</a:t>
                      </a:r>
                      <a:r>
                        <a:rPr lang="es-ES" baseline="0" dirty="0" smtClean="0"/>
                        <a:t> </a:t>
                      </a:r>
                      <a:r>
                        <a:rPr lang="es-ES" baseline="0" dirty="0" err="1" smtClean="0"/>
                        <a:t>dipole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Short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196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220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Long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267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305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Outer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dipole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Short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232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260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Long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311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355</a:t>
                      </a:r>
                      <a:endParaRPr lang="es-E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n 3" descr="ciema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164" y="6294375"/>
            <a:ext cx="3743779" cy="49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496944" cy="936104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Simulation features</a:t>
            </a:r>
            <a:endParaRPr lang="en-GB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B8E12-D80E-4ABD-8043-673195BCC3A2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82937" y="620688"/>
            <a:ext cx="8445624" cy="2745596"/>
          </a:xfrm>
        </p:spPr>
        <p:txBody>
          <a:bodyPr/>
          <a:lstStyle/>
          <a:p>
            <a:r>
              <a:rPr lang="en-GB" sz="2000" dirty="0" smtClean="0"/>
              <a:t>Some features are not modelled:</a:t>
            </a:r>
          </a:p>
          <a:p>
            <a:pPr lvl="1"/>
            <a:r>
              <a:rPr lang="en-GB" sz="1600" dirty="0" smtClean="0"/>
              <a:t>The vertical transverse thermal conductivity is not properly modelled due to the </a:t>
            </a:r>
            <a:r>
              <a:rPr lang="en-GB" sz="1600" b="1" dirty="0" smtClean="0">
                <a:solidFill>
                  <a:srgbClr val="FF0000"/>
                </a:solidFill>
              </a:rPr>
              <a:t>spacers</a:t>
            </a:r>
            <a:r>
              <a:rPr lang="en-GB" sz="1600" dirty="0" smtClean="0"/>
              <a:t> (optimistic).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Quench-back </a:t>
            </a:r>
            <a:r>
              <a:rPr lang="en-GB" sz="1600" dirty="0" smtClean="0"/>
              <a:t>is not included, but it is not likely to help because the current decay is slow (pessimistic).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Adiabatic</a:t>
            </a:r>
            <a:r>
              <a:rPr lang="en-GB" sz="1600" dirty="0" smtClean="0"/>
              <a:t> boundary conditions (pessimistic).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AC losses </a:t>
            </a:r>
            <a:r>
              <a:rPr lang="en-GB" sz="1600" dirty="0" smtClean="0"/>
              <a:t>in nearby metallic parts are not included (pessimistic).</a:t>
            </a:r>
          </a:p>
          <a:p>
            <a:pPr lvl="1"/>
            <a:r>
              <a:rPr lang="en-GB" sz="1600" dirty="0" smtClean="0"/>
              <a:t>An approximate </a:t>
            </a:r>
            <a:r>
              <a:rPr lang="en-GB" sz="1600" b="1" dirty="0" smtClean="0">
                <a:solidFill>
                  <a:srgbClr val="FF0000"/>
                </a:solidFill>
              </a:rPr>
              <a:t>field map </a:t>
            </a:r>
            <a:r>
              <a:rPr lang="en-GB" sz="1600" dirty="0" smtClean="0"/>
              <a:t>is used.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Uncertainty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/>
              <a:t>about material properties (mainly resin and </a:t>
            </a:r>
            <a:r>
              <a:rPr lang="en-GB" sz="1600" dirty="0" err="1" smtClean="0"/>
              <a:t>Nomex</a:t>
            </a:r>
            <a:r>
              <a:rPr lang="en-GB" sz="1600" dirty="0" smtClean="0"/>
              <a:t>).</a:t>
            </a:r>
          </a:p>
          <a:p>
            <a:pPr lvl="1"/>
            <a:endParaRPr lang="en-GB" sz="1600" dirty="0" smtClean="0"/>
          </a:p>
          <a:p>
            <a:endParaRPr lang="en-GB" sz="2000" dirty="0"/>
          </a:p>
          <a:p>
            <a:pPr lvl="1"/>
            <a:endParaRPr lang="en-GB" sz="2000" dirty="0"/>
          </a:p>
          <a:p>
            <a:pPr marL="109537" indent="0">
              <a:buNone/>
            </a:pPr>
            <a:endParaRPr lang="en-GB" sz="2000" dirty="0"/>
          </a:p>
        </p:txBody>
      </p:sp>
      <p:pic>
        <p:nvPicPr>
          <p:cNvPr id="10" name="Imagen 3" descr="ciema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164" y="6294375"/>
            <a:ext cx="3743779" cy="498432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6372200" y="3284984"/>
            <a:ext cx="2520280" cy="3184249"/>
            <a:chOff x="6073329" y="1105208"/>
            <a:chExt cx="2520280" cy="3184249"/>
          </a:xfrm>
        </p:grpSpPr>
        <p:grpSp>
          <p:nvGrpSpPr>
            <p:cNvPr id="39" name="4 Grupo"/>
            <p:cNvGrpSpPr/>
            <p:nvPr/>
          </p:nvGrpSpPr>
          <p:grpSpPr>
            <a:xfrm>
              <a:off x="6073329" y="1193113"/>
              <a:ext cx="2520280" cy="3096344"/>
              <a:chOff x="4805469" y="476672"/>
              <a:chExt cx="4104456" cy="4608512"/>
            </a:xfrm>
          </p:grpSpPr>
          <p:pic>
            <p:nvPicPr>
              <p:cNvPr id="44" name="5 Imagen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969" t="3720" r="18333" b="45383"/>
              <a:stretch/>
            </p:blipFill>
            <p:spPr>
              <a:xfrm>
                <a:off x="4805469" y="620688"/>
                <a:ext cx="4104456" cy="4048393"/>
              </a:xfrm>
              <a:prstGeom prst="rect">
                <a:avLst/>
              </a:prstGeom>
            </p:spPr>
          </p:pic>
          <p:cxnSp>
            <p:nvCxnSpPr>
              <p:cNvPr id="45" name="6 Conector recto de flecha"/>
              <p:cNvCxnSpPr/>
              <p:nvPr/>
            </p:nvCxnSpPr>
            <p:spPr>
              <a:xfrm flipV="1">
                <a:off x="5407200" y="476672"/>
                <a:ext cx="0" cy="4608512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2DA2BF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46" name="8 Conector recto de flecha"/>
              <p:cNvCxnSpPr/>
              <p:nvPr/>
            </p:nvCxnSpPr>
            <p:spPr>
              <a:xfrm>
                <a:off x="5076056" y="4244400"/>
                <a:ext cx="3816424" cy="0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2DA2BF"/>
                </a:solidFill>
                <a:prstDash val="solid"/>
                <a:tailEnd type="arrow"/>
              </a:ln>
              <a:effectLst/>
            </p:spPr>
          </p:cxnSp>
        </p:grpSp>
        <p:sp>
          <p:nvSpPr>
            <p:cNvPr id="40" name="1 CuadroTexto"/>
            <p:cNvSpPr txBox="1"/>
            <p:nvPr/>
          </p:nvSpPr>
          <p:spPr>
            <a:xfrm>
              <a:off x="6839133" y="110520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</a:t>
              </a:r>
              <a:endParaRPr kumimoji="0" lang="es-E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9 CuadroTexto"/>
            <p:cNvSpPr txBox="1"/>
            <p:nvPr/>
          </p:nvSpPr>
          <p:spPr>
            <a:xfrm>
              <a:off x="7956376" y="328498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</a:t>
              </a:r>
              <a:endParaRPr kumimoji="0" lang="es-E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10 CuadroTexto"/>
            <p:cNvSpPr txBox="1"/>
            <p:nvPr/>
          </p:nvSpPr>
          <p:spPr>
            <a:xfrm>
              <a:off x="7884368" y="170080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</a:t>
              </a:r>
            </a:p>
          </p:txBody>
        </p:sp>
        <p:sp>
          <p:nvSpPr>
            <p:cNvPr id="43" name="11 CuadroTexto"/>
            <p:cNvSpPr txBox="1"/>
            <p:nvPr/>
          </p:nvSpPr>
          <p:spPr>
            <a:xfrm>
              <a:off x="7571462" y="246521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5</a:t>
              </a:r>
            </a:p>
          </p:txBody>
        </p:sp>
      </p:grpSp>
      <p:sp>
        <p:nvSpPr>
          <p:cNvPr id="47" name="2 Marcador de contenido"/>
          <p:cNvSpPr txBox="1">
            <a:spLocks/>
          </p:cNvSpPr>
          <p:nvPr/>
        </p:nvSpPr>
        <p:spPr>
          <a:xfrm>
            <a:off x="356848" y="4202221"/>
            <a:ext cx="5616624" cy="21141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FB963C"/>
              </a:buClr>
            </a:pPr>
            <a:r>
              <a:rPr lang="en-GB" sz="2000" dirty="0">
                <a:solidFill>
                  <a:srgbClr val="5A5A5A"/>
                </a:solidFill>
              </a:rPr>
              <a:t>Decision is </a:t>
            </a:r>
            <a:r>
              <a:rPr lang="en-GB" sz="2000" b="1" dirty="0">
                <a:solidFill>
                  <a:srgbClr val="FF0000"/>
                </a:solidFill>
              </a:rPr>
              <a:t>taken</a:t>
            </a:r>
            <a:r>
              <a:rPr lang="en-GB" sz="2000" dirty="0">
                <a:solidFill>
                  <a:srgbClr val="5A5A5A"/>
                </a:solidFill>
              </a:rPr>
              <a:t>, that the </a:t>
            </a:r>
            <a:r>
              <a:rPr lang="en-GB" sz="2000" dirty="0" err="1">
                <a:solidFill>
                  <a:srgbClr val="5A5A5A"/>
                </a:solidFill>
              </a:rPr>
              <a:t>ongoing</a:t>
            </a:r>
            <a:r>
              <a:rPr lang="en-GB" sz="2000" dirty="0">
                <a:solidFill>
                  <a:srgbClr val="5A5A5A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short prototype </a:t>
            </a:r>
            <a:r>
              <a:rPr lang="en-GB" sz="2000" dirty="0">
                <a:solidFill>
                  <a:srgbClr val="5A5A5A"/>
                </a:solidFill>
              </a:rPr>
              <a:t>will be equipped with heaters on blocks 4 &amp; 5:</a:t>
            </a:r>
          </a:p>
          <a:p>
            <a:pPr lvl="1">
              <a:buClr>
                <a:srgbClr val="FB963C"/>
              </a:buClr>
            </a:pPr>
            <a:r>
              <a:rPr lang="en-GB" sz="1600" dirty="0">
                <a:solidFill>
                  <a:srgbClr val="5A5A5A"/>
                </a:solidFill>
              </a:rPr>
              <a:t>To be on the safe side.</a:t>
            </a:r>
          </a:p>
          <a:p>
            <a:pPr lvl="1">
              <a:buClr>
                <a:srgbClr val="FB963C"/>
              </a:buClr>
            </a:pPr>
            <a:r>
              <a:rPr lang="en-GB" sz="1600" dirty="0">
                <a:solidFill>
                  <a:srgbClr val="5A5A5A"/>
                </a:solidFill>
              </a:rPr>
              <a:t>To check the assembly feasibility.</a:t>
            </a:r>
          </a:p>
          <a:p>
            <a:pPr lvl="1">
              <a:buClr>
                <a:srgbClr val="FB963C"/>
              </a:buClr>
            </a:pPr>
            <a:r>
              <a:rPr lang="en-GB" sz="1600" dirty="0">
                <a:solidFill>
                  <a:srgbClr val="5A5A5A"/>
                </a:solidFill>
              </a:rPr>
              <a:t>To ease assembly of internal voltage taps.</a:t>
            </a:r>
          </a:p>
          <a:p>
            <a:pPr lvl="1"/>
            <a:endParaRPr lang="en-GB" sz="1600" dirty="0" smtClean="0"/>
          </a:p>
          <a:p>
            <a:endParaRPr lang="en-GB" sz="2000" dirty="0" smtClean="0"/>
          </a:p>
          <a:p>
            <a:pPr lvl="1"/>
            <a:endParaRPr lang="en-GB" sz="2000" dirty="0" smtClean="0"/>
          </a:p>
          <a:p>
            <a:pPr marL="109537" indent="0">
              <a:buFont typeface="Wingdings" charset="2"/>
              <a:buNone/>
            </a:pPr>
            <a:endParaRPr lang="en-GB" sz="2000" dirty="0"/>
          </a:p>
        </p:txBody>
      </p:sp>
      <p:sp>
        <p:nvSpPr>
          <p:cNvPr id="48" name="2 Título"/>
          <p:cNvSpPr txBox="1">
            <a:spLocks/>
          </p:cNvSpPr>
          <p:nvPr/>
        </p:nvSpPr>
        <p:spPr>
          <a:xfrm>
            <a:off x="1327" y="3256032"/>
            <a:ext cx="7413133" cy="936104"/>
          </a:xfrm>
          <a:prstGeom prst="rect">
            <a:avLst/>
          </a:prstGeom>
        </p:spPr>
        <p:txBody>
          <a:bodyPr vert="horz" lIns="0" tIns="0" rIns="0" bIns="0" rtlCol="0" anchor="ctr" anchorCtr="1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Heaters in short prototype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266754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Protection strategy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Heaters will be explored</a:t>
            </a:r>
          </a:p>
          <a:p>
            <a:pPr lvl="1">
              <a:defRPr/>
            </a:pPr>
            <a:r>
              <a:rPr lang="en-US" dirty="0" smtClean="0"/>
              <a:t>The coil is impregnated, hence the heater will be impregnated with the coil</a:t>
            </a:r>
          </a:p>
          <a:p>
            <a:pPr lvl="1">
              <a:defRPr/>
            </a:pPr>
            <a:r>
              <a:rPr lang="en-US" dirty="0" smtClean="0"/>
              <a:t>The presence of double collaring implies difficulties, so if an energy extraction with reasonable cost is available this would reduce the risk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We should consequently also explore energy extraction at 100 V or larger voltage</a:t>
            </a:r>
            <a:endParaRPr lang="en-US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n 3" descr="ciema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164" y="6294375"/>
            <a:ext cx="3743779" cy="498432"/>
          </a:xfrm>
          <a:prstGeom prst="rect">
            <a:avLst/>
          </a:prstGeom>
        </p:spPr>
      </p:pic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7961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200"/>
            <a:ext cx="7920000" cy="720000"/>
          </a:xfrm>
        </p:spPr>
        <p:txBody>
          <a:bodyPr/>
          <a:lstStyle/>
          <a:p>
            <a:r>
              <a:rPr lang="en-US" sz="3200" dirty="0" smtClean="0"/>
              <a:t>Energy Extraction Systems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63202"/>
            <a:ext cx="7920000" cy="5634150"/>
          </a:xfrm>
        </p:spPr>
        <p:txBody>
          <a:bodyPr>
            <a:normAutofit/>
          </a:bodyPr>
          <a:lstStyle/>
          <a:p>
            <a:r>
              <a:rPr lang="en-US" dirty="0" smtClean="0"/>
              <a:t>TE/MPE </a:t>
            </a:r>
            <a:r>
              <a:rPr lang="en-US" dirty="0" smtClean="0"/>
              <a:t>is now envisaging the following alternatives in order to propose solutions in the 1 to 2 kA </a:t>
            </a:r>
            <a:r>
              <a:rPr lang="en-US" dirty="0" smtClean="0"/>
              <a:t>range:</a:t>
            </a:r>
            <a:endParaRPr lang="en-US" dirty="0" smtClean="0"/>
          </a:p>
          <a:p>
            <a:pPr lvl="1"/>
            <a:r>
              <a:rPr lang="en-US" dirty="0" smtClean="0"/>
              <a:t>as a by-product of the large effort put in place for the manufacturing of 7.5kA, IGBT-modules for SM18, IGBT-based systems have been designed also for these lower currents and a prototype is under construction with minor additional efforts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dirty="0" smtClean="0"/>
              <a:t>Addendum is </a:t>
            </a:r>
            <a:r>
              <a:rPr lang="en-US" dirty="0" smtClean="0"/>
              <a:t>being prepared with the </a:t>
            </a:r>
            <a:r>
              <a:rPr lang="en-US" dirty="0" err="1"/>
              <a:t>Łodz</a:t>
            </a:r>
            <a:r>
              <a:rPr lang="en-US" dirty="0"/>
              <a:t> University of </a:t>
            </a:r>
            <a:r>
              <a:rPr lang="en-US" dirty="0" smtClean="0"/>
              <a:t>Technology (PL) </a:t>
            </a:r>
            <a:r>
              <a:rPr lang="en-US" dirty="0" smtClean="0"/>
              <a:t>– existing </a:t>
            </a:r>
            <a:r>
              <a:rPr lang="en-US" dirty="0"/>
              <a:t>Framework Agreement– as </a:t>
            </a:r>
            <a:r>
              <a:rPr lang="en-US" dirty="0" smtClean="0"/>
              <a:t>to study and possibly develop energy extraction systems </a:t>
            </a:r>
            <a:r>
              <a:rPr lang="en-US" dirty="0"/>
              <a:t>based on </a:t>
            </a:r>
            <a:r>
              <a:rPr lang="en-US" dirty="0" smtClean="0"/>
              <a:t>vacuum switches with different commutation techniques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8388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kA_IN_6U_ATOS_ATLAS_STP_MPE_V2_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152" y="1217556"/>
            <a:ext cx="4762099" cy="33629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7920000" cy="720000"/>
          </a:xfrm>
        </p:spPr>
        <p:txBody>
          <a:bodyPr/>
          <a:lstStyle/>
          <a:p>
            <a:r>
              <a:rPr lang="en-US" sz="3200" dirty="0" smtClean="0"/>
              <a:t>HL-LHC EE (some) alternatives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01988"/>
            <a:ext cx="2808312" cy="287102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693059" y="793007"/>
            <a:ext cx="5580112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Bipolar 1 kA, IGBT-based system developed by MPE/EE </a:t>
            </a:r>
            <a:r>
              <a:rPr lang="en-GB" dirty="0" smtClean="0"/>
              <a:t>(</a:t>
            </a:r>
            <a:r>
              <a:rPr lang="en-GB" dirty="0"/>
              <a:t>two basic modules).</a:t>
            </a:r>
            <a:r>
              <a:rPr lang="en-US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764" y="4021945"/>
            <a:ext cx="5122872" cy="9233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Switch system based on natural commutation, as developed by the </a:t>
            </a:r>
            <a:r>
              <a:rPr lang="en-US" dirty="0" err="1" smtClean="0"/>
              <a:t>Łodz</a:t>
            </a:r>
            <a:r>
              <a:rPr lang="en-US" dirty="0" smtClean="0"/>
              <a:t> University of Technology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5121526"/>
            <a:ext cx="2378596" cy="1691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72200" y="5355213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3kV </a:t>
            </a:r>
            <a:r>
              <a:rPr lang="en-GB" sz="1400" dirty="0"/>
              <a:t>Vacuum circuit breakers family, 250, 400, 800 A for electrical </a:t>
            </a:r>
            <a:r>
              <a:rPr lang="pl-PL" sz="1400" dirty="0"/>
              <a:t>railway </a:t>
            </a:r>
            <a:r>
              <a:rPr lang="en-GB" sz="1400" dirty="0"/>
              <a:t>traction </a:t>
            </a:r>
            <a:r>
              <a:rPr lang="en-GB" sz="1400" dirty="0" smtClean="0"/>
              <a:t>vehicles (ŁUT, </a:t>
            </a:r>
            <a:r>
              <a:rPr lang="en-GB" sz="1400" dirty="0" err="1" smtClean="0"/>
              <a:t>Łodz</a:t>
            </a:r>
            <a:r>
              <a:rPr lang="en-GB" sz="1400" dirty="0" smtClean="0"/>
              <a:t>, Poland)</a:t>
            </a:r>
            <a:endParaRPr lang="en-GB" sz="1400" dirty="0"/>
          </a:p>
        </p:txBody>
      </p:sp>
      <p:grpSp>
        <p:nvGrpSpPr>
          <p:cNvPr id="13" name="Group 4"/>
          <p:cNvGrpSpPr>
            <a:grpSpLocks/>
          </p:cNvGrpSpPr>
          <p:nvPr/>
        </p:nvGrpSpPr>
        <p:grpSpPr bwMode="auto">
          <a:xfrm>
            <a:off x="1115616" y="4112112"/>
            <a:ext cx="2117725" cy="2178049"/>
            <a:chOff x="3152" y="871"/>
            <a:chExt cx="1874" cy="1817"/>
          </a:xfrm>
        </p:grpSpPr>
        <p:sp>
          <p:nvSpPr>
            <p:cNvPr id="14" name="Text Box 203"/>
            <p:cNvSpPr txBox="1">
              <a:spLocks noChangeAspect="1" noChangeArrowheads="1"/>
            </p:cNvSpPr>
            <p:nvPr/>
          </p:nvSpPr>
          <p:spPr bwMode="auto">
            <a:xfrm>
              <a:off x="3434" y="1630"/>
              <a:ext cx="180" cy="1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endParaRPr lang="en-GB" sz="1800" baseline="-16000">
                <a:latin typeface="Times New Roman" charset="0"/>
              </a:endParaRPr>
            </a:p>
          </p:txBody>
        </p:sp>
        <p:grpSp>
          <p:nvGrpSpPr>
            <p:cNvPr id="15" name="Group 205"/>
            <p:cNvGrpSpPr>
              <a:grpSpLocks noChangeAspect="1"/>
            </p:cNvGrpSpPr>
            <p:nvPr/>
          </p:nvGrpSpPr>
          <p:grpSpPr bwMode="auto">
            <a:xfrm rot="-5400000">
              <a:off x="3560" y="1642"/>
              <a:ext cx="313" cy="205"/>
              <a:chOff x="2877" y="1706"/>
              <a:chExt cx="231" cy="85"/>
            </a:xfrm>
          </p:grpSpPr>
          <p:sp>
            <p:nvSpPr>
              <p:cNvPr id="87" name="Line 206"/>
              <p:cNvSpPr>
                <a:spLocks noChangeAspect="1" noChangeShapeType="1"/>
              </p:cNvSpPr>
              <p:nvPr/>
            </p:nvSpPr>
            <p:spPr bwMode="auto">
              <a:xfrm>
                <a:off x="2880" y="1706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Line 207"/>
              <p:cNvSpPr>
                <a:spLocks noChangeAspect="1" noChangeShapeType="1"/>
              </p:cNvSpPr>
              <p:nvPr/>
            </p:nvSpPr>
            <p:spPr bwMode="auto">
              <a:xfrm>
                <a:off x="2877" y="1791"/>
                <a:ext cx="231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Line 208"/>
              <p:cNvSpPr>
                <a:spLocks noChangeAspect="1" noChangeShapeType="1"/>
              </p:cNvSpPr>
              <p:nvPr/>
            </p:nvSpPr>
            <p:spPr bwMode="auto">
              <a:xfrm>
                <a:off x="2880" y="1706"/>
                <a:ext cx="0" cy="85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Line 209"/>
              <p:cNvSpPr>
                <a:spLocks noChangeAspect="1" noChangeShapeType="1"/>
              </p:cNvSpPr>
              <p:nvPr/>
            </p:nvSpPr>
            <p:spPr bwMode="auto">
              <a:xfrm>
                <a:off x="3107" y="1706"/>
                <a:ext cx="1" cy="85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Text Box 224"/>
            <p:cNvSpPr txBox="1">
              <a:spLocks noChangeAspect="1" noChangeArrowheads="1"/>
            </p:cNvSpPr>
            <p:nvPr/>
          </p:nvSpPr>
          <p:spPr bwMode="auto">
            <a:xfrm>
              <a:off x="3285" y="1007"/>
              <a:ext cx="157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800">
                  <a:latin typeface="Times New Roman" charset="0"/>
                </a:rPr>
                <a:t>i</a:t>
              </a:r>
              <a:r>
                <a:rPr lang="pl-PL" sz="1800" baseline="-25000">
                  <a:latin typeface="Times New Roman" charset="0"/>
                </a:rPr>
                <a:t>L</a:t>
              </a:r>
              <a:endParaRPr lang="en-GB" sz="1800">
                <a:latin typeface="Times New Roman" charset="0"/>
              </a:endParaRPr>
            </a:p>
          </p:txBody>
        </p:sp>
        <p:sp>
          <p:nvSpPr>
            <p:cNvPr id="17" name="Text Box 225"/>
            <p:cNvSpPr txBox="1">
              <a:spLocks noChangeAspect="1" noChangeArrowheads="1"/>
            </p:cNvSpPr>
            <p:nvPr/>
          </p:nvSpPr>
          <p:spPr bwMode="auto">
            <a:xfrm>
              <a:off x="4172" y="1855"/>
              <a:ext cx="4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pl-PL" sz="1800">
                  <a:latin typeface="Times New Roman" charset="0"/>
                </a:rPr>
                <a:t>M</a:t>
              </a:r>
              <a:r>
                <a:rPr lang="en-GB" sz="1800">
                  <a:latin typeface="Times New Roman" charset="0"/>
                </a:rPr>
                <a:t>V</a:t>
              </a:r>
              <a:r>
                <a:rPr lang="pl-PL" sz="1800">
                  <a:latin typeface="Times New Roman" charset="0"/>
                </a:rPr>
                <a:t>S</a:t>
              </a:r>
              <a:endParaRPr lang="en-GB" sz="1800">
                <a:latin typeface="Times New Roman" charset="0"/>
              </a:endParaRPr>
            </a:p>
          </p:txBody>
        </p:sp>
        <p:grpSp>
          <p:nvGrpSpPr>
            <p:cNvPr id="18" name="Group 229"/>
            <p:cNvGrpSpPr>
              <a:grpSpLocks/>
            </p:cNvGrpSpPr>
            <p:nvPr/>
          </p:nvGrpSpPr>
          <p:grpSpPr bwMode="auto">
            <a:xfrm>
              <a:off x="4109" y="974"/>
              <a:ext cx="214" cy="1558"/>
              <a:chOff x="2023" y="1405"/>
              <a:chExt cx="214" cy="1558"/>
            </a:xfrm>
          </p:grpSpPr>
          <p:sp>
            <p:nvSpPr>
              <p:cNvPr id="77" name="Line 230"/>
              <p:cNvSpPr>
                <a:spLocks noChangeAspect="1" noChangeShapeType="1"/>
              </p:cNvSpPr>
              <p:nvPr/>
            </p:nvSpPr>
            <p:spPr bwMode="auto">
              <a:xfrm rot="806474" flipH="1">
                <a:off x="2099" y="2007"/>
                <a:ext cx="82" cy="47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231"/>
              <p:cNvSpPr>
                <a:spLocks noChangeAspect="1" noChangeShapeType="1"/>
              </p:cNvSpPr>
              <p:nvPr/>
            </p:nvSpPr>
            <p:spPr bwMode="auto">
              <a:xfrm>
                <a:off x="2045" y="1423"/>
                <a:ext cx="2" cy="53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232"/>
              <p:cNvSpPr>
                <a:spLocks noChangeAspect="1" noChangeShapeType="1"/>
              </p:cNvSpPr>
              <p:nvPr/>
            </p:nvSpPr>
            <p:spPr bwMode="auto">
              <a:xfrm>
                <a:off x="2047" y="2447"/>
                <a:ext cx="0" cy="5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Text Box 233"/>
              <p:cNvSpPr txBox="1">
                <a:spLocks noChangeAspect="1" noChangeArrowheads="1"/>
              </p:cNvSpPr>
              <p:nvPr/>
            </p:nvSpPr>
            <p:spPr bwMode="auto">
              <a:xfrm>
                <a:off x="2044" y="1471"/>
                <a:ext cx="193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GB" sz="1800">
                    <a:latin typeface="Times New Roman" charset="0"/>
                  </a:rPr>
                  <a:t>i</a:t>
                </a:r>
                <a:r>
                  <a:rPr lang="pl-PL" sz="1800" baseline="-10000">
                    <a:latin typeface="Times New Roman" charset="0"/>
                  </a:rPr>
                  <a:t>s</a:t>
                </a:r>
                <a:endParaRPr lang="en-GB" sz="1800" baseline="-10000">
                  <a:latin typeface="Times New Roman" charset="0"/>
                </a:endParaRPr>
              </a:p>
            </p:txBody>
          </p:sp>
          <p:sp>
            <p:nvSpPr>
              <p:cNvPr id="81" name="Oval 234"/>
              <p:cNvSpPr>
                <a:spLocks noChangeAspect="1" noChangeArrowheads="1"/>
              </p:cNvSpPr>
              <p:nvPr/>
            </p:nvSpPr>
            <p:spPr bwMode="auto">
              <a:xfrm>
                <a:off x="2024" y="1939"/>
                <a:ext cx="43" cy="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82" name="Oval 235"/>
              <p:cNvSpPr>
                <a:spLocks noChangeAspect="1" noChangeArrowheads="1"/>
              </p:cNvSpPr>
              <p:nvPr/>
            </p:nvSpPr>
            <p:spPr bwMode="auto">
              <a:xfrm>
                <a:off x="2024" y="2445"/>
                <a:ext cx="43" cy="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83" name="Oval 236"/>
              <p:cNvSpPr>
                <a:spLocks noChangeAspect="1" noChangeArrowheads="1"/>
              </p:cNvSpPr>
              <p:nvPr/>
            </p:nvSpPr>
            <p:spPr bwMode="auto">
              <a:xfrm>
                <a:off x="2023" y="1405"/>
                <a:ext cx="43" cy="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84" name="Oval 237"/>
              <p:cNvSpPr>
                <a:spLocks noChangeAspect="1" noChangeArrowheads="1"/>
              </p:cNvSpPr>
              <p:nvPr/>
            </p:nvSpPr>
            <p:spPr bwMode="auto">
              <a:xfrm>
                <a:off x="2029" y="2920"/>
                <a:ext cx="43" cy="43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85" name="Freeform 238"/>
              <p:cNvSpPr>
                <a:spLocks noChangeAspect="1"/>
              </p:cNvSpPr>
              <p:nvPr/>
            </p:nvSpPr>
            <p:spPr bwMode="auto">
              <a:xfrm>
                <a:off x="2052" y="1951"/>
                <a:ext cx="182" cy="72"/>
              </a:xfrm>
              <a:custGeom>
                <a:avLst/>
                <a:gdLst>
                  <a:gd name="T0" fmla="*/ 0 w 144"/>
                  <a:gd name="T1" fmla="*/ 0 h 57"/>
                  <a:gd name="T2" fmla="*/ 1145 w 144"/>
                  <a:gd name="T3" fmla="*/ 155 h 57"/>
                  <a:gd name="T4" fmla="*/ 1500 w 144"/>
                  <a:gd name="T5" fmla="*/ 278 h 57"/>
                  <a:gd name="T6" fmla="*/ 1615 w 144"/>
                  <a:gd name="T7" fmla="*/ 313 h 57"/>
                  <a:gd name="T8" fmla="*/ 1896 w 144"/>
                  <a:gd name="T9" fmla="*/ 744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4" h="57">
                    <a:moveTo>
                      <a:pt x="0" y="0"/>
                    </a:moveTo>
                    <a:cubicBezTo>
                      <a:pt x="28" y="9"/>
                      <a:pt x="58" y="2"/>
                      <a:pt x="87" y="12"/>
                    </a:cubicBezTo>
                    <a:cubicBezTo>
                      <a:pt x="96" y="15"/>
                      <a:pt x="105" y="18"/>
                      <a:pt x="114" y="21"/>
                    </a:cubicBezTo>
                    <a:cubicBezTo>
                      <a:pt x="117" y="22"/>
                      <a:pt x="123" y="24"/>
                      <a:pt x="123" y="24"/>
                    </a:cubicBezTo>
                    <a:cubicBezTo>
                      <a:pt x="132" y="33"/>
                      <a:pt x="138" y="45"/>
                      <a:pt x="144" y="57"/>
                    </a:cubicBez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AutoShape 239"/>
              <p:cNvSpPr>
                <a:spLocks noChangeAspect="1" noChangeArrowheads="1"/>
              </p:cNvSpPr>
              <p:nvPr/>
            </p:nvSpPr>
            <p:spPr bwMode="auto">
              <a:xfrm flipH="1" flipV="1">
                <a:off x="2024" y="1594"/>
                <a:ext cx="45" cy="153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pPr algn="ctr"/>
                <a:endParaRPr lang="en-GB" sz="1600"/>
              </a:p>
            </p:txBody>
          </p:sp>
        </p:grpSp>
        <p:sp>
          <p:nvSpPr>
            <p:cNvPr id="19" name="Line 297"/>
            <p:cNvSpPr>
              <a:spLocks noChangeShapeType="1"/>
            </p:cNvSpPr>
            <p:nvPr/>
          </p:nvSpPr>
          <p:spPr bwMode="auto">
            <a:xfrm>
              <a:off x="3715" y="2506"/>
              <a:ext cx="1001" cy="5"/>
            </a:xfrm>
            <a:custGeom>
              <a:avLst/>
              <a:gdLst>
                <a:gd name="T0" fmla="*/ 0 w 1001"/>
                <a:gd name="T1" fmla="*/ 5 h 5"/>
                <a:gd name="T2" fmla="*/ 1001 w 1001"/>
                <a:gd name="T3" fmla="*/ 0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001" h="5">
                  <a:moveTo>
                    <a:pt x="0" y="5"/>
                  </a:moveTo>
                  <a:lnTo>
                    <a:pt x="1001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98"/>
            <p:cNvSpPr>
              <a:spLocks noChangeShapeType="1"/>
            </p:cNvSpPr>
            <p:nvPr/>
          </p:nvSpPr>
          <p:spPr bwMode="auto">
            <a:xfrm flipV="1">
              <a:off x="3717" y="989"/>
              <a:ext cx="986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 flipH="1">
              <a:off x="3715" y="985"/>
              <a:ext cx="2" cy="60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>
              <a:off x="3715" y="1898"/>
              <a:ext cx="0" cy="6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3" name="Group 28"/>
            <p:cNvGrpSpPr>
              <a:grpSpLocks/>
            </p:cNvGrpSpPr>
            <p:nvPr/>
          </p:nvGrpSpPr>
          <p:grpSpPr bwMode="auto">
            <a:xfrm>
              <a:off x="3152" y="1210"/>
              <a:ext cx="106" cy="513"/>
              <a:chOff x="187" y="1785"/>
              <a:chExt cx="106" cy="513"/>
            </a:xfrm>
          </p:grpSpPr>
          <p:grpSp>
            <p:nvGrpSpPr>
              <p:cNvPr id="63" name="Group 256"/>
              <p:cNvGrpSpPr>
                <a:grpSpLocks noChangeAspect="1"/>
              </p:cNvGrpSpPr>
              <p:nvPr/>
            </p:nvGrpSpPr>
            <p:grpSpPr bwMode="auto">
              <a:xfrm rot="-5400000">
                <a:off x="114" y="1859"/>
                <a:ext cx="254" cy="105"/>
                <a:chOff x="3902" y="1461"/>
                <a:chExt cx="186" cy="47"/>
              </a:xfrm>
            </p:grpSpPr>
            <p:grpSp>
              <p:nvGrpSpPr>
                <p:cNvPr id="71" name="Group 257"/>
                <p:cNvGrpSpPr>
                  <a:grpSpLocks noChangeAspect="1"/>
                </p:cNvGrpSpPr>
                <p:nvPr/>
              </p:nvGrpSpPr>
              <p:grpSpPr bwMode="auto">
                <a:xfrm>
                  <a:off x="3997" y="1463"/>
                  <a:ext cx="91" cy="45"/>
                  <a:chOff x="3779" y="2483"/>
                  <a:chExt cx="262" cy="129"/>
                </a:xfrm>
              </p:grpSpPr>
              <p:sp>
                <p:nvSpPr>
                  <p:cNvPr id="75" name="Arc 258"/>
                  <p:cNvSpPr>
                    <a:spLocks noChangeAspect="1"/>
                  </p:cNvSpPr>
                  <p:nvPr/>
                </p:nvSpPr>
                <p:spPr bwMode="auto">
                  <a:xfrm>
                    <a:off x="3913" y="2483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Arc 259"/>
                  <p:cNvSpPr>
                    <a:spLocks noChangeAspect="1"/>
                  </p:cNvSpPr>
                  <p:nvPr/>
                </p:nvSpPr>
                <p:spPr bwMode="auto">
                  <a:xfrm rot="-5400000">
                    <a:off x="3779" y="2484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" name="Group 260"/>
                <p:cNvGrpSpPr>
                  <a:grpSpLocks noChangeAspect="1"/>
                </p:cNvGrpSpPr>
                <p:nvPr/>
              </p:nvGrpSpPr>
              <p:grpSpPr bwMode="auto">
                <a:xfrm>
                  <a:off x="3902" y="1461"/>
                  <a:ext cx="91" cy="45"/>
                  <a:chOff x="3779" y="2483"/>
                  <a:chExt cx="262" cy="129"/>
                </a:xfrm>
              </p:grpSpPr>
              <p:sp>
                <p:nvSpPr>
                  <p:cNvPr id="73" name="Arc 261"/>
                  <p:cNvSpPr>
                    <a:spLocks noChangeAspect="1"/>
                  </p:cNvSpPr>
                  <p:nvPr/>
                </p:nvSpPr>
                <p:spPr bwMode="auto">
                  <a:xfrm>
                    <a:off x="3913" y="2483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74" name="Arc 262"/>
                  <p:cNvSpPr>
                    <a:spLocks noChangeAspect="1"/>
                  </p:cNvSpPr>
                  <p:nvPr/>
                </p:nvSpPr>
                <p:spPr bwMode="auto">
                  <a:xfrm rot="-5400000">
                    <a:off x="3779" y="2484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4" name="Group 256"/>
              <p:cNvGrpSpPr>
                <a:grpSpLocks noChangeAspect="1"/>
              </p:cNvGrpSpPr>
              <p:nvPr/>
            </p:nvGrpSpPr>
            <p:grpSpPr bwMode="auto">
              <a:xfrm rot="-5400000">
                <a:off x="113" y="2118"/>
                <a:ext cx="254" cy="105"/>
                <a:chOff x="3902" y="1461"/>
                <a:chExt cx="186" cy="47"/>
              </a:xfrm>
            </p:grpSpPr>
            <p:grpSp>
              <p:nvGrpSpPr>
                <p:cNvPr id="65" name="Group 257"/>
                <p:cNvGrpSpPr>
                  <a:grpSpLocks noChangeAspect="1"/>
                </p:cNvGrpSpPr>
                <p:nvPr/>
              </p:nvGrpSpPr>
              <p:grpSpPr bwMode="auto">
                <a:xfrm>
                  <a:off x="3997" y="1463"/>
                  <a:ext cx="91" cy="45"/>
                  <a:chOff x="3779" y="2483"/>
                  <a:chExt cx="262" cy="129"/>
                </a:xfrm>
              </p:grpSpPr>
              <p:sp>
                <p:nvSpPr>
                  <p:cNvPr id="69" name="Arc 258"/>
                  <p:cNvSpPr>
                    <a:spLocks noChangeAspect="1"/>
                  </p:cNvSpPr>
                  <p:nvPr/>
                </p:nvSpPr>
                <p:spPr bwMode="auto">
                  <a:xfrm>
                    <a:off x="3913" y="2483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70" name="Arc 259"/>
                  <p:cNvSpPr>
                    <a:spLocks noChangeAspect="1"/>
                  </p:cNvSpPr>
                  <p:nvPr/>
                </p:nvSpPr>
                <p:spPr bwMode="auto">
                  <a:xfrm rot="-5400000">
                    <a:off x="3779" y="2484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6" name="Group 260"/>
                <p:cNvGrpSpPr>
                  <a:grpSpLocks noChangeAspect="1"/>
                </p:cNvGrpSpPr>
                <p:nvPr/>
              </p:nvGrpSpPr>
              <p:grpSpPr bwMode="auto">
                <a:xfrm>
                  <a:off x="3902" y="1461"/>
                  <a:ext cx="91" cy="45"/>
                  <a:chOff x="3779" y="2483"/>
                  <a:chExt cx="262" cy="129"/>
                </a:xfrm>
              </p:grpSpPr>
              <p:sp>
                <p:nvSpPr>
                  <p:cNvPr id="67" name="Arc 261"/>
                  <p:cNvSpPr>
                    <a:spLocks noChangeAspect="1"/>
                  </p:cNvSpPr>
                  <p:nvPr/>
                </p:nvSpPr>
                <p:spPr bwMode="auto">
                  <a:xfrm>
                    <a:off x="3913" y="2483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68" name="Arc 262"/>
                  <p:cNvSpPr>
                    <a:spLocks noChangeAspect="1"/>
                  </p:cNvSpPr>
                  <p:nvPr/>
                </p:nvSpPr>
                <p:spPr bwMode="auto">
                  <a:xfrm rot="-5400000">
                    <a:off x="3779" y="2484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4" name="Group 43"/>
            <p:cNvGrpSpPr>
              <a:grpSpLocks/>
            </p:cNvGrpSpPr>
            <p:nvPr/>
          </p:nvGrpSpPr>
          <p:grpSpPr bwMode="auto">
            <a:xfrm>
              <a:off x="3153" y="1732"/>
              <a:ext cx="106" cy="513"/>
              <a:chOff x="187" y="1785"/>
              <a:chExt cx="106" cy="513"/>
            </a:xfrm>
          </p:grpSpPr>
          <p:grpSp>
            <p:nvGrpSpPr>
              <p:cNvPr id="49" name="Group 256"/>
              <p:cNvGrpSpPr>
                <a:grpSpLocks noChangeAspect="1"/>
              </p:cNvGrpSpPr>
              <p:nvPr/>
            </p:nvGrpSpPr>
            <p:grpSpPr bwMode="auto">
              <a:xfrm rot="-5400000">
                <a:off x="114" y="1859"/>
                <a:ext cx="254" cy="105"/>
                <a:chOff x="3902" y="1461"/>
                <a:chExt cx="186" cy="47"/>
              </a:xfrm>
            </p:grpSpPr>
            <p:grpSp>
              <p:nvGrpSpPr>
                <p:cNvPr id="57" name="Group 257"/>
                <p:cNvGrpSpPr>
                  <a:grpSpLocks noChangeAspect="1"/>
                </p:cNvGrpSpPr>
                <p:nvPr/>
              </p:nvGrpSpPr>
              <p:grpSpPr bwMode="auto">
                <a:xfrm>
                  <a:off x="3997" y="1463"/>
                  <a:ext cx="91" cy="45"/>
                  <a:chOff x="3779" y="2483"/>
                  <a:chExt cx="262" cy="129"/>
                </a:xfrm>
              </p:grpSpPr>
              <p:sp>
                <p:nvSpPr>
                  <p:cNvPr id="61" name="Arc 258"/>
                  <p:cNvSpPr>
                    <a:spLocks noChangeAspect="1"/>
                  </p:cNvSpPr>
                  <p:nvPr/>
                </p:nvSpPr>
                <p:spPr bwMode="auto">
                  <a:xfrm>
                    <a:off x="3913" y="2483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Arc 259"/>
                  <p:cNvSpPr>
                    <a:spLocks noChangeAspect="1"/>
                  </p:cNvSpPr>
                  <p:nvPr/>
                </p:nvSpPr>
                <p:spPr bwMode="auto">
                  <a:xfrm rot="-5400000">
                    <a:off x="3779" y="2484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8" name="Group 260"/>
                <p:cNvGrpSpPr>
                  <a:grpSpLocks noChangeAspect="1"/>
                </p:cNvGrpSpPr>
                <p:nvPr/>
              </p:nvGrpSpPr>
              <p:grpSpPr bwMode="auto">
                <a:xfrm>
                  <a:off x="3902" y="1461"/>
                  <a:ext cx="91" cy="45"/>
                  <a:chOff x="3779" y="2483"/>
                  <a:chExt cx="262" cy="129"/>
                </a:xfrm>
              </p:grpSpPr>
              <p:sp>
                <p:nvSpPr>
                  <p:cNvPr id="59" name="Arc 261"/>
                  <p:cNvSpPr>
                    <a:spLocks noChangeAspect="1"/>
                  </p:cNvSpPr>
                  <p:nvPr/>
                </p:nvSpPr>
                <p:spPr bwMode="auto">
                  <a:xfrm>
                    <a:off x="3913" y="2483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60" name="Arc 262"/>
                  <p:cNvSpPr>
                    <a:spLocks noChangeAspect="1"/>
                  </p:cNvSpPr>
                  <p:nvPr/>
                </p:nvSpPr>
                <p:spPr bwMode="auto">
                  <a:xfrm rot="-5400000">
                    <a:off x="3779" y="2484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0" name="Group 256"/>
              <p:cNvGrpSpPr>
                <a:grpSpLocks noChangeAspect="1"/>
              </p:cNvGrpSpPr>
              <p:nvPr/>
            </p:nvGrpSpPr>
            <p:grpSpPr bwMode="auto">
              <a:xfrm rot="-5400000">
                <a:off x="113" y="2118"/>
                <a:ext cx="254" cy="105"/>
                <a:chOff x="3902" y="1461"/>
                <a:chExt cx="186" cy="47"/>
              </a:xfrm>
            </p:grpSpPr>
            <p:grpSp>
              <p:nvGrpSpPr>
                <p:cNvPr id="51" name="Group 257"/>
                <p:cNvGrpSpPr>
                  <a:grpSpLocks noChangeAspect="1"/>
                </p:cNvGrpSpPr>
                <p:nvPr/>
              </p:nvGrpSpPr>
              <p:grpSpPr bwMode="auto">
                <a:xfrm>
                  <a:off x="3997" y="1463"/>
                  <a:ext cx="91" cy="45"/>
                  <a:chOff x="3779" y="2483"/>
                  <a:chExt cx="262" cy="129"/>
                </a:xfrm>
              </p:grpSpPr>
              <p:sp>
                <p:nvSpPr>
                  <p:cNvPr id="55" name="Arc 258"/>
                  <p:cNvSpPr>
                    <a:spLocks noChangeAspect="1"/>
                  </p:cNvSpPr>
                  <p:nvPr/>
                </p:nvSpPr>
                <p:spPr bwMode="auto">
                  <a:xfrm>
                    <a:off x="3913" y="2483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56" name="Arc 259"/>
                  <p:cNvSpPr>
                    <a:spLocks noChangeAspect="1"/>
                  </p:cNvSpPr>
                  <p:nvPr/>
                </p:nvSpPr>
                <p:spPr bwMode="auto">
                  <a:xfrm rot="-5400000">
                    <a:off x="3779" y="2484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2" name="Group 260"/>
                <p:cNvGrpSpPr>
                  <a:grpSpLocks noChangeAspect="1"/>
                </p:cNvGrpSpPr>
                <p:nvPr/>
              </p:nvGrpSpPr>
              <p:grpSpPr bwMode="auto">
                <a:xfrm>
                  <a:off x="3902" y="1461"/>
                  <a:ext cx="91" cy="45"/>
                  <a:chOff x="3779" y="2483"/>
                  <a:chExt cx="262" cy="129"/>
                </a:xfrm>
              </p:grpSpPr>
              <p:sp>
                <p:nvSpPr>
                  <p:cNvPr id="53" name="Arc 261"/>
                  <p:cNvSpPr>
                    <a:spLocks noChangeAspect="1"/>
                  </p:cNvSpPr>
                  <p:nvPr/>
                </p:nvSpPr>
                <p:spPr bwMode="auto">
                  <a:xfrm>
                    <a:off x="3913" y="2483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  <p:sp>
                <p:nvSpPr>
                  <p:cNvPr id="54" name="Arc 262"/>
                  <p:cNvSpPr>
                    <a:spLocks noChangeAspect="1"/>
                  </p:cNvSpPr>
                  <p:nvPr/>
                </p:nvSpPr>
                <p:spPr bwMode="auto">
                  <a:xfrm rot="-5400000">
                    <a:off x="3779" y="2484"/>
                    <a:ext cx="128" cy="12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FF33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</a:extLst>
                </p:spPr>
                <p:txBody>
                  <a:bodyPr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25" name="Line 58"/>
            <p:cNvSpPr>
              <a:spLocks noChangeShapeType="1"/>
            </p:cNvSpPr>
            <p:nvPr/>
          </p:nvSpPr>
          <p:spPr bwMode="auto">
            <a:xfrm>
              <a:off x="4130" y="871"/>
              <a:ext cx="1" cy="1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59"/>
            <p:cNvSpPr>
              <a:spLocks noChangeShapeType="1"/>
            </p:cNvSpPr>
            <p:nvPr/>
          </p:nvSpPr>
          <p:spPr bwMode="auto">
            <a:xfrm>
              <a:off x="3263" y="871"/>
              <a:ext cx="86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60"/>
            <p:cNvSpPr>
              <a:spLocks noChangeShapeType="1"/>
            </p:cNvSpPr>
            <p:nvPr/>
          </p:nvSpPr>
          <p:spPr bwMode="auto">
            <a:xfrm>
              <a:off x="3263" y="871"/>
              <a:ext cx="0" cy="3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61"/>
            <p:cNvSpPr>
              <a:spLocks noChangeShapeType="1"/>
            </p:cNvSpPr>
            <p:nvPr/>
          </p:nvSpPr>
          <p:spPr bwMode="auto">
            <a:xfrm flipH="1">
              <a:off x="4130" y="2514"/>
              <a:ext cx="1" cy="1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62"/>
            <p:cNvSpPr>
              <a:spLocks noChangeShapeType="1"/>
            </p:cNvSpPr>
            <p:nvPr/>
          </p:nvSpPr>
          <p:spPr bwMode="auto">
            <a:xfrm>
              <a:off x="3259" y="2245"/>
              <a:ext cx="0" cy="4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63"/>
            <p:cNvSpPr>
              <a:spLocks noChangeShapeType="1"/>
            </p:cNvSpPr>
            <p:nvPr/>
          </p:nvSpPr>
          <p:spPr bwMode="auto">
            <a:xfrm>
              <a:off x="3263" y="2683"/>
              <a:ext cx="86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203"/>
            <p:cNvSpPr txBox="1">
              <a:spLocks noChangeAspect="1" noChangeArrowheads="1"/>
            </p:cNvSpPr>
            <p:nvPr/>
          </p:nvSpPr>
          <p:spPr bwMode="auto">
            <a:xfrm>
              <a:off x="3819" y="1620"/>
              <a:ext cx="180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800">
                  <a:latin typeface="Times New Roman" charset="0"/>
                </a:rPr>
                <a:t>R</a:t>
              </a:r>
              <a:endParaRPr lang="en-GB" sz="1800" baseline="-16000">
                <a:latin typeface="Times New Roman" charset="0"/>
              </a:endParaRPr>
            </a:p>
          </p:txBody>
        </p:sp>
        <p:sp>
          <p:nvSpPr>
            <p:cNvPr id="32" name="Text Box 65"/>
            <p:cNvSpPr txBox="1">
              <a:spLocks noChangeArrowheads="1"/>
            </p:cNvSpPr>
            <p:nvPr/>
          </p:nvSpPr>
          <p:spPr bwMode="auto">
            <a:xfrm>
              <a:off x="3263" y="1630"/>
              <a:ext cx="19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pl-PL" sz="1600">
                  <a:latin typeface="Times New Roman" charset="0"/>
                </a:rPr>
                <a:t>L</a:t>
              </a:r>
            </a:p>
          </p:txBody>
        </p:sp>
        <p:sp>
          <p:nvSpPr>
            <p:cNvPr id="33" name="AutoShape 290"/>
            <p:cNvSpPr>
              <a:spLocks noChangeAspect="1" noChangeArrowheads="1"/>
            </p:cNvSpPr>
            <p:nvPr/>
          </p:nvSpPr>
          <p:spPr bwMode="auto">
            <a:xfrm rot="10800000" flipH="1" flipV="1">
              <a:off x="3240" y="963"/>
              <a:ext cx="45" cy="15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1600"/>
            </a:p>
          </p:txBody>
        </p:sp>
        <p:sp>
          <p:nvSpPr>
            <p:cNvPr id="34" name="AutoShape 290"/>
            <p:cNvSpPr>
              <a:spLocks noChangeAspect="1" noChangeArrowheads="1"/>
            </p:cNvSpPr>
            <p:nvPr/>
          </p:nvSpPr>
          <p:spPr bwMode="auto">
            <a:xfrm flipH="1" flipV="1">
              <a:off x="3692" y="1243"/>
              <a:ext cx="45" cy="154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endParaRPr lang="en-GB" sz="1600"/>
            </a:p>
          </p:txBody>
        </p:sp>
        <p:sp>
          <p:nvSpPr>
            <p:cNvPr id="35" name="Text Box 68"/>
            <p:cNvSpPr txBox="1">
              <a:spLocks noChangeArrowheads="1"/>
            </p:cNvSpPr>
            <p:nvPr/>
          </p:nvSpPr>
          <p:spPr bwMode="auto">
            <a:xfrm>
              <a:off x="3715" y="1162"/>
              <a:ext cx="20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pl-PL" sz="1600"/>
                <a:t>i</a:t>
              </a:r>
              <a:r>
                <a:rPr lang="pl-PL" sz="1600" baseline="-10000"/>
                <a:t>R</a:t>
              </a:r>
              <a:endParaRPr lang="pl-PL" sz="1600"/>
            </a:p>
          </p:txBody>
        </p:sp>
        <p:sp>
          <p:nvSpPr>
            <p:cNvPr id="36" name="Text Box 194"/>
            <p:cNvSpPr txBox="1">
              <a:spLocks noChangeAspect="1" noChangeArrowheads="1"/>
            </p:cNvSpPr>
            <p:nvPr/>
          </p:nvSpPr>
          <p:spPr bwMode="auto">
            <a:xfrm>
              <a:off x="4747" y="1898"/>
              <a:ext cx="2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pl-PL" sz="1600">
                  <a:latin typeface="Times New Roman" charset="0"/>
                </a:rPr>
                <a:t>TR</a:t>
              </a:r>
            </a:p>
          </p:txBody>
        </p:sp>
        <p:sp>
          <p:nvSpPr>
            <p:cNvPr id="37" name="Line 140"/>
            <p:cNvSpPr>
              <a:spLocks noChangeAspect="1" noChangeShapeType="1"/>
            </p:cNvSpPr>
            <p:nvPr/>
          </p:nvSpPr>
          <p:spPr bwMode="auto">
            <a:xfrm>
              <a:off x="4772" y="1625"/>
              <a:ext cx="0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141"/>
            <p:cNvSpPr>
              <a:spLocks noChangeAspect="1" noChangeShapeType="1"/>
            </p:cNvSpPr>
            <p:nvPr/>
          </p:nvSpPr>
          <p:spPr bwMode="auto">
            <a:xfrm>
              <a:off x="4794" y="1625"/>
              <a:ext cx="0" cy="2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142"/>
            <p:cNvSpPr>
              <a:spLocks noChangeAspect="1" noChangeShapeType="1"/>
            </p:cNvSpPr>
            <p:nvPr/>
          </p:nvSpPr>
          <p:spPr bwMode="auto">
            <a:xfrm flipH="1">
              <a:off x="4718" y="1778"/>
              <a:ext cx="52" cy="8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143"/>
            <p:cNvSpPr>
              <a:spLocks noChangeAspect="1" noChangeShapeType="1"/>
            </p:cNvSpPr>
            <p:nvPr/>
          </p:nvSpPr>
          <p:spPr bwMode="auto">
            <a:xfrm flipH="1" flipV="1">
              <a:off x="4718" y="1625"/>
              <a:ext cx="55" cy="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144"/>
            <p:cNvSpPr>
              <a:spLocks noChangeAspect="1" noChangeShapeType="1"/>
            </p:cNvSpPr>
            <p:nvPr/>
          </p:nvSpPr>
          <p:spPr bwMode="auto">
            <a:xfrm>
              <a:off x="4794" y="1745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Oval 145"/>
            <p:cNvSpPr>
              <a:spLocks noChangeAspect="1" noChangeArrowheads="1"/>
            </p:cNvSpPr>
            <p:nvPr/>
          </p:nvSpPr>
          <p:spPr bwMode="auto">
            <a:xfrm>
              <a:off x="4827" y="1737"/>
              <a:ext cx="17" cy="1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pl-PL" sz="1600"/>
            </a:p>
          </p:txBody>
        </p:sp>
        <p:sp>
          <p:nvSpPr>
            <p:cNvPr id="43" name="Line 159"/>
            <p:cNvSpPr>
              <a:spLocks noChangeAspect="1" noChangeShapeType="1"/>
            </p:cNvSpPr>
            <p:nvPr/>
          </p:nvSpPr>
          <p:spPr bwMode="auto">
            <a:xfrm>
              <a:off x="4718" y="1000"/>
              <a:ext cx="0" cy="6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163"/>
            <p:cNvSpPr>
              <a:spLocks noChangeAspect="1" noChangeShapeType="1"/>
            </p:cNvSpPr>
            <p:nvPr/>
          </p:nvSpPr>
          <p:spPr bwMode="auto">
            <a:xfrm>
              <a:off x="4718" y="1864"/>
              <a:ext cx="2" cy="638"/>
            </a:xfrm>
            <a:custGeom>
              <a:avLst/>
              <a:gdLst>
                <a:gd name="T0" fmla="*/ 0 w 2"/>
                <a:gd name="T1" fmla="*/ 0 h 638"/>
                <a:gd name="T2" fmla="*/ 2 w 2"/>
                <a:gd name="T3" fmla="*/ 638 h 63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" h="638">
                  <a:moveTo>
                    <a:pt x="0" y="0"/>
                  </a:moveTo>
                  <a:lnTo>
                    <a:pt x="2" y="63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AutoShape 200"/>
            <p:cNvSpPr>
              <a:spLocks noChangeAspect="1" noChangeArrowheads="1"/>
            </p:cNvSpPr>
            <p:nvPr/>
          </p:nvSpPr>
          <p:spPr bwMode="auto">
            <a:xfrm>
              <a:off x="4698" y="1275"/>
              <a:ext cx="38" cy="120"/>
            </a:xfrm>
            <a:prstGeom prst="flowChartMerge">
              <a:avLst/>
            </a:prstGeom>
            <a:solidFill>
              <a:srgbClr val="000000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pl-PL" sz="1600"/>
            </a:p>
          </p:txBody>
        </p:sp>
        <p:sp>
          <p:nvSpPr>
            <p:cNvPr id="46" name="Text Box 204"/>
            <p:cNvSpPr txBox="1">
              <a:spLocks noChangeAspect="1" noChangeArrowheads="1"/>
            </p:cNvSpPr>
            <p:nvPr/>
          </p:nvSpPr>
          <p:spPr bwMode="auto">
            <a:xfrm>
              <a:off x="4718" y="1262"/>
              <a:ext cx="19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pl-PL" sz="1600"/>
                <a:t>i</a:t>
              </a:r>
              <a:r>
                <a:rPr lang="pl-PL" sz="1600" baseline="-25000"/>
                <a:t>tr</a:t>
              </a:r>
            </a:p>
          </p:txBody>
        </p:sp>
        <p:sp>
          <p:nvSpPr>
            <p:cNvPr id="47" name="Oval 216"/>
            <p:cNvSpPr>
              <a:spLocks noChangeAspect="1" noChangeArrowheads="1"/>
            </p:cNvSpPr>
            <p:nvPr/>
          </p:nvSpPr>
          <p:spPr bwMode="auto">
            <a:xfrm>
              <a:off x="4696" y="2479"/>
              <a:ext cx="39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pl-PL" sz="1600"/>
            </a:p>
          </p:txBody>
        </p:sp>
        <p:sp>
          <p:nvSpPr>
            <p:cNvPr id="48" name="Oval 217"/>
            <p:cNvSpPr>
              <a:spLocks noChangeAspect="1" noChangeArrowheads="1"/>
            </p:cNvSpPr>
            <p:nvPr/>
          </p:nvSpPr>
          <p:spPr bwMode="auto">
            <a:xfrm>
              <a:off x="4697" y="974"/>
              <a:ext cx="39" cy="45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pl-PL" sz="160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301233" y="2492896"/>
            <a:ext cx="3672408" cy="923330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Crossing through zero is not a trivial issue in this case (to be further discussed with EPC)</a:t>
            </a:r>
            <a:endParaRPr lang="en-US" dirty="0"/>
          </a:p>
        </p:txBody>
      </p:sp>
      <p:sp>
        <p:nvSpPr>
          <p:cNvPr id="9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121464" y="6381328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47398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8434800" cy="720000"/>
          </a:xfrm>
        </p:spPr>
        <p:txBody>
          <a:bodyPr/>
          <a:lstStyle/>
          <a:p>
            <a:r>
              <a:rPr lang="en-US" sz="3200" dirty="0" smtClean="0"/>
              <a:t>Quench Heater </a:t>
            </a:r>
            <a:r>
              <a:rPr lang="en-US" sz="3200" dirty="0"/>
              <a:t>D</a:t>
            </a:r>
            <a:r>
              <a:rPr lang="en-US" sz="3200" dirty="0" smtClean="0"/>
              <a:t>ischarge </a:t>
            </a:r>
            <a:r>
              <a:rPr lang="en-US" sz="3200" dirty="0"/>
              <a:t>S</a:t>
            </a:r>
            <a:r>
              <a:rPr lang="en-US" sz="3200" dirty="0" smtClean="0"/>
              <a:t>upplies (HDS)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317707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plan is to use the same units as the ones existing for LHC</a:t>
            </a:r>
          </a:p>
          <a:p>
            <a:pPr lvl="1"/>
            <a:r>
              <a:rPr lang="en-US" dirty="0" smtClean="0"/>
              <a:t>Bipolar ± 450 V, 7.05 mF</a:t>
            </a:r>
          </a:p>
          <a:p>
            <a:pPr lvl="1"/>
            <a:r>
              <a:rPr lang="en-US" dirty="0" smtClean="0"/>
              <a:t>High reliability shown during years of LHC operation (around 1/mil/year)</a:t>
            </a:r>
          </a:p>
          <a:p>
            <a:r>
              <a:rPr lang="en-US" dirty="0" smtClean="0"/>
              <a:t>Time for switching of </a:t>
            </a:r>
            <a:r>
              <a:rPr lang="en-US" dirty="0" err="1" smtClean="0"/>
              <a:t>thyristors</a:t>
            </a:r>
            <a:r>
              <a:rPr lang="en-US" dirty="0" smtClean="0"/>
              <a:t> in conduction has to be reduced to 1 </a:t>
            </a:r>
            <a:r>
              <a:rPr lang="en-US" dirty="0" err="1" smtClean="0"/>
              <a:t>ms</a:t>
            </a:r>
            <a:r>
              <a:rPr lang="en-US" dirty="0" smtClean="0"/>
              <a:t> from 4 to 5 </a:t>
            </a:r>
            <a:r>
              <a:rPr lang="en-US" dirty="0" err="1" smtClean="0"/>
              <a:t>ms</a:t>
            </a:r>
            <a:r>
              <a:rPr lang="en-US" dirty="0" smtClean="0"/>
              <a:t> at present</a:t>
            </a:r>
          </a:p>
          <a:p>
            <a:pPr lvl="1"/>
            <a:r>
              <a:rPr lang="en-US" dirty="0" smtClean="0"/>
              <a:t>Relays to be replaced by solid-state devices</a:t>
            </a:r>
          </a:p>
          <a:p>
            <a:r>
              <a:rPr lang="en-US" dirty="0" smtClean="0"/>
              <a:t>Units have been sent to KEK and similar ones are being used at FNAL for the tests of the models and prototypes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Screen Shot 2016-06-24 at 10.15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077072"/>
            <a:ext cx="4547810" cy="2136274"/>
          </a:xfrm>
          <a:prstGeom prst="rect">
            <a:avLst/>
          </a:prstGeom>
        </p:spPr>
      </p:pic>
      <p:pic>
        <p:nvPicPr>
          <p:cNvPr id="7" name="Picture 6" descr="Screen Shot 2016-06-24 at 10.15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437112"/>
            <a:ext cx="2568111" cy="1617216"/>
          </a:xfrm>
          <a:prstGeom prst="rect">
            <a:avLst/>
          </a:prstGeom>
        </p:spPr>
      </p:pic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</a:t>
            </a:r>
            <a:r>
              <a:rPr lang="fr-FR" noProof="0" dirty="0" smtClean="0"/>
              <a:t>Mateos/</a:t>
            </a:r>
            <a:r>
              <a:rPr lang="fr-FR" noProof="0" dirty="0" err="1" smtClean="0"/>
              <a:t>Ezio</a:t>
            </a:r>
            <a:r>
              <a:rPr lang="fr-FR" noProof="0" dirty="0" smtClean="0"/>
              <a:t> </a:t>
            </a:r>
            <a:r>
              <a:rPr lang="fr-FR" noProof="0" dirty="0" err="1" smtClean="0"/>
              <a:t>Todesco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92568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36679</TotalTime>
  <Words>1184</Words>
  <Application>Microsoft Macintosh PowerPoint</Application>
  <PresentationFormat>On-screen Show (4:3)</PresentationFormat>
  <Paragraphs>230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Thème Office</vt:lpstr>
      <vt:lpstr>Feedback on quench heaters versus energy extraction on HL corrector magnets</vt:lpstr>
      <vt:lpstr>Introduction</vt:lpstr>
      <vt:lpstr>The MCBXF magnet</vt:lpstr>
      <vt:lpstr>Protection</vt:lpstr>
      <vt:lpstr>Simulation features</vt:lpstr>
      <vt:lpstr>Protection strategy</vt:lpstr>
      <vt:lpstr>Energy Extraction Systems</vt:lpstr>
      <vt:lpstr>HL-LHC EE (some) alternatives</vt:lpstr>
      <vt:lpstr>Quench Heater Discharge Supplies (HDS)</vt:lpstr>
      <vt:lpstr>EE vs QH comparison</vt:lpstr>
      <vt:lpstr>Summary of conclusions</vt:lpstr>
      <vt:lpstr>Many thanks for your attention!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Felix Rodriguez Mateos</cp:lastModifiedBy>
  <cp:revision>540</cp:revision>
  <cp:lastPrinted>2016-03-19T15:53:37Z</cp:lastPrinted>
  <dcterms:created xsi:type="dcterms:W3CDTF">2016-01-11T14:38:10Z</dcterms:created>
  <dcterms:modified xsi:type="dcterms:W3CDTF">2016-07-21T12:38:12Z</dcterms:modified>
</cp:coreProperties>
</file>