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256" r:id="rId2"/>
    <p:sldId id="305" r:id="rId3"/>
    <p:sldId id="308" r:id="rId4"/>
    <p:sldId id="309" r:id="rId5"/>
    <p:sldId id="310" r:id="rId6"/>
    <p:sldId id="316" r:id="rId7"/>
    <p:sldId id="317" r:id="rId8"/>
    <p:sldId id="311" r:id="rId9"/>
    <p:sldId id="313" r:id="rId10"/>
    <p:sldId id="312" r:id="rId11"/>
    <p:sldId id="314" r:id="rId12"/>
    <p:sldId id="318" r:id="rId13"/>
    <p:sldId id="315" r:id="rId14"/>
    <p:sldId id="319" r:id="rId15"/>
  </p:sldIdLst>
  <p:sldSz cx="9144000" cy="6858000" type="screen4x3"/>
  <p:notesSz cx="6727825" cy="985996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A16D1"/>
    <a:srgbClr val="FF9999"/>
    <a:srgbClr val="A32FD1"/>
    <a:srgbClr val="94B9F0"/>
    <a:srgbClr val="36B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1" autoAdjust="0"/>
    <p:restoredTop sz="94643" autoAdjust="0"/>
  </p:normalViewPr>
  <p:slideViewPr>
    <p:cSldViewPr>
      <p:cViewPr varScale="1">
        <p:scale>
          <a:sx n="109" d="100"/>
          <a:sy n="109" d="100"/>
        </p:scale>
        <p:origin x="-1656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6" y="12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13312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3125"/>
            <a:ext cx="536575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 smtClean="0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11588" y="9364663"/>
            <a:ext cx="28987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3222648F-31A1-4026-9FF7-A356CDB321C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505417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E2D7401-3E27-4F70-B184-9E2690D706E7}" type="slidenum">
              <a:rPr lang="en-US" altLang="x-none"/>
              <a:pPr/>
              <a:t>1</a:t>
            </a:fld>
            <a:endParaRPr lang="en-US" altLang="x-none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811588" y="9364663"/>
            <a:ext cx="29083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F605ED2E-785F-43EB-AFED-759FC12CF2DA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r">
              <a:buClrTx/>
              <a:buFontTx/>
              <a:buNone/>
            </a:pPr>
            <a:fld id="{80B8E91A-27D6-4120-8AE5-1D31DE078401}" type="slidenum">
              <a:rPr lang="en-US" altLang="x-non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1</a:t>
            </a:fld>
            <a:endParaRPr lang="en-US" altLang="x-none" sz="1200">
              <a:solidFill>
                <a:srgbClr val="000000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901700" y="739775"/>
            <a:ext cx="4922838" cy="36972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73100" y="4683125"/>
            <a:ext cx="5370513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21:02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8E6DE8-81B4-457E-A0C1-CD87CC200D7B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2239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D5389D6-8769-4CB0-B18F-09D2D485BCB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2284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3669EF-A8A0-4B26-A87C-E4D0E5BAAE5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0700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BB79DE-101E-4B01-A63A-D10B04EC40A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7240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7D52D9D-B1D8-4BCA-A54B-E37DADC4608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7651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C89876A-1640-419A-937D-1B509708C1C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5827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0642DD2-9E4C-4F27-B215-62A32BEEFDC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0002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0D561BB-CEC2-4CC7-AD06-C227A1D899F0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86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>
            <a:off x="1447800" y="0"/>
            <a:ext cx="6629400" cy="106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ClrTx/>
              <a:buFontTx/>
              <a:buNone/>
            </a:pPr>
            <a:endParaRPr lang="en-US" altLang="x-none" sz="3200" b="1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38C331FB-1204-45F7-AF99-0247136FFEC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994525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libri" pitchFamily="34" charset="0"/>
                <a:cs typeface="Calibri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libri" pitchFamily="34" charset="0"/>
                <a:cs typeface="Calibri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libri" pitchFamily="34" charset="0"/>
                <a:cs typeface="Calibri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libri" pitchFamily="34" charset="0"/>
                <a:cs typeface="Calibri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1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E273EF5-815E-4680-95A6-6386C2D763A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0063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E18B7E7-2E37-4FF3-B7BE-BB50155980E2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2953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94B9F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077200" y="0"/>
            <a:ext cx="1066800" cy="1066800"/>
          </a:xfrm>
          <a:prstGeom prst="rect">
            <a:avLst/>
          </a:prstGeom>
          <a:solidFill>
            <a:srgbClr val="DDDDDD">
              <a:alpha val="81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Click to edit the outline text format</a:t>
            </a:r>
          </a:p>
          <a:p>
            <a:pPr lvl="1"/>
            <a:r>
              <a:rPr lang="en-GB" altLang="x-none" smtClean="0"/>
              <a:t>Second Outline Level</a:t>
            </a:r>
          </a:p>
          <a:p>
            <a:pPr lvl="2"/>
            <a:r>
              <a:rPr lang="en-GB" altLang="x-none" smtClean="0"/>
              <a:t>Third Outline Level</a:t>
            </a:r>
          </a:p>
          <a:p>
            <a:pPr lvl="3"/>
            <a:r>
              <a:rPr lang="en-GB" altLang="x-none" smtClean="0"/>
              <a:t>Fourth Outline Level</a:t>
            </a:r>
          </a:p>
          <a:p>
            <a:pPr lvl="4"/>
            <a:r>
              <a:rPr lang="en-GB" altLang="x-none" smtClean="0"/>
              <a:t>Fifth Outline Level</a:t>
            </a:r>
          </a:p>
          <a:p>
            <a:pPr lvl="4"/>
            <a:r>
              <a:rPr lang="en-GB" altLang="x-none" smtClean="0"/>
              <a:t>Sixth Outline Level</a:t>
            </a:r>
          </a:p>
          <a:p>
            <a:pPr lvl="4"/>
            <a:r>
              <a:rPr lang="en-GB" altLang="x-none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</a:defRPr>
            </a:lvl1pPr>
          </a:lstStyle>
          <a:p>
            <a:fld id="{3D5C44B6-36BC-4EBF-8D4D-DC8BE3769EC3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 b="7993"/>
          <a:stretch>
            <a:fillRect/>
          </a:stretch>
        </p:blipFill>
        <p:spPr bwMode="auto">
          <a:xfrm>
            <a:off x="8067675" y="0"/>
            <a:ext cx="1076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10" b="799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4" t="17410"/>
          <a:stretch/>
        </p:blipFill>
        <p:spPr bwMode="auto">
          <a:xfrm>
            <a:off x="1" y="148481"/>
            <a:ext cx="1459964" cy="61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62000" y="1584386"/>
            <a:ext cx="7696200" cy="2987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Collimation ECRs</a:t>
            </a:r>
            <a:endParaRPr lang="en-US" altLang="x-none" sz="2600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x-none" sz="2600" u="sng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x-none" sz="2600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Bruce </a:t>
            </a:r>
          </a:p>
          <a:p>
            <a:pPr algn="ctr">
              <a:spcBef>
                <a:spcPts val="12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behalf of the WP5 and collimation teams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altLang="x-none" sz="1400" dirty="0" smtClean="0">
                <a:solidFill>
                  <a:srgbClr val="000000"/>
                </a:solidFill>
              </a:rPr>
              <a:t>R. Bruce, 2016.07.21</a:t>
            </a:r>
            <a:endParaRPr lang="en-US" altLang="x-none" sz="14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0A8E6DE8-81B4-457E-A0C1-CD87CC200D7B}" type="slidenum">
              <a:rPr lang="en-US" altLang="x-none" smtClean="0"/>
              <a:pPr/>
              <a:t>1</a:t>
            </a:fld>
            <a:endParaRPr lang="en-US" altLang="x-non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10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Vertical goniometer to be installed in new slot 2m from </a:t>
            </a:r>
            <a:r>
              <a:rPr lang="en-US" dirty="0"/>
              <a:t>TCSM.6R7.B1 </a:t>
            </a:r>
            <a:r>
              <a:rPr lang="en-US" dirty="0" smtClean="0"/>
              <a:t>(equivalent to B1 installation)</a:t>
            </a:r>
          </a:p>
          <a:p>
            <a:r>
              <a:rPr lang="en-US" dirty="0" smtClean="0"/>
              <a:t>Horizontal goniometer: Equivalent B1 slot taken by TCSPM</a:t>
            </a:r>
          </a:p>
          <a:p>
            <a:pPr lvl="2"/>
            <a:r>
              <a:rPr lang="en-US" dirty="0" smtClean="0"/>
              <a:t>New proposed slot: TCSM.A5R7.B2</a:t>
            </a:r>
          </a:p>
          <a:p>
            <a:r>
              <a:rPr lang="en-US" dirty="0" smtClean="0"/>
              <a:t>Installation of dedicated BLMs required</a:t>
            </a:r>
          </a:p>
          <a:p>
            <a:r>
              <a:rPr lang="en-US" dirty="0" smtClean="0"/>
              <a:t>Paid by WP5, except for cabling, and crystals provided by UA-9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6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11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collimators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Goal: replace two existing collimators in IR5 with new ones with built-in wires for tests of long-range beam-beam </a:t>
            </a:r>
            <a:r>
              <a:rPr lang="en-US" dirty="0"/>
              <a:t>compensation </a:t>
            </a:r>
            <a:r>
              <a:rPr lang="en-US" dirty="0" smtClean="0"/>
              <a:t>(collaboration </a:t>
            </a:r>
            <a:r>
              <a:rPr lang="en-US" dirty="0"/>
              <a:t>ABP – </a:t>
            </a:r>
            <a:r>
              <a:rPr lang="en-US" dirty="0" smtClean="0"/>
              <a:t>BI)</a:t>
            </a:r>
          </a:p>
          <a:p>
            <a:pPr lvl="1"/>
            <a:r>
              <a:rPr lang="en-US" dirty="0"/>
              <a:t>TCTPH.4R5.B2 </a:t>
            </a:r>
            <a:r>
              <a:rPr lang="en-US" dirty="0" smtClean="0"/>
              <a:t>(incoming beam) and TCL.4L5.B2 (outgoing beam), both horizontal (crossing plane)</a:t>
            </a:r>
          </a:p>
          <a:p>
            <a:r>
              <a:rPr lang="en-US" dirty="0" smtClean="0"/>
              <a:t>Design based on present TCTP (includes BPMs), but with Cu wires embedded in tungsten jaws and </a:t>
            </a:r>
            <a:r>
              <a:rPr lang="en-US" dirty="0" err="1" smtClean="0"/>
              <a:t>glidcop</a:t>
            </a:r>
            <a:r>
              <a:rPr lang="en-US" dirty="0" smtClean="0"/>
              <a:t> “T” insert for heat conduction</a:t>
            </a:r>
          </a:p>
        </p:txBody>
      </p:sp>
    </p:spTree>
    <p:extLst>
      <p:ext uri="{BB962C8B-B14F-4D97-AF65-F5344CB8AC3E}">
        <p14:creationId xmlns:p14="http://schemas.microsoft.com/office/powerpoint/2010/main" val="131239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12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collimators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52400" y="1219200"/>
            <a:ext cx="4893088" cy="4311515"/>
            <a:chOff x="551280" y="1936885"/>
            <a:chExt cx="4893088" cy="4311515"/>
          </a:xfrm>
        </p:grpSpPr>
        <p:pic>
          <p:nvPicPr>
            <p:cNvPr id="6" name="Picture 2" descr="\\cern.ch\dfs\Users\l\lgentini\Desktop\tctp spaccato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1280" y="1936885"/>
              <a:ext cx="4893088" cy="4311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AutoShape 1"/>
            <p:cNvSpPr>
              <a:spLocks/>
            </p:cNvSpPr>
            <p:nvPr/>
          </p:nvSpPr>
          <p:spPr bwMode="auto">
            <a:xfrm>
              <a:off x="1199981" y="2465878"/>
              <a:ext cx="1309992" cy="257369"/>
            </a:xfrm>
            <a:prstGeom prst="borderCallout2">
              <a:avLst>
                <a:gd name="adj1" fmla="val 50004"/>
                <a:gd name="adj2" fmla="val 100124"/>
                <a:gd name="adj3" fmla="val 49419"/>
                <a:gd name="adj4" fmla="val 122866"/>
                <a:gd name="adj5" fmla="val 145392"/>
                <a:gd name="adj6" fmla="val 135810"/>
              </a:avLst>
            </a:prstGeom>
            <a:ln w="12700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b="1" dirty="0">
                  <a:solidFill>
                    <a:srgbClr val="002060"/>
                  </a:solidFill>
                  <a:latin typeface="Calibri" pitchFamily="34" charset="0"/>
                  <a:cs typeface="Arial" pitchFamily="34" charset="0"/>
                </a:rPr>
                <a:t>Vacuum tank</a:t>
              </a:r>
            </a:p>
          </p:txBody>
        </p:sp>
        <p:sp>
          <p:nvSpPr>
            <p:cNvPr id="8" name="AutoShape 1"/>
            <p:cNvSpPr>
              <a:spLocks/>
            </p:cNvSpPr>
            <p:nvPr/>
          </p:nvSpPr>
          <p:spPr bwMode="auto">
            <a:xfrm>
              <a:off x="863487" y="2858901"/>
              <a:ext cx="1309992" cy="257369"/>
            </a:xfrm>
            <a:prstGeom prst="borderCallout2">
              <a:avLst>
                <a:gd name="adj1" fmla="val 50004"/>
                <a:gd name="adj2" fmla="val 100124"/>
                <a:gd name="adj3" fmla="val 49419"/>
                <a:gd name="adj4" fmla="val 122866"/>
                <a:gd name="adj5" fmla="val 151579"/>
                <a:gd name="adj6" fmla="val 140366"/>
              </a:avLst>
            </a:prstGeom>
            <a:ln w="12700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b="1" dirty="0">
                  <a:solidFill>
                    <a:srgbClr val="002060"/>
                  </a:solidFill>
                  <a:latin typeface="Calibri" pitchFamily="34" charset="0"/>
                  <a:cs typeface="Arial" pitchFamily="34" charset="0"/>
                </a:rPr>
                <a:t>Jaws</a:t>
              </a: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2092" y="1219201"/>
            <a:ext cx="2597508" cy="1875978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" t="4114"/>
          <a:stretch/>
        </p:blipFill>
        <p:spPr bwMode="auto">
          <a:xfrm>
            <a:off x="4632960" y="3204754"/>
            <a:ext cx="4491990" cy="365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38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13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collimators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wire should be used / powered only in dedicated </a:t>
            </a:r>
            <a:r>
              <a:rPr lang="en-US" dirty="0" smtClean="0"/>
              <a:t>MDs</a:t>
            </a:r>
          </a:p>
          <a:p>
            <a:pPr lvl="1"/>
            <a:r>
              <a:rPr lang="en-US" dirty="0" smtClean="0"/>
              <a:t>Cooling designed for maximum current of 378 A. </a:t>
            </a:r>
          </a:p>
          <a:p>
            <a:r>
              <a:rPr lang="en-US" dirty="0" smtClean="0"/>
              <a:t>During the rest of the time: to be used as standard collimators during normal operation</a:t>
            </a:r>
          </a:p>
          <a:p>
            <a:pPr lvl="1"/>
            <a:r>
              <a:rPr lang="en-US" dirty="0" smtClean="0"/>
              <a:t>Fulfill the same demands on robustness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EDMS </a:t>
            </a:r>
            <a:r>
              <a:rPr lang="en-US" dirty="0"/>
              <a:t>document </a:t>
            </a:r>
            <a:r>
              <a:rPr lang="en-US" dirty="0" smtClean="0"/>
              <a:t>1705791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5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14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4 collimation ECRs out for approval for EYETS installation</a:t>
            </a:r>
          </a:p>
          <a:p>
            <a:pPr lvl="1"/>
            <a:r>
              <a:rPr lang="en-US" dirty="0" smtClean="0"/>
              <a:t>TCSPM</a:t>
            </a:r>
          </a:p>
          <a:p>
            <a:pPr lvl="1"/>
            <a:r>
              <a:rPr lang="en-US" dirty="0" smtClean="0"/>
              <a:t>TCPP</a:t>
            </a:r>
          </a:p>
          <a:p>
            <a:pPr lvl="1"/>
            <a:r>
              <a:rPr lang="en-US" dirty="0" smtClean="0"/>
              <a:t>Crystals</a:t>
            </a:r>
          </a:p>
          <a:p>
            <a:pPr lvl="1"/>
            <a:r>
              <a:rPr lang="en-US" dirty="0" smtClean="0"/>
              <a:t>Wire collimators</a:t>
            </a:r>
          </a:p>
          <a:p>
            <a:r>
              <a:rPr lang="en-US" dirty="0" smtClean="0"/>
              <a:t>Looking forward to your 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22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2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ECRs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Several ECRs for collimation works in the EYETS 2016-2017 under review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TCSPM:</a:t>
            </a:r>
            <a:r>
              <a:rPr lang="en-US" dirty="0" smtClean="0"/>
              <a:t> install a prototype of a secondary collimator with new low-impedance material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TCPP:</a:t>
            </a:r>
            <a:r>
              <a:rPr lang="en-US" dirty="0"/>
              <a:t> install a new primary collimator with BPM </a:t>
            </a:r>
            <a:r>
              <a:rPr lang="en-US" dirty="0" smtClean="0"/>
              <a:t>buttons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Crystal:</a:t>
            </a:r>
            <a:r>
              <a:rPr lang="en-US" dirty="0" smtClean="0"/>
              <a:t> install 2 new crystals with improved goniometers in B2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Wire collimators: </a:t>
            </a:r>
            <a:r>
              <a:rPr lang="en-US" dirty="0" smtClean="0"/>
              <a:t>install 2 units with integrated </a:t>
            </a:r>
            <a:r>
              <a:rPr lang="en-US" dirty="0"/>
              <a:t>wires in IR5, </a:t>
            </a:r>
            <a:r>
              <a:rPr lang="en-US" dirty="0" smtClean="0"/>
              <a:t>for test of wire compensation of long-range beam-beam</a:t>
            </a:r>
          </a:p>
          <a:p>
            <a:r>
              <a:rPr lang="en-US" dirty="0" smtClean="0"/>
              <a:t>Work carried out in close collaboration between many groups: ABP, STI, MME</a:t>
            </a:r>
            <a:r>
              <a:rPr lang="en-US" dirty="0"/>
              <a:t>, </a:t>
            </a:r>
            <a:r>
              <a:rPr lang="en-US" dirty="0" smtClean="0"/>
              <a:t>BI, VAC, integration….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3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3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TCSPM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Low-impedance secondary collimators in IR7 </a:t>
            </a:r>
            <a:r>
              <a:rPr lang="en-US" dirty="0" smtClean="0">
                <a:solidFill>
                  <a:srgbClr val="FF0000"/>
                </a:solidFill>
              </a:rPr>
              <a:t>part of the HL upgrade</a:t>
            </a:r>
          </a:p>
          <a:p>
            <a:pPr lvl="1"/>
            <a:r>
              <a:rPr lang="en-US" dirty="0" err="1" smtClean="0"/>
              <a:t>MoGr</a:t>
            </a:r>
            <a:r>
              <a:rPr lang="en-US" dirty="0" smtClean="0"/>
              <a:t> + coating instead of CFC provides a 90% reduction of the impedance</a:t>
            </a:r>
          </a:p>
          <a:p>
            <a:r>
              <a:rPr lang="en-US" dirty="0" smtClean="0"/>
              <a:t>Prototype under construction at CERN by EN/MME, paid by WP5</a:t>
            </a:r>
          </a:p>
          <a:p>
            <a:pPr lvl="1"/>
            <a:r>
              <a:rPr lang="en-US" dirty="0" smtClean="0"/>
              <a:t>Design includes </a:t>
            </a:r>
            <a:r>
              <a:rPr lang="en-US" dirty="0" smtClean="0">
                <a:solidFill>
                  <a:srgbClr val="FF0000"/>
                </a:solidFill>
              </a:rPr>
              <a:t>3 longitudinal stripes of coating</a:t>
            </a:r>
            <a:r>
              <a:rPr lang="en-US" dirty="0" smtClean="0"/>
              <a:t>: Mo, </a:t>
            </a:r>
            <a:r>
              <a:rPr lang="en-US" dirty="0" err="1" smtClean="0"/>
              <a:t>TiN</a:t>
            </a:r>
            <a:r>
              <a:rPr lang="en-US" dirty="0" smtClean="0"/>
              <a:t> and uncoated </a:t>
            </a:r>
            <a:r>
              <a:rPr lang="en-US" dirty="0" err="1" smtClean="0"/>
              <a:t>MoGr</a:t>
            </a:r>
            <a:endParaRPr lang="en-US" dirty="0" smtClean="0"/>
          </a:p>
          <a:p>
            <a:pPr lvl="2"/>
            <a:r>
              <a:rPr lang="en-US" dirty="0" smtClean="0"/>
              <a:t>10 mm wide areas, </a:t>
            </a:r>
            <a:r>
              <a:rPr lang="en-GB" dirty="0"/>
              <a:t>5 </a:t>
            </a:r>
            <a:r>
              <a:rPr lang="en-GB" dirty="0" smtClean="0"/>
              <a:t>µm thick coating</a:t>
            </a:r>
          </a:p>
          <a:p>
            <a:pPr lvl="2"/>
            <a:r>
              <a:rPr lang="en-GB" dirty="0" smtClean="0"/>
              <a:t>Different surfaces exposed to beam by moving along the 5</a:t>
            </a:r>
            <a:r>
              <a:rPr lang="en-GB" baseline="30000" dirty="0" smtClean="0"/>
              <a:t>th</a:t>
            </a:r>
            <a:r>
              <a:rPr lang="en-GB" dirty="0" smtClean="0"/>
              <a:t> axis </a:t>
            </a:r>
            <a:br>
              <a:rPr lang="en-GB" dirty="0" smtClean="0"/>
            </a:br>
            <a:r>
              <a:rPr lang="en-GB" dirty="0" smtClean="0"/>
              <a:t>(see </a:t>
            </a:r>
            <a:r>
              <a:rPr lang="en-GB" dirty="0" err="1" smtClean="0"/>
              <a:t>ColUSM</a:t>
            </a:r>
            <a:r>
              <a:rPr lang="en-GB" dirty="0" smtClean="0"/>
              <a:t> 27/5/2016)</a:t>
            </a:r>
            <a:endParaRPr lang="en-US" dirty="0" smtClean="0"/>
          </a:p>
          <a:p>
            <a:pPr lvl="1"/>
            <a:r>
              <a:rPr lang="en-US" dirty="0" smtClean="0"/>
              <a:t>Includes also </a:t>
            </a:r>
            <a:r>
              <a:rPr lang="en-US" dirty="0" smtClean="0">
                <a:solidFill>
                  <a:srgbClr val="FF0000"/>
                </a:solidFill>
              </a:rPr>
              <a:t>in-jaw BPM buttons</a:t>
            </a:r>
          </a:p>
          <a:p>
            <a:pPr lvl="1"/>
            <a:r>
              <a:rPr lang="en-US" dirty="0" smtClean="0"/>
              <a:t>New </a:t>
            </a:r>
            <a:r>
              <a:rPr lang="en-US" dirty="0" err="1" smtClean="0"/>
              <a:t>MoGr</a:t>
            </a:r>
            <a:r>
              <a:rPr lang="en-US" dirty="0" smtClean="0"/>
              <a:t> tapering</a:t>
            </a:r>
          </a:p>
          <a:p>
            <a:pPr lvl="1"/>
            <a:r>
              <a:rPr lang="en-US" dirty="0" smtClean="0"/>
              <a:t>Otherwise similar to existing TCSGs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324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4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TCSPM</a:t>
            </a:r>
            <a:endParaRPr lang="en-US" dirty="0"/>
          </a:p>
        </p:txBody>
      </p:sp>
      <p:pic>
        <p:nvPicPr>
          <p:cNvPr id="6" name="Content Placeholder 5" descr="D:\Profiles\rbruce\AppData\Local\Microsoft\Windows\Temporary Internet Files\Content.Word\TCSPM 1.jpg"/>
          <p:cNvPicPr>
            <a:picLocks noGrp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4" t="6066" r="10351" b="3492"/>
          <a:stretch/>
        </p:blipFill>
        <p:spPr bwMode="auto">
          <a:xfrm>
            <a:off x="838200" y="3505200"/>
            <a:ext cx="4130576" cy="32908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D:\Profiles\rbruce\AppData\Local\Microsoft\Windows\Temporary Internet Files\Content.Word\TCSPM 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9" t="15441" r="8167" b="3486"/>
          <a:stretch/>
        </p:blipFill>
        <p:spPr bwMode="auto">
          <a:xfrm>
            <a:off x="4952728" y="1447800"/>
            <a:ext cx="4219575" cy="2800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D:\Profiles\rbruce\AppData\Local\Microsoft\Windows\Temporary Internet Files\Content.Word\TCSPM 4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1" t="12133" r="12219" b="20864"/>
          <a:stretch/>
        </p:blipFill>
        <p:spPr bwMode="auto">
          <a:xfrm>
            <a:off x="252821" y="1066800"/>
            <a:ext cx="4609465" cy="2314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429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5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TCSPM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763000" cy="4967288"/>
          </a:xfrm>
        </p:spPr>
        <p:txBody>
          <a:bodyPr/>
          <a:lstStyle/>
          <a:p>
            <a:r>
              <a:rPr lang="en-US" dirty="0" smtClean="0"/>
              <a:t>Planned to install prototype in empty upgrade slot next to </a:t>
            </a:r>
            <a:r>
              <a:rPr lang="en-US" dirty="0" smtClean="0">
                <a:solidFill>
                  <a:srgbClr val="FF0000"/>
                </a:solidFill>
              </a:rPr>
              <a:t>TCSG.D4R7.B2</a:t>
            </a:r>
            <a:r>
              <a:rPr lang="en-US" dirty="0" smtClean="0"/>
              <a:t>, keeping the existing TCSG</a:t>
            </a:r>
          </a:p>
          <a:p>
            <a:pPr lvl="1"/>
            <a:r>
              <a:rPr lang="en-US" dirty="0" smtClean="0"/>
              <a:t>Vertical TCSG with highest individual impedance contribution</a:t>
            </a:r>
          </a:p>
          <a:p>
            <a:pPr lvl="1"/>
            <a:r>
              <a:rPr lang="en-US" dirty="0" smtClean="0"/>
              <a:t>Vertical plane: Cannot be hit by asynchronous dumps</a:t>
            </a:r>
          </a:p>
          <a:p>
            <a:pPr lvl="1"/>
            <a:r>
              <a:rPr lang="en-US" dirty="0" smtClean="0"/>
              <a:t>Cabling prepared already in LS1</a:t>
            </a:r>
          </a:p>
          <a:p>
            <a:r>
              <a:rPr lang="en-US" dirty="0" smtClean="0"/>
              <a:t>Should be ready for installation in February 2017</a:t>
            </a:r>
          </a:p>
          <a:p>
            <a:pPr lvl="1"/>
            <a:r>
              <a:rPr lang="en-US" dirty="0" smtClean="0"/>
              <a:t>detailed schedule discussed in </a:t>
            </a:r>
            <a:r>
              <a:rPr lang="en-US" dirty="0" err="1" smtClean="0"/>
              <a:t>HiColDem</a:t>
            </a:r>
            <a:r>
              <a:rPr lang="en-US" dirty="0"/>
              <a:t> meeting (HL-LHC Collimators: Design, Engineering and </a:t>
            </a:r>
            <a:r>
              <a:rPr lang="en-US" dirty="0" smtClean="0"/>
              <a:t>Prototyping)  14/7</a:t>
            </a:r>
          </a:p>
          <a:p>
            <a:r>
              <a:rPr lang="en-US" dirty="0" smtClean="0"/>
              <a:t>Primary goal is </a:t>
            </a:r>
            <a:r>
              <a:rPr lang="en-US" dirty="0" smtClean="0">
                <a:solidFill>
                  <a:srgbClr val="FF0000"/>
                </a:solidFill>
              </a:rPr>
              <a:t>use in impedance MDs</a:t>
            </a:r>
            <a:r>
              <a:rPr lang="en-US" dirty="0" smtClean="0"/>
              <a:t>, but it is a fully functioning collimator </a:t>
            </a:r>
          </a:p>
          <a:p>
            <a:r>
              <a:rPr lang="en-US" dirty="0" smtClean="0"/>
              <a:t>EDMS </a:t>
            </a:r>
            <a:r>
              <a:rPr lang="en-US" dirty="0" smtClean="0"/>
              <a:t>document</a:t>
            </a:r>
            <a:r>
              <a:rPr lang="en-US" dirty="0" smtClean="0"/>
              <a:t> </a:t>
            </a:r>
            <a:r>
              <a:rPr lang="en-US" dirty="0" smtClean="0"/>
              <a:t>1705738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29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dirty="0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6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New design of primary collimator developed including </a:t>
            </a:r>
            <a:r>
              <a:rPr lang="en-US" dirty="0" smtClean="0">
                <a:solidFill>
                  <a:srgbClr val="FF0000"/>
                </a:solidFill>
              </a:rPr>
              <a:t>BPM buttons</a:t>
            </a:r>
          </a:p>
          <a:p>
            <a:pPr lvl="1"/>
            <a:r>
              <a:rPr lang="en-US" dirty="0" smtClean="0"/>
              <a:t>Similar to existing TCP except for the BPMs</a:t>
            </a:r>
          </a:p>
          <a:p>
            <a:pPr lvl="1"/>
            <a:r>
              <a:rPr lang="en-US" dirty="0" smtClean="0"/>
              <a:t>Collimator </a:t>
            </a:r>
            <a:r>
              <a:rPr lang="en-US" dirty="0"/>
              <a:t>design with in-jaw BPMs successfully deployed on other collimators (TCTs, TCSP)</a:t>
            </a:r>
          </a:p>
          <a:p>
            <a:pPr lvl="1"/>
            <a:r>
              <a:rPr lang="en-US" dirty="0" smtClean="0"/>
              <a:t>Allows a very large gain in alignment time </a:t>
            </a:r>
          </a:p>
          <a:p>
            <a:pPr lvl="1"/>
            <a:r>
              <a:rPr lang="en-US" dirty="0" smtClean="0"/>
              <a:t>Allows continues accurate monitoring of the orbit at the collimator</a:t>
            </a:r>
          </a:p>
          <a:p>
            <a:r>
              <a:rPr lang="en-US" dirty="0" smtClean="0"/>
              <a:t>Prototype already built at </a:t>
            </a:r>
            <a:r>
              <a:rPr lang="en-US" dirty="0" err="1" smtClean="0"/>
              <a:t>Cinel</a:t>
            </a:r>
            <a:r>
              <a:rPr lang="en-US" dirty="0" smtClean="0"/>
              <a:t> and is ready for installation</a:t>
            </a:r>
          </a:p>
          <a:p>
            <a:pPr lvl="1"/>
            <a:r>
              <a:rPr lang="en-US" dirty="0" smtClean="0"/>
              <a:t>Paid by </a:t>
            </a:r>
            <a:r>
              <a:rPr lang="en-US" dirty="0"/>
              <a:t>Consolidation project </a:t>
            </a:r>
            <a:r>
              <a:rPr lang="en-US" dirty="0" smtClean="0"/>
              <a:t>and LHC collimation project</a:t>
            </a:r>
          </a:p>
          <a:p>
            <a:r>
              <a:rPr lang="en-US" dirty="0" smtClean="0"/>
              <a:t>Plan: replace the horizontal primary in IR7, B1, by the prototype</a:t>
            </a:r>
          </a:p>
          <a:p>
            <a:pPr lvl="1"/>
            <a:r>
              <a:rPr lang="en-US" dirty="0" smtClean="0"/>
              <a:t>Allow validation of design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29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7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Macintosh HD:Users:stefano:Dropbox:Private:Work:Collimation:ECR-EYETS2016:TCPP:Fig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5410200" cy="35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524000"/>
            <a:ext cx="3225800" cy="414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31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8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Already installed 2 crystals on B1, and several successful MDs carried out, but also some issues</a:t>
            </a:r>
          </a:p>
          <a:p>
            <a:pPr lvl="1"/>
            <a:r>
              <a:rPr lang="en-US" dirty="0" smtClean="0"/>
              <a:t>Goniometer not </a:t>
            </a:r>
            <a:r>
              <a:rPr lang="en-US" dirty="0" err="1" smtClean="0"/>
              <a:t>bakable</a:t>
            </a:r>
            <a:r>
              <a:rPr lang="en-US" dirty="0" smtClean="0"/>
              <a:t> above 110 </a:t>
            </a:r>
            <a:r>
              <a:rPr lang="en-US" dirty="0" err="1" smtClean="0"/>
              <a:t>deg</a:t>
            </a:r>
            <a:endParaRPr lang="en-US" dirty="0" smtClean="0"/>
          </a:p>
          <a:p>
            <a:pPr lvl="1"/>
            <a:r>
              <a:rPr lang="en-US" dirty="0" smtClean="0"/>
              <a:t>Goniometer mechanics </a:t>
            </a:r>
            <a:r>
              <a:rPr lang="en-US" dirty="0"/>
              <a:t>is not optimum for the precise </a:t>
            </a:r>
            <a:r>
              <a:rPr lang="en-US" dirty="0" smtClean="0"/>
              <a:t>sub-rad </a:t>
            </a:r>
            <a:r>
              <a:rPr lang="en-US" dirty="0"/>
              <a:t>control of the angular position during executions of LHC ramp functions</a:t>
            </a:r>
            <a:endParaRPr lang="en-US" dirty="0" smtClean="0"/>
          </a:p>
          <a:p>
            <a:pPr lvl="1"/>
            <a:r>
              <a:rPr lang="en-US" dirty="0" smtClean="0"/>
              <a:t>Bending angle of crystals were off by 25% from design value</a:t>
            </a:r>
          </a:p>
          <a:p>
            <a:r>
              <a:rPr lang="en-US" dirty="0" smtClean="0"/>
              <a:t>Planned to install new goniometers, based on improved design, and new crystals on B2 (</a:t>
            </a:r>
            <a:r>
              <a:rPr lang="en-US" dirty="0"/>
              <a:t>H+V) </a:t>
            </a:r>
            <a:endParaRPr lang="en-US" dirty="0" smtClean="0"/>
          </a:p>
          <a:p>
            <a:pPr lvl="1"/>
            <a:r>
              <a:rPr lang="en-US" dirty="0" smtClean="0"/>
              <a:t>Will allow to validate new design with beam tests</a:t>
            </a:r>
          </a:p>
          <a:p>
            <a:pPr lvl="1"/>
            <a:r>
              <a:rPr lang="en-US" dirty="0" smtClean="0"/>
              <a:t>Having crystals on both beams allows more complete operational tests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53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x-none" smtClean="0"/>
              <a:t>R. Bruce, 2016.07.21</a:t>
            </a:r>
            <a:endParaRPr lang="en-US" alt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8C331FB-1204-45F7-AF99-0247136FFECC}" type="slidenum">
              <a:rPr lang="en-US" altLang="x-none" smtClean="0"/>
              <a:pPr/>
              <a:t>9</a:t>
            </a:fld>
            <a:endParaRPr lang="en-US" altLang="x-non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View of goniometer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73555"/>
            <a:ext cx="6179820" cy="4170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241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83167</TotalTime>
  <Words>729</Words>
  <Application>Microsoft Office PowerPoint</Application>
  <PresentationFormat>On-screen Show (4:3)</PresentationFormat>
  <Paragraphs>112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Overview of ECRs</vt:lpstr>
      <vt:lpstr>TCSPM</vt:lpstr>
      <vt:lpstr>TCSPM</vt:lpstr>
      <vt:lpstr>TCSPM</vt:lpstr>
      <vt:lpstr>TCPP</vt:lpstr>
      <vt:lpstr>TCPP</vt:lpstr>
      <vt:lpstr>Crystals</vt:lpstr>
      <vt:lpstr>Crystals</vt:lpstr>
      <vt:lpstr>Crystals</vt:lpstr>
      <vt:lpstr>Wire collimators</vt:lpstr>
      <vt:lpstr>Wire collimators</vt:lpstr>
      <vt:lpstr>Wire collimators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rbruce</dc:creator>
  <cp:lastModifiedBy>Rodeirk B</cp:lastModifiedBy>
  <cp:revision>1145</cp:revision>
  <cp:lastPrinted>1601-01-01T00:00:00Z</cp:lastPrinted>
  <dcterms:created xsi:type="dcterms:W3CDTF">2006-01-30T12:50:40Z</dcterms:created>
  <dcterms:modified xsi:type="dcterms:W3CDTF">2016-07-21T13:49:52Z</dcterms:modified>
</cp:coreProperties>
</file>