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84" d="100"/>
          <a:sy n="84" d="100"/>
        </p:scale>
        <p:origin x="1435" y="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72635-8434-47F2-8B93-FC1C6D306FF5}" type="datetimeFigureOut">
              <a:rPr lang="en-IN" smtClean="0"/>
              <a:t>07-04-2016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96B7D-7203-4EB0-B8E2-F42EF56DEE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6926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6B7D-7203-4EB0-B8E2-F42EF56DEED4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6325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0E4B7-6642-4791-A3FA-97AE17038BA5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66D6-9314-424F-A7FA-25CC368C5917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F77B4-36B7-46B5-8123-E86A04CE0271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CB6CE-B176-4D9C-9B21-470DD46A256A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940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359-85DC-4191-A803-078E266F52A8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0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E460-AF4F-4E93-A18F-5B63A35EB133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8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BD4D-7CC0-4773-AF2E-6BBAA830D667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97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60D6-B23F-4AF9-918F-7D6FC47D0104}" type="datetime1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8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C45D-08AE-45BF-A542-FEA911C2A25F}" type="datetime1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18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0898-9803-48A9-991F-851D1D8FDCB5}" type="datetime1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2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556A4FD-D60D-4FB9-B8AD-78249A121363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62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31E51-D908-47BC-901E-6DEF9AD5C669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1D75-593F-49E7-89F9-78A7CE4E3199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2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63F12-7DC9-44B9-8A97-D83FBA77316A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31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F00F-7EFD-4AC8-B0F2-FEEFD3730CBA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68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66" y="33869"/>
            <a:ext cx="7543800" cy="668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642C-EE40-4342-A1A4-B334ABD8C8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1" y="580954"/>
            <a:ext cx="7543166" cy="22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sub-title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79372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66" y="33869"/>
            <a:ext cx="7543800" cy="668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C483-4448-46BD-9247-38890E7AF8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1" y="580954"/>
            <a:ext cx="7543166" cy="22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sub-title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97305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66" y="33869"/>
            <a:ext cx="7543800" cy="668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FAEF-5F3D-49E0-A9AB-477B9A1924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CRU WEEKLY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1" y="580954"/>
            <a:ext cx="7543166" cy="228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sub-title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9654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B74CE-0158-4C3A-9ADC-9ACD76AFA98C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30B4-8DA4-46E7-A83E-7E8B20ACC12E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8977-4A97-47EC-A502-2427B07D831B}" type="datetime1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71C8-0990-462B-95E5-B69845CA0AD3}" type="datetime1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FE7-5F85-4B1F-9EF5-1609279CE5AE}" type="datetime1">
              <a:rPr lang="en-US" smtClean="0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68D2-53EB-4356-A221-923C923B1A8E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1722A-781E-481B-95AF-76E169BE414B}" type="datetime1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B141A-0D00-4BCC-B8B1-B531E2B9B83E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648D6D5-8CBD-4C99-BF45-DE134C7926A3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44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72" r:id="rId12"/>
    <p:sldLayoutId id="2147483685" r:id="rId13"/>
    <p:sldLayoutId id="2147483686" r:id="rId14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3.xml"/><Relationship Id="rId4" Type="http://schemas.openxmlformats.org/officeDocument/2006/relationships/video" Target="../media/media2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Phase </a:t>
            </a:r>
            <a:r>
              <a:rPr lang="en-IN" dirty="0" smtClean="0"/>
              <a:t>Calculation</a:t>
            </a:r>
            <a:br>
              <a:rPr lang="en-IN" dirty="0" smtClean="0"/>
            </a:br>
            <a:r>
              <a:rPr lang="en-IN" dirty="0" smtClean="0"/>
              <a:t>And Its</a:t>
            </a:r>
            <a:br>
              <a:rPr lang="en-IN" dirty="0" smtClean="0"/>
            </a:br>
            <a:r>
              <a:rPr lang="en-IN" dirty="0" smtClean="0"/>
              <a:t>Need in GBT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Developers from cru team:</a:t>
            </a:r>
          </a:p>
          <a:p>
            <a:r>
              <a:rPr lang="en-IN" dirty="0" smtClean="0"/>
              <a:t>(Jubin </a:t>
            </a:r>
            <a:r>
              <a:rPr lang="en-IN" dirty="0" err="1" smtClean="0"/>
              <a:t>mitra</a:t>
            </a:r>
            <a:r>
              <a:rPr lang="en-IN" dirty="0" smtClean="0"/>
              <a:t>, </a:t>
            </a:r>
            <a:r>
              <a:rPr lang="en-IN" dirty="0" err="1" smtClean="0"/>
              <a:t>erno</a:t>
            </a:r>
            <a:r>
              <a:rPr lang="en-IN" dirty="0" smtClean="0"/>
              <a:t> </a:t>
            </a:r>
            <a:r>
              <a:rPr lang="en-IN" dirty="0" err="1" smtClean="0"/>
              <a:t>david</a:t>
            </a:r>
            <a:r>
              <a:rPr lang="en-IN" dirty="0" smtClean="0"/>
              <a:t>, </a:t>
            </a:r>
            <a:r>
              <a:rPr lang="en-IN" dirty="0" err="1" smtClean="0"/>
              <a:t>mazsi</a:t>
            </a:r>
            <a:r>
              <a:rPr lang="en-IN" dirty="0" smtClean="0"/>
              <a:t>)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D0912-05B7-4624-8DA3-3704337DBAEB}" type="datetime1">
              <a:rPr lang="en-US" smtClean="0"/>
              <a:t>4/7/2016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2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8472" y="60138"/>
            <a:ext cx="7615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 smtClean="0">
                <a:solidFill>
                  <a:srgbClr val="0070C0"/>
                </a:solidFill>
              </a:rPr>
              <a:t>Deterministic Phase Finite State Machine for GBT </a:t>
            </a:r>
            <a:r>
              <a:rPr lang="en-IN" sz="2000" b="1" dirty="0" err="1" smtClean="0">
                <a:solidFill>
                  <a:srgbClr val="0070C0"/>
                </a:solidFill>
              </a:rPr>
              <a:t>Tx</a:t>
            </a:r>
            <a:endParaRPr lang="en-IN" sz="2000" b="1" dirty="0" smtClean="0">
              <a:solidFill>
                <a:srgbClr val="0070C0"/>
              </a:solidFill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351" y="459990"/>
            <a:ext cx="7029297" cy="593801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52400" y="4114800"/>
            <a:ext cx="198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 smtClean="0">
                <a:solidFill>
                  <a:srgbClr val="0070C0"/>
                </a:solidFill>
              </a:rPr>
              <a:t>Showing two control lines </a:t>
            </a:r>
          </a:p>
          <a:p>
            <a:pPr algn="ctr"/>
            <a:r>
              <a:rPr lang="en-IN" sz="2000" b="1" dirty="0">
                <a:solidFill>
                  <a:srgbClr val="0070C0"/>
                </a:solidFill>
              </a:rPr>
              <a:t>a</a:t>
            </a:r>
            <a:r>
              <a:rPr lang="en-IN" sz="2000" b="1" dirty="0" smtClean="0">
                <a:solidFill>
                  <a:srgbClr val="0070C0"/>
                </a:solidFill>
              </a:rPr>
              <a:t>vailable </a:t>
            </a:r>
          </a:p>
          <a:p>
            <a:pPr algn="ctr"/>
            <a:r>
              <a:rPr lang="en-IN" sz="2000" b="1" dirty="0" smtClean="0">
                <a:solidFill>
                  <a:srgbClr val="0070C0"/>
                </a:solidFill>
              </a:rPr>
              <a:t>For Proper </a:t>
            </a:r>
          </a:p>
          <a:p>
            <a:pPr algn="ctr"/>
            <a:r>
              <a:rPr lang="en-IN" sz="2000" b="1" dirty="0" smtClean="0">
                <a:solidFill>
                  <a:srgbClr val="0070C0"/>
                </a:solidFill>
              </a:rPr>
              <a:t>Phase Matching</a:t>
            </a:r>
          </a:p>
          <a:p>
            <a:pPr algn="ctr"/>
            <a:r>
              <a:rPr lang="en-IN" sz="2000" b="1" dirty="0" smtClean="0">
                <a:solidFill>
                  <a:srgbClr val="0070C0"/>
                </a:solidFill>
              </a:rPr>
              <a:t>(we have 2 options)</a:t>
            </a:r>
          </a:p>
        </p:txBody>
      </p:sp>
      <p:sp>
        <p:nvSpPr>
          <p:cNvPr id="68" name="Date Placeholder 6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4BE0-E0C6-4F08-B884-C79AE117E94F}" type="datetime1">
              <a:rPr lang="en-US" smtClean="0"/>
              <a:t>4/7/2016</a:t>
            </a:fld>
            <a:endParaRPr lang="en-US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285294"/>
            <a:ext cx="9090084" cy="501650"/>
          </a:xfrm>
        </p:spPr>
        <p:txBody>
          <a:bodyPr>
            <a:normAutofit fontScale="90000"/>
          </a:bodyPr>
          <a:lstStyle/>
          <a:p>
            <a:r>
              <a:rPr lang="en-IN" sz="4000" b="1" dirty="0" smtClean="0">
                <a:solidFill>
                  <a:srgbClr val="0070C0"/>
                </a:solidFill>
              </a:rPr>
              <a:t>We Are Able To Control The </a:t>
            </a:r>
            <a:r>
              <a:rPr lang="en-IN" sz="4000" b="1" dirty="0" err="1" smtClean="0">
                <a:solidFill>
                  <a:srgbClr val="0070C0"/>
                </a:solidFill>
              </a:rPr>
              <a:t>Tx</a:t>
            </a:r>
            <a:r>
              <a:rPr lang="en-IN" sz="4000" b="1" dirty="0" smtClean="0">
                <a:solidFill>
                  <a:srgbClr val="0070C0"/>
                </a:solidFill>
              </a:rPr>
              <a:t> Phase In A Deterministic Manner Using the Phase </a:t>
            </a:r>
            <a:br>
              <a:rPr lang="en-IN" sz="4000" b="1" dirty="0" smtClean="0">
                <a:solidFill>
                  <a:srgbClr val="0070C0"/>
                </a:solidFill>
              </a:rPr>
            </a:br>
            <a:r>
              <a:rPr lang="en-IN" sz="4000" b="1" dirty="0" smtClean="0">
                <a:solidFill>
                  <a:srgbClr val="0070C0"/>
                </a:solidFill>
              </a:rPr>
              <a:t>Component</a:t>
            </a:r>
            <a:r>
              <a:rPr lang="en-IN" b="1" dirty="0" smtClean="0">
                <a:solidFill>
                  <a:srgbClr val="0070C0"/>
                </a:solidFill>
              </a:rPr>
              <a:t/>
            </a:r>
            <a:br>
              <a:rPr lang="en-IN" b="1" dirty="0" smtClean="0">
                <a:solidFill>
                  <a:srgbClr val="0070C0"/>
                </a:solidFill>
              </a:rPr>
            </a:br>
            <a:r>
              <a:rPr lang="en-IN" sz="2700" b="1" dirty="0" smtClean="0">
                <a:solidFill>
                  <a:srgbClr val="FFC000"/>
                </a:solidFill>
              </a:rPr>
              <a:t>(Needed </a:t>
            </a:r>
            <a:r>
              <a:rPr lang="en-IN" sz="2700" b="1" dirty="0">
                <a:solidFill>
                  <a:srgbClr val="FFC000"/>
                </a:solidFill>
              </a:rPr>
              <a:t>for GBT </a:t>
            </a:r>
            <a:r>
              <a:rPr lang="en-IN" sz="2700" b="1" dirty="0" err="1">
                <a:solidFill>
                  <a:srgbClr val="FFC000"/>
                </a:solidFill>
              </a:rPr>
              <a:t>Tx</a:t>
            </a:r>
            <a:r>
              <a:rPr lang="en-IN" sz="2700" b="1" dirty="0">
                <a:solidFill>
                  <a:srgbClr val="FFC000"/>
                </a:solidFill>
              </a:rPr>
              <a:t> Side)</a:t>
            </a:r>
          </a:p>
        </p:txBody>
      </p:sp>
      <p:pic>
        <p:nvPicPr>
          <p:cNvPr id="3" name="tx_phase_lapto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69535" t="18407" r="17552"/>
          <a:stretch>
            <a:fillRect/>
          </a:stretch>
        </p:blipFill>
        <p:spPr>
          <a:xfrm>
            <a:off x="6705600" y="2212848"/>
            <a:ext cx="944593" cy="3730447"/>
          </a:xfrm>
          <a:prstGeom prst="rect">
            <a:avLst/>
          </a:prstGeom>
        </p:spPr>
      </p:pic>
      <p:pic>
        <p:nvPicPr>
          <p:cNvPr id="4" name="tx_clk_phase_trigger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9600" y="2286000"/>
            <a:ext cx="4530980" cy="33980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92988" y="1884480"/>
            <a:ext cx="23746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b="1" dirty="0"/>
              <a:t>PHASE VALUE, LOCKED STATE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9814-9FCB-4681-B666-E0EE8B3FBF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7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66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haseAnim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9144"/>
            <a:ext cx="9208865" cy="684885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2DEE-6B2C-4CB0-ABC3-15D0298A91A8}" type="datetime1">
              <a:rPr lang="en-US" smtClean="0"/>
              <a:t>4/7/2016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413" y="1127866"/>
            <a:ext cx="7543800" cy="501650"/>
          </a:xfrm>
        </p:spPr>
        <p:txBody>
          <a:bodyPr>
            <a:noAutofit/>
          </a:bodyPr>
          <a:lstStyle/>
          <a:p>
            <a:r>
              <a:rPr lang="en-IN" sz="2700" b="1" dirty="0">
                <a:solidFill>
                  <a:srgbClr val="EA5316"/>
                </a:solidFill>
              </a:rPr>
              <a:t>Shows Phase Measurement Accuracy for 1842 </a:t>
            </a:r>
            <a:r>
              <a:rPr lang="en-IN" sz="2700" b="1" dirty="0" err="1">
                <a:solidFill>
                  <a:srgbClr val="EA5316"/>
                </a:solidFill>
              </a:rPr>
              <a:t>ps</a:t>
            </a:r>
            <a:r>
              <a:rPr lang="en-IN" sz="2700" b="1" dirty="0">
                <a:solidFill>
                  <a:srgbClr val="EA5316"/>
                </a:solidFill>
              </a:rPr>
              <a:t> chosen as Phase Lock position over 10000 reset cycles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607" y="1670147"/>
            <a:ext cx="3693319" cy="33075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5462" y="5018335"/>
            <a:ext cx="734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i="1" dirty="0">
                <a:solidFill>
                  <a:srgbClr val="07B5B9"/>
                </a:solidFill>
              </a:rPr>
              <a:t>S</a:t>
            </a:r>
            <a:r>
              <a:rPr lang="en-IN" sz="1350" b="1" i="1" dirty="0">
                <a:solidFill>
                  <a:srgbClr val="07B5B9"/>
                </a:solidFill>
              </a:rPr>
              <a:t>HOWS THAT THE PHASE CALCULATOR VALUE IS </a:t>
            </a:r>
            <a:r>
              <a:rPr lang="en-IN" sz="1350" b="1" i="1" dirty="0" smtClean="0">
                <a:solidFill>
                  <a:srgbClr val="07B5B9"/>
                </a:solidFill>
              </a:rPr>
              <a:t>ACCURATE and PRECISE</a:t>
            </a:r>
            <a:endParaRPr lang="en-IN" sz="1350" b="1" i="1" dirty="0">
              <a:solidFill>
                <a:srgbClr val="07B5B9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619445" y="3354597"/>
            <a:ext cx="2484408" cy="653451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92358" y="3806305"/>
            <a:ext cx="152040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350" b="1" dirty="0">
                <a:ln w="0"/>
              </a:rPr>
              <a:t>REGION OF INTEREST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059" y="1619121"/>
            <a:ext cx="1498117" cy="1420293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2F8-E3B2-43E9-9E65-FDE258C279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99" y="865965"/>
            <a:ext cx="8374289" cy="501650"/>
          </a:xfrm>
        </p:spPr>
        <p:txBody>
          <a:bodyPr>
            <a:noAutofit/>
          </a:bodyPr>
          <a:lstStyle/>
          <a:p>
            <a:r>
              <a:rPr lang="en-IN" sz="2100" b="1" dirty="0"/>
              <a:t>Linear Fit of Phase </a:t>
            </a:r>
            <a:r>
              <a:rPr lang="en-IN" sz="2100" b="1" dirty="0"/>
              <a:t>Calculator Values with </a:t>
            </a:r>
            <a:r>
              <a:rPr lang="en-IN" sz="2100" b="1" dirty="0"/>
              <a:t>95% confidence Guard </a:t>
            </a:r>
            <a:r>
              <a:rPr lang="en-IN" sz="2100" b="1" dirty="0"/>
              <a:t>band </a:t>
            </a:r>
            <a:br>
              <a:rPr lang="en-IN" sz="2100" b="1" dirty="0"/>
            </a:br>
            <a:r>
              <a:rPr lang="en-IN" sz="1500" b="1" dirty="0"/>
              <a:t>Over Input Data Vector Repeated every 20 instances (with 200 </a:t>
            </a:r>
            <a:r>
              <a:rPr lang="en-IN" sz="1500" b="1" dirty="0" err="1"/>
              <a:t>ps</a:t>
            </a:r>
            <a:r>
              <a:rPr lang="en-IN" sz="1500" b="1" dirty="0"/>
              <a:t> phase difference)</a:t>
            </a:r>
            <a:endParaRPr lang="en-IN" sz="15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N" smtClean="0">
                <a:solidFill>
                  <a:prstClr val="black">
                    <a:tint val="75000"/>
                  </a:prstClr>
                </a:solidFill>
              </a:rPr>
              <a:t>06-04-2016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CRU WEEKLY MEETING-Jubin Mitra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199" y="1367614"/>
            <a:ext cx="6563961" cy="3545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80" y="1937708"/>
            <a:ext cx="2093119" cy="17145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07598" y="3179913"/>
            <a:ext cx="1336370" cy="25879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1" name="TextBox 10"/>
          <p:cNvSpPr txBox="1"/>
          <p:nvPr/>
        </p:nvSpPr>
        <p:spPr>
          <a:xfrm>
            <a:off x="310081" y="4894413"/>
            <a:ext cx="809928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50" b="1" i="1" dirty="0">
                <a:solidFill>
                  <a:srgbClr val="00B050"/>
                </a:solidFill>
              </a:rPr>
              <a:t>The Component is reliable to be used for Internal Phase Measurement with 100ps/200ps phase resolution. </a:t>
            </a:r>
          </a:p>
          <a:p>
            <a:r>
              <a:rPr lang="en-IN" sz="1350" b="1" i="1" dirty="0">
                <a:solidFill>
                  <a:srgbClr val="00B050"/>
                </a:solidFill>
              </a:rPr>
              <a:t>However, more statistical evaluation needed for calibration.</a:t>
            </a:r>
          </a:p>
          <a:p>
            <a:endParaRPr lang="en-IN" sz="1350" b="1" dirty="0"/>
          </a:p>
        </p:txBody>
      </p:sp>
    </p:spTree>
    <p:extLst>
      <p:ext uri="{BB962C8B-B14F-4D97-AF65-F5344CB8AC3E}">
        <p14:creationId xmlns:p14="http://schemas.microsoft.com/office/powerpoint/2010/main" val="288798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12" y="1154849"/>
            <a:ext cx="7543800" cy="501650"/>
          </a:xfrm>
        </p:spPr>
        <p:txBody>
          <a:bodyPr>
            <a:noAutofit/>
          </a:bodyPr>
          <a:lstStyle/>
          <a:p>
            <a:r>
              <a:rPr lang="en-IN" sz="3600" b="1" dirty="0" smtClean="0"/>
              <a:t>By this method we can guarantee a constant phase difference between PON Rx and GBT </a:t>
            </a:r>
            <a:r>
              <a:rPr lang="en-IN" sz="3600" b="1" dirty="0" err="1" smtClean="0"/>
              <a:t>Tx</a:t>
            </a:r>
            <a:r>
              <a:rPr lang="en-IN" sz="3600" b="1" dirty="0" smtClean="0"/>
              <a:t/>
            </a:r>
            <a:br>
              <a:rPr lang="en-IN" sz="3600" b="1" dirty="0" smtClean="0"/>
            </a:br>
            <a:r>
              <a:rPr lang="en-IN" sz="1800" b="1" dirty="0" smtClean="0"/>
              <a:t>(Between each Power, Reset and Fitter Cycle)</a:t>
            </a:r>
            <a:endParaRPr lang="en-IN" sz="1800" b="1" dirty="0"/>
          </a:p>
        </p:txBody>
      </p:sp>
      <p:sp>
        <p:nvSpPr>
          <p:cNvPr id="5" name="Rectangle 4"/>
          <p:cNvSpPr/>
          <p:nvPr/>
        </p:nvSpPr>
        <p:spPr>
          <a:xfrm>
            <a:off x="1099868" y="2617039"/>
            <a:ext cx="1287493" cy="2089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350" dirty="0"/>
              <a:t>TTC-PON’15</a:t>
            </a:r>
            <a:endParaRPr lang="en-IN" sz="1350" dirty="0"/>
          </a:p>
        </p:txBody>
      </p:sp>
      <p:sp>
        <p:nvSpPr>
          <p:cNvPr id="6" name="Rectangle 5"/>
          <p:cNvSpPr/>
          <p:nvPr/>
        </p:nvSpPr>
        <p:spPr>
          <a:xfrm>
            <a:off x="6023394" y="2617039"/>
            <a:ext cx="1300432" cy="2031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350" dirty="0"/>
              <a:t>GBT</a:t>
            </a:r>
            <a:endParaRPr lang="en-IN" sz="1350" dirty="0"/>
          </a:p>
        </p:txBody>
      </p:sp>
      <p:sp>
        <p:nvSpPr>
          <p:cNvPr id="7" name="Rounded Rectangle 6"/>
          <p:cNvSpPr/>
          <p:nvPr/>
        </p:nvSpPr>
        <p:spPr>
          <a:xfrm>
            <a:off x="847545" y="2254730"/>
            <a:ext cx="7013276" cy="30990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N" sz="1350" dirty="0">
                <a:solidFill>
                  <a:schemeClr val="tx1"/>
                </a:solidFill>
              </a:rPr>
              <a:t>ARRIA 10 FPGA</a:t>
            </a:r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57731" y="4053337"/>
            <a:ext cx="1246518" cy="59522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Phase</a:t>
            </a:r>
          </a:p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Rx Word Aligner</a:t>
            </a:r>
          </a:p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FSM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394080" y="4059807"/>
            <a:ext cx="1460021" cy="64698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GBT </a:t>
            </a:r>
            <a:r>
              <a:rPr lang="en-IN" sz="105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Tx</a:t>
            </a:r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Deterministic Phase Repeatability</a:t>
            </a:r>
          </a:p>
          <a:p>
            <a:pPr algn="ctr"/>
            <a:r>
              <a:rPr lang="en-IN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FSM </a:t>
            </a:r>
          </a:p>
        </p:txBody>
      </p:sp>
      <p:cxnSp>
        <p:nvCxnSpPr>
          <p:cNvPr id="11" name="Straight Arrow Connector 10"/>
          <p:cNvCxnSpPr>
            <a:stCxn id="8" idx="1"/>
          </p:cNvCxnSpPr>
          <p:nvPr/>
        </p:nvCxnSpPr>
        <p:spPr>
          <a:xfrm flipH="1" flipV="1">
            <a:off x="2387361" y="4350948"/>
            <a:ext cx="170371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853024" y="4383297"/>
            <a:ext cx="170371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268357" y="3026464"/>
            <a:ext cx="831511" cy="119270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87361" y="3086099"/>
            <a:ext cx="363603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Arrow 16"/>
          <p:cNvSpPr/>
          <p:nvPr/>
        </p:nvSpPr>
        <p:spPr>
          <a:xfrm>
            <a:off x="7331281" y="3033918"/>
            <a:ext cx="771596" cy="111816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27" name="Group 26"/>
          <p:cNvGrpSpPr/>
          <p:nvPr/>
        </p:nvGrpSpPr>
        <p:grpSpPr>
          <a:xfrm>
            <a:off x="210409" y="2541126"/>
            <a:ext cx="366286" cy="198942"/>
            <a:chOff x="526774" y="1400931"/>
            <a:chExt cx="488381" cy="26525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526774" y="1659835"/>
              <a:ext cx="258417" cy="0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785191" y="1401417"/>
              <a:ext cx="0" cy="258418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85191" y="1400931"/>
              <a:ext cx="229964" cy="487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015155" y="1404520"/>
              <a:ext cx="0" cy="261667"/>
            </a:xfrm>
            <a:prstGeom prst="line">
              <a:avLst/>
            </a:prstGeom>
            <a:ln w="2857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8030114" y="2661045"/>
            <a:ext cx="366286" cy="198942"/>
            <a:chOff x="526774" y="1400931"/>
            <a:chExt cx="488381" cy="26525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526774" y="1659835"/>
              <a:ext cx="258417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85191" y="1401417"/>
              <a:ext cx="0" cy="25841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785191" y="1400931"/>
              <a:ext cx="229964" cy="48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15155" y="1404520"/>
              <a:ext cx="0" cy="26166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39" name="Straight Connector 38"/>
          <p:cNvCxnSpPr/>
          <p:nvPr/>
        </p:nvCxnSpPr>
        <p:spPr>
          <a:xfrm>
            <a:off x="8214693" y="1658752"/>
            <a:ext cx="24143" cy="394809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93135" y="1687866"/>
            <a:ext cx="24143" cy="3948095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92266" y="1947658"/>
            <a:ext cx="7827161" cy="538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517426" y="1831232"/>
            <a:ext cx="16735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N" sz="1200" i="1" dirty="0"/>
              <a:t>FIXED PHASE CERTAINTY</a:t>
            </a:r>
            <a:endParaRPr lang="en-IN" sz="1200" i="1" dirty="0"/>
          </a:p>
        </p:txBody>
      </p:sp>
    </p:spTree>
    <p:extLst>
      <p:ext uri="{BB962C8B-B14F-4D97-AF65-F5344CB8AC3E}">
        <p14:creationId xmlns:p14="http://schemas.microsoft.com/office/powerpoint/2010/main" val="392110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950" dirty="0">
                <a:latin typeface="Edwardian Script ITC" panose="030303020407070D0804" pitchFamily="66" charset="0"/>
              </a:rPr>
              <a:t>Thank</a:t>
            </a:r>
          </a:p>
          <a:p>
            <a:pPr algn="ctr"/>
            <a:r>
              <a:rPr lang="en-IN" sz="4950" dirty="0">
                <a:latin typeface="Edwardian Script ITC" panose="030303020407070D0804" pitchFamily="66" charset="0"/>
              </a:rPr>
              <a:t>You </a:t>
            </a:r>
          </a:p>
          <a:p>
            <a:pPr algn="ctr"/>
            <a:r>
              <a:rPr lang="en-IN" sz="4950" dirty="0">
                <a:latin typeface="Edwardian Script ITC" panose="030303020407070D0804" pitchFamily="66" charset="0"/>
              </a:rPr>
              <a:t> &amp;</a:t>
            </a:r>
          </a:p>
          <a:p>
            <a:pPr algn="ctr"/>
            <a:r>
              <a:rPr lang="en-IN" sz="4950" dirty="0">
                <a:latin typeface="Edwardian Script ITC" panose="030303020407070D0804" pitchFamily="66" charset="0"/>
              </a:rPr>
              <a:t>Any </a:t>
            </a:r>
            <a:r>
              <a:rPr lang="en-IN" sz="4950" dirty="0" err="1">
                <a:latin typeface="Edwardian Script ITC" panose="030303020407070D0804" pitchFamily="66" charset="0"/>
              </a:rPr>
              <a:t>Questioins</a:t>
            </a:r>
            <a:endParaRPr lang="en-IN" sz="4950" dirty="0">
              <a:latin typeface="Edwardian Script ITC" panose="030303020407070D08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FAEF-5F3D-49E0-A9AB-477B9A1924D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CRU WEEKLY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45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189</Words>
  <Application>Microsoft Office PowerPoint</Application>
  <PresentationFormat>On-screen Show (4:3)</PresentationFormat>
  <Paragraphs>49</Paragraphs>
  <Slides>8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Edwardian Script ITC</vt:lpstr>
      <vt:lpstr>Times New Roman</vt:lpstr>
      <vt:lpstr>Office Theme</vt:lpstr>
      <vt:lpstr>Retrospect</vt:lpstr>
      <vt:lpstr>Phase Calculation And Its Need in GBT</vt:lpstr>
      <vt:lpstr>PowerPoint Presentation</vt:lpstr>
      <vt:lpstr>We Are Able To Control The Tx Phase In A Deterministic Manner Using the Phase  Component (Needed for GBT Tx Side)</vt:lpstr>
      <vt:lpstr>PowerPoint Presentation</vt:lpstr>
      <vt:lpstr>Shows Phase Measurement Accuracy for 1842 ps chosen as Phase Lock position over 10000 reset cycles</vt:lpstr>
      <vt:lpstr>Linear Fit of Phase Calculator Values with 95% confidence Guard band  Over Input Data Vector Repeated every 20 instances (with 200 ps phase difference)</vt:lpstr>
      <vt:lpstr>By this method we can guarantee a constant phase difference between PON Rx and GBT Tx (Between each Power, Reset and Fitter Cycle)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Calculation</dc:title>
  <dc:creator>Jubin Mitra</dc:creator>
  <cp:lastModifiedBy>Jubin Mitra</cp:lastModifiedBy>
  <cp:revision>25</cp:revision>
  <dcterms:created xsi:type="dcterms:W3CDTF">2006-08-16T00:00:00Z</dcterms:created>
  <dcterms:modified xsi:type="dcterms:W3CDTF">2016-04-07T08:28:02Z</dcterms:modified>
</cp:coreProperties>
</file>