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60" r:id="rId6"/>
    <p:sldId id="259" r:id="rId7"/>
    <p:sldId id="258" r:id="rId8"/>
    <p:sldId id="261" r:id="rId9"/>
    <p:sldId id="262" r:id="rId10"/>
    <p:sldId id="263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858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le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0" cap="all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188641"/>
            <a:ext cx="3883968" cy="144016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5B13A-1848-4850-9ACD-D16DE64E21D1}" type="datetimeFigureOut">
              <a:rPr lang="en-GB" smtClean="0"/>
              <a:t>07/04/2016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65A5A-7733-42FF-B73D-F47A5DAF1EEB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3930" y="1825111"/>
            <a:ext cx="4585735" cy="2556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77919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7675" y="1114424"/>
            <a:ext cx="3008313" cy="835025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38550" y="1114425"/>
            <a:ext cx="5048250" cy="501173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000250"/>
            <a:ext cx="3008313" cy="41259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66675" y="64516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F5B13A-1848-4850-9ACD-D16DE64E21D1}" type="datetimeFigureOut">
              <a:rPr lang="en-GB" smtClean="0"/>
              <a:t>07/04/2016</a:t>
            </a:fld>
            <a:endParaRPr lang="en-GB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516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24675" y="64516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565A5A-7733-42FF-B73D-F47A5DAF1EEB}" type="slidenum">
              <a:rPr lang="en-GB" smtClean="0"/>
              <a:t>‹#›</a:t>
            </a:fld>
            <a:endParaRPr lang="en-GB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0" y="6438900"/>
            <a:ext cx="9144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59316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4800600"/>
            <a:ext cx="6858000" cy="566738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81075" y="1190625"/>
            <a:ext cx="6867525" cy="35369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90600" y="5367338"/>
            <a:ext cx="68580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66675" y="64516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F5B13A-1848-4850-9ACD-D16DE64E21D1}" type="datetimeFigureOut">
              <a:rPr lang="en-GB" smtClean="0"/>
              <a:t>07/04/2016</a:t>
            </a:fld>
            <a:endParaRPr lang="en-GB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516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24675" y="64516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565A5A-7733-42FF-B73D-F47A5DAF1EEB}" type="slidenum">
              <a:rPr lang="en-GB" smtClean="0"/>
              <a:t>‹#›</a:t>
            </a:fld>
            <a:endParaRPr lang="en-GB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0" y="6438900"/>
            <a:ext cx="9144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89719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66675" y="64516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F5B13A-1848-4850-9ACD-D16DE64E21D1}" type="datetimeFigureOut">
              <a:rPr lang="en-GB" smtClean="0"/>
              <a:t>07/04/2016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516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24675" y="64516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565A5A-7733-42FF-B73D-F47A5DAF1EEB}" type="slidenum">
              <a:rPr lang="en-GB" smtClean="0"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0" y="6438900"/>
            <a:ext cx="9144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12332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10450" y="1123950"/>
            <a:ext cx="1276349" cy="5002213"/>
          </a:xfrm>
        </p:spPr>
        <p:txBody>
          <a:bodyPr vert="eaVert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1450" y="1123950"/>
            <a:ext cx="7115175" cy="5002213"/>
          </a:xfrm>
        </p:spPr>
        <p:txBody>
          <a:bodyPr vert="eaVert"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66675" y="64516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F5B13A-1848-4850-9ACD-D16DE64E21D1}" type="datetimeFigureOut">
              <a:rPr lang="en-GB" smtClean="0"/>
              <a:t>07/04/2016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516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24675" y="64516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565A5A-7733-42FF-B73D-F47A5DAF1EEB}" type="slidenum">
              <a:rPr lang="en-GB" smtClean="0"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0" y="6438900"/>
            <a:ext cx="9144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50154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3930" y="1825111"/>
            <a:ext cx="4585735" cy="2556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94422" y="468900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848224"/>
            <a:ext cx="6400800" cy="98107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5B13A-1848-4850-9ACD-D16DE64E21D1}" type="datetimeFigureOut">
              <a:rPr lang="en-GB" smtClean="0"/>
              <a:t>07/04/2016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65A5A-7733-42FF-B73D-F47A5DAF1EEB}" type="slidenum">
              <a:rPr lang="en-GB" smtClean="0"/>
              <a:t>‹#›</a:t>
            </a:fld>
            <a:endParaRPr lang="en-GB"/>
          </a:p>
        </p:txBody>
      </p:sp>
      <p:sp>
        <p:nvSpPr>
          <p:cNvPr id="7" name="AutoShape 2" descr="https://espace.cern.ch/Project-TTC-PON/designers-site/Miscellaneous/TTC_PON_Official_Logo.png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63854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66675" y="64516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F5B13A-1848-4850-9ACD-D16DE64E21D1}" type="datetimeFigureOut">
              <a:rPr lang="en-GB" smtClean="0"/>
              <a:t>07/04/2016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516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24675" y="64516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565A5A-7733-42FF-B73D-F47A5DAF1EEB}" type="slidenum">
              <a:rPr lang="en-GB" smtClean="0"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0" y="6438900"/>
            <a:ext cx="9144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5596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66675" y="64516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F5B13A-1848-4850-9ACD-D16DE64E21D1}" type="datetimeFigureOut">
              <a:rPr lang="en-GB" smtClean="0"/>
              <a:t>07/04/2016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516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24675" y="64516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565A5A-7733-42FF-B73D-F47A5DAF1EEB}" type="slidenum">
              <a:rPr lang="en-GB" smtClean="0"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0" y="6438900"/>
            <a:ext cx="9144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87074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0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66675" y="64516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F5B13A-1848-4850-9ACD-D16DE64E21D1}" type="datetimeFigureOut">
              <a:rPr lang="en-GB" smtClean="0"/>
              <a:t>07/04/2016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516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24675" y="64516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565A5A-7733-42FF-B73D-F47A5DAF1EEB}" type="slidenum">
              <a:rPr lang="en-GB" smtClean="0"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0" y="6438900"/>
            <a:ext cx="9144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95025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0500" y="1181100"/>
            <a:ext cx="4305300" cy="49450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9625" y="1181100"/>
            <a:ext cx="4286250" cy="49450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66675" y="64516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F5B13A-1848-4850-9ACD-D16DE64E21D1}" type="datetimeFigureOut">
              <a:rPr lang="en-GB" smtClean="0"/>
              <a:t>07/04/2016</a:t>
            </a:fld>
            <a:endParaRPr lang="en-GB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516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24675" y="64516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565A5A-7733-42FF-B73D-F47A5DAF1EEB}" type="slidenum">
              <a:rPr lang="en-GB" smtClean="0"/>
              <a:t>‹#›</a:t>
            </a:fld>
            <a:endParaRPr lang="en-GB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0" y="6438900"/>
            <a:ext cx="9144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63749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0974" y="1163638"/>
            <a:ext cx="4276725" cy="716616"/>
          </a:xfrm>
        </p:spPr>
        <p:txBody>
          <a:bodyPr anchor="b">
            <a:normAutofit/>
          </a:bodyPr>
          <a:lstStyle>
            <a:lvl1pPr marL="0" indent="0">
              <a:buNone/>
              <a:defRPr sz="2400" b="0">
                <a:solidFill>
                  <a:schemeClr val="accent6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0974" y="1803400"/>
            <a:ext cx="4276725" cy="44259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02150" y="1173162"/>
            <a:ext cx="4479925" cy="715073"/>
          </a:xfrm>
        </p:spPr>
        <p:txBody>
          <a:bodyPr anchor="b">
            <a:normAutofit/>
          </a:bodyPr>
          <a:lstStyle>
            <a:lvl1pPr marL="0" indent="0">
              <a:buNone/>
              <a:defRPr sz="2400" b="0">
                <a:solidFill>
                  <a:schemeClr val="accent6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02150" y="1812924"/>
            <a:ext cx="4479925" cy="44164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66675" y="64516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F5B13A-1848-4850-9ACD-D16DE64E21D1}" type="datetimeFigureOut">
              <a:rPr lang="en-GB" smtClean="0"/>
              <a:t>07/04/2016</a:t>
            </a:fld>
            <a:endParaRPr lang="en-GB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516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24675" y="64516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565A5A-7733-42FF-B73D-F47A5DAF1EEB}" type="slidenum">
              <a:rPr lang="en-GB" smtClean="0"/>
              <a:t>‹#›</a:t>
            </a:fld>
            <a:endParaRPr lang="en-GB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0" y="6438900"/>
            <a:ext cx="9144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89782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66675" y="64516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F5B13A-1848-4850-9ACD-D16DE64E21D1}" type="datetimeFigureOut">
              <a:rPr lang="en-GB" smtClean="0"/>
              <a:t>07/04/2016</a:t>
            </a:fld>
            <a:endParaRPr lang="en-GB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516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24675" y="64516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565A5A-7733-42FF-B73D-F47A5DAF1EEB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0" y="6438900"/>
            <a:ext cx="9144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13781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66675" y="64516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F5B13A-1848-4850-9ACD-D16DE64E21D1}" type="datetimeFigureOut">
              <a:rPr lang="en-GB" smtClean="0"/>
              <a:t>07/04/2016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516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24675" y="64516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565A5A-7733-42FF-B73D-F47A5DAF1EEB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0" y="6438900"/>
            <a:ext cx="9144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65075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6624736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0500" y="1131093"/>
            <a:ext cx="8753475" cy="50982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6787" y="50974"/>
            <a:ext cx="1937117" cy="1080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675" y="64516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F5B13A-1848-4850-9ACD-D16DE64E21D1}" type="datetimeFigureOut">
              <a:rPr lang="en-GB" smtClean="0"/>
              <a:t>07/04/2016</a:t>
            </a:fld>
            <a:endParaRPr lang="en-GB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516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24675" y="64516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565A5A-7733-42FF-B73D-F47A5DAF1EEB}" type="slidenum">
              <a:rPr lang="en-GB" smtClean="0"/>
              <a:t>‹#›</a:t>
            </a:fld>
            <a:endParaRPr lang="en-GB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0" y="6438900"/>
            <a:ext cx="9144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1446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1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chemeClr val="accent6">
              <a:lumMod val="75000"/>
            </a:schemeClr>
          </a:solidFill>
          <a:latin typeface="Calibri Light" panose="020F030202020403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Courier New" panose="02070309020205020404" pitchFamily="49" charset="0"/>
        <a:buChar char="o"/>
        <a:defRPr sz="32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anose="02070309020205020404" pitchFamily="49" charset="0"/>
        <a:buChar char="o"/>
        <a:defRPr sz="28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Courier New" panose="02070309020205020404" pitchFamily="49" charset="0"/>
        <a:buChar char="o"/>
        <a:defRPr sz="2400" kern="1200">
          <a:solidFill>
            <a:schemeClr val="tx1">
              <a:lumMod val="50000"/>
              <a:lumOff val="50000"/>
            </a:schemeClr>
          </a:solidFill>
          <a:latin typeface="Calibri Light" panose="020F030202020403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anose="02070309020205020404" pitchFamily="49" charset="0"/>
        <a:buChar char="o"/>
        <a:defRPr sz="2000" kern="1200">
          <a:solidFill>
            <a:schemeClr val="tx1">
              <a:lumMod val="50000"/>
              <a:lumOff val="50000"/>
            </a:schemeClr>
          </a:solidFill>
          <a:latin typeface="Calibri Light" panose="020F030202020403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Courier New" panose="02070309020205020404" pitchFamily="49" charset="0"/>
        <a:buChar char="o"/>
        <a:defRPr sz="2000" kern="1200">
          <a:solidFill>
            <a:schemeClr val="tx1">
              <a:lumMod val="50000"/>
              <a:lumOff val="50000"/>
            </a:schemeClr>
          </a:solidFill>
          <a:latin typeface="Calibri Light" panose="020F03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lvl="0"/>
            <a:r>
              <a:rPr lang="en-US" dirty="0" smtClean="0"/>
              <a:t>TTC-PON and GBT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Csaba SOOS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80275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240M (ONU) to 40M (GBT)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55" y="1214623"/>
            <a:ext cx="6841250" cy="221437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42" r="24074"/>
          <a:stretch/>
        </p:blipFill>
        <p:spPr>
          <a:xfrm>
            <a:off x="100355" y="3527805"/>
            <a:ext cx="8943289" cy="2672294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2940409" y="1480457"/>
            <a:ext cx="166914" cy="15240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1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1641233" y="3995474"/>
            <a:ext cx="166914" cy="15240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1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3848669" y="1480457"/>
            <a:ext cx="166914" cy="15240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rgbClr val="FF0000"/>
                </a:solidFill>
              </a:rPr>
              <a:t>2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1641233" y="4226512"/>
            <a:ext cx="166914" cy="15240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rgbClr val="FF0000"/>
                </a:solidFill>
              </a:rPr>
              <a:t>2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4673472" y="1487714"/>
            <a:ext cx="166914" cy="15240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3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1641233" y="6010818"/>
            <a:ext cx="166914" cy="15240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3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233516" y="2191657"/>
            <a:ext cx="28101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Pro: standard solution</a:t>
            </a:r>
            <a:br>
              <a:rPr lang="en-US" dirty="0" smtClean="0"/>
            </a:br>
            <a:r>
              <a:rPr lang="en-US" dirty="0" smtClean="0"/>
              <a:t>Contra: more clock domains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88532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240M (ONU) to 240M (GBT)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03" r="20555"/>
          <a:stretch/>
        </p:blipFill>
        <p:spPr>
          <a:xfrm>
            <a:off x="593271" y="3322757"/>
            <a:ext cx="8465650" cy="316008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55" y="1214623"/>
            <a:ext cx="6841250" cy="221437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335116" y="2005480"/>
            <a:ext cx="248613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Pro: less clock domains,</a:t>
            </a:r>
            <a:br>
              <a:rPr lang="en-US" dirty="0" smtClean="0"/>
            </a:br>
            <a:r>
              <a:rPr lang="en-US" dirty="0" smtClean="0"/>
              <a:t>reduced latency (?)</a:t>
            </a:r>
          </a:p>
          <a:p>
            <a:r>
              <a:rPr lang="en-US" dirty="0" smtClean="0"/>
              <a:t>Contra: custom solution,</a:t>
            </a:r>
            <a:br>
              <a:rPr lang="en-US" dirty="0" smtClean="0"/>
            </a:br>
            <a:r>
              <a:rPr lang="en-US" dirty="0" smtClean="0"/>
              <a:t>timing critical (?)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85095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PON framing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998247" y="1997241"/>
            <a:ext cx="1080837" cy="327894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40/32</a:t>
            </a:r>
            <a:endParaRPr lang="en-GB" sz="1400" dirty="0"/>
          </a:p>
        </p:txBody>
      </p:sp>
      <p:sp>
        <p:nvSpPr>
          <p:cNvPr id="6" name="Rectangle 5"/>
          <p:cNvSpPr/>
          <p:nvPr/>
        </p:nvSpPr>
        <p:spPr>
          <a:xfrm>
            <a:off x="2079083" y="1997241"/>
            <a:ext cx="1080837" cy="32789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accent1"/>
                </a:solidFill>
              </a:rPr>
              <a:t>40/32</a:t>
            </a:r>
            <a:endParaRPr lang="en-GB" sz="1400" dirty="0">
              <a:solidFill>
                <a:schemeClr val="accent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159920" y="1997241"/>
            <a:ext cx="1080837" cy="3278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40/32</a:t>
            </a:r>
            <a:endParaRPr lang="en-GB" sz="1400" dirty="0"/>
          </a:p>
        </p:txBody>
      </p:sp>
      <p:sp>
        <p:nvSpPr>
          <p:cNvPr id="8" name="Rectangle 7"/>
          <p:cNvSpPr/>
          <p:nvPr/>
        </p:nvSpPr>
        <p:spPr>
          <a:xfrm>
            <a:off x="4240757" y="1997240"/>
            <a:ext cx="1080837" cy="32789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accent1"/>
                </a:solidFill>
              </a:rPr>
              <a:t>40/32</a:t>
            </a:r>
            <a:endParaRPr lang="en-GB" sz="1400" dirty="0">
              <a:solidFill>
                <a:schemeClr val="accent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321593" y="1997240"/>
            <a:ext cx="1080837" cy="3278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40/32</a:t>
            </a:r>
            <a:endParaRPr lang="en-GB" sz="1400" dirty="0"/>
          </a:p>
        </p:txBody>
      </p:sp>
      <p:sp>
        <p:nvSpPr>
          <p:cNvPr id="10" name="Rectangle 9"/>
          <p:cNvSpPr/>
          <p:nvPr/>
        </p:nvSpPr>
        <p:spPr>
          <a:xfrm>
            <a:off x="6402430" y="1997239"/>
            <a:ext cx="1080837" cy="32789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accent1"/>
                </a:solidFill>
              </a:rPr>
              <a:t>40/32</a:t>
            </a:r>
            <a:endParaRPr lang="en-GB" sz="1400" dirty="0">
              <a:solidFill>
                <a:schemeClr val="accent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604604" y="2021390"/>
            <a:ext cx="14189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240/192	80%</a:t>
            </a:r>
            <a:endParaRPr lang="en-GB" sz="1400" dirty="0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998247" y="2537660"/>
            <a:ext cx="1080837" cy="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2079083" y="2537660"/>
            <a:ext cx="5404183" cy="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604604" y="2295821"/>
            <a:ext cx="14189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240/160	67%</a:t>
            </a:r>
            <a:endParaRPr lang="en-GB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1345595" y="2342420"/>
            <a:ext cx="441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 smtClean="0"/>
              <a:t>PON</a:t>
            </a:r>
            <a:endParaRPr lang="en-GB" sz="1100" i="1" dirty="0"/>
          </a:p>
        </p:txBody>
      </p:sp>
      <p:sp>
        <p:nvSpPr>
          <p:cNvPr id="16" name="TextBox 15"/>
          <p:cNvSpPr txBox="1"/>
          <p:nvPr/>
        </p:nvSpPr>
        <p:spPr>
          <a:xfrm>
            <a:off x="4585678" y="2342420"/>
            <a:ext cx="4443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 smtClean="0"/>
              <a:t>User</a:t>
            </a:r>
            <a:endParaRPr lang="en-GB" sz="1100" i="1" dirty="0"/>
          </a:p>
        </p:txBody>
      </p:sp>
      <p:sp>
        <p:nvSpPr>
          <p:cNvPr id="17" name="TextBox 16"/>
          <p:cNvSpPr txBox="1"/>
          <p:nvPr/>
        </p:nvSpPr>
        <p:spPr>
          <a:xfrm>
            <a:off x="184889" y="2021390"/>
            <a:ext cx="6543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8B10B</a:t>
            </a:r>
            <a:endParaRPr lang="en-GB" sz="1400" dirty="0"/>
          </a:p>
        </p:txBody>
      </p:sp>
      <p:sp>
        <p:nvSpPr>
          <p:cNvPr id="18" name="Rectangle 17"/>
          <p:cNvSpPr/>
          <p:nvPr/>
        </p:nvSpPr>
        <p:spPr>
          <a:xfrm>
            <a:off x="998247" y="2956664"/>
            <a:ext cx="1080837" cy="327894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40/32</a:t>
            </a:r>
            <a:endParaRPr lang="en-GB" sz="1400" dirty="0"/>
          </a:p>
        </p:txBody>
      </p:sp>
      <p:sp>
        <p:nvSpPr>
          <p:cNvPr id="19" name="Rectangle 18"/>
          <p:cNvSpPr/>
          <p:nvPr/>
        </p:nvSpPr>
        <p:spPr>
          <a:xfrm>
            <a:off x="2079083" y="2956663"/>
            <a:ext cx="1080837" cy="32789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accent1"/>
                </a:solidFill>
              </a:rPr>
              <a:t>40/32</a:t>
            </a:r>
            <a:endParaRPr lang="en-GB" sz="1400" dirty="0">
              <a:solidFill>
                <a:schemeClr val="accent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3159920" y="2956663"/>
            <a:ext cx="1080837" cy="3278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40/32</a:t>
            </a:r>
            <a:endParaRPr lang="en-GB" sz="1400" dirty="0"/>
          </a:p>
        </p:txBody>
      </p:sp>
      <p:sp>
        <p:nvSpPr>
          <p:cNvPr id="21" name="Rectangle 20"/>
          <p:cNvSpPr/>
          <p:nvPr/>
        </p:nvSpPr>
        <p:spPr>
          <a:xfrm>
            <a:off x="4240757" y="2956662"/>
            <a:ext cx="3242510" cy="32789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accent1"/>
                </a:solidFill>
              </a:rPr>
              <a:t>120/84</a:t>
            </a:r>
            <a:endParaRPr lang="en-GB" sz="1400" dirty="0">
              <a:solidFill>
                <a:schemeClr val="accent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604604" y="2980813"/>
            <a:ext cx="14189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240/180	75%</a:t>
            </a:r>
            <a:endParaRPr lang="en-GB" sz="1400" dirty="0"/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998247" y="3497083"/>
            <a:ext cx="1080837" cy="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2079083" y="3497083"/>
            <a:ext cx="5404183" cy="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7604604" y="3255245"/>
            <a:ext cx="14189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240/148	62%</a:t>
            </a:r>
            <a:endParaRPr lang="en-GB" sz="1400" dirty="0"/>
          </a:p>
        </p:txBody>
      </p:sp>
      <p:sp>
        <p:nvSpPr>
          <p:cNvPr id="26" name="TextBox 25"/>
          <p:cNvSpPr txBox="1"/>
          <p:nvPr/>
        </p:nvSpPr>
        <p:spPr>
          <a:xfrm>
            <a:off x="1345595" y="3301843"/>
            <a:ext cx="441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 smtClean="0"/>
              <a:t>PON</a:t>
            </a:r>
            <a:endParaRPr lang="en-GB" sz="1100" i="1" dirty="0"/>
          </a:p>
        </p:txBody>
      </p:sp>
      <p:sp>
        <p:nvSpPr>
          <p:cNvPr id="27" name="TextBox 26"/>
          <p:cNvSpPr txBox="1"/>
          <p:nvPr/>
        </p:nvSpPr>
        <p:spPr>
          <a:xfrm>
            <a:off x="4585678" y="3301843"/>
            <a:ext cx="4443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 smtClean="0"/>
              <a:t>User</a:t>
            </a:r>
            <a:endParaRPr lang="en-GB" sz="1100" i="1" dirty="0"/>
          </a:p>
        </p:txBody>
      </p:sp>
      <p:sp>
        <p:nvSpPr>
          <p:cNvPr id="28" name="TextBox 27"/>
          <p:cNvSpPr txBox="1"/>
          <p:nvPr/>
        </p:nvSpPr>
        <p:spPr>
          <a:xfrm>
            <a:off x="184889" y="2980813"/>
            <a:ext cx="6719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Hybrid</a:t>
            </a:r>
            <a:endParaRPr lang="en-GB" sz="1400" dirty="0"/>
          </a:p>
        </p:txBody>
      </p:sp>
      <p:sp>
        <p:nvSpPr>
          <p:cNvPr id="29" name="Rectangle 28"/>
          <p:cNvSpPr/>
          <p:nvPr/>
        </p:nvSpPr>
        <p:spPr>
          <a:xfrm>
            <a:off x="1174337" y="3936203"/>
            <a:ext cx="698295" cy="327894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X</a:t>
            </a:r>
            <a:endParaRPr lang="en-GB" sz="1400" dirty="0"/>
          </a:p>
        </p:txBody>
      </p:sp>
      <p:sp>
        <p:nvSpPr>
          <p:cNvPr id="30" name="Rectangle 29"/>
          <p:cNvSpPr/>
          <p:nvPr/>
        </p:nvSpPr>
        <p:spPr>
          <a:xfrm>
            <a:off x="1872633" y="3936202"/>
            <a:ext cx="5610633" cy="32789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accent1"/>
                </a:solidFill>
              </a:rPr>
              <a:t>Y</a:t>
            </a:r>
            <a:endParaRPr lang="en-GB" sz="1400" dirty="0">
              <a:solidFill>
                <a:schemeClr val="accent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604603" y="3960352"/>
            <a:ext cx="15393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240/((240-H)*E</a:t>
            </a:r>
            <a:r>
              <a:rPr lang="en-US" sz="1400" baseline="-25000" dirty="0" smtClean="0"/>
              <a:t>FEC</a:t>
            </a:r>
            <a:r>
              <a:rPr lang="en-US" sz="1400" dirty="0" smtClean="0"/>
              <a:t>)</a:t>
            </a:r>
            <a:endParaRPr lang="en-GB" sz="1400" dirty="0"/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998246" y="4476622"/>
            <a:ext cx="874386" cy="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1872632" y="4476622"/>
            <a:ext cx="5610633" cy="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1242369" y="4279279"/>
            <a:ext cx="441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 smtClean="0"/>
              <a:t>PON</a:t>
            </a:r>
            <a:endParaRPr lang="en-GB" sz="1100" i="1" dirty="0"/>
          </a:p>
        </p:txBody>
      </p:sp>
      <p:sp>
        <p:nvSpPr>
          <p:cNvPr id="35" name="TextBox 34"/>
          <p:cNvSpPr txBox="1"/>
          <p:nvPr/>
        </p:nvSpPr>
        <p:spPr>
          <a:xfrm>
            <a:off x="4464236" y="4283790"/>
            <a:ext cx="4443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 smtClean="0"/>
              <a:t>User</a:t>
            </a:r>
            <a:endParaRPr lang="en-GB" sz="1100" i="1" dirty="0"/>
          </a:p>
        </p:txBody>
      </p:sp>
      <p:sp>
        <p:nvSpPr>
          <p:cNvPr id="36" name="TextBox 35"/>
          <p:cNvSpPr txBox="1"/>
          <p:nvPr/>
        </p:nvSpPr>
        <p:spPr>
          <a:xfrm>
            <a:off x="184888" y="3960352"/>
            <a:ext cx="4486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FEC</a:t>
            </a:r>
            <a:endParaRPr lang="en-GB" sz="1400" dirty="0"/>
          </a:p>
        </p:txBody>
      </p:sp>
      <p:sp>
        <p:nvSpPr>
          <p:cNvPr id="37" name="Rectangle 36"/>
          <p:cNvSpPr/>
          <p:nvPr/>
        </p:nvSpPr>
        <p:spPr>
          <a:xfrm>
            <a:off x="998246" y="3936202"/>
            <a:ext cx="176090" cy="32789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H</a:t>
            </a:r>
            <a:endParaRPr lang="en-GB" sz="1400" dirty="0"/>
          </a:p>
        </p:txBody>
      </p:sp>
      <p:cxnSp>
        <p:nvCxnSpPr>
          <p:cNvPr id="44" name="Straight Connector 43"/>
          <p:cNvCxnSpPr/>
          <p:nvPr/>
        </p:nvCxnSpPr>
        <p:spPr>
          <a:xfrm>
            <a:off x="5321593" y="2956662"/>
            <a:ext cx="0" cy="327894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6385107" y="2956662"/>
            <a:ext cx="0" cy="327894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89908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GBT Encoder in OLT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375" y="3700668"/>
            <a:ext cx="6841250" cy="2214377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329490" y="2419635"/>
            <a:ext cx="1080837" cy="327894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40/32</a:t>
            </a:r>
            <a:endParaRPr lang="en-GB" sz="1400" dirty="0"/>
          </a:p>
        </p:txBody>
      </p:sp>
      <p:sp>
        <p:nvSpPr>
          <p:cNvPr id="5" name="Rectangle 4"/>
          <p:cNvSpPr/>
          <p:nvPr/>
        </p:nvSpPr>
        <p:spPr>
          <a:xfrm>
            <a:off x="2410326" y="2419634"/>
            <a:ext cx="1080837" cy="32789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accent1"/>
                </a:solidFill>
              </a:rPr>
              <a:t>40/32</a:t>
            </a:r>
            <a:endParaRPr lang="en-GB" sz="1400" dirty="0">
              <a:solidFill>
                <a:schemeClr val="accent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491163" y="2419634"/>
            <a:ext cx="1080837" cy="3278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40/32</a:t>
            </a:r>
            <a:endParaRPr lang="en-GB" sz="1400" dirty="0"/>
          </a:p>
        </p:txBody>
      </p:sp>
      <p:sp>
        <p:nvSpPr>
          <p:cNvPr id="7" name="Rectangle 6"/>
          <p:cNvSpPr/>
          <p:nvPr/>
        </p:nvSpPr>
        <p:spPr>
          <a:xfrm>
            <a:off x="4572000" y="2419633"/>
            <a:ext cx="3242510" cy="32789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accent1"/>
                </a:solidFill>
              </a:rPr>
              <a:t>120/84</a:t>
            </a:r>
            <a:endParaRPr lang="en-GB" sz="1400" dirty="0">
              <a:solidFill>
                <a:schemeClr val="accent1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1329490" y="2960054"/>
            <a:ext cx="1080837" cy="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2410326" y="2960054"/>
            <a:ext cx="5404183" cy="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676838" y="2764814"/>
            <a:ext cx="441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 smtClean="0"/>
              <a:t>PON</a:t>
            </a:r>
            <a:endParaRPr lang="en-GB" sz="1100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4916921" y="2764814"/>
            <a:ext cx="4443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 smtClean="0"/>
              <a:t>User</a:t>
            </a:r>
            <a:endParaRPr lang="en-GB" sz="1100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516132" y="2443784"/>
            <a:ext cx="6719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Hybrid</a:t>
            </a:r>
            <a:endParaRPr lang="en-GB" sz="1400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5652836" y="2419633"/>
            <a:ext cx="0" cy="327894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6716350" y="2419633"/>
            <a:ext cx="0" cy="327894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60546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Gearbox/Payload extract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Simple registered logic to avoid latency issues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3782" y="2059715"/>
            <a:ext cx="2186431" cy="432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3472" y="1984533"/>
            <a:ext cx="3177244" cy="43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65238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Simple test made on KC705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Loopback test to validate bridge</a:t>
            </a:r>
          </a:p>
          <a:p>
            <a:r>
              <a:rPr lang="en-US" dirty="0" smtClean="0"/>
              <a:t>Latency was not </a:t>
            </a:r>
            <a:r>
              <a:rPr lang="en-US" smtClean="0"/>
              <a:t>yet verified</a:t>
            </a:r>
            <a:endParaRPr lang="en-GB" dirty="0"/>
          </a:p>
        </p:txBody>
      </p:sp>
      <p:pic>
        <p:nvPicPr>
          <p:cNvPr id="6" name="Content Placeholder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425" y="2867399"/>
            <a:ext cx="7531623" cy="3361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92292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TC-PON Template2.potx" id="{DD5795C4-44EE-49D8-9427-B088360CBA2C}" vid="{9A0ECC1C-430D-4271-89C5-18063D54CF39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903F19ED16AF7419B249D7BAC9FB94A" ma:contentTypeVersion="0" ma:contentTypeDescription="Create a new document." ma:contentTypeScope="" ma:versionID="51b99ede672ce744721f8dc025d666c6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B1E98A6-C766-4D40-AB58-8CDEA556F55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99D41BC-9BC5-4DC3-B968-C0D277196F9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98C6D0F2-C7AB-47B4-AC71-0F6F91FAA16C}">
  <ds:schemaRefs>
    <ds:schemaRef ds:uri="http://purl.org/dc/elements/1.1/"/>
    <ds:schemaRef ds:uri="http://purl.org/dc/dcmitype/"/>
    <ds:schemaRef ds:uri="http://schemas.microsoft.com/office/2006/documentManagement/types"/>
    <ds:schemaRef ds:uri="http://www.w3.org/XML/1998/namespace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TTC-PON Template2 (2)</Template>
  <TotalTime>228</TotalTime>
  <Words>108</Words>
  <Application>Microsoft Office PowerPoint</Application>
  <PresentationFormat>On-screen Show (4:3)</PresentationFormat>
  <Paragraphs>54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Courier New</vt:lpstr>
      <vt:lpstr>Office Theme</vt:lpstr>
      <vt:lpstr>TTC-PON and GBT</vt:lpstr>
      <vt:lpstr>240M (ONU) to 40M (GBT)</vt:lpstr>
      <vt:lpstr>240M (ONU) to 240M (GBT)</vt:lpstr>
      <vt:lpstr>PON framing</vt:lpstr>
      <vt:lpstr>GBT Encoder in OLT</vt:lpstr>
      <vt:lpstr>Gearbox/Payload extract</vt:lpstr>
      <vt:lpstr>Simple test made on KC705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TTC-PON and GBT</dc:title>
  <dc:creator>Csaba Soos</dc:creator>
  <cp:keywords>TTC;PON;GBT;ALICE</cp:keywords>
  <cp:lastModifiedBy>Csaba Soos</cp:lastModifiedBy>
  <cp:revision>17</cp:revision>
  <dcterms:created xsi:type="dcterms:W3CDTF">2016-04-01T12:40:58Z</dcterms:created>
  <dcterms:modified xsi:type="dcterms:W3CDTF">2016-04-07T08:04:34Z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0x010100A903F19ED16AF7419B249D7BAC9FB94A</vt:lpwstr>
  </property>
</Properties>
</file>