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sldIdLst>
    <p:sldId id="257" r:id="rId2"/>
    <p:sldId id="347" r:id="rId3"/>
    <p:sldId id="395" r:id="rId4"/>
    <p:sldId id="397" r:id="rId5"/>
    <p:sldId id="389" r:id="rId6"/>
    <p:sldId id="383" r:id="rId7"/>
    <p:sldId id="376" r:id="rId8"/>
    <p:sldId id="384" r:id="rId9"/>
    <p:sldId id="334" r:id="rId10"/>
    <p:sldId id="377" r:id="rId11"/>
    <p:sldId id="385" r:id="rId12"/>
    <p:sldId id="386" r:id="rId13"/>
    <p:sldId id="381" r:id="rId14"/>
    <p:sldId id="399" r:id="rId15"/>
    <p:sldId id="382" r:id="rId16"/>
    <p:sldId id="391" r:id="rId17"/>
    <p:sldId id="387" r:id="rId18"/>
    <p:sldId id="392" r:id="rId19"/>
    <p:sldId id="393" r:id="rId20"/>
    <p:sldId id="394" r:id="rId21"/>
    <p:sldId id="390" r:id="rId22"/>
    <p:sldId id="396" r:id="rId23"/>
    <p:sldId id="398" r:id="rId24"/>
  </p:sldIdLst>
  <p:sldSz cx="9144000" cy="6858000" type="screen4x3"/>
  <p:notesSz cx="6811963"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0055A0"/>
    <a:srgbClr val="0173BE"/>
    <a:srgbClr val="0C377B"/>
    <a:srgbClr val="000000"/>
    <a:srgbClr val="006600"/>
    <a:srgbClr val="003F6E"/>
    <a:srgbClr val="663300"/>
    <a:srgbClr val="104282"/>
    <a:srgbClr val="0B38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napToObjects="1">
      <p:cViewPr>
        <p:scale>
          <a:sx n="100" d="100"/>
          <a:sy n="100" d="100"/>
        </p:scale>
        <p:origin x="-990" y="2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885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8536" y="0"/>
            <a:ext cx="2951851" cy="498852"/>
          </a:xfrm>
          <a:prstGeom prst="rect">
            <a:avLst/>
          </a:prstGeom>
        </p:spPr>
        <p:txBody>
          <a:bodyPr vert="horz" lIns="91440" tIns="45720" rIns="91440" bIns="45720" rtlCol="0"/>
          <a:lstStyle>
            <a:lvl1pPr algn="r">
              <a:defRPr sz="1200"/>
            </a:lvl1pPr>
          </a:lstStyle>
          <a:p>
            <a:fld id="{B6DBD496-FDFE-4116-A3CD-C04F430DBDAB}" type="datetimeFigureOut">
              <a:rPr lang="en-GB" smtClean="0"/>
              <a:t>12/05/2016</a:t>
            </a:fld>
            <a:endParaRPr lang="en-GB"/>
          </a:p>
        </p:txBody>
      </p:sp>
      <p:sp>
        <p:nvSpPr>
          <p:cNvPr id="4" name="Slide Image Placeholder 3"/>
          <p:cNvSpPr>
            <a:spLocks noGrp="1" noRot="1" noChangeAspect="1"/>
          </p:cNvSpPr>
          <p:nvPr>
            <p:ph type="sldImg" idx="2"/>
          </p:nvPr>
        </p:nvSpPr>
        <p:spPr>
          <a:xfrm>
            <a:off x="1169988" y="1243013"/>
            <a:ext cx="447198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197" y="4784835"/>
            <a:ext cx="5449570" cy="391486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3662"/>
            <a:ext cx="2951851" cy="49885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8536" y="9443662"/>
            <a:ext cx="2951851" cy="498851"/>
          </a:xfrm>
          <a:prstGeom prst="rect">
            <a:avLst/>
          </a:prstGeom>
        </p:spPr>
        <p:txBody>
          <a:bodyPr vert="horz" lIns="91440" tIns="45720" rIns="91440" bIns="45720" rtlCol="0" anchor="b"/>
          <a:lstStyle>
            <a:lvl1pPr algn="r">
              <a:defRPr sz="1200"/>
            </a:lvl1pPr>
          </a:lstStyle>
          <a:p>
            <a:fld id="{34F249BA-9D72-4463-925A-43B4C7CAD70B}" type="slidenum">
              <a:rPr lang="en-GB" smtClean="0"/>
              <a:t>‹#›</a:t>
            </a:fld>
            <a:endParaRPr lang="en-GB"/>
          </a:p>
        </p:txBody>
      </p:sp>
    </p:spTree>
    <p:extLst>
      <p:ext uri="{BB962C8B-B14F-4D97-AF65-F5344CB8AC3E}">
        <p14:creationId xmlns:p14="http://schemas.microsoft.com/office/powerpoint/2010/main" val="1348185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5/12/2016</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5/12/2016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5/12/2016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5/12/2016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5/12/2016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5/12/2016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5/12/2016</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5/12/2016</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emf"/><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309489" y="897448"/>
            <a:ext cx="8630529" cy="1775493"/>
          </a:xfrm>
        </p:spPr>
        <p:txBody>
          <a:bodyPr>
            <a:noAutofit/>
          </a:bodyPr>
          <a:lstStyle/>
          <a:p>
            <a:pPr algn="ctr"/>
            <a:r>
              <a:rPr lang="en-GB" sz="4000" dirty="0"/>
              <a:t>Comparison of magnet designs from a </a:t>
            </a:r>
            <a:r>
              <a:rPr lang="en-GB" sz="4000" dirty="0" smtClean="0"/>
              <a:t>circuit-protection point-of-view</a:t>
            </a:r>
            <a:endParaRPr lang="it-IT" sz="4000" dirty="0"/>
          </a:p>
        </p:txBody>
      </p:sp>
      <p:sp>
        <p:nvSpPr>
          <p:cNvPr id="2" name="TextBox 1"/>
          <p:cNvSpPr txBox="1"/>
          <p:nvPr/>
        </p:nvSpPr>
        <p:spPr>
          <a:xfrm>
            <a:off x="2164078" y="2847011"/>
            <a:ext cx="4728025" cy="400110"/>
          </a:xfrm>
          <a:prstGeom prst="rect">
            <a:avLst/>
          </a:prstGeom>
          <a:noFill/>
        </p:spPr>
        <p:txBody>
          <a:bodyPr wrap="none" rtlCol="0">
            <a:spAutoFit/>
          </a:bodyPr>
          <a:lstStyle/>
          <a:p>
            <a:pPr algn="ctr"/>
            <a:r>
              <a:rPr lang="en-GB" sz="2000" dirty="0" smtClean="0"/>
              <a:t>Arjan Verweij, M. Prioli, CERN, TE-MPE</a:t>
            </a:r>
          </a:p>
        </p:txBody>
      </p:sp>
      <p:pic>
        <p:nvPicPr>
          <p:cNvPr id="4" name="Picture 3"/>
          <p:cNvPicPr>
            <a:picLocks noChangeAspect="1"/>
          </p:cNvPicPr>
          <p:nvPr/>
        </p:nvPicPr>
        <p:blipFill>
          <a:blip r:embed="rId2"/>
          <a:stretch>
            <a:fillRect/>
          </a:stretch>
        </p:blipFill>
        <p:spPr>
          <a:xfrm>
            <a:off x="72281" y="4513881"/>
            <a:ext cx="2097286" cy="1491134"/>
          </a:xfrm>
          <a:prstGeom prst="rect">
            <a:avLst/>
          </a:prstGeom>
        </p:spPr>
      </p:pic>
      <p:pic>
        <p:nvPicPr>
          <p:cNvPr id="5" name="Picture 4"/>
          <p:cNvPicPr>
            <a:picLocks noChangeAspect="1"/>
          </p:cNvPicPr>
          <p:nvPr/>
        </p:nvPicPr>
        <p:blipFill rotWithShape="1">
          <a:blip r:embed="rId3"/>
          <a:srcRect l="15860" r="11938"/>
          <a:stretch/>
        </p:blipFill>
        <p:spPr>
          <a:xfrm>
            <a:off x="2516614" y="4288463"/>
            <a:ext cx="1707367" cy="1757495"/>
          </a:xfrm>
          <a:prstGeom prst="rect">
            <a:avLst/>
          </a:prstGeom>
        </p:spPr>
      </p:pic>
      <p:pic>
        <p:nvPicPr>
          <p:cNvPr id="6" name="Picture 5"/>
          <p:cNvPicPr>
            <a:picLocks noChangeAspect="1"/>
          </p:cNvPicPr>
          <p:nvPr/>
        </p:nvPicPr>
        <p:blipFill>
          <a:blip r:embed="rId4"/>
          <a:stretch>
            <a:fillRect/>
          </a:stretch>
        </p:blipFill>
        <p:spPr>
          <a:xfrm>
            <a:off x="6701051" y="4721993"/>
            <a:ext cx="2238967" cy="1102010"/>
          </a:xfrm>
          <a:prstGeom prst="rect">
            <a:avLst/>
          </a:prstGeom>
        </p:spPr>
      </p:pic>
      <p:pic>
        <p:nvPicPr>
          <p:cNvPr id="7" name="Picture 6"/>
          <p:cNvPicPr>
            <a:picLocks noChangeAspect="1"/>
          </p:cNvPicPr>
          <p:nvPr/>
        </p:nvPicPr>
        <p:blipFill>
          <a:blip r:embed="rId5"/>
          <a:stretch>
            <a:fillRect/>
          </a:stretch>
        </p:blipFill>
        <p:spPr>
          <a:xfrm>
            <a:off x="4706246" y="4459642"/>
            <a:ext cx="1741282" cy="1446248"/>
          </a:xfrm>
          <a:prstGeom prst="rect">
            <a:avLst/>
          </a:prstGeom>
        </p:spPr>
      </p:pic>
      <p:sp>
        <p:nvSpPr>
          <p:cNvPr id="8" name="TextBox 7"/>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22245571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4"/>
                                        </p:tgtEl>
                                        <p:attrNameLst>
                                          <p:attrName>style.opacity</p:attrName>
                                        </p:attrNameLst>
                                      </p:cBhvr>
                                      <p:to>
                                        <p:strVal val="0.25"/>
                                      </p:to>
                                    </p:set>
                                    <p:animEffect filter="image" prLst="opacity: 0.25">
                                      <p:cBhvr rctx="IE">
                                        <p:cTn id="7" dur="indefinite"/>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9145" y="4885904"/>
            <a:ext cx="4885959" cy="42539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itle 6"/>
          <p:cNvSpPr>
            <a:spLocks noGrp="1"/>
          </p:cNvSpPr>
          <p:nvPr>
            <p:ph type="title"/>
          </p:nvPr>
        </p:nvSpPr>
        <p:spPr>
          <a:xfrm>
            <a:off x="457200" y="76004"/>
            <a:ext cx="8226854" cy="566057"/>
          </a:xfrm>
        </p:spPr>
        <p:txBody>
          <a:bodyPr>
            <a:normAutofit/>
          </a:bodyPr>
          <a:lstStyle/>
          <a:p>
            <a:pPr algn="ctr"/>
            <a:r>
              <a:rPr lang="en-GB" sz="3000" b="1" dirty="0" smtClean="0"/>
              <a:t>Strategy for circuit configuration</a:t>
            </a:r>
            <a:endParaRPr lang="en-GB" sz="3000" b="1" dirty="0"/>
          </a:p>
        </p:txBody>
      </p:sp>
      <p:sp>
        <p:nvSpPr>
          <p:cNvPr id="8" name="Content Placeholder 7"/>
          <p:cNvSpPr>
            <a:spLocks noGrp="1"/>
          </p:cNvSpPr>
          <p:nvPr>
            <p:ph idx="1"/>
          </p:nvPr>
        </p:nvSpPr>
        <p:spPr>
          <a:xfrm>
            <a:off x="88392" y="803254"/>
            <a:ext cx="8946108" cy="1698927"/>
          </a:xfrm>
        </p:spPr>
        <p:txBody>
          <a:bodyPr wrap="square">
            <a:spAutoFit/>
          </a:bodyPr>
          <a:lstStyle/>
          <a:p>
            <a:pPr marL="379476" indent="-342900">
              <a:buAutoNum type="arabicPeriod"/>
            </a:pPr>
            <a:r>
              <a:rPr lang="en-GB" sz="1800" dirty="0" smtClean="0"/>
              <a:t>Locate power converters and EE systems in the access points.</a:t>
            </a:r>
          </a:p>
          <a:p>
            <a:pPr marL="379476" indent="-342900">
              <a:buAutoNum type="arabicPeriod"/>
            </a:pPr>
            <a:r>
              <a:rPr lang="en-GB" sz="1800" dirty="0" smtClean="0"/>
              <a:t>Subdivide each Powering Sector in N circuits</a:t>
            </a:r>
            <a:r>
              <a:rPr lang="en-GB" sz="1800" dirty="0"/>
              <a:t> </a:t>
            </a:r>
            <a:r>
              <a:rPr lang="en-GB" sz="1800" dirty="0" smtClean="0">
                <a:sym typeface="Symbol" panose="05050102010706020507" pitchFamily="18" charset="2"/>
              </a:rPr>
              <a:t> </a:t>
            </a:r>
            <a:r>
              <a:rPr lang="en-GB" sz="1800" dirty="0" smtClean="0"/>
              <a:t>20N circuits for the entire machine</a:t>
            </a:r>
          </a:p>
          <a:p>
            <a:pPr marL="379476" indent="-342900">
              <a:buAutoNum type="arabicPeriod"/>
            </a:pPr>
            <a:r>
              <a:rPr lang="en-GB" sz="1800" dirty="0" smtClean="0"/>
              <a:t>Power both apertures of the dipoles in series, independently from the quads.</a:t>
            </a:r>
          </a:p>
          <a:p>
            <a:pPr marL="379476" indent="-342900">
              <a:buAutoNum type="arabicPeriod"/>
            </a:pPr>
            <a:r>
              <a:rPr lang="en-GB" sz="1800" dirty="0" smtClean="0"/>
              <a:t>Power the circuits via a superconducting link.</a:t>
            </a:r>
          </a:p>
          <a:p>
            <a:pPr marL="379476" indent="-342900">
              <a:buAutoNum type="arabicPeriod"/>
            </a:pPr>
            <a:r>
              <a:rPr lang="en-GB" sz="1800" dirty="0" smtClean="0"/>
              <a:t>Use one EE system per circuit, located near the converter.</a:t>
            </a:r>
          </a:p>
        </p:txBody>
      </p:sp>
      <p:sp>
        <p:nvSpPr>
          <p:cNvPr id="5" name="Slide Number Placeholder 4"/>
          <p:cNvSpPr>
            <a:spLocks noGrp="1"/>
          </p:cNvSpPr>
          <p:nvPr>
            <p:ph type="sldNum" sz="quarter" idx="4"/>
          </p:nvPr>
        </p:nvSpPr>
        <p:spPr/>
        <p:txBody>
          <a:bodyPr/>
          <a:lstStyle/>
          <a:p>
            <a:fld id="{17918391-D411-FE40-AAD7-861AE5233E0E}" type="slidenum">
              <a:rPr lang="en-US" smtClean="0"/>
              <a:pPr/>
              <a:t>10</a:t>
            </a:fld>
            <a:endParaRPr lang="en-US" dirty="0"/>
          </a:p>
        </p:txBody>
      </p:sp>
      <p:grpSp>
        <p:nvGrpSpPr>
          <p:cNvPr id="6" name="Group 5"/>
          <p:cNvGrpSpPr/>
          <p:nvPr/>
        </p:nvGrpSpPr>
        <p:grpSpPr>
          <a:xfrm>
            <a:off x="1068743" y="2695436"/>
            <a:ext cx="6533060" cy="3183711"/>
            <a:chOff x="4021055" y="32444"/>
            <a:chExt cx="4972580" cy="2179660"/>
          </a:xfrm>
        </p:grpSpPr>
        <p:sp>
          <p:nvSpPr>
            <p:cNvPr id="9" name="TextBox 8"/>
            <p:cNvSpPr txBox="1"/>
            <p:nvPr/>
          </p:nvSpPr>
          <p:spPr>
            <a:xfrm>
              <a:off x="6226755" y="1961936"/>
              <a:ext cx="2170958" cy="250168"/>
            </a:xfrm>
            <a:prstGeom prst="rect">
              <a:avLst/>
            </a:prstGeom>
            <a:noFill/>
          </p:spPr>
          <p:txBody>
            <a:bodyPr wrap="square" rtlCol="0">
              <a:spAutoFit/>
            </a:bodyPr>
            <a:lstStyle/>
            <a:p>
              <a:r>
                <a:rPr lang="en-GB" sz="1600" dirty="0" smtClean="0">
                  <a:solidFill>
                    <a:srgbClr val="00B050"/>
                  </a:solidFill>
                  <a:latin typeface="Times New Roman" panose="02020603050405020304" pitchFamily="18" charset="0"/>
                  <a:cs typeface="Times New Roman" panose="02020603050405020304" pitchFamily="18" charset="0"/>
                </a:rPr>
                <a:t>Powering Sector (4 km)</a:t>
              </a:r>
              <a:endParaRPr lang="en-GB" sz="1600" dirty="0">
                <a:solidFill>
                  <a:srgbClr val="00B050"/>
                </a:solidFill>
                <a:latin typeface="Times New Roman" panose="02020603050405020304" pitchFamily="18" charset="0"/>
                <a:cs typeface="Times New Roman" panose="02020603050405020304" pitchFamily="18" charset="0"/>
              </a:endParaRPr>
            </a:p>
          </p:txBody>
        </p:sp>
        <p:cxnSp>
          <p:nvCxnSpPr>
            <p:cNvPr id="10" name="Straight Arrow Connector 9"/>
            <p:cNvCxnSpPr/>
            <p:nvPr/>
          </p:nvCxnSpPr>
          <p:spPr>
            <a:xfrm>
              <a:off x="5523589" y="1955628"/>
              <a:ext cx="3465521" cy="0"/>
            </a:xfrm>
            <a:prstGeom prst="straightConnector1">
              <a:avLst/>
            </a:prstGeom>
            <a:ln>
              <a:solidFill>
                <a:srgbClr val="00CC00"/>
              </a:solidFill>
              <a:headEnd type="arrow" w="med" len="med"/>
              <a:tailEnd type="arrow" w="med" len="med"/>
            </a:ln>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5157066" y="1197512"/>
              <a:ext cx="379320" cy="0"/>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5536386" y="1752294"/>
              <a:ext cx="645834" cy="0"/>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6186745" y="1576895"/>
              <a:ext cx="0" cy="179231"/>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5590823" y="1581444"/>
              <a:ext cx="591397" cy="0"/>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5536386" y="1197512"/>
              <a:ext cx="0" cy="558614"/>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6239246" y="1756843"/>
              <a:ext cx="645834" cy="0"/>
            </a:xfrm>
            <a:prstGeom prst="line">
              <a:avLst/>
            </a:prstGeom>
            <a:ln w="12700">
              <a:solidFill>
                <a:srgbClr val="FFC000"/>
              </a:solidFill>
            </a:ln>
          </p:spPr>
          <p:style>
            <a:lnRef idx="1">
              <a:schemeClr val="dk1"/>
            </a:lnRef>
            <a:fillRef idx="0">
              <a:schemeClr val="dk1"/>
            </a:fillRef>
            <a:effectRef idx="0">
              <a:schemeClr val="dk1"/>
            </a:effectRef>
            <a:fontRef idx="minor">
              <a:schemeClr val="tx1"/>
            </a:fontRef>
          </p:style>
        </p:cxnSp>
        <p:cxnSp>
          <p:nvCxnSpPr>
            <p:cNvPr id="17" name="Straight Connector 16"/>
            <p:cNvCxnSpPr/>
            <p:nvPr/>
          </p:nvCxnSpPr>
          <p:spPr>
            <a:xfrm>
              <a:off x="6889605" y="1581444"/>
              <a:ext cx="0" cy="179231"/>
            </a:xfrm>
            <a:prstGeom prst="line">
              <a:avLst/>
            </a:prstGeom>
            <a:ln w="12700">
              <a:solidFill>
                <a:srgbClr val="FFC000"/>
              </a:solidFill>
            </a:ln>
          </p:spPr>
          <p:style>
            <a:lnRef idx="1">
              <a:schemeClr val="dk1"/>
            </a:lnRef>
            <a:fillRef idx="0">
              <a:schemeClr val="dk1"/>
            </a:fillRef>
            <a:effectRef idx="0">
              <a:schemeClr val="dk1"/>
            </a:effectRef>
            <a:fontRef idx="minor">
              <a:schemeClr val="tx1"/>
            </a:fontRef>
          </p:style>
        </p:cxnSp>
        <p:cxnSp>
          <p:nvCxnSpPr>
            <p:cNvPr id="18" name="Straight Connector 17"/>
            <p:cNvCxnSpPr/>
            <p:nvPr/>
          </p:nvCxnSpPr>
          <p:spPr>
            <a:xfrm>
              <a:off x="6293683" y="1585993"/>
              <a:ext cx="591397" cy="0"/>
            </a:xfrm>
            <a:prstGeom prst="line">
              <a:avLst/>
            </a:prstGeom>
            <a:ln w="12700">
              <a:solidFill>
                <a:srgbClr val="FFC000"/>
              </a:solidFill>
            </a:ln>
          </p:spPr>
          <p:style>
            <a:lnRef idx="1">
              <a:schemeClr val="dk1"/>
            </a:lnRef>
            <a:fillRef idx="0">
              <a:schemeClr val="dk1"/>
            </a:fillRef>
            <a:effectRef idx="0">
              <a:schemeClr val="dk1"/>
            </a:effectRef>
            <a:fontRef idx="minor">
              <a:schemeClr val="tx1"/>
            </a:fontRef>
          </p:style>
        </p:cxnSp>
        <p:cxnSp>
          <p:nvCxnSpPr>
            <p:cNvPr id="19" name="Straight Connector 18"/>
            <p:cNvCxnSpPr/>
            <p:nvPr/>
          </p:nvCxnSpPr>
          <p:spPr>
            <a:xfrm>
              <a:off x="6239246" y="1122693"/>
              <a:ext cx="0" cy="637982"/>
            </a:xfrm>
            <a:prstGeom prst="line">
              <a:avLst/>
            </a:prstGeom>
            <a:ln w="12700">
              <a:solidFill>
                <a:srgbClr val="FFC000"/>
              </a:solidFill>
            </a:ln>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a:off x="6295929" y="1088297"/>
              <a:ext cx="0" cy="497696"/>
            </a:xfrm>
            <a:prstGeom prst="line">
              <a:avLst/>
            </a:prstGeom>
            <a:ln w="12700">
              <a:solidFill>
                <a:srgbClr val="FFC000"/>
              </a:solidFill>
            </a:ln>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a:off x="6937557" y="1752294"/>
              <a:ext cx="645834" cy="0"/>
            </a:xfrm>
            <a:prstGeom prst="line">
              <a:avLst/>
            </a:prstGeom>
            <a:ln w="12700">
              <a:solidFill>
                <a:srgbClr val="006600"/>
              </a:solidFill>
            </a:ln>
          </p:spPr>
          <p:style>
            <a:lnRef idx="1">
              <a:schemeClr val="dk1"/>
            </a:lnRef>
            <a:fillRef idx="0">
              <a:schemeClr val="dk1"/>
            </a:fillRef>
            <a:effectRef idx="0">
              <a:schemeClr val="dk1"/>
            </a:effectRef>
            <a:fontRef idx="minor">
              <a:schemeClr val="tx1"/>
            </a:fontRef>
          </p:style>
        </p:cxnSp>
        <p:cxnSp>
          <p:nvCxnSpPr>
            <p:cNvPr id="22" name="Straight Connector 21"/>
            <p:cNvCxnSpPr/>
            <p:nvPr/>
          </p:nvCxnSpPr>
          <p:spPr>
            <a:xfrm>
              <a:off x="7587916" y="1576895"/>
              <a:ext cx="0" cy="179231"/>
            </a:xfrm>
            <a:prstGeom prst="line">
              <a:avLst/>
            </a:prstGeom>
            <a:ln w="12700">
              <a:solidFill>
                <a:srgbClr val="006600"/>
              </a:solidFill>
            </a:ln>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a:off x="6991994" y="1581444"/>
              <a:ext cx="591397" cy="0"/>
            </a:xfrm>
            <a:prstGeom prst="line">
              <a:avLst/>
            </a:prstGeom>
            <a:ln w="12700">
              <a:solidFill>
                <a:srgbClr val="006600"/>
              </a:solidFill>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a:off x="6937557" y="1048682"/>
              <a:ext cx="0" cy="707444"/>
            </a:xfrm>
            <a:prstGeom prst="line">
              <a:avLst/>
            </a:prstGeom>
            <a:ln w="12700">
              <a:solidFill>
                <a:srgbClr val="006600"/>
              </a:solidFill>
            </a:ln>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a:off x="6998789" y="1014286"/>
              <a:ext cx="0" cy="567158"/>
            </a:xfrm>
            <a:prstGeom prst="line">
              <a:avLst/>
            </a:prstGeom>
            <a:ln w="12700">
              <a:solidFill>
                <a:srgbClr val="006600"/>
              </a:solidFill>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a:off x="7638904" y="1747745"/>
              <a:ext cx="645834" cy="0"/>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a:off x="8289263" y="1572346"/>
              <a:ext cx="0" cy="179231"/>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a:off x="7693341" y="1576895"/>
              <a:ext cx="591397" cy="0"/>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a:off x="7638904" y="978957"/>
              <a:ext cx="0" cy="772620"/>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a:off x="7700136" y="944561"/>
              <a:ext cx="0" cy="632334"/>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31" name="Straight Connector 30"/>
            <p:cNvCxnSpPr/>
            <p:nvPr/>
          </p:nvCxnSpPr>
          <p:spPr>
            <a:xfrm>
              <a:off x="8343276" y="1743775"/>
              <a:ext cx="645834" cy="0"/>
            </a:xfrm>
            <a:prstGeom prst="line">
              <a:avLst/>
            </a:prstGeom>
            <a:ln w="12700">
              <a:solidFill>
                <a:srgbClr val="7030A0"/>
              </a:solidFill>
            </a:ln>
          </p:spPr>
          <p:style>
            <a:lnRef idx="1">
              <a:schemeClr val="dk1"/>
            </a:lnRef>
            <a:fillRef idx="0">
              <a:schemeClr val="dk1"/>
            </a:fillRef>
            <a:effectRef idx="0">
              <a:schemeClr val="dk1"/>
            </a:effectRef>
            <a:fontRef idx="minor">
              <a:schemeClr val="tx1"/>
            </a:fontRef>
          </p:style>
        </p:cxnSp>
        <p:cxnSp>
          <p:nvCxnSpPr>
            <p:cNvPr id="32" name="Straight Connector 31"/>
            <p:cNvCxnSpPr/>
            <p:nvPr/>
          </p:nvCxnSpPr>
          <p:spPr>
            <a:xfrm>
              <a:off x="8993635" y="1568376"/>
              <a:ext cx="0" cy="179231"/>
            </a:xfrm>
            <a:prstGeom prst="line">
              <a:avLst/>
            </a:prstGeom>
            <a:ln w="12700">
              <a:solidFill>
                <a:srgbClr val="7030A0"/>
              </a:solidFill>
            </a:ln>
          </p:spPr>
          <p:style>
            <a:lnRef idx="1">
              <a:schemeClr val="dk1"/>
            </a:lnRef>
            <a:fillRef idx="0">
              <a:schemeClr val="dk1"/>
            </a:fillRef>
            <a:effectRef idx="0">
              <a:schemeClr val="dk1"/>
            </a:effectRef>
            <a:fontRef idx="minor">
              <a:schemeClr val="tx1"/>
            </a:fontRef>
          </p:style>
        </p:cxnSp>
        <p:cxnSp>
          <p:nvCxnSpPr>
            <p:cNvPr id="33" name="Straight Connector 32"/>
            <p:cNvCxnSpPr/>
            <p:nvPr/>
          </p:nvCxnSpPr>
          <p:spPr>
            <a:xfrm>
              <a:off x="8397713" y="1572925"/>
              <a:ext cx="591397" cy="0"/>
            </a:xfrm>
            <a:prstGeom prst="line">
              <a:avLst/>
            </a:prstGeom>
            <a:ln w="12700">
              <a:solidFill>
                <a:srgbClr val="7030A0"/>
              </a:solidFill>
            </a:ln>
          </p:spPr>
          <p:style>
            <a:lnRef idx="1">
              <a:schemeClr val="dk1"/>
            </a:lnRef>
            <a:fillRef idx="0">
              <a:schemeClr val="dk1"/>
            </a:fillRef>
            <a:effectRef idx="0">
              <a:schemeClr val="dk1"/>
            </a:effectRef>
            <a:fontRef idx="minor">
              <a:schemeClr val="tx1"/>
            </a:fontRef>
          </p:style>
        </p:cxnSp>
        <p:cxnSp>
          <p:nvCxnSpPr>
            <p:cNvPr id="34" name="Straight Connector 33"/>
            <p:cNvCxnSpPr/>
            <p:nvPr/>
          </p:nvCxnSpPr>
          <p:spPr>
            <a:xfrm>
              <a:off x="8343276" y="906195"/>
              <a:ext cx="0" cy="841412"/>
            </a:xfrm>
            <a:prstGeom prst="line">
              <a:avLst/>
            </a:prstGeom>
            <a:ln w="12700">
              <a:solidFill>
                <a:srgbClr val="7030A0"/>
              </a:solidFill>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a:xfrm>
              <a:off x="8404508" y="871799"/>
              <a:ext cx="0" cy="701126"/>
            </a:xfrm>
            <a:prstGeom prst="line">
              <a:avLst/>
            </a:prstGeom>
            <a:ln w="12700">
              <a:solidFill>
                <a:srgbClr val="7030A0"/>
              </a:solidFill>
            </a:ln>
          </p:spPr>
          <p:style>
            <a:lnRef idx="1">
              <a:schemeClr val="dk1"/>
            </a:lnRef>
            <a:fillRef idx="0">
              <a:schemeClr val="dk1"/>
            </a:fillRef>
            <a:effectRef idx="0">
              <a:schemeClr val="dk1"/>
            </a:effectRef>
            <a:fontRef idx="minor">
              <a:schemeClr val="tx1"/>
            </a:fontRef>
          </p:style>
        </p:cxnSp>
        <p:cxnSp>
          <p:nvCxnSpPr>
            <p:cNvPr id="36" name="Straight Connector 35"/>
            <p:cNvCxnSpPr/>
            <p:nvPr/>
          </p:nvCxnSpPr>
          <p:spPr>
            <a:xfrm>
              <a:off x="5595383" y="1161914"/>
              <a:ext cx="0" cy="424079"/>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p:cxnSp>
          <p:nvCxnSpPr>
            <p:cNvPr id="37" name="Straight Connector 36"/>
            <p:cNvCxnSpPr/>
            <p:nvPr/>
          </p:nvCxnSpPr>
          <p:spPr>
            <a:xfrm>
              <a:off x="5161615" y="1161914"/>
              <a:ext cx="433768" cy="0"/>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a:off x="5709313" y="1122693"/>
              <a:ext cx="529933" cy="0"/>
            </a:xfrm>
            <a:prstGeom prst="line">
              <a:avLst/>
            </a:prstGeom>
            <a:ln w="12700">
              <a:solidFill>
                <a:srgbClr val="FFC000"/>
              </a:solidFill>
            </a:ln>
          </p:spPr>
          <p:style>
            <a:lnRef idx="1">
              <a:schemeClr val="dk1"/>
            </a:lnRef>
            <a:fillRef idx="0">
              <a:schemeClr val="dk1"/>
            </a:fillRef>
            <a:effectRef idx="0">
              <a:schemeClr val="dk1"/>
            </a:effectRef>
            <a:fontRef idx="minor">
              <a:schemeClr val="tx1"/>
            </a:fontRef>
          </p:style>
        </p:cxnSp>
        <p:cxnSp>
          <p:nvCxnSpPr>
            <p:cNvPr id="39" name="Straight Connector 38"/>
            <p:cNvCxnSpPr/>
            <p:nvPr/>
          </p:nvCxnSpPr>
          <p:spPr>
            <a:xfrm>
              <a:off x="5741159" y="1088297"/>
              <a:ext cx="554770" cy="0"/>
            </a:xfrm>
            <a:prstGeom prst="line">
              <a:avLst/>
            </a:prstGeom>
            <a:ln w="12700">
              <a:solidFill>
                <a:srgbClr val="FFC000"/>
              </a:solidFill>
            </a:ln>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a:xfrm>
              <a:off x="5741159" y="970839"/>
              <a:ext cx="0" cy="117458"/>
            </a:xfrm>
            <a:prstGeom prst="line">
              <a:avLst/>
            </a:prstGeom>
            <a:ln w="12700">
              <a:solidFill>
                <a:srgbClr val="FFC000"/>
              </a:solidFill>
            </a:ln>
          </p:spPr>
          <p:style>
            <a:lnRef idx="1">
              <a:schemeClr val="dk1"/>
            </a:lnRef>
            <a:fillRef idx="0">
              <a:schemeClr val="dk1"/>
            </a:fillRef>
            <a:effectRef idx="0">
              <a:schemeClr val="dk1"/>
            </a:effectRef>
            <a:fontRef idx="minor">
              <a:schemeClr val="tx1"/>
            </a:fontRef>
          </p:style>
        </p:cxnSp>
        <p:cxnSp>
          <p:nvCxnSpPr>
            <p:cNvPr id="41" name="Straight Connector 40"/>
            <p:cNvCxnSpPr/>
            <p:nvPr/>
          </p:nvCxnSpPr>
          <p:spPr>
            <a:xfrm>
              <a:off x="5709313" y="1006437"/>
              <a:ext cx="0" cy="122157"/>
            </a:xfrm>
            <a:prstGeom prst="line">
              <a:avLst/>
            </a:prstGeom>
            <a:ln w="12700">
              <a:solidFill>
                <a:srgbClr val="FFC000"/>
              </a:solidFill>
            </a:ln>
          </p:spPr>
          <p:style>
            <a:lnRef idx="1">
              <a:schemeClr val="dk1"/>
            </a:lnRef>
            <a:fillRef idx="0">
              <a:schemeClr val="dk1"/>
            </a:fillRef>
            <a:effectRef idx="0">
              <a:schemeClr val="dk1"/>
            </a:effectRef>
            <a:fontRef idx="minor">
              <a:schemeClr val="tx1"/>
            </a:fontRef>
          </p:style>
        </p:cxnSp>
        <p:cxnSp>
          <p:nvCxnSpPr>
            <p:cNvPr id="42" name="Straight Connector 41"/>
            <p:cNvCxnSpPr/>
            <p:nvPr/>
          </p:nvCxnSpPr>
          <p:spPr>
            <a:xfrm>
              <a:off x="5055737" y="1006437"/>
              <a:ext cx="653576" cy="0"/>
            </a:xfrm>
            <a:prstGeom prst="line">
              <a:avLst/>
            </a:prstGeom>
            <a:ln w="12700">
              <a:solidFill>
                <a:srgbClr val="FFC000"/>
              </a:solidFill>
            </a:ln>
          </p:spPr>
          <p:style>
            <a:lnRef idx="1">
              <a:schemeClr val="dk1"/>
            </a:lnRef>
            <a:fillRef idx="0">
              <a:schemeClr val="dk1"/>
            </a:fillRef>
            <a:effectRef idx="0">
              <a:schemeClr val="dk1"/>
            </a:effectRef>
            <a:fontRef idx="minor">
              <a:schemeClr val="tx1"/>
            </a:fontRef>
          </p:style>
        </p:cxnSp>
        <p:cxnSp>
          <p:nvCxnSpPr>
            <p:cNvPr id="43" name="Straight Connector 42"/>
            <p:cNvCxnSpPr/>
            <p:nvPr/>
          </p:nvCxnSpPr>
          <p:spPr>
            <a:xfrm>
              <a:off x="5060286" y="970839"/>
              <a:ext cx="680873" cy="0"/>
            </a:xfrm>
            <a:prstGeom prst="line">
              <a:avLst/>
            </a:prstGeom>
            <a:ln w="12700">
              <a:solidFill>
                <a:srgbClr val="FFC000"/>
              </a:solidFill>
            </a:ln>
          </p:spPr>
          <p:style>
            <a:lnRef idx="1">
              <a:schemeClr val="dk1"/>
            </a:lnRef>
            <a:fillRef idx="0">
              <a:schemeClr val="dk1"/>
            </a:fillRef>
            <a:effectRef idx="0">
              <a:schemeClr val="dk1"/>
            </a:effectRef>
            <a:fontRef idx="minor">
              <a:schemeClr val="tx1"/>
            </a:fontRef>
          </p:style>
        </p:cxnSp>
        <p:cxnSp>
          <p:nvCxnSpPr>
            <p:cNvPr id="44" name="Straight Connector 43"/>
            <p:cNvCxnSpPr/>
            <p:nvPr/>
          </p:nvCxnSpPr>
          <p:spPr>
            <a:xfrm>
              <a:off x="4946871" y="813461"/>
              <a:ext cx="835414" cy="0"/>
            </a:xfrm>
            <a:prstGeom prst="line">
              <a:avLst/>
            </a:prstGeom>
            <a:ln w="12700">
              <a:solidFill>
                <a:srgbClr val="006600"/>
              </a:solidFill>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a:off x="4951420" y="777863"/>
              <a:ext cx="862711" cy="0"/>
            </a:xfrm>
            <a:prstGeom prst="line">
              <a:avLst/>
            </a:prstGeom>
            <a:ln w="12700">
              <a:solidFill>
                <a:srgbClr val="006600"/>
              </a:solidFill>
            </a:ln>
          </p:spPr>
          <p:style>
            <a:lnRef idx="1">
              <a:schemeClr val="dk1"/>
            </a:lnRef>
            <a:fillRef idx="0">
              <a:schemeClr val="dk1"/>
            </a:fillRef>
            <a:effectRef idx="0">
              <a:schemeClr val="dk1"/>
            </a:effectRef>
            <a:fontRef idx="minor">
              <a:schemeClr val="tx1"/>
            </a:fontRef>
          </p:style>
        </p:cxnSp>
        <p:cxnSp>
          <p:nvCxnSpPr>
            <p:cNvPr id="46" name="Straight Connector 45"/>
            <p:cNvCxnSpPr/>
            <p:nvPr/>
          </p:nvCxnSpPr>
          <p:spPr>
            <a:xfrm>
              <a:off x="4843728" y="612930"/>
              <a:ext cx="1013436" cy="0"/>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47" name="Straight Connector 46"/>
            <p:cNvCxnSpPr/>
            <p:nvPr/>
          </p:nvCxnSpPr>
          <p:spPr>
            <a:xfrm>
              <a:off x="4848277" y="577332"/>
              <a:ext cx="1040733" cy="0"/>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a:off x="4757288" y="427003"/>
              <a:ext cx="1181522" cy="0"/>
            </a:xfrm>
            <a:prstGeom prst="line">
              <a:avLst/>
            </a:prstGeom>
            <a:ln w="12700">
              <a:solidFill>
                <a:srgbClr val="7030A0"/>
              </a:solidFill>
            </a:ln>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a:off x="4761837" y="391405"/>
              <a:ext cx="1208819" cy="0"/>
            </a:xfrm>
            <a:prstGeom prst="line">
              <a:avLst/>
            </a:prstGeom>
            <a:ln w="12700">
              <a:solidFill>
                <a:srgbClr val="7030A0"/>
              </a:solidFill>
            </a:ln>
          </p:spPr>
          <p:style>
            <a:lnRef idx="1">
              <a:schemeClr val="dk1"/>
            </a:lnRef>
            <a:fillRef idx="0">
              <a:schemeClr val="dk1"/>
            </a:fillRef>
            <a:effectRef idx="0">
              <a:schemeClr val="dk1"/>
            </a:effectRef>
            <a:fontRef idx="minor">
              <a:schemeClr val="tx1"/>
            </a:fontRef>
          </p:style>
        </p:cxnSp>
        <p:cxnSp>
          <p:nvCxnSpPr>
            <p:cNvPr id="50" name="Straight Connector 49"/>
            <p:cNvCxnSpPr/>
            <p:nvPr/>
          </p:nvCxnSpPr>
          <p:spPr>
            <a:xfrm>
              <a:off x="5782285" y="1048682"/>
              <a:ext cx="1155272" cy="0"/>
            </a:xfrm>
            <a:prstGeom prst="line">
              <a:avLst/>
            </a:prstGeom>
            <a:ln w="12700">
              <a:solidFill>
                <a:srgbClr val="006600"/>
              </a:solidFill>
            </a:ln>
          </p:spPr>
          <p:style>
            <a:lnRef idx="1">
              <a:schemeClr val="dk1"/>
            </a:lnRef>
            <a:fillRef idx="0">
              <a:schemeClr val="dk1"/>
            </a:fillRef>
            <a:effectRef idx="0">
              <a:schemeClr val="dk1"/>
            </a:effectRef>
            <a:fontRef idx="minor">
              <a:schemeClr val="tx1"/>
            </a:fontRef>
          </p:style>
        </p:cxnSp>
        <p:cxnSp>
          <p:nvCxnSpPr>
            <p:cNvPr id="51" name="Straight Connector 50"/>
            <p:cNvCxnSpPr/>
            <p:nvPr/>
          </p:nvCxnSpPr>
          <p:spPr>
            <a:xfrm>
              <a:off x="5814131" y="1014286"/>
              <a:ext cx="1184658" cy="0"/>
            </a:xfrm>
            <a:prstGeom prst="line">
              <a:avLst/>
            </a:prstGeom>
            <a:ln w="12700">
              <a:solidFill>
                <a:srgbClr val="006600"/>
              </a:solidFill>
            </a:ln>
          </p:spPr>
          <p:style>
            <a:lnRef idx="1">
              <a:schemeClr val="dk1"/>
            </a:lnRef>
            <a:fillRef idx="0">
              <a:schemeClr val="dk1"/>
            </a:fillRef>
            <a:effectRef idx="0">
              <a:schemeClr val="dk1"/>
            </a:effectRef>
            <a:fontRef idx="minor">
              <a:schemeClr val="tx1"/>
            </a:fontRef>
          </p:style>
        </p:cxnSp>
        <p:cxnSp>
          <p:nvCxnSpPr>
            <p:cNvPr id="52" name="Straight Connector 51"/>
            <p:cNvCxnSpPr/>
            <p:nvPr/>
          </p:nvCxnSpPr>
          <p:spPr>
            <a:xfrm>
              <a:off x="5814131" y="777863"/>
              <a:ext cx="0" cy="236423"/>
            </a:xfrm>
            <a:prstGeom prst="line">
              <a:avLst/>
            </a:prstGeom>
            <a:ln w="12700">
              <a:solidFill>
                <a:srgbClr val="006600"/>
              </a:solidFill>
            </a:ln>
          </p:spPr>
          <p:style>
            <a:lnRef idx="1">
              <a:schemeClr val="dk1"/>
            </a:lnRef>
            <a:fillRef idx="0">
              <a:schemeClr val="dk1"/>
            </a:fillRef>
            <a:effectRef idx="0">
              <a:schemeClr val="dk1"/>
            </a:effectRef>
            <a:fontRef idx="minor">
              <a:schemeClr val="tx1"/>
            </a:fontRef>
          </p:style>
        </p:cxnSp>
        <p:cxnSp>
          <p:nvCxnSpPr>
            <p:cNvPr id="53" name="Straight Connector 52"/>
            <p:cNvCxnSpPr/>
            <p:nvPr/>
          </p:nvCxnSpPr>
          <p:spPr>
            <a:xfrm>
              <a:off x="5782285" y="813461"/>
              <a:ext cx="0" cy="241122"/>
            </a:xfrm>
            <a:prstGeom prst="line">
              <a:avLst/>
            </a:prstGeom>
            <a:ln w="12700">
              <a:solidFill>
                <a:srgbClr val="006600"/>
              </a:solidFill>
            </a:ln>
          </p:spPr>
          <p:style>
            <a:lnRef idx="1">
              <a:schemeClr val="dk1"/>
            </a:lnRef>
            <a:fillRef idx="0">
              <a:schemeClr val="dk1"/>
            </a:fillRef>
            <a:effectRef idx="0">
              <a:schemeClr val="dk1"/>
            </a:effectRef>
            <a:fontRef idx="minor">
              <a:schemeClr val="tx1"/>
            </a:fontRef>
          </p:style>
        </p:cxnSp>
        <p:cxnSp>
          <p:nvCxnSpPr>
            <p:cNvPr id="54" name="Straight Connector 53"/>
            <p:cNvCxnSpPr/>
            <p:nvPr/>
          </p:nvCxnSpPr>
          <p:spPr>
            <a:xfrm>
              <a:off x="5857164" y="978957"/>
              <a:ext cx="1781740" cy="0"/>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55" name="Straight Connector 54"/>
            <p:cNvCxnSpPr/>
            <p:nvPr/>
          </p:nvCxnSpPr>
          <p:spPr>
            <a:xfrm>
              <a:off x="5889010" y="944561"/>
              <a:ext cx="1804331" cy="0"/>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56" name="Straight Connector 55"/>
            <p:cNvCxnSpPr/>
            <p:nvPr/>
          </p:nvCxnSpPr>
          <p:spPr>
            <a:xfrm>
              <a:off x="5889010" y="577332"/>
              <a:ext cx="0" cy="367229"/>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57" name="Straight Connector 56"/>
            <p:cNvCxnSpPr/>
            <p:nvPr/>
          </p:nvCxnSpPr>
          <p:spPr>
            <a:xfrm>
              <a:off x="5857164" y="610194"/>
              <a:ext cx="0" cy="370115"/>
            </a:xfrm>
            <a:prstGeom prst="line">
              <a:avLst/>
            </a:prstGeom>
            <a:ln w="12700">
              <a:solidFill>
                <a:srgbClr val="00B0F0"/>
              </a:solidFill>
            </a:ln>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a:off x="5938810" y="906195"/>
              <a:ext cx="2404466" cy="0"/>
            </a:xfrm>
            <a:prstGeom prst="line">
              <a:avLst/>
            </a:prstGeom>
            <a:ln w="12700">
              <a:solidFill>
                <a:srgbClr val="7030A0"/>
              </a:solidFill>
            </a:ln>
          </p:spPr>
          <p:style>
            <a:lnRef idx="1">
              <a:schemeClr val="dk1"/>
            </a:lnRef>
            <a:fillRef idx="0">
              <a:schemeClr val="dk1"/>
            </a:fillRef>
            <a:effectRef idx="0">
              <a:schemeClr val="dk1"/>
            </a:effectRef>
            <a:fontRef idx="minor">
              <a:schemeClr val="tx1"/>
            </a:fontRef>
          </p:style>
        </p:cxnSp>
        <p:cxnSp>
          <p:nvCxnSpPr>
            <p:cNvPr id="59" name="Straight Connector 58"/>
            <p:cNvCxnSpPr/>
            <p:nvPr/>
          </p:nvCxnSpPr>
          <p:spPr>
            <a:xfrm>
              <a:off x="5970656" y="871799"/>
              <a:ext cx="2433852" cy="0"/>
            </a:xfrm>
            <a:prstGeom prst="line">
              <a:avLst/>
            </a:prstGeom>
            <a:ln w="12700">
              <a:solidFill>
                <a:srgbClr val="7030A0"/>
              </a:solidFill>
            </a:ln>
          </p:spPr>
          <p:style>
            <a:lnRef idx="1">
              <a:schemeClr val="dk1"/>
            </a:lnRef>
            <a:fillRef idx="0">
              <a:schemeClr val="dk1"/>
            </a:fillRef>
            <a:effectRef idx="0">
              <a:schemeClr val="dk1"/>
            </a:effectRef>
            <a:fontRef idx="minor">
              <a:schemeClr val="tx1"/>
            </a:fontRef>
          </p:style>
        </p:cxnSp>
        <p:cxnSp>
          <p:nvCxnSpPr>
            <p:cNvPr id="60" name="Straight Connector 59"/>
            <p:cNvCxnSpPr/>
            <p:nvPr/>
          </p:nvCxnSpPr>
          <p:spPr>
            <a:xfrm>
              <a:off x="5970656" y="391405"/>
              <a:ext cx="0" cy="480394"/>
            </a:xfrm>
            <a:prstGeom prst="line">
              <a:avLst/>
            </a:prstGeom>
            <a:ln w="12700">
              <a:solidFill>
                <a:srgbClr val="7030A0"/>
              </a:solidFill>
            </a:ln>
          </p:spPr>
          <p:style>
            <a:lnRef idx="1">
              <a:schemeClr val="dk1"/>
            </a:lnRef>
            <a:fillRef idx="0">
              <a:schemeClr val="dk1"/>
            </a:fillRef>
            <a:effectRef idx="0">
              <a:schemeClr val="dk1"/>
            </a:effectRef>
            <a:fontRef idx="minor">
              <a:schemeClr val="tx1"/>
            </a:fontRef>
          </p:style>
        </p:cxnSp>
        <p:cxnSp>
          <p:nvCxnSpPr>
            <p:cNvPr id="61" name="Straight Connector 60"/>
            <p:cNvCxnSpPr/>
            <p:nvPr/>
          </p:nvCxnSpPr>
          <p:spPr>
            <a:xfrm>
              <a:off x="5938810" y="419126"/>
              <a:ext cx="0" cy="488421"/>
            </a:xfrm>
            <a:prstGeom prst="line">
              <a:avLst/>
            </a:prstGeom>
            <a:ln w="12700">
              <a:solidFill>
                <a:srgbClr val="7030A0"/>
              </a:solidFill>
            </a:ln>
          </p:spPr>
          <p:style>
            <a:lnRef idx="1">
              <a:schemeClr val="dk1"/>
            </a:lnRef>
            <a:fillRef idx="0">
              <a:schemeClr val="dk1"/>
            </a:fillRef>
            <a:effectRef idx="0">
              <a:schemeClr val="dk1"/>
            </a:effectRef>
            <a:fontRef idx="minor">
              <a:schemeClr val="tx1"/>
            </a:fontRef>
          </p:style>
        </p:cxnSp>
        <p:grpSp>
          <p:nvGrpSpPr>
            <p:cNvPr id="62" name="Group 61"/>
            <p:cNvGrpSpPr/>
            <p:nvPr/>
          </p:nvGrpSpPr>
          <p:grpSpPr>
            <a:xfrm>
              <a:off x="4021055" y="32444"/>
              <a:ext cx="1554095" cy="1307907"/>
              <a:chOff x="4189377" y="182571"/>
              <a:chExt cx="1554095" cy="1307907"/>
            </a:xfrm>
          </p:grpSpPr>
          <p:sp>
            <p:nvSpPr>
              <p:cNvPr id="65" name="Rectangle 64"/>
              <p:cNvSpPr/>
              <p:nvPr/>
            </p:nvSpPr>
            <p:spPr>
              <a:xfrm>
                <a:off x="4189377" y="534118"/>
                <a:ext cx="740222" cy="18298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PC 1a</a:t>
                </a:r>
                <a:endParaRPr lang="en-GB" sz="1600" dirty="0">
                  <a:latin typeface="Times New Roman" panose="02020603050405020304" pitchFamily="18" charset="0"/>
                  <a:cs typeface="Times New Roman" panose="02020603050405020304" pitchFamily="18" charset="0"/>
                </a:endParaRPr>
              </a:p>
            </p:txBody>
          </p:sp>
          <p:grpSp>
            <p:nvGrpSpPr>
              <p:cNvPr id="66" name="Group 65"/>
              <p:cNvGrpSpPr/>
              <p:nvPr/>
            </p:nvGrpSpPr>
            <p:grpSpPr>
              <a:xfrm>
                <a:off x="4644849" y="182571"/>
                <a:ext cx="702834" cy="350064"/>
                <a:chOff x="964711" y="4583012"/>
                <a:chExt cx="572593" cy="350064"/>
              </a:xfrm>
            </p:grpSpPr>
            <p:sp>
              <p:nvSpPr>
                <p:cNvPr id="87" name="Rectangle 86"/>
                <p:cNvSpPr/>
                <p:nvPr/>
              </p:nvSpPr>
              <p:spPr>
                <a:xfrm>
                  <a:off x="1003221" y="4639248"/>
                  <a:ext cx="394960" cy="180919"/>
                </a:xfrm>
                <a:prstGeom prst="rect">
                  <a:avLst/>
                </a:prstGeom>
                <a:solidFill>
                  <a:srgbClr val="0055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spc="-150" dirty="0">
                    <a:latin typeface="Times New Roman" panose="02020603050405020304" pitchFamily="18" charset="0"/>
                    <a:cs typeface="Times New Roman" panose="02020603050405020304" pitchFamily="18" charset="0"/>
                  </a:endParaRPr>
                </a:p>
              </p:txBody>
            </p:sp>
            <p:sp>
              <p:nvSpPr>
                <p:cNvPr id="88" name="Isosceles Triangle 87"/>
                <p:cNvSpPr/>
                <p:nvPr/>
              </p:nvSpPr>
              <p:spPr>
                <a:xfrm rot="10800000">
                  <a:off x="1003220" y="4819729"/>
                  <a:ext cx="394961" cy="113347"/>
                </a:xfrm>
                <a:prstGeom prst="triangle">
                  <a:avLst/>
                </a:prstGeom>
                <a:solidFill>
                  <a:srgbClr val="0055A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89" name="TextBox 88"/>
                <p:cNvSpPr txBox="1"/>
                <p:nvPr/>
              </p:nvSpPr>
              <p:spPr>
                <a:xfrm>
                  <a:off x="964711" y="4583012"/>
                  <a:ext cx="572593" cy="307777"/>
                </a:xfrm>
                <a:prstGeom prst="rect">
                  <a:avLst/>
                </a:prstGeom>
                <a:noFill/>
              </p:spPr>
              <p:txBody>
                <a:bodyPr wrap="square" rtlCol="0">
                  <a:spAutoFit/>
                </a:bodyPr>
                <a:lstStyle/>
                <a:p>
                  <a:r>
                    <a:rPr lang="en-GB" sz="1400" dirty="0" smtClean="0">
                      <a:solidFill>
                        <a:schemeClr val="bg1"/>
                      </a:solidFill>
                      <a:latin typeface="Times New Roman" panose="02020603050405020304" pitchFamily="18" charset="0"/>
                      <a:cs typeface="Times New Roman" panose="02020603050405020304" pitchFamily="18" charset="0"/>
                    </a:rPr>
                    <a:t>EE1a</a:t>
                  </a:r>
                  <a:endParaRPr lang="en-GB" sz="1400" dirty="0">
                    <a:solidFill>
                      <a:schemeClr val="bg1"/>
                    </a:solidFill>
                    <a:latin typeface="Times New Roman" panose="02020603050405020304" pitchFamily="18" charset="0"/>
                    <a:cs typeface="Times New Roman" panose="02020603050405020304" pitchFamily="18" charset="0"/>
                  </a:endParaRPr>
                </a:p>
              </p:txBody>
            </p:sp>
          </p:grpSp>
          <p:sp>
            <p:nvSpPr>
              <p:cNvPr id="67" name="Rectangle 66"/>
              <p:cNvSpPr/>
              <p:nvPr/>
            </p:nvSpPr>
            <p:spPr>
              <a:xfrm>
                <a:off x="4287186" y="727459"/>
                <a:ext cx="740222" cy="18298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PC 1b</a:t>
                </a:r>
                <a:endParaRPr lang="en-GB" sz="1600" dirty="0">
                  <a:latin typeface="Times New Roman" panose="02020603050405020304" pitchFamily="18" charset="0"/>
                  <a:cs typeface="Times New Roman" panose="02020603050405020304" pitchFamily="18" charset="0"/>
                </a:endParaRPr>
              </a:p>
            </p:txBody>
          </p:sp>
          <p:grpSp>
            <p:nvGrpSpPr>
              <p:cNvPr id="68" name="Group 67"/>
              <p:cNvGrpSpPr/>
              <p:nvPr/>
            </p:nvGrpSpPr>
            <p:grpSpPr>
              <a:xfrm>
                <a:off x="4742658" y="375912"/>
                <a:ext cx="702834" cy="350064"/>
                <a:chOff x="964711" y="4583012"/>
                <a:chExt cx="572593" cy="350064"/>
              </a:xfrm>
            </p:grpSpPr>
            <p:sp>
              <p:nvSpPr>
                <p:cNvPr id="84" name="Rectangle 83"/>
                <p:cNvSpPr/>
                <p:nvPr/>
              </p:nvSpPr>
              <p:spPr>
                <a:xfrm>
                  <a:off x="1003221" y="4639248"/>
                  <a:ext cx="394960" cy="180919"/>
                </a:xfrm>
                <a:prstGeom prst="rect">
                  <a:avLst/>
                </a:prstGeom>
                <a:solidFill>
                  <a:srgbClr val="0055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spc="-150" dirty="0">
                    <a:latin typeface="Times New Roman" panose="02020603050405020304" pitchFamily="18" charset="0"/>
                    <a:cs typeface="Times New Roman" panose="02020603050405020304" pitchFamily="18" charset="0"/>
                  </a:endParaRPr>
                </a:p>
              </p:txBody>
            </p:sp>
            <p:sp>
              <p:nvSpPr>
                <p:cNvPr id="85" name="Isosceles Triangle 84"/>
                <p:cNvSpPr/>
                <p:nvPr/>
              </p:nvSpPr>
              <p:spPr>
                <a:xfrm rot="10800000">
                  <a:off x="1003220" y="4819729"/>
                  <a:ext cx="394961" cy="113347"/>
                </a:xfrm>
                <a:prstGeom prst="triangle">
                  <a:avLst/>
                </a:prstGeom>
                <a:solidFill>
                  <a:srgbClr val="0055A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86" name="TextBox 85"/>
                <p:cNvSpPr txBox="1"/>
                <p:nvPr/>
              </p:nvSpPr>
              <p:spPr>
                <a:xfrm>
                  <a:off x="964711" y="4583012"/>
                  <a:ext cx="572593" cy="307777"/>
                </a:xfrm>
                <a:prstGeom prst="rect">
                  <a:avLst/>
                </a:prstGeom>
                <a:noFill/>
              </p:spPr>
              <p:txBody>
                <a:bodyPr wrap="square" rtlCol="0">
                  <a:spAutoFit/>
                </a:bodyPr>
                <a:lstStyle/>
                <a:p>
                  <a:r>
                    <a:rPr lang="en-GB" sz="1400" dirty="0" smtClean="0">
                      <a:solidFill>
                        <a:schemeClr val="bg1"/>
                      </a:solidFill>
                      <a:latin typeface="Times New Roman" panose="02020603050405020304" pitchFamily="18" charset="0"/>
                      <a:cs typeface="Times New Roman" panose="02020603050405020304" pitchFamily="18" charset="0"/>
                    </a:rPr>
                    <a:t>EE1b</a:t>
                  </a:r>
                  <a:endParaRPr lang="en-GB" sz="1400" dirty="0">
                    <a:solidFill>
                      <a:schemeClr val="bg1"/>
                    </a:solidFill>
                    <a:latin typeface="Times New Roman" panose="02020603050405020304" pitchFamily="18" charset="0"/>
                    <a:cs typeface="Times New Roman" panose="02020603050405020304" pitchFamily="18" charset="0"/>
                  </a:endParaRPr>
                </a:p>
              </p:txBody>
            </p:sp>
          </p:grpSp>
          <p:sp>
            <p:nvSpPr>
              <p:cNvPr id="69" name="Rectangle 68"/>
              <p:cNvSpPr/>
              <p:nvPr/>
            </p:nvSpPr>
            <p:spPr>
              <a:xfrm>
                <a:off x="4389546" y="920800"/>
                <a:ext cx="740222" cy="18298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PC 1c</a:t>
                </a:r>
                <a:endParaRPr lang="en-GB" sz="1600" dirty="0">
                  <a:latin typeface="Times New Roman" panose="02020603050405020304" pitchFamily="18" charset="0"/>
                  <a:cs typeface="Times New Roman" panose="02020603050405020304" pitchFamily="18" charset="0"/>
                </a:endParaRPr>
              </a:p>
            </p:txBody>
          </p:sp>
          <p:grpSp>
            <p:nvGrpSpPr>
              <p:cNvPr id="70" name="Group 69"/>
              <p:cNvGrpSpPr/>
              <p:nvPr/>
            </p:nvGrpSpPr>
            <p:grpSpPr>
              <a:xfrm>
                <a:off x="4845018" y="569253"/>
                <a:ext cx="702834" cy="350064"/>
                <a:chOff x="964711" y="4583012"/>
                <a:chExt cx="572593" cy="350064"/>
              </a:xfrm>
            </p:grpSpPr>
            <p:sp>
              <p:nvSpPr>
                <p:cNvPr id="81" name="Rectangle 80"/>
                <p:cNvSpPr/>
                <p:nvPr/>
              </p:nvSpPr>
              <p:spPr>
                <a:xfrm>
                  <a:off x="1003221" y="4639248"/>
                  <a:ext cx="394960" cy="180919"/>
                </a:xfrm>
                <a:prstGeom prst="rect">
                  <a:avLst/>
                </a:prstGeom>
                <a:solidFill>
                  <a:srgbClr val="0055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spc="-150" dirty="0">
                    <a:latin typeface="Times New Roman" panose="02020603050405020304" pitchFamily="18" charset="0"/>
                    <a:cs typeface="Times New Roman" panose="02020603050405020304" pitchFamily="18" charset="0"/>
                  </a:endParaRPr>
                </a:p>
              </p:txBody>
            </p:sp>
            <p:sp>
              <p:nvSpPr>
                <p:cNvPr id="82" name="Isosceles Triangle 81"/>
                <p:cNvSpPr/>
                <p:nvPr/>
              </p:nvSpPr>
              <p:spPr>
                <a:xfrm rot="10800000">
                  <a:off x="1003220" y="4819729"/>
                  <a:ext cx="394961" cy="113347"/>
                </a:xfrm>
                <a:prstGeom prst="triangle">
                  <a:avLst/>
                </a:prstGeom>
                <a:solidFill>
                  <a:srgbClr val="0055A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83" name="TextBox 82"/>
                <p:cNvSpPr txBox="1"/>
                <p:nvPr/>
              </p:nvSpPr>
              <p:spPr>
                <a:xfrm>
                  <a:off x="964711" y="4583012"/>
                  <a:ext cx="572593" cy="307777"/>
                </a:xfrm>
                <a:prstGeom prst="rect">
                  <a:avLst/>
                </a:prstGeom>
                <a:noFill/>
              </p:spPr>
              <p:txBody>
                <a:bodyPr wrap="square" rtlCol="0">
                  <a:spAutoFit/>
                </a:bodyPr>
                <a:lstStyle/>
                <a:p>
                  <a:r>
                    <a:rPr lang="en-GB" sz="1400" dirty="0" smtClean="0">
                      <a:solidFill>
                        <a:schemeClr val="bg1"/>
                      </a:solidFill>
                      <a:latin typeface="Times New Roman" panose="02020603050405020304" pitchFamily="18" charset="0"/>
                      <a:cs typeface="Times New Roman" panose="02020603050405020304" pitchFamily="18" charset="0"/>
                    </a:rPr>
                    <a:t>EE1c</a:t>
                  </a:r>
                  <a:endParaRPr lang="en-GB" sz="1400" dirty="0">
                    <a:solidFill>
                      <a:schemeClr val="bg1"/>
                    </a:solidFill>
                    <a:latin typeface="Times New Roman" panose="02020603050405020304" pitchFamily="18" charset="0"/>
                    <a:cs typeface="Times New Roman" panose="02020603050405020304" pitchFamily="18" charset="0"/>
                  </a:endParaRPr>
                </a:p>
              </p:txBody>
            </p:sp>
          </p:grpSp>
          <p:sp>
            <p:nvSpPr>
              <p:cNvPr id="71" name="Rectangle 70"/>
              <p:cNvSpPr/>
              <p:nvPr/>
            </p:nvSpPr>
            <p:spPr>
              <a:xfrm>
                <a:off x="4485077" y="1111868"/>
                <a:ext cx="740222" cy="18298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PC 1d</a:t>
                </a:r>
                <a:endParaRPr lang="en-GB" sz="1600" dirty="0">
                  <a:latin typeface="Times New Roman" panose="02020603050405020304" pitchFamily="18" charset="0"/>
                  <a:cs typeface="Times New Roman" panose="02020603050405020304" pitchFamily="18" charset="0"/>
                </a:endParaRPr>
              </a:p>
            </p:txBody>
          </p:sp>
          <p:grpSp>
            <p:nvGrpSpPr>
              <p:cNvPr id="72" name="Group 71"/>
              <p:cNvGrpSpPr/>
              <p:nvPr/>
            </p:nvGrpSpPr>
            <p:grpSpPr>
              <a:xfrm>
                <a:off x="4940549" y="760321"/>
                <a:ext cx="702834" cy="350064"/>
                <a:chOff x="964711" y="4583012"/>
                <a:chExt cx="572593" cy="350064"/>
              </a:xfrm>
            </p:grpSpPr>
            <p:sp>
              <p:nvSpPr>
                <p:cNvPr id="78" name="Rectangle 77"/>
                <p:cNvSpPr/>
                <p:nvPr/>
              </p:nvSpPr>
              <p:spPr>
                <a:xfrm>
                  <a:off x="1003221" y="4639248"/>
                  <a:ext cx="394960" cy="180919"/>
                </a:xfrm>
                <a:prstGeom prst="rect">
                  <a:avLst/>
                </a:prstGeom>
                <a:solidFill>
                  <a:srgbClr val="0055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spc="-150" dirty="0">
                    <a:latin typeface="Times New Roman" panose="02020603050405020304" pitchFamily="18" charset="0"/>
                    <a:cs typeface="Times New Roman" panose="02020603050405020304" pitchFamily="18" charset="0"/>
                  </a:endParaRPr>
                </a:p>
              </p:txBody>
            </p:sp>
            <p:sp>
              <p:nvSpPr>
                <p:cNvPr id="79" name="Isosceles Triangle 78"/>
                <p:cNvSpPr/>
                <p:nvPr/>
              </p:nvSpPr>
              <p:spPr>
                <a:xfrm rot="10800000">
                  <a:off x="1003220" y="4819729"/>
                  <a:ext cx="394961" cy="113347"/>
                </a:xfrm>
                <a:prstGeom prst="triangle">
                  <a:avLst/>
                </a:prstGeom>
                <a:solidFill>
                  <a:srgbClr val="0055A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80" name="TextBox 79"/>
                <p:cNvSpPr txBox="1"/>
                <p:nvPr/>
              </p:nvSpPr>
              <p:spPr>
                <a:xfrm>
                  <a:off x="964711" y="4583012"/>
                  <a:ext cx="572593" cy="307777"/>
                </a:xfrm>
                <a:prstGeom prst="rect">
                  <a:avLst/>
                </a:prstGeom>
                <a:noFill/>
              </p:spPr>
              <p:txBody>
                <a:bodyPr wrap="square" rtlCol="0">
                  <a:spAutoFit/>
                </a:bodyPr>
                <a:lstStyle/>
                <a:p>
                  <a:r>
                    <a:rPr lang="en-GB" sz="1400" dirty="0" smtClean="0">
                      <a:solidFill>
                        <a:schemeClr val="bg1"/>
                      </a:solidFill>
                      <a:latin typeface="Times New Roman" panose="02020603050405020304" pitchFamily="18" charset="0"/>
                      <a:cs typeface="Times New Roman" panose="02020603050405020304" pitchFamily="18" charset="0"/>
                    </a:rPr>
                    <a:t>EE1d</a:t>
                  </a:r>
                  <a:endParaRPr lang="en-GB" sz="1400" dirty="0">
                    <a:solidFill>
                      <a:schemeClr val="bg1"/>
                    </a:solidFill>
                    <a:latin typeface="Times New Roman" panose="02020603050405020304" pitchFamily="18" charset="0"/>
                    <a:cs typeface="Times New Roman" panose="02020603050405020304" pitchFamily="18" charset="0"/>
                  </a:endParaRPr>
                </a:p>
              </p:txBody>
            </p:sp>
          </p:grpSp>
          <p:sp>
            <p:nvSpPr>
              <p:cNvPr id="73" name="Rectangle 72"/>
              <p:cNvSpPr/>
              <p:nvPr/>
            </p:nvSpPr>
            <p:spPr>
              <a:xfrm>
                <a:off x="4585166" y="1307492"/>
                <a:ext cx="740222" cy="18298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PC 1e</a:t>
                </a:r>
                <a:endParaRPr lang="en-GB" sz="1600" dirty="0">
                  <a:latin typeface="Times New Roman" panose="02020603050405020304" pitchFamily="18" charset="0"/>
                  <a:cs typeface="Times New Roman" panose="02020603050405020304" pitchFamily="18" charset="0"/>
                </a:endParaRPr>
              </a:p>
            </p:txBody>
          </p:sp>
          <p:grpSp>
            <p:nvGrpSpPr>
              <p:cNvPr id="74" name="Group 73"/>
              <p:cNvGrpSpPr/>
              <p:nvPr/>
            </p:nvGrpSpPr>
            <p:grpSpPr>
              <a:xfrm>
                <a:off x="5040638" y="955945"/>
                <a:ext cx="702834" cy="350064"/>
                <a:chOff x="964711" y="4583012"/>
                <a:chExt cx="572593" cy="350064"/>
              </a:xfrm>
            </p:grpSpPr>
            <p:sp>
              <p:nvSpPr>
                <p:cNvPr id="75" name="Rectangle 74"/>
                <p:cNvSpPr/>
                <p:nvPr/>
              </p:nvSpPr>
              <p:spPr>
                <a:xfrm>
                  <a:off x="1003221" y="4639248"/>
                  <a:ext cx="394960" cy="180919"/>
                </a:xfrm>
                <a:prstGeom prst="rect">
                  <a:avLst/>
                </a:prstGeom>
                <a:solidFill>
                  <a:srgbClr val="0055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spc="-150" dirty="0">
                    <a:latin typeface="Times New Roman" panose="02020603050405020304" pitchFamily="18" charset="0"/>
                    <a:cs typeface="Times New Roman" panose="02020603050405020304" pitchFamily="18" charset="0"/>
                  </a:endParaRPr>
                </a:p>
              </p:txBody>
            </p:sp>
            <p:sp>
              <p:nvSpPr>
                <p:cNvPr id="76" name="Isosceles Triangle 75"/>
                <p:cNvSpPr/>
                <p:nvPr/>
              </p:nvSpPr>
              <p:spPr>
                <a:xfrm rot="10800000">
                  <a:off x="1003220" y="4819729"/>
                  <a:ext cx="394961" cy="113347"/>
                </a:xfrm>
                <a:prstGeom prst="triangle">
                  <a:avLst/>
                </a:prstGeom>
                <a:solidFill>
                  <a:srgbClr val="0055A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77" name="TextBox 76"/>
                <p:cNvSpPr txBox="1"/>
                <p:nvPr/>
              </p:nvSpPr>
              <p:spPr>
                <a:xfrm>
                  <a:off x="964711" y="4583012"/>
                  <a:ext cx="572593" cy="307777"/>
                </a:xfrm>
                <a:prstGeom prst="rect">
                  <a:avLst/>
                </a:prstGeom>
                <a:noFill/>
              </p:spPr>
              <p:txBody>
                <a:bodyPr wrap="square" rtlCol="0">
                  <a:spAutoFit/>
                </a:bodyPr>
                <a:lstStyle/>
                <a:p>
                  <a:r>
                    <a:rPr lang="en-GB" sz="1400" dirty="0" smtClean="0">
                      <a:solidFill>
                        <a:schemeClr val="bg1"/>
                      </a:solidFill>
                      <a:latin typeface="Times New Roman" panose="02020603050405020304" pitchFamily="18" charset="0"/>
                      <a:cs typeface="Times New Roman" panose="02020603050405020304" pitchFamily="18" charset="0"/>
                    </a:rPr>
                    <a:t>EE1e</a:t>
                  </a:r>
                  <a:endParaRPr lang="en-GB" sz="1400" dirty="0">
                    <a:solidFill>
                      <a:schemeClr val="bg1"/>
                    </a:solidFill>
                    <a:latin typeface="Times New Roman" panose="02020603050405020304" pitchFamily="18" charset="0"/>
                    <a:cs typeface="Times New Roman" panose="02020603050405020304" pitchFamily="18" charset="0"/>
                  </a:endParaRPr>
                </a:p>
              </p:txBody>
            </p:sp>
          </p:grpSp>
        </p:grpSp>
        <p:sp>
          <p:nvSpPr>
            <p:cNvPr id="63" name="Rectangle 62"/>
            <p:cNvSpPr/>
            <p:nvPr/>
          </p:nvSpPr>
          <p:spPr>
            <a:xfrm>
              <a:off x="6013450" y="812709"/>
              <a:ext cx="2673350" cy="351214"/>
            </a:xfrm>
            <a:prstGeom prst="rect">
              <a:avLst/>
            </a:prstGeom>
            <a:solidFill>
              <a:srgbClr val="000000">
                <a:alpha val="10196"/>
              </a:srgbClr>
            </a:solidFill>
            <a:ln w="12700">
              <a:solidFill>
                <a:schemeClr val="accent5">
                  <a:lumMod val="75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4" name="TextBox 63"/>
            <p:cNvSpPr txBox="1"/>
            <p:nvPr/>
          </p:nvSpPr>
          <p:spPr>
            <a:xfrm>
              <a:off x="6713548" y="575850"/>
              <a:ext cx="1374833" cy="227426"/>
            </a:xfrm>
            <a:prstGeom prst="rect">
              <a:avLst/>
            </a:prstGeom>
            <a:noFill/>
          </p:spPr>
          <p:txBody>
            <a:bodyPr wrap="none" rtlCol="0">
              <a:spAutoFit/>
            </a:bodyPr>
            <a:lstStyle/>
            <a:p>
              <a:r>
                <a:rPr lang="en-GB" sz="1400" dirty="0" smtClean="0">
                  <a:solidFill>
                    <a:schemeClr val="accent5">
                      <a:lumMod val="75000"/>
                    </a:schemeClr>
                  </a:solidFill>
                  <a:latin typeface="Times New Roman" panose="02020603050405020304" pitchFamily="18" charset="0"/>
                  <a:cs typeface="Times New Roman" panose="02020603050405020304" pitchFamily="18" charset="0"/>
                </a:rPr>
                <a:t>Superconducting link</a:t>
              </a:r>
              <a:endParaRPr lang="en-GB" sz="1400" dirty="0">
                <a:solidFill>
                  <a:schemeClr val="accent5">
                    <a:lumMod val="75000"/>
                  </a:schemeClr>
                </a:solidFill>
                <a:latin typeface="Times New Roman" panose="02020603050405020304" pitchFamily="18" charset="0"/>
                <a:cs typeface="Times New Roman" panose="02020603050405020304" pitchFamily="18" charset="0"/>
              </a:endParaRPr>
            </a:p>
          </p:txBody>
        </p:sp>
      </p:grpSp>
      <p:sp>
        <p:nvSpPr>
          <p:cNvPr id="3" name="TextBox 2"/>
          <p:cNvSpPr txBox="1"/>
          <p:nvPr/>
        </p:nvSpPr>
        <p:spPr>
          <a:xfrm rot="16200000">
            <a:off x="-360739" y="3923653"/>
            <a:ext cx="1909497" cy="369332"/>
          </a:xfrm>
          <a:prstGeom prst="rect">
            <a:avLst/>
          </a:prstGeom>
          <a:noFill/>
        </p:spPr>
        <p:txBody>
          <a:bodyPr wrap="none" rtlCol="0">
            <a:spAutoFit/>
          </a:bodyPr>
          <a:lstStyle/>
          <a:p>
            <a:r>
              <a:rPr lang="en-GB" dirty="0" smtClean="0"/>
              <a:t>Example for N=5</a:t>
            </a:r>
            <a:endParaRPr lang="en-GB" dirty="0"/>
          </a:p>
        </p:txBody>
      </p:sp>
      <p:sp>
        <p:nvSpPr>
          <p:cNvPr id="91" name="TextBox 90"/>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19070285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11</a:t>
            </a:fld>
            <a:endParaRPr lang="en-US" dirty="0"/>
          </a:p>
        </p:txBody>
      </p:sp>
      <p:sp>
        <p:nvSpPr>
          <p:cNvPr id="15" name="Title 6"/>
          <p:cNvSpPr>
            <a:spLocks noGrp="1"/>
          </p:cNvSpPr>
          <p:nvPr>
            <p:ph type="title"/>
          </p:nvPr>
        </p:nvSpPr>
        <p:spPr>
          <a:xfrm>
            <a:off x="671522" y="8248"/>
            <a:ext cx="4588847" cy="566057"/>
          </a:xfrm>
        </p:spPr>
        <p:txBody>
          <a:bodyPr>
            <a:normAutofit/>
          </a:bodyPr>
          <a:lstStyle/>
          <a:p>
            <a:r>
              <a:rPr lang="en-GB" sz="3000" b="1" dirty="0" smtClean="0"/>
              <a:t>FCC magnet designs</a:t>
            </a:r>
            <a:endParaRPr lang="en-GB" sz="3000" b="1" dirty="0"/>
          </a:p>
        </p:txBody>
      </p:sp>
      <p:pic>
        <p:nvPicPr>
          <p:cNvPr id="16" name="Picture 15"/>
          <p:cNvPicPr>
            <a:picLocks noChangeAspect="1"/>
          </p:cNvPicPr>
          <p:nvPr/>
        </p:nvPicPr>
        <p:blipFill>
          <a:blip r:embed="rId2"/>
          <a:stretch>
            <a:fillRect/>
          </a:stretch>
        </p:blipFill>
        <p:spPr>
          <a:xfrm>
            <a:off x="98861" y="3203233"/>
            <a:ext cx="3939503" cy="2927844"/>
          </a:xfrm>
          <a:prstGeom prst="rect">
            <a:avLst/>
          </a:prstGeom>
        </p:spPr>
      </p:pic>
      <p:pic>
        <p:nvPicPr>
          <p:cNvPr id="17" name="Picture 16"/>
          <p:cNvPicPr>
            <a:picLocks noChangeAspect="1"/>
          </p:cNvPicPr>
          <p:nvPr/>
        </p:nvPicPr>
        <p:blipFill>
          <a:blip r:embed="rId3"/>
          <a:stretch>
            <a:fillRect/>
          </a:stretch>
        </p:blipFill>
        <p:spPr>
          <a:xfrm>
            <a:off x="515833" y="697235"/>
            <a:ext cx="3779854" cy="2687410"/>
          </a:xfrm>
          <a:prstGeom prst="rect">
            <a:avLst/>
          </a:prstGeom>
        </p:spPr>
      </p:pic>
      <p:pic>
        <p:nvPicPr>
          <p:cNvPr id="18" name="Picture 17"/>
          <p:cNvPicPr>
            <a:picLocks noChangeAspect="1"/>
          </p:cNvPicPr>
          <p:nvPr/>
        </p:nvPicPr>
        <p:blipFill>
          <a:blip r:embed="rId4"/>
          <a:stretch>
            <a:fillRect/>
          </a:stretch>
        </p:blipFill>
        <p:spPr>
          <a:xfrm>
            <a:off x="173996" y="591447"/>
            <a:ext cx="497526" cy="2501322"/>
          </a:xfrm>
          <a:prstGeom prst="rect">
            <a:avLst/>
          </a:prstGeom>
        </p:spPr>
      </p:pic>
      <p:pic>
        <p:nvPicPr>
          <p:cNvPr id="2" name="Picture 1"/>
          <p:cNvPicPr>
            <a:picLocks noChangeAspect="1"/>
          </p:cNvPicPr>
          <p:nvPr/>
        </p:nvPicPr>
        <p:blipFill>
          <a:blip r:embed="rId5"/>
          <a:stretch>
            <a:fillRect/>
          </a:stretch>
        </p:blipFill>
        <p:spPr>
          <a:xfrm>
            <a:off x="4262114" y="3810036"/>
            <a:ext cx="4590913" cy="2259627"/>
          </a:xfrm>
          <a:prstGeom prst="rect">
            <a:avLst/>
          </a:prstGeom>
        </p:spPr>
      </p:pic>
      <p:sp>
        <p:nvSpPr>
          <p:cNvPr id="13" name="Rectangle 12"/>
          <p:cNvSpPr/>
          <p:nvPr/>
        </p:nvSpPr>
        <p:spPr>
          <a:xfrm>
            <a:off x="1616515" y="3255467"/>
            <a:ext cx="684803" cy="338554"/>
          </a:xfrm>
          <a:prstGeom prst="rect">
            <a:avLst/>
          </a:prstGeom>
          <a:solidFill>
            <a:srgbClr val="FFFF00"/>
          </a:solidFill>
        </p:spPr>
        <p:txBody>
          <a:bodyPr wrap="none">
            <a:spAutoFit/>
          </a:bodyPr>
          <a:lstStyle/>
          <a:p>
            <a:pPr fontAlgn="ctr"/>
            <a:r>
              <a:rPr lang="en-GB" sz="1600" dirty="0" smtClean="0">
                <a:solidFill>
                  <a:srgbClr val="FF0000"/>
                </a:solidFill>
              </a:rPr>
              <a:t>Block</a:t>
            </a:r>
            <a:endParaRPr lang="en-GB" sz="1600" b="1" dirty="0">
              <a:solidFill>
                <a:srgbClr val="FF0000"/>
              </a:solidFill>
              <a:latin typeface="Times New Roman" panose="02020603050405020304" pitchFamily="18" charset="0"/>
              <a:cs typeface="Times New Roman" panose="02020603050405020304" pitchFamily="18" charset="0"/>
            </a:endParaRPr>
          </a:p>
        </p:txBody>
      </p:sp>
      <p:sp>
        <p:nvSpPr>
          <p:cNvPr id="22" name="Rectangle 21"/>
          <p:cNvSpPr/>
          <p:nvPr/>
        </p:nvSpPr>
        <p:spPr>
          <a:xfrm>
            <a:off x="6240382" y="3594021"/>
            <a:ext cx="1391728" cy="338554"/>
          </a:xfrm>
          <a:prstGeom prst="rect">
            <a:avLst/>
          </a:prstGeom>
          <a:solidFill>
            <a:srgbClr val="FFFF00"/>
          </a:solidFill>
        </p:spPr>
        <p:txBody>
          <a:bodyPr wrap="none">
            <a:spAutoFit/>
          </a:bodyPr>
          <a:lstStyle/>
          <a:p>
            <a:pPr fontAlgn="ctr"/>
            <a:r>
              <a:rPr lang="en-GB" sz="1600" dirty="0" smtClean="0">
                <a:solidFill>
                  <a:srgbClr val="FF0000"/>
                </a:solidFill>
              </a:rPr>
              <a:t>Block (LBNL)</a:t>
            </a:r>
            <a:endParaRPr lang="en-GB" sz="1600" b="1" dirty="0">
              <a:solidFill>
                <a:srgbClr val="FF0000"/>
              </a:solidFill>
              <a:latin typeface="Times New Roman" panose="02020603050405020304" pitchFamily="18" charset="0"/>
              <a:cs typeface="Times New Roman" panose="02020603050405020304" pitchFamily="18" charset="0"/>
            </a:endParaRPr>
          </a:p>
        </p:txBody>
      </p:sp>
      <p:sp>
        <p:nvSpPr>
          <p:cNvPr id="12" name="Rectangle 11"/>
          <p:cNvSpPr/>
          <p:nvPr/>
        </p:nvSpPr>
        <p:spPr>
          <a:xfrm>
            <a:off x="1836527" y="549134"/>
            <a:ext cx="750526" cy="400110"/>
          </a:xfrm>
          <a:prstGeom prst="rect">
            <a:avLst/>
          </a:prstGeom>
          <a:solidFill>
            <a:srgbClr val="FFFF00"/>
          </a:solidFill>
        </p:spPr>
        <p:txBody>
          <a:bodyPr wrap="none">
            <a:spAutoFit/>
          </a:bodyPr>
          <a:lstStyle/>
          <a:p>
            <a:pPr fontAlgn="ctr"/>
            <a:r>
              <a:rPr lang="en-GB" sz="1600" dirty="0" smtClean="0">
                <a:solidFill>
                  <a:srgbClr val="FF0000"/>
                </a:solidFill>
              </a:rPr>
              <a:t>Cos-</a:t>
            </a:r>
            <a:r>
              <a:rPr lang="en-GB" sz="2000" dirty="0" smtClean="0">
                <a:solidFill>
                  <a:srgbClr val="FF0000"/>
                </a:solidFill>
                <a:sym typeface="Symbol" panose="05050102010706020507" pitchFamily="18" charset="2"/>
              </a:rPr>
              <a:t></a:t>
            </a:r>
            <a:endParaRPr lang="en-GB" sz="2000" b="1" dirty="0">
              <a:solidFill>
                <a:srgbClr val="FF0000"/>
              </a:solidFill>
              <a:latin typeface="Times New Roman" panose="02020603050405020304" pitchFamily="18" charset="0"/>
              <a:cs typeface="Times New Roman" panose="02020603050405020304" pitchFamily="18" charset="0"/>
            </a:endParaRPr>
          </a:p>
        </p:txBody>
      </p:sp>
      <p:pic>
        <p:nvPicPr>
          <p:cNvPr id="6" name="Picture 5"/>
          <p:cNvPicPr>
            <a:picLocks noChangeAspect="1"/>
          </p:cNvPicPr>
          <p:nvPr/>
        </p:nvPicPr>
        <p:blipFill>
          <a:blip r:embed="rId6"/>
          <a:stretch>
            <a:fillRect/>
          </a:stretch>
        </p:blipFill>
        <p:spPr>
          <a:xfrm>
            <a:off x="4842723" y="-17542"/>
            <a:ext cx="3972494" cy="3299414"/>
          </a:xfrm>
          <a:prstGeom prst="rect">
            <a:avLst/>
          </a:prstGeom>
        </p:spPr>
      </p:pic>
      <p:sp>
        <p:nvSpPr>
          <p:cNvPr id="14" name="Rectangle 13"/>
          <p:cNvSpPr/>
          <p:nvPr/>
        </p:nvSpPr>
        <p:spPr>
          <a:xfrm>
            <a:off x="7297563" y="167959"/>
            <a:ext cx="1419297" cy="338554"/>
          </a:xfrm>
          <a:prstGeom prst="rect">
            <a:avLst/>
          </a:prstGeom>
          <a:solidFill>
            <a:srgbClr val="FFFF00"/>
          </a:solidFill>
        </p:spPr>
        <p:txBody>
          <a:bodyPr wrap="square">
            <a:spAutoFit/>
          </a:bodyPr>
          <a:lstStyle/>
          <a:p>
            <a:pPr fontAlgn="ctr"/>
            <a:r>
              <a:rPr lang="en-GB" sz="1600" dirty="0" smtClean="0">
                <a:solidFill>
                  <a:srgbClr val="FF0000"/>
                </a:solidFill>
              </a:rPr>
              <a:t>Common coil</a:t>
            </a:r>
            <a:endParaRPr lang="en-GB" sz="1600" b="1" dirty="0">
              <a:solidFill>
                <a:srgbClr val="FF0000"/>
              </a:solidFill>
              <a:latin typeface="Times New Roman" panose="02020603050405020304" pitchFamily="18" charset="0"/>
              <a:cs typeface="Times New Roman" panose="02020603050405020304" pitchFamily="18" charset="0"/>
            </a:endParaRPr>
          </a:p>
        </p:txBody>
      </p:sp>
      <p:sp>
        <p:nvSpPr>
          <p:cNvPr id="20" name="TextBox 19"/>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230233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18"/>
                                        </p:tgtEl>
                                        <p:attrNameLst>
                                          <p:attrName>style.opacity</p:attrName>
                                        </p:attrNameLst>
                                      </p:cBhvr>
                                      <p:to>
                                        <p:strVal val="0.25"/>
                                      </p:to>
                                    </p:set>
                                    <p:animEffect filter="image" prLst="opacity: 0.25">
                                      <p:cBhvr rctx="IE">
                                        <p:cTn id="7" dur="indefinite"/>
                                        <p:tgtEl>
                                          <p:spTgt spid="18"/>
                                        </p:tgtEl>
                                      </p:cBhvr>
                                    </p:animEffect>
                                  </p:childTnLst>
                                </p:cTn>
                              </p:par>
                              <p:par>
                                <p:cTn id="8" presetID="9" presetClass="emph" presetSubtype="0" nodeType="withEffect">
                                  <p:stCondLst>
                                    <p:cond delay="0"/>
                                  </p:stCondLst>
                                  <p:childTnLst>
                                    <p:set>
                                      <p:cBhvr rctx="PPT">
                                        <p:cTn id="9" dur="indefinite"/>
                                        <p:tgtEl>
                                          <p:spTgt spid="17"/>
                                        </p:tgtEl>
                                        <p:attrNameLst>
                                          <p:attrName>style.opacity</p:attrName>
                                        </p:attrNameLst>
                                      </p:cBhvr>
                                      <p:to>
                                        <p:strVal val="0.25"/>
                                      </p:to>
                                    </p:set>
                                    <p:animEffect filter="image" prLst="opacity: 0.25">
                                      <p:cBhvr rctx="IE">
                                        <p:cTn id="10" dur="indefinite"/>
                                        <p:tgtEl>
                                          <p:spTgt spid="17"/>
                                        </p:tgtEl>
                                      </p:cBhvr>
                                    </p:animEffect>
                                  </p:childTnLst>
                                </p:cTn>
                              </p:par>
                              <p:par>
                                <p:cTn id="11" presetID="9" presetClass="emph" presetSubtype="0" grpId="0" nodeType="withEffect">
                                  <p:stCondLst>
                                    <p:cond delay="0"/>
                                  </p:stCondLst>
                                  <p:childTnLst>
                                    <p:set>
                                      <p:cBhvr rctx="PPT">
                                        <p:cTn id="12" dur="indefinite"/>
                                        <p:tgtEl>
                                          <p:spTgt spid="12"/>
                                        </p:tgtEl>
                                        <p:attrNameLst>
                                          <p:attrName>style.opacity</p:attrName>
                                        </p:attrNameLst>
                                      </p:cBhvr>
                                      <p:to>
                                        <p:strVal val="0.5"/>
                                      </p:to>
                                    </p:set>
                                    <p:animEffect filter="image" prLst="opacity: 0.5">
                                      <p:cBhvr rctx="IE">
                                        <p:cTn id="13" dur="indefinite"/>
                                        <p:tgtEl>
                                          <p:spTgt spid="12"/>
                                        </p:tgtEl>
                                      </p:cBhvr>
                                    </p:animEffect>
                                  </p:childTnLst>
                                </p:cTn>
                              </p:par>
                              <p:par>
                                <p:cTn id="14" presetID="9" presetClass="emph" presetSubtype="0" grpId="0" nodeType="withEffect">
                                  <p:stCondLst>
                                    <p:cond delay="0"/>
                                  </p:stCondLst>
                                  <p:childTnLst>
                                    <p:set>
                                      <p:cBhvr rctx="PPT">
                                        <p:cTn id="15" dur="indefinite"/>
                                        <p:tgtEl>
                                          <p:spTgt spid="14"/>
                                        </p:tgtEl>
                                        <p:attrNameLst>
                                          <p:attrName>style.opacity</p:attrName>
                                        </p:attrNameLst>
                                      </p:cBhvr>
                                      <p:to>
                                        <p:strVal val="0.5"/>
                                      </p:to>
                                    </p:set>
                                    <p:animEffect filter="image" prLst="opacity: 0.5">
                                      <p:cBhvr rctx="IE">
                                        <p:cTn id="16" dur="indefinite"/>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12</a:t>
            </a:fld>
            <a:endParaRPr lang="en-US" dirty="0"/>
          </a:p>
        </p:txBody>
      </p:sp>
      <p:sp>
        <p:nvSpPr>
          <p:cNvPr id="15" name="Title 6"/>
          <p:cNvSpPr>
            <a:spLocks noGrp="1"/>
          </p:cNvSpPr>
          <p:nvPr>
            <p:ph type="title"/>
          </p:nvPr>
        </p:nvSpPr>
        <p:spPr>
          <a:xfrm>
            <a:off x="459946" y="64425"/>
            <a:ext cx="8226854" cy="566057"/>
          </a:xfrm>
        </p:spPr>
        <p:txBody>
          <a:bodyPr>
            <a:normAutofit/>
          </a:bodyPr>
          <a:lstStyle/>
          <a:p>
            <a:pPr algn="ctr"/>
            <a:r>
              <a:rPr lang="en-GB" sz="3000" b="1" dirty="0" smtClean="0"/>
              <a:t>FCC magnet designs (</a:t>
            </a:r>
            <a:r>
              <a:rPr lang="en-GB" sz="3000" b="1" dirty="0" err="1" smtClean="0"/>
              <a:t>B</a:t>
            </a:r>
            <a:r>
              <a:rPr lang="en-GB" sz="3000" b="1" baseline="-25000" dirty="0" err="1" smtClean="0"/>
              <a:t>nom</a:t>
            </a:r>
            <a:r>
              <a:rPr lang="en-GB" sz="3000" b="1" dirty="0" smtClean="0"/>
              <a:t>=16 T, 14.3 m)</a:t>
            </a:r>
            <a:endParaRPr lang="en-GB" sz="3000" b="1" dirty="0"/>
          </a:p>
        </p:txBody>
      </p:sp>
      <p:graphicFrame>
        <p:nvGraphicFramePr>
          <p:cNvPr id="23" name="Table 22"/>
          <p:cNvGraphicFramePr>
            <a:graphicFrameLocks noGrp="1"/>
          </p:cNvGraphicFramePr>
          <p:nvPr>
            <p:extLst>
              <p:ext uri="{D42A27DB-BD31-4B8C-83A1-F6EECF244321}">
                <p14:modId xmlns:p14="http://schemas.microsoft.com/office/powerpoint/2010/main" val="677251179"/>
              </p:ext>
            </p:extLst>
          </p:nvPr>
        </p:nvGraphicFramePr>
        <p:xfrm>
          <a:off x="126609" y="2250006"/>
          <a:ext cx="8855613" cy="2281050"/>
        </p:xfrm>
        <a:graphic>
          <a:graphicData uri="http://schemas.openxmlformats.org/drawingml/2006/table">
            <a:tbl>
              <a:tblPr>
                <a:tableStyleId>{2D5ABB26-0587-4C30-8999-92F81FD0307C}</a:tableStyleId>
              </a:tblPr>
              <a:tblGrid>
                <a:gridCol w="2644726"/>
                <a:gridCol w="1111453"/>
                <a:gridCol w="1364776"/>
                <a:gridCol w="1576317"/>
                <a:gridCol w="1342414"/>
                <a:gridCol w="815927"/>
              </a:tblGrid>
              <a:tr h="581171">
                <a:tc>
                  <a:txBody>
                    <a:bodyPr/>
                    <a:lstStyle/>
                    <a:p>
                      <a:pPr algn="l"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Description</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Cos-</a:t>
                      </a:r>
                      <a:r>
                        <a:rPr lang="en-GB" sz="1800" dirty="0" smtClean="0">
                          <a:solidFill>
                            <a:schemeClr val="accent6">
                              <a:lumMod val="50000"/>
                            </a:schemeClr>
                          </a:solidFill>
                          <a:sym typeface="Symbol" panose="05050102010706020507" pitchFamily="18" charset="2"/>
                        </a:rPr>
                        <a:t></a:t>
                      </a:r>
                      <a:endParaRPr lang="en-GB" sz="1800" b="1"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endParaRPr>
                    </a:p>
                    <a:p>
                      <a:pPr algn="ctr" fontAlgn="b"/>
                      <a:r>
                        <a:rPr lang="en-GB" sz="1800" b="1"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Block</a:t>
                      </a:r>
                      <a:endParaRPr lang="en-GB" sz="1800" b="1" i="0" u="none" strike="noStrike" dirty="0" smtClean="0">
                        <a:solidFill>
                          <a:srgbClr val="000000"/>
                        </a:solidFill>
                        <a:effectLst/>
                        <a:latin typeface="Times New Roman" panose="02020603050405020304" pitchFamily="18" charset="0"/>
                        <a:cs typeface="Times New Roman" panose="02020603050405020304" pitchFamily="18" charset="0"/>
                      </a:endParaRPr>
                    </a:p>
                    <a:p>
                      <a:pPr algn="ctr" fontAlgn="b"/>
                      <a:r>
                        <a:rPr lang="en-GB" sz="1800" b="1" i="0" u="none" strike="noStrike" dirty="0" smtClean="0">
                          <a:solidFill>
                            <a:srgbClr val="000000"/>
                          </a:solidFill>
                          <a:effectLst/>
                          <a:latin typeface="Times New Roman" panose="02020603050405020304" pitchFamily="18" charset="0"/>
                          <a:cs typeface="Times New Roman" panose="02020603050405020304" pitchFamily="18" charset="0"/>
                        </a:rPr>
                        <a:t>[2]</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Common Coil</a:t>
                      </a:r>
                    </a:p>
                    <a:p>
                      <a:pPr algn="ctr" fontAlgn="b"/>
                      <a:r>
                        <a:rPr lang="en-GB" sz="1800" b="1" i="0" u="none" strike="noStrike" dirty="0" smtClean="0">
                          <a:solidFill>
                            <a:srgbClr val="000000"/>
                          </a:solidFill>
                          <a:effectLst/>
                          <a:latin typeface="Times New Roman" panose="02020603050405020304" pitchFamily="18" charset="0"/>
                          <a:cs typeface="Times New Roman" panose="02020603050405020304" pitchFamily="18" charset="0"/>
                        </a:rPr>
                        <a:t>[3]</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fontAlgn="b"/>
                      <a:r>
                        <a:rPr lang="en-GB" sz="1800" b="1"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Block</a:t>
                      </a:r>
                      <a:r>
                        <a:rPr lang="en-GB" sz="1800" b="1"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a:t>
                      </a:r>
                    </a:p>
                    <a:p>
                      <a:pPr algn="ctr" fontAlgn="b"/>
                      <a:r>
                        <a:rPr lang="en-GB" sz="1800" b="1"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LBNL [4]</a:t>
                      </a:r>
                      <a:endParaRPr lang="en-GB" sz="1800" b="1"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Units</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404066">
                <a:tc>
                  <a:txBody>
                    <a:bodyPr/>
                    <a:lstStyle/>
                    <a:p>
                      <a:pPr algn="l" fontAlgn="b"/>
                      <a:r>
                        <a:rPr lang="en-GB" sz="1800" b="0" i="0" u="none" strike="noStrike" dirty="0" err="1" smtClean="0">
                          <a:solidFill>
                            <a:srgbClr val="000000"/>
                          </a:solidFill>
                          <a:effectLst/>
                          <a:latin typeface="Times New Roman" panose="02020603050405020304" pitchFamily="18" charset="0"/>
                          <a:cs typeface="Times New Roman" panose="02020603050405020304" pitchFamily="18" charset="0"/>
                        </a:rPr>
                        <a:t>Nr</a:t>
                      </a: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a:t>
                      </a:r>
                      <a:r>
                        <a:rPr lang="en-GB" sz="1800" b="0" i="0" u="none" strike="noStrike" dirty="0">
                          <a:solidFill>
                            <a:srgbClr val="000000"/>
                          </a:solidFill>
                          <a:effectLst/>
                          <a:latin typeface="Times New Roman" panose="02020603050405020304" pitchFamily="18" charset="0"/>
                          <a:cs typeface="Times New Roman" panose="02020603050405020304" pitchFamily="18" charset="0"/>
                        </a:rPr>
                        <a:t>of turns per </a:t>
                      </a: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aperture</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230</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306</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394 [5]</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rPr>
                        <a:t>92</a:t>
                      </a:r>
                      <a:endParaRPr lang="en-GB" sz="1800" b="0" i="0" u="none" strike="noStrike" dirty="0">
                        <a:solidFill>
                          <a:schemeClr val="accent6">
                            <a:lumMod val="50000"/>
                          </a:schemeClr>
                        </a:solidFill>
                        <a:effectLst/>
                        <a:latin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a:t>
                      </a:r>
                    </a:p>
                  </a:txBody>
                  <a:tcPr marL="9525" marR="9525" marT="9525" marB="0" anchor="ctr">
                    <a:lnT w="12700" cap="flat" cmpd="sng" algn="ctr">
                      <a:solidFill>
                        <a:schemeClr val="tx1"/>
                      </a:solidFill>
                      <a:prstDash val="solid"/>
                      <a:round/>
                      <a:headEnd type="none" w="med" len="med"/>
                      <a:tailEnd type="none" w="med" len="med"/>
                    </a:lnT>
                    <a:solidFill>
                      <a:schemeClr val="accent3">
                        <a:lumMod val="40000"/>
                        <a:lumOff val="60000"/>
                      </a:schemeClr>
                    </a:solidFill>
                  </a:tcPr>
                </a:tc>
              </a:tr>
              <a:tr h="399013">
                <a:tc>
                  <a:txBody>
                    <a:bodyPr/>
                    <a:lstStyle/>
                    <a:p>
                      <a:pPr algn="l"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Current @ nominal field</a:t>
                      </a:r>
                    </a:p>
                  </a:txBody>
                  <a:tcPr marL="9525" marR="9525" marT="9525" marB="0" anchor="ctr">
                    <a:solidFill>
                      <a:schemeClr val="accent3">
                        <a:lumMod val="40000"/>
                        <a:lumOff val="6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10.275</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3">
                        <a:lumMod val="40000"/>
                        <a:lumOff val="60000"/>
                      </a:schemeClr>
                    </a:solidFill>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8.47</a:t>
                      </a:r>
                    </a:p>
                  </a:txBody>
                  <a:tcPr marL="9525" marR="9525" marT="9525" marB="0" anchor="ctr">
                    <a:solidFill>
                      <a:schemeClr val="accent3">
                        <a:lumMod val="40000"/>
                        <a:lumOff val="60000"/>
                      </a:schemeClr>
                    </a:solidFill>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9.03</a:t>
                      </a:r>
                    </a:p>
                  </a:txBody>
                  <a:tcPr marL="9525" marR="9525" marT="9525" marB="0" anchor="ctr">
                    <a:solidFill>
                      <a:schemeClr val="accent3">
                        <a:lumMod val="40000"/>
                        <a:lumOff val="6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rPr>
                        <a:t>25.8</a:t>
                      </a:r>
                      <a:endParaRPr lang="en-GB" sz="1800" b="0" i="0" u="none" strike="noStrike" dirty="0">
                        <a:solidFill>
                          <a:schemeClr val="accent6">
                            <a:lumMod val="50000"/>
                          </a:schemeClr>
                        </a:solidFill>
                        <a:effectLst/>
                        <a:latin typeface="Times New Roman" panose="02020603050405020304" pitchFamily="18" charset="0"/>
                      </a:endParaRPr>
                    </a:p>
                  </a:txBody>
                  <a:tcPr marL="9525" marR="9525" marT="9525" marB="0" anchor="ctr">
                    <a:solidFill>
                      <a:schemeClr val="accent3">
                        <a:lumMod val="40000"/>
                        <a:lumOff val="60000"/>
                      </a:schemeClr>
                    </a:solidFill>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[kA]</a:t>
                      </a:r>
                    </a:p>
                  </a:txBody>
                  <a:tcPr marL="9525" marR="9525" marT="9525" marB="0" anchor="ctr">
                    <a:solidFill>
                      <a:schemeClr val="accent3">
                        <a:lumMod val="40000"/>
                        <a:lumOff val="60000"/>
                      </a:schemeClr>
                    </a:solidFill>
                  </a:tcPr>
                </a:tc>
              </a:tr>
              <a:tr h="377638">
                <a:tc>
                  <a:txBody>
                    <a:bodyPr/>
                    <a:lstStyle/>
                    <a:p>
                      <a:pPr algn="l"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Inductance </a:t>
                      </a:r>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(double aperture)</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3">
                        <a:lumMod val="40000"/>
                        <a:lumOff val="6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734</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3">
                        <a:lumMod val="40000"/>
                        <a:lumOff val="6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1264</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3">
                        <a:lumMod val="40000"/>
                        <a:lumOff val="6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1824</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3">
                        <a:lumMod val="40000"/>
                        <a:lumOff val="6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rPr>
                        <a:t>120</a:t>
                      </a:r>
                      <a:endParaRPr lang="en-GB" sz="1800" b="0" i="0" u="none" strike="noStrike" dirty="0">
                        <a:solidFill>
                          <a:schemeClr val="accent6">
                            <a:lumMod val="50000"/>
                          </a:schemeClr>
                        </a:solidFill>
                        <a:effectLst/>
                        <a:latin typeface="Times New Roman" panose="02020603050405020304" pitchFamily="18" charset="0"/>
                      </a:endParaRPr>
                    </a:p>
                  </a:txBody>
                  <a:tcPr marL="9525" marR="9525" marT="9525" marB="0" anchor="ctr">
                    <a:solidFill>
                      <a:schemeClr val="accent3">
                        <a:lumMod val="40000"/>
                        <a:lumOff val="60000"/>
                      </a:schemeClr>
                    </a:solidFill>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a:t>
                      </a:r>
                      <a:r>
                        <a:rPr lang="en-GB" sz="1800" b="0" i="0" u="none" strike="noStrike" dirty="0" err="1">
                          <a:solidFill>
                            <a:srgbClr val="000000"/>
                          </a:solidFill>
                          <a:effectLst/>
                          <a:latin typeface="Times New Roman" panose="02020603050405020304" pitchFamily="18" charset="0"/>
                          <a:cs typeface="Times New Roman" panose="02020603050405020304" pitchFamily="18" charset="0"/>
                        </a:rPr>
                        <a:t>mH</a:t>
                      </a:r>
                      <a:r>
                        <a:rPr lang="en-GB" sz="1800" b="0" i="0" u="none" strike="noStrike" dirty="0">
                          <a:solidFill>
                            <a:srgbClr val="000000"/>
                          </a:solidFill>
                          <a:effectLst/>
                          <a:latin typeface="Times New Roman" panose="02020603050405020304" pitchFamily="18" charset="0"/>
                          <a:cs typeface="Times New Roman" panose="02020603050405020304" pitchFamily="18" charset="0"/>
                        </a:rPr>
                        <a:t>]</a:t>
                      </a:r>
                    </a:p>
                  </a:txBody>
                  <a:tcPr marL="9525" marR="9525" marT="9525" marB="0" anchor="ctr">
                    <a:solidFill>
                      <a:schemeClr val="accent3">
                        <a:lumMod val="40000"/>
                        <a:lumOff val="60000"/>
                      </a:schemeClr>
                    </a:solidFill>
                  </a:tcPr>
                </a:tc>
              </a:tr>
              <a:tr h="519162">
                <a:tc>
                  <a:txBody>
                    <a:bodyPr/>
                    <a:lstStyle/>
                    <a:p>
                      <a:pPr algn="l"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Stored energy </a:t>
                      </a: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at nominal </a:t>
                      </a:r>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(double aperture)</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3">
                        <a:lumMod val="40000"/>
                        <a:lumOff val="6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39</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3">
                        <a:lumMod val="40000"/>
                        <a:lumOff val="6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45</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3">
                        <a:lumMod val="40000"/>
                        <a:lumOff val="6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74</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solidFill>
                      <a:schemeClr val="accent3">
                        <a:lumMod val="40000"/>
                        <a:lumOff val="6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rPr>
                        <a:t>40</a:t>
                      </a:r>
                      <a:endParaRPr lang="en-GB" sz="1800" b="0" i="0" u="none" strike="noStrike" dirty="0">
                        <a:solidFill>
                          <a:schemeClr val="accent6">
                            <a:lumMod val="50000"/>
                          </a:schemeClr>
                        </a:solidFill>
                        <a:effectLst/>
                        <a:latin typeface="Times New Roman" panose="02020603050405020304" pitchFamily="18" charset="0"/>
                      </a:endParaRPr>
                    </a:p>
                  </a:txBody>
                  <a:tcPr marL="9525" marR="9525" marT="9525" marB="0" anchor="ctr">
                    <a:solidFill>
                      <a:schemeClr val="accent3">
                        <a:lumMod val="40000"/>
                        <a:lumOff val="60000"/>
                      </a:schemeClr>
                    </a:solidFill>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[MJ]</a:t>
                      </a:r>
                    </a:p>
                  </a:txBody>
                  <a:tcPr marL="9525" marR="9525" marT="9525" marB="0" anchor="ctr">
                    <a:solidFill>
                      <a:schemeClr val="accent3">
                        <a:lumMod val="40000"/>
                        <a:lumOff val="60000"/>
                      </a:schemeClr>
                    </a:solidFill>
                  </a:tcPr>
                </a:tc>
              </a:tr>
            </a:tbl>
          </a:graphicData>
        </a:graphic>
      </p:graphicFrame>
      <p:sp>
        <p:nvSpPr>
          <p:cNvPr id="3" name="Rounded Rectangle 2"/>
          <p:cNvSpPr/>
          <p:nvPr/>
        </p:nvSpPr>
        <p:spPr>
          <a:xfrm>
            <a:off x="7066146" y="3256220"/>
            <a:ext cx="809885" cy="760975"/>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ounded Rectangle 21"/>
          <p:cNvSpPr/>
          <p:nvPr/>
        </p:nvSpPr>
        <p:spPr>
          <a:xfrm>
            <a:off x="5658729" y="4096509"/>
            <a:ext cx="667007" cy="330783"/>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p:cNvSpPr txBox="1"/>
          <p:nvPr/>
        </p:nvSpPr>
        <p:spPr>
          <a:xfrm>
            <a:off x="126609" y="4708961"/>
            <a:ext cx="8855613" cy="1200329"/>
          </a:xfrm>
          <a:prstGeom prst="rect">
            <a:avLst/>
          </a:prstGeom>
          <a:noFill/>
        </p:spPr>
        <p:txBody>
          <a:bodyPr wrap="square" rtlCol="0">
            <a:spAutoFit/>
          </a:bodyPr>
          <a:lstStyle/>
          <a:p>
            <a:r>
              <a:rPr lang="en-GB" sz="1200" dirty="0" smtClean="0"/>
              <a:t>[1] G. </a:t>
            </a:r>
            <a:r>
              <a:rPr lang="en-GB" sz="1200" dirty="0" err="1" smtClean="0"/>
              <a:t>Bellomo</a:t>
            </a:r>
            <a:r>
              <a:rPr lang="en-GB" sz="1200" dirty="0" smtClean="0"/>
              <a:t>, P. </a:t>
            </a:r>
            <a:r>
              <a:rPr lang="en-GB" sz="1200" dirty="0" err="1" smtClean="0"/>
              <a:t>Fabbricatore</a:t>
            </a:r>
            <a:r>
              <a:rPr lang="en-GB" sz="1200" dirty="0" smtClean="0"/>
              <a:t>, S. </a:t>
            </a:r>
            <a:r>
              <a:rPr lang="en-GB" sz="1200" dirty="0" err="1" smtClean="0"/>
              <a:t>Farinon</a:t>
            </a:r>
            <a:r>
              <a:rPr lang="en-GB" sz="1200" dirty="0" smtClean="0"/>
              <a:t>, V. </a:t>
            </a:r>
            <a:r>
              <a:rPr lang="en-GB" sz="1200" dirty="0" err="1" smtClean="0"/>
              <a:t>Marinozzi</a:t>
            </a:r>
            <a:r>
              <a:rPr lang="en-GB" sz="1200" dirty="0" smtClean="0"/>
              <a:t>, M. </a:t>
            </a:r>
            <a:r>
              <a:rPr lang="en-GB" sz="1200" dirty="0" err="1" smtClean="0"/>
              <a:t>Sorbi</a:t>
            </a:r>
            <a:r>
              <a:rPr lang="en-GB" sz="1200" dirty="0" smtClean="0"/>
              <a:t>, G. </a:t>
            </a:r>
            <a:r>
              <a:rPr lang="en-GB" sz="1200" dirty="0" err="1" smtClean="0"/>
              <a:t>Volpini</a:t>
            </a:r>
            <a:r>
              <a:rPr lang="en-GB" sz="1200" dirty="0" smtClean="0"/>
              <a:t>, INFN, Version 28b-38 v5, Minutes </a:t>
            </a:r>
            <a:r>
              <a:rPr lang="en-GB" sz="1200" dirty="0" err="1" smtClean="0"/>
              <a:t>EuroCirCol</a:t>
            </a:r>
            <a:r>
              <a:rPr lang="en-GB" sz="1200" dirty="0" smtClean="0"/>
              <a:t> WP 5 meetings.</a:t>
            </a:r>
          </a:p>
          <a:p>
            <a:r>
              <a:rPr lang="en-GB" sz="1200" dirty="0" smtClean="0"/>
              <a:t>[2] C. </a:t>
            </a:r>
            <a:r>
              <a:rPr lang="en-GB" sz="1200" dirty="0" err="1" smtClean="0"/>
              <a:t>Lorin</a:t>
            </a:r>
            <a:r>
              <a:rPr lang="en-GB" sz="1200" dirty="0" smtClean="0"/>
              <a:t>, M. </a:t>
            </a:r>
            <a:r>
              <a:rPr lang="en-GB" sz="1200" dirty="0" err="1" smtClean="0"/>
              <a:t>Dunante</a:t>
            </a:r>
            <a:r>
              <a:rPr lang="en-GB" sz="1200" dirty="0" smtClean="0"/>
              <a:t>, CEA/IRFU, Version v26cmag, </a:t>
            </a:r>
            <a:r>
              <a:rPr lang="en-GB" sz="1200" dirty="0"/>
              <a:t>Minutes </a:t>
            </a:r>
            <a:r>
              <a:rPr lang="en-GB" sz="1200" dirty="0" err="1"/>
              <a:t>EuroCirCol</a:t>
            </a:r>
            <a:r>
              <a:rPr lang="en-GB" sz="1200" dirty="0"/>
              <a:t> WP 5 </a:t>
            </a:r>
            <a:r>
              <a:rPr lang="en-GB" sz="1200" dirty="0" smtClean="0"/>
              <a:t>meetings</a:t>
            </a:r>
          </a:p>
          <a:p>
            <a:r>
              <a:rPr lang="en-GB" sz="1200" dirty="0" smtClean="0"/>
              <a:t>[3] T. Martinez, J. </a:t>
            </a:r>
            <a:r>
              <a:rPr lang="en-GB" sz="1200" dirty="0" err="1" smtClean="0"/>
              <a:t>Munilla</a:t>
            </a:r>
            <a:r>
              <a:rPr lang="en-GB" sz="1200" dirty="0" smtClean="0"/>
              <a:t>, F. Toral, CIEMAT, Version v1h_intgrad, </a:t>
            </a:r>
            <a:r>
              <a:rPr lang="en-GB" sz="1200" dirty="0"/>
              <a:t>Minutes </a:t>
            </a:r>
            <a:r>
              <a:rPr lang="en-GB" sz="1200" dirty="0" err="1"/>
              <a:t>EuroCirCol</a:t>
            </a:r>
            <a:r>
              <a:rPr lang="en-GB" sz="1200" dirty="0"/>
              <a:t> WP 5 </a:t>
            </a:r>
            <a:r>
              <a:rPr lang="en-GB" sz="1200" dirty="0" smtClean="0"/>
              <a:t>meetings.</a:t>
            </a:r>
          </a:p>
          <a:p>
            <a:r>
              <a:rPr lang="en-GB" sz="1200" dirty="0" smtClean="0"/>
              <a:t>[4] G.L. Sabbi et al, “Design study of a 16 T Block-Dipole for FCC”, EUCAS 2015.</a:t>
            </a:r>
          </a:p>
          <a:p>
            <a:r>
              <a:rPr lang="en-GB" sz="1200" dirty="0" smtClean="0"/>
              <a:t>[</a:t>
            </a:r>
            <a:r>
              <a:rPr lang="en-GB" sz="1200" dirty="0"/>
              <a:t>5</a:t>
            </a:r>
            <a:r>
              <a:rPr lang="en-GB" sz="1200" dirty="0" smtClean="0"/>
              <a:t>] Total for </a:t>
            </a:r>
            <a:r>
              <a:rPr lang="en-GB" sz="1200" dirty="0"/>
              <a:t>a double aperture divided by </a:t>
            </a:r>
            <a:r>
              <a:rPr lang="en-GB" sz="1200" dirty="0" smtClean="0"/>
              <a:t>2</a:t>
            </a:r>
          </a:p>
        </p:txBody>
      </p:sp>
      <p:sp>
        <p:nvSpPr>
          <p:cNvPr id="7" name="TextBox 6"/>
          <p:cNvSpPr txBox="1"/>
          <p:nvPr/>
        </p:nvSpPr>
        <p:spPr>
          <a:xfrm>
            <a:off x="3629770" y="953709"/>
            <a:ext cx="2552130" cy="738664"/>
          </a:xfrm>
          <a:prstGeom prst="rect">
            <a:avLst/>
          </a:prstGeom>
          <a:noFill/>
        </p:spPr>
        <p:txBody>
          <a:bodyPr wrap="square" rtlCol="0">
            <a:spAutoFit/>
          </a:bodyPr>
          <a:lstStyle/>
          <a:p>
            <a:r>
              <a:rPr lang="en-GB" sz="1400" b="1" dirty="0">
                <a:solidFill>
                  <a:srgbClr val="FF0000"/>
                </a:solidFill>
              </a:rPr>
              <a:t>50 mm </a:t>
            </a:r>
            <a:r>
              <a:rPr lang="en-GB" sz="1400" dirty="0" smtClean="0"/>
              <a:t>aperture</a:t>
            </a:r>
          </a:p>
          <a:p>
            <a:r>
              <a:rPr lang="en-GB" sz="1400" b="1" dirty="0" smtClean="0">
                <a:solidFill>
                  <a:srgbClr val="FF0000"/>
                </a:solidFill>
              </a:rPr>
              <a:t>~82% </a:t>
            </a:r>
            <a:r>
              <a:rPr lang="en-GB" sz="1400" dirty="0"/>
              <a:t>on </a:t>
            </a:r>
            <a:r>
              <a:rPr lang="en-GB" sz="1400" dirty="0" err="1"/>
              <a:t>loadline</a:t>
            </a:r>
            <a:r>
              <a:rPr lang="en-GB" sz="1400" dirty="0"/>
              <a:t> at </a:t>
            </a:r>
            <a:r>
              <a:rPr lang="en-GB" sz="1400" dirty="0" smtClean="0"/>
              <a:t>1.9 K</a:t>
            </a:r>
          </a:p>
          <a:p>
            <a:r>
              <a:rPr lang="en-GB" sz="1400" dirty="0" err="1" smtClean="0"/>
              <a:t>J</a:t>
            </a:r>
            <a:r>
              <a:rPr lang="en-GB" sz="1400" baseline="-25000" dirty="0" err="1" smtClean="0"/>
              <a:t>c</a:t>
            </a:r>
            <a:r>
              <a:rPr lang="en-GB" sz="1400" dirty="0" smtClean="0"/>
              <a:t>=1500 </a:t>
            </a:r>
            <a:r>
              <a:rPr lang="en-GB" sz="1400" dirty="0"/>
              <a:t>A/mm</a:t>
            </a:r>
            <a:r>
              <a:rPr lang="en-GB" sz="1400" baseline="30000" dirty="0"/>
              <a:t>2</a:t>
            </a:r>
            <a:r>
              <a:rPr lang="en-GB" sz="1400" dirty="0"/>
              <a:t> at 16 T, 4.2 K</a:t>
            </a:r>
          </a:p>
        </p:txBody>
      </p:sp>
      <p:sp>
        <p:nvSpPr>
          <p:cNvPr id="11" name="TextBox 10"/>
          <p:cNvSpPr txBox="1"/>
          <p:nvPr/>
        </p:nvSpPr>
        <p:spPr>
          <a:xfrm>
            <a:off x="6377657" y="941647"/>
            <a:ext cx="2613547" cy="738664"/>
          </a:xfrm>
          <a:prstGeom prst="rect">
            <a:avLst/>
          </a:prstGeom>
          <a:noFill/>
        </p:spPr>
        <p:txBody>
          <a:bodyPr wrap="square" rtlCol="0">
            <a:spAutoFit/>
          </a:bodyPr>
          <a:lstStyle/>
          <a:p>
            <a:r>
              <a:rPr lang="en-GB" sz="1400" b="1" dirty="0" smtClean="0">
                <a:solidFill>
                  <a:srgbClr val="FF0000"/>
                </a:solidFill>
              </a:rPr>
              <a:t>60 </a:t>
            </a:r>
            <a:r>
              <a:rPr lang="en-GB" sz="1400" b="1" dirty="0">
                <a:solidFill>
                  <a:srgbClr val="FF0000"/>
                </a:solidFill>
              </a:rPr>
              <a:t>mm </a:t>
            </a:r>
            <a:r>
              <a:rPr lang="en-GB" sz="1400" dirty="0" smtClean="0"/>
              <a:t>aperture</a:t>
            </a:r>
          </a:p>
          <a:p>
            <a:r>
              <a:rPr lang="en-GB" sz="1400" b="1" dirty="0" smtClean="0">
                <a:solidFill>
                  <a:srgbClr val="FF0000"/>
                </a:solidFill>
              </a:rPr>
              <a:t>90</a:t>
            </a:r>
            <a:r>
              <a:rPr lang="en-GB" sz="1400" b="1" dirty="0">
                <a:solidFill>
                  <a:srgbClr val="FF0000"/>
                </a:solidFill>
              </a:rPr>
              <a:t>% </a:t>
            </a:r>
            <a:r>
              <a:rPr lang="en-GB" sz="1400" dirty="0"/>
              <a:t>on </a:t>
            </a:r>
            <a:r>
              <a:rPr lang="en-GB" sz="1400" dirty="0" err="1"/>
              <a:t>loadline</a:t>
            </a:r>
            <a:r>
              <a:rPr lang="en-GB" sz="1400" dirty="0"/>
              <a:t> </a:t>
            </a:r>
            <a:r>
              <a:rPr lang="en-GB" sz="1400" dirty="0">
                <a:solidFill>
                  <a:srgbClr val="0055A0"/>
                </a:solidFill>
              </a:rPr>
              <a:t>at </a:t>
            </a:r>
            <a:r>
              <a:rPr lang="en-GB" sz="1400" dirty="0" smtClean="0">
                <a:solidFill>
                  <a:srgbClr val="0055A0"/>
                </a:solidFill>
              </a:rPr>
              <a:t>1.9 K</a:t>
            </a:r>
          </a:p>
          <a:p>
            <a:r>
              <a:rPr lang="en-GB" sz="1400" dirty="0" err="1" smtClean="0"/>
              <a:t>J</a:t>
            </a:r>
            <a:r>
              <a:rPr lang="en-GB" sz="1400" baseline="-25000" dirty="0" err="1" smtClean="0"/>
              <a:t>c</a:t>
            </a:r>
            <a:r>
              <a:rPr lang="en-GB" sz="1400" dirty="0" smtClean="0"/>
              <a:t>=1500 </a:t>
            </a:r>
            <a:r>
              <a:rPr lang="en-GB" sz="1400" dirty="0"/>
              <a:t>A/mm</a:t>
            </a:r>
            <a:r>
              <a:rPr lang="en-GB" sz="1400" baseline="30000" dirty="0"/>
              <a:t>2</a:t>
            </a:r>
            <a:r>
              <a:rPr lang="en-GB" sz="1400" dirty="0"/>
              <a:t> at 16 </a:t>
            </a:r>
            <a:r>
              <a:rPr lang="en-GB" sz="1400" dirty="0" smtClean="0"/>
              <a:t>T, 4.2 </a:t>
            </a:r>
            <a:r>
              <a:rPr lang="en-GB" sz="1400" dirty="0"/>
              <a:t>K</a:t>
            </a:r>
          </a:p>
        </p:txBody>
      </p:sp>
      <p:cxnSp>
        <p:nvCxnSpPr>
          <p:cNvPr id="9" name="Straight Arrow Connector 8"/>
          <p:cNvCxnSpPr>
            <a:stCxn id="7" idx="2"/>
          </p:cNvCxnSpPr>
          <p:nvPr/>
        </p:nvCxnSpPr>
        <p:spPr>
          <a:xfrm flipH="1">
            <a:off x="3527412" y="1692373"/>
            <a:ext cx="1378423" cy="454926"/>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7" idx="2"/>
          </p:cNvCxnSpPr>
          <p:nvPr/>
        </p:nvCxnSpPr>
        <p:spPr>
          <a:xfrm flipH="1">
            <a:off x="4500083" y="1692373"/>
            <a:ext cx="405752" cy="454926"/>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7" idx="2"/>
          </p:cNvCxnSpPr>
          <p:nvPr/>
        </p:nvCxnSpPr>
        <p:spPr>
          <a:xfrm>
            <a:off x="4905835" y="1692373"/>
            <a:ext cx="942561" cy="454926"/>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11" idx="2"/>
          </p:cNvCxnSpPr>
          <p:nvPr/>
        </p:nvCxnSpPr>
        <p:spPr>
          <a:xfrm flipH="1">
            <a:off x="7551506" y="1680311"/>
            <a:ext cx="132925" cy="466988"/>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1920449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85739" y="94906"/>
            <a:ext cx="8849079" cy="461665"/>
          </a:xfrm>
        </p:spPr>
        <p:txBody>
          <a:bodyPr wrap="square">
            <a:spAutoFit/>
          </a:bodyPr>
          <a:lstStyle/>
          <a:p>
            <a:pPr algn="ctr"/>
            <a:r>
              <a:rPr lang="en-GB" sz="2400" b="1" dirty="0" smtClean="0"/>
              <a:t>Assuming </a:t>
            </a:r>
            <a:r>
              <a:rPr lang="en-GB" sz="2400" b="1" u="sng" dirty="0" smtClean="0"/>
              <a:t>2x larger stored energy</a:t>
            </a:r>
            <a:r>
              <a:rPr lang="en-GB" sz="2400" b="1" dirty="0" smtClean="0"/>
              <a:t> with </a:t>
            </a:r>
            <a:r>
              <a:rPr lang="en-GB" sz="2400" b="1" u="sng" dirty="0" smtClean="0"/>
              <a:t>same current</a:t>
            </a:r>
            <a:endParaRPr lang="en-GB" sz="2400" b="1" u="sng" baseline="-250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13</a:t>
            </a:fld>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811567490"/>
              </p:ext>
            </p:extLst>
          </p:nvPr>
        </p:nvGraphicFramePr>
        <p:xfrm>
          <a:off x="223684" y="2649536"/>
          <a:ext cx="3706872" cy="2225040"/>
        </p:xfrm>
        <a:graphic>
          <a:graphicData uri="http://schemas.openxmlformats.org/drawingml/2006/table">
            <a:tbl>
              <a:tblPr firstRow="1" bandRow="1">
                <a:tableStyleId>{5C22544A-7EE6-4342-B048-85BDC9FD1C3A}</a:tableStyleId>
              </a:tblPr>
              <a:tblGrid>
                <a:gridCol w="1420871"/>
                <a:gridCol w="2286001"/>
              </a:tblGrid>
              <a:tr h="370840">
                <a:tc>
                  <a:txBody>
                    <a:bodyPr/>
                    <a:lstStyle/>
                    <a:p>
                      <a:endParaRPr lang="en-GB" dirty="0"/>
                    </a:p>
                  </a:txBody>
                  <a:tcPr/>
                </a:tc>
                <a:tc>
                  <a:txBody>
                    <a:bodyPr/>
                    <a:lstStyle/>
                    <a:p>
                      <a:pPr algn="ctr"/>
                      <a:r>
                        <a:rPr lang="en-GB" baseline="0" dirty="0" smtClean="0">
                          <a:solidFill>
                            <a:schemeClr val="accent6">
                              <a:lumMod val="50000"/>
                            </a:schemeClr>
                          </a:solidFill>
                        </a:rPr>
                        <a:t>Circuit powering</a:t>
                      </a:r>
                      <a:endParaRPr lang="en-GB" baseline="-25000" dirty="0">
                        <a:solidFill>
                          <a:schemeClr val="accent6">
                            <a:lumMod val="50000"/>
                          </a:schemeClr>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aseline="0" dirty="0" err="1" smtClean="0"/>
                        <a:t>L</a:t>
                      </a:r>
                      <a:r>
                        <a:rPr lang="en-GB" sz="1800" baseline="-25000" dirty="0" err="1" smtClean="0"/>
                        <a:t>circ</a:t>
                      </a:r>
                      <a:endParaRPr lang="en-GB" sz="1800" baseline="-25000" dirty="0" smtClean="0"/>
                    </a:p>
                  </a:txBody>
                  <a:tcPr>
                    <a:solidFill>
                      <a:schemeClr val="accent3">
                        <a:lumMod val="20000"/>
                        <a:lumOff val="80000"/>
                      </a:schemeClr>
                    </a:solidFill>
                  </a:tcPr>
                </a:tc>
                <a:tc>
                  <a:txBody>
                    <a:bodyPr/>
                    <a:lstStyle/>
                    <a:p>
                      <a:pPr algn="ctr"/>
                      <a:r>
                        <a:rPr lang="en-GB" dirty="0" smtClean="0"/>
                        <a:t>2x</a:t>
                      </a:r>
                      <a:r>
                        <a:rPr lang="en-GB" baseline="0" dirty="0" smtClean="0"/>
                        <a:t> larger</a:t>
                      </a:r>
                      <a:endParaRPr lang="en-GB" dirty="0"/>
                    </a:p>
                  </a:txBody>
                  <a:tcPr>
                    <a:solidFill>
                      <a:schemeClr val="accent3">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V</a:t>
                      </a:r>
                      <a:r>
                        <a:rPr lang="en-GB" sz="1800" baseline="-25000" dirty="0" smtClean="0"/>
                        <a:t>PC</a:t>
                      </a:r>
                    </a:p>
                  </a:txBody>
                  <a:tcPr>
                    <a:solidFill>
                      <a:schemeClr val="accent3">
                        <a:lumMod val="20000"/>
                        <a:lumOff val="80000"/>
                      </a:schemeClr>
                    </a:solidFill>
                  </a:tcPr>
                </a:tc>
                <a:tc>
                  <a:txBody>
                    <a:bodyPr/>
                    <a:lstStyle/>
                    <a:p>
                      <a:pPr algn="ctr"/>
                      <a:r>
                        <a:rPr lang="en-GB" dirty="0" smtClean="0"/>
                        <a:t>2x larger</a:t>
                      </a:r>
                      <a:endParaRPr lang="en-GB" dirty="0"/>
                    </a:p>
                  </a:txBody>
                  <a:tcPr>
                    <a:solidFill>
                      <a:srgbClr val="FFC000"/>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aseline="0" dirty="0" smtClean="0"/>
                        <a:t>P</a:t>
                      </a:r>
                      <a:r>
                        <a:rPr lang="en-GB" sz="1800" baseline="-25000" dirty="0" smtClean="0"/>
                        <a:t>PC</a:t>
                      </a:r>
                    </a:p>
                  </a:txBody>
                  <a:tcPr>
                    <a:solidFill>
                      <a:schemeClr val="accent3">
                        <a:lumMod val="20000"/>
                        <a:lumOff val="80000"/>
                      </a:schemeClr>
                    </a:solidFill>
                  </a:tcPr>
                </a:tc>
                <a:tc>
                  <a:txBody>
                    <a:bodyPr/>
                    <a:lstStyle/>
                    <a:p>
                      <a:pPr algn="ctr"/>
                      <a:r>
                        <a:rPr lang="en-GB" dirty="0" smtClean="0"/>
                        <a:t>2x larger</a:t>
                      </a:r>
                      <a:endParaRPr lang="en-GB" dirty="0"/>
                    </a:p>
                  </a:txBody>
                  <a:tcPr>
                    <a:solidFill>
                      <a:srgbClr val="FFC000"/>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t>A</a:t>
                      </a:r>
                      <a:r>
                        <a:rPr lang="en-GB" baseline="-25000" dirty="0" err="1" smtClean="0"/>
                        <a:t>warm</a:t>
                      </a:r>
                      <a:r>
                        <a:rPr lang="en-GB" baseline="-25000" dirty="0" smtClean="0"/>
                        <a:t>-leads</a:t>
                      </a:r>
                    </a:p>
                  </a:txBody>
                  <a:tcPr>
                    <a:solidFill>
                      <a:schemeClr val="accent3">
                        <a:lumMod val="20000"/>
                        <a:lumOff val="80000"/>
                      </a:schemeClr>
                    </a:solidFill>
                  </a:tcPr>
                </a:tc>
                <a:tc>
                  <a:txBody>
                    <a:bodyPr/>
                    <a:lstStyle/>
                    <a:p>
                      <a:pPr algn="ctr"/>
                      <a:r>
                        <a:rPr lang="en-GB" dirty="0" smtClean="0"/>
                        <a:t>equal</a:t>
                      </a:r>
                      <a:endParaRPr lang="en-GB" dirty="0"/>
                    </a:p>
                  </a:txBody>
                  <a:tcPr>
                    <a:solidFill>
                      <a:schemeClr val="accent3">
                        <a:lumMod val="20000"/>
                        <a:lumOff val="80000"/>
                      </a:schemeClr>
                    </a:solidFill>
                  </a:tcPr>
                </a:tc>
              </a:tr>
              <a:tr h="370840">
                <a:tc>
                  <a:txBody>
                    <a:bodyPr/>
                    <a:lstStyle/>
                    <a:p>
                      <a:r>
                        <a:rPr lang="en-GB" dirty="0" err="1" smtClean="0"/>
                        <a:t>A</a:t>
                      </a:r>
                      <a:r>
                        <a:rPr lang="en-GB" baseline="-25000" dirty="0" err="1" smtClean="0"/>
                        <a:t>current</a:t>
                      </a:r>
                      <a:r>
                        <a:rPr lang="en-GB" baseline="-25000" dirty="0" smtClean="0"/>
                        <a:t>-leads</a:t>
                      </a:r>
                      <a:r>
                        <a:rPr lang="en-GB" baseline="0" dirty="0" smtClean="0"/>
                        <a:t> </a:t>
                      </a:r>
                      <a:endParaRPr lang="en-GB" baseline="-25000" dirty="0"/>
                    </a:p>
                  </a:txBody>
                  <a:tcPr>
                    <a:solidFill>
                      <a:schemeClr val="accent3">
                        <a:lumMod val="20000"/>
                        <a:lumOff val="80000"/>
                      </a:schemeClr>
                    </a:solidFill>
                  </a:tcPr>
                </a:tc>
                <a:tc>
                  <a:txBody>
                    <a:bodyPr/>
                    <a:lstStyle/>
                    <a:p>
                      <a:pPr algn="ctr"/>
                      <a:r>
                        <a:rPr lang="en-GB" dirty="0" smtClean="0">
                          <a:sym typeface="Symbol" panose="05050102010706020507" pitchFamily="18" charset="2"/>
                        </a:rPr>
                        <a:t>equal</a:t>
                      </a:r>
                      <a:endParaRPr lang="en-GB" dirty="0"/>
                    </a:p>
                  </a:txBody>
                  <a:tcPr>
                    <a:solidFill>
                      <a:schemeClr val="accent3">
                        <a:lumMod val="20000"/>
                        <a:lumOff val="80000"/>
                      </a:schemeClr>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196248612"/>
              </p:ext>
            </p:extLst>
          </p:nvPr>
        </p:nvGraphicFramePr>
        <p:xfrm>
          <a:off x="4632800" y="752518"/>
          <a:ext cx="3050890" cy="2123440"/>
        </p:xfrm>
        <a:graphic>
          <a:graphicData uri="http://schemas.openxmlformats.org/drawingml/2006/table">
            <a:tbl>
              <a:tblPr firstRow="1" bandRow="1">
                <a:tableStyleId>{5C22544A-7EE6-4342-B048-85BDC9FD1C3A}</a:tableStyleId>
              </a:tblPr>
              <a:tblGrid>
                <a:gridCol w="1176762"/>
                <a:gridCol w="1874128"/>
              </a:tblGrid>
              <a:tr h="370840">
                <a:tc>
                  <a:txBody>
                    <a:bodyPr/>
                    <a:lstStyle/>
                    <a:p>
                      <a:endParaRPr lang="en-GB" dirty="0"/>
                    </a:p>
                  </a:txBody>
                  <a:tcPr/>
                </a:tc>
                <a:tc>
                  <a:txBody>
                    <a:bodyPr/>
                    <a:lstStyle/>
                    <a:p>
                      <a:pPr algn="ctr"/>
                      <a:r>
                        <a:rPr lang="en-GB" baseline="0" dirty="0" smtClean="0">
                          <a:solidFill>
                            <a:schemeClr val="accent6">
                              <a:lumMod val="50000"/>
                            </a:schemeClr>
                          </a:solidFill>
                        </a:rPr>
                        <a:t>Magnet </a:t>
                      </a:r>
                    </a:p>
                    <a:p>
                      <a:pPr algn="ctr"/>
                      <a:r>
                        <a:rPr lang="en-GB" baseline="0" dirty="0" smtClean="0">
                          <a:solidFill>
                            <a:schemeClr val="accent6">
                              <a:lumMod val="50000"/>
                            </a:schemeClr>
                          </a:solidFill>
                        </a:rPr>
                        <a:t>protection</a:t>
                      </a:r>
                      <a:endParaRPr lang="en-GB" baseline="-25000" dirty="0">
                        <a:solidFill>
                          <a:schemeClr val="accent6">
                            <a:lumMod val="50000"/>
                          </a:schemeClr>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aseline="0" dirty="0" smtClean="0"/>
                        <a:t>L</a:t>
                      </a:r>
                      <a:r>
                        <a:rPr lang="en-GB" sz="1800" baseline="-25000" dirty="0" smtClean="0"/>
                        <a:t>M</a:t>
                      </a:r>
                    </a:p>
                  </a:txBody>
                  <a:tcPr>
                    <a:solidFill>
                      <a:schemeClr val="accent3">
                        <a:lumMod val="20000"/>
                        <a:lumOff val="80000"/>
                      </a:schemeClr>
                    </a:solidFill>
                  </a:tcPr>
                </a:tc>
                <a:tc>
                  <a:txBody>
                    <a:bodyPr/>
                    <a:lstStyle/>
                    <a:p>
                      <a:pPr algn="ctr"/>
                      <a:r>
                        <a:rPr lang="en-GB" dirty="0" smtClean="0"/>
                        <a:t>2x</a:t>
                      </a:r>
                      <a:r>
                        <a:rPr lang="en-GB" baseline="0" dirty="0" smtClean="0"/>
                        <a:t> larger</a:t>
                      </a:r>
                      <a:endParaRPr lang="en-GB" dirty="0"/>
                    </a:p>
                  </a:txBody>
                  <a:tcPr>
                    <a:solidFill>
                      <a:schemeClr val="accent3">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err="1" smtClean="0"/>
                        <a:t>MIIts</a:t>
                      </a:r>
                      <a:endParaRPr lang="en-GB" sz="1800" baseline="-25000" dirty="0" smtClean="0"/>
                    </a:p>
                  </a:txBody>
                  <a:tcPr>
                    <a:solidFill>
                      <a:schemeClr val="accent3">
                        <a:lumMod val="20000"/>
                        <a:lumOff val="80000"/>
                      </a:schemeClr>
                    </a:solidFill>
                  </a:tcPr>
                </a:tc>
                <a:tc>
                  <a:txBody>
                    <a:bodyPr/>
                    <a:lstStyle/>
                    <a:p>
                      <a:pPr algn="ctr"/>
                      <a:r>
                        <a:rPr lang="en-GB" dirty="0" smtClean="0"/>
                        <a:t>larger</a:t>
                      </a:r>
                      <a:endParaRPr lang="en-GB" dirty="0"/>
                    </a:p>
                  </a:txBody>
                  <a:tcPr>
                    <a:solidFill>
                      <a:schemeClr val="accent3">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aseline="0" dirty="0" err="1" smtClean="0"/>
                        <a:t>V</a:t>
                      </a:r>
                      <a:r>
                        <a:rPr lang="en-GB" sz="1800" baseline="-25000" dirty="0" err="1" smtClean="0"/>
                        <a:t>Q,max</a:t>
                      </a:r>
                      <a:endParaRPr lang="en-GB" sz="1800" baseline="-25000" dirty="0" smtClean="0"/>
                    </a:p>
                  </a:txBody>
                  <a:tcPr>
                    <a:solidFill>
                      <a:schemeClr val="accent3">
                        <a:lumMod val="20000"/>
                        <a:lumOff val="80000"/>
                      </a:schemeClr>
                    </a:solidFill>
                  </a:tcPr>
                </a:tc>
                <a:tc>
                  <a:txBody>
                    <a:bodyPr/>
                    <a:lstStyle/>
                    <a:p>
                      <a:pPr algn="ctr"/>
                      <a:r>
                        <a:rPr lang="en-GB" dirty="0" smtClean="0"/>
                        <a:t>larger</a:t>
                      </a:r>
                      <a:endParaRPr lang="en-GB" dirty="0"/>
                    </a:p>
                  </a:txBody>
                  <a:tcPr>
                    <a:solidFill>
                      <a:srgbClr val="FFC000"/>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T</a:t>
                      </a:r>
                      <a:r>
                        <a:rPr lang="en-GB" baseline="-25000" dirty="0" smtClean="0"/>
                        <a:t>hot</a:t>
                      </a:r>
                    </a:p>
                  </a:txBody>
                  <a:tcPr>
                    <a:solidFill>
                      <a:schemeClr val="accent3">
                        <a:lumMod val="20000"/>
                        <a:lumOff val="80000"/>
                      </a:schemeClr>
                    </a:solidFill>
                  </a:tcPr>
                </a:tc>
                <a:tc>
                  <a:txBody>
                    <a:bodyPr/>
                    <a:lstStyle/>
                    <a:p>
                      <a:pPr algn="ctr"/>
                      <a:r>
                        <a:rPr lang="en-GB" dirty="0" smtClean="0"/>
                        <a:t>larger</a:t>
                      </a:r>
                      <a:endParaRPr lang="en-GB" dirty="0"/>
                    </a:p>
                  </a:txBody>
                  <a:tcPr>
                    <a:solidFill>
                      <a:srgbClr val="FFC000"/>
                    </a:solidFill>
                  </a:tcPr>
                </a:tc>
              </a:tr>
            </a:tbl>
          </a:graphicData>
        </a:graphic>
      </p:graphicFrame>
      <p:sp>
        <p:nvSpPr>
          <p:cNvPr id="3" name="TextBox 2"/>
          <p:cNvSpPr txBox="1"/>
          <p:nvPr/>
        </p:nvSpPr>
        <p:spPr>
          <a:xfrm>
            <a:off x="223683" y="685783"/>
            <a:ext cx="2918299" cy="1754326"/>
          </a:xfrm>
          <a:prstGeom prst="rect">
            <a:avLst/>
          </a:prstGeom>
          <a:noFill/>
        </p:spPr>
        <p:txBody>
          <a:bodyPr wrap="none" rtlCol="0">
            <a:spAutoFit/>
          </a:bodyPr>
          <a:lstStyle/>
          <a:p>
            <a:r>
              <a:rPr lang="en-GB" b="1" dirty="0" smtClean="0"/>
              <a:t>Same: </a:t>
            </a:r>
            <a:r>
              <a:rPr lang="en-GB" dirty="0" smtClean="0"/>
              <a:t>	</a:t>
            </a:r>
          </a:p>
          <a:p>
            <a:pPr marL="285750" indent="-285750">
              <a:buFont typeface="Wingdings" panose="05000000000000000000" pitchFamily="2" charset="2"/>
              <a:buChar char="§"/>
            </a:pPr>
            <a:r>
              <a:rPr lang="en-GB" dirty="0" smtClean="0"/>
              <a:t>cable</a:t>
            </a:r>
          </a:p>
          <a:p>
            <a:pPr marL="285750" indent="-285750">
              <a:buFont typeface="Wingdings" panose="05000000000000000000" pitchFamily="2" charset="2"/>
              <a:buChar char="§"/>
            </a:pPr>
            <a:r>
              <a:rPr lang="en-GB" dirty="0" smtClean="0"/>
              <a:t>circuit</a:t>
            </a:r>
          </a:p>
          <a:p>
            <a:pPr marL="285750" indent="-285750">
              <a:buFont typeface="Wingdings" panose="05000000000000000000" pitchFamily="2" charset="2"/>
              <a:buChar char="§"/>
            </a:pPr>
            <a:r>
              <a:rPr lang="en-GB" dirty="0" smtClean="0"/>
              <a:t>ramp time</a:t>
            </a:r>
          </a:p>
          <a:p>
            <a:pPr marL="285750" indent="-285750">
              <a:buFont typeface="Wingdings" panose="05000000000000000000" pitchFamily="2" charset="2"/>
              <a:buChar char="§"/>
            </a:pPr>
            <a:r>
              <a:rPr lang="en-GB" dirty="0" err="1" smtClean="0"/>
              <a:t>nr</a:t>
            </a:r>
            <a:r>
              <a:rPr lang="en-GB" dirty="0" smtClean="0"/>
              <a:t> </a:t>
            </a:r>
            <a:r>
              <a:rPr lang="en-GB" dirty="0"/>
              <a:t>of EE </a:t>
            </a:r>
            <a:r>
              <a:rPr lang="en-GB" dirty="0" smtClean="0"/>
              <a:t>systems (</a:t>
            </a:r>
            <a:r>
              <a:rPr lang="en-GB" i="1" dirty="0" smtClean="0"/>
              <a:t>N</a:t>
            </a:r>
            <a:r>
              <a:rPr lang="en-GB" baseline="-25000" dirty="0" smtClean="0"/>
              <a:t>EE</a:t>
            </a:r>
            <a:r>
              <a:rPr lang="en-GB" dirty="0" smtClean="0"/>
              <a:t>)</a:t>
            </a:r>
          </a:p>
          <a:p>
            <a:pPr marL="285750" indent="-285750">
              <a:buFont typeface="Wingdings" panose="05000000000000000000" pitchFamily="2" charset="2"/>
              <a:buChar char="§"/>
            </a:pPr>
            <a:r>
              <a:rPr lang="en-GB" i="1" dirty="0" err="1" smtClean="0"/>
              <a:t>V</a:t>
            </a:r>
            <a:r>
              <a:rPr lang="en-GB" baseline="-25000" dirty="0" err="1" smtClean="0"/>
              <a:t>FPA,max</a:t>
            </a: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3846956041"/>
              </p:ext>
            </p:extLst>
          </p:nvPr>
        </p:nvGraphicFramePr>
        <p:xfrm>
          <a:off x="4632800" y="3089722"/>
          <a:ext cx="3050890" cy="2865120"/>
        </p:xfrm>
        <a:graphic>
          <a:graphicData uri="http://schemas.openxmlformats.org/drawingml/2006/table">
            <a:tbl>
              <a:tblPr firstRow="1" bandRow="1">
                <a:tableStyleId>{5C22544A-7EE6-4342-B048-85BDC9FD1C3A}</a:tableStyleId>
              </a:tblPr>
              <a:tblGrid>
                <a:gridCol w="1188019"/>
                <a:gridCol w="1862871"/>
              </a:tblGrid>
              <a:tr h="370840">
                <a:tc>
                  <a:txBody>
                    <a:bodyPr/>
                    <a:lstStyle/>
                    <a:p>
                      <a:endParaRPr lang="en-GB" dirty="0"/>
                    </a:p>
                  </a:txBody>
                  <a:tcPr/>
                </a:tc>
                <a:tc>
                  <a:txBody>
                    <a:bodyPr/>
                    <a:lstStyle/>
                    <a:p>
                      <a:pPr algn="ctr"/>
                      <a:r>
                        <a:rPr lang="en-GB" baseline="0" dirty="0" smtClean="0">
                          <a:solidFill>
                            <a:schemeClr val="accent6">
                              <a:lumMod val="50000"/>
                            </a:schemeClr>
                          </a:solidFill>
                        </a:rPr>
                        <a:t>Circuit </a:t>
                      </a:r>
                    </a:p>
                    <a:p>
                      <a:pPr algn="ctr"/>
                      <a:r>
                        <a:rPr lang="en-GB" baseline="0" dirty="0" smtClean="0">
                          <a:solidFill>
                            <a:schemeClr val="accent6">
                              <a:lumMod val="50000"/>
                            </a:schemeClr>
                          </a:solidFill>
                        </a:rPr>
                        <a:t>protection</a:t>
                      </a:r>
                      <a:endParaRPr lang="en-GB" baseline="-25000" dirty="0">
                        <a:solidFill>
                          <a:schemeClr val="accent6">
                            <a:lumMod val="50000"/>
                          </a:schemeClr>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t>E</a:t>
                      </a:r>
                      <a:r>
                        <a:rPr lang="en-GB" baseline="-25000" dirty="0" err="1" smtClean="0"/>
                        <a:t>circ</a:t>
                      </a:r>
                      <a:endParaRPr lang="en-GB" baseline="-25000" dirty="0" smtClean="0"/>
                    </a:p>
                  </a:txBody>
                  <a:tcPr>
                    <a:solidFill>
                      <a:schemeClr val="accent3">
                        <a:lumMod val="20000"/>
                        <a:lumOff val="80000"/>
                      </a:schemeClr>
                    </a:solidFill>
                  </a:tcPr>
                </a:tc>
                <a:tc>
                  <a:txBody>
                    <a:bodyPr/>
                    <a:lstStyle/>
                    <a:p>
                      <a:pPr algn="ctr"/>
                      <a:r>
                        <a:rPr lang="en-GB" dirty="0" smtClean="0"/>
                        <a:t>2x larger</a:t>
                      </a:r>
                      <a:endParaRPr lang="en-GB" dirty="0"/>
                    </a:p>
                  </a:txBody>
                  <a:tcPr>
                    <a:solidFill>
                      <a:srgbClr val="FFC000"/>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atin typeface="Symbol" panose="05050102010706020507" pitchFamily="18" charset="2"/>
                        </a:rPr>
                        <a:t>t</a:t>
                      </a:r>
                      <a:r>
                        <a:rPr lang="en-GB" baseline="-25000" dirty="0" err="1" smtClean="0"/>
                        <a:t>circ</a:t>
                      </a:r>
                      <a:endParaRPr lang="en-GB" baseline="-25000" dirty="0" smtClean="0"/>
                    </a:p>
                  </a:txBody>
                  <a:tcPr>
                    <a:solidFill>
                      <a:schemeClr val="accent3">
                        <a:lumMod val="20000"/>
                        <a:lumOff val="80000"/>
                      </a:schemeClr>
                    </a:solidFill>
                  </a:tcPr>
                </a:tc>
                <a:tc>
                  <a:txBody>
                    <a:bodyPr/>
                    <a:lstStyle/>
                    <a:p>
                      <a:pPr algn="ctr"/>
                      <a:r>
                        <a:rPr lang="en-GB" dirty="0" smtClean="0"/>
                        <a:t>2x larger</a:t>
                      </a:r>
                      <a:endParaRPr lang="en-GB" dirty="0"/>
                    </a:p>
                  </a:txBody>
                  <a:tcPr>
                    <a:solidFill>
                      <a:srgbClr val="FFC000"/>
                    </a:solidFill>
                  </a:tcPr>
                </a:tc>
              </a:tr>
              <a:tr h="370840">
                <a:tc>
                  <a:txBody>
                    <a:bodyPr/>
                    <a:lstStyle/>
                    <a:p>
                      <a:r>
                        <a:rPr lang="en-GB" dirty="0" err="1" smtClean="0"/>
                        <a:t>A</a:t>
                      </a:r>
                      <a:r>
                        <a:rPr lang="en-GB" baseline="-25000" dirty="0" err="1" smtClean="0"/>
                        <a:t>busbar</a:t>
                      </a:r>
                      <a:endParaRPr lang="en-GB" baseline="-25000" dirty="0"/>
                    </a:p>
                  </a:txBody>
                  <a:tcPr>
                    <a:solidFill>
                      <a:schemeClr val="accent3">
                        <a:lumMod val="20000"/>
                        <a:lumOff val="80000"/>
                      </a:schemeClr>
                    </a:solidFill>
                  </a:tcPr>
                </a:tc>
                <a:tc>
                  <a:txBody>
                    <a:bodyPr/>
                    <a:lstStyle/>
                    <a:p>
                      <a:pPr algn="ctr"/>
                      <a:r>
                        <a:rPr lang="en-GB" dirty="0" smtClean="0">
                          <a:sym typeface="Symbol" panose="05050102010706020507" pitchFamily="18" charset="2"/>
                        </a:rPr>
                        <a:t>2x larger</a:t>
                      </a:r>
                      <a:endParaRPr lang="en-GB" dirty="0"/>
                    </a:p>
                  </a:txBody>
                  <a:tcPr>
                    <a:solidFill>
                      <a:srgbClr val="FFC000"/>
                    </a:solidFill>
                  </a:tcPr>
                </a:tc>
              </a:tr>
              <a:tr h="370840">
                <a:tc>
                  <a:txBody>
                    <a:bodyPr/>
                    <a:lstStyle/>
                    <a:p>
                      <a:r>
                        <a:rPr lang="en-GB" baseline="0" dirty="0" err="1" smtClean="0"/>
                        <a:t>Q</a:t>
                      </a:r>
                      <a:r>
                        <a:rPr lang="en-GB" baseline="-25000" dirty="0" err="1" smtClean="0"/>
                        <a:t>diode</a:t>
                      </a:r>
                      <a:endParaRPr lang="en-GB" baseline="-25000" dirty="0"/>
                    </a:p>
                  </a:txBody>
                  <a:tcPr>
                    <a:solidFill>
                      <a:schemeClr val="accent3">
                        <a:lumMod val="20000"/>
                        <a:lumOff val="80000"/>
                      </a:schemeClr>
                    </a:solidFill>
                  </a:tcPr>
                </a:tc>
                <a:tc>
                  <a:txBody>
                    <a:bodyPr/>
                    <a:lstStyle/>
                    <a:p>
                      <a:pPr algn="ctr"/>
                      <a:r>
                        <a:rPr lang="en-GB" dirty="0" smtClean="0"/>
                        <a:t>2x larger</a:t>
                      </a:r>
                      <a:endParaRPr lang="en-GB" dirty="0"/>
                    </a:p>
                  </a:txBody>
                  <a:tcPr>
                    <a:solidFill>
                      <a:srgbClr val="FFC000"/>
                    </a:solidFill>
                  </a:tcPr>
                </a:tc>
              </a:tr>
              <a:tr h="370840">
                <a:tc>
                  <a:txBody>
                    <a:bodyPr/>
                    <a:lstStyle/>
                    <a:p>
                      <a:r>
                        <a:rPr lang="en-GB" baseline="0" dirty="0" smtClean="0"/>
                        <a:t>EE switch</a:t>
                      </a:r>
                      <a:endParaRPr lang="en-GB" baseline="0" dirty="0"/>
                    </a:p>
                  </a:txBody>
                  <a:tcPr>
                    <a:solidFill>
                      <a:schemeClr val="accent3">
                        <a:lumMod val="20000"/>
                        <a:lumOff val="80000"/>
                      </a:schemeClr>
                    </a:solidFill>
                  </a:tcPr>
                </a:tc>
                <a:tc>
                  <a:txBody>
                    <a:bodyPr/>
                    <a:lstStyle/>
                    <a:p>
                      <a:pPr algn="ctr"/>
                      <a:r>
                        <a:rPr lang="en-GB" dirty="0" smtClean="0"/>
                        <a:t>equal</a:t>
                      </a:r>
                      <a:endParaRPr lang="en-GB" dirty="0"/>
                    </a:p>
                  </a:txBody>
                  <a:tcPr>
                    <a:solidFill>
                      <a:schemeClr val="accent3">
                        <a:lumMod val="20000"/>
                        <a:lumOff val="80000"/>
                      </a:schemeClr>
                    </a:solidFill>
                  </a:tcPr>
                </a:tc>
              </a:tr>
              <a:tr h="370840">
                <a:tc>
                  <a:txBody>
                    <a:bodyPr/>
                    <a:lstStyle/>
                    <a:p>
                      <a:r>
                        <a:rPr lang="en-GB" baseline="0" dirty="0" smtClean="0"/>
                        <a:t>EE dump</a:t>
                      </a:r>
                      <a:endParaRPr lang="en-GB" baseline="0" dirty="0"/>
                    </a:p>
                  </a:txBody>
                  <a:tcPr>
                    <a:solidFill>
                      <a:schemeClr val="accent3">
                        <a:lumMod val="20000"/>
                        <a:lumOff val="80000"/>
                      </a:schemeClr>
                    </a:solidFill>
                  </a:tcPr>
                </a:tc>
                <a:tc>
                  <a:txBody>
                    <a:bodyPr/>
                    <a:lstStyle/>
                    <a:p>
                      <a:pPr algn="ctr"/>
                      <a:r>
                        <a:rPr lang="en-GB" dirty="0" smtClean="0"/>
                        <a:t>2x larger</a:t>
                      </a:r>
                      <a:endParaRPr lang="en-GB" dirty="0"/>
                    </a:p>
                  </a:txBody>
                  <a:tcPr>
                    <a:solidFill>
                      <a:srgbClr val="FFC000"/>
                    </a:solidFill>
                  </a:tcPr>
                </a:tc>
              </a:tr>
            </a:tbl>
          </a:graphicData>
        </a:graphic>
      </p:graphicFrame>
      <p:sp>
        <p:nvSpPr>
          <p:cNvPr id="10" name="TextBox 9"/>
          <p:cNvSpPr txBox="1"/>
          <p:nvPr/>
        </p:nvSpPr>
        <p:spPr>
          <a:xfrm>
            <a:off x="8016993" y="2115403"/>
            <a:ext cx="1086064" cy="830997"/>
          </a:xfrm>
          <a:prstGeom prst="rect">
            <a:avLst/>
          </a:prstGeom>
          <a:noFill/>
        </p:spPr>
        <p:txBody>
          <a:bodyPr wrap="square" rtlCol="0">
            <a:spAutoFit/>
          </a:bodyPr>
          <a:lstStyle/>
          <a:p>
            <a:r>
              <a:rPr lang="en-GB" sz="1600" dirty="0" smtClean="0">
                <a:sym typeface="Symbol" panose="05050102010706020507" pitchFamily="18" charset="2"/>
              </a:rPr>
              <a:t> </a:t>
            </a:r>
            <a:r>
              <a:rPr lang="en-GB" sz="1600" dirty="0" smtClean="0"/>
              <a:t>More copper in cable</a:t>
            </a:r>
            <a:endParaRPr lang="en-GB" sz="1600" dirty="0"/>
          </a:p>
        </p:txBody>
      </p:sp>
      <p:sp>
        <p:nvSpPr>
          <p:cNvPr id="11" name="TextBox 10"/>
          <p:cNvSpPr txBox="1"/>
          <p:nvPr/>
        </p:nvSpPr>
        <p:spPr>
          <a:xfrm>
            <a:off x="7813343" y="3820377"/>
            <a:ext cx="1289714" cy="1323439"/>
          </a:xfrm>
          <a:prstGeom prst="rect">
            <a:avLst/>
          </a:prstGeom>
          <a:noFill/>
        </p:spPr>
        <p:txBody>
          <a:bodyPr wrap="square" rtlCol="0">
            <a:spAutoFit/>
          </a:bodyPr>
          <a:lstStyle/>
          <a:p>
            <a:r>
              <a:rPr lang="en-GB" sz="1600" dirty="0" smtClean="0">
                <a:sym typeface="Symbol" panose="05050102010706020507" pitchFamily="18" charset="2"/>
              </a:rPr>
              <a:t> Increase </a:t>
            </a:r>
            <a:r>
              <a:rPr lang="en-GB" sz="1600" dirty="0" err="1" smtClean="0">
                <a:sym typeface="Symbol" panose="05050102010706020507" pitchFamily="18" charset="2"/>
              </a:rPr>
              <a:t>nr</a:t>
            </a:r>
            <a:r>
              <a:rPr lang="en-GB" sz="1600" dirty="0" smtClean="0">
                <a:sym typeface="Symbol" panose="05050102010706020507" pitchFamily="18" charset="2"/>
              </a:rPr>
              <a:t> of circuits or number of EE systems</a:t>
            </a:r>
            <a:endParaRPr lang="en-GB" sz="1600" dirty="0"/>
          </a:p>
        </p:txBody>
      </p:sp>
      <p:sp>
        <p:nvSpPr>
          <p:cNvPr id="12" name="Content Placeholder 7"/>
          <p:cNvSpPr>
            <a:spLocks noGrp="1"/>
          </p:cNvSpPr>
          <p:nvPr>
            <p:ph idx="1"/>
          </p:nvPr>
        </p:nvSpPr>
        <p:spPr>
          <a:xfrm>
            <a:off x="589706" y="5246956"/>
            <a:ext cx="3691972" cy="707886"/>
          </a:xfrm>
          <a:solidFill>
            <a:srgbClr val="FFFF00">
              <a:alpha val="40000"/>
            </a:srgbClr>
          </a:solidFill>
        </p:spPr>
        <p:txBody>
          <a:bodyPr wrap="square">
            <a:spAutoFit/>
          </a:bodyPr>
          <a:lstStyle/>
          <a:p>
            <a:pPr marL="36576" indent="0">
              <a:buNone/>
            </a:pPr>
            <a:r>
              <a:rPr lang="en-GB" sz="2000" b="1" dirty="0" smtClean="0"/>
              <a:t>High priority: Minimize stored energy</a:t>
            </a:r>
            <a:endParaRPr lang="en-GB" sz="2000" b="1" dirty="0"/>
          </a:p>
        </p:txBody>
      </p:sp>
      <p:sp>
        <p:nvSpPr>
          <p:cNvPr id="14" name="TextBox 13"/>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1185334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bg/>
                                          </p:spTgt>
                                        </p:tgtEl>
                                        <p:attrNameLst>
                                          <p:attrName>style.visibility</p:attrName>
                                        </p:attrNameLst>
                                      </p:cBhvr>
                                      <p:to>
                                        <p:strVal val="visible"/>
                                      </p:to>
                                    </p:set>
                                    <p:anim calcmode="lin" valueType="num">
                                      <p:cBhvr>
                                        <p:cTn id="7" dur="500" fill="hold"/>
                                        <p:tgtEl>
                                          <p:spTgt spid="12">
                                            <p:bg/>
                                          </p:spTgt>
                                        </p:tgtEl>
                                        <p:attrNameLst>
                                          <p:attrName>ppt_w</p:attrName>
                                        </p:attrNameLst>
                                      </p:cBhvr>
                                      <p:tavLst>
                                        <p:tav tm="0">
                                          <p:val>
                                            <p:fltVal val="0"/>
                                          </p:val>
                                        </p:tav>
                                        <p:tav tm="100000">
                                          <p:val>
                                            <p:strVal val="#ppt_w"/>
                                          </p:val>
                                        </p:tav>
                                      </p:tavLst>
                                    </p:anim>
                                    <p:anim calcmode="lin" valueType="num">
                                      <p:cBhvr>
                                        <p:cTn id="8" dur="500" fill="hold"/>
                                        <p:tgtEl>
                                          <p:spTgt spid="12">
                                            <p:bg/>
                                          </p:spTgt>
                                        </p:tgtEl>
                                        <p:attrNameLst>
                                          <p:attrName>ppt_h</p:attrName>
                                        </p:attrNameLst>
                                      </p:cBhvr>
                                      <p:tavLst>
                                        <p:tav tm="0">
                                          <p:val>
                                            <p:fltVal val="0"/>
                                          </p:val>
                                        </p:tav>
                                        <p:tav tm="100000">
                                          <p:val>
                                            <p:strVal val="#ppt_h"/>
                                          </p:val>
                                        </p:tav>
                                      </p:tavLst>
                                    </p:anim>
                                    <p:animEffect transition="in" filter="fade">
                                      <p:cBhvr>
                                        <p:cTn id="9" dur="500"/>
                                        <p:tgtEl>
                                          <p:spTgt spid="12">
                                            <p:bg/>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 calcmode="lin" valueType="num">
                                      <p:cBhvr>
                                        <p:cTn id="12"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85739" y="161581"/>
            <a:ext cx="8849079" cy="461665"/>
          </a:xfrm>
        </p:spPr>
        <p:txBody>
          <a:bodyPr wrap="square">
            <a:spAutoFit/>
          </a:bodyPr>
          <a:lstStyle/>
          <a:p>
            <a:pPr algn="ctr"/>
            <a:r>
              <a:rPr lang="en-GB" sz="2400" b="1" dirty="0" smtClean="0"/>
              <a:t>Stored energy vs. Cost and Availability</a:t>
            </a:r>
            <a:endParaRPr lang="en-GB" sz="2400" b="1" u="sng" baseline="-250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14</a:t>
            </a:fld>
            <a:endParaRPr lang="en-US" dirty="0"/>
          </a:p>
        </p:txBody>
      </p:sp>
      <p:sp>
        <p:nvSpPr>
          <p:cNvPr id="3" name="TextBox 2"/>
          <p:cNvSpPr txBox="1"/>
          <p:nvPr/>
        </p:nvSpPr>
        <p:spPr>
          <a:xfrm>
            <a:off x="481356" y="961991"/>
            <a:ext cx="8177367" cy="4093428"/>
          </a:xfrm>
          <a:prstGeom prst="rect">
            <a:avLst/>
          </a:prstGeom>
          <a:noFill/>
        </p:spPr>
        <p:txBody>
          <a:bodyPr wrap="square" rtlCol="0">
            <a:spAutoFit/>
          </a:bodyPr>
          <a:lstStyle/>
          <a:p>
            <a:r>
              <a:rPr lang="en-GB" sz="2000" b="1" dirty="0" smtClean="0"/>
              <a:t>Two remarks:</a:t>
            </a:r>
          </a:p>
          <a:p>
            <a:endParaRPr lang="en-GB" sz="2000" b="1" dirty="0"/>
          </a:p>
          <a:p>
            <a:pPr marL="457200" indent="-457200">
              <a:buFont typeface="+mj-lt"/>
              <a:buAutoNum type="arabicPeriod"/>
            </a:pPr>
            <a:r>
              <a:rPr lang="en-GB" sz="2000" dirty="0" smtClean="0"/>
              <a:t>Assuming 200 GJ (about 40 MJ/magnet) and a ramp time of 20 min, requires an </a:t>
            </a:r>
            <a:r>
              <a:rPr lang="en-GB" sz="2000" b="1" i="1" dirty="0" smtClean="0"/>
              <a:t>average</a:t>
            </a:r>
            <a:r>
              <a:rPr lang="en-GB" sz="2000" dirty="0" smtClean="0"/>
              <a:t> power consumption during ramping of 170 MW (+losses due to converter efficiency and warm </a:t>
            </a:r>
            <a:r>
              <a:rPr lang="en-GB" sz="2000" dirty="0" err="1" smtClean="0"/>
              <a:t>busbars</a:t>
            </a:r>
            <a:r>
              <a:rPr lang="en-GB" sz="2000" dirty="0" smtClean="0"/>
              <a:t>). Increasing the stored energy has a huge cost! Reducing the ramp time has a large impact on availability. (Ramping up/down in the LHC takes a few hrs per day)</a:t>
            </a:r>
            <a:endParaRPr lang="en-GB" sz="2000" dirty="0"/>
          </a:p>
          <a:p>
            <a:pPr marL="457200" indent="-457200">
              <a:spcBef>
                <a:spcPts val="2400"/>
              </a:spcBef>
              <a:buFont typeface="+mj-lt"/>
              <a:buAutoNum type="arabicPeriod"/>
            </a:pPr>
            <a:r>
              <a:rPr lang="en-GB" sz="2000" dirty="0" err="1" smtClean="0"/>
              <a:t>Cryo</a:t>
            </a:r>
            <a:r>
              <a:rPr lang="en-GB" sz="2000" dirty="0" smtClean="0"/>
              <a:t> recovery after a LHC dipole quench (7 MJ/magnet) takes about 10 hours. Any further increase in stored energy for the FCC will increase the cost for the cryogenic system or increase down-time of the machine. </a:t>
            </a:r>
          </a:p>
        </p:txBody>
      </p:sp>
      <p:sp>
        <p:nvSpPr>
          <p:cNvPr id="14" name="TextBox 13"/>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18596375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85739" y="-13294"/>
            <a:ext cx="8829674" cy="830997"/>
          </a:xfrm>
        </p:spPr>
        <p:txBody>
          <a:bodyPr wrap="square">
            <a:spAutoFit/>
          </a:bodyPr>
          <a:lstStyle/>
          <a:p>
            <a:r>
              <a:rPr lang="en-GB" sz="2400" b="1" dirty="0" smtClean="0"/>
              <a:t>Assuming </a:t>
            </a:r>
            <a:r>
              <a:rPr lang="en-GB" sz="2400" b="1" u="sng" dirty="0" smtClean="0"/>
              <a:t>2x larger cable</a:t>
            </a:r>
            <a:r>
              <a:rPr lang="en-GB" sz="2400" b="1" dirty="0" smtClean="0"/>
              <a:t> (half number of turns) with </a:t>
            </a:r>
            <a:r>
              <a:rPr lang="en-GB" sz="2400" b="1" u="sng" dirty="0" smtClean="0"/>
              <a:t>same stored energy</a:t>
            </a:r>
            <a:endParaRPr lang="en-GB" sz="2400" b="1" u="sng" baseline="-250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15</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439506790"/>
              </p:ext>
            </p:extLst>
          </p:nvPr>
        </p:nvGraphicFramePr>
        <p:xfrm>
          <a:off x="4699685" y="578641"/>
          <a:ext cx="3905228" cy="1854200"/>
        </p:xfrm>
        <a:graphic>
          <a:graphicData uri="http://schemas.openxmlformats.org/drawingml/2006/table">
            <a:tbl>
              <a:tblPr firstRow="1" bandRow="1">
                <a:tableStyleId>{5C22544A-7EE6-4342-B048-85BDC9FD1C3A}</a:tableStyleId>
              </a:tblPr>
              <a:tblGrid>
                <a:gridCol w="1257563"/>
                <a:gridCol w="2647665"/>
              </a:tblGrid>
              <a:tr h="370840">
                <a:tc>
                  <a:txBody>
                    <a:bodyPr/>
                    <a:lstStyle/>
                    <a:p>
                      <a:endParaRPr lang="en-GB" dirty="0"/>
                    </a:p>
                  </a:txBody>
                  <a:tcPr/>
                </a:tc>
                <a:tc>
                  <a:txBody>
                    <a:bodyPr/>
                    <a:lstStyle/>
                    <a:p>
                      <a:pPr algn="ctr"/>
                      <a:r>
                        <a:rPr lang="en-GB" baseline="0" dirty="0" smtClean="0">
                          <a:solidFill>
                            <a:schemeClr val="accent6">
                              <a:lumMod val="50000"/>
                            </a:schemeClr>
                          </a:solidFill>
                        </a:rPr>
                        <a:t>Magnet protection</a:t>
                      </a:r>
                      <a:endParaRPr lang="en-GB" baseline="-25000" dirty="0">
                        <a:solidFill>
                          <a:schemeClr val="accent6">
                            <a:lumMod val="50000"/>
                          </a:schemeClr>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aseline="0" dirty="0" smtClean="0"/>
                        <a:t>L</a:t>
                      </a:r>
                      <a:r>
                        <a:rPr lang="en-GB" sz="1800" baseline="-25000" dirty="0" smtClean="0"/>
                        <a:t>M</a:t>
                      </a:r>
                    </a:p>
                  </a:txBody>
                  <a:tcPr>
                    <a:solidFill>
                      <a:schemeClr val="accent3">
                        <a:lumMod val="20000"/>
                        <a:lumOff val="80000"/>
                      </a:schemeClr>
                    </a:solidFill>
                  </a:tcPr>
                </a:tc>
                <a:tc>
                  <a:txBody>
                    <a:bodyPr/>
                    <a:lstStyle/>
                    <a:p>
                      <a:pPr algn="ctr"/>
                      <a:r>
                        <a:rPr lang="en-GB" dirty="0" smtClean="0"/>
                        <a:t>4x</a:t>
                      </a:r>
                      <a:r>
                        <a:rPr lang="en-GB" baseline="0" dirty="0" smtClean="0"/>
                        <a:t> smaller</a:t>
                      </a:r>
                      <a:endParaRPr lang="en-GB" dirty="0"/>
                    </a:p>
                  </a:txBody>
                  <a:tcPr>
                    <a:solidFill>
                      <a:schemeClr val="accent3">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err="1" smtClean="0"/>
                        <a:t>MIIts</a:t>
                      </a:r>
                      <a:endParaRPr lang="en-GB" sz="1800" baseline="-25000" dirty="0" smtClean="0"/>
                    </a:p>
                  </a:txBody>
                  <a:tcPr>
                    <a:solidFill>
                      <a:schemeClr val="accent3">
                        <a:lumMod val="20000"/>
                        <a:lumOff val="80000"/>
                      </a:schemeClr>
                    </a:solidFill>
                  </a:tcPr>
                </a:tc>
                <a:tc>
                  <a:txBody>
                    <a:bodyPr/>
                    <a:lstStyle/>
                    <a:p>
                      <a:pPr algn="ctr"/>
                      <a:r>
                        <a:rPr lang="en-GB" dirty="0" smtClean="0"/>
                        <a:t>4x larger</a:t>
                      </a:r>
                      <a:endParaRPr lang="en-GB" dirty="0"/>
                    </a:p>
                  </a:txBody>
                  <a:tcPr>
                    <a:solidFill>
                      <a:schemeClr val="accent3">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aseline="0" dirty="0" err="1" smtClean="0"/>
                        <a:t>V</a:t>
                      </a:r>
                      <a:r>
                        <a:rPr lang="en-GB" sz="1800" baseline="-25000" dirty="0" err="1" smtClean="0"/>
                        <a:t>Q,max</a:t>
                      </a:r>
                      <a:endParaRPr lang="en-GB" sz="1800" baseline="-25000" dirty="0" smtClean="0"/>
                    </a:p>
                  </a:txBody>
                  <a:tcPr>
                    <a:solidFill>
                      <a:schemeClr val="accent3">
                        <a:lumMod val="20000"/>
                        <a:lumOff val="80000"/>
                      </a:schemeClr>
                    </a:solidFill>
                  </a:tcPr>
                </a:tc>
                <a:tc>
                  <a:txBody>
                    <a:bodyPr/>
                    <a:lstStyle/>
                    <a:p>
                      <a:pPr algn="ctr"/>
                      <a:r>
                        <a:rPr lang="en-GB" baseline="0" dirty="0" smtClean="0"/>
                        <a:t>~2x smaller</a:t>
                      </a:r>
                      <a:endParaRPr lang="en-GB" dirty="0"/>
                    </a:p>
                  </a:txBody>
                  <a:tcPr>
                    <a:solidFill>
                      <a:srgbClr val="92D050"/>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T</a:t>
                      </a:r>
                      <a:r>
                        <a:rPr lang="en-GB" baseline="-25000" dirty="0" smtClean="0"/>
                        <a:t>hot</a:t>
                      </a:r>
                    </a:p>
                  </a:txBody>
                  <a:tcPr>
                    <a:solidFill>
                      <a:schemeClr val="accent3">
                        <a:lumMod val="20000"/>
                        <a:lumOff val="80000"/>
                      </a:schemeClr>
                    </a:solidFill>
                  </a:tcPr>
                </a:tc>
                <a:tc>
                  <a:txBody>
                    <a:bodyPr/>
                    <a:lstStyle/>
                    <a:p>
                      <a:pPr algn="ctr"/>
                      <a:r>
                        <a:rPr lang="en-GB" dirty="0" smtClean="0"/>
                        <a:t>equal</a:t>
                      </a:r>
                      <a:endParaRPr lang="en-GB" dirty="0"/>
                    </a:p>
                  </a:txBody>
                  <a:tcPr>
                    <a:solidFill>
                      <a:schemeClr val="accent3">
                        <a:lumMod val="20000"/>
                        <a:lumOff val="80000"/>
                      </a:schemeClr>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386553311"/>
              </p:ext>
            </p:extLst>
          </p:nvPr>
        </p:nvGraphicFramePr>
        <p:xfrm>
          <a:off x="301744" y="2610310"/>
          <a:ext cx="3744816" cy="2595880"/>
        </p:xfrm>
        <a:graphic>
          <a:graphicData uri="http://schemas.openxmlformats.org/drawingml/2006/table">
            <a:tbl>
              <a:tblPr firstRow="1" bandRow="1">
                <a:tableStyleId>{5C22544A-7EE6-4342-B048-85BDC9FD1C3A}</a:tableStyleId>
              </a:tblPr>
              <a:tblGrid>
                <a:gridCol w="1315515"/>
                <a:gridCol w="2429301"/>
              </a:tblGrid>
              <a:tr h="370840">
                <a:tc>
                  <a:txBody>
                    <a:bodyPr/>
                    <a:lstStyle/>
                    <a:p>
                      <a:endParaRPr lang="en-GB" dirty="0"/>
                    </a:p>
                  </a:txBody>
                  <a:tcPr/>
                </a:tc>
                <a:tc>
                  <a:txBody>
                    <a:bodyPr/>
                    <a:lstStyle/>
                    <a:p>
                      <a:pPr algn="ctr"/>
                      <a:r>
                        <a:rPr lang="en-GB" baseline="0" dirty="0" smtClean="0">
                          <a:solidFill>
                            <a:schemeClr val="accent6">
                              <a:lumMod val="50000"/>
                            </a:schemeClr>
                          </a:solidFill>
                        </a:rPr>
                        <a:t>Circuit powering</a:t>
                      </a:r>
                      <a:endParaRPr lang="en-GB" baseline="-25000" dirty="0">
                        <a:solidFill>
                          <a:schemeClr val="accent6">
                            <a:lumMod val="50000"/>
                          </a:schemeClr>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aseline="0" dirty="0" err="1" smtClean="0"/>
                        <a:t>I</a:t>
                      </a:r>
                      <a:r>
                        <a:rPr lang="en-GB" sz="1800" baseline="-25000" dirty="0" err="1" smtClean="0"/>
                        <a:t>nom</a:t>
                      </a:r>
                      <a:endParaRPr lang="en-GB" sz="1800" baseline="-25000" dirty="0" smtClean="0"/>
                    </a:p>
                  </a:txBody>
                  <a:tcPr>
                    <a:solidFill>
                      <a:schemeClr val="accent3">
                        <a:lumMod val="20000"/>
                        <a:lumOff val="80000"/>
                      </a:schemeClr>
                    </a:solidFill>
                  </a:tcPr>
                </a:tc>
                <a:tc>
                  <a:txBody>
                    <a:bodyPr/>
                    <a:lstStyle/>
                    <a:p>
                      <a:pPr algn="ctr"/>
                      <a:r>
                        <a:rPr lang="en-GB" dirty="0" smtClean="0"/>
                        <a:t>2x larger</a:t>
                      </a:r>
                      <a:endParaRPr lang="en-GB" dirty="0"/>
                    </a:p>
                  </a:txBody>
                  <a:tcPr>
                    <a:solidFill>
                      <a:srgbClr val="FFC000"/>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aseline="0" dirty="0" err="1" smtClean="0"/>
                        <a:t>L</a:t>
                      </a:r>
                      <a:r>
                        <a:rPr lang="en-GB" sz="1800" baseline="-25000" dirty="0" err="1" smtClean="0"/>
                        <a:t>circ</a:t>
                      </a:r>
                      <a:endParaRPr lang="en-GB" sz="1800" baseline="-25000" dirty="0" smtClean="0"/>
                    </a:p>
                  </a:txBody>
                  <a:tcPr>
                    <a:solidFill>
                      <a:schemeClr val="accent3">
                        <a:lumMod val="20000"/>
                        <a:lumOff val="80000"/>
                      </a:schemeClr>
                    </a:solidFill>
                  </a:tcPr>
                </a:tc>
                <a:tc>
                  <a:txBody>
                    <a:bodyPr/>
                    <a:lstStyle/>
                    <a:p>
                      <a:pPr algn="ctr"/>
                      <a:r>
                        <a:rPr lang="en-GB" dirty="0" smtClean="0"/>
                        <a:t>4x smaller</a:t>
                      </a:r>
                      <a:endParaRPr lang="en-GB" dirty="0"/>
                    </a:p>
                  </a:txBody>
                  <a:tcPr>
                    <a:solidFill>
                      <a:schemeClr val="accent3">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V</a:t>
                      </a:r>
                      <a:r>
                        <a:rPr lang="en-GB" sz="1800" baseline="-25000" dirty="0" smtClean="0"/>
                        <a:t>PC</a:t>
                      </a:r>
                    </a:p>
                  </a:txBody>
                  <a:tcPr>
                    <a:solidFill>
                      <a:schemeClr val="accent3">
                        <a:lumMod val="20000"/>
                        <a:lumOff val="80000"/>
                      </a:schemeClr>
                    </a:solidFill>
                  </a:tcPr>
                </a:tc>
                <a:tc>
                  <a:txBody>
                    <a:bodyPr/>
                    <a:lstStyle/>
                    <a:p>
                      <a:pPr algn="ctr"/>
                      <a:r>
                        <a:rPr lang="en-GB" dirty="0" smtClean="0"/>
                        <a:t>2x smaller</a:t>
                      </a:r>
                      <a:endParaRPr lang="en-GB" dirty="0"/>
                    </a:p>
                  </a:txBody>
                  <a:tcPr>
                    <a:solidFill>
                      <a:srgbClr val="92D050"/>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aseline="0" dirty="0" smtClean="0"/>
                        <a:t>P</a:t>
                      </a:r>
                      <a:r>
                        <a:rPr lang="en-GB" sz="1800" baseline="-25000" dirty="0" smtClean="0"/>
                        <a:t>PC</a:t>
                      </a:r>
                    </a:p>
                  </a:txBody>
                  <a:tcPr>
                    <a:solidFill>
                      <a:schemeClr val="accent3">
                        <a:lumMod val="20000"/>
                        <a:lumOff val="80000"/>
                      </a:schemeClr>
                    </a:solidFill>
                  </a:tcPr>
                </a:tc>
                <a:tc>
                  <a:txBody>
                    <a:bodyPr/>
                    <a:lstStyle/>
                    <a:p>
                      <a:pPr algn="ctr"/>
                      <a:r>
                        <a:rPr lang="en-GB" dirty="0" smtClean="0"/>
                        <a:t>equal</a:t>
                      </a:r>
                      <a:endParaRPr lang="en-GB" dirty="0"/>
                    </a:p>
                  </a:txBody>
                  <a:tcPr>
                    <a:solidFill>
                      <a:schemeClr val="accent3">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t>A</a:t>
                      </a:r>
                      <a:r>
                        <a:rPr lang="en-GB" baseline="-25000" dirty="0" err="1" smtClean="0"/>
                        <a:t>warm</a:t>
                      </a:r>
                      <a:r>
                        <a:rPr lang="en-GB" baseline="-25000" dirty="0" smtClean="0"/>
                        <a:t>-leads</a:t>
                      </a:r>
                    </a:p>
                  </a:txBody>
                  <a:tcPr>
                    <a:solidFill>
                      <a:schemeClr val="accent3">
                        <a:lumMod val="20000"/>
                        <a:lumOff val="80000"/>
                      </a:schemeClr>
                    </a:solidFill>
                  </a:tcPr>
                </a:tc>
                <a:tc>
                  <a:txBody>
                    <a:bodyPr/>
                    <a:lstStyle/>
                    <a:p>
                      <a:pPr algn="ctr"/>
                      <a:r>
                        <a:rPr lang="en-GB" dirty="0" smtClean="0"/>
                        <a:t>larger</a:t>
                      </a:r>
                      <a:endParaRPr lang="en-GB" dirty="0"/>
                    </a:p>
                  </a:txBody>
                  <a:tcPr>
                    <a:solidFill>
                      <a:srgbClr val="FFC000"/>
                    </a:solidFill>
                  </a:tcPr>
                </a:tc>
              </a:tr>
              <a:tr h="370840">
                <a:tc>
                  <a:txBody>
                    <a:bodyPr/>
                    <a:lstStyle/>
                    <a:p>
                      <a:r>
                        <a:rPr lang="en-GB" dirty="0" err="1" smtClean="0"/>
                        <a:t>A</a:t>
                      </a:r>
                      <a:r>
                        <a:rPr lang="en-GB" baseline="-25000" dirty="0" err="1" smtClean="0"/>
                        <a:t>current</a:t>
                      </a:r>
                      <a:r>
                        <a:rPr lang="en-GB" baseline="-25000" dirty="0" smtClean="0"/>
                        <a:t>-leads</a:t>
                      </a:r>
                      <a:endParaRPr lang="en-GB" baseline="-25000" dirty="0"/>
                    </a:p>
                  </a:txBody>
                  <a:tcPr>
                    <a:solidFill>
                      <a:schemeClr val="accent3">
                        <a:lumMod val="20000"/>
                        <a:lumOff val="80000"/>
                      </a:schemeClr>
                    </a:solidFill>
                  </a:tcPr>
                </a:tc>
                <a:tc>
                  <a:txBody>
                    <a:bodyPr/>
                    <a:lstStyle/>
                    <a:p>
                      <a:pPr algn="ctr"/>
                      <a:r>
                        <a:rPr lang="en-GB" dirty="0" smtClean="0">
                          <a:sym typeface="Symbol" panose="05050102010706020507" pitchFamily="18" charset="2"/>
                        </a:rPr>
                        <a:t>larger</a:t>
                      </a:r>
                      <a:endParaRPr lang="en-GB" dirty="0"/>
                    </a:p>
                  </a:txBody>
                  <a:tcPr>
                    <a:solidFill>
                      <a:srgbClr val="FFC000"/>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579224852"/>
              </p:ext>
            </p:extLst>
          </p:nvPr>
        </p:nvGraphicFramePr>
        <p:xfrm>
          <a:off x="4699685" y="2610310"/>
          <a:ext cx="3905228" cy="2595880"/>
        </p:xfrm>
        <a:graphic>
          <a:graphicData uri="http://schemas.openxmlformats.org/drawingml/2006/table">
            <a:tbl>
              <a:tblPr firstRow="1" bandRow="1">
                <a:tableStyleId>{5C22544A-7EE6-4342-B048-85BDC9FD1C3A}</a:tableStyleId>
              </a:tblPr>
              <a:tblGrid>
                <a:gridCol w="1271211"/>
                <a:gridCol w="2634017"/>
              </a:tblGrid>
              <a:tr h="370840">
                <a:tc>
                  <a:txBody>
                    <a:bodyPr/>
                    <a:lstStyle/>
                    <a:p>
                      <a:endParaRPr lang="en-GB" dirty="0"/>
                    </a:p>
                  </a:txBody>
                  <a:tcPr/>
                </a:tc>
                <a:tc>
                  <a:txBody>
                    <a:bodyPr/>
                    <a:lstStyle/>
                    <a:p>
                      <a:pPr algn="ctr"/>
                      <a:r>
                        <a:rPr lang="en-GB" baseline="0" dirty="0" smtClean="0">
                          <a:solidFill>
                            <a:schemeClr val="accent6">
                              <a:lumMod val="50000"/>
                            </a:schemeClr>
                          </a:solidFill>
                        </a:rPr>
                        <a:t>Circuit protection</a:t>
                      </a:r>
                      <a:endParaRPr lang="en-GB" baseline="-25000" dirty="0">
                        <a:solidFill>
                          <a:schemeClr val="accent6">
                            <a:lumMod val="50000"/>
                          </a:schemeClr>
                        </a:solidFill>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t>E</a:t>
                      </a:r>
                      <a:r>
                        <a:rPr lang="en-GB" baseline="-25000" dirty="0" err="1" smtClean="0"/>
                        <a:t>circ</a:t>
                      </a:r>
                      <a:endParaRPr lang="en-GB" baseline="-25000" dirty="0" smtClean="0"/>
                    </a:p>
                  </a:txBody>
                  <a:tcPr>
                    <a:solidFill>
                      <a:schemeClr val="accent3">
                        <a:lumMod val="20000"/>
                        <a:lumOff val="80000"/>
                      </a:schemeClr>
                    </a:solidFill>
                  </a:tcPr>
                </a:tc>
                <a:tc>
                  <a:txBody>
                    <a:bodyPr/>
                    <a:lstStyle/>
                    <a:p>
                      <a:pPr algn="ctr"/>
                      <a:r>
                        <a:rPr lang="en-GB" dirty="0" smtClean="0"/>
                        <a:t>equal</a:t>
                      </a:r>
                      <a:endParaRPr lang="en-GB" dirty="0"/>
                    </a:p>
                  </a:txBody>
                  <a:tcPr>
                    <a:solidFill>
                      <a:schemeClr val="accent3">
                        <a:lumMod val="20000"/>
                        <a:lumOff val="8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err="1" smtClean="0">
                          <a:latin typeface="Symbol" panose="05050102010706020507" pitchFamily="18" charset="2"/>
                        </a:rPr>
                        <a:t>t</a:t>
                      </a:r>
                      <a:r>
                        <a:rPr lang="en-GB" baseline="-25000" dirty="0" err="1" smtClean="0"/>
                        <a:t>circ</a:t>
                      </a:r>
                      <a:endParaRPr lang="en-GB" baseline="-25000" dirty="0" smtClean="0"/>
                    </a:p>
                  </a:txBody>
                  <a:tcPr>
                    <a:solidFill>
                      <a:schemeClr val="accent3">
                        <a:lumMod val="20000"/>
                        <a:lumOff val="80000"/>
                      </a:schemeClr>
                    </a:solidFill>
                  </a:tcPr>
                </a:tc>
                <a:tc>
                  <a:txBody>
                    <a:bodyPr/>
                    <a:lstStyle/>
                    <a:p>
                      <a:pPr algn="ctr"/>
                      <a:r>
                        <a:rPr lang="en-GB" dirty="0" smtClean="0"/>
                        <a:t>2x smaller</a:t>
                      </a:r>
                      <a:endParaRPr lang="en-GB" dirty="0"/>
                    </a:p>
                  </a:txBody>
                  <a:tcPr>
                    <a:solidFill>
                      <a:srgbClr val="92D050"/>
                    </a:solidFill>
                  </a:tcPr>
                </a:tc>
              </a:tr>
              <a:tr h="370840">
                <a:tc>
                  <a:txBody>
                    <a:bodyPr/>
                    <a:lstStyle/>
                    <a:p>
                      <a:r>
                        <a:rPr lang="en-GB" dirty="0" err="1" smtClean="0"/>
                        <a:t>A</a:t>
                      </a:r>
                      <a:r>
                        <a:rPr lang="en-GB" baseline="-25000" dirty="0" err="1" smtClean="0"/>
                        <a:t>busbar</a:t>
                      </a:r>
                      <a:endParaRPr lang="en-GB" baseline="-25000" dirty="0"/>
                    </a:p>
                  </a:txBody>
                  <a:tcPr>
                    <a:solidFill>
                      <a:schemeClr val="accent3">
                        <a:lumMod val="20000"/>
                        <a:lumOff val="80000"/>
                      </a:schemeClr>
                    </a:solidFill>
                  </a:tcPr>
                </a:tc>
                <a:tc>
                  <a:txBody>
                    <a:bodyPr/>
                    <a:lstStyle/>
                    <a:p>
                      <a:pPr algn="ctr"/>
                      <a:r>
                        <a:rPr lang="en-GB" dirty="0" smtClean="0">
                          <a:sym typeface="Symbol" panose="05050102010706020507" pitchFamily="18" charset="2"/>
                        </a:rPr>
                        <a:t>2x larger</a:t>
                      </a:r>
                      <a:endParaRPr lang="en-GB" dirty="0"/>
                    </a:p>
                  </a:txBody>
                  <a:tcPr>
                    <a:solidFill>
                      <a:srgbClr val="FFC000"/>
                    </a:solidFill>
                  </a:tcPr>
                </a:tc>
              </a:tr>
              <a:tr h="370840">
                <a:tc>
                  <a:txBody>
                    <a:bodyPr/>
                    <a:lstStyle/>
                    <a:p>
                      <a:r>
                        <a:rPr lang="en-GB" baseline="0" dirty="0" err="1" smtClean="0"/>
                        <a:t>Q</a:t>
                      </a:r>
                      <a:r>
                        <a:rPr lang="en-GB" baseline="-25000" dirty="0" err="1" smtClean="0"/>
                        <a:t>diode</a:t>
                      </a:r>
                      <a:endParaRPr lang="en-GB" baseline="-25000" dirty="0"/>
                    </a:p>
                  </a:txBody>
                  <a:tcPr>
                    <a:solidFill>
                      <a:schemeClr val="accent3">
                        <a:lumMod val="20000"/>
                        <a:lumOff val="80000"/>
                      </a:schemeClr>
                    </a:solidFill>
                  </a:tcPr>
                </a:tc>
                <a:tc>
                  <a:txBody>
                    <a:bodyPr/>
                    <a:lstStyle/>
                    <a:p>
                      <a:pPr algn="ctr"/>
                      <a:r>
                        <a:rPr lang="en-GB" dirty="0" smtClean="0"/>
                        <a:t>equal</a:t>
                      </a:r>
                      <a:endParaRPr lang="en-GB" dirty="0"/>
                    </a:p>
                  </a:txBody>
                  <a:tcPr>
                    <a:solidFill>
                      <a:schemeClr val="accent3">
                        <a:lumMod val="20000"/>
                        <a:lumOff val="80000"/>
                      </a:schemeClr>
                    </a:solidFill>
                  </a:tcPr>
                </a:tc>
              </a:tr>
              <a:tr h="370840">
                <a:tc>
                  <a:txBody>
                    <a:bodyPr/>
                    <a:lstStyle/>
                    <a:p>
                      <a:r>
                        <a:rPr lang="en-GB" baseline="0" dirty="0" smtClean="0"/>
                        <a:t>EE switch</a:t>
                      </a:r>
                      <a:endParaRPr lang="en-GB" baseline="0" dirty="0"/>
                    </a:p>
                  </a:txBody>
                  <a:tcPr>
                    <a:solidFill>
                      <a:schemeClr val="accent3">
                        <a:lumMod val="20000"/>
                        <a:lumOff val="80000"/>
                      </a:schemeClr>
                    </a:solidFill>
                  </a:tcPr>
                </a:tc>
                <a:tc>
                  <a:txBody>
                    <a:bodyPr/>
                    <a:lstStyle/>
                    <a:p>
                      <a:pPr algn="ctr"/>
                      <a:r>
                        <a:rPr lang="en-GB" dirty="0" smtClean="0"/>
                        <a:t>2x higher current rating</a:t>
                      </a:r>
                      <a:endParaRPr lang="en-GB" dirty="0"/>
                    </a:p>
                  </a:txBody>
                  <a:tcPr>
                    <a:solidFill>
                      <a:srgbClr val="FFC000"/>
                    </a:solidFill>
                  </a:tcPr>
                </a:tc>
              </a:tr>
              <a:tr h="370840">
                <a:tc>
                  <a:txBody>
                    <a:bodyPr/>
                    <a:lstStyle/>
                    <a:p>
                      <a:r>
                        <a:rPr lang="en-GB" baseline="0" dirty="0" smtClean="0"/>
                        <a:t>EE dump</a:t>
                      </a:r>
                      <a:endParaRPr lang="en-GB" baseline="0" dirty="0"/>
                    </a:p>
                  </a:txBody>
                  <a:tcPr>
                    <a:solidFill>
                      <a:schemeClr val="accent3">
                        <a:lumMod val="20000"/>
                        <a:lumOff val="80000"/>
                      </a:schemeClr>
                    </a:solidFill>
                  </a:tcPr>
                </a:tc>
                <a:tc>
                  <a:txBody>
                    <a:bodyPr/>
                    <a:lstStyle/>
                    <a:p>
                      <a:pPr algn="ctr"/>
                      <a:r>
                        <a:rPr lang="en-GB" dirty="0" smtClean="0"/>
                        <a:t>equal</a:t>
                      </a:r>
                      <a:endParaRPr lang="en-GB" dirty="0"/>
                    </a:p>
                  </a:txBody>
                  <a:tcPr>
                    <a:solidFill>
                      <a:schemeClr val="accent3">
                        <a:lumMod val="20000"/>
                        <a:lumOff val="80000"/>
                      </a:schemeClr>
                    </a:solidFill>
                  </a:tcPr>
                </a:tc>
              </a:tr>
            </a:tbl>
          </a:graphicData>
        </a:graphic>
      </p:graphicFrame>
      <p:sp>
        <p:nvSpPr>
          <p:cNvPr id="10" name="TextBox 9"/>
          <p:cNvSpPr txBox="1"/>
          <p:nvPr/>
        </p:nvSpPr>
        <p:spPr>
          <a:xfrm>
            <a:off x="301744" y="943206"/>
            <a:ext cx="2807179" cy="1477328"/>
          </a:xfrm>
          <a:prstGeom prst="rect">
            <a:avLst/>
          </a:prstGeom>
          <a:noFill/>
        </p:spPr>
        <p:txBody>
          <a:bodyPr wrap="none" rtlCol="0">
            <a:spAutoFit/>
          </a:bodyPr>
          <a:lstStyle/>
          <a:p>
            <a:r>
              <a:rPr lang="en-GB" b="1" dirty="0" smtClean="0"/>
              <a:t>Same: </a:t>
            </a:r>
            <a:r>
              <a:rPr lang="en-GB" dirty="0" smtClean="0"/>
              <a:t>	</a:t>
            </a:r>
          </a:p>
          <a:p>
            <a:pPr marL="285750" indent="-285750">
              <a:buFont typeface="Wingdings" panose="05000000000000000000" pitchFamily="2" charset="2"/>
              <a:buChar char="§"/>
            </a:pPr>
            <a:r>
              <a:rPr lang="en-GB" dirty="0" smtClean="0"/>
              <a:t>circuit</a:t>
            </a:r>
          </a:p>
          <a:p>
            <a:pPr marL="285750" indent="-285750">
              <a:buFont typeface="Wingdings" panose="05000000000000000000" pitchFamily="2" charset="2"/>
              <a:buChar char="§"/>
            </a:pPr>
            <a:r>
              <a:rPr lang="en-GB" dirty="0" smtClean="0"/>
              <a:t>ramp time</a:t>
            </a:r>
          </a:p>
          <a:p>
            <a:pPr marL="285750" indent="-285750">
              <a:buFont typeface="Wingdings" panose="05000000000000000000" pitchFamily="2" charset="2"/>
              <a:buChar char="§"/>
            </a:pPr>
            <a:r>
              <a:rPr lang="en-GB" dirty="0" err="1" smtClean="0"/>
              <a:t>nr</a:t>
            </a:r>
            <a:r>
              <a:rPr lang="en-GB" dirty="0" smtClean="0"/>
              <a:t> </a:t>
            </a:r>
            <a:r>
              <a:rPr lang="en-GB" dirty="0"/>
              <a:t>of EE </a:t>
            </a:r>
            <a:r>
              <a:rPr lang="en-GB" dirty="0" smtClean="0"/>
              <a:t>systems (</a:t>
            </a:r>
            <a:r>
              <a:rPr lang="en-GB" i="1" dirty="0" smtClean="0"/>
              <a:t>N</a:t>
            </a:r>
            <a:r>
              <a:rPr lang="en-GB" baseline="-25000" dirty="0" smtClean="0"/>
              <a:t>EE</a:t>
            </a:r>
            <a:r>
              <a:rPr lang="en-GB" dirty="0" smtClean="0"/>
              <a:t>)</a:t>
            </a:r>
          </a:p>
          <a:p>
            <a:pPr marL="285750" indent="-285750">
              <a:buFont typeface="Wingdings" panose="05000000000000000000" pitchFamily="2" charset="2"/>
              <a:buChar char="§"/>
            </a:pPr>
            <a:r>
              <a:rPr lang="en-GB" i="1" dirty="0" err="1" smtClean="0"/>
              <a:t>V</a:t>
            </a:r>
            <a:r>
              <a:rPr lang="en-GB" baseline="-25000" dirty="0" err="1" smtClean="0"/>
              <a:t>FPA,max</a:t>
            </a:r>
            <a:r>
              <a:rPr lang="en-GB" dirty="0" smtClean="0"/>
              <a:t> </a:t>
            </a:r>
            <a:endParaRPr lang="en-GB" dirty="0"/>
          </a:p>
        </p:txBody>
      </p:sp>
      <p:sp>
        <p:nvSpPr>
          <p:cNvPr id="11" name="Content Placeholder 7"/>
          <p:cNvSpPr>
            <a:spLocks noGrp="1"/>
          </p:cNvSpPr>
          <p:nvPr>
            <p:ph idx="1"/>
          </p:nvPr>
        </p:nvSpPr>
        <p:spPr>
          <a:xfrm>
            <a:off x="948520" y="5305532"/>
            <a:ext cx="7158250" cy="769441"/>
          </a:xfrm>
          <a:solidFill>
            <a:srgbClr val="FFFF00">
              <a:alpha val="40000"/>
            </a:srgbClr>
          </a:solidFill>
        </p:spPr>
        <p:txBody>
          <a:bodyPr wrap="square">
            <a:spAutoFit/>
          </a:bodyPr>
          <a:lstStyle/>
          <a:p>
            <a:pPr marL="36576" indent="0" algn="ctr">
              <a:buNone/>
            </a:pPr>
            <a:r>
              <a:rPr lang="en-GB" sz="2000" b="1" dirty="0" smtClean="0"/>
              <a:t>Not obvious what is preferable: </a:t>
            </a:r>
          </a:p>
          <a:p>
            <a:pPr marL="36576" indent="0">
              <a:buNone/>
            </a:pPr>
            <a:r>
              <a:rPr lang="en-GB" sz="2000" b="1" dirty="0" smtClean="0"/>
              <a:t>Low-</a:t>
            </a:r>
            <a:r>
              <a:rPr lang="en-GB" sz="2000" b="1" i="1" dirty="0" err="1" smtClean="0"/>
              <a:t>I</a:t>
            </a:r>
            <a:r>
              <a:rPr lang="en-GB" sz="2000" b="1" baseline="-25000" dirty="0" err="1" smtClean="0"/>
              <a:t>nom</a:t>
            </a:r>
            <a:r>
              <a:rPr lang="en-GB" sz="2000" b="1" dirty="0" smtClean="0"/>
              <a:t> </a:t>
            </a:r>
            <a:r>
              <a:rPr lang="en-GB" sz="2000" b="1" dirty="0"/>
              <a:t>&amp;</a:t>
            </a:r>
            <a:r>
              <a:rPr lang="en-GB" sz="2000" b="1" dirty="0" smtClean="0"/>
              <a:t> High-L</a:t>
            </a:r>
            <a:r>
              <a:rPr lang="en-GB" sz="2000" b="1" baseline="-25000" dirty="0" smtClean="0"/>
              <a:t>M</a:t>
            </a:r>
            <a:r>
              <a:rPr lang="en-GB" sz="2000" b="1" dirty="0" smtClean="0"/>
              <a:t>       versus      High-</a:t>
            </a:r>
            <a:r>
              <a:rPr lang="en-GB" sz="2000" b="1" i="1" dirty="0" err="1" smtClean="0"/>
              <a:t>I</a:t>
            </a:r>
            <a:r>
              <a:rPr lang="en-GB" sz="2000" b="1" baseline="-25000" dirty="0" err="1" smtClean="0"/>
              <a:t>nom</a:t>
            </a:r>
            <a:r>
              <a:rPr lang="en-GB" sz="2000" b="1" dirty="0" smtClean="0"/>
              <a:t> &amp; Low-</a:t>
            </a:r>
            <a:r>
              <a:rPr lang="en-GB" sz="2000" b="1" i="1" dirty="0" smtClean="0"/>
              <a:t>L</a:t>
            </a:r>
            <a:r>
              <a:rPr lang="en-GB" sz="2000" b="1" baseline="-25000" dirty="0" smtClean="0"/>
              <a:t>M</a:t>
            </a:r>
            <a:r>
              <a:rPr lang="en-GB" sz="2000" b="1" dirty="0" smtClean="0"/>
              <a:t> </a:t>
            </a:r>
            <a:endParaRPr lang="en-GB" sz="2000" b="1" dirty="0"/>
          </a:p>
        </p:txBody>
      </p:sp>
      <p:sp>
        <p:nvSpPr>
          <p:cNvPr id="13" name="TextBox 12"/>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1955345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bg/>
                                          </p:spTgt>
                                        </p:tgtEl>
                                        <p:attrNameLst>
                                          <p:attrName>style.visibility</p:attrName>
                                        </p:attrNameLst>
                                      </p:cBhvr>
                                      <p:to>
                                        <p:strVal val="visible"/>
                                      </p:to>
                                    </p:set>
                                    <p:anim calcmode="lin" valueType="num">
                                      <p:cBhvr>
                                        <p:cTn id="7" dur="500" fill="hold"/>
                                        <p:tgtEl>
                                          <p:spTgt spid="11">
                                            <p:bg/>
                                          </p:spTgt>
                                        </p:tgtEl>
                                        <p:attrNameLst>
                                          <p:attrName>ppt_w</p:attrName>
                                        </p:attrNameLst>
                                      </p:cBhvr>
                                      <p:tavLst>
                                        <p:tav tm="0">
                                          <p:val>
                                            <p:fltVal val="0"/>
                                          </p:val>
                                        </p:tav>
                                        <p:tav tm="100000">
                                          <p:val>
                                            <p:strVal val="#ppt_w"/>
                                          </p:val>
                                        </p:tav>
                                      </p:tavLst>
                                    </p:anim>
                                    <p:anim calcmode="lin" valueType="num">
                                      <p:cBhvr>
                                        <p:cTn id="8" dur="500" fill="hold"/>
                                        <p:tgtEl>
                                          <p:spTgt spid="11">
                                            <p:bg/>
                                          </p:spTgt>
                                        </p:tgtEl>
                                        <p:attrNameLst>
                                          <p:attrName>ppt_h</p:attrName>
                                        </p:attrNameLst>
                                      </p:cBhvr>
                                      <p:tavLst>
                                        <p:tav tm="0">
                                          <p:val>
                                            <p:fltVal val="0"/>
                                          </p:val>
                                        </p:tav>
                                        <p:tav tm="100000">
                                          <p:val>
                                            <p:strVal val="#ppt_h"/>
                                          </p:val>
                                        </p:tav>
                                      </p:tavLst>
                                    </p:anim>
                                    <p:animEffect transition="in" filter="fade">
                                      <p:cBhvr>
                                        <p:cTn id="9" dur="500"/>
                                        <p:tgtEl>
                                          <p:spTgt spid="11">
                                            <p:bg/>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 calcmode="lin" valueType="num">
                                      <p:cBhvr>
                                        <p:cTn id="12"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11">
                                            <p:txEl>
                                              <p:pRg st="0" end="0"/>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anim calcmode="lin" valueType="num">
                                      <p:cBhvr>
                                        <p:cTn id="17" dur="500" fill="hold"/>
                                        <p:tgtEl>
                                          <p:spTgt spid="11">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11">
                                            <p:txEl>
                                              <p:pRg st="1" end="1"/>
                                            </p:txEl>
                                          </p:spTgt>
                                        </p:tgtEl>
                                        <p:attrNameLst>
                                          <p:attrName>ppt_h</p:attrName>
                                        </p:attrNameLst>
                                      </p:cBhvr>
                                      <p:tavLst>
                                        <p:tav tm="0">
                                          <p:val>
                                            <p:fltVal val="0"/>
                                          </p:val>
                                        </p:tav>
                                        <p:tav tm="100000">
                                          <p:val>
                                            <p:strVal val="#ppt_h"/>
                                          </p:val>
                                        </p:tav>
                                      </p:tavLst>
                                    </p:anim>
                                    <p:animEffect transition="in" filter="fade">
                                      <p:cBhvr>
                                        <p:cTn id="19"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9946" y="86931"/>
            <a:ext cx="8226854" cy="566057"/>
          </a:xfrm>
        </p:spPr>
        <p:txBody>
          <a:bodyPr>
            <a:normAutofit/>
          </a:bodyPr>
          <a:lstStyle/>
          <a:p>
            <a:r>
              <a:rPr lang="en-GB" sz="3000" b="1" dirty="0" smtClean="0"/>
              <a:t>Are there hard limits for the magnet design?</a:t>
            </a:r>
            <a:endParaRPr lang="en-GB" sz="3000" b="1" dirty="0"/>
          </a:p>
        </p:txBody>
      </p:sp>
      <p:sp>
        <p:nvSpPr>
          <p:cNvPr id="8" name="Content Placeholder 7"/>
          <p:cNvSpPr>
            <a:spLocks noGrp="1"/>
          </p:cNvSpPr>
          <p:nvPr>
            <p:ph idx="1"/>
          </p:nvPr>
        </p:nvSpPr>
        <p:spPr>
          <a:xfrm>
            <a:off x="136478" y="2251388"/>
            <a:ext cx="8550322" cy="1508105"/>
          </a:xfrm>
        </p:spPr>
        <p:txBody>
          <a:bodyPr>
            <a:spAutoFit/>
          </a:bodyPr>
          <a:lstStyle/>
          <a:p>
            <a:pPr marL="36576" indent="0">
              <a:buNone/>
            </a:pPr>
            <a:r>
              <a:rPr lang="en-GB" sz="2000" b="1" dirty="0" smtClean="0">
                <a:solidFill>
                  <a:srgbClr val="FF0000"/>
                </a:solidFill>
              </a:rPr>
              <a:t>Magnet powering:</a:t>
            </a:r>
          </a:p>
          <a:p>
            <a:pPr marL="36576" indent="0">
              <a:buNone/>
            </a:pPr>
            <a:r>
              <a:rPr lang="en-GB" sz="2000" dirty="0">
                <a:solidFill>
                  <a:srgbClr val="0055A0"/>
                </a:solidFill>
              </a:rPr>
              <a:t>Trade-off </a:t>
            </a:r>
            <a:r>
              <a:rPr lang="en-GB" sz="2000" dirty="0" smtClean="0">
                <a:solidFill>
                  <a:srgbClr val="0055A0"/>
                </a:solidFill>
              </a:rPr>
              <a:t>between:	Number of circuits</a:t>
            </a:r>
          </a:p>
          <a:p>
            <a:pPr marL="36576" indent="0">
              <a:buNone/>
            </a:pPr>
            <a:r>
              <a:rPr lang="en-GB" sz="2000" dirty="0" smtClean="0">
                <a:solidFill>
                  <a:srgbClr val="0055A0"/>
                </a:solidFill>
              </a:rPr>
              <a:t>			Converter </a:t>
            </a:r>
            <a:r>
              <a:rPr lang="en-GB" sz="2000" dirty="0">
                <a:solidFill>
                  <a:srgbClr val="0055A0"/>
                </a:solidFill>
              </a:rPr>
              <a:t>voltage </a:t>
            </a:r>
            <a:r>
              <a:rPr lang="en-GB" sz="2000" dirty="0" smtClean="0">
                <a:solidFill>
                  <a:srgbClr val="0055A0"/>
                </a:solidFill>
              </a:rPr>
              <a:t>rating (</a:t>
            </a:r>
            <a:r>
              <a:rPr lang="en-GB" sz="2000" i="1" dirty="0" smtClean="0">
                <a:solidFill>
                  <a:srgbClr val="0055A0"/>
                </a:solidFill>
              </a:rPr>
              <a:t>V</a:t>
            </a:r>
            <a:r>
              <a:rPr lang="en-GB" sz="2000" baseline="-25000" dirty="0" smtClean="0">
                <a:solidFill>
                  <a:srgbClr val="0055A0"/>
                </a:solidFill>
              </a:rPr>
              <a:t>PC</a:t>
            </a:r>
            <a:r>
              <a:rPr lang="en-GB" sz="2000" dirty="0" smtClean="0">
                <a:solidFill>
                  <a:srgbClr val="0055A0"/>
                </a:solidFill>
              </a:rPr>
              <a:t>)</a:t>
            </a:r>
          </a:p>
          <a:p>
            <a:pPr marL="36576" indent="0">
              <a:buNone/>
            </a:pPr>
            <a:r>
              <a:rPr lang="en-GB" sz="2000" dirty="0">
                <a:solidFill>
                  <a:srgbClr val="0055A0"/>
                </a:solidFill>
              </a:rPr>
              <a:t>	</a:t>
            </a:r>
            <a:r>
              <a:rPr lang="en-GB" sz="2000" dirty="0" smtClean="0">
                <a:solidFill>
                  <a:srgbClr val="0055A0"/>
                </a:solidFill>
              </a:rPr>
              <a:t>		Ramp time (</a:t>
            </a:r>
            <a:r>
              <a:rPr lang="en-GB" sz="2000" i="1" dirty="0" smtClean="0">
                <a:solidFill>
                  <a:srgbClr val="0055A0"/>
                </a:solidFill>
              </a:rPr>
              <a:t>t</a:t>
            </a:r>
            <a:r>
              <a:rPr lang="en-GB" sz="2000" baseline="-25000" dirty="0" smtClean="0">
                <a:solidFill>
                  <a:srgbClr val="0055A0"/>
                </a:solidFill>
              </a:rPr>
              <a:t>ramp</a:t>
            </a:r>
            <a:r>
              <a:rPr lang="en-GB" sz="2000" dirty="0" smtClean="0">
                <a:solidFill>
                  <a:srgbClr val="0055A0"/>
                </a:solidFill>
              </a:rPr>
              <a:t>)</a:t>
            </a:r>
            <a:endParaRPr lang="en-GB" sz="2000" dirty="0">
              <a:solidFill>
                <a:srgbClr val="0055A0"/>
              </a:solidFill>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16</a:t>
            </a:fld>
            <a:endParaRPr lang="en-US" dirty="0"/>
          </a:p>
        </p:txBody>
      </p:sp>
      <p:sp>
        <p:nvSpPr>
          <p:cNvPr id="6" name="Content Placeholder 7"/>
          <p:cNvSpPr txBox="1">
            <a:spLocks/>
          </p:cNvSpPr>
          <p:nvPr/>
        </p:nvSpPr>
        <p:spPr>
          <a:xfrm>
            <a:off x="136478" y="4180068"/>
            <a:ext cx="8550322" cy="1508105"/>
          </a:xfrm>
          <a:prstGeom prst="rect">
            <a:avLst/>
          </a:prstGeom>
        </p:spPr>
        <p:txBody>
          <a:bodyPr vert="horz">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GB" sz="2000" b="1" dirty="0" smtClean="0">
                <a:solidFill>
                  <a:srgbClr val="FF0000"/>
                </a:solidFill>
              </a:rPr>
              <a:t>Circuit protection</a:t>
            </a:r>
          </a:p>
          <a:p>
            <a:pPr marL="36576" indent="0">
              <a:buNone/>
            </a:pPr>
            <a:r>
              <a:rPr lang="en-GB" sz="2000" dirty="0" smtClean="0">
                <a:solidFill>
                  <a:srgbClr val="0055A0"/>
                </a:solidFill>
              </a:rPr>
              <a:t>Trade-off </a:t>
            </a:r>
            <a:r>
              <a:rPr lang="en-GB" sz="2000" dirty="0">
                <a:solidFill>
                  <a:srgbClr val="0055A0"/>
                </a:solidFill>
              </a:rPr>
              <a:t>between</a:t>
            </a:r>
            <a:r>
              <a:rPr lang="en-GB" sz="2000" dirty="0" smtClean="0">
                <a:solidFill>
                  <a:srgbClr val="0055A0"/>
                </a:solidFill>
              </a:rPr>
              <a:t>:	Number </a:t>
            </a:r>
            <a:r>
              <a:rPr lang="en-GB" sz="2000" dirty="0">
                <a:solidFill>
                  <a:srgbClr val="0055A0"/>
                </a:solidFill>
              </a:rPr>
              <a:t>of circuits</a:t>
            </a:r>
          </a:p>
          <a:p>
            <a:pPr marL="36576" indent="0">
              <a:buNone/>
            </a:pPr>
            <a:r>
              <a:rPr lang="en-GB" sz="2000" dirty="0" smtClean="0">
                <a:solidFill>
                  <a:srgbClr val="0055A0"/>
                </a:solidFill>
              </a:rPr>
              <a:t>			</a:t>
            </a:r>
            <a:r>
              <a:rPr lang="en-GB" sz="2000" dirty="0" err="1" smtClean="0">
                <a:solidFill>
                  <a:srgbClr val="0055A0"/>
                </a:solidFill>
                <a:latin typeface="Symbol" panose="05050102010706020507" pitchFamily="18" charset="2"/>
              </a:rPr>
              <a:t>t</a:t>
            </a:r>
            <a:r>
              <a:rPr lang="en-GB" sz="2000" baseline="-25000" dirty="0" err="1" smtClean="0">
                <a:solidFill>
                  <a:srgbClr val="0055A0"/>
                </a:solidFill>
              </a:rPr>
              <a:t>circ</a:t>
            </a:r>
            <a:r>
              <a:rPr lang="en-GB" sz="2000" dirty="0" smtClean="0">
                <a:solidFill>
                  <a:srgbClr val="0055A0"/>
                </a:solidFill>
              </a:rPr>
              <a:t> (</a:t>
            </a:r>
            <a:r>
              <a:rPr lang="en-GB" sz="2000" dirty="0" err="1" smtClean="0">
                <a:solidFill>
                  <a:srgbClr val="0055A0"/>
                </a:solidFill>
              </a:rPr>
              <a:t>busbar</a:t>
            </a:r>
            <a:r>
              <a:rPr lang="en-GB" sz="2000" dirty="0" smtClean="0">
                <a:solidFill>
                  <a:srgbClr val="0055A0"/>
                </a:solidFill>
              </a:rPr>
              <a:t> </a:t>
            </a:r>
            <a:r>
              <a:rPr lang="en-GB" sz="2000" dirty="0">
                <a:solidFill>
                  <a:srgbClr val="0055A0"/>
                </a:solidFill>
              </a:rPr>
              <a:t>&amp; diode </a:t>
            </a:r>
            <a:r>
              <a:rPr lang="en-GB" sz="2000" dirty="0" smtClean="0">
                <a:solidFill>
                  <a:srgbClr val="0055A0"/>
                </a:solidFill>
              </a:rPr>
              <a:t>size &amp; quench propagation)</a:t>
            </a:r>
            <a:endParaRPr lang="en-GB" sz="2000" dirty="0">
              <a:solidFill>
                <a:srgbClr val="0055A0"/>
              </a:solidFill>
            </a:endParaRPr>
          </a:p>
          <a:p>
            <a:pPr marL="36576" indent="0">
              <a:buNone/>
            </a:pPr>
            <a:r>
              <a:rPr lang="en-GB" sz="2000" dirty="0" smtClean="0">
                <a:solidFill>
                  <a:srgbClr val="0055A0"/>
                </a:solidFill>
              </a:rPr>
              <a:t>			</a:t>
            </a:r>
            <a:r>
              <a:rPr lang="en-GB" sz="2000" i="1" dirty="0" err="1" smtClean="0"/>
              <a:t>V</a:t>
            </a:r>
            <a:r>
              <a:rPr lang="en-GB" sz="2000" baseline="-25000" dirty="0" err="1" smtClean="0"/>
              <a:t>FPA,max</a:t>
            </a:r>
            <a:endParaRPr lang="en-GB" sz="2000" dirty="0">
              <a:solidFill>
                <a:srgbClr val="0055A0"/>
              </a:solidFill>
            </a:endParaRPr>
          </a:p>
        </p:txBody>
      </p:sp>
      <p:sp>
        <p:nvSpPr>
          <p:cNvPr id="2" name="TextBox 1"/>
          <p:cNvSpPr txBox="1"/>
          <p:nvPr/>
        </p:nvSpPr>
        <p:spPr>
          <a:xfrm>
            <a:off x="190797" y="864141"/>
            <a:ext cx="8789430" cy="1015663"/>
          </a:xfrm>
          <a:prstGeom prst="rect">
            <a:avLst/>
          </a:prstGeom>
          <a:solidFill>
            <a:srgbClr val="FFFF00">
              <a:alpha val="40000"/>
            </a:srgbClr>
          </a:solidFill>
        </p:spPr>
        <p:txBody>
          <a:bodyPr wrap="square" rtlCol="0">
            <a:spAutoFit/>
          </a:bodyPr>
          <a:lstStyle/>
          <a:p>
            <a:r>
              <a:rPr lang="en-GB" sz="2000" dirty="0" smtClean="0"/>
              <a:t>A string of magnets can </a:t>
            </a:r>
            <a:r>
              <a:rPr lang="en-GB" sz="2000" b="1" i="1" dirty="0" smtClean="0"/>
              <a:t>always </a:t>
            </a:r>
            <a:r>
              <a:rPr lang="en-GB" sz="2000" dirty="0" smtClean="0"/>
              <a:t>be protected, for any magnet design and given constraints (voltage withstand level, </a:t>
            </a:r>
            <a:r>
              <a:rPr lang="en-GB" sz="2000" dirty="0" err="1" smtClean="0">
                <a:latin typeface="Symbol" panose="05050102010706020507" pitchFamily="18" charset="2"/>
              </a:rPr>
              <a:t>t</a:t>
            </a:r>
            <a:r>
              <a:rPr lang="en-GB" sz="2000" baseline="-25000" dirty="0" err="1" smtClean="0"/>
              <a:t>circ</a:t>
            </a:r>
            <a:r>
              <a:rPr lang="en-GB" sz="2000" dirty="0" smtClean="0"/>
              <a:t>, …), by adapting the number of circuits, so by subdividing a powering sector in multiple circuits.</a:t>
            </a:r>
            <a:endParaRPr lang="en-GB" sz="2000" dirty="0"/>
          </a:p>
        </p:txBody>
      </p:sp>
      <p:sp>
        <p:nvSpPr>
          <p:cNvPr id="10" name="TextBox 9"/>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28081033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20791" y="29843"/>
            <a:ext cx="8226854" cy="736580"/>
          </a:xfrm>
        </p:spPr>
        <p:txBody>
          <a:bodyPr>
            <a:normAutofit/>
          </a:bodyPr>
          <a:lstStyle/>
          <a:p>
            <a:pPr algn="ctr"/>
            <a:r>
              <a:rPr lang="en-GB" sz="3000" b="1" dirty="0" smtClean="0"/>
              <a:t>Layouts for the </a:t>
            </a:r>
            <a:r>
              <a:rPr lang="en-GB" sz="3000" b="1" dirty="0" err="1" smtClean="0"/>
              <a:t>EuroCirCol</a:t>
            </a:r>
            <a:r>
              <a:rPr lang="en-GB" sz="3000" b="1" dirty="0" smtClean="0"/>
              <a:t> </a:t>
            </a:r>
            <a:r>
              <a:rPr lang="en-GB" sz="3000" b="1" dirty="0" smtClean="0">
                <a:solidFill>
                  <a:srgbClr val="FF0000"/>
                </a:solidFill>
              </a:rPr>
              <a:t>Cos-</a:t>
            </a:r>
            <a:r>
              <a:rPr lang="en-GB" sz="3200" b="1" dirty="0" smtClean="0">
                <a:solidFill>
                  <a:srgbClr val="FF0000"/>
                </a:solidFill>
                <a:sym typeface="Symbol" panose="05050102010706020507" pitchFamily="18" charset="2"/>
              </a:rPr>
              <a:t></a:t>
            </a:r>
            <a:r>
              <a:rPr lang="en-GB" sz="3000" b="1" dirty="0" smtClean="0"/>
              <a:t> design</a:t>
            </a:r>
            <a:endParaRPr lang="en-GB" sz="3000" b="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17</a:t>
            </a:fld>
            <a:endParaRPr lang="en-US" dirty="0"/>
          </a:p>
        </p:txBody>
      </p:sp>
      <p:graphicFrame>
        <p:nvGraphicFramePr>
          <p:cNvPr id="91" name="Table 90"/>
          <p:cNvGraphicFramePr>
            <a:graphicFrameLocks noGrp="1"/>
          </p:cNvGraphicFramePr>
          <p:nvPr>
            <p:extLst>
              <p:ext uri="{D42A27DB-BD31-4B8C-83A1-F6EECF244321}">
                <p14:modId xmlns:p14="http://schemas.microsoft.com/office/powerpoint/2010/main" val="4076443504"/>
              </p:ext>
            </p:extLst>
          </p:nvPr>
        </p:nvGraphicFramePr>
        <p:xfrm>
          <a:off x="106411" y="968991"/>
          <a:ext cx="8846521" cy="4667530"/>
        </p:xfrm>
        <a:graphic>
          <a:graphicData uri="http://schemas.openxmlformats.org/drawingml/2006/table">
            <a:tbl>
              <a:tblPr>
                <a:tableStyleId>{2D5ABB26-0587-4C30-8999-92F81FD0307C}</a:tableStyleId>
              </a:tblPr>
              <a:tblGrid>
                <a:gridCol w="3207404"/>
                <a:gridCol w="903343"/>
                <a:gridCol w="846161"/>
                <a:gridCol w="962168"/>
                <a:gridCol w="1009934"/>
                <a:gridCol w="955343"/>
                <a:gridCol w="962168"/>
              </a:tblGrid>
              <a:tr h="505546">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800" b="1"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1" i="0" u="none" strike="noStrike" dirty="0" err="1" smtClean="0">
                          <a:solidFill>
                            <a:schemeClr val="accent6">
                              <a:lumMod val="50000"/>
                            </a:schemeClr>
                          </a:solidFill>
                          <a:effectLst/>
                          <a:latin typeface="Times New Roman" panose="02020603050405020304" pitchFamily="18" charset="0"/>
                          <a:cs typeface="Times New Roman" panose="02020603050405020304" pitchFamily="18" charset="0"/>
                        </a:rPr>
                        <a:t>Nr</a:t>
                      </a:r>
                      <a:r>
                        <a:rPr lang="en-GB" sz="1800" b="1"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of circuits per half-arc</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1</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2</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3</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4</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4</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8</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r h="346832">
                <a:tc>
                  <a:txBody>
                    <a:bodyPr/>
                    <a:lstStyle/>
                    <a:p>
                      <a:pPr algn="l"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a:t>
                      </a:r>
                      <a:r>
                        <a:rPr lang="en-GB" sz="1800" b="0" i="0" u="none" strike="noStrike" dirty="0" err="1" smtClean="0">
                          <a:solidFill>
                            <a:srgbClr val="000000"/>
                          </a:solidFill>
                          <a:effectLst/>
                          <a:latin typeface="Times New Roman" panose="02020603050405020304" pitchFamily="18" charset="0"/>
                          <a:cs typeface="Times New Roman" panose="02020603050405020304" pitchFamily="18" charset="0"/>
                        </a:rPr>
                        <a:t>Nr</a:t>
                      </a: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of circuits entire FCC</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a:r>
                        <a:rPr lang="en-GB" dirty="0" smtClean="0">
                          <a:solidFill>
                            <a:srgbClr val="00CC00"/>
                          </a:solidFill>
                          <a:latin typeface="Times New Roman" panose="02020603050405020304" pitchFamily="18" charset="0"/>
                          <a:cs typeface="Times New Roman" panose="02020603050405020304" pitchFamily="18" charset="0"/>
                        </a:rPr>
                        <a:t>20</a:t>
                      </a:r>
                      <a:endParaRPr lang="en-GB" dirty="0">
                        <a:solidFill>
                          <a:srgbClr val="00CC00"/>
                        </a:solidFill>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CC00"/>
                          </a:solidFill>
                          <a:effectLst/>
                          <a:latin typeface="Times New Roman" panose="02020603050405020304" pitchFamily="18" charset="0"/>
                          <a:cs typeface="Times New Roman" panose="02020603050405020304" pitchFamily="18" charset="0"/>
                        </a:rPr>
                        <a:t>40</a:t>
                      </a:r>
                      <a:endParaRPr lang="en-GB" sz="1800" b="0" i="0" u="none" strike="noStrike" dirty="0">
                        <a:solidFill>
                          <a:srgbClr val="00CC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60</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80</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80</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160</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r>
              <a:tr h="346832">
                <a:tc>
                  <a:txBody>
                    <a:bodyPr/>
                    <a:lstStyle/>
                    <a:p>
                      <a:pPr algn="l"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Magnets per circuit</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215</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113</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72</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54</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54</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27</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6832">
                <a:tc>
                  <a:txBody>
                    <a:bodyPr/>
                    <a:lstStyle/>
                    <a:p>
                      <a:pPr algn="l"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Inductance </a:t>
                      </a:r>
                      <a:r>
                        <a:rPr lang="en-GB" sz="1800" b="0" i="0" u="none" strike="noStrike" dirty="0">
                          <a:solidFill>
                            <a:srgbClr val="000000"/>
                          </a:solidFill>
                          <a:effectLst/>
                          <a:latin typeface="Times New Roman" panose="02020603050405020304" pitchFamily="18" charset="0"/>
                          <a:cs typeface="Times New Roman" panose="02020603050405020304" pitchFamily="18" charset="0"/>
                        </a:rPr>
                        <a:t>per </a:t>
                      </a: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circuit [H]</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158</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79</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53</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39</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39</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20</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6832">
                <a:tc>
                  <a:txBody>
                    <a:bodyPr/>
                    <a:lstStyle/>
                    <a:p>
                      <a:pPr algn="l"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Stored energy per circuit [GJ]</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8.3</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2.8</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6832">
                <a:tc>
                  <a:txBody>
                    <a:bodyPr/>
                    <a:lstStyle/>
                    <a:p>
                      <a:pPr algn="l"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Ramp time [min]</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20</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6832">
                <a:tc>
                  <a:txBody>
                    <a:bodyPr/>
                    <a:lstStyle/>
                    <a:p>
                      <a:pPr algn="l" fontAlgn="b"/>
                      <a:r>
                        <a:rPr lang="en-GB" sz="1800" b="0" i="1"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V</a:t>
                      </a:r>
                      <a:r>
                        <a:rPr lang="en-GB" sz="1800" b="0" i="0" u="none" strike="noStrike" baseline="-25000" dirty="0" smtClean="0">
                          <a:solidFill>
                            <a:schemeClr val="accent6">
                              <a:lumMod val="50000"/>
                            </a:schemeClr>
                          </a:solidFill>
                          <a:effectLst/>
                          <a:latin typeface="Times New Roman" panose="02020603050405020304" pitchFamily="18" charset="0"/>
                          <a:cs typeface="Times New Roman" panose="02020603050405020304" pitchFamily="18" charset="0"/>
                        </a:rPr>
                        <a:t>PC</a:t>
                      </a:r>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[V]</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rgbClr val="FF0000"/>
                          </a:solidFill>
                          <a:latin typeface="Times New Roman" panose="02020603050405020304" pitchFamily="18" charset="0"/>
                          <a:cs typeface="Times New Roman" panose="02020603050405020304" pitchFamily="18" charset="0"/>
                        </a:rPr>
                        <a:t>1350</a:t>
                      </a:r>
                      <a:endParaRPr lang="en-GB" dirty="0">
                        <a:solidFill>
                          <a:srgbClr val="FF0000"/>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676</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450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338</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338</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169</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6832">
                <a:tc>
                  <a:txBody>
                    <a:bodyPr/>
                    <a:lstStyle/>
                    <a:p>
                      <a:pPr algn="l" fontAlgn="b"/>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6832">
                <a:tc>
                  <a:txBody>
                    <a:bodyPr/>
                    <a:lstStyle/>
                    <a:p>
                      <a:pPr algn="l" fontAlgn="b"/>
                      <a:r>
                        <a:rPr lang="en-GB" sz="1800" b="0" i="1"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baseline="0" dirty="0" err="1" smtClean="0">
                          <a:solidFill>
                            <a:schemeClr val="accent6">
                              <a:lumMod val="50000"/>
                            </a:schemeClr>
                          </a:solidFill>
                          <a:effectLst/>
                          <a:latin typeface="Times New Roman" panose="02020603050405020304" pitchFamily="18" charset="0"/>
                          <a:cs typeface="Times New Roman" panose="02020603050405020304" pitchFamily="18" charset="0"/>
                        </a:rPr>
                        <a:t>V</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FPA,max</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[kV]</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1</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B050"/>
                          </a:solidFill>
                          <a:effectLst/>
                          <a:latin typeface="Times New Roman" panose="02020603050405020304" pitchFamily="18" charset="0"/>
                          <a:cs typeface="Times New Roman" panose="02020603050405020304" pitchFamily="18" charset="0"/>
                        </a:rPr>
                        <a:t>0.5</a:t>
                      </a:r>
                      <a:endParaRPr lang="en-GB" sz="1800" b="0" i="0" u="none" strike="noStrike" dirty="0">
                        <a:solidFill>
                          <a:srgbClr val="00B05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B050"/>
                          </a:solidFill>
                          <a:effectLst/>
                          <a:latin typeface="Times New Roman" panose="02020603050405020304" pitchFamily="18" charset="0"/>
                          <a:cs typeface="Times New Roman" panose="02020603050405020304" pitchFamily="18" charset="0"/>
                        </a:rPr>
                        <a:t>0.5</a:t>
                      </a:r>
                      <a:endParaRPr lang="en-GB" sz="1800" b="0" i="0" u="none" strike="noStrike" dirty="0">
                        <a:solidFill>
                          <a:srgbClr val="00B05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6832">
                <a:tc>
                  <a:txBody>
                    <a:bodyPr/>
                    <a:lstStyle/>
                    <a:p>
                      <a:pPr algn="l" fontAlgn="b"/>
                      <a:r>
                        <a:rPr lang="en-GB" sz="1800" b="0" i="1"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baseline="0" dirty="0" err="1" smtClean="0">
                          <a:solidFill>
                            <a:schemeClr val="accent6">
                              <a:lumMod val="50000"/>
                            </a:schemeClr>
                          </a:solidFill>
                          <a:effectLst/>
                          <a:latin typeface="Times New Roman" panose="02020603050405020304" pitchFamily="18" charset="0"/>
                          <a:cs typeface="Times New Roman" panose="02020603050405020304" pitchFamily="18" charset="0"/>
                        </a:rPr>
                        <a:t>V</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FPA,max,fault</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[kV]</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3.3</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2.6</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2.4</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6832">
                <a:tc>
                  <a:txBody>
                    <a:bodyPr/>
                    <a:lstStyle/>
                    <a:p>
                      <a:pPr algn="l" fontAlgn="b"/>
                      <a:r>
                        <a:rPr lang="en-GB" sz="1800" b="0" i="0" u="none" strike="noStrike" dirty="0" smtClean="0">
                          <a:solidFill>
                            <a:schemeClr val="accent6">
                              <a:lumMod val="50000"/>
                            </a:schemeClr>
                          </a:solidFill>
                          <a:effectLst/>
                          <a:latin typeface="Symbol" panose="05050102010706020507" pitchFamily="18" charset="2"/>
                          <a:cs typeface="Times New Roman" panose="02020603050405020304" pitchFamily="18" charset="0"/>
                        </a:rPr>
                        <a:t> </a:t>
                      </a:r>
                      <a:r>
                        <a:rPr lang="en-GB" sz="1800" b="0" i="0" u="none" strike="noStrike" dirty="0" err="1" smtClean="0">
                          <a:solidFill>
                            <a:schemeClr val="accent6">
                              <a:lumMod val="50000"/>
                            </a:schemeClr>
                          </a:solidFill>
                          <a:effectLst/>
                          <a:latin typeface="Symbol" panose="05050102010706020507" pitchFamily="18" charset="2"/>
                          <a:cs typeface="Times New Roman" panose="02020603050405020304" pitchFamily="18" charset="0"/>
                        </a:rPr>
                        <a:t>t</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circ</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[s]</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rgbClr val="FF0000"/>
                          </a:solidFill>
                          <a:latin typeface="Times New Roman" panose="02020603050405020304" pitchFamily="18" charset="0"/>
                          <a:cs typeface="Times New Roman" panose="02020603050405020304" pitchFamily="18" charset="0"/>
                        </a:rPr>
                        <a:t>810</a:t>
                      </a:r>
                      <a:endParaRPr lang="en-GB" dirty="0">
                        <a:solidFill>
                          <a:srgbClr val="FF0000"/>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405</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270</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405</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6832">
                <a:tc>
                  <a:txBody>
                    <a:bodyPr/>
                    <a:lstStyle/>
                    <a:p>
                      <a:pPr algn="l" fontAlgn="b"/>
                      <a:r>
                        <a:rPr lang="en-GB" sz="1800" b="0" i="1"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dirty="0" err="1" smtClean="0">
                          <a:solidFill>
                            <a:schemeClr val="accent6">
                              <a:lumMod val="50000"/>
                            </a:schemeClr>
                          </a:solidFill>
                          <a:effectLst/>
                          <a:latin typeface="Times New Roman" panose="02020603050405020304" pitchFamily="18" charset="0"/>
                          <a:cs typeface="Times New Roman" panose="02020603050405020304" pitchFamily="18" charset="0"/>
                        </a:rPr>
                        <a:t>A</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busbar</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[mm</a:t>
                      </a:r>
                      <a:r>
                        <a:rPr lang="en-GB" sz="1800" b="0" i="0" u="none" strike="noStrike" baseline="30000" dirty="0" smtClean="0">
                          <a:solidFill>
                            <a:schemeClr val="accent6">
                              <a:lumMod val="50000"/>
                            </a:schemeClr>
                          </a:solidFill>
                          <a:effectLst/>
                          <a:latin typeface="Times New Roman" panose="02020603050405020304" pitchFamily="18" charset="0"/>
                          <a:cs typeface="Times New Roman" panose="02020603050405020304" pitchFamily="18" charset="0"/>
                        </a:rPr>
                        <a:t>2</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539</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387</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316</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273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387</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273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6832">
                <a:tc>
                  <a:txBody>
                    <a:bodyPr/>
                    <a:lstStyle/>
                    <a:p>
                      <a:pPr algn="l" fontAlgn="b"/>
                      <a:r>
                        <a:rPr lang="en-GB" sz="1800" b="0" i="1"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baseline="0" dirty="0" err="1" smtClean="0">
                          <a:solidFill>
                            <a:schemeClr val="accent6">
                              <a:lumMod val="50000"/>
                            </a:schemeClr>
                          </a:solidFill>
                          <a:effectLst/>
                          <a:latin typeface="Times New Roman" panose="02020603050405020304" pitchFamily="18" charset="0"/>
                          <a:cs typeface="Times New Roman" panose="02020603050405020304" pitchFamily="18" charset="0"/>
                        </a:rPr>
                        <a:t>Q</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diode</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[MJ]</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8.3</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2.8</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bl>
          </a:graphicData>
        </a:graphic>
      </p:graphicFrame>
      <p:sp>
        <p:nvSpPr>
          <p:cNvPr id="92" name="Rounded Rectangle 91"/>
          <p:cNvSpPr/>
          <p:nvPr/>
        </p:nvSpPr>
        <p:spPr>
          <a:xfrm>
            <a:off x="6182436" y="859809"/>
            <a:ext cx="646534" cy="4911045"/>
          </a:xfrm>
          <a:prstGeom prst="roundRect">
            <a:avLst/>
          </a:prstGeom>
          <a:noFill/>
          <a:ln w="317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
        <p:nvSpPr>
          <p:cNvPr id="9" name="TextBox 8"/>
          <p:cNvSpPr txBox="1"/>
          <p:nvPr/>
        </p:nvSpPr>
        <p:spPr>
          <a:xfrm>
            <a:off x="3295607" y="67641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2003558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20791" y="29842"/>
            <a:ext cx="8226854" cy="836791"/>
          </a:xfrm>
        </p:spPr>
        <p:txBody>
          <a:bodyPr>
            <a:normAutofit/>
          </a:bodyPr>
          <a:lstStyle/>
          <a:p>
            <a:pPr algn="ctr"/>
            <a:r>
              <a:rPr lang="en-GB" sz="3000" b="1" dirty="0" smtClean="0"/>
              <a:t>Layouts for the </a:t>
            </a:r>
            <a:r>
              <a:rPr lang="en-GB" sz="3000" b="1" dirty="0" err="1" smtClean="0"/>
              <a:t>EuroCirCol</a:t>
            </a:r>
            <a:r>
              <a:rPr lang="en-GB" sz="3000" b="1" dirty="0" smtClean="0"/>
              <a:t> </a:t>
            </a:r>
            <a:r>
              <a:rPr lang="en-GB" sz="3000" b="1" dirty="0" smtClean="0">
                <a:solidFill>
                  <a:srgbClr val="FF0000"/>
                </a:solidFill>
              </a:rPr>
              <a:t>Block</a:t>
            </a:r>
            <a:r>
              <a:rPr lang="en-GB" sz="3000" b="1" dirty="0" smtClean="0"/>
              <a:t> design</a:t>
            </a:r>
            <a:endParaRPr lang="en-GB" sz="3000" b="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18</a:t>
            </a:fld>
            <a:endParaRPr lang="en-US" dirty="0"/>
          </a:p>
        </p:txBody>
      </p:sp>
      <p:graphicFrame>
        <p:nvGraphicFramePr>
          <p:cNvPr id="91" name="Table 90"/>
          <p:cNvGraphicFramePr>
            <a:graphicFrameLocks noGrp="1"/>
          </p:cNvGraphicFramePr>
          <p:nvPr>
            <p:extLst>
              <p:ext uri="{D42A27DB-BD31-4B8C-83A1-F6EECF244321}">
                <p14:modId xmlns:p14="http://schemas.microsoft.com/office/powerpoint/2010/main" val="2182958635"/>
              </p:ext>
            </p:extLst>
          </p:nvPr>
        </p:nvGraphicFramePr>
        <p:xfrm>
          <a:off x="110957" y="939552"/>
          <a:ext cx="8846521" cy="4580970"/>
        </p:xfrm>
        <a:graphic>
          <a:graphicData uri="http://schemas.openxmlformats.org/drawingml/2006/table">
            <a:tbl>
              <a:tblPr>
                <a:tableStyleId>{2D5ABB26-0587-4C30-8999-92F81FD0307C}</a:tableStyleId>
              </a:tblPr>
              <a:tblGrid>
                <a:gridCol w="3207404"/>
                <a:gridCol w="903343"/>
                <a:gridCol w="846161"/>
                <a:gridCol w="962168"/>
                <a:gridCol w="1009934"/>
                <a:gridCol w="955343"/>
                <a:gridCol w="962168"/>
              </a:tblGrid>
              <a:tr h="49617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800" b="1"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1" i="0" u="none" strike="noStrike" dirty="0" err="1" smtClean="0">
                          <a:solidFill>
                            <a:schemeClr val="accent6">
                              <a:lumMod val="50000"/>
                            </a:schemeClr>
                          </a:solidFill>
                          <a:effectLst/>
                          <a:latin typeface="Times New Roman" panose="02020603050405020304" pitchFamily="18" charset="0"/>
                          <a:cs typeface="Times New Roman" panose="02020603050405020304" pitchFamily="18" charset="0"/>
                        </a:rPr>
                        <a:t>Nr</a:t>
                      </a:r>
                      <a:r>
                        <a:rPr lang="en-GB" sz="1800" b="1"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of circuits per half-arc</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1</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2</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4</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6</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6</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12</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r h="340400">
                <a:tc>
                  <a:txBody>
                    <a:bodyPr/>
                    <a:lstStyle/>
                    <a:p>
                      <a:pPr algn="l"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a:t>
                      </a:r>
                      <a:r>
                        <a:rPr lang="en-GB" sz="1800" b="0" i="0" u="none" strike="noStrike" dirty="0" err="1" smtClean="0">
                          <a:solidFill>
                            <a:srgbClr val="000000"/>
                          </a:solidFill>
                          <a:effectLst/>
                          <a:latin typeface="Times New Roman" panose="02020603050405020304" pitchFamily="18" charset="0"/>
                          <a:cs typeface="Times New Roman" panose="02020603050405020304" pitchFamily="18" charset="0"/>
                        </a:rPr>
                        <a:t>Nr</a:t>
                      </a: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of circuits entire FCC</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a:r>
                        <a:rPr lang="en-GB" dirty="0" smtClean="0">
                          <a:solidFill>
                            <a:srgbClr val="00CC00"/>
                          </a:solidFill>
                          <a:latin typeface="Times New Roman" panose="02020603050405020304" pitchFamily="18" charset="0"/>
                          <a:cs typeface="Times New Roman" panose="02020603050405020304" pitchFamily="18" charset="0"/>
                        </a:rPr>
                        <a:t>20</a:t>
                      </a:r>
                      <a:endParaRPr lang="en-GB" dirty="0">
                        <a:solidFill>
                          <a:srgbClr val="00CC00"/>
                        </a:solidFill>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CC00"/>
                          </a:solidFill>
                          <a:effectLst/>
                          <a:latin typeface="Times New Roman" panose="02020603050405020304" pitchFamily="18" charset="0"/>
                          <a:cs typeface="Times New Roman" panose="02020603050405020304" pitchFamily="18" charset="0"/>
                        </a:rPr>
                        <a:t>40</a:t>
                      </a:r>
                      <a:endParaRPr lang="en-GB" sz="1800" b="0" i="0" u="none" strike="noStrike" dirty="0">
                        <a:solidFill>
                          <a:srgbClr val="00CC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80</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120</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120</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240</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r>
              <a:tr h="340400">
                <a:tc>
                  <a:txBody>
                    <a:bodyPr/>
                    <a:lstStyle/>
                    <a:p>
                      <a:pPr algn="l"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Magnets per circuit</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215</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108</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54</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36</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36</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18</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0400">
                <a:tc>
                  <a:txBody>
                    <a:bodyPr/>
                    <a:lstStyle/>
                    <a:p>
                      <a:pPr algn="l"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Inductance </a:t>
                      </a:r>
                      <a:r>
                        <a:rPr lang="en-GB" sz="1800" b="0" i="0" u="none" strike="noStrike" dirty="0">
                          <a:solidFill>
                            <a:srgbClr val="000000"/>
                          </a:solidFill>
                          <a:effectLst/>
                          <a:latin typeface="Times New Roman" panose="02020603050405020304" pitchFamily="18" charset="0"/>
                          <a:cs typeface="Times New Roman" panose="02020603050405020304" pitchFamily="18" charset="0"/>
                        </a:rPr>
                        <a:t>per </a:t>
                      </a: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circuit [H]</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272</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136</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68</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45</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45</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23</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0400">
                <a:tc>
                  <a:txBody>
                    <a:bodyPr/>
                    <a:lstStyle/>
                    <a:p>
                      <a:pPr algn="l"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Stored energy per circuit [GJ]</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9.7</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4.9</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2.4</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1.6</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1.6</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0.8</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0400">
                <a:tc>
                  <a:txBody>
                    <a:bodyPr/>
                    <a:lstStyle/>
                    <a:p>
                      <a:pPr algn="l"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Ramp time [min]</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20</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0400">
                <a:tc>
                  <a:txBody>
                    <a:bodyPr/>
                    <a:lstStyle/>
                    <a:p>
                      <a:pPr algn="l" fontAlgn="b"/>
                      <a:r>
                        <a:rPr lang="en-GB" sz="1800" b="0" i="1"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V</a:t>
                      </a:r>
                      <a:r>
                        <a:rPr lang="en-GB" sz="1800" b="0" i="0" u="none" strike="noStrike" baseline="-25000" dirty="0" smtClean="0">
                          <a:solidFill>
                            <a:schemeClr val="accent6">
                              <a:lumMod val="50000"/>
                            </a:schemeClr>
                          </a:solidFill>
                          <a:effectLst/>
                          <a:latin typeface="Times New Roman" panose="02020603050405020304" pitchFamily="18" charset="0"/>
                          <a:cs typeface="Times New Roman" panose="02020603050405020304" pitchFamily="18" charset="0"/>
                        </a:rPr>
                        <a:t>PC</a:t>
                      </a:r>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[V]</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rgbClr val="FF0000"/>
                          </a:solidFill>
                          <a:latin typeface="Times New Roman" panose="02020603050405020304" pitchFamily="18" charset="0"/>
                          <a:cs typeface="Times New Roman" panose="02020603050405020304" pitchFamily="18" charset="0"/>
                        </a:rPr>
                        <a:t>1920</a:t>
                      </a:r>
                      <a:endParaRPr lang="en-GB" dirty="0">
                        <a:solidFill>
                          <a:srgbClr val="FF0000"/>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960</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480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160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0400">
                <a:tc>
                  <a:txBody>
                    <a:bodyPr/>
                    <a:lstStyle/>
                    <a:p>
                      <a:pPr algn="l" fontAlgn="b"/>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endParaRPr lang="en-GB" dirty="0">
                        <a:solidFill>
                          <a:srgbClr val="FF0000"/>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0400">
                <a:tc>
                  <a:txBody>
                    <a:bodyPr/>
                    <a:lstStyle/>
                    <a:p>
                      <a:pPr algn="l" fontAlgn="b"/>
                      <a:r>
                        <a:rPr lang="en-GB" sz="1800" b="0" i="1"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baseline="0" dirty="0" err="1" smtClean="0">
                          <a:solidFill>
                            <a:schemeClr val="accent6">
                              <a:lumMod val="50000"/>
                            </a:schemeClr>
                          </a:solidFill>
                          <a:effectLst/>
                          <a:latin typeface="Times New Roman" panose="02020603050405020304" pitchFamily="18" charset="0"/>
                          <a:cs typeface="Times New Roman" panose="02020603050405020304" pitchFamily="18" charset="0"/>
                        </a:rPr>
                        <a:t>V</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FPA,max</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[kV]</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1</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B050"/>
                          </a:solidFill>
                          <a:effectLst/>
                          <a:latin typeface="Times New Roman" panose="02020603050405020304" pitchFamily="18" charset="0"/>
                          <a:cs typeface="Times New Roman" panose="02020603050405020304" pitchFamily="18" charset="0"/>
                        </a:rPr>
                        <a:t>0.5</a:t>
                      </a:r>
                      <a:endParaRPr lang="en-GB" sz="1800" b="0" i="0" u="none" strike="noStrike" dirty="0">
                        <a:solidFill>
                          <a:srgbClr val="00B05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B050"/>
                          </a:solidFill>
                          <a:effectLst/>
                          <a:latin typeface="Times New Roman" panose="02020603050405020304" pitchFamily="18" charset="0"/>
                          <a:cs typeface="Times New Roman" panose="02020603050405020304" pitchFamily="18" charset="0"/>
                        </a:rPr>
                        <a:t>0.5</a:t>
                      </a:r>
                      <a:endParaRPr lang="en-GB" sz="1800" b="0" i="0" u="none" strike="noStrike" dirty="0">
                        <a:solidFill>
                          <a:srgbClr val="00B05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0400">
                <a:tc>
                  <a:txBody>
                    <a:bodyPr/>
                    <a:lstStyle/>
                    <a:p>
                      <a:pPr algn="l" fontAlgn="b"/>
                      <a:r>
                        <a:rPr lang="en-GB" sz="1800" b="0" i="1"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baseline="0" dirty="0" err="1" smtClean="0">
                          <a:solidFill>
                            <a:schemeClr val="accent6">
                              <a:lumMod val="50000"/>
                            </a:schemeClr>
                          </a:solidFill>
                          <a:effectLst/>
                          <a:latin typeface="Times New Roman" panose="02020603050405020304" pitchFamily="18" charset="0"/>
                          <a:cs typeface="Times New Roman" panose="02020603050405020304" pitchFamily="18" charset="0"/>
                        </a:rPr>
                        <a:t>V</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FPA,max,fault</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[kV]</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3.3</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2.6</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0400">
                <a:tc>
                  <a:txBody>
                    <a:bodyPr/>
                    <a:lstStyle/>
                    <a:p>
                      <a:pPr algn="l" fontAlgn="b"/>
                      <a:r>
                        <a:rPr lang="en-GB" sz="1800" b="0" i="0" u="none" strike="noStrike" dirty="0" smtClean="0">
                          <a:solidFill>
                            <a:schemeClr val="accent6">
                              <a:lumMod val="50000"/>
                            </a:schemeClr>
                          </a:solidFill>
                          <a:effectLst/>
                          <a:latin typeface="Symbol" panose="05050102010706020507" pitchFamily="18" charset="2"/>
                          <a:cs typeface="Times New Roman" panose="02020603050405020304" pitchFamily="18" charset="0"/>
                        </a:rPr>
                        <a:t> </a:t>
                      </a:r>
                      <a:r>
                        <a:rPr lang="en-GB" sz="1800" b="0" i="0" u="none" strike="noStrike" dirty="0" err="1" smtClean="0">
                          <a:solidFill>
                            <a:schemeClr val="accent6">
                              <a:lumMod val="50000"/>
                            </a:schemeClr>
                          </a:solidFill>
                          <a:effectLst/>
                          <a:latin typeface="Symbol" panose="05050102010706020507" pitchFamily="18" charset="2"/>
                          <a:cs typeface="Times New Roman" panose="02020603050405020304" pitchFamily="18" charset="0"/>
                        </a:rPr>
                        <a:t>t</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circ</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[s]</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rgbClr val="FF0000"/>
                          </a:solidFill>
                          <a:latin typeface="Times New Roman" panose="02020603050405020304" pitchFamily="18" charset="0"/>
                          <a:cs typeface="Times New Roman" panose="02020603050405020304" pitchFamily="18" charset="0"/>
                        </a:rPr>
                        <a:t>1150</a:t>
                      </a:r>
                      <a:endParaRPr lang="en-GB" dirty="0">
                        <a:solidFill>
                          <a:srgbClr val="FF0000"/>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575</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288</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192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384</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192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0400">
                <a:tc>
                  <a:txBody>
                    <a:bodyPr/>
                    <a:lstStyle/>
                    <a:p>
                      <a:pPr algn="l" fontAlgn="b"/>
                      <a:r>
                        <a:rPr lang="en-GB" sz="1800" b="0" i="1"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dirty="0" err="1" smtClean="0">
                          <a:solidFill>
                            <a:schemeClr val="accent6">
                              <a:lumMod val="50000"/>
                            </a:schemeClr>
                          </a:solidFill>
                          <a:effectLst/>
                          <a:latin typeface="Times New Roman" panose="02020603050405020304" pitchFamily="18" charset="0"/>
                          <a:cs typeface="Times New Roman" panose="02020603050405020304" pitchFamily="18" charset="0"/>
                        </a:rPr>
                        <a:t>A</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busbar</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[mm</a:t>
                      </a:r>
                      <a:r>
                        <a:rPr lang="en-GB" sz="1800" b="0" i="0" u="none" strike="noStrike" baseline="30000" dirty="0" smtClean="0">
                          <a:solidFill>
                            <a:schemeClr val="accent6">
                              <a:lumMod val="50000"/>
                            </a:schemeClr>
                          </a:solidFill>
                          <a:effectLst/>
                          <a:latin typeface="Times New Roman" panose="02020603050405020304" pitchFamily="18" charset="0"/>
                          <a:cs typeface="Times New Roman" panose="02020603050405020304" pitchFamily="18" charset="0"/>
                        </a:rPr>
                        <a:t>2</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538</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380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269</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310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40400">
                <a:tc>
                  <a:txBody>
                    <a:bodyPr/>
                    <a:lstStyle/>
                    <a:p>
                      <a:pPr algn="l" fontAlgn="b"/>
                      <a:r>
                        <a:rPr lang="en-GB" sz="1800" b="0" i="1"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baseline="0" dirty="0" err="1" smtClean="0">
                          <a:solidFill>
                            <a:schemeClr val="accent6">
                              <a:lumMod val="50000"/>
                            </a:schemeClr>
                          </a:solidFill>
                          <a:effectLst/>
                          <a:latin typeface="Times New Roman" panose="02020603050405020304" pitchFamily="18" charset="0"/>
                          <a:cs typeface="Times New Roman" panose="02020603050405020304" pitchFamily="18" charset="0"/>
                        </a:rPr>
                        <a:t>Q</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diode</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[MJ]</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9.7</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4.9</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2.4</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1.6</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1.6</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bl>
          </a:graphicData>
        </a:graphic>
      </p:graphicFrame>
      <p:sp>
        <p:nvSpPr>
          <p:cNvPr id="6" name="Rounded Rectangle 5"/>
          <p:cNvSpPr/>
          <p:nvPr/>
        </p:nvSpPr>
        <p:spPr>
          <a:xfrm>
            <a:off x="6182436" y="866633"/>
            <a:ext cx="646534" cy="4793907"/>
          </a:xfrm>
          <a:prstGeom prst="roundRect">
            <a:avLst/>
          </a:prstGeom>
          <a:noFill/>
          <a:ln w="317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3282054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20791" y="29843"/>
            <a:ext cx="8226854" cy="761268"/>
          </a:xfrm>
        </p:spPr>
        <p:txBody>
          <a:bodyPr>
            <a:normAutofit fontScale="90000"/>
          </a:bodyPr>
          <a:lstStyle/>
          <a:p>
            <a:pPr algn="ctr"/>
            <a:r>
              <a:rPr lang="en-GB" sz="3000" b="1" dirty="0" smtClean="0"/>
              <a:t>Layouts for the </a:t>
            </a:r>
            <a:r>
              <a:rPr lang="en-GB" sz="3000" b="1" dirty="0" err="1" smtClean="0"/>
              <a:t>EuroCirCol</a:t>
            </a:r>
            <a:r>
              <a:rPr lang="en-GB" sz="3000" b="1" dirty="0" smtClean="0"/>
              <a:t> </a:t>
            </a:r>
            <a:r>
              <a:rPr lang="en-GB" sz="3000" b="1" dirty="0" smtClean="0">
                <a:solidFill>
                  <a:srgbClr val="FF0000"/>
                </a:solidFill>
              </a:rPr>
              <a:t>Common coil</a:t>
            </a:r>
            <a:r>
              <a:rPr lang="en-GB" sz="3000" b="1" dirty="0" smtClean="0"/>
              <a:t> design</a:t>
            </a:r>
            <a:endParaRPr lang="en-GB" sz="3000" b="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19</a:t>
            </a:fld>
            <a:endParaRPr lang="en-US" dirty="0"/>
          </a:p>
        </p:txBody>
      </p:sp>
      <p:graphicFrame>
        <p:nvGraphicFramePr>
          <p:cNvPr id="91" name="Table 90"/>
          <p:cNvGraphicFramePr>
            <a:graphicFrameLocks noGrp="1"/>
          </p:cNvGraphicFramePr>
          <p:nvPr>
            <p:extLst>
              <p:ext uri="{D42A27DB-BD31-4B8C-83A1-F6EECF244321}">
                <p14:modId xmlns:p14="http://schemas.microsoft.com/office/powerpoint/2010/main" val="721792306"/>
              </p:ext>
            </p:extLst>
          </p:nvPr>
        </p:nvGraphicFramePr>
        <p:xfrm>
          <a:off x="110957" y="990601"/>
          <a:ext cx="8846521" cy="4564040"/>
        </p:xfrm>
        <a:graphic>
          <a:graphicData uri="http://schemas.openxmlformats.org/drawingml/2006/table">
            <a:tbl>
              <a:tblPr>
                <a:tableStyleId>{2D5ABB26-0587-4C30-8999-92F81FD0307C}</a:tableStyleId>
              </a:tblPr>
              <a:tblGrid>
                <a:gridCol w="3207404"/>
                <a:gridCol w="903343"/>
                <a:gridCol w="846161"/>
                <a:gridCol w="962168"/>
                <a:gridCol w="1009934"/>
                <a:gridCol w="955343"/>
                <a:gridCol w="962168"/>
              </a:tblGrid>
              <a:tr h="494336">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800" b="1"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1" i="0" u="none" strike="noStrike" dirty="0" err="1" smtClean="0">
                          <a:solidFill>
                            <a:schemeClr val="accent6">
                              <a:lumMod val="50000"/>
                            </a:schemeClr>
                          </a:solidFill>
                          <a:effectLst/>
                          <a:latin typeface="Times New Roman" panose="02020603050405020304" pitchFamily="18" charset="0"/>
                          <a:cs typeface="Times New Roman" panose="02020603050405020304" pitchFamily="18" charset="0"/>
                        </a:rPr>
                        <a:t>Nr</a:t>
                      </a:r>
                      <a:r>
                        <a:rPr lang="en-GB" sz="1800" b="1"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of circuits per half-arc</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1</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4</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6</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8</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8</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12</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r h="339142">
                <a:tc>
                  <a:txBody>
                    <a:bodyPr/>
                    <a:lstStyle/>
                    <a:p>
                      <a:pPr algn="l"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a:t>
                      </a:r>
                      <a:r>
                        <a:rPr lang="en-GB" sz="1800" b="0" i="0" u="none" strike="noStrike" dirty="0" err="1" smtClean="0">
                          <a:solidFill>
                            <a:srgbClr val="000000"/>
                          </a:solidFill>
                          <a:effectLst/>
                          <a:latin typeface="Times New Roman" panose="02020603050405020304" pitchFamily="18" charset="0"/>
                          <a:cs typeface="Times New Roman" panose="02020603050405020304" pitchFamily="18" charset="0"/>
                        </a:rPr>
                        <a:t>Nr</a:t>
                      </a: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of circuits entire FCC</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a:r>
                        <a:rPr lang="en-GB" dirty="0" smtClean="0">
                          <a:solidFill>
                            <a:srgbClr val="00CC00"/>
                          </a:solidFill>
                          <a:latin typeface="Times New Roman" panose="02020603050405020304" pitchFamily="18" charset="0"/>
                          <a:cs typeface="Times New Roman" panose="02020603050405020304" pitchFamily="18" charset="0"/>
                        </a:rPr>
                        <a:t>20</a:t>
                      </a:r>
                      <a:endParaRPr lang="en-GB" dirty="0">
                        <a:solidFill>
                          <a:srgbClr val="00CC00"/>
                        </a:solidFill>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80</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120</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160</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160</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240</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r>
              <a:tr h="339142">
                <a:tc>
                  <a:txBody>
                    <a:bodyPr/>
                    <a:lstStyle/>
                    <a:p>
                      <a:pPr algn="l"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Magnets per circuit</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215</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54</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36</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27</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27</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18</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9142">
                <a:tc>
                  <a:txBody>
                    <a:bodyPr/>
                    <a:lstStyle/>
                    <a:p>
                      <a:pPr algn="l"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Inductance </a:t>
                      </a:r>
                      <a:r>
                        <a:rPr lang="en-GB" sz="1800" b="0" i="0" u="none" strike="noStrike" dirty="0">
                          <a:solidFill>
                            <a:srgbClr val="000000"/>
                          </a:solidFill>
                          <a:effectLst/>
                          <a:latin typeface="Times New Roman" panose="02020603050405020304" pitchFamily="18" charset="0"/>
                          <a:cs typeface="Times New Roman" panose="02020603050405020304" pitchFamily="18" charset="0"/>
                        </a:rPr>
                        <a:t>per </a:t>
                      </a: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circuit [H]</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392</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98</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65</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49</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49</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33</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9142">
                <a:tc>
                  <a:txBody>
                    <a:bodyPr/>
                    <a:lstStyle/>
                    <a:p>
                      <a:pPr algn="l"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Stored energy per circuit [GJ]</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16</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2.7</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9142">
                <a:tc>
                  <a:txBody>
                    <a:bodyPr/>
                    <a:lstStyle/>
                    <a:p>
                      <a:pPr algn="l"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Ramp time [min]</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20</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9142">
                <a:tc>
                  <a:txBody>
                    <a:bodyPr/>
                    <a:lstStyle/>
                    <a:p>
                      <a:pPr algn="l" fontAlgn="b"/>
                      <a:r>
                        <a:rPr lang="en-GB" sz="1800" b="0" i="1"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V</a:t>
                      </a:r>
                      <a:r>
                        <a:rPr lang="en-GB" sz="1800" b="0" i="0" u="none" strike="noStrike" baseline="-25000" dirty="0" smtClean="0">
                          <a:solidFill>
                            <a:schemeClr val="accent6">
                              <a:lumMod val="50000"/>
                            </a:schemeClr>
                          </a:solidFill>
                          <a:effectLst/>
                          <a:latin typeface="Times New Roman" panose="02020603050405020304" pitchFamily="18" charset="0"/>
                          <a:cs typeface="Times New Roman" panose="02020603050405020304" pitchFamily="18" charset="0"/>
                        </a:rPr>
                        <a:t>PC</a:t>
                      </a:r>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[V]</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rgbClr val="FF0000"/>
                          </a:solidFill>
                          <a:latin typeface="Times New Roman" panose="02020603050405020304" pitchFamily="18" charset="0"/>
                          <a:cs typeface="Times New Roman" panose="02020603050405020304" pitchFamily="18" charset="0"/>
                        </a:rPr>
                        <a:t>2950</a:t>
                      </a:r>
                      <a:endParaRPr lang="en-GB" dirty="0">
                        <a:solidFill>
                          <a:srgbClr val="FF0000"/>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740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492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370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370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246</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9142">
                <a:tc>
                  <a:txBody>
                    <a:bodyPr/>
                    <a:lstStyle/>
                    <a:p>
                      <a:pPr algn="l" fontAlgn="b"/>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endParaRPr lang="en-GB" dirty="0">
                        <a:solidFill>
                          <a:srgbClr val="FF0000"/>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9142">
                <a:tc>
                  <a:txBody>
                    <a:bodyPr/>
                    <a:lstStyle/>
                    <a:p>
                      <a:pPr algn="l" fontAlgn="b"/>
                      <a:r>
                        <a:rPr lang="en-GB" sz="1800" b="0" i="1"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baseline="0" dirty="0" err="1" smtClean="0">
                          <a:solidFill>
                            <a:schemeClr val="accent6">
                              <a:lumMod val="50000"/>
                            </a:schemeClr>
                          </a:solidFill>
                          <a:effectLst/>
                          <a:latin typeface="Times New Roman" panose="02020603050405020304" pitchFamily="18" charset="0"/>
                          <a:cs typeface="Times New Roman" panose="02020603050405020304" pitchFamily="18" charset="0"/>
                        </a:rPr>
                        <a:t>V</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FPA,max</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[kV]</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1</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B050"/>
                          </a:solidFill>
                          <a:effectLst/>
                          <a:latin typeface="Times New Roman" panose="02020603050405020304" pitchFamily="18" charset="0"/>
                          <a:cs typeface="Times New Roman" panose="02020603050405020304" pitchFamily="18" charset="0"/>
                        </a:rPr>
                        <a:t>0.5</a:t>
                      </a:r>
                      <a:endParaRPr lang="en-GB" sz="1800" b="0" i="0" u="none" strike="noStrike" dirty="0">
                        <a:solidFill>
                          <a:srgbClr val="00B05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B050"/>
                          </a:solidFill>
                          <a:effectLst/>
                          <a:latin typeface="Times New Roman" panose="02020603050405020304" pitchFamily="18" charset="0"/>
                          <a:cs typeface="Times New Roman" panose="02020603050405020304" pitchFamily="18" charset="0"/>
                        </a:rPr>
                        <a:t>0.5</a:t>
                      </a:r>
                      <a:endParaRPr lang="en-GB" sz="1800" b="0" i="0" u="none" strike="noStrike" dirty="0">
                        <a:solidFill>
                          <a:srgbClr val="00B05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9142">
                <a:tc>
                  <a:txBody>
                    <a:bodyPr/>
                    <a:lstStyle/>
                    <a:p>
                      <a:pPr algn="l" fontAlgn="b"/>
                      <a:r>
                        <a:rPr lang="en-GB" sz="1800" b="0" i="1"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baseline="0" dirty="0" err="1" smtClean="0">
                          <a:solidFill>
                            <a:schemeClr val="accent6">
                              <a:lumMod val="50000"/>
                            </a:schemeClr>
                          </a:solidFill>
                          <a:effectLst/>
                          <a:latin typeface="Times New Roman" panose="02020603050405020304" pitchFamily="18" charset="0"/>
                          <a:cs typeface="Times New Roman" panose="02020603050405020304" pitchFamily="18" charset="0"/>
                        </a:rPr>
                        <a:t>V</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FPA,max,fault</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[kV]</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3.3</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9142">
                <a:tc>
                  <a:txBody>
                    <a:bodyPr/>
                    <a:lstStyle/>
                    <a:p>
                      <a:pPr algn="l" fontAlgn="b"/>
                      <a:r>
                        <a:rPr lang="en-GB" sz="1800" b="0" i="0" u="none" strike="noStrike" dirty="0" smtClean="0">
                          <a:solidFill>
                            <a:schemeClr val="accent6">
                              <a:lumMod val="50000"/>
                            </a:schemeClr>
                          </a:solidFill>
                          <a:effectLst/>
                          <a:latin typeface="Symbol" panose="05050102010706020507" pitchFamily="18" charset="2"/>
                          <a:cs typeface="Times New Roman" panose="02020603050405020304" pitchFamily="18" charset="0"/>
                        </a:rPr>
                        <a:t> </a:t>
                      </a:r>
                      <a:r>
                        <a:rPr lang="en-GB" sz="1800" b="0" i="0" u="none" strike="noStrike" dirty="0" err="1" smtClean="0">
                          <a:solidFill>
                            <a:schemeClr val="accent6">
                              <a:lumMod val="50000"/>
                            </a:schemeClr>
                          </a:solidFill>
                          <a:effectLst/>
                          <a:latin typeface="Symbol" panose="05050102010706020507" pitchFamily="18" charset="2"/>
                          <a:cs typeface="Times New Roman" panose="02020603050405020304" pitchFamily="18" charset="0"/>
                        </a:rPr>
                        <a:t>t</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circ</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[s]</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rgbClr val="FF0000"/>
                          </a:solidFill>
                          <a:latin typeface="Times New Roman" panose="02020603050405020304" pitchFamily="18" charset="0"/>
                          <a:cs typeface="Times New Roman" panose="02020603050405020304" pitchFamily="18" charset="0"/>
                        </a:rPr>
                        <a:t>1770</a:t>
                      </a:r>
                      <a:endParaRPr lang="en-GB" dirty="0">
                        <a:solidFill>
                          <a:srgbClr val="FF0000"/>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443</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295</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221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443</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295</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9142">
                <a:tc>
                  <a:txBody>
                    <a:bodyPr/>
                    <a:lstStyle/>
                    <a:p>
                      <a:pPr algn="l" fontAlgn="b"/>
                      <a:r>
                        <a:rPr lang="en-GB" sz="1800" b="0" i="1"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dirty="0" err="1" smtClean="0">
                          <a:solidFill>
                            <a:schemeClr val="accent6">
                              <a:lumMod val="50000"/>
                            </a:schemeClr>
                          </a:solidFill>
                          <a:effectLst/>
                          <a:latin typeface="Times New Roman" panose="02020603050405020304" pitchFamily="18" charset="0"/>
                          <a:cs typeface="Times New Roman" panose="02020603050405020304" pitchFamily="18" charset="0"/>
                        </a:rPr>
                        <a:t>A</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busbar</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[mm</a:t>
                      </a:r>
                      <a:r>
                        <a:rPr lang="en-GB" sz="1800" b="0" i="0" u="none" strike="noStrike" baseline="30000" dirty="0" smtClean="0">
                          <a:solidFill>
                            <a:schemeClr val="accent6">
                              <a:lumMod val="50000"/>
                            </a:schemeClr>
                          </a:solidFill>
                          <a:effectLst/>
                          <a:latin typeface="Times New Roman" panose="02020603050405020304" pitchFamily="18" charset="0"/>
                          <a:cs typeface="Times New Roman" panose="02020603050405020304" pitchFamily="18" charset="0"/>
                        </a:rPr>
                        <a:t>2</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710</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355</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290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251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355</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290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9142">
                <a:tc>
                  <a:txBody>
                    <a:bodyPr/>
                    <a:lstStyle/>
                    <a:p>
                      <a:pPr algn="l" fontAlgn="b"/>
                      <a:r>
                        <a:rPr lang="en-GB" sz="1800" b="0" i="1"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baseline="0" dirty="0" err="1" smtClean="0">
                          <a:solidFill>
                            <a:schemeClr val="accent6">
                              <a:lumMod val="50000"/>
                            </a:schemeClr>
                          </a:solidFill>
                          <a:effectLst/>
                          <a:latin typeface="Times New Roman" panose="02020603050405020304" pitchFamily="18" charset="0"/>
                          <a:cs typeface="Times New Roman" panose="02020603050405020304" pitchFamily="18" charset="0"/>
                        </a:rPr>
                        <a:t>Q</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diode</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[MJ]</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16</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2.7</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2.7</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bl>
          </a:graphicData>
        </a:graphic>
      </p:graphicFrame>
      <p:sp>
        <p:nvSpPr>
          <p:cNvPr id="6" name="Rounded Rectangle 5"/>
          <p:cNvSpPr/>
          <p:nvPr/>
        </p:nvSpPr>
        <p:spPr>
          <a:xfrm>
            <a:off x="5233916" y="880281"/>
            <a:ext cx="1595054" cy="4749420"/>
          </a:xfrm>
          <a:prstGeom prst="roundRect">
            <a:avLst/>
          </a:prstGeom>
          <a:noFill/>
          <a:ln w="317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1717978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9489" y="79988"/>
            <a:ext cx="7967878" cy="566057"/>
          </a:xfrm>
        </p:spPr>
        <p:txBody>
          <a:bodyPr>
            <a:normAutofit/>
          </a:bodyPr>
          <a:lstStyle/>
          <a:p>
            <a:pPr algn="ctr"/>
            <a:r>
              <a:rPr lang="en-GB" sz="3000" b="1" dirty="0" smtClean="0"/>
              <a:t>Reminder</a:t>
            </a:r>
            <a:endParaRPr lang="en-GB" sz="3000" b="1" dirty="0"/>
          </a:p>
        </p:txBody>
      </p:sp>
      <p:sp>
        <p:nvSpPr>
          <p:cNvPr id="8" name="Content Placeholder 7"/>
          <p:cNvSpPr>
            <a:spLocks noGrp="1"/>
          </p:cNvSpPr>
          <p:nvPr>
            <p:ph idx="1"/>
          </p:nvPr>
        </p:nvSpPr>
        <p:spPr>
          <a:xfrm>
            <a:off x="143302" y="780819"/>
            <a:ext cx="8778150" cy="400110"/>
          </a:xfrm>
        </p:spPr>
        <p:txBody>
          <a:bodyPr wrap="square">
            <a:spAutoFit/>
          </a:bodyPr>
          <a:lstStyle/>
          <a:p>
            <a:pPr marL="36576" indent="0">
              <a:buNone/>
            </a:pPr>
            <a:r>
              <a:rPr lang="en-GB" sz="2000" dirty="0" smtClean="0"/>
              <a:t>Sept 2008: damage caused in the LHC by </a:t>
            </a:r>
            <a:r>
              <a:rPr lang="en-GB" sz="2000" b="1" dirty="0" smtClean="0"/>
              <a:t>0.6 GJ </a:t>
            </a:r>
            <a:r>
              <a:rPr lang="en-GB" sz="2000" dirty="0" smtClean="0"/>
              <a:t>stored energy</a:t>
            </a:r>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pic>
        <p:nvPicPr>
          <p:cNvPr id="2" name="Picture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5063" y="1378012"/>
            <a:ext cx="4150933" cy="3132571"/>
          </a:xfrm>
          <a:prstGeom prst="rect">
            <a:avLst/>
          </a:prstGeom>
        </p:spPr>
      </p:pic>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50186" y="1378013"/>
            <a:ext cx="4854191" cy="3132571"/>
          </a:xfrm>
          <a:prstGeom prst="rect">
            <a:avLst/>
          </a:prstGeom>
        </p:spPr>
      </p:pic>
      <p:sp>
        <p:nvSpPr>
          <p:cNvPr id="9" name="Content Placeholder 7"/>
          <p:cNvSpPr txBox="1">
            <a:spLocks/>
          </p:cNvSpPr>
          <p:nvPr/>
        </p:nvSpPr>
        <p:spPr>
          <a:xfrm>
            <a:off x="1030406" y="4879763"/>
            <a:ext cx="7656394" cy="861774"/>
          </a:xfrm>
          <a:prstGeom prst="rect">
            <a:avLst/>
          </a:prstGeom>
          <a:solidFill>
            <a:srgbClr val="FFFF00">
              <a:alpha val="40000"/>
            </a:srgbClr>
          </a:solidFill>
        </p:spPr>
        <p:txBody>
          <a:bodyPr vert="horz" wrap="square">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GB" sz="2000" dirty="0" smtClean="0"/>
              <a:t>The stored energy of all main dipoles in the FCC is about 200 GJ.</a:t>
            </a:r>
          </a:p>
          <a:p>
            <a:pPr marL="36576" indent="0">
              <a:spcBef>
                <a:spcPts val="1200"/>
              </a:spcBef>
              <a:buFont typeface="Arial"/>
              <a:buNone/>
            </a:pPr>
            <a:r>
              <a:rPr lang="en-GB" sz="2000" dirty="0" smtClean="0">
                <a:sym typeface="Symbol" panose="05050102010706020507" pitchFamily="18" charset="2"/>
              </a:rPr>
              <a:t>		 </a:t>
            </a:r>
            <a:r>
              <a:rPr lang="en-GB" sz="2000" dirty="0" smtClean="0"/>
              <a:t>Circuit protection is extremely important</a:t>
            </a:r>
          </a:p>
        </p:txBody>
      </p:sp>
      <p:sp>
        <p:nvSpPr>
          <p:cNvPr id="11" name="TextBox 10"/>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3413654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20791" y="29843"/>
            <a:ext cx="8226854" cy="768548"/>
          </a:xfrm>
        </p:spPr>
        <p:txBody>
          <a:bodyPr>
            <a:normAutofit/>
          </a:bodyPr>
          <a:lstStyle/>
          <a:p>
            <a:pPr algn="ctr"/>
            <a:r>
              <a:rPr lang="en-GB" sz="3000" b="1" dirty="0" smtClean="0"/>
              <a:t>Layouts for the LBNL </a:t>
            </a:r>
            <a:r>
              <a:rPr lang="en-GB" sz="3000" b="1" dirty="0" smtClean="0">
                <a:solidFill>
                  <a:srgbClr val="FF0000"/>
                </a:solidFill>
              </a:rPr>
              <a:t>Block</a:t>
            </a:r>
            <a:r>
              <a:rPr lang="en-GB" sz="3000" b="1" dirty="0" smtClean="0"/>
              <a:t> design</a:t>
            </a:r>
            <a:endParaRPr lang="en-GB" sz="3000" b="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20</a:t>
            </a:fld>
            <a:endParaRPr lang="en-US" dirty="0"/>
          </a:p>
        </p:txBody>
      </p:sp>
      <p:graphicFrame>
        <p:nvGraphicFramePr>
          <p:cNvPr id="91" name="Table 90"/>
          <p:cNvGraphicFramePr>
            <a:graphicFrameLocks noGrp="1"/>
          </p:cNvGraphicFramePr>
          <p:nvPr>
            <p:extLst>
              <p:ext uri="{D42A27DB-BD31-4B8C-83A1-F6EECF244321}">
                <p14:modId xmlns:p14="http://schemas.microsoft.com/office/powerpoint/2010/main" val="2410588589"/>
              </p:ext>
            </p:extLst>
          </p:nvPr>
        </p:nvGraphicFramePr>
        <p:xfrm>
          <a:off x="99587" y="1008928"/>
          <a:ext cx="8846521" cy="4484291"/>
        </p:xfrm>
        <a:graphic>
          <a:graphicData uri="http://schemas.openxmlformats.org/drawingml/2006/table">
            <a:tbl>
              <a:tblPr>
                <a:tableStyleId>{2D5ABB26-0587-4C30-8999-92F81FD0307C}</a:tableStyleId>
              </a:tblPr>
              <a:tblGrid>
                <a:gridCol w="3207404"/>
                <a:gridCol w="903343"/>
                <a:gridCol w="846161"/>
                <a:gridCol w="962168"/>
                <a:gridCol w="1009934"/>
                <a:gridCol w="955343"/>
                <a:gridCol w="962168"/>
              </a:tblGrid>
              <a:tr h="485699">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GB" sz="1800" b="1"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1" i="0" u="none" strike="noStrike" dirty="0" err="1" smtClean="0">
                          <a:solidFill>
                            <a:schemeClr val="accent6">
                              <a:lumMod val="50000"/>
                            </a:schemeClr>
                          </a:solidFill>
                          <a:effectLst/>
                          <a:latin typeface="Times New Roman" panose="02020603050405020304" pitchFamily="18" charset="0"/>
                          <a:cs typeface="Times New Roman" panose="02020603050405020304" pitchFamily="18" charset="0"/>
                        </a:rPr>
                        <a:t>Nr</a:t>
                      </a:r>
                      <a:r>
                        <a:rPr lang="en-GB" sz="1800" b="1"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of circuits per half-arc</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1</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2</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3</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u="none" strike="noStrike" dirty="0" smtClean="0">
                          <a:solidFill>
                            <a:srgbClr val="000000"/>
                          </a:solidFill>
                          <a:effectLst/>
                          <a:latin typeface="Times New Roman" panose="02020603050405020304" pitchFamily="18" charset="0"/>
                          <a:cs typeface="Times New Roman" panose="02020603050405020304" pitchFamily="18" charset="0"/>
                        </a:rPr>
                        <a:t>4</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4</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fontAlgn="b"/>
                      <a:r>
                        <a:rPr lang="en-GB" sz="1800" b="1"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8</a:t>
                      </a:r>
                    </a:p>
                  </a:txBody>
                  <a:tcPr marL="7951" marR="7951" marT="7951"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r>
              <a:tr h="333216">
                <a:tc>
                  <a:txBody>
                    <a:bodyPr/>
                    <a:lstStyle/>
                    <a:p>
                      <a:pPr algn="l"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a:t>
                      </a:r>
                      <a:r>
                        <a:rPr lang="en-GB" sz="1800" b="0" i="0" u="none" strike="noStrike" dirty="0" err="1" smtClean="0">
                          <a:solidFill>
                            <a:srgbClr val="000000"/>
                          </a:solidFill>
                          <a:effectLst/>
                          <a:latin typeface="Times New Roman" panose="02020603050405020304" pitchFamily="18" charset="0"/>
                          <a:cs typeface="Times New Roman" panose="02020603050405020304" pitchFamily="18" charset="0"/>
                        </a:rPr>
                        <a:t>Nr</a:t>
                      </a: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of circuits entire FCC</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a:r>
                        <a:rPr lang="en-GB" dirty="0" smtClean="0">
                          <a:solidFill>
                            <a:srgbClr val="00CC00"/>
                          </a:solidFill>
                          <a:latin typeface="Times New Roman" panose="02020603050405020304" pitchFamily="18" charset="0"/>
                          <a:cs typeface="Times New Roman" panose="02020603050405020304" pitchFamily="18" charset="0"/>
                        </a:rPr>
                        <a:t>20</a:t>
                      </a:r>
                      <a:endParaRPr lang="en-GB" dirty="0">
                        <a:solidFill>
                          <a:srgbClr val="00CC00"/>
                        </a:solidFill>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CC00"/>
                          </a:solidFill>
                          <a:effectLst/>
                          <a:latin typeface="Times New Roman" panose="02020603050405020304" pitchFamily="18" charset="0"/>
                          <a:cs typeface="Times New Roman" panose="02020603050405020304" pitchFamily="18" charset="0"/>
                        </a:rPr>
                        <a:t>40</a:t>
                      </a:r>
                      <a:endParaRPr lang="en-GB" sz="1800" b="0" i="0" u="none" strike="noStrike" dirty="0">
                        <a:solidFill>
                          <a:srgbClr val="00CC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60</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80</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80</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160</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solidFill>
                      <a:schemeClr val="accent2">
                        <a:lumMod val="20000"/>
                        <a:lumOff val="80000"/>
                      </a:schemeClr>
                    </a:solidFill>
                  </a:tcPr>
                </a:tc>
              </a:tr>
              <a:tr h="333216">
                <a:tc>
                  <a:txBody>
                    <a:bodyPr/>
                    <a:lstStyle/>
                    <a:p>
                      <a:pPr algn="l"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Magnets per circuit</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215</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108</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72</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54</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54</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27</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3216">
                <a:tc>
                  <a:txBody>
                    <a:bodyPr/>
                    <a:lstStyle/>
                    <a:p>
                      <a:pPr algn="l"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Inductance </a:t>
                      </a:r>
                      <a:r>
                        <a:rPr lang="en-GB" sz="1800" b="0" i="0" u="none" strike="noStrike" dirty="0">
                          <a:solidFill>
                            <a:srgbClr val="000000"/>
                          </a:solidFill>
                          <a:effectLst/>
                          <a:latin typeface="Times New Roman" panose="02020603050405020304" pitchFamily="18" charset="0"/>
                          <a:cs typeface="Times New Roman" panose="02020603050405020304" pitchFamily="18" charset="0"/>
                        </a:rPr>
                        <a:t>per </a:t>
                      </a: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circuit [H]</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26</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13</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8.6</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6.5</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6.5</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3.2</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3216">
                <a:tc>
                  <a:txBody>
                    <a:bodyPr/>
                    <a:lstStyle/>
                    <a:p>
                      <a:pPr algn="l"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Stored energy per circuit [GJ]</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8.6</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2.9</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3216">
                <a:tc>
                  <a:txBody>
                    <a:bodyPr/>
                    <a:lstStyle/>
                    <a:p>
                      <a:pPr algn="l"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Ramp time [min]</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20</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3216">
                <a:tc>
                  <a:txBody>
                    <a:bodyPr/>
                    <a:lstStyle/>
                    <a:p>
                      <a:pPr algn="l" fontAlgn="b"/>
                      <a:r>
                        <a:rPr lang="en-GB" sz="1800" b="0" i="1"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V</a:t>
                      </a:r>
                      <a:r>
                        <a:rPr lang="en-GB" sz="1800" b="0" i="0" u="none" strike="noStrike" baseline="-25000" dirty="0" smtClean="0">
                          <a:solidFill>
                            <a:schemeClr val="accent6">
                              <a:lumMod val="50000"/>
                            </a:schemeClr>
                          </a:solidFill>
                          <a:effectLst/>
                          <a:latin typeface="Times New Roman" panose="02020603050405020304" pitchFamily="18" charset="0"/>
                          <a:cs typeface="Times New Roman" panose="02020603050405020304" pitchFamily="18" charset="0"/>
                        </a:rPr>
                        <a:t>PC</a:t>
                      </a:r>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[V]</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555</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277</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185</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139</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139</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69</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3216">
                <a:tc>
                  <a:txBody>
                    <a:bodyPr/>
                    <a:lstStyle/>
                    <a:p>
                      <a:pPr algn="l" fontAlgn="b"/>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endParaRPr lang="en-GB" dirty="0">
                        <a:solidFill>
                          <a:srgbClr val="FF0000"/>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3216">
                <a:tc>
                  <a:txBody>
                    <a:bodyPr/>
                    <a:lstStyle/>
                    <a:p>
                      <a:pPr algn="l" fontAlgn="b"/>
                      <a:r>
                        <a:rPr lang="en-GB" sz="1800" b="0" i="1"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baseline="0" dirty="0" err="1" smtClean="0">
                          <a:solidFill>
                            <a:schemeClr val="accent6">
                              <a:lumMod val="50000"/>
                            </a:schemeClr>
                          </a:solidFill>
                          <a:effectLst/>
                          <a:latin typeface="Times New Roman" panose="02020603050405020304" pitchFamily="18" charset="0"/>
                          <a:cs typeface="Times New Roman" panose="02020603050405020304" pitchFamily="18" charset="0"/>
                        </a:rPr>
                        <a:t>V</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FPA,max</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[kV]</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1</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B050"/>
                          </a:solidFill>
                          <a:effectLst/>
                          <a:latin typeface="Times New Roman" panose="02020603050405020304" pitchFamily="18" charset="0"/>
                          <a:cs typeface="Times New Roman" panose="02020603050405020304" pitchFamily="18" charset="0"/>
                        </a:rPr>
                        <a:t>0.5</a:t>
                      </a:r>
                      <a:endParaRPr lang="en-GB" sz="1800" b="0" i="0" u="none" strike="noStrike" dirty="0">
                        <a:solidFill>
                          <a:srgbClr val="00B05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rgbClr val="00B050"/>
                          </a:solidFill>
                          <a:effectLst/>
                          <a:latin typeface="Times New Roman" panose="02020603050405020304" pitchFamily="18" charset="0"/>
                          <a:cs typeface="Times New Roman" panose="02020603050405020304" pitchFamily="18" charset="0"/>
                        </a:rPr>
                        <a:t>0.5</a:t>
                      </a:r>
                      <a:endParaRPr lang="en-GB" sz="1800" b="0" i="0" u="none" strike="noStrike" dirty="0">
                        <a:solidFill>
                          <a:srgbClr val="00B050"/>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3216">
                <a:tc>
                  <a:txBody>
                    <a:bodyPr/>
                    <a:lstStyle/>
                    <a:p>
                      <a:pPr algn="l" fontAlgn="b"/>
                      <a:r>
                        <a:rPr lang="en-GB" sz="1800" b="0" i="1"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baseline="0" dirty="0" err="1" smtClean="0">
                          <a:solidFill>
                            <a:schemeClr val="accent6">
                              <a:lumMod val="50000"/>
                            </a:schemeClr>
                          </a:solidFill>
                          <a:effectLst/>
                          <a:latin typeface="Times New Roman" panose="02020603050405020304" pitchFamily="18" charset="0"/>
                          <a:cs typeface="Times New Roman" panose="02020603050405020304" pitchFamily="18" charset="0"/>
                        </a:rPr>
                        <a:t>V</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FPA,max,fault</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[kV]</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3.3</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2.6</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2.4</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3216">
                <a:tc>
                  <a:txBody>
                    <a:bodyPr/>
                    <a:lstStyle/>
                    <a:p>
                      <a:pPr algn="l" fontAlgn="b"/>
                      <a:r>
                        <a:rPr lang="en-GB" sz="1800" b="0" i="0" u="none" strike="noStrike" dirty="0" smtClean="0">
                          <a:solidFill>
                            <a:schemeClr val="accent6">
                              <a:lumMod val="50000"/>
                            </a:schemeClr>
                          </a:solidFill>
                          <a:effectLst/>
                          <a:latin typeface="Symbol" panose="05050102010706020507" pitchFamily="18" charset="2"/>
                          <a:cs typeface="Times New Roman" panose="02020603050405020304" pitchFamily="18" charset="0"/>
                        </a:rPr>
                        <a:t> </a:t>
                      </a:r>
                      <a:r>
                        <a:rPr lang="en-GB" sz="1800" b="0" i="0" u="none" strike="noStrike" dirty="0" err="1" smtClean="0">
                          <a:solidFill>
                            <a:schemeClr val="accent6">
                              <a:lumMod val="50000"/>
                            </a:schemeClr>
                          </a:solidFill>
                          <a:effectLst/>
                          <a:latin typeface="Symbol" panose="05050102010706020507" pitchFamily="18" charset="2"/>
                          <a:cs typeface="Times New Roman" panose="02020603050405020304" pitchFamily="18" charset="0"/>
                        </a:rPr>
                        <a:t>t</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circ</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[s]</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rgbClr val="FF0000"/>
                          </a:solidFill>
                          <a:latin typeface="Times New Roman" panose="02020603050405020304" pitchFamily="18" charset="0"/>
                          <a:cs typeface="Times New Roman" panose="02020603050405020304" pitchFamily="18" charset="0"/>
                        </a:rPr>
                        <a:t>333</a:t>
                      </a:r>
                      <a:endParaRPr lang="en-GB" dirty="0">
                        <a:solidFill>
                          <a:srgbClr val="FF0000"/>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166</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111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83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166</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83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3216">
                <a:tc>
                  <a:txBody>
                    <a:bodyPr/>
                    <a:lstStyle/>
                    <a:p>
                      <a:pPr algn="l" fontAlgn="b"/>
                      <a:r>
                        <a:rPr lang="en-GB" sz="1800" b="0" i="1"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dirty="0" err="1" smtClean="0">
                          <a:solidFill>
                            <a:schemeClr val="accent6">
                              <a:lumMod val="50000"/>
                            </a:schemeClr>
                          </a:solidFill>
                          <a:effectLst/>
                          <a:latin typeface="Times New Roman" panose="02020603050405020304" pitchFamily="18" charset="0"/>
                          <a:cs typeface="Times New Roman" panose="02020603050405020304" pitchFamily="18" charset="0"/>
                        </a:rPr>
                        <a:t>A</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busbar</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[mm</a:t>
                      </a:r>
                      <a:r>
                        <a:rPr lang="en-GB" sz="1800" b="0" i="0" u="none" strike="noStrike" baseline="30000" dirty="0" smtClean="0">
                          <a:solidFill>
                            <a:schemeClr val="accent6">
                              <a:lumMod val="50000"/>
                            </a:schemeClr>
                          </a:solidFill>
                          <a:effectLst/>
                          <a:latin typeface="Times New Roman" panose="02020603050405020304" pitchFamily="18" charset="0"/>
                          <a:cs typeface="Times New Roman" panose="02020603050405020304" pitchFamily="18" charset="0"/>
                        </a:rPr>
                        <a:t>2</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rgbClr val="FF0000"/>
                          </a:solidFill>
                          <a:latin typeface="Times New Roman" panose="02020603050405020304" pitchFamily="18" charset="0"/>
                          <a:cs typeface="Times New Roman" panose="02020603050405020304" pitchFamily="18" charset="0"/>
                        </a:rPr>
                        <a:t>880</a:t>
                      </a:r>
                      <a:endParaRPr lang="en-GB" dirty="0">
                        <a:solidFill>
                          <a:srgbClr val="FF0000"/>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622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508</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440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622</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440</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r h="333216">
                <a:tc>
                  <a:txBody>
                    <a:bodyPr/>
                    <a:lstStyle/>
                    <a:p>
                      <a:pPr algn="l" fontAlgn="b"/>
                      <a:r>
                        <a:rPr lang="en-GB" sz="1800" b="0" i="1"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a:t>
                      </a:r>
                      <a:r>
                        <a:rPr lang="en-GB" sz="1800" b="0" i="1" u="none" strike="noStrike" baseline="0" dirty="0" err="1" smtClean="0">
                          <a:solidFill>
                            <a:schemeClr val="accent6">
                              <a:lumMod val="50000"/>
                            </a:schemeClr>
                          </a:solidFill>
                          <a:effectLst/>
                          <a:latin typeface="Times New Roman" panose="02020603050405020304" pitchFamily="18" charset="0"/>
                          <a:cs typeface="Times New Roman" panose="02020603050405020304" pitchFamily="18" charset="0"/>
                        </a:rPr>
                        <a:t>Q</a:t>
                      </a:r>
                      <a:r>
                        <a:rPr lang="en-GB" sz="1800" b="0" i="0" u="none" strike="noStrike" baseline="-25000" dirty="0" err="1" smtClean="0">
                          <a:solidFill>
                            <a:schemeClr val="accent6">
                              <a:lumMod val="50000"/>
                            </a:schemeClr>
                          </a:solidFill>
                          <a:effectLst/>
                          <a:latin typeface="Times New Roman" panose="02020603050405020304" pitchFamily="18" charset="0"/>
                          <a:cs typeface="Times New Roman" panose="02020603050405020304" pitchFamily="18" charset="0"/>
                        </a:rPr>
                        <a:t>diode</a:t>
                      </a:r>
                      <a:r>
                        <a:rPr lang="en-GB" sz="1800" b="0" i="0" u="none" strike="noStrike" baseline="0" dirty="0" smtClean="0">
                          <a:solidFill>
                            <a:schemeClr val="accent6">
                              <a:lumMod val="50000"/>
                            </a:schemeClr>
                          </a:solidFill>
                          <a:effectLst/>
                          <a:latin typeface="Times New Roman" panose="02020603050405020304" pitchFamily="18" charset="0"/>
                          <a:cs typeface="Times New Roman" panose="02020603050405020304" pitchFamily="18" charset="0"/>
                        </a:rPr>
                        <a:t> [MJ]</a:t>
                      </a:r>
                      <a:endParaRPr lang="en-GB" sz="1800" b="0" i="0" u="none" strike="noStrike" baseline="0"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a:r>
                        <a:rPr lang="en-GB" dirty="0" smtClean="0">
                          <a:solidFill>
                            <a:schemeClr val="accent6">
                              <a:lumMod val="50000"/>
                            </a:schemeClr>
                          </a:solidFill>
                          <a:latin typeface="Times New Roman" panose="02020603050405020304" pitchFamily="18" charset="0"/>
                          <a:cs typeface="Times New Roman" panose="02020603050405020304" pitchFamily="18" charset="0"/>
                        </a:rPr>
                        <a:t>8.6</a:t>
                      </a:r>
                      <a:endParaRPr lang="en-GB" dirty="0">
                        <a:solidFill>
                          <a:schemeClr val="accent6">
                            <a:lumMod val="50000"/>
                          </a:schemeClr>
                        </a:solidFill>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2.9</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4.3</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c>
                  <a:txBody>
                    <a:bodyPr/>
                    <a:lstStyle/>
                    <a:p>
                      <a:pPr algn="ctr" fontAlgn="b"/>
                      <a:r>
                        <a:rPr lang="en-GB" sz="1800" b="0" i="0" u="none" strike="noStrike" dirty="0" smtClean="0">
                          <a:solidFill>
                            <a:schemeClr val="accent6">
                              <a:lumMod val="50000"/>
                            </a:schemeClr>
                          </a:solidFill>
                          <a:effectLst/>
                          <a:latin typeface="Times New Roman" panose="02020603050405020304" pitchFamily="18" charset="0"/>
                          <a:cs typeface="Times New Roman" panose="02020603050405020304" pitchFamily="18" charset="0"/>
                        </a:rPr>
                        <a:t>2.1</a:t>
                      </a:r>
                      <a:endParaRPr lang="en-GB" sz="1800" b="0" i="0" u="none" strike="noStrike" dirty="0">
                        <a:solidFill>
                          <a:schemeClr val="accent6">
                            <a:lumMod val="50000"/>
                          </a:schemeClr>
                        </a:solidFill>
                        <a:effectLst/>
                        <a:latin typeface="Times New Roman" panose="02020603050405020304" pitchFamily="18" charset="0"/>
                        <a:cs typeface="Times New Roman" panose="02020603050405020304" pitchFamily="18" charset="0"/>
                      </a:endParaRPr>
                    </a:p>
                  </a:txBody>
                  <a:tcPr marL="9525" marR="9525" marT="9525" marB="0" anchor="b">
                    <a:solidFill>
                      <a:schemeClr val="accent2">
                        <a:lumMod val="20000"/>
                        <a:lumOff val="80000"/>
                      </a:schemeClr>
                    </a:solidFill>
                  </a:tcPr>
                </a:tc>
              </a:tr>
            </a:tbl>
          </a:graphicData>
        </a:graphic>
      </p:graphicFrame>
      <p:sp>
        <p:nvSpPr>
          <p:cNvPr id="6" name="Rounded Rectangle 5"/>
          <p:cNvSpPr/>
          <p:nvPr/>
        </p:nvSpPr>
        <p:spPr>
          <a:xfrm>
            <a:off x="4285397" y="928048"/>
            <a:ext cx="3664423" cy="4694829"/>
          </a:xfrm>
          <a:prstGeom prst="roundRect">
            <a:avLst/>
          </a:prstGeom>
          <a:noFill/>
          <a:ln w="317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2976750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fade">
                                      <p:cBhvr>
                                        <p:cTn id="7"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21</a:t>
            </a:fld>
            <a:endParaRPr lang="en-US" dirty="0"/>
          </a:p>
        </p:txBody>
      </p:sp>
      <p:sp>
        <p:nvSpPr>
          <p:cNvPr id="2" name="Title 1"/>
          <p:cNvSpPr>
            <a:spLocks noGrp="1"/>
          </p:cNvSpPr>
          <p:nvPr>
            <p:ph type="title"/>
          </p:nvPr>
        </p:nvSpPr>
        <p:spPr>
          <a:xfrm>
            <a:off x="116006" y="65623"/>
            <a:ext cx="8918812" cy="746035"/>
          </a:xfrm>
        </p:spPr>
        <p:txBody>
          <a:bodyPr>
            <a:noAutofit/>
          </a:bodyPr>
          <a:lstStyle/>
          <a:p>
            <a:pPr algn="ctr"/>
            <a:r>
              <a:rPr lang="en-GB" sz="3600" b="1" dirty="0" smtClean="0">
                <a:solidFill>
                  <a:srgbClr val="FF0000"/>
                </a:solidFill>
              </a:rPr>
              <a:t>Conclusion  1/2 </a:t>
            </a:r>
            <a:endParaRPr lang="en-GB" sz="3600" b="1" dirty="0"/>
          </a:p>
        </p:txBody>
      </p:sp>
      <p:sp>
        <p:nvSpPr>
          <p:cNvPr id="3" name="Content Placeholder 2"/>
          <p:cNvSpPr>
            <a:spLocks noGrp="1"/>
          </p:cNvSpPr>
          <p:nvPr>
            <p:ph idx="1"/>
          </p:nvPr>
        </p:nvSpPr>
        <p:spPr>
          <a:xfrm>
            <a:off x="116006" y="3464905"/>
            <a:ext cx="9071212" cy="2451953"/>
          </a:xfrm>
        </p:spPr>
        <p:txBody>
          <a:bodyPr wrap="square">
            <a:spAutoFit/>
          </a:bodyPr>
          <a:lstStyle/>
          <a:p>
            <a:pPr>
              <a:spcBef>
                <a:spcPts val="1800"/>
              </a:spcBef>
              <a:buFont typeface="Wingdings" panose="05000000000000000000" pitchFamily="2" charset="2"/>
              <a:buChar char="Ø"/>
            </a:pPr>
            <a:r>
              <a:rPr lang="en-GB" sz="2000" dirty="0" smtClean="0"/>
              <a:t>Assuming </a:t>
            </a:r>
            <a:r>
              <a:rPr lang="en-GB" sz="2000" i="1" dirty="0" smtClean="0">
                <a:solidFill>
                  <a:srgbClr val="FF0000"/>
                </a:solidFill>
              </a:rPr>
              <a:t>t</a:t>
            </a:r>
            <a:r>
              <a:rPr lang="en-GB" sz="2000" baseline="-25000" dirty="0" smtClean="0">
                <a:solidFill>
                  <a:srgbClr val="FF0000"/>
                </a:solidFill>
              </a:rPr>
              <a:t>ramp</a:t>
            </a:r>
            <a:r>
              <a:rPr lang="en-GB" sz="2000" dirty="0" smtClean="0">
                <a:solidFill>
                  <a:srgbClr val="FF0000"/>
                </a:solidFill>
              </a:rPr>
              <a:t>=20 min</a:t>
            </a:r>
            <a:r>
              <a:rPr lang="en-GB" sz="2000" dirty="0" smtClean="0"/>
              <a:t>, </a:t>
            </a:r>
            <a:r>
              <a:rPr lang="en-GB" sz="2000" i="1" dirty="0" err="1" smtClean="0">
                <a:solidFill>
                  <a:srgbClr val="FF0000"/>
                </a:solidFill>
              </a:rPr>
              <a:t>V</a:t>
            </a:r>
            <a:r>
              <a:rPr lang="en-GB" sz="2000" baseline="-25000" dirty="0" err="1" smtClean="0">
                <a:solidFill>
                  <a:srgbClr val="FF0000"/>
                </a:solidFill>
              </a:rPr>
              <a:t>FPA,max</a:t>
            </a:r>
            <a:r>
              <a:rPr lang="en-GB" sz="2000" dirty="0" smtClean="0">
                <a:solidFill>
                  <a:srgbClr val="FF0000"/>
                </a:solidFill>
              </a:rPr>
              <a:t>=1 kV</a:t>
            </a:r>
            <a:r>
              <a:rPr lang="en-GB" sz="2000" dirty="0" smtClean="0"/>
              <a:t>, </a:t>
            </a:r>
            <a:r>
              <a:rPr lang="en-GB" sz="2000" dirty="0" smtClean="0">
                <a:solidFill>
                  <a:srgbClr val="FF0000"/>
                </a:solidFill>
                <a:latin typeface="Symbol" panose="05050102010706020507" pitchFamily="18" charset="2"/>
              </a:rPr>
              <a:t>t</a:t>
            </a:r>
            <a:r>
              <a:rPr lang="en-GB" sz="2000" baseline="-25000" dirty="0" smtClean="0">
                <a:solidFill>
                  <a:srgbClr val="FF0000"/>
                </a:solidFill>
              </a:rPr>
              <a:t>circ</a:t>
            </a:r>
            <a:r>
              <a:rPr lang="en-GB" sz="2000" dirty="0" smtClean="0">
                <a:solidFill>
                  <a:srgbClr val="FF0000"/>
                </a:solidFill>
              </a:rPr>
              <a:t>≈200 s</a:t>
            </a:r>
            <a:r>
              <a:rPr lang="en-GB" sz="2000" dirty="0" smtClean="0"/>
              <a:t>, gives:</a:t>
            </a:r>
          </a:p>
          <a:p>
            <a:pPr>
              <a:spcBef>
                <a:spcPts val="1800"/>
              </a:spcBef>
              <a:buFont typeface="Wingdings" panose="05000000000000000000" pitchFamily="2" charset="2"/>
              <a:buChar char="Ø"/>
            </a:pPr>
            <a:endParaRPr lang="en-GB" sz="2000" dirty="0"/>
          </a:p>
          <a:p>
            <a:pPr>
              <a:spcBef>
                <a:spcPts val="1800"/>
              </a:spcBef>
              <a:buFont typeface="Wingdings" panose="05000000000000000000" pitchFamily="2" charset="2"/>
              <a:buChar char="Ø"/>
            </a:pPr>
            <a:endParaRPr lang="en-GB" sz="2000" dirty="0" smtClean="0"/>
          </a:p>
          <a:p>
            <a:pPr marL="36576" indent="0">
              <a:spcBef>
                <a:spcPts val="2400"/>
              </a:spcBef>
              <a:buNone/>
            </a:pPr>
            <a:r>
              <a:rPr lang="en-GB" sz="2000" dirty="0" smtClean="0"/>
              <a:t>      Changing </a:t>
            </a:r>
            <a:r>
              <a:rPr lang="en-GB" sz="2000" i="1" dirty="0" smtClean="0"/>
              <a:t>t</a:t>
            </a:r>
            <a:r>
              <a:rPr lang="en-GB" sz="2000" baseline="-25000" dirty="0" smtClean="0"/>
              <a:t>ramp</a:t>
            </a:r>
            <a:r>
              <a:rPr lang="en-GB" sz="2000" dirty="0" smtClean="0"/>
              <a:t> (10-30 min) </a:t>
            </a:r>
            <a:r>
              <a:rPr lang="en-GB" sz="2000" dirty="0"/>
              <a:t>affects the rating of the converters (</a:t>
            </a:r>
            <a:r>
              <a:rPr lang="en-GB" sz="2000" i="1" dirty="0"/>
              <a:t>V</a:t>
            </a:r>
            <a:r>
              <a:rPr lang="en-GB" sz="2000" baseline="-25000" dirty="0"/>
              <a:t>PC</a:t>
            </a:r>
            <a:r>
              <a:rPr lang="en-GB" sz="2000" dirty="0"/>
              <a:t> and </a:t>
            </a:r>
            <a:endParaRPr lang="en-GB" sz="2000" dirty="0" smtClean="0"/>
          </a:p>
          <a:p>
            <a:pPr marL="36576" indent="0">
              <a:spcBef>
                <a:spcPts val="400"/>
              </a:spcBef>
              <a:buNone/>
            </a:pPr>
            <a:r>
              <a:rPr lang="en-GB" sz="2000" dirty="0"/>
              <a:t> </a:t>
            </a:r>
            <a:r>
              <a:rPr lang="en-GB" sz="2000" dirty="0" smtClean="0"/>
              <a:t>     </a:t>
            </a:r>
            <a:r>
              <a:rPr lang="en-GB" sz="2000" i="1" dirty="0" smtClean="0"/>
              <a:t>P</a:t>
            </a:r>
            <a:r>
              <a:rPr lang="en-GB" sz="2000" baseline="-25000" dirty="0" smtClean="0"/>
              <a:t>PC</a:t>
            </a:r>
            <a:r>
              <a:rPr lang="en-GB" sz="2000" dirty="0" smtClean="0"/>
              <a:t>) but not the number of circuits.	 </a:t>
            </a:r>
            <a:endParaRPr lang="en-GB" sz="2000" dirty="0"/>
          </a:p>
        </p:txBody>
      </p:sp>
      <p:graphicFrame>
        <p:nvGraphicFramePr>
          <p:cNvPr id="6" name="Table 5"/>
          <p:cNvGraphicFramePr>
            <a:graphicFrameLocks noGrp="1"/>
          </p:cNvGraphicFramePr>
          <p:nvPr>
            <p:extLst>
              <p:ext uri="{D42A27DB-BD31-4B8C-83A1-F6EECF244321}">
                <p14:modId xmlns:p14="http://schemas.microsoft.com/office/powerpoint/2010/main" val="2710262197"/>
              </p:ext>
            </p:extLst>
          </p:nvPr>
        </p:nvGraphicFramePr>
        <p:xfrm>
          <a:off x="661918" y="3914425"/>
          <a:ext cx="8187282" cy="1112520"/>
        </p:xfrm>
        <a:graphic>
          <a:graphicData uri="http://schemas.openxmlformats.org/drawingml/2006/table">
            <a:tbl>
              <a:tblPr firstRow="1" bandRow="1">
                <a:tableStyleId>{5C22544A-7EE6-4342-B048-85BDC9FD1C3A}</a:tableStyleId>
              </a:tblPr>
              <a:tblGrid>
                <a:gridCol w="2512797"/>
                <a:gridCol w="1263721"/>
                <a:gridCol w="1171254"/>
                <a:gridCol w="1643865"/>
                <a:gridCol w="1595645"/>
              </a:tblGrid>
              <a:tr h="370840">
                <a:tc>
                  <a:txBody>
                    <a:bodyPr/>
                    <a:lstStyle/>
                    <a:p>
                      <a:endParaRPr lang="en-GB" dirty="0">
                        <a:solidFill>
                          <a:srgbClr val="0C377B"/>
                        </a:solidFill>
                      </a:endParaRPr>
                    </a:p>
                  </a:txBody>
                  <a:tcPr>
                    <a:solidFill>
                      <a:schemeClr val="accent3">
                        <a:lumMod val="20000"/>
                        <a:lumOff val="80000"/>
                      </a:schemeClr>
                    </a:solidFill>
                  </a:tcPr>
                </a:tc>
                <a:tc>
                  <a:txBody>
                    <a:bodyPr/>
                    <a:lstStyle/>
                    <a:p>
                      <a:pPr algn="ctr"/>
                      <a:r>
                        <a:rPr lang="en-GB" dirty="0" smtClean="0">
                          <a:solidFill>
                            <a:srgbClr val="0C377B"/>
                          </a:solidFill>
                        </a:rPr>
                        <a:t>Cos-</a:t>
                      </a:r>
                      <a:r>
                        <a:rPr lang="en-GB" sz="1800" dirty="0" smtClean="0">
                          <a:solidFill>
                            <a:srgbClr val="0C377B"/>
                          </a:solidFill>
                          <a:sym typeface="Symbol" panose="05050102010706020507" pitchFamily="18" charset="2"/>
                        </a:rPr>
                        <a:t></a:t>
                      </a:r>
                      <a:endParaRPr lang="en-GB" dirty="0">
                        <a:solidFill>
                          <a:srgbClr val="0C377B"/>
                        </a:solidFill>
                      </a:endParaRPr>
                    </a:p>
                  </a:txBody>
                  <a:tcPr>
                    <a:solidFill>
                      <a:schemeClr val="accent3">
                        <a:lumMod val="20000"/>
                        <a:lumOff val="80000"/>
                      </a:schemeClr>
                    </a:solidFill>
                  </a:tcPr>
                </a:tc>
                <a:tc>
                  <a:txBody>
                    <a:bodyPr/>
                    <a:lstStyle/>
                    <a:p>
                      <a:pPr algn="ctr"/>
                      <a:r>
                        <a:rPr lang="en-GB" dirty="0" smtClean="0">
                          <a:solidFill>
                            <a:srgbClr val="0C377B"/>
                          </a:solidFill>
                        </a:rPr>
                        <a:t>Block</a:t>
                      </a:r>
                      <a:endParaRPr lang="en-GB" dirty="0">
                        <a:solidFill>
                          <a:srgbClr val="0C377B"/>
                        </a:solidFill>
                      </a:endParaRPr>
                    </a:p>
                  </a:txBody>
                  <a:tcPr>
                    <a:solidFill>
                      <a:schemeClr val="accent3">
                        <a:lumMod val="20000"/>
                        <a:lumOff val="80000"/>
                      </a:schemeClr>
                    </a:solidFill>
                  </a:tcPr>
                </a:tc>
                <a:tc>
                  <a:txBody>
                    <a:bodyPr/>
                    <a:lstStyle/>
                    <a:p>
                      <a:pPr algn="ctr"/>
                      <a:r>
                        <a:rPr lang="en-GB" dirty="0" smtClean="0">
                          <a:solidFill>
                            <a:srgbClr val="0C377B"/>
                          </a:solidFill>
                        </a:rPr>
                        <a:t>Common coil</a:t>
                      </a:r>
                      <a:endParaRPr lang="en-GB" dirty="0">
                        <a:solidFill>
                          <a:srgbClr val="0C377B"/>
                        </a:solidFill>
                      </a:endParaRPr>
                    </a:p>
                  </a:txBody>
                  <a:tcPr>
                    <a:solidFill>
                      <a:schemeClr val="accent3">
                        <a:lumMod val="20000"/>
                        <a:lumOff val="80000"/>
                      </a:schemeClr>
                    </a:solidFill>
                  </a:tcPr>
                </a:tc>
                <a:tc>
                  <a:txBody>
                    <a:bodyPr/>
                    <a:lstStyle/>
                    <a:p>
                      <a:pPr algn="ctr"/>
                      <a:r>
                        <a:rPr lang="en-GB" dirty="0" smtClean="0">
                          <a:solidFill>
                            <a:srgbClr val="0C377B"/>
                          </a:solidFill>
                        </a:rPr>
                        <a:t>LBNL block</a:t>
                      </a:r>
                      <a:endParaRPr lang="en-GB" dirty="0">
                        <a:solidFill>
                          <a:srgbClr val="0C377B"/>
                        </a:solidFill>
                      </a:endParaRPr>
                    </a:p>
                  </a:txBody>
                  <a:tcPr>
                    <a:solidFill>
                      <a:schemeClr val="accent3">
                        <a:lumMod val="20000"/>
                        <a:lumOff val="80000"/>
                      </a:schemeClr>
                    </a:solidFill>
                  </a:tcPr>
                </a:tc>
              </a:tr>
              <a:tr h="370840">
                <a:tc>
                  <a:txBody>
                    <a:bodyPr/>
                    <a:lstStyle/>
                    <a:p>
                      <a:r>
                        <a:rPr lang="en-GB" b="1" dirty="0" smtClean="0">
                          <a:solidFill>
                            <a:srgbClr val="0C377B"/>
                          </a:solidFill>
                        </a:rPr>
                        <a:t>Nominal current [kA]</a:t>
                      </a:r>
                      <a:endParaRPr lang="en-GB" b="1" dirty="0">
                        <a:solidFill>
                          <a:srgbClr val="0C377B"/>
                        </a:solidFill>
                      </a:endParaRPr>
                    </a:p>
                  </a:txBody>
                  <a:tcPr>
                    <a:solidFill>
                      <a:schemeClr val="accent3">
                        <a:lumMod val="20000"/>
                        <a:lumOff val="80000"/>
                      </a:schemeClr>
                    </a:solidFill>
                  </a:tcPr>
                </a:tc>
                <a:tc>
                  <a:txBody>
                    <a:bodyPr/>
                    <a:lstStyle/>
                    <a:p>
                      <a:pPr algn="ctr"/>
                      <a:r>
                        <a:rPr lang="en-GB" dirty="0" smtClean="0">
                          <a:solidFill>
                            <a:srgbClr val="0C377B"/>
                          </a:solidFill>
                        </a:rPr>
                        <a:t>10.275</a:t>
                      </a:r>
                      <a:endParaRPr lang="en-GB" dirty="0">
                        <a:solidFill>
                          <a:srgbClr val="0C377B"/>
                        </a:solidFill>
                      </a:endParaRPr>
                    </a:p>
                  </a:txBody>
                  <a:tcPr>
                    <a:solidFill>
                      <a:schemeClr val="accent3">
                        <a:lumMod val="20000"/>
                        <a:lumOff val="80000"/>
                      </a:schemeClr>
                    </a:solidFill>
                  </a:tcPr>
                </a:tc>
                <a:tc>
                  <a:txBody>
                    <a:bodyPr/>
                    <a:lstStyle/>
                    <a:p>
                      <a:pPr algn="ctr"/>
                      <a:r>
                        <a:rPr lang="en-GB" dirty="0" smtClean="0">
                          <a:solidFill>
                            <a:srgbClr val="0C377B"/>
                          </a:solidFill>
                        </a:rPr>
                        <a:t>8.47</a:t>
                      </a:r>
                      <a:endParaRPr lang="en-GB" dirty="0">
                        <a:solidFill>
                          <a:srgbClr val="0C377B"/>
                        </a:solidFill>
                      </a:endParaRPr>
                    </a:p>
                  </a:txBody>
                  <a:tcPr>
                    <a:solidFill>
                      <a:schemeClr val="accent3">
                        <a:lumMod val="20000"/>
                        <a:lumOff val="80000"/>
                      </a:schemeClr>
                    </a:solidFill>
                  </a:tcPr>
                </a:tc>
                <a:tc>
                  <a:txBody>
                    <a:bodyPr/>
                    <a:lstStyle/>
                    <a:p>
                      <a:pPr algn="ctr"/>
                      <a:r>
                        <a:rPr lang="en-GB" dirty="0" smtClean="0">
                          <a:solidFill>
                            <a:srgbClr val="0C377B"/>
                          </a:solidFill>
                        </a:rPr>
                        <a:t>9.03</a:t>
                      </a:r>
                      <a:endParaRPr lang="en-GB" dirty="0">
                        <a:solidFill>
                          <a:srgbClr val="0C377B"/>
                        </a:solidFill>
                      </a:endParaRPr>
                    </a:p>
                  </a:txBody>
                  <a:tcPr>
                    <a:solidFill>
                      <a:schemeClr val="accent3">
                        <a:lumMod val="20000"/>
                        <a:lumOff val="80000"/>
                      </a:schemeClr>
                    </a:solidFill>
                  </a:tcPr>
                </a:tc>
                <a:tc>
                  <a:txBody>
                    <a:bodyPr/>
                    <a:lstStyle/>
                    <a:p>
                      <a:pPr algn="ctr"/>
                      <a:r>
                        <a:rPr lang="en-GB" dirty="0" smtClean="0">
                          <a:solidFill>
                            <a:srgbClr val="0C377B"/>
                          </a:solidFill>
                        </a:rPr>
                        <a:t>25.8</a:t>
                      </a:r>
                      <a:endParaRPr lang="en-GB" dirty="0">
                        <a:solidFill>
                          <a:srgbClr val="0C377B"/>
                        </a:solidFill>
                      </a:endParaRPr>
                    </a:p>
                  </a:txBody>
                  <a:tcPr>
                    <a:solidFill>
                      <a:schemeClr val="accent3">
                        <a:lumMod val="20000"/>
                        <a:lumOff val="80000"/>
                      </a:schemeClr>
                    </a:solidFill>
                  </a:tcPr>
                </a:tc>
              </a:tr>
              <a:tr h="370840">
                <a:tc>
                  <a:txBody>
                    <a:bodyPr/>
                    <a:lstStyle/>
                    <a:p>
                      <a:r>
                        <a:rPr lang="en-GB" b="1" dirty="0" err="1" smtClean="0">
                          <a:solidFill>
                            <a:srgbClr val="0C377B"/>
                          </a:solidFill>
                        </a:rPr>
                        <a:t>Nr</a:t>
                      </a:r>
                      <a:r>
                        <a:rPr lang="en-GB" b="1" dirty="0" smtClean="0">
                          <a:solidFill>
                            <a:srgbClr val="0C377B"/>
                          </a:solidFill>
                        </a:rPr>
                        <a:t> of circuits</a:t>
                      </a:r>
                      <a:endParaRPr lang="en-GB" b="1" dirty="0">
                        <a:solidFill>
                          <a:srgbClr val="0C377B"/>
                        </a:solidFill>
                      </a:endParaRPr>
                    </a:p>
                  </a:txBody>
                  <a:tcPr>
                    <a:solidFill>
                      <a:schemeClr val="accent3">
                        <a:lumMod val="20000"/>
                        <a:lumOff val="80000"/>
                      </a:schemeClr>
                    </a:solidFill>
                  </a:tcPr>
                </a:tc>
                <a:tc>
                  <a:txBody>
                    <a:bodyPr/>
                    <a:lstStyle/>
                    <a:p>
                      <a:pPr algn="ctr"/>
                      <a:r>
                        <a:rPr lang="en-GB" dirty="0" smtClean="0">
                          <a:solidFill>
                            <a:srgbClr val="0C377B"/>
                          </a:solidFill>
                        </a:rPr>
                        <a:t>80</a:t>
                      </a:r>
                      <a:endParaRPr lang="en-GB" dirty="0">
                        <a:solidFill>
                          <a:srgbClr val="0C377B"/>
                        </a:solidFill>
                      </a:endParaRPr>
                    </a:p>
                  </a:txBody>
                  <a:tcPr>
                    <a:solidFill>
                      <a:schemeClr val="accent3">
                        <a:lumMod val="20000"/>
                        <a:lumOff val="80000"/>
                      </a:schemeClr>
                    </a:solidFill>
                  </a:tcPr>
                </a:tc>
                <a:tc>
                  <a:txBody>
                    <a:bodyPr/>
                    <a:lstStyle/>
                    <a:p>
                      <a:pPr algn="ctr"/>
                      <a:r>
                        <a:rPr lang="en-GB" dirty="0" smtClean="0">
                          <a:solidFill>
                            <a:srgbClr val="0C377B"/>
                          </a:solidFill>
                        </a:rPr>
                        <a:t>120</a:t>
                      </a:r>
                      <a:endParaRPr lang="en-GB" dirty="0">
                        <a:solidFill>
                          <a:srgbClr val="0C377B"/>
                        </a:solidFill>
                      </a:endParaRPr>
                    </a:p>
                  </a:txBody>
                  <a:tcPr>
                    <a:solidFill>
                      <a:schemeClr val="accent3">
                        <a:lumMod val="20000"/>
                        <a:lumOff val="80000"/>
                      </a:schemeClr>
                    </a:solidFill>
                  </a:tcPr>
                </a:tc>
                <a:tc>
                  <a:txBody>
                    <a:bodyPr/>
                    <a:lstStyle/>
                    <a:p>
                      <a:pPr algn="ctr"/>
                      <a:r>
                        <a:rPr lang="en-GB" dirty="0" smtClean="0">
                          <a:solidFill>
                            <a:srgbClr val="0C377B"/>
                          </a:solidFill>
                        </a:rPr>
                        <a:t>160</a:t>
                      </a:r>
                      <a:endParaRPr lang="en-GB" dirty="0">
                        <a:solidFill>
                          <a:srgbClr val="0C377B"/>
                        </a:solidFill>
                      </a:endParaRPr>
                    </a:p>
                  </a:txBody>
                  <a:tcPr>
                    <a:solidFill>
                      <a:schemeClr val="accent3">
                        <a:lumMod val="20000"/>
                        <a:lumOff val="80000"/>
                      </a:schemeClr>
                    </a:solidFill>
                  </a:tcPr>
                </a:tc>
                <a:tc>
                  <a:txBody>
                    <a:bodyPr/>
                    <a:lstStyle/>
                    <a:p>
                      <a:pPr algn="ctr"/>
                      <a:r>
                        <a:rPr lang="en-GB" dirty="0" smtClean="0">
                          <a:solidFill>
                            <a:srgbClr val="0C377B"/>
                          </a:solidFill>
                        </a:rPr>
                        <a:t>40</a:t>
                      </a:r>
                      <a:endParaRPr lang="en-GB" dirty="0">
                        <a:solidFill>
                          <a:srgbClr val="0C377B"/>
                        </a:solidFill>
                      </a:endParaRPr>
                    </a:p>
                  </a:txBody>
                  <a:tcPr>
                    <a:solidFill>
                      <a:schemeClr val="accent3">
                        <a:lumMod val="20000"/>
                        <a:lumOff val="80000"/>
                      </a:schemeClr>
                    </a:solidFill>
                  </a:tcPr>
                </a:tc>
              </a:tr>
            </a:tbl>
          </a:graphicData>
        </a:graphic>
      </p:graphicFrame>
      <p:sp>
        <p:nvSpPr>
          <p:cNvPr id="8" name="Content Placeholder 2"/>
          <p:cNvSpPr txBox="1">
            <a:spLocks/>
          </p:cNvSpPr>
          <p:nvPr/>
        </p:nvSpPr>
        <p:spPr>
          <a:xfrm>
            <a:off x="116006" y="854120"/>
            <a:ext cx="9071212" cy="2477601"/>
          </a:xfrm>
          <a:prstGeom prst="rect">
            <a:avLst/>
          </a:prstGeom>
        </p:spPr>
        <p:txBody>
          <a:bodyPr vert="horz" wrap="square">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Wingdings" panose="05000000000000000000" pitchFamily="2" charset="2"/>
              <a:buChar char="Ø"/>
            </a:pPr>
            <a:r>
              <a:rPr lang="en-GB" sz="2000" dirty="0" smtClean="0"/>
              <a:t>Magnet designers should try to minimize the stored energy. </a:t>
            </a:r>
            <a:r>
              <a:rPr lang="en-GB" sz="2000" b="1" i="1" dirty="0" smtClean="0"/>
              <a:t>Cos-</a:t>
            </a:r>
            <a:r>
              <a:rPr lang="en-GB" sz="2000" b="1" i="1" dirty="0" smtClean="0">
                <a:sym typeface="Symbol" panose="05050102010706020507" pitchFamily="18" charset="2"/>
              </a:rPr>
              <a:t></a:t>
            </a:r>
            <a:r>
              <a:rPr lang="en-GB" sz="2000" dirty="0" smtClean="0"/>
              <a:t> and </a:t>
            </a:r>
            <a:r>
              <a:rPr lang="en-GB" sz="2000" b="1" i="1" dirty="0" smtClean="0"/>
              <a:t>block</a:t>
            </a:r>
            <a:r>
              <a:rPr lang="en-GB" sz="2000" dirty="0" smtClean="0"/>
              <a:t> designs have clear advantages as compared to the </a:t>
            </a:r>
            <a:r>
              <a:rPr lang="en-GB" sz="2000" b="1" i="1" dirty="0" smtClean="0"/>
              <a:t>common-coil</a:t>
            </a:r>
            <a:r>
              <a:rPr lang="en-GB" sz="2000" dirty="0" smtClean="0"/>
              <a:t> design. But recent design of common coil with aux. coils is much better.</a:t>
            </a:r>
          </a:p>
          <a:p>
            <a:pPr>
              <a:spcBef>
                <a:spcPts val="1800"/>
              </a:spcBef>
              <a:buFont typeface="Wingdings" panose="05000000000000000000" pitchFamily="2" charset="2"/>
              <a:buChar char="Ø"/>
            </a:pPr>
            <a:r>
              <a:rPr lang="en-GB" sz="2000" dirty="0" smtClean="0"/>
              <a:t>Subdivision of a 4 km long half-arc in several dipole circuits seems the most feasible solution for proper circuit protection within the required constraints, while at the same time having all converters and EE systems at the access points (using a SC link).</a:t>
            </a:r>
          </a:p>
        </p:txBody>
      </p:sp>
      <p:sp>
        <p:nvSpPr>
          <p:cNvPr id="9" name="TextBox 8"/>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24196087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22</a:t>
            </a:fld>
            <a:endParaRPr lang="en-US" dirty="0"/>
          </a:p>
        </p:txBody>
      </p:sp>
      <p:sp>
        <p:nvSpPr>
          <p:cNvPr id="2" name="Title 1"/>
          <p:cNvSpPr>
            <a:spLocks noGrp="1"/>
          </p:cNvSpPr>
          <p:nvPr>
            <p:ph type="title"/>
          </p:nvPr>
        </p:nvSpPr>
        <p:spPr>
          <a:xfrm>
            <a:off x="457200" y="65624"/>
            <a:ext cx="8226854" cy="678180"/>
          </a:xfrm>
        </p:spPr>
        <p:txBody>
          <a:bodyPr>
            <a:normAutofit/>
          </a:bodyPr>
          <a:lstStyle/>
          <a:p>
            <a:pPr algn="ctr"/>
            <a:r>
              <a:rPr lang="en-GB" sz="3600" b="1" dirty="0" smtClean="0">
                <a:solidFill>
                  <a:srgbClr val="FF0000"/>
                </a:solidFill>
              </a:rPr>
              <a:t>Conclusion  2/2</a:t>
            </a:r>
            <a:endParaRPr lang="en-GB" sz="3600" b="1" dirty="0">
              <a:solidFill>
                <a:srgbClr val="FF0000"/>
              </a:solidFill>
            </a:endParaRPr>
          </a:p>
        </p:txBody>
      </p:sp>
      <p:sp>
        <p:nvSpPr>
          <p:cNvPr id="3" name="Content Placeholder 2"/>
          <p:cNvSpPr>
            <a:spLocks noGrp="1"/>
          </p:cNvSpPr>
          <p:nvPr>
            <p:ph idx="1"/>
          </p:nvPr>
        </p:nvSpPr>
        <p:spPr>
          <a:xfrm>
            <a:off x="182872" y="1070454"/>
            <a:ext cx="8775510" cy="1015663"/>
          </a:xfrm>
        </p:spPr>
        <p:txBody>
          <a:bodyPr>
            <a:spAutoFit/>
          </a:bodyPr>
          <a:lstStyle/>
          <a:p>
            <a:pPr>
              <a:buFont typeface="Wingdings" panose="05000000000000000000" pitchFamily="2" charset="2"/>
              <a:buChar char="Ø"/>
            </a:pPr>
            <a:r>
              <a:rPr lang="en-GB" sz="2000" dirty="0"/>
              <a:t>High voltage withstand levels of the circuits and all its components are </a:t>
            </a:r>
            <a:r>
              <a:rPr lang="en-GB" sz="2000" dirty="0" smtClean="0"/>
              <a:t>needed to </a:t>
            </a:r>
            <a:r>
              <a:rPr lang="en-GB" sz="2000" dirty="0"/>
              <a:t>reduce the number of circuits and hence reduce the complexity of the layout</a:t>
            </a:r>
            <a:r>
              <a:rPr lang="en-GB" sz="2000" dirty="0" smtClean="0"/>
              <a:t>.</a:t>
            </a:r>
            <a:endParaRPr lang="en-GB" sz="2000" dirty="0"/>
          </a:p>
        </p:txBody>
      </p:sp>
      <p:sp>
        <p:nvSpPr>
          <p:cNvPr id="7" name="Content Placeholder 2"/>
          <p:cNvSpPr txBox="1">
            <a:spLocks/>
          </p:cNvSpPr>
          <p:nvPr/>
        </p:nvSpPr>
        <p:spPr>
          <a:xfrm>
            <a:off x="182872" y="4123346"/>
            <a:ext cx="8775510" cy="707886"/>
          </a:xfrm>
          <a:prstGeom prst="rect">
            <a:avLst/>
          </a:prstGeom>
        </p:spPr>
        <p:txBody>
          <a:bodyPr vert="horz">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spcBef>
                <a:spcPts val="1800"/>
              </a:spcBef>
              <a:buFont typeface="Wingdings" panose="05000000000000000000" pitchFamily="2" charset="2"/>
              <a:buChar char="Ø"/>
            </a:pPr>
            <a:r>
              <a:rPr lang="en-GB" sz="2000" dirty="0" smtClean="0"/>
              <a:t>I suggest to design several cos-</a:t>
            </a:r>
            <a:r>
              <a:rPr lang="en-GB" sz="2000" dirty="0" smtClean="0">
                <a:sym typeface="Symbol" panose="05050102010706020507" pitchFamily="18" charset="2"/>
              </a:rPr>
              <a:t> and block </a:t>
            </a:r>
            <a:r>
              <a:rPr lang="en-GB" sz="2000" dirty="0" smtClean="0"/>
              <a:t>dipoles with the usual </a:t>
            </a:r>
            <a:r>
              <a:rPr lang="en-GB" sz="2000" dirty="0" err="1" smtClean="0"/>
              <a:t>EuroCirCol</a:t>
            </a:r>
            <a:r>
              <a:rPr lang="en-GB" sz="2000" dirty="0" smtClean="0"/>
              <a:t> requirements, but with </a:t>
            </a:r>
            <a:r>
              <a:rPr lang="en-GB" sz="2000" i="1" dirty="0" err="1" smtClean="0"/>
              <a:t>I</a:t>
            </a:r>
            <a:r>
              <a:rPr lang="en-GB" sz="2000" baseline="-25000" dirty="0" err="1" smtClean="0"/>
              <a:t>nom</a:t>
            </a:r>
            <a:r>
              <a:rPr lang="en-GB" sz="2000" dirty="0" smtClean="0"/>
              <a:t>=15-25 kA. </a:t>
            </a:r>
          </a:p>
        </p:txBody>
      </p:sp>
      <p:sp>
        <p:nvSpPr>
          <p:cNvPr id="8" name="TextBox 7"/>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
        <p:nvSpPr>
          <p:cNvPr id="9" name="Content Placeholder 2"/>
          <p:cNvSpPr txBox="1">
            <a:spLocks/>
          </p:cNvSpPr>
          <p:nvPr/>
        </p:nvSpPr>
        <p:spPr>
          <a:xfrm>
            <a:off x="182872" y="2631423"/>
            <a:ext cx="8775510" cy="1323439"/>
          </a:xfrm>
          <a:prstGeom prst="rect">
            <a:avLst/>
          </a:prstGeom>
        </p:spPr>
        <p:txBody>
          <a:bodyPr vert="horz">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spcBef>
                <a:spcPts val="2400"/>
              </a:spcBef>
              <a:buFont typeface="Wingdings" panose="05000000000000000000" pitchFamily="2" charset="2"/>
              <a:buChar char="Ø"/>
            </a:pPr>
            <a:r>
              <a:rPr lang="en-GB" sz="2000" dirty="0" smtClean="0"/>
              <a:t>High-current low-inductance magnets are favourable in terms of quench voltage and number of circuits, which seem to outweigh the drawbacks. Another </a:t>
            </a:r>
            <a:r>
              <a:rPr lang="en-GB" sz="2000" dirty="0" smtClean="0"/>
              <a:t>advantage </a:t>
            </a:r>
            <a:r>
              <a:rPr lang="en-GB" sz="2000" dirty="0" smtClean="0"/>
              <a:t>is </a:t>
            </a:r>
            <a:r>
              <a:rPr lang="en-GB" sz="2000" b="1" i="1" dirty="0" smtClean="0"/>
              <a:t>shorter unit lengths</a:t>
            </a:r>
            <a:r>
              <a:rPr lang="en-GB" sz="2000" dirty="0" smtClean="0"/>
              <a:t>, </a:t>
            </a:r>
            <a:r>
              <a:rPr lang="en-GB" sz="2000" dirty="0" smtClean="0"/>
              <a:t>hence increasing the production yield of the conductor.</a:t>
            </a:r>
          </a:p>
        </p:txBody>
      </p:sp>
    </p:spTree>
    <p:extLst>
      <p:ext uri="{BB962C8B-B14F-4D97-AF65-F5344CB8AC3E}">
        <p14:creationId xmlns:p14="http://schemas.microsoft.com/office/powerpoint/2010/main" val="2244317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23</a:t>
            </a:fld>
            <a:endParaRPr lang="en-US" dirty="0"/>
          </a:p>
        </p:txBody>
      </p:sp>
      <p:sp>
        <p:nvSpPr>
          <p:cNvPr id="2" name="Title 1"/>
          <p:cNvSpPr>
            <a:spLocks noGrp="1"/>
          </p:cNvSpPr>
          <p:nvPr>
            <p:ph type="title"/>
          </p:nvPr>
        </p:nvSpPr>
        <p:spPr>
          <a:xfrm>
            <a:off x="457200" y="65624"/>
            <a:ext cx="8226854" cy="678180"/>
          </a:xfrm>
        </p:spPr>
        <p:txBody>
          <a:bodyPr>
            <a:normAutofit/>
          </a:bodyPr>
          <a:lstStyle/>
          <a:p>
            <a:pPr algn="ctr"/>
            <a:r>
              <a:rPr lang="en-GB" sz="3600" b="1" dirty="0" smtClean="0">
                <a:solidFill>
                  <a:srgbClr val="FF0000"/>
                </a:solidFill>
              </a:rPr>
              <a:t>Final remarks</a:t>
            </a:r>
            <a:endParaRPr lang="en-GB" sz="3600" b="1" dirty="0">
              <a:solidFill>
                <a:srgbClr val="FF0000"/>
              </a:solidFill>
            </a:endParaRPr>
          </a:p>
        </p:txBody>
      </p:sp>
      <p:sp>
        <p:nvSpPr>
          <p:cNvPr id="3" name="Content Placeholder 2"/>
          <p:cNvSpPr>
            <a:spLocks noGrp="1"/>
          </p:cNvSpPr>
          <p:nvPr>
            <p:ph idx="1"/>
          </p:nvPr>
        </p:nvSpPr>
        <p:spPr>
          <a:xfrm>
            <a:off x="161925" y="2396754"/>
            <a:ext cx="8852728" cy="1938992"/>
          </a:xfrm>
        </p:spPr>
        <p:txBody>
          <a:bodyPr wrap="square">
            <a:spAutoFit/>
          </a:bodyPr>
          <a:lstStyle/>
          <a:p>
            <a:pPr>
              <a:buFont typeface="Wingdings" panose="05000000000000000000" pitchFamily="2" charset="2"/>
              <a:buChar char="Ø"/>
            </a:pPr>
            <a:r>
              <a:rPr lang="en-GB" sz="2000" dirty="0" smtClean="0"/>
              <a:t>Large </a:t>
            </a:r>
            <a:r>
              <a:rPr lang="en-GB" sz="2000" dirty="0" err="1" smtClean="0">
                <a:latin typeface="Symbol" panose="05050102010706020507" pitchFamily="18" charset="2"/>
              </a:rPr>
              <a:t>t</a:t>
            </a:r>
            <a:r>
              <a:rPr lang="en-GB" sz="2000" baseline="-25000" dirty="0" err="1" smtClean="0"/>
              <a:t>circ</a:t>
            </a:r>
            <a:r>
              <a:rPr lang="en-GB" sz="2000" dirty="0" smtClean="0"/>
              <a:t> in combination with large magnet stored energy will result in significant magnet-to-magnet quench propagation, hence very long cryogenic recovery. Thermal magnet-to-magnet propagation and possibilities to cryogenically decouple the magnets should be studied. This might have an impact on the spacing between dipoles (hence integrated field).</a:t>
            </a:r>
            <a:endParaRPr lang="en-GB" sz="2000" dirty="0"/>
          </a:p>
        </p:txBody>
      </p:sp>
      <p:sp>
        <p:nvSpPr>
          <p:cNvPr id="8" name="TextBox 7"/>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
        <p:nvSpPr>
          <p:cNvPr id="9" name="Content Placeholder 2"/>
          <p:cNvSpPr txBox="1">
            <a:spLocks/>
          </p:cNvSpPr>
          <p:nvPr/>
        </p:nvSpPr>
        <p:spPr>
          <a:xfrm>
            <a:off x="161925" y="945513"/>
            <a:ext cx="8852728" cy="1323439"/>
          </a:xfrm>
          <a:prstGeom prst="rect">
            <a:avLst/>
          </a:prstGeom>
        </p:spPr>
        <p:txBody>
          <a:bodyPr vert="horz" wrap="square">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spcBef>
                <a:spcPts val="2400"/>
              </a:spcBef>
              <a:buFont typeface="Wingdings" panose="05000000000000000000" pitchFamily="2" charset="2"/>
              <a:buChar char="Ø"/>
            </a:pPr>
            <a:r>
              <a:rPr lang="en-GB" sz="2000" dirty="0" smtClean="0"/>
              <a:t>The possibility of independent powering of the dipole apertures, each in series with a RQD/F circuit, should be explored from optics point-of-view. This might significantly reduce the number of </a:t>
            </a:r>
            <a:r>
              <a:rPr lang="en-GB" sz="2000" dirty="0" err="1" smtClean="0"/>
              <a:t>busbars</a:t>
            </a:r>
            <a:r>
              <a:rPr lang="en-GB" sz="2000" dirty="0" smtClean="0"/>
              <a:t>, power converters, DFB’s, and current leads.</a:t>
            </a:r>
            <a:endParaRPr lang="en-GB" sz="2000" dirty="0"/>
          </a:p>
        </p:txBody>
      </p:sp>
      <p:sp>
        <p:nvSpPr>
          <p:cNvPr id="7" name="Content Placeholder 2"/>
          <p:cNvSpPr txBox="1">
            <a:spLocks/>
          </p:cNvSpPr>
          <p:nvPr/>
        </p:nvSpPr>
        <p:spPr>
          <a:xfrm>
            <a:off x="161925" y="4459571"/>
            <a:ext cx="8852728" cy="707886"/>
          </a:xfrm>
          <a:prstGeom prst="rect">
            <a:avLst/>
          </a:prstGeom>
        </p:spPr>
        <p:txBody>
          <a:bodyPr vert="horz" wrap="square">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Wingdings" panose="05000000000000000000" pitchFamily="2" charset="2"/>
              <a:buChar char="Ø"/>
            </a:pPr>
            <a:r>
              <a:rPr lang="en-GB" sz="2000" dirty="0" smtClean="0"/>
              <a:t>The tunnel layout should foresee space for an additional </a:t>
            </a:r>
            <a:r>
              <a:rPr lang="en-GB" sz="2000" dirty="0" err="1" smtClean="0"/>
              <a:t>cryo</a:t>
            </a:r>
            <a:r>
              <a:rPr lang="en-GB" sz="2000" dirty="0" smtClean="0"/>
              <a:t> link to power the circuits.</a:t>
            </a:r>
          </a:p>
        </p:txBody>
      </p:sp>
      <p:sp>
        <p:nvSpPr>
          <p:cNvPr id="10" name="Content Placeholder 2"/>
          <p:cNvSpPr txBox="1">
            <a:spLocks/>
          </p:cNvSpPr>
          <p:nvPr/>
        </p:nvSpPr>
        <p:spPr>
          <a:xfrm>
            <a:off x="161925" y="5226784"/>
            <a:ext cx="8852728" cy="707886"/>
          </a:xfrm>
          <a:prstGeom prst="rect">
            <a:avLst/>
          </a:prstGeom>
        </p:spPr>
        <p:txBody>
          <a:bodyPr vert="horz" wrap="square">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Wingdings" panose="05000000000000000000" pitchFamily="2" charset="2"/>
              <a:buChar char="Ø"/>
            </a:pPr>
            <a:r>
              <a:rPr lang="en-GB" sz="2000" dirty="0" smtClean="0"/>
              <a:t>Connection from the link to the circuits should be studied, as this might also affect the spacing between the dipoles. </a:t>
            </a:r>
            <a:endParaRPr lang="en-GB" sz="2000" dirty="0"/>
          </a:p>
        </p:txBody>
      </p:sp>
    </p:spTree>
    <p:extLst>
      <p:ext uri="{BB962C8B-B14F-4D97-AF65-F5344CB8AC3E}">
        <p14:creationId xmlns:p14="http://schemas.microsoft.com/office/powerpoint/2010/main" val="20646778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9489" y="79988"/>
            <a:ext cx="7967878" cy="566057"/>
          </a:xfrm>
        </p:spPr>
        <p:txBody>
          <a:bodyPr>
            <a:normAutofit/>
          </a:bodyPr>
          <a:lstStyle/>
          <a:p>
            <a:pPr algn="ctr"/>
            <a:r>
              <a:rPr lang="en-GB" sz="3000" b="1" dirty="0" smtClean="0"/>
              <a:t>Intro</a:t>
            </a:r>
            <a:endParaRPr lang="en-GB" sz="3000" b="1" dirty="0"/>
          </a:p>
        </p:txBody>
      </p:sp>
      <p:sp>
        <p:nvSpPr>
          <p:cNvPr id="8" name="Content Placeholder 7"/>
          <p:cNvSpPr>
            <a:spLocks noGrp="1"/>
          </p:cNvSpPr>
          <p:nvPr>
            <p:ph idx="1"/>
          </p:nvPr>
        </p:nvSpPr>
        <p:spPr>
          <a:xfrm>
            <a:off x="143302" y="780819"/>
            <a:ext cx="8778150" cy="1446550"/>
          </a:xfrm>
        </p:spPr>
        <p:txBody>
          <a:bodyPr wrap="square">
            <a:spAutoFit/>
          </a:bodyPr>
          <a:lstStyle/>
          <a:p>
            <a:pPr marL="36576" indent="0">
              <a:buNone/>
            </a:pPr>
            <a:r>
              <a:rPr lang="en-GB" sz="2000" dirty="0" smtClean="0"/>
              <a:t>The FCC main dipole magnets have to be powered in strings, so:</a:t>
            </a:r>
          </a:p>
          <a:p>
            <a:pPr>
              <a:buFont typeface="Wingdings" panose="05000000000000000000" pitchFamily="2" charset="2"/>
              <a:buChar char="§"/>
            </a:pPr>
            <a:r>
              <a:rPr lang="en-GB" sz="2000" dirty="0" smtClean="0"/>
              <a:t>the magnet design has an impact on the protection and configuration of the string, </a:t>
            </a:r>
          </a:p>
          <a:p>
            <a:pPr>
              <a:buFont typeface="Wingdings" panose="05000000000000000000" pitchFamily="2" charset="2"/>
              <a:buChar char="§"/>
            </a:pPr>
            <a:r>
              <a:rPr lang="en-GB" sz="2000" dirty="0" smtClean="0"/>
              <a:t>the string layout has an impact on the magnet requirements.</a:t>
            </a:r>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
        <p:nvSpPr>
          <p:cNvPr id="9" name="TextBox 8"/>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
        <p:nvSpPr>
          <p:cNvPr id="6" name="Content Placeholder 7"/>
          <p:cNvSpPr txBox="1">
            <a:spLocks/>
          </p:cNvSpPr>
          <p:nvPr/>
        </p:nvSpPr>
        <p:spPr>
          <a:xfrm>
            <a:off x="143302" y="2447280"/>
            <a:ext cx="8930550" cy="3600986"/>
          </a:xfrm>
          <a:prstGeom prst="rect">
            <a:avLst/>
          </a:prstGeom>
        </p:spPr>
        <p:txBody>
          <a:bodyPr vert="horz" wrap="square">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GB" sz="2000" dirty="0" smtClean="0"/>
              <a:t>The following magnet designs are compared from a circuit protection point of view:</a:t>
            </a:r>
          </a:p>
          <a:p>
            <a:pPr lvl="1">
              <a:buFont typeface="Wingdings" panose="05000000000000000000" pitchFamily="2" charset="2"/>
              <a:buChar char="Ø"/>
            </a:pPr>
            <a:r>
              <a:rPr lang="en-GB" sz="2000" b="1" dirty="0" smtClean="0">
                <a:solidFill>
                  <a:srgbClr val="FF0000"/>
                </a:solidFill>
              </a:rPr>
              <a:t>Cos-</a:t>
            </a:r>
            <a:r>
              <a:rPr lang="en-GB" sz="2000" b="1" dirty="0" smtClean="0">
                <a:solidFill>
                  <a:srgbClr val="FF0000"/>
                </a:solidFill>
                <a:sym typeface="Symbol" panose="05050102010706020507" pitchFamily="18" charset="2"/>
              </a:rPr>
              <a:t></a:t>
            </a:r>
            <a:r>
              <a:rPr lang="en-GB" sz="2000" dirty="0" smtClean="0"/>
              <a:t>, INFN, </a:t>
            </a:r>
            <a:r>
              <a:rPr lang="en-GB" sz="2000" dirty="0" err="1" smtClean="0"/>
              <a:t>EuroCirCol</a:t>
            </a:r>
            <a:r>
              <a:rPr lang="en-GB" sz="2000" dirty="0" smtClean="0"/>
              <a:t> collaboration</a:t>
            </a:r>
          </a:p>
          <a:p>
            <a:pPr lvl="1">
              <a:buFont typeface="Wingdings" panose="05000000000000000000" pitchFamily="2" charset="2"/>
              <a:buChar char="Ø"/>
            </a:pPr>
            <a:r>
              <a:rPr lang="en-GB" sz="2000" b="1" dirty="0" smtClean="0">
                <a:solidFill>
                  <a:srgbClr val="FF0000"/>
                </a:solidFill>
              </a:rPr>
              <a:t>Block</a:t>
            </a:r>
            <a:r>
              <a:rPr lang="en-GB" sz="2000" dirty="0" smtClean="0"/>
              <a:t>, CEA, </a:t>
            </a:r>
            <a:r>
              <a:rPr lang="en-GB" sz="2000" dirty="0" err="1" smtClean="0"/>
              <a:t>EuroCirCol</a:t>
            </a:r>
            <a:r>
              <a:rPr lang="en-GB" sz="2000" dirty="0" smtClean="0"/>
              <a:t> collaboration</a:t>
            </a:r>
          </a:p>
          <a:p>
            <a:pPr lvl="1">
              <a:buFont typeface="Wingdings" panose="05000000000000000000" pitchFamily="2" charset="2"/>
              <a:buChar char="Ø"/>
            </a:pPr>
            <a:r>
              <a:rPr lang="en-GB" sz="2000" b="1" dirty="0" smtClean="0">
                <a:solidFill>
                  <a:srgbClr val="FF0000"/>
                </a:solidFill>
              </a:rPr>
              <a:t>Common coil</a:t>
            </a:r>
            <a:r>
              <a:rPr lang="en-GB" sz="2000" dirty="0" smtClean="0"/>
              <a:t>, CIEMAT, </a:t>
            </a:r>
            <a:r>
              <a:rPr lang="en-GB" sz="2000" dirty="0" err="1" smtClean="0"/>
              <a:t>EuroCirCol</a:t>
            </a:r>
            <a:r>
              <a:rPr lang="en-GB" sz="2000" dirty="0" smtClean="0"/>
              <a:t> collaboration</a:t>
            </a:r>
          </a:p>
          <a:p>
            <a:pPr lvl="1">
              <a:buFont typeface="Wingdings" panose="05000000000000000000" pitchFamily="2" charset="2"/>
              <a:buChar char="Ø"/>
            </a:pPr>
            <a:r>
              <a:rPr lang="en-GB" sz="2000" b="1" dirty="0" smtClean="0">
                <a:solidFill>
                  <a:srgbClr val="FF0000"/>
                </a:solidFill>
              </a:rPr>
              <a:t>Block</a:t>
            </a:r>
            <a:r>
              <a:rPr lang="en-GB" sz="2000" dirty="0" smtClean="0"/>
              <a:t>, LBNL</a:t>
            </a:r>
          </a:p>
          <a:p>
            <a:pPr lvl="1">
              <a:buFont typeface="Wingdings" panose="05000000000000000000" pitchFamily="2" charset="2"/>
              <a:buChar char="Ø"/>
            </a:pPr>
            <a:endParaRPr lang="en-GB" sz="2000" dirty="0" smtClean="0"/>
          </a:p>
          <a:p>
            <a:pPr marL="36576" indent="0">
              <a:buFont typeface="Arial"/>
              <a:buNone/>
            </a:pPr>
            <a:r>
              <a:rPr lang="en-GB" sz="2000" dirty="0" smtClean="0"/>
              <a:t>Quench protection of the magnet itself (characterised by the hot-spot temperature, voltage-to-ground, thermal gradients) is not discussed here.</a:t>
            </a:r>
          </a:p>
          <a:p>
            <a:pPr marL="36576" indent="0">
              <a:buFont typeface="Arial"/>
              <a:buNone/>
            </a:pPr>
            <a:r>
              <a:rPr lang="en-GB" sz="2000" dirty="0" smtClean="0"/>
              <a:t>						 </a:t>
            </a:r>
            <a:r>
              <a:rPr lang="en-GB" sz="1400" dirty="0" smtClean="0">
                <a:solidFill>
                  <a:srgbClr val="0070C0"/>
                </a:solidFill>
              </a:rPr>
              <a:t>(see </a:t>
            </a:r>
            <a:r>
              <a:rPr lang="en-GB" sz="1400" dirty="0" err="1" smtClean="0">
                <a:solidFill>
                  <a:srgbClr val="0070C0"/>
                </a:solidFill>
              </a:rPr>
              <a:t>presention</a:t>
            </a:r>
            <a:r>
              <a:rPr lang="en-GB" sz="1400" dirty="0" smtClean="0">
                <a:solidFill>
                  <a:srgbClr val="0070C0"/>
                </a:solidFill>
              </a:rPr>
              <a:t> T. </a:t>
            </a:r>
            <a:r>
              <a:rPr lang="en-GB" sz="1400" dirty="0" err="1" smtClean="0">
                <a:solidFill>
                  <a:srgbClr val="0070C0"/>
                </a:solidFill>
              </a:rPr>
              <a:t>Salmi</a:t>
            </a:r>
            <a:r>
              <a:rPr lang="en-GB" sz="1400" dirty="0" smtClean="0">
                <a:solidFill>
                  <a:srgbClr val="0070C0"/>
                </a:solidFill>
              </a:rPr>
              <a:t>)</a:t>
            </a:r>
            <a:r>
              <a:rPr lang="en-GB" sz="2000" dirty="0" smtClean="0"/>
              <a:t>. </a:t>
            </a:r>
          </a:p>
        </p:txBody>
      </p:sp>
    </p:spTree>
    <p:extLst>
      <p:ext uri="{BB962C8B-B14F-4D97-AF65-F5344CB8AC3E}">
        <p14:creationId xmlns:p14="http://schemas.microsoft.com/office/powerpoint/2010/main" val="2482147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79424" y="68816"/>
            <a:ext cx="8412480" cy="566057"/>
          </a:xfrm>
        </p:spPr>
        <p:txBody>
          <a:bodyPr>
            <a:normAutofit/>
          </a:bodyPr>
          <a:lstStyle/>
          <a:p>
            <a:pPr algn="ctr"/>
            <a:r>
              <a:rPr lang="en-GB" sz="3000" b="1" dirty="0" smtClean="0"/>
              <a:t>Recap: Powering of the LHC dipole circuits</a:t>
            </a:r>
            <a:endParaRPr lang="en-GB" sz="3000" b="1" dirty="0"/>
          </a:p>
        </p:txBody>
      </p:sp>
      <p:sp>
        <p:nvSpPr>
          <p:cNvPr id="8" name="Content Placeholder 7"/>
          <p:cNvSpPr>
            <a:spLocks noGrp="1"/>
          </p:cNvSpPr>
          <p:nvPr>
            <p:ph idx="1"/>
          </p:nvPr>
        </p:nvSpPr>
        <p:spPr>
          <a:xfrm>
            <a:off x="157553" y="769809"/>
            <a:ext cx="8838418" cy="923330"/>
          </a:xfrm>
        </p:spPr>
        <p:txBody>
          <a:bodyPr wrap="square">
            <a:spAutoFit/>
          </a:bodyPr>
          <a:lstStyle/>
          <a:p>
            <a:pPr marL="36576" indent="0">
              <a:buNone/>
            </a:pPr>
            <a:r>
              <a:rPr lang="en-GB" sz="1800" dirty="0" smtClean="0"/>
              <a:t>The 154 twin-aperture magnets in each of the 8 sectors of the LHC are powered in series and </a:t>
            </a:r>
            <a:r>
              <a:rPr lang="en-GB" sz="1800" dirty="0"/>
              <a:t>each magnet </a:t>
            </a:r>
            <a:r>
              <a:rPr lang="en-GB" sz="1800" dirty="0" smtClean="0"/>
              <a:t>has a </a:t>
            </a:r>
            <a:r>
              <a:rPr lang="en-GB" sz="1800" b="1" dirty="0">
                <a:solidFill>
                  <a:srgbClr val="FF0000"/>
                </a:solidFill>
              </a:rPr>
              <a:t>bypass </a:t>
            </a:r>
            <a:r>
              <a:rPr lang="en-GB" sz="1800" b="1" dirty="0" smtClean="0">
                <a:solidFill>
                  <a:srgbClr val="FF0000"/>
                </a:solidFill>
              </a:rPr>
              <a:t>diode </a:t>
            </a:r>
            <a:r>
              <a:rPr lang="en-GB" sz="1800" dirty="0"/>
              <a:t>to decouple the current decay of a</a:t>
            </a:r>
            <a:r>
              <a:rPr lang="en-GB" sz="1800" dirty="0" smtClean="0"/>
              <a:t> </a:t>
            </a:r>
            <a:r>
              <a:rPr lang="en-GB" sz="1800" i="1" dirty="0"/>
              <a:t>quenching</a:t>
            </a:r>
            <a:r>
              <a:rPr lang="en-GB" sz="1800" dirty="0"/>
              <a:t> magnet from the current decay of the circuit</a:t>
            </a:r>
            <a:r>
              <a:rPr lang="en-GB" sz="1800" dirty="0" smtClean="0"/>
              <a:t>.</a:t>
            </a:r>
            <a:endParaRPr lang="en-GB" sz="18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grpSp>
        <p:nvGrpSpPr>
          <p:cNvPr id="6" name="Group 190"/>
          <p:cNvGrpSpPr>
            <a:grpSpLocks/>
          </p:cNvGrpSpPr>
          <p:nvPr/>
        </p:nvGrpSpPr>
        <p:grpSpPr bwMode="auto">
          <a:xfrm>
            <a:off x="230856" y="1851225"/>
            <a:ext cx="8811310" cy="2654947"/>
            <a:chOff x="107504" y="548680"/>
            <a:chExt cx="8928992" cy="2448272"/>
          </a:xfrm>
        </p:grpSpPr>
        <p:sp>
          <p:nvSpPr>
            <p:cNvPr id="9" name="Rectangle 8"/>
            <p:cNvSpPr/>
            <p:nvPr/>
          </p:nvSpPr>
          <p:spPr>
            <a:xfrm>
              <a:off x="1187421" y="2205255"/>
              <a:ext cx="575956" cy="791697"/>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Rectangle 9"/>
            <p:cNvSpPr/>
            <p:nvPr/>
          </p:nvSpPr>
          <p:spPr>
            <a:xfrm>
              <a:off x="181173" y="1990699"/>
              <a:ext cx="934254" cy="1006253"/>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Rectangle 10"/>
            <p:cNvSpPr/>
            <p:nvPr/>
          </p:nvSpPr>
          <p:spPr>
            <a:xfrm>
              <a:off x="5076799" y="2205255"/>
              <a:ext cx="575956" cy="791697"/>
            </a:xfrm>
            <a:prstGeom prst="rect">
              <a:avLst/>
            </a:prstGeom>
            <a:solidFill>
              <a:schemeClr val="bg2">
                <a:lumMod val="9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2" name="Rectangle 11"/>
            <p:cNvSpPr/>
            <p:nvPr/>
          </p:nvSpPr>
          <p:spPr>
            <a:xfrm>
              <a:off x="1835372" y="2205255"/>
              <a:ext cx="1009597" cy="791697"/>
            </a:xfrm>
            <a:prstGeom prst="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3" name="Rectangle 12"/>
            <p:cNvSpPr/>
            <p:nvPr/>
          </p:nvSpPr>
          <p:spPr>
            <a:xfrm>
              <a:off x="2915289" y="2205255"/>
              <a:ext cx="1007923" cy="791697"/>
            </a:xfrm>
            <a:prstGeom prst="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4" name="Rectangle 13"/>
            <p:cNvSpPr/>
            <p:nvPr/>
          </p:nvSpPr>
          <p:spPr>
            <a:xfrm>
              <a:off x="3996881" y="2205255"/>
              <a:ext cx="1006249" cy="791697"/>
            </a:xfrm>
            <a:prstGeom prst="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 name="Rectangle 14"/>
            <p:cNvSpPr/>
            <p:nvPr/>
          </p:nvSpPr>
          <p:spPr>
            <a:xfrm>
              <a:off x="5724749" y="2205255"/>
              <a:ext cx="1006249" cy="791697"/>
            </a:xfrm>
            <a:prstGeom prst="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6" name="Rectangle 15"/>
            <p:cNvSpPr/>
            <p:nvPr/>
          </p:nvSpPr>
          <p:spPr>
            <a:xfrm>
              <a:off x="6804667" y="2205255"/>
              <a:ext cx="1006248" cy="791697"/>
            </a:xfrm>
            <a:prstGeom prst="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 name="Rectangle 16"/>
            <p:cNvSpPr/>
            <p:nvPr/>
          </p:nvSpPr>
          <p:spPr>
            <a:xfrm>
              <a:off x="7884584" y="2205255"/>
              <a:ext cx="1009598" cy="791697"/>
            </a:xfrm>
            <a:prstGeom prst="rect">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18" name="Straight Connector 17"/>
            <p:cNvCxnSpPr/>
            <p:nvPr/>
          </p:nvCxnSpPr>
          <p:spPr>
            <a:xfrm>
              <a:off x="2771300" y="2348293"/>
              <a:ext cx="2089515"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Isosceles Triangle 18"/>
            <p:cNvSpPr/>
            <p:nvPr/>
          </p:nvSpPr>
          <p:spPr>
            <a:xfrm>
              <a:off x="3635234" y="2707550"/>
              <a:ext cx="143989" cy="73182"/>
            </a:xfrm>
            <a:prstGeom prst="triangle">
              <a:avLst/>
            </a:prstGeom>
            <a:solidFill>
              <a:schemeClr val="tx1"/>
            </a:solid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20" name="Straight Connector 19"/>
            <p:cNvCxnSpPr/>
            <p:nvPr/>
          </p:nvCxnSpPr>
          <p:spPr>
            <a:xfrm rot="10800000">
              <a:off x="3635234" y="2707550"/>
              <a:ext cx="143989"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grpSp>
          <p:nvGrpSpPr>
            <p:cNvPr id="21" name="Group 221"/>
            <p:cNvGrpSpPr>
              <a:grpSpLocks/>
            </p:cNvGrpSpPr>
            <p:nvPr/>
          </p:nvGrpSpPr>
          <p:grpSpPr bwMode="auto">
            <a:xfrm>
              <a:off x="2987824" y="2853913"/>
              <a:ext cx="735621" cy="143039"/>
              <a:chOff x="3779912" y="1989817"/>
              <a:chExt cx="735621" cy="143039"/>
            </a:xfrm>
          </p:grpSpPr>
          <p:sp>
            <p:nvSpPr>
              <p:cNvPr id="187" name="Arc 186"/>
              <p:cNvSpPr/>
              <p:nvPr/>
            </p:nvSpPr>
            <p:spPr>
              <a:xfrm>
                <a:off x="4229756" y="1989818"/>
                <a:ext cx="127246"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88" name="Arc 187"/>
              <p:cNvSpPr/>
              <p:nvPr/>
            </p:nvSpPr>
            <p:spPr>
              <a:xfrm flipH="1">
                <a:off x="4213013" y="1989818"/>
                <a:ext cx="162407"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89" name="Straight Connector 188"/>
              <p:cNvCxnSpPr/>
              <p:nvPr/>
            </p:nvCxnSpPr>
            <p:spPr>
              <a:xfrm rot="10800000">
                <a:off x="4357002" y="2063000"/>
                <a:ext cx="159058"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sp>
            <p:nvSpPr>
              <p:cNvPr id="190" name="Arc 189"/>
              <p:cNvSpPr/>
              <p:nvPr/>
            </p:nvSpPr>
            <p:spPr>
              <a:xfrm>
                <a:off x="4084093" y="1989818"/>
                <a:ext cx="128920"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91" name="Arc 190"/>
              <p:cNvSpPr/>
              <p:nvPr/>
            </p:nvSpPr>
            <p:spPr>
              <a:xfrm flipH="1">
                <a:off x="4069024" y="1989818"/>
                <a:ext cx="160732"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92" name="Arc 191"/>
              <p:cNvSpPr/>
              <p:nvPr/>
            </p:nvSpPr>
            <p:spPr>
              <a:xfrm>
                <a:off x="3941778" y="1989818"/>
                <a:ext cx="127246"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93" name="Arc 192"/>
              <p:cNvSpPr/>
              <p:nvPr/>
            </p:nvSpPr>
            <p:spPr>
              <a:xfrm flipH="1">
                <a:off x="3925035" y="1989818"/>
                <a:ext cx="159058"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94" name="Straight Connector 193"/>
              <p:cNvCxnSpPr/>
              <p:nvPr/>
            </p:nvCxnSpPr>
            <p:spPr>
              <a:xfrm rot="10800000">
                <a:off x="3779372" y="2063000"/>
                <a:ext cx="145663"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grpSp>
        <p:grpSp>
          <p:nvGrpSpPr>
            <p:cNvPr id="22" name="Group 222"/>
            <p:cNvGrpSpPr>
              <a:grpSpLocks/>
            </p:cNvGrpSpPr>
            <p:nvPr/>
          </p:nvGrpSpPr>
          <p:grpSpPr bwMode="auto">
            <a:xfrm>
              <a:off x="2987824" y="2493202"/>
              <a:ext cx="735621" cy="143039"/>
              <a:chOff x="3779912" y="1989146"/>
              <a:chExt cx="735621" cy="143039"/>
            </a:xfrm>
          </p:grpSpPr>
          <p:sp>
            <p:nvSpPr>
              <p:cNvPr id="179" name="Arc 178"/>
              <p:cNvSpPr/>
              <p:nvPr/>
            </p:nvSpPr>
            <p:spPr>
              <a:xfrm>
                <a:off x="4229756" y="1988939"/>
                <a:ext cx="127246"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80" name="Arc 179"/>
              <p:cNvSpPr/>
              <p:nvPr/>
            </p:nvSpPr>
            <p:spPr>
              <a:xfrm flipH="1">
                <a:off x="4213013" y="1988939"/>
                <a:ext cx="162407"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81" name="Straight Connector 180"/>
              <p:cNvCxnSpPr/>
              <p:nvPr/>
            </p:nvCxnSpPr>
            <p:spPr>
              <a:xfrm rot="10800000">
                <a:off x="4357002" y="2062121"/>
                <a:ext cx="159058"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sp>
            <p:nvSpPr>
              <p:cNvPr id="182" name="Arc 181"/>
              <p:cNvSpPr/>
              <p:nvPr/>
            </p:nvSpPr>
            <p:spPr>
              <a:xfrm>
                <a:off x="4084093" y="1988939"/>
                <a:ext cx="128920"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83" name="Arc 182"/>
              <p:cNvSpPr/>
              <p:nvPr/>
            </p:nvSpPr>
            <p:spPr>
              <a:xfrm flipH="1">
                <a:off x="4069024" y="1988939"/>
                <a:ext cx="160732"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84" name="Arc 183"/>
              <p:cNvSpPr/>
              <p:nvPr/>
            </p:nvSpPr>
            <p:spPr>
              <a:xfrm>
                <a:off x="3941778" y="1988939"/>
                <a:ext cx="127246"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85" name="Arc 184"/>
              <p:cNvSpPr/>
              <p:nvPr/>
            </p:nvSpPr>
            <p:spPr>
              <a:xfrm flipH="1">
                <a:off x="3925035" y="1988939"/>
                <a:ext cx="159058"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86" name="Straight Connector 185"/>
              <p:cNvCxnSpPr/>
              <p:nvPr/>
            </p:nvCxnSpPr>
            <p:spPr>
              <a:xfrm rot="10800000">
                <a:off x="3779372" y="2062121"/>
                <a:ext cx="145663"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grpSp>
        <p:cxnSp>
          <p:nvCxnSpPr>
            <p:cNvPr id="23" name="Straight Connector 22"/>
            <p:cNvCxnSpPr/>
            <p:nvPr/>
          </p:nvCxnSpPr>
          <p:spPr>
            <a:xfrm rot="5400000">
              <a:off x="3530106" y="2744973"/>
              <a:ext cx="357594"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2810161" y="2744973"/>
              <a:ext cx="357594"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0800000">
              <a:off x="3708903" y="2566176"/>
              <a:ext cx="70320"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0800000">
              <a:off x="3708903" y="2923770"/>
              <a:ext cx="143989"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3634522" y="2421476"/>
              <a:ext cx="289402"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3529394" y="2600273"/>
              <a:ext cx="646995"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sp>
          <p:nvSpPr>
            <p:cNvPr id="29" name="Isosceles Triangle 28"/>
            <p:cNvSpPr/>
            <p:nvPr/>
          </p:nvSpPr>
          <p:spPr>
            <a:xfrm flipV="1">
              <a:off x="2556991" y="2707550"/>
              <a:ext cx="143989" cy="73182"/>
            </a:xfrm>
            <a:prstGeom prst="triangle">
              <a:avLst/>
            </a:prstGeom>
            <a:solidFill>
              <a:schemeClr val="tx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30" name="Straight Connector 29"/>
            <p:cNvCxnSpPr/>
            <p:nvPr/>
          </p:nvCxnSpPr>
          <p:spPr>
            <a:xfrm rot="10800000">
              <a:off x="2556991" y="2780732"/>
              <a:ext cx="14398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1" name="Group 248"/>
            <p:cNvGrpSpPr>
              <a:grpSpLocks/>
            </p:cNvGrpSpPr>
            <p:nvPr/>
          </p:nvGrpSpPr>
          <p:grpSpPr bwMode="auto">
            <a:xfrm>
              <a:off x="1908221" y="2853913"/>
              <a:ext cx="719045" cy="143039"/>
              <a:chOff x="3780429" y="1989817"/>
              <a:chExt cx="719045" cy="143039"/>
            </a:xfrm>
          </p:grpSpPr>
          <p:sp>
            <p:nvSpPr>
              <p:cNvPr id="171" name="Arc 170"/>
              <p:cNvSpPr/>
              <p:nvPr/>
            </p:nvSpPr>
            <p:spPr>
              <a:xfrm>
                <a:off x="4228283" y="1989818"/>
                <a:ext cx="128921"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72" name="Arc 171"/>
              <p:cNvSpPr/>
              <p:nvPr/>
            </p:nvSpPr>
            <p:spPr>
              <a:xfrm flipH="1">
                <a:off x="4211540" y="1989818"/>
                <a:ext cx="160732"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73" name="Straight Connector 172"/>
              <p:cNvCxnSpPr/>
              <p:nvPr/>
            </p:nvCxnSpPr>
            <p:spPr>
              <a:xfrm rot="10800000">
                <a:off x="4357204" y="2063000"/>
                <a:ext cx="14231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174" name="Arc 173"/>
              <p:cNvSpPr/>
              <p:nvPr/>
            </p:nvSpPr>
            <p:spPr>
              <a:xfrm>
                <a:off x="4084294" y="1989818"/>
                <a:ext cx="127246"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75" name="Arc 174"/>
              <p:cNvSpPr/>
              <p:nvPr/>
            </p:nvSpPr>
            <p:spPr>
              <a:xfrm flipH="1">
                <a:off x="4069226" y="1989818"/>
                <a:ext cx="159057"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76" name="Arc 175"/>
              <p:cNvSpPr/>
              <p:nvPr/>
            </p:nvSpPr>
            <p:spPr>
              <a:xfrm>
                <a:off x="3940305" y="1989818"/>
                <a:ext cx="128921"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77" name="Arc 176"/>
              <p:cNvSpPr/>
              <p:nvPr/>
            </p:nvSpPr>
            <p:spPr>
              <a:xfrm flipH="1">
                <a:off x="3923563" y="1989818"/>
                <a:ext cx="160732"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78" name="Straight Connector 177"/>
              <p:cNvCxnSpPr/>
              <p:nvPr/>
            </p:nvCxnSpPr>
            <p:spPr>
              <a:xfrm rot="10800000">
                <a:off x="3781248" y="2063000"/>
                <a:ext cx="14231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2" name="Group 249"/>
            <p:cNvGrpSpPr>
              <a:grpSpLocks/>
            </p:cNvGrpSpPr>
            <p:nvPr/>
          </p:nvGrpSpPr>
          <p:grpSpPr bwMode="auto">
            <a:xfrm>
              <a:off x="1908221" y="2493202"/>
              <a:ext cx="719045" cy="143039"/>
              <a:chOff x="3780429" y="1989146"/>
              <a:chExt cx="719045" cy="143039"/>
            </a:xfrm>
          </p:grpSpPr>
          <p:sp>
            <p:nvSpPr>
              <p:cNvPr id="163" name="Arc 162"/>
              <p:cNvSpPr/>
              <p:nvPr/>
            </p:nvSpPr>
            <p:spPr>
              <a:xfrm>
                <a:off x="4228283" y="1988939"/>
                <a:ext cx="128921"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64" name="Arc 163"/>
              <p:cNvSpPr/>
              <p:nvPr/>
            </p:nvSpPr>
            <p:spPr>
              <a:xfrm flipH="1">
                <a:off x="4211540" y="1988939"/>
                <a:ext cx="160732"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65" name="Straight Connector 164"/>
              <p:cNvCxnSpPr/>
              <p:nvPr/>
            </p:nvCxnSpPr>
            <p:spPr>
              <a:xfrm rot="10800000">
                <a:off x="4357204" y="2062121"/>
                <a:ext cx="14231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166" name="Arc 165"/>
              <p:cNvSpPr/>
              <p:nvPr/>
            </p:nvSpPr>
            <p:spPr>
              <a:xfrm>
                <a:off x="4084294" y="1988939"/>
                <a:ext cx="127246"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67" name="Arc 166"/>
              <p:cNvSpPr/>
              <p:nvPr/>
            </p:nvSpPr>
            <p:spPr>
              <a:xfrm flipH="1">
                <a:off x="4069226" y="1988939"/>
                <a:ext cx="159057"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68" name="Arc 167"/>
              <p:cNvSpPr/>
              <p:nvPr/>
            </p:nvSpPr>
            <p:spPr>
              <a:xfrm>
                <a:off x="3940305" y="1988939"/>
                <a:ext cx="128921"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69" name="Arc 168"/>
              <p:cNvSpPr/>
              <p:nvPr/>
            </p:nvSpPr>
            <p:spPr>
              <a:xfrm flipH="1">
                <a:off x="3923563" y="1988939"/>
                <a:ext cx="160732"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70" name="Straight Connector 169"/>
              <p:cNvCxnSpPr/>
              <p:nvPr/>
            </p:nvCxnSpPr>
            <p:spPr>
              <a:xfrm rot="10800000">
                <a:off x="3781248" y="2062121"/>
                <a:ext cx="14231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3" name="Straight Connector 32"/>
            <p:cNvCxnSpPr/>
            <p:nvPr/>
          </p:nvCxnSpPr>
          <p:spPr>
            <a:xfrm rot="5400000">
              <a:off x="2448514" y="2744973"/>
              <a:ext cx="35759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730244" y="2744973"/>
              <a:ext cx="35759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0800000">
              <a:off x="2627311" y="2566176"/>
              <a:ext cx="7366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0800000">
              <a:off x="2627311" y="2923770"/>
              <a:ext cx="14398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2592038" y="2457235"/>
              <a:ext cx="21788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2483561" y="2636032"/>
              <a:ext cx="575477"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932810" y="2348293"/>
              <a:ext cx="2735791"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323487" y="2348293"/>
              <a:ext cx="237749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742270" y="2348293"/>
              <a:ext cx="1294226"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253167" y="1844335"/>
              <a:ext cx="142315" cy="214556"/>
            </a:xfrm>
            <a:prstGeom prst="rect">
              <a:avLst/>
            </a:prstGeom>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43" name="Straight Connector 42"/>
            <p:cNvCxnSpPr>
              <a:stCxn id="42" idx="2"/>
            </p:cNvCxnSpPr>
            <p:nvPr/>
          </p:nvCxnSpPr>
          <p:spPr>
            <a:xfrm rot="5400000">
              <a:off x="178786" y="2203593"/>
              <a:ext cx="28940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0678" y="2276775"/>
              <a:ext cx="2087840"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3852892" y="2276775"/>
              <a:ext cx="2737466"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39471" y="2276775"/>
              <a:ext cx="3239752"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430529" y="2167833"/>
              <a:ext cx="217883"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469151" y="1844335"/>
              <a:ext cx="142314" cy="214556"/>
            </a:xfrm>
            <a:prstGeom prst="rect">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9" name="Isosceles Triangle 48"/>
            <p:cNvSpPr/>
            <p:nvPr/>
          </p:nvSpPr>
          <p:spPr>
            <a:xfrm flipV="1">
              <a:off x="4715152" y="2707550"/>
              <a:ext cx="145663" cy="73182"/>
            </a:xfrm>
            <a:prstGeom prst="triangle">
              <a:avLst/>
            </a:prstGeom>
            <a:solidFill>
              <a:schemeClr val="tx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50" name="Straight Connector 49"/>
            <p:cNvCxnSpPr/>
            <p:nvPr/>
          </p:nvCxnSpPr>
          <p:spPr>
            <a:xfrm rot="10800000">
              <a:off x="4715152" y="2780732"/>
              <a:ext cx="14566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51" name="Group 248"/>
            <p:cNvGrpSpPr>
              <a:grpSpLocks/>
            </p:cNvGrpSpPr>
            <p:nvPr/>
          </p:nvGrpSpPr>
          <p:grpSpPr bwMode="auto">
            <a:xfrm>
              <a:off x="4067426" y="2853913"/>
              <a:ext cx="721116" cy="143039"/>
              <a:chOff x="3779394" y="1989817"/>
              <a:chExt cx="721116" cy="143039"/>
            </a:xfrm>
          </p:grpSpPr>
          <p:sp>
            <p:nvSpPr>
              <p:cNvPr id="155" name="Arc 154"/>
              <p:cNvSpPr/>
              <p:nvPr/>
            </p:nvSpPr>
            <p:spPr>
              <a:xfrm>
                <a:off x="4229554" y="1989818"/>
                <a:ext cx="127246"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56" name="Arc 155"/>
              <p:cNvSpPr/>
              <p:nvPr/>
            </p:nvSpPr>
            <p:spPr>
              <a:xfrm flipH="1">
                <a:off x="4212811" y="1989818"/>
                <a:ext cx="162406"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57" name="Straight Connector 156"/>
              <p:cNvCxnSpPr/>
              <p:nvPr/>
            </p:nvCxnSpPr>
            <p:spPr>
              <a:xfrm rot="10800000">
                <a:off x="4356800" y="2063000"/>
                <a:ext cx="143989"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158" name="Arc 157"/>
              <p:cNvSpPr/>
              <p:nvPr/>
            </p:nvSpPr>
            <p:spPr>
              <a:xfrm>
                <a:off x="4083890" y="1989818"/>
                <a:ext cx="128921"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59" name="Arc 158"/>
              <p:cNvSpPr/>
              <p:nvPr/>
            </p:nvSpPr>
            <p:spPr>
              <a:xfrm flipH="1">
                <a:off x="4067147" y="1989818"/>
                <a:ext cx="162407"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60" name="Arc 159"/>
              <p:cNvSpPr/>
              <p:nvPr/>
            </p:nvSpPr>
            <p:spPr>
              <a:xfrm>
                <a:off x="3941576" y="1989818"/>
                <a:ext cx="125571"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61" name="Arc 160"/>
              <p:cNvSpPr/>
              <p:nvPr/>
            </p:nvSpPr>
            <p:spPr>
              <a:xfrm flipH="1">
                <a:off x="3923158" y="1989818"/>
                <a:ext cx="160732"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62" name="Straight Connector 161"/>
              <p:cNvCxnSpPr/>
              <p:nvPr/>
            </p:nvCxnSpPr>
            <p:spPr>
              <a:xfrm rot="10800000">
                <a:off x="3779169" y="2063000"/>
                <a:ext cx="143989"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52" name="Group 249"/>
            <p:cNvGrpSpPr>
              <a:grpSpLocks/>
            </p:cNvGrpSpPr>
            <p:nvPr/>
          </p:nvGrpSpPr>
          <p:grpSpPr bwMode="auto">
            <a:xfrm>
              <a:off x="4067426" y="2493202"/>
              <a:ext cx="721116" cy="143039"/>
              <a:chOff x="3779394" y="1989146"/>
              <a:chExt cx="721116" cy="143039"/>
            </a:xfrm>
          </p:grpSpPr>
          <p:sp>
            <p:nvSpPr>
              <p:cNvPr id="147" name="Arc 146"/>
              <p:cNvSpPr/>
              <p:nvPr/>
            </p:nvSpPr>
            <p:spPr>
              <a:xfrm>
                <a:off x="4229554" y="1988939"/>
                <a:ext cx="127246"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48" name="Arc 147"/>
              <p:cNvSpPr/>
              <p:nvPr/>
            </p:nvSpPr>
            <p:spPr>
              <a:xfrm flipH="1">
                <a:off x="4212811" y="1988939"/>
                <a:ext cx="162406"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49" name="Straight Connector 148"/>
              <p:cNvCxnSpPr/>
              <p:nvPr/>
            </p:nvCxnSpPr>
            <p:spPr>
              <a:xfrm rot="10800000">
                <a:off x="4356800" y="2062121"/>
                <a:ext cx="143989"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150" name="Arc 149"/>
              <p:cNvSpPr/>
              <p:nvPr/>
            </p:nvSpPr>
            <p:spPr>
              <a:xfrm>
                <a:off x="4083890" y="1988939"/>
                <a:ext cx="128921"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51" name="Arc 150"/>
              <p:cNvSpPr/>
              <p:nvPr/>
            </p:nvSpPr>
            <p:spPr>
              <a:xfrm flipH="1">
                <a:off x="4067147" y="1988939"/>
                <a:ext cx="162407"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52" name="Arc 151"/>
              <p:cNvSpPr/>
              <p:nvPr/>
            </p:nvSpPr>
            <p:spPr>
              <a:xfrm>
                <a:off x="3941576" y="1988939"/>
                <a:ext cx="125571"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53" name="Arc 152"/>
              <p:cNvSpPr/>
              <p:nvPr/>
            </p:nvSpPr>
            <p:spPr>
              <a:xfrm flipH="1">
                <a:off x="3923158" y="1988939"/>
                <a:ext cx="160732"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54" name="Straight Connector 153"/>
              <p:cNvCxnSpPr/>
              <p:nvPr/>
            </p:nvCxnSpPr>
            <p:spPr>
              <a:xfrm rot="10800000">
                <a:off x="3779169" y="2062121"/>
                <a:ext cx="143989"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53" name="Straight Connector 52"/>
            <p:cNvCxnSpPr/>
            <p:nvPr/>
          </p:nvCxnSpPr>
          <p:spPr>
            <a:xfrm rot="5400000">
              <a:off x="4610024" y="2744973"/>
              <a:ext cx="35759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3888404" y="2744973"/>
              <a:ext cx="35759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0800000">
              <a:off x="4788821" y="2566176"/>
              <a:ext cx="7199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10800000">
              <a:off x="4788821" y="2923770"/>
              <a:ext cx="14398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751873" y="2457235"/>
              <a:ext cx="21788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645071" y="2636032"/>
              <a:ext cx="575477"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59" name="Isosceles Triangle 58"/>
            <p:cNvSpPr/>
            <p:nvPr/>
          </p:nvSpPr>
          <p:spPr>
            <a:xfrm flipV="1">
              <a:off x="7522937" y="2707550"/>
              <a:ext cx="145664" cy="73182"/>
            </a:xfrm>
            <a:prstGeom prst="triangle">
              <a:avLst/>
            </a:prstGeom>
            <a:solidFill>
              <a:schemeClr val="tx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60" name="Straight Connector 59"/>
            <p:cNvCxnSpPr/>
            <p:nvPr/>
          </p:nvCxnSpPr>
          <p:spPr>
            <a:xfrm rot="10800000">
              <a:off x="7522937" y="2780732"/>
              <a:ext cx="14566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61" name="Group 248"/>
            <p:cNvGrpSpPr>
              <a:grpSpLocks/>
            </p:cNvGrpSpPr>
            <p:nvPr/>
          </p:nvGrpSpPr>
          <p:grpSpPr bwMode="auto">
            <a:xfrm>
              <a:off x="6877292" y="2853913"/>
              <a:ext cx="719046" cy="143039"/>
              <a:chOff x="3780948" y="1989817"/>
              <a:chExt cx="719046" cy="143039"/>
            </a:xfrm>
          </p:grpSpPr>
          <p:sp>
            <p:nvSpPr>
              <p:cNvPr id="139" name="Arc 138"/>
              <p:cNvSpPr/>
              <p:nvPr/>
            </p:nvSpPr>
            <p:spPr>
              <a:xfrm>
                <a:off x="4229027" y="1989818"/>
                <a:ext cx="128921"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40" name="Arc 139"/>
              <p:cNvSpPr/>
              <p:nvPr/>
            </p:nvSpPr>
            <p:spPr>
              <a:xfrm flipH="1">
                <a:off x="4212284" y="1989818"/>
                <a:ext cx="160732"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41" name="Straight Connector 140"/>
              <p:cNvCxnSpPr/>
              <p:nvPr/>
            </p:nvCxnSpPr>
            <p:spPr>
              <a:xfrm rot="10800000">
                <a:off x="4357948" y="2063000"/>
                <a:ext cx="14231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142" name="Arc 141"/>
              <p:cNvSpPr/>
              <p:nvPr/>
            </p:nvSpPr>
            <p:spPr>
              <a:xfrm>
                <a:off x="4085038" y="1989818"/>
                <a:ext cx="127246"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43" name="Arc 142"/>
              <p:cNvSpPr/>
              <p:nvPr/>
            </p:nvSpPr>
            <p:spPr>
              <a:xfrm flipH="1">
                <a:off x="4069970" y="1989818"/>
                <a:ext cx="159057"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44" name="Arc 143"/>
              <p:cNvSpPr/>
              <p:nvPr/>
            </p:nvSpPr>
            <p:spPr>
              <a:xfrm>
                <a:off x="3941049" y="1989818"/>
                <a:ext cx="128921"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45" name="Arc 144"/>
              <p:cNvSpPr/>
              <p:nvPr/>
            </p:nvSpPr>
            <p:spPr>
              <a:xfrm flipH="1">
                <a:off x="3924306" y="1989818"/>
                <a:ext cx="160732"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46" name="Straight Connector 145"/>
              <p:cNvCxnSpPr/>
              <p:nvPr/>
            </p:nvCxnSpPr>
            <p:spPr>
              <a:xfrm rot="10800000">
                <a:off x="3780317" y="2063000"/>
                <a:ext cx="143989"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2" name="Group 249"/>
            <p:cNvGrpSpPr>
              <a:grpSpLocks/>
            </p:cNvGrpSpPr>
            <p:nvPr/>
          </p:nvGrpSpPr>
          <p:grpSpPr bwMode="auto">
            <a:xfrm>
              <a:off x="6877292" y="2493202"/>
              <a:ext cx="719046" cy="143039"/>
              <a:chOff x="3780948" y="1989146"/>
              <a:chExt cx="719046" cy="143039"/>
            </a:xfrm>
          </p:grpSpPr>
          <p:sp>
            <p:nvSpPr>
              <p:cNvPr id="131" name="Arc 130"/>
              <p:cNvSpPr/>
              <p:nvPr/>
            </p:nvSpPr>
            <p:spPr>
              <a:xfrm>
                <a:off x="4229027" y="1988939"/>
                <a:ext cx="128921"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32" name="Arc 131"/>
              <p:cNvSpPr/>
              <p:nvPr/>
            </p:nvSpPr>
            <p:spPr>
              <a:xfrm flipH="1">
                <a:off x="4212284" y="1988939"/>
                <a:ext cx="160732"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33" name="Straight Connector 132"/>
              <p:cNvCxnSpPr/>
              <p:nvPr/>
            </p:nvCxnSpPr>
            <p:spPr>
              <a:xfrm rot="10800000">
                <a:off x="4357948" y="2062121"/>
                <a:ext cx="14231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134" name="Arc 133"/>
              <p:cNvSpPr/>
              <p:nvPr/>
            </p:nvSpPr>
            <p:spPr>
              <a:xfrm>
                <a:off x="4085038" y="1988939"/>
                <a:ext cx="127246"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35" name="Arc 134"/>
              <p:cNvSpPr/>
              <p:nvPr/>
            </p:nvSpPr>
            <p:spPr>
              <a:xfrm flipH="1">
                <a:off x="4069970" y="1988939"/>
                <a:ext cx="159057"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36" name="Arc 135"/>
              <p:cNvSpPr/>
              <p:nvPr/>
            </p:nvSpPr>
            <p:spPr>
              <a:xfrm>
                <a:off x="3941049" y="1988939"/>
                <a:ext cx="128921"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37" name="Arc 136"/>
              <p:cNvSpPr/>
              <p:nvPr/>
            </p:nvSpPr>
            <p:spPr>
              <a:xfrm flipH="1">
                <a:off x="3924306" y="1988939"/>
                <a:ext cx="160732" cy="143038"/>
              </a:xfrm>
              <a:prstGeom prst="arc">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38" name="Straight Connector 137"/>
              <p:cNvCxnSpPr/>
              <p:nvPr/>
            </p:nvCxnSpPr>
            <p:spPr>
              <a:xfrm rot="10800000">
                <a:off x="3780317" y="2062121"/>
                <a:ext cx="143989"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63" name="Straight Connector 62"/>
            <p:cNvCxnSpPr/>
            <p:nvPr/>
          </p:nvCxnSpPr>
          <p:spPr>
            <a:xfrm rot="5400000">
              <a:off x="7417809" y="2744973"/>
              <a:ext cx="35759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6699539" y="2744973"/>
              <a:ext cx="357594"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0800000">
              <a:off x="7596606" y="2566176"/>
              <a:ext cx="71995"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0800000">
              <a:off x="7596606" y="2923770"/>
              <a:ext cx="145664"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7559659" y="2457235"/>
              <a:ext cx="217883"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5400000">
              <a:off x="7454531" y="2636032"/>
              <a:ext cx="575477"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69" name="Isosceles Triangle 68"/>
            <p:cNvSpPr/>
            <p:nvPr/>
          </p:nvSpPr>
          <p:spPr>
            <a:xfrm>
              <a:off x="6443020" y="2707550"/>
              <a:ext cx="147338" cy="73182"/>
            </a:xfrm>
            <a:prstGeom prst="triangle">
              <a:avLst/>
            </a:prstGeom>
            <a:solidFill>
              <a:schemeClr val="tx1"/>
            </a:solid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70" name="Straight Connector 69"/>
            <p:cNvCxnSpPr/>
            <p:nvPr/>
          </p:nvCxnSpPr>
          <p:spPr>
            <a:xfrm rot="10800000">
              <a:off x="6443020" y="2707550"/>
              <a:ext cx="147338"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grpSp>
          <p:nvGrpSpPr>
            <p:cNvPr id="71" name="Group 463"/>
            <p:cNvGrpSpPr>
              <a:grpSpLocks/>
            </p:cNvGrpSpPr>
            <p:nvPr/>
          </p:nvGrpSpPr>
          <p:grpSpPr bwMode="auto">
            <a:xfrm>
              <a:off x="5795618" y="2853913"/>
              <a:ext cx="721116" cy="143039"/>
              <a:chOff x="3779394" y="1989817"/>
              <a:chExt cx="721116" cy="143039"/>
            </a:xfrm>
          </p:grpSpPr>
          <p:sp>
            <p:nvSpPr>
              <p:cNvPr id="123" name="Arc 122"/>
              <p:cNvSpPr/>
              <p:nvPr/>
            </p:nvSpPr>
            <p:spPr>
              <a:xfrm>
                <a:off x="4229230" y="1989818"/>
                <a:ext cx="125571"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24" name="Arc 123"/>
              <p:cNvSpPr/>
              <p:nvPr/>
            </p:nvSpPr>
            <p:spPr>
              <a:xfrm flipH="1">
                <a:off x="4212488" y="1989818"/>
                <a:ext cx="160732"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25" name="Straight Connector 124"/>
              <p:cNvCxnSpPr/>
              <p:nvPr/>
            </p:nvCxnSpPr>
            <p:spPr>
              <a:xfrm rot="10800000">
                <a:off x="4354802" y="2063000"/>
                <a:ext cx="145664"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sp>
            <p:nvSpPr>
              <p:cNvPr id="126" name="Arc 125"/>
              <p:cNvSpPr/>
              <p:nvPr/>
            </p:nvSpPr>
            <p:spPr>
              <a:xfrm>
                <a:off x="4083567" y="1989818"/>
                <a:ext cx="128921"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27" name="Arc 126"/>
              <p:cNvSpPr/>
              <p:nvPr/>
            </p:nvSpPr>
            <p:spPr>
              <a:xfrm flipH="1">
                <a:off x="4066824" y="1989818"/>
                <a:ext cx="162407"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28" name="Arc 127"/>
              <p:cNvSpPr/>
              <p:nvPr/>
            </p:nvSpPr>
            <p:spPr>
              <a:xfrm>
                <a:off x="3939578" y="1989818"/>
                <a:ext cx="127246"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29" name="Arc 128"/>
              <p:cNvSpPr/>
              <p:nvPr/>
            </p:nvSpPr>
            <p:spPr>
              <a:xfrm flipH="1">
                <a:off x="3924509" y="1989818"/>
                <a:ext cx="159057"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30" name="Straight Connector 129"/>
              <p:cNvCxnSpPr/>
              <p:nvPr/>
            </p:nvCxnSpPr>
            <p:spPr>
              <a:xfrm rot="10800000">
                <a:off x="3778846" y="2063000"/>
                <a:ext cx="145664"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grpSp>
        <p:grpSp>
          <p:nvGrpSpPr>
            <p:cNvPr id="72" name="Group 464"/>
            <p:cNvGrpSpPr>
              <a:grpSpLocks/>
            </p:cNvGrpSpPr>
            <p:nvPr/>
          </p:nvGrpSpPr>
          <p:grpSpPr bwMode="auto">
            <a:xfrm>
              <a:off x="5795618" y="2493202"/>
              <a:ext cx="721116" cy="143039"/>
              <a:chOff x="3779394" y="1989146"/>
              <a:chExt cx="721116" cy="143039"/>
            </a:xfrm>
          </p:grpSpPr>
          <p:sp>
            <p:nvSpPr>
              <p:cNvPr id="115" name="Arc 114"/>
              <p:cNvSpPr/>
              <p:nvPr/>
            </p:nvSpPr>
            <p:spPr>
              <a:xfrm>
                <a:off x="4229230" y="1988939"/>
                <a:ext cx="125571"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16" name="Arc 115"/>
              <p:cNvSpPr/>
              <p:nvPr/>
            </p:nvSpPr>
            <p:spPr>
              <a:xfrm flipH="1">
                <a:off x="4212488" y="1988939"/>
                <a:ext cx="160732"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17" name="Straight Connector 116"/>
              <p:cNvCxnSpPr/>
              <p:nvPr/>
            </p:nvCxnSpPr>
            <p:spPr>
              <a:xfrm rot="10800000">
                <a:off x="4354802" y="2062121"/>
                <a:ext cx="145664"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sp>
            <p:nvSpPr>
              <p:cNvPr id="118" name="Arc 117"/>
              <p:cNvSpPr/>
              <p:nvPr/>
            </p:nvSpPr>
            <p:spPr>
              <a:xfrm>
                <a:off x="4083567" y="1988939"/>
                <a:ext cx="128921"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19" name="Arc 118"/>
              <p:cNvSpPr/>
              <p:nvPr/>
            </p:nvSpPr>
            <p:spPr>
              <a:xfrm flipH="1">
                <a:off x="4066824" y="1988939"/>
                <a:ext cx="162407"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20" name="Arc 119"/>
              <p:cNvSpPr/>
              <p:nvPr/>
            </p:nvSpPr>
            <p:spPr>
              <a:xfrm>
                <a:off x="3939578" y="1988939"/>
                <a:ext cx="127246"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21" name="Arc 120"/>
              <p:cNvSpPr/>
              <p:nvPr/>
            </p:nvSpPr>
            <p:spPr>
              <a:xfrm flipH="1">
                <a:off x="3924509" y="1988939"/>
                <a:ext cx="159057"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22" name="Straight Connector 121"/>
              <p:cNvCxnSpPr/>
              <p:nvPr/>
            </p:nvCxnSpPr>
            <p:spPr>
              <a:xfrm rot="10800000">
                <a:off x="3778846" y="2062121"/>
                <a:ext cx="145664"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grpSp>
        <p:cxnSp>
          <p:nvCxnSpPr>
            <p:cNvPr id="73" name="Straight Connector 72"/>
            <p:cNvCxnSpPr/>
            <p:nvPr/>
          </p:nvCxnSpPr>
          <p:spPr>
            <a:xfrm rot="5400000">
              <a:off x="6337892" y="2744973"/>
              <a:ext cx="357594"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5400000">
              <a:off x="5617947" y="2744973"/>
              <a:ext cx="357594"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0800000">
              <a:off x="6516689" y="2566176"/>
              <a:ext cx="73669"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0800000">
              <a:off x="6516689" y="2923770"/>
              <a:ext cx="143989"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445656" y="2421476"/>
              <a:ext cx="289402"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5400000">
              <a:off x="6337180" y="2600273"/>
              <a:ext cx="646995"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sp>
          <p:nvSpPr>
            <p:cNvPr id="79" name="Isosceles Triangle 78"/>
            <p:cNvSpPr/>
            <p:nvPr/>
          </p:nvSpPr>
          <p:spPr>
            <a:xfrm>
              <a:off x="8606204" y="2707550"/>
              <a:ext cx="142314" cy="73182"/>
            </a:xfrm>
            <a:prstGeom prst="triangle">
              <a:avLst/>
            </a:prstGeom>
            <a:solidFill>
              <a:schemeClr val="tx1"/>
            </a:solid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80" name="Straight Connector 79"/>
            <p:cNvCxnSpPr/>
            <p:nvPr/>
          </p:nvCxnSpPr>
          <p:spPr>
            <a:xfrm rot="10800000">
              <a:off x="8606204" y="2707550"/>
              <a:ext cx="142314"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grpSp>
          <p:nvGrpSpPr>
            <p:cNvPr id="81" name="Group 490"/>
            <p:cNvGrpSpPr>
              <a:grpSpLocks/>
            </p:cNvGrpSpPr>
            <p:nvPr/>
          </p:nvGrpSpPr>
          <p:grpSpPr bwMode="auto">
            <a:xfrm>
              <a:off x="7956894" y="2853913"/>
              <a:ext cx="719043" cy="143039"/>
              <a:chOff x="3780430" y="1989817"/>
              <a:chExt cx="719043" cy="143039"/>
            </a:xfrm>
          </p:grpSpPr>
          <p:sp>
            <p:nvSpPr>
              <p:cNvPr id="107" name="Arc 106"/>
              <p:cNvSpPr/>
              <p:nvPr/>
            </p:nvSpPr>
            <p:spPr>
              <a:xfrm>
                <a:off x="4227150" y="1989818"/>
                <a:ext cx="128921"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08" name="Arc 107"/>
              <p:cNvSpPr/>
              <p:nvPr/>
            </p:nvSpPr>
            <p:spPr>
              <a:xfrm flipH="1">
                <a:off x="4210407" y="1989818"/>
                <a:ext cx="162407"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09" name="Straight Connector 108"/>
              <p:cNvCxnSpPr/>
              <p:nvPr/>
            </p:nvCxnSpPr>
            <p:spPr>
              <a:xfrm rot="10800000">
                <a:off x="4356070" y="2063000"/>
                <a:ext cx="143989"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sp>
            <p:nvSpPr>
              <p:cNvPr id="110" name="Arc 109"/>
              <p:cNvSpPr/>
              <p:nvPr/>
            </p:nvSpPr>
            <p:spPr>
              <a:xfrm>
                <a:off x="4083161" y="1989818"/>
                <a:ext cx="127246"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11" name="Arc 110"/>
              <p:cNvSpPr/>
              <p:nvPr/>
            </p:nvSpPr>
            <p:spPr>
              <a:xfrm flipH="1">
                <a:off x="4068093" y="1989818"/>
                <a:ext cx="159057"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12" name="Arc 111"/>
              <p:cNvSpPr/>
              <p:nvPr/>
            </p:nvSpPr>
            <p:spPr>
              <a:xfrm>
                <a:off x="3939172" y="1989818"/>
                <a:ext cx="128921"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13" name="Arc 112"/>
              <p:cNvSpPr/>
              <p:nvPr/>
            </p:nvSpPr>
            <p:spPr>
              <a:xfrm flipH="1">
                <a:off x="3922429" y="1989818"/>
                <a:ext cx="160732"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14" name="Straight Connector 113"/>
              <p:cNvCxnSpPr/>
              <p:nvPr/>
            </p:nvCxnSpPr>
            <p:spPr>
              <a:xfrm rot="10800000">
                <a:off x="3780115" y="2063000"/>
                <a:ext cx="142314"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grpSp>
        <p:grpSp>
          <p:nvGrpSpPr>
            <p:cNvPr id="82" name="Group 491"/>
            <p:cNvGrpSpPr>
              <a:grpSpLocks/>
            </p:cNvGrpSpPr>
            <p:nvPr/>
          </p:nvGrpSpPr>
          <p:grpSpPr bwMode="auto">
            <a:xfrm>
              <a:off x="7956894" y="2493202"/>
              <a:ext cx="719043" cy="143039"/>
              <a:chOff x="3780430" y="1989146"/>
              <a:chExt cx="719043" cy="143039"/>
            </a:xfrm>
          </p:grpSpPr>
          <p:sp>
            <p:nvSpPr>
              <p:cNvPr id="99" name="Arc 98"/>
              <p:cNvSpPr/>
              <p:nvPr/>
            </p:nvSpPr>
            <p:spPr>
              <a:xfrm>
                <a:off x="4227150" y="1988939"/>
                <a:ext cx="128921"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00" name="Arc 99"/>
              <p:cNvSpPr/>
              <p:nvPr/>
            </p:nvSpPr>
            <p:spPr>
              <a:xfrm flipH="1">
                <a:off x="4210407" y="1988939"/>
                <a:ext cx="162407"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01" name="Straight Connector 100"/>
              <p:cNvCxnSpPr/>
              <p:nvPr/>
            </p:nvCxnSpPr>
            <p:spPr>
              <a:xfrm rot="10800000">
                <a:off x="4356070" y="2062121"/>
                <a:ext cx="143989"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sp>
            <p:nvSpPr>
              <p:cNvPr id="102" name="Arc 101"/>
              <p:cNvSpPr/>
              <p:nvPr/>
            </p:nvSpPr>
            <p:spPr>
              <a:xfrm>
                <a:off x="4083161" y="1988939"/>
                <a:ext cx="127246"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03" name="Arc 102"/>
              <p:cNvSpPr/>
              <p:nvPr/>
            </p:nvSpPr>
            <p:spPr>
              <a:xfrm flipH="1">
                <a:off x="4068093" y="1988939"/>
                <a:ext cx="159057"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04" name="Arc 103"/>
              <p:cNvSpPr/>
              <p:nvPr/>
            </p:nvSpPr>
            <p:spPr>
              <a:xfrm>
                <a:off x="3939172" y="1988939"/>
                <a:ext cx="128921"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05" name="Arc 104"/>
              <p:cNvSpPr/>
              <p:nvPr/>
            </p:nvSpPr>
            <p:spPr>
              <a:xfrm flipH="1">
                <a:off x="3922429" y="1988939"/>
                <a:ext cx="160732" cy="143038"/>
              </a:xfrm>
              <a:prstGeom prst="arc">
                <a:avLst/>
              </a:prstGeom>
              <a:ln w="12700">
                <a:solidFill>
                  <a:srgbClr val="0000CC"/>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cxnSp>
            <p:nvCxnSpPr>
              <p:cNvPr id="106" name="Straight Connector 105"/>
              <p:cNvCxnSpPr/>
              <p:nvPr/>
            </p:nvCxnSpPr>
            <p:spPr>
              <a:xfrm rot="10800000">
                <a:off x="3780115" y="2062121"/>
                <a:ext cx="142314"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grpSp>
        <p:cxnSp>
          <p:nvCxnSpPr>
            <p:cNvPr id="83" name="Straight Connector 82"/>
            <p:cNvCxnSpPr/>
            <p:nvPr/>
          </p:nvCxnSpPr>
          <p:spPr>
            <a:xfrm rot="5400000">
              <a:off x="8496052" y="2744973"/>
              <a:ext cx="357594"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a:off x="7777782" y="2744973"/>
              <a:ext cx="357594" cy="0"/>
            </a:xfrm>
            <a:prstGeom prst="line">
              <a:avLst/>
            </a:prstGeom>
            <a:ln w="127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0800000">
              <a:off x="8674849" y="2566176"/>
              <a:ext cx="73669"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10800000">
              <a:off x="8674849" y="2923770"/>
              <a:ext cx="145664"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5400000">
              <a:off x="8603817" y="2421476"/>
              <a:ext cx="289402"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8497015" y="2600273"/>
              <a:ext cx="646995"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820513" y="2276775"/>
              <a:ext cx="215983" cy="0"/>
            </a:xfrm>
            <a:prstGeom prst="line">
              <a:avLst/>
            </a:prstGeom>
            <a:ln w="28575">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468311" y="2493826"/>
              <a:ext cx="1006253" cy="0"/>
            </a:xfrm>
            <a:prstGeom prst="line">
              <a:avLst/>
            </a:prstGeom>
            <a:ln w="571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1" name="Oval 90"/>
            <p:cNvSpPr/>
            <p:nvPr/>
          </p:nvSpPr>
          <p:spPr>
            <a:xfrm>
              <a:off x="107504" y="764900"/>
              <a:ext cx="431967" cy="432439"/>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92" name="Straight Arrow Connector 91"/>
            <p:cNvCxnSpPr>
              <a:stCxn id="91" idx="0"/>
              <a:endCxn id="91" idx="4"/>
            </p:cNvCxnSpPr>
            <p:nvPr/>
          </p:nvCxnSpPr>
          <p:spPr>
            <a:xfrm rot="16200000" flipH="1">
              <a:off x="108937" y="981114"/>
              <a:ext cx="430776" cy="1675"/>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a:stCxn id="91" idx="4"/>
              <a:endCxn id="42" idx="0"/>
            </p:cNvCxnSpPr>
            <p:nvPr/>
          </p:nvCxnSpPr>
          <p:spPr>
            <a:xfrm rot="5400000">
              <a:off x="-11" y="1520837"/>
              <a:ext cx="64699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48" idx="0"/>
            </p:cNvCxnSpPr>
            <p:nvPr/>
          </p:nvCxnSpPr>
          <p:spPr>
            <a:xfrm rot="5400000" flipH="1" flipV="1">
              <a:off x="324082" y="1628948"/>
              <a:ext cx="43077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91" idx="0"/>
            </p:cNvCxnSpPr>
            <p:nvPr/>
          </p:nvCxnSpPr>
          <p:spPr>
            <a:xfrm rot="5400000" flipH="1" flipV="1">
              <a:off x="215377" y="656790"/>
              <a:ext cx="2162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323487" y="548680"/>
              <a:ext cx="359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5400000" flipH="1" flipV="1">
              <a:off x="251021" y="981119"/>
              <a:ext cx="86487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539471" y="1413559"/>
              <a:ext cx="14398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5" name="Content Placeholder 7"/>
          <p:cNvSpPr txBox="1">
            <a:spLocks/>
          </p:cNvSpPr>
          <p:nvPr/>
        </p:nvSpPr>
        <p:spPr>
          <a:xfrm>
            <a:off x="2220118" y="1885539"/>
            <a:ext cx="6575863" cy="1224951"/>
          </a:xfrm>
          <a:prstGeom prst="rect">
            <a:avLst/>
          </a:prstGeom>
          <a:solidFill>
            <a:schemeClr val="bg2"/>
          </a:solidFill>
        </p:spPr>
        <p:txBody>
          <a:bodyPr vert="horz" wrap="square">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GB" sz="1600" b="1" u="sng" dirty="0" smtClean="0"/>
              <a:t>Ramp up and down, assuming constant ramp rate: </a:t>
            </a:r>
          </a:p>
          <a:p>
            <a:pPr>
              <a:buFont typeface="Wingdings" panose="05000000000000000000" pitchFamily="2" charset="2"/>
              <a:buChar char="§"/>
            </a:pPr>
            <a:r>
              <a:rPr lang="en-GB" sz="1600" dirty="0" smtClean="0"/>
              <a:t>Output voltage of the converter: 	</a:t>
            </a:r>
            <a:r>
              <a:rPr lang="en-GB" sz="1600" i="1" dirty="0" smtClean="0"/>
              <a:t>V</a:t>
            </a:r>
            <a:r>
              <a:rPr lang="en-GB" sz="1600" baseline="-25000" dirty="0" smtClean="0"/>
              <a:t>PC</a:t>
            </a:r>
            <a:r>
              <a:rPr lang="en-GB" sz="1600" dirty="0" smtClean="0"/>
              <a:t>=</a:t>
            </a:r>
            <a:r>
              <a:rPr lang="en-GB" sz="1600" i="1" dirty="0" smtClean="0"/>
              <a:t>L</a:t>
            </a:r>
            <a:r>
              <a:rPr lang="en-GB" sz="1600" dirty="0" smtClean="0"/>
              <a:t>(</a:t>
            </a:r>
            <a:r>
              <a:rPr lang="en-GB" sz="1600" i="1" dirty="0" smtClean="0"/>
              <a:t>I</a:t>
            </a:r>
            <a:r>
              <a:rPr lang="en-GB" sz="1600" dirty="0" smtClean="0"/>
              <a:t>)*(</a:t>
            </a:r>
            <a:r>
              <a:rPr lang="en-GB" sz="1600" dirty="0" err="1" smtClean="0"/>
              <a:t>d</a:t>
            </a:r>
            <a:r>
              <a:rPr lang="en-GB" sz="1600" i="1" dirty="0" err="1" smtClean="0"/>
              <a:t>I</a:t>
            </a:r>
            <a:r>
              <a:rPr lang="en-GB" sz="1600" dirty="0" smtClean="0"/>
              <a:t>/</a:t>
            </a:r>
            <a:r>
              <a:rPr lang="en-GB" sz="1600" dirty="0" err="1" smtClean="0"/>
              <a:t>d</a:t>
            </a:r>
            <a:r>
              <a:rPr lang="en-GB" sz="1600" i="1" dirty="0" err="1" smtClean="0"/>
              <a:t>t</a:t>
            </a:r>
            <a:r>
              <a:rPr lang="en-GB" sz="1600" dirty="0" smtClean="0"/>
              <a:t>) + </a:t>
            </a:r>
            <a:r>
              <a:rPr lang="en-GB" sz="1600" i="1" dirty="0" smtClean="0"/>
              <a:t>I</a:t>
            </a:r>
            <a:r>
              <a:rPr lang="en-GB" sz="1600" dirty="0" smtClean="0"/>
              <a:t>*</a:t>
            </a:r>
            <a:r>
              <a:rPr lang="en-GB" sz="1600" i="1" dirty="0" err="1" smtClean="0"/>
              <a:t>R</a:t>
            </a:r>
            <a:r>
              <a:rPr lang="en-GB" sz="1600" baseline="-25000" dirty="0" err="1" smtClean="0"/>
              <a:t>warm</a:t>
            </a:r>
            <a:endParaRPr lang="en-GB" sz="1600" baseline="-25000" dirty="0" smtClean="0"/>
          </a:p>
          <a:p>
            <a:pPr>
              <a:buFont typeface="Wingdings" panose="05000000000000000000" pitchFamily="2" charset="2"/>
              <a:buChar char="§"/>
            </a:pPr>
            <a:r>
              <a:rPr lang="en-GB" sz="1600" dirty="0" smtClean="0"/>
              <a:t>Power of the converter: 		</a:t>
            </a:r>
            <a:r>
              <a:rPr lang="en-GB" sz="1600" i="1" dirty="0" smtClean="0"/>
              <a:t>P</a:t>
            </a:r>
            <a:r>
              <a:rPr lang="en-GB" sz="1600" baseline="-25000" dirty="0" smtClean="0"/>
              <a:t>PC</a:t>
            </a:r>
            <a:r>
              <a:rPr lang="en-GB" sz="1600" dirty="0" smtClean="0"/>
              <a:t>=</a:t>
            </a:r>
            <a:r>
              <a:rPr lang="en-GB" sz="1600" i="1" dirty="0" smtClean="0"/>
              <a:t>V</a:t>
            </a:r>
            <a:r>
              <a:rPr lang="en-GB" sz="1600" baseline="-25000" dirty="0" smtClean="0"/>
              <a:t>PC</a:t>
            </a:r>
            <a:r>
              <a:rPr lang="en-GB" sz="1600" i="1" dirty="0" smtClean="0"/>
              <a:t>*I</a:t>
            </a:r>
            <a:r>
              <a:rPr lang="en-GB" sz="1600" dirty="0" smtClean="0"/>
              <a:t>=</a:t>
            </a:r>
            <a:r>
              <a:rPr lang="en-GB" sz="1600" i="1" dirty="0" smtClean="0"/>
              <a:t>L</a:t>
            </a:r>
            <a:r>
              <a:rPr lang="en-GB" sz="1600" dirty="0" smtClean="0"/>
              <a:t>(</a:t>
            </a:r>
            <a:r>
              <a:rPr lang="en-GB" sz="1600" dirty="0" err="1" smtClean="0"/>
              <a:t>d</a:t>
            </a:r>
            <a:r>
              <a:rPr lang="en-GB" sz="1600" i="1" dirty="0" err="1" smtClean="0"/>
              <a:t>I</a:t>
            </a:r>
            <a:r>
              <a:rPr lang="en-GB" sz="1600" dirty="0" smtClean="0"/>
              <a:t>/</a:t>
            </a:r>
            <a:r>
              <a:rPr lang="en-GB" sz="1600" dirty="0" err="1" smtClean="0"/>
              <a:t>d</a:t>
            </a:r>
            <a:r>
              <a:rPr lang="en-GB" sz="1600" i="1" dirty="0" err="1" smtClean="0"/>
              <a:t>t</a:t>
            </a:r>
            <a:r>
              <a:rPr lang="en-GB" sz="1600" dirty="0" smtClean="0"/>
              <a:t>)*</a:t>
            </a:r>
            <a:r>
              <a:rPr lang="en-GB" sz="1600" i="1" dirty="0" smtClean="0"/>
              <a:t>I</a:t>
            </a:r>
            <a:r>
              <a:rPr lang="en-GB" sz="1600" dirty="0" smtClean="0"/>
              <a:t> + </a:t>
            </a:r>
            <a:r>
              <a:rPr lang="en-GB" sz="1600" i="1" dirty="0" smtClean="0"/>
              <a:t>I</a:t>
            </a:r>
            <a:r>
              <a:rPr lang="en-GB" sz="1600" baseline="30000" dirty="0" smtClean="0"/>
              <a:t>2</a:t>
            </a:r>
            <a:r>
              <a:rPr lang="en-GB" sz="1600" dirty="0" smtClean="0"/>
              <a:t>*</a:t>
            </a:r>
            <a:r>
              <a:rPr lang="en-GB" sz="1600" i="1" dirty="0" err="1" smtClean="0"/>
              <a:t>R</a:t>
            </a:r>
            <a:r>
              <a:rPr lang="en-GB" sz="1600" baseline="-25000" dirty="0" err="1" smtClean="0"/>
              <a:t>warm</a:t>
            </a:r>
            <a:endParaRPr lang="en-GB" sz="1600" baseline="-25000" dirty="0" smtClean="0"/>
          </a:p>
          <a:p>
            <a:pPr>
              <a:buFont typeface="Wingdings" panose="05000000000000000000" pitchFamily="2" charset="2"/>
              <a:buChar char="§"/>
            </a:pPr>
            <a:r>
              <a:rPr lang="en-GB" sz="1600" dirty="0" smtClean="0"/>
              <a:t>Ramp time: 			</a:t>
            </a:r>
            <a:r>
              <a:rPr lang="en-GB" sz="1600" i="1" dirty="0" smtClean="0"/>
              <a:t>t</a:t>
            </a:r>
            <a:r>
              <a:rPr lang="en-GB" sz="1600" baseline="-25000" dirty="0" smtClean="0"/>
              <a:t>ramp</a:t>
            </a:r>
            <a:r>
              <a:rPr lang="en-GB" sz="1600" dirty="0" smtClean="0"/>
              <a:t>=</a:t>
            </a:r>
            <a:r>
              <a:rPr lang="en-GB" sz="1600" i="1" dirty="0" err="1" smtClean="0"/>
              <a:t>I</a:t>
            </a:r>
            <a:r>
              <a:rPr lang="en-GB" sz="1600" baseline="-25000" dirty="0" err="1" smtClean="0"/>
              <a:t>nom</a:t>
            </a:r>
            <a:r>
              <a:rPr lang="en-GB" sz="1600" dirty="0" smtClean="0"/>
              <a:t>/(</a:t>
            </a:r>
            <a:r>
              <a:rPr lang="en-GB" sz="1600" dirty="0" err="1" smtClean="0"/>
              <a:t>d</a:t>
            </a:r>
            <a:r>
              <a:rPr lang="en-GB" sz="1600" i="1" dirty="0" err="1" smtClean="0"/>
              <a:t>I</a:t>
            </a:r>
            <a:r>
              <a:rPr lang="en-GB" sz="1600" dirty="0" smtClean="0"/>
              <a:t>/</a:t>
            </a:r>
            <a:r>
              <a:rPr lang="en-GB" sz="1600" dirty="0" err="1" smtClean="0"/>
              <a:t>d</a:t>
            </a:r>
            <a:r>
              <a:rPr lang="en-GB" sz="1600" i="1" dirty="0" err="1" smtClean="0"/>
              <a:t>t</a:t>
            </a:r>
            <a:r>
              <a:rPr lang="en-GB" sz="1600" dirty="0" smtClean="0"/>
              <a:t>)</a:t>
            </a:r>
          </a:p>
        </p:txBody>
      </p:sp>
      <p:sp>
        <p:nvSpPr>
          <p:cNvPr id="196" name="Content Placeholder 7"/>
          <p:cNvSpPr txBox="1">
            <a:spLocks/>
          </p:cNvSpPr>
          <p:nvPr/>
        </p:nvSpPr>
        <p:spPr>
          <a:xfrm>
            <a:off x="85725" y="4804133"/>
            <a:ext cx="8943949" cy="1255728"/>
          </a:xfrm>
          <a:prstGeom prst="rect">
            <a:avLst/>
          </a:prstGeom>
        </p:spPr>
        <p:txBody>
          <a:bodyPr vert="horz" wrap="square">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GB" sz="1800" dirty="0" smtClean="0"/>
              <a:t>Two room-temperature energy-extraction (</a:t>
            </a:r>
            <a:r>
              <a:rPr lang="en-GB" sz="1800" b="1" dirty="0" smtClean="0">
                <a:solidFill>
                  <a:srgbClr val="FF0000"/>
                </a:solidFill>
              </a:rPr>
              <a:t>EE</a:t>
            </a:r>
            <a:r>
              <a:rPr lang="en-GB" sz="1800" dirty="0" smtClean="0"/>
              <a:t>) systems, each with a switch and a 75 </a:t>
            </a:r>
            <a:r>
              <a:rPr lang="en-GB" sz="1800" dirty="0" err="1" smtClean="0"/>
              <a:t>m</a:t>
            </a:r>
            <a:r>
              <a:rPr lang="en-GB" sz="1800" dirty="0" err="1" smtClean="0">
                <a:latin typeface="Symbol" panose="05050102010706020507" pitchFamily="18" charset="2"/>
              </a:rPr>
              <a:t>W</a:t>
            </a:r>
            <a:r>
              <a:rPr lang="en-GB" sz="1800" dirty="0" smtClean="0"/>
              <a:t> resistor (</a:t>
            </a:r>
            <a:r>
              <a:rPr lang="en-GB" sz="1800" b="1" i="1" dirty="0" smtClean="0">
                <a:solidFill>
                  <a:srgbClr val="FF0000"/>
                </a:solidFill>
              </a:rPr>
              <a:t>R</a:t>
            </a:r>
            <a:r>
              <a:rPr lang="en-GB" sz="1800" b="1" baseline="-25000" dirty="0" smtClean="0">
                <a:solidFill>
                  <a:srgbClr val="FF0000"/>
                </a:solidFill>
              </a:rPr>
              <a:t>EE</a:t>
            </a:r>
            <a:r>
              <a:rPr lang="en-GB" sz="1800" dirty="0" smtClean="0"/>
              <a:t>) are present, to ensure a sufficiently fast decay of the circuit current (</a:t>
            </a:r>
            <a:r>
              <a:rPr lang="en-GB" sz="1800" dirty="0" smtClean="0">
                <a:latin typeface="Symbol" panose="05050102010706020507" pitchFamily="18" charset="2"/>
              </a:rPr>
              <a:t>t</a:t>
            </a:r>
            <a:r>
              <a:rPr lang="en-GB" sz="1800" dirty="0" smtClean="0"/>
              <a:t>=100 s) in case of a Fast Power Abort (</a:t>
            </a:r>
            <a:r>
              <a:rPr lang="en-GB" sz="1800" b="1" dirty="0" smtClean="0">
                <a:solidFill>
                  <a:srgbClr val="FF0000"/>
                </a:solidFill>
              </a:rPr>
              <a:t>FPA</a:t>
            </a:r>
            <a:r>
              <a:rPr lang="en-GB" sz="1800" dirty="0" smtClean="0"/>
              <a:t>) triggered by a quench/trip.</a:t>
            </a:r>
          </a:p>
          <a:p>
            <a:pPr marL="36576" indent="0">
              <a:buFont typeface="Arial"/>
              <a:buNone/>
            </a:pPr>
            <a:r>
              <a:rPr lang="en-GB" sz="1800" dirty="0" smtClean="0"/>
              <a:t>Diodes and (possibly non-SC) </a:t>
            </a:r>
            <a:r>
              <a:rPr lang="en-GB" sz="1800" dirty="0" err="1" smtClean="0"/>
              <a:t>busbars</a:t>
            </a:r>
            <a:r>
              <a:rPr lang="en-GB" sz="1800" dirty="0" smtClean="0"/>
              <a:t> therefore have to withstand this current decay.</a:t>
            </a:r>
          </a:p>
        </p:txBody>
      </p:sp>
      <p:sp>
        <p:nvSpPr>
          <p:cNvPr id="2" name="TextBox 1"/>
          <p:cNvSpPr txBox="1"/>
          <p:nvPr/>
        </p:nvSpPr>
        <p:spPr>
          <a:xfrm>
            <a:off x="0" y="1783795"/>
            <a:ext cx="505267" cy="369332"/>
          </a:xfrm>
          <a:prstGeom prst="rect">
            <a:avLst/>
          </a:prstGeom>
          <a:noFill/>
        </p:spPr>
        <p:txBody>
          <a:bodyPr wrap="none" rtlCol="0">
            <a:spAutoFit/>
          </a:bodyPr>
          <a:lstStyle/>
          <a:p>
            <a:r>
              <a:rPr lang="nl-NL" dirty="0" smtClean="0"/>
              <a:t>PC</a:t>
            </a:r>
            <a:endParaRPr lang="nl-NL" dirty="0"/>
          </a:p>
        </p:txBody>
      </p:sp>
      <p:sp>
        <p:nvSpPr>
          <p:cNvPr id="198" name="TextBox 197"/>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1968828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6"/>
                                        </p:tgtEl>
                                        <p:attrNameLst>
                                          <p:attrName>style.visibility</p:attrName>
                                        </p:attrNameLst>
                                      </p:cBhvr>
                                      <p:to>
                                        <p:strVal val="visible"/>
                                      </p:to>
                                    </p:set>
                                    <p:anim calcmode="lin" valueType="num">
                                      <p:cBhvr additive="base">
                                        <p:cTn id="7" dur="500" fill="hold"/>
                                        <p:tgtEl>
                                          <p:spTgt spid="196"/>
                                        </p:tgtEl>
                                        <p:attrNameLst>
                                          <p:attrName>ppt_x</p:attrName>
                                        </p:attrNameLst>
                                      </p:cBhvr>
                                      <p:tavLst>
                                        <p:tav tm="0">
                                          <p:val>
                                            <p:strVal val="#ppt_x"/>
                                          </p:val>
                                        </p:tav>
                                        <p:tav tm="100000">
                                          <p:val>
                                            <p:strVal val="#ppt_x"/>
                                          </p:val>
                                        </p:tav>
                                      </p:tavLst>
                                    </p:anim>
                                    <p:anim calcmode="lin" valueType="num">
                                      <p:cBhvr additive="base">
                                        <p:cTn id="8" dur="500" fill="hold"/>
                                        <p:tgtEl>
                                          <p:spTgt spid="1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94111" y="68318"/>
            <a:ext cx="8596725" cy="566057"/>
          </a:xfrm>
        </p:spPr>
        <p:txBody>
          <a:bodyPr>
            <a:normAutofit/>
          </a:bodyPr>
          <a:lstStyle/>
          <a:p>
            <a:pPr algn="ctr"/>
            <a:r>
              <a:rPr lang="en-GB" sz="3000" b="1" dirty="0"/>
              <a:t>Q</a:t>
            </a:r>
            <a:r>
              <a:rPr lang="en-GB" sz="3000" b="1" dirty="0" smtClean="0"/>
              <a:t>uench/trip </a:t>
            </a:r>
            <a:r>
              <a:rPr lang="en-GB" sz="3000" b="1" dirty="0" smtClean="0">
                <a:sym typeface="Symbol" panose="05050102010706020507" pitchFamily="18" charset="2"/>
              </a:rPr>
              <a:t> Fast Power Abort (FPA)</a:t>
            </a:r>
            <a:endParaRPr lang="en-GB" sz="3000" b="1" dirty="0"/>
          </a:p>
        </p:txBody>
      </p:sp>
      <p:sp>
        <p:nvSpPr>
          <p:cNvPr id="8" name="Content Placeholder 7"/>
          <p:cNvSpPr>
            <a:spLocks noGrp="1"/>
          </p:cNvSpPr>
          <p:nvPr>
            <p:ph idx="1"/>
          </p:nvPr>
        </p:nvSpPr>
        <p:spPr>
          <a:xfrm>
            <a:off x="160213" y="784545"/>
            <a:ext cx="8786056" cy="2823850"/>
          </a:xfrm>
        </p:spPr>
        <p:txBody>
          <a:bodyPr wrap="square">
            <a:spAutoFit/>
          </a:bodyPr>
          <a:lstStyle/>
          <a:p>
            <a:pPr>
              <a:buFont typeface="Wingdings" panose="05000000000000000000" pitchFamily="2" charset="2"/>
              <a:buChar char="§"/>
            </a:pPr>
            <a:r>
              <a:rPr lang="en-GB" sz="2000" dirty="0" smtClean="0"/>
              <a:t>the power converter is switched off, </a:t>
            </a:r>
          </a:p>
          <a:p>
            <a:pPr>
              <a:spcBef>
                <a:spcPts val="900"/>
              </a:spcBef>
              <a:buFont typeface="Wingdings" panose="05000000000000000000" pitchFamily="2" charset="2"/>
              <a:buChar char="§"/>
            </a:pPr>
            <a:r>
              <a:rPr lang="en-GB" sz="2000" dirty="0" smtClean="0"/>
              <a:t>the switches of the EE system(s) are opened,</a:t>
            </a:r>
          </a:p>
          <a:p>
            <a:pPr>
              <a:spcBef>
                <a:spcPts val="900"/>
              </a:spcBef>
              <a:buFont typeface="Wingdings" panose="05000000000000000000" pitchFamily="2" charset="2"/>
              <a:buChar char="§"/>
            </a:pPr>
            <a:r>
              <a:rPr lang="en-GB" sz="2000" dirty="0" smtClean="0"/>
              <a:t>quench heaters (or CLIQ) are activated,</a:t>
            </a:r>
          </a:p>
          <a:p>
            <a:pPr>
              <a:spcBef>
                <a:spcPts val="900"/>
              </a:spcBef>
              <a:buFont typeface="Wingdings" panose="05000000000000000000" pitchFamily="2" charset="2"/>
              <a:buChar char="§"/>
            </a:pPr>
            <a:r>
              <a:rPr lang="en-GB" sz="2000" dirty="0" smtClean="0"/>
              <a:t>the </a:t>
            </a:r>
            <a:r>
              <a:rPr lang="en-GB" sz="2000" dirty="0"/>
              <a:t>current in the quenching magnet(s) transfers </a:t>
            </a:r>
            <a:r>
              <a:rPr lang="en-GB" sz="2000" dirty="0" smtClean="0"/>
              <a:t>into </a:t>
            </a:r>
            <a:r>
              <a:rPr lang="en-GB" sz="2000" dirty="0"/>
              <a:t>the bypass diode, </a:t>
            </a:r>
          </a:p>
          <a:p>
            <a:pPr>
              <a:spcBef>
                <a:spcPts val="900"/>
              </a:spcBef>
              <a:buFont typeface="Wingdings" panose="05000000000000000000" pitchFamily="2" charset="2"/>
              <a:buChar char="§"/>
            </a:pPr>
            <a:r>
              <a:rPr lang="en-GB" sz="2000" dirty="0" smtClean="0"/>
              <a:t>the voltage over the quenching magnet(s) equals the forward voltage of the bypass diode,</a:t>
            </a:r>
          </a:p>
          <a:p>
            <a:pPr>
              <a:spcBef>
                <a:spcPts val="900"/>
              </a:spcBef>
              <a:buFont typeface="Wingdings" panose="05000000000000000000" pitchFamily="2" charset="2"/>
              <a:buChar char="§"/>
            </a:pPr>
            <a:r>
              <a:rPr lang="en-GB" sz="2000" dirty="0" smtClean="0"/>
              <a:t>the circuit current decays ‘exponentially’ with </a:t>
            </a:r>
            <a:r>
              <a:rPr lang="en-GB" sz="2000" b="1" dirty="0" err="1" smtClean="0">
                <a:solidFill>
                  <a:srgbClr val="FF0000"/>
                </a:solidFill>
                <a:latin typeface="Symbol" panose="05050102010706020507" pitchFamily="18" charset="2"/>
              </a:rPr>
              <a:t>t</a:t>
            </a:r>
            <a:r>
              <a:rPr lang="en-GB" sz="2000" b="1" baseline="-25000" dirty="0" err="1" smtClean="0">
                <a:solidFill>
                  <a:srgbClr val="FF0000"/>
                </a:solidFill>
              </a:rPr>
              <a:t>circ</a:t>
            </a:r>
            <a:r>
              <a:rPr lang="en-GB" sz="2000" dirty="0" smtClean="0"/>
              <a:t>=</a:t>
            </a:r>
            <a:r>
              <a:rPr lang="en-GB" sz="2000" i="1" dirty="0" err="1" smtClean="0"/>
              <a:t>L</a:t>
            </a:r>
            <a:r>
              <a:rPr lang="en-GB" sz="2000" baseline="-25000" dirty="0" err="1" smtClean="0"/>
              <a:t>circ</a:t>
            </a:r>
            <a:r>
              <a:rPr lang="en-GB" sz="2000" dirty="0" smtClean="0"/>
              <a:t>/(</a:t>
            </a:r>
            <a:r>
              <a:rPr lang="en-GB" sz="2000" i="1" dirty="0" smtClean="0"/>
              <a:t>N</a:t>
            </a:r>
            <a:r>
              <a:rPr lang="en-GB" sz="2000" baseline="-25000" dirty="0" smtClean="0"/>
              <a:t>EE</a:t>
            </a:r>
            <a:r>
              <a:rPr lang="en-GB" sz="2000" dirty="0" smtClean="0"/>
              <a:t>*</a:t>
            </a:r>
            <a:r>
              <a:rPr lang="en-GB" sz="2000" i="1" dirty="0" smtClean="0"/>
              <a:t>R</a:t>
            </a:r>
            <a:r>
              <a:rPr lang="en-GB" sz="2000" baseline="-25000" dirty="0" smtClean="0"/>
              <a:t>EE</a:t>
            </a:r>
            <a:r>
              <a:rPr lang="en-GB" sz="2000" dirty="0" smtClean="0"/>
              <a:t>), </a:t>
            </a:r>
          </a:p>
        </p:txBody>
      </p:sp>
      <p:sp>
        <p:nvSpPr>
          <p:cNvPr id="5" name="Slide Number Placeholder 4"/>
          <p:cNvSpPr>
            <a:spLocks noGrp="1"/>
          </p:cNvSpPr>
          <p:nvPr>
            <p:ph type="sldNum" sz="quarter" idx="4"/>
          </p:nvPr>
        </p:nvSpPr>
        <p:spPr/>
        <p:txBody>
          <a:bodyPr/>
          <a:lstStyle/>
          <a:p>
            <a:fld id="{17918391-D411-FE40-AAD7-861AE5233E0E}" type="slidenum">
              <a:rPr lang="en-US" smtClean="0"/>
              <a:pPr/>
              <a:t>5</a:t>
            </a:fld>
            <a:endParaRPr lang="en-US" dirty="0"/>
          </a:p>
        </p:txBody>
      </p:sp>
      <p:sp>
        <p:nvSpPr>
          <p:cNvPr id="2" name="Rectangle 1"/>
          <p:cNvSpPr/>
          <p:nvPr/>
        </p:nvSpPr>
        <p:spPr>
          <a:xfrm>
            <a:off x="1378430" y="4019265"/>
            <a:ext cx="2845556" cy="2797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magnets</a:t>
            </a:r>
            <a:endParaRPr lang="en-GB" dirty="0"/>
          </a:p>
        </p:txBody>
      </p:sp>
      <p:sp>
        <p:nvSpPr>
          <p:cNvPr id="10" name="Rectangle 9"/>
          <p:cNvSpPr/>
          <p:nvPr/>
        </p:nvSpPr>
        <p:spPr>
          <a:xfrm>
            <a:off x="4281992" y="4019265"/>
            <a:ext cx="542498" cy="2797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EE</a:t>
            </a:r>
            <a:endParaRPr lang="en-GB" dirty="0"/>
          </a:p>
        </p:txBody>
      </p:sp>
      <p:sp>
        <p:nvSpPr>
          <p:cNvPr id="11" name="Rectangle 10"/>
          <p:cNvSpPr/>
          <p:nvPr/>
        </p:nvSpPr>
        <p:spPr>
          <a:xfrm>
            <a:off x="4882496" y="4019265"/>
            <a:ext cx="2896731" cy="2797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magnets</a:t>
            </a:r>
            <a:endParaRPr lang="en-GB" dirty="0"/>
          </a:p>
        </p:txBody>
      </p:sp>
      <p:sp>
        <p:nvSpPr>
          <p:cNvPr id="12" name="Rectangle 11"/>
          <p:cNvSpPr/>
          <p:nvPr/>
        </p:nvSpPr>
        <p:spPr>
          <a:xfrm>
            <a:off x="7840647" y="4019265"/>
            <a:ext cx="542498" cy="27977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EE</a:t>
            </a:r>
            <a:endParaRPr lang="en-GB" dirty="0"/>
          </a:p>
        </p:txBody>
      </p:sp>
      <p:cxnSp>
        <p:nvCxnSpPr>
          <p:cNvPr id="13" name="Straight Connector 12"/>
          <p:cNvCxnSpPr/>
          <p:nvPr/>
        </p:nvCxnSpPr>
        <p:spPr>
          <a:xfrm flipH="1">
            <a:off x="1143005" y="4399129"/>
            <a:ext cx="13648" cy="1592238"/>
          </a:xfrm>
          <a:prstGeom prst="line">
            <a:avLst/>
          </a:prstGeom>
          <a:ln>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149829" y="5158853"/>
            <a:ext cx="7768987" cy="0"/>
          </a:xfrm>
          <a:prstGeom prst="line">
            <a:avLst/>
          </a:prstGeom>
          <a:ln>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378430" y="4512859"/>
            <a:ext cx="2845556" cy="1314735"/>
          </a:xfrm>
          <a:prstGeom prst="line">
            <a:avLst/>
          </a:prstGeom>
          <a:ln w="317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237634" y="4499216"/>
            <a:ext cx="644862" cy="1328378"/>
          </a:xfrm>
          <a:prstGeom prst="line">
            <a:avLst/>
          </a:prstGeom>
          <a:ln w="317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4882496" y="4512859"/>
            <a:ext cx="2896731" cy="1321556"/>
          </a:xfrm>
          <a:prstGeom prst="line">
            <a:avLst/>
          </a:prstGeom>
          <a:ln w="317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a:off x="7786052" y="4506037"/>
            <a:ext cx="597093" cy="1326107"/>
          </a:xfrm>
          <a:prstGeom prst="line">
            <a:avLst/>
          </a:prstGeom>
          <a:ln w="3175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417531" y="4358970"/>
            <a:ext cx="673582" cy="307777"/>
          </a:xfrm>
          <a:prstGeom prst="rect">
            <a:avLst/>
          </a:prstGeom>
          <a:noFill/>
        </p:spPr>
        <p:txBody>
          <a:bodyPr wrap="none" rtlCol="0">
            <a:spAutoFit/>
          </a:bodyPr>
          <a:lstStyle/>
          <a:p>
            <a:r>
              <a:rPr lang="en-GB" sz="1400" i="1" dirty="0" smtClean="0"/>
              <a:t>IR</a:t>
            </a:r>
            <a:r>
              <a:rPr lang="en-GB" sz="1400" baseline="-25000" dirty="0" smtClean="0"/>
              <a:t>EE</a:t>
            </a:r>
            <a:r>
              <a:rPr lang="en-GB" sz="1400" dirty="0" smtClean="0"/>
              <a:t>/2</a:t>
            </a:r>
            <a:endParaRPr lang="en-GB" sz="1400" dirty="0"/>
          </a:p>
        </p:txBody>
      </p:sp>
      <p:cxnSp>
        <p:nvCxnSpPr>
          <p:cNvPr id="34" name="Straight Connector 33"/>
          <p:cNvCxnSpPr/>
          <p:nvPr/>
        </p:nvCxnSpPr>
        <p:spPr>
          <a:xfrm>
            <a:off x="1044625" y="5832144"/>
            <a:ext cx="7751361" cy="0"/>
          </a:xfrm>
          <a:prstGeom prst="line">
            <a:avLst/>
          </a:prstGeom>
          <a:ln>
            <a:solidFill>
              <a:schemeClr val="accent6">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1044625" y="4506037"/>
            <a:ext cx="7751361" cy="0"/>
          </a:xfrm>
          <a:prstGeom prst="line">
            <a:avLst/>
          </a:prstGeom>
          <a:ln>
            <a:solidFill>
              <a:schemeClr val="accent6">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856813" y="5015201"/>
            <a:ext cx="284052" cy="307777"/>
          </a:xfrm>
          <a:prstGeom prst="rect">
            <a:avLst/>
          </a:prstGeom>
          <a:noFill/>
        </p:spPr>
        <p:txBody>
          <a:bodyPr wrap="none" rtlCol="0">
            <a:spAutoFit/>
          </a:bodyPr>
          <a:lstStyle/>
          <a:p>
            <a:r>
              <a:rPr lang="en-GB" sz="1400" dirty="0" smtClean="0"/>
              <a:t>0</a:t>
            </a:r>
            <a:endParaRPr lang="en-GB" sz="1400" dirty="0"/>
          </a:p>
        </p:txBody>
      </p:sp>
      <p:sp>
        <p:nvSpPr>
          <p:cNvPr id="44" name="TextBox 43"/>
          <p:cNvSpPr txBox="1"/>
          <p:nvPr/>
        </p:nvSpPr>
        <p:spPr>
          <a:xfrm>
            <a:off x="361671" y="5673705"/>
            <a:ext cx="732893" cy="307777"/>
          </a:xfrm>
          <a:prstGeom prst="rect">
            <a:avLst/>
          </a:prstGeom>
          <a:noFill/>
        </p:spPr>
        <p:txBody>
          <a:bodyPr wrap="none" rtlCol="0">
            <a:spAutoFit/>
          </a:bodyPr>
          <a:lstStyle/>
          <a:p>
            <a:r>
              <a:rPr lang="en-GB" sz="1400" dirty="0" smtClean="0"/>
              <a:t>-</a:t>
            </a:r>
            <a:r>
              <a:rPr lang="en-GB" sz="1400" i="1" dirty="0" smtClean="0"/>
              <a:t>IR</a:t>
            </a:r>
            <a:r>
              <a:rPr lang="en-GB" sz="1400" baseline="-25000" dirty="0" smtClean="0"/>
              <a:t>EE</a:t>
            </a:r>
            <a:r>
              <a:rPr lang="en-GB" sz="1400" dirty="0" smtClean="0"/>
              <a:t>/2</a:t>
            </a:r>
            <a:endParaRPr lang="en-GB" sz="1400" dirty="0"/>
          </a:p>
        </p:txBody>
      </p:sp>
      <p:sp>
        <p:nvSpPr>
          <p:cNvPr id="45" name="TextBox 44"/>
          <p:cNvSpPr txBox="1"/>
          <p:nvPr/>
        </p:nvSpPr>
        <p:spPr>
          <a:xfrm>
            <a:off x="105512" y="4953646"/>
            <a:ext cx="622286" cy="369332"/>
          </a:xfrm>
          <a:prstGeom prst="rect">
            <a:avLst/>
          </a:prstGeom>
          <a:solidFill>
            <a:srgbClr val="FFC000"/>
          </a:solidFill>
        </p:spPr>
        <p:txBody>
          <a:bodyPr wrap="none" rtlCol="0">
            <a:spAutoFit/>
          </a:bodyPr>
          <a:lstStyle/>
          <a:p>
            <a:r>
              <a:rPr lang="en-GB" b="1" i="1" dirty="0" err="1" smtClean="0"/>
              <a:t>V</a:t>
            </a:r>
            <a:r>
              <a:rPr lang="en-GB" b="1" baseline="-25000" dirty="0" err="1" smtClean="0"/>
              <a:t>gnd</a:t>
            </a:r>
            <a:endParaRPr lang="en-GB" b="1" baseline="-25000" dirty="0"/>
          </a:p>
        </p:txBody>
      </p:sp>
      <p:sp>
        <p:nvSpPr>
          <p:cNvPr id="22" name="TextBox 21"/>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33086169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06709"/>
            <a:ext cx="8412480" cy="566057"/>
          </a:xfrm>
        </p:spPr>
        <p:txBody>
          <a:bodyPr>
            <a:normAutofit/>
          </a:bodyPr>
          <a:lstStyle/>
          <a:p>
            <a:pPr algn="ctr"/>
            <a:r>
              <a:rPr lang="en-GB" sz="3000" b="1" dirty="0" smtClean="0"/>
              <a:t>Required voltage withstand level</a:t>
            </a:r>
            <a:endParaRPr lang="en-GB" sz="3000" b="1" dirty="0"/>
          </a:p>
        </p:txBody>
      </p:sp>
      <p:sp>
        <p:nvSpPr>
          <p:cNvPr id="8" name="Content Placeholder 7"/>
          <p:cNvSpPr>
            <a:spLocks noGrp="1"/>
          </p:cNvSpPr>
          <p:nvPr>
            <p:ph idx="1"/>
          </p:nvPr>
        </p:nvSpPr>
        <p:spPr>
          <a:xfrm>
            <a:off x="92968" y="672766"/>
            <a:ext cx="8941850" cy="1895904"/>
          </a:xfrm>
        </p:spPr>
        <p:txBody>
          <a:bodyPr wrap="square">
            <a:spAutoFit/>
          </a:bodyPr>
          <a:lstStyle/>
          <a:p>
            <a:pPr marL="36576" indent="0">
              <a:buNone/>
            </a:pPr>
            <a:r>
              <a:rPr lang="en-GB" sz="1800" dirty="0" smtClean="0"/>
              <a:t>For a circuit with grounding </a:t>
            </a:r>
            <a:r>
              <a:rPr lang="en-GB" sz="1800" dirty="0"/>
              <a:t>in the centre of the EE </a:t>
            </a:r>
            <a:r>
              <a:rPr lang="en-GB" sz="1800" dirty="0" smtClean="0"/>
              <a:t>resistor, the maximum voltage-to-ground </a:t>
            </a:r>
            <a:r>
              <a:rPr lang="en-GB" sz="1800" b="1" i="1" dirty="0" smtClean="0"/>
              <a:t>without faults</a:t>
            </a:r>
            <a:r>
              <a:rPr lang="en-GB" sz="1800" dirty="0" smtClean="0"/>
              <a:t> equals:</a:t>
            </a:r>
          </a:p>
          <a:p>
            <a:pPr marL="36576" indent="0">
              <a:spcBef>
                <a:spcPts val="1200"/>
              </a:spcBef>
              <a:spcAft>
                <a:spcPts val="1200"/>
              </a:spcAft>
              <a:buNone/>
            </a:pPr>
            <a:r>
              <a:rPr lang="en-GB" sz="1800" dirty="0" smtClean="0"/>
              <a:t>	</a:t>
            </a:r>
            <a:r>
              <a:rPr lang="en-GB" sz="1800" i="1" dirty="0" err="1" smtClean="0"/>
              <a:t>V</a:t>
            </a:r>
            <a:r>
              <a:rPr lang="en-GB" sz="1800" baseline="-25000" dirty="0" err="1" smtClean="0"/>
              <a:t>gnd,max</a:t>
            </a:r>
            <a:r>
              <a:rPr lang="en-GB" sz="1800" dirty="0" smtClean="0"/>
              <a:t> = </a:t>
            </a:r>
            <a:r>
              <a:rPr lang="en-GB" sz="1800" i="1" dirty="0" err="1" smtClean="0"/>
              <a:t>V</a:t>
            </a:r>
            <a:r>
              <a:rPr lang="en-GB" sz="1800" baseline="-25000" dirty="0" err="1" smtClean="0"/>
              <a:t>Q,max</a:t>
            </a:r>
            <a:r>
              <a:rPr lang="en-GB" sz="1800" dirty="0" smtClean="0"/>
              <a:t> + </a:t>
            </a:r>
            <a:r>
              <a:rPr lang="en-GB" sz="1800" i="1" dirty="0" err="1" smtClean="0"/>
              <a:t>V</a:t>
            </a:r>
            <a:r>
              <a:rPr lang="en-GB" sz="1800" baseline="-25000" dirty="0" err="1" smtClean="0"/>
              <a:t>FPA,max</a:t>
            </a:r>
            <a:r>
              <a:rPr lang="en-GB" sz="1800" baseline="-25000" dirty="0" smtClean="0"/>
              <a:t> </a:t>
            </a:r>
            <a:r>
              <a:rPr lang="en-GB" sz="1800" dirty="0" smtClean="0"/>
              <a:t>= </a:t>
            </a:r>
            <a:r>
              <a:rPr lang="en-GB" sz="1800" i="1" dirty="0" err="1" smtClean="0"/>
              <a:t>V</a:t>
            </a:r>
            <a:r>
              <a:rPr lang="en-GB" sz="1800" baseline="-25000" dirty="0" err="1" smtClean="0"/>
              <a:t>Q,max</a:t>
            </a:r>
            <a:r>
              <a:rPr lang="en-GB" sz="1800" dirty="0" smtClean="0"/>
              <a:t> + 0.5*</a:t>
            </a:r>
            <a:r>
              <a:rPr lang="en-GB" sz="1800" i="1" dirty="0" smtClean="0"/>
              <a:t>I</a:t>
            </a:r>
            <a:r>
              <a:rPr lang="en-GB" sz="1800" dirty="0" smtClean="0"/>
              <a:t>*</a:t>
            </a:r>
            <a:r>
              <a:rPr lang="en-GB" sz="1800" i="1" dirty="0" smtClean="0"/>
              <a:t>R</a:t>
            </a:r>
            <a:r>
              <a:rPr lang="en-GB" sz="1800" baseline="-25000" dirty="0" smtClean="0"/>
              <a:t>EE</a:t>
            </a:r>
            <a:r>
              <a:rPr lang="en-GB" sz="1800" dirty="0" smtClean="0"/>
              <a:t> </a:t>
            </a:r>
          </a:p>
          <a:p>
            <a:pPr marL="36576" indent="0">
              <a:buNone/>
            </a:pPr>
            <a:r>
              <a:rPr lang="en-GB" sz="1800" i="1" dirty="0" err="1" smtClean="0"/>
              <a:t>V</a:t>
            </a:r>
            <a:r>
              <a:rPr lang="en-GB" sz="1800" baseline="-25000" dirty="0" err="1" smtClean="0"/>
              <a:t>Q,max</a:t>
            </a:r>
            <a:r>
              <a:rPr lang="en-GB" sz="1800" dirty="0" smtClean="0"/>
              <a:t> is given by the layout of the coils and magnet protection system.</a:t>
            </a:r>
          </a:p>
          <a:p>
            <a:pPr marL="36576" indent="0">
              <a:buNone/>
            </a:pPr>
            <a:r>
              <a:rPr lang="en-GB" sz="1800" dirty="0"/>
              <a:t>	</a:t>
            </a:r>
            <a:r>
              <a:rPr lang="en-GB" sz="1800" dirty="0" smtClean="0"/>
              <a:t>						 </a:t>
            </a:r>
            <a:r>
              <a:rPr lang="en-GB" sz="1400" dirty="0" smtClean="0">
                <a:solidFill>
                  <a:srgbClr val="0173BE"/>
                </a:solidFill>
              </a:rPr>
              <a:t>(see presentation T. </a:t>
            </a:r>
            <a:r>
              <a:rPr lang="en-GB" sz="1400" dirty="0" err="1" smtClean="0">
                <a:solidFill>
                  <a:srgbClr val="0173BE"/>
                </a:solidFill>
              </a:rPr>
              <a:t>Salmi</a:t>
            </a:r>
            <a:r>
              <a:rPr lang="en-GB" sz="1400" dirty="0" smtClean="0">
                <a:solidFill>
                  <a:srgbClr val="0173BE"/>
                </a:solidFill>
              </a:rPr>
              <a:t>)</a:t>
            </a:r>
            <a:r>
              <a:rPr lang="en-GB" sz="1800" dirty="0" smtClean="0"/>
              <a:t> </a:t>
            </a:r>
            <a:endParaRPr lang="en-GB" sz="18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sp>
        <p:nvSpPr>
          <p:cNvPr id="6" name="Content Placeholder 7"/>
          <p:cNvSpPr txBox="1">
            <a:spLocks/>
          </p:cNvSpPr>
          <p:nvPr/>
        </p:nvSpPr>
        <p:spPr>
          <a:xfrm>
            <a:off x="92968" y="2622596"/>
            <a:ext cx="8941850" cy="3280898"/>
          </a:xfrm>
          <a:prstGeom prst="rect">
            <a:avLst/>
          </a:prstGeom>
        </p:spPr>
        <p:txBody>
          <a:bodyPr vert="horz" wrap="square">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GB" sz="1800" b="1" dirty="0" smtClean="0"/>
              <a:t>Fault scenario’s </a:t>
            </a:r>
            <a:r>
              <a:rPr lang="en-GB" sz="1800" dirty="0" smtClean="0"/>
              <a:t>(for a circuit with one or two EE systems):</a:t>
            </a:r>
          </a:p>
          <a:p>
            <a:pPr>
              <a:buFont typeface="Wingdings" panose="05000000000000000000" pitchFamily="2" charset="2"/>
              <a:buChar char="Ø"/>
            </a:pPr>
            <a:r>
              <a:rPr lang="en-GB" sz="1800" dirty="0" smtClean="0"/>
              <a:t>Malfunctioning of part of the magnet protection can give an increased </a:t>
            </a:r>
            <a:r>
              <a:rPr lang="en-GB" sz="1800" i="1" dirty="0" err="1" smtClean="0"/>
              <a:t>V</a:t>
            </a:r>
            <a:r>
              <a:rPr lang="en-GB" sz="1800" baseline="-25000" dirty="0" err="1" smtClean="0"/>
              <a:t>Q,max</a:t>
            </a:r>
            <a:r>
              <a:rPr lang="en-GB" sz="1800" dirty="0" smtClean="0"/>
              <a:t>.</a:t>
            </a:r>
          </a:p>
          <a:p>
            <a:pPr>
              <a:buFont typeface="Wingdings" panose="05000000000000000000" pitchFamily="2" charset="2"/>
              <a:buChar char="Ø"/>
            </a:pPr>
            <a:r>
              <a:rPr lang="en-GB" sz="1800" dirty="0" smtClean="0"/>
              <a:t>An</a:t>
            </a:r>
            <a:r>
              <a:rPr lang="en-GB" sz="1800" b="1" i="1" dirty="0" smtClean="0"/>
              <a:t> intermittent </a:t>
            </a:r>
            <a:r>
              <a:rPr lang="en-GB" sz="1800" b="1" i="1" dirty="0"/>
              <a:t>short </a:t>
            </a:r>
            <a:r>
              <a:rPr lang="en-GB" sz="1800" b="1" i="1" dirty="0" smtClean="0"/>
              <a:t>(before </a:t>
            </a:r>
            <a:r>
              <a:rPr lang="en-GB" sz="1800" b="1" i="1" dirty="0"/>
              <a:t>the </a:t>
            </a:r>
            <a:r>
              <a:rPr lang="en-GB" sz="1800" b="1" i="1" dirty="0" smtClean="0"/>
              <a:t>circuit fuse blows)</a:t>
            </a:r>
            <a:r>
              <a:rPr lang="en-GB" sz="1800" dirty="0" smtClean="0"/>
              <a:t> could give:</a:t>
            </a:r>
          </a:p>
          <a:p>
            <a:pPr marL="36576" indent="0">
              <a:spcBef>
                <a:spcPts val="1200"/>
              </a:spcBef>
              <a:spcAft>
                <a:spcPts val="1200"/>
              </a:spcAft>
              <a:buNone/>
            </a:pPr>
            <a:r>
              <a:rPr lang="en-GB" sz="1800" dirty="0" smtClean="0"/>
              <a:t>	</a:t>
            </a:r>
            <a:r>
              <a:rPr lang="en-GB" sz="1800" i="1" dirty="0" err="1" smtClean="0"/>
              <a:t>V</a:t>
            </a:r>
            <a:r>
              <a:rPr lang="en-GB" sz="1800" baseline="-25000" dirty="0" err="1" smtClean="0"/>
              <a:t>FPA,max,fault</a:t>
            </a:r>
            <a:r>
              <a:rPr lang="en-GB" sz="1800" baseline="-25000" dirty="0" smtClean="0"/>
              <a:t> </a:t>
            </a:r>
            <a:r>
              <a:rPr lang="en-GB" sz="1800" dirty="0"/>
              <a:t>= </a:t>
            </a:r>
            <a:r>
              <a:rPr lang="en-GB" sz="1800" i="1" dirty="0" smtClean="0"/>
              <a:t>I</a:t>
            </a:r>
            <a:r>
              <a:rPr lang="en-GB" sz="1800" dirty="0" smtClean="0"/>
              <a:t>*</a:t>
            </a:r>
            <a:r>
              <a:rPr lang="en-GB" sz="1800" i="1" dirty="0" smtClean="0"/>
              <a:t>R</a:t>
            </a:r>
            <a:r>
              <a:rPr lang="en-GB" sz="1800" baseline="-25000" dirty="0" smtClean="0"/>
              <a:t>EE</a:t>
            </a:r>
            <a:r>
              <a:rPr lang="en-GB" sz="1800" dirty="0" smtClean="0"/>
              <a:t> + </a:t>
            </a:r>
            <a:r>
              <a:rPr lang="en-GB" sz="1800" i="1" dirty="0" err="1" smtClean="0"/>
              <a:t>N</a:t>
            </a:r>
            <a:r>
              <a:rPr lang="en-GB" sz="1800" baseline="-25000" dirty="0" err="1" smtClean="0"/>
              <a:t>mag</a:t>
            </a:r>
            <a:r>
              <a:rPr lang="en-GB" sz="1800" dirty="0" smtClean="0"/>
              <a:t>*</a:t>
            </a:r>
            <a:r>
              <a:rPr lang="en-GB" sz="1800" i="1" dirty="0" err="1" smtClean="0"/>
              <a:t>V</a:t>
            </a:r>
            <a:r>
              <a:rPr lang="en-GB" sz="1800" baseline="-25000" dirty="0" err="1" smtClean="0"/>
              <a:t>diode</a:t>
            </a:r>
            <a:r>
              <a:rPr lang="en-GB" sz="1800" baseline="-25000" dirty="0" smtClean="0"/>
              <a:t> </a:t>
            </a:r>
            <a:r>
              <a:rPr lang="en-GB" sz="1800" dirty="0" smtClean="0"/>
              <a:t>/</a:t>
            </a:r>
            <a:r>
              <a:rPr lang="en-GB" sz="1800" i="1" dirty="0" smtClean="0"/>
              <a:t>N</a:t>
            </a:r>
            <a:r>
              <a:rPr lang="en-GB" sz="1800" baseline="-25000" dirty="0" smtClean="0"/>
              <a:t>EE                  (private comm. E. Ravaioli)</a:t>
            </a:r>
            <a:endParaRPr lang="en-GB" sz="1800" dirty="0"/>
          </a:p>
          <a:p>
            <a:pPr marL="36576" indent="0">
              <a:buNone/>
            </a:pPr>
            <a:r>
              <a:rPr lang="en-GB" sz="1800" i="1" dirty="0" smtClean="0"/>
              <a:t>		</a:t>
            </a:r>
            <a:r>
              <a:rPr lang="en-GB" sz="1800" i="1" dirty="0" err="1" smtClean="0"/>
              <a:t>N</a:t>
            </a:r>
            <a:r>
              <a:rPr lang="en-GB" sz="1800" baseline="-25000" dirty="0" err="1" smtClean="0"/>
              <a:t>mag</a:t>
            </a:r>
            <a:r>
              <a:rPr lang="en-GB" sz="1800" dirty="0" smtClean="0"/>
              <a:t>: the number of magnets in the circuit </a:t>
            </a:r>
          </a:p>
          <a:p>
            <a:pPr marL="36576" indent="0">
              <a:buNone/>
            </a:pPr>
            <a:r>
              <a:rPr lang="en-GB" sz="1800" i="1" dirty="0" smtClean="0"/>
              <a:t>		</a:t>
            </a:r>
            <a:r>
              <a:rPr lang="en-GB" sz="1800" i="1" dirty="0" err="1" smtClean="0"/>
              <a:t>V</a:t>
            </a:r>
            <a:r>
              <a:rPr lang="en-GB" sz="1800" baseline="-25000" dirty="0" err="1" smtClean="0"/>
              <a:t>diode</a:t>
            </a:r>
            <a:r>
              <a:rPr lang="en-GB" sz="1800" dirty="0" smtClean="0"/>
              <a:t>: the opening voltage of the cold bypass diode (6 V).</a:t>
            </a:r>
          </a:p>
          <a:p>
            <a:pPr marL="36576" indent="0">
              <a:buNone/>
            </a:pPr>
            <a:endParaRPr lang="en-GB" sz="1800" dirty="0" smtClean="0"/>
          </a:p>
          <a:p>
            <a:pPr marL="36576" indent="0">
              <a:buNone/>
            </a:pPr>
            <a:r>
              <a:rPr lang="en-GB" sz="1800" dirty="0" smtClean="0"/>
              <a:t>A safe </a:t>
            </a:r>
            <a:r>
              <a:rPr lang="en-GB" sz="1800" b="1" i="1" dirty="0" smtClean="0"/>
              <a:t>voltage withstand level </a:t>
            </a:r>
            <a:r>
              <a:rPr lang="en-GB" sz="1800" dirty="0" smtClean="0"/>
              <a:t>of the circuit is:</a:t>
            </a:r>
          </a:p>
          <a:p>
            <a:pPr marL="36576" indent="0">
              <a:buNone/>
            </a:pPr>
            <a:r>
              <a:rPr lang="en-GB" sz="1800" dirty="0"/>
              <a:t>	</a:t>
            </a:r>
            <a:r>
              <a:rPr lang="en-GB" sz="1800" i="1" dirty="0" smtClean="0"/>
              <a:t>VWL</a:t>
            </a:r>
            <a:r>
              <a:rPr lang="en-GB" sz="1800" dirty="0" smtClean="0"/>
              <a:t> = </a:t>
            </a:r>
            <a:r>
              <a:rPr lang="en-GB" sz="1800" i="1" dirty="0" smtClean="0"/>
              <a:t>f</a:t>
            </a:r>
            <a:r>
              <a:rPr lang="en-GB" sz="1800" dirty="0" smtClean="0"/>
              <a:t> * (</a:t>
            </a:r>
            <a:r>
              <a:rPr lang="en-GB" sz="1800" i="1" dirty="0" err="1" smtClean="0"/>
              <a:t>V</a:t>
            </a:r>
            <a:r>
              <a:rPr lang="en-GB" sz="1800" baseline="-25000" dirty="0" err="1" smtClean="0"/>
              <a:t>Q,max</a:t>
            </a:r>
            <a:r>
              <a:rPr lang="en-GB" sz="1800" baseline="-25000" dirty="0" smtClean="0"/>
              <a:t> </a:t>
            </a:r>
            <a:r>
              <a:rPr lang="en-GB" sz="1800" dirty="0" smtClean="0"/>
              <a:t>+ </a:t>
            </a:r>
            <a:r>
              <a:rPr lang="en-GB" sz="1800" i="1" dirty="0" err="1" smtClean="0"/>
              <a:t>V</a:t>
            </a:r>
            <a:r>
              <a:rPr lang="en-GB" sz="1800" baseline="-25000" dirty="0" err="1" smtClean="0"/>
              <a:t>FPA,max,fault</a:t>
            </a:r>
            <a:r>
              <a:rPr lang="en-GB" sz="1800" dirty="0" smtClean="0"/>
              <a:t>)    with </a:t>
            </a:r>
            <a:r>
              <a:rPr lang="en-GB" sz="1800" i="1" dirty="0" smtClean="0"/>
              <a:t>f</a:t>
            </a:r>
            <a:r>
              <a:rPr lang="en-GB" sz="1800" dirty="0" smtClean="0"/>
              <a:t> a safety margin (for example </a:t>
            </a:r>
            <a:r>
              <a:rPr lang="en-GB" sz="1800" i="1" dirty="0" smtClean="0"/>
              <a:t>f</a:t>
            </a:r>
            <a:r>
              <a:rPr lang="en-GB" sz="1800" dirty="0" smtClean="0"/>
              <a:t>=1.2)</a:t>
            </a:r>
          </a:p>
        </p:txBody>
      </p:sp>
      <p:sp>
        <p:nvSpPr>
          <p:cNvPr id="2" name="Rectangle 1"/>
          <p:cNvSpPr/>
          <p:nvPr/>
        </p:nvSpPr>
        <p:spPr>
          <a:xfrm>
            <a:off x="941695" y="1326886"/>
            <a:ext cx="5029201" cy="518615"/>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a:off x="1046329" y="5485885"/>
            <a:ext cx="3334602" cy="518615"/>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941695" y="3637907"/>
            <a:ext cx="3959078" cy="518615"/>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315408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79424" y="68816"/>
            <a:ext cx="8412480" cy="566057"/>
          </a:xfrm>
        </p:spPr>
        <p:txBody>
          <a:bodyPr>
            <a:normAutofit/>
          </a:bodyPr>
          <a:lstStyle/>
          <a:p>
            <a:pPr algn="ctr"/>
            <a:r>
              <a:rPr lang="en-GB" sz="3000" b="1" dirty="0"/>
              <a:t>P</a:t>
            </a:r>
            <a:r>
              <a:rPr lang="en-GB" sz="3000" b="1" dirty="0" smtClean="0"/>
              <a:t>owering of the FCC dipole circuits</a:t>
            </a:r>
            <a:endParaRPr lang="en-GB" sz="3000" b="1" dirty="0"/>
          </a:p>
        </p:txBody>
      </p:sp>
      <p:sp>
        <p:nvSpPr>
          <p:cNvPr id="8" name="Content Placeholder 7"/>
          <p:cNvSpPr>
            <a:spLocks noGrp="1"/>
          </p:cNvSpPr>
          <p:nvPr>
            <p:ph idx="1"/>
          </p:nvPr>
        </p:nvSpPr>
        <p:spPr>
          <a:xfrm>
            <a:off x="633803" y="884109"/>
            <a:ext cx="7671997" cy="707886"/>
          </a:xfrm>
          <a:solidFill>
            <a:srgbClr val="FFFF00">
              <a:alpha val="41000"/>
            </a:srgbClr>
          </a:solidFill>
        </p:spPr>
        <p:txBody>
          <a:bodyPr wrap="square">
            <a:spAutoFit/>
          </a:bodyPr>
          <a:lstStyle/>
          <a:p>
            <a:pPr marL="36576" indent="0">
              <a:buNone/>
            </a:pPr>
            <a:r>
              <a:rPr lang="en-GB" sz="2000" b="1" dirty="0" smtClean="0">
                <a:solidFill>
                  <a:schemeClr val="accent6">
                    <a:lumMod val="50000"/>
                  </a:schemeClr>
                </a:solidFill>
              </a:rPr>
              <a:t>An “LHC-type” powering seems also for the FCC the best configuration.</a:t>
            </a:r>
          </a:p>
        </p:txBody>
      </p:sp>
      <p:sp>
        <p:nvSpPr>
          <p:cNvPr id="5" name="Slide Number Placeholder 4"/>
          <p:cNvSpPr>
            <a:spLocks noGrp="1"/>
          </p:cNvSpPr>
          <p:nvPr>
            <p:ph type="sldNum" sz="quarter" idx="4"/>
          </p:nvPr>
        </p:nvSpPr>
        <p:spPr/>
        <p:txBody>
          <a:bodyPr/>
          <a:lstStyle/>
          <a:p>
            <a:fld id="{17918391-D411-FE40-AAD7-861AE5233E0E}" type="slidenum">
              <a:rPr lang="en-US" smtClean="0"/>
              <a:pPr/>
              <a:t>7</a:t>
            </a:fld>
            <a:endParaRPr lang="en-US" dirty="0"/>
          </a:p>
        </p:txBody>
      </p:sp>
      <p:sp>
        <p:nvSpPr>
          <p:cNvPr id="6" name="TextBox 5"/>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
        <p:nvSpPr>
          <p:cNvPr id="9" name="Content Placeholder 7"/>
          <p:cNvSpPr txBox="1">
            <a:spLocks/>
          </p:cNvSpPr>
          <p:nvPr/>
        </p:nvSpPr>
        <p:spPr>
          <a:xfrm>
            <a:off x="948126" y="1845479"/>
            <a:ext cx="7614847" cy="2985433"/>
          </a:xfrm>
          <a:prstGeom prst="rect">
            <a:avLst/>
          </a:prstGeom>
        </p:spPr>
        <p:txBody>
          <a:bodyPr vert="horz" wrap="square">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GB" sz="2000" b="1" dirty="0" smtClean="0"/>
              <a:t>However, some modifications could be envisaged:</a:t>
            </a:r>
          </a:p>
          <a:p>
            <a:pPr>
              <a:buFont typeface="Wingdings" panose="05000000000000000000" pitchFamily="2" charset="2"/>
              <a:buChar char="§"/>
            </a:pPr>
            <a:r>
              <a:rPr lang="en-GB" sz="2000" dirty="0" smtClean="0"/>
              <a:t>Independent powering of the two apertures.</a:t>
            </a:r>
          </a:p>
          <a:p>
            <a:pPr>
              <a:buFont typeface="Wingdings" panose="05000000000000000000" pitchFamily="2" charset="2"/>
              <a:buChar char="§"/>
            </a:pPr>
            <a:r>
              <a:rPr lang="en-GB" sz="2000" dirty="0" smtClean="0"/>
              <a:t>Powering of dipoles and quadrupoles in series.</a:t>
            </a:r>
          </a:p>
          <a:p>
            <a:pPr>
              <a:buFont typeface="Wingdings" panose="05000000000000000000" pitchFamily="2" charset="2"/>
              <a:buChar char="§"/>
            </a:pPr>
            <a:r>
              <a:rPr lang="en-GB" sz="2000" dirty="0" smtClean="0"/>
              <a:t>More than one circuit per sector.</a:t>
            </a:r>
          </a:p>
          <a:p>
            <a:pPr>
              <a:buFont typeface="Wingdings" panose="05000000000000000000" pitchFamily="2" charset="2"/>
              <a:buChar char="§"/>
            </a:pPr>
            <a:r>
              <a:rPr lang="en-GB" sz="2000" dirty="0" smtClean="0"/>
              <a:t>Different number of EE systems per circuit.</a:t>
            </a:r>
          </a:p>
          <a:p>
            <a:pPr>
              <a:buFont typeface="Wingdings" panose="05000000000000000000" pitchFamily="2" charset="2"/>
              <a:buChar char="§"/>
            </a:pPr>
            <a:r>
              <a:rPr lang="en-GB" sz="2000" dirty="0" smtClean="0"/>
              <a:t>Cold EE systems.</a:t>
            </a:r>
          </a:p>
          <a:p>
            <a:pPr>
              <a:buFont typeface="Wingdings" panose="05000000000000000000" pitchFamily="2" charset="2"/>
              <a:buChar char="§"/>
            </a:pPr>
            <a:r>
              <a:rPr lang="en-GB" sz="2000" dirty="0" smtClean="0"/>
              <a:t>Cold EE switches (persistent mode).</a:t>
            </a:r>
          </a:p>
          <a:p>
            <a:pPr>
              <a:buFont typeface="Wingdings" panose="05000000000000000000" pitchFamily="2" charset="2"/>
              <a:buChar char="§"/>
            </a:pPr>
            <a:r>
              <a:rPr lang="en-GB" sz="2000" dirty="0" smtClean="0"/>
              <a:t>More than one diode per magnet.</a:t>
            </a:r>
          </a:p>
        </p:txBody>
      </p:sp>
      <p:sp>
        <p:nvSpPr>
          <p:cNvPr id="10" name="Content Placeholder 7"/>
          <p:cNvSpPr txBox="1">
            <a:spLocks/>
          </p:cNvSpPr>
          <p:nvPr/>
        </p:nvSpPr>
        <p:spPr>
          <a:xfrm>
            <a:off x="734041" y="5065584"/>
            <a:ext cx="7671997" cy="707886"/>
          </a:xfrm>
          <a:prstGeom prst="rect">
            <a:avLst/>
          </a:prstGeom>
          <a:solidFill>
            <a:srgbClr val="FFFF00">
              <a:alpha val="41000"/>
            </a:srgbClr>
          </a:solidFill>
        </p:spPr>
        <p:txBody>
          <a:bodyPr vert="horz" wrap="square">
            <a:sp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Font typeface="Arial"/>
              <a:buNone/>
            </a:pPr>
            <a:r>
              <a:rPr lang="en-GB" sz="2000" b="1" dirty="0" smtClean="0">
                <a:solidFill>
                  <a:schemeClr val="accent6">
                    <a:lumMod val="50000"/>
                  </a:schemeClr>
                </a:solidFill>
              </a:rPr>
              <a:t>The diode by-pass should preferably also cover the magnet-to-magnet </a:t>
            </a:r>
            <a:r>
              <a:rPr lang="en-GB" sz="2000" b="1" dirty="0" err="1" smtClean="0">
                <a:solidFill>
                  <a:schemeClr val="accent6">
                    <a:lumMod val="50000"/>
                  </a:schemeClr>
                </a:solidFill>
              </a:rPr>
              <a:t>busbar</a:t>
            </a:r>
            <a:r>
              <a:rPr lang="en-GB" sz="2000" b="1" dirty="0" smtClean="0">
                <a:solidFill>
                  <a:schemeClr val="accent6">
                    <a:lumMod val="50000"/>
                  </a:schemeClr>
                </a:solidFill>
              </a:rPr>
              <a:t> to avoid a ‘2008-like accident’.</a:t>
            </a:r>
          </a:p>
        </p:txBody>
      </p:sp>
    </p:spTree>
    <p:extLst>
      <p:ext uri="{BB962C8B-B14F-4D97-AF65-F5344CB8AC3E}">
        <p14:creationId xmlns:p14="http://schemas.microsoft.com/office/powerpoint/2010/main" val="2903183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95785" y="86248"/>
            <a:ext cx="8226854" cy="566057"/>
          </a:xfrm>
        </p:spPr>
        <p:txBody>
          <a:bodyPr>
            <a:normAutofit/>
          </a:bodyPr>
          <a:lstStyle/>
          <a:p>
            <a:pPr algn="ctr"/>
            <a:r>
              <a:rPr lang="en-GB" sz="3000" b="1" dirty="0" smtClean="0"/>
              <a:t>Circuit configuration</a:t>
            </a:r>
            <a:endParaRPr lang="en-GB" sz="3000" b="1" dirty="0"/>
          </a:p>
        </p:txBody>
      </p:sp>
      <p:sp>
        <p:nvSpPr>
          <p:cNvPr id="8" name="Content Placeholder 7"/>
          <p:cNvSpPr>
            <a:spLocks noGrp="1"/>
          </p:cNvSpPr>
          <p:nvPr>
            <p:ph idx="1"/>
          </p:nvPr>
        </p:nvSpPr>
        <p:spPr>
          <a:xfrm>
            <a:off x="102358" y="715896"/>
            <a:ext cx="8927093" cy="4782848"/>
          </a:xfrm>
        </p:spPr>
        <p:txBody>
          <a:bodyPr wrap="square">
            <a:spAutoFit/>
          </a:bodyPr>
          <a:lstStyle/>
          <a:p>
            <a:pPr marL="36576" indent="0">
              <a:buNone/>
            </a:pPr>
            <a:r>
              <a:rPr lang="en-GB" sz="1800" dirty="0" smtClean="0"/>
              <a:t>In general it is preferable to reduce the number </a:t>
            </a:r>
            <a:r>
              <a:rPr lang="en-GB" sz="1800" dirty="0"/>
              <a:t>of </a:t>
            </a:r>
            <a:r>
              <a:rPr lang="en-GB" sz="1800" dirty="0" smtClean="0"/>
              <a:t>circuits </a:t>
            </a:r>
            <a:r>
              <a:rPr lang="en-GB" sz="1800" dirty="0" smtClean="0">
                <a:sym typeface="Symbol" panose="05050102010706020507" pitchFamily="18" charset="2"/>
              </a:rPr>
              <a:t> </a:t>
            </a:r>
            <a:r>
              <a:rPr lang="en-GB" sz="1800" dirty="0" smtClean="0"/>
              <a:t>less power converters</a:t>
            </a:r>
            <a:r>
              <a:rPr lang="en-GB" sz="1800" dirty="0"/>
              <a:t>, warm </a:t>
            </a:r>
            <a:r>
              <a:rPr lang="en-GB" sz="1800" dirty="0" err="1"/>
              <a:t>busbars</a:t>
            </a:r>
            <a:r>
              <a:rPr lang="en-GB" sz="1800" dirty="0"/>
              <a:t>, </a:t>
            </a:r>
            <a:r>
              <a:rPr lang="en-GB" sz="1800" dirty="0" smtClean="0"/>
              <a:t>electrical Distribution Feed Boxes (DFB), and </a:t>
            </a:r>
            <a:r>
              <a:rPr lang="en-GB" sz="1800" dirty="0"/>
              <a:t>current </a:t>
            </a:r>
            <a:r>
              <a:rPr lang="en-GB" sz="1800" dirty="0" smtClean="0"/>
              <a:t>leads.</a:t>
            </a:r>
            <a:endParaRPr lang="en-GB" sz="1800" dirty="0"/>
          </a:p>
          <a:p>
            <a:pPr marL="36576" indent="0">
              <a:buNone/>
            </a:pPr>
            <a:endParaRPr lang="en-GB" sz="1600" b="1" dirty="0"/>
          </a:p>
          <a:p>
            <a:pPr marL="36576" indent="0">
              <a:buNone/>
            </a:pPr>
            <a:r>
              <a:rPr lang="en-GB" sz="1600" b="1" dirty="0" smtClean="0">
                <a:solidFill>
                  <a:srgbClr val="FF0000"/>
                </a:solidFill>
              </a:rPr>
              <a:t>For a circuit, one would like to reduce:</a:t>
            </a:r>
          </a:p>
          <a:p>
            <a:pPr>
              <a:buFont typeface="Wingdings" panose="05000000000000000000" pitchFamily="2" charset="2"/>
              <a:buChar char="Ø"/>
            </a:pPr>
            <a:r>
              <a:rPr lang="en-GB" sz="1600" b="1" dirty="0" smtClean="0"/>
              <a:t>current in the circuit		→ </a:t>
            </a:r>
            <a:r>
              <a:rPr lang="en-GB" sz="1600" dirty="0" smtClean="0"/>
              <a:t>smaller size DFB</a:t>
            </a:r>
            <a:r>
              <a:rPr lang="en-GB" sz="1600" dirty="0"/>
              <a:t> </a:t>
            </a:r>
            <a:r>
              <a:rPr lang="en-GB" sz="1600" dirty="0" smtClean="0"/>
              <a:t>&amp; current leads, lower cost PC</a:t>
            </a:r>
          </a:p>
          <a:p>
            <a:pPr>
              <a:buFont typeface="Wingdings" panose="05000000000000000000" pitchFamily="2" charset="2"/>
              <a:buChar char="Ø"/>
            </a:pPr>
            <a:r>
              <a:rPr lang="en-GB" sz="1600" b="1" i="1" dirty="0" smtClean="0"/>
              <a:t>V</a:t>
            </a:r>
            <a:r>
              <a:rPr lang="en-GB" sz="1600" b="1" baseline="-25000" dirty="0" smtClean="0"/>
              <a:t>PC</a:t>
            </a:r>
            <a:r>
              <a:rPr lang="en-GB" sz="1600" b="1" dirty="0" smtClean="0"/>
              <a:t> and </a:t>
            </a:r>
            <a:r>
              <a:rPr lang="en-GB" sz="1600" b="1" i="1" dirty="0" smtClean="0"/>
              <a:t>P</a:t>
            </a:r>
            <a:r>
              <a:rPr lang="en-GB" sz="1600" b="1" baseline="-25000" dirty="0" smtClean="0"/>
              <a:t>PC</a:t>
            </a:r>
            <a:r>
              <a:rPr lang="en-GB" sz="1600" dirty="0" smtClean="0"/>
              <a:t> 			</a:t>
            </a:r>
            <a:r>
              <a:rPr lang="en-GB" sz="1600" b="1" dirty="0" smtClean="0"/>
              <a:t>→ </a:t>
            </a:r>
            <a:r>
              <a:rPr lang="en-GB" sz="1600" dirty="0" smtClean="0"/>
              <a:t>lower cost and smaller size of the converter</a:t>
            </a:r>
          </a:p>
          <a:p>
            <a:pPr>
              <a:buFont typeface="Wingdings" panose="05000000000000000000" pitchFamily="2" charset="2"/>
              <a:buChar char="Ø"/>
            </a:pPr>
            <a:r>
              <a:rPr lang="en-GB" sz="1600" b="1" dirty="0" smtClean="0"/>
              <a:t>ramping </a:t>
            </a:r>
            <a:r>
              <a:rPr lang="en-GB" sz="1600" b="1" dirty="0"/>
              <a:t>time </a:t>
            </a:r>
            <a:r>
              <a:rPr lang="en-GB" sz="1600" b="1" dirty="0" smtClean="0"/>
              <a:t>		→ </a:t>
            </a:r>
            <a:r>
              <a:rPr lang="en-GB" sz="1600" dirty="0" smtClean="0"/>
              <a:t>increased availability for beam physics</a:t>
            </a:r>
          </a:p>
          <a:p>
            <a:pPr>
              <a:buFont typeface="Wingdings" panose="05000000000000000000" pitchFamily="2" charset="2"/>
              <a:buChar char="Ø"/>
            </a:pPr>
            <a:r>
              <a:rPr lang="en-GB" sz="1600" b="1" i="1" dirty="0" err="1" smtClean="0"/>
              <a:t>V</a:t>
            </a:r>
            <a:r>
              <a:rPr lang="en-GB" sz="1600" b="1" baseline="-25000" dirty="0" err="1" smtClean="0"/>
              <a:t>FPA,max</a:t>
            </a:r>
            <a:r>
              <a:rPr lang="en-GB" sz="1600" b="1" dirty="0" smtClean="0"/>
              <a:t> 			→ </a:t>
            </a:r>
            <a:r>
              <a:rPr lang="en-GB" sz="1600" dirty="0" smtClean="0"/>
              <a:t>reduced voltage withstand level</a:t>
            </a:r>
          </a:p>
          <a:p>
            <a:pPr>
              <a:buFont typeface="Wingdings" panose="05000000000000000000" pitchFamily="2" charset="2"/>
              <a:buChar char="Ø"/>
            </a:pPr>
            <a:r>
              <a:rPr lang="en-GB" sz="1600" b="1" dirty="0" err="1" smtClean="0">
                <a:latin typeface="Symbol" panose="05050102010706020507" pitchFamily="18" charset="2"/>
              </a:rPr>
              <a:t>t</a:t>
            </a:r>
            <a:r>
              <a:rPr lang="en-GB" sz="1600" b="1" baseline="-25000" dirty="0" err="1" smtClean="0"/>
              <a:t>circ</a:t>
            </a:r>
            <a:r>
              <a:rPr lang="en-GB" sz="1600" b="1" dirty="0" smtClean="0"/>
              <a:t> </a:t>
            </a:r>
            <a:r>
              <a:rPr lang="en-GB" sz="1600" dirty="0" smtClean="0"/>
              <a:t>				</a:t>
            </a:r>
            <a:r>
              <a:rPr lang="en-GB" sz="1600" b="1" dirty="0" smtClean="0"/>
              <a:t>→ </a:t>
            </a:r>
            <a:r>
              <a:rPr lang="en-GB" sz="1600" dirty="0" smtClean="0"/>
              <a:t>faster </a:t>
            </a:r>
            <a:r>
              <a:rPr lang="en-GB" sz="1600" dirty="0" err="1" smtClean="0"/>
              <a:t>cryo</a:t>
            </a:r>
            <a:r>
              <a:rPr lang="en-GB" sz="1600" dirty="0" smtClean="0"/>
              <a:t> recovery, less quench propagation</a:t>
            </a:r>
          </a:p>
          <a:p>
            <a:pPr>
              <a:buFont typeface="Wingdings" panose="05000000000000000000" pitchFamily="2" charset="2"/>
              <a:buChar char="Ø"/>
            </a:pPr>
            <a:r>
              <a:rPr lang="en-GB" sz="1600" b="1" dirty="0" smtClean="0"/>
              <a:t>dimensions cold </a:t>
            </a:r>
            <a:r>
              <a:rPr lang="en-GB" sz="1600" b="1" dirty="0" err="1" smtClean="0"/>
              <a:t>busbars</a:t>
            </a:r>
            <a:r>
              <a:rPr lang="en-GB" sz="1600" dirty="0" smtClean="0"/>
              <a:t> 	</a:t>
            </a:r>
            <a:r>
              <a:rPr lang="en-GB" sz="1600" b="1" dirty="0" smtClean="0"/>
              <a:t>→ </a:t>
            </a:r>
            <a:r>
              <a:rPr lang="en-GB" sz="1600" dirty="0" smtClean="0"/>
              <a:t>‘easier’ layout inside the cryostats</a:t>
            </a:r>
          </a:p>
          <a:p>
            <a:pPr>
              <a:buFont typeface="Wingdings" panose="05000000000000000000" pitchFamily="2" charset="2"/>
              <a:buChar char="Ø"/>
            </a:pPr>
            <a:r>
              <a:rPr lang="en-GB" sz="1600" b="1" dirty="0" smtClean="0"/>
              <a:t>number of EE systems 		→ </a:t>
            </a:r>
            <a:r>
              <a:rPr lang="en-GB" sz="1600" dirty="0" smtClean="0"/>
              <a:t>lower cost, less maintenance, lower heat </a:t>
            </a:r>
            <a:r>
              <a:rPr lang="en-GB" sz="1600" dirty="0" err="1" smtClean="0"/>
              <a:t>inleak</a:t>
            </a:r>
            <a:endParaRPr lang="en-GB" sz="1600" dirty="0" smtClean="0"/>
          </a:p>
          <a:p>
            <a:pPr>
              <a:buFont typeface="Wingdings" panose="05000000000000000000" pitchFamily="2" charset="2"/>
              <a:buChar char="Ø"/>
            </a:pPr>
            <a:r>
              <a:rPr lang="en-GB" sz="1600" b="1" dirty="0" smtClean="0"/>
              <a:t>current rating of EE systems </a:t>
            </a:r>
            <a:r>
              <a:rPr lang="en-GB" sz="1600" dirty="0" smtClean="0"/>
              <a:t>	</a:t>
            </a:r>
            <a:r>
              <a:rPr lang="en-GB" sz="1600" b="1" dirty="0" smtClean="0"/>
              <a:t>→ </a:t>
            </a:r>
            <a:r>
              <a:rPr lang="en-GB" sz="1600" dirty="0" smtClean="0"/>
              <a:t>lower cost, smaller size</a:t>
            </a:r>
          </a:p>
          <a:p>
            <a:pPr>
              <a:buFont typeface="Wingdings" panose="05000000000000000000" pitchFamily="2" charset="2"/>
              <a:buChar char="Ø"/>
            </a:pPr>
            <a:r>
              <a:rPr lang="en-GB" sz="1600" b="1" dirty="0" smtClean="0"/>
              <a:t>stored energy per circuit </a:t>
            </a:r>
            <a:r>
              <a:rPr lang="en-GB" sz="1600" dirty="0" smtClean="0"/>
              <a:t>	</a:t>
            </a:r>
            <a:r>
              <a:rPr lang="en-GB" sz="1600" b="1" dirty="0" smtClean="0"/>
              <a:t>→ </a:t>
            </a:r>
            <a:r>
              <a:rPr lang="en-GB" sz="1600" dirty="0" smtClean="0"/>
              <a:t>reduced risk in fault scenario’s</a:t>
            </a:r>
          </a:p>
          <a:p>
            <a:pPr>
              <a:buFont typeface="Wingdings" panose="05000000000000000000" pitchFamily="2" charset="2"/>
              <a:buChar char="Ø"/>
            </a:pPr>
            <a:r>
              <a:rPr lang="en-GB" sz="1600" b="1" dirty="0" smtClean="0"/>
              <a:t>heating in the bypass diode 	→ </a:t>
            </a:r>
            <a:r>
              <a:rPr lang="en-GB" sz="1600" dirty="0" smtClean="0"/>
              <a:t>smaller diode heat sinks, faster </a:t>
            </a:r>
            <a:r>
              <a:rPr lang="en-GB" sz="1600" dirty="0" err="1" smtClean="0"/>
              <a:t>cryo</a:t>
            </a:r>
            <a:r>
              <a:rPr lang="en-GB" sz="1600" dirty="0" smtClean="0"/>
              <a:t> recovery</a:t>
            </a:r>
          </a:p>
          <a:p>
            <a:pPr marL="36576" indent="0">
              <a:buNone/>
            </a:pPr>
            <a:endParaRPr lang="en-GB" sz="1600" dirty="0" smtClean="0"/>
          </a:p>
          <a:p>
            <a:pPr marL="36576" indent="0">
              <a:buNone/>
            </a:pPr>
            <a:r>
              <a:rPr lang="en-GB" sz="1600" dirty="0" smtClean="0"/>
              <a:t>And of course, the EE systems and PC’s should be located in easily accessible areas.</a:t>
            </a:r>
          </a:p>
        </p:txBody>
      </p:sp>
      <p:sp>
        <p:nvSpPr>
          <p:cNvPr id="5" name="Slide Number Placeholder 4"/>
          <p:cNvSpPr>
            <a:spLocks noGrp="1"/>
          </p:cNvSpPr>
          <p:nvPr>
            <p:ph type="sldNum" sz="quarter" idx="4"/>
          </p:nvPr>
        </p:nvSpPr>
        <p:spPr/>
        <p:txBody>
          <a:bodyPr/>
          <a:lstStyle/>
          <a:p>
            <a:fld id="{17918391-D411-FE40-AAD7-861AE5233E0E}" type="slidenum">
              <a:rPr lang="en-US" smtClean="0"/>
              <a:pPr/>
              <a:t>8</a:t>
            </a:fld>
            <a:endParaRPr lang="en-US" dirty="0"/>
          </a:p>
        </p:txBody>
      </p:sp>
      <p:sp>
        <p:nvSpPr>
          <p:cNvPr id="2" name="TextBox 1"/>
          <p:cNvSpPr txBox="1"/>
          <p:nvPr/>
        </p:nvSpPr>
        <p:spPr>
          <a:xfrm>
            <a:off x="1952090" y="5527437"/>
            <a:ext cx="6932124" cy="400110"/>
          </a:xfrm>
          <a:prstGeom prst="rect">
            <a:avLst/>
          </a:prstGeom>
          <a:solidFill>
            <a:srgbClr val="FFFF00">
              <a:alpha val="40000"/>
            </a:srgbClr>
          </a:solidFill>
        </p:spPr>
        <p:txBody>
          <a:bodyPr wrap="square" rtlCol="0">
            <a:spAutoFit/>
          </a:bodyPr>
          <a:lstStyle/>
          <a:p>
            <a:r>
              <a:rPr lang="en-GB" sz="2000" dirty="0" smtClean="0"/>
              <a:t>Unfortunately, many of these demands are contradictory...</a:t>
            </a:r>
            <a:endParaRPr lang="en-GB" sz="2000" dirty="0"/>
          </a:p>
        </p:txBody>
      </p:sp>
      <p:sp>
        <p:nvSpPr>
          <p:cNvPr id="9" name="TextBox 8"/>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2470363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69660" y="232143"/>
            <a:ext cx="3775753" cy="566057"/>
          </a:xfrm>
        </p:spPr>
        <p:txBody>
          <a:bodyPr>
            <a:normAutofit/>
          </a:bodyPr>
          <a:lstStyle/>
          <a:p>
            <a:r>
              <a:rPr lang="en-GB" sz="3000" b="1" dirty="0" smtClean="0"/>
              <a:t>The FCC layout</a:t>
            </a:r>
            <a:endParaRPr lang="en-GB" sz="3000" b="1"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9</a:t>
            </a:fld>
            <a:endParaRPr lang="en-US" dirty="0"/>
          </a:p>
        </p:txBody>
      </p:sp>
      <p:pic>
        <p:nvPicPr>
          <p:cNvPr id="9" name="Content Placeholder 4"/>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5411" y="2284062"/>
            <a:ext cx="5733278" cy="3677066"/>
          </a:xfrm>
        </p:spPr>
      </p:pic>
      <p:grpSp>
        <p:nvGrpSpPr>
          <p:cNvPr id="12" name="Group 11"/>
          <p:cNvGrpSpPr/>
          <p:nvPr/>
        </p:nvGrpSpPr>
        <p:grpSpPr>
          <a:xfrm>
            <a:off x="0" y="191555"/>
            <a:ext cx="9875836" cy="10050521"/>
            <a:chOff x="-3343712" y="2239032"/>
            <a:chExt cx="12131533" cy="12346114"/>
          </a:xfrm>
        </p:grpSpPr>
        <p:grpSp>
          <p:nvGrpSpPr>
            <p:cNvPr id="13" name="Group 12"/>
            <p:cNvGrpSpPr/>
            <p:nvPr/>
          </p:nvGrpSpPr>
          <p:grpSpPr>
            <a:xfrm>
              <a:off x="-3187822" y="2846415"/>
              <a:ext cx="11623910" cy="11738731"/>
              <a:chOff x="-3367407" y="2272145"/>
              <a:chExt cx="11623910" cy="11738731"/>
            </a:xfrm>
          </p:grpSpPr>
          <p:cxnSp>
            <p:nvCxnSpPr>
              <p:cNvPr id="20" name="Straight Connector 19"/>
              <p:cNvCxnSpPr>
                <a:stCxn id="28" idx="0"/>
                <a:endCxn id="27" idx="0"/>
              </p:cNvCxnSpPr>
              <p:nvPr/>
            </p:nvCxnSpPr>
            <p:spPr>
              <a:xfrm flipH="1">
                <a:off x="4707042" y="2852236"/>
                <a:ext cx="163500" cy="286507"/>
              </a:xfrm>
              <a:prstGeom prst="line">
                <a:avLst/>
              </a:prstGeom>
              <a:ln w="127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a:endCxn id="26" idx="2"/>
              </p:cNvCxnSpPr>
              <p:nvPr/>
            </p:nvCxnSpPr>
            <p:spPr>
              <a:xfrm flipH="1">
                <a:off x="4561049" y="2761673"/>
                <a:ext cx="140262" cy="320464"/>
              </a:xfrm>
              <a:prstGeom prst="line">
                <a:avLst/>
              </a:prstGeom>
              <a:ln w="12700">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22" name="Group 21"/>
              <p:cNvGrpSpPr/>
              <p:nvPr/>
            </p:nvGrpSpPr>
            <p:grpSpPr>
              <a:xfrm>
                <a:off x="-3367407" y="2272145"/>
                <a:ext cx="11623910" cy="11738731"/>
                <a:chOff x="-3491293" y="2078182"/>
                <a:chExt cx="11623910" cy="11738731"/>
              </a:xfrm>
            </p:grpSpPr>
            <p:sp>
              <p:nvSpPr>
                <p:cNvPr id="23" name="Rectangle 22"/>
                <p:cNvSpPr/>
                <p:nvPr/>
              </p:nvSpPr>
              <p:spPr>
                <a:xfrm>
                  <a:off x="1373784" y="2078182"/>
                  <a:ext cx="833705" cy="36945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PC 1</a:t>
                  </a:r>
                  <a:endParaRPr lang="en-GB" sz="1600" dirty="0">
                    <a:latin typeface="Times New Roman" panose="02020603050405020304" pitchFamily="18" charset="0"/>
                    <a:cs typeface="Times New Roman" panose="02020603050405020304" pitchFamily="18" charset="0"/>
                  </a:endParaRPr>
                </a:p>
              </p:txBody>
            </p:sp>
            <p:sp>
              <p:nvSpPr>
                <p:cNvPr id="24" name="Rectangle 23"/>
                <p:cNvSpPr/>
                <p:nvPr/>
              </p:nvSpPr>
              <p:spPr>
                <a:xfrm rot="2939274">
                  <a:off x="6507181" y="4338964"/>
                  <a:ext cx="740924" cy="36945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PC 2</a:t>
                  </a:r>
                  <a:endParaRPr lang="en-GB" sz="1600" dirty="0">
                    <a:latin typeface="Times New Roman" panose="02020603050405020304" pitchFamily="18" charset="0"/>
                    <a:cs typeface="Times New Roman" panose="02020603050405020304" pitchFamily="18" charset="0"/>
                  </a:endParaRPr>
                </a:p>
              </p:txBody>
            </p:sp>
            <p:sp>
              <p:nvSpPr>
                <p:cNvPr id="25" name="Arc 24"/>
                <p:cNvSpPr/>
                <p:nvPr/>
              </p:nvSpPr>
              <p:spPr>
                <a:xfrm>
                  <a:off x="-3393209" y="2078182"/>
                  <a:ext cx="11379201" cy="11379200"/>
                </a:xfrm>
                <a:prstGeom prst="arc">
                  <a:avLst>
                    <a:gd name="adj1" fmla="val 16143993"/>
                    <a:gd name="adj2" fmla="val 17613836"/>
                  </a:avLst>
                </a:prstGeom>
                <a:ln w="127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600">
                    <a:latin typeface="Times New Roman" panose="02020603050405020304" pitchFamily="18" charset="0"/>
                    <a:cs typeface="Times New Roman" panose="02020603050405020304" pitchFamily="18" charset="0"/>
                  </a:endParaRPr>
                </a:p>
              </p:txBody>
            </p:sp>
            <p:sp>
              <p:nvSpPr>
                <p:cNvPr id="26" name="Arc 25"/>
                <p:cNvSpPr/>
                <p:nvPr/>
              </p:nvSpPr>
              <p:spPr>
                <a:xfrm>
                  <a:off x="-3491293" y="2429165"/>
                  <a:ext cx="11379201" cy="11379200"/>
                </a:xfrm>
                <a:prstGeom prst="arc">
                  <a:avLst>
                    <a:gd name="adj1" fmla="val 16210748"/>
                    <a:gd name="adj2" fmla="val 17590346"/>
                  </a:avLst>
                </a:prstGeom>
                <a:ln w="127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600">
                    <a:latin typeface="Times New Roman" panose="02020603050405020304" pitchFamily="18" charset="0"/>
                    <a:cs typeface="Times New Roman" panose="02020603050405020304" pitchFamily="18" charset="0"/>
                  </a:endParaRPr>
                </a:p>
              </p:txBody>
            </p:sp>
            <p:sp>
              <p:nvSpPr>
                <p:cNvPr id="27" name="Arc 26"/>
                <p:cNvSpPr/>
                <p:nvPr/>
              </p:nvSpPr>
              <p:spPr>
                <a:xfrm>
                  <a:off x="-3454402" y="2437713"/>
                  <a:ext cx="11379201" cy="11379200"/>
                </a:xfrm>
                <a:prstGeom prst="arc">
                  <a:avLst>
                    <a:gd name="adj1" fmla="val 17662380"/>
                    <a:gd name="adj2" fmla="val 19109342"/>
                  </a:avLst>
                </a:prstGeom>
                <a:ln w="127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600">
                    <a:latin typeface="Times New Roman" panose="02020603050405020304" pitchFamily="18" charset="0"/>
                    <a:cs typeface="Times New Roman" panose="02020603050405020304" pitchFamily="18" charset="0"/>
                  </a:endParaRPr>
                </a:p>
              </p:txBody>
            </p:sp>
            <p:sp>
              <p:nvSpPr>
                <p:cNvPr id="28" name="Arc 27"/>
                <p:cNvSpPr/>
                <p:nvPr/>
              </p:nvSpPr>
              <p:spPr>
                <a:xfrm>
                  <a:off x="-3246584" y="2171057"/>
                  <a:ext cx="11379201" cy="11379199"/>
                </a:xfrm>
                <a:prstGeom prst="arc">
                  <a:avLst>
                    <a:gd name="adj1" fmla="val 17633039"/>
                    <a:gd name="adj2" fmla="val 19165565"/>
                  </a:avLst>
                </a:prstGeom>
                <a:ln w="127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600">
                    <a:latin typeface="Times New Roman" panose="02020603050405020304" pitchFamily="18" charset="0"/>
                    <a:cs typeface="Times New Roman" panose="02020603050405020304" pitchFamily="18" charset="0"/>
                  </a:endParaRPr>
                </a:p>
              </p:txBody>
            </p:sp>
            <p:sp>
              <p:nvSpPr>
                <p:cNvPr id="29" name="Arc 28"/>
                <p:cNvSpPr/>
                <p:nvPr/>
              </p:nvSpPr>
              <p:spPr>
                <a:xfrm>
                  <a:off x="-3367407" y="2272145"/>
                  <a:ext cx="11379200" cy="11379200"/>
                </a:xfrm>
                <a:prstGeom prst="arc">
                  <a:avLst>
                    <a:gd name="adj1" fmla="val 16200000"/>
                    <a:gd name="adj2" fmla="val 19086628"/>
                  </a:avLst>
                </a:prstGeom>
                <a:ln w="57150">
                  <a:solidFill>
                    <a:srgbClr val="003F6E"/>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600">
                    <a:latin typeface="Times New Roman" panose="02020603050405020304" pitchFamily="18" charset="0"/>
                    <a:cs typeface="Times New Roman" panose="02020603050405020304" pitchFamily="18" charset="0"/>
                  </a:endParaRPr>
                </a:p>
              </p:txBody>
            </p:sp>
          </p:grpSp>
        </p:grpSp>
        <p:sp>
          <p:nvSpPr>
            <p:cNvPr id="14" name="Arc 13"/>
            <p:cNvSpPr/>
            <p:nvPr/>
          </p:nvSpPr>
          <p:spPr>
            <a:xfrm>
              <a:off x="-3343712" y="2427024"/>
              <a:ext cx="11938751" cy="11938751"/>
            </a:xfrm>
            <a:prstGeom prst="arc">
              <a:avLst>
                <a:gd name="adj1" fmla="val 16153123"/>
                <a:gd name="adj2" fmla="val 17639913"/>
              </a:avLst>
            </a:prstGeom>
            <a:ln w="3175">
              <a:solidFill>
                <a:srgbClr val="00B050"/>
              </a:solidFill>
              <a:headEnd type="arrow"/>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600">
                <a:solidFill>
                  <a:srgbClr val="00B050"/>
                </a:solidFill>
                <a:latin typeface="Times New Roman" panose="02020603050405020304" pitchFamily="18" charset="0"/>
                <a:cs typeface="Times New Roman" panose="02020603050405020304" pitchFamily="18" charset="0"/>
              </a:endParaRPr>
            </a:p>
          </p:txBody>
        </p:sp>
        <p:sp>
          <p:nvSpPr>
            <p:cNvPr id="15" name="Arc 14"/>
            <p:cNvSpPr/>
            <p:nvPr/>
          </p:nvSpPr>
          <p:spPr>
            <a:xfrm>
              <a:off x="-3150930" y="2532435"/>
              <a:ext cx="11938751" cy="11938751"/>
            </a:xfrm>
            <a:prstGeom prst="arc">
              <a:avLst>
                <a:gd name="adj1" fmla="val 17632306"/>
                <a:gd name="adj2" fmla="val 19129753"/>
              </a:avLst>
            </a:prstGeom>
            <a:ln w="3175">
              <a:solidFill>
                <a:srgbClr val="00B050"/>
              </a:solidFill>
              <a:headEnd type="arrow"/>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600">
                <a:solidFill>
                  <a:srgbClr val="00B050"/>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5621895" y="2239032"/>
              <a:ext cx="2134408" cy="718341"/>
            </a:xfrm>
            <a:prstGeom prst="rect">
              <a:avLst/>
            </a:prstGeom>
            <a:noFill/>
          </p:spPr>
          <p:txBody>
            <a:bodyPr wrap="square" rtlCol="0">
              <a:spAutoFit/>
            </a:bodyPr>
            <a:lstStyle/>
            <a:p>
              <a:r>
                <a:rPr lang="en-GB" sz="1600" dirty="0" smtClean="0">
                  <a:solidFill>
                    <a:srgbClr val="00B050"/>
                  </a:solidFill>
                  <a:latin typeface="Times New Roman" panose="02020603050405020304" pitchFamily="18" charset="0"/>
                  <a:cs typeface="Times New Roman" panose="02020603050405020304" pitchFamily="18" charset="0"/>
                </a:rPr>
                <a:t>Powering Sectors (4 km)</a:t>
              </a:r>
              <a:endParaRPr lang="en-GB" sz="1600" dirty="0">
                <a:solidFill>
                  <a:srgbClr val="00B050"/>
                </a:solidFill>
                <a:latin typeface="Times New Roman" panose="02020603050405020304" pitchFamily="18" charset="0"/>
                <a:cs typeface="Times New Roman" panose="02020603050405020304" pitchFamily="18" charset="0"/>
              </a:endParaRPr>
            </a:p>
          </p:txBody>
        </p:sp>
        <p:sp>
          <p:nvSpPr>
            <p:cNvPr id="18" name="Arc 17"/>
            <p:cNvSpPr/>
            <p:nvPr/>
          </p:nvSpPr>
          <p:spPr>
            <a:xfrm>
              <a:off x="-2309878" y="3713014"/>
              <a:ext cx="9763540" cy="9763539"/>
            </a:xfrm>
            <a:prstGeom prst="arc">
              <a:avLst>
                <a:gd name="adj1" fmla="val 16181074"/>
                <a:gd name="adj2" fmla="val 19254981"/>
              </a:avLst>
            </a:prstGeom>
            <a:ln w="3175">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600">
                <a:latin typeface="Times New Roman" panose="02020603050405020304" pitchFamily="18" charset="0"/>
                <a:cs typeface="Times New Roman" panose="02020603050405020304" pitchFamily="18" charset="0"/>
              </a:endParaRPr>
            </a:p>
          </p:txBody>
        </p:sp>
        <p:sp>
          <p:nvSpPr>
            <p:cNvPr id="19" name="TextBox 18"/>
            <p:cNvSpPr txBox="1"/>
            <p:nvPr/>
          </p:nvSpPr>
          <p:spPr>
            <a:xfrm>
              <a:off x="3843844" y="4179884"/>
              <a:ext cx="1069637" cy="718341"/>
            </a:xfrm>
            <a:prstGeom prst="rect">
              <a:avLst/>
            </a:prstGeom>
            <a:noFill/>
          </p:spPr>
          <p:txBody>
            <a:bodyPr wrap="none" rtlCol="0">
              <a:spAutoFit/>
            </a:bodyPr>
            <a:lstStyle/>
            <a:p>
              <a:pPr algn="ctr"/>
              <a:r>
                <a:rPr lang="en-GB" sz="1600" dirty="0" smtClean="0">
                  <a:solidFill>
                    <a:srgbClr val="000000"/>
                  </a:solidFill>
                  <a:latin typeface="Times New Roman" panose="02020603050405020304" pitchFamily="18" charset="0"/>
                  <a:cs typeface="Times New Roman" panose="02020603050405020304" pitchFamily="18" charset="0"/>
                </a:rPr>
                <a:t>Half-arc</a:t>
              </a:r>
            </a:p>
            <a:p>
              <a:pPr algn="ctr"/>
              <a:r>
                <a:rPr lang="en-GB" sz="1600" dirty="0" smtClean="0">
                  <a:solidFill>
                    <a:srgbClr val="000000"/>
                  </a:solidFill>
                  <a:latin typeface="Times New Roman" panose="02020603050405020304" pitchFamily="18" charset="0"/>
                  <a:cs typeface="Times New Roman" panose="02020603050405020304" pitchFamily="18" charset="0"/>
                </a:rPr>
                <a:t>(8 km)</a:t>
              </a:r>
              <a:endParaRPr lang="en-GB" sz="1600" dirty="0">
                <a:solidFill>
                  <a:srgbClr val="000000"/>
                </a:solidFill>
                <a:latin typeface="Times New Roman" panose="02020603050405020304" pitchFamily="18" charset="0"/>
                <a:cs typeface="Times New Roman" panose="02020603050405020304" pitchFamily="18" charset="0"/>
              </a:endParaRPr>
            </a:p>
          </p:txBody>
        </p:sp>
      </p:grpSp>
      <p:sp>
        <p:nvSpPr>
          <p:cNvPr id="2" name="Rectangle 1"/>
          <p:cNvSpPr/>
          <p:nvPr/>
        </p:nvSpPr>
        <p:spPr>
          <a:xfrm>
            <a:off x="2743200" y="3227696"/>
            <a:ext cx="1221475"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0" name="Straight Arrow Connector 29"/>
          <p:cNvCxnSpPr/>
          <p:nvPr/>
        </p:nvCxnSpPr>
        <p:spPr>
          <a:xfrm flipV="1">
            <a:off x="3480179" y="2900149"/>
            <a:ext cx="279779" cy="388962"/>
          </a:xfrm>
          <a:prstGeom prst="straightConnector1">
            <a:avLst/>
          </a:prstGeom>
          <a:ln w="38100" cap="sq" cmpd="sng">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37" name="Oval 36"/>
          <p:cNvSpPr/>
          <p:nvPr/>
        </p:nvSpPr>
        <p:spPr>
          <a:xfrm rot="18411930">
            <a:off x="3620657" y="2533253"/>
            <a:ext cx="286603" cy="767684"/>
          </a:xfrm>
          <a:prstGeom prst="ellipse">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9" name="Straight Arrow Connector 38"/>
          <p:cNvCxnSpPr/>
          <p:nvPr/>
        </p:nvCxnSpPr>
        <p:spPr>
          <a:xfrm flipV="1">
            <a:off x="3849931" y="1917511"/>
            <a:ext cx="1131502" cy="891760"/>
          </a:xfrm>
          <a:prstGeom prst="straightConnector1">
            <a:avLst/>
          </a:prstGeom>
          <a:ln w="31750">
            <a:solidFill>
              <a:srgbClr val="FFC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H="1">
            <a:off x="6230203" y="355984"/>
            <a:ext cx="1068369" cy="127958"/>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H="1">
            <a:off x="7963470" y="589087"/>
            <a:ext cx="114885" cy="625862"/>
          </a:xfrm>
          <a:prstGeom prst="straightConnector1">
            <a:avLst/>
          </a:prstGeom>
          <a:ln>
            <a:solidFill>
              <a:schemeClr val="accent6">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5895626" y="4421456"/>
            <a:ext cx="3140489" cy="923330"/>
          </a:xfrm>
          <a:prstGeom prst="rect">
            <a:avLst/>
          </a:prstGeom>
          <a:solidFill>
            <a:srgbClr val="FFFF00">
              <a:alpha val="40000"/>
            </a:srgbClr>
          </a:solidFill>
        </p:spPr>
        <p:txBody>
          <a:bodyPr wrap="square" rtlCol="0">
            <a:spAutoFit/>
          </a:bodyPr>
          <a:lstStyle/>
          <a:p>
            <a:r>
              <a:rPr lang="en-GB" dirty="0" smtClean="0"/>
              <a:t>In total 20 Powering Sectors:</a:t>
            </a:r>
          </a:p>
          <a:p>
            <a:pPr marL="285750" indent="-285750">
              <a:buFont typeface="Wingdings" panose="05000000000000000000" pitchFamily="2" charset="2"/>
              <a:buChar char="§"/>
            </a:pPr>
            <a:r>
              <a:rPr lang="en-GB" dirty="0" smtClean="0"/>
              <a:t>16 in the arcs</a:t>
            </a:r>
          </a:p>
          <a:p>
            <a:pPr marL="285750" indent="-285750">
              <a:buFont typeface="Wingdings" panose="05000000000000000000" pitchFamily="2" charset="2"/>
              <a:buChar char="§"/>
            </a:pPr>
            <a:r>
              <a:rPr lang="en-GB" dirty="0" smtClean="0"/>
              <a:t>4 in the mini-arcs </a:t>
            </a:r>
            <a:endParaRPr lang="en-GB" dirty="0"/>
          </a:p>
        </p:txBody>
      </p:sp>
      <p:sp>
        <p:nvSpPr>
          <p:cNvPr id="32" name="TextBox 31"/>
          <p:cNvSpPr txBox="1"/>
          <p:nvPr/>
        </p:nvSpPr>
        <p:spPr>
          <a:xfrm>
            <a:off x="3143207" y="6611779"/>
            <a:ext cx="2853666" cy="246221"/>
          </a:xfrm>
          <a:prstGeom prst="rect">
            <a:avLst/>
          </a:prstGeom>
          <a:noFill/>
        </p:spPr>
        <p:txBody>
          <a:bodyPr wrap="none" rtlCol="0">
            <a:spAutoFit/>
          </a:bodyPr>
          <a:lstStyle/>
          <a:p>
            <a:r>
              <a:rPr lang="en-GB" sz="1000" dirty="0" smtClean="0">
                <a:solidFill>
                  <a:schemeClr val="bg1"/>
                </a:solidFill>
              </a:rPr>
              <a:t>A. Verweij, </a:t>
            </a:r>
            <a:r>
              <a:rPr lang="en-GB" sz="1000" dirty="0" err="1" smtClean="0">
                <a:solidFill>
                  <a:schemeClr val="bg1"/>
                </a:solidFill>
              </a:rPr>
              <a:t>EuroCirCol</a:t>
            </a:r>
            <a:r>
              <a:rPr lang="en-GB" sz="1000" dirty="0" smtClean="0">
                <a:solidFill>
                  <a:schemeClr val="bg1"/>
                </a:solidFill>
              </a:rPr>
              <a:t> review 11-13 May 2016 </a:t>
            </a:r>
            <a:endParaRPr lang="en-GB" sz="1000" dirty="0">
              <a:solidFill>
                <a:schemeClr val="bg1"/>
              </a:solidFill>
            </a:endParaRPr>
          </a:p>
        </p:txBody>
      </p:sp>
    </p:spTree>
    <p:extLst>
      <p:ext uri="{BB962C8B-B14F-4D97-AF65-F5344CB8AC3E}">
        <p14:creationId xmlns:p14="http://schemas.microsoft.com/office/powerpoint/2010/main" val="3165644405"/>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Template>
  <TotalTime>13159</TotalTime>
  <Words>2484</Words>
  <Application>Microsoft Office PowerPoint</Application>
  <PresentationFormat>On-screen Show (4:3)</PresentationFormat>
  <Paragraphs>683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CERNCorporate4-3</vt:lpstr>
      <vt:lpstr>Comparison of magnet designs from a circuit-protection point-of-view</vt:lpstr>
      <vt:lpstr>Reminder</vt:lpstr>
      <vt:lpstr>Intro</vt:lpstr>
      <vt:lpstr>Recap: Powering of the LHC dipole circuits</vt:lpstr>
      <vt:lpstr>Quench/trip  Fast Power Abort (FPA)</vt:lpstr>
      <vt:lpstr>Required voltage withstand level</vt:lpstr>
      <vt:lpstr>Powering of the FCC dipole circuits</vt:lpstr>
      <vt:lpstr>Circuit configuration</vt:lpstr>
      <vt:lpstr>The FCC layout</vt:lpstr>
      <vt:lpstr>Strategy for circuit configuration</vt:lpstr>
      <vt:lpstr>FCC magnet designs</vt:lpstr>
      <vt:lpstr>FCC magnet designs (Bnom=16 T, 14.3 m)</vt:lpstr>
      <vt:lpstr>Assuming 2x larger stored energy with same current</vt:lpstr>
      <vt:lpstr>Stored energy vs. Cost and Availability</vt:lpstr>
      <vt:lpstr>Assuming 2x larger cable (half number of turns) with same stored energy</vt:lpstr>
      <vt:lpstr>Are there hard limits for the magnet design?</vt:lpstr>
      <vt:lpstr>Layouts for the EuroCirCol Cos- design</vt:lpstr>
      <vt:lpstr>Layouts for the EuroCirCol Block design</vt:lpstr>
      <vt:lpstr>Layouts for the EuroCirCol Common coil design</vt:lpstr>
      <vt:lpstr>Layouts for the LBNL Block design</vt:lpstr>
      <vt:lpstr>Conclusion  1/2 </vt:lpstr>
      <vt:lpstr>Conclusion  2/2</vt:lpstr>
      <vt:lpstr>Final remarks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Marco Prioli</dc:creator>
  <cp:lastModifiedBy>Arjan</cp:lastModifiedBy>
  <cp:revision>362</cp:revision>
  <cp:lastPrinted>2016-04-08T14:26:30Z</cp:lastPrinted>
  <dcterms:created xsi:type="dcterms:W3CDTF">2015-10-21T14:18:16Z</dcterms:created>
  <dcterms:modified xsi:type="dcterms:W3CDTF">2016-05-12T05:26:21Z</dcterms:modified>
</cp:coreProperties>
</file>