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62" r:id="rId2"/>
    <p:sldId id="282" r:id="rId3"/>
    <p:sldId id="297" r:id="rId4"/>
    <p:sldId id="311" r:id="rId5"/>
    <p:sldId id="298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7" r:id="rId21"/>
    <p:sldId id="299" r:id="rId22"/>
    <p:sldId id="328" r:id="rId23"/>
    <p:sldId id="329" r:id="rId24"/>
    <p:sldId id="330" r:id="rId25"/>
    <p:sldId id="331" r:id="rId26"/>
    <p:sldId id="332" r:id="rId27"/>
    <p:sldId id="326" r:id="rId28"/>
    <p:sldId id="333" r:id="rId29"/>
    <p:sldId id="334" r:id="rId30"/>
    <p:sldId id="335" r:id="rId31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5692" userDrawn="1">
          <p15:clr>
            <a:srgbClr val="A4A3A4"/>
          </p15:clr>
        </p15:guide>
        <p15:guide id="3" orient="horz" pos="2863" userDrawn="1">
          <p15:clr>
            <a:srgbClr val="A4A3A4"/>
          </p15:clr>
        </p15:guide>
        <p15:guide id="6" pos="272" userDrawn="1">
          <p15:clr>
            <a:srgbClr val="A4A3A4"/>
          </p15:clr>
        </p15:guide>
        <p15:guide id="7" pos="5534" userDrawn="1">
          <p15:clr>
            <a:srgbClr val="A4A3A4"/>
          </p15:clr>
        </p15:guide>
        <p15:guide id="8" pos="2268" userDrawn="1">
          <p15:clr>
            <a:srgbClr val="A4A3A4"/>
          </p15:clr>
        </p15:guide>
        <p15:guide id="9" orient="horz" pos="436" userDrawn="1">
          <p15:clr>
            <a:srgbClr val="A4A3A4"/>
          </p15:clr>
        </p15:guide>
        <p15:guide id="10" orient="horz" pos="14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8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72" y="600"/>
      </p:cViewPr>
      <p:guideLst>
        <p:guide orient="horz" pos="4110"/>
        <p:guide pos="5692"/>
        <p:guide orient="horz" pos="2863"/>
        <p:guide pos="272"/>
        <p:guide pos="5534"/>
        <p:guide pos="2268"/>
        <p:guide orient="horz" pos="436"/>
        <p:guide orient="horz" pos="14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E18BD-C14C-42BD-ADAB-E8FC65A6EC5E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51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9BF9B-B6E0-4F43-9CF5-F0CFD3143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13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68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163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77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B9398-072A-4BEF-BC94-A4A16C0BD97B}" type="datetime1">
              <a:rPr lang="fr-FR" smtClean="0"/>
              <a:t>11/05/2016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16" y="0"/>
            <a:ext cx="9168413" cy="954000"/>
          </a:xfrm>
          <a:prstGeom prst="rect">
            <a:avLst/>
          </a:prstGeom>
          <a:noFill/>
        </p:spPr>
      </p:pic>
      <p:pic>
        <p:nvPicPr>
          <p:cNvPr id="8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3423"/>
            <a:ext cx="1088541" cy="967423"/>
          </a:xfrm>
          <a:prstGeom prst="rect">
            <a:avLst/>
          </a:prstGeom>
          <a:noFill/>
        </p:spPr>
      </p:pic>
      <p:pic>
        <p:nvPicPr>
          <p:cNvPr id="9" name="Picture 2" descr="Afficher l'image d'origin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940" y="158878"/>
            <a:ext cx="1154820" cy="60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81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15A0C-0388-4259-AD4F-284B580E438F}" type="datetime1">
              <a:rPr lang="fr-FR" smtClean="0"/>
              <a:t>11/05/2016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75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AFE10-197F-4F20-9B70-8E460F72A72B}" type="datetime1">
              <a:rPr lang="fr-FR" smtClean="0"/>
              <a:t>11/05/2016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3469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Titre de la slide sur une ou deux lignes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468282" y="6492875"/>
            <a:ext cx="675718" cy="365125"/>
          </a:xfrm>
        </p:spPr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652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475C1-54BB-49BC-96F3-79ECB33A4A58}" type="datetime1">
              <a:rPr lang="fr-FR" smtClean="0"/>
              <a:t>11/05/2016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600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7B06E-51A1-4392-9A2D-47FD2E0A6107}" type="datetime1">
              <a:rPr lang="fr-FR" smtClean="0"/>
              <a:t>11/05/2016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171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4E75-4104-4A62-B541-F823FFA7BB40}" type="datetime1">
              <a:rPr lang="fr-FR" smtClean="0"/>
              <a:t>11/05/2016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6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2338-5359-4762-88C1-508DC6B5CAF3}" type="datetime1">
              <a:rPr lang="fr-FR" smtClean="0"/>
              <a:t>11/05/2016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345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7167-045A-4615-9FAA-7204C552C96C}" type="datetime1">
              <a:rPr lang="fr-FR" smtClean="0"/>
              <a:t>11/05/2016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77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3B82C-2BE5-4CAA-B54D-D7102EFD019F}" type="datetime1">
              <a:rPr lang="fr-FR" smtClean="0"/>
              <a:t>11/05/2016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5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C9323-6C5F-4C76-ABB6-DE629B40D0F4}" type="datetime1">
              <a:rPr lang="fr-FR" smtClean="0"/>
              <a:t>11/05/2016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94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7B577-D176-4A54-952B-D2E4F535740E}" type="datetime1">
              <a:rPr lang="fr-FR" smtClean="0"/>
              <a:t>11/05/2016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14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D99D8-05ED-4DB6-9712-70F9660872E4}" type="datetime1">
              <a:rPr lang="fr-FR" smtClean="0"/>
              <a:t>11/05/2016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85F2A-931D-42F2-A06B-E95A9F4678E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77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425" y="1003301"/>
            <a:ext cx="2314575" cy="22957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6213"/>
            <a:ext cx="9144000" cy="2387600"/>
          </a:xfrm>
        </p:spPr>
        <p:txBody>
          <a:bodyPr>
            <a:normAutofit/>
          </a:bodyPr>
          <a:lstStyle/>
          <a:p>
            <a:r>
              <a:rPr lang="fr-FR" dirty="0" err="1"/>
              <a:t>E</a:t>
            </a:r>
            <a:r>
              <a:rPr lang="fr-FR" sz="2800" dirty="0" err="1"/>
              <a:t>uro</a:t>
            </a:r>
            <a:r>
              <a:rPr lang="fr-FR" dirty="0" err="1"/>
              <a:t>C</a:t>
            </a:r>
            <a:r>
              <a:rPr lang="fr-FR" sz="2800" dirty="0" err="1"/>
              <a:t>ir</a:t>
            </a:r>
            <a:r>
              <a:rPr lang="fr-FR" dirty="0" err="1"/>
              <a:t>C</a:t>
            </a:r>
            <a:r>
              <a:rPr lang="fr-FR" sz="2800" dirty="0" err="1"/>
              <a:t>ol</a:t>
            </a:r>
            <a:r>
              <a:rPr lang="fr-FR" sz="1800" dirty="0"/>
              <a:t/>
            </a:r>
            <a:br>
              <a:rPr lang="fr-FR" sz="1800" dirty="0"/>
            </a:br>
            <a:r>
              <a:rPr lang="fr-FR" sz="3200" u="sng" dirty="0" err="1" smtClean="0"/>
              <a:t>Status</a:t>
            </a:r>
            <a:r>
              <a:rPr lang="fr-FR" sz="3200" dirty="0" smtClean="0"/>
              <a:t> of block </a:t>
            </a:r>
            <a:r>
              <a:rPr lang="fr-FR" sz="3200" dirty="0"/>
              <a:t>design </a:t>
            </a:r>
            <a:r>
              <a:rPr lang="fr-FR" sz="3200" dirty="0" err="1" smtClean="0"/>
              <a:t>mechanics</a:t>
            </a:r>
            <a:endParaRPr lang="fr-F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37064"/>
            <a:ext cx="9144000" cy="2268537"/>
          </a:xfrm>
        </p:spPr>
        <p:txBody>
          <a:bodyPr>
            <a:normAutofit fontScale="55000" lnSpcReduction="20000"/>
          </a:bodyPr>
          <a:lstStyle/>
          <a:p>
            <a:r>
              <a:rPr lang="fr-FR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Clément Lorin</a:t>
            </a:r>
          </a:p>
          <a:p>
            <a:r>
              <a:rPr lang="fr-FR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Maria Durante</a:t>
            </a:r>
          </a:p>
          <a:p>
            <a:r>
              <a:rPr lang="fr-FR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Michel </a:t>
            </a:r>
            <a:r>
              <a:rPr lang="fr-FR" sz="4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Segreti</a:t>
            </a:r>
            <a:endParaRPr lang="fr-FR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fr-FR" sz="5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CEA</a:t>
            </a:r>
          </a:p>
          <a:p>
            <a:endParaRPr lang="fr-FR" dirty="0"/>
          </a:p>
          <a:p>
            <a:r>
              <a:rPr lang="fr-FR" dirty="0" smtClean="0"/>
              <a:t>					</a:t>
            </a:r>
            <a:r>
              <a:rPr lang="fr-FR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Cern</a:t>
            </a:r>
            <a:r>
              <a:rPr lang="fr-FR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12 May </a:t>
            </a:r>
            <a:r>
              <a:rPr lang="fr-FR" sz="3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2016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1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5747" y="-349250"/>
            <a:ext cx="6382003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ECC WP5 1st </a:t>
            </a:r>
            <a:r>
              <a:rPr lang="fr-FR" dirty="0" err="1" smtClean="0">
                <a:solidFill>
                  <a:schemeClr val="bg1"/>
                </a:solidFill>
              </a:rPr>
              <a:t>review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9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27" y="3412603"/>
            <a:ext cx="3267017" cy="32628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209" y="426015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207" y="526424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208" y="476019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4209" y="379974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4427984" y="37055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Pole 			Ti6Al4V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4158605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Windings</a:t>
            </a:r>
            <a:r>
              <a:rPr lang="fr-FR" dirty="0" smtClean="0"/>
              <a:t>		 	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endParaRPr lang="fr-FR" dirty="0"/>
          </a:p>
        </p:txBody>
      </p:sp>
      <p:sp>
        <p:nvSpPr>
          <p:cNvPr id="29" name="TextBox 28"/>
          <p:cNvSpPr txBox="1"/>
          <p:nvPr/>
        </p:nvSpPr>
        <p:spPr>
          <a:xfrm>
            <a:off x="4427984" y="51479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			</a:t>
            </a:r>
            <a:r>
              <a:rPr lang="fr-FR" dirty="0" err="1" smtClean="0"/>
              <a:t>Iron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4427984" y="464384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</a:t>
            </a:r>
            <a:r>
              <a:rPr lang="fr-FR" i="1" dirty="0"/>
              <a:t>	</a:t>
            </a: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err="1" smtClean="0"/>
              <a:t>StSt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8651" y="1825625"/>
            <a:ext cx="6550748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4408373" y="5825395"/>
            <a:ext cx="1367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-&gt; </a:t>
            </a:r>
            <a:r>
              <a:rPr lang="fr-FR" dirty="0" err="1" smtClean="0"/>
              <a:t>Coil</a:t>
            </a:r>
            <a:r>
              <a:rPr lang="fr-FR" dirty="0" smtClean="0"/>
              <a:t> pack</a:t>
            </a:r>
            <a:endParaRPr lang="fr-FR" dirty="0"/>
          </a:p>
        </p:txBody>
      </p:sp>
      <p:sp>
        <p:nvSpPr>
          <p:cNvPr id="24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360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27" y="3412603"/>
            <a:ext cx="3267017" cy="32628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207" y="526424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209" y="5758780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427984" y="51479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Yoke</a:t>
            </a:r>
            <a:r>
              <a:rPr lang="fr-FR" dirty="0" smtClean="0"/>
              <a:t>			</a:t>
            </a:r>
            <a:r>
              <a:rPr lang="fr-FR" dirty="0" err="1" smtClean="0"/>
              <a:t>Iron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4436740" y="5655076"/>
            <a:ext cx="4599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Shell			Aluminium</a:t>
            </a:r>
            <a:endParaRPr lang="fr-FR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8650" y="1825625"/>
            <a:ext cx="6641283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5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890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27" y="3412603"/>
            <a:ext cx="3267017" cy="32628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209" y="426015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207" y="526424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208" y="476019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4209" y="5758780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4209" y="379974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4427984" y="37055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Pole 			Ti6Al4V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4158605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Bobines 		 	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4427984" y="464384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</a:t>
            </a:r>
            <a:r>
              <a:rPr lang="fr-FR" dirty="0"/>
              <a:t>	</a:t>
            </a:r>
            <a:r>
              <a:rPr lang="fr-FR" dirty="0" smtClean="0"/>
              <a:t>		</a:t>
            </a:r>
            <a:r>
              <a:rPr lang="fr-FR" dirty="0" err="1" smtClean="0"/>
              <a:t>StSt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4427984" y="51479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 + </a:t>
            </a:r>
            <a:r>
              <a:rPr lang="fr-FR" dirty="0" err="1" smtClean="0"/>
              <a:t>Yoke</a:t>
            </a:r>
            <a:r>
              <a:rPr lang="fr-FR" dirty="0" smtClean="0"/>
              <a:t>		</a:t>
            </a:r>
            <a:r>
              <a:rPr lang="fr-FR" dirty="0" err="1" smtClean="0"/>
              <a:t>Iron</a:t>
            </a:r>
            <a:endParaRPr lang="fr-FR" dirty="0"/>
          </a:p>
        </p:txBody>
      </p:sp>
      <p:sp>
        <p:nvSpPr>
          <p:cNvPr id="25" name="TextBox 24"/>
          <p:cNvSpPr txBox="1"/>
          <p:nvPr/>
        </p:nvSpPr>
        <p:spPr>
          <a:xfrm>
            <a:off x="4436740" y="5655076"/>
            <a:ext cx="4599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Shell			Aluminium</a:t>
            </a:r>
            <a:endParaRPr lang="fr-FR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8650" y="1825625"/>
            <a:ext cx="6849512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296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11" y="892691"/>
            <a:ext cx="4515247" cy="26936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14704"/>
            <a:ext cx="7886700" cy="1325563"/>
          </a:xfrm>
        </p:spPr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i="1" dirty="0" smtClean="0"/>
              <a:t>at </a:t>
            </a:r>
            <a:r>
              <a:rPr lang="fr-FR" i="1" dirty="0" err="1" smtClean="0"/>
              <a:t>ease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0749" t="1336" r="13447" b="906"/>
          <a:stretch/>
        </p:blipFill>
        <p:spPr>
          <a:xfrm>
            <a:off x="4139952" y="1051561"/>
            <a:ext cx="4608512" cy="4460239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105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174" y="894111"/>
            <a:ext cx="4523830" cy="26987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3" y="-126900"/>
            <a:ext cx="7886700" cy="1325563"/>
          </a:xfrm>
        </p:spPr>
        <p:txBody>
          <a:bodyPr/>
          <a:lstStyle/>
          <a:p>
            <a:r>
              <a:rPr lang="fr-FR" dirty="0" err="1" smtClean="0"/>
              <a:t>Bladder</a:t>
            </a:r>
            <a:r>
              <a:rPr lang="fr-FR" dirty="0" smtClean="0"/>
              <a:t> inflation  </a:t>
            </a:r>
            <a:endParaRPr lang="fr-FR" dirty="0"/>
          </a:p>
        </p:txBody>
      </p:sp>
      <p:grpSp>
        <p:nvGrpSpPr>
          <p:cNvPr id="35" name="Group 34"/>
          <p:cNvGrpSpPr/>
          <p:nvPr/>
        </p:nvGrpSpPr>
        <p:grpSpPr>
          <a:xfrm>
            <a:off x="4091233" y="1035049"/>
            <a:ext cx="4729538" cy="4484689"/>
            <a:chOff x="4091233" y="1035049"/>
            <a:chExt cx="4729538" cy="448468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9843" t="978" r="12090" b="384"/>
            <a:stretch/>
          </p:blipFill>
          <p:spPr>
            <a:xfrm>
              <a:off x="4091233" y="1035049"/>
              <a:ext cx="4729538" cy="4484689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 bwMode="auto">
            <a:xfrm>
              <a:off x="5383138" y="2852936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5388471" y="3212976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5392663" y="3346326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5392663" y="3688457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7279729" y="2852936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7285062" y="3212976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7289254" y="3346326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7289254" y="3688457"/>
              <a:ext cx="216024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5980410" y="2204864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6118076" y="2204864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6772498" y="2204864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6910164" y="2204864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5977086" y="4180830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>
              <a:off x="6114752" y="4180830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6769174" y="4180830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>
              <a:off x="6906840" y="4180830"/>
              <a:ext cx="0" cy="161703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</p:grpSp>
      <p:sp>
        <p:nvSpPr>
          <p:cNvPr id="36" name="Slide Number Placeholder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28653" y="5519738"/>
            <a:ext cx="2971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Not </a:t>
            </a:r>
            <a:r>
              <a:rPr lang="fr-FR" dirty="0" err="1" smtClean="0"/>
              <a:t>simulated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far, </a:t>
            </a:r>
            <a:r>
              <a:rPr lang="fr-FR" dirty="0" err="1" smtClean="0"/>
              <a:t>estimated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778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76" y="896594"/>
            <a:ext cx="4511616" cy="2691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970" y="-130048"/>
            <a:ext cx="7886700" cy="1325563"/>
          </a:xfrm>
        </p:spPr>
        <p:txBody>
          <a:bodyPr/>
          <a:lstStyle/>
          <a:p>
            <a:r>
              <a:rPr lang="fr-FR" dirty="0" smtClean="0"/>
              <a:t>Key insertion </a:t>
            </a:r>
            <a:endParaRPr lang="fr-FR" dirty="0"/>
          </a:p>
        </p:txBody>
      </p:sp>
      <p:grpSp>
        <p:nvGrpSpPr>
          <p:cNvPr id="7" name="Group 6"/>
          <p:cNvGrpSpPr/>
          <p:nvPr/>
        </p:nvGrpSpPr>
        <p:grpSpPr>
          <a:xfrm>
            <a:off x="4091233" y="1035049"/>
            <a:ext cx="4729538" cy="4484689"/>
            <a:chOff x="4091233" y="1035049"/>
            <a:chExt cx="4729538" cy="4484689"/>
          </a:xfrm>
        </p:grpSpPr>
        <p:grpSp>
          <p:nvGrpSpPr>
            <p:cNvPr id="35" name="Group 34"/>
            <p:cNvGrpSpPr/>
            <p:nvPr/>
          </p:nvGrpSpPr>
          <p:grpSpPr>
            <a:xfrm>
              <a:off x="4091233" y="1035049"/>
              <a:ext cx="4729538" cy="4484689"/>
              <a:chOff x="4091233" y="1035049"/>
              <a:chExt cx="4729538" cy="448468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/>
              <a:srcRect l="9843" t="978" r="12090" b="384"/>
              <a:stretch/>
            </p:blipFill>
            <p:spPr>
              <a:xfrm>
                <a:off x="4091233" y="1035049"/>
                <a:ext cx="4729538" cy="4484689"/>
              </a:xfrm>
              <a:prstGeom prst="rect">
                <a:avLst/>
              </a:prstGeom>
            </p:spPr>
          </p:pic>
          <p:cxnSp>
            <p:nvCxnSpPr>
              <p:cNvPr id="12" name="Straight Arrow Connector 11"/>
              <p:cNvCxnSpPr/>
              <p:nvPr/>
            </p:nvCxnSpPr>
            <p:spPr bwMode="auto">
              <a:xfrm>
                <a:off x="5383138" y="2852936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5388471" y="3212976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5392663" y="3346326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5392663" y="3688457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7279729" y="2852936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7285062" y="3212976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7289254" y="3346326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19" name="Straight Arrow Connector 18"/>
              <p:cNvCxnSpPr/>
              <p:nvPr/>
            </p:nvCxnSpPr>
            <p:spPr bwMode="auto">
              <a:xfrm>
                <a:off x="7289254" y="3688457"/>
                <a:ext cx="216024" cy="0"/>
              </a:xfrm>
              <a:prstGeom prst="straightConnector1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5980410" y="2204864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28" name="Straight Arrow Connector 27"/>
              <p:cNvCxnSpPr/>
              <p:nvPr/>
            </p:nvCxnSpPr>
            <p:spPr bwMode="auto">
              <a:xfrm>
                <a:off x="6118076" y="2204864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6772498" y="2204864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6910164" y="2204864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5977086" y="4180830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6114752" y="4180830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6769174" y="4180830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  <p:cxnSp>
            <p:nvCxnSpPr>
              <p:cNvPr id="34" name="Straight Arrow Connector 33"/>
              <p:cNvCxnSpPr/>
              <p:nvPr/>
            </p:nvCxnSpPr>
            <p:spPr bwMode="auto">
              <a:xfrm>
                <a:off x="6906840" y="4180830"/>
                <a:ext cx="0" cy="161703"/>
              </a:xfrm>
              <a:prstGeom prst="straightConnector1">
                <a:avLst/>
              </a:prstGeom>
              <a:solidFill>
                <a:schemeClr val="accent1"/>
              </a:solidFill>
              <a:ln w="6350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triangle"/>
              </a:ln>
              <a:effectLst/>
            </p:spPr>
          </p:cxnSp>
        </p:grpSp>
        <p:sp>
          <p:nvSpPr>
            <p:cNvPr id="26" name="Rectangle 25"/>
            <p:cNvSpPr/>
            <p:nvPr/>
          </p:nvSpPr>
          <p:spPr bwMode="auto">
            <a:xfrm>
              <a:off x="5403056" y="2928938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403056" y="3409031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 rot="5400000">
              <a:off x="6223396" y="219670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 rot="5400000">
              <a:off x="6563890" y="219670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301954" y="2928938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7301954" y="3409031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5400000">
              <a:off x="6223395" y="417941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5400000">
              <a:off x="6563889" y="417941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69542" y="82618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101818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77" y="894371"/>
            <a:ext cx="4518427" cy="26955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142" y="-134699"/>
            <a:ext cx="7886700" cy="1325563"/>
          </a:xfrm>
        </p:spPr>
        <p:txBody>
          <a:bodyPr/>
          <a:lstStyle/>
          <a:p>
            <a:r>
              <a:rPr lang="fr-FR" dirty="0" err="1" smtClean="0"/>
              <a:t>Spring</a:t>
            </a:r>
            <a:r>
              <a:rPr lang="fr-FR" dirty="0" smtClean="0"/>
              <a:t> back</a:t>
            </a:r>
            <a:endParaRPr lang="fr-FR" dirty="0"/>
          </a:p>
        </p:txBody>
      </p:sp>
      <p:grpSp>
        <p:nvGrpSpPr>
          <p:cNvPr id="18" name="Group 17"/>
          <p:cNvGrpSpPr/>
          <p:nvPr/>
        </p:nvGrpSpPr>
        <p:grpSpPr>
          <a:xfrm>
            <a:off x="4067944" y="1026318"/>
            <a:ext cx="4752826" cy="4491037"/>
            <a:chOff x="4067944" y="1026318"/>
            <a:chExt cx="4752826" cy="449103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9513" t="799" r="12083" b="483"/>
            <a:stretch/>
          </p:blipFill>
          <p:spPr>
            <a:xfrm>
              <a:off x="4067944" y="1026318"/>
              <a:ext cx="4752826" cy="449103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5403056" y="2928938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403056" y="3409031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5400000">
              <a:off x="6223396" y="219670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5400000">
              <a:off x="6563890" y="219670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301954" y="2928938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301954" y="3409031"/>
              <a:ext cx="177056" cy="20955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 rot="5400000">
              <a:off x="6223395" y="417941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 rot="5400000">
              <a:off x="6563889" y="4179417"/>
              <a:ext cx="95251" cy="178594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283969" y="5557461"/>
            <a:ext cx="4677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↓  Horizontal key:	nominal	+   150 µm</a:t>
            </a:r>
          </a:p>
          <a:p>
            <a:r>
              <a:rPr lang="fr-FR" dirty="0" smtClean="0"/>
              <a:t>←</a:t>
            </a:r>
            <a:r>
              <a:rPr lang="fr-FR" dirty="0"/>
              <a:t> </a:t>
            </a:r>
            <a:r>
              <a:rPr lang="fr-FR" dirty="0" smtClean="0"/>
              <a:t> Vertical key:	nominal	+ 1050 µm</a:t>
            </a:r>
            <a:endParaRPr lang="fr-FR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13" y="3618581"/>
            <a:ext cx="3882358" cy="29127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7904" y="6488668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scale</a:t>
            </a:r>
            <a:r>
              <a:rPr lang="fr-FR" dirty="0" smtClean="0"/>
              <a:t>: -122 </a:t>
            </a:r>
            <a:r>
              <a:rPr lang="fr-FR" dirty="0" err="1" smtClean="0"/>
              <a:t>MPa</a:t>
            </a:r>
            <a:r>
              <a:rPr lang="fr-FR" dirty="0" smtClean="0"/>
              <a:t> to -37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869542" y="82618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224538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77" y="894371"/>
            <a:ext cx="4519663" cy="26962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721" y="-125654"/>
            <a:ext cx="7886700" cy="1325563"/>
          </a:xfrm>
        </p:spPr>
        <p:txBody>
          <a:bodyPr/>
          <a:lstStyle/>
          <a:p>
            <a:r>
              <a:rPr lang="fr-FR" dirty="0" smtClean="0"/>
              <a:t>Cool-down </a:t>
            </a:r>
            <a:endParaRPr lang="fr-FR" dirty="0"/>
          </a:p>
        </p:txBody>
      </p:sp>
      <p:grpSp>
        <p:nvGrpSpPr>
          <p:cNvPr id="45" name="Group 44"/>
          <p:cNvGrpSpPr/>
          <p:nvPr/>
        </p:nvGrpSpPr>
        <p:grpSpPr>
          <a:xfrm>
            <a:off x="3886200" y="863600"/>
            <a:ext cx="5054600" cy="4810760"/>
            <a:chOff x="3886200" y="863600"/>
            <a:chExt cx="5054600" cy="4810760"/>
          </a:xfrm>
        </p:grpSpPr>
        <p:grpSp>
          <p:nvGrpSpPr>
            <p:cNvPr id="25" name="Group 24"/>
            <p:cNvGrpSpPr/>
            <p:nvPr/>
          </p:nvGrpSpPr>
          <p:grpSpPr>
            <a:xfrm>
              <a:off x="4282440" y="1127760"/>
              <a:ext cx="4421823" cy="4282440"/>
              <a:chOff x="4282440" y="1127760"/>
              <a:chExt cx="4421823" cy="428244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13000" t="3016" r="14014" b="2794"/>
              <a:stretch/>
            </p:blipFill>
            <p:spPr>
              <a:xfrm>
                <a:off x="4282440" y="1127760"/>
                <a:ext cx="4421823" cy="4282440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 bwMode="auto">
              <a:xfrm>
                <a:off x="5480050" y="2942306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 rot="5400000">
                <a:off x="6236097" y="2250680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5480050" y="3414898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 rot="5400000">
                <a:off x="6561064" y="2253855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7233121" y="2939682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7233121" y="3412274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 rot="5400000">
                <a:off x="6236097" y="4129632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 rot="5400000">
                <a:off x="6561064" y="4132807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26" name="Straight Arrow Connector 25"/>
            <p:cNvCxnSpPr/>
            <p:nvPr/>
          </p:nvCxnSpPr>
          <p:spPr bwMode="auto">
            <a:xfrm>
              <a:off x="4568701" y="1580299"/>
              <a:ext cx="235074" cy="21602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6451600" y="863600"/>
              <a:ext cx="4029" cy="27240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flipH="1">
              <a:off x="7962726" y="1497484"/>
              <a:ext cx="196974" cy="24745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H="1">
              <a:off x="8648700" y="3124200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>
              <a:off x="3886200" y="3268980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 flipV="1">
              <a:off x="4663440" y="4733925"/>
              <a:ext cx="163768" cy="17335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6462871" y="5410201"/>
              <a:ext cx="0" cy="26415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flipH="1" flipV="1">
              <a:off x="8074516" y="4743451"/>
              <a:ext cx="169892" cy="16382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5060950" y="5870114"/>
            <a:ext cx="4029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Shell </a:t>
            </a:r>
            <a:r>
              <a:rPr lang="fr-FR" dirty="0" err="1" smtClean="0"/>
              <a:t>thickness</a:t>
            </a:r>
            <a:r>
              <a:rPr lang="fr-FR" dirty="0" smtClean="0"/>
              <a:t>: 50 mm</a:t>
            </a:r>
            <a:endParaRPr lang="fr-FR" dirty="0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713" y="3614738"/>
            <a:ext cx="3883653" cy="2913771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767904" y="6488668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scale</a:t>
            </a:r>
            <a:r>
              <a:rPr lang="fr-FR" dirty="0" smtClean="0"/>
              <a:t>: -218 </a:t>
            </a:r>
            <a:r>
              <a:rPr lang="fr-FR" dirty="0" err="1" smtClean="0"/>
              <a:t>MPa</a:t>
            </a:r>
            <a:r>
              <a:rPr lang="fr-FR" dirty="0" smtClean="0"/>
              <a:t> to -56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869542" y="82618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10594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53" y="894371"/>
            <a:ext cx="4500146" cy="2693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3" y="-125987"/>
            <a:ext cx="7886700" cy="1325563"/>
          </a:xfrm>
        </p:spPr>
        <p:txBody>
          <a:bodyPr/>
          <a:lstStyle/>
          <a:p>
            <a:r>
              <a:rPr lang="fr-FR" dirty="0" err="1" smtClean="0"/>
              <a:t>Powering</a:t>
            </a:r>
            <a:r>
              <a:rPr lang="fr-FR" dirty="0" smtClean="0"/>
              <a:t> to 105% (16.8 T)</a:t>
            </a:r>
            <a:endParaRPr lang="fr-FR" dirty="0"/>
          </a:p>
        </p:txBody>
      </p:sp>
      <p:grpSp>
        <p:nvGrpSpPr>
          <p:cNvPr id="42" name="Group 41"/>
          <p:cNvGrpSpPr/>
          <p:nvPr/>
        </p:nvGrpSpPr>
        <p:grpSpPr>
          <a:xfrm>
            <a:off x="4257675" y="1114425"/>
            <a:ext cx="4446588" cy="4257675"/>
            <a:chOff x="4257675" y="1114425"/>
            <a:chExt cx="4446588" cy="4257675"/>
          </a:xfrm>
        </p:grpSpPr>
        <p:grpSp>
          <p:nvGrpSpPr>
            <p:cNvPr id="33" name="Group 32"/>
            <p:cNvGrpSpPr/>
            <p:nvPr/>
          </p:nvGrpSpPr>
          <p:grpSpPr>
            <a:xfrm>
              <a:off x="4257675" y="1114425"/>
              <a:ext cx="4446588" cy="4257675"/>
              <a:chOff x="4257675" y="1114425"/>
              <a:chExt cx="4446588" cy="4257675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12594" t="3086" r="14285" b="3618"/>
              <a:stretch/>
            </p:blipFill>
            <p:spPr>
              <a:xfrm>
                <a:off x="4257675" y="1114425"/>
                <a:ext cx="4446588" cy="4257675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 bwMode="auto">
              <a:xfrm>
                <a:off x="5470524" y="2942306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 rot="5400000">
                <a:off x="6242447" y="2250680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470524" y="3414898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 rot="5400000">
                <a:off x="6567414" y="2253855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7252171" y="2939682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7252171" y="3412274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 rot="5400000">
                <a:off x="6248797" y="4123282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 rot="5400000">
                <a:off x="6573764" y="4126457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 bwMode="auto">
            <a:xfrm flipH="1">
              <a:off x="5724128" y="2989866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>
              <a:off x="6917784" y="2996952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 flipH="1">
              <a:off x="5724128" y="3142817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H="1">
              <a:off x="5724128" y="3356992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H="1">
              <a:off x="5724128" y="3573016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6917784" y="3148919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6917784" y="3362661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6917784" y="3573016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44" name="Slide Number Placeholder 4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6090162" y="5592154"/>
            <a:ext cx="78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16.8 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67904" y="6488668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scale</a:t>
            </a:r>
            <a:r>
              <a:rPr lang="fr-FR" dirty="0" smtClean="0"/>
              <a:t>: -215 </a:t>
            </a:r>
            <a:r>
              <a:rPr lang="fr-FR" dirty="0" err="1" smtClean="0"/>
              <a:t>MPa</a:t>
            </a:r>
            <a:r>
              <a:rPr lang="fr-FR" dirty="0" smtClean="0"/>
              <a:t> to +50 </a:t>
            </a:r>
            <a:r>
              <a:rPr lang="fr-FR" dirty="0" err="1" smtClean="0"/>
              <a:t>MPa</a:t>
            </a:r>
            <a:endParaRPr lang="fr-FR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5" y="3614738"/>
            <a:ext cx="3887587" cy="2916722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869542" y="82618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327654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53" y="894371"/>
            <a:ext cx="4500146" cy="2693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006" y="-125987"/>
            <a:ext cx="7886700" cy="1325563"/>
          </a:xfrm>
        </p:spPr>
        <p:txBody>
          <a:bodyPr/>
          <a:lstStyle/>
          <a:p>
            <a:r>
              <a:rPr lang="fr-FR" dirty="0" smtClean="0"/>
              <a:t>Contact </a:t>
            </a:r>
            <a:r>
              <a:rPr lang="fr-FR" dirty="0" err="1" smtClean="0"/>
              <a:t>coil</a:t>
            </a:r>
            <a:r>
              <a:rPr lang="fr-FR" dirty="0" smtClean="0"/>
              <a:t>-pole at 105 % (16.8T) </a:t>
            </a:r>
            <a:endParaRPr lang="fr-FR" dirty="0"/>
          </a:p>
        </p:txBody>
      </p:sp>
      <p:grpSp>
        <p:nvGrpSpPr>
          <p:cNvPr id="42" name="Group 41"/>
          <p:cNvGrpSpPr/>
          <p:nvPr/>
        </p:nvGrpSpPr>
        <p:grpSpPr>
          <a:xfrm>
            <a:off x="4257675" y="1114425"/>
            <a:ext cx="4446588" cy="4257675"/>
            <a:chOff x="4257675" y="1114425"/>
            <a:chExt cx="4446588" cy="4257675"/>
          </a:xfrm>
        </p:grpSpPr>
        <p:grpSp>
          <p:nvGrpSpPr>
            <p:cNvPr id="33" name="Group 32"/>
            <p:cNvGrpSpPr/>
            <p:nvPr/>
          </p:nvGrpSpPr>
          <p:grpSpPr>
            <a:xfrm>
              <a:off x="4257675" y="1114425"/>
              <a:ext cx="4446588" cy="4257675"/>
              <a:chOff x="4257675" y="1114425"/>
              <a:chExt cx="4446588" cy="4257675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12594" t="3086" r="14285" b="3618"/>
              <a:stretch/>
            </p:blipFill>
            <p:spPr>
              <a:xfrm>
                <a:off x="4257675" y="1114425"/>
                <a:ext cx="4446588" cy="4257675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 bwMode="auto">
              <a:xfrm>
                <a:off x="5470524" y="2942306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 rot="5400000">
                <a:off x="6242447" y="2250680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470524" y="3414898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 rot="5400000">
                <a:off x="6567414" y="2253855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7252171" y="2939682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7252171" y="3412274"/>
                <a:ext cx="169912" cy="194594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 rot="5400000">
                <a:off x="6248797" y="4123282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 rot="5400000">
                <a:off x="6573764" y="4126457"/>
                <a:ext cx="88897" cy="16589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34" name="Straight Arrow Connector 33"/>
            <p:cNvCxnSpPr/>
            <p:nvPr/>
          </p:nvCxnSpPr>
          <p:spPr bwMode="auto">
            <a:xfrm flipH="1">
              <a:off x="5724128" y="2989866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>
              <a:off x="6917784" y="2996952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 flipH="1">
              <a:off x="5724128" y="3142817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flipH="1">
              <a:off x="5724128" y="3356992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H="1">
              <a:off x="5724128" y="3573016"/>
              <a:ext cx="29210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 bwMode="auto">
            <a:xfrm>
              <a:off x="6917784" y="3148919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6917784" y="3362661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6917784" y="3573016"/>
              <a:ext cx="281940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5" y="3614738"/>
            <a:ext cx="3887587" cy="2916724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767904" y="6488668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scale</a:t>
            </a:r>
            <a:r>
              <a:rPr lang="fr-FR" dirty="0" smtClean="0"/>
              <a:t>: -57 </a:t>
            </a:r>
            <a:r>
              <a:rPr lang="fr-FR" dirty="0" err="1" smtClean="0"/>
              <a:t>MPa</a:t>
            </a:r>
            <a:r>
              <a:rPr lang="fr-FR" dirty="0" smtClean="0"/>
              <a:t> to +134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50" name="TextBox 49"/>
          <p:cNvSpPr txBox="1"/>
          <p:nvPr/>
        </p:nvSpPr>
        <p:spPr>
          <a:xfrm>
            <a:off x="6090162" y="5592154"/>
            <a:ext cx="78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16.8 T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257675" y="5961486"/>
            <a:ext cx="421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Contact: 2 </a:t>
            </a:r>
            <a:r>
              <a:rPr lang="fr-FR" dirty="0" err="1" smtClean="0"/>
              <a:t>MPa</a:t>
            </a:r>
            <a:r>
              <a:rPr lang="fr-FR" dirty="0" smtClean="0"/>
              <a:t> in the middle of the </a:t>
            </a:r>
            <a:r>
              <a:rPr lang="fr-FR" dirty="0" err="1" smtClean="0"/>
              <a:t>cable</a:t>
            </a:r>
            <a:endParaRPr lang="fr-FR" dirty="0"/>
          </a:p>
        </p:txBody>
      </p:sp>
      <p:sp>
        <p:nvSpPr>
          <p:cNvPr id="43" name="ZoneTexte 42"/>
          <p:cNvSpPr txBox="1"/>
          <p:nvPr/>
        </p:nvSpPr>
        <p:spPr>
          <a:xfrm>
            <a:off x="869542" y="82618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293251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513" y="823381"/>
            <a:ext cx="4074357" cy="363035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3369" y="1278925"/>
            <a:ext cx="7886700" cy="4351338"/>
          </a:xfrm>
        </p:spPr>
        <p:txBody>
          <a:bodyPr/>
          <a:lstStyle/>
          <a:p>
            <a:pPr lvl="1"/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cables</a:t>
            </a:r>
            <a:endParaRPr lang="fr-FR" dirty="0" smtClean="0"/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HF </a:t>
            </a:r>
            <a:r>
              <a:rPr lang="fr-FR" dirty="0" err="1" smtClean="0">
                <a:solidFill>
                  <a:srgbClr val="FF0000"/>
                </a:solidFill>
              </a:rPr>
              <a:t>cable</a:t>
            </a:r>
            <a:r>
              <a:rPr lang="fr-FR" dirty="0" smtClean="0">
                <a:solidFill>
                  <a:srgbClr val="FF0000"/>
                </a:solidFill>
              </a:rPr>
              <a:t>: </a:t>
            </a:r>
            <a:r>
              <a:rPr lang="az-Cyrl-AZ" dirty="0" smtClean="0">
                <a:solidFill>
                  <a:srgbClr val="FF0000"/>
                </a:solidFill>
              </a:rPr>
              <a:t>Ф</a:t>
            </a:r>
            <a:r>
              <a:rPr lang="fr-FR" dirty="0" smtClean="0">
                <a:solidFill>
                  <a:srgbClr val="FF0000"/>
                </a:solidFill>
              </a:rPr>
              <a:t> = 1.1 </a:t>
            </a:r>
            <a:r>
              <a:rPr lang="fr-FR" dirty="0">
                <a:solidFill>
                  <a:srgbClr val="FF0000"/>
                </a:solidFill>
              </a:rPr>
              <a:t>mm, 24 </a:t>
            </a:r>
            <a:r>
              <a:rPr lang="fr-FR" dirty="0" err="1" smtClean="0">
                <a:solidFill>
                  <a:srgbClr val="FF0000"/>
                </a:solidFill>
              </a:rPr>
              <a:t>strands</a:t>
            </a:r>
            <a:endParaRPr lang="fr-FR" dirty="0" smtClean="0">
              <a:solidFill>
                <a:srgbClr val="FF0000"/>
              </a:solidFill>
            </a:endParaRPr>
          </a:p>
          <a:p>
            <a:pPr marL="1371600" lvl="3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13.85 mm x </a:t>
            </a:r>
            <a:r>
              <a:rPr lang="fr-FR" dirty="0">
                <a:solidFill>
                  <a:srgbClr val="FF0000"/>
                </a:solidFill>
              </a:rPr>
              <a:t>2 mm</a:t>
            </a:r>
          </a:p>
          <a:p>
            <a:pPr lvl="2"/>
            <a:r>
              <a:rPr lang="fr-FR" dirty="0" smtClean="0">
                <a:solidFill>
                  <a:srgbClr val="00B050"/>
                </a:solidFill>
              </a:rPr>
              <a:t>LF </a:t>
            </a:r>
            <a:r>
              <a:rPr lang="fr-FR" dirty="0" err="1" smtClean="0">
                <a:solidFill>
                  <a:srgbClr val="00B050"/>
                </a:solidFill>
              </a:rPr>
              <a:t>cable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az-Cyrl-AZ" dirty="0" smtClean="0">
                <a:solidFill>
                  <a:srgbClr val="00B050"/>
                </a:solidFill>
              </a:rPr>
              <a:t>Ф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>
                <a:solidFill>
                  <a:srgbClr val="00B050"/>
                </a:solidFill>
              </a:rPr>
              <a:t>= </a:t>
            </a:r>
            <a:r>
              <a:rPr lang="fr-FR" dirty="0" smtClean="0">
                <a:solidFill>
                  <a:srgbClr val="00B050"/>
                </a:solidFill>
              </a:rPr>
              <a:t>0.7 </a:t>
            </a:r>
            <a:r>
              <a:rPr lang="fr-FR" dirty="0">
                <a:solidFill>
                  <a:srgbClr val="00B050"/>
                </a:solidFill>
              </a:rPr>
              <a:t>mm, 37 </a:t>
            </a:r>
            <a:r>
              <a:rPr lang="fr-FR" dirty="0" err="1" smtClean="0">
                <a:solidFill>
                  <a:srgbClr val="00B050"/>
                </a:solidFill>
              </a:rPr>
              <a:t>strands</a:t>
            </a:r>
            <a:endParaRPr lang="fr-FR" dirty="0" smtClean="0">
              <a:solidFill>
                <a:srgbClr val="00B050"/>
              </a:solidFill>
            </a:endParaRPr>
          </a:p>
          <a:p>
            <a:pPr marL="1371600" lvl="3" indent="0">
              <a:buNone/>
            </a:pPr>
            <a:r>
              <a:rPr lang="fr-FR" dirty="0" smtClean="0">
                <a:solidFill>
                  <a:srgbClr val="00B050"/>
                </a:solidFill>
              </a:rPr>
              <a:t>13.85 mm x </a:t>
            </a:r>
            <a:r>
              <a:rPr lang="fr-FR" dirty="0">
                <a:solidFill>
                  <a:srgbClr val="00B050"/>
                </a:solidFill>
              </a:rPr>
              <a:t>1.25 mm</a:t>
            </a:r>
          </a:p>
          <a:p>
            <a:pPr lvl="1"/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4770" y="4161242"/>
            <a:ext cx="3420910" cy="258077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1617" y="-118491"/>
            <a:ext cx="75481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Reminder</a:t>
            </a:r>
            <a:r>
              <a:rPr lang="fr-FR" dirty="0" smtClean="0"/>
              <a:t> of the block </a:t>
            </a:r>
            <a:r>
              <a:rPr lang="fr-FR" dirty="0" err="1" smtClean="0"/>
              <a:t>magnet</a:t>
            </a:r>
            <a:endParaRPr lang="fr-FR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501555"/>
              </p:ext>
            </p:extLst>
          </p:nvPr>
        </p:nvGraphicFramePr>
        <p:xfrm>
          <a:off x="468313" y="3037807"/>
          <a:ext cx="36734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473"/>
                <a:gridCol w="876300"/>
                <a:gridCol w="774627"/>
              </a:tblGrid>
              <a:tr h="2304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Quantity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Unit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I</a:t>
                      </a:r>
                      <a:r>
                        <a:rPr lang="fr-FR" sz="1400" baseline="-25000" dirty="0" err="1" smtClean="0"/>
                        <a:t>nom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8470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B</a:t>
                      </a:r>
                      <a:r>
                        <a:rPr lang="fr-FR" sz="1400" baseline="-25000" dirty="0" err="1" smtClean="0"/>
                        <a:t>peak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16.56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LL </a:t>
                      </a:r>
                      <a:r>
                        <a:rPr lang="fr-FR" sz="1400" dirty="0" err="1" smtClean="0"/>
                        <a:t>margin</a:t>
                      </a:r>
                      <a:endParaRPr lang="en-US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%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Inductance </a:t>
                      </a:r>
                      <a:r>
                        <a:rPr lang="fr-FR" sz="1400" dirty="0" err="1" smtClean="0"/>
                        <a:t>diff</a:t>
                      </a:r>
                      <a:r>
                        <a:rPr lang="fr-FR" sz="1400" dirty="0" smtClean="0"/>
                        <a:t>. (2 </a:t>
                      </a:r>
                      <a:r>
                        <a:rPr lang="fr-FR" sz="1400" dirty="0" err="1" smtClean="0"/>
                        <a:t>ap</a:t>
                      </a:r>
                      <a:r>
                        <a:rPr lang="fr-FR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88.19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mH</a:t>
                      </a:r>
                      <a:r>
                        <a:rPr lang="fr-FR" sz="1400" dirty="0" smtClean="0"/>
                        <a:t>/m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Stored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energy</a:t>
                      </a:r>
                      <a:r>
                        <a:rPr lang="fr-FR" sz="1400" dirty="0" smtClean="0"/>
                        <a:t> (2 </a:t>
                      </a:r>
                      <a:r>
                        <a:rPr lang="fr-FR" sz="1400" dirty="0" err="1" smtClean="0"/>
                        <a:t>ap</a:t>
                      </a:r>
                      <a:r>
                        <a:rPr lang="fr-FR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3340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kJ/m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Conductor</a:t>
                      </a:r>
                      <a:r>
                        <a:rPr lang="fr-FR" sz="1400" dirty="0" smtClean="0"/>
                        <a:t> area (2 </a:t>
                      </a:r>
                      <a:r>
                        <a:rPr lang="fr-FR" sz="1400" dirty="0" err="1" smtClean="0"/>
                        <a:t>ap</a:t>
                      </a:r>
                      <a:r>
                        <a:rPr lang="fr-FR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i="0" dirty="0" smtClean="0">
                          <a:solidFill>
                            <a:schemeClr val="tx1"/>
                          </a:solidFill>
                        </a:rPr>
                        <a:t>190</a:t>
                      </a:r>
                      <a:r>
                        <a:rPr lang="fr-FR" sz="1400" b="1" i="0" baseline="3000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en-US" sz="14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cm²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Fx (per ½-coil)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kN</a:t>
                      </a:r>
                      <a:r>
                        <a:rPr lang="fr-FR" sz="1400" dirty="0" smtClean="0"/>
                        <a:t>/m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Fy (per</a:t>
                      </a:r>
                      <a:r>
                        <a:rPr lang="fr-FR" sz="1400" baseline="0" dirty="0" smtClean="0"/>
                        <a:t> ½-coil)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-3703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kN</a:t>
                      </a:r>
                      <a:r>
                        <a:rPr lang="fr-FR" sz="1400" dirty="0" smtClean="0"/>
                        <a:t>/m</a:t>
                      </a:r>
                      <a:endParaRPr lang="en-US" sz="1400" dirty="0"/>
                    </a:p>
                  </a:txBody>
                  <a:tcPr/>
                </a:tc>
              </a:tr>
              <a:tr h="2304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Hotspot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68313" y="6434241"/>
            <a:ext cx="1069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aseline="30000" dirty="0" smtClean="0"/>
              <a:t>*</a:t>
            </a:r>
            <a:r>
              <a:rPr lang="fr-FR" sz="1400" dirty="0" smtClean="0"/>
              <a:t>10800 tons</a:t>
            </a:r>
            <a:endParaRPr lang="fr-FR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24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728" y="-116380"/>
            <a:ext cx="7886700" cy="1325563"/>
          </a:xfrm>
        </p:spPr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for </a:t>
            </a:r>
            <a:r>
              <a:rPr lang="fr-FR" dirty="0" err="1" smtClean="0"/>
              <a:t>windings</a:t>
            </a:r>
            <a:r>
              <a:rPr lang="fr-FR" dirty="0" smtClean="0"/>
              <a:t> + contact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142875" y="1124284"/>
            <a:ext cx="2957739" cy="2897300"/>
          </a:xfrm>
        </p:spPr>
        <p:txBody>
          <a:bodyPr/>
          <a:lstStyle/>
          <a:p>
            <a:r>
              <a:rPr lang="fr-FR" dirty="0" smtClean="0"/>
              <a:t>Key (</a:t>
            </a:r>
            <a:r>
              <a:rPr lang="fr-FR" dirty="0" err="1"/>
              <a:t>bladder</a:t>
            </a:r>
            <a:r>
              <a:rPr lang="fr-FR" dirty="0"/>
              <a:t> </a:t>
            </a:r>
            <a:r>
              <a:rPr lang="fr-FR" dirty="0" err="1"/>
              <a:t>tbc</a:t>
            </a:r>
            <a:r>
              <a:rPr lang="fr-FR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68282" y="6226540"/>
            <a:ext cx="675718" cy="365125"/>
          </a:xfrm>
        </p:spPr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7" y="1720320"/>
            <a:ext cx="2890605" cy="21687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237" y="1720320"/>
            <a:ext cx="2890607" cy="216872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171825" y="1122343"/>
            <a:ext cx="2607538" cy="2899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Cool-down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44139" y="1106529"/>
            <a:ext cx="3091911" cy="291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Powering</a:t>
            </a:r>
            <a:r>
              <a:rPr lang="fr-FR" dirty="0" smtClean="0"/>
              <a:t> 105%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9043" y="1725745"/>
            <a:ext cx="2883376" cy="21632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76" y="4381532"/>
            <a:ext cx="2856445" cy="21430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85625" y="2231460"/>
            <a:ext cx="154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Peak 218 </a:t>
            </a:r>
            <a:r>
              <a:rPr lang="fr-FR" dirty="0" err="1" smtClean="0">
                <a:solidFill>
                  <a:schemeClr val="bg1"/>
                </a:solidFill>
              </a:rPr>
              <a:t>MPa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32693" y="2204827"/>
            <a:ext cx="154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Peak 215 </a:t>
            </a:r>
            <a:r>
              <a:rPr lang="fr-FR" dirty="0" err="1" smtClean="0">
                <a:solidFill>
                  <a:schemeClr val="bg1"/>
                </a:solidFill>
              </a:rPr>
              <a:t>MPa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42874" y="3930285"/>
            <a:ext cx="3878710" cy="2381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Contact </a:t>
            </a:r>
            <a:r>
              <a:rPr lang="fr-FR" dirty="0" err="1" smtClean="0"/>
              <a:t>coil</a:t>
            </a:r>
            <a:r>
              <a:rPr lang="fr-FR" dirty="0" smtClean="0"/>
              <a:t>-pole 105%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298698" y="3975935"/>
            <a:ext cx="3878710" cy="2381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Contact </a:t>
            </a:r>
            <a:r>
              <a:rPr lang="fr-FR" dirty="0" err="1" smtClean="0"/>
              <a:t>coil</a:t>
            </a:r>
            <a:r>
              <a:rPr lang="fr-FR" dirty="0" smtClean="0"/>
              <a:t>-pole 100%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0379" y="4381532"/>
            <a:ext cx="2849715" cy="21380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7904" y="6488668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scale</a:t>
            </a:r>
            <a:r>
              <a:rPr lang="fr-FR" dirty="0" smtClean="0"/>
              <a:t>: -57 </a:t>
            </a:r>
            <a:r>
              <a:rPr lang="fr-FR" dirty="0" err="1" smtClean="0"/>
              <a:t>MPa</a:t>
            </a:r>
            <a:r>
              <a:rPr lang="fr-FR" dirty="0" smtClean="0"/>
              <a:t> to +134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4603623" y="6488668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scale</a:t>
            </a:r>
            <a:r>
              <a:rPr lang="fr-FR" dirty="0" smtClean="0"/>
              <a:t>: -34 </a:t>
            </a:r>
            <a:r>
              <a:rPr lang="fr-FR" dirty="0" err="1" smtClean="0"/>
              <a:t>MPa</a:t>
            </a:r>
            <a:r>
              <a:rPr lang="fr-FR" dirty="0" smtClean="0"/>
              <a:t> to +132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02731" y="162055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  <p:sp>
        <p:nvSpPr>
          <p:cNvPr id="20" name="ZoneTexte 19"/>
          <p:cNvSpPr txBox="1"/>
          <p:nvPr/>
        </p:nvSpPr>
        <p:spPr>
          <a:xfrm>
            <a:off x="3471087" y="162055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441079" y="1643733"/>
            <a:ext cx="587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r>
              <a:rPr lang="fr-FR" baseline="-25000" dirty="0" smtClean="0"/>
              <a:t>x</a:t>
            </a:r>
            <a:endParaRPr lang="fr-FR" baseline="-25000" dirty="0"/>
          </a:p>
        </p:txBody>
      </p:sp>
    </p:spTree>
    <p:extLst>
      <p:ext uri="{BB962C8B-B14F-4D97-AF65-F5344CB8AC3E}">
        <p14:creationId xmlns:p14="http://schemas.microsoft.com/office/powerpoint/2010/main" val="197579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37" y="3903875"/>
            <a:ext cx="1210986" cy="23435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376" y="2054427"/>
            <a:ext cx="3586696" cy="26909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21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5297" y="-109167"/>
            <a:ext cx="63272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Pole </a:t>
            </a:r>
            <a:r>
              <a:rPr lang="fr-FR" dirty="0" err="1" smtClean="0"/>
              <a:t>slit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646" y="3927935"/>
            <a:ext cx="1195413" cy="234359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76887" y="1074608"/>
            <a:ext cx="5337091" cy="4504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Pole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slit</a:t>
            </a:r>
            <a:endParaRPr lang="fr-FR" dirty="0" smtClean="0"/>
          </a:p>
          <a:p>
            <a:pPr lvl="1"/>
            <a:r>
              <a:rPr lang="fr-FR" dirty="0" smtClean="0"/>
              <a:t>218 </a:t>
            </a:r>
            <a:r>
              <a:rPr lang="fr-FR" dirty="0" err="1" smtClean="0"/>
              <a:t>MPa</a:t>
            </a:r>
            <a:r>
              <a:rPr lang="fr-FR" dirty="0" smtClean="0"/>
              <a:t> at cold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049585" y="5169472"/>
            <a:ext cx="3308658" cy="1215433"/>
            <a:chOff x="577451" y="6201762"/>
            <a:chExt cx="3308658" cy="921686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577451" y="6201762"/>
              <a:ext cx="1716629" cy="11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435765" y="6213215"/>
              <a:ext cx="2450344" cy="91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pole </a:t>
              </a:r>
              <a:r>
                <a:rPr lang="fr-FR" dirty="0" err="1" smtClean="0"/>
                <a:t>slit</a:t>
              </a:r>
              <a:r>
                <a:rPr lang="fr-FR" dirty="0" smtClean="0"/>
                <a:t> to </a:t>
              </a:r>
              <a:r>
                <a:rPr lang="fr-FR" dirty="0" err="1" smtClean="0"/>
                <a:t>make</a:t>
              </a:r>
              <a:r>
                <a:rPr lang="fr-FR" dirty="0" smtClean="0"/>
                <a:t> the pole flexible and </a:t>
              </a:r>
              <a:r>
                <a:rPr lang="fr-FR" dirty="0" err="1" smtClean="0"/>
                <a:t>avoid</a:t>
              </a:r>
              <a:r>
                <a:rPr lang="fr-FR" dirty="0" smtClean="0"/>
                <a:t> </a:t>
              </a:r>
              <a:r>
                <a:rPr lang="fr-FR" dirty="0" err="1" smtClean="0"/>
                <a:t>too</a:t>
              </a:r>
              <a:r>
                <a:rPr lang="fr-FR" dirty="0" smtClean="0"/>
                <a:t> high </a:t>
              </a:r>
              <a:r>
                <a:rPr lang="fr-FR" dirty="0" err="1" smtClean="0"/>
                <a:t>peak</a:t>
              </a:r>
              <a:r>
                <a:rPr lang="fr-FR" dirty="0" smtClean="0"/>
                <a:t> stress in the </a:t>
              </a:r>
              <a:r>
                <a:rPr lang="fr-FR" dirty="0" err="1" smtClean="0"/>
                <a:t>coil</a:t>
              </a:r>
              <a:endParaRPr lang="fr-FR" dirty="0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415797" y="1074608"/>
            <a:ext cx="56153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Initial pole</a:t>
            </a:r>
          </a:p>
          <a:p>
            <a:pPr lvl="1"/>
            <a:r>
              <a:rPr lang="fr-FR" dirty="0" smtClean="0"/>
              <a:t>249 </a:t>
            </a:r>
            <a:r>
              <a:rPr lang="fr-FR" dirty="0" err="1" smtClean="0"/>
              <a:t>MPa</a:t>
            </a:r>
            <a:r>
              <a:rPr lang="fr-FR" dirty="0" smtClean="0"/>
              <a:t> at cold </a:t>
            </a:r>
          </a:p>
        </p:txBody>
      </p:sp>
      <p:sp>
        <p:nvSpPr>
          <p:cNvPr id="15" name="Oval 14"/>
          <p:cNvSpPr/>
          <p:nvPr/>
        </p:nvSpPr>
        <p:spPr>
          <a:xfrm>
            <a:off x="1700435" y="3162313"/>
            <a:ext cx="697403" cy="67027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Connector 15"/>
          <p:cNvCxnSpPr>
            <a:stCxn id="15" idx="0"/>
          </p:cNvCxnSpPr>
          <p:nvPr/>
        </p:nvCxnSpPr>
        <p:spPr>
          <a:xfrm flipH="1" flipV="1">
            <a:off x="2047875" y="2352881"/>
            <a:ext cx="1262" cy="8094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84514" y="4664691"/>
            <a:ext cx="2664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Cool-down </a:t>
            </a:r>
            <a:r>
              <a:rPr lang="fr-FR" dirty="0" err="1" smtClean="0"/>
              <a:t>step</a:t>
            </a:r>
            <a:r>
              <a:rPr lang="fr-FR" dirty="0" smtClean="0"/>
              <a:t>: 4.2 K, 0 T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5557213" y="4645358"/>
            <a:ext cx="3285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Cool-down </a:t>
            </a:r>
            <a:r>
              <a:rPr lang="fr-FR" dirty="0" err="1"/>
              <a:t>step</a:t>
            </a:r>
            <a:r>
              <a:rPr lang="fr-FR" dirty="0"/>
              <a:t>: 4.2 </a:t>
            </a:r>
            <a:r>
              <a:rPr lang="fr-FR" dirty="0" smtClean="0"/>
              <a:t>K, 0 T</a:t>
            </a:r>
            <a:endParaRPr lang="fr-F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8994" y="2048458"/>
            <a:ext cx="3602606" cy="270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7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7614" y="1539390"/>
            <a:ext cx="271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Cool-down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7809" y="1513630"/>
            <a:ext cx="295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18 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3816" y="2347092"/>
            <a:ext cx="2916620" cy="21882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084" y="2347092"/>
            <a:ext cx="2916620" cy="21882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7291" y="1513630"/>
            <a:ext cx="160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Key in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02" y="2342329"/>
            <a:ext cx="2922967" cy="219300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5297" y="-109167"/>
            <a:ext cx="85287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structure (18 T)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28428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17 </a:t>
            </a:r>
            <a:r>
              <a:rPr lang="fr-FR" dirty="0" err="1" smtClean="0"/>
              <a:t>MPa</a:t>
            </a:r>
            <a:r>
              <a:rPr lang="fr-FR" dirty="0" smtClean="0"/>
              <a:t> to 722 </a:t>
            </a:r>
            <a:r>
              <a:rPr lang="fr-FR" dirty="0" err="1" smtClean="0"/>
              <a:t>MPa</a:t>
            </a:r>
            <a:endParaRPr lang="fr-FR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244174"/>
              </p:ext>
            </p:extLst>
          </p:nvPr>
        </p:nvGraphicFramePr>
        <p:xfrm>
          <a:off x="145536" y="5204031"/>
          <a:ext cx="3281134" cy="914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Material</a:t>
                      </a:r>
                      <a:endParaRPr lang="en-GB" sz="1400" b="1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R</a:t>
                      </a:r>
                      <a:r>
                        <a:rPr lang="pl-PL" sz="1400" b="1" baseline="-25000" dirty="0" smtClean="0"/>
                        <a:t>p 0.2</a:t>
                      </a:r>
                      <a:r>
                        <a:rPr lang="pl-PL" sz="1400" b="1" dirty="0" smtClean="0"/>
                        <a:t> [MPa]</a:t>
                      </a:r>
                      <a:endParaRPr lang="en-GB" sz="1400" b="1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293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4.3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Ti 6Al</a:t>
                      </a:r>
                      <a:r>
                        <a:rPr lang="pl-PL" sz="1400" b="1" baseline="0" dirty="0" smtClean="0"/>
                        <a:t> </a:t>
                      </a:r>
                      <a:r>
                        <a:rPr lang="pl-PL" sz="1400" b="1" dirty="0" smtClean="0"/>
                        <a:t>4V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827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1654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963914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38 </a:t>
            </a:r>
            <a:r>
              <a:rPr lang="fr-FR" dirty="0" err="1" smtClean="0"/>
              <a:t>MPa</a:t>
            </a:r>
            <a:r>
              <a:rPr lang="fr-FR" dirty="0" smtClean="0"/>
              <a:t> to 1420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5862563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33 </a:t>
            </a:r>
            <a:r>
              <a:rPr lang="fr-FR" dirty="0" err="1" smtClean="0"/>
              <a:t>MPa</a:t>
            </a:r>
            <a:r>
              <a:rPr lang="fr-FR" dirty="0" smtClean="0"/>
              <a:t> to 643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73377" y="795919"/>
            <a:ext cx="182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von</a:t>
            </a:r>
            <a:r>
              <a:rPr lang="fr-FR" dirty="0" smtClean="0"/>
              <a:t> Mises stress</a:t>
            </a:r>
            <a:endParaRPr lang="fr-FR" dirty="0"/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 rotWithShape="1">
          <a:blip r:embed="rId5"/>
          <a:srcRect l="49714" b="50293"/>
          <a:stretch/>
        </p:blipFill>
        <p:spPr>
          <a:xfrm>
            <a:off x="7254787" y="135578"/>
            <a:ext cx="1781264" cy="17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857" y="2302709"/>
            <a:ext cx="2998826" cy="2249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2" y="2302444"/>
            <a:ext cx="2999147" cy="22501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487" y="2302445"/>
            <a:ext cx="2999147" cy="22501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97614" y="1539390"/>
            <a:ext cx="271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Cool-down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17809" y="1513630"/>
            <a:ext cx="295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18 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7291" y="1513630"/>
            <a:ext cx="160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Key in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15297" y="-109167"/>
            <a:ext cx="85287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structure (18 T)</a:t>
            </a:r>
            <a:endParaRPr lang="fr-FR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786117"/>
              </p:ext>
            </p:extLst>
          </p:nvPr>
        </p:nvGraphicFramePr>
        <p:xfrm>
          <a:off x="145536" y="5204031"/>
          <a:ext cx="3281134" cy="914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Material</a:t>
                      </a:r>
                      <a:endParaRPr lang="en-GB" sz="1400" b="1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R</a:t>
                      </a:r>
                      <a:r>
                        <a:rPr lang="pl-PL" sz="1400" b="1" baseline="-25000" dirty="0" smtClean="0"/>
                        <a:t>p 0.2</a:t>
                      </a:r>
                      <a:r>
                        <a:rPr lang="pl-PL" sz="1400" b="1" dirty="0" smtClean="0"/>
                        <a:t> [MPa]</a:t>
                      </a:r>
                      <a:endParaRPr lang="en-GB" sz="1400" b="1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293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4.3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 smtClean="0"/>
                        <a:t>Magnetil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180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723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8428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  <a:r>
              <a:rPr lang="fr-FR" dirty="0" smtClean="0"/>
              <a:t> </a:t>
            </a:r>
            <a:r>
              <a:rPr lang="fr-FR" dirty="0" err="1" smtClean="0"/>
              <a:t>MPa</a:t>
            </a:r>
            <a:r>
              <a:rPr lang="fr-FR" dirty="0" smtClean="0"/>
              <a:t> to 368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2963914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450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6083543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494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495300" y="6481763"/>
            <a:ext cx="518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Iron</a:t>
            </a:r>
            <a:r>
              <a:rPr lang="fr-FR" dirty="0" smtClean="0"/>
              <a:t> @ 4.2 K stress &lt; 200 </a:t>
            </a:r>
            <a:r>
              <a:rPr lang="fr-FR" dirty="0" err="1" smtClean="0"/>
              <a:t>MPa</a:t>
            </a:r>
            <a:r>
              <a:rPr lang="fr-FR" dirty="0" smtClean="0"/>
              <a:t> in tension (</a:t>
            </a:r>
            <a:r>
              <a:rPr lang="fr-FR" dirty="0" err="1" smtClean="0"/>
              <a:t>brittle</a:t>
            </a:r>
            <a:r>
              <a:rPr lang="fr-FR" dirty="0" smtClean="0"/>
              <a:t>) ?</a:t>
            </a:r>
            <a:endParaRPr lang="fr-FR" dirty="0"/>
          </a:p>
        </p:txBody>
      </p:sp>
      <p:pic>
        <p:nvPicPr>
          <p:cNvPr id="17" name="Picture 14"/>
          <p:cNvPicPr>
            <a:picLocks noChangeAspect="1"/>
          </p:cNvPicPr>
          <p:nvPr/>
        </p:nvPicPr>
        <p:blipFill rotWithShape="1">
          <a:blip r:embed="rId5"/>
          <a:srcRect l="49714" b="50293"/>
          <a:stretch/>
        </p:blipFill>
        <p:spPr>
          <a:xfrm>
            <a:off x="7254787" y="135578"/>
            <a:ext cx="1781264" cy="17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4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554" y="2310058"/>
            <a:ext cx="2980808" cy="2236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7" y="2310022"/>
            <a:ext cx="2979682" cy="22355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4902" y="2310022"/>
            <a:ext cx="2979682" cy="2235553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513833"/>
              </p:ext>
            </p:extLst>
          </p:nvPr>
        </p:nvGraphicFramePr>
        <p:xfrm>
          <a:off x="145536" y="5204031"/>
          <a:ext cx="3281134" cy="914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Material</a:t>
                      </a:r>
                      <a:endParaRPr lang="en-GB" sz="1400" b="1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R</a:t>
                      </a:r>
                      <a:r>
                        <a:rPr lang="pl-PL" sz="1400" b="1" baseline="-25000" dirty="0" smtClean="0"/>
                        <a:t>p 0.2</a:t>
                      </a:r>
                      <a:r>
                        <a:rPr lang="pl-PL" sz="1400" b="1" dirty="0" smtClean="0"/>
                        <a:t> [MPa]</a:t>
                      </a:r>
                      <a:endParaRPr lang="en-GB" sz="1400" b="1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293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4.3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err="1" smtClean="0"/>
                        <a:t>Magnetil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180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723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97614" y="1539390"/>
            <a:ext cx="271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Cool-down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7809" y="1513630"/>
            <a:ext cx="295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18 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7291" y="1513630"/>
            <a:ext cx="160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Key in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15297" y="-109167"/>
            <a:ext cx="85287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structure (18 T)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28428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  <a:r>
              <a:rPr lang="fr-FR" dirty="0" smtClean="0"/>
              <a:t> </a:t>
            </a:r>
            <a:r>
              <a:rPr lang="fr-FR" dirty="0" err="1" smtClean="0"/>
              <a:t>MPa</a:t>
            </a:r>
            <a:r>
              <a:rPr lang="fr-FR" dirty="0" smtClean="0"/>
              <a:t> to 284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2963914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509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6083543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542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495300" y="6481763"/>
            <a:ext cx="854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Iron</a:t>
            </a:r>
            <a:r>
              <a:rPr lang="fr-FR" dirty="0" smtClean="0"/>
              <a:t> @ 4.2 K stress &lt; 200 </a:t>
            </a:r>
            <a:r>
              <a:rPr lang="fr-FR" dirty="0" err="1" smtClean="0"/>
              <a:t>MPa</a:t>
            </a:r>
            <a:r>
              <a:rPr lang="fr-FR" dirty="0" smtClean="0"/>
              <a:t> in tension (</a:t>
            </a:r>
            <a:r>
              <a:rPr lang="fr-FR" dirty="0" err="1" smtClean="0"/>
              <a:t>brittle</a:t>
            </a:r>
            <a:r>
              <a:rPr lang="fr-FR" dirty="0" smtClean="0"/>
              <a:t>) « SSC », investigation on </a:t>
            </a:r>
            <a:r>
              <a:rPr lang="fr-FR" dirty="0" err="1" smtClean="0"/>
              <a:t>going</a:t>
            </a:r>
            <a:r>
              <a:rPr lang="fr-FR" dirty="0" smtClean="0"/>
              <a:t> at </a:t>
            </a:r>
            <a:r>
              <a:rPr lang="fr-FR" dirty="0" err="1" smtClean="0"/>
              <a:t>Cern</a:t>
            </a:r>
            <a:endParaRPr lang="fr-FR" dirty="0"/>
          </a:p>
        </p:txBody>
      </p:sp>
      <p:pic>
        <p:nvPicPr>
          <p:cNvPr id="19" name="Picture 14"/>
          <p:cNvPicPr>
            <a:picLocks noChangeAspect="1"/>
          </p:cNvPicPr>
          <p:nvPr/>
        </p:nvPicPr>
        <p:blipFill rotWithShape="1">
          <a:blip r:embed="rId5"/>
          <a:srcRect l="49714" b="50293"/>
          <a:stretch/>
        </p:blipFill>
        <p:spPr>
          <a:xfrm>
            <a:off x="7254787" y="135578"/>
            <a:ext cx="1781264" cy="17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9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529" y="2319457"/>
            <a:ext cx="3001908" cy="22522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1" y="2319458"/>
            <a:ext cx="2995555" cy="22474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141" y="2319457"/>
            <a:ext cx="2995556" cy="2247464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78143"/>
              </p:ext>
            </p:extLst>
          </p:nvPr>
        </p:nvGraphicFramePr>
        <p:xfrm>
          <a:off x="145536" y="5204031"/>
          <a:ext cx="3281134" cy="914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Material</a:t>
                      </a:r>
                      <a:endParaRPr lang="en-GB" sz="1400" b="1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R</a:t>
                      </a:r>
                      <a:r>
                        <a:rPr lang="pl-PL" sz="1400" b="1" baseline="-25000" dirty="0" smtClean="0"/>
                        <a:t>p 0.2</a:t>
                      </a:r>
                      <a:r>
                        <a:rPr lang="pl-PL" sz="1400" b="1" dirty="0" smtClean="0"/>
                        <a:t> [MPa]</a:t>
                      </a:r>
                      <a:endParaRPr lang="en-GB" sz="1400" b="1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293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4.3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Al 7075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480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690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428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  <a:r>
              <a:rPr lang="fr-FR" dirty="0" smtClean="0"/>
              <a:t> </a:t>
            </a:r>
            <a:r>
              <a:rPr lang="fr-FR" dirty="0" err="1" smtClean="0"/>
              <a:t>MPa</a:t>
            </a:r>
            <a:r>
              <a:rPr lang="fr-FR" dirty="0" smtClean="0"/>
              <a:t> to 189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2963914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275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6083543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301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2897614" y="1539390"/>
            <a:ext cx="271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Cool-down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17809" y="1513630"/>
            <a:ext cx="295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18 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7291" y="1513630"/>
            <a:ext cx="160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Key in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15297" y="-109167"/>
            <a:ext cx="85287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structure (18 T)</a:t>
            </a:r>
            <a:endParaRPr lang="fr-FR" dirty="0"/>
          </a:p>
        </p:txBody>
      </p:sp>
      <p:pic>
        <p:nvPicPr>
          <p:cNvPr id="19" name="Picture 14"/>
          <p:cNvPicPr>
            <a:picLocks noChangeAspect="1"/>
          </p:cNvPicPr>
          <p:nvPr/>
        </p:nvPicPr>
        <p:blipFill rotWithShape="1">
          <a:blip r:embed="rId5"/>
          <a:srcRect l="49714" b="50293"/>
          <a:stretch/>
        </p:blipFill>
        <p:spPr>
          <a:xfrm>
            <a:off x="7254787" y="135578"/>
            <a:ext cx="1781264" cy="17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7" y="2323444"/>
            <a:ext cx="2932388" cy="22000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540" y="2323444"/>
            <a:ext cx="2927461" cy="2196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3560" y="2323444"/>
            <a:ext cx="2927462" cy="2196374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832425"/>
              </p:ext>
            </p:extLst>
          </p:nvPr>
        </p:nvGraphicFramePr>
        <p:xfrm>
          <a:off x="145536" y="5204031"/>
          <a:ext cx="3281134" cy="121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Material</a:t>
                      </a:r>
                      <a:endParaRPr lang="en-GB" sz="1400" b="1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R</a:t>
                      </a:r>
                      <a:r>
                        <a:rPr lang="pl-PL" sz="1400" b="1" baseline="-25000" dirty="0" smtClean="0"/>
                        <a:t>p 0.2</a:t>
                      </a:r>
                      <a:r>
                        <a:rPr lang="pl-PL" sz="1400" b="1" dirty="0" smtClean="0"/>
                        <a:t> [MPa]</a:t>
                      </a:r>
                      <a:endParaRPr lang="en-GB" sz="1400" b="1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293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4.3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SS</a:t>
                      </a:r>
                      <a:r>
                        <a:rPr lang="fr-FR" sz="1400" b="1" baseline="0" dirty="0" smtClean="0"/>
                        <a:t> 316 LN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286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 smtClean="0"/>
                        <a:t>930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NITRONIC 40</a:t>
                      </a: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353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1240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97614" y="1539390"/>
            <a:ext cx="271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Cool-down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17809" y="1513630"/>
            <a:ext cx="295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18 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7291" y="1513630"/>
            <a:ext cx="1607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Key in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15297" y="-109167"/>
            <a:ext cx="852870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structure (18 T)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28428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  <a:r>
              <a:rPr lang="fr-FR" dirty="0" smtClean="0"/>
              <a:t> </a:t>
            </a:r>
            <a:r>
              <a:rPr lang="fr-FR" dirty="0" err="1" smtClean="0"/>
              <a:t>MPa</a:t>
            </a:r>
            <a:r>
              <a:rPr lang="fr-FR" dirty="0" smtClean="0"/>
              <a:t> to 700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2963914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965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6083543" y="4507273"/>
            <a:ext cx="292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 </a:t>
            </a:r>
            <a:r>
              <a:rPr lang="fr-FR" dirty="0" err="1" smtClean="0"/>
              <a:t>MPa</a:t>
            </a:r>
            <a:r>
              <a:rPr lang="fr-FR" dirty="0" smtClean="0"/>
              <a:t> to 1030 </a:t>
            </a:r>
            <a:r>
              <a:rPr lang="fr-FR" dirty="0" err="1" smtClean="0"/>
              <a:t>MPa</a:t>
            </a:r>
            <a:endParaRPr lang="fr-FR" dirty="0"/>
          </a:p>
        </p:txBody>
      </p:sp>
      <p:grpSp>
        <p:nvGrpSpPr>
          <p:cNvPr id="3" name="Group 2"/>
          <p:cNvGrpSpPr/>
          <p:nvPr/>
        </p:nvGrpSpPr>
        <p:grpSpPr>
          <a:xfrm>
            <a:off x="3562690" y="5025563"/>
            <a:ext cx="2436311" cy="1761475"/>
            <a:chOff x="3481498" y="4896023"/>
            <a:chExt cx="2436311" cy="176147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81498" y="4896023"/>
              <a:ext cx="2347802" cy="176147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309857" y="5149170"/>
              <a:ext cx="16079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600" dirty="0"/>
                <a:t>Key in</a:t>
              </a:r>
            </a:p>
          </p:txBody>
        </p:sp>
      </p:grpSp>
      <p:pic>
        <p:nvPicPr>
          <p:cNvPr id="20" name="Picture 14"/>
          <p:cNvPicPr>
            <a:picLocks noChangeAspect="1"/>
          </p:cNvPicPr>
          <p:nvPr/>
        </p:nvPicPr>
        <p:blipFill rotWithShape="1">
          <a:blip r:embed="rId6"/>
          <a:srcRect l="49714" b="50293"/>
          <a:stretch/>
        </p:blipFill>
        <p:spPr>
          <a:xfrm>
            <a:off x="7254787" y="135578"/>
            <a:ext cx="1781264" cy="17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14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529502"/>
              </p:ext>
            </p:extLst>
          </p:nvPr>
        </p:nvGraphicFramePr>
        <p:xfrm>
          <a:off x="531813" y="1485488"/>
          <a:ext cx="6691224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044"/>
                <a:gridCol w="1426029"/>
                <a:gridCol w="1001485"/>
                <a:gridCol w="1219200"/>
                <a:gridCol w="156246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Von Mises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max [</a:t>
                      </a:r>
                      <a:r>
                        <a:rPr lang="fr-FR" baseline="0" dirty="0" err="1" smtClean="0">
                          <a:solidFill>
                            <a:schemeClr val="tx1"/>
                          </a:solidFill>
                        </a:rPr>
                        <a:t>MPa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Key in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Cool-down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105% power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Pole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Ti6Al4V</a:t>
                      </a: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722</a:t>
                      </a: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1420</a:t>
                      </a: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643</a:t>
                      </a:r>
                      <a:endParaRPr lang="fr-FR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Pad</a:t>
                      </a:r>
                      <a:r>
                        <a:rPr lang="fr-FR" baseline="0" dirty="0" smtClean="0"/>
                        <a:t>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Iron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368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450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494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Pads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SS 316 </a:t>
                      </a:r>
                      <a:r>
                        <a:rPr lang="fr-FR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LN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121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298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386</a:t>
                      </a:r>
                      <a:endParaRPr lang="fr-FR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Nitronic40®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760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965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1030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Yoke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chemeClr val="accent5"/>
                          </a:solidFill>
                        </a:rPr>
                        <a:t>Iron</a:t>
                      </a:r>
                      <a:endParaRPr lang="fr-FR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5"/>
                          </a:solidFill>
                        </a:rPr>
                        <a:t>284</a:t>
                      </a:r>
                      <a:endParaRPr lang="fr-FR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5"/>
                          </a:solidFill>
                        </a:rPr>
                        <a:t>504</a:t>
                      </a:r>
                      <a:endParaRPr lang="fr-FR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5"/>
                          </a:solidFill>
                        </a:rPr>
                        <a:t>542</a:t>
                      </a:r>
                      <a:endParaRPr lang="fr-FR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Shell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AL 7075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189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275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301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8490" y="75104"/>
            <a:ext cx="8449310" cy="936104"/>
          </a:xfrm>
        </p:spPr>
        <p:txBody>
          <a:bodyPr>
            <a:normAutofit/>
          </a:bodyPr>
          <a:lstStyle/>
          <a:p>
            <a:r>
              <a:rPr lang="fr-FR" cap="none" dirty="0" smtClean="0"/>
              <a:t>Peak stress in the structure</a:t>
            </a:r>
            <a:endParaRPr lang="fr-FR" dirty="0"/>
          </a:p>
        </p:txBody>
      </p:sp>
      <p:sp>
        <p:nvSpPr>
          <p:cNvPr id="11" name="Slide Number Placeholder 25"/>
          <p:cNvSpPr txBox="1">
            <a:spLocks/>
          </p:cNvSpPr>
          <p:nvPr/>
        </p:nvSpPr>
        <p:spPr>
          <a:xfrm>
            <a:off x="8468282" y="6492875"/>
            <a:ext cx="67571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PAGE 25</a:t>
            </a:r>
            <a:endParaRPr lang="fr-FR" dirty="0"/>
          </a:p>
        </p:txBody>
      </p:sp>
      <p:pic>
        <p:nvPicPr>
          <p:cNvPr id="6" name="Picture 14"/>
          <p:cNvPicPr>
            <a:picLocks noChangeAspect="1"/>
          </p:cNvPicPr>
          <p:nvPr/>
        </p:nvPicPr>
        <p:blipFill rotWithShape="1">
          <a:blip r:embed="rId2"/>
          <a:srcRect l="49714" b="50293"/>
          <a:stretch/>
        </p:blipFill>
        <p:spPr>
          <a:xfrm>
            <a:off x="7254787" y="135578"/>
            <a:ext cx="1781264" cy="1758536"/>
          </a:xfrm>
          <a:prstGeom prst="rect">
            <a:avLst/>
          </a:prstGeom>
        </p:spPr>
      </p:pic>
      <p:graphicFrame>
        <p:nvGraphicFramePr>
          <p:cNvPr id="7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04357"/>
              </p:ext>
            </p:extLst>
          </p:nvPr>
        </p:nvGraphicFramePr>
        <p:xfrm>
          <a:off x="531813" y="4541683"/>
          <a:ext cx="3281134" cy="2133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Material</a:t>
                      </a:r>
                      <a:endParaRPr lang="en-GB" sz="1400" b="0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R</a:t>
                      </a:r>
                      <a:r>
                        <a:rPr lang="pl-PL" sz="1400" b="0" baseline="-25000" dirty="0" smtClean="0"/>
                        <a:t>p 0.2</a:t>
                      </a:r>
                      <a:r>
                        <a:rPr lang="pl-PL" sz="1400" b="0" dirty="0" smtClean="0"/>
                        <a:t> [MPa]</a:t>
                      </a:r>
                      <a:endParaRPr lang="en-GB" sz="1400" b="0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0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293 K</a:t>
                      </a:r>
                      <a:endParaRPr lang="en-GB" sz="1400" b="0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4.3 K</a:t>
                      </a:r>
                      <a:endParaRPr lang="en-GB" sz="1400" b="0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Al 7075</a:t>
                      </a:r>
                      <a:endParaRPr lang="en-GB" sz="1400" b="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480</a:t>
                      </a:r>
                      <a:endParaRPr lang="en-GB" sz="1400" b="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/>
                        <a:t>690</a:t>
                      </a:r>
                      <a:endParaRPr lang="en-GB" sz="1400" b="0" dirty="0"/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SS 316 LN</a:t>
                      </a:r>
                      <a:endParaRPr lang="en-GB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286</a:t>
                      </a:r>
                      <a:endParaRPr lang="en-GB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930</a:t>
                      </a:r>
                      <a:endParaRPr lang="en-GB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rgbClr val="00B050"/>
                          </a:solidFill>
                        </a:rPr>
                        <a:t>NITRONIC 40</a:t>
                      </a: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rgbClr val="00B050"/>
                          </a:solidFill>
                        </a:rPr>
                        <a:t>353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rgbClr val="00B050"/>
                          </a:solidFill>
                        </a:rPr>
                        <a:t>1240</a:t>
                      </a:r>
                      <a:endParaRPr lang="en-GB" sz="1400" b="0" dirty="0">
                        <a:solidFill>
                          <a:srgbClr val="00B050"/>
                        </a:solidFill>
                      </a:endParaRPr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5"/>
                          </a:solidFill>
                        </a:rPr>
                        <a:t>MAGNETIL</a:t>
                      </a:r>
                      <a:r>
                        <a:rPr lang="fr-FR" sz="1400" b="0" baseline="0" dirty="0" smtClean="0">
                          <a:solidFill>
                            <a:schemeClr val="accent5"/>
                          </a:solidFill>
                        </a:rPr>
                        <a:t> (</a:t>
                      </a:r>
                      <a:r>
                        <a:rPr lang="fr-FR" sz="1400" b="0" dirty="0" smtClean="0">
                          <a:solidFill>
                            <a:schemeClr val="accent5"/>
                          </a:solidFill>
                        </a:rPr>
                        <a:t>IRON)</a:t>
                      </a:r>
                      <a:endParaRPr lang="en-GB" sz="1400" b="0" dirty="0">
                        <a:solidFill>
                          <a:schemeClr val="accent5"/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5"/>
                          </a:solidFill>
                        </a:rPr>
                        <a:t>180</a:t>
                      </a:r>
                      <a:endParaRPr lang="en-GB" sz="1400" b="0" dirty="0">
                        <a:solidFill>
                          <a:schemeClr val="accent5"/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5"/>
                          </a:solidFill>
                        </a:rPr>
                        <a:t>723</a:t>
                      </a:r>
                      <a:endParaRPr lang="en-GB" sz="1400" b="0" dirty="0">
                        <a:solidFill>
                          <a:schemeClr val="accent5"/>
                        </a:solidFill>
                      </a:endParaRPr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Ti 6Al</a:t>
                      </a:r>
                      <a:r>
                        <a:rPr lang="pl-PL" sz="1400" b="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pl-PL" sz="1400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4V</a:t>
                      </a:r>
                      <a:endParaRPr lang="en-GB" sz="1400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827</a:t>
                      </a:r>
                      <a:endParaRPr lang="en-GB" sz="1400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1654</a:t>
                      </a:r>
                      <a:endParaRPr lang="en-GB" sz="1400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T="45731" marB="457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115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– single aperture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err="1" smtClean="0"/>
              <a:t>Bladder&amp;key</a:t>
            </a:r>
            <a:r>
              <a:rPr lang="fr-FR" dirty="0" smtClean="0"/>
              <a:t> </a:t>
            </a:r>
            <a:r>
              <a:rPr lang="fr-FR" dirty="0" err="1" smtClean="0"/>
              <a:t>pre</a:t>
            </a:r>
            <a:r>
              <a:rPr lang="fr-FR" dirty="0" smtClean="0"/>
              <a:t>-stress </a:t>
            </a:r>
            <a:r>
              <a:rPr lang="fr-FR" dirty="0" err="1" smtClean="0"/>
              <a:t>method</a:t>
            </a:r>
            <a:endParaRPr lang="fr-FR" dirty="0" smtClean="0"/>
          </a:p>
          <a:p>
            <a:r>
              <a:rPr lang="fr-FR" dirty="0" err="1" smtClean="0"/>
              <a:t>Windings</a:t>
            </a:r>
            <a:r>
              <a:rPr lang="fr-FR" dirty="0" smtClean="0"/>
              <a:t>:</a:t>
            </a:r>
          </a:p>
          <a:p>
            <a:pPr lvl="1"/>
            <a:r>
              <a:rPr lang="fr-FR" dirty="0"/>
              <a:t>P</a:t>
            </a:r>
            <a:r>
              <a:rPr lang="fr-FR" dirty="0" smtClean="0"/>
              <a:t>eak stress values up to 220 </a:t>
            </a:r>
            <a:r>
              <a:rPr lang="fr-FR" dirty="0" err="1" smtClean="0"/>
              <a:t>MPa</a:t>
            </a:r>
            <a:endParaRPr lang="fr-FR" dirty="0" smtClean="0"/>
          </a:p>
          <a:p>
            <a:pPr lvl="1"/>
            <a:r>
              <a:rPr lang="fr-FR" dirty="0"/>
              <a:t>G</a:t>
            </a:r>
            <a:r>
              <a:rPr lang="fr-FR" dirty="0" smtClean="0"/>
              <a:t>ood </a:t>
            </a:r>
            <a:r>
              <a:rPr lang="fr-FR" dirty="0" smtClean="0"/>
              <a:t>contact up to nominal (100% </a:t>
            </a:r>
            <a:r>
              <a:rPr lang="fr-FR" dirty="0" err="1" smtClean="0"/>
              <a:t>powering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Contact </a:t>
            </a:r>
            <a:r>
              <a:rPr lang="fr-FR" dirty="0" err="1" smtClean="0"/>
              <a:t>degraded</a:t>
            </a:r>
            <a:r>
              <a:rPr lang="fr-FR" dirty="0" smtClean="0"/>
              <a:t> at 105% (</a:t>
            </a:r>
            <a:r>
              <a:rPr lang="fr-FR" dirty="0" err="1" smtClean="0"/>
              <a:t>still</a:t>
            </a:r>
            <a:r>
              <a:rPr lang="fr-FR" dirty="0" smtClean="0"/>
              <a:t> acceptable?)</a:t>
            </a:r>
          </a:p>
          <a:p>
            <a:r>
              <a:rPr lang="fr-FR" dirty="0" err="1" smtClean="0"/>
              <a:t>Mechanical</a:t>
            </a:r>
            <a:r>
              <a:rPr lang="fr-FR" dirty="0" smtClean="0"/>
              <a:t> structure:</a:t>
            </a:r>
          </a:p>
          <a:p>
            <a:pPr lvl="1"/>
            <a:r>
              <a:rPr lang="fr-FR" dirty="0" smtClean="0"/>
              <a:t>Shell, pole in the </a:t>
            </a:r>
            <a:r>
              <a:rPr lang="fr-FR" dirty="0" err="1" smtClean="0"/>
              <a:t>yield</a:t>
            </a:r>
            <a:r>
              <a:rPr lang="fr-FR" dirty="0" smtClean="0"/>
              <a:t> stress </a:t>
            </a:r>
            <a:r>
              <a:rPr lang="fr-FR" dirty="0" err="1" smtClean="0"/>
              <a:t>limit</a:t>
            </a:r>
            <a:endParaRPr lang="fr-FR" dirty="0" smtClean="0"/>
          </a:p>
          <a:p>
            <a:pPr lvl="1"/>
            <a:r>
              <a:rPr lang="fr-FR" dirty="0" err="1" smtClean="0"/>
              <a:t>Iron</a:t>
            </a:r>
            <a:r>
              <a:rPr lang="fr-FR" dirty="0" smtClean="0"/>
              <a:t> parts in tension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deeper</a:t>
            </a:r>
            <a:r>
              <a:rPr lang="fr-FR" dirty="0" smtClean="0"/>
              <a:t> investigation (200 </a:t>
            </a:r>
            <a:r>
              <a:rPr lang="fr-FR" dirty="0" err="1" smtClean="0"/>
              <a:t>MPa</a:t>
            </a:r>
            <a:r>
              <a:rPr lang="fr-FR" dirty="0" smtClean="0"/>
              <a:t> or more?) and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shaping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079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Extra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dirty="0" smtClean="0"/>
              <a:t>Relative x-</a:t>
            </a:r>
            <a:r>
              <a:rPr lang="fr-FR" dirty="0" err="1" smtClean="0"/>
              <a:t>displacement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CD and NF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29</a:t>
            </a:fld>
            <a:endParaRPr lang="fr-FR" dirty="0"/>
          </a:p>
        </p:txBody>
      </p:sp>
      <p:grpSp>
        <p:nvGrpSpPr>
          <p:cNvPr id="5" name="Group 8"/>
          <p:cNvGrpSpPr/>
          <p:nvPr/>
        </p:nvGrpSpPr>
        <p:grpSpPr>
          <a:xfrm>
            <a:off x="1960996" y="2349500"/>
            <a:ext cx="4929662" cy="3569509"/>
            <a:chOff x="2842738" y="4241545"/>
            <a:chExt cx="5582784" cy="4188534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2738" y="4241545"/>
              <a:ext cx="5582784" cy="4188534"/>
            </a:xfrm>
            <a:prstGeom prst="rect">
              <a:avLst/>
            </a:prstGeom>
          </p:spPr>
        </p:pic>
        <p:sp>
          <p:nvSpPr>
            <p:cNvPr id="7" name="TextBox 7"/>
            <p:cNvSpPr txBox="1"/>
            <p:nvPr/>
          </p:nvSpPr>
          <p:spPr>
            <a:xfrm>
              <a:off x="2871313" y="8166638"/>
              <a:ext cx="95093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000" dirty="0" smtClean="0"/>
                <a:t>NF – CD</a:t>
              </a:r>
              <a:endParaRPr lang="fr-FR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771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309" y="2763754"/>
            <a:ext cx="1769085" cy="36377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2705" y="1719263"/>
            <a:ext cx="8515351" cy="4351338"/>
          </a:xfrm>
        </p:spPr>
        <p:txBody>
          <a:bodyPr/>
          <a:lstStyle/>
          <a:p>
            <a:pPr lvl="1"/>
            <a:r>
              <a:rPr lang="fr-FR" dirty="0" smtClean="0"/>
              <a:t>Single Aperture (SA) configuration: </a:t>
            </a:r>
            <a:r>
              <a:rPr lang="az-Cyrl-AZ" dirty="0" smtClean="0"/>
              <a:t>Ф</a:t>
            </a:r>
            <a:r>
              <a:rPr lang="fr-FR" baseline="-25000" dirty="0" err="1" smtClean="0"/>
              <a:t>yoke</a:t>
            </a:r>
            <a:r>
              <a:rPr lang="fr-FR" dirty="0" smtClean="0"/>
              <a:t> = 800 -250 = 550 mm</a:t>
            </a:r>
            <a:endParaRPr lang="fr-FR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3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30184" y="-121547"/>
            <a:ext cx="69328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specifications</a:t>
            </a:r>
            <a:endParaRPr lang="fr-FR" dirty="0"/>
          </a:p>
        </p:txBody>
      </p:sp>
      <p:grpSp>
        <p:nvGrpSpPr>
          <p:cNvPr id="25" name="Group 24"/>
          <p:cNvGrpSpPr/>
          <p:nvPr/>
        </p:nvGrpSpPr>
        <p:grpSpPr>
          <a:xfrm>
            <a:off x="2566260" y="2777177"/>
            <a:ext cx="2021245" cy="3599811"/>
            <a:chOff x="2566260" y="2777177"/>
            <a:chExt cx="2021245" cy="359981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13394" y="2777177"/>
              <a:ext cx="1974111" cy="3579174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2566260" y="6376988"/>
              <a:ext cx="1800000" cy="0"/>
            </a:xfrm>
            <a:prstGeom prst="straightConnector1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/>
          <p:nvPr/>
        </p:nvCxnSpPr>
        <p:spPr>
          <a:xfrm>
            <a:off x="845820" y="6377940"/>
            <a:ext cx="2232660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>
            <a:spLocks noChangeAspect="1"/>
          </p:cNvSpPr>
          <p:nvPr/>
        </p:nvSpPr>
        <p:spPr>
          <a:xfrm>
            <a:off x="861421" y="3338991"/>
            <a:ext cx="2427879" cy="24278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" name="Group 14"/>
          <p:cNvGrpSpPr/>
          <p:nvPr/>
        </p:nvGrpSpPr>
        <p:grpSpPr>
          <a:xfrm>
            <a:off x="842625" y="2716003"/>
            <a:ext cx="2460911" cy="3711482"/>
            <a:chOff x="4419960" y="2724790"/>
            <a:chExt cx="2460911" cy="3661195"/>
          </a:xfrm>
        </p:grpSpPr>
        <p:sp>
          <p:nvSpPr>
            <p:cNvPr id="14" name="Rectangle 13"/>
            <p:cNvSpPr/>
            <p:nvPr/>
          </p:nvSpPr>
          <p:spPr>
            <a:xfrm>
              <a:off x="4419960" y="2724790"/>
              <a:ext cx="2460911" cy="35510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t="-21318" b="-24279"/>
            <a:stretch/>
          </p:blipFill>
          <p:spPr>
            <a:xfrm>
              <a:off x="4419961" y="2808153"/>
              <a:ext cx="2460910" cy="3577832"/>
            </a:xfrm>
            <a:prstGeom prst="rect">
              <a:avLst/>
            </a:prstGeom>
          </p:spPr>
        </p:pic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3944453" y="3175435"/>
            <a:ext cx="4953784" cy="2749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fr-FR" sz="1800" dirty="0" smtClean="0"/>
              <a:t>Baseline :</a:t>
            </a:r>
          </a:p>
          <a:p>
            <a:pPr lvl="1"/>
            <a:r>
              <a:rPr lang="fr-FR" sz="1800" dirty="0" smtClean="0"/>
              <a:t>Investigation at </a:t>
            </a:r>
            <a:r>
              <a:rPr lang="fr-FR" sz="1800" dirty="0" smtClean="0">
                <a:solidFill>
                  <a:srgbClr val="FF0000"/>
                </a:solidFill>
              </a:rPr>
              <a:t>16.8 T</a:t>
            </a:r>
            <a:r>
              <a:rPr lang="fr-FR" sz="1800" dirty="0" smtClean="0"/>
              <a:t> central </a:t>
            </a:r>
            <a:r>
              <a:rPr lang="fr-FR" sz="1800" dirty="0" err="1" smtClean="0"/>
              <a:t>field</a:t>
            </a:r>
            <a:r>
              <a:rPr lang="fr-FR" sz="1800" dirty="0" smtClean="0"/>
              <a:t> </a:t>
            </a:r>
          </a:p>
          <a:p>
            <a:pPr marL="457200" lvl="1" indent="0">
              <a:buNone/>
            </a:pPr>
            <a:r>
              <a:rPr lang="fr-FR" sz="1800" dirty="0" smtClean="0"/>
              <a:t>(</a:t>
            </a:r>
            <a:r>
              <a:rPr lang="fr-FR" sz="1800" dirty="0" smtClean="0">
                <a:solidFill>
                  <a:srgbClr val="FF0000"/>
                </a:solidFill>
              </a:rPr>
              <a:t>105%</a:t>
            </a:r>
            <a:r>
              <a:rPr lang="fr-FR" sz="1800" dirty="0" smtClean="0"/>
              <a:t> of nominal </a:t>
            </a:r>
            <a:r>
              <a:rPr lang="fr-FR" sz="1800" dirty="0" err="1" smtClean="0"/>
              <a:t>current</a:t>
            </a:r>
            <a:r>
              <a:rPr lang="fr-FR" sz="1800" dirty="0" smtClean="0"/>
              <a:t>) </a:t>
            </a:r>
          </a:p>
          <a:p>
            <a:pPr lvl="1"/>
            <a:r>
              <a:rPr lang="fr-FR" sz="1800" dirty="0" err="1" smtClean="0"/>
              <a:t>Mechanical</a:t>
            </a:r>
            <a:r>
              <a:rPr lang="fr-FR" sz="1800" dirty="0" smtClean="0"/>
              <a:t> structure must </a:t>
            </a:r>
            <a:r>
              <a:rPr lang="fr-FR" sz="1800" dirty="0" err="1" smtClean="0"/>
              <a:t>withstand</a:t>
            </a:r>
            <a:r>
              <a:rPr lang="fr-FR" sz="1800" dirty="0" smtClean="0"/>
              <a:t> 18 T</a:t>
            </a:r>
          </a:p>
          <a:p>
            <a:pPr lvl="1"/>
            <a:r>
              <a:rPr lang="fr-FR" sz="1800" dirty="0" err="1" smtClean="0"/>
              <a:t>Coil</a:t>
            </a:r>
            <a:r>
              <a:rPr lang="fr-FR" sz="1800" dirty="0" smtClean="0"/>
              <a:t> maximum stress</a:t>
            </a:r>
          </a:p>
          <a:p>
            <a:pPr lvl="2"/>
            <a:r>
              <a:rPr lang="fr-FR" dirty="0" smtClean="0"/>
              <a:t>@ 4.2 K: 200 </a:t>
            </a:r>
            <a:r>
              <a:rPr lang="fr-FR" dirty="0" err="1" smtClean="0"/>
              <a:t>MPa</a:t>
            </a:r>
            <a:endParaRPr lang="fr-FR" dirty="0" smtClean="0"/>
          </a:p>
          <a:p>
            <a:pPr lvl="2"/>
            <a:r>
              <a:rPr lang="fr-FR" dirty="0" smtClean="0"/>
              <a:t>@ 300 K: 150 </a:t>
            </a:r>
            <a:r>
              <a:rPr lang="fr-FR" dirty="0" err="1" smtClean="0"/>
              <a:t>MPa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515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1191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smtClean="0"/>
              <a:t>Contact</a:t>
            </a:r>
            <a:r>
              <a:rPr lang="fr-FR" smtClean="0"/>
              <a:t> at 18 T</a:t>
            </a:r>
            <a:endParaRPr lang="fr-FR" i="1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472" y="2584282"/>
            <a:ext cx="5362725" cy="4023433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4366834" y="4001294"/>
            <a:ext cx="65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18 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50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4241" y="1455501"/>
            <a:ext cx="8443914" cy="4351338"/>
          </a:xfrm>
        </p:spPr>
        <p:txBody>
          <a:bodyPr/>
          <a:lstStyle/>
          <a:p>
            <a:pPr lvl="1"/>
            <a:r>
              <a:rPr lang="fr-FR" dirty="0" smtClean="0"/>
              <a:t>Single Aperture (SA) configuration: </a:t>
            </a:r>
            <a:r>
              <a:rPr lang="az-Cyrl-AZ" dirty="0" smtClean="0"/>
              <a:t>Ф</a:t>
            </a:r>
            <a:r>
              <a:rPr lang="fr-FR" baseline="-25000" dirty="0" err="1" smtClean="0"/>
              <a:t>yoke</a:t>
            </a:r>
            <a:r>
              <a:rPr lang="fr-FR" dirty="0" smtClean="0"/>
              <a:t> = 550 mm </a:t>
            </a:r>
            <a:r>
              <a:rPr lang="fr-FR" sz="1100" dirty="0" smtClean="0"/>
              <a:t>[(800-250)]</a:t>
            </a:r>
          </a:p>
          <a:p>
            <a:pPr lvl="1"/>
            <a:r>
              <a:rPr lang="fr-FR" dirty="0" smtClean="0"/>
              <a:t>Investigation at </a:t>
            </a:r>
            <a:r>
              <a:rPr lang="fr-FR" dirty="0" smtClean="0">
                <a:solidFill>
                  <a:srgbClr val="FF0000"/>
                </a:solidFill>
              </a:rPr>
              <a:t>16.8 T</a:t>
            </a:r>
            <a:r>
              <a:rPr lang="fr-FR" dirty="0" smtClean="0"/>
              <a:t> central </a:t>
            </a:r>
            <a:r>
              <a:rPr lang="fr-FR" dirty="0" err="1" smtClean="0"/>
              <a:t>field</a:t>
            </a:r>
            <a:r>
              <a:rPr lang="fr-FR" dirty="0" smtClean="0"/>
              <a:t> (</a:t>
            </a:r>
            <a:r>
              <a:rPr lang="fr-FR" dirty="0" smtClean="0">
                <a:solidFill>
                  <a:srgbClr val="FF0000"/>
                </a:solidFill>
              </a:rPr>
              <a:t>105%</a:t>
            </a:r>
            <a:r>
              <a:rPr lang="fr-FR" dirty="0" smtClean="0"/>
              <a:t> of nominal </a:t>
            </a:r>
            <a:r>
              <a:rPr lang="fr-FR" dirty="0" err="1" smtClean="0"/>
              <a:t>current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Mechanical</a:t>
            </a:r>
            <a:r>
              <a:rPr lang="fr-FR" dirty="0" smtClean="0"/>
              <a:t> structure must </a:t>
            </a:r>
            <a:r>
              <a:rPr lang="fr-FR" dirty="0" err="1" smtClean="0"/>
              <a:t>withstand</a:t>
            </a:r>
            <a:r>
              <a:rPr lang="fr-FR" dirty="0" smtClean="0"/>
              <a:t> 18 T</a:t>
            </a:r>
          </a:p>
          <a:p>
            <a:pPr lvl="1"/>
            <a:r>
              <a:rPr lang="fr-FR" dirty="0" err="1" smtClean="0"/>
              <a:t>Coil</a:t>
            </a:r>
            <a:r>
              <a:rPr lang="fr-FR" dirty="0" smtClean="0"/>
              <a:t> maximum stress</a:t>
            </a:r>
          </a:p>
          <a:p>
            <a:pPr lvl="2"/>
            <a:r>
              <a:rPr lang="fr-FR" dirty="0" smtClean="0"/>
              <a:t>@ 4.2 K: 200 </a:t>
            </a:r>
            <a:r>
              <a:rPr lang="fr-FR" dirty="0" err="1" smtClean="0"/>
              <a:t>MPa</a:t>
            </a:r>
            <a:endParaRPr lang="fr-FR" dirty="0" smtClean="0"/>
          </a:p>
          <a:p>
            <a:pPr lvl="2"/>
            <a:r>
              <a:rPr lang="fr-FR" dirty="0" smtClean="0"/>
              <a:t>@ 300 K: </a:t>
            </a:r>
            <a:r>
              <a:rPr lang="fr-FR" dirty="0"/>
              <a:t>150 </a:t>
            </a:r>
            <a:r>
              <a:rPr lang="fr-FR" dirty="0" err="1" smtClean="0"/>
              <a:t>MPa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4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49" y="-100621"/>
            <a:ext cx="69771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specifications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495300" y="6481763"/>
            <a:ext cx="518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Iron</a:t>
            </a:r>
            <a:r>
              <a:rPr lang="fr-FR" dirty="0" smtClean="0"/>
              <a:t> @ 4.2 K stress &lt; 200 </a:t>
            </a:r>
            <a:r>
              <a:rPr lang="fr-FR" dirty="0" err="1" smtClean="0"/>
              <a:t>MPa</a:t>
            </a:r>
            <a:r>
              <a:rPr lang="fr-FR" dirty="0" smtClean="0"/>
              <a:t> in tension (</a:t>
            </a:r>
            <a:r>
              <a:rPr lang="fr-FR" dirty="0" err="1" smtClean="0"/>
              <a:t>brittle</a:t>
            </a:r>
            <a:r>
              <a:rPr lang="fr-FR" dirty="0" smtClean="0"/>
              <a:t>) ?</a:t>
            </a:r>
            <a:endParaRPr lang="fr-FR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169698"/>
              </p:ext>
            </p:extLst>
          </p:nvPr>
        </p:nvGraphicFramePr>
        <p:xfrm>
          <a:off x="4038600" y="3188129"/>
          <a:ext cx="5033963" cy="3078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181"/>
                <a:gridCol w="950614"/>
                <a:gridCol w="887240"/>
                <a:gridCol w="1013988"/>
                <a:gridCol w="1177940"/>
              </a:tblGrid>
              <a:tr h="26224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Material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E [GPa]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pr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(L</a:t>
                      </a:r>
                      <a:r>
                        <a:rPr lang="pl-PL" sz="1400" b="1" baseline="-25000" dirty="0" smtClean="0">
                          <a:latin typeface="+mn-lt"/>
                        </a:rPr>
                        <a:t>4.3K</a:t>
                      </a:r>
                      <a:r>
                        <a:rPr lang="pl-PL" sz="1400" b="1" dirty="0" smtClean="0">
                          <a:latin typeface="+mn-lt"/>
                        </a:rPr>
                        <a:t>-L</a:t>
                      </a:r>
                      <a:r>
                        <a:rPr lang="pl-PL" sz="1400" b="1" baseline="-25000" dirty="0" smtClean="0">
                          <a:latin typeface="+mn-lt"/>
                        </a:rPr>
                        <a:t>293K</a:t>
                      </a:r>
                      <a:r>
                        <a:rPr lang="pl-PL" sz="1400" b="1" dirty="0" smtClean="0">
                          <a:latin typeface="+mn-lt"/>
                        </a:rPr>
                        <a:t>)/L</a:t>
                      </a:r>
                      <a:r>
                        <a:rPr lang="pl-PL" sz="1400" b="1" baseline="-25000" dirty="0" smtClean="0">
                          <a:latin typeface="+mn-lt"/>
                        </a:rPr>
                        <a:t>293K</a:t>
                      </a:r>
                      <a:endParaRPr lang="en-GB" sz="1400" b="1" baseline="-25000" dirty="0">
                        <a:latin typeface="+mn-lt"/>
                      </a:endParaRPr>
                    </a:p>
                  </a:txBody>
                  <a:tcPr marT="45723" marB="45723"/>
                </a:tc>
              </a:tr>
              <a:tr h="26224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latin typeface="+mn-lt"/>
                      </a:endParaRPr>
                    </a:p>
                  </a:txBody>
                  <a:tcPr marT="45723" marB="4572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293</a:t>
                      </a:r>
                      <a:r>
                        <a:rPr lang="pl-PL" sz="1400" b="1" baseline="0" dirty="0" smtClean="0">
                          <a:latin typeface="+mn-lt"/>
                        </a:rPr>
                        <a:t> K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4.3</a:t>
                      </a:r>
                      <a:r>
                        <a:rPr lang="pl-PL" sz="1400" b="1" baseline="0" dirty="0" smtClean="0">
                          <a:latin typeface="+mn-lt"/>
                        </a:rPr>
                        <a:t> K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293K</a:t>
                      </a:r>
                      <a:r>
                        <a:rPr lang="fr-FR" sz="1400" b="1" dirty="0" smtClean="0">
                          <a:latin typeface="+mn-lt"/>
                        </a:rPr>
                        <a:t> </a:t>
                      </a:r>
                      <a:r>
                        <a:rPr lang="pl-PL" sz="1400" b="1" dirty="0" smtClean="0">
                          <a:latin typeface="+mn-lt"/>
                        </a:rPr>
                        <a:t>/4.3K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dirty="0" smtClean="0">
                          <a:latin typeface="+mn-lt"/>
                        </a:rPr>
                        <a:t>293 K -&gt; 4.3K</a:t>
                      </a:r>
                      <a:endParaRPr lang="en-GB" sz="1400" b="1" dirty="0" smtClean="0">
                        <a:latin typeface="+mn-lt"/>
                      </a:endParaRPr>
                    </a:p>
                  </a:txBody>
                  <a:tcPr marT="45723" marB="4572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39213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Coil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EX = 44</a:t>
                      </a:r>
                    </a:p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EY = 52</a:t>
                      </a:r>
                    </a:p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GXY = 21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EX = 44</a:t>
                      </a:r>
                    </a:p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EY = 52</a:t>
                      </a:r>
                    </a:p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GXY = 21</a:t>
                      </a:r>
                      <a:endParaRPr lang="en-GB" sz="1400" b="1" dirty="0" smtClean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0.3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X</a:t>
                      </a:r>
                      <a:r>
                        <a:rPr lang="pl-PL" sz="1400" b="1" baseline="0" dirty="0" smtClean="0">
                          <a:latin typeface="+mn-lt"/>
                        </a:rPr>
                        <a:t> = 3.36e-3</a:t>
                      </a:r>
                    </a:p>
                    <a:p>
                      <a:pPr algn="ctr"/>
                      <a:r>
                        <a:rPr lang="pl-PL" sz="1400" b="1" baseline="0" dirty="0" smtClean="0">
                          <a:latin typeface="+mn-lt"/>
                        </a:rPr>
                        <a:t>Y = 3.08e-3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</a:tr>
              <a:tr h="27863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St</a:t>
                      </a:r>
                      <a:r>
                        <a:rPr lang="fr-FR" sz="1400" b="1" baseline="0" dirty="0" smtClean="0">
                          <a:latin typeface="+mn-lt"/>
                        </a:rPr>
                        <a:t>St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193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210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0.28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n-lt"/>
                        </a:rPr>
                        <a:t>2.84e-3 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</a:tr>
              <a:tr h="27863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Iron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213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224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0.28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n-lt"/>
                        </a:rPr>
                        <a:t>1.97e-3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</a:tr>
              <a:tr h="27863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Aluminum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70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79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0.34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n-lt"/>
                        </a:rPr>
                        <a:t>4.2e-3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</a:tr>
              <a:tr h="27863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Titanium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130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130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0.3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n-lt"/>
                        </a:rPr>
                        <a:t>1.74e-3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</a:tr>
              <a:tr h="278635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Nitronic 40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210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225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>
                          <a:latin typeface="+mn-lt"/>
                        </a:rPr>
                        <a:t>0.28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n-lt"/>
                        </a:rPr>
                        <a:t>2.6e-3 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T="45723" marB="45723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034459"/>
              </p:ext>
            </p:extLst>
          </p:nvPr>
        </p:nvGraphicFramePr>
        <p:xfrm>
          <a:off x="123146" y="4125836"/>
          <a:ext cx="3281134" cy="2133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225"/>
                <a:gridCol w="784618"/>
                <a:gridCol w="713291"/>
              </a:tblGrid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Material</a:t>
                      </a:r>
                      <a:endParaRPr lang="en-GB" sz="1400" b="1" dirty="0"/>
                    </a:p>
                  </a:txBody>
                  <a:tcPr marT="45731" marB="4573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R</a:t>
                      </a:r>
                      <a:r>
                        <a:rPr lang="pl-PL" sz="1400" b="1" baseline="-25000" dirty="0" smtClean="0"/>
                        <a:t>p 0.2</a:t>
                      </a:r>
                      <a:r>
                        <a:rPr lang="pl-PL" sz="1400" b="1" dirty="0" smtClean="0"/>
                        <a:t> [MPa]</a:t>
                      </a:r>
                      <a:endParaRPr lang="en-GB" sz="1400" b="1" dirty="0"/>
                    </a:p>
                  </a:txBody>
                  <a:tcPr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293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4.3 K</a:t>
                      </a:r>
                      <a:endParaRPr lang="en-GB" sz="1400" b="1" dirty="0"/>
                    </a:p>
                  </a:txBody>
                  <a:tcPr marT="45731" marB="45731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Al 7075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480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690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SS 316 LN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286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930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NITRONIC 40</a:t>
                      </a: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353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1240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MAGNETIL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180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723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  <a:tr h="246459"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Ti 6Al</a:t>
                      </a:r>
                      <a:r>
                        <a:rPr lang="pl-PL" sz="1400" b="1" baseline="0" dirty="0" smtClean="0"/>
                        <a:t> </a:t>
                      </a:r>
                      <a:r>
                        <a:rPr lang="pl-PL" sz="1400" b="1" dirty="0" smtClean="0"/>
                        <a:t>4V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827</a:t>
                      </a:r>
                      <a:endParaRPr lang="en-GB" sz="1400" b="1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 smtClean="0"/>
                        <a:t>1654</a:t>
                      </a:r>
                      <a:endParaRPr lang="en-GB" sz="1400" b="1" dirty="0"/>
                    </a:p>
                  </a:txBody>
                  <a:tcPr marT="45731" marB="45731"/>
                </a:tc>
              </a:tr>
            </a:tbl>
          </a:graphicData>
        </a:graphic>
      </p:graphicFrame>
      <p:grpSp>
        <p:nvGrpSpPr>
          <p:cNvPr id="11" name="Group 2"/>
          <p:cNvGrpSpPr>
            <a:grpSpLocks noChangeAspect="1"/>
          </p:cNvGrpSpPr>
          <p:nvPr/>
        </p:nvGrpSpPr>
        <p:grpSpPr bwMode="auto">
          <a:xfrm>
            <a:off x="7747463" y="2349500"/>
            <a:ext cx="1222661" cy="805557"/>
            <a:chOff x="1143000" y="6324600"/>
            <a:chExt cx="609600" cy="401638"/>
          </a:xfrm>
        </p:grpSpPr>
        <p:pic>
          <p:nvPicPr>
            <p:cNvPr id="12" name="Picture 30" descr="USLARP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1" descr="USLARP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090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192" y="1343147"/>
            <a:ext cx="8443913" cy="4351338"/>
          </a:xfrm>
        </p:spPr>
        <p:txBody>
          <a:bodyPr/>
          <a:lstStyle/>
          <a:p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Roxie</a:t>
            </a:r>
            <a:r>
              <a:rPr lang="fr-FR" dirty="0" smtClean="0"/>
              <a:t> </a:t>
            </a:r>
            <a:r>
              <a:rPr lang="fr-FR" i="1" dirty="0" smtClean="0"/>
              <a:t>@</a:t>
            </a:r>
            <a:r>
              <a:rPr lang="fr-FR" dirty="0" smtClean="0"/>
              <a:t> 16 T central </a:t>
            </a:r>
            <a:r>
              <a:rPr lang="fr-FR" dirty="0" err="1" smtClean="0"/>
              <a:t>field</a:t>
            </a:r>
            <a:r>
              <a:rPr lang="fr-FR" dirty="0" smtClean="0"/>
              <a:t> (</a:t>
            </a:r>
            <a:r>
              <a:rPr lang="fr-FR" dirty="0" err="1" smtClean="0"/>
              <a:t>Ansys</a:t>
            </a:r>
            <a:r>
              <a:rPr lang="fr-FR" dirty="0" smtClean="0"/>
              <a:t> + Cast3m)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85F2A-931D-42F2-A06B-E95A9F4678E2}" type="slidenum">
              <a:rPr lang="fr-FR" smtClean="0"/>
              <a:t>5</a:t>
            </a:fld>
            <a:endParaRPr lang="fr-F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50" y="-124909"/>
            <a:ext cx="3590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Lorentz forces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142" y="2636838"/>
            <a:ext cx="3927208" cy="39370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873" y="4810452"/>
            <a:ext cx="2756727" cy="17972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88" y="2270467"/>
            <a:ext cx="3237202" cy="24757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041" y="5655060"/>
            <a:ext cx="192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Ansys</a:t>
            </a:r>
            <a:r>
              <a:rPr lang="fr-FR" dirty="0" smtClean="0"/>
              <a:t> </a:t>
            </a:r>
            <a:r>
              <a:rPr lang="fr-FR" dirty="0" err="1" smtClean="0"/>
              <a:t>Bp</a:t>
            </a:r>
            <a:r>
              <a:rPr lang="fr-FR" dirty="0" smtClean="0"/>
              <a:t> = 16.62 T</a:t>
            </a:r>
            <a:endParaRPr lang="fr-FR" dirty="0"/>
          </a:p>
        </p:txBody>
      </p:sp>
      <p:grpSp>
        <p:nvGrpSpPr>
          <p:cNvPr id="51" name="Group 50"/>
          <p:cNvGrpSpPr/>
          <p:nvPr/>
        </p:nvGrpSpPr>
        <p:grpSpPr>
          <a:xfrm>
            <a:off x="4071689" y="2561212"/>
            <a:ext cx="4890206" cy="3871419"/>
            <a:chOff x="4071689" y="2561212"/>
            <a:chExt cx="4890206" cy="3871419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5831455" y="2673414"/>
              <a:ext cx="416125" cy="36537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229350" y="2561212"/>
              <a:ext cx="70797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Al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71689" y="3798859"/>
              <a:ext cx="70797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 err="1"/>
                <a:t>Iron</a:t>
              </a:r>
              <a:endParaRPr lang="fr-FR" sz="135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4391982" y="3997891"/>
              <a:ext cx="1370767" cy="8327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4391982" y="4081168"/>
              <a:ext cx="344733" cy="1164941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185291" y="4026124"/>
              <a:ext cx="1804679" cy="200128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4435800" y="5037111"/>
              <a:ext cx="231821" cy="994300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246369" y="4810452"/>
              <a:ext cx="36196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/>
                <a:t>Ti</a:t>
              </a:r>
            </a:p>
          </p:txBody>
        </p:sp>
        <p:cxnSp>
          <p:nvCxnSpPr>
            <p:cNvPr id="33" name="Straight Connector 32"/>
            <p:cNvCxnSpPr>
              <a:endCxn id="34" idx="1"/>
            </p:cNvCxnSpPr>
            <p:nvPr/>
          </p:nvCxnSpPr>
          <p:spPr>
            <a:xfrm flipV="1">
              <a:off x="5613152" y="5061460"/>
              <a:ext cx="2640770" cy="1371171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253922" y="4911419"/>
              <a:ext cx="70797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 err="1"/>
                <a:t>CuAl</a:t>
              </a:r>
              <a:endParaRPr lang="fr-FR" sz="135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989970" y="3876082"/>
              <a:ext cx="70797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50" dirty="0" err="1"/>
                <a:t>Steel</a:t>
              </a:r>
              <a:endParaRPr lang="fr-FR" sz="1350" dirty="0"/>
            </a:p>
          </p:txBody>
        </p:sp>
      </p:grpSp>
      <p:cxnSp>
        <p:nvCxnSpPr>
          <p:cNvPr id="39" name="Straight Connector 38"/>
          <p:cNvCxnSpPr>
            <a:endCxn id="37" idx="1"/>
          </p:cNvCxnSpPr>
          <p:nvPr/>
        </p:nvCxnSpPr>
        <p:spPr>
          <a:xfrm flipV="1">
            <a:off x="4889057" y="4026123"/>
            <a:ext cx="3100913" cy="170554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37" idx="1"/>
          </p:cNvCxnSpPr>
          <p:nvPr/>
        </p:nvCxnSpPr>
        <p:spPr>
          <a:xfrm flipV="1">
            <a:off x="5638800" y="4026123"/>
            <a:ext cx="2351170" cy="1886232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97249" y="2488748"/>
            <a:ext cx="1841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Roxie</a:t>
            </a:r>
            <a:r>
              <a:rPr lang="fr-FR" dirty="0" smtClean="0"/>
              <a:t> </a:t>
            </a:r>
            <a:r>
              <a:rPr lang="fr-FR" dirty="0" err="1" smtClean="0"/>
              <a:t>Bp</a:t>
            </a:r>
            <a:r>
              <a:rPr lang="fr-FR" dirty="0" smtClean="0"/>
              <a:t> = 16.45T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38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3111" y="2585304"/>
            <a:ext cx="925137" cy="93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2"/>
          <p:cNvGrpSpPr>
            <a:grpSpLocks noChangeAspect="1"/>
          </p:cNvGrpSpPr>
          <p:nvPr/>
        </p:nvGrpSpPr>
        <p:grpSpPr bwMode="auto">
          <a:xfrm>
            <a:off x="5120477" y="2795145"/>
            <a:ext cx="989982" cy="652255"/>
            <a:chOff x="1143000" y="6324600"/>
            <a:chExt cx="609600" cy="401638"/>
          </a:xfrm>
        </p:grpSpPr>
        <p:pic>
          <p:nvPicPr>
            <p:cNvPr id="13" name="Picture 30" descr="USLARP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1" descr="USLARP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140" y="33308"/>
            <a:ext cx="2476499" cy="247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9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209" y="379974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427984" y="37055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Pole 			Ti6Al4V</a:t>
            </a:r>
            <a:endParaRPr lang="fr-FR" dirty="0"/>
          </a:p>
        </p:txBody>
      </p:sp>
      <p:grpSp>
        <p:nvGrpSpPr>
          <p:cNvPr id="14" name="Group 13"/>
          <p:cNvGrpSpPr/>
          <p:nvPr/>
        </p:nvGrpSpPr>
        <p:grpSpPr>
          <a:xfrm>
            <a:off x="167827" y="3412603"/>
            <a:ext cx="3267017" cy="3262861"/>
            <a:chOff x="167827" y="3412603"/>
            <a:chExt cx="3267017" cy="326286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827" y="3412603"/>
              <a:ext cx="3267017" cy="3262861"/>
            </a:xfrm>
            <a:prstGeom prst="rect">
              <a:avLst/>
            </a:prstGeom>
          </p:spPr>
        </p:pic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683451" y="4928890"/>
              <a:ext cx="234779" cy="234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8650" y="1825625"/>
            <a:ext cx="6577908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6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86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27" y="3412603"/>
            <a:ext cx="3267017" cy="32628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4209" y="426015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208" y="476019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209" y="379974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4427984" y="37055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Pole 			Ti6Al4V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4158605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Windings</a:t>
            </a:r>
            <a:r>
              <a:rPr lang="fr-FR" dirty="0" smtClean="0"/>
              <a:t>			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4427984" y="464384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	</a:t>
            </a: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err="1" smtClean="0"/>
              <a:t>StSt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8650" y="1825625"/>
            <a:ext cx="3961457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7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109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16" b="74650" l="25064" r="73155">
                        <a14:backgroundMark x1="44656" y1="28025" x2="47455" y2="28025"/>
                        <a14:backgroundMark x1="52672" y1="28025" x2="54962" y2="27898"/>
                        <a14:backgroundMark x1="29389" y1="43185" x2="29389" y2="45860"/>
                        <a14:backgroundMark x1="29389" y1="54140" x2="29389" y2="57197"/>
                        <a14:backgroundMark x1="45165" y1="72229" x2="47328" y2="72229"/>
                        <a14:backgroundMark x1="52926" y1="72357" x2="54835" y2="72229"/>
                        <a14:backgroundMark x1="47455" y1="72229" x2="47964" y2="72229"/>
                        <a14:backgroundMark x1="52163" y1="71975" x2="55598" y2="72357"/>
                        <a14:backgroundMark x1="70865" y1="57070" x2="70483" y2="53631"/>
                        <a14:backgroundMark x1="70229" y1="57707" x2="70992" y2="56433"/>
                        <a14:backgroundMark x1="70102" y1="46369" x2="71120" y2="42803"/>
                        <a14:backgroundMark x1="32952" y1="30701" x2="32952" y2="68662"/>
                        <a14:backgroundMark x1="66031" y1="29936" x2="66031" y2="687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7827" y="3412603"/>
            <a:ext cx="3267017" cy="32628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209" y="426015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207" y="5264249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4209" y="379974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4427984" y="370556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Pole 			Ti6Al4V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4427984" y="4158605"/>
            <a:ext cx="408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Windings</a:t>
            </a:r>
            <a:r>
              <a:rPr lang="fr-FR" dirty="0" smtClean="0"/>
              <a:t> 	 	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4427984" y="51479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			</a:t>
            </a:r>
            <a:r>
              <a:rPr lang="fr-FR" dirty="0" err="1" smtClean="0"/>
              <a:t>Iron</a:t>
            </a:r>
            <a:endParaRPr lang="fr-FR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4208" y="4760193"/>
            <a:ext cx="295275" cy="1809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4427984" y="464384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Pad</a:t>
            </a:r>
            <a:r>
              <a:rPr lang="fr-FR" i="1" dirty="0" smtClean="0"/>
              <a:t>	</a:t>
            </a: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err="1" smtClean="0"/>
              <a:t>StSt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sz="quarter" idx="12"/>
          </p:nvPr>
        </p:nvSpPr>
        <p:spPr>
          <a:xfrm>
            <a:off x="628651" y="1825625"/>
            <a:ext cx="6550748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3" name="Title 4"/>
          <p:cNvSpPr>
            <a:spLocks noGrp="1"/>
          </p:cNvSpPr>
          <p:nvPr>
            <p:ph type="title"/>
          </p:nvPr>
        </p:nvSpPr>
        <p:spPr>
          <a:xfrm>
            <a:off x="654288" y="-113438"/>
            <a:ext cx="7886700" cy="1325563"/>
          </a:xfrm>
        </p:spPr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756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19456</TotalTime>
  <Words>1051</Words>
  <Application>Microsoft Office PowerPoint</Application>
  <PresentationFormat>Affichage à l'écran (4:3)</PresentationFormat>
  <Paragraphs>380</Paragraphs>
  <Slides>30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Office Theme</vt:lpstr>
      <vt:lpstr>EuroCirCol Status of block design mechanics</vt:lpstr>
      <vt:lpstr>Présentation PowerPoint</vt:lpstr>
      <vt:lpstr>Présentation PowerPoint</vt:lpstr>
      <vt:lpstr>Présentation PowerPoint</vt:lpstr>
      <vt:lpstr>Présentation PowerPoint</vt:lpstr>
      <vt:lpstr>Assembly steps</vt:lpstr>
      <vt:lpstr>Assembly steps</vt:lpstr>
      <vt:lpstr>Assembly steps</vt:lpstr>
      <vt:lpstr>Assembly steps</vt:lpstr>
      <vt:lpstr>Assembly steps</vt:lpstr>
      <vt:lpstr>Assembly steps</vt:lpstr>
      <vt:lpstr>Assembly steps</vt:lpstr>
      <vt:lpstr>Magnet at ease </vt:lpstr>
      <vt:lpstr>Bladder inflation  </vt:lpstr>
      <vt:lpstr>Key insertion </vt:lpstr>
      <vt:lpstr>Spring back</vt:lpstr>
      <vt:lpstr>Cool-down </vt:lpstr>
      <vt:lpstr>Powering to 105% (16.8 T)</vt:lpstr>
      <vt:lpstr>Contact coil-pole at 105 % (16.8T) </vt:lpstr>
      <vt:lpstr>Summary for windings + contact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Peak stress in the structure</vt:lpstr>
      <vt:lpstr>Summary – single aperture</vt:lpstr>
      <vt:lpstr>Extra</vt:lpstr>
      <vt:lpstr>Contact at 18 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FutureCircularCollider OtherMagnets</dc:title>
  <dc:creator>LORIN Clement</dc:creator>
  <cp:lastModifiedBy>LORIN Clement</cp:lastModifiedBy>
  <cp:revision>290</cp:revision>
  <cp:lastPrinted>2016-01-14T11:35:22Z</cp:lastPrinted>
  <dcterms:created xsi:type="dcterms:W3CDTF">2016-01-12T08:05:15Z</dcterms:created>
  <dcterms:modified xsi:type="dcterms:W3CDTF">2016-05-11T17:01:26Z</dcterms:modified>
</cp:coreProperties>
</file>