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79" r:id="rId3"/>
    <p:sldId id="281" r:id="rId4"/>
    <p:sldId id="282" r:id="rId5"/>
    <p:sldId id="297" r:id="rId6"/>
    <p:sldId id="283" r:id="rId7"/>
    <p:sldId id="284" r:id="rId8"/>
    <p:sldId id="285" r:id="rId9"/>
    <p:sldId id="286" r:id="rId10"/>
    <p:sldId id="287" r:id="rId11"/>
    <p:sldId id="288" r:id="rId12"/>
    <p:sldId id="29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7B4D0F"/>
    <a:srgbClr val="865310"/>
    <a:srgbClr val="765A00"/>
    <a:srgbClr val="74B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4660"/>
  </p:normalViewPr>
  <p:slideViewPr>
    <p:cSldViewPr>
      <p:cViewPr>
        <p:scale>
          <a:sx n="90" d="100"/>
          <a:sy n="90" d="100"/>
        </p:scale>
        <p:origin x="-1411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752B-D2F9-4A72-B565-802FA3BCBEBC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B2AC4-1369-46F0-9000-88C1F6231E17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9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43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021CB8A-9294-46AC-B97C-2285CF06D057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5FFD-D28B-421D-BEB9-1091B0987D70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69D8-D5AD-4346-9CD1-92C5360D1AB8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4695-0881-4632-8995-A004887D6028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CCEB-4E68-43FD-9365-F33283A1E750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A5D90-ED32-493C-B017-2D01188F781B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F57804-447D-436C-AD46-FEFEB6F48EDF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2226DE-1B99-408F-8DFF-F8451465344B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6E37-846D-406E-AD6D-7D437C726A6F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D465-15A4-4D99-B3FE-503FBCB799AB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8AD0-7D66-4EC2-A031-0703D8311722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1DDC7B4-D0F1-485E-B689-B658E65AE9D2}" type="datetime1">
              <a:rPr lang="en-US" smtClean="0"/>
              <a:pPr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33867" y="1524000"/>
            <a:ext cx="8267700" cy="1470025"/>
          </a:xfrm>
        </p:spPr>
        <p:txBody>
          <a:bodyPr anchor="ctr">
            <a:normAutofit fontScale="90000"/>
          </a:bodyPr>
          <a:lstStyle/>
          <a:p>
            <a:r>
              <a:rPr lang="en-US" dirty="0" err="1" smtClean="0"/>
              <a:t>EuroCircol</a:t>
            </a:r>
            <a:r>
              <a:rPr lang="en-US" dirty="0" smtClean="0"/>
              <a:t> – The Cosine-theta Configuration: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Electromagnetic Design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" y="3718623"/>
            <a:ext cx="9052560" cy="12926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u="sng" dirty="0" smtClean="0"/>
              <a:t>Massimo Sorbi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sz="1400" dirty="0" smtClean="0"/>
              <a:t>on behalf of INFN team:</a:t>
            </a:r>
          </a:p>
          <a:p>
            <a:endParaRPr lang="en-US" sz="1400" dirty="0" smtClean="0"/>
          </a:p>
          <a:p>
            <a:r>
              <a:rPr lang="en-US" sz="1600" dirty="0" smtClean="0"/>
              <a:t>Giovanni Bellomo, </a:t>
            </a:r>
            <a:r>
              <a:rPr lang="en-US" sz="1600" dirty="0" smtClean="0"/>
              <a:t>Barbara </a:t>
            </a:r>
            <a:r>
              <a:rPr lang="en-US" sz="1600" dirty="0" err="1" smtClean="0"/>
              <a:t>Caiffi</a:t>
            </a:r>
            <a:r>
              <a:rPr lang="en-US" sz="1600" dirty="0" smtClean="0"/>
              <a:t>, Pasquale </a:t>
            </a:r>
            <a:r>
              <a:rPr lang="en-US" sz="1600" dirty="0" smtClean="0"/>
              <a:t>Fabbricatore, </a:t>
            </a:r>
            <a:endParaRPr lang="en-US" sz="1600" dirty="0" smtClean="0"/>
          </a:p>
          <a:p>
            <a:r>
              <a:rPr lang="en-US" sz="1600" dirty="0" smtClean="0"/>
              <a:t>Stefania </a:t>
            </a:r>
            <a:r>
              <a:rPr lang="en-US" sz="1600" dirty="0" smtClean="0"/>
              <a:t>Farinon, Vittorio Marinozzi, Giovanni Volpini</a:t>
            </a:r>
            <a:endParaRPr lang="en-US" sz="1600" u="sng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4971288"/>
            <a:ext cx="2819400" cy="135331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80" y="4888174"/>
            <a:ext cx="2537999" cy="142329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105400"/>
            <a:ext cx="2365883" cy="12954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806071" y="6534834"/>
            <a:ext cx="419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Review of 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WP5 , CERN, 11-13 May 2016</a:t>
            </a:r>
            <a:endParaRPr lang="en-US" sz="12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asellaDiTesto 48"/>
          <p:cNvSpPr txBox="1"/>
          <p:nvPr/>
        </p:nvSpPr>
        <p:spPr>
          <a:xfrm>
            <a:off x="151686" y="1308080"/>
            <a:ext cx="480131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2 </a:t>
            </a:r>
          </a:p>
          <a:p>
            <a:endParaRPr lang="it-IT" b="1" dirty="0" smtClean="0"/>
          </a:p>
          <a:p>
            <a:r>
              <a:rPr lang="it-IT" dirty="0" smtClean="0"/>
              <a:t>25 (</a:t>
            </a:r>
            <a:r>
              <a:rPr lang="it-IT" b="1" dirty="0" smtClean="0"/>
              <a:t>SC</a:t>
            </a:r>
            <a:r>
              <a:rPr lang="it-IT" dirty="0" smtClean="0"/>
              <a:t>)+13 (</a:t>
            </a:r>
            <a:r>
              <a:rPr lang="it-IT" b="1" dirty="0" smtClean="0"/>
              <a:t>Cu</a:t>
            </a:r>
            <a:r>
              <a:rPr lang="it-IT" dirty="0" smtClean="0"/>
              <a:t>) </a:t>
            </a:r>
            <a:r>
              <a:rPr lang="it-IT" dirty="0" err="1" smtClean="0"/>
              <a:t>strands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ym typeface="Symbol"/>
              </a:rPr>
              <a:t> = </a:t>
            </a:r>
            <a:r>
              <a:rPr lang="it-IT" dirty="0" smtClean="0">
                <a:sym typeface="Symbol"/>
              </a:rPr>
              <a:t>0.7 </a:t>
            </a:r>
            <a:r>
              <a:rPr lang="it-IT" dirty="0">
                <a:sym typeface="Symbol"/>
              </a:rPr>
              <a:t>mm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= 1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1047 </a:t>
            </a:r>
            <a:r>
              <a:rPr lang="it-IT" dirty="0" smtClean="0"/>
              <a:t>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Strand </a:t>
            </a:r>
            <a:r>
              <a:rPr lang="it-IT" dirty="0" smtClean="0"/>
              <a:t>Area (SC)= 30.7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Strand Area (Pure Cu) = 16.0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SC </a:t>
            </a:r>
            <a:r>
              <a:rPr lang="it-IT" dirty="0" err="1"/>
              <a:t>w</a:t>
            </a:r>
            <a:r>
              <a:rPr lang="it-IT" dirty="0" err="1" smtClean="0"/>
              <a:t>eight</a:t>
            </a:r>
            <a:r>
              <a:rPr lang="it-IT" dirty="0" smtClean="0"/>
              <a:t> (FCC) = 3.50 </a:t>
            </a:r>
            <a:r>
              <a:rPr lang="it-IT" dirty="0" err="1" smtClean="0"/>
              <a:t>ktons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Pure Cu </a:t>
            </a:r>
            <a:r>
              <a:rPr lang="it-IT" dirty="0" err="1" smtClean="0"/>
              <a:t>weight</a:t>
            </a:r>
            <a:r>
              <a:rPr lang="it-IT" dirty="0" smtClean="0"/>
              <a:t> (FCC) = 0.75 </a:t>
            </a:r>
            <a:r>
              <a:rPr lang="it-IT" dirty="0" err="1" smtClean="0"/>
              <a:t>ktons</a:t>
            </a:r>
            <a:r>
              <a:rPr lang="it-IT" dirty="0" smtClean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Pure Cu </a:t>
            </a:r>
            <a:r>
              <a:rPr lang="it-IT" dirty="0" err="1" smtClean="0"/>
              <a:t>cost</a:t>
            </a:r>
            <a:r>
              <a:rPr lang="it-IT" dirty="0" smtClean="0"/>
              <a:t> &lt;&lt; SC </a:t>
            </a:r>
            <a:r>
              <a:rPr lang="it-IT" dirty="0" err="1" smtClean="0"/>
              <a:t>cost</a:t>
            </a:r>
            <a:endParaRPr lang="it-IT" dirty="0"/>
          </a:p>
          <a:p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0" y="838200"/>
            <a:ext cx="7377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Option to </a:t>
            </a:r>
            <a:r>
              <a:rPr lang="en-US" b="1" u="sng" dirty="0" smtClean="0"/>
              <a:t>reduce cost</a:t>
            </a:r>
            <a:endParaRPr lang="en-US" b="1" dirty="0" smtClean="0"/>
          </a:p>
        </p:txBody>
      </p:sp>
      <p:sp>
        <p:nvSpPr>
          <p:cNvPr id="3" name="Rettangolo 2"/>
          <p:cNvSpPr/>
          <p:nvPr/>
        </p:nvSpPr>
        <p:spPr>
          <a:xfrm>
            <a:off x="4381432" y="1308080"/>
            <a:ext cx="48794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Stability as in cable 1 (Cu/</a:t>
            </a:r>
            <a:r>
              <a:rPr lang="en-US" dirty="0" err="1"/>
              <a:t>NCu</a:t>
            </a:r>
            <a:r>
              <a:rPr lang="en-US" dirty="0"/>
              <a:t> = 1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Current diffusion time in the Cu strands to be evaluated and </a:t>
            </a:r>
            <a:r>
              <a:rPr lang="en-US" b="1" dirty="0" smtClean="0"/>
              <a:t>compared with discharge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Zero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seems</a:t>
            </a:r>
            <a:r>
              <a:rPr lang="it-IT" dirty="0" smtClean="0"/>
              <a:t> </a:t>
            </a:r>
            <a:r>
              <a:rPr lang="it-IT" b="1" dirty="0" smtClean="0"/>
              <a:t>ok</a:t>
            </a:r>
            <a:r>
              <a:rPr lang="it-IT" dirty="0" smtClean="0"/>
              <a:t> (</a:t>
            </a:r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ms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.5 Magnetic design – strand area</a:t>
            </a:r>
            <a:endParaRPr lang="en-US" sz="2000" b="1" dirty="0"/>
          </a:p>
        </p:txBody>
      </p:sp>
      <p:grpSp>
        <p:nvGrpSpPr>
          <p:cNvPr id="5" name="Gruppo 4"/>
          <p:cNvGrpSpPr/>
          <p:nvPr/>
        </p:nvGrpSpPr>
        <p:grpSpPr>
          <a:xfrm>
            <a:off x="175967" y="5502038"/>
            <a:ext cx="4910319" cy="430887"/>
            <a:chOff x="406332" y="5575756"/>
            <a:chExt cx="4910319" cy="430887"/>
          </a:xfrm>
        </p:grpSpPr>
        <p:sp>
          <p:nvSpPr>
            <p:cNvPr id="50" name="Rettangolo 49"/>
            <p:cNvSpPr/>
            <p:nvPr/>
          </p:nvSpPr>
          <p:spPr>
            <a:xfrm>
              <a:off x="406332" y="5575756"/>
              <a:ext cx="491031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u="sng" dirty="0"/>
                <a:t>TOTAL </a:t>
              </a:r>
              <a:r>
                <a:rPr lang="it-IT" b="1" u="sng" dirty="0" smtClean="0"/>
                <a:t>SC STRANDS: </a:t>
              </a:r>
              <a:r>
                <a:rPr lang="it-IT" b="1" u="sng" dirty="0"/>
                <a:t>=</a:t>
              </a:r>
              <a:r>
                <a:rPr lang="it-IT" b="1" dirty="0"/>
                <a:t> </a:t>
              </a:r>
              <a:r>
                <a:rPr lang="it-IT" dirty="0" smtClean="0"/>
                <a:t>9.6</a:t>
              </a:r>
              <a:r>
                <a:rPr lang="it-IT" sz="2200" b="1" dirty="0" smtClean="0"/>
                <a:t>     </a:t>
              </a:r>
              <a:r>
                <a:rPr lang="it-IT" sz="2000" b="1" u="sng" dirty="0" smtClean="0"/>
                <a:t>7.8 </a:t>
              </a:r>
              <a:r>
                <a:rPr lang="it-IT" sz="2000" b="1" u="sng" dirty="0" err="1" smtClean="0"/>
                <a:t>ktons</a:t>
              </a:r>
              <a:endParaRPr lang="it-IT" sz="2000" b="1" u="sng" dirty="0"/>
            </a:p>
          </p:txBody>
        </p:sp>
        <p:cxnSp>
          <p:nvCxnSpPr>
            <p:cNvPr id="54" name="Connettore 2 53"/>
            <p:cNvCxnSpPr/>
            <p:nvPr/>
          </p:nvCxnSpPr>
          <p:spPr>
            <a:xfrm>
              <a:off x="3698066" y="5826666"/>
              <a:ext cx="26106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grpSp>
        <p:nvGrpSpPr>
          <p:cNvPr id="70" name="Gruppo 69"/>
          <p:cNvGrpSpPr>
            <a:grpSpLocks noChangeAspect="1"/>
          </p:cNvGrpSpPr>
          <p:nvPr/>
        </p:nvGrpSpPr>
        <p:grpSpPr>
          <a:xfrm>
            <a:off x="5291864" y="4498613"/>
            <a:ext cx="3495870" cy="324264"/>
            <a:chOff x="2862893" y="3546894"/>
            <a:chExt cx="3255723" cy="301989"/>
          </a:xfrm>
        </p:grpSpPr>
        <p:grpSp>
          <p:nvGrpSpPr>
            <p:cNvPr id="107" name="Gruppo 106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151" name="Ovale 150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2" name="Ovale 151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3" name="Ovale 152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4" name="Ovale 153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8" name="Gruppo 107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147" name="Ovale 146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8" name="Ovale 147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9" name="Ovale 148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0" name="Ovale 149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9" name="Gruppo 108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43" name="Ovale 14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4" name="Ovale 14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5" name="Ovale 14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6" name="Ovale 14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0" name="Gruppo 109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139" name="Ovale 13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0" name="Ovale 13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1" name="Ovale 14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2" name="Ovale 14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1" name="Gruppo 110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135" name="Ovale 134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6" name="Ovale 135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Ovale 136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Ovale 137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2" name="Gruppo 111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131" name="Ovale 13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2" name="Ovale 13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Ovale 13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Ovale 13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3" name="Gruppo 112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127" name="Ovale 126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Ovale 127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Ovale 128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0" name="Ovale 129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4" name="Gruppo 113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123" name="Ovale 12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Ovale 12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5" name="Ovale 12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Ovale 12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5" name="Gruppo 11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119" name="Ovale 11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0" name="Ovale 11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Ovale 12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Ovale 12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6" name="Gruppo 115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117" name="Ovale 116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Ovale 117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64" name="Immagine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62" name="CasellaDiTesto 61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grpSp>
        <p:nvGrpSpPr>
          <p:cNvPr id="63" name="Gruppo 62"/>
          <p:cNvGrpSpPr>
            <a:grpSpLocks noChangeAspect="1"/>
          </p:cNvGrpSpPr>
          <p:nvPr/>
        </p:nvGrpSpPr>
        <p:grpSpPr>
          <a:xfrm>
            <a:off x="554260" y="4518157"/>
            <a:ext cx="3471629" cy="322016"/>
            <a:chOff x="2862893" y="3546894"/>
            <a:chExt cx="3255723" cy="301989"/>
          </a:xfrm>
        </p:grpSpPr>
        <p:grpSp>
          <p:nvGrpSpPr>
            <p:cNvPr id="65" name="Gruppo 64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159" name="Ovale 158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0" name="Ovale 159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1" name="Ovale 160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2" name="Ovale 161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6" name="Gruppo 65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155" name="Ovale 154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6" name="Ovale 155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7" name="Ovale 156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8" name="Ovale 157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7" name="Gruppo 66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03" name="Ovale 10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Ovale 10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Ovale 10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Ovale 10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8" name="Gruppo 67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99" name="Ovale 9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Ovale 9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Ovale 10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Ovale 10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1" name="Gruppo 70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95" name="Ovale 94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6" name="Ovale 95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Ovale 96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Ovale 97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2" name="Gruppo 71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91" name="Ovale 9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Ovale 9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Ovale 9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Ovale 9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3" name="Gruppo 72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87" name="Ovale 86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Ovale 87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Ovale 88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Ovale 89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4" name="Gruppo 73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83" name="Ovale 8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Ovale 8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Ovale 8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Ovale 8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5" name="Gruppo 7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79" name="Ovale 7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0" name="Ovale 7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Ovale 8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Ovale 8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6" name="Gruppo 75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77" name="Ovale 76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Ovale 77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cxnSp>
        <p:nvCxnSpPr>
          <p:cNvPr id="7" name="Connettore 2 6"/>
          <p:cNvCxnSpPr/>
          <p:nvPr/>
        </p:nvCxnSpPr>
        <p:spPr>
          <a:xfrm flipV="1">
            <a:off x="4191000" y="4668238"/>
            <a:ext cx="990600" cy="1836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0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368" y="2732892"/>
            <a:ext cx="4090763" cy="3363108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  <a:r>
              <a:rPr lang="en-US" sz="2000" b="1" dirty="0" smtClean="0"/>
              <a:t>.1 Protection</a:t>
            </a:r>
            <a:endParaRPr lang="en-US" sz="20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1734" y="12192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assumptions</a:t>
            </a:r>
            <a:r>
              <a:rPr lang="it-IT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No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extraction</a:t>
            </a:r>
            <a:endParaRPr lang="it-IT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Quench </a:t>
            </a:r>
            <a:r>
              <a:rPr lang="it-IT" dirty="0" err="1" smtClean="0"/>
              <a:t>induced</a:t>
            </a:r>
            <a:r>
              <a:rPr lang="it-IT" dirty="0" smtClean="0"/>
              <a:t> in the 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b="1" dirty="0" smtClean="0"/>
              <a:t>40 </a:t>
            </a:r>
            <a:r>
              <a:rPr lang="it-IT" b="1" dirty="0" err="1" smtClean="0"/>
              <a:t>ms</a:t>
            </a:r>
            <a:r>
              <a:rPr lang="it-IT" b="1" dirty="0" smtClean="0"/>
              <a:t> </a:t>
            </a:r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initial</a:t>
            </a:r>
            <a:r>
              <a:rPr lang="it-IT" dirty="0" smtClean="0"/>
              <a:t> quench start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Inductance</a:t>
            </a:r>
            <a:r>
              <a:rPr lang="it-IT" dirty="0" smtClean="0"/>
              <a:t> </a:t>
            </a:r>
            <a:r>
              <a:rPr lang="it-IT" dirty="0" err="1" smtClean="0"/>
              <a:t>dependence</a:t>
            </a:r>
            <a:r>
              <a:rPr lang="it-IT" dirty="0" smtClean="0"/>
              <a:t> on the </a:t>
            </a:r>
            <a:r>
              <a:rPr lang="it-IT" dirty="0" err="1" smtClean="0"/>
              <a:t>current</a:t>
            </a:r>
            <a:endParaRPr lang="it-IT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Material</a:t>
            </a:r>
            <a:r>
              <a:rPr lang="it-IT" dirty="0" smtClean="0"/>
              <a:t> </a:t>
            </a:r>
            <a:r>
              <a:rPr lang="it-IT" dirty="0" err="1" smtClean="0"/>
              <a:t>properties</a:t>
            </a:r>
            <a:r>
              <a:rPr lang="it-IT" dirty="0" smtClean="0"/>
              <a:t> from </a:t>
            </a:r>
            <a:r>
              <a:rPr lang="it-IT" b="1" dirty="0" smtClean="0"/>
              <a:t>NIST</a:t>
            </a:r>
            <a:endParaRPr lang="en-US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1734" y="3952781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Results</a:t>
            </a:r>
            <a:r>
              <a:rPr lang="it-IT" dirty="0" smtClean="0"/>
              <a:t> (</a:t>
            </a:r>
            <a:r>
              <a:rPr lang="it-IT" b="1" dirty="0" smtClean="0"/>
              <a:t>105 %</a:t>
            </a:r>
            <a:r>
              <a:rPr lang="it-IT" dirty="0" smtClean="0"/>
              <a:t> of </a:t>
            </a:r>
            <a:r>
              <a:rPr lang="it-IT" dirty="0" err="1" smtClean="0"/>
              <a:t>I</a:t>
            </a:r>
            <a:r>
              <a:rPr lang="it-IT" baseline="-25000" dirty="0" err="1" smtClean="0"/>
              <a:t>op</a:t>
            </a:r>
            <a:r>
              <a:rPr lang="it-IT" dirty="0" smtClean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Hot spot temperature: </a:t>
            </a:r>
            <a:r>
              <a:rPr lang="en-US" b="1" dirty="0" smtClean="0">
                <a:solidFill>
                  <a:srgbClr val="92D050"/>
                </a:solidFill>
              </a:rPr>
              <a:t>~330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voltage to ground: </a:t>
            </a:r>
            <a:r>
              <a:rPr lang="en-US" b="1" dirty="0" smtClean="0">
                <a:solidFill>
                  <a:srgbClr val="92D050"/>
                </a:solidFill>
              </a:rPr>
              <a:t>~</a:t>
            </a:r>
            <a:r>
              <a:rPr lang="it-IT" b="1" dirty="0" smtClean="0">
                <a:solidFill>
                  <a:srgbClr val="92D050"/>
                </a:solidFill>
              </a:rPr>
              <a:t>1400 V</a:t>
            </a:r>
            <a:endParaRPr lang="en-US" b="1" dirty="0">
              <a:solidFill>
                <a:srgbClr val="92D05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 flipV="1">
            <a:off x="4191000" y="4038600"/>
            <a:ext cx="2474383" cy="3758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5007333" y="4724400"/>
            <a:ext cx="2688867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807918" y="5974694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details in the </a:t>
            </a:r>
            <a:r>
              <a:rPr lang="en-US" u="sng" dirty="0" err="1" smtClean="0"/>
              <a:t>Tiina</a:t>
            </a:r>
            <a:r>
              <a:rPr lang="en-US" u="sng" dirty="0" smtClean="0"/>
              <a:t> </a:t>
            </a:r>
            <a:r>
              <a:rPr lang="en-US" u="sng" dirty="0" err="1" smtClean="0"/>
              <a:t>Salmi</a:t>
            </a:r>
            <a:r>
              <a:rPr lang="en-US" u="sng" dirty="0" smtClean="0"/>
              <a:t> talk</a:t>
            </a:r>
            <a:endParaRPr lang="en-US" u="sng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550833" y="1034534"/>
            <a:ext cx="42291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Simulations</a:t>
            </a:r>
            <a:r>
              <a:rPr lang="it-IT" dirty="0" smtClean="0"/>
              <a:t> from </a:t>
            </a:r>
            <a:r>
              <a:rPr lang="it-IT" b="1" dirty="0" err="1" smtClean="0"/>
              <a:t>Coodi</a:t>
            </a:r>
            <a:r>
              <a:rPr lang="it-IT" b="1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Tiina</a:t>
            </a:r>
            <a:r>
              <a:rPr lang="it-IT" dirty="0" smtClean="0"/>
              <a:t> Salmi)</a:t>
            </a:r>
            <a:endParaRPr lang="en-US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800" y="5954771"/>
            <a:ext cx="511585" cy="511585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63458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-11266" y="685800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  <a:r>
              <a:rPr lang="en-US" sz="2000" b="1" dirty="0" smtClean="0"/>
              <a:t>.1 Other considerations</a:t>
            </a:r>
            <a:endParaRPr lang="en-US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7" y="3705211"/>
            <a:ext cx="2679595" cy="265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76200" y="12954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configurations are possible: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/>
              <a:t>s</a:t>
            </a:r>
            <a:r>
              <a:rPr lang="en-US" dirty="0" smtClean="0"/>
              <a:t>ame conductor area but different turn number distribution on layers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possible to re-distribute the </a:t>
            </a:r>
            <a:r>
              <a:rPr lang="en-US" dirty="0"/>
              <a:t>L</a:t>
            </a:r>
            <a:r>
              <a:rPr lang="en-US" dirty="0" smtClean="0"/>
              <a:t>orentz forces or reduce number of blocks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minimum curvature radius of high-field conductor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 = 1.1 mm) is 6.3 mm (in LHC dipole is 7.3 mm with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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1.07 </a:t>
            </a:r>
            <a:r>
              <a:rPr lang="en-US" dirty="0">
                <a:sym typeface="Symbol"/>
              </a:rPr>
              <a:t>mm</a:t>
            </a:r>
            <a:r>
              <a:rPr lang="en-US" dirty="0" smtClean="0">
                <a:sym typeface="Symbol"/>
              </a:rPr>
              <a:t>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The present configurations have been optimized in order to </a:t>
            </a:r>
            <a:r>
              <a:rPr lang="en-US" b="1" u="sng" dirty="0" smtClean="0">
                <a:solidFill>
                  <a:srgbClr val="FF0000"/>
                </a:solidFill>
                <a:sym typeface="Symbol"/>
              </a:rPr>
              <a:t>minimize</a:t>
            </a:r>
            <a:r>
              <a:rPr lang="en-US" dirty="0" smtClean="0">
                <a:sym typeface="Symbol"/>
              </a:rPr>
              <a:t> the conductor area (inside the general constrains)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mportant limitations come from protection constrains (40 </a:t>
            </a:r>
            <a:r>
              <a:rPr lang="en-US" dirty="0" err="1" smtClean="0">
                <a:sym typeface="Symbol"/>
              </a:rPr>
              <a:t>ms</a:t>
            </a:r>
            <a:r>
              <a:rPr lang="en-US" dirty="0" smtClean="0">
                <a:sym typeface="Symbol"/>
              </a:rPr>
              <a:t> delay &amp; </a:t>
            </a:r>
            <a:r>
              <a:rPr lang="en-US" dirty="0" err="1" smtClean="0">
                <a:sym typeface="Symbol"/>
              </a:rPr>
              <a:t>T</a:t>
            </a:r>
            <a:r>
              <a:rPr lang="en-US" baseline="-25000" dirty="0" err="1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 &lt; 350 K   Cu/</a:t>
            </a:r>
            <a:r>
              <a:rPr lang="en-US" dirty="0" err="1" smtClean="0">
                <a:sym typeface="Symbol"/>
              </a:rPr>
              <a:t>NCu</a:t>
            </a:r>
            <a:r>
              <a:rPr lang="en-US" dirty="0" smtClean="0">
                <a:sym typeface="Symbol"/>
              </a:rPr>
              <a:t> = 2.0 L.F. cond.)</a:t>
            </a:r>
            <a:endParaRPr lang="en-US" dirty="0">
              <a:sym typeface="Symbol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958" y="1143000"/>
            <a:ext cx="2716612" cy="237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2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5</a:t>
            </a:r>
            <a:r>
              <a:rPr lang="en-US" sz="2000" b="1" dirty="0" smtClean="0"/>
              <a:t>.1 Conclusions</a:t>
            </a:r>
            <a:endParaRPr lang="en-US" sz="2000" b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2332" y="990600"/>
            <a:ext cx="86868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presented 16 T cosine-theta </a:t>
            </a:r>
            <a:r>
              <a:rPr lang="en-US" b="1" dirty="0" smtClean="0"/>
              <a:t>accomplishes</a:t>
            </a:r>
            <a:r>
              <a:rPr lang="en-US" dirty="0" smtClean="0"/>
              <a:t> the </a:t>
            </a:r>
            <a:r>
              <a:rPr lang="en-US" b="1" dirty="0" smtClean="0"/>
              <a:t>Eurocircol</a:t>
            </a:r>
            <a:r>
              <a:rPr lang="en-US" dirty="0" smtClean="0"/>
              <a:t> design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Operating point on the load-line is </a:t>
            </a:r>
            <a:r>
              <a:rPr lang="en-US" b="1" dirty="0" smtClean="0"/>
              <a:t>90%</a:t>
            </a:r>
            <a:r>
              <a:rPr lang="en-US" dirty="0" smtClean="0"/>
              <a:t> at 4.2 K </a:t>
            </a:r>
            <a:r>
              <a:rPr lang="en-US" dirty="0" smtClean="0">
                <a:sym typeface="Symbol"/>
              </a:rPr>
              <a:t>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82% at 1.9 K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</a:t>
            </a:r>
            <a:r>
              <a:rPr lang="en-US" b="1" dirty="0" smtClean="0"/>
              <a:t>field quality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Hot spot temperature </a:t>
            </a:r>
            <a:r>
              <a:rPr lang="en-US" b="1" dirty="0" smtClean="0"/>
              <a:t>330 K </a:t>
            </a:r>
            <a:r>
              <a:rPr lang="en-US" dirty="0" smtClean="0"/>
              <a:t>@ 105%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op</a:t>
            </a:r>
            <a:endParaRPr lang="en-US" b="1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cosine-theta advantage</a:t>
            </a:r>
            <a:r>
              <a:rPr lang="en-US" dirty="0" smtClean="0"/>
              <a:t>: </a:t>
            </a:r>
            <a:r>
              <a:rPr lang="en-US" u="sng" dirty="0" smtClean="0"/>
              <a:t>less conductor area, less costs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168.1 </a:t>
            </a:r>
            <a:r>
              <a:rPr lang="it-IT" dirty="0" smtClean="0"/>
              <a:t>cm</a:t>
            </a:r>
            <a:r>
              <a:rPr lang="it-IT" baseline="30000" dirty="0" smtClean="0"/>
              <a:t>2 </a:t>
            </a:r>
            <a:r>
              <a:rPr lang="en-US" dirty="0" smtClean="0"/>
              <a:t>(total 9.6 </a:t>
            </a:r>
            <a:r>
              <a:rPr lang="en-US" dirty="0" err="1" smtClean="0"/>
              <a:t>ktons</a:t>
            </a:r>
            <a:r>
              <a:rPr lang="en-US" dirty="0" smtClean="0"/>
              <a:t>) 	</a:t>
            </a:r>
            <a:r>
              <a:rPr lang="en-US" dirty="0" smtClean="0">
                <a:sym typeface="Symbol"/>
              </a:rPr>
              <a:t>  </a:t>
            </a:r>
            <a:r>
              <a:rPr lang="it-IT" dirty="0" smtClean="0"/>
              <a:t>136.0 </a:t>
            </a:r>
            <a:r>
              <a:rPr lang="it-IT" dirty="0"/>
              <a:t>cm</a:t>
            </a:r>
            <a:r>
              <a:rPr lang="it-IT" baseline="30000" dirty="0"/>
              <a:t>2 </a:t>
            </a:r>
            <a:r>
              <a:rPr lang="en-US" dirty="0"/>
              <a:t>(total </a:t>
            </a:r>
            <a:r>
              <a:rPr lang="en-US" b="1" dirty="0" smtClean="0">
                <a:solidFill>
                  <a:srgbClr val="FF0000"/>
                </a:solidFill>
              </a:rPr>
              <a:t>7.8 </a:t>
            </a:r>
            <a:r>
              <a:rPr lang="en-US" b="1" dirty="0" err="1">
                <a:solidFill>
                  <a:srgbClr val="FF0000"/>
                </a:solidFill>
              </a:rPr>
              <a:t>ktons</a:t>
            </a:r>
            <a:r>
              <a:rPr lang="en-US" dirty="0"/>
              <a:t>) </a:t>
            </a:r>
            <a:endParaRPr lang="en-US" dirty="0" smtClean="0"/>
          </a:p>
          <a:p>
            <a:pPr lvl="1"/>
            <a:endParaRPr lang="en-US" baseline="30000" dirty="0" smtClean="0"/>
          </a:p>
          <a:p>
            <a:pPr lvl="1"/>
            <a:endParaRPr lang="en-US" baseline="30000" dirty="0" smtClean="0"/>
          </a:p>
          <a:p>
            <a:r>
              <a:rPr lang="it-IT" sz="2000" b="1" dirty="0" smtClean="0"/>
              <a:t>5.2 Critical </a:t>
            </a:r>
            <a:r>
              <a:rPr lang="it-IT" sz="2000" b="1" dirty="0" err="1" smtClean="0"/>
              <a:t>aspects</a:t>
            </a:r>
            <a:endParaRPr lang="it-IT" sz="2000" b="1" dirty="0"/>
          </a:p>
          <a:p>
            <a:pPr lvl="1"/>
            <a:endParaRPr lang="it-IT" baseline="30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Maximum voltage during discharge (see section on protection study). Possible cure: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Decrease turn number and increase current </a:t>
            </a:r>
            <a:r>
              <a:rPr lang="en-US" dirty="0" smtClean="0"/>
              <a:t>(both decreasing the margin and increasing the conductor strands n. </a:t>
            </a:r>
            <a:r>
              <a:rPr lang="en-US" smtClean="0"/>
              <a:t>to &gt; </a:t>
            </a:r>
            <a:r>
              <a:rPr lang="en-US" dirty="0" smtClean="0"/>
              <a:t>40)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the subdivision of the layers to better mix </a:t>
            </a:r>
            <a:r>
              <a:rPr lang="en-US" b="1" u="sng" dirty="0" smtClean="0"/>
              <a:t>high field </a:t>
            </a:r>
            <a:r>
              <a:rPr lang="en-US" dirty="0" smtClean="0"/>
              <a:t> region (resistive) with </a:t>
            </a:r>
            <a:r>
              <a:rPr lang="en-US" b="1" u="sng" dirty="0" smtClean="0"/>
              <a:t>low field </a:t>
            </a:r>
            <a:r>
              <a:rPr lang="en-US" dirty="0" smtClean="0"/>
              <a:t>region (inductive)	</a:t>
            </a:r>
            <a:r>
              <a:rPr lang="en-US" dirty="0" smtClean="0">
                <a:sym typeface="Symbol"/>
              </a:rPr>
              <a:t>  increase the number double pancake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11216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400300" y="1066800"/>
            <a:ext cx="4343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Outline:</a:t>
            </a:r>
          </a:p>
          <a:p>
            <a:pPr lvl="1"/>
            <a:endParaRPr lang="en-US" sz="2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Main </a:t>
            </a:r>
            <a:r>
              <a:rPr lang="en-US" sz="2200" dirty="0" smtClean="0"/>
              <a:t>design parameters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Magnetic </a:t>
            </a:r>
            <a:r>
              <a:rPr lang="en-US" sz="2200" dirty="0" smtClean="0"/>
              <a:t>design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 smtClean="0"/>
              <a:t>Protection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 smtClean="0"/>
              <a:t>Some considerations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Conclusions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1.1 Main design parameters</a:t>
            </a:r>
            <a:endParaRPr lang="en-US" sz="2000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760634"/>
              </p:ext>
            </p:extLst>
          </p:nvPr>
        </p:nvGraphicFramePr>
        <p:xfrm>
          <a:off x="838200" y="990600"/>
          <a:ext cx="6553200" cy="48158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0292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Constraints for the magnet design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Bore</a:t>
                      </a:r>
                      <a:r>
                        <a:rPr lang="en-US" baseline="0" dirty="0" smtClean="0"/>
                        <a:t> inner diameter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Beam distance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250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Bore</a:t>
                      </a:r>
                      <a:r>
                        <a:rPr lang="en-US" baseline="0" dirty="0" smtClean="0"/>
                        <a:t> nominal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 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Operating</a:t>
                      </a:r>
                      <a:r>
                        <a:rPr lang="en-US" baseline="0" dirty="0" smtClean="0"/>
                        <a:t> 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 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Operation point</a:t>
                      </a:r>
                      <a:r>
                        <a:rPr lang="en-US" baseline="0" dirty="0" smtClean="0"/>
                        <a:t> on the load 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90 %</a:t>
                      </a:r>
                      <a:endParaRPr lang="en-US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r"/>
                      <a:r>
                        <a:rPr lang="en-US" baseline="0" dirty="0" smtClean="0"/>
                        <a:t>Maximum strand number per cable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insulation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Cu/</a:t>
                      </a:r>
                      <a:r>
                        <a:rPr lang="en-US" dirty="0" err="1" smtClean="0"/>
                        <a:t>NCu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≥1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Field</a:t>
                      </a:r>
                      <a:r>
                        <a:rPr lang="en-US" baseline="0" dirty="0" smtClean="0"/>
                        <a:t> harmonics (geometric/saturation)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/>
                        </a:rPr>
                        <a:t>≤3/10 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Peak temperature</a:t>
                      </a:r>
                      <a:r>
                        <a:rPr lang="en-US" baseline="0" dirty="0" smtClean="0"/>
                        <a:t> (105 % of operating current)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350 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Yoke outer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r>
                        <a:rPr lang="en-US" baseline="0" dirty="0" smtClean="0"/>
                        <a:t>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Maximum voltage</a:t>
                      </a:r>
                      <a:r>
                        <a:rPr lang="en-US" baseline="0" dirty="0" smtClean="0"/>
                        <a:t> to ground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kV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752600" y="60198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Magnetic design for a </a:t>
            </a:r>
            <a:r>
              <a:rPr lang="en-US" b="1" u="sng" dirty="0" smtClean="0"/>
              <a:t>double aperture</a:t>
            </a:r>
            <a:r>
              <a:rPr lang="en-US" b="1" dirty="0" smtClean="0"/>
              <a:t> </a:t>
            </a:r>
            <a:r>
              <a:rPr lang="en-US" dirty="0" smtClean="0"/>
              <a:t>magnet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Mechanical design for a </a:t>
            </a:r>
            <a:r>
              <a:rPr lang="en-US" b="1" u="sng" dirty="0" smtClean="0"/>
              <a:t>single aperture </a:t>
            </a:r>
            <a:r>
              <a:rPr lang="en-US" dirty="0" smtClean="0"/>
              <a:t>magnet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cxnSp>
        <p:nvCxnSpPr>
          <p:cNvPr id="10" name="Connettore 2 9"/>
          <p:cNvCxnSpPr/>
          <p:nvPr/>
        </p:nvCxnSpPr>
        <p:spPr>
          <a:xfrm>
            <a:off x="7162800" y="2667000"/>
            <a:ext cx="6096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7908634" y="2482334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1.9 K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24263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89" y="910371"/>
            <a:ext cx="6942422" cy="503725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1.2 Main design parameters</a:t>
            </a:r>
            <a:endParaRPr lang="en-US" sz="20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524000" y="5987427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18T, 4.2 K</a:t>
            </a:r>
          </a:p>
          <a:p>
            <a:pPr algn="ctr"/>
            <a:r>
              <a:rPr lang="en-US" dirty="0" smtClean="0"/>
              <a:t>~</a:t>
            </a:r>
            <a:r>
              <a:rPr lang="it-IT" b="1" dirty="0" smtClean="0"/>
              <a:t>890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638800" y="5987427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18T, 1.9 K</a:t>
            </a:r>
          </a:p>
          <a:p>
            <a:pPr algn="ctr"/>
            <a:r>
              <a:rPr lang="en-US" b="1" dirty="0" smtClean="0"/>
              <a:t>~</a:t>
            </a:r>
            <a:r>
              <a:rPr lang="it-IT" b="1" dirty="0" smtClean="0"/>
              <a:t>1500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1" name="Ovale 10"/>
          <p:cNvSpPr/>
          <p:nvPr/>
        </p:nvSpPr>
        <p:spPr>
          <a:xfrm>
            <a:off x="4953000" y="455422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e 11"/>
          <p:cNvSpPr/>
          <p:nvPr/>
        </p:nvSpPr>
        <p:spPr>
          <a:xfrm>
            <a:off x="4953000" y="4262503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ttore 2 13"/>
          <p:cNvCxnSpPr>
            <a:stCxn id="8" idx="0"/>
            <a:endCxn id="11" idx="3"/>
          </p:cNvCxnSpPr>
          <p:nvPr/>
        </p:nvCxnSpPr>
        <p:spPr>
          <a:xfrm flipV="1">
            <a:off x="2514600" y="4619261"/>
            <a:ext cx="2449559" cy="1368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9" idx="0"/>
            <a:endCxn id="12" idx="5"/>
          </p:cNvCxnSpPr>
          <p:nvPr/>
        </p:nvCxnSpPr>
        <p:spPr>
          <a:xfrm flipH="1" flipV="1">
            <a:off x="5018041" y="4327544"/>
            <a:ext cx="1611359" cy="1659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334000" y="3428999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16T, 4.2 K</a:t>
            </a:r>
          </a:p>
          <a:p>
            <a:pPr algn="ctr"/>
            <a:r>
              <a:rPr lang="en-US" dirty="0" smtClean="0"/>
              <a:t>~</a:t>
            </a:r>
            <a:r>
              <a:rPr lang="it-IT" b="1" dirty="0" smtClean="0"/>
              <a:t>1500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402253" y="2209800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16T, 1.9 K</a:t>
            </a:r>
          </a:p>
          <a:p>
            <a:pPr algn="ctr"/>
            <a:r>
              <a:rPr lang="en-US" b="1" dirty="0" smtClean="0"/>
              <a:t>~</a:t>
            </a:r>
            <a:r>
              <a:rPr lang="it-IT" b="1" dirty="0" smtClean="0"/>
              <a:t>2250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9" name="Ovale 18"/>
          <p:cNvSpPr/>
          <p:nvPr/>
        </p:nvSpPr>
        <p:spPr>
          <a:xfrm>
            <a:off x="4292601" y="42672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e 19"/>
          <p:cNvSpPr/>
          <p:nvPr/>
        </p:nvSpPr>
        <p:spPr>
          <a:xfrm>
            <a:off x="4292601" y="389928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ttore 2 5"/>
          <p:cNvCxnSpPr>
            <a:stCxn id="18" idx="2"/>
          </p:cNvCxnSpPr>
          <p:nvPr/>
        </p:nvCxnSpPr>
        <p:spPr>
          <a:xfrm flipH="1">
            <a:off x="4330701" y="2856131"/>
            <a:ext cx="62152" cy="1043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5" idx="1"/>
          </p:cNvCxnSpPr>
          <p:nvPr/>
        </p:nvCxnSpPr>
        <p:spPr>
          <a:xfrm flipH="1">
            <a:off x="4392853" y="3752165"/>
            <a:ext cx="941147" cy="515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magin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38051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0303"/>
            <a:ext cx="6443045" cy="451887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76400" y="775899"/>
            <a:ext cx="3352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B </a:t>
            </a:r>
            <a:r>
              <a:rPr lang="it-IT" dirty="0" err="1" smtClean="0"/>
              <a:t>peak</a:t>
            </a:r>
            <a:endParaRPr lang="it-IT" dirty="0"/>
          </a:p>
          <a:p>
            <a:r>
              <a:rPr lang="it-IT" dirty="0" smtClean="0"/>
              <a:t>16.3 T (with </a:t>
            </a:r>
            <a:r>
              <a:rPr lang="it-IT" dirty="0" err="1" smtClean="0"/>
              <a:t>strand</a:t>
            </a:r>
            <a:r>
              <a:rPr lang="it-IT" dirty="0" smtClean="0"/>
              <a:t> ’’self-</a:t>
            </a:r>
            <a:r>
              <a:rPr lang="it-IT" dirty="0" err="1" smtClean="0"/>
              <a:t>field</a:t>
            </a:r>
            <a:r>
              <a:rPr lang="it-IT" dirty="0" smtClean="0"/>
              <a:t>’’)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13027" y="990600"/>
            <a:ext cx="2841186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characteristics</a:t>
            </a:r>
            <a:r>
              <a:rPr lang="it-IT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dirty="0" smtClean="0"/>
              <a:t>2 double-</a:t>
            </a:r>
            <a:r>
              <a:rPr lang="it-IT" dirty="0" err="1" smtClean="0"/>
              <a:t>pancakes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2 </a:t>
            </a:r>
            <a:r>
              <a:rPr lang="it-IT" dirty="0" err="1" smtClean="0"/>
              <a:t>conductor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err="1" smtClean="0"/>
              <a:t>Splitting</a:t>
            </a:r>
            <a:r>
              <a:rPr lang="it-IT" dirty="0" smtClean="0"/>
              <a:t> of pole </a:t>
            </a:r>
            <a:r>
              <a:rPr lang="it-IT" dirty="0" err="1" smtClean="0"/>
              <a:t>blocks</a:t>
            </a:r>
            <a:r>
              <a:rPr lang="it-IT" dirty="0" smtClean="0"/>
              <a:t> to </a:t>
            </a:r>
            <a:r>
              <a:rPr lang="it-IT" dirty="0" err="1" smtClean="0"/>
              <a:t>decrease</a:t>
            </a:r>
            <a:r>
              <a:rPr lang="it-IT" dirty="0" smtClean="0"/>
              <a:t> </a:t>
            </a:r>
            <a:r>
              <a:rPr lang="it-IT" dirty="0" err="1" smtClean="0"/>
              <a:t>peak-field</a:t>
            </a:r>
            <a:endParaRPr lang="it-IT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5544755" y="6025372"/>
            <a:ext cx="17111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low-field</a:t>
            </a:r>
            <a:r>
              <a:rPr lang="it-IT" dirty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469468" y="5469129"/>
            <a:ext cx="1845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high-</a:t>
            </a:r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7145865" y="5028947"/>
            <a:ext cx="1901481" cy="1754326"/>
            <a:chOff x="7052732" y="4732867"/>
            <a:chExt cx="1901481" cy="1754326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7239000" y="4732867"/>
              <a:ext cx="1715213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number:</a:t>
              </a:r>
            </a:p>
            <a:p>
              <a:r>
                <a:rPr lang="en-US" dirty="0" smtClean="0"/>
                <a:t>Layer 1: 14 </a:t>
              </a:r>
            </a:p>
            <a:p>
              <a:r>
                <a:rPr lang="en-US" dirty="0"/>
                <a:t>Layer </a:t>
              </a:r>
              <a:r>
                <a:rPr lang="en-US" dirty="0" smtClean="0"/>
                <a:t>2: 21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3: 37 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4: 43</a:t>
              </a:r>
            </a:p>
            <a:p>
              <a:r>
                <a:rPr lang="en-US" b="1" dirty="0" smtClean="0"/>
                <a:t>Tot: 230/ap.</a:t>
              </a:r>
              <a:endParaRPr lang="en-US" b="1" dirty="0"/>
            </a:p>
          </p:txBody>
        </p:sp>
        <p:sp>
          <p:nvSpPr>
            <p:cNvPr id="12" name="Parentesi graffa aperta 11"/>
            <p:cNvSpPr/>
            <p:nvPr/>
          </p:nvSpPr>
          <p:spPr>
            <a:xfrm>
              <a:off x="7052732" y="5105400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Parentesi graffa aperta 13"/>
            <p:cNvSpPr/>
            <p:nvPr/>
          </p:nvSpPr>
          <p:spPr>
            <a:xfrm>
              <a:off x="7069665" y="5653795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0426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76200" y="796498"/>
            <a:ext cx="3600106" cy="2524961"/>
            <a:chOff x="286094" y="796498"/>
            <a:chExt cx="3600106" cy="2524961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094" y="796498"/>
              <a:ext cx="3600106" cy="2524961"/>
            </a:xfrm>
            <a:prstGeom prst="rect">
              <a:avLst/>
            </a:prstGeom>
          </p:spPr>
        </p:pic>
        <p:sp>
          <p:nvSpPr>
            <p:cNvPr id="11" name="CasellaDiTesto 10"/>
            <p:cNvSpPr txBox="1"/>
            <p:nvPr/>
          </p:nvSpPr>
          <p:spPr>
            <a:xfrm>
              <a:off x="2307299" y="144422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1</a:t>
              </a:r>
              <a:endParaRPr lang="en-US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2599267" y="90593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506" y="765846"/>
            <a:ext cx="3430426" cy="321202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2.1 Magnetic design – cross section</a:t>
            </a:r>
            <a:endParaRPr lang="en-US" sz="2000" b="1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078667"/>
              </p:ext>
            </p:extLst>
          </p:nvPr>
        </p:nvGraphicFramePr>
        <p:xfrm>
          <a:off x="152400" y="3387961"/>
          <a:ext cx="5715002" cy="342233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14600"/>
                <a:gridCol w="1600201"/>
                <a:gridCol w="1600201"/>
              </a:tblGrid>
              <a:tr h="35205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</a:t>
                      </a:r>
                      <a:r>
                        <a:rPr lang="it-IT" sz="1400" baseline="0" dirty="0" smtClean="0"/>
                        <a:t> 1 (</a:t>
                      </a:r>
                      <a:r>
                        <a:rPr lang="it-IT" sz="1400" baseline="0" dirty="0" err="1" smtClean="0"/>
                        <a:t>inner</a:t>
                      </a:r>
                      <a:r>
                        <a:rPr lang="it-IT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 2 (</a:t>
                      </a:r>
                      <a:r>
                        <a:rPr lang="it-IT" sz="1400" dirty="0" err="1" smtClean="0"/>
                        <a:t>outer</a:t>
                      </a:r>
                      <a:r>
                        <a:rPr lang="it-IT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Strand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number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38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noProof="0" dirty="0" smtClean="0"/>
                        <a:t>Strand </a:t>
                      </a:r>
                      <a:r>
                        <a:rPr lang="it-IT" sz="1200" noProof="0" dirty="0" err="1" smtClean="0"/>
                        <a:t>diameter</a:t>
                      </a:r>
                      <a:endParaRPr lang="en-US" sz="1200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noProof="0" dirty="0" smtClean="0"/>
                        <a:t>1.</a:t>
                      </a:r>
                      <a:r>
                        <a:rPr lang="it-IT" sz="1200" baseline="0" noProof="0" dirty="0" smtClean="0"/>
                        <a:t>1 mm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0.7</a:t>
                      </a:r>
                      <a:r>
                        <a:rPr lang="it-IT" sz="1200" baseline="0" dirty="0" smtClean="0"/>
                        <a:t>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width</a:t>
                      </a:r>
                      <a:endParaRPr lang="it-IT" sz="12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16.5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inner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1.892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1.204</a:t>
                      </a:r>
                      <a:r>
                        <a:rPr lang="en-US" sz="1200" baseline="0" dirty="0" smtClean="0"/>
                        <a:t>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outer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2.036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1.326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Insulation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0.15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0.15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err="1" smtClean="0"/>
                        <a:t>Keystone</a:t>
                      </a:r>
                      <a:r>
                        <a:rPr lang="it-IT" sz="1200" dirty="0" smtClean="0"/>
                        <a:t> angle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0.5°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0.5°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Cu/</a:t>
                      </a:r>
                      <a:r>
                        <a:rPr lang="it-IT" sz="1200" dirty="0" err="1" smtClean="0"/>
                        <a:t>NCu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b="1" dirty="0" smtClean="0"/>
                        <a:t>Operating</a:t>
                      </a:r>
                      <a:r>
                        <a:rPr lang="it-IT" sz="1200" b="1" baseline="0" dirty="0" smtClean="0"/>
                        <a:t> </a:t>
                      </a:r>
                      <a:r>
                        <a:rPr lang="it-IT" sz="1200" b="1" baseline="0" dirty="0" err="1" smtClean="0"/>
                        <a:t>c</a:t>
                      </a:r>
                      <a:r>
                        <a:rPr lang="it-IT" sz="1200" b="1" dirty="0" err="1" smtClean="0"/>
                        <a:t>urrent</a:t>
                      </a:r>
                      <a:endParaRPr lang="it-IT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10275 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10275 A</a:t>
                      </a:r>
                      <a:endParaRPr lang="en-US" sz="1200" b="1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/>
                        <a:t>Operating </a:t>
                      </a:r>
                      <a:r>
                        <a:rPr lang="it-IT" sz="1200" b="1" dirty="0" err="1" smtClean="0"/>
                        <a:t>point</a:t>
                      </a:r>
                      <a:r>
                        <a:rPr lang="it-IT" sz="1200" b="1" dirty="0" smtClean="0"/>
                        <a:t> on LL (4.2 K)</a:t>
                      </a:r>
                      <a:endParaRPr lang="en-US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90%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90%</a:t>
                      </a:r>
                      <a:endParaRPr lang="en-US" sz="1200" b="1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smtClean="0"/>
                        <a:t>Operating </a:t>
                      </a:r>
                      <a:r>
                        <a:rPr lang="it-IT" sz="1200" b="0" dirty="0" err="1" smtClean="0"/>
                        <a:t>point</a:t>
                      </a:r>
                      <a:r>
                        <a:rPr lang="it-IT" sz="1200" b="0" dirty="0" smtClean="0"/>
                        <a:t> on LL (1.9 K)</a:t>
                      </a:r>
                      <a:endParaRPr lang="en-US" sz="1200" b="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/>
                        <a:t>82.0%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/>
                        <a:t>82.4 %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3390900" y="1662761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parameters</a:t>
            </a:r>
            <a:r>
              <a:rPr lang="it-IT" dirty="0" smtClean="0"/>
              <a:t> are </a:t>
            </a:r>
            <a:r>
              <a:rPr lang="it-IT" dirty="0" err="1" smtClean="0"/>
              <a:t>within</a:t>
            </a:r>
            <a:r>
              <a:rPr lang="it-IT" dirty="0" smtClean="0"/>
              <a:t> the </a:t>
            </a:r>
            <a:r>
              <a:rPr lang="it-IT" b="1" dirty="0" err="1" smtClean="0"/>
              <a:t>constraints</a:t>
            </a:r>
            <a:endParaRPr lang="en-US" b="1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7449872" y="2819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120465" y="1715047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602272" y="1371600"/>
            <a:ext cx="9321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4.2 K</a:t>
            </a:r>
            <a:endParaRPr lang="en-US" b="1" dirty="0"/>
          </a:p>
        </p:txBody>
      </p:sp>
      <p:cxnSp>
        <p:nvCxnSpPr>
          <p:cNvPr id="23" name="Connettore 2 22"/>
          <p:cNvCxnSpPr/>
          <p:nvPr/>
        </p:nvCxnSpPr>
        <p:spPr>
          <a:xfrm>
            <a:off x="5715000" y="6400800"/>
            <a:ext cx="609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6179872" y="6228489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 smtClean="0"/>
              <a:t>including</a:t>
            </a:r>
            <a:r>
              <a:rPr lang="it-IT" sz="1400" dirty="0" smtClean="0"/>
              <a:t> the ’’self-</a:t>
            </a:r>
            <a:r>
              <a:rPr lang="it-IT" sz="1400" dirty="0" err="1" smtClean="0"/>
              <a:t>field</a:t>
            </a:r>
            <a:r>
              <a:rPr lang="it-IT" sz="1400" dirty="0" smtClean="0"/>
              <a:t>’’</a:t>
            </a:r>
            <a:endParaRPr lang="en-US" sz="14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16869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.2 Magnetic design – iron yoke</a:t>
            </a:r>
            <a:endParaRPr lang="en-US" sz="2000" b="1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334" y="990600"/>
            <a:ext cx="6595332" cy="4855580"/>
          </a:xfrm>
          <a:prstGeom prst="rect">
            <a:avLst/>
          </a:prstGeom>
        </p:spPr>
      </p:pic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628066"/>
              </p:ext>
            </p:extLst>
          </p:nvPr>
        </p:nvGraphicFramePr>
        <p:xfrm>
          <a:off x="1524000" y="591650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Inductance</a:t>
                      </a:r>
                      <a:r>
                        <a:rPr lang="en-US" baseline="0" dirty="0" err="1" smtClean="0"/>
                        <a:t>@I</a:t>
                      </a:r>
                      <a:r>
                        <a:rPr lang="en-US" baseline="-25000" dirty="0" err="1" smtClean="0"/>
                        <a:t>op</a:t>
                      </a:r>
                      <a:r>
                        <a:rPr lang="en-US" baseline="0" dirty="0" smtClean="0"/>
                        <a:t> (1 </a:t>
                      </a:r>
                      <a:r>
                        <a:rPr lang="en-US" baseline="0" dirty="0" err="1" smtClean="0"/>
                        <a:t>ap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Stored energy</a:t>
                      </a:r>
                      <a:r>
                        <a:rPr lang="en-US" baseline="0" dirty="0" smtClean="0"/>
                        <a:t> (1 </a:t>
                      </a:r>
                      <a:r>
                        <a:rPr lang="en-US" baseline="0" dirty="0" err="1" smtClean="0"/>
                        <a:t>ap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</a:t>
                      </a:r>
                      <a:r>
                        <a:rPr lang="en-US" dirty="0" err="1" smtClean="0"/>
                        <a:t>mH</a:t>
                      </a:r>
                      <a:r>
                        <a:rPr lang="en-US" dirty="0" smtClean="0"/>
                        <a:t>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MJ/m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6096000" y="1132131"/>
            <a:ext cx="22521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Bladder</a:t>
            </a:r>
            <a:r>
              <a:rPr lang="it-IT" dirty="0" smtClean="0"/>
              <a:t> &amp; </a:t>
            </a:r>
            <a:r>
              <a:rPr lang="it-IT" dirty="0" err="1" smtClean="0"/>
              <a:t>key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13401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.3 Magnetic design – field quality</a:t>
            </a:r>
            <a:endParaRPr lang="en-US" sz="2000" b="1" dirty="0"/>
          </a:p>
        </p:txBody>
      </p:sp>
      <p:sp>
        <p:nvSpPr>
          <p:cNvPr id="5" name="Rettangolo 4"/>
          <p:cNvSpPr/>
          <p:nvPr/>
        </p:nvSpPr>
        <p:spPr>
          <a:xfrm>
            <a:off x="609600" y="1075267"/>
            <a:ext cx="4919133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1200" dirty="0" smtClean="0"/>
              <a:t> </a:t>
            </a:r>
            <a:r>
              <a:rPr lang="it-IT" sz="1600" dirty="0"/>
              <a:t>NORMAL RELATIVE MULTIPOLES </a:t>
            </a:r>
            <a:r>
              <a:rPr lang="it-IT" sz="1600" dirty="0" smtClean="0"/>
              <a:t>@ 16 T: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dirty="0" smtClean="0"/>
              <a:t>b 1: 10000	b </a:t>
            </a:r>
            <a:r>
              <a:rPr lang="it-IT" sz="1600" dirty="0"/>
              <a:t>2</a:t>
            </a:r>
            <a:r>
              <a:rPr lang="it-IT" sz="1600" dirty="0" smtClean="0"/>
              <a:t>: -19.94 </a:t>
            </a:r>
            <a:r>
              <a:rPr lang="it-IT" sz="1600" dirty="0"/>
              <a:t>	</a:t>
            </a:r>
            <a:r>
              <a:rPr lang="it-IT" sz="1600" b="1" dirty="0" smtClean="0"/>
              <a:t>b </a:t>
            </a:r>
            <a:r>
              <a:rPr lang="it-IT" sz="1600" b="1" dirty="0"/>
              <a:t>3</a:t>
            </a:r>
            <a:r>
              <a:rPr lang="it-IT" sz="1600" b="1" dirty="0" smtClean="0"/>
              <a:t>: -0.01                                        </a:t>
            </a:r>
          </a:p>
          <a:p>
            <a:r>
              <a:rPr lang="it-IT" sz="1600" b="1" dirty="0" smtClean="0"/>
              <a:t> </a:t>
            </a:r>
            <a:r>
              <a:rPr lang="it-IT" sz="1600" dirty="0" smtClean="0"/>
              <a:t>b </a:t>
            </a:r>
            <a:r>
              <a:rPr lang="it-IT" sz="1600" dirty="0"/>
              <a:t>4</a:t>
            </a:r>
            <a:r>
              <a:rPr lang="it-IT" sz="1600" dirty="0" smtClean="0"/>
              <a:t>: -0.49	</a:t>
            </a:r>
            <a:r>
              <a:rPr lang="it-IT" sz="1600" b="1" dirty="0" smtClean="0"/>
              <a:t>b 5: 0.97		</a:t>
            </a:r>
            <a:r>
              <a:rPr lang="it-IT" sz="1600" dirty="0" smtClean="0"/>
              <a:t>b 6: -0.01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b="1" dirty="0" smtClean="0"/>
              <a:t>b </a:t>
            </a:r>
            <a:r>
              <a:rPr lang="it-IT" sz="1600" b="1" dirty="0"/>
              <a:t>7</a:t>
            </a:r>
            <a:r>
              <a:rPr lang="it-IT" sz="1600" b="1" dirty="0" smtClean="0"/>
              <a:t>: -0.87	</a:t>
            </a:r>
            <a:r>
              <a:rPr lang="it-IT" sz="1600" dirty="0" smtClean="0"/>
              <a:t>b </a:t>
            </a:r>
            <a:r>
              <a:rPr lang="it-IT" sz="1600" dirty="0"/>
              <a:t>8</a:t>
            </a:r>
            <a:r>
              <a:rPr lang="it-IT" sz="1600" dirty="0" smtClean="0"/>
              <a:t>: -0.00  	b 9: 0.28</a:t>
            </a:r>
          </a:p>
          <a:p>
            <a:r>
              <a:rPr lang="it-IT" sz="1600" dirty="0" smtClean="0"/>
              <a:t> b10: 0.00 	b11: 0.66  		b12: 0.00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dirty="0" smtClean="0"/>
              <a:t>b13: -0.13  	b14: 0.00	 	b15: 0.03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324600" y="914400"/>
            <a:ext cx="25019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b2 optimization </a:t>
            </a:r>
            <a:r>
              <a:rPr lang="en-US" u="sng" dirty="0" smtClean="0"/>
              <a:t>not performed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Persistent currents </a:t>
            </a:r>
            <a:r>
              <a:rPr lang="en-US" b="1" dirty="0" smtClean="0"/>
              <a:t>not</a:t>
            </a:r>
            <a:r>
              <a:rPr lang="en-US" dirty="0" smtClean="0"/>
              <a:t> considered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124200"/>
            <a:ext cx="4383298" cy="3154269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609600" y="2793999"/>
            <a:ext cx="4876800" cy="359469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5528733" y="3253836"/>
            <a:ext cx="3424808" cy="3117926"/>
            <a:chOff x="4499992" y="2348880"/>
            <a:chExt cx="4176464" cy="4121846"/>
          </a:xfrm>
        </p:grpSpPr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2348880"/>
              <a:ext cx="4176464" cy="3983602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17081" y="6323409"/>
              <a:ext cx="1935208" cy="147317"/>
            </a:xfrm>
            <a:prstGeom prst="rect">
              <a:avLst/>
            </a:prstGeom>
          </p:spPr>
        </p:pic>
      </p:grpSp>
      <p:sp>
        <p:nvSpPr>
          <p:cNvPr id="19" name="CasellaDiTesto 18"/>
          <p:cNvSpPr txBox="1"/>
          <p:nvPr/>
        </p:nvSpPr>
        <p:spPr>
          <a:xfrm>
            <a:off x="6077059" y="2635541"/>
            <a:ext cx="287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Fringing field &lt; 0.1 T at 200 mm from yoke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.4 Magnetic design – strand area</a:t>
            </a:r>
            <a:endParaRPr lang="en-US" sz="20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0589" y="4059332"/>
            <a:ext cx="42033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u="sng" dirty="0" smtClean="0"/>
              <a:t>COND. AREA (double </a:t>
            </a:r>
            <a:r>
              <a:rPr lang="it-IT" u="sng" dirty="0" err="1" smtClean="0"/>
              <a:t>ap</a:t>
            </a:r>
            <a:r>
              <a:rPr lang="it-IT" u="sng" dirty="0" smtClean="0"/>
              <a:t>.): = 168.1 cm</a:t>
            </a:r>
            <a:r>
              <a:rPr lang="it-IT" u="sng" baseline="30000" dirty="0" smtClean="0"/>
              <a:t>2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	FCC-</a:t>
            </a:r>
            <a:r>
              <a:rPr lang="it-IT" b="1" dirty="0" err="1" smtClean="0"/>
              <a:t>hh</a:t>
            </a:r>
            <a:r>
              <a:rPr lang="it-IT" b="1" dirty="0" smtClean="0"/>
              <a:t> </a:t>
            </a:r>
            <a:r>
              <a:rPr lang="en-US" b="1" dirty="0" smtClean="0"/>
              <a:t>dipoles:</a:t>
            </a:r>
          </a:p>
          <a:p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b="1" u="sng" dirty="0" smtClean="0"/>
              <a:t>COND. MASS: = 9.6 </a:t>
            </a:r>
            <a:r>
              <a:rPr lang="it-IT" b="1" u="sng" dirty="0" err="1" smtClean="0"/>
              <a:t>ktons</a:t>
            </a:r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4935093" y="875101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38 </a:t>
            </a:r>
            <a:r>
              <a:rPr lang="it-IT" dirty="0" err="1"/>
              <a:t>strands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ym typeface="Symbol"/>
              </a:rPr>
              <a:t> = </a:t>
            </a:r>
            <a:r>
              <a:rPr lang="it-IT" dirty="0" smtClean="0">
                <a:sym typeface="Symbol"/>
              </a:rPr>
              <a:t>0.7 </a:t>
            </a:r>
            <a:r>
              <a:rPr lang="it-IT" dirty="0">
                <a:sym typeface="Symbol"/>
              </a:rPr>
              <a:t>mm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= 2.0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1047 </a:t>
            </a:r>
            <a:r>
              <a:rPr lang="it-IT" dirty="0" smtClean="0"/>
              <a:t>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Strand Area= </a:t>
            </a:r>
            <a:r>
              <a:rPr lang="it-IT" dirty="0" smtClean="0"/>
              <a:t>46.8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Weight</a:t>
            </a:r>
            <a:r>
              <a:rPr lang="it-IT" dirty="0" smtClean="0"/>
              <a:t> (FCC) = 5.3 </a:t>
            </a:r>
            <a:r>
              <a:rPr lang="it-IT" dirty="0" err="1" smtClean="0"/>
              <a:t>ktons</a:t>
            </a:r>
            <a:r>
              <a:rPr lang="it-IT" dirty="0" smtClean="0"/>
              <a:t>	</a:t>
            </a:r>
          </a:p>
          <a:p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533400" y="892804"/>
            <a:ext cx="35493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1: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28 </a:t>
            </a:r>
            <a:r>
              <a:rPr lang="it-IT" dirty="0" err="1" smtClean="0"/>
              <a:t>strands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ym typeface="Symbol"/>
              </a:rPr>
              <a:t> = 1.1 mm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= 1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772 A/mm</a:t>
            </a:r>
            <a:r>
              <a:rPr lang="it-IT" baseline="30000" dirty="0" smtClean="0"/>
              <a:t>2</a:t>
            </a:r>
            <a:endParaRPr lang="it-IT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Strand Area = 37.3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Weight</a:t>
            </a:r>
            <a:r>
              <a:rPr lang="it-IT" dirty="0" smtClean="0"/>
              <a:t> (FCC) = 4.3 </a:t>
            </a:r>
            <a:r>
              <a:rPr lang="it-IT" dirty="0" err="1" smtClean="0"/>
              <a:t>ktons</a:t>
            </a:r>
            <a:endParaRPr lang="it-IT" dirty="0" smtClean="0"/>
          </a:p>
        </p:txBody>
      </p:sp>
      <p:sp>
        <p:nvSpPr>
          <p:cNvPr id="93" name="CasellaDiTesto 92"/>
          <p:cNvSpPr txBox="1"/>
          <p:nvPr/>
        </p:nvSpPr>
        <p:spPr>
          <a:xfrm>
            <a:off x="7226981" y="749551"/>
            <a:ext cx="185541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Cu content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or protection reasons!</a:t>
            </a:r>
            <a:endParaRPr lang="en-US" dirty="0"/>
          </a:p>
        </p:txBody>
      </p:sp>
      <p:cxnSp>
        <p:nvCxnSpPr>
          <p:cNvPr id="95" name="Connettore 2 94"/>
          <p:cNvCxnSpPr/>
          <p:nvPr/>
        </p:nvCxnSpPr>
        <p:spPr>
          <a:xfrm flipH="1">
            <a:off x="7082965" y="1401948"/>
            <a:ext cx="470748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Tabel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658639"/>
              </p:ext>
            </p:extLst>
          </p:nvPr>
        </p:nvGraphicFramePr>
        <p:xfrm>
          <a:off x="4721979" y="4585709"/>
          <a:ext cx="3973286" cy="135789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83971"/>
                <a:gridCol w="1589315"/>
              </a:tblGrid>
              <a:tr h="35205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Data for FCC-</a:t>
                      </a:r>
                      <a:r>
                        <a:rPr lang="it-IT" sz="1600" dirty="0" err="1" smtClean="0"/>
                        <a:t>hh</a:t>
                      </a:r>
                      <a:r>
                        <a:rPr lang="it-IT" sz="1600" baseline="0" dirty="0" smtClean="0"/>
                        <a:t> collider</a:t>
                      </a:r>
                      <a:endParaRPr lang="en-US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600" dirty="0" err="1" smtClean="0"/>
                        <a:t>Number</a:t>
                      </a:r>
                      <a:r>
                        <a:rPr lang="it-IT" sz="1600" dirty="0" smtClean="0"/>
                        <a:t> of </a:t>
                      </a:r>
                      <a:r>
                        <a:rPr lang="it-IT" sz="1600" dirty="0" err="1" smtClean="0"/>
                        <a:t>dipole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units</a:t>
                      </a:r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4578</a:t>
                      </a:r>
                      <a:endParaRPr lang="en-US" sz="16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600" noProof="0" dirty="0" err="1" smtClean="0"/>
                        <a:t>Dipole</a:t>
                      </a:r>
                      <a:r>
                        <a:rPr lang="it-IT" sz="1600" noProof="0" dirty="0" smtClean="0"/>
                        <a:t> </a:t>
                      </a:r>
                      <a:r>
                        <a:rPr lang="it-IT" sz="1600" noProof="0" dirty="0" err="1" smtClean="0"/>
                        <a:t>lenght</a:t>
                      </a:r>
                      <a:endParaRPr lang="en-US" sz="1600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 smtClean="0"/>
                        <a:t>14.3 m</a:t>
                      </a:r>
                      <a:endParaRPr lang="en-US" sz="1600" noProof="0" dirty="0"/>
                    </a:p>
                  </a:txBody>
                  <a:tcPr/>
                </a:tc>
              </a:tr>
              <a:tr h="247942">
                <a:tc>
                  <a:txBody>
                    <a:bodyPr/>
                    <a:lstStyle/>
                    <a:p>
                      <a:pPr algn="r"/>
                      <a:r>
                        <a:rPr lang="it-IT" sz="1600" dirty="0" err="1" smtClean="0"/>
                        <a:t>Conductor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baseline="0" dirty="0" err="1" smtClean="0"/>
                        <a:t>density</a:t>
                      </a:r>
                      <a:endParaRPr lang="it-IT" sz="16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8.7 kg/dm</a:t>
                      </a:r>
                      <a:r>
                        <a:rPr lang="en-US" sz="1600" baseline="30000" dirty="0" smtClean="0"/>
                        <a:t>3</a:t>
                      </a:r>
                      <a:endParaRPr lang="en-US" sz="1600" baseline="300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1" name="Gruppo 50"/>
          <p:cNvGrpSpPr>
            <a:grpSpLocks noChangeAspect="1"/>
          </p:cNvGrpSpPr>
          <p:nvPr/>
        </p:nvGrpSpPr>
        <p:grpSpPr>
          <a:xfrm>
            <a:off x="5018599" y="3254264"/>
            <a:ext cx="3950209" cy="366407"/>
            <a:chOff x="2862893" y="3546894"/>
            <a:chExt cx="3255723" cy="301989"/>
          </a:xfrm>
        </p:grpSpPr>
        <p:grpSp>
          <p:nvGrpSpPr>
            <p:cNvPr id="49" name="Gruppo 48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26" name="Ovale 25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Ovale 52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Ovale 53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Ovale 54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4" name="Gruppo 93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96" name="Ovale 95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Ovale 96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Ovale 97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Ovale 98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5" name="Gruppo 104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06" name="Ovale 105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Ovale 106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8" name="Ovale 107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9" name="Ovale 108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0" name="Gruppo 109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111" name="Ovale 11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2" name="Ovale 11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3" name="Ovale 11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Ovale 11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5" name="Gruppo 114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116" name="Ovale 11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Ovale 11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Ovale 11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9" name="Ovale 11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0" name="Gruppo 119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121" name="Ovale 12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Ovale 12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3" name="Ovale 12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Ovale 12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5" name="Gruppo 124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126" name="Ovale 12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7" name="Ovale 12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Ovale 12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Ovale 12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30" name="Gruppo 129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131" name="Ovale 130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2" name="Ovale 131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Ovale 132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Ovale 133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35" name="Gruppo 13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136" name="Ovale 13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Ovale 13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Ovale 13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9" name="Ovale 13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45" name="Gruppo 144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146" name="Ovale 145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7" name="Ovale 146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61" name="Immagine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62" name="Immagin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63" name="CasellaDiTesto 62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31835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072B6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8093</TotalTime>
  <Words>933</Words>
  <Application>Microsoft Office PowerPoint</Application>
  <PresentationFormat>Presentazione su schermo (4:3)</PresentationFormat>
  <Paragraphs>248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Urban</vt:lpstr>
      <vt:lpstr>EuroCircol – The Cosine-theta Configuration:    Electromagnetic Design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QLASA code validation with experimental data from LQS01b test</dc:title>
  <dc:creator>Vittorio Marinozzi</dc:creator>
  <cp:lastModifiedBy>Massimo Sorbi</cp:lastModifiedBy>
  <cp:revision>330</cp:revision>
  <dcterms:created xsi:type="dcterms:W3CDTF">2013-02-15T15:05:53Z</dcterms:created>
  <dcterms:modified xsi:type="dcterms:W3CDTF">2016-05-11T19:41:08Z</dcterms:modified>
</cp:coreProperties>
</file>