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76" r:id="rId3"/>
    <p:sldMasterId id="2147483688" r:id="rId4"/>
    <p:sldMasterId id="2147483708" r:id="rId5"/>
    <p:sldMasterId id="2147483720" r:id="rId6"/>
  </p:sldMasterIdLst>
  <p:notesMasterIdLst>
    <p:notesMasterId r:id="rId55"/>
  </p:notesMasterIdLst>
  <p:sldIdLst>
    <p:sldId id="256" r:id="rId7"/>
    <p:sldId id="258" r:id="rId8"/>
    <p:sldId id="260" r:id="rId9"/>
    <p:sldId id="259" r:id="rId10"/>
    <p:sldId id="285" r:id="rId11"/>
    <p:sldId id="311" r:id="rId12"/>
    <p:sldId id="261" r:id="rId13"/>
    <p:sldId id="262" r:id="rId14"/>
    <p:sldId id="263" r:id="rId15"/>
    <p:sldId id="264" r:id="rId16"/>
    <p:sldId id="268" r:id="rId17"/>
    <p:sldId id="277" r:id="rId18"/>
    <p:sldId id="278" r:id="rId19"/>
    <p:sldId id="364" r:id="rId20"/>
    <p:sldId id="365" r:id="rId21"/>
    <p:sldId id="366" r:id="rId22"/>
    <p:sldId id="367" r:id="rId23"/>
    <p:sldId id="279" r:id="rId24"/>
    <p:sldId id="280" r:id="rId25"/>
    <p:sldId id="290" r:id="rId26"/>
    <p:sldId id="291" r:id="rId27"/>
    <p:sldId id="292" r:id="rId28"/>
    <p:sldId id="307" r:id="rId29"/>
    <p:sldId id="281" r:id="rId30"/>
    <p:sldId id="370" r:id="rId31"/>
    <p:sldId id="295" r:id="rId32"/>
    <p:sldId id="294" r:id="rId33"/>
    <p:sldId id="298" r:id="rId34"/>
    <p:sldId id="299" r:id="rId35"/>
    <p:sldId id="300" r:id="rId36"/>
    <p:sldId id="301" r:id="rId37"/>
    <p:sldId id="302" r:id="rId38"/>
    <p:sldId id="303" r:id="rId39"/>
    <p:sldId id="304" r:id="rId40"/>
    <p:sldId id="308" r:id="rId41"/>
    <p:sldId id="309" r:id="rId42"/>
    <p:sldId id="310" r:id="rId43"/>
    <p:sldId id="329" r:id="rId44"/>
    <p:sldId id="330" r:id="rId45"/>
    <p:sldId id="331" r:id="rId46"/>
    <p:sldId id="332" r:id="rId47"/>
    <p:sldId id="333" r:id="rId48"/>
    <p:sldId id="334" r:id="rId49"/>
    <p:sldId id="368" r:id="rId50"/>
    <p:sldId id="350" r:id="rId51"/>
    <p:sldId id="369" r:id="rId52"/>
    <p:sldId id="351" r:id="rId53"/>
    <p:sldId id="283" r:id="rId54"/>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lix Josef Wolf" initials="FJ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2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E5FE"/>
          </a:solidFill>
        </a:fill>
      </a:tcStyle>
    </a:wholeTbl>
    <a:band2H>
      <a:tcTxStyle/>
      <a:tcStyle>
        <a:tcBdr/>
        <a:fill>
          <a:solidFill>
            <a:srgbClr val="E7F2FF"/>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EED5"/>
          </a:solidFill>
        </a:fill>
      </a:tcStyle>
    </a:wholeTbl>
    <a:band2H>
      <a:tcTxStyle/>
      <a:tcStyle>
        <a:tcBdr/>
        <a:fill>
          <a:solidFill>
            <a:srgbClr val="E9F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F3F1"/>
          </a:solidFill>
        </a:fill>
      </a:tcStyle>
    </a:wholeTbl>
    <a:band2H>
      <a:tcTxStyle/>
      <a:tcStyle>
        <a:tcBdr/>
        <a:fill>
          <a:solidFill>
            <a:srgbClr val="E6F9F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660"/>
  </p:normalViewPr>
  <p:slideViewPr>
    <p:cSldViewPr>
      <p:cViewPr>
        <p:scale>
          <a:sx n="50" d="100"/>
          <a:sy n="50" d="100"/>
        </p:scale>
        <p:origin x="-1094" y="-18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xfrm>
            <a:off x="1143000" y="685800"/>
            <a:ext cx="4572000" cy="3429000"/>
          </a:xfrm>
          <a:prstGeom prst="rect">
            <a:avLst/>
          </a:prstGeom>
        </p:spPr>
        <p:txBody>
          <a:bodyPr/>
          <a:lstStyle/>
          <a:p>
            <a:endParaRPr/>
          </a:p>
        </p:txBody>
      </p:sp>
      <p:sp>
        <p:nvSpPr>
          <p:cNvPr id="176" name="Shape 17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32572075"/>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fi-FI" dirty="0" err="1" smtClean="0"/>
              <a:t>Iteration</a:t>
            </a:r>
            <a:r>
              <a:rPr lang="fi-FI" baseline="0" dirty="0" smtClean="0"/>
              <a:t> of the </a:t>
            </a:r>
            <a:r>
              <a:rPr lang="fi-FI" baseline="0" dirty="0" err="1" smtClean="0"/>
              <a:t>assumptions</a:t>
            </a:r>
            <a:endParaRPr lang="en-US" dirty="0"/>
          </a:p>
        </p:txBody>
      </p:sp>
    </p:spTree>
    <p:extLst>
      <p:ext uri="{BB962C8B-B14F-4D97-AF65-F5344CB8AC3E}">
        <p14:creationId xmlns:p14="http://schemas.microsoft.com/office/powerpoint/2010/main" val="4089514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Shape 668"/>
          <p:cNvSpPr>
            <a:spLocks noGrp="1" noRot="1" noChangeAspect="1"/>
          </p:cNvSpPr>
          <p:nvPr>
            <p:ph type="sldImg"/>
          </p:nvPr>
        </p:nvSpPr>
        <p:spPr>
          <a:xfrm>
            <a:off x="1143000" y="685800"/>
            <a:ext cx="4572000" cy="3429000"/>
          </a:xfrm>
          <a:prstGeom prst="rect">
            <a:avLst/>
          </a:prstGeom>
        </p:spPr>
        <p:txBody>
          <a:bodyPr/>
          <a:lstStyle/>
          <a:p>
            <a:endParaRPr/>
          </a:p>
        </p:txBody>
      </p:sp>
      <p:sp>
        <p:nvSpPr>
          <p:cNvPr id="669" name="Shape 669"/>
          <p:cNvSpPr>
            <a:spLocks noGrp="1"/>
          </p:cNvSpPr>
          <p:nvPr>
            <p:ph type="body" sz="quarter" idx="1"/>
          </p:nvPr>
        </p:nvSpPr>
        <p:spPr>
          <a:prstGeom prst="rect">
            <a:avLst/>
          </a:prstGeom>
        </p:spPr>
        <p:txBody>
          <a:bodyPr/>
          <a:lstStyle/>
          <a:p>
            <a:r>
              <a:t>Going from 4.5 K to 1.9 K -&gt; Heater delays increase 1-3 ms (Block)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1143000" y="685800"/>
            <a:ext cx="4572000" cy="3429000"/>
          </a:xfrm>
          <a:prstGeom prst="rect">
            <a:avLst/>
          </a:prstGeom>
        </p:spPr>
        <p:txBody>
          <a:bodyPr/>
          <a:lstStyle/>
          <a:p>
            <a:endParaRPr/>
          </a:p>
        </p:txBody>
      </p:sp>
      <p:sp>
        <p:nvSpPr>
          <p:cNvPr id="685" name="Shape 685"/>
          <p:cNvSpPr>
            <a:spLocks noGrp="1"/>
          </p:cNvSpPr>
          <p:nvPr>
            <p:ph type="body" sz="quarter" idx="1"/>
          </p:nvPr>
        </p:nvSpPr>
        <p:spPr>
          <a:prstGeom prst="rect">
            <a:avLst/>
          </a:prstGeom>
        </p:spPr>
        <p:txBody>
          <a:bodyPr/>
          <a:lstStyle/>
          <a:p>
            <a:r>
              <a:t>Fast feedback loop: (Excel sheet)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28</a:t>
            </a:fld>
            <a:endParaRPr lang="en-US">
              <a:solidFill>
                <a:prstClr val="black"/>
              </a:solidFill>
              <a:latin typeface="Calibri"/>
            </a:endParaRPr>
          </a:p>
        </p:txBody>
      </p:sp>
    </p:spTree>
    <p:extLst>
      <p:ext uri="{BB962C8B-B14F-4D97-AF65-F5344CB8AC3E}">
        <p14:creationId xmlns:p14="http://schemas.microsoft.com/office/powerpoint/2010/main" val="14771722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29</a:t>
            </a:fld>
            <a:endParaRPr lang="en-US">
              <a:solidFill>
                <a:prstClr val="black"/>
              </a:solidFill>
              <a:latin typeface="Calibri"/>
            </a:endParaRPr>
          </a:p>
        </p:txBody>
      </p:sp>
    </p:spTree>
    <p:extLst>
      <p:ext uri="{BB962C8B-B14F-4D97-AF65-F5344CB8AC3E}">
        <p14:creationId xmlns:p14="http://schemas.microsoft.com/office/powerpoint/2010/main" val="423821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30</a:t>
            </a:fld>
            <a:endParaRPr lang="en-US">
              <a:solidFill>
                <a:prstClr val="black"/>
              </a:solidFill>
              <a:latin typeface="Calibri"/>
            </a:endParaRPr>
          </a:p>
        </p:txBody>
      </p:sp>
    </p:spTree>
    <p:extLst>
      <p:ext uri="{BB962C8B-B14F-4D97-AF65-F5344CB8AC3E}">
        <p14:creationId xmlns:p14="http://schemas.microsoft.com/office/powerpoint/2010/main" val="1844666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31</a:t>
            </a:fld>
            <a:endParaRPr lang="en-US">
              <a:solidFill>
                <a:prstClr val="black"/>
              </a:solidFill>
              <a:latin typeface="Calibri"/>
            </a:endParaRPr>
          </a:p>
        </p:txBody>
      </p:sp>
    </p:spTree>
    <p:extLst>
      <p:ext uri="{BB962C8B-B14F-4D97-AF65-F5344CB8AC3E}">
        <p14:creationId xmlns:p14="http://schemas.microsoft.com/office/powerpoint/2010/main" val="567401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32</a:t>
            </a:fld>
            <a:endParaRPr lang="en-US">
              <a:solidFill>
                <a:prstClr val="black"/>
              </a:solidFill>
              <a:latin typeface="Calibri"/>
            </a:endParaRPr>
          </a:p>
        </p:txBody>
      </p:sp>
    </p:spTree>
    <p:extLst>
      <p:ext uri="{BB962C8B-B14F-4D97-AF65-F5344CB8AC3E}">
        <p14:creationId xmlns:p14="http://schemas.microsoft.com/office/powerpoint/2010/main" val="2795630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B51F81B-0188-F944-95C5-D896A11FCEC3}" type="slidenum">
              <a:rPr lang="en-US" smtClean="0">
                <a:solidFill>
                  <a:prstClr val="black"/>
                </a:solidFill>
                <a:latin typeface="Calibri"/>
              </a:rPr>
              <a:pPr/>
              <a:t>33</a:t>
            </a:fld>
            <a:endParaRPr lang="en-US">
              <a:solidFill>
                <a:prstClr val="black"/>
              </a:solidFill>
              <a:latin typeface="Calibri"/>
            </a:endParaRPr>
          </a:p>
        </p:txBody>
      </p:sp>
    </p:spTree>
    <p:extLst>
      <p:ext uri="{BB962C8B-B14F-4D97-AF65-F5344CB8AC3E}">
        <p14:creationId xmlns:p14="http://schemas.microsoft.com/office/powerpoint/2010/main" val="274875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noRot="1" noChangeAspect="1"/>
          </p:cNvSpPr>
          <p:nvPr>
            <p:ph type="sldImg"/>
          </p:nvPr>
        </p:nvSpPr>
        <p:spPr>
          <a:xfrm>
            <a:off x="1143000" y="685800"/>
            <a:ext cx="4572000" cy="3429000"/>
          </a:xfrm>
          <a:prstGeom prst="rect">
            <a:avLst/>
          </a:prstGeom>
        </p:spPr>
        <p:txBody>
          <a:bodyPr/>
          <a:lstStyle/>
          <a:p>
            <a:endParaRPr/>
          </a:p>
        </p:txBody>
      </p:sp>
      <p:sp>
        <p:nvSpPr>
          <p:cNvPr id="240" name="Shape 240"/>
          <p:cNvSpPr>
            <a:spLocks noGrp="1"/>
          </p:cNvSpPr>
          <p:nvPr>
            <p:ph type="body" sz="quarter" idx="1"/>
          </p:nvPr>
        </p:nvSpPr>
        <p:spPr>
          <a:prstGeom prst="rect">
            <a:avLst/>
          </a:prstGeom>
        </p:spPr>
        <p:txBody>
          <a:bodyPr/>
          <a:lstStyle/>
          <a:p>
            <a:r>
              <a:t>The simulations were done using CoHDA, and with various assumptions. Details in the appendix. Preliminary analysis has shown that CLIQ may be faster, so in this sense this errors on the safe side.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The simulations were done using CoHDA, and with various assumptions. Details in the appendix.</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1143000" y="685800"/>
            <a:ext cx="4572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p>
            <a:r>
              <a:t>The simulations were done using CoHDA, and with various assumptions. Details in the appendix.</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xfrm>
            <a:off x="1143000" y="685800"/>
            <a:ext cx="4572000" cy="3429000"/>
          </a:xfrm>
          <a:prstGeom prst="rect">
            <a:avLst/>
          </a:prstGeom>
        </p:spPr>
        <p:txBody>
          <a:bodyPr/>
          <a:lstStyle/>
          <a:p>
            <a:endParaRPr/>
          </a:p>
        </p:txBody>
      </p:sp>
      <p:sp>
        <p:nvSpPr>
          <p:cNvPr id="383" name="Shape 383"/>
          <p:cNvSpPr>
            <a:spLocks noGrp="1"/>
          </p:cNvSpPr>
          <p:nvPr>
            <p:ph type="body" sz="quarter" idx="1"/>
          </p:nvPr>
        </p:nvSpPr>
        <p:spPr>
          <a:prstGeom prst="rect">
            <a:avLst/>
          </a:prstGeom>
        </p:spPr>
        <p:txBody>
          <a:bodyPr/>
          <a:lstStyle/>
          <a:p>
            <a:r>
              <a:t>The simulations were done using CoHDA, and with various assumptions. Details in the appendix.</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Shape 397"/>
          <p:cNvSpPr>
            <a:spLocks noGrp="1" noRot="1" noChangeAspect="1"/>
          </p:cNvSpPr>
          <p:nvPr>
            <p:ph type="sldImg"/>
          </p:nvPr>
        </p:nvSpPr>
        <p:spPr>
          <a:xfrm>
            <a:off x="1143000" y="685800"/>
            <a:ext cx="4572000" cy="3429000"/>
          </a:xfrm>
          <a:prstGeom prst="rect">
            <a:avLst/>
          </a:prstGeom>
        </p:spPr>
        <p:txBody>
          <a:bodyPr/>
          <a:lstStyle/>
          <a:p>
            <a:endParaRPr/>
          </a:p>
        </p:txBody>
      </p:sp>
      <p:sp>
        <p:nvSpPr>
          <p:cNvPr id="398" name="Shape 398"/>
          <p:cNvSpPr>
            <a:spLocks noGrp="1"/>
          </p:cNvSpPr>
          <p:nvPr>
            <p:ph type="body" sz="quarter" idx="1"/>
          </p:nvPr>
        </p:nvSpPr>
        <p:spPr>
          <a:prstGeom prst="rect">
            <a:avLst/>
          </a:prstGeom>
        </p:spPr>
        <p:txBody>
          <a:bodyPr/>
          <a:lstStyle/>
          <a:p>
            <a:r>
              <a:t>The simulations were done using CoHDA, and with various assumptions. Details in the appendix.</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a:spLocks noGrp="1" noRot="1" noChangeAspect="1"/>
          </p:cNvSpPr>
          <p:nvPr>
            <p:ph type="sldImg"/>
          </p:nvPr>
        </p:nvSpPr>
        <p:spPr>
          <a:xfrm>
            <a:off x="1143000" y="685800"/>
            <a:ext cx="4572000" cy="3429000"/>
          </a:xfrm>
          <a:prstGeom prst="rect">
            <a:avLst/>
          </a:prstGeom>
        </p:spPr>
        <p:txBody>
          <a:bodyPr/>
          <a:lstStyle/>
          <a:p>
            <a:endParaRPr/>
          </a:p>
        </p:txBody>
      </p:sp>
      <p:sp>
        <p:nvSpPr>
          <p:cNvPr id="475" name="Shape 475"/>
          <p:cNvSpPr>
            <a:spLocks noGrp="1"/>
          </p:cNvSpPr>
          <p:nvPr>
            <p:ph type="body" sz="quarter" idx="1"/>
          </p:nvPr>
        </p:nvSpPr>
        <p:spPr>
          <a:prstGeom prst="rect">
            <a:avLst/>
          </a:prstGeom>
        </p:spPr>
        <p:txBody>
          <a:bodyPr/>
          <a:lstStyle/>
          <a:p>
            <a:r>
              <a:t>Heater delay is a general quench delay that could be also for an other method</a:t>
            </a:r>
          </a:p>
          <a:p>
            <a:r>
              <a:t>Tcs calculated based on the fits agreed within the group</a:t>
            </a:r>
          </a:p>
          <a:p>
            <a:r>
              <a:t>The hotstpot temperature calculation is in the other tabs. Here is shown the result. It updates in a few seconds after changing an input parameter.</a:t>
            </a:r>
          </a:p>
          <a:p>
            <a:r>
              <a:t>If you could scrol down it show a plot of the current decay and the temperature in each block vs. time.</a:t>
            </a:r>
          </a:p>
          <a:p>
            <a:r>
              <a:t>Hotspot is reported for the worst case. The location is indicated below (the block wher it happens).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iapositive de titre">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4929830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2477215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3645064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1" y="2878269"/>
            <a:ext cx="1221946" cy="1535841"/>
          </a:xfrm>
          <a:prstGeom prst="rect">
            <a:avLst/>
          </a:prstGeom>
        </p:spPr>
      </p:pic>
    </p:spTree>
    <p:extLst>
      <p:ext uri="{BB962C8B-B14F-4D97-AF65-F5344CB8AC3E}">
        <p14:creationId xmlns:p14="http://schemas.microsoft.com/office/powerpoint/2010/main" val="2856715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6"/>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898E4-58F9-4ADD-B78D-85AFFFA5E2A2}" type="datetime1">
              <a:rPr lang="en-US" smtClean="0">
                <a:solidFill>
                  <a:srgbClr val="0055A0">
                    <a:tint val="75000"/>
                  </a:srgbClr>
                </a:solidFill>
              </a:rPr>
              <a:t>5/13/2016</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1" name="Espace réservé du texte 2"/>
          <p:cNvSpPr>
            <a:spLocks noGrp="1"/>
          </p:cNvSpPr>
          <p:nvPr>
            <p:ph type="body" idx="10"/>
          </p:nvPr>
        </p:nvSpPr>
        <p:spPr>
          <a:xfrm>
            <a:off x="457200" y="3391126"/>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1880963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6"/>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6"/>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84611574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E4742-9072-4437-8430-F8DC118C3B79}" type="datetime1">
              <a:rPr lang="en-US" smtClean="0">
                <a:solidFill>
                  <a:srgbClr val="0055A0">
                    <a:tint val="75000"/>
                  </a:srgbClr>
                </a:solidFill>
              </a:rPr>
              <a:t>5/13/2016</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87192858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2"/>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201257-6C77-4D8E-9099-A6298C07E812}" type="datetime1">
              <a:rPr lang="en-US" smtClean="0">
                <a:solidFill>
                  <a:srgbClr val="0055A0">
                    <a:tint val="75000"/>
                  </a:srgbClr>
                </a:solidFill>
              </a:rPr>
              <a:t>5/13/2016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12591834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6"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9"/>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1269779"/>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806D06-53DC-4D6A-8935-3F92F62FAE96}" type="datetime1">
              <a:rPr lang="en-US" smtClean="0">
                <a:solidFill>
                  <a:srgbClr val="0055A0">
                    <a:tint val="75000"/>
                  </a:srgbClr>
                </a:solidFill>
              </a:rPr>
              <a:t>5/13/2016</a:t>
            </a:fld>
            <a:endParaRPr lang="en-US" dirty="0">
              <a:solidFill>
                <a:srgbClr val="0055A0">
                  <a:tint val="75000"/>
                </a:srgbClr>
              </a:solidFill>
            </a:endParaRPr>
          </a:p>
        </p:txBody>
      </p:sp>
      <p:sp>
        <p:nvSpPr>
          <p:cNvPr id="11" name="Footer Placeholder 2"/>
          <p:cNvSpPr>
            <a:spLocks noGrp="1"/>
          </p:cNvSpPr>
          <p:nvPr>
            <p:ph type="ftr" sz="quarter" idx="11"/>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38293326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369628-0DFF-4B4A-8624-1E9262FB81B7}" type="datetime1">
              <a:rPr lang="en-US" smtClean="0">
                <a:solidFill>
                  <a:srgbClr val="0055A0">
                    <a:tint val="75000"/>
                  </a:srgbClr>
                </a:solidFill>
              </a:rPr>
              <a:t>5/13/2016</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2115821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2_Diapositive de titre">
    <p:bg>
      <p:bgPr>
        <a:solidFill>
          <a:srgbClr val="FFFFFF"/>
        </a:solidFill>
        <a:effectLst/>
      </p:bgPr>
    </p:bg>
    <p:spTree>
      <p:nvGrpSpPr>
        <p:cNvPr id="1" name=""/>
        <p:cNvGrpSpPr/>
        <p:nvPr/>
      </p:nvGrpSpPr>
      <p:grpSpPr>
        <a:xfrm>
          <a:off x="0" y="0"/>
          <a:ext cx="0" cy="0"/>
          <a:chOff x="0" y="0"/>
          <a:chExt cx="0" cy="0"/>
        </a:xfrm>
      </p:grpSpPr>
      <p:sp>
        <p:nvSpPr>
          <p:cNvPr id="18" name="Shape 18"/>
          <p:cNvSpPr/>
          <p:nvPr/>
        </p:nvSpPr>
        <p:spPr>
          <a:xfrm>
            <a:off x="218115" y="6591603"/>
            <a:ext cx="8420987" cy="266401"/>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19" name="Shape 19"/>
          <p:cNvSpPr/>
          <p:nvPr/>
        </p:nvSpPr>
        <p:spPr>
          <a:xfrm>
            <a:off x="6128456" y="6591601"/>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rPr lang="fi-FI" dirty="0" err="1" smtClean="0"/>
              <a:t>May</a:t>
            </a:r>
            <a:r>
              <a:rPr dirty="0" smtClean="0"/>
              <a:t> 1</a:t>
            </a:r>
            <a:r>
              <a:rPr lang="fi-FI" dirty="0" smtClean="0"/>
              <a:t>2</a:t>
            </a:r>
            <a:r>
              <a:rPr baseline="30000" dirty="0" err="1" smtClean="0"/>
              <a:t>th</a:t>
            </a:r>
            <a:r>
              <a:rPr dirty="0" smtClean="0"/>
              <a:t> </a:t>
            </a:r>
            <a:r>
              <a:rPr dirty="0"/>
              <a:t>, 2016</a:t>
            </a:r>
          </a:p>
        </p:txBody>
      </p:sp>
      <p:pic>
        <p:nvPicPr>
          <p:cNvPr id="20" name="image1.jpg"/>
          <p:cNvPicPr>
            <a:picLocks noChangeAspect="1"/>
          </p:cNvPicPr>
          <p:nvPr/>
        </p:nvPicPr>
        <p:blipFill>
          <a:blip r:embed="rId2">
            <a:extLst/>
          </a:blip>
          <a:stretch>
            <a:fillRect/>
          </a:stretch>
        </p:blipFill>
        <p:spPr>
          <a:xfrm>
            <a:off x="3" y="6591603"/>
            <a:ext cx="617059" cy="273271"/>
          </a:xfrm>
          <a:prstGeom prst="rect">
            <a:avLst/>
          </a:prstGeom>
          <a:ln w="12700">
            <a:miter lim="400000"/>
          </a:ln>
        </p:spPr>
      </p:pic>
      <p:pic>
        <p:nvPicPr>
          <p:cNvPr id="21" name="image2.png"/>
          <p:cNvPicPr>
            <a:picLocks noChangeAspect="1"/>
          </p:cNvPicPr>
          <p:nvPr/>
        </p:nvPicPr>
        <p:blipFill>
          <a:blip r:embed="rId3">
            <a:extLst/>
          </a:blip>
          <a:stretch>
            <a:fillRect/>
          </a:stretch>
        </p:blipFill>
        <p:spPr>
          <a:xfrm>
            <a:off x="8484542" y="6574865"/>
            <a:ext cx="606057" cy="291432"/>
          </a:xfrm>
          <a:prstGeom prst="rect">
            <a:avLst/>
          </a:prstGeom>
          <a:ln w="12700">
            <a:miter lim="400000"/>
          </a:ln>
        </p:spPr>
      </p:pic>
      <p:sp>
        <p:nvSpPr>
          <p:cNvPr id="22" name="Shape 22"/>
          <p:cNvSpPr/>
          <p:nvPr/>
        </p:nvSpPr>
        <p:spPr>
          <a:xfrm>
            <a:off x="626839"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23" name="Shape 2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7B993F-D4C5-40B8-811A-D10359944745}" type="datetime1">
              <a:rPr lang="en-US" smtClean="0">
                <a:solidFill>
                  <a:srgbClr val="0055A0">
                    <a:tint val="75000"/>
                  </a:srgbClr>
                </a:solidFill>
              </a:rPr>
              <a:t>5/13/2016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43718797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8"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179D7-9295-4F61-B32B-1C78F2C0EBB2}" type="datetime1">
              <a:rPr lang="en-US" smtClean="0">
                <a:solidFill>
                  <a:srgbClr val="0055A0">
                    <a:tint val="75000"/>
                  </a:srgbClr>
                </a:solidFill>
              </a:rPr>
              <a:t>5/13/2016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10605518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9565099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3B6D74-93F5-4243-A912-62D934E3F49A}" type="datetime1">
              <a:rPr lang="en-US" smtClean="0">
                <a:solidFill>
                  <a:prstClr val="black">
                    <a:tint val="75000"/>
                  </a:prstClr>
                </a:solidFill>
              </a:rPr>
              <a:t>5/13/2016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960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084AF-1725-4DD8-8EE5-EB972EDF2D5A}" type="datetime1">
              <a:rPr lang="en-US" smtClean="0">
                <a:solidFill>
                  <a:prstClr val="black">
                    <a:tint val="75000"/>
                  </a:prstClr>
                </a:solidFill>
              </a:rPr>
              <a:t>5/13/2016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54866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0FB4CA-6C3F-4258-A707-B646C783C3B9}" type="datetime1">
              <a:rPr lang="en-US" smtClean="0">
                <a:solidFill>
                  <a:prstClr val="black">
                    <a:tint val="75000"/>
                  </a:prstClr>
                </a:solidFill>
              </a:rPr>
              <a:t>5/13/2016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85787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958AFF-F9F9-48F7-B36E-1082551244EB}" type="datetime1">
              <a:rPr lang="en-US" smtClean="0">
                <a:solidFill>
                  <a:prstClr val="black">
                    <a:tint val="75000"/>
                  </a:prstClr>
                </a:solidFill>
              </a:rPr>
              <a:t>5/13/2016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13393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204CBE-1FFE-4BF8-B2EF-87821C3C1858}" type="datetime1">
              <a:rPr lang="en-US" smtClean="0">
                <a:solidFill>
                  <a:prstClr val="black">
                    <a:tint val="75000"/>
                  </a:prstClr>
                </a:solidFill>
              </a:rPr>
              <a:t>5/13/2016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06958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F49D96-607B-4ED5-8E5D-5A881D20D128}" type="datetime1">
              <a:rPr lang="en-US" smtClean="0">
                <a:solidFill>
                  <a:prstClr val="black">
                    <a:tint val="75000"/>
                  </a:prstClr>
                </a:solidFill>
              </a:rPr>
              <a:t>5/13/2016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5119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AC5D7-2EE5-44C1-8C1F-7D2D7DCFA43E}" type="datetime1">
              <a:rPr lang="en-US" smtClean="0">
                <a:solidFill>
                  <a:prstClr val="black">
                    <a:tint val="75000"/>
                  </a:prstClr>
                </a:solidFill>
              </a:rPr>
              <a:t>5/13/2016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5320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Deux contenus">
    <p:bg>
      <p:bgPr>
        <a:solidFill>
          <a:srgbClr val="FFFFFF"/>
        </a:solidFill>
        <a:effectLst/>
      </p:bgPr>
    </p:bg>
    <p:spTree>
      <p:nvGrpSpPr>
        <p:cNvPr id="1" name=""/>
        <p:cNvGrpSpPr/>
        <p:nvPr/>
      </p:nvGrpSpPr>
      <p:grpSpPr>
        <a:xfrm>
          <a:off x="0" y="0"/>
          <a:ext cx="0" cy="0"/>
          <a:chOff x="0" y="0"/>
          <a:chExt cx="0" cy="0"/>
        </a:xfrm>
      </p:grpSpPr>
      <p:sp>
        <p:nvSpPr>
          <p:cNvPr id="58" name="Shape 58"/>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59" name="Shape 59"/>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60" name="Shape 60"/>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61"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62"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63" name="Shape 63"/>
          <p:cNvSpPr>
            <a:spLocks noGrp="1"/>
          </p:cNvSpPr>
          <p:nvPr>
            <p:ph type="title"/>
          </p:nvPr>
        </p:nvSpPr>
        <p:spPr>
          <a:xfrm>
            <a:off x="457200" y="274640"/>
            <a:ext cx="7467600" cy="1143001"/>
          </a:xfrm>
          <a:prstGeom prst="rect">
            <a:avLst/>
          </a:prstGeom>
          <a:extLst>
            <a:ext uri="{C572A759-6A51-4108-AA02-DFA0A04FC94B}">
              <ma14:wrappingTextBoxFlag xmlns:ma14="http://schemas.microsoft.com/office/mac/drawingml/2011/main" xmlns="" val="1"/>
            </a:ext>
          </a:extLst>
        </p:spPr>
        <p:txBody>
          <a:bodyPr/>
          <a:lstStyle/>
          <a:p>
            <a:r>
              <a:t>Click to edit Master title style</a:t>
            </a:r>
          </a:p>
        </p:txBody>
      </p:sp>
      <p:sp>
        <p:nvSpPr>
          <p:cNvPr id="64" name="Shape 64"/>
          <p:cNvSpPr>
            <a:spLocks noGrp="1"/>
          </p:cNvSpPr>
          <p:nvPr>
            <p:ph type="body" sz="half" idx="1"/>
          </p:nvPr>
        </p:nvSpPr>
        <p:spPr>
          <a:xfrm>
            <a:off x="457200" y="1600201"/>
            <a:ext cx="3657600" cy="4525964"/>
          </a:xfrm>
          <a:prstGeom prst="rect">
            <a:avLst/>
          </a:prstGeom>
          <a:extLst>
            <a:ext uri="{C572A759-6A51-4108-AA02-DFA0A04FC94B}">
              <ma14:wrappingTextBoxFlag xmlns:ma14="http://schemas.microsoft.com/office/mac/drawingml/2011/main" xmlns="" val="1"/>
            </a:ext>
          </a:extLst>
        </p:spPr>
        <p:txBody>
          <a:bodyPr/>
          <a:lstStyle>
            <a:lvl1pPr>
              <a:spcBef>
                <a:spcPts val="600"/>
              </a:spcBef>
              <a:defRPr sz="2600"/>
            </a:lvl1pPr>
            <a:lvl2pPr marL="988383" indent="-540327">
              <a:spcBef>
                <a:spcPts val="600"/>
              </a:spcBef>
              <a:defRPr sz="2600"/>
            </a:lvl2pPr>
            <a:lvl3pPr marL="1195577" indent="-445769">
              <a:spcBef>
                <a:spcPts val="600"/>
              </a:spcBef>
              <a:defRPr sz="2600"/>
            </a:lvl3pPr>
            <a:lvl4pPr marL="1537716" indent="-495300">
              <a:spcBef>
                <a:spcPts val="600"/>
              </a:spcBef>
              <a:defRPr sz="2600"/>
            </a:lvl4pPr>
            <a:lvl5pPr marL="1802892" indent="-495300">
              <a:spcBef>
                <a:spcPts val="600"/>
              </a:spcBef>
              <a:defRPr sz="2600"/>
            </a:lvl5pPr>
          </a:lstStyle>
          <a:p>
            <a:r>
              <a:t>Click to edit Master text styles</a:t>
            </a:r>
          </a:p>
          <a:p>
            <a:pPr lvl="1"/>
            <a:r>
              <a:t>Second level</a:t>
            </a:r>
          </a:p>
          <a:p>
            <a:pPr lvl="2"/>
            <a:r>
              <a:t>Third level</a:t>
            </a:r>
          </a:p>
          <a:p>
            <a:pPr lvl="3"/>
            <a:r>
              <a:t>Fourth level</a:t>
            </a:r>
          </a:p>
          <a:p>
            <a:pPr lvl="4"/>
            <a:r>
              <a:t>Fifth level</a:t>
            </a:r>
          </a:p>
        </p:txBody>
      </p:sp>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1C6620-A3C9-48C3-99A0-058AA60143B6}" type="datetime1">
              <a:rPr lang="en-US" smtClean="0">
                <a:solidFill>
                  <a:prstClr val="black">
                    <a:tint val="75000"/>
                  </a:prstClr>
                </a:solidFill>
              </a:rPr>
              <a:t>5/13/2016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40678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5DBB7-4474-4E16-B8F5-BB3AA7072CB5}" type="datetime1">
              <a:rPr lang="en-US" smtClean="0">
                <a:solidFill>
                  <a:prstClr val="black">
                    <a:tint val="75000"/>
                  </a:prstClr>
                </a:solidFill>
              </a:rPr>
              <a:t>5/13/2016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64629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F07E8-46A9-44CD-8C2E-A2B6F32314E5}" type="datetime1">
              <a:rPr lang="en-US" smtClean="0">
                <a:solidFill>
                  <a:prstClr val="black">
                    <a:tint val="75000"/>
                  </a:prstClr>
                </a:solidFill>
              </a:rPr>
              <a:t>5/13/2016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71382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FA6BE-0B46-4328-9F6D-15E5A15B316D}" type="datetime1">
              <a:rPr lang="en-US" smtClean="0">
                <a:solidFill>
                  <a:prstClr val="black">
                    <a:tint val="75000"/>
                  </a:prstClr>
                </a:solidFill>
              </a:rPr>
              <a:t>5/13/2016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57837F-F625-4A95-9FD2-B895CD9DA28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96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5838161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168713944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15838904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1" y="2878269"/>
            <a:ext cx="1221946" cy="1535841"/>
          </a:xfrm>
          <a:prstGeom prst="rect">
            <a:avLst/>
          </a:prstGeom>
        </p:spPr>
      </p:pic>
    </p:spTree>
    <p:extLst>
      <p:ext uri="{BB962C8B-B14F-4D97-AF65-F5344CB8AC3E}">
        <p14:creationId xmlns:p14="http://schemas.microsoft.com/office/powerpoint/2010/main" val="3137612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F1984FA-B98C-4E1F-BE8A-C636196EBA66}" type="datetime1">
              <a:rPr lang="en-US" smtClean="0">
                <a:solidFill>
                  <a:srgbClr val="0055A0">
                    <a:tint val="75000"/>
                  </a:srgbClr>
                </a:solidFill>
              </a:rPr>
              <a:t>5/13/2016</a:t>
            </a:fld>
            <a:endParaRPr lang="en-US" dirty="0">
              <a:solidFill>
                <a:srgbClr val="0055A0">
                  <a:tint val="75000"/>
                </a:srgbClr>
              </a:solidFill>
            </a:endParaRP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73720225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20"/>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91F79F2-F3D7-4B79-B732-C636E8EABC8B}" type="datetime1">
              <a:rPr lang="en-US" smtClean="0">
                <a:solidFill>
                  <a:srgbClr val="0055A0">
                    <a:tint val="75000"/>
                  </a:srgbClr>
                </a:solidFill>
              </a:rPr>
              <a:t>5/13/2016</a:t>
            </a:fld>
            <a:endParaRPr lang="en-US" dirty="0">
              <a:solidFill>
                <a:srgbClr val="0055A0">
                  <a:tint val="75000"/>
                </a:srgbClr>
              </a:solidFill>
            </a:endParaRP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0045643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aison">
    <p:bg>
      <p:bgPr>
        <a:solidFill>
          <a:srgbClr val="FFFFFF"/>
        </a:solidFill>
        <a:effectLst/>
      </p:bgPr>
    </p:bg>
    <p:spTree>
      <p:nvGrpSpPr>
        <p:cNvPr id="1" name=""/>
        <p:cNvGrpSpPr/>
        <p:nvPr/>
      </p:nvGrpSpPr>
      <p:grpSpPr>
        <a:xfrm>
          <a:off x="0" y="0"/>
          <a:ext cx="0" cy="0"/>
          <a:chOff x="0" y="0"/>
          <a:chExt cx="0" cy="0"/>
        </a:xfrm>
      </p:grpSpPr>
      <p:sp>
        <p:nvSpPr>
          <p:cNvPr id="72" name="Shape 72"/>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73" name="Shape 73"/>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74" name="Shape 74"/>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75"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76"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77" name="Shape 77"/>
          <p:cNvSpPr>
            <a:spLocks noGrp="1"/>
          </p:cNvSpPr>
          <p:nvPr>
            <p:ph type="title"/>
          </p:nvPr>
        </p:nvSpPr>
        <p:spPr>
          <a:xfrm>
            <a:off x="457200" y="273053"/>
            <a:ext cx="8229600" cy="893979"/>
          </a:xfrm>
          <a:prstGeom prst="rect">
            <a:avLst/>
          </a:prstGeom>
          <a:extLst>
            <a:ext uri="{C572A759-6A51-4108-AA02-DFA0A04FC94B}">
              <ma14:wrappingTextBoxFlag xmlns:ma14="http://schemas.microsoft.com/office/mac/drawingml/2011/main" xmlns="" val="1"/>
            </a:ext>
          </a:extLst>
        </p:spPr>
        <p:txBody>
          <a:bodyPr/>
          <a:lstStyle/>
          <a:p>
            <a:r>
              <a:t>Click to edit Master title style</a:t>
            </a:r>
          </a:p>
        </p:txBody>
      </p:sp>
      <p:sp>
        <p:nvSpPr>
          <p:cNvPr id="78" name="Shape 78"/>
          <p:cNvSpPr>
            <a:spLocks noGrp="1"/>
          </p:cNvSpPr>
          <p:nvPr>
            <p:ph type="body" sz="quarter" idx="1"/>
          </p:nvPr>
        </p:nvSpPr>
        <p:spPr>
          <a:xfrm>
            <a:off x="457200" y="5101968"/>
            <a:ext cx="4040188" cy="838201"/>
          </a:xfrm>
          <a:prstGeom prst="rect">
            <a:avLst/>
          </a:prstGeom>
          <a:extLst>
            <a:ext uri="{C572A759-6A51-4108-AA02-DFA0A04FC94B}">
              <ma14:wrappingTextBoxFlag xmlns:ma14="http://schemas.microsoft.com/office/mac/drawingml/2011/main" xmlns="" val="1"/>
            </a:ext>
          </a:extLst>
        </p:spPr>
        <p:txBody>
          <a:bodyPr/>
          <a:lstStyle>
            <a:lvl1pPr marL="0" indent="0">
              <a:spcBef>
                <a:spcPts val="500"/>
              </a:spcBef>
              <a:buClrTx/>
              <a:buSzTx/>
              <a:buFontTx/>
              <a:buNone/>
              <a:defRPr sz="2400" b="1"/>
            </a:lvl1pPr>
          </a:lstStyle>
          <a:p>
            <a:r>
              <a:t>Click to edit Master text styles</a:t>
            </a:r>
          </a:p>
        </p:txBody>
      </p:sp>
      <p:sp>
        <p:nvSpPr>
          <p:cNvPr id="79" name="Shape 79"/>
          <p:cNvSpPr>
            <a:spLocks noGrp="1"/>
          </p:cNvSpPr>
          <p:nvPr>
            <p:ph type="body" sz="quarter" idx="13"/>
          </p:nvPr>
        </p:nvSpPr>
        <p:spPr>
          <a:xfrm>
            <a:off x="4645027" y="5101968"/>
            <a:ext cx="4041776" cy="838201"/>
          </a:xfrm>
          <a:prstGeom prst="rect">
            <a:avLst/>
          </a:prstGeom>
        </p:spPr>
        <p:txBody>
          <a:bodyPr/>
          <a:lstStyle/>
          <a:p>
            <a:pPr marL="0" indent="0">
              <a:spcBef>
                <a:spcPts val="500"/>
              </a:spcBef>
              <a:buClrTx/>
              <a:buSzTx/>
              <a:buFontTx/>
              <a:buNone/>
              <a:defRPr sz="2400" b="1"/>
            </a:pPr>
            <a:endParaRP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2"/>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2"/>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8BBB7FF-40F5-4E43-AE01-6EC9791A3CB2}" type="datetime1">
              <a:rPr lang="en-US" smtClean="0">
                <a:solidFill>
                  <a:srgbClr val="0055A0">
                    <a:tint val="75000"/>
                  </a:srgbClr>
                </a:solidFill>
              </a:rPr>
              <a:t>5/13/2016</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93778442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2"/>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6"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9"/>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1269779"/>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9169C47-A526-454A-9802-12132C51EC0E}" type="datetime1">
              <a:rPr lang="en-US" smtClean="0">
                <a:solidFill>
                  <a:srgbClr val="0055A0">
                    <a:tint val="75000"/>
                  </a:srgbClr>
                </a:solidFill>
              </a:rPr>
              <a:t>5/13/2016</a:t>
            </a:fld>
            <a:endParaRPr lang="en-US" dirty="0">
              <a:solidFill>
                <a:srgbClr val="0055A0">
                  <a:tint val="75000"/>
                </a:srgbClr>
              </a:solidFill>
            </a:endParaRPr>
          </a:p>
        </p:txBody>
      </p:sp>
      <p:sp>
        <p:nvSpPr>
          <p:cNvPr id="8" name="Footer Placeholder 2"/>
          <p:cNvSpPr>
            <a:spLocks noGrp="1"/>
          </p:cNvSpPr>
          <p:nvPr>
            <p:ph type="ftr" sz="quarter" idx="11"/>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9" name="Slide Number Placeholder 3"/>
          <p:cNvSpPr>
            <a:spLocks noGrp="1"/>
          </p:cNvSpPr>
          <p:nvPr>
            <p:ph type="sldNum" sz="quarter" idx="12"/>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5819489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E83B863-4E28-481A-84B8-D85C6EC8FF07}" type="datetime1">
              <a:rPr lang="en-US" smtClean="0">
                <a:solidFill>
                  <a:srgbClr val="0055A0">
                    <a:tint val="75000"/>
                  </a:srgbClr>
                </a:solidFill>
              </a:rPr>
              <a:t>5/13/2016</a:t>
            </a:fld>
            <a:endParaRPr lang="en-US" dirty="0">
              <a:solidFill>
                <a:srgbClr val="0055A0">
                  <a:tint val="75000"/>
                </a:srgbClr>
              </a:solidFill>
            </a:endParaRPr>
          </a:p>
        </p:txBody>
      </p:sp>
      <p:sp>
        <p:nvSpPr>
          <p:cNvPr id="4"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5"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75410868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7BA1367-10B1-4950-BE72-771176FFBE99}" type="datetime1">
              <a:rPr lang="en-US" smtClean="0">
                <a:solidFill>
                  <a:srgbClr val="0055A0">
                    <a:tint val="75000"/>
                  </a:srgbClr>
                </a:solidFill>
              </a:rPr>
              <a:t>5/13/2016</a:t>
            </a:fld>
            <a:endParaRPr lang="en-US" dirty="0">
              <a:solidFill>
                <a:srgbClr val="0055A0">
                  <a:tint val="75000"/>
                </a:srgbClr>
              </a:solidFill>
            </a:endParaRPr>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40845324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E0E8A-3562-416A-B1E3-9C021CA11312}" type="datetime1">
              <a:rPr lang="en-US" smtClean="0">
                <a:solidFill>
                  <a:srgbClr val="0055A0">
                    <a:tint val="75000"/>
                  </a:srgbClr>
                </a:solidFill>
              </a:rPr>
              <a:t>5/13/2016</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91445677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8"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751C11-73FE-4300-9DEB-5B4755B5C27E}" type="datetime1">
              <a:rPr lang="en-US" smtClean="0">
                <a:solidFill>
                  <a:srgbClr val="0055A0">
                    <a:tint val="75000"/>
                  </a:srgbClr>
                </a:solidFill>
              </a:rPr>
              <a:t>5/13/2016</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86481863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2D427B4-985C-4A52-A350-DD408939F44A}" type="datetime1">
              <a:rPr lang="en-US" smtClean="0">
                <a:solidFill>
                  <a:srgbClr val="0055A0">
                    <a:tint val="75000"/>
                  </a:srgbClr>
                </a:solidFill>
              </a:rPr>
              <a:t>5/13/2016</a:t>
            </a:fld>
            <a:endParaRPr lang="en-US" dirty="0">
              <a:solidFill>
                <a:srgbClr val="0055A0">
                  <a:tint val="75000"/>
                </a:srgbClr>
              </a:solidFill>
            </a:endParaRP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50086511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0"/>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40"/>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E6F2E1-FCE6-433C-B3EF-D7E03C83068E}" type="datetime1">
              <a:rPr lang="en-US" smtClean="0">
                <a:solidFill>
                  <a:srgbClr val="0055A0">
                    <a:tint val="75000"/>
                  </a:srgbClr>
                </a:solidFill>
              </a:rPr>
              <a:t>5/13/2016</a:t>
            </a:fld>
            <a:endParaRPr lang="en-US" dirty="0">
              <a:solidFill>
                <a:srgbClr val="0055A0">
                  <a:tint val="75000"/>
                </a:srgbClr>
              </a:solidFill>
            </a:endParaRPr>
          </a:p>
        </p:txBody>
      </p:sp>
      <p:sp>
        <p:nvSpPr>
          <p:cNvPr id="5"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srgbClr val="0055A0">
                  <a:tint val="75000"/>
                </a:srgbClr>
              </a:solidFill>
            </a:endParaRPr>
          </a:p>
        </p:txBody>
      </p:sp>
      <p:sp>
        <p:nvSpPr>
          <p:cNvPr id="6"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13703076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24541301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1EF588-462E-4305-9FFE-9F437AF3796E}" type="datetime1">
              <a:rPr lang="en-US" smtClean="0">
                <a:solidFill>
                  <a:srgbClr val="0055A0">
                    <a:tint val="75000"/>
                  </a:srgbClr>
                </a:solidFill>
              </a:rPr>
              <a:t>5/13/2016</a:t>
            </a:fld>
            <a:endParaRPr lang="en-US">
              <a:solidFill>
                <a:srgbClr val="0055A0">
                  <a:tint val="75000"/>
                </a:srgbClr>
              </a:solidFill>
            </a:endParaRPr>
          </a:p>
        </p:txBody>
      </p:sp>
      <p:sp>
        <p:nvSpPr>
          <p:cNvPr id="5" name="Footer Placeholder 4"/>
          <p:cNvSpPr>
            <a:spLocks noGrp="1"/>
          </p:cNvSpPr>
          <p:nvPr>
            <p:ph type="ftr" sz="quarter" idx="11"/>
          </p:nvPr>
        </p:nvSpPr>
        <p:spPr/>
        <p:txBody>
          <a:bodyPr/>
          <a:lstStyle/>
          <a:p>
            <a:endParaRPr lang="en-US">
              <a:solidFill>
                <a:srgbClr val="0055A0">
                  <a:tint val="75000"/>
                </a:srgbClr>
              </a:solidFill>
            </a:endParaRPr>
          </a:p>
        </p:txBody>
      </p:sp>
      <p:sp>
        <p:nvSpPr>
          <p:cNvPr id="6" name="Slide Number Placeholder 5"/>
          <p:cNvSpPr>
            <a:spLocks noGrp="1"/>
          </p:cNvSpPr>
          <p:nvPr>
            <p:ph type="sldNum" sz="quarter" idx="12"/>
          </p:nvPr>
        </p:nvSpPr>
        <p:spPr/>
        <p:txBody>
          <a:bodyPr/>
          <a:lstStyle/>
          <a:p>
            <a:fld id="{2F0708FA-233A-814D-A47D-3715EAA33C66}" type="slidenum">
              <a:rPr lang="en-US" smtClean="0">
                <a:solidFill>
                  <a:srgbClr val="0055A0">
                    <a:tint val="75000"/>
                  </a:srgbClr>
                </a:solidFill>
              </a:rPr>
              <a:pPr/>
              <a:t>‹#›</a:t>
            </a:fld>
            <a:endParaRPr lang="en-US">
              <a:solidFill>
                <a:srgbClr val="0055A0">
                  <a:tint val="75000"/>
                </a:srgbClr>
              </a:solidFill>
            </a:endParaRPr>
          </a:p>
        </p:txBody>
      </p:sp>
    </p:spTree>
    <p:extLst>
      <p:ext uri="{BB962C8B-B14F-4D97-AF65-F5344CB8AC3E}">
        <p14:creationId xmlns:p14="http://schemas.microsoft.com/office/powerpoint/2010/main" val="1440970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de">
    <p:bg>
      <p:bgPr>
        <a:solidFill>
          <a:srgbClr val="FFFFFF"/>
        </a:solidFill>
        <a:effectLst/>
      </p:bgPr>
    </p:bg>
    <p:spTree>
      <p:nvGrpSpPr>
        <p:cNvPr id="1" name=""/>
        <p:cNvGrpSpPr/>
        <p:nvPr/>
      </p:nvGrpSpPr>
      <p:grpSpPr>
        <a:xfrm>
          <a:off x="0" y="0"/>
          <a:ext cx="0" cy="0"/>
          <a:chOff x="0" y="0"/>
          <a:chExt cx="0" cy="0"/>
        </a:xfrm>
      </p:grpSpPr>
      <p:sp>
        <p:nvSpPr>
          <p:cNvPr id="100" name="Shape 100"/>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101" name="Shape 101"/>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102" name="Shape 102"/>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103"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104"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105" name="Shape 10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24D743A2-F94E-440D-AB65-A2F3108EC797}"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0840379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Folded Corner 7"/>
          <p:cNvSpPr/>
          <p:nvPr userDrawn="1"/>
        </p:nvSpPr>
        <p:spPr>
          <a:xfrm>
            <a:off x="342901" y="209550"/>
            <a:ext cx="8472488" cy="895350"/>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hangingPunct="1"/>
            <a:endParaRPr lang="en-US" kern="1200">
              <a:solidFill>
                <a:prstClr val="black"/>
              </a:solidFill>
            </a:endParaRPr>
          </a:p>
        </p:txBody>
      </p:sp>
      <p:sp>
        <p:nvSpPr>
          <p:cNvPr id="2" name="Titre 1"/>
          <p:cNvSpPr>
            <a:spLocks noGrp="1"/>
          </p:cNvSpPr>
          <p:nvPr>
            <p:ph type="title"/>
          </p:nvPr>
        </p:nvSpPr>
        <p:spPr>
          <a:xfrm>
            <a:off x="335758" y="180976"/>
            <a:ext cx="8479631" cy="933450"/>
          </a:xfrm>
        </p:spPr>
        <p:txBody>
          <a:bodyPr>
            <a:normAutofit/>
          </a:bodyPr>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42902" y="1181103"/>
            <a:ext cx="8479631" cy="5153025"/>
          </a:xfrm>
        </p:spPr>
        <p:txBody>
          <a:bodyPr>
            <a:normAutofit/>
          </a:bodyPr>
          <a:lstStyle>
            <a:lvl1pPr>
              <a:defRPr sz="1800"/>
            </a:lvl1pPr>
            <a:lvl2pPr>
              <a:defRPr sz="1800"/>
            </a:lvl2pPr>
            <a:lvl3pPr>
              <a:defRPr sz="1800"/>
            </a:lvl3pPr>
            <a:lvl4pPr>
              <a:defRPr sz="1800"/>
            </a:lvl4pPr>
            <a:lvl5pPr>
              <a:defRPr sz="18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a:xfrm>
            <a:off x="298450" y="6492878"/>
            <a:ext cx="3086100" cy="365125"/>
          </a:xfrm>
        </p:spPr>
        <p:txBody>
          <a:bodyPr/>
          <a:lstStyle>
            <a:lvl1pPr algn="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a:xfrm>
            <a:off x="6772275" y="6489703"/>
            <a:ext cx="2057400" cy="365125"/>
          </a:xfrm>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3757973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41"/>
            <a:ext cx="78867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94A779C6-1D8A-4A5B-B2D6-D2A40B9D920A}"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0274477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4CE67F9-34BF-4380-BDB0-81E14ABBD7F5}"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95278946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8"/>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1"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B666337-E1D5-48A3-BB70-2712A5E6A430}" type="datetime1">
              <a:rPr lang="en-US" smtClean="0">
                <a:solidFill>
                  <a:prstClr val="black">
                    <a:tint val="75000"/>
                  </a:prstClr>
                </a:solidFill>
              </a:rPr>
              <a:t>5/13/2016</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825377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6FEA34C-066E-490D-A2AD-1C5D4F3570B5}" type="datetime1">
              <a:rPr lang="en-US" smtClean="0">
                <a:solidFill>
                  <a:prstClr val="black">
                    <a:tint val="75000"/>
                  </a:prstClr>
                </a:solidFill>
              </a:rPr>
              <a:t>5/13/2016</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7658402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FA9813C-10E0-4568-BD92-CDB31942A448}" type="datetime1">
              <a:rPr lang="en-US" smtClean="0">
                <a:solidFill>
                  <a:prstClr val="black">
                    <a:tint val="75000"/>
                  </a:prstClr>
                </a:solidFill>
              </a:rPr>
              <a:t>5/13/2016</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3712489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09E3B50-2258-46B2-BFD3-1C5CF0590A40}"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125644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66DBEE6-3EFD-42AE-9467-E5F921B0D4F3}"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8745223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0EB193E-7B17-47B8-B0BA-F8C42872D3B2}"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190540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u avec légende">
    <p:bg>
      <p:bgPr>
        <a:solidFill>
          <a:srgbClr val="FFFFFF"/>
        </a:solidFill>
        <a:effectLst/>
      </p:bgPr>
    </p:bg>
    <p:spTree>
      <p:nvGrpSpPr>
        <p:cNvPr id="1" name=""/>
        <p:cNvGrpSpPr/>
        <p:nvPr/>
      </p:nvGrpSpPr>
      <p:grpSpPr>
        <a:xfrm>
          <a:off x="0" y="0"/>
          <a:ext cx="0" cy="0"/>
          <a:chOff x="0" y="0"/>
          <a:chExt cx="0" cy="0"/>
        </a:xfrm>
      </p:grpSpPr>
      <p:sp>
        <p:nvSpPr>
          <p:cNvPr id="112" name="Shape 112"/>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113" name="Shape 113"/>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114" name="Shape 114"/>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115"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116"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117" name="Shape 117"/>
          <p:cNvSpPr>
            <a:spLocks noGrp="1"/>
          </p:cNvSpPr>
          <p:nvPr>
            <p:ph type="title"/>
          </p:nvPr>
        </p:nvSpPr>
        <p:spPr>
          <a:xfrm>
            <a:off x="457200" y="1185529"/>
            <a:ext cx="3200400" cy="730252"/>
          </a:xfrm>
          <a:prstGeom prst="rect">
            <a:avLst/>
          </a:prstGeom>
          <a:extLst>
            <a:ext uri="{C572A759-6A51-4108-AA02-DFA0A04FC94B}">
              <ma14:wrappingTextBoxFlag xmlns:ma14="http://schemas.microsoft.com/office/mac/drawingml/2011/main" xmlns="" val="1"/>
            </a:ext>
          </a:extLst>
        </p:spPr>
        <p:txBody>
          <a:bodyPr lIns="0" tIns="0" rIns="0" bIns="0" anchor="t"/>
          <a:lstStyle>
            <a:lvl1pPr>
              <a:defRPr sz="1800" b="1"/>
            </a:lvl1pPr>
          </a:lstStyle>
          <a:p>
            <a:r>
              <a:t>Click to edit Master title style</a:t>
            </a:r>
          </a:p>
        </p:txBody>
      </p:sp>
      <p:sp>
        <p:nvSpPr>
          <p:cNvPr id="118" name="Shape 118"/>
          <p:cNvSpPr>
            <a:spLocks noGrp="1"/>
          </p:cNvSpPr>
          <p:nvPr>
            <p:ph type="body" sz="quarter" idx="1"/>
          </p:nvPr>
        </p:nvSpPr>
        <p:spPr>
          <a:xfrm>
            <a:off x="457200" y="214427"/>
            <a:ext cx="2743200" cy="914401"/>
          </a:xfrm>
          <a:prstGeom prst="rect">
            <a:avLst/>
          </a:prstGeom>
          <a:extLst>
            <a:ext uri="{C572A759-6A51-4108-AA02-DFA0A04FC94B}">
              <ma14:wrappingTextBoxFlag xmlns:ma14="http://schemas.microsoft.com/office/mac/drawingml/2011/main" xmlns="" val="1"/>
            </a:ext>
          </a:extLst>
        </p:spPr>
        <p:txBody>
          <a:bodyPr lIns="0" tIns="0" rIns="0" bIns="0" anchor="b"/>
          <a:lstStyle>
            <a:lvl1pPr marL="0" indent="0">
              <a:spcBef>
                <a:spcPts val="300"/>
              </a:spcBef>
              <a:buClrTx/>
              <a:buSzTx/>
              <a:buFontTx/>
              <a:buNone/>
              <a:defRPr sz="1400"/>
            </a:lvl1pPr>
          </a:lstStyle>
          <a:p>
            <a:r>
              <a:t>Click to edit Master text styles</a:t>
            </a:r>
          </a:p>
        </p:txBody>
      </p:sp>
      <p:sp>
        <p:nvSpPr>
          <p:cNvPr id="119" name="Shape 11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6"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1" y="365125"/>
            <a:ext cx="5800725"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F685DF0-C2E5-4BFE-BFBD-4D3F8F4DB0ED}"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2806330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A6CA288-4B9A-47E7-8BF0-806C95239D41}"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213362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Folded Corner 7"/>
          <p:cNvSpPr/>
          <p:nvPr userDrawn="1"/>
        </p:nvSpPr>
        <p:spPr>
          <a:xfrm>
            <a:off x="342901" y="209550"/>
            <a:ext cx="8472488" cy="895350"/>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hangingPunct="1"/>
            <a:endParaRPr lang="en-US" kern="1200">
              <a:solidFill>
                <a:prstClr val="black"/>
              </a:solidFill>
            </a:endParaRPr>
          </a:p>
        </p:txBody>
      </p:sp>
      <p:sp>
        <p:nvSpPr>
          <p:cNvPr id="2" name="Titre 1"/>
          <p:cNvSpPr>
            <a:spLocks noGrp="1"/>
          </p:cNvSpPr>
          <p:nvPr>
            <p:ph type="title"/>
          </p:nvPr>
        </p:nvSpPr>
        <p:spPr>
          <a:xfrm>
            <a:off x="335758" y="180976"/>
            <a:ext cx="8479631" cy="933450"/>
          </a:xfrm>
        </p:spPr>
        <p:txBody>
          <a:bodyPr>
            <a:normAutofit/>
          </a:bodyPr>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42902" y="1181103"/>
            <a:ext cx="8479631" cy="5153025"/>
          </a:xfrm>
        </p:spPr>
        <p:txBody>
          <a:bodyPr>
            <a:normAutofit/>
          </a:bodyPr>
          <a:lstStyle>
            <a:lvl1pPr>
              <a:defRPr sz="1800"/>
            </a:lvl1pPr>
            <a:lvl2pPr>
              <a:defRPr sz="1800"/>
            </a:lvl2pPr>
            <a:lvl3pPr>
              <a:defRPr sz="1800"/>
            </a:lvl3pPr>
            <a:lvl4pPr>
              <a:defRPr sz="1800"/>
            </a:lvl4pPr>
            <a:lvl5pPr>
              <a:defRPr sz="18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pied de page 4"/>
          <p:cNvSpPr>
            <a:spLocks noGrp="1"/>
          </p:cNvSpPr>
          <p:nvPr>
            <p:ph type="ftr" sz="quarter" idx="11"/>
          </p:nvPr>
        </p:nvSpPr>
        <p:spPr>
          <a:xfrm>
            <a:off x="298450" y="6492878"/>
            <a:ext cx="3086100" cy="365125"/>
          </a:xfrm>
        </p:spPr>
        <p:txBody>
          <a:bodyPr/>
          <a:lstStyle>
            <a:lvl1pPr algn="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a:xfrm>
            <a:off x="6772275" y="6489703"/>
            <a:ext cx="2057400" cy="365125"/>
          </a:xfrm>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12061419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41"/>
            <a:ext cx="78867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C72310C-2487-4878-A93B-1207A62EDEBD}"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7225555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1BB3939-D8D1-4110-9370-CB06074FC8DA}"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4162807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8"/>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1"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424C15A-DEA5-4DCB-9EE1-ABDC3DAF675F}" type="datetime1">
              <a:rPr lang="en-US" smtClean="0">
                <a:solidFill>
                  <a:prstClr val="black">
                    <a:tint val="75000"/>
                  </a:prstClr>
                </a:solidFill>
              </a:rPr>
              <a:t>5/13/2016</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5202648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0C4FA0F-2E53-473B-BBEF-B1CC9B2538CB}" type="datetime1">
              <a:rPr lang="en-US" smtClean="0">
                <a:solidFill>
                  <a:prstClr val="black">
                    <a:tint val="75000"/>
                  </a:prstClr>
                </a:solidFill>
              </a:rPr>
              <a:t>5/13/2016</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8071412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18DA97E-A3BD-458F-B11B-DAFCB9B82B0D}" type="datetime1">
              <a:rPr lang="en-US" smtClean="0">
                <a:solidFill>
                  <a:prstClr val="black">
                    <a:tint val="75000"/>
                  </a:prstClr>
                </a:solidFill>
              </a:rPr>
              <a:t>5/13/2016</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8147905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07C1F9-257B-4F6C-9DAA-93E8D2A5B2B7}"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4644977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EF03F0F-9865-4D8F-90C9-0C1357CC1A62}" type="datetime1">
              <a:rPr lang="en-US" smtClean="0">
                <a:solidFill>
                  <a:prstClr val="black">
                    <a:tint val="75000"/>
                  </a:prstClr>
                </a:solidFill>
              </a:rPr>
              <a:t>5/13/2016</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95239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Image avec légende">
    <p:bg>
      <p:bgPr>
        <a:solidFill>
          <a:srgbClr val="FFFFFF"/>
        </a:solidFill>
        <a:effectLst/>
      </p:bgPr>
    </p:bg>
    <p:spTree>
      <p:nvGrpSpPr>
        <p:cNvPr id="1" name=""/>
        <p:cNvGrpSpPr/>
        <p:nvPr/>
      </p:nvGrpSpPr>
      <p:grpSpPr>
        <a:xfrm>
          <a:off x="0" y="0"/>
          <a:ext cx="0" cy="0"/>
          <a:chOff x="0" y="0"/>
          <a:chExt cx="0" cy="0"/>
        </a:xfrm>
      </p:grpSpPr>
      <p:sp>
        <p:nvSpPr>
          <p:cNvPr id="126" name="Shape 126"/>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127" name="Shape 127"/>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128" name="Shape 128"/>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129"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130"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131" name="Shape 131"/>
          <p:cNvSpPr>
            <a:spLocks noGrp="1"/>
          </p:cNvSpPr>
          <p:nvPr>
            <p:ph type="title"/>
          </p:nvPr>
        </p:nvSpPr>
        <p:spPr>
          <a:xfrm>
            <a:off x="5556734" y="1705711"/>
            <a:ext cx="3053869" cy="1253809"/>
          </a:xfrm>
          <a:prstGeom prst="rect">
            <a:avLst/>
          </a:prstGeom>
          <a:extLst>
            <a:ext uri="{C572A759-6A51-4108-AA02-DFA0A04FC94B}">
              <ma14:wrappingTextBoxFlag xmlns:ma14="http://schemas.microsoft.com/office/mac/drawingml/2011/main" xmlns="" val="1"/>
            </a:ext>
          </a:extLst>
        </p:spPr>
        <p:txBody>
          <a:bodyPr anchor="b"/>
          <a:lstStyle>
            <a:lvl1pPr>
              <a:defRPr sz="2200" b="1"/>
            </a:lvl1pPr>
          </a:lstStyle>
          <a:p>
            <a:r>
              <a:t>Click to edit Master title style</a:t>
            </a:r>
          </a:p>
        </p:txBody>
      </p:sp>
      <p:sp>
        <p:nvSpPr>
          <p:cNvPr id="132" name="Shape 132"/>
          <p:cNvSpPr>
            <a:spLocks noGrp="1"/>
          </p:cNvSpPr>
          <p:nvPr>
            <p:ph type="pic" sz="half" idx="13"/>
          </p:nvPr>
        </p:nvSpPr>
        <p:spPr>
          <a:xfrm>
            <a:off x="558797" y="802198"/>
            <a:ext cx="4759516" cy="4759516"/>
          </a:xfrm>
          <a:prstGeom prst="rect">
            <a:avLst/>
          </a:prstGeom>
        </p:spPr>
        <p:txBody>
          <a:bodyPr lIns="91439" rIns="91439">
            <a:noAutofit/>
          </a:bodyPr>
          <a:lstStyle/>
          <a:p>
            <a:endParaRPr/>
          </a:p>
        </p:txBody>
      </p:sp>
      <p:sp>
        <p:nvSpPr>
          <p:cNvPr id="133" name="Shape 133"/>
          <p:cNvSpPr>
            <a:spLocks noGrp="1"/>
          </p:cNvSpPr>
          <p:nvPr>
            <p:ph type="body" sz="quarter" idx="1"/>
          </p:nvPr>
        </p:nvSpPr>
        <p:spPr>
          <a:xfrm>
            <a:off x="5556735" y="2998765"/>
            <a:ext cx="3053866" cy="2663484"/>
          </a:xfrm>
          <a:prstGeom prst="rect">
            <a:avLst/>
          </a:prstGeom>
          <a:extLst>
            <a:ext uri="{C572A759-6A51-4108-AA02-DFA0A04FC94B}">
              <ma14:wrappingTextBoxFlag xmlns:ma14="http://schemas.microsoft.com/office/mac/drawingml/2011/main" xmlns="" val="1"/>
            </a:ext>
          </a:extLst>
        </p:spPr>
        <p:txBody>
          <a:bodyPr/>
          <a:lstStyle>
            <a:lvl1pPr marL="0" indent="0">
              <a:spcBef>
                <a:spcPts val="200"/>
              </a:spcBef>
              <a:buClrTx/>
              <a:buSzTx/>
              <a:buFontTx/>
              <a:buNone/>
              <a:defRPr sz="1200"/>
            </a:lvl1pPr>
          </a:lstStyle>
          <a:p>
            <a:r>
              <a:t>Click to edit Master text styles</a:t>
            </a:r>
          </a:p>
        </p:txBody>
      </p:sp>
      <p:sp>
        <p:nvSpPr>
          <p:cNvPr id="134" name="Shape 13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AF5E61E-42F5-4C22-AE4A-815E6EC4F053}"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5979287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6"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1" y="365125"/>
            <a:ext cx="5800725"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F6C9FF1-17CF-4229-B8E8-F54E656D066B}" type="datetime1">
              <a:rPr lang="en-US" smtClean="0">
                <a:solidFill>
                  <a:prstClr val="black">
                    <a:tint val="75000"/>
                  </a:prstClr>
                </a:solidFill>
              </a:rPr>
              <a:t>5/13/2016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F7F3899-C38B-4A47-96F6-1BC6BC1D7025}"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625751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re vertical et texte">
    <p:bg>
      <p:bgPr>
        <a:solidFill>
          <a:srgbClr val="FFFFFF"/>
        </a:solidFill>
        <a:effectLst/>
      </p:bgPr>
    </p:bg>
    <p:spTree>
      <p:nvGrpSpPr>
        <p:cNvPr id="1" name=""/>
        <p:cNvGrpSpPr/>
        <p:nvPr/>
      </p:nvGrpSpPr>
      <p:grpSpPr>
        <a:xfrm>
          <a:off x="0" y="0"/>
          <a:ext cx="0" cy="0"/>
          <a:chOff x="0" y="0"/>
          <a:chExt cx="0" cy="0"/>
        </a:xfrm>
      </p:grpSpPr>
      <p:sp>
        <p:nvSpPr>
          <p:cNvPr id="155" name="Shape 155"/>
          <p:cNvSpPr/>
          <p:nvPr/>
        </p:nvSpPr>
        <p:spPr>
          <a:xfrm>
            <a:off x="0" y="6591601"/>
            <a:ext cx="9144000" cy="280827"/>
          </a:xfrm>
          <a:prstGeom prst="rect">
            <a:avLst/>
          </a:prstGeom>
          <a:solidFill>
            <a:srgbClr val="0055B4"/>
          </a:solidFill>
          <a:ln w="12700">
            <a:miter lim="400000"/>
          </a:ln>
        </p:spPr>
        <p:txBody>
          <a:bodyPr lIns="45719" rIns="45719" anchor="ctr"/>
          <a:lstStyle/>
          <a:p>
            <a:pPr algn="ctr">
              <a:defRPr>
                <a:solidFill>
                  <a:srgbClr val="FFFFFF"/>
                </a:solidFill>
              </a:defRPr>
            </a:pPr>
            <a:endParaRPr/>
          </a:p>
        </p:txBody>
      </p:sp>
      <p:sp>
        <p:nvSpPr>
          <p:cNvPr id="156" name="Shape 156"/>
          <p:cNvSpPr/>
          <p:nvPr/>
        </p:nvSpPr>
        <p:spPr>
          <a:xfrm>
            <a:off x="630772" y="6569401"/>
            <a:ext cx="3592826"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lvl1pPr>
              <a:defRPr sz="1200">
                <a:solidFill>
                  <a:srgbClr val="FFFFFF"/>
                </a:solidFill>
              </a:defRPr>
            </a:lvl1pPr>
          </a:lstStyle>
          <a:p>
            <a:r>
              <a:t>Tiina Salmi, Tampere University of Technology</a:t>
            </a:r>
          </a:p>
        </p:txBody>
      </p:sp>
      <p:sp>
        <p:nvSpPr>
          <p:cNvPr id="157" name="Shape 157"/>
          <p:cNvSpPr/>
          <p:nvPr/>
        </p:nvSpPr>
        <p:spPr>
          <a:xfrm>
            <a:off x="6158355" y="6577734"/>
            <a:ext cx="2292532" cy="221018"/>
          </a:xfrm>
          <a:prstGeom prst="rect">
            <a:avLst/>
          </a:prstGeom>
          <a:ln w="12700">
            <a:miter lim="400000"/>
          </a:ln>
          <a:extLst>
            <a:ext uri="{C572A759-6A51-4108-AA02-DFA0A04FC94B}">
              <ma14:wrappingTextBoxFlag xmlns:ma14="http://schemas.microsoft.com/office/mac/drawingml/2011/main" xmlns="" val="1"/>
            </a:ext>
          </a:extLst>
        </p:spPr>
        <p:txBody>
          <a:bodyPr lIns="18000" tIns="18000" rIns="18000" bIns="18000">
            <a:spAutoFit/>
          </a:bodyPr>
          <a:lstStyle/>
          <a:p>
            <a:pPr algn="r">
              <a:defRPr sz="1200">
                <a:solidFill>
                  <a:srgbClr val="FFFFFF"/>
                </a:solidFill>
              </a:defRPr>
            </a:pPr>
            <a:r>
              <a:t>April 13</a:t>
            </a:r>
            <a:r>
              <a:rPr baseline="30000"/>
              <a:t>th</a:t>
            </a:r>
            <a:r>
              <a:t> , 2016</a:t>
            </a:r>
          </a:p>
        </p:txBody>
      </p:sp>
      <p:pic>
        <p:nvPicPr>
          <p:cNvPr id="158" name="image1.jpg"/>
          <p:cNvPicPr>
            <a:picLocks noChangeAspect="1"/>
          </p:cNvPicPr>
          <p:nvPr/>
        </p:nvPicPr>
        <p:blipFill>
          <a:blip r:embed="rId2">
            <a:extLst/>
          </a:blip>
          <a:stretch>
            <a:fillRect/>
          </a:stretch>
        </p:blipFill>
        <p:spPr>
          <a:xfrm>
            <a:off x="-17061" y="6591601"/>
            <a:ext cx="634121" cy="280827"/>
          </a:xfrm>
          <a:prstGeom prst="rect">
            <a:avLst/>
          </a:prstGeom>
          <a:ln w="12700">
            <a:miter lim="400000"/>
          </a:ln>
        </p:spPr>
      </p:pic>
      <p:pic>
        <p:nvPicPr>
          <p:cNvPr id="159" name="image2.png"/>
          <p:cNvPicPr>
            <a:picLocks noChangeAspect="1"/>
          </p:cNvPicPr>
          <p:nvPr/>
        </p:nvPicPr>
        <p:blipFill>
          <a:blip r:embed="rId3">
            <a:extLst/>
          </a:blip>
          <a:stretch>
            <a:fillRect/>
          </a:stretch>
        </p:blipFill>
        <p:spPr>
          <a:xfrm>
            <a:off x="8484542" y="6556392"/>
            <a:ext cx="659461" cy="317112"/>
          </a:xfrm>
          <a:prstGeom prst="rect">
            <a:avLst/>
          </a:prstGeom>
          <a:ln w="12700">
            <a:miter lim="400000"/>
          </a:ln>
        </p:spPr>
      </p:pic>
      <p:sp>
        <p:nvSpPr>
          <p:cNvPr id="160" name="Shape 160"/>
          <p:cNvSpPr>
            <a:spLocks noGrp="1"/>
          </p:cNvSpPr>
          <p:nvPr>
            <p:ph type="title"/>
          </p:nvPr>
        </p:nvSpPr>
        <p:spPr>
          <a:xfrm>
            <a:off x="6629400" y="274637"/>
            <a:ext cx="2057400" cy="5851528"/>
          </a:xfrm>
          <a:prstGeom prst="rect">
            <a:avLst/>
          </a:prstGeom>
          <a:extLst>
            <a:ext uri="{C572A759-6A51-4108-AA02-DFA0A04FC94B}">
              <ma14:wrappingTextBoxFlag xmlns:ma14="http://schemas.microsoft.com/office/mac/drawingml/2011/main" xmlns="" val="1"/>
            </a:ext>
          </a:extLst>
        </p:spPr>
        <p:txBody>
          <a:bodyPr/>
          <a:lstStyle/>
          <a:p>
            <a:r>
              <a:t>Click to edit Master title style</a:t>
            </a:r>
          </a:p>
        </p:txBody>
      </p:sp>
      <p:sp>
        <p:nvSpPr>
          <p:cNvPr id="161" name="Shape 161"/>
          <p:cNvSpPr>
            <a:spLocks noGrp="1"/>
          </p:cNvSpPr>
          <p:nvPr>
            <p:ph type="body" idx="1"/>
          </p:nvPr>
        </p:nvSpPr>
        <p:spPr>
          <a:xfrm>
            <a:off x="457200" y="274637"/>
            <a:ext cx="6019800" cy="5851528"/>
          </a:xfrm>
          <a:prstGeom prst="rect">
            <a:avLst/>
          </a:prstGeom>
          <a:extLst>
            <a:ext uri="{C572A759-6A51-4108-AA02-DFA0A04FC94B}">
              <ma14:wrappingTextBoxFlag xmlns:ma14="http://schemas.microsoft.com/office/mac/drawingml/2011/main" xmlns="" val="1"/>
            </a:ext>
          </a:extLst>
        </p:spPr>
        <p:txBody>
          <a:bodyPr/>
          <a:lstStyle/>
          <a:p>
            <a:r>
              <a:t>Click to edit Master text styles</a:t>
            </a:r>
          </a:p>
          <a:p>
            <a:pPr lvl="1"/>
            <a:r>
              <a:t>Second level</a:t>
            </a:r>
          </a:p>
          <a:p>
            <a:pPr lvl="2"/>
            <a:r>
              <a:t>Third level</a:t>
            </a:r>
          </a:p>
          <a:p>
            <a:pPr lvl="3"/>
            <a:r>
              <a:t>Fourth level</a:t>
            </a:r>
          </a:p>
          <a:p>
            <a:pPr lvl="4"/>
            <a:r>
              <a:t>Fifth level</a:t>
            </a:r>
          </a:p>
        </p:txBody>
      </p:sp>
      <p:sp>
        <p:nvSpPr>
          <p:cNvPr id="162" name="Shape 16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3_Diapositive de titre">
    <p:spTree>
      <p:nvGrpSpPr>
        <p:cNvPr id="1" name=""/>
        <p:cNvGrpSpPr/>
        <p:nvPr/>
      </p:nvGrpSpPr>
      <p:grpSpPr>
        <a:xfrm>
          <a:off x="0" y="0"/>
          <a:ext cx="0" cy="0"/>
          <a:chOff x="0" y="0"/>
          <a:chExt cx="0" cy="0"/>
        </a:xfrm>
      </p:grpSpPr>
      <p:sp>
        <p:nvSpPr>
          <p:cNvPr id="169" name="Shape 16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3.emf"/><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3.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theme" Target="../theme/theme4.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73E87"/>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7"/>
            <a:ext cx="8229600" cy="1508125"/>
          </a:xfrm>
          <a:prstGeom prst="rect">
            <a:avLst/>
          </a:prstGeom>
          <a:ln w="12700">
            <a:miter lim="400000"/>
          </a:ln>
        </p:spPr>
        <p:txBody>
          <a:bodyPr lIns="45719" rIns="45719" anchor="ctr">
            <a:normAutofit/>
          </a:bodyPr>
          <a:lstStyle/>
          <a:p>
            <a:endParaRPr/>
          </a:p>
        </p:txBody>
      </p:sp>
      <p:sp>
        <p:nvSpPr>
          <p:cNvPr id="3" name="Shape 3"/>
          <p:cNvSpPr>
            <a:spLocks noGrp="1"/>
          </p:cNvSpPr>
          <p:nvPr>
            <p:ph type="body" idx="1"/>
          </p:nvPr>
        </p:nvSpPr>
        <p:spPr>
          <a:xfrm>
            <a:off x="457200" y="1600200"/>
            <a:ext cx="8229600" cy="5257800"/>
          </a:xfrm>
          <a:prstGeom prst="rect">
            <a:avLst/>
          </a:prstGeom>
          <a:ln w="12700">
            <a:miter lim="400000"/>
          </a:ln>
        </p:spPr>
        <p:txBody>
          <a:bodyPr lIns="45719" rIns="45719">
            <a:normAutofit/>
          </a:bodyPr>
          <a:lstStyle/>
          <a:p>
            <a:endParaRPr/>
          </a:p>
        </p:txBody>
      </p:sp>
      <p:sp>
        <p:nvSpPr>
          <p:cNvPr id="4" name="Shape 4"/>
          <p:cNvSpPr>
            <a:spLocks noGrp="1"/>
          </p:cNvSpPr>
          <p:nvPr>
            <p:ph type="sldNum" sz="quarter" idx="2"/>
          </p:nvPr>
        </p:nvSpPr>
        <p:spPr>
          <a:xfrm>
            <a:off x="6273317" y="6217853"/>
            <a:ext cx="279883" cy="276999"/>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 id="2147483658" r:id="rId7"/>
    <p:sldLayoutId id="2147483660" r:id="rId8"/>
    <p:sldLayoutId id="2147483661" r:id="rId9"/>
  </p:sldLayoutIdLst>
  <p:transition spd="med"/>
  <p:hf sldNum="0" hdr="0" ftr="0"/>
  <p:txStyles>
    <p:titleStyle>
      <a:lvl1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0000"/>
          </a:solidFill>
          <a:uFillTx/>
          <a:latin typeface="Arial"/>
          <a:ea typeface="Arial"/>
          <a:cs typeface="Arial"/>
          <a:sym typeface="Arial"/>
        </a:defRPr>
      </a:lvl9pPr>
    </p:titleStyle>
    <p:bodyStyle>
      <a:lvl1pPr marL="493776" marR="0" indent="-457200" algn="l" defTabSz="914400" rtl="0" latinLnBrk="0">
        <a:lnSpc>
          <a:spcPct val="100000"/>
        </a:lnSpc>
        <a:spcBef>
          <a:spcPts val="700"/>
        </a:spcBef>
        <a:spcAft>
          <a:spcPts val="0"/>
        </a:spcAft>
        <a:buClr>
          <a:schemeClr val="accent1"/>
        </a:buClr>
        <a:buSzPct val="80000"/>
        <a:buFont typeface="Arial"/>
        <a:buChar char="•"/>
        <a:tabLst/>
        <a:defRPr sz="3000" b="0" i="0" u="none" strike="noStrike" cap="none" spc="0" baseline="0">
          <a:ln>
            <a:noFill/>
          </a:ln>
          <a:solidFill>
            <a:srgbClr val="000000"/>
          </a:solidFill>
          <a:uFillTx/>
          <a:latin typeface="Arial"/>
          <a:ea typeface="Arial"/>
          <a:cs typeface="Arial"/>
          <a:sym typeface="Arial"/>
        </a:defRPr>
      </a:lvl1pPr>
      <a:lvl2pPr marL="975594" marR="0" indent="-527538" algn="l" defTabSz="914400" rtl="0" latinLnBrk="0">
        <a:lnSpc>
          <a:spcPct val="100000"/>
        </a:lnSpc>
        <a:spcBef>
          <a:spcPts val="700"/>
        </a:spcBef>
        <a:spcAft>
          <a:spcPts val="0"/>
        </a:spcAft>
        <a:buClr>
          <a:schemeClr val="accent1"/>
        </a:buClr>
        <a:buSzPct val="90000"/>
        <a:buFont typeface="Arial"/>
        <a:buChar char="•"/>
        <a:tabLst/>
        <a:defRPr sz="3000" b="0" i="0" u="none" strike="noStrike" cap="none" spc="0" baseline="0">
          <a:ln>
            <a:noFill/>
          </a:ln>
          <a:solidFill>
            <a:srgbClr val="000000"/>
          </a:solidFill>
          <a:uFillTx/>
          <a:latin typeface="Arial"/>
          <a:ea typeface="Arial"/>
          <a:cs typeface="Arial"/>
          <a:sym typeface="Arial"/>
        </a:defRPr>
      </a:lvl2pPr>
      <a:lvl3pPr marL="1178433" marR="0" indent="-428625" algn="l" defTabSz="914400" rtl="0" latinLnBrk="0">
        <a:lnSpc>
          <a:spcPct val="100000"/>
        </a:lnSpc>
        <a:spcBef>
          <a:spcPts val="700"/>
        </a:spcBef>
        <a:spcAft>
          <a:spcPts val="0"/>
        </a:spcAft>
        <a:buClr>
          <a:schemeClr val="accent1"/>
        </a:buClr>
        <a:buSzPct val="85000"/>
        <a:buFont typeface="Arial"/>
        <a:buChar char="•"/>
        <a:tabLst/>
        <a:defRPr sz="3000" b="0" i="0" u="none" strike="noStrike" cap="none" spc="0" baseline="0">
          <a:ln>
            <a:noFill/>
          </a:ln>
          <a:solidFill>
            <a:srgbClr val="000000"/>
          </a:solidFill>
          <a:uFillTx/>
          <a:latin typeface="Arial"/>
          <a:ea typeface="Arial"/>
          <a:cs typeface="Arial"/>
          <a:sym typeface="Arial"/>
        </a:defRPr>
      </a:lvl3pPr>
      <a:lvl4pPr marL="1556766" marR="0" indent="-514350" algn="l" defTabSz="914400" rtl="0" latinLnBrk="0">
        <a:lnSpc>
          <a:spcPct val="100000"/>
        </a:lnSpc>
        <a:spcBef>
          <a:spcPts val="700"/>
        </a:spcBef>
        <a:spcAft>
          <a:spcPts val="0"/>
        </a:spcAft>
        <a:buClr>
          <a:schemeClr val="accent1"/>
        </a:buClr>
        <a:buSzPct val="90000"/>
        <a:buFont typeface="Arial"/>
        <a:buChar char="•"/>
        <a:tabLst/>
        <a:defRPr sz="3000" b="0" i="0" u="none" strike="noStrike" cap="none" spc="0" baseline="0">
          <a:ln>
            <a:noFill/>
          </a:ln>
          <a:solidFill>
            <a:srgbClr val="000000"/>
          </a:solidFill>
          <a:uFillTx/>
          <a:latin typeface="Arial"/>
          <a:ea typeface="Arial"/>
          <a:cs typeface="Arial"/>
          <a:sym typeface="Arial"/>
        </a:defRPr>
      </a:lvl4pPr>
      <a:lvl5pPr marL="1821942" marR="0" indent="-514350" algn="l" defTabSz="914400" rtl="0" latinLnBrk="0">
        <a:lnSpc>
          <a:spcPct val="100000"/>
        </a:lnSpc>
        <a:spcBef>
          <a:spcPts val="700"/>
        </a:spcBef>
        <a:spcAft>
          <a:spcPts val="0"/>
        </a:spcAft>
        <a:buClr>
          <a:schemeClr val="accent1"/>
        </a:buClr>
        <a:buSzPct val="100000"/>
        <a:buFont typeface="Arial"/>
        <a:buChar char="•"/>
        <a:tabLst/>
        <a:defRPr sz="3000" b="0" i="0" u="none" strike="noStrike" cap="none" spc="0" baseline="0">
          <a:ln>
            <a:noFill/>
          </a:ln>
          <a:solidFill>
            <a:srgbClr val="000000"/>
          </a:solidFill>
          <a:uFillTx/>
          <a:latin typeface="Arial"/>
          <a:ea typeface="Arial"/>
          <a:cs typeface="Arial"/>
          <a:sym typeface="Arial"/>
        </a:defRPr>
      </a:lvl5pPr>
      <a:lvl6pPr marL="1792223" marR="0" indent="-274319" algn="l" defTabSz="914400" rtl="0" latinLnBrk="0">
        <a:lnSpc>
          <a:spcPct val="100000"/>
        </a:lnSpc>
        <a:spcBef>
          <a:spcPts val="700"/>
        </a:spcBef>
        <a:spcAft>
          <a:spcPts val="0"/>
        </a:spcAft>
        <a:buClr>
          <a:schemeClr val="accent1"/>
        </a:buClr>
        <a:buSzPct val="100000"/>
        <a:buFont typeface="Arial"/>
        <a:buChar char="-"/>
        <a:tabLst/>
        <a:defRPr sz="3000" b="0" i="0" u="none" strike="noStrike" cap="none" spc="0" baseline="0">
          <a:ln>
            <a:noFill/>
          </a:ln>
          <a:solidFill>
            <a:srgbClr val="000000"/>
          </a:solidFill>
          <a:uFillTx/>
          <a:latin typeface="Arial"/>
          <a:ea typeface="Arial"/>
          <a:cs typeface="Arial"/>
          <a:sym typeface="Arial"/>
        </a:defRPr>
      </a:lvl6pPr>
      <a:lvl7pPr marL="2042159" marR="0" indent="-304799" algn="l" defTabSz="914400" rtl="0" latinLnBrk="0">
        <a:lnSpc>
          <a:spcPct val="100000"/>
        </a:lnSpc>
        <a:spcBef>
          <a:spcPts val="700"/>
        </a:spcBef>
        <a:spcAft>
          <a:spcPts val="0"/>
        </a:spcAft>
        <a:buClr>
          <a:schemeClr val="accent1"/>
        </a:buClr>
        <a:buSzPct val="100000"/>
        <a:buFont typeface="Arial"/>
        <a:buChar char="•"/>
        <a:tabLst/>
        <a:defRPr sz="3000" b="0" i="0" u="none" strike="noStrike" cap="none" spc="0" baseline="0">
          <a:ln>
            <a:noFill/>
          </a:ln>
          <a:solidFill>
            <a:srgbClr val="000000"/>
          </a:solidFill>
          <a:uFillTx/>
          <a:latin typeface="Arial"/>
          <a:ea typeface="Arial"/>
          <a:cs typeface="Arial"/>
          <a:sym typeface="Arial"/>
        </a:defRPr>
      </a:lvl7pPr>
      <a:lvl8pPr marL="2299715" marR="0" indent="-342899" algn="l" defTabSz="914400" rtl="0" latinLnBrk="0">
        <a:lnSpc>
          <a:spcPct val="100000"/>
        </a:lnSpc>
        <a:spcBef>
          <a:spcPts val="700"/>
        </a:spcBef>
        <a:spcAft>
          <a:spcPts val="0"/>
        </a:spcAft>
        <a:buClr>
          <a:schemeClr val="accent1"/>
        </a:buClr>
        <a:buSzPct val="100000"/>
        <a:buFont typeface="Arial"/>
        <a:buChar char="▪"/>
        <a:tabLst/>
        <a:defRPr sz="3000" b="0" i="0" u="none" strike="noStrike" cap="none" spc="0" baseline="0">
          <a:ln>
            <a:noFill/>
          </a:ln>
          <a:solidFill>
            <a:srgbClr val="000000"/>
          </a:solidFill>
          <a:uFillTx/>
          <a:latin typeface="Arial"/>
          <a:ea typeface="Arial"/>
          <a:cs typeface="Arial"/>
          <a:sym typeface="Arial"/>
        </a:defRPr>
      </a:lvl8pPr>
      <a:lvl9pPr marL="2491739" marR="0" indent="-342899" algn="l" defTabSz="914400" rtl="0" latinLnBrk="0">
        <a:lnSpc>
          <a:spcPct val="100000"/>
        </a:lnSpc>
        <a:spcBef>
          <a:spcPts val="700"/>
        </a:spcBef>
        <a:spcAft>
          <a:spcPts val="0"/>
        </a:spcAft>
        <a:buClr>
          <a:schemeClr val="accent1"/>
        </a:buClr>
        <a:buSzPct val="100000"/>
        <a:buFont typeface="Arial"/>
        <a:buChar char="•"/>
        <a:tabLst/>
        <a:defRPr sz="3000" b="0"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494"/>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1" y="1325608"/>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hangingPunct="1"/>
            <a:fld id="{AFB14C73-80AE-4A62-B320-BBE375D2EFBC}" type="datetime1">
              <a:rPr lang="en-US" kern="1200" smtClean="0">
                <a:solidFill>
                  <a:srgbClr val="0055A0">
                    <a:tint val="75000"/>
                  </a:srgbClr>
                </a:solidFill>
                <a:ea typeface="+mn-ea"/>
                <a:cs typeface="+mn-cs"/>
              </a:rPr>
              <a:t>5/13/2016</a:t>
            </a:fld>
            <a:endParaRPr lang="en-US" kern="1200" dirty="0">
              <a:solidFill>
                <a:srgbClr val="0055A0">
                  <a:tint val="75000"/>
                </a:srgbClr>
              </a:solidFill>
              <a:ea typeface="+mn-ea"/>
              <a:cs typeface="+mn-cs"/>
            </a:endParaRPr>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hangingPunct="1"/>
            <a:endParaRPr lang="en-US" kern="1200" dirty="0">
              <a:solidFill>
                <a:srgbClr val="0055A0">
                  <a:tint val="75000"/>
                </a:srgbClr>
              </a:solidFill>
              <a:ea typeface="+mn-ea"/>
              <a:cs typeface="+mn-cs"/>
            </a:endParaRPr>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hangingPunct="1"/>
            <a:fld id="{17918391-D411-FE40-AAD7-861AE5233E0E}" type="slidenum">
              <a:rPr lang="en-US" kern="1200" smtClean="0">
                <a:solidFill>
                  <a:srgbClr val="0055A0">
                    <a:tint val="75000"/>
                  </a:srgbClr>
                </a:solidFill>
                <a:ea typeface="+mn-ea"/>
                <a:cs typeface="+mn-cs"/>
              </a:rPr>
              <a:pPr hangingPunct="1"/>
              <a:t>‹#›</a:t>
            </a:fld>
            <a:endParaRPr lang="en-US" kern="1200" dirty="0">
              <a:solidFill>
                <a:srgbClr val="0055A0">
                  <a:tint val="75000"/>
                </a:srgbClr>
              </a:solidFill>
              <a:ea typeface="+mn-ea"/>
              <a:cs typeface="+mn-cs"/>
            </a:endParaRPr>
          </a:p>
        </p:txBody>
      </p:sp>
    </p:spTree>
    <p:extLst>
      <p:ext uri="{BB962C8B-B14F-4D97-AF65-F5344CB8AC3E}">
        <p14:creationId xmlns:p14="http://schemas.microsoft.com/office/powerpoint/2010/main" val="270510597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iming>
    <p:tnLst>
      <p:par>
        <p:cTn id="1" dur="indefinite" restart="never" nodeType="tmRoot"/>
      </p:par>
    </p:tnLst>
  </p:timing>
  <p:hf sldNum="0"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hangingPunct="1"/>
            <a:fld id="{B0E0BBF4-F99D-4CD7-BD74-7374A3084F2B}" type="datetime1">
              <a:rPr lang="en-US" kern="1200" smtClean="0">
                <a:solidFill>
                  <a:prstClr val="black">
                    <a:tint val="75000"/>
                  </a:prstClr>
                </a:solidFill>
                <a:latin typeface="Calibri"/>
                <a:ea typeface="+mn-ea"/>
                <a:cs typeface="+mn-cs"/>
              </a:rPr>
              <a:t>5/13/2016</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hangingPunct="1"/>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hangingPunct="1"/>
            <a:fld id="{5957837F-F625-4A95-9FD2-B895CD9DA281}" type="slidenum">
              <a:rPr lang="en-US" kern="1200" smtClean="0">
                <a:solidFill>
                  <a:prstClr val="black">
                    <a:tint val="75000"/>
                  </a:prstClr>
                </a:solidFill>
                <a:latin typeface="Calibri"/>
                <a:ea typeface="+mn-ea"/>
                <a:cs typeface="+mn-cs"/>
              </a:rPr>
              <a:pPr hangingPunct="1"/>
              <a:t>‹#›</a:t>
            </a:fld>
            <a:endParaRPr lang="en-US"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4275304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0" y="-27384"/>
            <a:ext cx="9144000"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0" y="913060"/>
            <a:ext cx="9144000" cy="5079968"/>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hangingPunct="1"/>
            <a:fld id="{85F3859D-EFB7-4245-9F03-BEB2DFD07FA7}" type="datetime1">
              <a:rPr lang="en-US" kern="1200" smtClean="0">
                <a:solidFill>
                  <a:srgbClr val="0055A0">
                    <a:tint val="75000"/>
                  </a:srgbClr>
                </a:solidFill>
                <a:ea typeface="+mn-ea"/>
                <a:cs typeface="+mn-cs"/>
              </a:rPr>
              <a:t>5/13/2016</a:t>
            </a:fld>
            <a:endParaRPr lang="en-US" kern="1200" dirty="0">
              <a:solidFill>
                <a:srgbClr val="0055A0">
                  <a:tint val="75000"/>
                </a:srgbClr>
              </a:solidFill>
              <a:ea typeface="+mn-ea"/>
              <a:cs typeface="+mn-cs"/>
            </a:endParaRPr>
          </a:p>
        </p:txBody>
      </p:sp>
      <p:sp>
        <p:nvSpPr>
          <p:cNvPr id="3" name="Footer Placeholder 2"/>
          <p:cNvSpPr>
            <a:spLocks noGrp="1"/>
          </p:cNvSpPr>
          <p:nvPr>
            <p:ph type="ftr" sz="quarter" idx="3"/>
          </p:nvPr>
        </p:nvSpPr>
        <p:spPr>
          <a:xfrm>
            <a:off x="5182756" y="6356352"/>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pPr hangingPunct="1"/>
            <a:endParaRPr lang="en-US" kern="1200" dirty="0">
              <a:solidFill>
                <a:srgbClr val="0055A0">
                  <a:tint val="75000"/>
                </a:srgbClr>
              </a:solidFill>
              <a:ea typeface="+mn-ea"/>
              <a:cs typeface="+mn-cs"/>
            </a:endParaRPr>
          </a:p>
        </p:txBody>
      </p:sp>
      <p:sp>
        <p:nvSpPr>
          <p:cNvPr id="4" name="Slide Number Placeholder 3"/>
          <p:cNvSpPr>
            <a:spLocks noGrp="1"/>
          </p:cNvSpPr>
          <p:nvPr>
            <p:ph type="sldNum" sz="quarter" idx="4"/>
          </p:nvPr>
        </p:nvSpPr>
        <p:spPr>
          <a:xfrm>
            <a:off x="8185377" y="6356352"/>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hangingPunct="1"/>
            <a:fld id="{17918391-D411-FE40-AAD7-861AE5233E0E}" type="slidenum">
              <a:rPr lang="en-US" kern="1200" smtClean="0">
                <a:solidFill>
                  <a:srgbClr val="0055A0">
                    <a:tint val="75000"/>
                  </a:srgbClr>
                </a:solidFill>
                <a:ea typeface="+mn-ea"/>
                <a:cs typeface="+mn-cs"/>
              </a:rPr>
              <a:pPr hangingPunct="1"/>
              <a:t>‹#›</a:t>
            </a:fld>
            <a:endParaRPr lang="en-US" kern="1200" dirty="0">
              <a:solidFill>
                <a:srgbClr val="0055A0">
                  <a:tint val="75000"/>
                </a:srgbClr>
              </a:solidFill>
              <a:ea typeface="+mn-ea"/>
              <a:cs typeface="+mn-cs"/>
            </a:endParaRPr>
          </a:p>
        </p:txBody>
      </p:sp>
    </p:spTree>
    <p:extLst>
      <p:ext uri="{BB962C8B-B14F-4D97-AF65-F5344CB8AC3E}">
        <p14:creationId xmlns:p14="http://schemas.microsoft.com/office/powerpoint/2010/main" val="8760902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Lst>
  <p:timing>
    <p:tnLst>
      <p:par>
        <p:cTn id="1" dur="indefinite" restart="never" nodeType="tmRoot"/>
      </p:par>
    </p:tnLst>
  </p:timing>
  <p:hf sldNum="0"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hangingPunct="1"/>
            <a:fld id="{7D20835A-8CC0-4538-AA54-0C70D34A62D4}" type="datetime1">
              <a:rPr lang="en-US" kern="1200" smtClean="0">
                <a:solidFill>
                  <a:prstClr val="black">
                    <a:tint val="75000"/>
                  </a:prstClr>
                </a:solidFill>
                <a:latin typeface="Calibri" panose="020F0502020204030204"/>
                <a:ea typeface="+mn-ea"/>
                <a:cs typeface="+mn-cs"/>
              </a:rPr>
              <a:t>5/13/2016</a:t>
            </a:fld>
            <a:endParaRPr lang="fr-FR" kern="1200">
              <a:solidFill>
                <a:prstClr val="black">
                  <a:tint val="75000"/>
                </a:prstClr>
              </a:solidFill>
              <a:latin typeface="Calibri" panose="020F0502020204030204"/>
              <a:ea typeface="+mn-ea"/>
              <a:cs typeface="+mn-cs"/>
            </a:endParaRPr>
          </a:p>
        </p:txBody>
      </p:sp>
      <p:sp>
        <p:nvSpPr>
          <p:cNvPr id="5" name="Espace réservé du pied de page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hangingPunct="1"/>
            <a:endParaRPr lang="fr-FR" kern="1200">
              <a:solidFill>
                <a:prstClr val="black">
                  <a:tint val="75000"/>
                </a:prstClr>
              </a:solidFill>
              <a:latin typeface="Calibri" panose="020F0502020204030204"/>
              <a:ea typeface="+mn-ea"/>
              <a:cs typeface="+mn-cs"/>
            </a:endParaRPr>
          </a:p>
        </p:txBody>
      </p:sp>
      <p:sp>
        <p:nvSpPr>
          <p:cNvPr id="6" name="Espace réservé du numéro de diapositive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hangingPunct="1"/>
            <a:fld id="{1F7F3899-C38B-4A47-96F6-1BC6BC1D7025}" type="slidenum">
              <a:rPr lang="fr-FR" kern="1200" smtClean="0">
                <a:solidFill>
                  <a:prstClr val="black">
                    <a:tint val="75000"/>
                  </a:prstClr>
                </a:solidFill>
                <a:latin typeface="Calibri" panose="020F0502020204030204"/>
                <a:ea typeface="+mn-ea"/>
                <a:cs typeface="+mn-cs"/>
              </a:rPr>
              <a:pPr hangingPunct="1"/>
              <a:t>‹#›</a:t>
            </a:fld>
            <a:endParaRPr lang="fr-FR" kern="1200">
              <a:solidFill>
                <a:prstClr val="black">
                  <a:tint val="75000"/>
                </a:prstClr>
              </a:solidFill>
              <a:latin typeface="Calibri" panose="020F0502020204030204"/>
              <a:ea typeface="+mn-ea"/>
              <a:cs typeface="+mn-cs"/>
            </a:endParaRPr>
          </a:p>
        </p:txBody>
      </p:sp>
    </p:spTree>
    <p:extLst>
      <p:ext uri="{BB962C8B-B14F-4D97-AF65-F5344CB8AC3E}">
        <p14:creationId xmlns:p14="http://schemas.microsoft.com/office/powerpoint/2010/main" val="23052480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hangingPunct="1"/>
            <a:fld id="{CF686DB1-15C0-438A-BC50-9340A2B7D715}" type="datetime1">
              <a:rPr lang="en-US" kern="1200" smtClean="0">
                <a:solidFill>
                  <a:prstClr val="black">
                    <a:tint val="75000"/>
                  </a:prstClr>
                </a:solidFill>
                <a:latin typeface="Calibri" panose="020F0502020204030204"/>
                <a:ea typeface="+mn-ea"/>
                <a:cs typeface="+mn-cs"/>
              </a:rPr>
              <a:t>5/13/2016</a:t>
            </a:fld>
            <a:endParaRPr lang="fr-FR" kern="1200">
              <a:solidFill>
                <a:prstClr val="black">
                  <a:tint val="75000"/>
                </a:prstClr>
              </a:solidFill>
              <a:latin typeface="Calibri" panose="020F0502020204030204"/>
              <a:ea typeface="+mn-ea"/>
              <a:cs typeface="+mn-cs"/>
            </a:endParaRPr>
          </a:p>
        </p:txBody>
      </p:sp>
      <p:sp>
        <p:nvSpPr>
          <p:cNvPr id="5" name="Espace réservé du pied de page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hangingPunct="1"/>
            <a:endParaRPr lang="fr-FR" kern="1200">
              <a:solidFill>
                <a:prstClr val="black">
                  <a:tint val="75000"/>
                </a:prstClr>
              </a:solidFill>
              <a:latin typeface="Calibri" panose="020F0502020204030204"/>
              <a:ea typeface="+mn-ea"/>
              <a:cs typeface="+mn-cs"/>
            </a:endParaRPr>
          </a:p>
        </p:txBody>
      </p:sp>
      <p:sp>
        <p:nvSpPr>
          <p:cNvPr id="6" name="Espace réservé du numéro de diapositive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hangingPunct="1"/>
            <a:fld id="{1F7F3899-C38B-4A47-96F6-1BC6BC1D7025}" type="slidenum">
              <a:rPr lang="fr-FR" kern="1200" smtClean="0">
                <a:solidFill>
                  <a:prstClr val="black">
                    <a:tint val="75000"/>
                  </a:prstClr>
                </a:solidFill>
                <a:latin typeface="Calibri" panose="020F0502020204030204"/>
                <a:ea typeface="+mn-ea"/>
                <a:cs typeface="+mn-cs"/>
              </a:rPr>
              <a:pPr hangingPunct="1"/>
              <a:t>‹#›</a:t>
            </a:fld>
            <a:endParaRPr lang="fr-FR" kern="1200">
              <a:solidFill>
                <a:prstClr val="black">
                  <a:tint val="75000"/>
                </a:prstClr>
              </a:solidFill>
              <a:latin typeface="Calibri" panose="020F0502020204030204"/>
              <a:ea typeface="+mn-ea"/>
              <a:cs typeface="+mn-cs"/>
            </a:endParaRPr>
          </a:p>
        </p:txBody>
      </p:sp>
    </p:spTree>
    <p:extLst>
      <p:ext uri="{BB962C8B-B14F-4D97-AF65-F5344CB8AC3E}">
        <p14:creationId xmlns:p14="http://schemas.microsoft.com/office/powerpoint/2010/main" val="167911925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hyperlink" Target="https://www.google.fi/url?sa=i&amp;rct=j&amp;q=&amp;esrc=s&amp;source=images&amp;cd=&amp;cad=rja&amp;uact=8&amp;ved=0ahUKEwjS2Njk-vvLAhXKKywKHbLGAowQjRwIBw&amp;url=https://wiki.tut.fi/DENIS/&amp;psig=AFQjCNF7mtD1txejjqcUcvrSS1IbIcMbNg&amp;ust=1460099000449627"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tif"/><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gif"/><Relationship Id="rId1" Type="http://schemas.openxmlformats.org/officeDocument/2006/relationships/slideLayout" Target="../slideLayouts/slideLayout16.xml"/><Relationship Id="rId5" Type="http://schemas.openxmlformats.org/officeDocument/2006/relationships/image" Target="../media/image150.png"/><Relationship Id="rId4" Type="http://schemas.openxmlformats.org/officeDocument/2006/relationships/image" Target="../media/image140.png"/></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cds.cern.ch/record/1643430/files/p10.pdf" TargetMode="External"/><Relationship Id="rId2" Type="http://schemas.openxmlformats.org/officeDocument/2006/relationships/hyperlink" Target="https://arxiv.org/ftp/arxiv/papers/1401/1401.3955.pdf" TargetMode="External"/><Relationship Id="rId1" Type="http://schemas.openxmlformats.org/officeDocument/2006/relationships/slideLayout" Target="../slideLayouts/slideLayout3.xml"/><Relationship Id="rId4" Type="http://schemas.openxmlformats.org/officeDocument/2006/relationships/hyperlink" Target="https://cdsweb.cern.ch/record/2031159/files/Thesis-2015-Ravaioli.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38.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52.gif"/><Relationship Id="rId1" Type="http://schemas.openxmlformats.org/officeDocument/2006/relationships/slideLayout" Target="../slideLayouts/slideLayout38.xml"/><Relationship Id="rId5" Type="http://schemas.openxmlformats.org/officeDocument/2006/relationships/image" Target="../media/image180.png"/><Relationship Id="rId4" Type="http://schemas.openxmlformats.org/officeDocument/2006/relationships/image" Target="../media/image170.png"/></Relationships>
</file>

<file path=ppt/slides/_rels/slide36.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2.xml"/></Relationships>
</file>

<file path=ppt/slides/_rels/slide4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hyperlink" Target="https://www.google.fi/url?sa=i&amp;rct=j&amp;q=&amp;esrc=s&amp;source=images&amp;cd=&amp;cad=rja&amp;uact=8&amp;ved=0ahUKEwjS2Njk-vvLAhXKKywKHbLGAowQjRwIBw&amp;url=https://wiki.tut.fi/DENIS/&amp;psig=AFQjCNF7mtD1txejjqcUcvrSS1IbIcMbNg&amp;ust=1460099000449627"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a:off x="611560" y="4221090"/>
            <a:ext cx="8640960" cy="9233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i="1">
                <a:solidFill>
                  <a:srgbClr val="FFFFFF"/>
                </a:solidFill>
              </a:defRPr>
            </a:lvl1pPr>
          </a:lstStyle>
          <a:p>
            <a:r>
              <a:rPr dirty="0"/>
              <a:t>Tiina Salmi and Antti </a:t>
            </a:r>
            <a:r>
              <a:rPr dirty="0" smtClean="0"/>
              <a:t>Stenvall</a:t>
            </a:r>
            <a:r>
              <a:rPr lang="fi-FI" dirty="0" smtClean="0"/>
              <a:t>, </a:t>
            </a:r>
          </a:p>
          <a:p>
            <a:r>
              <a:rPr lang="fi-FI" dirty="0" smtClean="0"/>
              <a:t>Tampere </a:t>
            </a:r>
            <a:r>
              <a:rPr lang="fi-FI" dirty="0" err="1" smtClean="0"/>
              <a:t>University</a:t>
            </a:r>
            <a:r>
              <a:rPr lang="fi-FI" dirty="0" smtClean="0"/>
              <a:t> of </a:t>
            </a:r>
            <a:r>
              <a:rPr lang="fi-FI" dirty="0" err="1" smtClean="0"/>
              <a:t>technology</a:t>
            </a:r>
            <a:r>
              <a:rPr lang="fi-FI" dirty="0" smtClean="0"/>
              <a:t>, Finland</a:t>
            </a:r>
          </a:p>
          <a:p>
            <a:r>
              <a:rPr lang="fi-FI" dirty="0" smtClean="0"/>
              <a:t>Marco </a:t>
            </a:r>
            <a:r>
              <a:rPr lang="fi-FI" dirty="0" err="1" smtClean="0"/>
              <a:t>Prioli</a:t>
            </a:r>
            <a:r>
              <a:rPr lang="fi-FI" dirty="0" smtClean="0"/>
              <a:t>, CERN</a:t>
            </a:r>
            <a:endParaRPr dirty="0"/>
          </a:p>
        </p:txBody>
      </p:sp>
      <p:sp>
        <p:nvSpPr>
          <p:cNvPr id="179" name="Shape 179"/>
          <p:cNvSpPr/>
          <p:nvPr/>
        </p:nvSpPr>
        <p:spPr>
          <a:xfrm>
            <a:off x="266045" y="5876996"/>
            <a:ext cx="2464775" cy="6463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i="1">
                <a:solidFill>
                  <a:srgbClr val="FFFFFF"/>
                </a:solidFill>
              </a:defRPr>
            </a:pPr>
            <a:r>
              <a:rPr lang="fi-FI" dirty="0" smtClean="0"/>
              <a:t>1st EuroCirCol </a:t>
            </a:r>
            <a:r>
              <a:rPr lang="fi-FI" dirty="0" err="1" smtClean="0"/>
              <a:t>review</a:t>
            </a:r>
            <a:endParaRPr dirty="0"/>
          </a:p>
          <a:p>
            <a:pPr>
              <a:defRPr i="1">
                <a:solidFill>
                  <a:srgbClr val="FFFFFF"/>
                </a:solidFill>
              </a:defRPr>
            </a:pPr>
            <a:r>
              <a:rPr lang="fi-FI" dirty="0" smtClean="0"/>
              <a:t>CERN</a:t>
            </a:r>
            <a:r>
              <a:rPr dirty="0" smtClean="0"/>
              <a:t>, </a:t>
            </a:r>
            <a:r>
              <a:rPr lang="fi-FI" dirty="0" err="1" smtClean="0"/>
              <a:t>May</a:t>
            </a:r>
            <a:r>
              <a:rPr dirty="0" smtClean="0"/>
              <a:t> 1</a:t>
            </a:r>
            <a:r>
              <a:rPr lang="fi-FI" dirty="0" smtClean="0"/>
              <a:t>2</a:t>
            </a:r>
            <a:r>
              <a:rPr baseline="30000" dirty="0" err="1" smtClean="0"/>
              <a:t>th</a:t>
            </a:r>
            <a:r>
              <a:rPr dirty="0" smtClean="0"/>
              <a:t> </a:t>
            </a:r>
            <a:r>
              <a:rPr dirty="0"/>
              <a:t>, 2016</a:t>
            </a:r>
          </a:p>
        </p:txBody>
      </p:sp>
      <p:sp>
        <p:nvSpPr>
          <p:cNvPr id="180" name="Shape 180"/>
          <p:cNvSpPr/>
          <p:nvPr/>
        </p:nvSpPr>
        <p:spPr>
          <a:xfrm>
            <a:off x="510628" y="2468894"/>
            <a:ext cx="7656902" cy="1446550"/>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600" i="1">
                <a:solidFill>
                  <a:srgbClr val="FFFFFF"/>
                </a:solidFill>
              </a:defRPr>
            </a:pPr>
            <a:r>
              <a:rPr sz="4400" dirty="0"/>
              <a:t>Quench </a:t>
            </a:r>
            <a:r>
              <a:rPr sz="4400" dirty="0" smtClean="0"/>
              <a:t>protection</a:t>
            </a:r>
            <a:endParaRPr sz="4400" dirty="0"/>
          </a:p>
          <a:p>
            <a:pPr>
              <a:defRPr sz="3600" i="1">
                <a:solidFill>
                  <a:srgbClr val="FFFFFF"/>
                </a:solidFill>
              </a:defRPr>
            </a:pPr>
            <a:r>
              <a:rPr sz="4400" dirty="0"/>
              <a:t>of the 16T dipoles for the FCC</a:t>
            </a:r>
          </a:p>
        </p:txBody>
      </p:sp>
      <p:pic>
        <p:nvPicPr>
          <p:cNvPr id="181" name="image3.png"/>
          <p:cNvPicPr>
            <a:picLocks noChangeAspect="1"/>
          </p:cNvPicPr>
          <p:nvPr/>
        </p:nvPicPr>
        <p:blipFill>
          <a:blip r:embed="rId2">
            <a:extLst/>
          </a:blip>
          <a:stretch>
            <a:fillRect/>
          </a:stretch>
        </p:blipFill>
        <p:spPr>
          <a:xfrm>
            <a:off x="510627" y="549889"/>
            <a:ext cx="2879380" cy="1294937"/>
          </a:xfrm>
          <a:prstGeom prst="rect">
            <a:avLst/>
          </a:prstGeom>
          <a:ln w="12700">
            <a:miter lim="400000"/>
          </a:ln>
        </p:spPr>
      </p:pic>
      <p:pic>
        <p:nvPicPr>
          <p:cNvPr id="182" name="image4.png"/>
          <p:cNvPicPr>
            <a:picLocks noChangeAspect="1"/>
          </p:cNvPicPr>
          <p:nvPr/>
        </p:nvPicPr>
        <p:blipFill>
          <a:blip r:embed="rId3">
            <a:extLst/>
          </a:blip>
          <a:stretch>
            <a:fillRect/>
          </a:stretch>
        </p:blipFill>
        <p:spPr>
          <a:xfrm>
            <a:off x="3995936" y="669052"/>
            <a:ext cx="2160240" cy="1056609"/>
          </a:xfrm>
          <a:prstGeom prst="rect">
            <a:avLst/>
          </a:prstGeom>
          <a:ln w="12700">
            <a:miter lim="400000"/>
          </a:ln>
        </p:spPr>
      </p:pic>
      <p:pic>
        <p:nvPicPr>
          <p:cNvPr id="183" name="image5.jpg" descr="https://wiki.tut.fi/pub/DENIS/WebHome/tut_logo.jpg">
            <a:hlinkClick r:id="rId4"/>
          </p:cNvPr>
          <p:cNvPicPr>
            <a:picLocks noChangeAspect="1"/>
          </p:cNvPicPr>
          <p:nvPr/>
        </p:nvPicPr>
        <p:blipFill>
          <a:blip r:embed="rId5">
            <a:extLst/>
          </a:blip>
          <a:stretch>
            <a:fillRect/>
          </a:stretch>
        </p:blipFill>
        <p:spPr>
          <a:xfrm>
            <a:off x="7092280" y="6108157"/>
            <a:ext cx="1875968" cy="587707"/>
          </a:xfrm>
          <a:prstGeom prst="rect">
            <a:avLst/>
          </a:prstGeom>
          <a:ln w="12700">
            <a:miter lim="400000"/>
          </a:ln>
        </p:spPr>
      </p:pic>
      <p:sp>
        <p:nvSpPr>
          <p:cNvPr id="8" name="Shape 178"/>
          <p:cNvSpPr/>
          <p:nvPr/>
        </p:nvSpPr>
        <p:spPr>
          <a:xfrm>
            <a:off x="683568" y="5291916"/>
            <a:ext cx="8136904"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i="1">
                <a:solidFill>
                  <a:srgbClr val="FFFFFF"/>
                </a:solidFill>
              </a:defRPr>
            </a:lvl1pPr>
          </a:lstStyle>
          <a:p>
            <a:r>
              <a:rPr lang="fi-FI" dirty="0" smtClean="0"/>
              <a:t>In </a:t>
            </a:r>
            <a:r>
              <a:rPr lang="fi-FI" dirty="0" err="1" smtClean="0"/>
              <a:t>collaboration</a:t>
            </a:r>
            <a:r>
              <a:rPr lang="fi-FI" dirty="0" smtClean="0"/>
              <a:t> with EuroCirCol </a:t>
            </a:r>
            <a:r>
              <a:rPr lang="fi-FI" dirty="0" err="1" smtClean="0"/>
              <a:t>wp</a:t>
            </a:r>
            <a:r>
              <a:rPr lang="fi-FI" dirty="0" smtClean="0"/>
              <a:t> 5 </a:t>
            </a:r>
            <a:r>
              <a:rPr lang="fi-FI" dirty="0" err="1" smtClean="0"/>
              <a:t>members</a:t>
            </a:r>
            <a:r>
              <a:rPr lang="fi-FI" dirty="0" smtClean="0"/>
              <a:t> (CERN, CEA, INFN, CIEMAT)</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Shape 385"/>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a:t>3. Calculation of </a:t>
            </a:r>
            <a:r>
              <a:rPr dirty="0" smtClean="0"/>
              <a:t>voltages</a:t>
            </a:r>
            <a:r>
              <a:rPr lang="fi-FI" dirty="0" smtClean="0"/>
              <a:t> (</a:t>
            </a:r>
            <a:r>
              <a:rPr lang="fi-FI" dirty="0" err="1" smtClean="0"/>
              <a:t>only</a:t>
            </a:r>
            <a:r>
              <a:rPr lang="fi-FI" dirty="0" smtClean="0"/>
              <a:t> in </a:t>
            </a:r>
            <a:r>
              <a:rPr lang="fi-FI" dirty="0" err="1" smtClean="0"/>
              <a:t>coodi</a:t>
            </a:r>
            <a:r>
              <a:rPr lang="fi-FI" dirty="0" smtClean="0"/>
              <a:t>)</a:t>
            </a:r>
            <a:endParaRPr dirty="0"/>
          </a:p>
        </p:txBody>
      </p:sp>
      <p:sp>
        <p:nvSpPr>
          <p:cNvPr id="386" name="Shape 386"/>
          <p:cNvSpPr/>
          <p:nvPr/>
        </p:nvSpPr>
        <p:spPr>
          <a:xfrm>
            <a:off x="368971" y="981343"/>
            <a:ext cx="8435594" cy="40011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000" b="1">
                <a:solidFill>
                  <a:srgbClr val="02706E"/>
                </a:solidFill>
              </a:defRPr>
            </a:lvl1pPr>
          </a:lstStyle>
          <a:p>
            <a:r>
              <a:rPr dirty="0"/>
              <a:t>3. Critical peak values are defined from the potential: </a:t>
            </a:r>
          </a:p>
        </p:txBody>
      </p:sp>
      <p:sp>
        <p:nvSpPr>
          <p:cNvPr id="387" name="Shape 387"/>
          <p:cNvSpPr/>
          <p:nvPr/>
        </p:nvSpPr>
        <p:spPr>
          <a:xfrm>
            <a:off x="5462004" y="-984907"/>
            <a:ext cx="834658" cy="276999"/>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defRPr sz="1200"/>
            </a:pPr>
            <a:r>
              <a:t>V</a:t>
            </a:r>
            <a:r>
              <a:rPr baseline="-25000"/>
              <a:t>tot,turn</a:t>
            </a:r>
            <a:r>
              <a:t> (V)</a:t>
            </a:r>
          </a:p>
        </p:txBody>
      </p:sp>
      <p:pic>
        <p:nvPicPr>
          <p:cNvPr id="388" name="image14.png"/>
          <p:cNvPicPr>
            <a:picLocks noChangeAspect="1"/>
          </p:cNvPicPr>
          <p:nvPr/>
        </p:nvPicPr>
        <p:blipFill>
          <a:blip r:embed="rId3">
            <a:extLst/>
          </a:blip>
          <a:srcRect l="30243" t="5651" r="11667" b="3021"/>
          <a:stretch>
            <a:fillRect/>
          </a:stretch>
        </p:blipFill>
        <p:spPr>
          <a:xfrm>
            <a:off x="4824714" y="2060848"/>
            <a:ext cx="4211783" cy="4244577"/>
          </a:xfrm>
          <a:prstGeom prst="rect">
            <a:avLst/>
          </a:prstGeom>
          <a:ln w="12700">
            <a:miter lim="400000"/>
          </a:ln>
        </p:spPr>
      </p:pic>
      <p:sp>
        <p:nvSpPr>
          <p:cNvPr id="389" name="Shape 389"/>
          <p:cNvSpPr/>
          <p:nvPr/>
        </p:nvSpPr>
        <p:spPr>
          <a:xfrm>
            <a:off x="3352801" y="1997117"/>
            <a:ext cx="1236685" cy="646331"/>
          </a:xfrm>
          <a:prstGeom prst="rect">
            <a:avLst/>
          </a:prstGeom>
          <a:solidFill>
            <a:srgbClr val="FFFFFF"/>
          </a:solidFill>
          <a:ln w="19050">
            <a:solidFill>
              <a:srgbClr val="000000"/>
            </a:solidFill>
          </a:ln>
          <a:extLst>
            <a:ext uri="{C572A759-6A51-4108-AA02-DFA0A04FC94B}">
              <ma14:wrappingTextBoxFlag xmlns:ma14="http://schemas.microsoft.com/office/mac/drawingml/2011/main" xmlns="" val="1"/>
            </a:ext>
          </a:extLst>
        </p:spPr>
        <p:txBody>
          <a:bodyPr lIns="45719" rIns="45719">
            <a:spAutoFit/>
          </a:bodyPr>
          <a:lstStyle/>
          <a:p>
            <a:r>
              <a:t>Voltage to ground</a:t>
            </a:r>
          </a:p>
        </p:txBody>
      </p:sp>
      <p:sp>
        <p:nvSpPr>
          <p:cNvPr id="390" name="Shape 390"/>
          <p:cNvSpPr/>
          <p:nvPr/>
        </p:nvSpPr>
        <p:spPr>
          <a:xfrm>
            <a:off x="4589485" y="2428005"/>
            <a:ext cx="3078860" cy="1315637"/>
          </a:xfrm>
          <a:prstGeom prst="line">
            <a:avLst/>
          </a:prstGeom>
          <a:ln w="19050">
            <a:solidFill>
              <a:srgbClr val="000000"/>
            </a:solidFill>
            <a:tailEnd type="triangle"/>
          </a:ln>
        </p:spPr>
        <p:txBody>
          <a:bodyPr lIns="45719" rIns="45719"/>
          <a:lstStyle/>
          <a:p>
            <a:endParaRPr/>
          </a:p>
        </p:txBody>
      </p:sp>
      <p:sp>
        <p:nvSpPr>
          <p:cNvPr id="391" name="Shape 391"/>
          <p:cNvSpPr/>
          <p:nvPr/>
        </p:nvSpPr>
        <p:spPr>
          <a:xfrm flipV="1">
            <a:off x="4528626" y="5347913"/>
            <a:ext cx="1492990" cy="153890"/>
          </a:xfrm>
          <a:prstGeom prst="line">
            <a:avLst/>
          </a:prstGeom>
          <a:ln w="19050">
            <a:solidFill>
              <a:srgbClr val="000000"/>
            </a:solidFill>
            <a:tailEnd type="triangle"/>
          </a:ln>
        </p:spPr>
        <p:txBody>
          <a:bodyPr lIns="45719" rIns="45719"/>
          <a:lstStyle/>
          <a:p>
            <a:endParaRPr/>
          </a:p>
        </p:txBody>
      </p:sp>
      <p:sp>
        <p:nvSpPr>
          <p:cNvPr id="392" name="Shape 392"/>
          <p:cNvSpPr/>
          <p:nvPr/>
        </p:nvSpPr>
        <p:spPr>
          <a:xfrm>
            <a:off x="3352800" y="4886249"/>
            <a:ext cx="1175828" cy="923330"/>
          </a:xfrm>
          <a:prstGeom prst="rect">
            <a:avLst/>
          </a:prstGeom>
          <a:solidFill>
            <a:srgbClr val="FFFFFF"/>
          </a:solidFill>
          <a:ln w="19050">
            <a:solidFill>
              <a:srgbClr val="000000"/>
            </a:solidFill>
          </a:ln>
          <a:extLst>
            <a:ext uri="{C572A759-6A51-4108-AA02-DFA0A04FC94B}">
              <ma14:wrappingTextBoxFlag xmlns:ma14="http://schemas.microsoft.com/office/mac/drawingml/2011/main" xmlns="" val="1"/>
            </a:ext>
          </a:extLst>
        </p:spPr>
        <p:txBody>
          <a:bodyPr lIns="45719" rIns="45719">
            <a:spAutoFit/>
          </a:bodyPr>
          <a:lstStyle/>
          <a:p>
            <a:r>
              <a:t>Voltage between turns</a:t>
            </a:r>
          </a:p>
        </p:txBody>
      </p:sp>
      <p:sp>
        <p:nvSpPr>
          <p:cNvPr id="393" name="Shape 393"/>
          <p:cNvSpPr/>
          <p:nvPr/>
        </p:nvSpPr>
        <p:spPr>
          <a:xfrm>
            <a:off x="3352800" y="3281975"/>
            <a:ext cx="1175828" cy="923330"/>
          </a:xfrm>
          <a:prstGeom prst="rect">
            <a:avLst/>
          </a:prstGeom>
          <a:solidFill>
            <a:srgbClr val="FFFFFF"/>
          </a:solidFill>
          <a:ln w="19050">
            <a:solidFill>
              <a:srgbClr val="000000"/>
            </a:solidFill>
          </a:ln>
          <a:extLst>
            <a:ext uri="{C572A759-6A51-4108-AA02-DFA0A04FC94B}">
              <ma14:wrappingTextBoxFlag xmlns:ma14="http://schemas.microsoft.com/office/mac/drawingml/2011/main" xmlns="" val="1"/>
            </a:ext>
          </a:extLst>
        </p:spPr>
        <p:txBody>
          <a:bodyPr lIns="45719" rIns="45719">
            <a:spAutoFit/>
          </a:bodyPr>
          <a:lstStyle/>
          <a:p>
            <a:r>
              <a:t>Voltage between layers</a:t>
            </a:r>
          </a:p>
        </p:txBody>
      </p:sp>
      <p:sp>
        <p:nvSpPr>
          <p:cNvPr id="394" name="Shape 394"/>
          <p:cNvSpPr/>
          <p:nvPr/>
        </p:nvSpPr>
        <p:spPr>
          <a:xfrm>
            <a:off x="4528626" y="3281977"/>
            <a:ext cx="634750" cy="193997"/>
          </a:xfrm>
          <a:prstGeom prst="line">
            <a:avLst/>
          </a:prstGeom>
          <a:ln w="19050">
            <a:solidFill>
              <a:srgbClr val="000000"/>
            </a:solidFill>
            <a:tailEnd type="triangle"/>
          </a:ln>
        </p:spPr>
        <p:txBody>
          <a:bodyPr lIns="45719" rIns="45719"/>
          <a:lstStyle/>
          <a:p>
            <a:endParaRPr/>
          </a:p>
        </p:txBody>
      </p:sp>
      <p:pic>
        <p:nvPicPr>
          <p:cNvPr id="395" name="image15.png"/>
          <p:cNvPicPr>
            <a:picLocks noChangeAspect="1"/>
          </p:cNvPicPr>
          <p:nvPr/>
        </p:nvPicPr>
        <p:blipFill>
          <a:blip r:embed="rId4">
            <a:extLst/>
          </a:blip>
          <a:stretch>
            <a:fillRect/>
          </a:stretch>
        </p:blipFill>
        <p:spPr>
          <a:xfrm>
            <a:off x="130713" y="1997115"/>
            <a:ext cx="3692239" cy="4128128"/>
          </a:xfrm>
          <a:prstGeom prst="rect">
            <a:avLst/>
          </a:prstGeom>
          <a:ln w="12700">
            <a:miter lim="400000"/>
          </a:ln>
        </p:spPr>
      </p:pic>
      <p:sp>
        <p:nvSpPr>
          <p:cNvPr id="396" name="Shape 396"/>
          <p:cNvSpPr/>
          <p:nvPr/>
        </p:nvSpPr>
        <p:spPr>
          <a:xfrm>
            <a:off x="505690" y="2309090"/>
            <a:ext cx="1863438" cy="868220"/>
          </a:xfrm>
          <a:prstGeom prst="roundRect">
            <a:avLst>
              <a:gd name="adj" fmla="val 16667"/>
            </a:avLst>
          </a:prstGeom>
          <a:ln>
            <a:solidFill>
              <a:srgbClr val="000000"/>
            </a:solidFill>
          </a:ln>
        </p:spPr>
        <p:txBody>
          <a:bodyPr lIns="45719" rIns="45719" anchor="ctr"/>
          <a:lstStyle/>
          <a:p>
            <a:pPr algn="ctr"/>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p:nvPr/>
        </p:nvSpPr>
        <p:spPr>
          <a:xfrm>
            <a:off x="3028950" y="6356352"/>
            <a:ext cx="3086100" cy="346249"/>
          </a:xfrm>
          <a:prstGeom prst="rect">
            <a:avLst/>
          </a:prstGeom>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p>
            <a:r>
              <a:t>T. Salmi, TUT</a:t>
            </a:r>
          </a:p>
        </p:txBody>
      </p:sp>
      <p:pic>
        <p:nvPicPr>
          <p:cNvPr id="458" name="image16.png" descr="C:\Users\salmit\Dropbox\Screenshots\Screenshot 2016-04-04 10.59.25.png"/>
          <p:cNvPicPr>
            <a:picLocks noChangeAspect="1"/>
          </p:cNvPicPr>
          <p:nvPr/>
        </p:nvPicPr>
        <p:blipFill>
          <a:blip r:embed="rId3">
            <a:extLst/>
          </a:blip>
          <a:srcRect t="16000" r="51889"/>
          <a:stretch>
            <a:fillRect/>
          </a:stretch>
        </p:blipFill>
        <p:spPr>
          <a:xfrm>
            <a:off x="-103436" y="0"/>
            <a:ext cx="9427071" cy="6858000"/>
          </a:xfrm>
          <a:prstGeom prst="rect">
            <a:avLst/>
          </a:prstGeom>
          <a:ln w="12700">
            <a:miter lim="400000"/>
          </a:ln>
        </p:spPr>
      </p:pic>
      <p:sp>
        <p:nvSpPr>
          <p:cNvPr id="460" name="Shape 460"/>
          <p:cNvSpPr/>
          <p:nvPr/>
        </p:nvSpPr>
        <p:spPr>
          <a:xfrm flipV="1">
            <a:off x="8163" y="131409"/>
            <a:ext cx="1344388" cy="461668"/>
          </a:xfrm>
          <a:prstGeom prst="rect">
            <a:avLst/>
          </a:prstGeom>
          <a:ln w="28575">
            <a:solidFill>
              <a:srgbClr val="06446B"/>
            </a:solidFill>
          </a:ln>
        </p:spPr>
        <p:txBody>
          <a:bodyPr lIns="45719" rIns="45719" anchor="ctr"/>
          <a:lstStyle/>
          <a:p>
            <a:pPr algn="ctr">
              <a:defRPr>
                <a:solidFill>
                  <a:srgbClr val="FFFFFF"/>
                </a:solidFill>
              </a:defRPr>
            </a:pPr>
            <a:endParaRPr/>
          </a:p>
        </p:txBody>
      </p:sp>
      <p:sp>
        <p:nvSpPr>
          <p:cNvPr id="461" name="Shape 461"/>
          <p:cNvSpPr/>
          <p:nvPr/>
        </p:nvSpPr>
        <p:spPr>
          <a:xfrm>
            <a:off x="219077" y="2408378"/>
            <a:ext cx="4246789" cy="346249"/>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lvl1pPr>
              <a:defRPr>
                <a:solidFill>
                  <a:srgbClr val="FF0000"/>
                </a:solidFill>
                <a:latin typeface="Arial Rounded MT Bold"/>
                <a:ea typeface="Arial Rounded MT Bold"/>
                <a:cs typeface="Arial Rounded MT Bold"/>
                <a:sym typeface="Arial Rounded MT Bold"/>
              </a:defRPr>
            </a:lvl1pPr>
          </a:lstStyle>
          <a:p>
            <a:r>
              <a:t>Coil blocks: #of turns, cable, field</a:t>
            </a:r>
          </a:p>
        </p:txBody>
      </p:sp>
      <p:sp>
        <p:nvSpPr>
          <p:cNvPr id="462" name="Shape 462"/>
          <p:cNvSpPr/>
          <p:nvPr/>
        </p:nvSpPr>
        <p:spPr>
          <a:xfrm>
            <a:off x="17585" y="1536702"/>
            <a:ext cx="4592514" cy="2551085"/>
          </a:xfrm>
          <a:prstGeom prst="roundRect">
            <a:avLst>
              <a:gd name="adj" fmla="val 16667"/>
            </a:avLst>
          </a:prstGeom>
          <a:ln w="28575">
            <a:solidFill>
              <a:srgbClr val="FF0000"/>
            </a:solidFill>
          </a:ln>
        </p:spPr>
        <p:txBody>
          <a:bodyPr lIns="45719" rIns="45719" anchor="ctr"/>
          <a:lstStyle/>
          <a:p>
            <a:pPr algn="ctr">
              <a:defRPr>
                <a:solidFill>
                  <a:srgbClr val="FFFFFF"/>
                </a:solidFill>
              </a:defRPr>
            </a:pPr>
            <a:endParaRPr/>
          </a:p>
        </p:txBody>
      </p:sp>
      <p:sp>
        <p:nvSpPr>
          <p:cNvPr id="463" name="Shape 463"/>
          <p:cNvSpPr/>
          <p:nvPr/>
        </p:nvSpPr>
        <p:spPr>
          <a:xfrm>
            <a:off x="6840310" y="1451431"/>
            <a:ext cx="767444" cy="2661755"/>
          </a:xfrm>
          <a:prstGeom prst="roundRect">
            <a:avLst>
              <a:gd name="adj" fmla="val 16667"/>
            </a:avLst>
          </a:prstGeom>
          <a:ln w="28575">
            <a:solidFill>
              <a:srgbClr val="FF0000"/>
            </a:solidFill>
          </a:ln>
        </p:spPr>
        <p:txBody>
          <a:bodyPr lIns="45719" rIns="45719" anchor="ctr"/>
          <a:lstStyle/>
          <a:p>
            <a:pPr algn="ctr">
              <a:defRPr>
                <a:solidFill>
                  <a:srgbClr val="FFFFFF"/>
                </a:solidFill>
              </a:defRPr>
            </a:pPr>
            <a:endParaRPr/>
          </a:p>
        </p:txBody>
      </p:sp>
      <p:sp>
        <p:nvSpPr>
          <p:cNvPr id="464" name="Shape 464"/>
          <p:cNvSpPr/>
          <p:nvPr/>
        </p:nvSpPr>
        <p:spPr>
          <a:xfrm>
            <a:off x="6793027" y="4087786"/>
            <a:ext cx="1314111" cy="623248"/>
          </a:xfrm>
          <a:prstGeom prst="rect">
            <a:avLst/>
          </a:prstGeom>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lvl1pPr>
              <a:defRPr>
                <a:solidFill>
                  <a:srgbClr val="FF0000"/>
                </a:solidFill>
                <a:latin typeface="Arial Rounded MT Bold"/>
                <a:ea typeface="Arial Rounded MT Bold"/>
                <a:cs typeface="Arial Rounded MT Bold"/>
                <a:sym typeface="Arial Rounded MT Bold"/>
              </a:defRPr>
            </a:lvl1pPr>
          </a:lstStyle>
          <a:p>
            <a:r>
              <a:t>”heater” delay</a:t>
            </a:r>
          </a:p>
        </p:txBody>
      </p:sp>
      <p:sp>
        <p:nvSpPr>
          <p:cNvPr id="465" name="Shape 465"/>
          <p:cNvSpPr/>
          <p:nvPr/>
        </p:nvSpPr>
        <p:spPr>
          <a:xfrm>
            <a:off x="1837305" y="4918780"/>
            <a:ext cx="1967254" cy="623248"/>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lvl1pPr>
              <a:defRPr>
                <a:solidFill>
                  <a:srgbClr val="FF0000"/>
                </a:solidFill>
                <a:latin typeface="Arial Rounded MT Bold"/>
                <a:ea typeface="Arial Rounded MT Bold"/>
                <a:cs typeface="Arial Rounded MT Bold"/>
                <a:sym typeface="Arial Rounded MT Bold"/>
              </a:defRPr>
            </a:lvl1pPr>
          </a:lstStyle>
          <a:p>
            <a:r>
              <a:t>Iop, induct., det. delay, ..</a:t>
            </a:r>
          </a:p>
        </p:txBody>
      </p:sp>
      <p:sp>
        <p:nvSpPr>
          <p:cNvPr id="466" name="Shape 466"/>
          <p:cNvSpPr/>
          <p:nvPr/>
        </p:nvSpPr>
        <p:spPr>
          <a:xfrm>
            <a:off x="1" y="4161638"/>
            <a:ext cx="1738994" cy="1257025"/>
          </a:xfrm>
          <a:prstGeom prst="roundRect">
            <a:avLst>
              <a:gd name="adj" fmla="val 16667"/>
            </a:avLst>
          </a:prstGeom>
          <a:ln w="28575">
            <a:solidFill>
              <a:srgbClr val="FF0000"/>
            </a:solidFill>
          </a:ln>
        </p:spPr>
        <p:txBody>
          <a:bodyPr lIns="45719" rIns="45719" anchor="ctr"/>
          <a:lstStyle/>
          <a:p>
            <a:pPr algn="ctr">
              <a:defRPr>
                <a:solidFill>
                  <a:srgbClr val="FFFFFF"/>
                </a:solidFill>
              </a:defRPr>
            </a:pPr>
            <a:endParaRPr/>
          </a:p>
        </p:txBody>
      </p:sp>
      <p:sp>
        <p:nvSpPr>
          <p:cNvPr id="467" name="Shape 467"/>
          <p:cNvSpPr/>
          <p:nvPr/>
        </p:nvSpPr>
        <p:spPr>
          <a:xfrm>
            <a:off x="5508104" y="5388751"/>
            <a:ext cx="2628222" cy="992579"/>
          </a:xfrm>
          <a:prstGeom prst="rect">
            <a:avLst/>
          </a:prstGeom>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lvl1pPr>
              <a:defRPr sz="1500">
                <a:solidFill>
                  <a:srgbClr val="00B050"/>
                </a:solidFill>
                <a:latin typeface="Arial Rounded MT Bold"/>
                <a:ea typeface="Arial Rounded MT Bold"/>
                <a:cs typeface="Arial Rounded MT Bold"/>
                <a:sym typeface="Arial Rounded MT Bold"/>
              </a:defRPr>
            </a:lvl1pPr>
          </a:lstStyle>
          <a:p>
            <a:r>
              <a:rPr lang="fi-FI" dirty="0" smtClean="0"/>
              <a:t>OUTPUT: </a:t>
            </a:r>
            <a:r>
              <a:rPr dirty="0" smtClean="0"/>
              <a:t>Worst </a:t>
            </a:r>
            <a:r>
              <a:rPr dirty="0"/>
              <a:t>case hotspot </a:t>
            </a:r>
            <a:endParaRPr lang="fi-FI" dirty="0" smtClean="0"/>
          </a:p>
          <a:p>
            <a:r>
              <a:rPr lang="fi-FI" dirty="0" smtClean="0"/>
              <a:t>- </a:t>
            </a:r>
            <a:r>
              <a:rPr dirty="0" smtClean="0"/>
              <a:t>updates </a:t>
            </a:r>
            <a:r>
              <a:rPr dirty="0"/>
              <a:t>in  seconds when changing the input.</a:t>
            </a:r>
          </a:p>
        </p:txBody>
      </p:sp>
      <p:sp>
        <p:nvSpPr>
          <p:cNvPr id="468" name="Shape 468"/>
          <p:cNvSpPr/>
          <p:nvPr/>
        </p:nvSpPr>
        <p:spPr>
          <a:xfrm>
            <a:off x="5071535" y="2104341"/>
            <a:ext cx="1721495" cy="900246"/>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34290" tIns="34290" rIns="34290" bIns="34290">
            <a:spAutoFit/>
          </a:bodyPr>
          <a:lstStyle>
            <a:lvl1pPr>
              <a:defRPr>
                <a:solidFill>
                  <a:srgbClr val="00B050"/>
                </a:solidFill>
                <a:latin typeface="Arial Rounded MT Bold"/>
                <a:ea typeface="Arial Rounded MT Bold"/>
                <a:cs typeface="Arial Rounded MT Bold"/>
                <a:sym typeface="Arial Rounded MT Bold"/>
              </a:defRPr>
            </a:lvl1pPr>
          </a:lstStyle>
          <a:p>
            <a:r>
              <a:t>Tcs calculated based on the agreed Jc-fit.</a:t>
            </a:r>
          </a:p>
        </p:txBody>
      </p:sp>
      <p:sp>
        <p:nvSpPr>
          <p:cNvPr id="470" name="Shape 470"/>
          <p:cNvSpPr/>
          <p:nvPr/>
        </p:nvSpPr>
        <p:spPr>
          <a:xfrm flipV="1">
            <a:off x="17585" y="5524782"/>
            <a:ext cx="1152423" cy="369333"/>
          </a:xfrm>
          <a:prstGeom prst="rect">
            <a:avLst/>
          </a:prstGeom>
          <a:ln w="28575">
            <a:solidFill>
              <a:srgbClr val="06446B"/>
            </a:solidFill>
          </a:ln>
        </p:spPr>
        <p:txBody>
          <a:bodyPr lIns="45719" rIns="45719" anchor="ctr"/>
          <a:lstStyle/>
          <a:p>
            <a:pPr algn="ctr">
              <a:defRPr>
                <a:solidFill>
                  <a:srgbClr val="FFFFFF"/>
                </a:solidFill>
              </a:defRPr>
            </a:pPr>
            <a:endParaRPr/>
          </a:p>
        </p:txBody>
      </p:sp>
      <p:pic>
        <p:nvPicPr>
          <p:cNvPr id="472" name="image16.png" descr="C:\Users\salmit\Dropbox\Screenshots\Screenshot 2016-04-04 10.59.25.png"/>
          <p:cNvPicPr>
            <a:picLocks noChangeAspect="1"/>
          </p:cNvPicPr>
          <p:nvPr/>
        </p:nvPicPr>
        <p:blipFill>
          <a:blip r:embed="rId3">
            <a:extLst/>
          </a:blip>
          <a:srcRect t="23265" r="59078" b="67891"/>
          <a:stretch>
            <a:fillRect/>
          </a:stretch>
        </p:blipFill>
        <p:spPr>
          <a:xfrm>
            <a:off x="-103438" y="594677"/>
            <a:ext cx="8018114" cy="722091"/>
          </a:xfrm>
          <a:prstGeom prst="rect">
            <a:avLst/>
          </a:prstGeom>
          <a:ln w="12700">
            <a:miter lim="400000"/>
          </a:ln>
        </p:spPr>
      </p:pic>
      <p:sp>
        <p:nvSpPr>
          <p:cNvPr id="473" name="Shape 473"/>
          <p:cNvSpPr/>
          <p:nvPr/>
        </p:nvSpPr>
        <p:spPr>
          <a:xfrm>
            <a:off x="3347865" y="220611"/>
            <a:ext cx="3127226" cy="346249"/>
          </a:xfrm>
          <a:prstGeom prst="rect">
            <a:avLst/>
          </a:prstGeom>
          <a:ln w="12700">
            <a:miter lim="400000"/>
          </a:ln>
          <a:extLst>
            <a:ext uri="{C572A759-6A51-4108-AA02-DFA0A04FC94B}">
              <ma14:wrappingTextBoxFlag xmlns:ma14="http://schemas.microsoft.com/office/mac/drawingml/2011/main" xmlns="" val="1"/>
            </a:ext>
          </a:extLst>
        </p:spPr>
        <p:txBody>
          <a:bodyPr wrap="square" lIns="34290" tIns="34290" rIns="34290" bIns="34290">
            <a:spAutoFit/>
          </a:bodyPr>
          <a:lstStyle>
            <a:lvl1pPr>
              <a:defRPr>
                <a:solidFill>
                  <a:srgbClr val="FF0000"/>
                </a:solidFill>
                <a:latin typeface="Arial Rounded MT Bold"/>
                <a:ea typeface="Arial Rounded MT Bold"/>
                <a:cs typeface="Arial Rounded MT Bold"/>
                <a:sym typeface="Arial Rounded MT Bold"/>
              </a:defRPr>
            </a:lvl1pPr>
          </a:lstStyle>
          <a:p>
            <a:r>
              <a:rPr dirty="0"/>
              <a:t>Cable </a:t>
            </a:r>
            <a:r>
              <a:rPr dirty="0" smtClean="0"/>
              <a:t>parameters</a:t>
            </a:r>
            <a:endParaRPr dirty="0"/>
          </a:p>
        </p:txBody>
      </p:sp>
      <p:sp>
        <p:nvSpPr>
          <p:cNvPr id="469" name="Shape 469"/>
          <p:cNvSpPr/>
          <p:nvPr/>
        </p:nvSpPr>
        <p:spPr>
          <a:xfrm>
            <a:off x="17587" y="593077"/>
            <a:ext cx="7897091" cy="722088"/>
          </a:xfrm>
          <a:prstGeom prst="roundRect">
            <a:avLst>
              <a:gd name="adj" fmla="val 16667"/>
            </a:avLst>
          </a:prstGeom>
          <a:ln w="28575">
            <a:solidFill>
              <a:srgbClr val="FF0000"/>
            </a:solidFill>
          </a:ln>
        </p:spPr>
        <p:txBody>
          <a:bodyPr lIns="45719" rIns="45719" anchor="ctr"/>
          <a:lstStyle/>
          <a:p>
            <a:pPr algn="ctr">
              <a:defRPr>
                <a:solidFill>
                  <a:srgbClr val="FFFFFF"/>
                </a:solidFill>
              </a:defRPr>
            </a:pPr>
            <a:endParaRPr/>
          </a:p>
        </p:txBody>
      </p:sp>
      <p:sp>
        <p:nvSpPr>
          <p:cNvPr id="19" name="Shape 633"/>
          <p:cNvSpPr>
            <a:spLocks noGrp="1"/>
          </p:cNvSpPr>
          <p:nvPr>
            <p:ph type="sldNum" sz="quarter" idx="4294967295"/>
          </p:nvPr>
        </p:nvSpPr>
        <p:spPr>
          <a:xfrm>
            <a:off x="8836141" y="-9005"/>
            <a:ext cx="348811" cy="369332"/>
          </a:xfrm>
          <a:prstGeom prst="rect">
            <a:avLst/>
          </a:prstGeom>
          <a:extLst>
            <a:ext uri="{C572A759-6A51-4108-AA02-DFA0A04FC94B}">
              <ma14:wrappingTextBoxFlag xmlns:ma14="http://schemas.microsoft.com/office/mac/drawingml/2011/main" xmlns="" val="1"/>
            </a:ext>
          </a:extLst>
        </p:spPr>
        <p:txBody>
          <a:bodyPr anchor="t"/>
          <a:lstStyle>
            <a:lvl1pPr algn="l">
              <a:defRPr sz="1800"/>
            </a:lvl1pPr>
          </a:lstStyle>
          <a:p>
            <a:fld id="{86CB4B4D-7CA3-9044-876B-883B54F8677D}" type="slidenum">
              <a:t>11</a:t>
            </a:fld>
            <a:endParaRPr dirty="0"/>
          </a:p>
        </p:txBody>
      </p:sp>
    </p:spTree>
  </p:cSld>
  <p:clrMapOvr>
    <a:masterClrMapping/>
  </p:clrMapOvr>
  <p:transition spd="slow"/>
  <p:timing>
    <p:tnLst>
      <p:par>
        <p:cTn id="1" dur="indefinite" restart="never" fill="hold"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a:t>4. </a:t>
            </a:r>
            <a:r>
              <a:rPr lang="fi-FI" dirty="0" smtClean="0"/>
              <a:t>Analysis</a:t>
            </a:r>
            <a:r>
              <a:rPr dirty="0" smtClean="0"/>
              <a:t> </a:t>
            </a:r>
            <a:r>
              <a:rPr dirty="0"/>
              <a:t>of the designed magnets</a:t>
            </a:r>
          </a:p>
        </p:txBody>
      </p:sp>
      <p:pic>
        <p:nvPicPr>
          <p:cNvPr id="634" name="image17.png"/>
          <p:cNvPicPr>
            <a:picLocks noChangeAspect="1"/>
          </p:cNvPicPr>
          <p:nvPr/>
        </p:nvPicPr>
        <p:blipFill>
          <a:blip r:embed="rId2">
            <a:extLst/>
          </a:blip>
          <a:srcRect l="30835" t="24521" r="13315" b="20448"/>
          <a:stretch>
            <a:fillRect/>
          </a:stretch>
        </p:blipFill>
        <p:spPr>
          <a:xfrm>
            <a:off x="5220890" y="1196754"/>
            <a:ext cx="1867078" cy="1746321"/>
          </a:xfrm>
          <a:prstGeom prst="rect">
            <a:avLst/>
          </a:prstGeom>
          <a:ln w="12700">
            <a:miter lim="400000"/>
          </a:ln>
        </p:spPr>
      </p:pic>
      <p:graphicFrame>
        <p:nvGraphicFramePr>
          <p:cNvPr id="635" name="Table 635"/>
          <p:cNvGraphicFramePr/>
          <p:nvPr>
            <p:extLst>
              <p:ext uri="{D42A27DB-BD31-4B8C-83A1-F6EECF244321}">
                <p14:modId xmlns:p14="http://schemas.microsoft.com/office/powerpoint/2010/main" val="3083278435"/>
              </p:ext>
            </p:extLst>
          </p:nvPr>
        </p:nvGraphicFramePr>
        <p:xfrm>
          <a:off x="176956" y="732264"/>
          <a:ext cx="4943684" cy="3992880"/>
        </p:xfrm>
        <a:graphic>
          <a:graphicData uri="http://schemas.openxmlformats.org/drawingml/2006/table">
            <a:tbl>
              <a:tblPr firstRow="1" bandRow="1">
                <a:tableStyleId>{4C3C2611-4C71-4FC5-86AE-919BDF0F9419}</a:tableStyleId>
              </a:tblPr>
              <a:tblGrid>
                <a:gridCol w="1694433"/>
                <a:gridCol w="1093358"/>
                <a:gridCol w="718631"/>
                <a:gridCol w="718631"/>
                <a:gridCol w="718631"/>
              </a:tblGrid>
              <a:tr h="406400">
                <a:tc>
                  <a:txBody>
                    <a:bodyPr/>
                    <a:lstStyle/>
                    <a:p>
                      <a:pPr algn="l">
                        <a:defRPr sz="1800" b="0">
                          <a:solidFill>
                            <a:srgbClr val="000000"/>
                          </a:solidFill>
                        </a:defRPr>
                      </a:pPr>
                      <a:r>
                        <a:rPr sz="1900" b="1" dirty="0">
                          <a:solidFill>
                            <a:srgbClr val="FFFFFF"/>
                          </a:solidFill>
                        </a:rPr>
                        <a:t>Design, cable</a:t>
                      </a:r>
                    </a:p>
                  </a:txBody>
                  <a:tcPr marL="45720" marR="45720" marT="60960" marB="60960" horzOverflow="overflow"/>
                </a:tc>
                <a:tc>
                  <a:txBody>
                    <a:bodyPr/>
                    <a:lstStyle/>
                    <a:p>
                      <a:pPr algn="ctr">
                        <a:defRPr sz="1400"/>
                      </a:pPr>
                      <a:r>
                        <a:rPr sz="1900"/>
                        <a:t>A</a:t>
                      </a:r>
                      <a:r>
                        <a:rPr sz="1900" baseline="-25000"/>
                        <a:t>ins.</a:t>
                      </a:r>
                      <a:r>
                        <a:rPr sz="1900"/>
                        <a:t> (mm</a:t>
                      </a:r>
                      <a:r>
                        <a:rPr sz="1900" baseline="30000"/>
                        <a:t>2</a:t>
                      </a:r>
                      <a:r>
                        <a:rPr sz="1900"/>
                        <a:t>)</a:t>
                      </a:r>
                    </a:p>
                  </a:txBody>
                  <a:tcPr marL="45720" marR="45720" marT="60960" marB="60960" horzOverflow="overflow"/>
                </a:tc>
                <a:tc>
                  <a:txBody>
                    <a:bodyPr/>
                    <a:lstStyle/>
                    <a:p>
                      <a:pPr algn="ctr">
                        <a:defRPr sz="1400"/>
                      </a:pPr>
                      <a:r>
                        <a:rPr sz="1900" dirty="0"/>
                        <a:t>f</a:t>
                      </a:r>
                      <a:r>
                        <a:rPr sz="1900" baseline="-25000" dirty="0"/>
                        <a:t>Cu</a:t>
                      </a:r>
                    </a:p>
                  </a:txBody>
                  <a:tcPr marL="45720" marR="45720" marT="60960" marB="60960" horzOverflow="overflow"/>
                </a:tc>
                <a:tc>
                  <a:txBody>
                    <a:bodyPr/>
                    <a:lstStyle/>
                    <a:p>
                      <a:pPr algn="ctr">
                        <a:defRPr sz="1400"/>
                      </a:pPr>
                      <a:r>
                        <a:rPr sz="1900"/>
                        <a:t>F</a:t>
                      </a:r>
                      <a:r>
                        <a:rPr sz="1900" baseline="-25000"/>
                        <a:t>Nb3Sn</a:t>
                      </a:r>
                    </a:p>
                  </a:txBody>
                  <a:tcPr marL="45720" marR="45720" marT="60960" marB="60960" horzOverflow="overflow"/>
                </a:tc>
                <a:tc>
                  <a:txBody>
                    <a:bodyPr/>
                    <a:lstStyle/>
                    <a:p>
                      <a:pPr algn="ctr">
                        <a:defRPr sz="1400"/>
                      </a:pPr>
                      <a:r>
                        <a:rPr sz="1900"/>
                        <a:t>f</a:t>
                      </a:r>
                      <a:r>
                        <a:rPr sz="1900" baseline="-25000"/>
                        <a:t>G10</a:t>
                      </a:r>
                    </a:p>
                  </a:txBody>
                  <a:tcPr marL="45720" marR="45720" marT="60960" marB="60960" horzOverflow="overflow"/>
                </a:tc>
              </a:tr>
              <a:tr h="406400">
                <a:tc>
                  <a:txBody>
                    <a:bodyPr/>
                    <a:lstStyle/>
                    <a:p>
                      <a:pPr algn="l">
                        <a:defRPr sz="1800"/>
                      </a:pPr>
                      <a:r>
                        <a:rPr sz="1900"/>
                        <a:t>Block, 1 (HF)</a:t>
                      </a:r>
                    </a:p>
                  </a:txBody>
                  <a:tcPr marL="45720" marR="45720" marT="60960" marB="60960" horzOverflow="overflow">
                    <a:solidFill>
                      <a:srgbClr val="D6F0FF"/>
                    </a:solidFill>
                  </a:tcPr>
                </a:tc>
                <a:tc>
                  <a:txBody>
                    <a:bodyPr/>
                    <a:lstStyle/>
                    <a:p>
                      <a:pPr algn="ctr">
                        <a:defRPr sz="1800"/>
                      </a:pPr>
                      <a:r>
                        <a:rPr sz="1900"/>
                        <a:t>32.5</a:t>
                      </a:r>
                    </a:p>
                  </a:txBody>
                  <a:tcPr marL="45720" marR="45720" marT="60960" marB="60960" horzOverflow="overflow">
                    <a:solidFill>
                      <a:srgbClr val="D6F0FF"/>
                    </a:solidFill>
                  </a:tcPr>
                </a:tc>
                <a:tc>
                  <a:txBody>
                    <a:bodyPr/>
                    <a:lstStyle/>
                    <a:p>
                      <a:pPr algn="ctr">
                        <a:defRPr sz="1800"/>
                      </a:pPr>
                      <a:r>
                        <a:rPr sz="1900"/>
                        <a:t>0.36</a:t>
                      </a:r>
                    </a:p>
                  </a:txBody>
                  <a:tcPr marL="45720" marR="45720" marT="60960" marB="60960" horzOverflow="overflow">
                    <a:solidFill>
                      <a:srgbClr val="D6F0FF"/>
                    </a:solidFill>
                  </a:tcPr>
                </a:tc>
                <a:tc>
                  <a:txBody>
                    <a:bodyPr/>
                    <a:lstStyle/>
                    <a:p>
                      <a:pPr algn="ctr">
                        <a:defRPr sz="1800"/>
                      </a:pPr>
                      <a:r>
                        <a:rPr sz="1900"/>
                        <a:t>0.36</a:t>
                      </a:r>
                    </a:p>
                  </a:txBody>
                  <a:tcPr marL="45720" marR="45720" marT="60960" marB="60960" horzOverflow="overflow">
                    <a:solidFill>
                      <a:srgbClr val="D6F0FF"/>
                    </a:solidFill>
                  </a:tcPr>
                </a:tc>
                <a:tc>
                  <a:txBody>
                    <a:bodyPr/>
                    <a:lstStyle/>
                    <a:p>
                      <a:pPr algn="ctr">
                        <a:defRPr sz="1800"/>
                      </a:pPr>
                      <a:r>
                        <a:rPr sz="1900"/>
                        <a:t>0.27</a:t>
                      </a:r>
                    </a:p>
                  </a:txBody>
                  <a:tcPr marL="45720" marR="45720" marT="60960" marB="60960" horzOverflow="overflow">
                    <a:solidFill>
                      <a:srgbClr val="D6F0FF"/>
                    </a:solidFill>
                  </a:tcPr>
                </a:tc>
              </a:tr>
              <a:tr h="406400">
                <a:tc>
                  <a:txBody>
                    <a:bodyPr/>
                    <a:lstStyle/>
                    <a:p>
                      <a:pPr algn="l">
                        <a:defRPr sz="1800"/>
                      </a:pPr>
                      <a:r>
                        <a:rPr sz="1900"/>
                        <a:t>Block, 2 (LF)</a:t>
                      </a:r>
                    </a:p>
                  </a:txBody>
                  <a:tcPr marL="45720" marR="45720" marT="60960" marB="60960" horzOverflow="overflow">
                    <a:solidFill>
                      <a:srgbClr val="D6F0FF"/>
                    </a:solidFill>
                  </a:tcPr>
                </a:tc>
                <a:tc>
                  <a:txBody>
                    <a:bodyPr/>
                    <a:lstStyle/>
                    <a:p>
                      <a:pPr algn="ctr">
                        <a:defRPr sz="1800"/>
                      </a:pPr>
                      <a:r>
                        <a:rPr sz="1900"/>
                        <a:t>21.9</a:t>
                      </a:r>
                    </a:p>
                  </a:txBody>
                  <a:tcPr marL="45720" marR="45720" marT="60960" marB="60960" horzOverflow="overflow">
                    <a:solidFill>
                      <a:srgbClr val="D6F0FF"/>
                    </a:solidFill>
                  </a:tcPr>
                </a:tc>
                <a:tc>
                  <a:txBody>
                    <a:bodyPr/>
                    <a:lstStyle/>
                    <a:p>
                      <a:pPr algn="ctr">
                        <a:defRPr sz="1800"/>
                      </a:pPr>
                      <a:r>
                        <a:rPr sz="1900"/>
                        <a:t>0.34</a:t>
                      </a:r>
                    </a:p>
                  </a:txBody>
                  <a:tcPr marL="45720" marR="45720" marT="60960" marB="60960" horzOverflow="overflow">
                    <a:solidFill>
                      <a:srgbClr val="D6F0FF"/>
                    </a:solidFill>
                  </a:tcPr>
                </a:tc>
                <a:tc>
                  <a:txBody>
                    <a:bodyPr/>
                    <a:lstStyle/>
                    <a:p>
                      <a:pPr algn="ctr">
                        <a:defRPr sz="1800"/>
                      </a:pPr>
                      <a:r>
                        <a:rPr sz="1900"/>
                        <a:t>0.34</a:t>
                      </a:r>
                    </a:p>
                  </a:txBody>
                  <a:tcPr marL="45720" marR="45720" marT="60960" marB="60960" horzOverflow="overflow">
                    <a:solidFill>
                      <a:srgbClr val="D6F0FF"/>
                    </a:solidFill>
                  </a:tcPr>
                </a:tc>
                <a:tc>
                  <a:txBody>
                    <a:bodyPr/>
                    <a:lstStyle/>
                    <a:p>
                      <a:pPr algn="ctr">
                        <a:defRPr sz="1800"/>
                      </a:pPr>
                      <a:r>
                        <a:rPr sz="1900"/>
                        <a:t>0.33</a:t>
                      </a:r>
                    </a:p>
                  </a:txBody>
                  <a:tcPr marL="45720" marR="45720" marT="60960" marB="60960" horzOverflow="overflow">
                    <a:solidFill>
                      <a:srgbClr val="D6F0FF"/>
                    </a:solidFill>
                  </a:tcPr>
                </a:tc>
              </a:tr>
              <a:tr h="406400">
                <a:tc>
                  <a:txBody>
                    <a:bodyPr/>
                    <a:lstStyle/>
                    <a:p>
                      <a:pPr algn="l">
                        <a:defRPr sz="1800"/>
                      </a:pPr>
                      <a:r>
                        <a:rPr sz="1900"/>
                        <a:t>Cosθ, 1 (HF)</a:t>
                      </a:r>
                    </a:p>
                  </a:txBody>
                  <a:tcPr marL="45720" marR="45720" marT="60960" marB="60960" horzOverflow="overflow">
                    <a:solidFill>
                      <a:srgbClr val="EDF7D3"/>
                    </a:solidFill>
                  </a:tcPr>
                </a:tc>
                <a:tc>
                  <a:txBody>
                    <a:bodyPr/>
                    <a:lstStyle/>
                    <a:p>
                      <a:pPr algn="ctr">
                        <a:defRPr sz="1800"/>
                      </a:pPr>
                      <a:r>
                        <a:rPr sz="1900"/>
                        <a:t>38.0</a:t>
                      </a:r>
                    </a:p>
                  </a:txBody>
                  <a:tcPr marL="45720" marR="45720" marT="60960" marB="60960" horzOverflow="overflow">
                    <a:solidFill>
                      <a:srgbClr val="EDF7D3"/>
                    </a:solidFill>
                  </a:tcPr>
                </a:tc>
                <a:tc>
                  <a:txBody>
                    <a:bodyPr/>
                    <a:lstStyle/>
                    <a:p>
                      <a:pPr algn="ctr">
                        <a:defRPr sz="1800"/>
                      </a:pPr>
                      <a:r>
                        <a:rPr sz="1900"/>
                        <a:t>0.36</a:t>
                      </a:r>
                    </a:p>
                  </a:txBody>
                  <a:tcPr marL="45720" marR="45720" marT="60960" marB="60960" horzOverflow="overflow">
                    <a:solidFill>
                      <a:srgbClr val="EDF7D3"/>
                    </a:solidFill>
                  </a:tcPr>
                </a:tc>
                <a:tc>
                  <a:txBody>
                    <a:bodyPr/>
                    <a:lstStyle/>
                    <a:p>
                      <a:pPr algn="ctr">
                        <a:defRPr sz="1800"/>
                      </a:pPr>
                      <a:r>
                        <a:rPr sz="1900"/>
                        <a:t>0.36</a:t>
                      </a:r>
                    </a:p>
                  </a:txBody>
                  <a:tcPr marL="45720" marR="45720" marT="60960" marB="60960" horzOverflow="overflow">
                    <a:solidFill>
                      <a:srgbClr val="EDF7D3"/>
                    </a:solidFill>
                  </a:tcPr>
                </a:tc>
                <a:tc>
                  <a:txBody>
                    <a:bodyPr/>
                    <a:lstStyle/>
                    <a:p>
                      <a:pPr algn="ctr">
                        <a:defRPr sz="1800"/>
                      </a:pPr>
                      <a:r>
                        <a:rPr sz="1900"/>
                        <a:t>0.28</a:t>
                      </a:r>
                    </a:p>
                  </a:txBody>
                  <a:tcPr marL="45720" marR="45720" marT="60960" marB="60960" horzOverflow="overflow">
                    <a:solidFill>
                      <a:srgbClr val="EDF7D3"/>
                    </a:solidFill>
                  </a:tcPr>
                </a:tc>
              </a:tr>
              <a:tr h="406400">
                <a:tc>
                  <a:txBody>
                    <a:bodyPr/>
                    <a:lstStyle/>
                    <a:p>
                      <a:pPr algn="l">
                        <a:defRPr sz="1800"/>
                      </a:pPr>
                      <a:r>
                        <a:rPr sz="1900"/>
                        <a:t>Cosθ, 2 (LF)</a:t>
                      </a:r>
                    </a:p>
                  </a:txBody>
                  <a:tcPr marL="45720" marR="45720" marT="60960" marB="60960" horzOverflow="overflow">
                    <a:solidFill>
                      <a:srgbClr val="EDF7D3"/>
                    </a:solidFill>
                  </a:tcPr>
                </a:tc>
                <a:tc>
                  <a:txBody>
                    <a:bodyPr/>
                    <a:lstStyle/>
                    <a:p>
                      <a:pPr algn="ctr">
                        <a:defRPr sz="1800"/>
                      </a:pPr>
                      <a:r>
                        <a:rPr sz="1900"/>
                        <a:t>22.4</a:t>
                      </a:r>
                    </a:p>
                  </a:txBody>
                  <a:tcPr marL="45720" marR="45720" marT="60960" marB="60960" horzOverflow="overflow">
                    <a:solidFill>
                      <a:srgbClr val="EDF7D3"/>
                    </a:solidFill>
                  </a:tcPr>
                </a:tc>
                <a:tc>
                  <a:txBody>
                    <a:bodyPr/>
                    <a:lstStyle/>
                    <a:p>
                      <a:pPr algn="ctr">
                        <a:defRPr sz="1800"/>
                      </a:pPr>
                      <a:r>
                        <a:rPr sz="1900"/>
                        <a:t>0.45</a:t>
                      </a:r>
                    </a:p>
                  </a:txBody>
                  <a:tcPr marL="45720" marR="45720" marT="60960" marB="60960" horzOverflow="overflow">
                    <a:solidFill>
                      <a:srgbClr val="EDF7D3"/>
                    </a:solidFill>
                  </a:tcPr>
                </a:tc>
                <a:tc>
                  <a:txBody>
                    <a:bodyPr/>
                    <a:lstStyle/>
                    <a:p>
                      <a:pPr algn="ctr">
                        <a:defRPr sz="1800"/>
                      </a:pPr>
                      <a:r>
                        <a:rPr sz="1900"/>
                        <a:t>0.22</a:t>
                      </a:r>
                    </a:p>
                  </a:txBody>
                  <a:tcPr marL="45720" marR="45720" marT="60960" marB="60960" horzOverflow="overflow">
                    <a:solidFill>
                      <a:srgbClr val="EDF7D3"/>
                    </a:solidFill>
                  </a:tcPr>
                </a:tc>
                <a:tc>
                  <a:txBody>
                    <a:bodyPr/>
                    <a:lstStyle/>
                    <a:p>
                      <a:pPr algn="ctr">
                        <a:defRPr sz="1800"/>
                      </a:pPr>
                      <a:r>
                        <a:rPr sz="1900"/>
                        <a:t>0.32</a:t>
                      </a:r>
                    </a:p>
                  </a:txBody>
                  <a:tcPr marL="45720" marR="45720" marT="60960" marB="60960" horzOverflow="overflow">
                    <a:solidFill>
                      <a:srgbClr val="EDF7D3"/>
                    </a:solidFill>
                  </a:tcPr>
                </a:tc>
              </a:tr>
              <a:tr h="406400">
                <a:tc>
                  <a:txBody>
                    <a:bodyPr/>
                    <a:lstStyle/>
                    <a:p>
                      <a:pPr algn="l">
                        <a:defRPr sz="1800"/>
                      </a:pPr>
                      <a:r>
                        <a:rPr sz="1900"/>
                        <a:t>CC, 1 (HF)</a:t>
                      </a:r>
                    </a:p>
                  </a:txBody>
                  <a:tcPr marL="45720" marR="45720" marT="60960" marB="60960" horzOverflow="overflow">
                    <a:solidFill>
                      <a:srgbClr val="C8FEFD"/>
                    </a:solidFill>
                  </a:tcPr>
                </a:tc>
                <a:tc>
                  <a:txBody>
                    <a:bodyPr/>
                    <a:lstStyle/>
                    <a:p>
                      <a:pPr algn="ctr">
                        <a:defRPr sz="1800"/>
                      </a:pPr>
                      <a:r>
                        <a:rPr sz="1900"/>
                        <a:t>33.9</a:t>
                      </a:r>
                    </a:p>
                  </a:txBody>
                  <a:tcPr marL="45720" marR="45720" marT="60960" marB="60960" horzOverflow="overflow">
                    <a:solidFill>
                      <a:srgbClr val="C8FEFD"/>
                    </a:solidFill>
                  </a:tcPr>
                </a:tc>
                <a:tc>
                  <a:txBody>
                    <a:bodyPr/>
                    <a:lstStyle/>
                    <a:p>
                      <a:pPr algn="ctr">
                        <a:defRPr sz="1800"/>
                      </a:pPr>
                      <a:r>
                        <a:rPr sz="1900"/>
                        <a:t>0.36</a:t>
                      </a:r>
                    </a:p>
                  </a:txBody>
                  <a:tcPr marL="45720" marR="45720" marT="60960" marB="60960" horzOverflow="overflow">
                    <a:solidFill>
                      <a:srgbClr val="C8FEFD"/>
                    </a:solidFill>
                  </a:tcPr>
                </a:tc>
                <a:tc>
                  <a:txBody>
                    <a:bodyPr/>
                    <a:lstStyle/>
                    <a:p>
                      <a:pPr algn="ctr">
                        <a:defRPr sz="1800"/>
                      </a:pPr>
                      <a:r>
                        <a:rPr sz="1900"/>
                        <a:t>0.36</a:t>
                      </a:r>
                    </a:p>
                  </a:txBody>
                  <a:tcPr marL="45720" marR="45720" marT="60960" marB="60960" horzOverflow="overflow">
                    <a:solidFill>
                      <a:srgbClr val="C8FEFD"/>
                    </a:solidFill>
                  </a:tcPr>
                </a:tc>
                <a:tc>
                  <a:txBody>
                    <a:bodyPr/>
                    <a:lstStyle/>
                    <a:p>
                      <a:pPr algn="ctr">
                        <a:defRPr sz="1800"/>
                      </a:pPr>
                      <a:r>
                        <a:rPr sz="1900"/>
                        <a:t>0.29</a:t>
                      </a:r>
                    </a:p>
                  </a:txBody>
                  <a:tcPr marL="45720" marR="45720" marT="60960" marB="60960" horzOverflow="overflow">
                    <a:solidFill>
                      <a:srgbClr val="C8FEFD"/>
                    </a:solidFill>
                  </a:tcPr>
                </a:tc>
              </a:tr>
              <a:tr h="406400">
                <a:tc>
                  <a:txBody>
                    <a:bodyPr/>
                    <a:lstStyle/>
                    <a:p>
                      <a:pPr algn="l">
                        <a:defRPr sz="1800"/>
                      </a:pPr>
                      <a:r>
                        <a:rPr sz="1900"/>
                        <a:t>CC, 2 (HMF) </a:t>
                      </a:r>
                    </a:p>
                  </a:txBody>
                  <a:tcPr marL="45720" marR="45720" marT="60960" marB="60960" horzOverflow="overflow">
                    <a:solidFill>
                      <a:srgbClr val="C8FEFD"/>
                    </a:solidFill>
                  </a:tcPr>
                </a:tc>
                <a:tc>
                  <a:txBody>
                    <a:bodyPr/>
                    <a:lstStyle/>
                    <a:p>
                      <a:pPr algn="ctr">
                        <a:defRPr sz="1800"/>
                      </a:pPr>
                      <a:r>
                        <a:rPr sz="1900"/>
                        <a:t>23.2</a:t>
                      </a:r>
                    </a:p>
                  </a:txBody>
                  <a:tcPr marL="45720" marR="45720" marT="60960" marB="60960" horzOverflow="overflow">
                    <a:solidFill>
                      <a:srgbClr val="C8FEFD"/>
                    </a:solidFill>
                  </a:tcPr>
                </a:tc>
                <a:tc>
                  <a:txBody>
                    <a:bodyPr/>
                    <a:lstStyle/>
                    <a:p>
                      <a:pPr algn="ctr">
                        <a:defRPr sz="1800"/>
                      </a:pPr>
                      <a:r>
                        <a:rPr sz="1900"/>
                        <a:t>0.43</a:t>
                      </a:r>
                    </a:p>
                  </a:txBody>
                  <a:tcPr marL="45720" marR="45720" marT="60960" marB="60960" horzOverflow="overflow">
                    <a:solidFill>
                      <a:srgbClr val="C8FEFD"/>
                    </a:solidFill>
                  </a:tcPr>
                </a:tc>
                <a:tc>
                  <a:txBody>
                    <a:bodyPr/>
                    <a:lstStyle/>
                    <a:p>
                      <a:pPr algn="ctr">
                        <a:defRPr sz="1800"/>
                      </a:pPr>
                      <a:r>
                        <a:rPr sz="1900"/>
                        <a:t>0.25</a:t>
                      </a:r>
                    </a:p>
                  </a:txBody>
                  <a:tcPr marL="45720" marR="45720" marT="60960" marB="60960" horzOverflow="overflow">
                    <a:solidFill>
                      <a:srgbClr val="C8FEFD"/>
                    </a:solidFill>
                  </a:tcPr>
                </a:tc>
                <a:tc>
                  <a:txBody>
                    <a:bodyPr/>
                    <a:lstStyle/>
                    <a:p>
                      <a:pPr algn="ctr">
                        <a:defRPr sz="1800"/>
                      </a:pPr>
                      <a:r>
                        <a:rPr sz="1900"/>
                        <a:t>0.32</a:t>
                      </a:r>
                    </a:p>
                  </a:txBody>
                  <a:tcPr marL="45720" marR="45720" marT="60960" marB="60960" horzOverflow="overflow">
                    <a:solidFill>
                      <a:srgbClr val="C8FEFD"/>
                    </a:solidFill>
                  </a:tcPr>
                </a:tc>
              </a:tr>
              <a:tr h="406400">
                <a:tc>
                  <a:txBody>
                    <a:bodyPr/>
                    <a:lstStyle/>
                    <a:p>
                      <a:pPr algn="l">
                        <a:defRPr sz="1800"/>
                      </a:pPr>
                      <a:r>
                        <a:rPr sz="1900"/>
                        <a:t>CC, 3 (LMF)</a:t>
                      </a:r>
                    </a:p>
                  </a:txBody>
                  <a:tcPr marL="45720" marR="45720" marT="60960" marB="60960" horzOverflow="overflow">
                    <a:solidFill>
                      <a:srgbClr val="C8FEFD"/>
                    </a:solidFill>
                  </a:tcPr>
                </a:tc>
                <a:tc>
                  <a:txBody>
                    <a:bodyPr/>
                    <a:lstStyle/>
                    <a:p>
                      <a:pPr algn="ctr">
                        <a:defRPr sz="1800"/>
                      </a:pPr>
                      <a:r>
                        <a:rPr sz="1900"/>
                        <a:t>19.0</a:t>
                      </a:r>
                    </a:p>
                  </a:txBody>
                  <a:tcPr marL="45720" marR="45720" marT="60960" marB="60960" horzOverflow="overflow">
                    <a:solidFill>
                      <a:srgbClr val="C8FEFD"/>
                    </a:solidFill>
                  </a:tcPr>
                </a:tc>
                <a:tc>
                  <a:txBody>
                    <a:bodyPr/>
                    <a:lstStyle/>
                    <a:p>
                      <a:pPr algn="ctr">
                        <a:defRPr sz="1800"/>
                      </a:pPr>
                      <a:r>
                        <a:rPr sz="1900" dirty="0"/>
                        <a:t>0.51</a:t>
                      </a:r>
                    </a:p>
                  </a:txBody>
                  <a:tcPr marL="45720" marR="45720" marT="60960" marB="60960" horzOverflow="overflow">
                    <a:solidFill>
                      <a:srgbClr val="C8FEFD"/>
                    </a:solidFill>
                  </a:tcPr>
                </a:tc>
                <a:tc>
                  <a:txBody>
                    <a:bodyPr/>
                    <a:lstStyle/>
                    <a:p>
                      <a:pPr algn="ctr">
                        <a:defRPr sz="1800"/>
                      </a:pPr>
                      <a:r>
                        <a:rPr sz="1900"/>
                        <a:t>0.15</a:t>
                      </a:r>
                    </a:p>
                  </a:txBody>
                  <a:tcPr marL="45720" marR="45720" marT="60960" marB="60960" horzOverflow="overflow">
                    <a:solidFill>
                      <a:srgbClr val="C8FEFD"/>
                    </a:solidFill>
                  </a:tcPr>
                </a:tc>
                <a:tc>
                  <a:txBody>
                    <a:bodyPr/>
                    <a:lstStyle/>
                    <a:p>
                      <a:pPr algn="ctr">
                        <a:defRPr sz="1800"/>
                      </a:pPr>
                      <a:r>
                        <a:rPr sz="1900"/>
                        <a:t>0.34</a:t>
                      </a:r>
                    </a:p>
                  </a:txBody>
                  <a:tcPr marL="45720" marR="45720" marT="60960" marB="60960" horzOverflow="overflow">
                    <a:solidFill>
                      <a:srgbClr val="C8FEFD"/>
                    </a:solidFill>
                  </a:tcPr>
                </a:tc>
              </a:tr>
              <a:tr h="406400">
                <a:tc>
                  <a:txBody>
                    <a:bodyPr/>
                    <a:lstStyle/>
                    <a:p>
                      <a:pPr algn="l">
                        <a:defRPr sz="1800"/>
                      </a:pPr>
                      <a:r>
                        <a:rPr sz="1900"/>
                        <a:t>CC, 4 (LF)</a:t>
                      </a:r>
                    </a:p>
                  </a:txBody>
                  <a:tcPr marL="45720" marR="45720" marT="60960" marB="60960" horzOverflow="overflow">
                    <a:solidFill>
                      <a:srgbClr val="C8FEFD"/>
                    </a:solidFill>
                  </a:tcPr>
                </a:tc>
                <a:tc>
                  <a:txBody>
                    <a:bodyPr/>
                    <a:lstStyle/>
                    <a:p>
                      <a:pPr algn="ctr">
                        <a:defRPr sz="1800"/>
                      </a:pPr>
                      <a:r>
                        <a:rPr sz="1900"/>
                        <a:t>19.0</a:t>
                      </a:r>
                    </a:p>
                  </a:txBody>
                  <a:tcPr marL="45720" marR="45720" marT="60960" marB="60960" horzOverflow="overflow">
                    <a:solidFill>
                      <a:srgbClr val="C8FEFD"/>
                    </a:solidFill>
                  </a:tcPr>
                </a:tc>
                <a:tc>
                  <a:txBody>
                    <a:bodyPr/>
                    <a:lstStyle/>
                    <a:p>
                      <a:pPr algn="ctr">
                        <a:defRPr sz="1800"/>
                      </a:pPr>
                      <a:r>
                        <a:rPr sz="1900"/>
                        <a:t>0.53</a:t>
                      </a:r>
                    </a:p>
                  </a:txBody>
                  <a:tcPr marL="45720" marR="45720" marT="60960" marB="60960" horzOverflow="overflow">
                    <a:solidFill>
                      <a:srgbClr val="C8FEFD"/>
                    </a:solidFill>
                  </a:tcPr>
                </a:tc>
                <a:tc>
                  <a:txBody>
                    <a:bodyPr/>
                    <a:lstStyle/>
                    <a:p>
                      <a:pPr algn="ctr">
                        <a:defRPr sz="1800"/>
                      </a:pPr>
                      <a:r>
                        <a:rPr sz="1900"/>
                        <a:t>0.13</a:t>
                      </a:r>
                    </a:p>
                  </a:txBody>
                  <a:tcPr marL="45720" marR="45720" marT="60960" marB="60960" horzOverflow="overflow">
                    <a:solidFill>
                      <a:srgbClr val="C8FEFD"/>
                    </a:solidFill>
                  </a:tcPr>
                </a:tc>
                <a:tc>
                  <a:txBody>
                    <a:bodyPr/>
                    <a:lstStyle/>
                    <a:p>
                      <a:pPr algn="ctr">
                        <a:defRPr sz="1800"/>
                      </a:pPr>
                      <a:r>
                        <a:rPr sz="1900" dirty="0"/>
                        <a:t>0.34</a:t>
                      </a:r>
                    </a:p>
                  </a:txBody>
                  <a:tcPr marL="45720" marR="45720" marT="60960" marB="60960" horzOverflow="overflow">
                    <a:solidFill>
                      <a:srgbClr val="C8FEFD"/>
                    </a:solidFill>
                  </a:tcPr>
                </a:tc>
              </a:tr>
            </a:tbl>
          </a:graphicData>
        </a:graphic>
      </p:graphicFrame>
      <p:graphicFrame>
        <p:nvGraphicFramePr>
          <p:cNvPr id="636" name="Table 636"/>
          <p:cNvGraphicFramePr/>
          <p:nvPr>
            <p:extLst>
              <p:ext uri="{D42A27DB-BD31-4B8C-83A1-F6EECF244321}">
                <p14:modId xmlns:p14="http://schemas.microsoft.com/office/powerpoint/2010/main" val="1625561831"/>
              </p:ext>
            </p:extLst>
          </p:nvPr>
        </p:nvGraphicFramePr>
        <p:xfrm>
          <a:off x="249825" y="4797152"/>
          <a:ext cx="4466192" cy="1645920"/>
        </p:xfrm>
        <a:graphic>
          <a:graphicData uri="http://schemas.openxmlformats.org/drawingml/2006/table">
            <a:tbl>
              <a:tblPr firstRow="1" bandRow="1">
                <a:tableStyleId>{4C3C2611-4C71-4FC5-86AE-919BDF0F9419}</a:tableStyleId>
              </a:tblPr>
              <a:tblGrid>
                <a:gridCol w="1297840"/>
                <a:gridCol w="1621039"/>
                <a:gridCol w="1547313"/>
              </a:tblGrid>
              <a:tr h="406400">
                <a:tc>
                  <a:txBody>
                    <a:bodyPr/>
                    <a:lstStyle/>
                    <a:p>
                      <a:pPr algn="l">
                        <a:defRPr sz="1400"/>
                      </a:pPr>
                      <a:endParaRPr sz="1900" dirty="0"/>
                    </a:p>
                  </a:txBody>
                  <a:tcPr marL="45720" marR="45720" marT="60960" marB="60960" horzOverflow="overflow"/>
                </a:tc>
                <a:tc>
                  <a:txBody>
                    <a:bodyPr/>
                    <a:lstStyle/>
                    <a:p>
                      <a:pPr algn="ctr">
                        <a:defRPr sz="1400"/>
                      </a:pPr>
                      <a:r>
                        <a:rPr sz="1900"/>
                        <a:t>I</a:t>
                      </a:r>
                      <a:r>
                        <a:rPr sz="1900" baseline="-25000"/>
                        <a:t>mag,nom</a:t>
                      </a:r>
                      <a:r>
                        <a:rPr sz="1900"/>
                        <a:t> (A)</a:t>
                      </a:r>
                    </a:p>
                  </a:txBody>
                  <a:tcPr marL="45720" marR="45720" marT="60960" marB="60960" horzOverflow="overflow"/>
                </a:tc>
                <a:tc>
                  <a:txBody>
                    <a:bodyPr/>
                    <a:lstStyle/>
                    <a:p>
                      <a:pPr algn="ctr">
                        <a:defRPr sz="1800" b="0">
                          <a:solidFill>
                            <a:srgbClr val="000000"/>
                          </a:solidFill>
                        </a:defRPr>
                      </a:pPr>
                      <a:r>
                        <a:rPr sz="1900" b="1" dirty="0">
                          <a:solidFill>
                            <a:srgbClr val="FFFFFF"/>
                          </a:solidFill>
                        </a:rPr>
                        <a:t>L (</a:t>
                      </a:r>
                      <a:r>
                        <a:rPr sz="1900" b="1" dirty="0" err="1">
                          <a:solidFill>
                            <a:srgbClr val="FFFFFF"/>
                          </a:solidFill>
                        </a:rPr>
                        <a:t>mH</a:t>
                      </a:r>
                      <a:r>
                        <a:rPr sz="1900" b="1" dirty="0">
                          <a:solidFill>
                            <a:srgbClr val="FFFFFF"/>
                          </a:solidFill>
                        </a:rPr>
                        <a:t>/m)</a:t>
                      </a:r>
                    </a:p>
                  </a:txBody>
                  <a:tcPr marL="45720" marR="45720" marT="60960" marB="60960" horzOverflow="overflow"/>
                </a:tc>
              </a:tr>
              <a:tr h="406400">
                <a:tc>
                  <a:txBody>
                    <a:bodyPr/>
                    <a:lstStyle/>
                    <a:p>
                      <a:pPr algn="l">
                        <a:defRPr sz="1800"/>
                      </a:pPr>
                      <a:r>
                        <a:rPr sz="1900"/>
                        <a:t>Block</a:t>
                      </a:r>
                    </a:p>
                  </a:txBody>
                  <a:tcPr marL="45720" marR="45720" marT="60960" marB="60960" horzOverflow="overflow">
                    <a:solidFill>
                      <a:srgbClr val="D6F0FF"/>
                    </a:solidFill>
                  </a:tcPr>
                </a:tc>
                <a:tc>
                  <a:txBody>
                    <a:bodyPr/>
                    <a:lstStyle/>
                    <a:p>
                      <a:pPr algn="ctr">
                        <a:defRPr sz="1800"/>
                      </a:pPr>
                      <a:r>
                        <a:rPr sz="1900"/>
                        <a:t>8440</a:t>
                      </a:r>
                    </a:p>
                  </a:txBody>
                  <a:tcPr marL="45720" marR="45720" marT="60960" marB="60960" horzOverflow="overflow">
                    <a:solidFill>
                      <a:srgbClr val="D6F0FF"/>
                    </a:solidFill>
                  </a:tcPr>
                </a:tc>
                <a:tc>
                  <a:txBody>
                    <a:bodyPr/>
                    <a:lstStyle/>
                    <a:p>
                      <a:pPr algn="ctr">
                        <a:defRPr sz="1800"/>
                      </a:pPr>
                      <a:r>
                        <a:rPr sz="1900" dirty="0" smtClean="0"/>
                        <a:t>42.5</a:t>
                      </a:r>
                      <a:r>
                        <a:rPr lang="fi-FI" sz="1900" dirty="0" smtClean="0"/>
                        <a:t> x 2</a:t>
                      </a:r>
                      <a:endParaRPr sz="1900" dirty="0"/>
                    </a:p>
                  </a:txBody>
                  <a:tcPr marL="45720" marR="45720" marT="60960" marB="60960" horzOverflow="overflow">
                    <a:solidFill>
                      <a:srgbClr val="D6F0FF"/>
                    </a:solidFill>
                  </a:tcPr>
                </a:tc>
              </a:tr>
              <a:tr h="406400">
                <a:tc>
                  <a:txBody>
                    <a:bodyPr/>
                    <a:lstStyle/>
                    <a:p>
                      <a:pPr algn="l">
                        <a:defRPr sz="1800"/>
                      </a:pPr>
                      <a:r>
                        <a:rPr sz="1900"/>
                        <a:t>Cosθ</a:t>
                      </a:r>
                    </a:p>
                  </a:txBody>
                  <a:tcPr marL="45720" marR="45720" marT="60960" marB="60960" horzOverflow="overflow">
                    <a:solidFill>
                      <a:srgbClr val="EDF7D3"/>
                    </a:solidFill>
                  </a:tcPr>
                </a:tc>
                <a:tc>
                  <a:txBody>
                    <a:bodyPr/>
                    <a:lstStyle/>
                    <a:p>
                      <a:pPr algn="ctr">
                        <a:defRPr sz="1800"/>
                      </a:pPr>
                      <a:r>
                        <a:rPr sz="1900"/>
                        <a:t>10275</a:t>
                      </a:r>
                    </a:p>
                  </a:txBody>
                  <a:tcPr marL="45720" marR="45720" marT="60960" marB="60960" horzOverflow="overflow">
                    <a:solidFill>
                      <a:srgbClr val="EDF7D3"/>
                    </a:solidFill>
                  </a:tcPr>
                </a:tc>
                <a:tc>
                  <a:txBody>
                    <a:bodyPr/>
                    <a:lstStyle/>
                    <a:p>
                      <a:pPr algn="ctr">
                        <a:defRPr sz="1800"/>
                      </a:pPr>
                      <a:r>
                        <a:rPr sz="1900" dirty="0" smtClean="0"/>
                        <a:t>26.0</a:t>
                      </a:r>
                      <a:r>
                        <a:rPr lang="fi-FI" sz="1900" dirty="0" smtClean="0"/>
                        <a:t> x 2</a:t>
                      </a:r>
                      <a:endParaRPr sz="1900" dirty="0"/>
                    </a:p>
                  </a:txBody>
                  <a:tcPr marL="45720" marR="45720" marT="60960" marB="60960" horzOverflow="overflow">
                    <a:solidFill>
                      <a:srgbClr val="EDF7D3"/>
                    </a:solidFill>
                  </a:tcPr>
                </a:tc>
              </a:tr>
              <a:tr h="406400">
                <a:tc>
                  <a:txBody>
                    <a:bodyPr/>
                    <a:lstStyle/>
                    <a:p>
                      <a:pPr algn="l">
                        <a:defRPr sz="1800"/>
                      </a:pPr>
                      <a:r>
                        <a:rPr sz="1900" dirty="0" smtClean="0"/>
                        <a:t>C</a:t>
                      </a:r>
                      <a:r>
                        <a:rPr lang="fi-FI" sz="1900" dirty="0" err="1" smtClean="0"/>
                        <a:t>ommon</a:t>
                      </a:r>
                      <a:r>
                        <a:rPr sz="1900" dirty="0" smtClean="0"/>
                        <a:t>C</a:t>
                      </a:r>
                      <a:endParaRPr sz="1900" dirty="0"/>
                    </a:p>
                  </a:txBody>
                  <a:tcPr marL="45720" marR="45720" marT="60960" marB="60960" horzOverflow="overflow">
                    <a:solidFill>
                      <a:srgbClr val="C8FEFD"/>
                    </a:solidFill>
                  </a:tcPr>
                </a:tc>
                <a:tc>
                  <a:txBody>
                    <a:bodyPr/>
                    <a:lstStyle/>
                    <a:p>
                      <a:pPr algn="ctr">
                        <a:defRPr sz="1800"/>
                      </a:pPr>
                      <a:r>
                        <a:rPr sz="1900"/>
                        <a:t>9000</a:t>
                      </a:r>
                    </a:p>
                  </a:txBody>
                  <a:tcPr marL="45720" marR="45720" marT="60960" marB="60960" horzOverflow="overflow">
                    <a:solidFill>
                      <a:srgbClr val="C8FEFD"/>
                    </a:solidFill>
                  </a:tcPr>
                </a:tc>
                <a:tc>
                  <a:txBody>
                    <a:bodyPr/>
                    <a:lstStyle/>
                    <a:p>
                      <a:pPr algn="ctr">
                        <a:defRPr sz="1800"/>
                      </a:pPr>
                      <a:r>
                        <a:rPr sz="1900" dirty="0"/>
                        <a:t>110</a:t>
                      </a:r>
                    </a:p>
                  </a:txBody>
                  <a:tcPr marL="45720" marR="45720" marT="60960" marB="60960" horzOverflow="overflow">
                    <a:solidFill>
                      <a:srgbClr val="C8FEFD"/>
                    </a:solidFill>
                  </a:tcPr>
                </a:tc>
              </a:tr>
            </a:tbl>
          </a:graphicData>
        </a:graphic>
      </p:graphicFrame>
      <p:pic>
        <p:nvPicPr>
          <p:cNvPr id="637" name="image18.png"/>
          <p:cNvPicPr>
            <a:picLocks noChangeAspect="1"/>
          </p:cNvPicPr>
          <p:nvPr/>
        </p:nvPicPr>
        <p:blipFill>
          <a:blip r:embed="rId3">
            <a:extLst/>
          </a:blip>
          <a:srcRect l="40902" r="28485"/>
          <a:stretch>
            <a:fillRect/>
          </a:stretch>
        </p:blipFill>
        <p:spPr>
          <a:xfrm>
            <a:off x="7486383" y="908722"/>
            <a:ext cx="1349759" cy="4749665"/>
          </a:xfrm>
          <a:prstGeom prst="rect">
            <a:avLst/>
          </a:prstGeom>
          <a:ln w="12700">
            <a:miter lim="400000"/>
          </a:ln>
        </p:spPr>
      </p:pic>
      <p:pic>
        <p:nvPicPr>
          <p:cNvPr id="638" name="image19.png" descr="image002"/>
          <p:cNvPicPr>
            <a:picLocks noChangeAspect="1"/>
          </p:cNvPicPr>
          <p:nvPr/>
        </p:nvPicPr>
        <p:blipFill>
          <a:blip r:embed="rId4">
            <a:extLst/>
          </a:blip>
          <a:srcRect l="58516" t="19480" r="6516" b="58178"/>
          <a:stretch>
            <a:fillRect/>
          </a:stretch>
        </p:blipFill>
        <p:spPr>
          <a:xfrm>
            <a:off x="5331296" y="3840460"/>
            <a:ext cx="1944216" cy="1512168"/>
          </a:xfrm>
          <a:prstGeom prst="rect">
            <a:avLst/>
          </a:prstGeom>
          <a:ln w="12700">
            <a:miter lim="400000"/>
          </a:ln>
        </p:spPr>
      </p:pic>
      <p:sp>
        <p:nvSpPr>
          <p:cNvPr id="639" name="Shape 639"/>
          <p:cNvSpPr/>
          <p:nvPr/>
        </p:nvSpPr>
        <p:spPr>
          <a:xfrm>
            <a:off x="5292080" y="611979"/>
            <a:ext cx="1811265"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dirty="0"/>
              <a:t>Block</a:t>
            </a:r>
          </a:p>
          <a:p>
            <a:pPr>
              <a:defRPr sz="1400"/>
            </a:pPr>
            <a:r>
              <a:rPr dirty="0"/>
              <a:t>(v26_b)</a:t>
            </a:r>
          </a:p>
        </p:txBody>
      </p:sp>
      <p:sp>
        <p:nvSpPr>
          <p:cNvPr id="640" name="Shape 640"/>
          <p:cNvSpPr/>
          <p:nvPr/>
        </p:nvSpPr>
        <p:spPr>
          <a:xfrm>
            <a:off x="5292081" y="2996954"/>
            <a:ext cx="2575792"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dirty="0" err="1"/>
              <a:t>CosT</a:t>
            </a:r>
            <a:endParaRPr dirty="0"/>
          </a:p>
          <a:p>
            <a:pPr>
              <a:defRPr sz="1400"/>
            </a:pPr>
            <a:r>
              <a:rPr dirty="0"/>
              <a:t>(16T_v28b-38-opt5d)</a:t>
            </a:r>
          </a:p>
        </p:txBody>
      </p:sp>
      <p:sp>
        <p:nvSpPr>
          <p:cNvPr id="641" name="Shape 641"/>
          <p:cNvSpPr/>
          <p:nvPr/>
        </p:nvSpPr>
        <p:spPr>
          <a:xfrm>
            <a:off x="7415254" y="620690"/>
            <a:ext cx="1837267"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dirty="0" err="1"/>
              <a:t>CommonC</a:t>
            </a:r>
            <a:r>
              <a:rPr dirty="0"/>
              <a:t> </a:t>
            </a:r>
            <a:r>
              <a:rPr sz="1400" dirty="0"/>
              <a:t>(v1h_intragrad_t2)</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Shape 643"/>
          <p:cNvSpPr/>
          <p:nvPr/>
        </p:nvSpPr>
        <p:spPr>
          <a:xfrm>
            <a:off x="308114" y="157015"/>
            <a:ext cx="8658719" cy="95410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t>4. Simulated hotspot temperatures assuming uniform protection delay</a:t>
            </a:r>
          </a:p>
        </p:txBody>
      </p:sp>
      <p:sp>
        <p:nvSpPr>
          <p:cNvPr id="644" name="Shape 644"/>
          <p:cNvSpPr/>
          <p:nvPr/>
        </p:nvSpPr>
        <p:spPr>
          <a:xfrm>
            <a:off x="252696" y="1586516"/>
            <a:ext cx="8658719" cy="67710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buSzPct val="100000"/>
              <a:buFont typeface="Arial"/>
              <a:buChar char="•"/>
              <a:defRPr sz="2000" b="1">
                <a:solidFill>
                  <a:srgbClr val="02706E"/>
                </a:solidFill>
              </a:defRPr>
            </a:lvl1pPr>
            <a:lvl2pPr marL="800100" indent="-342900">
              <a:buSzPct val="100000"/>
              <a:buFont typeface="Wingdings"/>
              <a:buChar char="▪"/>
            </a:lvl2pPr>
          </a:lstStyle>
          <a:p>
            <a:r>
              <a:t>All the coil resistive after the protection delay</a:t>
            </a:r>
          </a:p>
          <a:p>
            <a:pPr lvl="1"/>
            <a:r>
              <a:t>Assume worst-case location for hotspot</a:t>
            </a:r>
          </a:p>
        </p:txBody>
      </p:sp>
      <p:pic>
        <p:nvPicPr>
          <p:cNvPr id="645" name="image20.png"/>
          <p:cNvPicPr>
            <a:picLocks noChangeAspect="1"/>
          </p:cNvPicPr>
          <p:nvPr/>
        </p:nvPicPr>
        <p:blipFill>
          <a:blip r:embed="rId2">
            <a:extLst/>
          </a:blip>
          <a:stretch>
            <a:fillRect/>
          </a:stretch>
        </p:blipFill>
        <p:spPr>
          <a:xfrm>
            <a:off x="107505" y="2348880"/>
            <a:ext cx="6318208" cy="3960440"/>
          </a:xfrm>
          <a:prstGeom prst="rect">
            <a:avLst/>
          </a:prstGeom>
          <a:ln w="12700">
            <a:miter lim="400000"/>
          </a:ln>
        </p:spPr>
      </p:pic>
      <p:grpSp>
        <p:nvGrpSpPr>
          <p:cNvPr id="649" name="Group 649"/>
          <p:cNvGrpSpPr/>
          <p:nvPr/>
        </p:nvGrpSpPr>
        <p:grpSpPr>
          <a:xfrm>
            <a:off x="6449169" y="2276875"/>
            <a:ext cx="2542312" cy="2880318"/>
            <a:chOff x="0" y="1"/>
            <a:chExt cx="2542310" cy="2160238"/>
          </a:xfrm>
        </p:grpSpPr>
        <p:sp>
          <p:nvSpPr>
            <p:cNvPr id="647" name="Shape 647"/>
            <p:cNvSpPr/>
            <p:nvPr/>
          </p:nvSpPr>
          <p:spPr>
            <a:xfrm>
              <a:off x="0" y="1"/>
              <a:ext cx="2542310" cy="2160238"/>
            </a:xfrm>
            <a:prstGeom prst="roundRect">
              <a:avLst>
                <a:gd name="adj" fmla="val 16667"/>
              </a:avLst>
            </a:prstGeom>
            <a:gradFill flip="none" rotWithShape="1">
              <a:gsLst>
                <a:gs pos="0">
                  <a:srgbClr val="8DEEA0"/>
                </a:gs>
                <a:gs pos="25000">
                  <a:srgbClr val="5CC073"/>
                </a:gs>
                <a:gs pos="38000">
                  <a:srgbClr val="4AAE61"/>
                </a:gs>
                <a:gs pos="55000">
                  <a:srgbClr val="3DAA58"/>
                </a:gs>
                <a:gs pos="80000">
                  <a:srgbClr val="32B452"/>
                </a:gs>
                <a:gs pos="88000">
                  <a:srgbClr val="2DC553"/>
                </a:gs>
                <a:gs pos="100000">
                  <a:srgbClr val="3DF069"/>
                </a:gs>
              </a:gsLst>
              <a:lin ang="5400000" scaled="0"/>
            </a:gradFill>
            <a:ln w="9525" cap="flat">
              <a:solidFill>
                <a:srgbClr val="00ED3B"/>
              </a:solidFill>
              <a:prstDash val="solid"/>
              <a:round/>
            </a:ln>
            <a:effectLst/>
          </p:spPr>
          <p:txBody>
            <a:bodyPr wrap="square" lIns="45719" tIns="45719" rIns="45719" bIns="45719" numCol="1" anchor="ctr">
              <a:noAutofit/>
            </a:bodyPr>
            <a:lstStyle/>
            <a:p>
              <a:pPr algn="ctr">
                <a:defRPr sz="2000">
                  <a:solidFill>
                    <a:srgbClr val="FFFFFF"/>
                  </a:solidFill>
                </a:defRPr>
              </a:pPr>
              <a:endParaRPr/>
            </a:p>
          </p:txBody>
        </p:sp>
        <p:sp>
          <p:nvSpPr>
            <p:cNvPr id="648" name="Shape 648"/>
            <p:cNvSpPr/>
            <p:nvPr/>
          </p:nvSpPr>
          <p:spPr>
            <a:xfrm>
              <a:off x="143797" y="270029"/>
              <a:ext cx="2299512" cy="14542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000">
                  <a:solidFill>
                    <a:srgbClr val="FFFFFF"/>
                  </a:solidFill>
                </a:defRPr>
              </a:lvl1pPr>
            </a:lstStyle>
            <a:p>
              <a:r>
                <a:rPr lang="fi-FI" dirty="0" err="1" smtClean="0"/>
                <a:t>All</a:t>
              </a:r>
              <a:r>
                <a:rPr lang="fi-FI" dirty="0" smtClean="0"/>
                <a:t> </a:t>
              </a:r>
              <a:r>
                <a:rPr lang="fi-FI" dirty="0" err="1" smtClean="0"/>
                <a:t>designs</a:t>
              </a:r>
              <a:r>
                <a:rPr lang="fi-FI" dirty="0" smtClean="0"/>
                <a:t> </a:t>
              </a:r>
              <a:r>
                <a:rPr lang="fi-FI" dirty="0" err="1" smtClean="0"/>
                <a:t>valid</a:t>
              </a:r>
              <a:r>
                <a:rPr lang="fi-FI" dirty="0" smtClean="0"/>
                <a:t> </a:t>
              </a:r>
              <a:r>
                <a:rPr lang="fi-FI" dirty="0" err="1" smtClean="0"/>
                <a:t>from</a:t>
              </a:r>
              <a:r>
                <a:rPr lang="fi-FI" dirty="0" smtClean="0"/>
                <a:t> </a:t>
              </a:r>
              <a:r>
                <a:rPr lang="fi-FI" dirty="0" err="1" smtClean="0"/>
                <a:t>hotspot</a:t>
              </a:r>
              <a:r>
                <a:rPr lang="fi-FI" dirty="0" smtClean="0"/>
                <a:t> </a:t>
              </a:r>
              <a:r>
                <a:rPr lang="fi-FI" dirty="0" err="1" smtClean="0"/>
                <a:t>temperature</a:t>
              </a:r>
              <a:r>
                <a:rPr lang="fi-FI" dirty="0" smtClean="0"/>
                <a:t> </a:t>
              </a:r>
              <a:r>
                <a:rPr lang="fi-FI" dirty="0" err="1" smtClean="0"/>
                <a:t>point</a:t>
              </a:r>
              <a:r>
                <a:rPr lang="fi-FI" dirty="0" smtClean="0"/>
                <a:t> of </a:t>
              </a:r>
              <a:r>
                <a:rPr lang="fi-FI" dirty="0" err="1" smtClean="0"/>
                <a:t>view</a:t>
              </a:r>
              <a:r>
                <a:rPr lang="fi-FI" dirty="0" smtClean="0"/>
                <a:t> (&lt; 350 K with 40 ms </a:t>
              </a:r>
              <a:r>
                <a:rPr lang="fi-FI" dirty="0" err="1" smtClean="0"/>
                <a:t>protection</a:t>
              </a:r>
              <a:r>
                <a:rPr lang="fi-FI" dirty="0" smtClean="0"/>
                <a:t> </a:t>
              </a:r>
              <a:r>
                <a:rPr lang="fi-FI" dirty="0" err="1" smtClean="0"/>
                <a:t>delay</a:t>
              </a:r>
              <a:r>
                <a:rPr lang="fi-FI" dirty="0" smtClean="0"/>
                <a:t>).</a:t>
              </a:r>
              <a:endParaRPr dirty="0"/>
            </a:p>
          </p:txBody>
        </p:sp>
      </p:grpSp>
      <p:cxnSp>
        <p:nvCxnSpPr>
          <p:cNvPr id="3" name="Straight Connector 2"/>
          <p:cNvCxnSpPr/>
          <p:nvPr/>
        </p:nvCxnSpPr>
        <p:spPr>
          <a:xfrm>
            <a:off x="1475656" y="3435856"/>
            <a:ext cx="4752528" cy="0"/>
          </a:xfrm>
          <a:prstGeom prst="line">
            <a:avLst/>
          </a:prstGeom>
          <a:noFill/>
          <a:ln w="19050" cap="flat">
            <a:solidFill>
              <a:schemeClr val="accent1"/>
            </a:solidFill>
            <a:prstDash val="solid"/>
            <a:round/>
          </a:ln>
          <a:effectLst/>
          <a:sp3d/>
        </p:spPr>
        <p:style>
          <a:lnRef idx="0">
            <a:scrgbClr r="0" g="0" b="0"/>
          </a:lnRef>
          <a:fillRef idx="0">
            <a:scrgbClr r="0" g="0" b="0"/>
          </a:fillRef>
          <a:effectRef idx="0">
            <a:scrgbClr r="0" g="0" b="0"/>
          </a:effectRef>
          <a:fontRef idx="none"/>
        </p:style>
      </p:cxnSp>
      <p:sp>
        <p:nvSpPr>
          <p:cNvPr id="19" name="Shape 667"/>
          <p:cNvSpPr/>
          <p:nvPr/>
        </p:nvSpPr>
        <p:spPr>
          <a:xfrm>
            <a:off x="3995937" y="4575325"/>
            <a:ext cx="1929946" cy="369332"/>
          </a:xfrm>
          <a:prstGeom prst="rect">
            <a:avLst/>
          </a:prstGeom>
          <a:gradFill>
            <a:gsLst>
              <a:gs pos="0">
                <a:schemeClr val="accent4">
                  <a:hueOff val="553427"/>
                  <a:satOff val="-21418"/>
                  <a:lumOff val="51066"/>
                </a:schemeClr>
              </a:gs>
              <a:gs pos="68000">
                <a:srgbClr val="96DCA4"/>
              </a:gs>
              <a:gs pos="81000">
                <a:srgbClr val="92DBA0"/>
              </a:gs>
              <a:gs pos="86000">
                <a:srgbClr val="9DDEAA"/>
              </a:gs>
              <a:gs pos="100000">
                <a:schemeClr val="accent3">
                  <a:hueOff val="-274641"/>
                  <a:satOff val="-10402"/>
                  <a:lumOff val="30528"/>
                </a:schemeClr>
              </a:gs>
            </a:gsLst>
            <a:lin ang="5400000"/>
          </a:gradFill>
          <a:ln>
            <a:solidFill>
              <a:srgbClr val="00ED3B"/>
            </a:solidFill>
          </a:ln>
          <a:extLst>
            <a:ext uri="{C572A759-6A51-4108-AA02-DFA0A04FC94B}">
              <ma14:wrappingTextBoxFlag xmlns:ma14="http://schemas.microsoft.com/office/mac/drawingml/2011/main" xmlns="" val="1"/>
            </a:ext>
          </a:extLst>
        </p:spPr>
        <p:txBody>
          <a:bodyPr wrap="square" lIns="45719" rIns="45719">
            <a:spAutoFit/>
          </a:bodyPr>
          <a:lstStyle/>
          <a:p>
            <a:r>
              <a:rPr lang="fi-FI" dirty="0" smtClean="0"/>
              <a:t>105% of </a:t>
            </a:r>
            <a:r>
              <a:rPr lang="fi-FI" dirty="0" err="1" smtClean="0"/>
              <a:t>Iop</a:t>
            </a:r>
            <a:endParaRPr dirty="0"/>
          </a:p>
        </p:txBody>
      </p:sp>
      <p:cxnSp>
        <p:nvCxnSpPr>
          <p:cNvPr id="21" name="Straight Connector 20"/>
          <p:cNvCxnSpPr/>
          <p:nvPr/>
        </p:nvCxnSpPr>
        <p:spPr>
          <a:xfrm>
            <a:off x="4637472" y="2564904"/>
            <a:ext cx="0" cy="2592288"/>
          </a:xfrm>
          <a:prstGeom prst="line">
            <a:avLst/>
          </a:prstGeom>
          <a:noFill/>
          <a:ln w="19050" cap="flat">
            <a:solidFill>
              <a:schemeClr val="accent1"/>
            </a:solidFill>
            <a:prstDash val="solid"/>
            <a:round/>
          </a:ln>
          <a:effectLst/>
          <a:sp3d/>
        </p:spPr>
        <p:style>
          <a:lnRef idx="0">
            <a:scrgbClr r="0" g="0" b="0"/>
          </a:lnRef>
          <a:fillRef idx="0">
            <a:scrgbClr r="0" g="0" b="0"/>
          </a:fillRef>
          <a:effectRef idx="0">
            <a:scrgbClr r="0" g="0" b="0"/>
          </a:effectRef>
          <a:fontRef idx="none"/>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rotWithShape="1">
          <a:blip r:embed="rId3">
            <a:extLst>
              <a:ext uri="{28A0092B-C50C-407E-A947-70E740481C1C}">
                <a14:useLocalDpi xmlns:a14="http://schemas.microsoft.com/office/drawing/2010/main" val="0"/>
              </a:ext>
            </a:extLst>
          </a:blip>
          <a:srcRect l="18119" t="16714" r="20896" b="19422"/>
          <a:stretch/>
        </p:blipFill>
        <p:spPr>
          <a:xfrm>
            <a:off x="84261" y="908720"/>
            <a:ext cx="4163194" cy="2476501"/>
          </a:xfrm>
          <a:prstGeom prst="rect">
            <a:avLst/>
          </a:prstGeom>
        </p:spPr>
      </p:pic>
      <p:cxnSp>
        <p:nvCxnSpPr>
          <p:cNvPr id="50" name="Straight Arrow Connector 49"/>
          <p:cNvCxnSpPr/>
          <p:nvPr/>
        </p:nvCxnSpPr>
        <p:spPr>
          <a:xfrm>
            <a:off x="3907218" y="4319917"/>
            <a:ext cx="267436" cy="172656"/>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51" name="Picture 50"/>
          <p:cNvPicPr>
            <a:picLocks noChangeAspect="1"/>
          </p:cNvPicPr>
          <p:nvPr/>
        </p:nvPicPr>
        <p:blipFill rotWithShape="1">
          <a:blip r:embed="rId4">
            <a:extLst>
              <a:ext uri="{28A0092B-C50C-407E-A947-70E740481C1C}">
                <a14:useLocalDpi xmlns:a14="http://schemas.microsoft.com/office/drawing/2010/main" val="0"/>
              </a:ext>
            </a:extLst>
          </a:blip>
          <a:srcRect l="22939" t="5183" r="16876" b="29766"/>
          <a:stretch/>
        </p:blipFill>
        <p:spPr>
          <a:xfrm>
            <a:off x="4879606" y="963933"/>
            <a:ext cx="4012875" cy="2463800"/>
          </a:xfrm>
          <a:prstGeom prst="rect">
            <a:avLst/>
          </a:prstGeom>
        </p:spPr>
      </p:pic>
      <p:pic>
        <p:nvPicPr>
          <p:cNvPr id="53" name="Picture 52"/>
          <p:cNvPicPr>
            <a:picLocks noChangeAspect="1"/>
          </p:cNvPicPr>
          <p:nvPr/>
        </p:nvPicPr>
        <p:blipFill rotWithShape="1">
          <a:blip r:embed="rId5">
            <a:extLst>
              <a:ext uri="{28A0092B-C50C-407E-A947-70E740481C1C}">
                <a14:useLocalDpi xmlns:a14="http://schemas.microsoft.com/office/drawing/2010/main" val="0"/>
              </a:ext>
            </a:extLst>
          </a:blip>
          <a:srcRect l="37" t="5101" r="946" b="32991"/>
          <a:stretch/>
        </p:blipFill>
        <p:spPr>
          <a:xfrm>
            <a:off x="1130078" y="4221088"/>
            <a:ext cx="6610276" cy="2347704"/>
          </a:xfrm>
          <a:prstGeom prst="rect">
            <a:avLst/>
          </a:prstGeom>
        </p:spPr>
      </p:pic>
      <p:grpSp>
        <p:nvGrpSpPr>
          <p:cNvPr id="5" name="Group 4"/>
          <p:cNvGrpSpPr/>
          <p:nvPr/>
        </p:nvGrpSpPr>
        <p:grpSpPr>
          <a:xfrm>
            <a:off x="2314382" y="3355727"/>
            <a:ext cx="4469400" cy="825497"/>
            <a:chOff x="1387341" y="3141052"/>
            <a:chExt cx="4469400" cy="825497"/>
          </a:xfrm>
        </p:grpSpPr>
        <p:pic>
          <p:nvPicPr>
            <p:cNvPr id="57" name="Picture 56"/>
            <p:cNvPicPr>
              <a:picLocks noChangeAspect="1"/>
            </p:cNvPicPr>
            <p:nvPr/>
          </p:nvPicPr>
          <p:blipFill rotWithShape="1">
            <a:blip r:embed="rId5">
              <a:extLst>
                <a:ext uri="{28A0092B-C50C-407E-A947-70E740481C1C}">
                  <a14:useLocalDpi xmlns:a14="http://schemas.microsoft.com/office/drawing/2010/main" val="0"/>
                </a:ext>
              </a:extLst>
            </a:blip>
            <a:srcRect l="21462" t="69895" r="16611" b="10713"/>
            <a:stretch/>
          </p:blipFill>
          <p:spPr>
            <a:xfrm>
              <a:off x="1387341" y="3171534"/>
              <a:ext cx="4469400" cy="795015"/>
            </a:xfrm>
            <a:prstGeom prst="rect">
              <a:avLst/>
            </a:prstGeom>
          </p:spPr>
        </p:pic>
        <p:sp>
          <p:nvSpPr>
            <p:cNvPr id="61" name="Rectangle 60"/>
            <p:cNvSpPr/>
            <p:nvPr/>
          </p:nvSpPr>
          <p:spPr>
            <a:xfrm>
              <a:off x="2472365" y="3141052"/>
              <a:ext cx="2083328" cy="307777"/>
            </a:xfrm>
            <a:prstGeom prst="rect">
              <a:avLst/>
            </a:prstGeom>
            <a:solidFill>
              <a:schemeClr val="bg1"/>
            </a:solidFill>
          </p:spPr>
          <p:txBody>
            <a:bodyPr wrap="square">
              <a:spAutoFit/>
            </a:bodyPr>
            <a:lstStyle/>
            <a:p>
              <a:r>
                <a:rPr lang="fi-FI" sz="1400" dirty="0" err="1" smtClean="0"/>
                <a:t>Final</a:t>
              </a:r>
              <a:r>
                <a:rPr lang="fi-FI" sz="1400" dirty="0" smtClean="0"/>
                <a:t> </a:t>
              </a:r>
              <a:r>
                <a:rPr lang="fi-FI" sz="1400" dirty="0" err="1" smtClean="0"/>
                <a:t>temperature</a:t>
              </a:r>
              <a:r>
                <a:rPr lang="fi-FI" sz="1400" dirty="0" smtClean="0"/>
                <a:t> (K)</a:t>
              </a:r>
              <a:endParaRPr lang="en-US" sz="1400" dirty="0"/>
            </a:p>
          </p:txBody>
        </p:sp>
        <p:sp>
          <p:nvSpPr>
            <p:cNvPr id="62" name="Rectangle 61"/>
            <p:cNvSpPr/>
            <p:nvPr/>
          </p:nvSpPr>
          <p:spPr>
            <a:xfrm>
              <a:off x="1464253" y="3310485"/>
              <a:ext cx="643168" cy="307777"/>
            </a:xfrm>
            <a:prstGeom prst="rect">
              <a:avLst/>
            </a:prstGeom>
            <a:solidFill>
              <a:schemeClr val="bg1"/>
            </a:solidFill>
          </p:spPr>
          <p:txBody>
            <a:bodyPr wrap="square">
              <a:spAutoFit/>
            </a:bodyPr>
            <a:lstStyle/>
            <a:p>
              <a:r>
                <a:rPr lang="fi-FI" sz="1400" dirty="0" smtClean="0"/>
                <a:t>70 </a:t>
              </a:r>
              <a:endParaRPr lang="en-US" sz="1400" dirty="0"/>
            </a:p>
          </p:txBody>
        </p:sp>
        <p:sp>
          <p:nvSpPr>
            <p:cNvPr id="63" name="Rectangle 62"/>
            <p:cNvSpPr/>
            <p:nvPr/>
          </p:nvSpPr>
          <p:spPr>
            <a:xfrm>
              <a:off x="4992645" y="3310485"/>
              <a:ext cx="643168" cy="307777"/>
            </a:xfrm>
            <a:prstGeom prst="rect">
              <a:avLst/>
            </a:prstGeom>
            <a:solidFill>
              <a:schemeClr val="bg1"/>
            </a:solidFill>
          </p:spPr>
          <p:txBody>
            <a:bodyPr wrap="square">
              <a:spAutoFit/>
            </a:bodyPr>
            <a:lstStyle/>
            <a:p>
              <a:r>
                <a:rPr lang="fi-FI" sz="1400" dirty="0" smtClean="0"/>
                <a:t>200 </a:t>
              </a:r>
              <a:endParaRPr lang="en-US" sz="1400" dirty="0"/>
            </a:p>
          </p:txBody>
        </p:sp>
      </p:grpSp>
      <p:cxnSp>
        <p:nvCxnSpPr>
          <p:cNvPr id="9" name="Straight Arrow Connector 8"/>
          <p:cNvCxnSpPr/>
          <p:nvPr/>
        </p:nvCxnSpPr>
        <p:spPr>
          <a:xfrm flipH="1">
            <a:off x="7236296" y="963933"/>
            <a:ext cx="216024" cy="2357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8" name="Straight Arrow Connector 67"/>
          <p:cNvCxnSpPr/>
          <p:nvPr/>
        </p:nvCxnSpPr>
        <p:spPr>
          <a:xfrm>
            <a:off x="5004048" y="4815605"/>
            <a:ext cx="37067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9" name="Straight Arrow Connector 68"/>
          <p:cNvCxnSpPr/>
          <p:nvPr/>
        </p:nvCxnSpPr>
        <p:spPr>
          <a:xfrm>
            <a:off x="2391294" y="1893613"/>
            <a:ext cx="427144" cy="1178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4" name="Shape 224"/>
          <p:cNvSpPr/>
          <p:nvPr/>
        </p:nvSpPr>
        <p:spPr>
          <a:xfrm>
            <a:off x="308114" y="157011"/>
            <a:ext cx="8658719" cy="95410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err="1" smtClean="0"/>
              <a:t>Simulated</a:t>
            </a:r>
            <a:r>
              <a:rPr lang="fi-FI" dirty="0" smtClean="0"/>
              <a:t> </a:t>
            </a:r>
            <a:r>
              <a:rPr lang="fi-FI" dirty="0" err="1" smtClean="0"/>
              <a:t>temperature</a:t>
            </a:r>
            <a:r>
              <a:rPr lang="fi-FI" dirty="0" smtClean="0"/>
              <a:t> </a:t>
            </a:r>
            <a:r>
              <a:rPr lang="fi-FI" dirty="0" err="1" smtClean="0"/>
              <a:t>distributions</a:t>
            </a:r>
            <a:r>
              <a:rPr lang="fi-FI" dirty="0" smtClean="0"/>
              <a:t> </a:t>
            </a:r>
          </a:p>
          <a:p>
            <a:r>
              <a:rPr lang="fi-FI" dirty="0" smtClean="0"/>
              <a:t>(40 ms </a:t>
            </a:r>
            <a:r>
              <a:rPr lang="fi-FI" dirty="0" err="1" smtClean="0"/>
              <a:t>uniform</a:t>
            </a:r>
            <a:r>
              <a:rPr lang="fi-FI" dirty="0" smtClean="0"/>
              <a:t> </a:t>
            </a:r>
            <a:r>
              <a:rPr lang="fi-FI" dirty="0" err="1" smtClean="0"/>
              <a:t>quench</a:t>
            </a:r>
            <a:r>
              <a:rPr lang="fi-FI" dirty="0" smtClean="0"/>
              <a:t> </a:t>
            </a:r>
            <a:r>
              <a:rPr lang="fi-FI" dirty="0" err="1" smtClean="0"/>
              <a:t>delay</a:t>
            </a:r>
            <a:r>
              <a:rPr lang="fi-FI" dirty="0" smtClean="0"/>
              <a:t>)</a:t>
            </a:r>
            <a:endParaRPr dirty="0"/>
          </a:p>
        </p:txBody>
      </p:sp>
    </p:spTree>
    <p:extLst>
      <p:ext uri="{BB962C8B-B14F-4D97-AF65-F5344CB8AC3E}">
        <p14:creationId xmlns:p14="http://schemas.microsoft.com/office/powerpoint/2010/main" val="2087236042"/>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err="1" smtClean="0"/>
              <a:t>Simulated</a:t>
            </a:r>
            <a:r>
              <a:rPr lang="fi-FI" dirty="0" smtClean="0"/>
              <a:t> </a:t>
            </a:r>
            <a:r>
              <a:rPr lang="fi-FI" dirty="0" err="1" smtClean="0"/>
              <a:t>potential</a:t>
            </a:r>
            <a:r>
              <a:rPr lang="fi-FI" dirty="0" smtClean="0"/>
              <a:t> to </a:t>
            </a:r>
            <a:r>
              <a:rPr lang="fi-FI" dirty="0" err="1" smtClean="0"/>
              <a:t>ground</a:t>
            </a:r>
            <a:endParaRPr dirty="0"/>
          </a:p>
        </p:txBody>
      </p:sp>
      <p:pic>
        <p:nvPicPr>
          <p:cNvPr id="58" name="Picture 57"/>
          <p:cNvPicPr>
            <a:picLocks noChangeAspect="1"/>
          </p:cNvPicPr>
          <p:nvPr/>
        </p:nvPicPr>
        <p:blipFill rotWithShape="1">
          <a:blip r:embed="rId3">
            <a:extLst>
              <a:ext uri="{28A0092B-C50C-407E-A947-70E740481C1C}">
                <a14:useLocalDpi xmlns:a14="http://schemas.microsoft.com/office/drawing/2010/main" val="0"/>
              </a:ext>
            </a:extLst>
          </a:blip>
          <a:srcRect l="47096" b="9682"/>
          <a:stretch/>
        </p:blipFill>
        <p:spPr>
          <a:xfrm>
            <a:off x="2202956" y="1513195"/>
            <a:ext cx="4914225" cy="4765686"/>
          </a:xfrm>
          <a:prstGeom prst="rect">
            <a:avLst/>
          </a:prstGeom>
        </p:spPr>
      </p:pic>
      <p:sp>
        <p:nvSpPr>
          <p:cNvPr id="59" name="TextBox 58"/>
          <p:cNvSpPr txBox="1"/>
          <p:nvPr/>
        </p:nvSpPr>
        <p:spPr>
          <a:xfrm>
            <a:off x="111674" y="1069225"/>
            <a:ext cx="5800725" cy="461665"/>
          </a:xfrm>
          <a:prstGeom prst="rect">
            <a:avLst/>
          </a:prstGeom>
          <a:noFill/>
        </p:spPr>
        <p:txBody>
          <a:bodyPr wrap="square" rtlCol="0">
            <a:spAutoFit/>
          </a:bodyPr>
          <a:lstStyle/>
          <a:p>
            <a:r>
              <a:rPr lang="fi-FI" sz="2400" dirty="0" smtClean="0"/>
              <a:t>Peak </a:t>
            </a:r>
            <a:r>
              <a:rPr lang="fi-FI" sz="2400" dirty="0" err="1" smtClean="0"/>
              <a:t>potential</a:t>
            </a:r>
            <a:r>
              <a:rPr lang="fi-FI" sz="2400" dirty="0" smtClean="0"/>
              <a:t> to </a:t>
            </a:r>
            <a:r>
              <a:rPr lang="fi-FI" sz="2400" dirty="0" err="1" smtClean="0"/>
              <a:t>ground</a:t>
            </a:r>
            <a:r>
              <a:rPr lang="fi-FI" sz="2400" dirty="0" smtClean="0"/>
              <a:t> ~160 ms</a:t>
            </a:r>
            <a:endParaRPr lang="en-US" sz="2400" dirty="0"/>
          </a:p>
        </p:txBody>
      </p:sp>
      <p:sp>
        <p:nvSpPr>
          <p:cNvPr id="60" name="TextBox 59"/>
          <p:cNvSpPr txBox="1"/>
          <p:nvPr/>
        </p:nvSpPr>
        <p:spPr>
          <a:xfrm>
            <a:off x="7259885" y="3544276"/>
            <a:ext cx="1746885"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a:t>+</a:t>
            </a:r>
            <a:r>
              <a:rPr lang="fi-FI" dirty="0" smtClean="0"/>
              <a:t>1.2 kV to </a:t>
            </a:r>
            <a:r>
              <a:rPr lang="fi-FI" dirty="0" err="1" smtClean="0"/>
              <a:t>gnd</a:t>
            </a:r>
            <a:endParaRPr lang="en-US" dirty="0"/>
          </a:p>
        </p:txBody>
      </p:sp>
      <p:cxnSp>
        <p:nvCxnSpPr>
          <p:cNvPr id="64" name="Straight Arrow Connector 63"/>
          <p:cNvCxnSpPr>
            <a:stCxn id="60" idx="1"/>
          </p:cNvCxnSpPr>
          <p:nvPr/>
        </p:nvCxnSpPr>
        <p:spPr>
          <a:xfrm flipH="1">
            <a:off x="6156680" y="3728944"/>
            <a:ext cx="1103206" cy="676791"/>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65" name="TextBox 64"/>
          <p:cNvSpPr txBox="1"/>
          <p:nvPr/>
        </p:nvSpPr>
        <p:spPr>
          <a:xfrm>
            <a:off x="147090" y="2033441"/>
            <a:ext cx="2192662"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82 V </a:t>
            </a:r>
            <a:r>
              <a:rPr lang="fi-FI" dirty="0" err="1" smtClean="0"/>
              <a:t>btw</a:t>
            </a:r>
            <a:r>
              <a:rPr lang="fi-FI" dirty="0" smtClean="0"/>
              <a:t> adj. </a:t>
            </a:r>
            <a:r>
              <a:rPr lang="fi-FI" dirty="0" err="1" smtClean="0"/>
              <a:t>turns</a:t>
            </a:r>
            <a:endParaRPr lang="en-US" dirty="0"/>
          </a:p>
        </p:txBody>
      </p:sp>
      <p:cxnSp>
        <p:nvCxnSpPr>
          <p:cNvPr id="66" name="Straight Arrow Connector 65"/>
          <p:cNvCxnSpPr>
            <a:stCxn id="65" idx="3"/>
          </p:cNvCxnSpPr>
          <p:nvPr/>
        </p:nvCxnSpPr>
        <p:spPr>
          <a:xfrm flipV="1">
            <a:off x="2339753" y="2033441"/>
            <a:ext cx="1440160" cy="184666"/>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67" name="TextBox 66"/>
          <p:cNvSpPr txBox="1"/>
          <p:nvPr/>
        </p:nvSpPr>
        <p:spPr>
          <a:xfrm>
            <a:off x="209854" y="2852936"/>
            <a:ext cx="2129899"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1.1 kV </a:t>
            </a:r>
            <a:r>
              <a:rPr lang="fi-FI" dirty="0" err="1" smtClean="0"/>
              <a:t>btw</a:t>
            </a:r>
            <a:r>
              <a:rPr lang="fi-FI" dirty="0" smtClean="0"/>
              <a:t> </a:t>
            </a:r>
            <a:r>
              <a:rPr lang="fi-FI" dirty="0" err="1" smtClean="0"/>
              <a:t>layers</a:t>
            </a:r>
            <a:endParaRPr lang="en-US" dirty="0"/>
          </a:p>
        </p:txBody>
      </p:sp>
      <p:cxnSp>
        <p:nvCxnSpPr>
          <p:cNvPr id="70" name="Straight Arrow Connector 69"/>
          <p:cNvCxnSpPr>
            <a:stCxn id="67" idx="3"/>
          </p:cNvCxnSpPr>
          <p:nvPr/>
        </p:nvCxnSpPr>
        <p:spPr>
          <a:xfrm flipV="1">
            <a:off x="2339752" y="2218109"/>
            <a:ext cx="864096" cy="819495"/>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71" name="Picture 70"/>
          <p:cNvPicPr>
            <a:picLocks noChangeAspect="1"/>
          </p:cNvPicPr>
          <p:nvPr/>
        </p:nvPicPr>
        <p:blipFill rotWithShape="1">
          <a:blip r:embed="rId3">
            <a:extLst>
              <a:ext uri="{28A0092B-C50C-407E-A947-70E740481C1C}">
                <a14:useLocalDpi xmlns:a14="http://schemas.microsoft.com/office/drawing/2010/main" val="0"/>
              </a:ext>
            </a:extLst>
          </a:blip>
          <a:srcRect l="53249" t="74394" r="5325" b="8597"/>
          <a:stretch/>
        </p:blipFill>
        <p:spPr>
          <a:xfrm>
            <a:off x="2472948" y="5406745"/>
            <a:ext cx="4483886" cy="1045748"/>
          </a:xfrm>
          <a:prstGeom prst="rect">
            <a:avLst/>
          </a:prstGeom>
        </p:spPr>
      </p:pic>
      <p:sp>
        <p:nvSpPr>
          <p:cNvPr id="72" name="Rectangle 71"/>
          <p:cNvSpPr/>
          <p:nvPr/>
        </p:nvSpPr>
        <p:spPr>
          <a:xfrm>
            <a:off x="4932040" y="5373216"/>
            <a:ext cx="458780" cy="338554"/>
          </a:xfrm>
          <a:prstGeom prst="rect">
            <a:avLst/>
          </a:prstGeom>
        </p:spPr>
        <p:txBody>
          <a:bodyPr wrap="none">
            <a:spAutoFit/>
          </a:bodyPr>
          <a:lstStyle/>
          <a:p>
            <a:r>
              <a:rPr lang="fi-FI" sz="1600" dirty="0"/>
              <a:t>(V)</a:t>
            </a:r>
            <a:endParaRPr lang="en-US" sz="1600" dirty="0"/>
          </a:p>
        </p:txBody>
      </p:sp>
      <p:sp>
        <p:nvSpPr>
          <p:cNvPr id="73" name="TextBox 72"/>
          <p:cNvSpPr txBox="1"/>
          <p:nvPr/>
        </p:nvSpPr>
        <p:spPr>
          <a:xfrm>
            <a:off x="7259885" y="2238056"/>
            <a:ext cx="1746885"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-1.2 kV to </a:t>
            </a:r>
            <a:r>
              <a:rPr lang="fi-FI" dirty="0" err="1" smtClean="0"/>
              <a:t>gnd</a:t>
            </a:r>
            <a:endParaRPr lang="en-US" dirty="0"/>
          </a:p>
        </p:txBody>
      </p:sp>
      <p:cxnSp>
        <p:nvCxnSpPr>
          <p:cNvPr id="74" name="Straight Arrow Connector 73"/>
          <p:cNvCxnSpPr/>
          <p:nvPr/>
        </p:nvCxnSpPr>
        <p:spPr>
          <a:xfrm flipH="1" flipV="1">
            <a:off x="6156678" y="2359844"/>
            <a:ext cx="1103208" cy="6287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6" name="Rectangle 15"/>
          <p:cNvSpPr/>
          <p:nvPr/>
        </p:nvSpPr>
        <p:spPr>
          <a:xfrm>
            <a:off x="2416664" y="5591065"/>
            <a:ext cx="643168" cy="307777"/>
          </a:xfrm>
          <a:prstGeom prst="rect">
            <a:avLst/>
          </a:prstGeom>
          <a:solidFill>
            <a:schemeClr val="bg1"/>
          </a:solidFill>
        </p:spPr>
        <p:txBody>
          <a:bodyPr wrap="square">
            <a:spAutoFit/>
          </a:bodyPr>
          <a:lstStyle/>
          <a:p>
            <a:r>
              <a:rPr lang="fi-FI" sz="1400" dirty="0" smtClean="0"/>
              <a:t>-1200 </a:t>
            </a:r>
            <a:endParaRPr lang="en-US" sz="1400" dirty="0"/>
          </a:p>
        </p:txBody>
      </p:sp>
      <p:sp>
        <p:nvSpPr>
          <p:cNvPr id="17" name="Rectangle 16"/>
          <p:cNvSpPr/>
          <p:nvPr/>
        </p:nvSpPr>
        <p:spPr>
          <a:xfrm>
            <a:off x="6156680" y="5589049"/>
            <a:ext cx="643168" cy="307777"/>
          </a:xfrm>
          <a:prstGeom prst="rect">
            <a:avLst/>
          </a:prstGeom>
          <a:solidFill>
            <a:schemeClr val="bg1"/>
          </a:solidFill>
        </p:spPr>
        <p:txBody>
          <a:bodyPr wrap="square">
            <a:spAutoFit/>
          </a:bodyPr>
          <a:lstStyle/>
          <a:p>
            <a:r>
              <a:rPr lang="fi-FI" sz="1400" dirty="0" smtClean="0"/>
              <a:t>1200 </a:t>
            </a:r>
            <a:endParaRPr lang="en-US" sz="1400" dirty="0"/>
          </a:p>
        </p:txBody>
      </p:sp>
    </p:spTree>
    <p:extLst>
      <p:ext uri="{BB962C8B-B14F-4D97-AF65-F5344CB8AC3E}">
        <p14:creationId xmlns:p14="http://schemas.microsoft.com/office/powerpoint/2010/main" val="2583616814"/>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err="1" smtClean="0"/>
              <a:t>Simulated</a:t>
            </a:r>
            <a:r>
              <a:rPr lang="fi-FI" dirty="0" smtClean="0"/>
              <a:t> </a:t>
            </a:r>
            <a:r>
              <a:rPr lang="fi-FI" dirty="0" err="1" smtClean="0"/>
              <a:t>potential</a:t>
            </a:r>
            <a:r>
              <a:rPr lang="fi-FI" dirty="0" smtClean="0"/>
              <a:t> to </a:t>
            </a:r>
            <a:r>
              <a:rPr lang="fi-FI" dirty="0" err="1" smtClean="0"/>
              <a:t>ground</a:t>
            </a:r>
            <a:endParaRPr dirty="0"/>
          </a:p>
        </p:txBody>
      </p:sp>
      <p:pic>
        <p:nvPicPr>
          <p:cNvPr id="44" name="Picture 43"/>
          <p:cNvPicPr>
            <a:picLocks noChangeAspect="1"/>
          </p:cNvPicPr>
          <p:nvPr/>
        </p:nvPicPr>
        <p:blipFill rotWithShape="1">
          <a:blip r:embed="rId3">
            <a:extLst>
              <a:ext uri="{28A0092B-C50C-407E-A947-70E740481C1C}">
                <a14:useLocalDpi xmlns:a14="http://schemas.microsoft.com/office/drawing/2010/main" val="0"/>
              </a:ext>
            </a:extLst>
          </a:blip>
          <a:srcRect l="20775" r="26111" b="15138"/>
          <a:stretch/>
        </p:blipFill>
        <p:spPr>
          <a:xfrm>
            <a:off x="2092813" y="1477616"/>
            <a:ext cx="5342468" cy="4848724"/>
          </a:xfrm>
          <a:prstGeom prst="rect">
            <a:avLst/>
          </a:prstGeom>
        </p:spPr>
      </p:pic>
      <p:sp>
        <p:nvSpPr>
          <p:cNvPr id="45" name="TextBox 44"/>
          <p:cNvSpPr txBox="1"/>
          <p:nvPr/>
        </p:nvSpPr>
        <p:spPr>
          <a:xfrm>
            <a:off x="1" y="836713"/>
            <a:ext cx="5800725" cy="461665"/>
          </a:xfrm>
          <a:prstGeom prst="rect">
            <a:avLst/>
          </a:prstGeom>
          <a:noFill/>
        </p:spPr>
        <p:txBody>
          <a:bodyPr wrap="square" rtlCol="0">
            <a:spAutoFit/>
          </a:bodyPr>
          <a:lstStyle/>
          <a:p>
            <a:r>
              <a:rPr lang="fi-FI" sz="2400" dirty="0" smtClean="0"/>
              <a:t>Peak </a:t>
            </a:r>
            <a:r>
              <a:rPr lang="fi-FI" sz="2400" dirty="0" err="1" smtClean="0"/>
              <a:t>potential</a:t>
            </a:r>
            <a:r>
              <a:rPr lang="fi-FI" sz="2400" dirty="0" smtClean="0"/>
              <a:t> to </a:t>
            </a:r>
            <a:r>
              <a:rPr lang="fi-FI" sz="2400" dirty="0" err="1" smtClean="0"/>
              <a:t>ground</a:t>
            </a:r>
            <a:r>
              <a:rPr lang="fi-FI" sz="2400" dirty="0" smtClean="0"/>
              <a:t> ~190 ms</a:t>
            </a:r>
            <a:endParaRPr lang="en-US" sz="2400" dirty="0"/>
          </a:p>
        </p:txBody>
      </p:sp>
      <p:sp>
        <p:nvSpPr>
          <p:cNvPr id="46" name="TextBox 45"/>
          <p:cNvSpPr txBox="1"/>
          <p:nvPr/>
        </p:nvSpPr>
        <p:spPr>
          <a:xfrm>
            <a:off x="7435281" y="2315011"/>
            <a:ext cx="1673224"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-1.4 kV to </a:t>
            </a:r>
            <a:r>
              <a:rPr lang="fi-FI" dirty="0" err="1" smtClean="0"/>
              <a:t>gnd</a:t>
            </a:r>
            <a:endParaRPr lang="en-US" dirty="0"/>
          </a:p>
        </p:txBody>
      </p:sp>
      <p:cxnSp>
        <p:nvCxnSpPr>
          <p:cNvPr id="47" name="Straight Arrow Connector 46"/>
          <p:cNvCxnSpPr>
            <a:stCxn id="46" idx="1"/>
          </p:cNvCxnSpPr>
          <p:nvPr/>
        </p:nvCxnSpPr>
        <p:spPr>
          <a:xfrm flipH="1">
            <a:off x="6017113" y="2499679"/>
            <a:ext cx="1418168" cy="903047"/>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8" name="Rectangle 47"/>
          <p:cNvSpPr/>
          <p:nvPr/>
        </p:nvSpPr>
        <p:spPr>
          <a:xfrm>
            <a:off x="5188459" y="5206123"/>
            <a:ext cx="458780" cy="338554"/>
          </a:xfrm>
          <a:prstGeom prst="rect">
            <a:avLst/>
          </a:prstGeom>
        </p:spPr>
        <p:txBody>
          <a:bodyPr wrap="none">
            <a:spAutoFit/>
          </a:bodyPr>
          <a:lstStyle/>
          <a:p>
            <a:r>
              <a:rPr lang="fi-FI" sz="1600" dirty="0"/>
              <a:t>(V)</a:t>
            </a:r>
            <a:endParaRPr lang="en-US" sz="1600" dirty="0"/>
          </a:p>
        </p:txBody>
      </p:sp>
      <p:sp>
        <p:nvSpPr>
          <p:cNvPr id="49" name="TextBox 48"/>
          <p:cNvSpPr txBox="1"/>
          <p:nvPr/>
        </p:nvSpPr>
        <p:spPr>
          <a:xfrm>
            <a:off x="147091" y="1916831"/>
            <a:ext cx="2327516"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103 V </a:t>
            </a:r>
            <a:r>
              <a:rPr lang="fi-FI" dirty="0" err="1" smtClean="0"/>
              <a:t>btw</a:t>
            </a:r>
            <a:r>
              <a:rPr lang="fi-FI" dirty="0" smtClean="0"/>
              <a:t> adj. </a:t>
            </a:r>
            <a:r>
              <a:rPr lang="fi-FI" dirty="0" err="1" smtClean="0"/>
              <a:t>turns</a:t>
            </a:r>
            <a:endParaRPr lang="en-US" dirty="0"/>
          </a:p>
        </p:txBody>
      </p:sp>
      <p:cxnSp>
        <p:nvCxnSpPr>
          <p:cNvPr id="51" name="Straight Arrow Connector 50"/>
          <p:cNvCxnSpPr>
            <a:stCxn id="49" idx="3"/>
          </p:cNvCxnSpPr>
          <p:nvPr/>
        </p:nvCxnSpPr>
        <p:spPr>
          <a:xfrm flipV="1">
            <a:off x="2474606" y="1790613"/>
            <a:ext cx="1521330" cy="310884"/>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a:off x="209854" y="3528666"/>
            <a:ext cx="2129899" cy="3693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fi-FI" dirty="0" smtClean="0"/>
              <a:t>1.8 kV </a:t>
            </a:r>
            <a:r>
              <a:rPr lang="fi-FI" dirty="0" err="1" smtClean="0"/>
              <a:t>btw</a:t>
            </a:r>
            <a:r>
              <a:rPr lang="fi-FI" dirty="0" smtClean="0"/>
              <a:t> </a:t>
            </a:r>
            <a:r>
              <a:rPr lang="fi-FI" dirty="0" err="1" smtClean="0"/>
              <a:t>layers</a:t>
            </a:r>
            <a:endParaRPr lang="en-US" dirty="0"/>
          </a:p>
        </p:txBody>
      </p:sp>
      <p:cxnSp>
        <p:nvCxnSpPr>
          <p:cNvPr id="53" name="Straight Arrow Connector 52"/>
          <p:cNvCxnSpPr/>
          <p:nvPr/>
        </p:nvCxnSpPr>
        <p:spPr>
          <a:xfrm>
            <a:off x="2339753" y="3713332"/>
            <a:ext cx="544693" cy="184666"/>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2771800" y="5425479"/>
            <a:ext cx="648072" cy="307777"/>
          </a:xfrm>
          <a:prstGeom prst="rect">
            <a:avLst/>
          </a:prstGeom>
          <a:solidFill>
            <a:schemeClr val="bg1"/>
          </a:solidFill>
        </p:spPr>
        <p:txBody>
          <a:bodyPr wrap="square">
            <a:spAutoFit/>
          </a:bodyPr>
          <a:lstStyle/>
          <a:p>
            <a:r>
              <a:rPr lang="fi-FI" sz="1400" dirty="0" smtClean="0"/>
              <a:t>-1410 </a:t>
            </a:r>
            <a:endParaRPr lang="en-US" sz="1400" dirty="0"/>
          </a:p>
        </p:txBody>
      </p:sp>
      <p:sp>
        <p:nvSpPr>
          <p:cNvPr id="14" name="Rectangle 13"/>
          <p:cNvSpPr/>
          <p:nvPr/>
        </p:nvSpPr>
        <p:spPr>
          <a:xfrm>
            <a:off x="6156680" y="5373216"/>
            <a:ext cx="643168" cy="307777"/>
          </a:xfrm>
          <a:prstGeom prst="rect">
            <a:avLst/>
          </a:prstGeom>
          <a:solidFill>
            <a:schemeClr val="bg1"/>
          </a:solidFill>
        </p:spPr>
        <p:txBody>
          <a:bodyPr wrap="square">
            <a:spAutoFit/>
          </a:bodyPr>
          <a:lstStyle/>
          <a:p>
            <a:r>
              <a:rPr lang="fi-FI" sz="1400" dirty="0" smtClean="0"/>
              <a:t>410 </a:t>
            </a:r>
            <a:endParaRPr lang="en-US" sz="1400" dirty="0"/>
          </a:p>
        </p:txBody>
      </p:sp>
    </p:spTree>
    <p:extLst>
      <p:ext uri="{BB962C8B-B14F-4D97-AF65-F5344CB8AC3E}">
        <p14:creationId xmlns:p14="http://schemas.microsoft.com/office/powerpoint/2010/main" val="3123038237"/>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err="1" smtClean="0"/>
              <a:t>Simulated</a:t>
            </a:r>
            <a:r>
              <a:rPr lang="fi-FI" dirty="0" smtClean="0"/>
              <a:t> </a:t>
            </a:r>
            <a:r>
              <a:rPr lang="fi-FI" dirty="0" err="1" smtClean="0"/>
              <a:t>potential</a:t>
            </a:r>
            <a:r>
              <a:rPr lang="fi-FI" dirty="0" smtClean="0"/>
              <a:t> to </a:t>
            </a:r>
            <a:r>
              <a:rPr lang="fi-FI" dirty="0" err="1" smtClean="0"/>
              <a:t>ground</a:t>
            </a:r>
            <a:endParaRPr dirty="0"/>
          </a:p>
        </p:txBody>
      </p:sp>
      <p:grpSp>
        <p:nvGrpSpPr>
          <p:cNvPr id="4" name="Group 3"/>
          <p:cNvGrpSpPr/>
          <p:nvPr/>
        </p:nvGrpSpPr>
        <p:grpSpPr>
          <a:xfrm>
            <a:off x="251520" y="1700808"/>
            <a:ext cx="8684572" cy="4320480"/>
            <a:chOff x="282260" y="1270640"/>
            <a:chExt cx="8684572" cy="432048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260" y="1270640"/>
              <a:ext cx="8684572"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483768" y="4499830"/>
              <a:ext cx="1080120"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i-FI" sz="1800" b="0" i="0" u="none" strike="noStrike" cap="none" spc="0" normalizeH="0" baseline="0" dirty="0" smtClean="0">
                  <a:ln>
                    <a:noFill/>
                  </a:ln>
                  <a:solidFill>
                    <a:srgbClr val="000000"/>
                  </a:solidFill>
                  <a:effectLst/>
                  <a:uFillTx/>
                  <a:latin typeface="Arial"/>
                  <a:ea typeface="Arial"/>
                  <a:cs typeface="Arial"/>
                  <a:sym typeface="Arial"/>
                </a:rPr>
                <a:t>-2300</a:t>
              </a:r>
              <a:endParaRPr kumimoji="0" lang="en-US" sz="1800" b="0" i="0" u="none" strike="noStrike" cap="none" spc="0" normalizeH="0" baseline="0" dirty="0">
                <a:ln>
                  <a:noFill/>
                </a:ln>
                <a:solidFill>
                  <a:srgbClr val="000000"/>
                </a:solidFill>
                <a:effectLst/>
                <a:uFillTx/>
                <a:latin typeface="Arial"/>
                <a:ea typeface="Arial"/>
                <a:cs typeface="Arial"/>
                <a:sym typeface="Arial"/>
              </a:endParaRPr>
            </a:p>
          </p:txBody>
        </p:sp>
        <p:sp>
          <p:nvSpPr>
            <p:cNvPr id="42" name="TextBox 41"/>
            <p:cNvSpPr txBox="1"/>
            <p:nvPr/>
          </p:nvSpPr>
          <p:spPr>
            <a:xfrm>
              <a:off x="6516216" y="4499830"/>
              <a:ext cx="1080120"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fi-FI" dirty="0" smtClean="0"/>
                <a:t>1</a:t>
              </a:r>
              <a:r>
                <a:rPr kumimoji="0" lang="fi-FI" sz="1800" b="0" i="0" u="none" strike="noStrike" cap="none" spc="0" normalizeH="0" baseline="0" dirty="0" smtClean="0">
                  <a:ln>
                    <a:noFill/>
                  </a:ln>
                  <a:solidFill>
                    <a:srgbClr val="000000"/>
                  </a:solidFill>
                  <a:effectLst/>
                  <a:uFillTx/>
                  <a:latin typeface="Arial"/>
                  <a:ea typeface="Arial"/>
                  <a:cs typeface="Arial"/>
                  <a:sym typeface="Arial"/>
                </a:rPr>
                <a:t>380</a:t>
              </a:r>
              <a:endParaRPr kumimoji="0" lang="en-US" sz="1800" b="0" i="0" u="none" strike="noStrike" cap="none" spc="0" normalizeH="0" baseline="0" dirty="0">
                <a:ln>
                  <a:noFill/>
                </a:ln>
                <a:solidFill>
                  <a:srgbClr val="000000"/>
                </a:solidFill>
                <a:effectLst/>
                <a:uFillTx/>
                <a:latin typeface="Arial"/>
                <a:ea typeface="Arial"/>
                <a:cs typeface="Arial"/>
                <a:sym typeface="Arial"/>
              </a:endParaRPr>
            </a:p>
          </p:txBody>
        </p:sp>
      </p:grpSp>
      <p:sp>
        <p:nvSpPr>
          <p:cNvPr id="8" name="TextBox 7"/>
          <p:cNvSpPr txBox="1"/>
          <p:nvPr/>
        </p:nvSpPr>
        <p:spPr>
          <a:xfrm>
            <a:off x="179513" y="1023121"/>
            <a:ext cx="5800725" cy="461665"/>
          </a:xfrm>
          <a:prstGeom prst="rect">
            <a:avLst/>
          </a:prstGeom>
          <a:noFill/>
        </p:spPr>
        <p:txBody>
          <a:bodyPr wrap="square" rtlCol="0">
            <a:spAutoFit/>
          </a:bodyPr>
          <a:lstStyle/>
          <a:p>
            <a:r>
              <a:rPr lang="fi-FI" sz="2400" dirty="0" err="1"/>
              <a:t>P</a:t>
            </a:r>
            <a:r>
              <a:rPr lang="fi-FI" sz="2400" dirty="0" err="1" smtClean="0"/>
              <a:t>otential</a:t>
            </a:r>
            <a:r>
              <a:rPr lang="fi-FI" sz="2400" dirty="0" smtClean="0"/>
              <a:t> to </a:t>
            </a:r>
            <a:r>
              <a:rPr lang="fi-FI" sz="2400" dirty="0" err="1" smtClean="0"/>
              <a:t>ground</a:t>
            </a:r>
            <a:r>
              <a:rPr lang="fi-FI" sz="2400" dirty="0" smtClean="0"/>
              <a:t> at ~200 ms</a:t>
            </a:r>
            <a:endParaRPr lang="en-US" sz="2400" dirty="0"/>
          </a:p>
        </p:txBody>
      </p:sp>
    </p:spTree>
    <p:extLst>
      <p:ext uri="{BB962C8B-B14F-4D97-AF65-F5344CB8AC3E}">
        <p14:creationId xmlns:p14="http://schemas.microsoft.com/office/powerpoint/2010/main" val="846824319"/>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655"/>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t>4. Simulation with distributed heater delays</a:t>
            </a:r>
          </a:p>
        </p:txBody>
      </p:sp>
      <p:sp>
        <p:nvSpPr>
          <p:cNvPr id="656" name="Shape 656"/>
          <p:cNvSpPr/>
          <p:nvPr/>
        </p:nvSpPr>
        <p:spPr>
          <a:xfrm>
            <a:off x="252696" y="964719"/>
            <a:ext cx="8658719" cy="123110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000" b="1">
                <a:solidFill>
                  <a:srgbClr val="02706E"/>
                </a:solidFill>
              </a:defRPr>
            </a:pPr>
            <a:r>
              <a:t>Heater delay simulation assuming</a:t>
            </a:r>
          </a:p>
          <a:p>
            <a:pPr marL="742950" lvl="1" indent="-285750">
              <a:buSzPct val="100000"/>
              <a:buFont typeface="Wingdings"/>
              <a:buChar char="▪"/>
            </a:pPr>
            <a:r>
              <a:t>25 um thick stainless steel heaters with 75 um polyimide insulation to coil</a:t>
            </a:r>
          </a:p>
          <a:p>
            <a:pPr marL="742950" lvl="1" indent="-285750">
              <a:buSzPct val="100000"/>
              <a:buFont typeface="Wingdings"/>
              <a:buChar char="▪"/>
            </a:pPr>
            <a:r>
              <a:t>Peak power 100 W/cm</a:t>
            </a:r>
            <a:r>
              <a:rPr baseline="30000"/>
              <a:t>2</a:t>
            </a:r>
            <a:r>
              <a:t>, circuit time constant 50 ms</a:t>
            </a:r>
          </a:p>
          <a:p>
            <a:pPr marL="742950" lvl="1" indent="-285750">
              <a:buSzPct val="100000"/>
              <a:buFont typeface="Wingdings"/>
              <a:buChar char="▪"/>
            </a:pPr>
            <a:r>
              <a:t>Heaters cover all the coil turns entirely</a:t>
            </a:r>
          </a:p>
        </p:txBody>
      </p:sp>
      <p:grpSp>
        <p:nvGrpSpPr>
          <p:cNvPr id="660" name="Group 660"/>
          <p:cNvGrpSpPr/>
          <p:nvPr/>
        </p:nvGrpSpPr>
        <p:grpSpPr>
          <a:xfrm>
            <a:off x="19940" y="2838033"/>
            <a:ext cx="3338949" cy="3327272"/>
            <a:chOff x="0" y="0"/>
            <a:chExt cx="3338947" cy="2813211"/>
          </a:xfrm>
        </p:grpSpPr>
        <p:pic>
          <p:nvPicPr>
            <p:cNvPr id="658" name="image22.pdf"/>
            <p:cNvPicPr>
              <a:picLocks noChangeAspect="1"/>
            </p:cNvPicPr>
            <p:nvPr/>
          </p:nvPicPr>
          <p:blipFill>
            <a:blip r:embed="rId3">
              <a:extLst/>
            </a:blip>
            <a:srcRect t="2633"/>
            <a:stretch>
              <a:fillRect/>
            </a:stretch>
          </p:blipFill>
          <p:spPr>
            <a:xfrm>
              <a:off x="0" y="0"/>
              <a:ext cx="3338947" cy="2813211"/>
            </a:xfrm>
            <a:prstGeom prst="rect">
              <a:avLst/>
            </a:prstGeom>
            <a:ln w="12700" cap="flat">
              <a:noFill/>
              <a:miter lim="400000"/>
            </a:ln>
            <a:effectLst/>
          </p:spPr>
        </p:pic>
        <p:sp>
          <p:nvSpPr>
            <p:cNvPr id="659" name="Shape 659"/>
            <p:cNvSpPr/>
            <p:nvPr/>
          </p:nvSpPr>
          <p:spPr>
            <a:xfrm>
              <a:off x="1052947" y="156248"/>
              <a:ext cx="1199374" cy="3122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Block</a:t>
              </a:r>
            </a:p>
          </p:txBody>
        </p:sp>
      </p:grpSp>
      <p:grpSp>
        <p:nvGrpSpPr>
          <p:cNvPr id="663" name="Group 663"/>
          <p:cNvGrpSpPr/>
          <p:nvPr/>
        </p:nvGrpSpPr>
        <p:grpSpPr>
          <a:xfrm>
            <a:off x="3137574" y="2990945"/>
            <a:ext cx="3238400" cy="3174360"/>
            <a:chOff x="0" y="-1"/>
            <a:chExt cx="3238399" cy="2656966"/>
          </a:xfrm>
        </p:grpSpPr>
        <p:pic>
          <p:nvPicPr>
            <p:cNvPr id="661" name="image23.pdf"/>
            <p:cNvPicPr>
              <a:picLocks noChangeAspect="1"/>
            </p:cNvPicPr>
            <p:nvPr/>
          </p:nvPicPr>
          <p:blipFill>
            <a:blip r:embed="rId4">
              <a:extLst/>
            </a:blip>
            <a:srcRect t="5554"/>
            <a:stretch>
              <a:fillRect/>
            </a:stretch>
          </p:blipFill>
          <p:spPr>
            <a:xfrm>
              <a:off x="0" y="-1"/>
              <a:ext cx="3238399" cy="2656966"/>
            </a:xfrm>
            <a:prstGeom prst="rect">
              <a:avLst/>
            </a:prstGeom>
            <a:ln w="12700" cap="flat">
              <a:noFill/>
              <a:miter lim="400000"/>
            </a:ln>
            <a:effectLst/>
          </p:spPr>
        </p:pic>
        <p:sp>
          <p:nvSpPr>
            <p:cNvPr id="662" name="Shape 662"/>
            <p:cNvSpPr/>
            <p:nvPr/>
          </p:nvSpPr>
          <p:spPr>
            <a:xfrm>
              <a:off x="1311770" y="70530"/>
              <a:ext cx="1105239" cy="3091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CosT</a:t>
              </a:r>
            </a:p>
          </p:txBody>
        </p:sp>
      </p:grpSp>
      <p:grpSp>
        <p:nvGrpSpPr>
          <p:cNvPr id="666" name="Group 666"/>
          <p:cNvGrpSpPr/>
          <p:nvPr/>
        </p:nvGrpSpPr>
        <p:grpSpPr>
          <a:xfrm>
            <a:off x="6151419" y="2909457"/>
            <a:ext cx="3036128" cy="3111833"/>
            <a:chOff x="0" y="0"/>
            <a:chExt cx="3036126" cy="2556308"/>
          </a:xfrm>
        </p:grpSpPr>
        <p:pic>
          <p:nvPicPr>
            <p:cNvPr id="664" name="image24.pdf"/>
            <p:cNvPicPr>
              <a:picLocks noChangeAspect="1"/>
            </p:cNvPicPr>
            <p:nvPr/>
          </p:nvPicPr>
          <p:blipFill>
            <a:blip r:embed="rId5">
              <a:extLst/>
            </a:blip>
            <a:stretch>
              <a:fillRect/>
            </a:stretch>
          </p:blipFill>
          <p:spPr>
            <a:xfrm>
              <a:off x="0" y="0"/>
              <a:ext cx="3036126" cy="2556308"/>
            </a:xfrm>
            <a:prstGeom prst="rect">
              <a:avLst/>
            </a:prstGeom>
            <a:ln w="12700" cap="flat">
              <a:noFill/>
              <a:miter lim="400000"/>
            </a:ln>
            <a:effectLst/>
          </p:spPr>
        </p:pic>
        <p:sp>
          <p:nvSpPr>
            <p:cNvPr id="665" name="Shape 665"/>
            <p:cNvSpPr/>
            <p:nvPr/>
          </p:nvSpPr>
          <p:spPr>
            <a:xfrm>
              <a:off x="1041186" y="129051"/>
              <a:ext cx="1683211" cy="303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CommonC</a:t>
              </a:r>
            </a:p>
          </p:txBody>
        </p:sp>
      </p:grpSp>
      <p:sp>
        <p:nvSpPr>
          <p:cNvPr id="667" name="Shape 667"/>
          <p:cNvSpPr/>
          <p:nvPr/>
        </p:nvSpPr>
        <p:spPr>
          <a:xfrm>
            <a:off x="4416902" y="2483081"/>
            <a:ext cx="4327630" cy="369332"/>
          </a:xfrm>
          <a:prstGeom prst="rect">
            <a:avLst/>
          </a:prstGeom>
          <a:gradFill>
            <a:gsLst>
              <a:gs pos="0">
                <a:schemeClr val="accent4">
                  <a:hueOff val="553427"/>
                  <a:satOff val="-21418"/>
                  <a:lumOff val="51066"/>
                </a:schemeClr>
              </a:gs>
              <a:gs pos="68000">
                <a:srgbClr val="96DCA4"/>
              </a:gs>
              <a:gs pos="81000">
                <a:srgbClr val="92DBA0"/>
              </a:gs>
              <a:gs pos="86000">
                <a:srgbClr val="9DDEAA"/>
              </a:gs>
              <a:gs pos="100000">
                <a:schemeClr val="accent3">
                  <a:hueOff val="-274641"/>
                  <a:satOff val="-10402"/>
                  <a:lumOff val="30528"/>
                </a:schemeClr>
              </a:gs>
            </a:gsLst>
            <a:lin ang="5400000"/>
          </a:gradFill>
          <a:ln>
            <a:solidFill>
              <a:srgbClr val="00ED3B"/>
            </a:solidFill>
          </a:ln>
          <a:extLst>
            <a:ext uri="{C572A759-6A51-4108-AA02-DFA0A04FC94B}">
              <ma14:wrappingTextBoxFlag xmlns:ma14="http://schemas.microsoft.com/office/mac/drawingml/2011/main" xmlns="" val="1"/>
            </a:ext>
          </a:extLst>
        </p:spPr>
        <p:txBody>
          <a:bodyPr lIns="45719" rIns="45719">
            <a:spAutoFit/>
          </a:bodyPr>
          <a:lstStyle/>
          <a:p>
            <a:r>
              <a:rPr dirty="0"/>
              <a:t>First </a:t>
            </a:r>
            <a:r>
              <a:rPr dirty="0" smtClean="0"/>
              <a:t>heater </a:t>
            </a:r>
            <a:r>
              <a:rPr dirty="0"/>
              <a:t>delays 3-4 ms in all magnets </a:t>
            </a:r>
          </a:p>
        </p:txBody>
      </p:sp>
      <p:sp>
        <p:nvSpPr>
          <p:cNvPr id="15" name="Shape 667"/>
          <p:cNvSpPr/>
          <p:nvPr/>
        </p:nvSpPr>
        <p:spPr>
          <a:xfrm>
            <a:off x="357557" y="2479163"/>
            <a:ext cx="2141452" cy="369332"/>
          </a:xfrm>
          <a:prstGeom prst="rect">
            <a:avLst/>
          </a:prstGeom>
          <a:gradFill>
            <a:gsLst>
              <a:gs pos="0">
                <a:schemeClr val="accent4">
                  <a:hueOff val="553427"/>
                  <a:satOff val="-21418"/>
                  <a:lumOff val="51066"/>
                </a:schemeClr>
              </a:gs>
              <a:gs pos="68000">
                <a:srgbClr val="96DCA4"/>
              </a:gs>
              <a:gs pos="81000">
                <a:srgbClr val="92DBA0"/>
              </a:gs>
              <a:gs pos="86000">
                <a:srgbClr val="9DDEAA"/>
              </a:gs>
              <a:gs pos="100000">
                <a:schemeClr val="accent3">
                  <a:hueOff val="-274641"/>
                  <a:satOff val="-10402"/>
                  <a:lumOff val="30528"/>
                </a:schemeClr>
              </a:gs>
            </a:gsLst>
            <a:lin ang="5400000"/>
          </a:gradFill>
          <a:ln>
            <a:solidFill>
              <a:srgbClr val="00ED3B"/>
            </a:solidFill>
          </a:ln>
          <a:extLst>
            <a:ext uri="{C572A759-6A51-4108-AA02-DFA0A04FC94B}">
              <ma14:wrappingTextBoxFlag xmlns:ma14="http://schemas.microsoft.com/office/mac/drawingml/2011/main" xmlns="" val="1"/>
            </a:ext>
          </a:extLst>
        </p:spPr>
        <p:txBody>
          <a:bodyPr wrap="square" lIns="45719" rIns="45719">
            <a:spAutoFit/>
          </a:bodyPr>
          <a:lstStyle/>
          <a:p>
            <a:r>
              <a:rPr lang="fi-FI" dirty="0" smtClean="0"/>
              <a:t>105% of </a:t>
            </a:r>
            <a:r>
              <a:rPr lang="fi-FI" dirty="0" err="1" smtClean="0"/>
              <a:t>Iop</a:t>
            </a:r>
            <a:r>
              <a:rPr lang="fi-FI" dirty="0" smtClean="0"/>
              <a:t> (4.5 K)</a:t>
            </a:r>
            <a:endParaRPr dirty="0"/>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 name="Shape 671"/>
          <p:cNvSpPr/>
          <p:nvPr/>
        </p:nvSpPr>
        <p:spPr>
          <a:xfrm>
            <a:off x="308114" y="188640"/>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t>4. Results at 105% of Iop</a:t>
            </a:r>
          </a:p>
        </p:txBody>
      </p:sp>
      <p:graphicFrame>
        <p:nvGraphicFramePr>
          <p:cNvPr id="673" name="Table 673"/>
          <p:cNvGraphicFramePr/>
          <p:nvPr>
            <p:extLst>
              <p:ext uri="{D42A27DB-BD31-4B8C-83A1-F6EECF244321}">
                <p14:modId xmlns:p14="http://schemas.microsoft.com/office/powerpoint/2010/main" val="2393037850"/>
              </p:ext>
            </p:extLst>
          </p:nvPr>
        </p:nvGraphicFramePr>
        <p:xfrm>
          <a:off x="0" y="1340770"/>
          <a:ext cx="9144000" cy="2362147"/>
        </p:xfrm>
        <a:graphic>
          <a:graphicData uri="http://schemas.openxmlformats.org/drawingml/2006/table">
            <a:tbl>
              <a:tblPr firstRow="1" bandRow="1">
                <a:tableStyleId>{4C3C2611-4C71-4FC5-86AE-919BDF0F9419}</a:tableStyleId>
              </a:tblPr>
              <a:tblGrid>
                <a:gridCol w="1626900"/>
                <a:gridCol w="1296972"/>
                <a:gridCol w="1695164"/>
                <a:gridCol w="2195749"/>
                <a:gridCol w="2329215"/>
              </a:tblGrid>
              <a:tr h="665901">
                <a:tc>
                  <a:txBody>
                    <a:bodyPr/>
                    <a:lstStyle/>
                    <a:p>
                      <a:pPr algn="l">
                        <a:defRPr sz="1800"/>
                      </a:pPr>
                      <a:endParaRPr sz="2400" dirty="0"/>
                    </a:p>
                  </a:txBody>
                  <a:tcPr marL="45720" marR="45720" marT="60960" marB="60960" horzOverflow="overflow"/>
                </a:tc>
                <a:tc>
                  <a:txBody>
                    <a:bodyPr/>
                    <a:lstStyle/>
                    <a:p>
                      <a:pPr algn="ctr">
                        <a:defRPr sz="1800" b="0">
                          <a:solidFill>
                            <a:srgbClr val="000000"/>
                          </a:solidFill>
                        </a:defRPr>
                      </a:pPr>
                      <a:r>
                        <a:rPr sz="2400" b="1">
                          <a:solidFill>
                            <a:srgbClr val="FFFFFF"/>
                          </a:solidFill>
                        </a:rPr>
                        <a:t>T max (K)</a:t>
                      </a:r>
                    </a:p>
                  </a:txBody>
                  <a:tcPr marL="45720" marR="45720" marT="60960" marB="60960" horzOverflow="overflow"/>
                </a:tc>
                <a:tc>
                  <a:txBody>
                    <a:bodyPr/>
                    <a:lstStyle/>
                    <a:p>
                      <a:pPr algn="ctr">
                        <a:defRPr sz="1800" b="0">
                          <a:solidFill>
                            <a:srgbClr val="000000"/>
                          </a:solidFill>
                        </a:defRPr>
                      </a:pPr>
                      <a:r>
                        <a:rPr sz="2400" b="1">
                          <a:solidFill>
                            <a:srgbClr val="FFFFFF"/>
                          </a:solidFill>
                        </a:rPr>
                        <a:t>V to gnd (kV)</a:t>
                      </a:r>
                    </a:p>
                  </a:txBody>
                  <a:tcPr marL="45720" marR="45720" marT="60960" marB="60960" horzOverflow="overflow"/>
                </a:tc>
                <a:tc>
                  <a:txBody>
                    <a:bodyPr/>
                    <a:lstStyle/>
                    <a:p>
                      <a:pPr algn="ctr">
                        <a:defRPr sz="1800" b="0">
                          <a:solidFill>
                            <a:srgbClr val="000000"/>
                          </a:solidFill>
                        </a:defRPr>
                      </a:pPr>
                      <a:r>
                        <a:rPr sz="2400" b="1" dirty="0">
                          <a:solidFill>
                            <a:srgbClr val="FFFFFF"/>
                          </a:solidFill>
                        </a:rPr>
                        <a:t>V turn-to-turn (V)</a:t>
                      </a:r>
                    </a:p>
                  </a:txBody>
                  <a:tcPr marL="45720" marR="45720" marT="60960" marB="60960" horzOverflow="overflow"/>
                </a:tc>
                <a:tc>
                  <a:txBody>
                    <a:bodyPr/>
                    <a:lstStyle/>
                    <a:p>
                      <a:pPr algn="ctr">
                        <a:defRPr sz="1800" b="0">
                          <a:solidFill>
                            <a:srgbClr val="000000"/>
                          </a:solidFill>
                        </a:defRPr>
                      </a:pPr>
                      <a:r>
                        <a:rPr sz="2400" b="1" dirty="0">
                          <a:solidFill>
                            <a:srgbClr val="FFFFFF"/>
                          </a:solidFill>
                        </a:rPr>
                        <a:t>V layer-to-layer </a:t>
                      </a:r>
                      <a:r>
                        <a:rPr sz="2400" b="1" dirty="0" smtClean="0">
                          <a:solidFill>
                            <a:srgbClr val="FFFFFF"/>
                          </a:solidFill>
                        </a:rPr>
                        <a:t>(</a:t>
                      </a:r>
                      <a:r>
                        <a:rPr lang="fi-FI" sz="2400" b="1" dirty="0" smtClean="0">
                          <a:solidFill>
                            <a:srgbClr val="FFFFFF"/>
                          </a:solidFill>
                        </a:rPr>
                        <a:t>k</a:t>
                      </a:r>
                      <a:r>
                        <a:rPr sz="2400" b="1" dirty="0" smtClean="0">
                          <a:solidFill>
                            <a:srgbClr val="FFFFFF"/>
                          </a:solidFill>
                        </a:rPr>
                        <a:t>V</a:t>
                      </a:r>
                      <a:r>
                        <a:rPr sz="2400" b="1" dirty="0">
                          <a:solidFill>
                            <a:srgbClr val="FFFFFF"/>
                          </a:solidFill>
                        </a:rPr>
                        <a:t>)</a:t>
                      </a:r>
                    </a:p>
                  </a:txBody>
                  <a:tcPr marL="45720" marR="45720" marT="60960" marB="60960" horzOverflow="overflow"/>
                </a:tc>
              </a:tr>
              <a:tr h="487680">
                <a:tc>
                  <a:txBody>
                    <a:bodyPr/>
                    <a:lstStyle/>
                    <a:p>
                      <a:pPr algn="l">
                        <a:defRPr sz="1800"/>
                      </a:pPr>
                      <a:r>
                        <a:rPr sz="2400" dirty="0"/>
                        <a:t>Block</a:t>
                      </a:r>
                    </a:p>
                  </a:txBody>
                  <a:tcPr marL="45720" marR="45720" marT="60960" marB="60960" horzOverflow="overflow">
                    <a:solidFill>
                      <a:srgbClr val="C8FEFD"/>
                    </a:solidFill>
                  </a:tcPr>
                </a:tc>
                <a:tc>
                  <a:txBody>
                    <a:bodyPr/>
                    <a:lstStyle/>
                    <a:p>
                      <a:pPr algn="ctr">
                        <a:defRPr sz="1800"/>
                      </a:pPr>
                      <a:r>
                        <a:rPr sz="2400" dirty="0"/>
                        <a:t>308</a:t>
                      </a:r>
                    </a:p>
                  </a:txBody>
                  <a:tcPr marL="45720" marR="45720" marT="60960" marB="60960" horzOverflow="overflow">
                    <a:solidFill>
                      <a:srgbClr val="C8FEFD"/>
                    </a:solidFill>
                  </a:tcPr>
                </a:tc>
                <a:tc>
                  <a:txBody>
                    <a:bodyPr/>
                    <a:lstStyle/>
                    <a:p>
                      <a:pPr algn="ctr">
                        <a:defRPr sz="1800"/>
                      </a:pPr>
                      <a:r>
                        <a:rPr sz="2400" dirty="0"/>
                        <a:t>-1.2 …+1.2</a:t>
                      </a:r>
                    </a:p>
                  </a:txBody>
                  <a:tcPr marL="45720" marR="45720" marT="60960" marB="60960" horzOverflow="overflow">
                    <a:solidFill>
                      <a:srgbClr val="C8FEFD"/>
                    </a:solidFill>
                  </a:tcPr>
                </a:tc>
                <a:tc>
                  <a:txBody>
                    <a:bodyPr/>
                    <a:lstStyle/>
                    <a:p>
                      <a:pPr algn="ctr">
                        <a:defRPr sz="1800"/>
                      </a:pPr>
                      <a:r>
                        <a:rPr sz="2400" dirty="0"/>
                        <a:t>82</a:t>
                      </a:r>
                    </a:p>
                  </a:txBody>
                  <a:tcPr marL="45720" marR="45720" marT="60960" marB="60960" horzOverflow="overflow">
                    <a:solidFill>
                      <a:srgbClr val="C8FEFD"/>
                    </a:solidFill>
                  </a:tcPr>
                </a:tc>
                <a:tc>
                  <a:txBody>
                    <a:bodyPr/>
                    <a:lstStyle/>
                    <a:p>
                      <a:pPr algn="ctr">
                        <a:defRPr sz="1800"/>
                      </a:pPr>
                      <a:r>
                        <a:rPr sz="2400" dirty="0" smtClean="0"/>
                        <a:t>1</a:t>
                      </a:r>
                      <a:r>
                        <a:rPr lang="fi-FI" sz="2400" dirty="0" smtClean="0"/>
                        <a:t>.</a:t>
                      </a:r>
                      <a:r>
                        <a:rPr sz="2400" dirty="0" smtClean="0"/>
                        <a:t>1</a:t>
                      </a:r>
                      <a:endParaRPr sz="2400" dirty="0"/>
                    </a:p>
                  </a:txBody>
                  <a:tcPr marL="45720" marR="45720" marT="60960" marB="60960" horzOverflow="overflow">
                    <a:solidFill>
                      <a:srgbClr val="C8FEFD"/>
                    </a:solidFill>
                  </a:tcPr>
                </a:tc>
              </a:tr>
              <a:tr h="533347">
                <a:tc>
                  <a:txBody>
                    <a:bodyPr/>
                    <a:lstStyle/>
                    <a:p>
                      <a:pPr algn="l">
                        <a:defRPr sz="1800"/>
                      </a:pPr>
                      <a:r>
                        <a:rPr sz="2400" dirty="0" err="1"/>
                        <a:t>CosT</a:t>
                      </a:r>
                      <a:endParaRPr sz="2400" dirty="0"/>
                    </a:p>
                  </a:txBody>
                  <a:tcPr marL="45720" marR="45720" marT="60960" marB="60960" horzOverflow="overflow">
                    <a:solidFill>
                      <a:srgbClr val="EDF7D3"/>
                    </a:solidFill>
                  </a:tcPr>
                </a:tc>
                <a:tc>
                  <a:txBody>
                    <a:bodyPr/>
                    <a:lstStyle/>
                    <a:p>
                      <a:pPr algn="ctr">
                        <a:defRPr sz="1800"/>
                      </a:pPr>
                      <a:r>
                        <a:rPr sz="2400" dirty="0" smtClean="0"/>
                        <a:t>328</a:t>
                      </a:r>
                      <a:endParaRPr sz="2400" dirty="0"/>
                    </a:p>
                  </a:txBody>
                  <a:tcPr marL="45720" marR="45720" marT="60960" marB="60960" horzOverflow="overflow">
                    <a:solidFill>
                      <a:srgbClr val="EDF7D3"/>
                    </a:solidFill>
                  </a:tcPr>
                </a:tc>
                <a:tc>
                  <a:txBody>
                    <a:bodyPr/>
                    <a:lstStyle/>
                    <a:p>
                      <a:pPr algn="ctr">
                        <a:defRPr sz="1800"/>
                      </a:pPr>
                      <a:r>
                        <a:rPr lang="fi-FI" sz="2400" dirty="0" smtClean="0"/>
                        <a:t>-</a:t>
                      </a:r>
                      <a:r>
                        <a:rPr sz="2400" dirty="0" smtClean="0"/>
                        <a:t>1</a:t>
                      </a:r>
                      <a:r>
                        <a:rPr lang="fi-FI" sz="2400" dirty="0" smtClean="0"/>
                        <a:t>.</a:t>
                      </a:r>
                      <a:r>
                        <a:rPr sz="2400" dirty="0" smtClean="0"/>
                        <a:t>4</a:t>
                      </a:r>
                      <a:r>
                        <a:rPr lang="fi-FI" sz="2400" dirty="0" smtClean="0"/>
                        <a:t> … 0.4</a:t>
                      </a:r>
                      <a:endParaRPr sz="2400" dirty="0"/>
                    </a:p>
                  </a:txBody>
                  <a:tcPr marL="45720" marR="45720" marT="60960" marB="60960" horzOverflow="overflow">
                    <a:solidFill>
                      <a:srgbClr val="EDF7D3"/>
                    </a:solidFill>
                  </a:tcPr>
                </a:tc>
                <a:tc>
                  <a:txBody>
                    <a:bodyPr/>
                    <a:lstStyle/>
                    <a:p>
                      <a:pPr algn="ctr">
                        <a:defRPr sz="1800"/>
                      </a:pPr>
                      <a:r>
                        <a:rPr sz="2400"/>
                        <a:t>103</a:t>
                      </a:r>
                    </a:p>
                  </a:txBody>
                  <a:tcPr marL="45720" marR="45720" marT="60960" marB="60960" horzOverflow="overflow">
                    <a:solidFill>
                      <a:srgbClr val="EDF7D3"/>
                    </a:solidFill>
                  </a:tcPr>
                </a:tc>
                <a:tc>
                  <a:txBody>
                    <a:bodyPr/>
                    <a:lstStyle/>
                    <a:p>
                      <a:pPr algn="ctr">
                        <a:defRPr sz="1800"/>
                      </a:pPr>
                      <a:r>
                        <a:rPr sz="2400" dirty="0" smtClean="0"/>
                        <a:t>1</a:t>
                      </a:r>
                      <a:r>
                        <a:rPr lang="fi-FI" sz="2400" dirty="0" smtClean="0"/>
                        <a:t>.8</a:t>
                      </a:r>
                      <a:endParaRPr sz="2400" dirty="0"/>
                    </a:p>
                  </a:txBody>
                  <a:tcPr marL="45720" marR="45720" marT="60960" marB="60960" horzOverflow="overflow">
                    <a:solidFill>
                      <a:srgbClr val="EDF7D3"/>
                    </a:solidFill>
                  </a:tcPr>
                </a:tc>
              </a:tr>
              <a:tr h="487680">
                <a:tc>
                  <a:txBody>
                    <a:bodyPr/>
                    <a:lstStyle/>
                    <a:p>
                      <a:pPr algn="l">
                        <a:defRPr sz="1800"/>
                      </a:pPr>
                      <a:r>
                        <a:rPr sz="2400" dirty="0" err="1"/>
                        <a:t>CommonC</a:t>
                      </a:r>
                      <a:endParaRPr sz="2400" dirty="0"/>
                    </a:p>
                  </a:txBody>
                  <a:tcPr marL="45720" marR="45720" marT="60960" marB="60960" horzOverflow="overflow">
                    <a:solidFill>
                      <a:srgbClr val="D6F0FF"/>
                    </a:solidFill>
                  </a:tcPr>
                </a:tc>
                <a:tc>
                  <a:txBody>
                    <a:bodyPr/>
                    <a:lstStyle/>
                    <a:p>
                      <a:pPr algn="ctr">
                        <a:defRPr sz="1800"/>
                      </a:pPr>
                      <a:r>
                        <a:rPr sz="2400" dirty="0"/>
                        <a:t>315</a:t>
                      </a:r>
                    </a:p>
                  </a:txBody>
                  <a:tcPr marL="45720" marR="45720" marT="60960" marB="60960" horzOverflow="overflow">
                    <a:solidFill>
                      <a:srgbClr val="D6F0FF"/>
                    </a:solidFill>
                  </a:tcPr>
                </a:tc>
                <a:tc>
                  <a:txBody>
                    <a:bodyPr/>
                    <a:lstStyle/>
                    <a:p>
                      <a:pPr algn="ctr">
                        <a:defRPr sz="1800"/>
                      </a:pPr>
                      <a:r>
                        <a:rPr lang="fi-FI" sz="2400" dirty="0" smtClean="0"/>
                        <a:t>-2.</a:t>
                      </a:r>
                      <a:r>
                        <a:rPr sz="2400" dirty="0" smtClean="0"/>
                        <a:t>3</a:t>
                      </a:r>
                      <a:r>
                        <a:rPr lang="fi-FI" sz="2400" dirty="0" smtClean="0"/>
                        <a:t> … 1.4</a:t>
                      </a:r>
                      <a:endParaRPr sz="2400" dirty="0"/>
                    </a:p>
                  </a:txBody>
                  <a:tcPr marL="45720" marR="45720" marT="60960" marB="60960" horzOverflow="overflow">
                    <a:solidFill>
                      <a:srgbClr val="D6F0FF"/>
                    </a:solidFill>
                  </a:tcPr>
                </a:tc>
                <a:tc>
                  <a:txBody>
                    <a:bodyPr/>
                    <a:lstStyle/>
                    <a:p>
                      <a:pPr algn="ctr">
                        <a:defRPr sz="1800"/>
                      </a:pPr>
                      <a:r>
                        <a:rPr sz="2400" dirty="0"/>
                        <a:t>75</a:t>
                      </a:r>
                    </a:p>
                  </a:txBody>
                  <a:tcPr marL="45720" marR="45720" marT="60960" marB="60960" horzOverflow="overflow">
                    <a:solidFill>
                      <a:srgbClr val="D6F0FF"/>
                    </a:solidFill>
                  </a:tcPr>
                </a:tc>
                <a:tc>
                  <a:txBody>
                    <a:bodyPr/>
                    <a:lstStyle/>
                    <a:p>
                      <a:pPr algn="ctr">
                        <a:defRPr sz="1800"/>
                      </a:pPr>
                      <a:r>
                        <a:rPr sz="2400" dirty="0" smtClean="0"/>
                        <a:t>3</a:t>
                      </a:r>
                      <a:r>
                        <a:rPr lang="fi-FI" sz="2400" dirty="0" smtClean="0"/>
                        <a:t>.</a:t>
                      </a:r>
                      <a:r>
                        <a:rPr sz="2400" dirty="0" smtClean="0"/>
                        <a:t>3</a:t>
                      </a:r>
                      <a:endParaRPr sz="2400" dirty="0"/>
                    </a:p>
                  </a:txBody>
                  <a:tcPr marL="45720" marR="45720" marT="60960" marB="60960" horzOverflow="overflow">
                    <a:solidFill>
                      <a:srgbClr val="D6F0FF"/>
                    </a:solidFill>
                  </a:tcPr>
                </a:tc>
              </a:tr>
            </a:tbl>
          </a:graphicData>
        </a:graphic>
      </p:graphicFrame>
      <p:graphicFrame>
        <p:nvGraphicFramePr>
          <p:cNvPr id="674" name="Table 674"/>
          <p:cNvGraphicFramePr/>
          <p:nvPr>
            <p:extLst>
              <p:ext uri="{D42A27DB-BD31-4B8C-83A1-F6EECF244321}">
                <p14:modId xmlns:p14="http://schemas.microsoft.com/office/powerpoint/2010/main" val="304673208"/>
              </p:ext>
            </p:extLst>
          </p:nvPr>
        </p:nvGraphicFramePr>
        <p:xfrm>
          <a:off x="1" y="4149080"/>
          <a:ext cx="9143999" cy="2316480"/>
        </p:xfrm>
        <a:graphic>
          <a:graphicData uri="http://schemas.openxmlformats.org/drawingml/2006/table">
            <a:tbl>
              <a:tblPr firstRow="1" bandRow="1">
                <a:tableStyleId>{4C3C2611-4C71-4FC5-86AE-919BDF0F9419}</a:tableStyleId>
              </a:tblPr>
              <a:tblGrid>
                <a:gridCol w="1656348"/>
                <a:gridCol w="1386575"/>
                <a:gridCol w="1659595"/>
                <a:gridCol w="2137014"/>
                <a:gridCol w="2304467"/>
              </a:tblGrid>
              <a:tr h="550935">
                <a:tc>
                  <a:txBody>
                    <a:bodyPr/>
                    <a:lstStyle/>
                    <a:p>
                      <a:pPr algn="l">
                        <a:defRPr sz="1800"/>
                      </a:pPr>
                      <a:endParaRPr sz="2400" dirty="0"/>
                    </a:p>
                  </a:txBody>
                  <a:tcPr marL="45720" marR="45720" marT="60960" marB="60960" horzOverflow="overflow"/>
                </a:tc>
                <a:tc>
                  <a:txBody>
                    <a:bodyPr/>
                    <a:lstStyle/>
                    <a:p>
                      <a:pPr algn="ctr">
                        <a:defRPr sz="1800" b="0">
                          <a:solidFill>
                            <a:srgbClr val="000000"/>
                          </a:solidFill>
                        </a:defRPr>
                      </a:pPr>
                      <a:r>
                        <a:rPr sz="2400" b="1">
                          <a:solidFill>
                            <a:srgbClr val="FFFFFF"/>
                          </a:solidFill>
                        </a:rPr>
                        <a:t>T max (K)</a:t>
                      </a:r>
                    </a:p>
                  </a:txBody>
                  <a:tcPr marL="45720" marR="45720" marT="60960" marB="60960" horzOverflow="overflow"/>
                </a:tc>
                <a:tc>
                  <a:txBody>
                    <a:bodyPr/>
                    <a:lstStyle/>
                    <a:p>
                      <a:pPr algn="ctr">
                        <a:defRPr sz="1800" b="0">
                          <a:solidFill>
                            <a:srgbClr val="000000"/>
                          </a:solidFill>
                        </a:defRPr>
                      </a:pPr>
                      <a:r>
                        <a:rPr lang="fi-FI" sz="2400" b="1" dirty="0" smtClean="0">
                          <a:solidFill>
                            <a:srgbClr val="FFFFFF"/>
                          </a:solidFill>
                        </a:rPr>
                        <a:t>|</a:t>
                      </a:r>
                      <a:r>
                        <a:rPr sz="2400" b="1" dirty="0" smtClean="0">
                          <a:solidFill>
                            <a:srgbClr val="FFFFFF"/>
                          </a:solidFill>
                        </a:rPr>
                        <a:t>V</a:t>
                      </a:r>
                      <a:r>
                        <a:rPr lang="fi-FI" sz="2400" b="1" dirty="0" smtClean="0">
                          <a:solidFill>
                            <a:srgbClr val="FFFFFF"/>
                          </a:solidFill>
                        </a:rPr>
                        <a:t>|</a:t>
                      </a:r>
                      <a:r>
                        <a:rPr sz="2400" b="1" dirty="0" smtClean="0">
                          <a:solidFill>
                            <a:srgbClr val="FFFFFF"/>
                          </a:solidFill>
                        </a:rPr>
                        <a:t> </a:t>
                      </a:r>
                      <a:r>
                        <a:rPr sz="2400" b="1" dirty="0">
                          <a:solidFill>
                            <a:srgbClr val="FFFFFF"/>
                          </a:solidFill>
                        </a:rPr>
                        <a:t>to </a:t>
                      </a:r>
                      <a:r>
                        <a:rPr sz="2400" b="1" dirty="0" err="1">
                          <a:solidFill>
                            <a:srgbClr val="FFFFFF"/>
                          </a:solidFill>
                        </a:rPr>
                        <a:t>gnd</a:t>
                      </a:r>
                      <a:r>
                        <a:rPr sz="2400" b="1" dirty="0">
                          <a:solidFill>
                            <a:srgbClr val="FFFFFF"/>
                          </a:solidFill>
                        </a:rPr>
                        <a:t> </a:t>
                      </a:r>
                      <a:r>
                        <a:rPr sz="2400" b="1" dirty="0" smtClean="0">
                          <a:solidFill>
                            <a:srgbClr val="FFFFFF"/>
                          </a:solidFill>
                        </a:rPr>
                        <a:t>(</a:t>
                      </a:r>
                      <a:r>
                        <a:rPr lang="fi-FI" sz="2400" b="1" dirty="0" smtClean="0">
                          <a:solidFill>
                            <a:srgbClr val="FFFFFF"/>
                          </a:solidFill>
                        </a:rPr>
                        <a:t>k</a:t>
                      </a:r>
                      <a:r>
                        <a:rPr sz="2400" b="1" dirty="0" smtClean="0">
                          <a:solidFill>
                            <a:srgbClr val="FFFFFF"/>
                          </a:solidFill>
                        </a:rPr>
                        <a:t>V</a:t>
                      </a:r>
                      <a:r>
                        <a:rPr sz="2400" b="1" dirty="0">
                          <a:solidFill>
                            <a:srgbClr val="FFFFFF"/>
                          </a:solidFill>
                        </a:rPr>
                        <a:t>)</a:t>
                      </a:r>
                    </a:p>
                  </a:txBody>
                  <a:tcPr marL="45720" marR="45720" marT="60960" marB="60960" horzOverflow="overflow"/>
                </a:tc>
                <a:tc>
                  <a:txBody>
                    <a:bodyPr/>
                    <a:lstStyle/>
                    <a:p>
                      <a:pPr algn="ctr">
                        <a:defRPr sz="1800" b="0">
                          <a:solidFill>
                            <a:srgbClr val="000000"/>
                          </a:solidFill>
                        </a:defRPr>
                      </a:pPr>
                      <a:r>
                        <a:rPr sz="2400" b="1">
                          <a:solidFill>
                            <a:srgbClr val="FFFFFF"/>
                          </a:solidFill>
                        </a:rPr>
                        <a:t>V turn-to-turn (V)</a:t>
                      </a:r>
                    </a:p>
                  </a:txBody>
                  <a:tcPr marL="45720" marR="45720" marT="60960" marB="60960" horzOverflow="overflow"/>
                </a:tc>
                <a:tc>
                  <a:txBody>
                    <a:bodyPr/>
                    <a:lstStyle/>
                    <a:p>
                      <a:pPr algn="ctr">
                        <a:defRPr sz="1800" b="0">
                          <a:solidFill>
                            <a:srgbClr val="000000"/>
                          </a:solidFill>
                        </a:defRPr>
                      </a:pPr>
                      <a:r>
                        <a:rPr sz="2400" b="1" dirty="0">
                          <a:solidFill>
                            <a:srgbClr val="FFFFFF"/>
                          </a:solidFill>
                        </a:rPr>
                        <a:t>V layer-to-layer (V)</a:t>
                      </a:r>
                    </a:p>
                  </a:txBody>
                  <a:tcPr marL="45720" marR="45720" marT="60960" marB="60960" horzOverflow="overflow"/>
                </a:tc>
              </a:tr>
              <a:tr h="487680">
                <a:tc>
                  <a:txBody>
                    <a:bodyPr/>
                    <a:lstStyle/>
                    <a:p>
                      <a:pPr algn="l">
                        <a:defRPr sz="1800"/>
                      </a:pPr>
                      <a:r>
                        <a:rPr sz="2400" dirty="0"/>
                        <a:t>Block</a:t>
                      </a:r>
                    </a:p>
                  </a:txBody>
                  <a:tcPr marL="45720" marR="45720" marT="60960" marB="60960" horzOverflow="overflow">
                    <a:solidFill>
                      <a:srgbClr val="C8FEFD"/>
                    </a:solidFill>
                  </a:tcPr>
                </a:tc>
                <a:tc>
                  <a:txBody>
                    <a:bodyPr/>
                    <a:lstStyle/>
                    <a:p>
                      <a:pPr algn="ctr">
                        <a:defRPr sz="1800"/>
                      </a:pPr>
                      <a:r>
                        <a:rPr sz="2400" dirty="0"/>
                        <a:t>291</a:t>
                      </a:r>
                    </a:p>
                  </a:txBody>
                  <a:tcPr marL="45720" marR="45720" marT="60960" marB="60960" horzOverflow="overflow">
                    <a:solidFill>
                      <a:srgbClr val="C8FEFD"/>
                    </a:solidFill>
                  </a:tcPr>
                </a:tc>
                <a:tc>
                  <a:txBody>
                    <a:bodyPr/>
                    <a:lstStyle/>
                    <a:p>
                      <a:pPr algn="ctr">
                        <a:defRPr sz="1800"/>
                      </a:pPr>
                      <a:r>
                        <a:rPr sz="2400" dirty="0" smtClean="0"/>
                        <a:t>1</a:t>
                      </a:r>
                      <a:r>
                        <a:rPr lang="fi-FI" sz="2400" dirty="0" smtClean="0"/>
                        <a:t>.</a:t>
                      </a:r>
                      <a:r>
                        <a:rPr sz="2400" dirty="0" smtClean="0"/>
                        <a:t>6</a:t>
                      </a:r>
                      <a:endParaRPr sz="2400" dirty="0"/>
                    </a:p>
                  </a:txBody>
                  <a:tcPr marL="45720" marR="45720" marT="60960" marB="60960" horzOverflow="overflow">
                    <a:solidFill>
                      <a:srgbClr val="C8FEFD"/>
                    </a:solidFill>
                  </a:tcPr>
                </a:tc>
                <a:tc>
                  <a:txBody>
                    <a:bodyPr/>
                    <a:lstStyle/>
                    <a:p>
                      <a:pPr algn="ctr">
                        <a:defRPr sz="1800"/>
                      </a:pPr>
                      <a:r>
                        <a:rPr sz="2400" dirty="0"/>
                        <a:t>107</a:t>
                      </a:r>
                    </a:p>
                  </a:txBody>
                  <a:tcPr marL="45720" marR="45720" marT="60960" marB="60960" horzOverflow="overflow">
                    <a:solidFill>
                      <a:srgbClr val="C8FEFD"/>
                    </a:solidFill>
                  </a:tcPr>
                </a:tc>
                <a:tc>
                  <a:txBody>
                    <a:bodyPr/>
                    <a:lstStyle/>
                    <a:p>
                      <a:pPr algn="ctr">
                        <a:defRPr sz="1800"/>
                      </a:pPr>
                      <a:r>
                        <a:rPr sz="2400" dirty="0" smtClean="0"/>
                        <a:t>1</a:t>
                      </a:r>
                      <a:r>
                        <a:rPr lang="fi-FI" sz="2400" dirty="0" smtClean="0"/>
                        <a:t>.</a:t>
                      </a:r>
                      <a:r>
                        <a:rPr sz="2400" dirty="0" smtClean="0"/>
                        <a:t>6</a:t>
                      </a:r>
                      <a:endParaRPr sz="2400" dirty="0"/>
                    </a:p>
                  </a:txBody>
                  <a:tcPr marL="45720" marR="45720" marT="60960" marB="60960" horzOverflow="overflow">
                    <a:solidFill>
                      <a:srgbClr val="C8FEFD"/>
                    </a:solidFill>
                  </a:tcPr>
                </a:tc>
              </a:tr>
              <a:tr h="487680">
                <a:tc>
                  <a:txBody>
                    <a:bodyPr/>
                    <a:lstStyle/>
                    <a:p>
                      <a:pPr algn="l">
                        <a:defRPr sz="1800"/>
                      </a:pPr>
                      <a:r>
                        <a:rPr sz="2400" dirty="0" err="1"/>
                        <a:t>CosT</a:t>
                      </a:r>
                      <a:endParaRPr sz="2400" dirty="0"/>
                    </a:p>
                  </a:txBody>
                  <a:tcPr marL="45720" marR="45720" marT="60960" marB="60960" horzOverflow="overflow">
                    <a:solidFill>
                      <a:srgbClr val="EDF7D3"/>
                    </a:solidFill>
                  </a:tcPr>
                </a:tc>
                <a:tc>
                  <a:txBody>
                    <a:bodyPr/>
                    <a:lstStyle/>
                    <a:p>
                      <a:pPr algn="ctr">
                        <a:defRPr sz="1800"/>
                      </a:pPr>
                      <a:r>
                        <a:rPr sz="2400"/>
                        <a:t>305</a:t>
                      </a:r>
                    </a:p>
                  </a:txBody>
                  <a:tcPr marL="45720" marR="45720" marT="60960" marB="60960" horzOverflow="overflow">
                    <a:solidFill>
                      <a:srgbClr val="EDF7D3"/>
                    </a:solidFill>
                  </a:tcPr>
                </a:tc>
                <a:tc>
                  <a:txBody>
                    <a:bodyPr/>
                    <a:lstStyle/>
                    <a:p>
                      <a:pPr algn="ctr">
                        <a:defRPr sz="1800"/>
                      </a:pPr>
                      <a:r>
                        <a:rPr sz="2400" dirty="0" smtClean="0"/>
                        <a:t>1</a:t>
                      </a:r>
                      <a:r>
                        <a:rPr lang="fi-FI" sz="2400" dirty="0" smtClean="0"/>
                        <a:t>.</a:t>
                      </a:r>
                      <a:r>
                        <a:rPr sz="2400" dirty="0" smtClean="0"/>
                        <a:t>4</a:t>
                      </a:r>
                      <a:endParaRPr sz="2400" dirty="0"/>
                    </a:p>
                  </a:txBody>
                  <a:tcPr marL="45720" marR="45720" marT="60960" marB="60960" horzOverflow="overflow">
                    <a:solidFill>
                      <a:srgbClr val="EDF7D3"/>
                    </a:solidFill>
                  </a:tcPr>
                </a:tc>
                <a:tc>
                  <a:txBody>
                    <a:bodyPr/>
                    <a:lstStyle/>
                    <a:p>
                      <a:pPr algn="ctr">
                        <a:defRPr sz="1800"/>
                      </a:pPr>
                      <a:r>
                        <a:rPr sz="2400" dirty="0"/>
                        <a:t>123</a:t>
                      </a:r>
                    </a:p>
                  </a:txBody>
                  <a:tcPr marL="45720" marR="45720" marT="60960" marB="60960" horzOverflow="overflow">
                    <a:solidFill>
                      <a:srgbClr val="EDF7D3"/>
                    </a:solidFill>
                  </a:tcPr>
                </a:tc>
                <a:tc>
                  <a:txBody>
                    <a:bodyPr/>
                    <a:lstStyle/>
                    <a:p>
                      <a:pPr algn="ctr">
                        <a:defRPr sz="1800"/>
                      </a:pPr>
                      <a:r>
                        <a:rPr sz="2400" dirty="0" smtClean="0"/>
                        <a:t>2</a:t>
                      </a:r>
                      <a:r>
                        <a:rPr lang="fi-FI" sz="2400" dirty="0" smtClean="0"/>
                        <a:t>.</a:t>
                      </a:r>
                      <a:r>
                        <a:rPr sz="2400" dirty="0" smtClean="0"/>
                        <a:t>2</a:t>
                      </a:r>
                      <a:endParaRPr sz="2400" dirty="0"/>
                    </a:p>
                  </a:txBody>
                  <a:tcPr marL="45720" marR="45720" marT="60960" marB="60960" horzOverflow="overflow">
                    <a:solidFill>
                      <a:srgbClr val="EDF7D3"/>
                    </a:solidFill>
                  </a:tcPr>
                </a:tc>
              </a:tr>
              <a:tr h="487680">
                <a:tc>
                  <a:txBody>
                    <a:bodyPr/>
                    <a:lstStyle/>
                    <a:p>
                      <a:pPr algn="l">
                        <a:defRPr sz="1800"/>
                      </a:pPr>
                      <a:r>
                        <a:rPr sz="2400" dirty="0" err="1"/>
                        <a:t>CommonC</a:t>
                      </a:r>
                      <a:endParaRPr sz="2400" dirty="0"/>
                    </a:p>
                  </a:txBody>
                  <a:tcPr marL="45720" marR="45720" marT="60960" marB="60960" horzOverflow="overflow">
                    <a:solidFill>
                      <a:srgbClr val="D6F0FF"/>
                    </a:solidFill>
                  </a:tcPr>
                </a:tc>
                <a:tc>
                  <a:txBody>
                    <a:bodyPr/>
                    <a:lstStyle/>
                    <a:p>
                      <a:pPr algn="ctr">
                        <a:defRPr sz="1800"/>
                      </a:pPr>
                      <a:r>
                        <a:rPr sz="2400" dirty="0"/>
                        <a:t>293</a:t>
                      </a:r>
                    </a:p>
                  </a:txBody>
                  <a:tcPr marL="45720" marR="45720" marT="60960" marB="60960" horzOverflow="overflow">
                    <a:solidFill>
                      <a:srgbClr val="D6F0FF"/>
                    </a:solidFill>
                  </a:tcPr>
                </a:tc>
                <a:tc>
                  <a:txBody>
                    <a:bodyPr/>
                    <a:lstStyle/>
                    <a:p>
                      <a:pPr algn="ctr">
                        <a:defRPr sz="1800"/>
                      </a:pPr>
                      <a:r>
                        <a:rPr sz="2400" dirty="0" smtClean="0"/>
                        <a:t>2</a:t>
                      </a:r>
                      <a:r>
                        <a:rPr lang="fi-FI" sz="2400" dirty="0" smtClean="0"/>
                        <a:t>.</a:t>
                      </a:r>
                      <a:r>
                        <a:rPr sz="2400" dirty="0" smtClean="0"/>
                        <a:t>7</a:t>
                      </a:r>
                      <a:endParaRPr sz="2400" dirty="0"/>
                    </a:p>
                  </a:txBody>
                  <a:tcPr marL="45720" marR="45720" marT="60960" marB="60960" horzOverflow="overflow">
                    <a:solidFill>
                      <a:srgbClr val="D6F0FF"/>
                    </a:solidFill>
                  </a:tcPr>
                </a:tc>
                <a:tc>
                  <a:txBody>
                    <a:bodyPr/>
                    <a:lstStyle/>
                    <a:p>
                      <a:pPr algn="ctr">
                        <a:defRPr sz="1800"/>
                      </a:pPr>
                      <a:r>
                        <a:rPr sz="2400" dirty="0"/>
                        <a:t>93</a:t>
                      </a:r>
                    </a:p>
                  </a:txBody>
                  <a:tcPr marL="45720" marR="45720" marT="60960" marB="60960" horzOverflow="overflow">
                    <a:solidFill>
                      <a:srgbClr val="D6F0FF"/>
                    </a:solidFill>
                  </a:tcPr>
                </a:tc>
                <a:tc>
                  <a:txBody>
                    <a:bodyPr/>
                    <a:lstStyle/>
                    <a:p>
                      <a:pPr algn="ctr">
                        <a:defRPr sz="1800"/>
                      </a:pPr>
                      <a:r>
                        <a:rPr sz="2400" dirty="0" smtClean="0"/>
                        <a:t>4</a:t>
                      </a:r>
                      <a:r>
                        <a:rPr lang="fi-FI" sz="2400" dirty="0" smtClean="0"/>
                        <a:t>.</a:t>
                      </a:r>
                      <a:r>
                        <a:rPr sz="2400" dirty="0" smtClean="0"/>
                        <a:t>1</a:t>
                      </a:r>
                      <a:endParaRPr sz="2400" dirty="0"/>
                    </a:p>
                  </a:txBody>
                  <a:tcPr marL="45720" marR="45720" marT="60960" marB="60960" horzOverflow="overflow">
                    <a:solidFill>
                      <a:srgbClr val="D6F0FF"/>
                    </a:solidFill>
                  </a:tcPr>
                </a:tc>
              </a:tr>
            </a:tbl>
          </a:graphicData>
        </a:graphic>
      </p:graphicFrame>
      <p:sp>
        <p:nvSpPr>
          <p:cNvPr id="675" name="Shape 675"/>
          <p:cNvSpPr/>
          <p:nvPr/>
        </p:nvSpPr>
        <p:spPr>
          <a:xfrm>
            <a:off x="-36512" y="1043444"/>
            <a:ext cx="191588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Tdelay = 40 ms</a:t>
            </a:r>
          </a:p>
        </p:txBody>
      </p:sp>
      <p:sp>
        <p:nvSpPr>
          <p:cNvPr id="676" name="Shape 676"/>
          <p:cNvSpPr/>
          <p:nvPr/>
        </p:nvSpPr>
        <p:spPr>
          <a:xfrm>
            <a:off x="35496" y="3861048"/>
            <a:ext cx="476794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dirty="0"/>
              <a:t>Distributed heater delays (+ detection 20 ms)</a:t>
            </a:r>
          </a:p>
        </p:txBody>
      </p:sp>
      <p:sp>
        <p:nvSpPr>
          <p:cNvPr id="677" name="Shape 677"/>
          <p:cNvSpPr/>
          <p:nvPr/>
        </p:nvSpPr>
        <p:spPr>
          <a:xfrm>
            <a:off x="5547168" y="858778"/>
            <a:ext cx="2509158" cy="369332"/>
          </a:xfrm>
          <a:prstGeom prst="rect">
            <a:avLst/>
          </a:prstGeom>
          <a:gradFill>
            <a:gsLst>
              <a:gs pos="0">
                <a:schemeClr val="accent4">
                  <a:hueOff val="553427"/>
                  <a:satOff val="-21418"/>
                  <a:lumOff val="51066"/>
                </a:schemeClr>
              </a:gs>
              <a:gs pos="68000">
                <a:srgbClr val="96DCA4"/>
              </a:gs>
              <a:gs pos="81000">
                <a:srgbClr val="92DBA0"/>
              </a:gs>
              <a:gs pos="86000">
                <a:srgbClr val="9DDEAA"/>
              </a:gs>
              <a:gs pos="100000">
                <a:schemeClr val="accent3">
                  <a:hueOff val="-274641"/>
                  <a:satOff val="-10402"/>
                  <a:lumOff val="30528"/>
                </a:schemeClr>
              </a:gs>
            </a:gsLst>
            <a:lin ang="5400000"/>
          </a:gradFill>
          <a:ln>
            <a:solidFill>
              <a:srgbClr val="00ED3B"/>
            </a:solidFill>
          </a:ln>
          <a:extLst>
            <a:ext uri="{C572A759-6A51-4108-AA02-DFA0A04FC94B}">
              <ma14:wrappingTextBoxFlag xmlns:ma14="http://schemas.microsoft.com/office/mac/drawingml/2011/main" xmlns="" val="1"/>
            </a:ext>
          </a:extLst>
        </p:spPr>
        <p:txBody>
          <a:bodyPr lIns="45719" rIns="45719">
            <a:spAutoFit/>
          </a:bodyPr>
          <a:lstStyle/>
          <a:p>
            <a:r>
              <a:rPr dirty="0"/>
              <a:t>Temperatures OK!</a:t>
            </a:r>
          </a:p>
        </p:txBody>
      </p:sp>
      <p:sp>
        <p:nvSpPr>
          <p:cNvPr id="678" name="Shape 678"/>
          <p:cNvSpPr/>
          <p:nvPr/>
        </p:nvSpPr>
        <p:spPr>
          <a:xfrm>
            <a:off x="4566665" y="3707740"/>
            <a:ext cx="4603513" cy="369332"/>
          </a:xfrm>
          <a:prstGeom prst="rect">
            <a:avLst/>
          </a:prstGeom>
          <a:gradFill>
            <a:gsLst>
              <a:gs pos="0">
                <a:schemeClr val="accent5">
                  <a:hueOff val="-520300"/>
                  <a:satOff val="-6270"/>
                  <a:lumOff val="39175"/>
                </a:schemeClr>
              </a:gs>
              <a:gs pos="68000">
                <a:srgbClr val="F7D18C"/>
              </a:gs>
              <a:gs pos="81000">
                <a:srgbClr val="F7CF87"/>
              </a:gs>
              <a:gs pos="86000">
                <a:srgbClr val="F8D395"/>
              </a:gs>
              <a:gs pos="100000">
                <a:schemeClr val="accent5">
                  <a:hueOff val="-433177"/>
                  <a:satOff val="-4915"/>
                  <a:lumOff val="30321"/>
                </a:schemeClr>
              </a:gs>
            </a:gsLst>
            <a:lin ang="5400000"/>
          </a:gradFill>
          <a:ln>
            <a:solidFill>
              <a:srgbClr val="F5AD00"/>
            </a:solidFill>
          </a:ln>
          <a:extLst>
            <a:ext uri="{C572A759-6A51-4108-AA02-DFA0A04FC94B}">
              <ma14:wrappingTextBoxFlag xmlns:ma14="http://schemas.microsoft.com/office/mac/drawingml/2011/main" xmlns="" val="1"/>
            </a:ext>
          </a:extLst>
        </p:spPr>
        <p:txBody>
          <a:bodyPr lIns="45719" rIns="45719">
            <a:spAutoFit/>
          </a:bodyPr>
          <a:lstStyle/>
          <a:p>
            <a:r>
              <a:rPr dirty="0"/>
              <a:t>But voltages are large… Analysis ongoing</a:t>
            </a:r>
            <a:r>
              <a:rPr dirty="0" smtClean="0"/>
              <a:t>.</a:t>
            </a:r>
            <a:endParaRPr lang="fi-FI"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7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 grpId="0" animBg="1"/>
      <p:bldP spid="677" grpId="0" animBg="1"/>
      <p:bldP spid="67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p:nvPr/>
        </p:nvSpPr>
        <p:spPr>
          <a:xfrm>
            <a:off x="308114" y="157015"/>
            <a:ext cx="8658719" cy="95410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a:t>How to design 16 T dipoles that can be protected</a:t>
            </a:r>
            <a:r>
              <a:rPr dirty="0" smtClean="0"/>
              <a:t>?</a:t>
            </a:r>
            <a:endParaRPr lang="fi-FI" dirty="0" smtClean="0"/>
          </a:p>
          <a:p>
            <a:r>
              <a:rPr lang="fi-FI" dirty="0" smtClean="0"/>
              <a:t>And </a:t>
            </a:r>
            <a:r>
              <a:rPr lang="fi-FI" dirty="0" err="1" smtClean="0"/>
              <a:t>keep</a:t>
            </a:r>
            <a:r>
              <a:rPr lang="fi-FI" dirty="0" smtClean="0"/>
              <a:t> the magnets as compact as </a:t>
            </a:r>
            <a:r>
              <a:rPr lang="fi-FI" dirty="0" err="1" smtClean="0"/>
              <a:t>possible</a:t>
            </a:r>
            <a:r>
              <a:rPr lang="fi-FI" dirty="0" smtClean="0"/>
              <a:t>.</a:t>
            </a:r>
            <a:endParaRPr dirty="0"/>
          </a:p>
        </p:txBody>
      </p:sp>
      <p:sp>
        <p:nvSpPr>
          <p:cNvPr id="190" name="Shape 190"/>
          <p:cNvSpPr/>
          <p:nvPr/>
        </p:nvSpPr>
        <p:spPr>
          <a:xfrm>
            <a:off x="308114" y="1343665"/>
            <a:ext cx="8658719" cy="70788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b="1">
                <a:solidFill>
                  <a:srgbClr val="02706E"/>
                </a:solidFill>
              </a:defRPr>
            </a:pPr>
            <a:r>
              <a:rPr dirty="0"/>
              <a:t>Quench protection analysis was integrated into the magnet </a:t>
            </a:r>
            <a:r>
              <a:rPr dirty="0" smtClean="0"/>
              <a:t>design:</a:t>
            </a:r>
            <a:endParaRPr lang="fi-FI" dirty="0" smtClean="0"/>
          </a:p>
          <a:p>
            <a:pPr>
              <a:defRPr sz="2000" b="1">
                <a:solidFill>
                  <a:srgbClr val="02706E"/>
                </a:solidFill>
              </a:defRPr>
            </a:pPr>
            <a:endParaRPr lang="fi-FI" dirty="0"/>
          </a:p>
        </p:txBody>
      </p:sp>
      <p:grpSp>
        <p:nvGrpSpPr>
          <p:cNvPr id="193" name="Group 193"/>
          <p:cNvGrpSpPr/>
          <p:nvPr/>
        </p:nvGrpSpPr>
        <p:grpSpPr>
          <a:xfrm>
            <a:off x="699651" y="2672330"/>
            <a:ext cx="2133601" cy="1219201"/>
            <a:chOff x="0" y="0"/>
            <a:chExt cx="2133600" cy="914400"/>
          </a:xfrm>
        </p:grpSpPr>
        <p:sp>
          <p:nvSpPr>
            <p:cNvPr id="191" name="Shape 191"/>
            <p:cNvSpPr/>
            <p:nvPr/>
          </p:nvSpPr>
          <p:spPr>
            <a:xfrm>
              <a:off x="0" y="0"/>
              <a:ext cx="2133600" cy="914400"/>
            </a:xfrm>
            <a:prstGeom prst="roundRect">
              <a:avLst>
                <a:gd name="adj" fmla="val 16667"/>
              </a:avLst>
            </a:prstGeom>
            <a:gradFill flip="none" rotWithShape="1">
              <a:gsLst>
                <a:gs pos="0">
                  <a:schemeClr val="accent2">
                    <a:hueOff val="529863"/>
                    <a:satOff val="-14739"/>
                    <a:lumOff val="44805"/>
                  </a:schemeClr>
                </a:gs>
                <a:gs pos="68000">
                  <a:srgbClr val="88CAFD"/>
                </a:gs>
                <a:gs pos="81000">
                  <a:srgbClr val="83C8FD"/>
                </a:gs>
                <a:gs pos="86000">
                  <a:srgbClr val="91CDFE"/>
                </a:gs>
                <a:gs pos="100000">
                  <a:schemeClr val="accent1">
                    <a:hueOff val="553956"/>
                    <a:satOff val="-1200"/>
                    <a:lumOff val="32021"/>
                  </a:schemeClr>
                </a:gs>
              </a:gsLst>
              <a:lin ang="5400000" scaled="0"/>
            </a:gradFill>
            <a:ln w="9525" cap="flat">
              <a:solidFill>
                <a:srgbClr val="009CEF"/>
              </a:solidFill>
              <a:prstDash val="solid"/>
              <a:round/>
            </a:ln>
            <a:effectLst/>
          </p:spPr>
          <p:txBody>
            <a:bodyPr wrap="square" lIns="45719" tIns="45719" rIns="45719" bIns="45719" numCol="1" anchor="ctr">
              <a:noAutofit/>
            </a:bodyPr>
            <a:lstStyle/>
            <a:p>
              <a:pPr algn="ctr"/>
              <a:endParaRPr/>
            </a:p>
          </p:txBody>
        </p:sp>
        <p:sp>
          <p:nvSpPr>
            <p:cNvPr id="192" name="Shape 192"/>
            <p:cNvSpPr/>
            <p:nvPr/>
          </p:nvSpPr>
          <p:spPr>
            <a:xfrm>
              <a:off x="44637" y="110952"/>
              <a:ext cx="2044326" cy="6924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Quench protection system and its efficiency</a:t>
              </a:r>
            </a:p>
          </p:txBody>
        </p:sp>
      </p:grpSp>
      <p:grpSp>
        <p:nvGrpSpPr>
          <p:cNvPr id="196" name="Group 196"/>
          <p:cNvGrpSpPr/>
          <p:nvPr/>
        </p:nvGrpSpPr>
        <p:grpSpPr>
          <a:xfrm>
            <a:off x="3470561" y="2672330"/>
            <a:ext cx="2133601" cy="1219201"/>
            <a:chOff x="0" y="0"/>
            <a:chExt cx="2133600" cy="914400"/>
          </a:xfrm>
        </p:grpSpPr>
        <p:sp>
          <p:nvSpPr>
            <p:cNvPr id="194" name="Shape 194"/>
            <p:cNvSpPr/>
            <p:nvPr/>
          </p:nvSpPr>
          <p:spPr>
            <a:xfrm>
              <a:off x="0" y="0"/>
              <a:ext cx="2133600" cy="914400"/>
            </a:xfrm>
            <a:prstGeom prst="roundRect">
              <a:avLst>
                <a:gd name="adj" fmla="val 16667"/>
              </a:avLst>
            </a:prstGeom>
            <a:gradFill flip="none" rotWithShape="1">
              <a:gsLst>
                <a:gs pos="0">
                  <a:schemeClr val="accent2">
                    <a:hueOff val="529863"/>
                    <a:satOff val="-14739"/>
                    <a:lumOff val="44805"/>
                  </a:schemeClr>
                </a:gs>
                <a:gs pos="68000">
                  <a:srgbClr val="88CAFD"/>
                </a:gs>
                <a:gs pos="81000">
                  <a:srgbClr val="83C8FD"/>
                </a:gs>
                <a:gs pos="86000">
                  <a:srgbClr val="91CDFE"/>
                </a:gs>
                <a:gs pos="100000">
                  <a:schemeClr val="accent1">
                    <a:hueOff val="553956"/>
                    <a:satOff val="-1200"/>
                    <a:lumOff val="32021"/>
                  </a:schemeClr>
                </a:gs>
              </a:gsLst>
              <a:lin ang="5400000" scaled="0"/>
            </a:gradFill>
            <a:ln w="9525" cap="flat">
              <a:solidFill>
                <a:srgbClr val="009CEF"/>
              </a:solidFill>
              <a:prstDash val="solid"/>
              <a:round/>
            </a:ln>
            <a:effectLst/>
          </p:spPr>
          <p:txBody>
            <a:bodyPr wrap="square" lIns="45719" tIns="45719" rIns="45719" bIns="45719" numCol="1" anchor="ctr">
              <a:noAutofit/>
            </a:bodyPr>
            <a:lstStyle/>
            <a:p>
              <a:pPr algn="ctr"/>
              <a:endParaRPr/>
            </a:p>
          </p:txBody>
        </p:sp>
        <p:sp>
          <p:nvSpPr>
            <p:cNvPr id="195" name="Shape 195"/>
            <p:cNvSpPr/>
            <p:nvPr/>
          </p:nvSpPr>
          <p:spPr>
            <a:xfrm>
              <a:off x="44637" y="214826"/>
              <a:ext cx="2044326" cy="4847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Quench in a designed manget</a:t>
              </a:r>
            </a:p>
          </p:txBody>
        </p:sp>
      </p:grpSp>
      <p:grpSp>
        <p:nvGrpSpPr>
          <p:cNvPr id="199" name="Group 199"/>
          <p:cNvGrpSpPr/>
          <p:nvPr/>
        </p:nvGrpSpPr>
        <p:grpSpPr>
          <a:xfrm>
            <a:off x="6283035" y="2727746"/>
            <a:ext cx="2133601" cy="1219201"/>
            <a:chOff x="0" y="0"/>
            <a:chExt cx="2133600" cy="914400"/>
          </a:xfrm>
        </p:grpSpPr>
        <p:sp>
          <p:nvSpPr>
            <p:cNvPr id="197" name="Shape 197"/>
            <p:cNvSpPr/>
            <p:nvPr/>
          </p:nvSpPr>
          <p:spPr>
            <a:xfrm>
              <a:off x="0" y="0"/>
              <a:ext cx="2133600" cy="914400"/>
            </a:xfrm>
            <a:prstGeom prst="roundRect">
              <a:avLst>
                <a:gd name="adj" fmla="val 16667"/>
              </a:avLst>
            </a:prstGeom>
            <a:gradFill flip="none" rotWithShape="1">
              <a:gsLst>
                <a:gs pos="0">
                  <a:schemeClr val="accent2">
                    <a:hueOff val="529863"/>
                    <a:satOff val="-14739"/>
                    <a:lumOff val="44805"/>
                  </a:schemeClr>
                </a:gs>
                <a:gs pos="68000">
                  <a:srgbClr val="88CAFD"/>
                </a:gs>
                <a:gs pos="81000">
                  <a:srgbClr val="83C8FD"/>
                </a:gs>
                <a:gs pos="86000">
                  <a:srgbClr val="91CDFE"/>
                </a:gs>
                <a:gs pos="100000">
                  <a:schemeClr val="accent1">
                    <a:hueOff val="553956"/>
                    <a:satOff val="-1200"/>
                    <a:lumOff val="32021"/>
                  </a:schemeClr>
                </a:gs>
              </a:gsLst>
              <a:lin ang="5400000" scaled="0"/>
            </a:gradFill>
            <a:ln w="9525" cap="flat">
              <a:solidFill>
                <a:srgbClr val="009CEF"/>
              </a:solidFill>
              <a:prstDash val="solid"/>
              <a:round/>
            </a:ln>
            <a:effectLst/>
          </p:spPr>
          <p:txBody>
            <a:bodyPr wrap="square" lIns="45719" tIns="45719" rIns="45719" bIns="45719" numCol="1" anchor="ctr">
              <a:noAutofit/>
            </a:bodyPr>
            <a:lstStyle/>
            <a:p>
              <a:pPr algn="ctr"/>
              <a:endParaRPr/>
            </a:p>
          </p:txBody>
        </p:sp>
        <p:sp>
          <p:nvSpPr>
            <p:cNvPr id="198" name="Shape 198"/>
            <p:cNvSpPr/>
            <p:nvPr/>
          </p:nvSpPr>
          <p:spPr>
            <a:xfrm>
              <a:off x="44637" y="110952"/>
              <a:ext cx="2044326" cy="6924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Hotspot temperature and internal voltages</a:t>
              </a:r>
            </a:p>
          </p:txBody>
        </p:sp>
      </p:grpSp>
      <p:sp>
        <p:nvSpPr>
          <p:cNvPr id="200" name="Shape 200"/>
          <p:cNvSpPr/>
          <p:nvPr/>
        </p:nvSpPr>
        <p:spPr>
          <a:xfrm>
            <a:off x="2867886" y="2991351"/>
            <a:ext cx="602674" cy="581152"/>
          </a:xfrm>
          <a:prstGeom prst="rightArrow">
            <a:avLst>
              <a:gd name="adj1" fmla="val 50000"/>
              <a:gd name="adj2" fmla="val 50000"/>
            </a:avLst>
          </a:prstGeom>
          <a:gradFill>
            <a:gsLst>
              <a:gs pos="0">
                <a:srgbClr val="90CDFF"/>
              </a:gs>
              <a:gs pos="25000">
                <a:srgbClr val="3FA9E9"/>
              </a:gs>
              <a:gs pos="38000">
                <a:srgbClr val="2C96D5"/>
              </a:gs>
              <a:gs pos="55000">
                <a:srgbClr val="1692D4"/>
              </a:gs>
              <a:gs pos="80000">
                <a:srgbClr val="0297E6"/>
              </a:gs>
              <a:gs pos="88000">
                <a:srgbClr val="00A0F5"/>
              </a:gs>
              <a:gs pos="100000">
                <a:srgbClr val="32B7FF"/>
              </a:gs>
            </a:gsLst>
            <a:lin ang="5400000"/>
          </a:gradFill>
          <a:ln>
            <a:solidFill>
              <a:srgbClr val="009CEF"/>
            </a:solidFill>
          </a:ln>
        </p:spPr>
        <p:txBody>
          <a:bodyPr lIns="45719" rIns="45719" anchor="ctr"/>
          <a:lstStyle/>
          <a:p>
            <a:pPr algn="ctr">
              <a:defRPr>
                <a:solidFill>
                  <a:srgbClr val="FFFFFF"/>
                </a:solidFill>
              </a:defRPr>
            </a:pPr>
            <a:endParaRPr/>
          </a:p>
        </p:txBody>
      </p:sp>
      <p:sp>
        <p:nvSpPr>
          <p:cNvPr id="201" name="Shape 201"/>
          <p:cNvSpPr/>
          <p:nvPr/>
        </p:nvSpPr>
        <p:spPr>
          <a:xfrm>
            <a:off x="5631867" y="3056006"/>
            <a:ext cx="623455" cy="581152"/>
          </a:xfrm>
          <a:prstGeom prst="rightArrow">
            <a:avLst>
              <a:gd name="adj1" fmla="val 50000"/>
              <a:gd name="adj2" fmla="val 50000"/>
            </a:avLst>
          </a:prstGeom>
          <a:gradFill>
            <a:gsLst>
              <a:gs pos="0">
                <a:srgbClr val="90CDFF"/>
              </a:gs>
              <a:gs pos="25000">
                <a:srgbClr val="3FA9E9"/>
              </a:gs>
              <a:gs pos="38000">
                <a:srgbClr val="2C96D5"/>
              </a:gs>
              <a:gs pos="55000">
                <a:srgbClr val="1692D4"/>
              </a:gs>
              <a:gs pos="80000">
                <a:srgbClr val="0297E6"/>
              </a:gs>
              <a:gs pos="88000">
                <a:srgbClr val="00A0F5"/>
              </a:gs>
              <a:gs pos="100000">
                <a:srgbClr val="32B7FF"/>
              </a:gs>
            </a:gsLst>
            <a:lin ang="5400000"/>
          </a:gradFill>
          <a:ln>
            <a:solidFill>
              <a:srgbClr val="009CEF"/>
            </a:solidFill>
          </a:ln>
        </p:spPr>
        <p:txBody>
          <a:bodyPr lIns="45719" rIns="45719" anchor="ctr"/>
          <a:lstStyle/>
          <a:p>
            <a:pPr algn="ctr">
              <a:defRPr>
                <a:solidFill>
                  <a:srgbClr val="FFFFFF"/>
                </a:solidFill>
              </a:defRPr>
            </a:pPr>
            <a:endParaRPr/>
          </a:p>
        </p:txBody>
      </p:sp>
      <p:sp>
        <p:nvSpPr>
          <p:cNvPr id="202" name="Shape 202"/>
          <p:cNvSpPr/>
          <p:nvPr/>
        </p:nvSpPr>
        <p:spPr>
          <a:xfrm flipH="1">
            <a:off x="4405738" y="1988842"/>
            <a:ext cx="3096495" cy="7296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450"/>
                </a:lnTo>
                <a:cubicBezTo>
                  <a:pt x="0" y="4231"/>
                  <a:pt x="748" y="0"/>
                  <a:pt x="1670" y="0"/>
                </a:cubicBezTo>
                <a:lnTo>
                  <a:pt x="19680" y="0"/>
                </a:lnTo>
                <a:cubicBezTo>
                  <a:pt x="20602" y="0"/>
                  <a:pt x="21350" y="4231"/>
                  <a:pt x="21350" y="9450"/>
                </a:cubicBezTo>
                <a:lnTo>
                  <a:pt x="21350" y="15492"/>
                </a:lnTo>
                <a:lnTo>
                  <a:pt x="21600" y="15492"/>
                </a:lnTo>
                <a:lnTo>
                  <a:pt x="20646" y="21600"/>
                </a:lnTo>
                <a:lnTo>
                  <a:pt x="19691" y="15492"/>
                </a:lnTo>
                <a:lnTo>
                  <a:pt x="19942" y="15492"/>
                </a:lnTo>
                <a:lnTo>
                  <a:pt x="19942" y="9450"/>
                </a:lnTo>
                <a:cubicBezTo>
                  <a:pt x="19942" y="8631"/>
                  <a:pt x="19824" y="7967"/>
                  <a:pt x="19680" y="7967"/>
                </a:cubicBezTo>
                <a:lnTo>
                  <a:pt x="1670" y="7967"/>
                </a:lnTo>
                <a:cubicBezTo>
                  <a:pt x="1525" y="7967"/>
                  <a:pt x="1408" y="8631"/>
                  <a:pt x="1408" y="9450"/>
                </a:cubicBezTo>
                <a:lnTo>
                  <a:pt x="1408" y="21600"/>
                </a:lnTo>
                <a:close/>
              </a:path>
            </a:pathLst>
          </a:custGeom>
          <a:gradFill>
            <a:gsLst>
              <a:gs pos="0">
                <a:srgbClr val="90CDFF"/>
              </a:gs>
              <a:gs pos="25000">
                <a:srgbClr val="3FA9E9"/>
              </a:gs>
              <a:gs pos="38000">
                <a:srgbClr val="2C96D5"/>
              </a:gs>
              <a:gs pos="55000">
                <a:srgbClr val="1692D4"/>
              </a:gs>
              <a:gs pos="80000">
                <a:srgbClr val="0297E6"/>
              </a:gs>
              <a:gs pos="88000">
                <a:srgbClr val="00A0F5"/>
              </a:gs>
              <a:gs pos="100000">
                <a:srgbClr val="32B7FF"/>
              </a:gs>
            </a:gsLst>
            <a:lin ang="5400000"/>
          </a:gradFill>
          <a:ln>
            <a:solidFill>
              <a:srgbClr val="009CEF"/>
            </a:solidFill>
          </a:ln>
        </p:spPr>
        <p:txBody>
          <a:bodyPr lIns="45719" rIns="45719" anchor="ctr"/>
          <a:lstStyle/>
          <a:p>
            <a:pPr algn="ctr"/>
            <a:endParaRPr/>
          </a:p>
        </p:txBody>
      </p:sp>
      <p:sp>
        <p:nvSpPr>
          <p:cNvPr id="203" name="Shape 203"/>
          <p:cNvSpPr/>
          <p:nvPr/>
        </p:nvSpPr>
        <p:spPr>
          <a:xfrm>
            <a:off x="699649" y="4410464"/>
            <a:ext cx="2001984" cy="33855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600"/>
            </a:lvl1pPr>
          </a:lstStyle>
          <a:p>
            <a:r>
              <a:t>Assumptions</a:t>
            </a:r>
          </a:p>
        </p:txBody>
      </p:sp>
      <p:sp>
        <p:nvSpPr>
          <p:cNvPr id="204" name="Shape 204"/>
          <p:cNvSpPr/>
          <p:nvPr/>
        </p:nvSpPr>
        <p:spPr>
          <a:xfrm>
            <a:off x="3051454" y="4410464"/>
            <a:ext cx="2417624" cy="33855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600"/>
            </a:lvl1pPr>
          </a:lstStyle>
          <a:p>
            <a:r>
              <a:t>Tools for the analysis</a:t>
            </a:r>
          </a:p>
        </p:txBody>
      </p:sp>
      <p:sp>
        <p:nvSpPr>
          <p:cNvPr id="205" name="Shape 205"/>
          <p:cNvSpPr/>
          <p:nvPr/>
        </p:nvSpPr>
        <p:spPr>
          <a:xfrm>
            <a:off x="5898577" y="4391990"/>
            <a:ext cx="2933706" cy="33855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600"/>
            </a:lvl1pPr>
          </a:lstStyle>
          <a:p>
            <a:r>
              <a:t>Assumptions of safe values</a:t>
            </a:r>
          </a:p>
        </p:txBody>
      </p:sp>
      <p:sp>
        <p:nvSpPr>
          <p:cNvPr id="206" name="Shape 206"/>
          <p:cNvSpPr/>
          <p:nvPr/>
        </p:nvSpPr>
        <p:spPr>
          <a:xfrm flipV="1">
            <a:off x="886689" y="3891530"/>
            <a:ext cx="498764" cy="515119"/>
          </a:xfrm>
          <a:prstGeom prst="line">
            <a:avLst/>
          </a:prstGeom>
          <a:ln w="19050">
            <a:solidFill>
              <a:schemeClr val="accent1"/>
            </a:solidFill>
            <a:tailEnd type="triangle"/>
          </a:ln>
        </p:spPr>
        <p:txBody>
          <a:bodyPr lIns="45719" rIns="45719"/>
          <a:lstStyle/>
          <a:p>
            <a:endParaRPr/>
          </a:p>
        </p:txBody>
      </p:sp>
      <p:sp>
        <p:nvSpPr>
          <p:cNvPr id="207" name="Shape 207"/>
          <p:cNvSpPr/>
          <p:nvPr/>
        </p:nvSpPr>
        <p:spPr>
          <a:xfrm flipV="1">
            <a:off x="3643743" y="3891530"/>
            <a:ext cx="498764" cy="515119"/>
          </a:xfrm>
          <a:prstGeom prst="line">
            <a:avLst/>
          </a:prstGeom>
          <a:ln w="19050">
            <a:solidFill>
              <a:schemeClr val="accent1"/>
            </a:solidFill>
            <a:tailEnd type="triangle"/>
          </a:ln>
        </p:spPr>
        <p:txBody>
          <a:bodyPr lIns="45719" rIns="45719"/>
          <a:lstStyle/>
          <a:p>
            <a:endParaRPr/>
          </a:p>
        </p:txBody>
      </p:sp>
      <p:sp>
        <p:nvSpPr>
          <p:cNvPr id="208" name="Shape 208"/>
          <p:cNvSpPr/>
          <p:nvPr/>
        </p:nvSpPr>
        <p:spPr>
          <a:xfrm flipV="1">
            <a:off x="6726381" y="3965418"/>
            <a:ext cx="498764" cy="515119"/>
          </a:xfrm>
          <a:prstGeom prst="line">
            <a:avLst/>
          </a:prstGeom>
          <a:ln w="19050">
            <a:solidFill>
              <a:schemeClr val="accent1"/>
            </a:solidFill>
            <a:tailEnd type="triangle"/>
          </a:ln>
        </p:spPr>
        <p:txBody>
          <a:bodyPr lIns="45719" rIns="45719"/>
          <a:lstStyle/>
          <a:p>
            <a:endParaRPr/>
          </a:p>
        </p:txBody>
      </p:sp>
      <p:sp>
        <p:nvSpPr>
          <p:cNvPr id="209" name="Shape 209"/>
          <p:cNvSpPr/>
          <p:nvPr/>
        </p:nvSpPr>
        <p:spPr>
          <a:xfrm>
            <a:off x="429492" y="5442435"/>
            <a:ext cx="623455" cy="581152"/>
          </a:xfrm>
          <a:prstGeom prst="rightArrow">
            <a:avLst>
              <a:gd name="adj1" fmla="val 50000"/>
              <a:gd name="adj2" fmla="val 50000"/>
            </a:avLst>
          </a:prstGeom>
          <a:gradFill>
            <a:gsLst>
              <a:gs pos="0">
                <a:srgbClr val="90CDFF"/>
              </a:gs>
              <a:gs pos="25000">
                <a:srgbClr val="3FA9E9"/>
              </a:gs>
              <a:gs pos="38000">
                <a:srgbClr val="2C96D5"/>
              </a:gs>
              <a:gs pos="55000">
                <a:srgbClr val="1692D4"/>
              </a:gs>
              <a:gs pos="80000">
                <a:srgbClr val="0297E6"/>
              </a:gs>
              <a:gs pos="88000">
                <a:srgbClr val="00A0F5"/>
              </a:gs>
              <a:gs pos="100000">
                <a:srgbClr val="32B7FF"/>
              </a:gs>
            </a:gsLst>
            <a:lin ang="5400000"/>
          </a:gradFill>
          <a:ln>
            <a:solidFill>
              <a:srgbClr val="009CEF"/>
            </a:solidFill>
          </a:ln>
        </p:spPr>
        <p:txBody>
          <a:bodyPr lIns="45719" rIns="45719" anchor="ctr"/>
          <a:lstStyle/>
          <a:p>
            <a:pPr algn="ctr">
              <a:defRPr>
                <a:solidFill>
                  <a:srgbClr val="FFFFFF"/>
                </a:solidFill>
              </a:defRPr>
            </a:pPr>
            <a:endParaRPr/>
          </a:p>
        </p:txBody>
      </p:sp>
      <p:grpSp>
        <p:nvGrpSpPr>
          <p:cNvPr id="212" name="Group 212"/>
          <p:cNvGrpSpPr/>
          <p:nvPr/>
        </p:nvGrpSpPr>
        <p:grpSpPr>
          <a:xfrm>
            <a:off x="35496" y="4230265"/>
            <a:ext cx="602676" cy="638897"/>
            <a:chOff x="-1" y="-1"/>
            <a:chExt cx="602674" cy="479172"/>
          </a:xfrm>
        </p:grpSpPr>
        <p:sp>
          <p:nvSpPr>
            <p:cNvPr id="210" name="Shape 210"/>
            <p:cNvSpPr/>
            <p:nvPr/>
          </p:nvSpPr>
          <p:spPr>
            <a:xfrm>
              <a:off x="-1" y="-1"/>
              <a:ext cx="602674" cy="479172"/>
            </a:xfrm>
            <a:prstGeom prst="ellipse">
              <a:avLst/>
            </a:prstGeom>
            <a:solidFill>
              <a:srgbClr val="FF0000"/>
            </a:solidFill>
            <a:ln w="9525" cap="flat">
              <a:solidFill>
                <a:srgbClr val="F5AD00"/>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211" name="Shape 211"/>
            <p:cNvSpPr/>
            <p:nvPr/>
          </p:nvSpPr>
          <p:spPr>
            <a:xfrm>
              <a:off x="88258" y="101085"/>
              <a:ext cx="426156"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a:solidFill>
                    <a:srgbClr val="FFFFFF"/>
                  </a:solidFill>
                </a:defRPr>
              </a:lvl1pPr>
            </a:lstStyle>
            <a:p>
              <a:r>
                <a:rPr lang="fi-FI" dirty="0" smtClean="0"/>
                <a:t>2</a:t>
              </a:r>
              <a:endParaRPr dirty="0"/>
            </a:p>
          </p:txBody>
        </p:sp>
      </p:grpSp>
      <p:grpSp>
        <p:nvGrpSpPr>
          <p:cNvPr id="215" name="Group 215"/>
          <p:cNvGrpSpPr/>
          <p:nvPr/>
        </p:nvGrpSpPr>
        <p:grpSpPr>
          <a:xfrm>
            <a:off x="5193462" y="4221090"/>
            <a:ext cx="602675" cy="638897"/>
            <a:chOff x="-1" y="-1"/>
            <a:chExt cx="602674" cy="479172"/>
          </a:xfrm>
        </p:grpSpPr>
        <p:sp>
          <p:nvSpPr>
            <p:cNvPr id="213" name="Shape 213"/>
            <p:cNvSpPr/>
            <p:nvPr/>
          </p:nvSpPr>
          <p:spPr>
            <a:xfrm>
              <a:off x="-1" y="-1"/>
              <a:ext cx="602674" cy="479172"/>
            </a:xfrm>
            <a:prstGeom prst="ellipse">
              <a:avLst/>
            </a:prstGeom>
            <a:solidFill>
              <a:srgbClr val="FF0000"/>
            </a:solidFill>
            <a:ln w="9525" cap="flat">
              <a:solidFill>
                <a:srgbClr val="F5AD00"/>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214" name="Shape 214"/>
            <p:cNvSpPr/>
            <p:nvPr/>
          </p:nvSpPr>
          <p:spPr>
            <a:xfrm>
              <a:off x="88258" y="101085"/>
              <a:ext cx="426156"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a:solidFill>
                    <a:srgbClr val="FFFFFF"/>
                  </a:solidFill>
                </a:defRPr>
              </a:lvl1pPr>
            </a:lstStyle>
            <a:p>
              <a:r>
                <a:rPr lang="fi-FI" dirty="0" smtClean="0"/>
                <a:t>1</a:t>
              </a:r>
              <a:endParaRPr dirty="0"/>
            </a:p>
          </p:txBody>
        </p:sp>
      </p:grpSp>
      <p:grpSp>
        <p:nvGrpSpPr>
          <p:cNvPr id="218" name="Group 218"/>
          <p:cNvGrpSpPr/>
          <p:nvPr/>
        </p:nvGrpSpPr>
        <p:grpSpPr>
          <a:xfrm>
            <a:off x="2411761" y="4221088"/>
            <a:ext cx="602675" cy="638898"/>
            <a:chOff x="-1" y="-1"/>
            <a:chExt cx="602674" cy="479172"/>
          </a:xfrm>
        </p:grpSpPr>
        <p:sp>
          <p:nvSpPr>
            <p:cNvPr id="216" name="Shape 216"/>
            <p:cNvSpPr/>
            <p:nvPr/>
          </p:nvSpPr>
          <p:spPr>
            <a:xfrm>
              <a:off x="-1" y="-1"/>
              <a:ext cx="602674" cy="479172"/>
            </a:xfrm>
            <a:prstGeom prst="ellipse">
              <a:avLst/>
            </a:prstGeom>
            <a:solidFill>
              <a:srgbClr val="FF0000"/>
            </a:solidFill>
            <a:ln w="9525" cap="flat">
              <a:solidFill>
                <a:srgbClr val="F5AD00"/>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217" name="Shape 217"/>
            <p:cNvSpPr/>
            <p:nvPr/>
          </p:nvSpPr>
          <p:spPr>
            <a:xfrm>
              <a:off x="88258" y="101086"/>
              <a:ext cx="426156"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a:solidFill>
                    <a:srgbClr val="FFFFFF"/>
                  </a:solidFill>
                </a:defRPr>
              </a:lvl1pPr>
            </a:lstStyle>
            <a:p>
              <a:r>
                <a:rPr dirty="0"/>
                <a:t>3</a:t>
              </a:r>
            </a:p>
          </p:txBody>
        </p:sp>
      </p:grpSp>
      <p:grpSp>
        <p:nvGrpSpPr>
          <p:cNvPr id="221" name="Group 221"/>
          <p:cNvGrpSpPr/>
          <p:nvPr/>
        </p:nvGrpSpPr>
        <p:grpSpPr>
          <a:xfrm>
            <a:off x="7236297" y="5442435"/>
            <a:ext cx="602675" cy="638898"/>
            <a:chOff x="-1" y="-1"/>
            <a:chExt cx="602674" cy="479172"/>
          </a:xfrm>
        </p:grpSpPr>
        <p:sp>
          <p:nvSpPr>
            <p:cNvPr id="219" name="Shape 219"/>
            <p:cNvSpPr/>
            <p:nvPr/>
          </p:nvSpPr>
          <p:spPr>
            <a:xfrm>
              <a:off x="-1" y="-1"/>
              <a:ext cx="602674" cy="479172"/>
            </a:xfrm>
            <a:prstGeom prst="ellipse">
              <a:avLst/>
            </a:prstGeom>
            <a:solidFill>
              <a:srgbClr val="FF0000"/>
            </a:solidFill>
            <a:ln w="9525" cap="flat">
              <a:solidFill>
                <a:srgbClr val="F5AD00"/>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220" name="Shape 220"/>
            <p:cNvSpPr/>
            <p:nvPr/>
          </p:nvSpPr>
          <p:spPr>
            <a:xfrm>
              <a:off x="88258" y="101086"/>
              <a:ext cx="426156"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a:solidFill>
                    <a:srgbClr val="FFFFFF"/>
                  </a:solidFill>
                </a:defRPr>
              </a:lvl1pPr>
            </a:lstStyle>
            <a:p>
              <a:r>
                <a:rPr dirty="0"/>
                <a:t>4</a:t>
              </a:r>
            </a:p>
          </p:txBody>
        </p:sp>
      </p:grpSp>
      <p:pic>
        <p:nvPicPr>
          <p:cNvPr id="222" name="image6.gif" descr="C:\Users\salmit\AppData\Local\Microsoft\Windows\Temporary Internet Files\Content.IE5\I943EHKM\150px-Working_Together_Teamwork_Puzzle_Concept[1].gif"/>
          <p:cNvPicPr>
            <a:picLocks/>
          </p:cNvPicPr>
          <p:nvPr/>
        </p:nvPicPr>
        <p:blipFill>
          <a:blip r:embed="rId3">
            <a:extLst/>
          </a:blip>
          <a:stretch>
            <a:fillRect/>
          </a:stretch>
        </p:blipFill>
        <p:spPr>
          <a:xfrm>
            <a:off x="8000480" y="5157194"/>
            <a:ext cx="966352" cy="1288469"/>
          </a:xfrm>
          <a:prstGeom prst="rect">
            <a:avLst/>
          </a:prstGeom>
          <a:ln w="12700">
            <a:miter lim="400000"/>
          </a:ln>
        </p:spPr>
      </p:pic>
      <p:sp>
        <p:nvSpPr>
          <p:cNvPr id="42" name="Shape 190"/>
          <p:cNvSpPr/>
          <p:nvPr/>
        </p:nvSpPr>
        <p:spPr>
          <a:xfrm>
            <a:off x="251521" y="5549170"/>
            <a:ext cx="8658719" cy="40011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b="1">
                <a:solidFill>
                  <a:srgbClr val="02706E"/>
                </a:solidFill>
              </a:defRPr>
            </a:pPr>
            <a:r>
              <a:rPr dirty="0" smtClean="0"/>
              <a:t>            </a:t>
            </a:r>
            <a:r>
              <a:rPr dirty="0"/>
              <a:t>The designed magnet is not impossible to protect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4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311861" cy="722764"/>
          </a:xfrm>
        </p:spPr>
        <p:txBody>
          <a:bodyPr>
            <a:noAutofit/>
          </a:bodyPr>
          <a:lstStyle/>
          <a:p>
            <a:r>
              <a:rPr lang="en-GB" sz="2900" dirty="0"/>
              <a:t>Coupling-Loss Induced </a:t>
            </a:r>
            <a:r>
              <a:rPr lang="en-GB" sz="2900" dirty="0" smtClean="0"/>
              <a:t>Quench </a:t>
            </a:r>
            <a:r>
              <a:rPr lang="en-GB" sz="2900" dirty="0"/>
              <a:t>protection </a:t>
            </a:r>
            <a:r>
              <a:rPr lang="en-GB" sz="2900" dirty="0" smtClean="0"/>
              <a:t>system</a:t>
            </a:r>
            <a:endParaRPr lang="en-GB" sz="2900" dirty="0"/>
          </a:p>
        </p:txBody>
      </p:sp>
      <p:sp>
        <p:nvSpPr>
          <p:cNvPr id="3" name="Content Placeholder 2"/>
          <p:cNvSpPr>
            <a:spLocks noGrp="1"/>
          </p:cNvSpPr>
          <p:nvPr>
            <p:ph idx="1"/>
          </p:nvPr>
        </p:nvSpPr>
        <p:spPr>
          <a:xfrm>
            <a:off x="3501483" y="1325606"/>
            <a:ext cx="5182571" cy="3402862"/>
          </a:xfrm>
        </p:spPr>
        <p:txBody>
          <a:bodyPr>
            <a:noAutofit/>
          </a:bodyPr>
          <a:lstStyle/>
          <a:p>
            <a:pPr algn="just"/>
            <a:r>
              <a:rPr lang="en-GB" sz="1900" dirty="0" smtClean="0"/>
              <a:t>CLIQ </a:t>
            </a:r>
            <a:r>
              <a:rPr lang="en-GB" sz="1900" dirty="0"/>
              <a:t>is a new technology for the protection of superconducting magnets. The core component is the capacitor bank that generates</a:t>
            </a:r>
            <a:r>
              <a:rPr lang="en-GB" sz="1900" dirty="0" smtClean="0"/>
              <a:t>:</a:t>
            </a:r>
          </a:p>
          <a:p>
            <a:pPr marL="36576" indent="0" algn="just">
              <a:buNone/>
            </a:pPr>
            <a:endParaRPr lang="en-GB" sz="800" dirty="0"/>
          </a:p>
          <a:p>
            <a:pPr marL="901700">
              <a:buFont typeface="Arial" panose="020B0604020202020204" pitchFamily="34" charset="0"/>
              <a:buChar char="•"/>
            </a:pPr>
            <a:r>
              <a:rPr lang="en-GB" sz="1600" dirty="0"/>
              <a:t>An alternated transport current in the magnet</a:t>
            </a:r>
          </a:p>
          <a:p>
            <a:pPr marL="901700">
              <a:buFont typeface="Arial" panose="020B0604020202020204" pitchFamily="34" charset="0"/>
              <a:buChar char="•"/>
            </a:pPr>
            <a:r>
              <a:rPr lang="en-GB" sz="1600" dirty="0"/>
              <a:t>A variable magnetic field in the coils </a:t>
            </a:r>
          </a:p>
          <a:p>
            <a:pPr marL="901700">
              <a:buFont typeface="Arial" panose="020B0604020202020204" pitchFamily="34" charset="0"/>
              <a:buChar char="•"/>
            </a:pPr>
            <a:r>
              <a:rPr lang="en-GB" sz="1600" dirty="0"/>
              <a:t>High inter-filament and inter-strand coupling losses</a:t>
            </a:r>
          </a:p>
          <a:p>
            <a:pPr marL="901700">
              <a:buFont typeface="Arial" panose="020B0604020202020204" pitchFamily="34" charset="0"/>
              <a:buChar char="•"/>
            </a:pPr>
            <a:r>
              <a:rPr lang="en-GB" sz="1600" dirty="0"/>
              <a:t>Heat on the superconductor</a:t>
            </a:r>
          </a:p>
          <a:p>
            <a:pPr marL="901700">
              <a:buFont typeface="Arial" panose="020B0604020202020204" pitchFamily="34" charset="0"/>
              <a:buChar char="•"/>
            </a:pPr>
            <a:r>
              <a:rPr lang="en-GB" sz="1600" dirty="0"/>
              <a:t>Quick spread of the normal zone after a </a:t>
            </a:r>
            <a:r>
              <a:rPr lang="en-GB" sz="1600" dirty="0" smtClean="0"/>
              <a:t>quench</a:t>
            </a:r>
            <a:endParaRPr lang="en-GB" sz="1600" dirty="0"/>
          </a:p>
        </p:txBody>
      </p:sp>
      <p:sp>
        <p:nvSpPr>
          <p:cNvPr id="4" name="Date Placeholder 3"/>
          <p:cNvSpPr>
            <a:spLocks noGrp="1"/>
          </p:cNvSpPr>
          <p:nvPr>
            <p:ph type="dt" sz="half" idx="2"/>
          </p:nvPr>
        </p:nvSpPr>
        <p:spPr/>
        <p:txBody>
          <a:bodyPr/>
          <a:lstStyle/>
          <a:p>
            <a:fld id="{9025BDDC-9300-482A-8E02-52C2A42CE7C7}" type="datetime1">
              <a:rPr lang="en-US" smtClean="0">
                <a:solidFill>
                  <a:srgbClr val="0055A0">
                    <a:tint val="75000"/>
                  </a:srgbClr>
                </a:solidFill>
              </a:rPr>
              <a:t>5/13/2016</a:t>
            </a:fld>
            <a:endParaRPr lang="en-US" dirty="0">
              <a:solidFill>
                <a:srgbClr val="0055A0">
                  <a:tint val="75000"/>
                </a:srgbClr>
              </a:solidFill>
            </a:endParaRPr>
          </a:p>
        </p:txBody>
      </p:sp>
      <p:cxnSp>
        <p:nvCxnSpPr>
          <p:cNvPr id="8" name="Straight Arrow Connector 7"/>
          <p:cNvCxnSpPr/>
          <p:nvPr/>
        </p:nvCxnSpPr>
        <p:spPr>
          <a:xfrm>
            <a:off x="3827085" y="2831047"/>
            <a:ext cx="0" cy="1473325"/>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72193" y="5222259"/>
            <a:ext cx="8396868" cy="769441"/>
          </a:xfrm>
          <a:prstGeom prst="rect">
            <a:avLst/>
          </a:prstGeom>
        </p:spPr>
        <p:txBody>
          <a:bodyPr wrap="square">
            <a:spAutoFit/>
          </a:bodyPr>
          <a:lstStyle/>
          <a:p>
            <a:pPr algn="just" hangingPunct="1"/>
            <a:r>
              <a:rPr lang="en-GB" sz="2000" kern="1200" dirty="0">
                <a:solidFill>
                  <a:srgbClr val="0055A0"/>
                </a:solidFill>
                <a:ea typeface="+mn-ea"/>
                <a:cs typeface="+mn-cs"/>
              </a:rPr>
              <a:t>CLIQ starts quenching a magnet few </a:t>
            </a:r>
            <a:r>
              <a:rPr lang="en-GB" sz="2000" kern="1200" dirty="0" smtClean="0">
                <a:solidFill>
                  <a:srgbClr val="0055A0"/>
                </a:solidFill>
                <a:ea typeface="+mn-ea"/>
                <a:cs typeface="+mn-cs"/>
              </a:rPr>
              <a:t>milliseconds </a:t>
            </a:r>
            <a:r>
              <a:rPr lang="en-GB" sz="2000" kern="1200" dirty="0">
                <a:solidFill>
                  <a:srgbClr val="0055A0"/>
                </a:solidFill>
                <a:ea typeface="+mn-ea"/>
                <a:cs typeface="+mn-cs"/>
              </a:rPr>
              <a:t>after it is </a:t>
            </a:r>
            <a:r>
              <a:rPr lang="en-GB" sz="2000" kern="1200" dirty="0" smtClean="0">
                <a:solidFill>
                  <a:srgbClr val="0055A0"/>
                </a:solidFill>
                <a:ea typeface="+mn-ea"/>
                <a:cs typeface="+mn-cs"/>
              </a:rPr>
              <a:t>fired</a:t>
            </a:r>
          </a:p>
          <a:p>
            <a:pPr algn="just" hangingPunct="1"/>
            <a:endParaRPr lang="en-GB" sz="800" kern="1200" dirty="0" smtClean="0">
              <a:solidFill>
                <a:srgbClr val="0055A0"/>
              </a:solidFill>
              <a:ea typeface="+mn-ea"/>
              <a:cs typeface="+mn-cs"/>
            </a:endParaRPr>
          </a:p>
          <a:p>
            <a:pPr marL="285750" indent="-285750" algn="just" hangingPunct="1">
              <a:buFont typeface="Arial" panose="020B0604020202020204" pitchFamily="34" charset="0"/>
              <a:buChar char="•"/>
            </a:pPr>
            <a:r>
              <a:rPr lang="en-GB" sz="1600" kern="1200" dirty="0" smtClean="0">
                <a:solidFill>
                  <a:srgbClr val="0055A0"/>
                </a:solidFill>
                <a:ea typeface="+mn-ea"/>
                <a:cs typeface="+mn-cs"/>
              </a:rPr>
              <a:t>5 </a:t>
            </a:r>
            <a:r>
              <a:rPr lang="en-GB" sz="1600" kern="1200" dirty="0" err="1" smtClean="0">
                <a:solidFill>
                  <a:srgbClr val="0055A0"/>
                </a:solidFill>
                <a:ea typeface="+mn-ea"/>
                <a:cs typeface="+mn-cs"/>
              </a:rPr>
              <a:t>ms</a:t>
            </a:r>
            <a:r>
              <a:rPr lang="en-GB" sz="1600" kern="1200" dirty="0" smtClean="0">
                <a:solidFill>
                  <a:srgbClr val="0055A0"/>
                </a:solidFill>
                <a:ea typeface="+mn-ea"/>
                <a:cs typeface="+mn-cs"/>
              </a:rPr>
              <a:t> for the considered block coil</a:t>
            </a:r>
            <a:endParaRPr lang="en-GB" sz="1600" kern="1200" dirty="0">
              <a:solidFill>
                <a:srgbClr val="0055A0"/>
              </a:solidFill>
              <a:ea typeface="+mn-ea"/>
              <a:cs typeface="+mn-cs"/>
            </a:endParaRPr>
          </a:p>
        </p:txBody>
      </p:sp>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l="1247" t="736" r="1022" b="710"/>
          <a:stretch/>
        </p:blipFill>
        <p:spPr>
          <a:xfrm>
            <a:off x="457199" y="1325606"/>
            <a:ext cx="2768568" cy="3182400"/>
          </a:xfrm>
          <a:prstGeom prst="rect">
            <a:avLst/>
          </a:prstGeom>
          <a:noFill/>
          <a:ln>
            <a:noFill/>
          </a:ln>
        </p:spPr>
      </p:pic>
      <p:sp>
        <p:nvSpPr>
          <p:cNvPr id="7" name="TextBox 6"/>
          <p:cNvSpPr txBox="1"/>
          <p:nvPr/>
        </p:nvSpPr>
        <p:spPr>
          <a:xfrm>
            <a:off x="7480300" y="5791643"/>
            <a:ext cx="1663700" cy="369332"/>
          </a:xfrm>
          <a:prstGeom prst="rect">
            <a:avLst/>
          </a:prstGeom>
          <a:noFill/>
        </p:spPr>
        <p:txBody>
          <a:bodyPr wrap="square" rtlCol="0">
            <a:spAutoFit/>
          </a:bodyPr>
          <a:lstStyle/>
          <a:p>
            <a:pPr hangingPunct="1"/>
            <a:r>
              <a:rPr lang="fi-FI" kern="1200" dirty="0" smtClean="0">
                <a:solidFill>
                  <a:srgbClr val="0055A0"/>
                </a:solidFill>
                <a:ea typeface="+mn-ea"/>
                <a:cs typeface="+mn-cs"/>
              </a:rPr>
              <a:t>M. </a:t>
            </a:r>
            <a:r>
              <a:rPr lang="fi-FI" kern="1200" dirty="0" err="1" smtClean="0">
                <a:solidFill>
                  <a:srgbClr val="0055A0"/>
                </a:solidFill>
                <a:ea typeface="+mn-ea"/>
                <a:cs typeface="+mn-cs"/>
              </a:rPr>
              <a:t>Prioli</a:t>
            </a:r>
            <a:endParaRPr lang="en-US" kern="1200" dirty="0">
              <a:solidFill>
                <a:srgbClr val="0055A0"/>
              </a:solidFill>
              <a:ea typeface="+mn-ea"/>
              <a:cs typeface="+mn-cs"/>
            </a:endParaRPr>
          </a:p>
        </p:txBody>
      </p:sp>
    </p:spTree>
    <p:extLst>
      <p:ext uri="{BB962C8B-B14F-4D97-AF65-F5344CB8AC3E}">
        <p14:creationId xmlns:p14="http://schemas.microsoft.com/office/powerpoint/2010/main" val="14158056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311861" cy="722764"/>
          </a:xfrm>
        </p:spPr>
        <p:txBody>
          <a:bodyPr>
            <a:noAutofit/>
          </a:bodyPr>
          <a:lstStyle/>
          <a:p>
            <a:r>
              <a:rPr lang="en-US" sz="3000" dirty="0"/>
              <a:t>Connecting CLIQ to the magnet</a:t>
            </a:r>
          </a:p>
        </p:txBody>
      </p:sp>
      <p:sp>
        <p:nvSpPr>
          <p:cNvPr id="4" name="Date Placeholder 3"/>
          <p:cNvSpPr>
            <a:spLocks noGrp="1"/>
          </p:cNvSpPr>
          <p:nvPr>
            <p:ph type="dt" sz="half" idx="2"/>
          </p:nvPr>
        </p:nvSpPr>
        <p:spPr/>
        <p:txBody>
          <a:bodyPr/>
          <a:lstStyle/>
          <a:p>
            <a:fld id="{58466B0F-D0E8-44CA-89AC-6CB9D544F435}" type="datetime1">
              <a:rPr lang="en-US" smtClean="0">
                <a:solidFill>
                  <a:srgbClr val="0055A0">
                    <a:tint val="75000"/>
                  </a:srgbClr>
                </a:solidFill>
              </a:rPr>
              <a:t>5/13/2016</a:t>
            </a:fld>
            <a:endParaRPr lang="en-US" dirty="0">
              <a:solidFill>
                <a:srgbClr val="0055A0">
                  <a:tint val="75000"/>
                </a:srgbClr>
              </a:solidFill>
            </a:endParaRPr>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11318" t="8894" b="6554"/>
          <a:stretch/>
        </p:blipFill>
        <p:spPr>
          <a:xfrm>
            <a:off x="486696" y="3742583"/>
            <a:ext cx="3207804" cy="2291751"/>
          </a:xfrm>
          <a:prstGeom prst="rect">
            <a:avLst/>
          </a:prstGeom>
        </p:spPr>
      </p:pic>
      <p:pic>
        <p:nvPicPr>
          <p:cNvPr id="25" name="Picture 24"/>
          <p:cNvPicPr>
            <a:picLocks noChangeAspect="1"/>
          </p:cNvPicPr>
          <p:nvPr/>
        </p:nvPicPr>
        <p:blipFill rotWithShape="1">
          <a:blip r:embed="rId3"/>
          <a:srcRect l="1988" r="4142"/>
          <a:stretch/>
        </p:blipFill>
        <p:spPr>
          <a:xfrm>
            <a:off x="4252894" y="3991557"/>
            <a:ext cx="4317480" cy="2003155"/>
          </a:xfrm>
          <a:prstGeom prst="rect">
            <a:avLst/>
          </a:prstGeom>
        </p:spPr>
      </p:pic>
      <p:sp>
        <p:nvSpPr>
          <p:cNvPr id="3" name="Content Placeholder 2"/>
          <p:cNvSpPr>
            <a:spLocks noGrp="1"/>
          </p:cNvSpPr>
          <p:nvPr>
            <p:ph idx="1"/>
          </p:nvPr>
        </p:nvSpPr>
        <p:spPr>
          <a:xfrm>
            <a:off x="6835784" y="1323607"/>
            <a:ext cx="2105973" cy="2071867"/>
          </a:xfrm>
        </p:spPr>
        <p:txBody>
          <a:bodyPr>
            <a:noAutofit/>
          </a:bodyPr>
          <a:lstStyle/>
          <a:p>
            <a:pPr marL="36576" indent="0">
              <a:buNone/>
            </a:pPr>
            <a:r>
              <a:rPr lang="en-GB" sz="1600" dirty="0" smtClean="0"/>
              <a:t>The two connections are electrically  equivalent</a:t>
            </a:r>
          </a:p>
          <a:p>
            <a:pPr marL="36576" indent="0">
              <a:buNone/>
            </a:pPr>
            <a:endParaRPr lang="en-GB" sz="2800" dirty="0" smtClean="0"/>
          </a:p>
          <a:p>
            <a:pPr marL="36576" indent="0">
              <a:buNone/>
            </a:pPr>
            <a:r>
              <a:rPr lang="en-GB" sz="1600" dirty="0" smtClean="0"/>
              <a:t>The second is better for redundancy </a:t>
            </a:r>
            <a:endParaRPr lang="en-GB" sz="1600" dirty="0"/>
          </a:p>
        </p:txBody>
      </p:sp>
      <p:grpSp>
        <p:nvGrpSpPr>
          <p:cNvPr id="28" name="Group 27"/>
          <p:cNvGrpSpPr>
            <a:grpSpLocks noChangeAspect="1"/>
          </p:cNvGrpSpPr>
          <p:nvPr/>
        </p:nvGrpSpPr>
        <p:grpSpPr>
          <a:xfrm>
            <a:off x="100985" y="1051185"/>
            <a:ext cx="3401567" cy="2530800"/>
            <a:chOff x="15849086" y="14996917"/>
            <a:chExt cx="8394139" cy="6245325"/>
          </a:xfrm>
        </p:grpSpPr>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49086" y="14996917"/>
              <a:ext cx="8327101" cy="6245325"/>
            </a:xfrm>
            <a:prstGeom prst="rect">
              <a:avLst/>
            </a:prstGeom>
            <a:noFill/>
            <a:ln>
              <a:noFill/>
            </a:ln>
          </p:spPr>
        </p:pic>
        <p:sp>
          <p:nvSpPr>
            <p:cNvPr id="30" name="Right Brace 29"/>
            <p:cNvSpPr/>
            <p:nvPr/>
          </p:nvSpPr>
          <p:spPr>
            <a:xfrm>
              <a:off x="23238529" y="16027054"/>
              <a:ext cx="241673" cy="1008000"/>
            </a:xfrm>
            <a:prstGeom prst="rightBrace">
              <a:avLst>
                <a:gd name="adj1" fmla="val 36422"/>
                <a:gd name="adj2" fmla="val 50000"/>
              </a:avLst>
            </a:prstGeom>
            <a:noFill/>
            <a:ln w="1905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hangingPunct="1"/>
              <a:endParaRPr lang="en-GB" kern="1200">
                <a:solidFill>
                  <a:srgbClr val="0055A0"/>
                </a:solidFill>
              </a:endParaRPr>
            </a:p>
          </p:txBody>
        </p:sp>
        <p:sp>
          <p:nvSpPr>
            <p:cNvPr id="31" name="Right Brace 30"/>
            <p:cNvSpPr/>
            <p:nvPr/>
          </p:nvSpPr>
          <p:spPr>
            <a:xfrm>
              <a:off x="23238528" y="17108472"/>
              <a:ext cx="241673" cy="1008000"/>
            </a:xfrm>
            <a:prstGeom prst="rightBrace">
              <a:avLst>
                <a:gd name="adj1" fmla="val 36422"/>
                <a:gd name="adj2" fmla="val 50000"/>
              </a:avLst>
            </a:prstGeom>
            <a:noFill/>
            <a:ln w="1905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hangingPunct="1"/>
              <a:endParaRPr lang="en-GB" kern="1200">
                <a:solidFill>
                  <a:srgbClr val="0055A0"/>
                </a:solidFill>
              </a:endParaRPr>
            </a:p>
          </p:txBody>
        </p:sp>
        <p:sp>
          <p:nvSpPr>
            <p:cNvPr id="32" name="Right Brace 31"/>
            <p:cNvSpPr/>
            <p:nvPr/>
          </p:nvSpPr>
          <p:spPr>
            <a:xfrm>
              <a:off x="23238529" y="18288378"/>
              <a:ext cx="241673" cy="1008000"/>
            </a:xfrm>
            <a:prstGeom prst="rightBrace">
              <a:avLst>
                <a:gd name="adj1" fmla="val 36422"/>
                <a:gd name="adj2" fmla="val 50000"/>
              </a:avLst>
            </a:prstGeom>
            <a:noFill/>
            <a:ln w="1905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hangingPunct="1"/>
              <a:endParaRPr lang="en-GB" kern="1200">
                <a:solidFill>
                  <a:srgbClr val="0055A0"/>
                </a:solidFill>
              </a:endParaRPr>
            </a:p>
          </p:txBody>
        </p:sp>
        <p:sp>
          <p:nvSpPr>
            <p:cNvPr id="33" name="Right Brace 32"/>
            <p:cNvSpPr/>
            <p:nvPr/>
          </p:nvSpPr>
          <p:spPr>
            <a:xfrm>
              <a:off x="23238529" y="19356313"/>
              <a:ext cx="241673" cy="1008000"/>
            </a:xfrm>
            <a:prstGeom prst="rightBrace">
              <a:avLst>
                <a:gd name="adj1" fmla="val 36422"/>
                <a:gd name="adj2" fmla="val 50000"/>
              </a:avLst>
            </a:prstGeom>
            <a:noFill/>
            <a:ln w="1905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hangingPunct="1"/>
              <a:endParaRPr lang="en-GB" kern="1200">
                <a:solidFill>
                  <a:srgbClr val="0055A0"/>
                </a:solidFill>
              </a:endParaRPr>
            </a:p>
          </p:txBody>
        </p:sp>
        <p:sp>
          <p:nvSpPr>
            <p:cNvPr id="34" name="TextBox 33"/>
            <p:cNvSpPr txBox="1"/>
            <p:nvPr/>
          </p:nvSpPr>
          <p:spPr>
            <a:xfrm>
              <a:off x="23372162" y="16147448"/>
              <a:ext cx="871063" cy="759510"/>
            </a:xfrm>
            <a:prstGeom prst="rect">
              <a:avLst/>
            </a:prstGeom>
            <a:noFill/>
          </p:spPr>
          <p:txBody>
            <a:bodyPr wrap="none" rtlCol="0">
              <a:spAutoFit/>
            </a:bodyPr>
            <a:lstStyle/>
            <a:p>
              <a:pPr hangingPunct="1"/>
              <a:r>
                <a:rPr lang="en-GB" sz="1400" kern="1200" dirty="0" smtClean="0">
                  <a:solidFill>
                    <a:srgbClr val="0055A0"/>
                  </a:solidFill>
                  <a:latin typeface="Times New Roman" panose="02020603050405020304" pitchFamily="18" charset="0"/>
                  <a:ea typeface="+mn-ea"/>
                  <a:cs typeface="Times New Roman" panose="02020603050405020304" pitchFamily="18" charset="0"/>
                </a:rPr>
                <a:t>L</a:t>
              </a:r>
              <a:r>
                <a:rPr lang="en-GB" sz="1400" kern="1200" baseline="-25000" dirty="0">
                  <a:solidFill>
                    <a:srgbClr val="0055A0"/>
                  </a:solidFill>
                  <a:latin typeface="Times New Roman" panose="02020603050405020304" pitchFamily="18" charset="0"/>
                  <a:ea typeface="+mn-ea"/>
                  <a:cs typeface="Times New Roman" panose="02020603050405020304" pitchFamily="18" charset="0"/>
                </a:rPr>
                <a:t>2</a:t>
              </a:r>
            </a:p>
          </p:txBody>
        </p:sp>
        <p:sp>
          <p:nvSpPr>
            <p:cNvPr id="35" name="TextBox 34"/>
            <p:cNvSpPr txBox="1"/>
            <p:nvPr/>
          </p:nvSpPr>
          <p:spPr>
            <a:xfrm>
              <a:off x="23372162" y="17222543"/>
              <a:ext cx="871063" cy="759510"/>
            </a:xfrm>
            <a:prstGeom prst="rect">
              <a:avLst/>
            </a:prstGeom>
            <a:noFill/>
          </p:spPr>
          <p:txBody>
            <a:bodyPr wrap="none" rtlCol="0">
              <a:spAutoFit/>
            </a:bodyPr>
            <a:lstStyle/>
            <a:p>
              <a:pPr hangingPunct="1"/>
              <a:r>
                <a:rPr lang="en-GB" sz="1400" kern="1200" dirty="0" smtClean="0">
                  <a:solidFill>
                    <a:srgbClr val="0055A0"/>
                  </a:solidFill>
                  <a:latin typeface="Times New Roman" panose="02020603050405020304" pitchFamily="18" charset="0"/>
                  <a:ea typeface="+mn-ea"/>
                  <a:cs typeface="Times New Roman" panose="02020603050405020304" pitchFamily="18" charset="0"/>
                </a:rPr>
                <a:t>L</a:t>
              </a:r>
              <a:r>
                <a:rPr lang="en-GB" sz="1400" kern="1200" baseline="-25000" dirty="0" smtClean="0">
                  <a:solidFill>
                    <a:srgbClr val="0055A0"/>
                  </a:solidFill>
                  <a:latin typeface="Times New Roman" panose="02020603050405020304" pitchFamily="18" charset="0"/>
                  <a:ea typeface="+mn-ea"/>
                  <a:cs typeface="Times New Roman" panose="02020603050405020304" pitchFamily="18" charset="0"/>
                </a:rPr>
                <a:t>1</a:t>
              </a:r>
              <a:endParaRPr lang="en-GB" sz="1400" kern="1200" baseline="-25000" dirty="0">
                <a:solidFill>
                  <a:srgbClr val="0055A0"/>
                </a:solidFill>
                <a:latin typeface="Times New Roman" panose="02020603050405020304" pitchFamily="18" charset="0"/>
                <a:ea typeface="+mn-ea"/>
                <a:cs typeface="Times New Roman" panose="02020603050405020304" pitchFamily="18" charset="0"/>
              </a:endParaRPr>
            </a:p>
          </p:txBody>
        </p:sp>
        <p:sp>
          <p:nvSpPr>
            <p:cNvPr id="36" name="TextBox 35"/>
            <p:cNvSpPr txBox="1"/>
            <p:nvPr/>
          </p:nvSpPr>
          <p:spPr>
            <a:xfrm>
              <a:off x="23372162" y="18403615"/>
              <a:ext cx="871063" cy="759510"/>
            </a:xfrm>
            <a:prstGeom prst="rect">
              <a:avLst/>
            </a:prstGeom>
            <a:noFill/>
          </p:spPr>
          <p:txBody>
            <a:bodyPr wrap="none" rtlCol="0">
              <a:spAutoFit/>
            </a:bodyPr>
            <a:lstStyle/>
            <a:p>
              <a:pPr hangingPunct="1"/>
              <a:r>
                <a:rPr lang="en-GB" sz="1400" kern="1200" dirty="0" smtClean="0">
                  <a:solidFill>
                    <a:srgbClr val="0055A0"/>
                  </a:solidFill>
                  <a:latin typeface="Times New Roman" panose="02020603050405020304" pitchFamily="18" charset="0"/>
                  <a:ea typeface="+mn-ea"/>
                  <a:cs typeface="Times New Roman" panose="02020603050405020304" pitchFamily="18" charset="0"/>
                </a:rPr>
                <a:t>L</a:t>
              </a:r>
              <a:r>
                <a:rPr lang="en-GB" sz="1400" kern="1200" baseline="-25000" dirty="0">
                  <a:solidFill>
                    <a:srgbClr val="0055A0"/>
                  </a:solidFill>
                  <a:latin typeface="Times New Roman" panose="02020603050405020304" pitchFamily="18" charset="0"/>
                  <a:ea typeface="+mn-ea"/>
                  <a:cs typeface="Times New Roman" panose="02020603050405020304" pitchFamily="18" charset="0"/>
                </a:rPr>
                <a:t>3</a:t>
              </a:r>
            </a:p>
          </p:txBody>
        </p:sp>
        <p:sp>
          <p:nvSpPr>
            <p:cNvPr id="37" name="TextBox 36"/>
            <p:cNvSpPr txBox="1"/>
            <p:nvPr/>
          </p:nvSpPr>
          <p:spPr>
            <a:xfrm>
              <a:off x="23372162" y="19476706"/>
              <a:ext cx="871063" cy="759510"/>
            </a:xfrm>
            <a:prstGeom prst="rect">
              <a:avLst/>
            </a:prstGeom>
            <a:noFill/>
          </p:spPr>
          <p:txBody>
            <a:bodyPr wrap="none" rtlCol="0">
              <a:spAutoFit/>
            </a:bodyPr>
            <a:lstStyle/>
            <a:p>
              <a:pPr hangingPunct="1"/>
              <a:r>
                <a:rPr lang="en-GB" sz="1400" kern="1200" dirty="0" smtClean="0">
                  <a:solidFill>
                    <a:srgbClr val="0055A0"/>
                  </a:solidFill>
                  <a:latin typeface="Times New Roman" panose="02020603050405020304" pitchFamily="18" charset="0"/>
                  <a:ea typeface="+mn-ea"/>
                  <a:cs typeface="Times New Roman" panose="02020603050405020304" pitchFamily="18" charset="0"/>
                </a:rPr>
                <a:t>L</a:t>
              </a:r>
              <a:r>
                <a:rPr lang="en-GB" sz="1400" kern="1200" baseline="-25000" dirty="0">
                  <a:solidFill>
                    <a:srgbClr val="0055A0"/>
                  </a:solidFill>
                  <a:latin typeface="Times New Roman" panose="02020603050405020304" pitchFamily="18" charset="0"/>
                  <a:ea typeface="+mn-ea"/>
                  <a:cs typeface="Times New Roman" panose="02020603050405020304" pitchFamily="18" charset="0"/>
                </a:rPr>
                <a:t>4</a:t>
              </a:r>
            </a:p>
          </p:txBody>
        </p:sp>
      </p:grpSp>
      <p:grpSp>
        <p:nvGrpSpPr>
          <p:cNvPr id="54" name="Group 53"/>
          <p:cNvGrpSpPr/>
          <p:nvPr/>
        </p:nvGrpSpPr>
        <p:grpSpPr>
          <a:xfrm>
            <a:off x="3624215" y="1184794"/>
            <a:ext cx="3060000" cy="1119907"/>
            <a:chOff x="3624215" y="1184794"/>
            <a:chExt cx="3060000" cy="1119907"/>
          </a:xfrm>
        </p:grpSpPr>
        <p:pic>
          <p:nvPicPr>
            <p:cNvPr id="53" name="Picture 52"/>
            <p:cNvPicPr>
              <a:picLocks noChangeAspect="1"/>
            </p:cNvPicPr>
            <p:nvPr/>
          </p:nvPicPr>
          <p:blipFill>
            <a:blip r:embed="rId5"/>
            <a:stretch>
              <a:fillRect/>
            </a:stretch>
          </p:blipFill>
          <p:spPr>
            <a:xfrm>
              <a:off x="3624215" y="1184794"/>
              <a:ext cx="3060000" cy="1119907"/>
            </a:xfrm>
            <a:prstGeom prst="rect">
              <a:avLst/>
            </a:prstGeom>
          </p:spPr>
        </p:pic>
        <p:cxnSp>
          <p:nvCxnSpPr>
            <p:cNvPr id="40" name="Straight Arrow Connector 39"/>
            <p:cNvCxnSpPr/>
            <p:nvPr/>
          </p:nvCxnSpPr>
          <p:spPr>
            <a:xfrm>
              <a:off x="4088130" y="1937333"/>
              <a:ext cx="323850" cy="0"/>
            </a:xfrm>
            <a:prstGeom prst="straightConnector1">
              <a:avLst/>
            </a:prstGeom>
            <a:ln w="19050">
              <a:solidFill>
                <a:srgbClr val="00FF00"/>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41" name="Straight Arrow Connector 40"/>
            <p:cNvCxnSpPr/>
            <p:nvPr/>
          </p:nvCxnSpPr>
          <p:spPr>
            <a:xfrm>
              <a:off x="5881859" y="1937333"/>
              <a:ext cx="323850" cy="0"/>
            </a:xfrm>
            <a:prstGeom prst="straightConnector1">
              <a:avLst/>
            </a:prstGeom>
            <a:ln w="19050">
              <a:solidFill>
                <a:srgbClr val="00FF00"/>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42" name="Straight Arrow Connector 41"/>
            <p:cNvCxnSpPr/>
            <p:nvPr/>
          </p:nvCxnSpPr>
          <p:spPr>
            <a:xfrm>
              <a:off x="4693920" y="1937333"/>
              <a:ext cx="323850" cy="0"/>
            </a:xfrm>
            <a:prstGeom prst="straightConnector1">
              <a:avLst/>
            </a:prstGeom>
            <a:ln w="19050">
              <a:solidFill>
                <a:srgbClr val="FF0000"/>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a:off x="5280660" y="1937333"/>
              <a:ext cx="323850" cy="0"/>
            </a:xfrm>
            <a:prstGeom prst="straightConnector1">
              <a:avLst/>
            </a:prstGeom>
            <a:ln w="19050">
              <a:solidFill>
                <a:srgbClr val="FF0000"/>
              </a:solidFill>
              <a:headEnd type="none"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5" name="Group 54"/>
          <p:cNvGrpSpPr/>
          <p:nvPr/>
        </p:nvGrpSpPr>
        <p:grpSpPr>
          <a:xfrm>
            <a:off x="3626953" y="2430833"/>
            <a:ext cx="3060000" cy="964640"/>
            <a:chOff x="3626953" y="2430833"/>
            <a:chExt cx="3060000" cy="964640"/>
          </a:xfrm>
        </p:grpSpPr>
        <p:pic>
          <p:nvPicPr>
            <p:cNvPr id="38" name="Picture 37"/>
            <p:cNvPicPr>
              <a:picLocks noChangeAspect="1"/>
            </p:cNvPicPr>
            <p:nvPr/>
          </p:nvPicPr>
          <p:blipFill>
            <a:blip r:embed="rId6"/>
            <a:stretch>
              <a:fillRect/>
            </a:stretch>
          </p:blipFill>
          <p:spPr>
            <a:xfrm>
              <a:off x="3626953" y="2430833"/>
              <a:ext cx="3060000" cy="964640"/>
            </a:xfrm>
            <a:prstGeom prst="rect">
              <a:avLst/>
            </a:prstGeom>
          </p:spPr>
        </p:pic>
        <p:cxnSp>
          <p:nvCxnSpPr>
            <p:cNvPr id="49" name="Straight Arrow Connector 48"/>
            <p:cNvCxnSpPr/>
            <p:nvPr/>
          </p:nvCxnSpPr>
          <p:spPr>
            <a:xfrm>
              <a:off x="4088130" y="3022276"/>
              <a:ext cx="323850" cy="0"/>
            </a:xfrm>
            <a:prstGeom prst="straightConnector1">
              <a:avLst/>
            </a:prstGeom>
            <a:ln w="19050">
              <a:solidFill>
                <a:srgbClr val="00FF00"/>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a:off x="5881859" y="3022276"/>
              <a:ext cx="323850" cy="0"/>
            </a:xfrm>
            <a:prstGeom prst="straightConnector1">
              <a:avLst/>
            </a:prstGeom>
            <a:ln w="19050">
              <a:solidFill>
                <a:srgbClr val="00FF00"/>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51" name="Straight Arrow Connector 50"/>
            <p:cNvCxnSpPr/>
            <p:nvPr/>
          </p:nvCxnSpPr>
          <p:spPr>
            <a:xfrm>
              <a:off x="4693920" y="3022276"/>
              <a:ext cx="323850" cy="0"/>
            </a:xfrm>
            <a:prstGeom prst="straightConnector1">
              <a:avLst/>
            </a:prstGeom>
            <a:ln w="19050">
              <a:solidFill>
                <a:srgbClr val="FF0000"/>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a:off x="5280660" y="3022276"/>
              <a:ext cx="323850" cy="0"/>
            </a:xfrm>
            <a:prstGeom prst="straightConnector1">
              <a:avLst/>
            </a:prstGeom>
            <a:ln w="19050">
              <a:solidFill>
                <a:srgbClr val="FF0000"/>
              </a:solidFill>
              <a:headEnd type="none" w="med" len="med"/>
              <a:tailEnd type="triangle" w="med" len="med"/>
            </a:ln>
          </p:spPr>
          <p:style>
            <a:lnRef idx="1">
              <a:schemeClr val="dk1"/>
            </a:lnRef>
            <a:fillRef idx="0">
              <a:schemeClr val="dk1"/>
            </a:fillRef>
            <a:effectRef idx="0">
              <a:schemeClr val="dk1"/>
            </a:effectRef>
            <a:fontRef idx="minor">
              <a:schemeClr val="tx1"/>
            </a:fontRef>
          </p:style>
        </p:cxnSp>
      </p:grpSp>
      <p:sp>
        <p:nvSpPr>
          <p:cNvPr id="39" name="TextBox 38"/>
          <p:cNvSpPr txBox="1"/>
          <p:nvPr/>
        </p:nvSpPr>
        <p:spPr>
          <a:xfrm>
            <a:off x="8078356" y="5791643"/>
            <a:ext cx="1065644" cy="369332"/>
          </a:xfrm>
          <a:prstGeom prst="rect">
            <a:avLst/>
          </a:prstGeom>
          <a:noFill/>
        </p:spPr>
        <p:txBody>
          <a:bodyPr wrap="square" rtlCol="0">
            <a:spAutoFit/>
          </a:bodyPr>
          <a:lstStyle/>
          <a:p>
            <a:pPr hangingPunct="1"/>
            <a:r>
              <a:rPr lang="fi-FI" kern="1200" dirty="0" smtClean="0">
                <a:solidFill>
                  <a:srgbClr val="0055A0"/>
                </a:solidFill>
                <a:ea typeface="+mn-ea"/>
                <a:cs typeface="+mn-cs"/>
              </a:rPr>
              <a:t>M. </a:t>
            </a:r>
            <a:r>
              <a:rPr lang="fi-FI" kern="1200" dirty="0" err="1" smtClean="0">
                <a:solidFill>
                  <a:srgbClr val="0055A0"/>
                </a:solidFill>
                <a:ea typeface="+mn-ea"/>
                <a:cs typeface="+mn-cs"/>
              </a:rPr>
              <a:t>Prioli</a:t>
            </a:r>
            <a:endParaRPr lang="en-US" kern="1200" dirty="0">
              <a:solidFill>
                <a:srgbClr val="0055A0"/>
              </a:solidFill>
              <a:ea typeface="+mn-ea"/>
              <a:cs typeface="+mn-cs"/>
            </a:endParaRPr>
          </a:p>
        </p:txBody>
      </p:sp>
    </p:spTree>
    <p:extLst>
      <p:ext uri="{BB962C8B-B14F-4D97-AF65-F5344CB8AC3E}">
        <p14:creationId xmlns:p14="http://schemas.microsoft.com/office/powerpoint/2010/main" val="351248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Content Placeholder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4101" y="524789"/>
            <a:ext cx="4724811" cy="4720093"/>
          </a:xfrm>
          <a:prstGeom prst="rect">
            <a:avLst/>
          </a:prstGeom>
        </p:spPr>
      </p:pic>
      <p:sp>
        <p:nvSpPr>
          <p:cNvPr id="2" name="Title 1"/>
          <p:cNvSpPr>
            <a:spLocks noGrp="1"/>
          </p:cNvSpPr>
          <p:nvPr>
            <p:ph type="title"/>
          </p:nvPr>
        </p:nvSpPr>
        <p:spPr>
          <a:xfrm>
            <a:off x="457200" y="233493"/>
            <a:ext cx="8311861" cy="722764"/>
          </a:xfrm>
        </p:spPr>
        <p:txBody>
          <a:bodyPr>
            <a:noAutofit/>
          </a:bodyPr>
          <a:lstStyle/>
          <a:p>
            <a:r>
              <a:rPr lang="en-US" sz="3000" dirty="0" smtClean="0"/>
              <a:t>CLIQ temperatures</a:t>
            </a:r>
            <a:endParaRPr lang="en-US" sz="3000" dirty="0"/>
          </a:p>
        </p:txBody>
      </p:sp>
      <p:sp>
        <p:nvSpPr>
          <p:cNvPr id="4" name="Date Placeholder 3"/>
          <p:cNvSpPr>
            <a:spLocks noGrp="1"/>
          </p:cNvSpPr>
          <p:nvPr>
            <p:ph type="dt" sz="half" idx="2"/>
          </p:nvPr>
        </p:nvSpPr>
        <p:spPr/>
        <p:txBody>
          <a:bodyPr/>
          <a:lstStyle/>
          <a:p>
            <a:fld id="{04E80F98-96CE-4437-B67E-C6513442406F}" type="datetime1">
              <a:rPr lang="en-US" smtClean="0">
                <a:solidFill>
                  <a:srgbClr val="0055A0">
                    <a:tint val="75000"/>
                  </a:srgbClr>
                </a:solidFill>
              </a:rPr>
              <a:t>5/13/2016</a:t>
            </a:fld>
            <a:endParaRPr lang="en-US" dirty="0">
              <a:solidFill>
                <a:srgbClr val="0055A0">
                  <a:tint val="75000"/>
                </a:srgbClr>
              </a:solidFill>
            </a:endParaRPr>
          </a:p>
        </p:txBody>
      </p:sp>
      <mc:AlternateContent xmlns:mc="http://schemas.openxmlformats.org/markup-compatibility/2006" xmlns:a14="http://schemas.microsoft.com/office/drawing/2010/main">
        <mc:Choice Requires="a14">
          <p:sp>
            <p:nvSpPr>
              <p:cNvPr id="10" name="Content Placeholder 9"/>
              <p:cNvSpPr>
                <a:spLocks noGrp="1"/>
              </p:cNvSpPr>
              <p:nvPr>
                <p:ph idx="1"/>
              </p:nvPr>
            </p:nvSpPr>
            <p:spPr>
              <a:xfrm>
                <a:off x="4934452" y="1192696"/>
                <a:ext cx="3875595" cy="3951799"/>
              </a:xfrm>
            </p:spPr>
            <p:txBody>
              <a:bodyPr>
                <a:noAutofit/>
              </a:bodyPr>
              <a:lstStyle/>
              <a:p>
                <a:r>
                  <a:rPr lang="en-GB" sz="2000" dirty="0"/>
                  <a:t>Most of the </a:t>
                </a:r>
                <a:r>
                  <a:rPr lang="en-GB" sz="2000" dirty="0" smtClean="0"/>
                  <a:t>coil turns are </a:t>
                </a:r>
                <a:r>
                  <a:rPr lang="en-GB" sz="2000" dirty="0"/>
                  <a:t>quenched </a:t>
                </a:r>
                <a:r>
                  <a:rPr lang="en-GB" sz="2000" dirty="0" smtClean="0"/>
                  <a:t> by CLIQ (identified </a:t>
                </a:r>
                <a:r>
                  <a:rPr lang="en-GB" sz="2000" dirty="0"/>
                  <a:t>in red</a:t>
                </a:r>
                <a:r>
                  <a:rPr lang="en-GB" sz="2000" dirty="0" smtClean="0"/>
                  <a:t>)</a:t>
                </a:r>
              </a:p>
              <a:p>
                <a:pPr lvl="1"/>
                <a:r>
                  <a:rPr lang="en-GB" sz="1600" dirty="0" smtClean="0"/>
                  <a:t>~60% of turns quenched within 20 ms (~40% within 10 ms)</a:t>
                </a:r>
              </a:p>
              <a:p>
                <a:pPr marL="36576" indent="0">
                  <a:buNone/>
                </a:pPr>
                <a:endParaRPr lang="en-GB" sz="800" i="1" dirty="0" smtClean="0">
                  <a:latin typeface="Cambria Math" panose="02040503050406030204" pitchFamily="18" charset="0"/>
                </a:endParaRPr>
              </a:p>
              <a:p>
                <a:pPr marL="36576" indent="0">
                  <a:buNone/>
                </a:pPr>
                <a:endParaRPr lang="en-GB" sz="800" i="1" dirty="0" smtClean="0">
                  <a:latin typeface="Cambria Math" panose="02040503050406030204" pitchFamily="18" charset="0"/>
                </a:endParaRPr>
              </a:p>
              <a:p>
                <a14:m>
                  <m:oMath xmlns:m="http://schemas.openxmlformats.org/officeDocument/2006/math">
                    <m:sSub>
                      <m:sSubPr>
                        <m:ctrlPr>
                          <a:rPr lang="en-GB" sz="2000" i="1" smtClean="0">
                            <a:latin typeface="Cambria Math"/>
                          </a:rPr>
                        </m:ctrlPr>
                      </m:sSubPr>
                      <m:e>
                        <m:r>
                          <a:rPr lang="en-GB" sz="2000" b="0" i="1" smtClean="0">
                            <a:latin typeface="Cambria Math" panose="02040503050406030204" pitchFamily="18" charset="0"/>
                          </a:rPr>
                          <m:t>𝑇</m:t>
                        </m:r>
                      </m:e>
                      <m:sub>
                        <m:r>
                          <a:rPr lang="en-GB" sz="2000" b="0" i="1" smtClean="0">
                            <a:latin typeface="Cambria Math" panose="02040503050406030204" pitchFamily="18" charset="0"/>
                          </a:rPr>
                          <m:t>𝐻𝑆</m:t>
                        </m:r>
                      </m:sub>
                    </m:sSub>
                    <m:r>
                      <a:rPr lang="en-GB" sz="2000" b="0" i="1" smtClean="0">
                        <a:latin typeface="Cambria Math" panose="02040503050406030204" pitchFamily="18" charset="0"/>
                      </a:rPr>
                      <m:t>=330</m:t>
                    </m:r>
                    <m:r>
                      <a:rPr lang="en-GB" sz="2000" b="0" i="1" smtClean="0">
                        <a:latin typeface="Cambria Math" panose="02040503050406030204" pitchFamily="18" charset="0"/>
                      </a:rPr>
                      <m:t>𝐾</m:t>
                    </m:r>
                  </m:oMath>
                </a14:m>
                <a:r>
                  <a:rPr lang="en-GB" sz="2000" dirty="0" smtClean="0"/>
                  <a:t> is below </a:t>
                </a:r>
                <a14:m>
                  <m:oMath xmlns:m="http://schemas.openxmlformats.org/officeDocument/2006/math">
                    <m:r>
                      <a:rPr lang="en-GB" sz="2000" i="1">
                        <a:latin typeface="Cambria Math" panose="02040503050406030204" pitchFamily="18" charset="0"/>
                      </a:rPr>
                      <m:t>3</m:t>
                    </m:r>
                    <m:r>
                      <a:rPr lang="en-GB" sz="2000" b="0" i="1" smtClean="0">
                        <a:latin typeface="Cambria Math" panose="02040503050406030204" pitchFamily="18" charset="0"/>
                      </a:rPr>
                      <m:t>5</m:t>
                    </m:r>
                    <m:r>
                      <a:rPr lang="en-GB" sz="2000" i="1">
                        <a:latin typeface="Cambria Math" panose="02040503050406030204" pitchFamily="18" charset="0"/>
                      </a:rPr>
                      <m:t>0</m:t>
                    </m:r>
                    <m:r>
                      <a:rPr lang="en-GB" sz="2000" i="1">
                        <a:latin typeface="Cambria Math" panose="02040503050406030204" pitchFamily="18" charset="0"/>
                      </a:rPr>
                      <m:t>𝐾</m:t>
                    </m:r>
                  </m:oMath>
                </a14:m>
                <a:endParaRPr lang="en-GB" sz="2000" dirty="0" smtClean="0"/>
              </a:p>
              <a:p>
                <a:pPr marL="36576" indent="0">
                  <a:buNone/>
                </a:pPr>
                <a:endParaRPr lang="en-GB" sz="800" dirty="0" smtClean="0"/>
              </a:p>
              <a:p>
                <a:r>
                  <a:rPr lang="en-GB" sz="2000" dirty="0" smtClean="0"/>
                  <a:t>Temperature differences between low-field and high-filed cables are high (</a:t>
                </a:r>
                <a14:m>
                  <m:oMath xmlns:m="http://schemas.openxmlformats.org/officeDocument/2006/math">
                    <m:r>
                      <a:rPr lang="en-GB" sz="2000" i="1" dirty="0" smtClean="0">
                        <a:latin typeface="Cambria Math" panose="02040503050406030204" pitchFamily="18" charset="0"/>
                      </a:rPr>
                      <m:t>1</m:t>
                    </m:r>
                    <m:r>
                      <a:rPr lang="en-GB" sz="2000" b="0" i="1" dirty="0" smtClean="0">
                        <a:latin typeface="Cambria Math" panose="02040503050406030204" pitchFamily="18" charset="0"/>
                      </a:rPr>
                      <m:t>1</m:t>
                    </m:r>
                    <m:r>
                      <a:rPr lang="en-GB" sz="2000" i="1">
                        <a:latin typeface="Cambria Math" panose="02040503050406030204" pitchFamily="18" charset="0"/>
                      </a:rPr>
                      <m:t>0</m:t>
                    </m:r>
                    <m:r>
                      <a:rPr lang="en-GB" sz="2000" i="1">
                        <a:latin typeface="Cambria Math" panose="02040503050406030204" pitchFamily="18" charset="0"/>
                      </a:rPr>
                      <m:t>𝐾</m:t>
                    </m:r>
                  </m:oMath>
                </a14:m>
                <a:r>
                  <a:rPr lang="en-GB" sz="2000" dirty="0" smtClean="0"/>
                  <a:t>)</a:t>
                </a:r>
              </a:p>
              <a:p>
                <a:pPr marL="36576" indent="0">
                  <a:buNone/>
                </a:pPr>
                <a:endParaRPr lang="en-GB" sz="800" dirty="0" smtClean="0"/>
              </a:p>
              <a:p>
                <a:r>
                  <a:rPr lang="en-GB" sz="2000" dirty="0" smtClean="0"/>
                  <a:t>Peak voltage to ground is about </a:t>
                </a:r>
                <a14:m>
                  <m:oMath xmlns:m="http://schemas.openxmlformats.org/officeDocument/2006/math">
                    <m:r>
                      <a:rPr lang="en-GB" sz="2000" b="0" i="1" smtClean="0">
                        <a:latin typeface="Cambria Math" panose="02040503050406030204" pitchFamily="18" charset="0"/>
                      </a:rPr>
                      <m:t>1.3 </m:t>
                    </m:r>
                    <m:r>
                      <a:rPr lang="en-GB" sz="2000" b="0" i="1" smtClean="0">
                        <a:latin typeface="Cambria Math" panose="02040503050406030204" pitchFamily="18" charset="0"/>
                      </a:rPr>
                      <m:t>𝑘𝑉</m:t>
                    </m:r>
                  </m:oMath>
                </a14:m>
                <a:r>
                  <a:rPr lang="en-GB" sz="2000" dirty="0" smtClean="0"/>
                  <a:t> (rough estimate)</a:t>
                </a:r>
                <a:endParaRPr lang="en-GB" sz="2000" dirty="0"/>
              </a:p>
            </p:txBody>
          </p:sp>
        </mc:Choice>
        <mc:Fallback xmlns="">
          <p:sp>
            <p:nvSpPr>
              <p:cNvPr id="10" name="Content Placeholder 9"/>
              <p:cNvSpPr>
                <a:spLocks noGrp="1" noRot="1" noChangeAspect="1" noMove="1" noResize="1" noEditPoints="1" noAdjustHandles="1" noChangeArrowheads="1" noChangeShapeType="1" noTextEdit="1"/>
              </p:cNvSpPr>
              <p:nvPr>
                <p:ph idx="1"/>
              </p:nvPr>
            </p:nvSpPr>
            <p:spPr>
              <a:xfrm>
                <a:off x="4934452" y="1192696"/>
                <a:ext cx="3875595" cy="3951799"/>
              </a:xfrm>
              <a:blipFill rotWithShape="1">
                <a:blip r:embed="rId3"/>
                <a:stretch>
                  <a:fillRect t="-617" r="-2358" b="-154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71883" y="5259175"/>
                <a:ext cx="1444242" cy="527324"/>
              </a:xfrm>
              <a:prstGeom prst="rect">
                <a:avLst/>
              </a:prstGeom>
              <a:noFill/>
            </p:spPr>
            <p:txBody>
              <a:bodyPr wrap="none" lIns="0" tIns="0" rIns="0" bIns="0" rtlCol="0">
                <a:spAutoFit/>
              </a:bodyPr>
              <a:lstStyle/>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𝐶</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1</m:t>
                          </m:r>
                        </m:sub>
                      </m:sSub>
                      <m:r>
                        <a:rPr lang="en-GB" sz="1600" i="1" kern="1200" smtClean="0">
                          <a:solidFill>
                            <a:srgbClr val="0055A0"/>
                          </a:solidFill>
                          <a:latin typeface="Cambria Math" panose="02040503050406030204" pitchFamily="18" charset="0"/>
                          <a:ea typeface="+mn-ea"/>
                          <a:cs typeface="+mn-cs"/>
                        </a:rPr>
                        <m:t>=40 </m:t>
                      </m:r>
                      <m:r>
                        <a:rPr lang="en-GB" sz="1600" i="1" kern="1200" smtClean="0">
                          <a:solidFill>
                            <a:srgbClr val="0055A0"/>
                          </a:solidFill>
                          <a:latin typeface="Cambria Math" panose="02040503050406030204" pitchFamily="18" charset="0"/>
                          <a:ea typeface="+mn-ea"/>
                          <a:cs typeface="+mn-cs"/>
                        </a:rPr>
                        <m:t>𝑚𝐹</m:t>
                      </m:r>
                    </m:oMath>
                  </m:oMathPara>
                </a14:m>
                <a:endParaRPr lang="en-GB" sz="1600" kern="1200" dirty="0" smtClean="0">
                  <a:solidFill>
                    <a:srgbClr val="0055A0"/>
                  </a:solidFill>
                  <a:ea typeface="+mn-ea"/>
                  <a:cs typeface="+mn-cs"/>
                </a:endParaRPr>
              </a:p>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𝑉</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1</m:t>
                          </m:r>
                        </m:sub>
                      </m:sSub>
                      <m:r>
                        <a:rPr lang="en-GB" sz="1600" i="1" kern="1200" smtClean="0">
                          <a:solidFill>
                            <a:srgbClr val="0055A0"/>
                          </a:solidFill>
                          <a:latin typeface="Cambria Math" panose="02040503050406030204" pitchFamily="18" charset="0"/>
                          <a:ea typeface="+mn-ea"/>
                          <a:cs typeface="+mn-cs"/>
                        </a:rPr>
                        <m:t>=1 </m:t>
                      </m:r>
                      <m:r>
                        <a:rPr lang="en-GB" sz="1600" i="1" kern="1200" smtClean="0">
                          <a:solidFill>
                            <a:srgbClr val="0055A0"/>
                          </a:solidFill>
                          <a:latin typeface="Cambria Math" panose="02040503050406030204" pitchFamily="18" charset="0"/>
                          <a:ea typeface="+mn-ea"/>
                          <a:cs typeface="+mn-cs"/>
                        </a:rPr>
                        <m:t>𝑘𝑉</m:t>
                      </m:r>
                    </m:oMath>
                  </m:oMathPara>
                </a14:m>
                <a:endParaRPr lang="en-GB" sz="1600" kern="1200" dirty="0">
                  <a:solidFill>
                    <a:srgbClr val="0055A0"/>
                  </a:solidFill>
                  <a:ea typeface="+mn-ea"/>
                  <a:cs typeface="+mn-cs"/>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71883" y="5259175"/>
                <a:ext cx="1444242" cy="527324"/>
              </a:xfrm>
              <a:prstGeom prst="rect">
                <a:avLst/>
              </a:prstGeom>
              <a:blipFill rotWithShape="0">
                <a:blip r:embed="rId4"/>
                <a:stretch>
                  <a:fillRect l="-2110" r="-2110" b="-127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479870" y="5241617"/>
                <a:ext cx="1444242" cy="527324"/>
              </a:xfrm>
              <a:prstGeom prst="rect">
                <a:avLst/>
              </a:prstGeom>
              <a:noFill/>
            </p:spPr>
            <p:txBody>
              <a:bodyPr wrap="none" lIns="0" tIns="0" rIns="0" bIns="0" rtlCol="0">
                <a:spAutoFit/>
              </a:bodyPr>
              <a:lstStyle/>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𝐶</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2</m:t>
                          </m:r>
                        </m:sub>
                      </m:sSub>
                      <m:r>
                        <a:rPr lang="en-GB" sz="1600" i="1" kern="1200" smtClean="0">
                          <a:solidFill>
                            <a:srgbClr val="0055A0"/>
                          </a:solidFill>
                          <a:latin typeface="Cambria Math" panose="02040503050406030204" pitchFamily="18" charset="0"/>
                          <a:ea typeface="+mn-ea"/>
                          <a:cs typeface="+mn-cs"/>
                        </a:rPr>
                        <m:t>=40 </m:t>
                      </m:r>
                      <m:r>
                        <a:rPr lang="en-GB" sz="1600" i="1" kern="1200" smtClean="0">
                          <a:solidFill>
                            <a:srgbClr val="0055A0"/>
                          </a:solidFill>
                          <a:latin typeface="Cambria Math" panose="02040503050406030204" pitchFamily="18" charset="0"/>
                          <a:ea typeface="+mn-ea"/>
                          <a:cs typeface="+mn-cs"/>
                        </a:rPr>
                        <m:t>𝑚𝐹</m:t>
                      </m:r>
                    </m:oMath>
                  </m:oMathPara>
                </a14:m>
                <a:endParaRPr lang="en-GB" sz="1600" kern="1200" dirty="0" smtClean="0">
                  <a:solidFill>
                    <a:srgbClr val="0055A0"/>
                  </a:solidFill>
                  <a:ea typeface="+mn-ea"/>
                  <a:cs typeface="+mn-cs"/>
                </a:endParaRPr>
              </a:p>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𝑉</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2</m:t>
                          </m:r>
                        </m:sub>
                      </m:sSub>
                      <m:r>
                        <a:rPr lang="en-GB" sz="1600" i="1" kern="1200" smtClean="0">
                          <a:solidFill>
                            <a:srgbClr val="0055A0"/>
                          </a:solidFill>
                          <a:latin typeface="Cambria Math" panose="02040503050406030204" pitchFamily="18" charset="0"/>
                          <a:ea typeface="+mn-ea"/>
                          <a:cs typeface="+mn-cs"/>
                        </a:rPr>
                        <m:t>=1 </m:t>
                      </m:r>
                      <m:r>
                        <a:rPr lang="en-GB" sz="1600" i="1" kern="1200" smtClean="0">
                          <a:solidFill>
                            <a:srgbClr val="0055A0"/>
                          </a:solidFill>
                          <a:latin typeface="Cambria Math" panose="02040503050406030204" pitchFamily="18" charset="0"/>
                          <a:ea typeface="+mn-ea"/>
                          <a:cs typeface="+mn-cs"/>
                        </a:rPr>
                        <m:t>𝑘𝑉</m:t>
                      </m:r>
                    </m:oMath>
                  </m:oMathPara>
                </a14:m>
                <a:endParaRPr lang="en-GB" sz="1600" kern="1200" dirty="0">
                  <a:solidFill>
                    <a:srgbClr val="0055A0"/>
                  </a:solidFill>
                  <a:ea typeface="+mn-ea"/>
                  <a:cs typeface="+mn-cs"/>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479870" y="5241617"/>
                <a:ext cx="1444242" cy="527324"/>
              </a:xfrm>
              <a:prstGeom prst="rect">
                <a:avLst/>
              </a:prstGeom>
              <a:blipFill rotWithShape="0">
                <a:blip r:embed="rId5"/>
                <a:stretch>
                  <a:fillRect l="-2532" r="-1688" b="-12791"/>
                </a:stretch>
              </a:blipFill>
            </p:spPr>
            <p:txBody>
              <a:bodyPr/>
              <a:lstStyle/>
              <a:p>
                <a:r>
                  <a:rPr lang="en-GB">
                    <a:noFill/>
                  </a:rPr>
                  <a:t> </a:t>
                </a:r>
              </a:p>
            </p:txBody>
          </p:sp>
        </mc:Fallback>
      </mc:AlternateContent>
      <p:sp>
        <p:nvSpPr>
          <p:cNvPr id="11" name="TextBox 10"/>
          <p:cNvSpPr txBox="1"/>
          <p:nvPr/>
        </p:nvSpPr>
        <p:spPr>
          <a:xfrm>
            <a:off x="7480300" y="5791643"/>
            <a:ext cx="1663700" cy="369332"/>
          </a:xfrm>
          <a:prstGeom prst="rect">
            <a:avLst/>
          </a:prstGeom>
          <a:noFill/>
        </p:spPr>
        <p:txBody>
          <a:bodyPr wrap="square" rtlCol="0">
            <a:spAutoFit/>
          </a:bodyPr>
          <a:lstStyle/>
          <a:p>
            <a:pPr hangingPunct="1"/>
            <a:r>
              <a:rPr lang="fi-FI" kern="1200" dirty="0" smtClean="0">
                <a:solidFill>
                  <a:srgbClr val="0055A0"/>
                </a:solidFill>
                <a:ea typeface="+mn-ea"/>
                <a:cs typeface="+mn-cs"/>
              </a:rPr>
              <a:t>M. </a:t>
            </a:r>
            <a:r>
              <a:rPr lang="fi-FI" kern="1200" dirty="0" err="1" smtClean="0">
                <a:solidFill>
                  <a:srgbClr val="0055A0"/>
                </a:solidFill>
                <a:ea typeface="+mn-ea"/>
                <a:cs typeface="+mn-cs"/>
              </a:rPr>
              <a:t>Prioli</a:t>
            </a:r>
            <a:endParaRPr lang="en-US" kern="1200" dirty="0">
              <a:solidFill>
                <a:srgbClr val="0055A0"/>
              </a:solidFill>
              <a:ea typeface="+mn-ea"/>
              <a:cs typeface="+mn-cs"/>
            </a:endParaRPr>
          </a:p>
        </p:txBody>
      </p:sp>
    </p:spTree>
    <p:extLst>
      <p:ext uri="{BB962C8B-B14F-4D97-AF65-F5344CB8AC3E}">
        <p14:creationId xmlns:p14="http://schemas.microsoft.com/office/powerpoint/2010/main" val="28602904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err="1" smtClean="0"/>
              <a:t>Decrease</a:t>
            </a:r>
            <a:r>
              <a:rPr lang="fi-FI" dirty="0" smtClean="0"/>
              <a:t> in </a:t>
            </a:r>
            <a:r>
              <a:rPr lang="fi-FI" dirty="0" err="1" smtClean="0"/>
              <a:t>voltages</a:t>
            </a:r>
            <a:r>
              <a:rPr lang="fi-FI" dirty="0" smtClean="0"/>
              <a:t> with </a:t>
            </a:r>
            <a:r>
              <a:rPr lang="fi-FI" dirty="0" err="1" smtClean="0"/>
              <a:t>larger</a:t>
            </a:r>
            <a:r>
              <a:rPr lang="fi-FI" dirty="0" smtClean="0"/>
              <a:t> </a:t>
            </a:r>
            <a:r>
              <a:rPr lang="fi-FI" dirty="0" err="1" smtClean="0"/>
              <a:t>cable</a:t>
            </a:r>
            <a:r>
              <a:rPr lang="fi-FI" dirty="0" smtClean="0"/>
              <a:t> (and </a:t>
            </a:r>
            <a:r>
              <a:rPr lang="fi-FI" dirty="0" err="1" smtClean="0"/>
              <a:t>operation</a:t>
            </a:r>
            <a:r>
              <a:rPr lang="fi-FI" dirty="0" smtClean="0"/>
              <a:t> at 1.9 K)</a:t>
            </a:r>
            <a:endParaRPr lang="en-US" dirty="0"/>
          </a:p>
        </p:txBody>
      </p:sp>
      <p:sp>
        <p:nvSpPr>
          <p:cNvPr id="3" name="Content Placeholder 2"/>
          <p:cNvSpPr>
            <a:spLocks noGrp="1"/>
          </p:cNvSpPr>
          <p:nvPr>
            <p:ph idx="1"/>
          </p:nvPr>
        </p:nvSpPr>
        <p:spPr/>
        <p:txBody>
          <a:bodyPr>
            <a:normAutofit/>
          </a:bodyPr>
          <a:lstStyle/>
          <a:p>
            <a:endParaRPr lang="fi-FI" sz="2000" dirty="0" smtClean="0"/>
          </a:p>
          <a:p>
            <a:r>
              <a:rPr lang="fi-FI" sz="2000" dirty="0" err="1" smtClean="0"/>
              <a:t>Block</a:t>
            </a:r>
            <a:r>
              <a:rPr lang="fi-FI" sz="2000" dirty="0" smtClean="0"/>
              <a:t> V101: </a:t>
            </a:r>
            <a:r>
              <a:rPr lang="fi-FI" sz="2000" dirty="0" err="1" smtClean="0"/>
              <a:t>Iop</a:t>
            </a:r>
            <a:r>
              <a:rPr lang="fi-FI" sz="2000" dirty="0" smtClean="0"/>
              <a:t> = 15600 A, L = 11.5 </a:t>
            </a:r>
            <a:r>
              <a:rPr lang="fi-FI" sz="2000" dirty="0" err="1" smtClean="0"/>
              <a:t>mH/m/ap</a:t>
            </a:r>
            <a:r>
              <a:rPr lang="fi-FI" sz="2000" dirty="0" smtClean="0"/>
              <a:t>. Top = 1.9 K</a:t>
            </a:r>
          </a:p>
          <a:p>
            <a:r>
              <a:rPr lang="fi-FI" sz="2000" dirty="0" smtClean="0"/>
              <a:t>38 / 60 </a:t>
            </a:r>
            <a:r>
              <a:rPr lang="fi-FI" sz="2000" dirty="0" err="1" smtClean="0"/>
              <a:t>strands</a:t>
            </a:r>
            <a:r>
              <a:rPr lang="fi-FI" sz="2000" dirty="0" smtClean="0"/>
              <a:t>, </a:t>
            </a:r>
            <a:r>
              <a:rPr lang="fi-FI" sz="2000" dirty="0" err="1" smtClean="0"/>
              <a:t>diam</a:t>
            </a:r>
            <a:r>
              <a:rPr lang="fi-FI" sz="2000" dirty="0" smtClean="0"/>
              <a:t> 1.1 / 0.7, </a:t>
            </a:r>
            <a:r>
              <a:rPr lang="fi-FI" sz="2000" dirty="0" err="1" smtClean="0"/>
              <a:t>Cu/Ncu</a:t>
            </a:r>
            <a:r>
              <a:rPr lang="fi-FI" sz="2000" dirty="0" smtClean="0"/>
              <a:t> 0.8 / 1.5</a:t>
            </a:r>
            <a:endParaRPr lang="en-US" sz="2000" dirty="0"/>
          </a:p>
        </p:txBody>
      </p:sp>
      <p:sp>
        <p:nvSpPr>
          <p:cNvPr id="4" name="Date Placeholder 3"/>
          <p:cNvSpPr>
            <a:spLocks noGrp="1"/>
          </p:cNvSpPr>
          <p:nvPr>
            <p:ph type="dt" sz="half" idx="2"/>
          </p:nvPr>
        </p:nvSpPr>
        <p:spPr/>
        <p:txBody>
          <a:bodyPr/>
          <a:lstStyle/>
          <a:p>
            <a:fld id="{8DADA733-370F-4337-8875-7D93711122D7}" type="datetime1">
              <a:rPr lang="en-US" smtClean="0">
                <a:solidFill>
                  <a:srgbClr val="0055A0">
                    <a:tint val="75000"/>
                  </a:srgbClr>
                </a:solidFill>
              </a:rPr>
              <a:t>5/13/2016</a:t>
            </a:fld>
            <a:endParaRPr lang="en-US" dirty="0">
              <a:solidFill>
                <a:srgbClr val="0055A0">
                  <a:tint val="75000"/>
                </a:srgbClr>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2941" t="17980" r="8144" b="22092"/>
          <a:stretch/>
        </p:blipFill>
        <p:spPr>
          <a:xfrm>
            <a:off x="2627784" y="2564904"/>
            <a:ext cx="6333066" cy="3132666"/>
          </a:xfrm>
          <a:prstGeom prst="rect">
            <a:avLst/>
          </a:prstGeom>
        </p:spPr>
      </p:pic>
      <p:sp>
        <p:nvSpPr>
          <p:cNvPr id="8" name="TextBox 12"/>
          <p:cNvSpPr txBox="1"/>
          <p:nvPr/>
        </p:nvSpPr>
        <p:spPr>
          <a:xfrm>
            <a:off x="2660658" y="5685386"/>
            <a:ext cx="4932040" cy="242254"/>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baseline="0" dirty="0" smtClean="0"/>
              <a:t>Temperature </a:t>
            </a:r>
            <a:r>
              <a:rPr lang="en-US" sz="1400" baseline="0" dirty="0"/>
              <a:t>distribution at t = 150 </a:t>
            </a:r>
            <a:r>
              <a:rPr lang="en-US" sz="1400" baseline="0" dirty="0" smtClean="0"/>
              <a:t>ms</a:t>
            </a:r>
            <a:r>
              <a:rPr lang="en-US" sz="1400" dirty="0" smtClean="0"/>
              <a:t> </a:t>
            </a:r>
            <a:r>
              <a:rPr lang="en-US" sz="1400" baseline="0" dirty="0" smtClean="0"/>
              <a:t>(hotspot </a:t>
            </a:r>
            <a:r>
              <a:rPr lang="en-US" sz="1400" baseline="0" dirty="0"/>
              <a:t>not shown)</a:t>
            </a:r>
            <a:endParaRPr lang="en-US" sz="1400" dirty="0"/>
          </a:p>
        </p:txBody>
      </p:sp>
      <p:sp>
        <p:nvSpPr>
          <p:cNvPr id="10" name="TextBox 9"/>
          <p:cNvSpPr txBox="1"/>
          <p:nvPr/>
        </p:nvSpPr>
        <p:spPr>
          <a:xfrm>
            <a:off x="107504" y="3114834"/>
            <a:ext cx="2592288" cy="1754326"/>
          </a:xfrm>
          <a:prstGeom prst="rect">
            <a:avLst/>
          </a:prstGeom>
          <a:noFill/>
        </p:spPr>
        <p:txBody>
          <a:bodyPr wrap="square" rtlCol="0">
            <a:spAutoFit/>
          </a:bodyPr>
          <a:lstStyle/>
          <a:p>
            <a:r>
              <a:rPr lang="fi-FI" u="sng" dirty="0" smtClean="0"/>
              <a:t>At 105% of </a:t>
            </a:r>
            <a:r>
              <a:rPr lang="fi-FI" u="sng" dirty="0" err="1" smtClean="0"/>
              <a:t>Iop</a:t>
            </a:r>
            <a:r>
              <a:rPr lang="fi-FI" u="sng" dirty="0" smtClean="0"/>
              <a:t> with 40 ms </a:t>
            </a:r>
            <a:r>
              <a:rPr lang="fi-FI" u="sng" dirty="0" err="1" smtClean="0"/>
              <a:t>protection</a:t>
            </a:r>
            <a:r>
              <a:rPr lang="fi-FI" u="sng" dirty="0" smtClean="0"/>
              <a:t> </a:t>
            </a:r>
            <a:r>
              <a:rPr lang="fi-FI" u="sng" dirty="0" err="1" smtClean="0"/>
              <a:t>delay</a:t>
            </a:r>
            <a:r>
              <a:rPr lang="fi-FI" u="sng" dirty="0" smtClean="0"/>
              <a:t>: </a:t>
            </a:r>
          </a:p>
          <a:p>
            <a:r>
              <a:rPr lang="fi-FI" dirty="0" err="1" smtClean="0"/>
              <a:t>Tmax</a:t>
            </a:r>
            <a:r>
              <a:rPr lang="fi-FI" dirty="0" smtClean="0"/>
              <a:t> = 318 K</a:t>
            </a:r>
          </a:p>
          <a:p>
            <a:r>
              <a:rPr lang="fi-FI" b="1" dirty="0" err="1" smtClean="0"/>
              <a:t>Vgnd</a:t>
            </a:r>
            <a:r>
              <a:rPr lang="fi-FI" b="1" dirty="0" smtClean="0"/>
              <a:t> = -570 V</a:t>
            </a:r>
          </a:p>
          <a:p>
            <a:r>
              <a:rPr lang="fi-FI" dirty="0" err="1" smtClean="0"/>
              <a:t>Vlat</a:t>
            </a:r>
            <a:r>
              <a:rPr lang="fi-FI" dirty="0" smtClean="0"/>
              <a:t> = 55 V</a:t>
            </a:r>
          </a:p>
          <a:p>
            <a:r>
              <a:rPr lang="fi-FI" dirty="0" err="1" smtClean="0"/>
              <a:t>Vvert</a:t>
            </a:r>
            <a:r>
              <a:rPr lang="fi-FI" dirty="0" smtClean="0"/>
              <a:t> = 510 V </a:t>
            </a:r>
            <a:endParaRPr lang="en-US" dirty="0"/>
          </a:p>
        </p:txBody>
      </p:sp>
    </p:spTree>
    <p:extLst>
      <p:ext uri="{BB962C8B-B14F-4D97-AF65-F5344CB8AC3E}">
        <p14:creationId xmlns:p14="http://schemas.microsoft.com/office/powerpoint/2010/main" val="37320118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 name="Shape 680"/>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smtClean="0"/>
              <a:t>Conclusion</a:t>
            </a:r>
            <a:endParaRPr dirty="0"/>
          </a:p>
        </p:txBody>
      </p:sp>
      <p:sp>
        <p:nvSpPr>
          <p:cNvPr id="681" name="Shape 681"/>
          <p:cNvSpPr/>
          <p:nvPr/>
        </p:nvSpPr>
        <p:spPr>
          <a:xfrm>
            <a:off x="252696" y="1084788"/>
            <a:ext cx="8658719" cy="483209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000" b="1">
                <a:solidFill>
                  <a:srgbClr val="02706E"/>
                </a:solidFill>
              </a:defRPr>
            </a:pPr>
            <a:r>
              <a:rPr dirty="0"/>
              <a:t>Integrated quench protection analysis applied to 16 T dipole design</a:t>
            </a:r>
          </a:p>
          <a:p>
            <a:pPr marL="742950" lvl="1" indent="-285750">
              <a:buSzPct val="100000"/>
              <a:buFont typeface="Wingdings"/>
              <a:buChar char="▪"/>
            </a:pPr>
            <a:r>
              <a:rPr dirty="0"/>
              <a:t>Goal was to ensure temperatures stay &lt; 350 K </a:t>
            </a:r>
          </a:p>
          <a:p>
            <a:pPr marL="742950" lvl="1" indent="-285750">
              <a:buSzPct val="100000"/>
              <a:buFont typeface="Wingdings"/>
              <a:buChar char="▪"/>
            </a:pPr>
            <a:r>
              <a:rPr dirty="0"/>
              <a:t>The protection efficiency, 40 ms delay, was based on LHC and </a:t>
            </a:r>
            <a:r>
              <a:rPr dirty="0" err="1"/>
              <a:t>HiLumi</a:t>
            </a:r>
            <a:r>
              <a:rPr dirty="0"/>
              <a:t> </a:t>
            </a:r>
            <a:r>
              <a:rPr dirty="0" err="1" smtClean="0"/>
              <a:t>experi</a:t>
            </a:r>
            <a:r>
              <a:rPr lang="fi-FI" dirty="0" smtClean="0"/>
              <a:t>e</a:t>
            </a:r>
            <a:r>
              <a:rPr dirty="0" err="1" smtClean="0"/>
              <a:t>nce</a:t>
            </a:r>
            <a:r>
              <a:rPr dirty="0" smtClean="0"/>
              <a:t> </a:t>
            </a:r>
            <a:r>
              <a:rPr dirty="0"/>
              <a:t>and foreseeable improvements in the technology</a:t>
            </a:r>
          </a:p>
          <a:p>
            <a:pPr marL="742950" lvl="1" indent="-285750">
              <a:buSzPct val="100000"/>
              <a:buFont typeface="Wingdings"/>
              <a:buChar char="▪"/>
            </a:pPr>
            <a:r>
              <a:rPr dirty="0"/>
              <a:t>Goal was obtained by fast feedback loop and team </a:t>
            </a:r>
            <a:r>
              <a:rPr dirty="0" smtClean="0"/>
              <a:t>work</a:t>
            </a:r>
            <a:endParaRPr lang="fi-FI" dirty="0" smtClean="0"/>
          </a:p>
          <a:p>
            <a:pPr lvl="1"/>
            <a:endParaRPr dirty="0" smtClean="0"/>
          </a:p>
          <a:p>
            <a:pPr marL="342900" indent="-342900">
              <a:buSzPct val="100000"/>
              <a:buFont typeface="Arial"/>
              <a:buChar char="•"/>
              <a:defRPr sz="2000" b="1">
                <a:solidFill>
                  <a:srgbClr val="02706E"/>
                </a:solidFill>
              </a:defRPr>
            </a:pPr>
            <a:r>
              <a:rPr lang="fi-FI" dirty="0" smtClean="0"/>
              <a:t>40 ms </a:t>
            </a:r>
            <a:r>
              <a:rPr lang="fi-FI" dirty="0" err="1" smtClean="0"/>
              <a:t>seems</a:t>
            </a:r>
            <a:r>
              <a:rPr lang="fi-FI" dirty="0" smtClean="0"/>
              <a:t> a </a:t>
            </a:r>
            <a:r>
              <a:rPr lang="fi-FI" dirty="0" err="1" smtClean="0"/>
              <a:t>good</a:t>
            </a:r>
            <a:r>
              <a:rPr lang="fi-FI" dirty="0" smtClean="0"/>
              <a:t> </a:t>
            </a:r>
            <a:r>
              <a:rPr lang="fi-FI" dirty="0" err="1" smtClean="0"/>
              <a:t>aproximation</a:t>
            </a:r>
            <a:r>
              <a:rPr lang="fi-FI" dirty="0" smtClean="0"/>
              <a:t> for </a:t>
            </a:r>
            <a:r>
              <a:rPr lang="fi-FI" dirty="0" err="1" smtClean="0"/>
              <a:t>heaters</a:t>
            </a:r>
            <a:r>
              <a:rPr lang="fi-FI" dirty="0" smtClean="0"/>
              <a:t> </a:t>
            </a:r>
            <a:r>
              <a:rPr lang="fi-FI" u="sng" dirty="0" smtClean="0"/>
              <a:t>OR</a:t>
            </a:r>
            <a:r>
              <a:rPr lang="fi-FI" dirty="0" smtClean="0"/>
              <a:t> CLIQ </a:t>
            </a:r>
            <a:r>
              <a:rPr lang="fi-FI" dirty="0" err="1" smtClean="0"/>
              <a:t>separately</a:t>
            </a:r>
            <a:r>
              <a:rPr lang="fi-FI" dirty="0" smtClean="0"/>
              <a:t>. </a:t>
            </a:r>
            <a:r>
              <a:rPr lang="fi-FI" dirty="0" err="1" smtClean="0"/>
              <a:t>Probably</a:t>
            </a:r>
            <a:r>
              <a:rPr lang="fi-FI" dirty="0" smtClean="0"/>
              <a:t> </a:t>
            </a:r>
            <a:r>
              <a:rPr lang="fi-FI" dirty="0" err="1" smtClean="0"/>
              <a:t>we</a:t>
            </a:r>
            <a:r>
              <a:rPr lang="fi-FI" dirty="0" smtClean="0"/>
              <a:t> </a:t>
            </a:r>
            <a:r>
              <a:rPr lang="fi-FI" dirty="0" err="1" smtClean="0"/>
              <a:t>can</a:t>
            </a:r>
            <a:r>
              <a:rPr lang="fi-FI" dirty="0" smtClean="0"/>
              <a:t> </a:t>
            </a:r>
            <a:r>
              <a:rPr lang="fi-FI" dirty="0" err="1" smtClean="0"/>
              <a:t>get</a:t>
            </a:r>
            <a:r>
              <a:rPr lang="fi-FI" dirty="0" smtClean="0"/>
              <a:t> </a:t>
            </a:r>
            <a:r>
              <a:rPr lang="fi-FI" dirty="0" err="1" smtClean="0"/>
              <a:t>faster</a:t>
            </a:r>
            <a:r>
              <a:rPr lang="fi-FI" dirty="0" smtClean="0"/>
              <a:t> </a:t>
            </a:r>
            <a:r>
              <a:rPr lang="fi-FI" dirty="0" err="1" smtClean="0"/>
              <a:t>delays</a:t>
            </a:r>
            <a:r>
              <a:rPr lang="fi-FI" dirty="0" smtClean="0"/>
              <a:t> </a:t>
            </a:r>
            <a:r>
              <a:rPr lang="fi-FI" dirty="0" err="1" smtClean="0"/>
              <a:t>considering</a:t>
            </a:r>
            <a:r>
              <a:rPr lang="fi-FI" dirty="0" smtClean="0"/>
              <a:t> </a:t>
            </a:r>
            <a:r>
              <a:rPr lang="fi-FI" dirty="0" err="1" smtClean="0"/>
              <a:t>heating</a:t>
            </a:r>
            <a:r>
              <a:rPr lang="fi-FI" dirty="0" smtClean="0"/>
              <a:t> </a:t>
            </a:r>
            <a:r>
              <a:rPr lang="fi-FI" dirty="0" err="1" smtClean="0"/>
              <a:t>from</a:t>
            </a:r>
            <a:r>
              <a:rPr lang="fi-FI" dirty="0" smtClean="0"/>
              <a:t> </a:t>
            </a:r>
            <a:r>
              <a:rPr lang="fi-FI" u="sng" dirty="0" smtClean="0"/>
              <a:t>BOTH</a:t>
            </a:r>
            <a:r>
              <a:rPr lang="fi-FI" dirty="0" smtClean="0"/>
              <a:t>. </a:t>
            </a:r>
            <a:endParaRPr lang="fi-FI" dirty="0"/>
          </a:p>
          <a:p>
            <a:pPr marL="342900" indent="-342900">
              <a:buSzPct val="100000"/>
              <a:buFont typeface="Arial"/>
              <a:buChar char="•"/>
              <a:defRPr sz="2000" b="1">
                <a:solidFill>
                  <a:srgbClr val="02706E"/>
                </a:solidFill>
              </a:defRPr>
            </a:pPr>
            <a:endParaRPr lang="fi-FI" dirty="0" smtClean="0"/>
          </a:p>
          <a:p>
            <a:pPr marL="342900" indent="-342900">
              <a:buSzPct val="100000"/>
              <a:buFont typeface="Arial"/>
              <a:buChar char="•"/>
              <a:defRPr sz="2000" b="1">
                <a:solidFill>
                  <a:srgbClr val="02706E"/>
                </a:solidFill>
              </a:defRPr>
            </a:pPr>
            <a:r>
              <a:rPr dirty="0" smtClean="0"/>
              <a:t>Voltages </a:t>
            </a:r>
            <a:r>
              <a:rPr lang="fi-FI" dirty="0" err="1" smtClean="0"/>
              <a:t>were</a:t>
            </a:r>
            <a:r>
              <a:rPr lang="fi-FI" dirty="0" smtClean="0"/>
              <a:t> </a:t>
            </a:r>
            <a:r>
              <a:rPr lang="fi-FI" dirty="0" err="1" smtClean="0"/>
              <a:t>above</a:t>
            </a:r>
            <a:r>
              <a:rPr lang="fi-FI" dirty="0" smtClean="0"/>
              <a:t> 1 kV </a:t>
            </a:r>
            <a:r>
              <a:rPr lang="fi-FI" dirty="0" err="1" smtClean="0"/>
              <a:t>even</a:t>
            </a:r>
            <a:r>
              <a:rPr lang="fi-FI" dirty="0" smtClean="0"/>
              <a:t> in the </a:t>
            </a:r>
            <a:r>
              <a:rPr lang="fi-FI" dirty="0" err="1" smtClean="0"/>
              <a:t>nominal</a:t>
            </a:r>
            <a:r>
              <a:rPr lang="fi-FI" dirty="0" smtClean="0"/>
              <a:t> case </a:t>
            </a:r>
          </a:p>
          <a:p>
            <a:pPr marL="342900" indent="-342900">
              <a:buSzPct val="100000"/>
              <a:buFont typeface="Arial"/>
              <a:buChar char="•"/>
              <a:defRPr sz="2000" b="1">
                <a:solidFill>
                  <a:srgbClr val="02706E"/>
                </a:solidFill>
              </a:defRPr>
            </a:pPr>
            <a:r>
              <a:rPr lang="fi-FI" dirty="0" err="1" smtClean="0"/>
              <a:t>Designs</a:t>
            </a:r>
            <a:r>
              <a:rPr lang="fi-FI" dirty="0" smtClean="0"/>
              <a:t> with </a:t>
            </a:r>
            <a:r>
              <a:rPr lang="fi-FI" dirty="0" err="1" smtClean="0"/>
              <a:t>larger</a:t>
            </a:r>
            <a:r>
              <a:rPr lang="fi-FI" dirty="0" smtClean="0"/>
              <a:t> </a:t>
            </a:r>
            <a:r>
              <a:rPr lang="fi-FI" dirty="0" err="1" smtClean="0"/>
              <a:t>cable</a:t>
            </a:r>
            <a:r>
              <a:rPr lang="fi-FI" dirty="0" smtClean="0"/>
              <a:t>, </a:t>
            </a:r>
            <a:r>
              <a:rPr lang="fi-FI" dirty="0" err="1" smtClean="0"/>
              <a:t>smaller</a:t>
            </a:r>
            <a:r>
              <a:rPr lang="fi-FI" dirty="0" smtClean="0"/>
              <a:t> </a:t>
            </a:r>
            <a:r>
              <a:rPr lang="fi-FI" dirty="0" err="1" smtClean="0"/>
              <a:t>Cu/SC</a:t>
            </a:r>
            <a:r>
              <a:rPr lang="fi-FI" dirty="0" smtClean="0"/>
              <a:t> on HF </a:t>
            </a:r>
            <a:r>
              <a:rPr lang="fi-FI" dirty="0" err="1" smtClean="0"/>
              <a:t>cable</a:t>
            </a:r>
            <a:r>
              <a:rPr lang="fi-FI" dirty="0" smtClean="0"/>
              <a:t> and </a:t>
            </a:r>
            <a:r>
              <a:rPr lang="fi-FI" dirty="0" err="1" smtClean="0"/>
              <a:t>higher</a:t>
            </a:r>
            <a:r>
              <a:rPr lang="fi-FI" dirty="0" smtClean="0"/>
              <a:t> </a:t>
            </a:r>
            <a:r>
              <a:rPr lang="fi-FI" dirty="0" err="1" smtClean="0"/>
              <a:t>current</a:t>
            </a:r>
            <a:r>
              <a:rPr lang="fi-FI" dirty="0" smtClean="0"/>
              <a:t> (</a:t>
            </a:r>
            <a:r>
              <a:rPr lang="fi-FI" dirty="0" err="1" smtClean="0"/>
              <a:t>smaller</a:t>
            </a:r>
            <a:r>
              <a:rPr lang="fi-FI" dirty="0" smtClean="0"/>
              <a:t> </a:t>
            </a:r>
            <a:r>
              <a:rPr lang="fi-FI" dirty="0" err="1" smtClean="0"/>
              <a:t>inductance</a:t>
            </a:r>
            <a:r>
              <a:rPr lang="fi-FI" dirty="0" smtClean="0"/>
              <a:t>) at 1.9 K </a:t>
            </a:r>
            <a:r>
              <a:rPr lang="fi-FI" dirty="0" err="1" smtClean="0"/>
              <a:t>seem</a:t>
            </a:r>
            <a:r>
              <a:rPr lang="fi-FI" dirty="0" smtClean="0"/>
              <a:t> to help</a:t>
            </a:r>
            <a:endParaRPr dirty="0"/>
          </a:p>
          <a:p>
            <a:pPr>
              <a:buSzPct val="100000"/>
              <a:defRPr sz="2000" b="1">
                <a:solidFill>
                  <a:srgbClr val="02706E"/>
                </a:solidFill>
              </a:defRPr>
            </a:pPr>
            <a:endParaRPr dirty="0"/>
          </a:p>
          <a:p>
            <a:pPr marL="342900" indent="-342900">
              <a:buSzPct val="100000"/>
              <a:buFont typeface="Arial"/>
              <a:buChar char="•"/>
              <a:defRPr sz="2000" b="1">
                <a:solidFill>
                  <a:srgbClr val="02706E"/>
                </a:solidFill>
              </a:defRPr>
            </a:pPr>
            <a:r>
              <a:rPr dirty="0"/>
              <a:t>During the magnet design phase focus was on </a:t>
            </a:r>
            <a:r>
              <a:rPr lang="fi-FI" dirty="0" smtClean="0"/>
              <a:t>  </a:t>
            </a:r>
            <a:r>
              <a:rPr dirty="0" smtClean="0"/>
              <a:t>nominal </a:t>
            </a:r>
            <a:r>
              <a:rPr dirty="0"/>
              <a:t>cases to ensure it is not impossible to </a:t>
            </a:r>
            <a:r>
              <a:rPr dirty="0" err="1" smtClean="0"/>
              <a:t>prote</a:t>
            </a:r>
            <a:r>
              <a:rPr lang="fi-FI" dirty="0" smtClean="0"/>
              <a:t>c</a:t>
            </a:r>
            <a:r>
              <a:rPr dirty="0" smtClean="0"/>
              <a:t>t</a:t>
            </a:r>
            <a:endParaRPr dirty="0"/>
          </a:p>
          <a:p>
            <a:pPr marL="742950" lvl="1" indent="-285750">
              <a:buSzPct val="100000"/>
              <a:buFont typeface="Wingdings"/>
              <a:buChar char="▪"/>
            </a:pPr>
            <a:r>
              <a:rPr dirty="0"/>
              <a:t>Future analysis includes more details and failure scenarios</a:t>
            </a:r>
          </a:p>
        </p:txBody>
      </p:sp>
      <p:pic>
        <p:nvPicPr>
          <p:cNvPr id="683" name="image6.gif" descr="C:\Users\salmit\AppData\Local\Microsoft\Windows\Temporary Internet Files\Content.IE5\I943EHKM\150px-Working_Together_Teamwork_Puzzle_Concept[1].gif"/>
          <p:cNvPicPr>
            <a:picLocks/>
          </p:cNvPicPr>
          <p:nvPr/>
        </p:nvPicPr>
        <p:blipFill>
          <a:blip r:embed="rId3">
            <a:extLst/>
          </a:blip>
          <a:stretch>
            <a:fillRect/>
          </a:stretch>
        </p:blipFill>
        <p:spPr>
          <a:xfrm>
            <a:off x="7629373" y="5301327"/>
            <a:ext cx="1084637" cy="1180280"/>
          </a:xfrm>
          <a:prstGeom prst="rect">
            <a:avLst/>
          </a:prstGeom>
          <a:ln w="12700">
            <a:miter lim="400000"/>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1">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1">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1">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81">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References</a:t>
            </a:r>
            <a:endParaRPr lang="en-US" dirty="0"/>
          </a:p>
        </p:txBody>
      </p:sp>
      <p:sp>
        <p:nvSpPr>
          <p:cNvPr id="3" name="Text Placeholder 2"/>
          <p:cNvSpPr>
            <a:spLocks noGrp="1"/>
          </p:cNvSpPr>
          <p:nvPr>
            <p:ph type="body" sz="half" idx="1"/>
          </p:nvPr>
        </p:nvSpPr>
        <p:spPr>
          <a:xfrm>
            <a:off x="457200" y="1600201"/>
            <a:ext cx="8219256" cy="4525964"/>
          </a:xfrm>
        </p:spPr>
        <p:txBody>
          <a:bodyPr>
            <a:normAutofit/>
          </a:bodyPr>
          <a:lstStyle/>
          <a:p>
            <a:pPr marL="36576" indent="0">
              <a:buNone/>
            </a:pPr>
            <a:r>
              <a:rPr lang="fi-FI" sz="1400" dirty="0"/>
              <a:t>Maximum </a:t>
            </a:r>
            <a:r>
              <a:rPr lang="fi-FI" sz="1400" dirty="0" err="1"/>
              <a:t>temperature</a:t>
            </a:r>
            <a:r>
              <a:rPr lang="fi-FI" sz="1400" dirty="0" smtClean="0"/>
              <a:t>: .G. Ambrosio,  </a:t>
            </a:r>
            <a:r>
              <a:rPr lang="fi-FI" sz="1400" dirty="0" err="1" smtClean="0"/>
              <a:t>proc</a:t>
            </a:r>
            <a:r>
              <a:rPr lang="fi-FI" sz="1400" dirty="0" smtClean="0"/>
              <a:t>. WAMSDO 2013 </a:t>
            </a:r>
          </a:p>
          <a:p>
            <a:pPr marL="36576" indent="0">
              <a:buNone/>
            </a:pPr>
            <a:r>
              <a:rPr lang="fi-FI" sz="1400" dirty="0" err="1" smtClean="0"/>
              <a:t>Available</a:t>
            </a:r>
            <a:r>
              <a:rPr lang="fi-FI" sz="1400" dirty="0" smtClean="0"/>
              <a:t> </a:t>
            </a:r>
            <a:r>
              <a:rPr lang="fi-FI" sz="1400" dirty="0" err="1" smtClean="0"/>
              <a:t>online</a:t>
            </a:r>
            <a:r>
              <a:rPr lang="fi-FI" sz="1400" dirty="0"/>
              <a:t>:</a:t>
            </a:r>
            <a:r>
              <a:rPr lang="fi-FI" sz="1400" dirty="0" smtClean="0"/>
              <a:t> </a:t>
            </a:r>
            <a:r>
              <a:rPr lang="fi-FI" sz="1400" dirty="0" smtClean="0">
                <a:hlinkClick r:id="rId2"/>
              </a:rPr>
              <a:t>https://arxiv.org/ftp/arxiv/papers/1401/1401.3955.pdf</a:t>
            </a:r>
            <a:endParaRPr lang="fi-FI" sz="1400" dirty="0" smtClean="0"/>
          </a:p>
          <a:p>
            <a:pPr marL="36576" indent="0">
              <a:buNone/>
            </a:pPr>
            <a:endParaRPr lang="fi-FI" sz="1400" dirty="0" smtClean="0"/>
          </a:p>
          <a:p>
            <a:pPr marL="36576" indent="0">
              <a:buNone/>
            </a:pPr>
            <a:r>
              <a:rPr lang="fi-FI" sz="1400" dirty="0" smtClean="0"/>
              <a:t>Time </a:t>
            </a:r>
            <a:r>
              <a:rPr lang="fi-FI" sz="1400" dirty="0" err="1" smtClean="0"/>
              <a:t>margin</a:t>
            </a:r>
            <a:r>
              <a:rPr lang="fi-FI" sz="1400" dirty="0" smtClean="0"/>
              <a:t>: E. Todesco, </a:t>
            </a:r>
            <a:r>
              <a:rPr lang="fi-FI" sz="1400" dirty="0" err="1" smtClean="0"/>
              <a:t>proc</a:t>
            </a:r>
            <a:r>
              <a:rPr lang="fi-FI" sz="1400" dirty="0" smtClean="0"/>
              <a:t>. WAMSDO 2013</a:t>
            </a:r>
          </a:p>
          <a:p>
            <a:pPr marL="36576" indent="0">
              <a:buNone/>
            </a:pPr>
            <a:r>
              <a:rPr lang="fi-FI" sz="1400" dirty="0" smtClean="0"/>
              <a:t> </a:t>
            </a:r>
            <a:r>
              <a:rPr lang="fi-FI" sz="1400" dirty="0" err="1"/>
              <a:t>Available</a:t>
            </a:r>
            <a:r>
              <a:rPr lang="fi-FI" sz="1400" dirty="0"/>
              <a:t> </a:t>
            </a:r>
            <a:r>
              <a:rPr lang="fi-FI" sz="1400" dirty="0" err="1"/>
              <a:t>online</a:t>
            </a:r>
            <a:r>
              <a:rPr lang="fi-FI" sz="1400" dirty="0"/>
              <a:t>: </a:t>
            </a:r>
            <a:r>
              <a:rPr lang="en-US" sz="1400" dirty="0" smtClean="0">
                <a:hlinkClick r:id="rId3"/>
              </a:rPr>
              <a:t>http://cds.cern.ch/record/1643430/files/p10.pdf</a:t>
            </a:r>
            <a:endParaRPr lang="en-US" sz="1400" dirty="0" smtClean="0"/>
          </a:p>
          <a:p>
            <a:pPr marL="36576" indent="0">
              <a:buNone/>
            </a:pPr>
            <a:endParaRPr lang="fi-FI" sz="1400" dirty="0" smtClean="0"/>
          </a:p>
          <a:p>
            <a:pPr marL="36576" indent="0">
              <a:buNone/>
            </a:pPr>
            <a:r>
              <a:rPr lang="fi-FI" sz="1400" dirty="0" err="1" smtClean="0"/>
              <a:t>Heater</a:t>
            </a:r>
            <a:r>
              <a:rPr lang="fi-FI" sz="1400" dirty="0" smtClean="0"/>
              <a:t> </a:t>
            </a:r>
            <a:r>
              <a:rPr lang="fi-FI" sz="1400" dirty="0" err="1" smtClean="0"/>
              <a:t>delay</a:t>
            </a:r>
            <a:r>
              <a:rPr lang="fi-FI" sz="1400" dirty="0" smtClean="0"/>
              <a:t> </a:t>
            </a:r>
            <a:r>
              <a:rPr lang="fi-FI" sz="1400" dirty="0" err="1" smtClean="0"/>
              <a:t>modeling</a:t>
            </a:r>
            <a:r>
              <a:rPr lang="fi-FI" sz="1400" dirty="0" smtClean="0"/>
              <a:t> with CoHDA:  T. Salmi, IEEE TAS</a:t>
            </a:r>
            <a:r>
              <a:rPr lang="en-US" sz="1400" i="1" dirty="0"/>
              <a:t>,</a:t>
            </a:r>
            <a:r>
              <a:rPr lang="en-US" sz="1400" dirty="0"/>
              <a:t> </a:t>
            </a:r>
            <a:r>
              <a:rPr lang="en-US" sz="1400" b="1" dirty="0"/>
              <a:t>24</a:t>
            </a:r>
            <a:r>
              <a:rPr lang="en-US" sz="1400" dirty="0"/>
              <a:t>(4), </a:t>
            </a:r>
            <a:r>
              <a:rPr lang="en-US" sz="1400" dirty="0" smtClean="0"/>
              <a:t>2014</a:t>
            </a:r>
          </a:p>
          <a:p>
            <a:pPr marL="36576" indent="0">
              <a:buNone/>
            </a:pPr>
            <a:r>
              <a:rPr lang="fi-FI" sz="1400" dirty="0" smtClean="0"/>
              <a:t>And T. Salmi, </a:t>
            </a:r>
            <a:r>
              <a:rPr lang="fi-FI" sz="1400" dirty="0" err="1" smtClean="0"/>
              <a:t>PhD</a:t>
            </a:r>
            <a:r>
              <a:rPr lang="fi-FI" sz="1400" dirty="0" smtClean="0"/>
              <a:t> </a:t>
            </a:r>
            <a:r>
              <a:rPr lang="fi-FI" sz="1400" dirty="0" err="1" smtClean="0"/>
              <a:t>Thesis</a:t>
            </a:r>
            <a:endParaRPr lang="fi-FI" sz="1400" dirty="0" smtClean="0"/>
          </a:p>
          <a:p>
            <a:pPr marL="36576" indent="0">
              <a:buNone/>
            </a:pPr>
            <a:r>
              <a:rPr lang="fi-FI" sz="1400" dirty="0" err="1" smtClean="0"/>
              <a:t>Available</a:t>
            </a:r>
            <a:r>
              <a:rPr lang="fi-FI" sz="1400" dirty="0" smtClean="0"/>
              <a:t> </a:t>
            </a:r>
            <a:r>
              <a:rPr lang="fi-FI" sz="1400" dirty="0" err="1" smtClean="0"/>
              <a:t>online</a:t>
            </a:r>
            <a:r>
              <a:rPr lang="fi-FI" sz="1400" dirty="0"/>
              <a:t>: https://</a:t>
            </a:r>
            <a:r>
              <a:rPr lang="fi-FI" sz="1400" dirty="0" smtClean="0"/>
              <a:t>tutcris.tut.fi/portal/files/3827151/salmi_1311.pdf</a:t>
            </a:r>
            <a:endParaRPr lang="fi-FI" sz="1400" dirty="0"/>
          </a:p>
          <a:p>
            <a:pPr marL="36576" indent="0">
              <a:buNone/>
            </a:pPr>
            <a:endParaRPr lang="fi-FI" sz="1400" dirty="0" smtClean="0"/>
          </a:p>
          <a:p>
            <a:pPr marL="36576" indent="0">
              <a:buNone/>
            </a:pPr>
            <a:r>
              <a:rPr lang="fi-FI" sz="1400" dirty="0" err="1" smtClean="0"/>
              <a:t>Current</a:t>
            </a:r>
            <a:r>
              <a:rPr lang="fi-FI" sz="1400" dirty="0" smtClean="0"/>
              <a:t> </a:t>
            </a:r>
            <a:r>
              <a:rPr lang="fi-FI" sz="1400" dirty="0" err="1" smtClean="0"/>
              <a:t>decay</a:t>
            </a:r>
            <a:r>
              <a:rPr lang="fi-FI" sz="1400" dirty="0" smtClean="0"/>
              <a:t> with Coodi: T. Salmi, IEEE </a:t>
            </a:r>
            <a:r>
              <a:rPr lang="fi-FI" sz="1400" dirty="0" smtClean="0"/>
              <a:t>TAS</a:t>
            </a:r>
            <a:r>
              <a:rPr lang="fi-FI" sz="1400" dirty="0"/>
              <a:t>,</a:t>
            </a:r>
            <a:r>
              <a:rPr lang="fi-FI" sz="1400" dirty="0" smtClean="0"/>
              <a:t> </a:t>
            </a:r>
            <a:r>
              <a:rPr lang="en-US" sz="1400" b="1" dirty="0" smtClean="0"/>
              <a:t>26</a:t>
            </a:r>
            <a:r>
              <a:rPr lang="en-US" sz="1400" dirty="0" smtClean="0"/>
              <a:t>(4</a:t>
            </a:r>
            <a:r>
              <a:rPr lang="en-US" sz="1400" dirty="0"/>
              <a:t>), 2014</a:t>
            </a:r>
          </a:p>
          <a:p>
            <a:pPr marL="36576" indent="0">
              <a:buNone/>
            </a:pPr>
            <a:endParaRPr lang="fi-FI" sz="1400" dirty="0"/>
          </a:p>
          <a:p>
            <a:pPr marL="36576" indent="0">
              <a:buNone/>
            </a:pPr>
            <a:r>
              <a:rPr lang="fi-FI" sz="1400" dirty="0" smtClean="0"/>
              <a:t>CLIQ: E. Ravaioli, </a:t>
            </a:r>
            <a:r>
              <a:rPr lang="fi-FI" sz="1400" dirty="0" err="1" smtClean="0"/>
              <a:t>PhD</a:t>
            </a:r>
            <a:r>
              <a:rPr lang="fi-FI" sz="1400" dirty="0" smtClean="0"/>
              <a:t> </a:t>
            </a:r>
            <a:r>
              <a:rPr lang="fi-FI" sz="1400" dirty="0" err="1" smtClean="0"/>
              <a:t>Thesis</a:t>
            </a:r>
            <a:endParaRPr lang="fi-FI" sz="1400" dirty="0" smtClean="0"/>
          </a:p>
          <a:p>
            <a:pPr marL="36576" indent="0">
              <a:buNone/>
            </a:pPr>
            <a:r>
              <a:rPr lang="en-US" sz="1400" dirty="0" smtClean="0"/>
              <a:t>Available </a:t>
            </a:r>
            <a:r>
              <a:rPr lang="en-US" sz="1400" dirty="0" err="1" smtClean="0"/>
              <a:t>onlline</a:t>
            </a:r>
            <a:r>
              <a:rPr lang="en-US" sz="1400" dirty="0" smtClean="0"/>
              <a:t>: </a:t>
            </a:r>
            <a:r>
              <a:rPr lang="en-US" sz="1400" dirty="0" smtClean="0">
                <a:hlinkClick r:id="rId4"/>
              </a:rPr>
              <a:t>https</a:t>
            </a:r>
            <a:r>
              <a:rPr lang="en-US" sz="1400" dirty="0">
                <a:hlinkClick r:id="rId4"/>
              </a:rPr>
              <a:t>://</a:t>
            </a:r>
            <a:r>
              <a:rPr lang="en-US" sz="1400" dirty="0" smtClean="0">
                <a:hlinkClick r:id="rId4"/>
              </a:rPr>
              <a:t>cdsweb.cern.ch/record/2031159/files/Thesis-2015-Ravaioli.pdf</a:t>
            </a:r>
            <a:endParaRPr lang="en-US" sz="1400" dirty="0" smtClean="0"/>
          </a:p>
          <a:p>
            <a:pPr marL="36576" indent="0">
              <a:buNone/>
            </a:pPr>
            <a:endParaRPr lang="en-US" sz="1400" dirty="0"/>
          </a:p>
        </p:txBody>
      </p:sp>
    </p:spTree>
    <p:extLst>
      <p:ext uri="{BB962C8B-B14F-4D97-AF65-F5344CB8AC3E}">
        <p14:creationId xmlns:p14="http://schemas.microsoft.com/office/powerpoint/2010/main" val="151049643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Extra</a:t>
            </a:r>
            <a:r>
              <a:rPr lang="fi-FI" dirty="0" smtClean="0"/>
              <a:t> </a:t>
            </a:r>
            <a:r>
              <a:rPr lang="fi-FI" dirty="0" err="1" smtClean="0"/>
              <a:t>material</a:t>
            </a:r>
            <a:endParaRPr lang="en-US" dirty="0"/>
          </a:p>
        </p:txBody>
      </p:sp>
      <p:sp>
        <p:nvSpPr>
          <p:cNvPr id="4" name="Text Placeholder 3"/>
          <p:cNvSpPr>
            <a:spLocks noGrp="1"/>
          </p:cNvSpPr>
          <p:nvPr>
            <p:ph type="body" idx="1"/>
          </p:nvPr>
        </p:nvSpPr>
        <p:spPr/>
        <p:txBody>
          <a:bodyPr/>
          <a:lstStyle/>
          <a:p>
            <a:endParaRPr lang="en-US"/>
          </a:p>
        </p:txBody>
      </p:sp>
      <p:sp>
        <p:nvSpPr>
          <p:cNvPr id="3" name="Date Placeholder 2"/>
          <p:cNvSpPr>
            <a:spLocks noGrp="1"/>
          </p:cNvSpPr>
          <p:nvPr>
            <p:ph type="dt" sz="half" idx="10"/>
          </p:nvPr>
        </p:nvSpPr>
        <p:spPr/>
        <p:txBody>
          <a:bodyPr/>
          <a:lstStyle/>
          <a:p>
            <a:fld id="{0132A6E9-0D27-42A6-8C4A-D32AF5D31001}" type="datetime1">
              <a:rPr lang="en-US" smtClean="0">
                <a:solidFill>
                  <a:prstClr val="black">
                    <a:tint val="75000"/>
                  </a:prstClr>
                </a:solidFill>
              </a:rPr>
              <a:t>5/13/2016</a:t>
            </a:fld>
            <a:endParaRPr lang="en-US">
              <a:solidFill>
                <a:prstClr val="black">
                  <a:tint val="75000"/>
                </a:prstClr>
              </a:solidFill>
            </a:endParaRPr>
          </a:p>
        </p:txBody>
      </p:sp>
    </p:spTree>
    <p:extLst>
      <p:ext uri="{BB962C8B-B14F-4D97-AF65-F5344CB8AC3E}">
        <p14:creationId xmlns:p14="http://schemas.microsoft.com/office/powerpoint/2010/main" val="28476774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18029467"/>
              </p:ext>
            </p:extLst>
          </p:nvPr>
        </p:nvGraphicFramePr>
        <p:xfrm>
          <a:off x="395536" y="1979548"/>
          <a:ext cx="8352926" cy="3116580"/>
        </p:xfrm>
        <a:graphic>
          <a:graphicData uri="http://schemas.openxmlformats.org/drawingml/2006/table">
            <a:tbl>
              <a:tblPr>
                <a:tableStyleId>{5C22544A-7EE6-4342-B048-85BDC9FD1C3A}</a:tableStyleId>
              </a:tblPr>
              <a:tblGrid>
                <a:gridCol w="1948126"/>
                <a:gridCol w="1280960"/>
                <a:gridCol w="1280960"/>
                <a:gridCol w="1280960"/>
                <a:gridCol w="1280960"/>
                <a:gridCol w="1280960"/>
              </a:tblGrid>
              <a:tr h="182880">
                <a:tc>
                  <a:txBody>
                    <a:bodyPr/>
                    <a:lstStyle/>
                    <a:p>
                      <a:pPr algn="ctr" fontAlgn="b"/>
                      <a:endParaRPr lang="en-US" sz="2000" b="0" i="0" u="none" strike="noStrike" dirty="0">
                        <a:solidFill>
                          <a:srgbClr val="000000"/>
                        </a:solidFill>
                        <a:effectLst/>
                        <a:latin typeface="Calibri"/>
                      </a:endParaRPr>
                    </a:p>
                  </a:txBody>
                  <a:tcPr marL="7620" marR="7620" marT="7620" marB="0" anchor="b"/>
                </a:tc>
                <a:tc>
                  <a:txBody>
                    <a:bodyPr/>
                    <a:lstStyle/>
                    <a:p>
                      <a:pPr algn="ctr" fontAlgn="b"/>
                      <a:r>
                        <a:rPr lang="en-US" sz="2000" u="none" strike="noStrike">
                          <a:effectLst/>
                        </a:rPr>
                        <a:t> % of Iop</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Vmax gnd (V)</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dirty="0" smtClean="0">
                          <a:effectLst/>
                        </a:rPr>
                        <a:t>V</a:t>
                      </a:r>
                      <a:r>
                        <a:rPr lang="en-US" sz="2000" u="none" strike="noStrike" baseline="0" dirty="0" smtClean="0">
                          <a:effectLst/>
                        </a:rPr>
                        <a:t> turn-to-turn</a:t>
                      </a:r>
                      <a:r>
                        <a:rPr lang="en-US" sz="2000" u="none" strike="noStrike" dirty="0" smtClean="0">
                          <a:effectLst/>
                        </a:rPr>
                        <a:t> </a:t>
                      </a:r>
                      <a:r>
                        <a:rPr lang="en-US" sz="2000" u="none" strike="noStrike" dirty="0">
                          <a:effectLst/>
                        </a:rPr>
                        <a:t>(V)</a:t>
                      </a:r>
                      <a:endParaRPr lang="en-US" sz="2000" b="0" i="0" u="none" strike="noStrike" dirty="0">
                        <a:solidFill>
                          <a:srgbClr val="000000"/>
                        </a:solidFill>
                        <a:effectLst/>
                        <a:latin typeface="Calibri"/>
                      </a:endParaRPr>
                    </a:p>
                  </a:txBody>
                  <a:tcPr marL="7620" marR="7620" marT="7620" marB="0" anchor="b"/>
                </a:tc>
                <a:tc>
                  <a:txBody>
                    <a:bodyPr/>
                    <a:lstStyle/>
                    <a:p>
                      <a:pPr algn="ctr" fontAlgn="b"/>
                      <a:r>
                        <a:rPr lang="en-US" sz="2000" u="none" strike="noStrike" dirty="0" smtClean="0">
                          <a:effectLst/>
                        </a:rPr>
                        <a:t>V</a:t>
                      </a:r>
                      <a:r>
                        <a:rPr lang="en-US" sz="2000" u="none" strike="noStrike" baseline="0" dirty="0" smtClean="0">
                          <a:effectLst/>
                        </a:rPr>
                        <a:t> layer-to-layer</a:t>
                      </a:r>
                      <a:r>
                        <a:rPr lang="en-US" sz="2000" u="none" strike="noStrike" dirty="0" smtClean="0">
                          <a:effectLst/>
                        </a:rPr>
                        <a:t> </a:t>
                      </a:r>
                      <a:r>
                        <a:rPr lang="en-US" sz="2000" u="none" strike="noStrike" dirty="0">
                          <a:effectLst/>
                        </a:rPr>
                        <a:t>(V)</a:t>
                      </a:r>
                      <a:endParaRPr lang="en-US" sz="2000" b="0" i="0" u="none" strike="noStrike" dirty="0">
                        <a:solidFill>
                          <a:srgbClr val="000000"/>
                        </a:solidFill>
                        <a:effectLst/>
                        <a:latin typeface="Calibri"/>
                      </a:endParaRPr>
                    </a:p>
                  </a:txBody>
                  <a:tcPr marL="7620" marR="7620" marT="7620" marB="0" anchor="b"/>
                </a:tc>
                <a:tc>
                  <a:txBody>
                    <a:bodyPr/>
                    <a:lstStyle/>
                    <a:p>
                      <a:pPr algn="ctr" fontAlgn="b"/>
                      <a:r>
                        <a:rPr lang="en-US" sz="2000" u="none" strike="noStrike" dirty="0" smtClean="0">
                          <a:effectLst/>
                        </a:rPr>
                        <a:t>Tmax </a:t>
                      </a:r>
                      <a:r>
                        <a:rPr lang="en-US" sz="2000" u="none" strike="noStrike" dirty="0">
                          <a:effectLst/>
                        </a:rPr>
                        <a:t>(K)</a:t>
                      </a:r>
                      <a:endParaRPr lang="en-US" sz="2000" b="0" i="0" u="none" strike="noStrike" dirty="0">
                        <a:solidFill>
                          <a:srgbClr val="000000"/>
                        </a:solidFill>
                        <a:effectLst/>
                        <a:latin typeface="Calibri"/>
                      </a:endParaRPr>
                    </a:p>
                  </a:txBody>
                  <a:tcPr marL="7620" marR="7620" marT="7620" marB="0" anchor="b"/>
                </a:tc>
              </a:tr>
              <a:tr h="182880">
                <a:tc>
                  <a:txBody>
                    <a:bodyPr/>
                    <a:lstStyle/>
                    <a:p>
                      <a:pPr algn="ctr" fontAlgn="b"/>
                      <a:r>
                        <a:rPr lang="en-US" sz="2000" u="none" strike="noStrike">
                          <a:effectLst/>
                        </a:rPr>
                        <a:t>Block V101</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-570</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510</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318</a:t>
                      </a:r>
                      <a:endParaRPr lang="en-US" sz="2000" b="0" i="0" u="none" strike="noStrike">
                        <a:solidFill>
                          <a:srgbClr val="000000"/>
                        </a:solidFill>
                        <a:effectLst/>
                        <a:latin typeface="Calibri"/>
                      </a:endParaRPr>
                    </a:p>
                  </a:txBody>
                  <a:tcPr marL="7620" marR="7620" marT="7620" marB="0" anchor="b"/>
                </a:tc>
              </a:tr>
              <a:tr h="182880">
                <a:tc>
                  <a:txBody>
                    <a:bodyPr/>
                    <a:lstStyle/>
                    <a:p>
                      <a:pPr algn="ctr" fontAlgn="b"/>
                      <a:r>
                        <a:rPr lang="en-US" sz="2000" u="none" strike="noStrike" dirty="0">
                          <a:solidFill>
                            <a:schemeClr val="tx1">
                              <a:lumMod val="50000"/>
                              <a:lumOff val="50000"/>
                            </a:schemeClr>
                          </a:solidFill>
                          <a:effectLst/>
                        </a:rPr>
                        <a:t>Daniel Slide 1</a:t>
                      </a:r>
                      <a:endParaRPr lang="en-US" sz="2000" b="0" i="0" u="none" strike="noStrike" dirty="0">
                        <a:solidFill>
                          <a:schemeClr val="tx1">
                            <a:lumMod val="50000"/>
                            <a:lumOff val="50000"/>
                          </a:schemeClr>
                        </a:solidFill>
                        <a:effectLst/>
                        <a:latin typeface="Calibri"/>
                      </a:endParaRPr>
                    </a:p>
                  </a:txBody>
                  <a:tcPr marL="7620" marR="7620" marT="7620" marB="0" anchor="b"/>
                </a:tc>
                <a:tc>
                  <a:txBody>
                    <a:bodyPr/>
                    <a:lstStyle/>
                    <a:p>
                      <a:pPr algn="ctr" fontAlgn="b"/>
                      <a:r>
                        <a:rPr lang="en-US" sz="2000" u="none" strike="noStrike" dirty="0">
                          <a:solidFill>
                            <a:schemeClr val="tx1">
                              <a:lumMod val="50000"/>
                              <a:lumOff val="50000"/>
                            </a:schemeClr>
                          </a:solidFill>
                          <a:effectLst/>
                        </a:rPr>
                        <a:t>100</a:t>
                      </a:r>
                      <a:endParaRPr lang="en-US" sz="2000" b="0" i="0" u="none" strike="noStrike" dirty="0">
                        <a:solidFill>
                          <a:schemeClr val="tx1">
                            <a:lumMod val="50000"/>
                            <a:lumOff val="50000"/>
                          </a:schemeClr>
                        </a:solidFill>
                        <a:effectLst/>
                        <a:latin typeface="Calibri"/>
                      </a:endParaRPr>
                    </a:p>
                  </a:txBody>
                  <a:tcPr marL="7620" marR="7620" marT="7620" marB="0" anchor="b"/>
                </a:tc>
                <a:tc>
                  <a:txBody>
                    <a:bodyPr/>
                    <a:lstStyle/>
                    <a:p>
                      <a:pPr algn="ctr" fontAlgn="b"/>
                      <a:r>
                        <a:rPr lang="en-US" sz="2000" u="none" strike="noStrike" dirty="0">
                          <a:solidFill>
                            <a:schemeClr val="tx1">
                              <a:lumMod val="50000"/>
                              <a:lumOff val="50000"/>
                            </a:schemeClr>
                          </a:solidFill>
                          <a:effectLst/>
                        </a:rPr>
                        <a:t>-501</a:t>
                      </a:r>
                      <a:endParaRPr lang="en-US" sz="2000" b="0" i="0" u="none" strike="noStrike" dirty="0">
                        <a:solidFill>
                          <a:schemeClr val="tx1">
                            <a:lumMod val="50000"/>
                            <a:lumOff val="50000"/>
                          </a:schemeClr>
                        </a:solidFill>
                        <a:effectLst/>
                        <a:latin typeface="Calibri"/>
                      </a:endParaRPr>
                    </a:p>
                  </a:txBody>
                  <a:tcPr marL="7620" marR="7620" marT="7620" marB="0" anchor="b"/>
                </a:tc>
                <a:tc>
                  <a:txBody>
                    <a:bodyPr/>
                    <a:lstStyle/>
                    <a:p>
                      <a:pPr algn="ctr" fontAlgn="b"/>
                      <a:r>
                        <a:rPr lang="en-US" sz="2000" u="none" strike="noStrike" dirty="0">
                          <a:solidFill>
                            <a:schemeClr val="tx1">
                              <a:lumMod val="50000"/>
                              <a:lumOff val="50000"/>
                            </a:schemeClr>
                          </a:solidFill>
                          <a:effectLst/>
                        </a:rPr>
                        <a:t>71</a:t>
                      </a:r>
                      <a:endParaRPr lang="en-US" sz="2000" b="0" i="0" u="none" strike="noStrike" dirty="0">
                        <a:solidFill>
                          <a:schemeClr val="tx1">
                            <a:lumMod val="50000"/>
                            <a:lumOff val="50000"/>
                          </a:schemeClr>
                        </a:solidFill>
                        <a:effectLst/>
                        <a:latin typeface="Calibri"/>
                      </a:endParaRPr>
                    </a:p>
                  </a:txBody>
                  <a:tcPr marL="7620" marR="7620" marT="7620" marB="0" anchor="b"/>
                </a:tc>
                <a:tc>
                  <a:txBody>
                    <a:bodyPr/>
                    <a:lstStyle/>
                    <a:p>
                      <a:pPr algn="ctr" fontAlgn="b"/>
                      <a:r>
                        <a:rPr lang="en-US" sz="2000" u="none" strike="noStrike" dirty="0">
                          <a:solidFill>
                            <a:schemeClr val="tx1">
                              <a:lumMod val="50000"/>
                              <a:lumOff val="50000"/>
                            </a:schemeClr>
                          </a:solidFill>
                          <a:effectLst/>
                        </a:rPr>
                        <a:t>654</a:t>
                      </a:r>
                      <a:endParaRPr lang="en-US" sz="2000" b="0" i="0" u="none" strike="noStrike" dirty="0">
                        <a:solidFill>
                          <a:schemeClr val="tx1">
                            <a:lumMod val="50000"/>
                            <a:lumOff val="50000"/>
                          </a:schemeClr>
                        </a:solidFill>
                        <a:effectLst/>
                        <a:latin typeface="Calibri"/>
                      </a:endParaRPr>
                    </a:p>
                  </a:txBody>
                  <a:tcPr marL="7620" marR="7620" marT="7620" marB="0" anchor="b"/>
                </a:tc>
                <a:tc>
                  <a:txBody>
                    <a:bodyPr/>
                    <a:lstStyle/>
                    <a:p>
                      <a:pPr algn="ctr" fontAlgn="b"/>
                      <a:r>
                        <a:rPr lang="en-US" sz="2000" u="none" strike="noStrike" dirty="0">
                          <a:solidFill>
                            <a:schemeClr val="tx1">
                              <a:lumMod val="50000"/>
                              <a:lumOff val="50000"/>
                            </a:schemeClr>
                          </a:solidFill>
                          <a:effectLst/>
                        </a:rPr>
                        <a:t>321</a:t>
                      </a:r>
                      <a:endParaRPr lang="en-US" sz="2000" b="0" i="0" u="none" strike="noStrike" dirty="0">
                        <a:solidFill>
                          <a:schemeClr val="tx1">
                            <a:lumMod val="50000"/>
                            <a:lumOff val="50000"/>
                          </a:schemeClr>
                        </a:solidFill>
                        <a:effectLst/>
                        <a:latin typeface="Calibri"/>
                      </a:endParaRPr>
                    </a:p>
                  </a:txBody>
                  <a:tcPr marL="7620" marR="7620" marT="7620" marB="0" anchor="b"/>
                </a:tc>
              </a:tr>
              <a:tr h="182880">
                <a:tc>
                  <a:txBody>
                    <a:bodyPr/>
                    <a:lstStyle/>
                    <a:p>
                      <a:pPr algn="ctr" fontAlgn="b"/>
                      <a:r>
                        <a:rPr lang="en-US" sz="2000" u="none" strike="noStrike" dirty="0">
                          <a:effectLst/>
                        </a:rPr>
                        <a:t>Daniel Slide 1</a:t>
                      </a:r>
                      <a:endParaRPr lang="en-US" sz="2000" b="0" i="0" u="none" strike="noStrike" dirty="0">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572</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80</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734</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dirty="0">
                          <a:effectLst/>
                        </a:rPr>
                        <a:t>352</a:t>
                      </a:r>
                      <a:endParaRPr lang="en-US" sz="2000" b="0" i="0" u="none" strike="noStrike" dirty="0">
                        <a:solidFill>
                          <a:srgbClr val="000000"/>
                        </a:solidFill>
                        <a:effectLst/>
                        <a:latin typeface="Calibri"/>
                      </a:endParaRPr>
                    </a:p>
                  </a:txBody>
                  <a:tcPr marL="7620" marR="7620" marT="7620" marB="0" anchor="b"/>
                </a:tc>
              </a:tr>
              <a:tr h="182880">
                <a:tc>
                  <a:txBody>
                    <a:bodyPr/>
                    <a:lstStyle/>
                    <a:p>
                      <a:pPr algn="ctr" fontAlgn="b"/>
                      <a:r>
                        <a:rPr lang="en-US" sz="2000" u="none" strike="noStrike" dirty="0">
                          <a:effectLst/>
                        </a:rPr>
                        <a:t>Daniel Slide 2</a:t>
                      </a:r>
                      <a:endParaRPr lang="en-US" sz="2000" b="0" i="0" u="none" strike="noStrike" dirty="0">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530</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72</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513</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366</a:t>
                      </a:r>
                      <a:endParaRPr lang="en-US" sz="2000" b="0" i="0" u="none" strike="noStrike">
                        <a:solidFill>
                          <a:srgbClr val="000000"/>
                        </a:solidFill>
                        <a:effectLst/>
                        <a:latin typeface="Calibri"/>
                      </a:endParaRPr>
                    </a:p>
                  </a:txBody>
                  <a:tcPr marL="7620" marR="7620" marT="7620" marB="0" anchor="b"/>
                </a:tc>
              </a:tr>
              <a:tr h="182880">
                <a:tc>
                  <a:txBody>
                    <a:bodyPr/>
                    <a:lstStyle/>
                    <a:p>
                      <a:pPr algn="ctr" fontAlgn="b"/>
                      <a:r>
                        <a:rPr lang="en-US" sz="2000" u="none" strike="noStrike">
                          <a:effectLst/>
                        </a:rPr>
                        <a:t>Daniel Slide 3</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426</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76</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633</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354</a:t>
                      </a:r>
                      <a:endParaRPr lang="en-US" sz="2000" b="0" i="0" u="none" strike="noStrike">
                        <a:solidFill>
                          <a:srgbClr val="000000"/>
                        </a:solidFill>
                        <a:effectLst/>
                        <a:latin typeface="Calibri"/>
                      </a:endParaRPr>
                    </a:p>
                  </a:txBody>
                  <a:tcPr marL="7620" marR="7620" marT="7620" marB="0" anchor="b"/>
                </a:tc>
              </a:tr>
              <a:tr h="182880">
                <a:tc>
                  <a:txBody>
                    <a:bodyPr/>
                    <a:lstStyle/>
                    <a:p>
                      <a:pPr algn="ctr" fontAlgn="b"/>
                      <a:r>
                        <a:rPr lang="en-US" sz="2000" u="none" strike="noStrike">
                          <a:effectLst/>
                        </a:rPr>
                        <a:t>Daniel Slide 4</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526</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73</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516</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360</a:t>
                      </a:r>
                      <a:endParaRPr lang="en-US" sz="2000" b="0" i="0" u="none" strike="noStrike">
                        <a:solidFill>
                          <a:srgbClr val="000000"/>
                        </a:solidFill>
                        <a:effectLst/>
                        <a:latin typeface="Calibri"/>
                      </a:endParaRPr>
                    </a:p>
                  </a:txBody>
                  <a:tcPr marL="7620" marR="7620" marT="7620" marB="0" anchor="b"/>
                </a:tc>
              </a:tr>
              <a:tr h="182880">
                <a:tc>
                  <a:txBody>
                    <a:bodyPr/>
                    <a:lstStyle/>
                    <a:p>
                      <a:pPr algn="ctr" fontAlgn="b"/>
                      <a:r>
                        <a:rPr lang="en-US" sz="2000" u="none" strike="noStrike">
                          <a:effectLst/>
                        </a:rPr>
                        <a:t>Daniel Slide 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390</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72</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632</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392</a:t>
                      </a:r>
                      <a:endParaRPr lang="en-US" sz="2000" b="0" i="0" u="none" strike="noStrike">
                        <a:solidFill>
                          <a:srgbClr val="000000"/>
                        </a:solidFill>
                        <a:effectLst/>
                        <a:latin typeface="Calibri"/>
                      </a:endParaRPr>
                    </a:p>
                  </a:txBody>
                  <a:tcPr marL="7620" marR="7620" marT="7620" marB="0" anchor="b"/>
                </a:tc>
              </a:tr>
              <a:tr h="182880">
                <a:tc>
                  <a:txBody>
                    <a:bodyPr/>
                    <a:lstStyle/>
                    <a:p>
                      <a:pPr algn="ctr" fontAlgn="b"/>
                      <a:r>
                        <a:rPr lang="en-US" sz="2000" u="none" strike="noStrike">
                          <a:effectLst/>
                        </a:rPr>
                        <a:t>Daniel Slide 6</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105</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389</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68</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a:effectLst/>
                        </a:rPr>
                        <a:t>402</a:t>
                      </a:r>
                      <a:endParaRPr lang="en-US" sz="2000" b="0" i="0" u="none" strike="noStrike">
                        <a:solidFill>
                          <a:srgbClr val="000000"/>
                        </a:solidFill>
                        <a:effectLst/>
                        <a:latin typeface="Calibri"/>
                      </a:endParaRPr>
                    </a:p>
                  </a:txBody>
                  <a:tcPr marL="7620" marR="7620" marT="7620" marB="0" anchor="b"/>
                </a:tc>
                <a:tc>
                  <a:txBody>
                    <a:bodyPr/>
                    <a:lstStyle/>
                    <a:p>
                      <a:pPr algn="ctr" fontAlgn="b"/>
                      <a:r>
                        <a:rPr lang="en-US" sz="2000" u="none" strike="noStrike" dirty="0">
                          <a:effectLst/>
                        </a:rPr>
                        <a:t>390</a:t>
                      </a:r>
                      <a:endParaRPr lang="en-US" sz="2000" b="0" i="0" u="none" strike="noStrike" dirty="0">
                        <a:solidFill>
                          <a:srgbClr val="000000"/>
                        </a:solidFill>
                        <a:effectLst/>
                        <a:latin typeface="Calibri"/>
                      </a:endParaRPr>
                    </a:p>
                  </a:txBody>
                  <a:tcPr marL="7620" marR="7620" marT="7620" marB="0" anchor="b"/>
                </a:tc>
              </a:tr>
            </a:tbl>
          </a:graphicData>
        </a:graphic>
      </p:graphicFrame>
      <p:sp>
        <p:nvSpPr>
          <p:cNvPr id="5" name="Rectangle 4"/>
          <p:cNvSpPr/>
          <p:nvPr/>
        </p:nvSpPr>
        <p:spPr>
          <a:xfrm>
            <a:off x="395536" y="5579948"/>
            <a:ext cx="3508140" cy="369332"/>
          </a:xfrm>
          <a:prstGeom prst="rect">
            <a:avLst/>
          </a:prstGeom>
        </p:spPr>
        <p:txBody>
          <a:bodyPr wrap="none">
            <a:spAutoFit/>
          </a:bodyPr>
          <a:lstStyle/>
          <a:p>
            <a:pPr fontAlgn="b" hangingPunct="1"/>
            <a:r>
              <a:rPr lang="en-US" kern="1200" dirty="0" smtClean="0">
                <a:solidFill>
                  <a:prstClr val="black"/>
                </a:solidFill>
                <a:latin typeface="Calibri"/>
                <a:ea typeface="+mn-ea"/>
                <a:cs typeface="+mn-cs"/>
              </a:rPr>
              <a:t>Delay time=40ms (uniform quench)</a:t>
            </a:r>
            <a:endParaRPr lang="en-US" kern="1200" dirty="0">
              <a:latin typeface="Calibri"/>
              <a:ea typeface="+mn-ea"/>
              <a:cs typeface="+mn-cs"/>
            </a:endParaRPr>
          </a:p>
        </p:txBody>
      </p:sp>
      <p:sp>
        <p:nvSpPr>
          <p:cNvPr id="7" name="Title 6"/>
          <p:cNvSpPr>
            <a:spLocks noGrp="1"/>
          </p:cNvSpPr>
          <p:nvPr>
            <p:ph type="title"/>
          </p:nvPr>
        </p:nvSpPr>
        <p:spPr>
          <a:xfrm>
            <a:off x="457200" y="274638"/>
            <a:ext cx="8229600" cy="1426170"/>
          </a:xfrm>
        </p:spPr>
        <p:txBody>
          <a:bodyPr>
            <a:normAutofit fontScale="90000"/>
          </a:bodyPr>
          <a:lstStyle/>
          <a:p>
            <a:r>
              <a:rPr lang="fi-FI" dirty="0" err="1" smtClean="0"/>
              <a:t>Calculated</a:t>
            </a:r>
            <a:r>
              <a:rPr lang="fi-FI" dirty="0" smtClean="0"/>
              <a:t> </a:t>
            </a:r>
            <a:r>
              <a:rPr lang="fi-FI" dirty="0" err="1" smtClean="0"/>
              <a:t>voltages</a:t>
            </a:r>
            <a:r>
              <a:rPr lang="fi-FI" dirty="0" smtClean="0"/>
              <a:t> with </a:t>
            </a:r>
            <a:r>
              <a:rPr lang="fi-FI" dirty="0" err="1" smtClean="0"/>
              <a:t>uniform</a:t>
            </a:r>
            <a:r>
              <a:rPr lang="fi-FI" dirty="0" smtClean="0"/>
              <a:t> </a:t>
            </a:r>
            <a:r>
              <a:rPr lang="fi-FI" dirty="0" err="1" smtClean="0"/>
              <a:t>quench</a:t>
            </a:r>
            <a:r>
              <a:rPr lang="fi-FI" dirty="0" smtClean="0"/>
              <a:t> </a:t>
            </a:r>
            <a:r>
              <a:rPr lang="fi-FI" dirty="0" err="1" smtClean="0"/>
              <a:t>delay</a:t>
            </a:r>
            <a:endParaRPr lang="en-US" dirty="0"/>
          </a:p>
        </p:txBody>
      </p:sp>
      <p:sp>
        <p:nvSpPr>
          <p:cNvPr id="2" name="Date Placeholder 1"/>
          <p:cNvSpPr>
            <a:spLocks noGrp="1"/>
          </p:cNvSpPr>
          <p:nvPr>
            <p:ph type="dt" sz="half" idx="10"/>
          </p:nvPr>
        </p:nvSpPr>
        <p:spPr/>
        <p:txBody>
          <a:bodyPr/>
          <a:lstStyle/>
          <a:p>
            <a:fld id="{4A51E060-3ED6-467B-937E-3924D04A64F2}" type="datetime1">
              <a:rPr lang="en-US" smtClean="0">
                <a:solidFill>
                  <a:prstClr val="black">
                    <a:tint val="75000"/>
                  </a:prstClr>
                </a:solidFill>
              </a:rPr>
              <a:t>5/13/2016</a:t>
            </a:fld>
            <a:endParaRPr lang="en-US">
              <a:solidFill>
                <a:prstClr val="black">
                  <a:tint val="75000"/>
                </a:prstClr>
              </a:solidFill>
            </a:endParaRPr>
          </a:p>
        </p:txBody>
      </p:sp>
    </p:spTree>
    <p:extLst>
      <p:ext uri="{BB962C8B-B14F-4D97-AF65-F5344CB8AC3E}">
        <p14:creationId xmlns:p14="http://schemas.microsoft.com/office/powerpoint/2010/main" val="11943734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Cross-section, 13.5 kA, </a:t>
            </a:r>
            <a:r>
              <a:rPr lang="en-US" sz="4000" dirty="0" smtClean="0">
                <a:latin typeface="Symbol" panose="05050102010706020507" pitchFamily="18" charset="2"/>
              </a:rPr>
              <a:t>f </a:t>
            </a:r>
            <a:r>
              <a:rPr lang="en-US" sz="4000" dirty="0" smtClean="0"/>
              <a:t>1.1</a:t>
            </a:r>
            <a:r>
              <a:rPr lang="en-US" sz="4000" dirty="0" smtClean="0">
                <a:latin typeface="Symbol" panose="05050102010706020507" pitchFamily="18" charset="2"/>
              </a:rPr>
              <a:t>, </a:t>
            </a:r>
            <a:r>
              <a:rPr lang="en-US" sz="4000" dirty="0" smtClean="0"/>
              <a:t>Cu 1.0 </a:t>
            </a:r>
            <a:endParaRPr lang="en-US" sz="4000" dirty="0"/>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2639173785"/>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13.5 kA</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Inductance</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28</a:t>
                      </a: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0.75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2.03</a:t>
                      </a: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4142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2932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3340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8058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507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804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344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513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6" name="Picture 5"/>
          <p:cNvPicPr>
            <a:picLocks noChangeAspect="1"/>
          </p:cNvPicPr>
          <p:nvPr/>
        </p:nvPicPr>
        <p:blipFill rotWithShape="1">
          <a:blip r:embed="rId3"/>
          <a:srcRect l="17602" t="28117" r="72409" b="33368"/>
          <a:stretch/>
        </p:blipFill>
        <p:spPr>
          <a:xfrm>
            <a:off x="151630" y="1212454"/>
            <a:ext cx="898218" cy="4482988"/>
          </a:xfrm>
          <a:prstGeom prst="rect">
            <a:avLst/>
          </a:prstGeom>
        </p:spPr>
      </p:pic>
      <p:pic>
        <p:nvPicPr>
          <p:cNvPr id="14" name="Picture 13"/>
          <p:cNvPicPr>
            <a:picLocks noChangeAspect="1"/>
          </p:cNvPicPr>
          <p:nvPr/>
        </p:nvPicPr>
        <p:blipFill rotWithShape="1">
          <a:blip r:embed="rId3"/>
          <a:srcRect l="48697" t="43632" r="26242" b="45523"/>
          <a:stretch/>
        </p:blipFill>
        <p:spPr>
          <a:xfrm>
            <a:off x="1135015" y="2687105"/>
            <a:ext cx="3493629" cy="1957096"/>
          </a:xfrm>
          <a:prstGeom prst="rect">
            <a:avLst/>
          </a:prstGeom>
        </p:spPr>
      </p:pic>
      <p:sp>
        <p:nvSpPr>
          <p:cNvPr id="3" name="Date Placeholder 2"/>
          <p:cNvSpPr>
            <a:spLocks noGrp="1"/>
          </p:cNvSpPr>
          <p:nvPr>
            <p:ph type="dt" sz="half" idx="2"/>
          </p:nvPr>
        </p:nvSpPr>
        <p:spPr/>
        <p:txBody>
          <a:bodyPr/>
          <a:lstStyle/>
          <a:p>
            <a:fld id="{5E84C976-5B13-4613-9666-61A01BC0F947}"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3937207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srcRect l="48442" t="43428" r="25969" b="46074"/>
          <a:stretch/>
        </p:blipFill>
        <p:spPr>
          <a:xfrm>
            <a:off x="1079147" y="2635017"/>
            <a:ext cx="3595696" cy="1909543"/>
          </a:xfrm>
          <a:prstGeom prst="rect">
            <a:avLst/>
          </a:prstGeom>
        </p:spPr>
      </p:pic>
      <p:sp>
        <p:nvSpPr>
          <p:cNvPr id="7" name="Title 6"/>
          <p:cNvSpPr>
            <a:spLocks noGrp="1"/>
          </p:cNvSpPr>
          <p:nvPr>
            <p:ph type="title"/>
          </p:nvPr>
        </p:nvSpPr>
        <p:spPr/>
        <p:txBody>
          <a:bodyPr>
            <a:normAutofit/>
          </a:bodyPr>
          <a:lstStyle/>
          <a:p>
            <a:pPr algn="ctr"/>
            <a:r>
              <a:rPr lang="en-US" sz="4000" dirty="0" smtClean="0"/>
              <a:t>Cross-section, 15.1 kA,</a:t>
            </a:r>
            <a:r>
              <a:rPr lang="en-US" sz="4000" dirty="0" smtClean="0">
                <a:latin typeface="Symbol" panose="05050102010706020507" pitchFamily="18" charset="2"/>
              </a:rPr>
              <a:t> </a:t>
            </a:r>
            <a:r>
              <a:rPr lang="en-US" sz="4000" dirty="0">
                <a:latin typeface="Symbol" panose="05050102010706020507" pitchFamily="18" charset="2"/>
              </a:rPr>
              <a:t>f </a:t>
            </a:r>
            <a:r>
              <a:rPr lang="en-US" sz="4000" dirty="0"/>
              <a:t>1.1</a:t>
            </a:r>
            <a:r>
              <a:rPr lang="en-US" sz="4000" dirty="0">
                <a:latin typeface="Symbol" panose="05050102010706020507" pitchFamily="18" charset="2"/>
              </a:rPr>
              <a:t>, </a:t>
            </a:r>
            <a:r>
              <a:rPr lang="en-US" sz="4000" dirty="0"/>
              <a:t>Cu </a:t>
            </a:r>
            <a:r>
              <a:rPr lang="en-US" sz="4000" dirty="0" smtClean="0"/>
              <a:t>0.8 </a:t>
            </a:r>
            <a:endParaRPr lang="en-US" sz="4000" dirty="0"/>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4273190685"/>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15.1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Inductance</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0.77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2.44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3671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2816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3208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7389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566</a:t>
                      </a: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852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546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83</a:t>
                      </a: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5" name="Picture 4"/>
          <p:cNvPicPr>
            <a:picLocks noChangeAspect="1"/>
          </p:cNvPicPr>
          <p:nvPr/>
        </p:nvPicPr>
        <p:blipFill rotWithShape="1">
          <a:blip r:embed="rId4"/>
          <a:srcRect l="17487" t="28586" r="71682" b="32594"/>
          <a:stretch/>
        </p:blipFill>
        <p:spPr>
          <a:xfrm>
            <a:off x="125855" y="1329909"/>
            <a:ext cx="973873" cy="4437177"/>
          </a:xfrm>
          <a:prstGeom prst="rect">
            <a:avLst/>
          </a:prstGeom>
        </p:spPr>
      </p:pic>
      <p:sp>
        <p:nvSpPr>
          <p:cNvPr id="3" name="Date Placeholder 2"/>
          <p:cNvSpPr>
            <a:spLocks noGrp="1"/>
          </p:cNvSpPr>
          <p:nvPr>
            <p:ph type="dt" sz="half" idx="2"/>
          </p:nvPr>
        </p:nvSpPr>
        <p:spPr/>
        <p:txBody>
          <a:bodyPr/>
          <a:lstStyle/>
          <a:p>
            <a:fld id="{596E75B2-9312-48D5-B654-0051E88FFFA2}"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2574551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p:nvPr/>
        </p:nvSpPr>
        <p:spPr>
          <a:xfrm>
            <a:off x="308114" y="157014"/>
            <a:ext cx="8658719" cy="95410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smtClean="0"/>
              <a:t>1</a:t>
            </a:r>
            <a:r>
              <a:rPr dirty="0" smtClean="0"/>
              <a:t>. Assumptions</a:t>
            </a:r>
            <a:r>
              <a:rPr lang="fi-FI" dirty="0" smtClean="0"/>
              <a:t> </a:t>
            </a:r>
            <a:r>
              <a:rPr dirty="0" smtClean="0"/>
              <a:t>about </a:t>
            </a:r>
            <a:r>
              <a:rPr dirty="0"/>
              <a:t>the safe temperatures and voltages</a:t>
            </a:r>
          </a:p>
        </p:txBody>
      </p:sp>
      <p:sp>
        <p:nvSpPr>
          <p:cNvPr id="243" name="Shape 243"/>
          <p:cNvSpPr/>
          <p:nvPr/>
        </p:nvSpPr>
        <p:spPr>
          <a:xfrm>
            <a:off x="308115" y="1340770"/>
            <a:ext cx="8658718" cy="298543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000" b="1">
                <a:solidFill>
                  <a:srgbClr val="02706E"/>
                </a:solidFill>
              </a:defRPr>
            </a:pPr>
            <a:r>
              <a:rPr dirty="0"/>
              <a:t>Maximum allowed hotspot temperature: </a:t>
            </a:r>
            <a:r>
              <a:rPr u="sng" dirty="0">
                <a:solidFill>
                  <a:srgbClr val="FF0000"/>
                </a:solidFill>
              </a:rPr>
              <a:t>350 </a:t>
            </a:r>
            <a:r>
              <a:rPr u="sng" dirty="0" smtClean="0">
                <a:solidFill>
                  <a:srgbClr val="FF0000"/>
                </a:solidFill>
              </a:rPr>
              <a:t>K</a:t>
            </a:r>
            <a:endParaRPr lang="fi-FI" dirty="0" smtClean="0"/>
          </a:p>
          <a:p>
            <a:pPr marL="800100" lvl="1" indent="-342900">
              <a:buSzPct val="100000"/>
              <a:buFont typeface="Wingdings"/>
              <a:buChar char="▪"/>
            </a:pPr>
            <a:r>
              <a:rPr dirty="0" smtClean="0"/>
              <a:t>Same </a:t>
            </a:r>
            <a:r>
              <a:rPr dirty="0"/>
              <a:t>reference than </a:t>
            </a:r>
            <a:r>
              <a:rPr dirty="0" smtClean="0"/>
              <a:t>HiLumi</a:t>
            </a:r>
            <a:r>
              <a:rPr lang="fi-FI" dirty="0" smtClean="0"/>
              <a:t>: </a:t>
            </a:r>
            <a:r>
              <a:rPr lang="fi-FI" dirty="0" err="1"/>
              <a:t>Based</a:t>
            </a:r>
            <a:r>
              <a:rPr lang="fi-FI" dirty="0"/>
              <a:t> on </a:t>
            </a:r>
            <a:r>
              <a:rPr lang="fi-FI" dirty="0" err="1"/>
              <a:t>experiments</a:t>
            </a:r>
            <a:r>
              <a:rPr lang="fi-FI" dirty="0"/>
              <a:t> with LARP Nb</a:t>
            </a:r>
            <a:r>
              <a:rPr lang="fi-FI" baseline="-25000" dirty="0"/>
              <a:t>3</a:t>
            </a:r>
            <a:r>
              <a:rPr lang="fi-FI" dirty="0"/>
              <a:t>Sn magnets, and </a:t>
            </a:r>
            <a:r>
              <a:rPr lang="fi-FI" dirty="0" err="1"/>
              <a:t>epoxy</a:t>
            </a:r>
            <a:r>
              <a:rPr lang="fi-FI" dirty="0"/>
              <a:t> </a:t>
            </a:r>
            <a:r>
              <a:rPr lang="fi-FI" dirty="0" err="1"/>
              <a:t>transition</a:t>
            </a:r>
            <a:r>
              <a:rPr lang="fi-FI" dirty="0"/>
              <a:t> </a:t>
            </a:r>
            <a:r>
              <a:rPr lang="fi-FI" dirty="0" err="1"/>
              <a:t>temperature</a:t>
            </a:r>
            <a:r>
              <a:rPr lang="fi-FI" dirty="0"/>
              <a:t> (~380 K).</a:t>
            </a:r>
          </a:p>
          <a:p>
            <a:pPr algn="ctr"/>
            <a:r>
              <a:rPr lang="fi-FI" dirty="0" err="1"/>
              <a:t>Note</a:t>
            </a:r>
            <a:r>
              <a:rPr lang="fi-FI" dirty="0"/>
              <a:t>: </a:t>
            </a:r>
            <a:r>
              <a:rPr lang="fi-FI" dirty="0" err="1"/>
              <a:t>Need</a:t>
            </a:r>
            <a:r>
              <a:rPr lang="fi-FI" dirty="0"/>
              <a:t> </a:t>
            </a:r>
            <a:r>
              <a:rPr lang="fi-FI" dirty="0" err="1"/>
              <a:t>more</a:t>
            </a:r>
            <a:r>
              <a:rPr lang="fi-FI" dirty="0"/>
              <a:t> </a:t>
            </a:r>
            <a:r>
              <a:rPr lang="fi-FI" dirty="0" err="1"/>
              <a:t>experiments</a:t>
            </a:r>
            <a:r>
              <a:rPr lang="fi-FI" dirty="0"/>
              <a:t> with </a:t>
            </a:r>
            <a:r>
              <a:rPr lang="fi-FI" dirty="0" err="1"/>
              <a:t>cored</a:t>
            </a:r>
            <a:r>
              <a:rPr lang="fi-FI" dirty="0"/>
              <a:t> </a:t>
            </a:r>
            <a:r>
              <a:rPr lang="fi-FI" dirty="0" err="1"/>
              <a:t>cables</a:t>
            </a:r>
            <a:r>
              <a:rPr lang="fi-FI" dirty="0"/>
              <a:t> to </a:t>
            </a:r>
            <a:r>
              <a:rPr lang="fi-FI" dirty="0" err="1"/>
              <a:t>confirm</a:t>
            </a:r>
            <a:r>
              <a:rPr lang="fi-FI" dirty="0"/>
              <a:t> </a:t>
            </a:r>
            <a:r>
              <a:rPr lang="fi-FI" dirty="0" err="1"/>
              <a:t>this</a:t>
            </a:r>
            <a:r>
              <a:rPr lang="fi-FI" dirty="0"/>
              <a:t>. </a:t>
            </a:r>
          </a:p>
          <a:p>
            <a:pPr algn="ctr"/>
            <a:r>
              <a:rPr lang="fi-FI" dirty="0"/>
              <a:t>(G. Ambrosio, WAMSDO 2013</a:t>
            </a:r>
            <a:r>
              <a:rPr lang="fi-FI" dirty="0" smtClean="0">
                <a:sym typeface="Wingdings" panose="05000000000000000000" pitchFamily="2" charset="2"/>
              </a:rPr>
              <a:t>.)</a:t>
            </a:r>
            <a:endParaRPr lang="en-US" dirty="0"/>
          </a:p>
          <a:p>
            <a:pPr marL="800100" lvl="1" indent="-342900">
              <a:buSzPct val="100000"/>
              <a:buFont typeface="Wingdings"/>
              <a:buChar char="▪"/>
            </a:pPr>
            <a:r>
              <a:rPr lang="fi-FI" dirty="0" err="1" smtClean="0"/>
              <a:t>Computed</a:t>
            </a:r>
            <a:r>
              <a:rPr lang="fi-FI" dirty="0" smtClean="0"/>
              <a:t> </a:t>
            </a:r>
            <a:r>
              <a:rPr lang="fi-FI" dirty="0" err="1" smtClean="0"/>
              <a:t>from</a:t>
            </a:r>
            <a:r>
              <a:rPr lang="fi-FI" dirty="0" smtClean="0"/>
              <a:t> </a:t>
            </a:r>
            <a:r>
              <a:rPr lang="fi-FI" dirty="0" err="1" smtClean="0"/>
              <a:t>MIITs</a:t>
            </a:r>
            <a:r>
              <a:rPr lang="fi-FI" dirty="0" smtClean="0"/>
              <a:t> (</a:t>
            </a:r>
            <a:r>
              <a:rPr lang="fi-FI" dirty="0" err="1" smtClean="0"/>
              <a:t>adiabatic</a:t>
            </a:r>
            <a:r>
              <a:rPr lang="fi-FI" dirty="0" smtClean="0"/>
              <a:t>)</a:t>
            </a:r>
            <a:endParaRPr dirty="0"/>
          </a:p>
          <a:p>
            <a:pPr>
              <a:defRPr sz="2000" b="1">
                <a:solidFill>
                  <a:srgbClr val="02706E"/>
                </a:solidFill>
              </a:defRPr>
            </a:pPr>
            <a:endParaRPr lang="fi-FI" dirty="0" smtClean="0"/>
          </a:p>
          <a:p>
            <a:pPr>
              <a:defRPr sz="2000" b="1">
                <a:solidFill>
                  <a:srgbClr val="02706E"/>
                </a:solidFill>
              </a:defRPr>
            </a:pPr>
            <a:endParaRPr dirty="0"/>
          </a:p>
          <a:p>
            <a:pPr marL="342900" indent="-342900">
              <a:buSzPct val="100000"/>
              <a:buFont typeface="Arial"/>
              <a:buChar char="•"/>
              <a:defRPr sz="2000" b="1">
                <a:solidFill>
                  <a:srgbClr val="02706E"/>
                </a:solidFill>
              </a:defRPr>
            </a:pPr>
            <a:r>
              <a:rPr dirty="0"/>
              <a:t>Maximum </a:t>
            </a:r>
            <a:r>
              <a:rPr dirty="0" smtClean="0"/>
              <a:t>voltages </a:t>
            </a:r>
            <a:r>
              <a:rPr dirty="0"/>
              <a:t>inside the coil: </a:t>
            </a:r>
            <a:r>
              <a:rPr u="sng" dirty="0">
                <a:solidFill>
                  <a:srgbClr val="FF0000"/>
                </a:solidFill>
              </a:rPr>
              <a:t>2 </a:t>
            </a:r>
            <a:r>
              <a:rPr u="sng" dirty="0" smtClean="0">
                <a:solidFill>
                  <a:srgbClr val="FF0000"/>
                </a:solidFill>
              </a:rPr>
              <a:t>kV</a:t>
            </a:r>
            <a:endParaRPr u="sng" dirty="0">
              <a:solidFill>
                <a:srgbClr val="FF0000"/>
              </a:solidFill>
            </a:endParaRPr>
          </a:p>
          <a:p>
            <a:pPr marL="800100" lvl="1" indent="-342900">
              <a:buSzPct val="100000"/>
              <a:buFont typeface="Wingdings"/>
              <a:buChar char="▪"/>
            </a:pPr>
            <a:r>
              <a:rPr dirty="0"/>
              <a:t>Design choice, based on insulation </a:t>
            </a:r>
            <a:r>
              <a:rPr dirty="0" smtClean="0"/>
              <a:t>thickness</a:t>
            </a:r>
            <a:r>
              <a:rPr lang="fi-FI" dirty="0"/>
              <a:t> </a:t>
            </a:r>
            <a:r>
              <a:rPr dirty="0" smtClean="0"/>
              <a:t>.</a:t>
            </a:r>
            <a:endParaRPr lang="fi-FI" dirty="0" smtClean="0"/>
          </a:p>
        </p:txBody>
      </p:sp>
      <p:sp>
        <p:nvSpPr>
          <p:cNvPr id="6" name="Rectangle 5"/>
          <p:cNvSpPr/>
          <p:nvPr/>
        </p:nvSpPr>
        <p:spPr>
          <a:xfrm>
            <a:off x="0" y="5013176"/>
            <a:ext cx="9144000" cy="369332"/>
          </a:xfrm>
          <a:prstGeom prst="rect">
            <a:avLst/>
          </a:prstGeom>
        </p:spPr>
        <p:txBody>
          <a:bodyPr wrap="square">
            <a:spAutoFit/>
          </a:bodyPr>
          <a:lstStyle/>
          <a:p>
            <a:pPr marL="457200">
              <a:buSzPct val="100000"/>
            </a:pPr>
            <a:r>
              <a:rPr lang="en-US" i="1" dirty="0" smtClean="0"/>
              <a:t>Impact of thermal </a:t>
            </a:r>
            <a:r>
              <a:rPr lang="en-US" i="1" dirty="0"/>
              <a:t>gradients still to be analyzed – for now no </a:t>
            </a:r>
            <a:r>
              <a:rPr lang="en-US" i="1" dirty="0" smtClean="0"/>
              <a:t>set limitations</a:t>
            </a:r>
            <a:endParaRPr lang="fi-FI" i="1" dirty="0"/>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Cross-section, 14.9 kA, </a:t>
            </a:r>
            <a:r>
              <a:rPr lang="en-US" sz="4000" dirty="0">
                <a:latin typeface="Symbol" panose="05050102010706020507" pitchFamily="18" charset="2"/>
              </a:rPr>
              <a:t>f </a:t>
            </a:r>
            <a:r>
              <a:rPr lang="en-US" sz="4000" dirty="0" smtClean="0"/>
              <a:t>1.2</a:t>
            </a:r>
            <a:r>
              <a:rPr lang="en-US" sz="4000" dirty="0" smtClean="0">
                <a:latin typeface="Symbol" panose="05050102010706020507" pitchFamily="18" charset="2"/>
              </a:rPr>
              <a:t>, </a:t>
            </a:r>
            <a:r>
              <a:rPr lang="en-US" sz="4000" dirty="0"/>
              <a:t>Cu 1.0 </a:t>
            </a:r>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3791419715"/>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Inductance/aperture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0.78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2.16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4067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2894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3297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7929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507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821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347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527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156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60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10" name="Picture 9"/>
          <p:cNvPicPr>
            <a:picLocks noChangeAspect="1"/>
          </p:cNvPicPr>
          <p:nvPr/>
        </p:nvPicPr>
        <p:blipFill rotWithShape="1">
          <a:blip r:embed="rId3"/>
          <a:srcRect l="17369" t="27898" r="72177" b="33796"/>
          <a:stretch/>
        </p:blipFill>
        <p:spPr>
          <a:xfrm>
            <a:off x="0" y="1415278"/>
            <a:ext cx="940026" cy="4458713"/>
          </a:xfrm>
          <a:prstGeom prst="rect">
            <a:avLst/>
          </a:prstGeom>
        </p:spPr>
      </p:pic>
      <p:pic>
        <p:nvPicPr>
          <p:cNvPr id="11" name="Picture 10"/>
          <p:cNvPicPr>
            <a:picLocks noChangeAspect="1"/>
          </p:cNvPicPr>
          <p:nvPr/>
        </p:nvPicPr>
        <p:blipFill rotWithShape="1">
          <a:blip r:embed="rId3"/>
          <a:srcRect l="48763" t="43610" r="26023" b="45754"/>
          <a:stretch/>
        </p:blipFill>
        <p:spPr>
          <a:xfrm>
            <a:off x="1114825" y="2674780"/>
            <a:ext cx="3551925" cy="1939715"/>
          </a:xfrm>
          <a:prstGeom prst="rect">
            <a:avLst/>
          </a:prstGeom>
        </p:spPr>
      </p:pic>
      <p:sp>
        <p:nvSpPr>
          <p:cNvPr id="3" name="Date Placeholder 2"/>
          <p:cNvSpPr>
            <a:spLocks noGrp="1"/>
          </p:cNvSpPr>
          <p:nvPr>
            <p:ph type="dt" sz="half" idx="2"/>
          </p:nvPr>
        </p:nvSpPr>
        <p:spPr/>
        <p:txBody>
          <a:bodyPr/>
          <a:lstStyle/>
          <a:p>
            <a:fld id="{B1C31F9E-56BB-4F83-B80A-70D040B26246}"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285675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Cross-section, 16.6 kA, </a:t>
            </a:r>
            <a:r>
              <a:rPr lang="en-US" sz="4000" dirty="0">
                <a:latin typeface="Symbol" panose="05050102010706020507" pitchFamily="18" charset="2"/>
              </a:rPr>
              <a:t>f </a:t>
            </a:r>
            <a:r>
              <a:rPr lang="en-US" sz="4000" dirty="0" smtClean="0"/>
              <a:t>1.2</a:t>
            </a:r>
            <a:r>
              <a:rPr lang="en-US" sz="4000" dirty="0" smtClean="0">
                <a:latin typeface="Symbol" panose="05050102010706020507" pitchFamily="18" charset="2"/>
              </a:rPr>
              <a:t>, </a:t>
            </a:r>
            <a:r>
              <a:rPr lang="en-US" sz="4000" dirty="0"/>
              <a:t>Cu </a:t>
            </a:r>
            <a:r>
              <a:rPr lang="en-US" sz="4000" dirty="0" smtClean="0"/>
              <a:t>0.8 </a:t>
            </a:r>
            <a:endParaRPr lang="en-US" sz="4000" dirty="0"/>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2942624546"/>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16.6 kA</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Inductance</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8.4</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2.63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3556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2808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3199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7249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565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869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387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561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91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132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9" name="Picture 8"/>
          <p:cNvPicPr>
            <a:picLocks noChangeAspect="1"/>
          </p:cNvPicPr>
          <p:nvPr/>
        </p:nvPicPr>
        <p:blipFill rotWithShape="1">
          <a:blip r:embed="rId3"/>
          <a:srcRect l="17530" t="28826" r="72301" b="32460"/>
          <a:stretch/>
        </p:blipFill>
        <p:spPr>
          <a:xfrm>
            <a:off x="169934" y="1209649"/>
            <a:ext cx="914400" cy="4424992"/>
          </a:xfrm>
          <a:prstGeom prst="rect">
            <a:avLst/>
          </a:prstGeom>
        </p:spPr>
      </p:pic>
      <p:pic>
        <p:nvPicPr>
          <p:cNvPr id="17" name="Picture 16"/>
          <p:cNvPicPr>
            <a:picLocks noChangeAspect="1"/>
          </p:cNvPicPr>
          <p:nvPr/>
        </p:nvPicPr>
        <p:blipFill rotWithShape="1">
          <a:blip r:embed="rId3"/>
          <a:srcRect l="48323" t="44462" r="26242" b="44423"/>
          <a:stretch/>
        </p:blipFill>
        <p:spPr>
          <a:xfrm>
            <a:off x="1079146" y="2692686"/>
            <a:ext cx="3549068" cy="1971531"/>
          </a:xfrm>
          <a:prstGeom prst="rect">
            <a:avLst/>
          </a:prstGeom>
        </p:spPr>
      </p:pic>
      <p:sp>
        <p:nvSpPr>
          <p:cNvPr id="3" name="Date Placeholder 2"/>
          <p:cNvSpPr>
            <a:spLocks noGrp="1"/>
          </p:cNvSpPr>
          <p:nvPr>
            <p:ph type="dt" sz="half" idx="2"/>
          </p:nvPr>
        </p:nvSpPr>
        <p:spPr/>
        <p:txBody>
          <a:bodyPr/>
          <a:lstStyle/>
          <a:p>
            <a:fld id="{4FBA9F84-33E3-4705-B78E-88B812196F23}"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15661445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Large cable Cross-section, 18.8 kA </a:t>
            </a:r>
            <a:endParaRPr lang="en-US" sz="4000" dirty="0"/>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1002703819"/>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18.8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Inductance</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9.3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1.06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2.15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4547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3162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3602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8781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495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819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336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551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140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10" name="Picture 9"/>
          <p:cNvPicPr>
            <a:picLocks noChangeAspect="1"/>
          </p:cNvPicPr>
          <p:nvPr/>
        </p:nvPicPr>
        <p:blipFill rotWithShape="1">
          <a:blip r:embed="rId3"/>
          <a:srcRect l="17297" t="28049" r="72295" b="33753"/>
          <a:stretch/>
        </p:blipFill>
        <p:spPr>
          <a:xfrm>
            <a:off x="1" y="1325448"/>
            <a:ext cx="935793" cy="4446096"/>
          </a:xfrm>
          <a:prstGeom prst="rect">
            <a:avLst/>
          </a:prstGeom>
        </p:spPr>
      </p:pic>
      <p:pic>
        <p:nvPicPr>
          <p:cNvPr id="11" name="Picture 10"/>
          <p:cNvPicPr>
            <a:picLocks noChangeAspect="1"/>
          </p:cNvPicPr>
          <p:nvPr/>
        </p:nvPicPr>
        <p:blipFill rotWithShape="1">
          <a:blip r:embed="rId3"/>
          <a:srcRect l="47658" t="43706" r="26052" b="45796"/>
          <a:stretch/>
        </p:blipFill>
        <p:spPr>
          <a:xfrm>
            <a:off x="971044" y="2712913"/>
            <a:ext cx="3679056" cy="1901737"/>
          </a:xfrm>
          <a:prstGeom prst="rect">
            <a:avLst/>
          </a:prstGeom>
        </p:spPr>
      </p:pic>
      <p:sp>
        <p:nvSpPr>
          <p:cNvPr id="3" name="Date Placeholder 2"/>
          <p:cNvSpPr>
            <a:spLocks noGrp="1"/>
          </p:cNvSpPr>
          <p:nvPr>
            <p:ph type="dt" sz="half" idx="2"/>
          </p:nvPr>
        </p:nvSpPr>
        <p:spPr/>
        <p:txBody>
          <a:bodyPr/>
          <a:lstStyle/>
          <a:p>
            <a:fld id="{BEAAE146-1B6F-4164-8918-8B175434E405}"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42485218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sz="4000" dirty="0" smtClean="0"/>
              <a:t>Cross-section, 20.9 kA </a:t>
            </a:r>
            <a:endParaRPr lang="en-US" sz="4000" dirty="0"/>
          </a:p>
        </p:txBody>
      </p:sp>
      <p:cxnSp>
        <p:nvCxnSpPr>
          <p:cNvPr id="31" name="Gerade Verbindung 17"/>
          <p:cNvCxnSpPr/>
          <p:nvPr/>
        </p:nvCxnSpPr>
        <p:spPr>
          <a:xfrm>
            <a:off x="-1" y="836712"/>
            <a:ext cx="9144001"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1414898538"/>
              </p:ext>
            </p:extLst>
          </p:nvPr>
        </p:nvGraphicFramePr>
        <p:xfrm>
          <a:off x="4572000" y="1209649"/>
          <a:ext cx="4272224" cy="4677694"/>
        </p:xfrm>
        <a:graphic>
          <a:graphicData uri="http://schemas.openxmlformats.org/drawingml/2006/table">
            <a:tbl>
              <a:tblPr firstCol="1">
                <a:tableStyleId>{2D5ABB26-0587-4C30-8999-92F81FD0307C}</a:tableStyleId>
              </a:tblPr>
              <a:tblGrid>
                <a:gridCol w="2848834"/>
                <a:gridCol w="640149"/>
                <a:gridCol w="783241"/>
              </a:tblGrid>
              <a:tr h="203378">
                <a:tc>
                  <a:txBody>
                    <a:bodyPr/>
                    <a:lstStyle/>
                    <a:p>
                      <a:pPr algn="l" fontAlgn="b"/>
                      <a:r>
                        <a:rPr lang="en-US" sz="1100" u="none" strike="noStrike" dirty="0" smtClean="0">
                          <a:effectLst/>
                        </a:rPr>
                        <a:t>Operating current</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(kA</a:t>
                      </a:r>
                      <a:r>
                        <a:rPr lang="en-US" sz="1100" u="none" strike="noStrike" dirty="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20.9 kA</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smtClean="0">
                          <a:effectLst/>
                        </a:rPr>
                        <a:t>Field in the aperture</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u="none" strike="noStrike" dirty="0" smtClean="0">
                          <a:effectLst/>
                        </a:rPr>
                        <a:t>16.0</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u="none" strike="noStrike" kern="1200" dirty="0" smtClean="0">
                          <a:solidFill>
                            <a:schemeClr val="tx1"/>
                          </a:solidFill>
                          <a:effectLst/>
                          <a:latin typeface="+mn-lt"/>
                          <a:ea typeface="+mn-ea"/>
                          <a:cs typeface="+mn-cs"/>
                        </a:rPr>
                        <a:t>Field in the aperture</a:t>
                      </a:r>
                      <a:r>
                        <a:rPr kumimoji="0" lang="en-US" sz="1100" u="none" strike="noStrike" kern="1200" baseline="0" dirty="0" smtClean="0">
                          <a:solidFill>
                            <a:schemeClr val="tx1"/>
                          </a:solidFill>
                          <a:effectLst/>
                          <a:latin typeface="+mn-lt"/>
                          <a:ea typeface="+mn-ea"/>
                          <a:cs typeface="+mn-cs"/>
                        </a:rPr>
                        <a:t> at SS current</a:t>
                      </a:r>
                      <a:endParaRPr kumimoji="0" lang="en-US" sz="110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18.5</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u="none" strike="noStrike" dirty="0">
                          <a:effectLst/>
                        </a:rPr>
                        <a:t>Stored magnetic energy per unit </a:t>
                      </a:r>
                      <a:r>
                        <a:rPr lang="en-US" sz="1100" u="none" strike="noStrike" dirty="0" smtClean="0">
                          <a:effectLst/>
                        </a:rPr>
                        <a:t>length/</a:t>
                      </a:r>
                      <a:r>
                        <a:rPr lang="en-US" sz="1100" u="none" strike="noStrike" dirty="0" err="1" smtClean="0">
                          <a:effectLst/>
                        </a:rPr>
                        <a:t>ap</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(MJ/m)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1.7</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Inductance</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a:effectLst/>
                        </a:rPr>
                        <a:t>(</a:t>
                      </a:r>
                      <a:r>
                        <a:rPr lang="en-US" sz="1100" u="none" strike="noStrike" dirty="0" err="1">
                          <a:effectLst/>
                        </a:rPr>
                        <a:t>mH</a:t>
                      </a:r>
                      <a:r>
                        <a:rPr lang="en-US" sz="1100" u="none" strike="noStrike" dirty="0">
                          <a:effectLst/>
                        </a:rPr>
                        <a:t>/m)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7.0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IL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40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IL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Diameter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(mm)</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1.1</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Strands/cable</a:t>
                      </a:r>
                      <a:r>
                        <a:rPr lang="en-US" sz="1100" b="0" i="0" u="none" strike="noStrike" baseline="0" dirty="0" smtClean="0">
                          <a:solidFill>
                            <a:schemeClr val="tx1"/>
                          </a:solidFill>
                          <a:effectLst/>
                          <a:latin typeface="+mn-lt"/>
                        </a:rPr>
                        <a:t> OL</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algn="l" fontAlgn="b"/>
                      <a:r>
                        <a:rPr lang="en-US" sz="1100" b="0" i="0" u="none" strike="noStrike" dirty="0" smtClean="0">
                          <a:solidFill>
                            <a:schemeClr val="tx1"/>
                          </a:solidFill>
                          <a:effectLst/>
                          <a:latin typeface="+mn-lt"/>
                        </a:rPr>
                        <a:t>Cu/Non-Cu OL</a:t>
                      </a:r>
                      <a:endParaRPr lang="en-US" sz="1100" b="0" i="0" u="none" strike="noStrike" dirty="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chemeClr val="tx1"/>
                          </a:solidFill>
                          <a:effectLst/>
                          <a:latin typeface="+mn-l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2.39</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Cu/aperture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3988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area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/aperture</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lang="en-US" sz="1100" u="none" strike="noStrike" dirty="0" smtClean="0">
                          <a:effectLst/>
                        </a:rPr>
                        <a:t>(mm</a:t>
                      </a:r>
                      <a:r>
                        <a:rPr lang="en-US" sz="1100" u="none" strike="noStrike" baseline="30000" dirty="0" smtClean="0">
                          <a:effectLst/>
                        </a:rPr>
                        <a:t>2</a:t>
                      </a:r>
                      <a:r>
                        <a:rPr lang="en-US" sz="1100" u="none" strike="noStrike" dirty="0" smtClean="0">
                          <a:effectLst/>
                        </a:rPr>
                        <a:t>)</a:t>
                      </a:r>
                      <a:endParaRPr lang="en-US" sz="1100" b="0" i="0" u="none" strike="noStrike" dirty="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3130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a:t>
                      </a:r>
                      <a:r>
                        <a:rPr lang="en-US" sz="1100" b="0" i="0" u="none" strike="noStrike" dirty="0" err="1" smtClean="0">
                          <a:solidFill>
                            <a:schemeClr val="tx1"/>
                          </a:solidFill>
                          <a:effectLst/>
                          <a:latin typeface="+mn-lt"/>
                        </a:rPr>
                        <a:t>Sc</a:t>
                      </a:r>
                      <a:r>
                        <a:rPr lang="en-US" sz="1100" b="0" i="0" u="none" strike="noStrike" dirty="0" smtClean="0">
                          <a:solidFill>
                            <a:schemeClr val="tx1"/>
                          </a:solidFill>
                          <a:effectLst/>
                          <a:latin typeface="+mn-lt"/>
                        </a:rPr>
                        <a:t>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3565</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Total mass of conductor for FCC-</a:t>
                      </a:r>
                      <a:r>
                        <a:rPr lang="en-US" sz="1100" b="0" i="0" u="none" strike="noStrike" dirty="0" err="1" smtClean="0">
                          <a:solidFill>
                            <a:schemeClr val="tx1"/>
                          </a:solidFill>
                          <a:effectLst/>
                          <a:latin typeface="+mn-lt"/>
                        </a:rPr>
                        <a:t>hh</a:t>
                      </a:r>
                      <a:endParaRPr lang="en-US" sz="1100" b="0" i="0" u="none" strike="noStrike" dirty="0" smtClean="0">
                        <a:solidFill>
                          <a:schemeClr val="tx1"/>
                        </a:solidFill>
                        <a:effectLst/>
                        <a:latin typeface="+mn-lt"/>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(t)</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8108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550</a:t>
                      </a: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eng</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846</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dirty="0" smtClean="0">
                          <a:solidFill>
                            <a:schemeClr val="tx1"/>
                          </a:solidFill>
                          <a:effectLst/>
                          <a:latin typeface="+mn-lt"/>
                          <a:ea typeface="+mn-ea"/>
                          <a:cs typeface="+mn-cs"/>
                        </a:rPr>
                        <a:t>IL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373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1" u="none" strike="noStrike" dirty="0" err="1" smtClean="0">
                          <a:solidFill>
                            <a:schemeClr val="tx1"/>
                          </a:solidFill>
                          <a:effectLst/>
                          <a:latin typeface="+mn-lt"/>
                        </a:rPr>
                        <a:t>J</a:t>
                      </a:r>
                      <a:r>
                        <a:rPr lang="en-US" sz="1100" b="0" i="0" u="none" strike="noStrike" baseline="-25000" dirty="0" err="1" smtClean="0">
                          <a:solidFill>
                            <a:schemeClr val="tx1"/>
                          </a:solidFill>
                          <a:effectLst/>
                          <a:latin typeface="+mn-lt"/>
                        </a:rPr>
                        <a:t>overal</a:t>
                      </a:r>
                      <a:r>
                        <a:rPr lang="en-US" sz="1100" b="0" i="0" u="none" strike="noStrike" baseline="-25000" dirty="0" smtClean="0">
                          <a:solidFill>
                            <a:schemeClr val="tx1"/>
                          </a:solidFill>
                          <a:effectLst/>
                          <a:latin typeface="+mn-lt"/>
                        </a:rPr>
                        <a:t> </a:t>
                      </a:r>
                      <a:r>
                        <a:rPr kumimoji="0" lang="en-US" sz="1100" b="0" i="0" u="none" strike="noStrike" kern="1200" baseline="0" dirty="0" smtClean="0">
                          <a:solidFill>
                            <a:schemeClr val="tx1"/>
                          </a:solidFill>
                          <a:effectLst/>
                          <a:latin typeface="+mn-lt"/>
                          <a:ea typeface="+mn-ea"/>
                          <a:cs typeface="+mn-cs"/>
                        </a:rPr>
                        <a:t>O</a:t>
                      </a:r>
                      <a:r>
                        <a:rPr kumimoji="0" lang="en-US" sz="1100" b="0" i="0" u="none" strike="noStrike" kern="1200" dirty="0" smtClean="0">
                          <a:solidFill>
                            <a:schemeClr val="tx1"/>
                          </a:solidFill>
                          <a:effectLst/>
                          <a:latin typeface="+mn-lt"/>
                          <a:ea typeface="+mn-ea"/>
                          <a:cs typeface="+mn-cs"/>
                        </a:rPr>
                        <a:t>L</a:t>
                      </a: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(A/mm</a:t>
                      </a:r>
                      <a:r>
                        <a:rPr lang="en-US" sz="1100" u="none" strike="noStrike" baseline="30000" dirty="0" smtClean="0">
                          <a:effectLst/>
                        </a:rPr>
                        <a:t>2</a:t>
                      </a:r>
                      <a:r>
                        <a:rPr lang="en-US" sz="1100" u="none" strike="noStrike" dirty="0" smtClean="0">
                          <a:effectLst/>
                        </a:rPr>
                        <a:t>)</a:t>
                      </a:r>
                      <a:endParaRPr lang="en-US" sz="1100" b="0" i="0" u="none" strike="noStrike" dirty="0" smtClean="0">
                        <a:solidFill>
                          <a:schemeClr val="tx1"/>
                        </a:solidFill>
                        <a:effectLst/>
                        <a:latin typeface="+mn-lt"/>
                      </a:endParaRP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572</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1</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83</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2</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88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3</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128</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r h="2033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dirty="0" smtClean="0">
                          <a:solidFill>
                            <a:schemeClr val="tx1"/>
                          </a:solidFill>
                          <a:effectLst/>
                          <a:latin typeface="+mn-lt"/>
                          <a:ea typeface="+mn-ea"/>
                          <a:cs typeface="+mn-cs"/>
                        </a:rPr>
                        <a:t>Average</a:t>
                      </a:r>
                      <a:r>
                        <a:rPr kumimoji="0" lang="en-US" sz="1100" b="0" i="0" u="none" strike="noStrike" kern="1200" baseline="0" dirty="0" smtClean="0">
                          <a:solidFill>
                            <a:schemeClr val="tx1"/>
                          </a:solidFill>
                          <a:effectLst/>
                          <a:latin typeface="+mn-lt"/>
                          <a:ea typeface="+mn-ea"/>
                          <a:cs typeface="+mn-cs"/>
                        </a:rPr>
                        <a:t> stress in Layer 4</a:t>
                      </a:r>
                      <a:endParaRPr kumimoji="0" lang="en-US" sz="1100" b="0" i="0" u="none" strike="noStrike" kern="1200" dirty="0" smtClean="0">
                        <a:solidFill>
                          <a:schemeClr val="tx1"/>
                        </a:solidFill>
                        <a:effectLst/>
                        <a:latin typeface="+mn-lt"/>
                        <a:ea typeface="+mn-ea"/>
                        <a:cs typeface="+mn-cs"/>
                      </a:endParaRPr>
                    </a:p>
                  </a:txBody>
                  <a:tcPr marL="144000" marR="12700" marT="12700" marB="0" anchor="b">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mn-lt"/>
                        </a:rPr>
                        <a:t>(MPa)</a:t>
                      </a:r>
                    </a:p>
                  </a:txBody>
                  <a:tcPr marL="12700" marR="12700" marT="1270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fontAlgn="b"/>
                      <a:r>
                        <a:rPr kumimoji="0" lang="en-US" sz="1100" b="0" i="0" u="none" strike="noStrike" kern="1200" dirty="0" smtClean="0">
                          <a:solidFill>
                            <a:schemeClr val="tx1"/>
                          </a:solidFill>
                          <a:effectLst/>
                          <a:latin typeface="+mn-lt"/>
                          <a:ea typeface="+mn-ea"/>
                          <a:cs typeface="+mn-cs"/>
                        </a:rPr>
                        <a:t>90</a:t>
                      </a:r>
                      <a:endParaRPr kumimoji="0" lang="en-US" sz="1100" b="0" i="0" u="none" strike="noStrike" kern="1200" dirty="0">
                        <a:solidFill>
                          <a:schemeClr val="tx1"/>
                        </a:solidFill>
                        <a:effectLst/>
                        <a:latin typeface="+mn-lt"/>
                        <a:ea typeface="+mn-ea"/>
                        <a:cs typeface="+mn-cs"/>
                      </a:endParaRPr>
                    </a:p>
                  </a:txBody>
                  <a:tcPr marL="12700" marR="12700" marT="12700" marB="0" anchor="b">
                    <a:lnL w="3175" cap="flat" cmpd="sng" algn="ctr">
                      <a:solidFill>
                        <a:srgbClr val="000000"/>
                      </a:solidFill>
                      <a:prstDash val="solid"/>
                      <a:round/>
                      <a:headEnd type="none" w="med" len="med"/>
                      <a:tailEnd type="none" w="med" len="med"/>
                    </a:lnL>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r>
            </a:tbl>
          </a:graphicData>
        </a:graphic>
      </p:graphicFrame>
      <p:pic>
        <p:nvPicPr>
          <p:cNvPr id="13" name="Picture 12"/>
          <p:cNvPicPr>
            <a:picLocks noChangeAspect="1"/>
          </p:cNvPicPr>
          <p:nvPr/>
        </p:nvPicPr>
        <p:blipFill rotWithShape="1">
          <a:blip r:embed="rId3"/>
          <a:srcRect l="17729" t="28247" r="72369" b="33289"/>
          <a:stretch/>
        </p:blipFill>
        <p:spPr>
          <a:xfrm>
            <a:off x="64646" y="1240190"/>
            <a:ext cx="890309" cy="4477139"/>
          </a:xfrm>
          <a:prstGeom prst="rect">
            <a:avLst/>
          </a:prstGeom>
        </p:spPr>
      </p:pic>
      <p:pic>
        <p:nvPicPr>
          <p:cNvPr id="14" name="Picture 13"/>
          <p:cNvPicPr>
            <a:picLocks noChangeAspect="1"/>
          </p:cNvPicPr>
          <p:nvPr/>
        </p:nvPicPr>
        <p:blipFill rotWithShape="1">
          <a:blip r:embed="rId3"/>
          <a:srcRect l="47427" t="44306" r="25999" b="46378"/>
          <a:stretch/>
        </p:blipFill>
        <p:spPr>
          <a:xfrm>
            <a:off x="962952" y="2818416"/>
            <a:ext cx="3706152" cy="1681867"/>
          </a:xfrm>
          <a:prstGeom prst="rect">
            <a:avLst/>
          </a:prstGeom>
        </p:spPr>
      </p:pic>
      <p:sp>
        <p:nvSpPr>
          <p:cNvPr id="3" name="Date Placeholder 2"/>
          <p:cNvSpPr>
            <a:spLocks noGrp="1"/>
          </p:cNvSpPr>
          <p:nvPr>
            <p:ph type="dt" sz="half" idx="2"/>
          </p:nvPr>
        </p:nvSpPr>
        <p:spPr/>
        <p:txBody>
          <a:bodyPr/>
          <a:lstStyle/>
          <a:p>
            <a:fld id="{C7D897D5-9A3D-4E8B-8D9A-F27CE4D80880}"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7084356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253119"/>
            <a:ext cx="5256584" cy="3801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3231000813"/>
              </p:ext>
            </p:extLst>
          </p:nvPr>
        </p:nvGraphicFramePr>
        <p:xfrm>
          <a:off x="161244" y="1163634"/>
          <a:ext cx="8640959" cy="1066800"/>
        </p:xfrm>
        <a:graphic>
          <a:graphicData uri="http://schemas.openxmlformats.org/drawingml/2006/table">
            <a:tbl>
              <a:tblPr/>
              <a:tblGrid>
                <a:gridCol w="1223862"/>
                <a:gridCol w="1051372"/>
                <a:gridCol w="1700265"/>
                <a:gridCol w="1191007"/>
                <a:gridCol w="1002088"/>
                <a:gridCol w="1032206"/>
                <a:gridCol w="988398"/>
                <a:gridCol w="451761"/>
              </a:tblGrid>
              <a:tr h="202740">
                <a:tc>
                  <a:txBody>
                    <a:bodyPr/>
                    <a:lstStyle/>
                    <a:p>
                      <a:pPr algn="ctr" fontAlgn="auto"/>
                      <a:r>
                        <a:rPr lang="en-US" sz="1400" b="1" i="0" u="none" strike="noStrike" dirty="0">
                          <a:solidFill>
                            <a:srgbClr val="3F3F76"/>
                          </a:solidFill>
                          <a:effectLst/>
                          <a:latin typeface="Calibri"/>
                        </a:rPr>
                        <a:t>Cable ID</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a:solidFill>
                            <a:srgbClr val="3F3F76"/>
                          </a:solidFill>
                          <a:effectLst/>
                          <a:latin typeface="Calibri"/>
                        </a:rPr>
                        <a:t>SC mat. (1 = Nb3Sn, 2 = Nbti)</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dirty="0">
                          <a:solidFill>
                            <a:srgbClr val="3F3F76"/>
                          </a:solidFill>
                          <a:effectLst/>
                          <a:latin typeface="Calibri"/>
                        </a:rPr>
                        <a:t>Width bare (mm)</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a:solidFill>
                            <a:srgbClr val="3F3F76"/>
                          </a:solidFill>
                          <a:effectLst/>
                          <a:latin typeface="Calibri"/>
                        </a:rPr>
                        <a:t>Mid thickn.bare (mm)</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dirty="0" err="1">
                          <a:solidFill>
                            <a:srgbClr val="3F3F76"/>
                          </a:solidFill>
                          <a:effectLst/>
                          <a:latin typeface="Calibri"/>
                        </a:rPr>
                        <a:t>Nstrands</a:t>
                      </a:r>
                      <a:endParaRPr lang="en-US" sz="1400" b="1" i="0" u="none" strike="noStrike" dirty="0">
                        <a:solidFill>
                          <a:srgbClr val="3F3F76"/>
                        </a:solidFill>
                        <a:effectLst/>
                        <a:latin typeface="Calibri"/>
                      </a:endParaRP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a:solidFill>
                            <a:srgbClr val="3F3F76"/>
                          </a:solidFill>
                          <a:effectLst/>
                          <a:latin typeface="Calibri"/>
                        </a:rPr>
                        <a:t>strand diam (mm)</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a:solidFill>
                            <a:srgbClr val="3F3F76"/>
                          </a:solidFill>
                          <a:effectLst/>
                          <a:latin typeface="Calibri"/>
                        </a:rPr>
                        <a:t>strand Cu/SC</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400" b="1" i="0" u="none" strike="noStrike">
                          <a:solidFill>
                            <a:srgbClr val="3F3F76"/>
                          </a:solidFill>
                          <a:effectLst/>
                          <a:latin typeface="Calibri"/>
                        </a:rPr>
                        <a:t>RRR</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r>
              <a:tr h="103439">
                <a:tc>
                  <a:txBody>
                    <a:bodyPr/>
                    <a:lstStyle/>
                    <a:p>
                      <a:pPr algn="ctr" fontAlgn="b"/>
                      <a:r>
                        <a:rPr lang="en-US" sz="1400" b="1" i="0" u="none" strike="noStrike">
                          <a:solidFill>
                            <a:srgbClr val="3F3F76"/>
                          </a:solidFill>
                          <a:effectLst/>
                          <a:latin typeface="Calibri"/>
                        </a:rPr>
                        <a:t>1</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b"/>
                      <a:r>
                        <a:rPr lang="en-US" sz="1400" b="0" i="0" u="none" strike="noStrike">
                          <a:solidFill>
                            <a:srgbClr val="3F3F76"/>
                          </a:solidFill>
                          <a:effectLst/>
                          <a:latin typeface="Calibri"/>
                        </a:rPr>
                        <a:t>1</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22</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2</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38</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1.1</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0.8</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100</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103439">
                <a:tc>
                  <a:txBody>
                    <a:bodyPr/>
                    <a:lstStyle/>
                    <a:p>
                      <a:pPr algn="ctr" fontAlgn="b"/>
                      <a:r>
                        <a:rPr lang="en-US" sz="1400" b="1" i="0" u="none" strike="noStrike">
                          <a:solidFill>
                            <a:srgbClr val="3F3F76"/>
                          </a:solidFill>
                          <a:effectLst/>
                          <a:latin typeface="Calibri"/>
                        </a:rPr>
                        <a:t>2</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b"/>
                      <a:r>
                        <a:rPr lang="en-US" sz="1400" b="0" i="0" u="none" strike="noStrike">
                          <a:solidFill>
                            <a:srgbClr val="3F3F76"/>
                          </a:solidFill>
                          <a:effectLst/>
                          <a:latin typeface="Calibri"/>
                        </a:rPr>
                        <a:t>1</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22</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1.25</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60</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dirty="0">
                          <a:solidFill>
                            <a:srgbClr val="3F3F76"/>
                          </a:solidFill>
                          <a:effectLst/>
                          <a:latin typeface="Calibri"/>
                        </a:rPr>
                        <a:t>0.7</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a:solidFill>
                            <a:srgbClr val="3F3F76"/>
                          </a:solidFill>
                          <a:effectLst/>
                          <a:latin typeface="Calibri"/>
                        </a:rPr>
                        <a:t>1.5</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ctr" fontAlgn="b"/>
                      <a:r>
                        <a:rPr lang="en-US" sz="1400" b="0" i="0" u="none" strike="noStrike" dirty="0">
                          <a:solidFill>
                            <a:srgbClr val="3F3F76"/>
                          </a:solidFill>
                          <a:effectLst/>
                          <a:latin typeface="Calibri"/>
                        </a:rPr>
                        <a:t>100</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bl>
          </a:graphicData>
        </a:graphic>
      </p:graphicFrame>
      <p:sp>
        <p:nvSpPr>
          <p:cNvPr id="3" name="Title 2"/>
          <p:cNvSpPr>
            <a:spLocks noGrp="1"/>
          </p:cNvSpPr>
          <p:nvPr>
            <p:ph type="title"/>
          </p:nvPr>
        </p:nvSpPr>
        <p:spPr/>
        <p:txBody>
          <a:bodyPr/>
          <a:lstStyle/>
          <a:p>
            <a:r>
              <a:rPr lang="fi-FI" dirty="0" err="1" smtClean="0"/>
              <a:t>Block</a:t>
            </a:r>
            <a:r>
              <a:rPr lang="fi-FI" dirty="0" smtClean="0"/>
              <a:t> </a:t>
            </a:r>
            <a:r>
              <a:rPr lang="fi-FI" dirty="0" err="1" smtClean="0"/>
              <a:t>from</a:t>
            </a:r>
            <a:r>
              <a:rPr lang="fi-FI" dirty="0" smtClean="0"/>
              <a:t> Clement, V101</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11117702"/>
              </p:ext>
            </p:extLst>
          </p:nvPr>
        </p:nvGraphicFramePr>
        <p:xfrm>
          <a:off x="5292081" y="2492898"/>
          <a:ext cx="3517900" cy="973455"/>
        </p:xfrm>
        <a:graphic>
          <a:graphicData uri="http://schemas.openxmlformats.org/drawingml/2006/table">
            <a:tbl>
              <a:tblPr/>
              <a:tblGrid>
                <a:gridCol w="2232248"/>
                <a:gridCol w="1285652"/>
              </a:tblGrid>
              <a:tr h="200025">
                <a:tc>
                  <a:txBody>
                    <a:bodyPr/>
                    <a:lstStyle/>
                    <a:p>
                      <a:pPr algn="ctr" fontAlgn="b"/>
                      <a:r>
                        <a:rPr lang="en-US" sz="1200" b="1" i="0" u="none" strike="noStrike" dirty="0">
                          <a:solidFill>
                            <a:srgbClr val="3F3F76"/>
                          </a:solidFill>
                          <a:effectLst/>
                          <a:latin typeface="Calibri"/>
                        </a:rPr>
                        <a:t>Magnet length (m)</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b"/>
                      <a:r>
                        <a:rPr lang="en-US" sz="1200" b="0" i="0" u="none" strike="noStrike">
                          <a:solidFill>
                            <a:srgbClr val="3F3F76"/>
                          </a:solidFill>
                          <a:effectLst/>
                          <a:latin typeface="Calibri"/>
                        </a:rPr>
                        <a:t>14.3</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200025">
                <a:tc>
                  <a:txBody>
                    <a:bodyPr/>
                    <a:lstStyle/>
                    <a:p>
                      <a:pPr algn="ctr" fontAlgn="b"/>
                      <a:r>
                        <a:rPr lang="en-US" sz="1200" b="1" i="0" u="none" strike="noStrike">
                          <a:solidFill>
                            <a:srgbClr val="3F3F76"/>
                          </a:solidFill>
                          <a:effectLst/>
                          <a:latin typeface="Calibri"/>
                        </a:rPr>
                        <a:t>Inductance (mH/m)</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b"/>
                      <a:r>
                        <a:rPr lang="fi-FI" sz="1200" b="0" i="0" u="none" strike="noStrike" dirty="0" smtClean="0">
                          <a:solidFill>
                            <a:srgbClr val="3F3F76"/>
                          </a:solidFill>
                          <a:effectLst/>
                          <a:latin typeface="Calibri"/>
                        </a:rPr>
                        <a:t>2</a:t>
                      </a:r>
                      <a:r>
                        <a:rPr lang="fi-FI" sz="1200" b="0" i="0" u="none" strike="noStrike" baseline="0" dirty="0" smtClean="0">
                          <a:solidFill>
                            <a:srgbClr val="3F3F76"/>
                          </a:solidFill>
                          <a:effectLst/>
                          <a:latin typeface="Calibri"/>
                        </a:rPr>
                        <a:t> x 11.5 </a:t>
                      </a:r>
                      <a:endParaRPr lang="en-US" sz="1200" b="0" i="0" u="none" strike="noStrike" dirty="0">
                        <a:solidFill>
                          <a:srgbClr val="3F3F76"/>
                        </a:solidFill>
                        <a:effectLst/>
                        <a:latin typeface="Calibri"/>
                      </a:endParaRP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200025">
                <a:tc>
                  <a:txBody>
                    <a:bodyPr/>
                    <a:lstStyle/>
                    <a:p>
                      <a:pPr algn="ctr" fontAlgn="b"/>
                      <a:r>
                        <a:rPr lang="en-US" sz="1200" b="1" i="0" u="none" strike="noStrike" dirty="0">
                          <a:solidFill>
                            <a:srgbClr val="3F3F76"/>
                          </a:solidFill>
                          <a:effectLst/>
                          <a:latin typeface="Calibri"/>
                        </a:rPr>
                        <a:t>Op. current (A</a:t>
                      </a:r>
                      <a:r>
                        <a:rPr lang="en-US" sz="1200" b="1" i="0" u="none" strike="noStrike" dirty="0" smtClean="0">
                          <a:solidFill>
                            <a:srgbClr val="3F3F76"/>
                          </a:solidFill>
                          <a:effectLst/>
                          <a:latin typeface="Calibri"/>
                        </a:rPr>
                        <a:t>) </a:t>
                      </a:r>
                      <a:endParaRPr lang="en-US" sz="1200" b="1" i="0" u="none" strike="noStrike" dirty="0">
                        <a:solidFill>
                          <a:srgbClr val="3F3F76"/>
                        </a:solidFill>
                        <a:effectLst/>
                        <a:latin typeface="Calibri"/>
                      </a:endParaRP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b"/>
                      <a:r>
                        <a:rPr lang="en-US" sz="1200" b="0" i="0" u="none" strike="noStrike" dirty="0" smtClean="0">
                          <a:solidFill>
                            <a:srgbClr val="3F3F76"/>
                          </a:solidFill>
                          <a:effectLst/>
                          <a:latin typeface="Calibri"/>
                        </a:rPr>
                        <a:t>15600</a:t>
                      </a:r>
                      <a:endParaRPr lang="en-US" sz="1200" b="0" i="0" u="none" strike="noStrike" dirty="0">
                        <a:solidFill>
                          <a:srgbClr val="3F3F76"/>
                        </a:solidFill>
                        <a:effectLst/>
                        <a:latin typeface="Calibri"/>
                      </a:endParaRP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373380">
                <a:tc>
                  <a:txBody>
                    <a:bodyPr/>
                    <a:lstStyle/>
                    <a:p>
                      <a:pPr algn="ctr" fontAlgn="auto"/>
                      <a:r>
                        <a:rPr lang="en-US" sz="1200" b="1" i="0" u="none" strike="noStrike" dirty="0">
                          <a:solidFill>
                            <a:srgbClr val="3F3F76"/>
                          </a:solidFill>
                          <a:effectLst/>
                          <a:latin typeface="Calibri"/>
                        </a:rPr>
                        <a:t>Op. temperature (K)</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ctr" fontAlgn="auto"/>
                      <a:r>
                        <a:rPr lang="en-US" sz="1200" b="0" i="0" u="none" strike="noStrike" dirty="0">
                          <a:solidFill>
                            <a:srgbClr val="3F3F76"/>
                          </a:solidFill>
                          <a:effectLst/>
                          <a:latin typeface="Calibri"/>
                        </a:rPr>
                        <a:t>1.9</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bl>
          </a:graphicData>
        </a:graphic>
      </p:graphicFrame>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783" t="39959" r="17183" b="16618"/>
          <a:stretch/>
        </p:blipFill>
        <p:spPr bwMode="auto">
          <a:xfrm>
            <a:off x="1083145" y="3423462"/>
            <a:ext cx="3992912" cy="2237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p:cNvSpPr>
            <a:spLocks noGrp="1"/>
          </p:cNvSpPr>
          <p:nvPr>
            <p:ph type="dt" sz="half" idx="2"/>
          </p:nvPr>
        </p:nvSpPr>
        <p:spPr/>
        <p:txBody>
          <a:bodyPr/>
          <a:lstStyle/>
          <a:p>
            <a:fld id="{B639D308-C391-4F38-BDA6-7FDB96F8C9F3}"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13596466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Content Placeholder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4101" y="524788"/>
            <a:ext cx="4724811" cy="4720090"/>
          </a:xfrm>
          <a:prstGeom prst="rect">
            <a:avLst/>
          </a:prstGeom>
        </p:spPr>
      </p:pic>
      <p:sp>
        <p:nvSpPr>
          <p:cNvPr id="2" name="Title 1"/>
          <p:cNvSpPr>
            <a:spLocks noGrp="1"/>
          </p:cNvSpPr>
          <p:nvPr>
            <p:ph type="title"/>
          </p:nvPr>
        </p:nvSpPr>
        <p:spPr>
          <a:xfrm>
            <a:off x="457200" y="233493"/>
            <a:ext cx="8311861" cy="722764"/>
          </a:xfrm>
        </p:spPr>
        <p:txBody>
          <a:bodyPr>
            <a:noAutofit/>
          </a:bodyPr>
          <a:lstStyle/>
          <a:p>
            <a:r>
              <a:rPr lang="en-US" sz="3000" dirty="0" smtClean="0"/>
              <a:t>CLIQ temperatures, case 2</a:t>
            </a:r>
            <a:endParaRPr lang="en-US" sz="3000" dirty="0"/>
          </a:p>
        </p:txBody>
      </p:sp>
      <p:sp>
        <p:nvSpPr>
          <p:cNvPr id="4" name="Date Placeholder 3"/>
          <p:cNvSpPr>
            <a:spLocks noGrp="1"/>
          </p:cNvSpPr>
          <p:nvPr>
            <p:ph type="dt" sz="half" idx="2"/>
          </p:nvPr>
        </p:nvSpPr>
        <p:spPr/>
        <p:txBody>
          <a:bodyPr/>
          <a:lstStyle/>
          <a:p>
            <a:fld id="{C1F0ADFE-2593-4D93-8CD6-6872F6E5EA87}" type="datetime1">
              <a:rPr lang="en-US" smtClean="0">
                <a:solidFill>
                  <a:srgbClr val="0055A0">
                    <a:tint val="75000"/>
                  </a:srgbClr>
                </a:solidFill>
              </a:rPr>
              <a:t>5/13/2016</a:t>
            </a:fld>
            <a:endParaRPr lang="en-US" dirty="0">
              <a:solidFill>
                <a:srgbClr val="0055A0">
                  <a:tint val="75000"/>
                </a:srgbClr>
              </a:solidFill>
            </a:endParaRPr>
          </a:p>
        </p:txBody>
      </p:sp>
      <mc:AlternateContent xmlns:mc="http://schemas.openxmlformats.org/markup-compatibility/2006" xmlns:a14="http://schemas.microsoft.com/office/drawing/2010/main">
        <mc:Choice Requires="a14">
          <p:sp>
            <p:nvSpPr>
              <p:cNvPr id="22" name="TextBox 21"/>
              <p:cNvSpPr txBox="1"/>
              <p:nvPr/>
            </p:nvSpPr>
            <p:spPr>
              <a:xfrm>
                <a:off x="671882" y="5259175"/>
                <a:ext cx="1444242" cy="527324"/>
              </a:xfrm>
              <a:prstGeom prst="rect">
                <a:avLst/>
              </a:prstGeom>
              <a:noFill/>
            </p:spPr>
            <p:txBody>
              <a:bodyPr wrap="none" lIns="0" tIns="0" rIns="0" bIns="0" rtlCol="0">
                <a:spAutoFit/>
              </a:bodyPr>
              <a:lstStyle/>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𝐶</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1</m:t>
                          </m:r>
                        </m:sub>
                      </m:sSub>
                      <m:r>
                        <a:rPr lang="en-GB" sz="1600" i="1" kern="1200" smtClean="0">
                          <a:solidFill>
                            <a:srgbClr val="0055A0"/>
                          </a:solidFill>
                          <a:latin typeface="Cambria Math" panose="02040503050406030204" pitchFamily="18" charset="0"/>
                          <a:ea typeface="+mn-ea"/>
                          <a:cs typeface="+mn-cs"/>
                        </a:rPr>
                        <m:t>=40 </m:t>
                      </m:r>
                      <m:r>
                        <a:rPr lang="en-GB" sz="1600" i="1" kern="1200" smtClean="0">
                          <a:solidFill>
                            <a:srgbClr val="0055A0"/>
                          </a:solidFill>
                          <a:latin typeface="Cambria Math" panose="02040503050406030204" pitchFamily="18" charset="0"/>
                          <a:ea typeface="+mn-ea"/>
                          <a:cs typeface="+mn-cs"/>
                        </a:rPr>
                        <m:t>𝑚𝐹</m:t>
                      </m:r>
                    </m:oMath>
                  </m:oMathPara>
                </a14:m>
                <a:endParaRPr lang="en-GB" sz="1600" kern="1200" dirty="0" smtClean="0">
                  <a:solidFill>
                    <a:srgbClr val="0055A0"/>
                  </a:solidFill>
                  <a:ea typeface="+mn-ea"/>
                  <a:cs typeface="+mn-cs"/>
                </a:endParaRPr>
              </a:p>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𝑉</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1</m:t>
                          </m:r>
                        </m:sub>
                      </m:sSub>
                      <m:r>
                        <a:rPr lang="en-GB" sz="1600" i="1" kern="1200" smtClean="0">
                          <a:solidFill>
                            <a:srgbClr val="0055A0"/>
                          </a:solidFill>
                          <a:latin typeface="Cambria Math" panose="02040503050406030204" pitchFamily="18" charset="0"/>
                          <a:ea typeface="+mn-ea"/>
                          <a:cs typeface="+mn-cs"/>
                        </a:rPr>
                        <m:t>=1 </m:t>
                      </m:r>
                      <m:r>
                        <a:rPr lang="en-GB" sz="1600" i="1" kern="1200" smtClean="0">
                          <a:solidFill>
                            <a:srgbClr val="0055A0"/>
                          </a:solidFill>
                          <a:latin typeface="Cambria Math" panose="02040503050406030204" pitchFamily="18" charset="0"/>
                          <a:ea typeface="+mn-ea"/>
                          <a:cs typeface="+mn-cs"/>
                        </a:rPr>
                        <m:t>𝑘𝑉</m:t>
                      </m:r>
                    </m:oMath>
                  </m:oMathPara>
                </a14:m>
                <a:endParaRPr lang="en-GB" sz="1600" kern="1200" dirty="0">
                  <a:solidFill>
                    <a:srgbClr val="0055A0"/>
                  </a:solidFill>
                  <a:ea typeface="+mn-ea"/>
                  <a:cs typeface="+mn-cs"/>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71882" y="5259175"/>
                <a:ext cx="1444242" cy="527324"/>
              </a:xfrm>
              <a:prstGeom prst="rect">
                <a:avLst/>
              </a:prstGeom>
              <a:blipFill rotWithShape="0">
                <a:blip r:embed="rId3"/>
                <a:stretch>
                  <a:fillRect l="-2110" r="-2110" b="-127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479869" y="5241617"/>
                <a:ext cx="1444242" cy="527324"/>
              </a:xfrm>
              <a:prstGeom prst="rect">
                <a:avLst/>
              </a:prstGeom>
              <a:noFill/>
            </p:spPr>
            <p:txBody>
              <a:bodyPr wrap="none" lIns="0" tIns="0" rIns="0" bIns="0" rtlCol="0">
                <a:spAutoFit/>
              </a:bodyPr>
              <a:lstStyle/>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𝐶</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2</m:t>
                          </m:r>
                        </m:sub>
                      </m:sSub>
                      <m:r>
                        <a:rPr lang="en-GB" sz="1600" i="1" kern="1200" smtClean="0">
                          <a:solidFill>
                            <a:srgbClr val="0055A0"/>
                          </a:solidFill>
                          <a:latin typeface="Cambria Math" panose="02040503050406030204" pitchFamily="18" charset="0"/>
                          <a:ea typeface="+mn-ea"/>
                          <a:cs typeface="+mn-cs"/>
                        </a:rPr>
                        <m:t>=40 </m:t>
                      </m:r>
                      <m:r>
                        <a:rPr lang="en-GB" sz="1600" i="1" kern="1200" smtClean="0">
                          <a:solidFill>
                            <a:srgbClr val="0055A0"/>
                          </a:solidFill>
                          <a:latin typeface="Cambria Math" panose="02040503050406030204" pitchFamily="18" charset="0"/>
                          <a:ea typeface="+mn-ea"/>
                          <a:cs typeface="+mn-cs"/>
                        </a:rPr>
                        <m:t>𝑚𝐹</m:t>
                      </m:r>
                    </m:oMath>
                  </m:oMathPara>
                </a14:m>
                <a:endParaRPr lang="en-GB" sz="1600" kern="1200" dirty="0" smtClean="0">
                  <a:solidFill>
                    <a:srgbClr val="0055A0"/>
                  </a:solidFill>
                  <a:ea typeface="+mn-ea"/>
                  <a:cs typeface="+mn-cs"/>
                </a:endParaRPr>
              </a:p>
              <a:p>
                <a:pPr hangingPunct="1"/>
                <a14:m>
                  <m:oMathPara xmlns:m="http://schemas.openxmlformats.org/officeDocument/2006/math">
                    <m:oMathParaPr>
                      <m:jc m:val="centerGroup"/>
                    </m:oMathParaPr>
                    <m:oMath xmlns:m="http://schemas.openxmlformats.org/officeDocument/2006/math">
                      <m:sSub>
                        <m:sSubPr>
                          <m:ctrlPr>
                            <a:rPr lang="en-GB" sz="1600" i="1" kern="1200" smtClean="0">
                              <a:solidFill>
                                <a:srgbClr val="0055A0"/>
                              </a:solidFill>
                              <a:latin typeface="Cambria Math"/>
                              <a:ea typeface="+mn-ea"/>
                              <a:cs typeface="+mn-cs"/>
                            </a:rPr>
                          </m:ctrlPr>
                        </m:sSubPr>
                        <m:e>
                          <m:r>
                            <a:rPr lang="en-GB" sz="1600" i="1" kern="1200" smtClean="0">
                              <a:solidFill>
                                <a:srgbClr val="0055A0"/>
                              </a:solidFill>
                              <a:latin typeface="Cambria Math" panose="02040503050406030204" pitchFamily="18" charset="0"/>
                              <a:ea typeface="+mn-ea"/>
                              <a:cs typeface="+mn-cs"/>
                            </a:rPr>
                            <m:t>𝑉</m:t>
                          </m:r>
                        </m:e>
                        <m:sub>
                          <m:r>
                            <a:rPr lang="en-GB" sz="1600" i="1" kern="1200" smtClean="0">
                              <a:solidFill>
                                <a:srgbClr val="0055A0"/>
                              </a:solidFill>
                              <a:latin typeface="Cambria Math" panose="02040503050406030204" pitchFamily="18" charset="0"/>
                              <a:ea typeface="+mn-ea"/>
                              <a:cs typeface="+mn-cs"/>
                            </a:rPr>
                            <m:t>𝐶𝐿𝐼𝑄</m:t>
                          </m:r>
                          <m:r>
                            <a:rPr lang="en-GB" sz="1600" i="1" kern="1200" smtClean="0">
                              <a:solidFill>
                                <a:srgbClr val="0055A0"/>
                              </a:solidFill>
                              <a:latin typeface="Cambria Math" panose="02040503050406030204" pitchFamily="18" charset="0"/>
                              <a:ea typeface="+mn-ea"/>
                              <a:cs typeface="+mn-cs"/>
                            </a:rPr>
                            <m:t>2</m:t>
                          </m:r>
                        </m:sub>
                      </m:sSub>
                      <m:r>
                        <a:rPr lang="en-GB" sz="1600" i="1" kern="1200" smtClean="0">
                          <a:solidFill>
                            <a:srgbClr val="0055A0"/>
                          </a:solidFill>
                          <a:latin typeface="Cambria Math" panose="02040503050406030204" pitchFamily="18" charset="0"/>
                          <a:ea typeface="+mn-ea"/>
                          <a:cs typeface="+mn-cs"/>
                        </a:rPr>
                        <m:t>=1 </m:t>
                      </m:r>
                      <m:r>
                        <a:rPr lang="en-GB" sz="1600" i="1" kern="1200" smtClean="0">
                          <a:solidFill>
                            <a:srgbClr val="0055A0"/>
                          </a:solidFill>
                          <a:latin typeface="Cambria Math" panose="02040503050406030204" pitchFamily="18" charset="0"/>
                          <a:ea typeface="+mn-ea"/>
                          <a:cs typeface="+mn-cs"/>
                        </a:rPr>
                        <m:t>𝑘𝑉</m:t>
                      </m:r>
                    </m:oMath>
                  </m:oMathPara>
                </a14:m>
                <a:endParaRPr lang="en-GB" sz="1600" kern="1200" dirty="0">
                  <a:solidFill>
                    <a:srgbClr val="0055A0"/>
                  </a:solidFill>
                  <a:ea typeface="+mn-ea"/>
                  <a:cs typeface="+mn-cs"/>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479869" y="5241617"/>
                <a:ext cx="1444242" cy="527324"/>
              </a:xfrm>
              <a:prstGeom prst="rect">
                <a:avLst/>
              </a:prstGeom>
              <a:blipFill rotWithShape="0">
                <a:blip r:embed="rId4"/>
                <a:stretch>
                  <a:fillRect l="-2532" r="-1688" b="-127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Content Placeholder 9"/>
              <p:cNvSpPr txBox="1">
                <a:spLocks/>
              </p:cNvSpPr>
              <p:nvPr/>
            </p:nvSpPr>
            <p:spPr>
              <a:xfrm>
                <a:off x="4934452" y="1192694"/>
                <a:ext cx="3891498" cy="4576247"/>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0055A0"/>
                  </a:buClr>
                </a:pPr>
                <a:r>
                  <a:rPr lang="en-GB" sz="2000" dirty="0" smtClean="0">
                    <a:solidFill>
                      <a:srgbClr val="0055A0"/>
                    </a:solidFill>
                  </a:rPr>
                  <a:t>All turns are </a:t>
                </a:r>
                <a:r>
                  <a:rPr lang="en-GB" sz="2000" dirty="0">
                    <a:solidFill>
                      <a:srgbClr val="0055A0"/>
                    </a:solidFill>
                  </a:rPr>
                  <a:t>quenched </a:t>
                </a:r>
                <a:r>
                  <a:rPr lang="en-GB" sz="2000" dirty="0" smtClean="0">
                    <a:solidFill>
                      <a:srgbClr val="0055A0"/>
                    </a:solidFill>
                  </a:rPr>
                  <a:t> by assumption after 20 + 20 </a:t>
                </a:r>
                <a:r>
                  <a:rPr lang="en-GB" sz="2000" i="1" dirty="0" err="1" smtClean="0">
                    <a:solidFill>
                      <a:srgbClr val="0055A0"/>
                    </a:solidFill>
                  </a:rPr>
                  <a:t>ms</a:t>
                </a:r>
                <a:r>
                  <a:rPr lang="en-GB" sz="2000" dirty="0" smtClean="0">
                    <a:solidFill>
                      <a:srgbClr val="0055A0"/>
                    </a:solidFill>
                  </a:rPr>
                  <a:t> (identified </a:t>
                </a:r>
                <a:r>
                  <a:rPr lang="en-GB" sz="2000" dirty="0">
                    <a:solidFill>
                      <a:srgbClr val="0055A0"/>
                    </a:solidFill>
                  </a:rPr>
                  <a:t>in red</a:t>
                </a:r>
                <a:r>
                  <a:rPr lang="en-GB" sz="2000" dirty="0" smtClean="0">
                    <a:solidFill>
                      <a:srgbClr val="0055A0"/>
                    </a:solidFill>
                  </a:rPr>
                  <a:t>)</a:t>
                </a:r>
              </a:p>
              <a:p>
                <a:pPr marL="36576" indent="0">
                  <a:buClr>
                    <a:srgbClr val="0055A0"/>
                  </a:buClr>
                  <a:buFont typeface="Arial"/>
                  <a:buNone/>
                </a:pPr>
                <a:endParaRPr lang="en-GB" sz="800" i="1" dirty="0" smtClean="0">
                  <a:solidFill>
                    <a:srgbClr val="0055A0"/>
                  </a:solidFill>
                  <a:latin typeface="Cambria Math" panose="02040503050406030204" pitchFamily="18" charset="0"/>
                </a:endParaRPr>
              </a:p>
              <a:p>
                <a:pPr>
                  <a:buClr>
                    <a:srgbClr val="0055A0"/>
                  </a:buClr>
                </a:pPr>
                <a14:m>
                  <m:oMath xmlns:m="http://schemas.openxmlformats.org/officeDocument/2006/math">
                    <m:sSub>
                      <m:sSubPr>
                        <m:ctrlPr>
                          <a:rPr lang="en-GB" sz="2000" i="1" smtClean="0">
                            <a:solidFill>
                              <a:srgbClr val="0055A0"/>
                            </a:solidFill>
                            <a:latin typeface="Cambria Math"/>
                          </a:rPr>
                        </m:ctrlPr>
                      </m:sSubPr>
                      <m:e>
                        <m:r>
                          <a:rPr lang="en-GB" sz="2000" i="1" smtClean="0">
                            <a:solidFill>
                              <a:srgbClr val="0055A0"/>
                            </a:solidFill>
                            <a:latin typeface="Cambria Math" panose="02040503050406030204" pitchFamily="18" charset="0"/>
                          </a:rPr>
                          <m:t>𝑇</m:t>
                        </m:r>
                      </m:e>
                      <m:sub>
                        <m:r>
                          <a:rPr lang="en-GB" sz="2000" i="1" smtClean="0">
                            <a:solidFill>
                              <a:srgbClr val="0055A0"/>
                            </a:solidFill>
                            <a:latin typeface="Cambria Math" panose="02040503050406030204" pitchFamily="18" charset="0"/>
                          </a:rPr>
                          <m:t>𝐻𝑆</m:t>
                        </m:r>
                      </m:sub>
                    </m:sSub>
                    <m:r>
                      <a:rPr lang="en-GB" sz="2000" i="1" smtClean="0">
                        <a:solidFill>
                          <a:srgbClr val="0055A0"/>
                        </a:solidFill>
                        <a:latin typeface="Cambria Math" panose="02040503050406030204" pitchFamily="18" charset="0"/>
                      </a:rPr>
                      <m:t>=290</m:t>
                    </m:r>
                    <m:r>
                      <a:rPr lang="en-GB" sz="2000" i="1" smtClean="0">
                        <a:solidFill>
                          <a:srgbClr val="0055A0"/>
                        </a:solidFill>
                        <a:latin typeface="Cambria Math" panose="02040503050406030204" pitchFamily="18" charset="0"/>
                      </a:rPr>
                      <m:t>𝐾</m:t>
                    </m:r>
                  </m:oMath>
                </a14:m>
                <a:r>
                  <a:rPr lang="en-GB" sz="2000" dirty="0" smtClean="0">
                    <a:solidFill>
                      <a:srgbClr val="0055A0"/>
                    </a:solidFill>
                  </a:rPr>
                  <a:t> is well below </a:t>
                </a:r>
                <a14:m>
                  <m:oMath xmlns:m="http://schemas.openxmlformats.org/officeDocument/2006/math">
                    <m:r>
                      <a:rPr lang="en-GB" sz="2000" i="1">
                        <a:solidFill>
                          <a:srgbClr val="0055A0"/>
                        </a:solidFill>
                        <a:latin typeface="Cambria Math" panose="02040503050406030204" pitchFamily="18" charset="0"/>
                      </a:rPr>
                      <m:t>3</m:t>
                    </m:r>
                    <m:r>
                      <a:rPr lang="en-GB" sz="2000" i="1" smtClean="0">
                        <a:solidFill>
                          <a:srgbClr val="0055A0"/>
                        </a:solidFill>
                        <a:latin typeface="Cambria Math" panose="02040503050406030204" pitchFamily="18" charset="0"/>
                      </a:rPr>
                      <m:t>5</m:t>
                    </m:r>
                    <m:r>
                      <a:rPr lang="en-GB" sz="2000" i="1">
                        <a:solidFill>
                          <a:srgbClr val="0055A0"/>
                        </a:solidFill>
                        <a:latin typeface="Cambria Math" panose="02040503050406030204" pitchFamily="18" charset="0"/>
                      </a:rPr>
                      <m:t>0</m:t>
                    </m:r>
                    <m:r>
                      <a:rPr lang="en-GB" sz="2000" i="1">
                        <a:solidFill>
                          <a:srgbClr val="0055A0"/>
                        </a:solidFill>
                        <a:latin typeface="Cambria Math" panose="02040503050406030204" pitchFamily="18" charset="0"/>
                      </a:rPr>
                      <m:t>𝐾</m:t>
                    </m:r>
                  </m:oMath>
                </a14:m>
                <a:endParaRPr lang="en-GB" sz="2000" dirty="0" smtClean="0">
                  <a:solidFill>
                    <a:srgbClr val="0055A0"/>
                  </a:solidFill>
                </a:endParaRPr>
              </a:p>
              <a:p>
                <a:pPr marL="36576" indent="0">
                  <a:buClr>
                    <a:srgbClr val="0055A0"/>
                  </a:buClr>
                  <a:buFont typeface="Arial"/>
                  <a:buNone/>
                </a:pPr>
                <a:endParaRPr lang="en-GB" sz="800" dirty="0" smtClean="0">
                  <a:solidFill>
                    <a:srgbClr val="0055A0"/>
                  </a:solidFill>
                </a:endParaRPr>
              </a:p>
              <a:p>
                <a:pPr>
                  <a:buClr>
                    <a:srgbClr val="0055A0"/>
                  </a:buClr>
                </a:pPr>
                <a:r>
                  <a:rPr lang="en-GB" sz="2000" dirty="0" smtClean="0">
                    <a:solidFill>
                      <a:srgbClr val="0055A0"/>
                    </a:solidFill>
                  </a:rPr>
                  <a:t>Temperature differences between low-field and high-filed cables are still high (</a:t>
                </a:r>
                <a14:m>
                  <m:oMath xmlns:m="http://schemas.openxmlformats.org/officeDocument/2006/math">
                    <m:r>
                      <a:rPr lang="en-GB" sz="2000" i="1" dirty="0" smtClean="0">
                        <a:solidFill>
                          <a:srgbClr val="0055A0"/>
                        </a:solidFill>
                        <a:latin typeface="Cambria Math" panose="02040503050406030204" pitchFamily="18" charset="0"/>
                      </a:rPr>
                      <m:t>10</m:t>
                    </m:r>
                    <m:r>
                      <a:rPr lang="en-GB" sz="2000" i="1">
                        <a:solidFill>
                          <a:srgbClr val="0055A0"/>
                        </a:solidFill>
                        <a:latin typeface="Cambria Math" panose="02040503050406030204" pitchFamily="18" charset="0"/>
                      </a:rPr>
                      <m:t>0</m:t>
                    </m:r>
                    <m:r>
                      <a:rPr lang="en-GB" sz="2000" i="1">
                        <a:solidFill>
                          <a:srgbClr val="0055A0"/>
                        </a:solidFill>
                        <a:latin typeface="Cambria Math" panose="02040503050406030204" pitchFamily="18" charset="0"/>
                      </a:rPr>
                      <m:t>𝐾</m:t>
                    </m:r>
                  </m:oMath>
                </a14:m>
                <a:r>
                  <a:rPr lang="en-GB" sz="2000" dirty="0" smtClean="0">
                    <a:solidFill>
                      <a:srgbClr val="0055A0"/>
                    </a:solidFill>
                  </a:rPr>
                  <a:t>)</a:t>
                </a:r>
              </a:p>
              <a:p>
                <a:pPr marL="36576" indent="0">
                  <a:buClr>
                    <a:srgbClr val="0055A0"/>
                  </a:buClr>
                  <a:buFont typeface="Arial"/>
                  <a:buNone/>
                </a:pPr>
                <a:endParaRPr lang="en-GB" sz="800" dirty="0" smtClean="0">
                  <a:solidFill>
                    <a:srgbClr val="0055A0"/>
                  </a:solidFill>
                </a:endParaRPr>
              </a:p>
              <a:p>
                <a:pPr>
                  <a:buClr>
                    <a:srgbClr val="0055A0"/>
                  </a:buClr>
                </a:pPr>
                <a:r>
                  <a:rPr lang="en-GB" sz="2000" dirty="0" smtClean="0">
                    <a:solidFill>
                      <a:srgbClr val="0055A0"/>
                    </a:solidFill>
                  </a:rPr>
                  <a:t>Peak voltage to ground is about </a:t>
                </a:r>
                <a14:m>
                  <m:oMath xmlns:m="http://schemas.openxmlformats.org/officeDocument/2006/math">
                    <m:r>
                      <a:rPr lang="en-GB" sz="2000" i="1" smtClean="0">
                        <a:solidFill>
                          <a:srgbClr val="0055A0"/>
                        </a:solidFill>
                        <a:latin typeface="Cambria Math" panose="02040503050406030204" pitchFamily="18" charset="0"/>
                      </a:rPr>
                      <m:t>1 </m:t>
                    </m:r>
                    <m:r>
                      <a:rPr lang="en-GB" sz="2000" i="1" smtClean="0">
                        <a:solidFill>
                          <a:srgbClr val="0055A0"/>
                        </a:solidFill>
                        <a:latin typeface="Cambria Math" panose="02040503050406030204" pitchFamily="18" charset="0"/>
                      </a:rPr>
                      <m:t>𝑘𝑉</m:t>
                    </m:r>
                  </m:oMath>
                </a14:m>
                <a:r>
                  <a:rPr lang="en-GB" sz="2000" dirty="0" smtClean="0">
                    <a:solidFill>
                      <a:srgbClr val="0055A0"/>
                    </a:solidFill>
                  </a:rPr>
                  <a:t> (rough estimate)</a:t>
                </a:r>
                <a:endParaRPr lang="en-GB" sz="2000" dirty="0">
                  <a:solidFill>
                    <a:srgbClr val="0055A0"/>
                  </a:solidFill>
                </a:endParaRPr>
              </a:p>
            </p:txBody>
          </p:sp>
        </mc:Choice>
        <mc:Fallback xmlns="">
          <p:sp>
            <p:nvSpPr>
              <p:cNvPr id="11" name="Content Placeholder 9"/>
              <p:cNvSpPr txBox="1">
                <a:spLocks noRot="1" noChangeAspect="1" noMove="1" noResize="1" noEditPoints="1" noAdjustHandles="1" noChangeArrowheads="1" noChangeShapeType="1" noTextEdit="1"/>
              </p:cNvSpPr>
              <p:nvPr/>
            </p:nvSpPr>
            <p:spPr>
              <a:xfrm>
                <a:off x="4934452" y="1192694"/>
                <a:ext cx="3891498" cy="4576247"/>
              </a:xfrm>
              <a:prstGeom prst="rect">
                <a:avLst/>
              </a:prstGeom>
              <a:blipFill rotWithShape="0">
                <a:blip r:embed="rId5"/>
                <a:stretch>
                  <a:fillRect t="-667" r="-1408"/>
                </a:stretch>
              </a:blipFill>
            </p:spPr>
            <p:txBody>
              <a:bodyPr/>
              <a:lstStyle/>
              <a:p>
                <a:r>
                  <a:rPr lang="en-GB">
                    <a:noFill/>
                  </a:rPr>
                  <a:t> </a:t>
                </a:r>
              </a:p>
            </p:txBody>
          </p:sp>
        </mc:Fallback>
      </mc:AlternateContent>
    </p:spTree>
    <p:extLst>
      <p:ext uri="{BB962C8B-B14F-4D97-AF65-F5344CB8AC3E}">
        <p14:creationId xmlns:p14="http://schemas.microsoft.com/office/powerpoint/2010/main" val="1967331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9" y="0"/>
            <a:ext cx="9144000" cy="1340768"/>
          </a:xfrm>
        </p:spPr>
        <p:txBody>
          <a:bodyPr>
            <a:normAutofit fontScale="90000"/>
          </a:bodyPr>
          <a:lstStyle/>
          <a:p>
            <a:r>
              <a:rPr lang="fi-FI" dirty="0" smtClean="0"/>
              <a:t>LARP </a:t>
            </a:r>
            <a:r>
              <a:rPr lang="fi-FI" dirty="0" err="1" smtClean="0"/>
              <a:t>experiment</a:t>
            </a:r>
            <a:r>
              <a:rPr lang="fi-FI" dirty="0" smtClean="0"/>
              <a:t> to </a:t>
            </a:r>
            <a:r>
              <a:rPr lang="fi-FI" dirty="0" err="1" smtClean="0"/>
              <a:t>find</a:t>
            </a:r>
            <a:r>
              <a:rPr lang="fi-FI" dirty="0" smtClean="0"/>
              <a:t> </a:t>
            </a:r>
            <a:r>
              <a:rPr lang="fi-FI" dirty="0" err="1" smtClean="0"/>
              <a:t>maximum</a:t>
            </a:r>
            <a:r>
              <a:rPr lang="fi-FI" dirty="0" smtClean="0"/>
              <a:t> </a:t>
            </a:r>
            <a:r>
              <a:rPr lang="fi-FI" dirty="0" err="1" smtClean="0"/>
              <a:t>hotspot</a:t>
            </a:r>
            <a:r>
              <a:rPr lang="fi-FI" dirty="0" smtClean="0"/>
              <a:t> </a:t>
            </a:r>
            <a:r>
              <a:rPr lang="fi-FI" dirty="0" err="1" smtClean="0"/>
              <a:t>temperature</a:t>
            </a:r>
            <a:endParaRPr lang="en-US"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80" y="1673662"/>
            <a:ext cx="6716661" cy="4275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6300192" y="3233739"/>
            <a:ext cx="2520280" cy="1200329"/>
          </a:xfrm>
          <a:prstGeom prst="rect">
            <a:avLst/>
          </a:prstGeom>
        </p:spPr>
        <p:txBody>
          <a:bodyPr wrap="square">
            <a:spAutoFit/>
          </a:bodyPr>
          <a:lstStyle/>
          <a:p>
            <a:pPr marL="457200" lvl="1" indent="0">
              <a:buSzPct val="100000"/>
            </a:pPr>
            <a:r>
              <a:rPr lang="en-US" dirty="0" smtClean="0"/>
              <a:t>Quench history at TQS01c test, </a:t>
            </a:r>
          </a:p>
          <a:p>
            <a:pPr marL="457200" lvl="1" indent="0">
              <a:buSzPct val="100000"/>
            </a:pPr>
            <a:r>
              <a:rPr lang="en-US" dirty="0" smtClean="0"/>
              <a:t>G</a:t>
            </a:r>
            <a:r>
              <a:rPr lang="en-US" dirty="0"/>
              <a:t>. Ambrosio, </a:t>
            </a:r>
            <a:r>
              <a:rPr lang="en-US" dirty="0" smtClean="0"/>
              <a:t>WAMSDO 2013 </a:t>
            </a:r>
          </a:p>
        </p:txBody>
      </p:sp>
      <p:sp>
        <p:nvSpPr>
          <p:cNvPr id="3" name="Date Placeholder 2"/>
          <p:cNvSpPr>
            <a:spLocks noGrp="1"/>
          </p:cNvSpPr>
          <p:nvPr>
            <p:ph type="dt" sz="half" idx="2"/>
          </p:nvPr>
        </p:nvSpPr>
        <p:spPr/>
        <p:txBody>
          <a:bodyPr/>
          <a:lstStyle/>
          <a:p>
            <a:fld id="{9F89990F-CA55-4117-A243-A34B7EB017E8}" type="datetime1">
              <a:rPr lang="en-US" smtClean="0">
                <a:solidFill>
                  <a:srgbClr val="0055A0">
                    <a:tint val="75000"/>
                  </a:srgbClr>
                </a:solidFill>
              </a:rPr>
              <a:t>5/13/2016</a:t>
            </a:fld>
            <a:endParaRPr lang="en-US" dirty="0">
              <a:solidFill>
                <a:srgbClr val="0055A0">
                  <a:tint val="75000"/>
                </a:srgbClr>
              </a:solidFill>
            </a:endParaRPr>
          </a:p>
        </p:txBody>
      </p:sp>
    </p:spTree>
    <p:extLst>
      <p:ext uri="{BB962C8B-B14F-4D97-AF65-F5344CB8AC3E}">
        <p14:creationId xmlns:p14="http://schemas.microsoft.com/office/powerpoint/2010/main" val="30318736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ube 30"/>
          <p:cNvSpPr/>
          <p:nvPr/>
        </p:nvSpPr>
        <p:spPr>
          <a:xfrm>
            <a:off x="1691681" y="4424381"/>
            <a:ext cx="2349575" cy="2100965"/>
          </a:xfrm>
          <a:prstGeom prst="cube">
            <a:avLst>
              <a:gd name="adj" fmla="val 88188"/>
            </a:avLst>
          </a:prstGeom>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smtClean="0"/>
              <a:t>2</a:t>
            </a:r>
            <a:r>
              <a:rPr dirty="0" smtClean="0"/>
              <a:t>. </a:t>
            </a:r>
            <a:r>
              <a:rPr lang="fi-FI" dirty="0" err="1" smtClean="0"/>
              <a:t>Obtainable</a:t>
            </a:r>
            <a:r>
              <a:rPr lang="fi-FI" dirty="0" smtClean="0"/>
              <a:t> </a:t>
            </a:r>
            <a:r>
              <a:rPr lang="fi-FI" dirty="0" err="1" smtClean="0"/>
              <a:t>quench</a:t>
            </a:r>
            <a:r>
              <a:rPr lang="fi-FI" dirty="0" smtClean="0"/>
              <a:t> </a:t>
            </a:r>
            <a:r>
              <a:rPr lang="fi-FI" dirty="0" err="1" smtClean="0"/>
              <a:t>delay</a:t>
            </a:r>
            <a:endParaRPr dirty="0"/>
          </a:p>
        </p:txBody>
      </p:sp>
      <p:sp>
        <p:nvSpPr>
          <p:cNvPr id="225" name="Shape 225"/>
          <p:cNvSpPr/>
          <p:nvPr/>
        </p:nvSpPr>
        <p:spPr>
          <a:xfrm>
            <a:off x="308114" y="870777"/>
            <a:ext cx="8658719" cy="67710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000" b="1">
                <a:solidFill>
                  <a:srgbClr val="02706E"/>
                </a:solidFill>
              </a:defRPr>
            </a:pPr>
            <a:r>
              <a:rPr lang="fi-FI" sz="2000" b="1" dirty="0" err="1" smtClean="0">
                <a:solidFill>
                  <a:srgbClr val="02706E"/>
                </a:solidFill>
              </a:rPr>
              <a:t>Assuming</a:t>
            </a:r>
            <a:r>
              <a:rPr lang="fi-FI" sz="2000" b="1" dirty="0" smtClean="0">
                <a:solidFill>
                  <a:srgbClr val="02706E"/>
                </a:solidFill>
              </a:rPr>
              <a:t> HiLumi </a:t>
            </a:r>
            <a:r>
              <a:rPr lang="fi-FI" sz="2000" b="1" dirty="0" err="1" smtClean="0">
                <a:solidFill>
                  <a:srgbClr val="02706E"/>
                </a:solidFill>
              </a:rPr>
              <a:t>heater</a:t>
            </a:r>
            <a:r>
              <a:rPr lang="fi-FI" sz="2000" b="1" dirty="0" smtClean="0">
                <a:solidFill>
                  <a:srgbClr val="02706E"/>
                </a:solidFill>
              </a:rPr>
              <a:t> </a:t>
            </a:r>
            <a:r>
              <a:rPr lang="fi-FI" sz="2000" b="1" dirty="0" err="1" smtClean="0">
                <a:solidFill>
                  <a:srgbClr val="02706E"/>
                </a:solidFill>
              </a:rPr>
              <a:t>technology</a:t>
            </a:r>
            <a:r>
              <a:rPr lang="fi-FI" sz="2000" b="1" dirty="0" smtClean="0">
                <a:solidFill>
                  <a:srgbClr val="02706E"/>
                </a:solidFill>
              </a:rPr>
              <a:t> </a:t>
            </a:r>
            <a:r>
              <a:rPr lang="fi-FI" sz="2000" b="1" dirty="0" err="1" smtClean="0">
                <a:solidFill>
                  <a:srgbClr val="02706E"/>
                </a:solidFill>
              </a:rPr>
              <a:t>applied</a:t>
            </a:r>
            <a:r>
              <a:rPr lang="fi-FI" sz="2000" b="1" dirty="0" smtClean="0">
                <a:solidFill>
                  <a:srgbClr val="02706E"/>
                </a:solidFill>
              </a:rPr>
              <a:t> to FCC </a:t>
            </a:r>
            <a:r>
              <a:rPr lang="fi-FI" sz="2000" b="1" dirty="0" err="1" smtClean="0">
                <a:solidFill>
                  <a:srgbClr val="02706E"/>
                </a:solidFill>
              </a:rPr>
              <a:t>dipole</a:t>
            </a:r>
            <a:endParaRPr lang="fi-FI" sz="2000" b="1" dirty="0" smtClean="0">
              <a:solidFill>
                <a:srgbClr val="02706E"/>
              </a:solidFill>
            </a:endParaRPr>
          </a:p>
          <a:p>
            <a:pPr marL="800100" lvl="1" indent="-342900">
              <a:buSzPct val="100000"/>
              <a:buFont typeface="Wingdings"/>
              <a:buChar char="▪"/>
            </a:pPr>
            <a:r>
              <a:rPr lang="fi-FI" dirty="0" smtClean="0"/>
              <a:t> </a:t>
            </a:r>
            <a:r>
              <a:rPr lang="fi-FI" dirty="0" err="1" smtClean="0"/>
              <a:t>Assumed</a:t>
            </a:r>
            <a:r>
              <a:rPr lang="fi-FI" dirty="0" smtClean="0"/>
              <a:t> </a:t>
            </a:r>
            <a:r>
              <a:rPr lang="fi-FI" dirty="0" err="1" smtClean="0"/>
              <a:t>improvement</a:t>
            </a:r>
            <a:r>
              <a:rPr lang="fi-FI" dirty="0" smtClean="0"/>
              <a:t>: </a:t>
            </a:r>
            <a:r>
              <a:rPr lang="fi-FI" dirty="0" err="1" smtClean="0"/>
              <a:t>All</a:t>
            </a:r>
            <a:r>
              <a:rPr lang="fi-FI" dirty="0" smtClean="0"/>
              <a:t> </a:t>
            </a:r>
            <a:r>
              <a:rPr lang="fi-FI" dirty="0" err="1" smtClean="0"/>
              <a:t>coil</a:t>
            </a:r>
            <a:r>
              <a:rPr lang="fi-FI" dirty="0" smtClean="0"/>
              <a:t> </a:t>
            </a:r>
            <a:r>
              <a:rPr lang="fi-FI" dirty="0" err="1" smtClean="0"/>
              <a:t>surface</a:t>
            </a:r>
            <a:r>
              <a:rPr lang="fi-FI" dirty="0" smtClean="0"/>
              <a:t> </a:t>
            </a:r>
            <a:r>
              <a:rPr lang="fi-FI" dirty="0" err="1" smtClean="0"/>
              <a:t>can</a:t>
            </a:r>
            <a:r>
              <a:rPr lang="fi-FI" dirty="0" smtClean="0"/>
              <a:t> </a:t>
            </a:r>
            <a:r>
              <a:rPr lang="fi-FI" dirty="0" err="1" smtClean="0"/>
              <a:t>be</a:t>
            </a:r>
            <a:r>
              <a:rPr lang="fi-FI" dirty="0" smtClean="0"/>
              <a:t> </a:t>
            </a:r>
            <a:r>
              <a:rPr lang="fi-FI" dirty="0" err="1" smtClean="0"/>
              <a:t>covered</a:t>
            </a:r>
            <a:r>
              <a:rPr lang="fi-FI" dirty="0" smtClean="0"/>
              <a:t> </a:t>
            </a:r>
          </a:p>
        </p:txBody>
      </p:sp>
      <p:sp>
        <p:nvSpPr>
          <p:cNvPr id="22" name="TextBox 21"/>
          <p:cNvSpPr txBox="1"/>
          <p:nvPr/>
        </p:nvSpPr>
        <p:spPr>
          <a:xfrm>
            <a:off x="1913994" y="1700808"/>
            <a:ext cx="5682343" cy="369332"/>
          </a:xfrm>
          <a:prstGeom prst="rect">
            <a:avLst/>
          </a:prstGeom>
          <a:noFill/>
        </p:spPr>
        <p:txBody>
          <a:bodyPr wrap="square" rtlCol="0">
            <a:spAutoFit/>
          </a:bodyPr>
          <a:lstStyle/>
          <a:p>
            <a:r>
              <a:rPr lang="fi-FI" i="1" u="sng" dirty="0" err="1">
                <a:solidFill>
                  <a:srgbClr val="00B050"/>
                </a:solidFill>
              </a:rPr>
              <a:t>H</a:t>
            </a:r>
            <a:r>
              <a:rPr lang="fi-FI" i="1" u="sng" dirty="0" err="1" smtClean="0">
                <a:solidFill>
                  <a:srgbClr val="00B050"/>
                </a:solidFill>
              </a:rPr>
              <a:t>eater</a:t>
            </a:r>
            <a:r>
              <a:rPr lang="fi-FI" i="1" u="sng" dirty="0" smtClean="0">
                <a:solidFill>
                  <a:srgbClr val="00B050"/>
                </a:solidFill>
              </a:rPr>
              <a:t> </a:t>
            </a:r>
            <a:r>
              <a:rPr lang="fi-FI" i="1" u="sng" dirty="0" err="1" smtClean="0">
                <a:solidFill>
                  <a:srgbClr val="00B050"/>
                </a:solidFill>
              </a:rPr>
              <a:t>delay</a:t>
            </a:r>
            <a:r>
              <a:rPr lang="fi-FI" i="1" u="sng" dirty="0" smtClean="0">
                <a:solidFill>
                  <a:srgbClr val="00B050"/>
                </a:solidFill>
              </a:rPr>
              <a:t> </a:t>
            </a:r>
            <a:r>
              <a:rPr lang="fi-FI" i="1" u="sng" dirty="0" err="1" smtClean="0">
                <a:solidFill>
                  <a:srgbClr val="00B050"/>
                </a:solidFill>
              </a:rPr>
              <a:t>simulations</a:t>
            </a:r>
            <a:r>
              <a:rPr lang="fi-FI" i="1" u="sng" dirty="0" smtClean="0">
                <a:solidFill>
                  <a:srgbClr val="00B050"/>
                </a:solidFill>
              </a:rPr>
              <a:t> </a:t>
            </a:r>
            <a:r>
              <a:rPr lang="fi-FI" i="1" u="sng" dirty="0" err="1" smtClean="0">
                <a:solidFill>
                  <a:srgbClr val="00B050"/>
                </a:solidFill>
              </a:rPr>
              <a:t>using</a:t>
            </a:r>
            <a:r>
              <a:rPr lang="fi-FI" i="1" u="sng" dirty="0" smtClean="0">
                <a:solidFill>
                  <a:srgbClr val="00B050"/>
                </a:solidFill>
              </a:rPr>
              <a:t> CoHDA</a:t>
            </a:r>
            <a:endParaRPr lang="en-US" i="1" u="sng" dirty="0">
              <a:solidFill>
                <a:srgbClr val="00B050"/>
              </a:solidFill>
            </a:endParaRPr>
          </a:p>
        </p:txBody>
      </p:sp>
      <p:sp>
        <p:nvSpPr>
          <p:cNvPr id="3" name="Cube 2"/>
          <p:cNvSpPr/>
          <p:nvPr/>
        </p:nvSpPr>
        <p:spPr>
          <a:xfrm>
            <a:off x="1848349" y="3514236"/>
            <a:ext cx="2166218" cy="2723076"/>
          </a:xfrm>
          <a:prstGeom prst="cube">
            <a:avLst>
              <a:gd name="adj" fmla="val 88638"/>
            </a:avLst>
          </a:prstGeom>
          <a:solidFill>
            <a:srgbClr val="FFFFFF"/>
          </a:solidFill>
          <a:ln w="1905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endParaRPr lang="en-US"/>
          </a:p>
        </p:txBody>
      </p:sp>
      <p:sp>
        <p:nvSpPr>
          <p:cNvPr id="24" name="Cube 23"/>
          <p:cNvSpPr/>
          <p:nvPr/>
        </p:nvSpPr>
        <p:spPr>
          <a:xfrm>
            <a:off x="1848349" y="3376772"/>
            <a:ext cx="2166218" cy="1999734"/>
          </a:xfrm>
          <a:prstGeom prst="cube">
            <a:avLst>
              <a:gd name="adj" fmla="val 91745"/>
            </a:avLst>
          </a:prstGeom>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sp>
        <p:nvSpPr>
          <p:cNvPr id="26" name="Cube 25"/>
          <p:cNvSpPr/>
          <p:nvPr/>
        </p:nvSpPr>
        <p:spPr>
          <a:xfrm>
            <a:off x="1848349" y="3168681"/>
            <a:ext cx="2166218" cy="1999734"/>
          </a:xfrm>
          <a:prstGeom prst="cube">
            <a:avLst>
              <a:gd name="adj" fmla="val 91110"/>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sp>
        <p:nvSpPr>
          <p:cNvPr id="27" name="Cube 26"/>
          <p:cNvSpPr/>
          <p:nvPr/>
        </p:nvSpPr>
        <p:spPr>
          <a:xfrm>
            <a:off x="1848349" y="2996953"/>
            <a:ext cx="2166218" cy="1855553"/>
          </a:xfrm>
          <a:prstGeom prst="cube">
            <a:avLst>
              <a:gd name="adj" fmla="val 93650"/>
            </a:avLst>
          </a:prstGeom>
          <a:ln/>
        </p:spPr>
        <p:style>
          <a:lnRef idx="1">
            <a:schemeClr val="dk1"/>
          </a:lnRef>
          <a:fillRef idx="2">
            <a:schemeClr val="dk1"/>
          </a:fillRef>
          <a:effectRef idx="1">
            <a:schemeClr val="dk1"/>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sp>
        <p:nvSpPr>
          <p:cNvPr id="28" name="Cube 27"/>
          <p:cNvSpPr/>
          <p:nvPr/>
        </p:nvSpPr>
        <p:spPr>
          <a:xfrm>
            <a:off x="1875037" y="2627284"/>
            <a:ext cx="2166218" cy="1999734"/>
          </a:xfrm>
          <a:prstGeom prst="cube">
            <a:avLst>
              <a:gd name="adj" fmla="val 87426"/>
            </a:avLst>
          </a:prstGeom>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cxnSp>
        <p:nvCxnSpPr>
          <p:cNvPr id="7" name="Straight Arrow Connector 6"/>
          <p:cNvCxnSpPr/>
          <p:nvPr/>
        </p:nvCxnSpPr>
        <p:spPr>
          <a:xfrm>
            <a:off x="2064101" y="4852507"/>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2" name="Straight Arrow Connector 31"/>
          <p:cNvCxnSpPr/>
          <p:nvPr/>
        </p:nvCxnSpPr>
        <p:spPr>
          <a:xfrm>
            <a:off x="2358382" y="4792949"/>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3" name="Straight Arrow Connector 32"/>
          <p:cNvCxnSpPr/>
          <p:nvPr/>
        </p:nvCxnSpPr>
        <p:spPr>
          <a:xfrm>
            <a:off x="2718422" y="4424381"/>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4" name="Straight Arrow Connector 33"/>
          <p:cNvCxnSpPr/>
          <p:nvPr/>
        </p:nvCxnSpPr>
        <p:spPr>
          <a:xfrm>
            <a:off x="2555326" y="4595015"/>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5" name="Straight Arrow Connector 34"/>
          <p:cNvCxnSpPr/>
          <p:nvPr/>
        </p:nvCxnSpPr>
        <p:spPr>
          <a:xfrm flipV="1">
            <a:off x="2358382" y="4111264"/>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6" name="Straight Arrow Connector 35"/>
          <p:cNvCxnSpPr/>
          <p:nvPr/>
        </p:nvCxnSpPr>
        <p:spPr>
          <a:xfrm flipV="1">
            <a:off x="2718422" y="3742696"/>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7" name="Straight Arrow Connector 36"/>
          <p:cNvCxnSpPr/>
          <p:nvPr/>
        </p:nvCxnSpPr>
        <p:spPr>
          <a:xfrm flipV="1">
            <a:off x="2555326" y="3913330"/>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cxnSp>
        <p:nvCxnSpPr>
          <p:cNvPr id="38" name="Straight Arrow Connector 37"/>
          <p:cNvCxnSpPr/>
          <p:nvPr/>
        </p:nvCxnSpPr>
        <p:spPr>
          <a:xfrm flipV="1">
            <a:off x="2064101" y="4175330"/>
            <a:ext cx="0" cy="524001"/>
          </a:xfrm>
          <a:prstGeom prst="straightConnector1">
            <a:avLst/>
          </a:prstGeom>
          <a:noFill/>
          <a:ln w="19050" cap="flat">
            <a:solidFill>
              <a:srgbClr val="FF0000"/>
            </a:solidFill>
            <a:prstDash val="solid"/>
            <a:round/>
            <a:tailEnd type="arrow"/>
          </a:ln>
          <a:effectLst/>
          <a:sp3d/>
        </p:spPr>
        <p:style>
          <a:lnRef idx="0">
            <a:scrgbClr r="0" g="0" b="0"/>
          </a:lnRef>
          <a:fillRef idx="0">
            <a:scrgbClr r="0" g="0" b="0"/>
          </a:fillRef>
          <a:effectRef idx="0">
            <a:scrgbClr r="0" g="0" b="0"/>
          </a:effectRef>
          <a:fontRef idx="none"/>
        </p:style>
      </p:cxnSp>
      <p:sp>
        <p:nvSpPr>
          <p:cNvPr id="4" name="TextBox 3"/>
          <p:cNvSpPr txBox="1"/>
          <p:nvPr/>
        </p:nvSpPr>
        <p:spPr>
          <a:xfrm>
            <a:off x="4398951" y="2276872"/>
            <a:ext cx="281065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Insulation</a:t>
            </a:r>
            <a:r>
              <a:rPr lang="fi-FI" dirty="0"/>
              <a:t> </a:t>
            </a:r>
            <a:r>
              <a:rPr lang="fi-FI" dirty="0" smtClean="0"/>
              <a:t>(G10, 0.8 mm)</a:t>
            </a:r>
            <a:endParaRPr lang="en-US" dirty="0"/>
          </a:p>
        </p:txBody>
      </p:sp>
      <p:sp>
        <p:nvSpPr>
          <p:cNvPr id="25" name="TextBox 24"/>
          <p:cNvSpPr txBox="1"/>
          <p:nvPr/>
        </p:nvSpPr>
        <p:spPr>
          <a:xfrm>
            <a:off x="4401294" y="3919868"/>
            <a:ext cx="2810656"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Cable</a:t>
            </a:r>
            <a:r>
              <a:rPr lang="fi-FI" dirty="0" smtClean="0"/>
              <a:t> (</a:t>
            </a:r>
            <a:r>
              <a:rPr lang="fi-FI" dirty="0" err="1" smtClean="0"/>
              <a:t>Cu</a:t>
            </a:r>
            <a:r>
              <a:rPr lang="fi-FI" dirty="0" smtClean="0"/>
              <a:t> + nb3Sn + </a:t>
            </a:r>
            <a:r>
              <a:rPr lang="fi-FI" dirty="0" err="1" smtClean="0"/>
              <a:t>epoxy</a:t>
            </a:r>
            <a:r>
              <a:rPr lang="fi-FI" dirty="0" smtClean="0"/>
              <a:t> in the </a:t>
            </a:r>
            <a:r>
              <a:rPr lang="fi-FI" dirty="0" err="1" smtClean="0"/>
              <a:t>strand</a:t>
            </a:r>
            <a:r>
              <a:rPr lang="fi-FI" dirty="0" smtClean="0"/>
              <a:t> </a:t>
            </a:r>
            <a:r>
              <a:rPr lang="fi-FI" dirty="0" err="1" smtClean="0"/>
              <a:t>voids</a:t>
            </a:r>
            <a:r>
              <a:rPr lang="fi-FI" dirty="0" smtClean="0"/>
              <a:t>)</a:t>
            </a:r>
            <a:endParaRPr lang="en-US" dirty="0"/>
          </a:p>
        </p:txBody>
      </p:sp>
      <p:cxnSp>
        <p:nvCxnSpPr>
          <p:cNvPr id="6" name="Straight Arrow Connector 5"/>
          <p:cNvCxnSpPr>
            <a:stCxn id="25" idx="1"/>
          </p:cNvCxnSpPr>
          <p:nvPr/>
        </p:nvCxnSpPr>
        <p:spPr>
          <a:xfrm flipH="1" flipV="1">
            <a:off x="3996261" y="4168550"/>
            <a:ext cx="405034" cy="7448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Straight Arrow Connector 28"/>
          <p:cNvCxnSpPr>
            <a:stCxn id="4" idx="1"/>
            <a:endCxn id="28" idx="5"/>
          </p:cNvCxnSpPr>
          <p:nvPr/>
        </p:nvCxnSpPr>
        <p:spPr>
          <a:xfrm flipH="1">
            <a:off x="4041255" y="2461537"/>
            <a:ext cx="357696" cy="2914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4398951" y="2710663"/>
            <a:ext cx="4205498"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Heater</a:t>
            </a:r>
            <a:r>
              <a:rPr lang="fi-FI" dirty="0" smtClean="0"/>
              <a:t> (</a:t>
            </a:r>
            <a:r>
              <a:rPr lang="fi-FI" dirty="0" err="1" smtClean="0"/>
              <a:t>stainless</a:t>
            </a:r>
            <a:r>
              <a:rPr lang="fi-FI" dirty="0" smtClean="0"/>
              <a:t> </a:t>
            </a:r>
            <a:r>
              <a:rPr lang="fi-FI" dirty="0" err="1" smtClean="0"/>
              <a:t>steel</a:t>
            </a:r>
            <a:r>
              <a:rPr lang="fi-FI" dirty="0" smtClean="0"/>
              <a:t>, 0.025 mm)</a:t>
            </a:r>
            <a:endParaRPr lang="en-US" dirty="0"/>
          </a:p>
        </p:txBody>
      </p:sp>
      <p:cxnSp>
        <p:nvCxnSpPr>
          <p:cNvPr id="39" name="Straight Arrow Connector 38"/>
          <p:cNvCxnSpPr>
            <a:endCxn id="27" idx="5"/>
          </p:cNvCxnSpPr>
          <p:nvPr/>
        </p:nvCxnSpPr>
        <p:spPr>
          <a:xfrm flipH="1">
            <a:off x="4014567" y="2845745"/>
            <a:ext cx="384385" cy="2101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4401295" y="3142711"/>
            <a:ext cx="456553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Heater</a:t>
            </a:r>
            <a:r>
              <a:rPr lang="fi-FI" dirty="0" smtClean="0"/>
              <a:t> </a:t>
            </a:r>
            <a:r>
              <a:rPr lang="fi-FI" dirty="0" err="1" smtClean="0"/>
              <a:t>insulation</a:t>
            </a:r>
            <a:r>
              <a:rPr lang="fi-FI" dirty="0" smtClean="0"/>
              <a:t> (</a:t>
            </a:r>
            <a:r>
              <a:rPr lang="fi-FI" dirty="0" err="1" smtClean="0"/>
              <a:t>polyimide</a:t>
            </a:r>
            <a:r>
              <a:rPr lang="fi-FI" dirty="0" smtClean="0"/>
              <a:t>, 0.05-0.1 mm)</a:t>
            </a:r>
            <a:endParaRPr lang="en-US" dirty="0"/>
          </a:p>
        </p:txBody>
      </p:sp>
      <p:cxnSp>
        <p:nvCxnSpPr>
          <p:cNvPr id="41" name="Straight Arrow Connector 40"/>
          <p:cNvCxnSpPr>
            <a:stCxn id="40" idx="1"/>
          </p:cNvCxnSpPr>
          <p:nvPr/>
        </p:nvCxnSpPr>
        <p:spPr>
          <a:xfrm flipH="1" flipV="1">
            <a:off x="3998604" y="3295924"/>
            <a:ext cx="402690" cy="314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2" name="TextBox 41"/>
          <p:cNvSpPr txBox="1"/>
          <p:nvPr/>
        </p:nvSpPr>
        <p:spPr>
          <a:xfrm>
            <a:off x="4398951" y="3470891"/>
            <a:ext cx="456553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Cable</a:t>
            </a:r>
            <a:r>
              <a:rPr lang="fi-FI" dirty="0" smtClean="0"/>
              <a:t> </a:t>
            </a:r>
            <a:r>
              <a:rPr lang="fi-FI" dirty="0" err="1" smtClean="0"/>
              <a:t>insulation</a:t>
            </a:r>
            <a:r>
              <a:rPr lang="fi-FI" dirty="0" smtClean="0"/>
              <a:t> (G10, 0.15 mm)</a:t>
            </a:r>
            <a:endParaRPr lang="en-US" dirty="0"/>
          </a:p>
        </p:txBody>
      </p:sp>
      <p:cxnSp>
        <p:nvCxnSpPr>
          <p:cNvPr id="43" name="Straight Arrow Connector 42"/>
          <p:cNvCxnSpPr>
            <a:stCxn id="42" idx="1"/>
          </p:cNvCxnSpPr>
          <p:nvPr/>
        </p:nvCxnSpPr>
        <p:spPr>
          <a:xfrm flipH="1" flipV="1">
            <a:off x="3996260" y="3624104"/>
            <a:ext cx="402690" cy="314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4" name="TextBox 43"/>
          <p:cNvSpPr txBox="1"/>
          <p:nvPr/>
        </p:nvSpPr>
        <p:spPr>
          <a:xfrm>
            <a:off x="4398951" y="4672348"/>
            <a:ext cx="281065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err="1" smtClean="0"/>
              <a:t>Insulation</a:t>
            </a:r>
            <a:r>
              <a:rPr lang="fi-FI" dirty="0"/>
              <a:t> </a:t>
            </a:r>
            <a:r>
              <a:rPr lang="fi-FI" dirty="0" smtClean="0"/>
              <a:t>(G10, 0.8 mm)</a:t>
            </a:r>
            <a:endParaRPr lang="en-US" dirty="0"/>
          </a:p>
        </p:txBody>
      </p:sp>
      <p:cxnSp>
        <p:nvCxnSpPr>
          <p:cNvPr id="45" name="Straight Arrow Connector 44"/>
          <p:cNvCxnSpPr>
            <a:stCxn id="44" idx="1"/>
          </p:cNvCxnSpPr>
          <p:nvPr/>
        </p:nvCxnSpPr>
        <p:spPr>
          <a:xfrm flipH="1" flipV="1">
            <a:off x="4025900" y="4686302"/>
            <a:ext cx="373050" cy="17071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flipH="1" flipV="1">
            <a:off x="2358383" y="5376506"/>
            <a:ext cx="1682873" cy="57277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4139953" y="5590985"/>
            <a:ext cx="3520249"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i="1" dirty="0" err="1" smtClean="0"/>
              <a:t>Quench</a:t>
            </a:r>
            <a:r>
              <a:rPr lang="fi-FI" i="1" dirty="0"/>
              <a:t> </a:t>
            </a:r>
            <a:r>
              <a:rPr lang="fi-FI" i="1" dirty="0" err="1" smtClean="0"/>
              <a:t>when</a:t>
            </a:r>
            <a:r>
              <a:rPr lang="fi-FI" i="1" dirty="0" smtClean="0"/>
              <a:t> </a:t>
            </a:r>
            <a:r>
              <a:rPr lang="fi-FI" i="1" dirty="0" err="1" smtClean="0"/>
              <a:t>cable</a:t>
            </a:r>
            <a:r>
              <a:rPr lang="fi-FI" i="1" dirty="0" smtClean="0"/>
              <a:t> (</a:t>
            </a:r>
            <a:r>
              <a:rPr lang="fi-FI" i="1" dirty="0" err="1" smtClean="0"/>
              <a:t>max</a:t>
            </a:r>
            <a:r>
              <a:rPr lang="fi-FI" i="1" dirty="0" smtClean="0"/>
              <a:t>) </a:t>
            </a:r>
            <a:r>
              <a:rPr lang="fi-FI" i="1" dirty="0" err="1" smtClean="0"/>
              <a:t>temperature</a:t>
            </a:r>
            <a:r>
              <a:rPr lang="fi-FI" i="1" dirty="0" smtClean="0"/>
              <a:t> </a:t>
            </a:r>
            <a:r>
              <a:rPr lang="fi-FI" i="1" dirty="0" err="1" smtClean="0"/>
              <a:t>reaches</a:t>
            </a:r>
            <a:r>
              <a:rPr lang="fi-FI" i="1" dirty="0" smtClean="0"/>
              <a:t> Tcs</a:t>
            </a:r>
            <a:endParaRPr lang="en-US" i="1" dirty="0"/>
          </a:p>
        </p:txBody>
      </p:sp>
      <p:sp>
        <p:nvSpPr>
          <p:cNvPr id="47" name="TextBox 46"/>
          <p:cNvSpPr txBox="1"/>
          <p:nvPr/>
        </p:nvSpPr>
        <p:spPr>
          <a:xfrm>
            <a:off x="123956" y="5181002"/>
            <a:ext cx="1711740"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i-FI" dirty="0" smtClean="0"/>
              <a:t>PH </a:t>
            </a:r>
            <a:r>
              <a:rPr lang="fi-FI" dirty="0" err="1" smtClean="0"/>
              <a:t>power</a:t>
            </a:r>
            <a:r>
              <a:rPr lang="fi-FI" dirty="0" smtClean="0"/>
              <a:t> </a:t>
            </a:r>
            <a:r>
              <a:rPr lang="fi-FI" dirty="0" err="1" smtClean="0"/>
              <a:t>density</a:t>
            </a:r>
            <a:r>
              <a:rPr lang="fi-FI" dirty="0" smtClean="0"/>
              <a:t> </a:t>
            </a:r>
          </a:p>
          <a:p>
            <a:r>
              <a:rPr lang="fi-FI" dirty="0" smtClean="0"/>
              <a:t>(W/m</a:t>
            </a:r>
            <a:r>
              <a:rPr lang="fi-FI" baseline="30000" dirty="0" smtClean="0"/>
              <a:t>3</a:t>
            </a:r>
            <a:r>
              <a:rPr lang="fi-FI" dirty="0" smtClean="0"/>
              <a:t>): </a:t>
            </a:r>
          </a:p>
          <a:p>
            <a:r>
              <a:rPr lang="fi-FI" dirty="0" smtClean="0"/>
              <a:t>J</a:t>
            </a:r>
            <a:r>
              <a:rPr lang="fi-FI" baseline="-25000" dirty="0" smtClean="0"/>
              <a:t>ss</a:t>
            </a:r>
            <a:r>
              <a:rPr lang="fi-FI" baseline="30000" dirty="0" smtClean="0"/>
              <a:t>2</a:t>
            </a:r>
            <a:r>
              <a:rPr lang="fi-FI" dirty="0" smtClean="0"/>
              <a:t>*</a:t>
            </a:r>
            <a:r>
              <a:rPr lang="el-GR" dirty="0" smtClean="0"/>
              <a:t>ρ</a:t>
            </a:r>
            <a:r>
              <a:rPr lang="fi-FI" baseline="-25000" dirty="0" err="1" smtClean="0"/>
              <a:t>ss</a:t>
            </a:r>
            <a:endParaRPr lang="en-US" baseline="-25000" dirty="0"/>
          </a:p>
        </p:txBody>
      </p:sp>
      <p:cxnSp>
        <p:nvCxnSpPr>
          <p:cNvPr id="48" name="Straight Arrow Connector 47"/>
          <p:cNvCxnSpPr/>
          <p:nvPr/>
        </p:nvCxnSpPr>
        <p:spPr>
          <a:xfrm flipV="1">
            <a:off x="1366295" y="4831095"/>
            <a:ext cx="790543" cy="6437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6" name="Straight Connector 225"/>
          <p:cNvCxnSpPr/>
          <p:nvPr/>
        </p:nvCxnSpPr>
        <p:spPr>
          <a:xfrm flipH="1">
            <a:off x="1625110" y="4797154"/>
            <a:ext cx="437484" cy="315911"/>
          </a:xfrm>
          <a:prstGeom prst="line">
            <a:avLst/>
          </a:prstGeom>
          <a:ln/>
        </p:spPr>
        <p:style>
          <a:lnRef idx="1">
            <a:schemeClr val="dk1"/>
          </a:lnRef>
          <a:fillRef idx="0">
            <a:schemeClr val="dk1"/>
          </a:fillRef>
          <a:effectRef idx="0">
            <a:schemeClr val="dk1"/>
          </a:effectRef>
          <a:fontRef idx="minor">
            <a:schemeClr val="tx1"/>
          </a:fontRef>
        </p:style>
      </p:cxnSp>
      <p:cxnSp>
        <p:nvCxnSpPr>
          <p:cNvPr id="54" name="Straight Connector 53"/>
          <p:cNvCxnSpPr/>
          <p:nvPr/>
        </p:nvCxnSpPr>
        <p:spPr>
          <a:xfrm flipH="1" flipV="1">
            <a:off x="1107480" y="4449323"/>
            <a:ext cx="517631" cy="669693"/>
          </a:xfrm>
          <a:prstGeom prst="line">
            <a:avLst/>
          </a:prstGeom>
          <a:ln/>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2555326" y="2750042"/>
            <a:ext cx="864546" cy="94089"/>
          </a:xfrm>
          <a:prstGeom prst="line">
            <a:avLst/>
          </a:prstGeom>
          <a:ln/>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flipV="1">
            <a:off x="1107480" y="2753007"/>
            <a:ext cx="1447846" cy="1696315"/>
          </a:xfrm>
          <a:prstGeom prst="line">
            <a:avLst/>
          </a:prstGeom>
          <a:ln/>
        </p:spPr>
        <p:style>
          <a:lnRef idx="1">
            <a:schemeClr val="dk1"/>
          </a:lnRef>
          <a:fillRef idx="0">
            <a:schemeClr val="dk1"/>
          </a:fillRef>
          <a:effectRef idx="0">
            <a:schemeClr val="dk1"/>
          </a:effectRef>
          <a:fontRef idx="minor">
            <a:schemeClr val="tx1"/>
          </a:fontRef>
        </p:style>
      </p:cxnSp>
      <p:sp>
        <p:nvSpPr>
          <p:cNvPr id="233" name="Oval 232"/>
          <p:cNvSpPr/>
          <p:nvPr/>
        </p:nvSpPr>
        <p:spPr>
          <a:xfrm>
            <a:off x="1687117" y="3211217"/>
            <a:ext cx="570626" cy="519348"/>
          </a:xfrm>
          <a:prstGeom prst="ellipse">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ctr">
            <a:spAutoFit/>
          </a:bodyPr>
          <a:lstStyle/>
          <a:p>
            <a:endParaRPr lang="en-US">
              <a:solidFill>
                <a:srgbClr val="000000"/>
              </a:solidFill>
              <a:latin typeface="Arial"/>
              <a:ea typeface="Arial"/>
              <a:cs typeface="Arial"/>
            </a:endParaRPr>
          </a:p>
        </p:txBody>
      </p:sp>
      <p:sp>
        <p:nvSpPr>
          <p:cNvPr id="234" name="Freeform 233"/>
          <p:cNvSpPr/>
          <p:nvPr/>
        </p:nvSpPr>
        <p:spPr>
          <a:xfrm>
            <a:off x="1816100" y="3216431"/>
            <a:ext cx="304800" cy="395072"/>
          </a:xfrm>
          <a:custGeom>
            <a:avLst/>
            <a:gdLst>
              <a:gd name="connsiteX0" fmla="*/ 0 w 304800"/>
              <a:gd name="connsiteY0" fmla="*/ 390369 h 395072"/>
              <a:gd name="connsiteX1" fmla="*/ 38100 w 304800"/>
              <a:gd name="connsiteY1" fmla="*/ 22069 h 395072"/>
              <a:gd name="connsiteX2" fmla="*/ 38100 w 304800"/>
              <a:gd name="connsiteY2" fmla="*/ 60169 h 395072"/>
              <a:gd name="connsiteX3" fmla="*/ 101600 w 304800"/>
              <a:gd name="connsiteY3" fmla="*/ 212569 h 395072"/>
              <a:gd name="connsiteX4" fmla="*/ 139700 w 304800"/>
              <a:gd name="connsiteY4" fmla="*/ 326869 h 395072"/>
              <a:gd name="connsiteX5" fmla="*/ 228600 w 304800"/>
              <a:gd name="connsiteY5" fmla="*/ 390369 h 395072"/>
              <a:gd name="connsiteX6" fmla="*/ 304800 w 304800"/>
              <a:gd name="connsiteY6" fmla="*/ 390369 h 395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00" h="395072">
                <a:moveTo>
                  <a:pt x="0" y="390369"/>
                </a:moveTo>
                <a:cubicBezTo>
                  <a:pt x="15875" y="233735"/>
                  <a:pt x="31750" y="77102"/>
                  <a:pt x="38100" y="22069"/>
                </a:cubicBezTo>
                <a:cubicBezTo>
                  <a:pt x="44450" y="-32964"/>
                  <a:pt x="27517" y="28419"/>
                  <a:pt x="38100" y="60169"/>
                </a:cubicBezTo>
                <a:cubicBezTo>
                  <a:pt x="48683" y="91919"/>
                  <a:pt x="84667" y="168119"/>
                  <a:pt x="101600" y="212569"/>
                </a:cubicBezTo>
                <a:cubicBezTo>
                  <a:pt x="118533" y="257019"/>
                  <a:pt x="118533" y="297236"/>
                  <a:pt x="139700" y="326869"/>
                </a:cubicBezTo>
                <a:cubicBezTo>
                  <a:pt x="160867" y="356502"/>
                  <a:pt x="201083" y="379786"/>
                  <a:pt x="228600" y="390369"/>
                </a:cubicBezTo>
                <a:cubicBezTo>
                  <a:pt x="256117" y="400952"/>
                  <a:pt x="304800" y="390369"/>
                  <a:pt x="304800" y="390369"/>
                </a:cubicBezTo>
              </a:path>
            </a:pathLst>
          </a:custGeom>
          <a:ln/>
        </p:spPr>
        <p:style>
          <a:lnRef idx="1">
            <a:schemeClr val="dk1"/>
          </a:lnRef>
          <a:fillRef idx="0">
            <a:schemeClr val="dk1"/>
          </a:fillRef>
          <a:effectRef idx="0">
            <a:schemeClr val="dk1"/>
          </a:effectRef>
          <a:fontRef idx="minor">
            <a:schemeClr val="tx1"/>
          </a:fontRef>
        </p:style>
        <p:txBody>
          <a:bodyPr rot="0" spcFirstLastPara="1" vertOverflow="overflow" horzOverflow="overflow" vert="horz" wrap="square" lIns="91439" tIns="45719" rIns="91439" bIns="45719" numCol="1" spcCol="38100" rtlCol="0" anchor="t">
            <a:noAutofit/>
          </a:bodyPr>
          <a:lstStyle/>
          <a:p>
            <a:pPr latinLnBrk="1"/>
            <a:endParaRPr lang="en-US">
              <a:solidFill>
                <a:srgbClr val="000000"/>
              </a:solidFill>
            </a:endParaRPr>
          </a:p>
        </p:txBody>
      </p:sp>
    </p:spTree>
    <p:extLst>
      <p:ext uri="{BB962C8B-B14F-4D97-AF65-F5344CB8AC3E}">
        <p14:creationId xmlns:p14="http://schemas.microsoft.com/office/powerpoint/2010/main" val="37698331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2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3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 grpId="0" animBg="1"/>
      <p:bldP spid="24" grpId="0" animBg="1"/>
      <p:bldP spid="26" grpId="0" animBg="1"/>
      <p:bldP spid="27" grpId="0" animBg="1"/>
      <p:bldP spid="28" grpId="0" animBg="1"/>
      <p:bldP spid="4" grpId="0"/>
      <p:bldP spid="25" grpId="0"/>
      <p:bldP spid="30" grpId="0"/>
      <p:bldP spid="40" grpId="0"/>
      <p:bldP spid="42" grpId="0"/>
      <p:bldP spid="44" grpId="0"/>
      <p:bldP spid="19" grpId="0"/>
      <p:bldP spid="47" grpId="0"/>
      <p:bldP spid="233" grpId="0" animBg="1"/>
      <p:bldP spid="23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6230" t="14213" r="9923" b="9100"/>
          <a:stretch/>
        </p:blipFill>
        <p:spPr>
          <a:xfrm>
            <a:off x="2799460" y="1684869"/>
            <a:ext cx="3852926" cy="3335867"/>
          </a:xfrm>
          <a:prstGeom prst="rect">
            <a:avLst/>
          </a:prstGeom>
        </p:spPr>
      </p:pic>
      <p:cxnSp>
        <p:nvCxnSpPr>
          <p:cNvPr id="5" name="Straight Arrow Connector 4"/>
          <p:cNvCxnSpPr/>
          <p:nvPr/>
        </p:nvCxnSpPr>
        <p:spPr>
          <a:xfrm flipH="1">
            <a:off x="4725922" y="2802470"/>
            <a:ext cx="2142366" cy="4233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6690487" y="2404534"/>
            <a:ext cx="387350" cy="646331"/>
          </a:xfrm>
          <a:prstGeom prst="rect">
            <a:avLst/>
          </a:prstGeom>
          <a:noFill/>
        </p:spPr>
        <p:txBody>
          <a:bodyPr wrap="square" rtlCol="0">
            <a:spAutoFit/>
          </a:bodyPr>
          <a:lstStyle/>
          <a:p>
            <a:r>
              <a:rPr lang="fi-FI" dirty="0" smtClean="0"/>
              <a:t>IN</a:t>
            </a:r>
            <a:endParaRPr lang="en-US" dirty="0"/>
          </a:p>
        </p:txBody>
      </p:sp>
      <p:cxnSp>
        <p:nvCxnSpPr>
          <p:cNvPr id="7" name="Straight Arrow Connector 6"/>
          <p:cNvCxnSpPr/>
          <p:nvPr/>
        </p:nvCxnSpPr>
        <p:spPr>
          <a:xfrm>
            <a:off x="2969389" y="3285067"/>
            <a:ext cx="1638299" cy="677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2861438" y="3352799"/>
            <a:ext cx="107951" cy="110066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2667762" y="4443401"/>
            <a:ext cx="841376" cy="369332"/>
          </a:xfrm>
          <a:prstGeom prst="rect">
            <a:avLst/>
          </a:prstGeom>
          <a:noFill/>
        </p:spPr>
        <p:txBody>
          <a:bodyPr wrap="square" rtlCol="0">
            <a:spAutoFit/>
          </a:bodyPr>
          <a:lstStyle/>
          <a:p>
            <a:r>
              <a:rPr lang="fi-FI" dirty="0" smtClean="0"/>
              <a:t>OUT</a:t>
            </a:r>
            <a:endParaRPr lang="en-US" dirty="0"/>
          </a:p>
        </p:txBody>
      </p:sp>
    </p:spTree>
    <p:extLst>
      <p:ext uri="{BB962C8B-B14F-4D97-AF65-F5344CB8AC3E}">
        <p14:creationId xmlns:p14="http://schemas.microsoft.com/office/powerpoint/2010/main" val="2003376283"/>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0397" y="517377"/>
            <a:ext cx="6743754" cy="522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340871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smtClean="0"/>
              <a:t>2</a:t>
            </a:r>
            <a:r>
              <a:rPr dirty="0" smtClean="0"/>
              <a:t>. </a:t>
            </a:r>
            <a:r>
              <a:rPr dirty="0"/>
              <a:t>Assumptions about the protection system</a:t>
            </a:r>
          </a:p>
        </p:txBody>
      </p:sp>
      <p:sp>
        <p:nvSpPr>
          <p:cNvPr id="225" name="Shape 225"/>
          <p:cNvSpPr/>
          <p:nvPr/>
        </p:nvSpPr>
        <p:spPr>
          <a:xfrm>
            <a:off x="308114" y="1020572"/>
            <a:ext cx="8658719" cy="513986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000" b="1">
                <a:solidFill>
                  <a:srgbClr val="02706E"/>
                </a:solidFill>
              </a:defRPr>
            </a:pPr>
            <a:r>
              <a:rPr lang="en-US" dirty="0"/>
              <a:t>Quench detection by </a:t>
            </a:r>
            <a:r>
              <a:rPr lang="en-US" dirty="0" smtClean="0"/>
              <a:t>measuring </a:t>
            </a:r>
            <a:r>
              <a:rPr lang="en-US" dirty="0"/>
              <a:t>the resistive voltage</a:t>
            </a:r>
          </a:p>
          <a:p>
            <a:pPr marL="800100" lvl="1" indent="-342900">
              <a:buSzPct val="100000"/>
              <a:buFont typeface="Wingdings"/>
              <a:buChar char="▪"/>
            </a:pPr>
            <a:r>
              <a:rPr lang="en-US" dirty="0"/>
              <a:t>Assumed detection delay = 20 ms </a:t>
            </a:r>
            <a:r>
              <a:rPr lang="en-US" dirty="0" smtClean="0"/>
              <a:t>(includes validation + switches’ delay)</a:t>
            </a:r>
          </a:p>
          <a:p>
            <a:pPr marL="800100" lvl="1" indent="-342900">
              <a:buSzPct val="100000"/>
              <a:buFont typeface="Wingdings"/>
              <a:buChar char="▪"/>
            </a:pPr>
            <a:r>
              <a:rPr lang="en-US" dirty="0" smtClean="0"/>
              <a:t>Based </a:t>
            </a:r>
            <a:r>
              <a:rPr lang="en-US" dirty="0"/>
              <a:t>on the </a:t>
            </a:r>
            <a:r>
              <a:rPr lang="en-US" dirty="0" smtClean="0"/>
              <a:t>LHC experience</a:t>
            </a:r>
            <a:endParaRPr lang="fi-FI" dirty="0" smtClean="0"/>
          </a:p>
          <a:p>
            <a:pPr marL="342900" indent="-342900">
              <a:buSzPct val="100000"/>
              <a:buFont typeface="Arial"/>
              <a:buChar char="•"/>
              <a:defRPr sz="2000" b="1">
                <a:solidFill>
                  <a:srgbClr val="02706E"/>
                </a:solidFill>
              </a:defRPr>
            </a:pPr>
            <a:endParaRPr lang="fi-FI" dirty="0"/>
          </a:p>
          <a:p>
            <a:pPr marL="342900" indent="-342900">
              <a:buSzPct val="100000"/>
              <a:buFont typeface="Arial"/>
              <a:buChar char="•"/>
              <a:defRPr sz="2000" b="1">
                <a:solidFill>
                  <a:srgbClr val="02706E"/>
                </a:solidFill>
              </a:defRPr>
            </a:pPr>
            <a:r>
              <a:rPr dirty="0" smtClean="0"/>
              <a:t>Quenching </a:t>
            </a:r>
            <a:r>
              <a:rPr dirty="0"/>
              <a:t>magnet by-passed using a diode, like in LHC:</a:t>
            </a:r>
            <a:endParaRPr sz="1600" dirty="0"/>
          </a:p>
          <a:p>
            <a:pPr>
              <a:defRPr sz="2000" b="1">
                <a:solidFill>
                  <a:srgbClr val="02706E"/>
                </a:solidFill>
              </a:defRPr>
            </a:pPr>
            <a:endParaRPr sz="1600" dirty="0"/>
          </a:p>
          <a:p>
            <a:pPr>
              <a:defRPr sz="2000" b="1">
                <a:solidFill>
                  <a:srgbClr val="02706E"/>
                </a:solidFill>
              </a:defRPr>
            </a:pPr>
            <a:endParaRPr sz="1600" dirty="0"/>
          </a:p>
          <a:p>
            <a:pPr>
              <a:defRPr sz="2000" b="1">
                <a:solidFill>
                  <a:srgbClr val="02706E"/>
                </a:solidFill>
              </a:defRPr>
            </a:pPr>
            <a:endParaRPr sz="1600" dirty="0"/>
          </a:p>
          <a:p>
            <a:pPr>
              <a:defRPr sz="2000" b="1">
                <a:solidFill>
                  <a:srgbClr val="02706E"/>
                </a:solidFill>
              </a:defRPr>
            </a:pPr>
            <a:endParaRPr sz="1600" dirty="0"/>
          </a:p>
          <a:p>
            <a:pPr>
              <a:defRPr sz="2000" b="1">
                <a:solidFill>
                  <a:srgbClr val="02706E"/>
                </a:solidFill>
              </a:defRPr>
            </a:pPr>
            <a:endParaRPr lang="fi-FI" sz="1600" dirty="0" smtClean="0"/>
          </a:p>
          <a:p>
            <a:pPr>
              <a:defRPr sz="2000" b="1">
                <a:solidFill>
                  <a:srgbClr val="02706E"/>
                </a:solidFill>
              </a:defRPr>
            </a:pPr>
            <a:endParaRPr sz="1600" dirty="0"/>
          </a:p>
          <a:p>
            <a:pPr marL="342900" indent="-342900">
              <a:buSzPct val="100000"/>
              <a:buFont typeface="Arial"/>
              <a:buChar char="•"/>
              <a:defRPr sz="2000" b="1">
                <a:solidFill>
                  <a:srgbClr val="02706E"/>
                </a:solidFill>
              </a:defRPr>
            </a:pPr>
            <a:endParaRPr lang="fi-FI" dirty="0" smtClean="0"/>
          </a:p>
          <a:p>
            <a:pPr marL="342900" indent="-342900">
              <a:buSzPct val="100000"/>
              <a:buFont typeface="Arial"/>
              <a:buChar char="•"/>
              <a:defRPr sz="2000" b="1">
                <a:solidFill>
                  <a:srgbClr val="02706E"/>
                </a:solidFill>
              </a:defRPr>
            </a:pPr>
            <a:endParaRPr lang="fi-FI" dirty="0" smtClean="0"/>
          </a:p>
          <a:p>
            <a:pPr>
              <a:defRPr sz="2000" b="1">
                <a:solidFill>
                  <a:srgbClr val="02706E"/>
                </a:solidFill>
              </a:defRPr>
            </a:pPr>
            <a:endParaRPr b="1" dirty="0">
              <a:solidFill>
                <a:srgbClr val="02706E"/>
              </a:solidFill>
            </a:endParaRPr>
          </a:p>
          <a:p>
            <a:pPr marL="342900" indent="-342900">
              <a:buSzPct val="100000"/>
              <a:buFont typeface="Arial"/>
              <a:buChar char="•"/>
              <a:defRPr sz="2000" b="1">
                <a:solidFill>
                  <a:srgbClr val="02706E"/>
                </a:solidFill>
              </a:defRPr>
            </a:pPr>
            <a:r>
              <a:rPr dirty="0"/>
              <a:t>Protection by either quench heaters </a:t>
            </a:r>
            <a:r>
              <a:rPr dirty="0" smtClean="0"/>
              <a:t>or</a:t>
            </a:r>
            <a:r>
              <a:rPr lang="fi-FI" dirty="0" smtClean="0"/>
              <a:t>/and</a:t>
            </a:r>
            <a:r>
              <a:rPr dirty="0" smtClean="0"/>
              <a:t> CLIQ, </a:t>
            </a:r>
            <a:r>
              <a:rPr lang="fi-FI" dirty="0" err="1" smtClean="0"/>
              <a:t>which</a:t>
            </a:r>
            <a:r>
              <a:rPr lang="fi-FI" dirty="0" smtClean="0"/>
              <a:t> </a:t>
            </a:r>
            <a:r>
              <a:rPr lang="fi-FI" dirty="0" err="1" smtClean="0"/>
              <a:t>quench</a:t>
            </a:r>
            <a:r>
              <a:rPr lang="fi-FI" dirty="0" smtClean="0"/>
              <a:t> the </a:t>
            </a:r>
            <a:r>
              <a:rPr lang="fi-FI" dirty="0" err="1" smtClean="0"/>
              <a:t>coil</a:t>
            </a:r>
            <a:r>
              <a:rPr lang="fi-FI" dirty="0" smtClean="0"/>
              <a:t> and </a:t>
            </a:r>
            <a:r>
              <a:rPr lang="fi-FI" dirty="0" err="1" smtClean="0"/>
              <a:t>drive</a:t>
            </a:r>
            <a:r>
              <a:rPr lang="fi-FI" dirty="0" smtClean="0"/>
              <a:t> the </a:t>
            </a:r>
            <a:r>
              <a:rPr lang="fi-FI" dirty="0" err="1" smtClean="0"/>
              <a:t>current</a:t>
            </a:r>
            <a:r>
              <a:rPr lang="fi-FI" dirty="0" smtClean="0"/>
              <a:t> </a:t>
            </a:r>
            <a:r>
              <a:rPr lang="fi-FI" dirty="0" err="1" smtClean="0"/>
              <a:t>decay</a:t>
            </a:r>
            <a:r>
              <a:rPr lang="fi-FI" dirty="0" smtClean="0"/>
              <a:t> </a:t>
            </a:r>
            <a:endParaRPr dirty="0" smtClean="0"/>
          </a:p>
          <a:p>
            <a:pPr marL="800100" lvl="1" indent="-342900">
              <a:buSzPct val="100000"/>
              <a:buFont typeface="Wingdings"/>
              <a:buChar char="▪"/>
            </a:pPr>
            <a:r>
              <a:rPr lang="fi-FI" dirty="0" err="1" smtClean="0"/>
              <a:t>Quench</a:t>
            </a:r>
            <a:r>
              <a:rPr lang="fi-FI" dirty="0" smtClean="0"/>
              <a:t> </a:t>
            </a:r>
            <a:r>
              <a:rPr lang="fi-FI" dirty="0" err="1" smtClean="0"/>
              <a:t>delays</a:t>
            </a:r>
            <a:r>
              <a:rPr lang="fi-FI" dirty="0" smtClean="0"/>
              <a:t> </a:t>
            </a:r>
            <a:r>
              <a:rPr lang="fi-FI" dirty="0" err="1" smtClean="0"/>
              <a:t>were</a:t>
            </a:r>
            <a:r>
              <a:rPr lang="fi-FI" dirty="0" smtClean="0"/>
              <a:t> </a:t>
            </a:r>
            <a:r>
              <a:rPr lang="fi-FI" dirty="0" err="1" smtClean="0"/>
              <a:t>estimated</a:t>
            </a:r>
            <a:r>
              <a:rPr lang="fi-FI" dirty="0" smtClean="0"/>
              <a:t> </a:t>
            </a:r>
            <a:r>
              <a:rPr lang="fi-FI" dirty="0" err="1" smtClean="0"/>
              <a:t>based</a:t>
            </a:r>
            <a:r>
              <a:rPr lang="fi-FI" dirty="0" smtClean="0"/>
              <a:t> on </a:t>
            </a:r>
            <a:r>
              <a:rPr lang="fi-FI" dirty="0" err="1" smtClean="0"/>
              <a:t>improved</a:t>
            </a:r>
            <a:r>
              <a:rPr lang="fi-FI" dirty="0" smtClean="0"/>
              <a:t> HiLumi </a:t>
            </a:r>
            <a:r>
              <a:rPr lang="fi-FI" dirty="0" err="1" smtClean="0"/>
              <a:t>heater-</a:t>
            </a:r>
            <a:r>
              <a:rPr dirty="0" err="1" smtClean="0"/>
              <a:t>technolog</a:t>
            </a:r>
            <a:r>
              <a:rPr lang="fi-FI" dirty="0"/>
              <a:t>y</a:t>
            </a:r>
            <a:r>
              <a:rPr lang="fi-FI" dirty="0" smtClean="0"/>
              <a:t> (to </a:t>
            </a:r>
            <a:r>
              <a:rPr lang="fi-FI" dirty="0" err="1" smtClean="0"/>
              <a:t>get</a:t>
            </a:r>
            <a:r>
              <a:rPr lang="fi-FI" dirty="0" smtClean="0"/>
              <a:t> the </a:t>
            </a:r>
            <a:r>
              <a:rPr lang="fi-FI" dirty="0" err="1" smtClean="0"/>
              <a:t>first</a:t>
            </a:r>
            <a:r>
              <a:rPr lang="fi-FI" dirty="0" smtClean="0"/>
              <a:t> </a:t>
            </a:r>
            <a:r>
              <a:rPr lang="fi-FI" dirty="0" err="1" smtClean="0"/>
              <a:t>assumption</a:t>
            </a:r>
            <a:r>
              <a:rPr lang="fi-FI" dirty="0" smtClean="0"/>
              <a:t> for the </a:t>
            </a:r>
            <a:r>
              <a:rPr lang="fi-FI" dirty="0" err="1" smtClean="0"/>
              <a:t>protection</a:t>
            </a:r>
            <a:r>
              <a:rPr lang="fi-FI" dirty="0" smtClean="0"/>
              <a:t> </a:t>
            </a:r>
            <a:r>
              <a:rPr lang="fi-FI" dirty="0" err="1" smtClean="0"/>
              <a:t>efficiency</a:t>
            </a:r>
            <a:r>
              <a:rPr lang="fi-FI" dirty="0" smtClean="0"/>
              <a:t>)</a:t>
            </a:r>
          </a:p>
        </p:txBody>
      </p:sp>
      <p:grpSp>
        <p:nvGrpSpPr>
          <p:cNvPr id="235" name="Group 235"/>
          <p:cNvGrpSpPr/>
          <p:nvPr/>
        </p:nvGrpSpPr>
        <p:grpSpPr>
          <a:xfrm>
            <a:off x="2463801" y="2727454"/>
            <a:ext cx="4091396" cy="1698507"/>
            <a:chOff x="0" y="-1"/>
            <a:chExt cx="4091395" cy="1273878"/>
          </a:xfrm>
        </p:grpSpPr>
        <p:sp>
          <p:nvSpPr>
            <p:cNvPr id="226" name="Shape 226"/>
            <p:cNvSpPr/>
            <p:nvPr/>
          </p:nvSpPr>
          <p:spPr>
            <a:xfrm>
              <a:off x="0" y="151414"/>
              <a:ext cx="2236742" cy="1122463"/>
            </a:xfrm>
            <a:prstGeom prst="rect">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lgn="ctr"/>
              <a:endParaRPr/>
            </a:p>
          </p:txBody>
        </p:sp>
        <p:sp>
          <p:nvSpPr>
            <p:cNvPr id="227" name="Shape 227"/>
            <p:cNvSpPr/>
            <p:nvPr/>
          </p:nvSpPr>
          <p:spPr>
            <a:xfrm>
              <a:off x="341400" y="10095"/>
              <a:ext cx="598530" cy="222090"/>
            </a:xfrm>
            <a:prstGeom prst="rect">
              <a:avLst/>
            </a:prstGeom>
            <a:solidFill>
              <a:srgbClr val="000000"/>
            </a:solidFill>
            <a:ln w="19050" cap="flat">
              <a:solidFill>
                <a:srgbClr val="000000"/>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228" name="Shape 228"/>
            <p:cNvSpPr/>
            <p:nvPr/>
          </p:nvSpPr>
          <p:spPr>
            <a:xfrm>
              <a:off x="1329880" y="-1"/>
              <a:ext cx="598531" cy="222090"/>
            </a:xfrm>
            <a:prstGeom prst="rect">
              <a:avLst/>
            </a:prstGeom>
            <a:solidFill>
              <a:srgbClr val="FFFFFF"/>
            </a:solidFill>
            <a:ln w="19050" cap="flat">
              <a:solidFill>
                <a:srgbClr val="000000"/>
              </a:solidFill>
              <a:prstDash val="solid"/>
              <a:round/>
            </a:ln>
            <a:effectLst/>
          </p:spPr>
          <p:txBody>
            <a:bodyPr wrap="square" lIns="45719" tIns="45719" rIns="45719" bIns="45719" numCol="1" anchor="ctr">
              <a:noAutofit/>
            </a:bodyPr>
            <a:lstStyle/>
            <a:p>
              <a:pPr algn="ctr"/>
              <a:endParaRPr/>
            </a:p>
          </p:txBody>
        </p:sp>
        <p:sp>
          <p:nvSpPr>
            <p:cNvPr id="229" name="Shape 229"/>
            <p:cNvSpPr/>
            <p:nvPr/>
          </p:nvSpPr>
          <p:spPr>
            <a:xfrm>
              <a:off x="2236742" y="203030"/>
              <a:ext cx="1" cy="474466"/>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30" name="Shape 230"/>
            <p:cNvSpPr/>
            <p:nvPr/>
          </p:nvSpPr>
          <p:spPr>
            <a:xfrm>
              <a:off x="1266400" y="193185"/>
              <a:ext cx="970343"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a:defRPr i="1"/>
              </a:pPr>
              <a:r>
                <a:t>R</a:t>
              </a:r>
              <a:r>
                <a:rPr baseline="-25000"/>
                <a:t>mag</a:t>
              </a:r>
              <a:r>
                <a:t>(t)</a:t>
              </a:r>
            </a:p>
          </p:txBody>
        </p:sp>
        <p:sp>
          <p:nvSpPr>
            <p:cNvPr id="231" name="Shape 231"/>
            <p:cNvSpPr/>
            <p:nvPr/>
          </p:nvSpPr>
          <p:spPr>
            <a:xfrm>
              <a:off x="317408" y="205875"/>
              <a:ext cx="970344"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a:defRPr i="1"/>
              </a:pPr>
              <a:r>
                <a:rPr dirty="0" err="1" smtClean="0"/>
                <a:t>L</a:t>
              </a:r>
              <a:r>
                <a:rPr baseline="-25000" dirty="0" err="1" smtClean="0"/>
                <a:t>mag</a:t>
              </a:r>
              <a:r>
                <a:rPr lang="en-US" dirty="0" smtClean="0"/>
                <a:t>(I)</a:t>
              </a:r>
              <a:endParaRPr baseline="-25000" dirty="0"/>
            </a:p>
          </p:txBody>
        </p:sp>
        <p:sp>
          <p:nvSpPr>
            <p:cNvPr id="233" name="Shape 233"/>
            <p:cNvSpPr/>
            <p:nvPr/>
          </p:nvSpPr>
          <p:spPr>
            <a:xfrm>
              <a:off x="2254752" y="304323"/>
              <a:ext cx="1836643" cy="276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grpSp>
        <p:nvGrpSpPr>
          <p:cNvPr id="238" name="Group 238"/>
          <p:cNvGrpSpPr/>
          <p:nvPr/>
        </p:nvGrpSpPr>
        <p:grpSpPr>
          <a:xfrm>
            <a:off x="4764464" y="3399594"/>
            <a:ext cx="2471832" cy="707207"/>
            <a:chOff x="0" y="-312423"/>
            <a:chExt cx="2471831" cy="668903"/>
          </a:xfrm>
        </p:grpSpPr>
        <p:sp>
          <p:nvSpPr>
            <p:cNvPr id="236" name="Shape 236"/>
            <p:cNvSpPr/>
            <p:nvPr/>
          </p:nvSpPr>
          <p:spPr>
            <a:xfrm>
              <a:off x="0" y="-312423"/>
              <a:ext cx="2471831" cy="668903"/>
            </a:xfrm>
            <a:prstGeom prst="rect">
              <a:avLst/>
            </a:prstGeom>
            <a:blipFill rotWithShape="1">
              <a:blip r:embed="rId3"/>
              <a:srcRect/>
              <a:stretch>
                <a:fillRect/>
              </a:stretch>
            </a:blipFill>
            <a:ln w="12700" cap="flat">
              <a:noFill/>
              <a:miter lim="400000"/>
            </a:ln>
            <a:effectLst/>
          </p:spPr>
          <p:txBody>
            <a:bodyPr wrap="square" lIns="45719" tIns="45719" rIns="45719" bIns="45719" numCol="1" anchor="t">
              <a:noAutofit/>
            </a:bodyPr>
            <a:lstStyle/>
            <a:p>
              <a:endParaRPr/>
            </a:p>
          </p:txBody>
        </p:sp>
        <p:sp>
          <p:nvSpPr>
            <p:cNvPr id="237" name="Shape 237"/>
            <p:cNvSpPr/>
            <p:nvPr/>
          </p:nvSpPr>
          <p:spPr>
            <a:xfrm>
              <a:off x="0" y="-1"/>
              <a:ext cx="2471831" cy="3493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5">
                                            <p:txEl>
                                              <p:pRg st="14" end="1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658094"/>
            <a:ext cx="1789510" cy="555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3619363" y="620688"/>
            <a:ext cx="0"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3451208" y="251357"/>
            <a:ext cx="486054" cy="923330"/>
          </a:xfrm>
          <a:prstGeom prst="rect">
            <a:avLst/>
          </a:prstGeom>
          <a:noFill/>
        </p:spPr>
        <p:txBody>
          <a:bodyPr wrap="square" rtlCol="0">
            <a:spAutoFit/>
          </a:bodyPr>
          <a:lstStyle/>
          <a:p>
            <a:r>
              <a:rPr lang="fi-FI" dirty="0" smtClean="0"/>
              <a:t>I in 1</a:t>
            </a:r>
            <a:endParaRPr lang="en-US" dirty="0"/>
          </a:p>
        </p:txBody>
      </p:sp>
      <p:cxnSp>
        <p:nvCxnSpPr>
          <p:cNvPr id="7" name="Straight Arrow Connector 6"/>
          <p:cNvCxnSpPr/>
          <p:nvPr/>
        </p:nvCxnSpPr>
        <p:spPr>
          <a:xfrm flipV="1">
            <a:off x="3619364" y="2708920"/>
            <a:ext cx="133673" cy="13681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Oval 7"/>
          <p:cNvSpPr/>
          <p:nvPr/>
        </p:nvSpPr>
        <p:spPr>
          <a:xfrm>
            <a:off x="3451209" y="650875"/>
            <a:ext cx="168155" cy="216024"/>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1</a:t>
            </a:r>
            <a:endParaRPr lang="en-US" sz="1200" dirty="0"/>
          </a:p>
        </p:txBody>
      </p:sp>
      <p:sp>
        <p:nvSpPr>
          <p:cNvPr id="9" name="Oval 8"/>
          <p:cNvSpPr/>
          <p:nvPr/>
        </p:nvSpPr>
        <p:spPr>
          <a:xfrm>
            <a:off x="3584884" y="3049802"/>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a:t>2</a:t>
            </a:r>
            <a:endParaRPr lang="en-US" sz="1200" dirty="0"/>
          </a:p>
        </p:txBody>
      </p:sp>
      <p:cxnSp>
        <p:nvCxnSpPr>
          <p:cNvPr id="10" name="Elbow Connector 9"/>
          <p:cNvCxnSpPr/>
          <p:nvPr/>
        </p:nvCxnSpPr>
        <p:spPr>
          <a:xfrm rot="10800000" flipV="1">
            <a:off x="3831554" y="658094"/>
            <a:ext cx="839585" cy="283924"/>
          </a:xfrm>
          <a:prstGeom prst="bentConnector3">
            <a:avLst>
              <a:gd name="adj1" fmla="val 99918"/>
            </a:avLst>
          </a:prstGeom>
          <a:ln>
            <a:tailEnd type="arrow"/>
          </a:ln>
        </p:spPr>
        <p:style>
          <a:lnRef idx="1">
            <a:schemeClr val="dk1"/>
          </a:lnRef>
          <a:fillRef idx="0">
            <a:schemeClr val="dk1"/>
          </a:fillRef>
          <a:effectRef idx="0">
            <a:schemeClr val="dk1"/>
          </a:effectRef>
          <a:fontRef idx="minor">
            <a:schemeClr val="tx1"/>
          </a:fontRef>
        </p:style>
      </p:cxnSp>
      <p:cxnSp>
        <p:nvCxnSpPr>
          <p:cNvPr id="11" name="Elbow Connector 10"/>
          <p:cNvCxnSpPr/>
          <p:nvPr/>
        </p:nvCxnSpPr>
        <p:spPr>
          <a:xfrm rot="5400000" flipH="1" flipV="1">
            <a:off x="1616983" y="2786935"/>
            <a:ext cx="5190215" cy="918100"/>
          </a:xfrm>
          <a:prstGeom prst="bentConnector3">
            <a:avLst>
              <a:gd name="adj1" fmla="val -8726"/>
            </a:avLst>
          </a:prstGeom>
        </p:spPr>
        <p:style>
          <a:lnRef idx="1">
            <a:schemeClr val="dk1"/>
          </a:lnRef>
          <a:fillRef idx="0">
            <a:schemeClr val="dk1"/>
          </a:fillRef>
          <a:effectRef idx="0">
            <a:schemeClr val="dk1"/>
          </a:effectRef>
          <a:fontRef idx="minor">
            <a:schemeClr val="tx1"/>
          </a:fontRef>
        </p:style>
      </p:cxnSp>
      <p:sp>
        <p:nvSpPr>
          <p:cNvPr id="12" name="Oval 11"/>
          <p:cNvSpPr/>
          <p:nvPr/>
        </p:nvSpPr>
        <p:spPr>
          <a:xfrm>
            <a:off x="4167269" y="6237312"/>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3</a:t>
            </a:r>
            <a:endParaRPr lang="en-US" sz="1200" dirty="0"/>
          </a:p>
        </p:txBody>
      </p:sp>
      <p:sp>
        <p:nvSpPr>
          <p:cNvPr id="13" name="Oval 12"/>
          <p:cNvSpPr/>
          <p:nvPr/>
        </p:nvSpPr>
        <p:spPr>
          <a:xfrm>
            <a:off x="3722966" y="3717032"/>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4</a:t>
            </a:r>
            <a:endParaRPr lang="en-US" sz="1200" dirty="0"/>
          </a:p>
        </p:txBody>
      </p:sp>
      <p:cxnSp>
        <p:nvCxnSpPr>
          <p:cNvPr id="14" name="Straight Arrow Connector 13"/>
          <p:cNvCxnSpPr/>
          <p:nvPr/>
        </p:nvCxnSpPr>
        <p:spPr>
          <a:xfrm flipV="1">
            <a:off x="3831553" y="2708920"/>
            <a:ext cx="66836" cy="14113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 name="Oval 14"/>
          <p:cNvSpPr/>
          <p:nvPr/>
        </p:nvSpPr>
        <p:spPr>
          <a:xfrm>
            <a:off x="4152792" y="5949280"/>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5</a:t>
            </a:r>
            <a:endParaRPr lang="en-US" sz="1200" dirty="0"/>
          </a:p>
        </p:txBody>
      </p:sp>
      <p:sp>
        <p:nvSpPr>
          <p:cNvPr id="16" name="Oval 15"/>
          <p:cNvSpPr/>
          <p:nvPr/>
        </p:nvSpPr>
        <p:spPr>
          <a:xfrm>
            <a:off x="3104965" y="6092681"/>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8</a:t>
            </a:r>
            <a:endParaRPr lang="en-US" sz="1200" dirty="0"/>
          </a:p>
        </p:txBody>
      </p:sp>
      <p:cxnSp>
        <p:nvCxnSpPr>
          <p:cNvPr id="17" name="Elbow Connector 16"/>
          <p:cNvCxnSpPr/>
          <p:nvPr/>
        </p:nvCxnSpPr>
        <p:spPr>
          <a:xfrm rot="5400000" flipH="1" flipV="1">
            <a:off x="1603733" y="3019598"/>
            <a:ext cx="5116156" cy="526841"/>
          </a:xfrm>
          <a:prstGeom prst="bentConnector3">
            <a:avLst>
              <a:gd name="adj1" fmla="val -6349"/>
            </a:avLst>
          </a:prstGeom>
        </p:spPr>
        <p:style>
          <a:lnRef idx="1">
            <a:schemeClr val="dk1"/>
          </a:lnRef>
          <a:fillRef idx="0">
            <a:schemeClr val="dk1"/>
          </a:fillRef>
          <a:effectRef idx="0">
            <a:schemeClr val="dk1"/>
          </a:effectRef>
          <a:fontRef idx="minor">
            <a:schemeClr val="tx1"/>
          </a:fontRef>
        </p:style>
      </p:cxnSp>
      <p:cxnSp>
        <p:nvCxnSpPr>
          <p:cNvPr id="18" name="Elbow Connector 17"/>
          <p:cNvCxnSpPr/>
          <p:nvPr/>
        </p:nvCxnSpPr>
        <p:spPr>
          <a:xfrm rot="10800000" flipV="1">
            <a:off x="3964124" y="724937"/>
            <a:ext cx="461109" cy="283924"/>
          </a:xfrm>
          <a:prstGeom prst="bentConnector3">
            <a:avLst>
              <a:gd name="adj1" fmla="val 99576"/>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V="1">
            <a:off x="3952339" y="2636912"/>
            <a:ext cx="66836" cy="16634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0" name="Oval 19"/>
          <p:cNvSpPr/>
          <p:nvPr/>
        </p:nvSpPr>
        <p:spPr>
          <a:xfrm>
            <a:off x="3968349" y="2996952"/>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a:t>6</a:t>
            </a:r>
            <a:endParaRPr lang="en-US" sz="1200" dirty="0"/>
          </a:p>
        </p:txBody>
      </p:sp>
      <p:cxnSp>
        <p:nvCxnSpPr>
          <p:cNvPr id="21" name="Straight Arrow Connector 20"/>
          <p:cNvCxnSpPr/>
          <p:nvPr/>
        </p:nvCxnSpPr>
        <p:spPr>
          <a:xfrm flipV="1">
            <a:off x="3999951" y="5373219"/>
            <a:ext cx="1188844"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5188796" y="5200064"/>
            <a:ext cx="786687" cy="923330"/>
          </a:xfrm>
          <a:prstGeom prst="rect">
            <a:avLst/>
          </a:prstGeom>
          <a:noFill/>
        </p:spPr>
        <p:txBody>
          <a:bodyPr wrap="square" rtlCol="0">
            <a:spAutoFit/>
          </a:bodyPr>
          <a:lstStyle/>
          <a:p>
            <a:r>
              <a:rPr lang="fi-FI" dirty="0" smtClean="0"/>
              <a:t>I out 1 = I in 2</a:t>
            </a:r>
            <a:endParaRPr lang="en-US" dirty="0"/>
          </a:p>
        </p:txBody>
      </p:sp>
      <p:cxnSp>
        <p:nvCxnSpPr>
          <p:cNvPr id="23" name="Elbow Connector 22"/>
          <p:cNvCxnSpPr>
            <a:endCxn id="22" idx="2"/>
          </p:cNvCxnSpPr>
          <p:nvPr/>
        </p:nvCxnSpPr>
        <p:spPr>
          <a:xfrm flipV="1">
            <a:off x="3158256" y="6123394"/>
            <a:ext cx="2423884" cy="621570"/>
          </a:xfrm>
          <a:prstGeom prst="bentConnector2">
            <a:avLst/>
          </a:prstGeom>
        </p:spPr>
        <p:style>
          <a:lnRef idx="1">
            <a:schemeClr val="dk1"/>
          </a:lnRef>
          <a:fillRef idx="0">
            <a:schemeClr val="dk1"/>
          </a:fillRef>
          <a:effectRef idx="0">
            <a:schemeClr val="dk1"/>
          </a:effectRef>
          <a:fontRef idx="minor">
            <a:schemeClr val="tx1"/>
          </a:fontRef>
        </p:style>
      </p:cxnSp>
      <p:sp>
        <p:nvSpPr>
          <p:cNvPr id="24" name="Oval 23"/>
          <p:cNvSpPr/>
          <p:nvPr/>
        </p:nvSpPr>
        <p:spPr>
          <a:xfrm>
            <a:off x="4110601" y="5182437"/>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smtClean="0"/>
              <a:t>7</a:t>
            </a:r>
            <a:endParaRPr lang="en-US" sz="1200" dirty="0"/>
          </a:p>
        </p:txBody>
      </p:sp>
      <p:cxnSp>
        <p:nvCxnSpPr>
          <p:cNvPr id="25" name="Elbow Connector 24"/>
          <p:cNvCxnSpPr/>
          <p:nvPr/>
        </p:nvCxnSpPr>
        <p:spPr>
          <a:xfrm rot="5400000" flipH="1" flipV="1">
            <a:off x="2722002" y="6308708"/>
            <a:ext cx="872509" cy="1"/>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H="1">
            <a:off x="2996953" y="2780928"/>
            <a:ext cx="125252" cy="12961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7" name="Oval 26"/>
          <p:cNvSpPr/>
          <p:nvPr/>
        </p:nvSpPr>
        <p:spPr>
          <a:xfrm>
            <a:off x="2929853" y="3063672"/>
            <a:ext cx="168155" cy="216024"/>
          </a:xfrm>
          <a:prstGeom prst="ellipse">
            <a:avLst/>
          </a:prstGeom>
          <a:noFill/>
          <a:ln w="9525"/>
        </p:spPr>
        <p:style>
          <a:lnRef idx="2">
            <a:schemeClr val="dk1"/>
          </a:lnRef>
          <a:fillRef idx="1">
            <a:schemeClr val="lt1"/>
          </a:fillRef>
          <a:effectRef idx="0">
            <a:schemeClr val="dk1"/>
          </a:effectRef>
          <a:fontRef idx="minor">
            <a:schemeClr val="dk1"/>
          </a:fontRef>
        </p:style>
        <p:txBody>
          <a:bodyPr rtlCol="0" anchor="ctr"/>
          <a:lstStyle/>
          <a:p>
            <a:pPr algn="ctr"/>
            <a:r>
              <a:rPr lang="fi-FI" sz="1200" dirty="0"/>
              <a:t>9</a:t>
            </a:r>
            <a:endParaRPr lang="en-US" sz="1200" dirty="0"/>
          </a:p>
        </p:txBody>
      </p:sp>
    </p:spTree>
    <p:extLst>
      <p:ext uri="{BB962C8B-B14F-4D97-AF65-F5344CB8AC3E}">
        <p14:creationId xmlns:p14="http://schemas.microsoft.com/office/powerpoint/2010/main" val="1824031735"/>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almit\Dropbox\EuroCirCol_shared\TUT-Presentations\updatedInductanceComput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320" y="620688"/>
            <a:ext cx="7783830" cy="463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388573"/>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salmit\Dropbox\Shared_with_NJ\CoordinateFilesForMesh\CosTheta\CoilData_CosTheta_v28b_opt5d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038" t="18602" r="29874" b="22891"/>
          <a:stretch/>
        </p:blipFill>
        <p:spPr bwMode="auto">
          <a:xfrm>
            <a:off x="179513" y="2226568"/>
            <a:ext cx="3470077" cy="2642592"/>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79513" y="764706"/>
            <a:ext cx="7932209" cy="4437443"/>
            <a:chOff x="226187" y="2551859"/>
            <a:chExt cx="10576278" cy="4437443"/>
          </a:xfrm>
        </p:grpSpPr>
        <p:pic>
          <p:nvPicPr>
            <p:cNvPr id="7" name="Picture 2" descr="C:\Users\salmit\Dropbox\Shared_with_NJ\CoordinateFilesForMesh\Block\CoilData_Block_v26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855" t="15015" r="18300" b="9388"/>
            <a:stretch/>
          </p:blipFill>
          <p:spPr bwMode="auto">
            <a:xfrm>
              <a:off x="6450598" y="3992019"/>
              <a:ext cx="4351867" cy="299728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26187" y="2551859"/>
              <a:ext cx="9776379" cy="400110"/>
            </a:xfrm>
            <a:prstGeom prst="rect">
              <a:avLst/>
            </a:prstGeom>
            <a:solidFill>
              <a:schemeClr val="bg1"/>
            </a:solidFill>
          </p:spPr>
          <p:txBody>
            <a:bodyPr wrap="square" rtlCol="0">
              <a:spAutoFit/>
            </a:bodyPr>
            <a:lstStyle/>
            <a:p>
              <a:r>
                <a:rPr lang="fi-FI" sz="2000" b="1" dirty="0" err="1" smtClean="0"/>
                <a:t>Effective</a:t>
              </a:r>
              <a:r>
                <a:rPr lang="fi-FI" sz="2000" b="1" dirty="0" smtClean="0"/>
                <a:t> </a:t>
              </a:r>
              <a:r>
                <a:rPr lang="fi-FI" sz="2000" b="1" dirty="0" err="1" smtClean="0"/>
                <a:t>self-inductance</a:t>
              </a:r>
              <a:r>
                <a:rPr lang="fi-FI" sz="2000" b="1" dirty="0" smtClean="0"/>
                <a:t> </a:t>
              </a:r>
              <a:r>
                <a:rPr lang="fi-FI" sz="2000" b="1" dirty="0" err="1" smtClean="0"/>
                <a:t>normalized</a:t>
              </a:r>
              <a:r>
                <a:rPr lang="fi-FI" sz="2000" b="1" dirty="0" smtClean="0"/>
                <a:t> to the </a:t>
              </a:r>
              <a:r>
                <a:rPr lang="fi-FI" sz="2000" b="1" dirty="0" err="1" smtClean="0"/>
                <a:t>maximum</a:t>
              </a:r>
              <a:r>
                <a:rPr lang="fi-FI" sz="2000" b="1" dirty="0" smtClean="0"/>
                <a:t> </a:t>
              </a:r>
              <a:r>
                <a:rPr lang="fi-FI" sz="2000" b="1" dirty="0" err="1" smtClean="0"/>
                <a:t>one</a:t>
              </a:r>
              <a:endParaRPr lang="en-US" sz="2000" b="1" dirty="0"/>
            </a:p>
          </p:txBody>
        </p:sp>
        <p:sp>
          <p:nvSpPr>
            <p:cNvPr id="9" name="TextBox 8"/>
            <p:cNvSpPr txBox="1"/>
            <p:nvPr/>
          </p:nvSpPr>
          <p:spPr>
            <a:xfrm>
              <a:off x="6450596" y="3047996"/>
              <a:ext cx="4351866" cy="338554"/>
            </a:xfrm>
            <a:prstGeom prst="rect">
              <a:avLst/>
            </a:prstGeom>
            <a:solidFill>
              <a:schemeClr val="bg1"/>
            </a:solidFill>
          </p:spPr>
          <p:txBody>
            <a:bodyPr wrap="square" rtlCol="0">
              <a:spAutoFit/>
            </a:bodyPr>
            <a:lstStyle/>
            <a:p>
              <a:endParaRPr lang="en-US" sz="1600" b="1" dirty="0"/>
            </a:p>
          </p:txBody>
        </p:sp>
      </p:grpSp>
      <p:pic>
        <p:nvPicPr>
          <p:cNvPr id="12" name="Picture 2" descr="C:\Users\salmit\Dropbox\Shared_with_NJ\CoordinateFilesForMesh\Block\CoilData_Block_v26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3156" t="3273" r="7012" b="9388"/>
          <a:stretch/>
        </p:blipFill>
        <p:spPr bwMode="auto">
          <a:xfrm>
            <a:off x="8111720" y="1231499"/>
            <a:ext cx="850939" cy="513120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salmit\Dropbox\Shared_with_NJ\CoordinateFilesForMesh\CosTheta\CoilData_CosTheta_v28b_opt5d2.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3590" t="2176" r="19240" b="8603"/>
          <a:stretch/>
        </p:blipFill>
        <p:spPr bwMode="auto">
          <a:xfrm>
            <a:off x="3845655" y="1164816"/>
            <a:ext cx="681608" cy="5088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257226"/>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salmit\Dropbox\Shared_with_NJ\CoordinateFilesForMesh\CommonCoil\CoilData_CC_v1h_intgrad_t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137" t="1999" r="8158" b="9463"/>
          <a:stretch/>
        </p:blipFill>
        <p:spPr bwMode="auto">
          <a:xfrm>
            <a:off x="266267" y="692696"/>
            <a:ext cx="8881534" cy="509418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79513" y="764704"/>
            <a:ext cx="7332285" cy="400110"/>
          </a:xfrm>
          <a:prstGeom prst="rect">
            <a:avLst/>
          </a:prstGeom>
          <a:solidFill>
            <a:schemeClr val="bg1"/>
          </a:solidFill>
        </p:spPr>
        <p:txBody>
          <a:bodyPr wrap="square" rtlCol="0">
            <a:spAutoFit/>
          </a:bodyPr>
          <a:lstStyle/>
          <a:p>
            <a:r>
              <a:rPr lang="fi-FI" sz="2000" b="1" dirty="0" err="1" smtClean="0"/>
              <a:t>Effective</a:t>
            </a:r>
            <a:r>
              <a:rPr lang="fi-FI" sz="2000" b="1" dirty="0" smtClean="0"/>
              <a:t> </a:t>
            </a:r>
            <a:r>
              <a:rPr lang="fi-FI" sz="2000" b="1" dirty="0" err="1" smtClean="0"/>
              <a:t>self-inductance</a:t>
            </a:r>
            <a:r>
              <a:rPr lang="fi-FI" sz="2000" b="1" dirty="0" smtClean="0"/>
              <a:t> </a:t>
            </a:r>
            <a:r>
              <a:rPr lang="fi-FI" sz="2000" b="1" dirty="0" err="1" smtClean="0"/>
              <a:t>normalized</a:t>
            </a:r>
            <a:r>
              <a:rPr lang="fi-FI" sz="2000" b="1" dirty="0" smtClean="0"/>
              <a:t> to the </a:t>
            </a:r>
            <a:r>
              <a:rPr lang="fi-FI" sz="2000" b="1" dirty="0" err="1" smtClean="0"/>
              <a:t>maximum</a:t>
            </a:r>
            <a:r>
              <a:rPr lang="fi-FI" sz="2000" b="1" dirty="0" smtClean="0"/>
              <a:t> </a:t>
            </a:r>
            <a:r>
              <a:rPr lang="fi-FI" sz="2000" b="1" dirty="0" err="1" smtClean="0"/>
              <a:t>one</a:t>
            </a:r>
            <a:endParaRPr lang="en-US" sz="2000" b="1" dirty="0"/>
          </a:p>
        </p:txBody>
      </p:sp>
    </p:spTree>
    <p:extLst>
      <p:ext uri="{BB962C8B-B14F-4D97-AF65-F5344CB8AC3E}">
        <p14:creationId xmlns:p14="http://schemas.microsoft.com/office/powerpoint/2010/main" val="1375906491"/>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i-FI" dirty="0" err="1" smtClean="0"/>
              <a:t>Costheta</a:t>
            </a:r>
            <a:r>
              <a:rPr lang="fi-FI" dirty="0" smtClean="0"/>
              <a:t>: </a:t>
            </a:r>
            <a:r>
              <a:rPr lang="fi-FI" dirty="0" err="1" smtClean="0"/>
              <a:t>Voltages</a:t>
            </a:r>
            <a:r>
              <a:rPr lang="fi-FI" dirty="0" smtClean="0"/>
              <a:t> </a:t>
            </a:r>
            <a:r>
              <a:rPr lang="fi-FI" dirty="0" err="1" smtClean="0"/>
              <a:t>between</a:t>
            </a:r>
            <a:r>
              <a:rPr lang="fi-FI" dirty="0" smtClean="0"/>
              <a:t> </a:t>
            </a:r>
            <a:r>
              <a:rPr lang="fi-FI" dirty="0" err="1" smtClean="0"/>
              <a:t>cables</a:t>
            </a:r>
            <a:r>
              <a:rPr lang="fi-FI" dirty="0" smtClean="0"/>
              <a:t> at 190 ms</a:t>
            </a: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6198" r="1801" b="16366"/>
          <a:stretch/>
        </p:blipFill>
        <p:spPr>
          <a:xfrm>
            <a:off x="243746" y="2352739"/>
            <a:ext cx="4547104" cy="3596933"/>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40930" r="6881" b="13766"/>
          <a:stretch/>
        </p:blipFill>
        <p:spPr>
          <a:xfrm>
            <a:off x="5175969" y="2335578"/>
            <a:ext cx="3788519" cy="3469685"/>
          </a:xfrm>
          <a:prstGeom prst="rect">
            <a:avLst/>
          </a:prstGeom>
        </p:spPr>
      </p:pic>
      <p:sp>
        <p:nvSpPr>
          <p:cNvPr id="5" name="Rectangle 4"/>
          <p:cNvSpPr/>
          <p:nvPr/>
        </p:nvSpPr>
        <p:spPr>
          <a:xfrm>
            <a:off x="451219" y="1784296"/>
            <a:ext cx="4132157" cy="400110"/>
          </a:xfrm>
          <a:prstGeom prst="rect">
            <a:avLst/>
          </a:prstGeom>
        </p:spPr>
        <p:txBody>
          <a:bodyPr wrap="none">
            <a:spAutoFit/>
          </a:bodyPr>
          <a:lstStyle/>
          <a:p>
            <a:pPr hangingPunct="1"/>
            <a:r>
              <a:rPr lang="fi-FI" sz="2000" kern="1200" dirty="0" err="1">
                <a:solidFill>
                  <a:prstClr val="black"/>
                </a:solidFill>
                <a:latin typeface="Calibri" panose="020F0502020204030204"/>
                <a:ea typeface="+mn-ea"/>
                <a:cs typeface="+mn-cs"/>
              </a:rPr>
              <a:t>Turn-to-turn</a:t>
            </a:r>
            <a:r>
              <a:rPr lang="fi-FI" sz="2000" kern="1200" dirty="0">
                <a:solidFill>
                  <a:prstClr val="black"/>
                </a:solidFill>
                <a:latin typeface="Calibri" panose="020F0502020204030204"/>
                <a:ea typeface="+mn-ea"/>
                <a:cs typeface="+mn-cs"/>
              </a:rPr>
              <a:t> </a:t>
            </a:r>
            <a:r>
              <a:rPr lang="fi-FI" sz="2000" kern="1200" dirty="0" smtClean="0">
                <a:solidFill>
                  <a:prstClr val="black"/>
                </a:solidFill>
                <a:latin typeface="Calibri" panose="020F0502020204030204"/>
                <a:ea typeface="+mn-ea"/>
                <a:cs typeface="+mn-cs"/>
              </a:rPr>
              <a:t>(</a:t>
            </a:r>
            <a:r>
              <a:rPr lang="fi-FI" sz="2000" kern="1200" dirty="0" err="1" smtClean="0">
                <a:solidFill>
                  <a:prstClr val="black"/>
                </a:solidFill>
                <a:latin typeface="Calibri" panose="020F0502020204030204"/>
                <a:ea typeface="+mn-ea"/>
                <a:cs typeface="+mn-cs"/>
              </a:rPr>
              <a:t>Laterally</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adjacent</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turns</a:t>
            </a:r>
            <a:r>
              <a:rPr lang="fi-FI" sz="2000" kern="1200" dirty="0" smtClean="0">
                <a:solidFill>
                  <a:prstClr val="black"/>
                </a:solidFill>
                <a:latin typeface="Calibri" panose="020F0502020204030204"/>
                <a:ea typeface="+mn-ea"/>
                <a:cs typeface="+mn-cs"/>
              </a:rPr>
              <a:t>)</a:t>
            </a:r>
            <a:endParaRPr lang="en-US" sz="2000" kern="1200" dirty="0">
              <a:solidFill>
                <a:prstClr val="black"/>
              </a:solidFill>
              <a:latin typeface="Calibri" panose="020F0502020204030204"/>
              <a:ea typeface="+mn-ea"/>
              <a:cs typeface="+mn-cs"/>
            </a:endParaRPr>
          </a:p>
        </p:txBody>
      </p:sp>
      <p:sp>
        <p:nvSpPr>
          <p:cNvPr id="8" name="Rectangle 7"/>
          <p:cNvSpPr/>
          <p:nvPr/>
        </p:nvSpPr>
        <p:spPr>
          <a:xfrm>
            <a:off x="4816209" y="1792527"/>
            <a:ext cx="4341638" cy="400110"/>
          </a:xfrm>
          <a:prstGeom prst="rect">
            <a:avLst/>
          </a:prstGeom>
        </p:spPr>
        <p:txBody>
          <a:bodyPr wrap="none">
            <a:spAutoFit/>
          </a:bodyPr>
          <a:lstStyle/>
          <a:p>
            <a:pPr hangingPunct="1"/>
            <a:r>
              <a:rPr lang="fi-FI" sz="2000" kern="1200" dirty="0" err="1" smtClean="0">
                <a:solidFill>
                  <a:prstClr val="black"/>
                </a:solidFill>
                <a:latin typeface="Calibri" panose="020F0502020204030204"/>
                <a:ea typeface="+mn-ea"/>
                <a:cs typeface="+mn-cs"/>
              </a:rPr>
              <a:t>Layer-to-layer</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vertically</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adjacent</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turns</a:t>
            </a:r>
            <a:r>
              <a:rPr lang="fi-FI" sz="2000" kern="1200" dirty="0" smtClean="0">
                <a:solidFill>
                  <a:prstClr val="black"/>
                </a:solidFill>
                <a:latin typeface="Calibri" panose="020F0502020204030204"/>
                <a:ea typeface="+mn-ea"/>
                <a:cs typeface="+mn-cs"/>
              </a:rPr>
              <a:t>)</a:t>
            </a:r>
            <a:endParaRPr lang="en-US" sz="2000" kern="1200" dirty="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8085742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fi-FI" dirty="0" err="1" smtClean="0"/>
              <a:t>CommonCoil</a:t>
            </a:r>
            <a:r>
              <a:rPr lang="fi-FI" dirty="0" smtClean="0"/>
              <a:t> v1h_intragrad_t2: </a:t>
            </a:r>
            <a:r>
              <a:rPr lang="fi-FI" dirty="0" err="1" smtClean="0"/>
              <a:t>Turn-to-turn</a:t>
            </a:r>
            <a:r>
              <a:rPr lang="fi-FI" dirty="0" smtClean="0"/>
              <a:t> </a:t>
            </a:r>
            <a:r>
              <a:rPr lang="fi-FI" dirty="0" err="1" smtClean="0"/>
              <a:t>voltages</a:t>
            </a:r>
            <a:r>
              <a:rPr lang="fi-FI" dirty="0" smtClean="0"/>
              <a:t> </a:t>
            </a:r>
            <a:r>
              <a:rPr lang="fi-FI" dirty="0"/>
              <a:t>at </a:t>
            </a:r>
            <a:r>
              <a:rPr lang="fi-FI" dirty="0" smtClean="0"/>
              <a:t>~190 </a:t>
            </a:r>
            <a:r>
              <a:rPr lang="fi-FI" dirty="0"/>
              <a:t>ms</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734" b="19647"/>
          <a:stretch/>
        </p:blipFill>
        <p:spPr>
          <a:xfrm>
            <a:off x="640467" y="2420888"/>
            <a:ext cx="7854883" cy="3789414"/>
          </a:xfrm>
          <a:prstGeom prst="rect">
            <a:avLst/>
          </a:prstGeom>
        </p:spPr>
      </p:pic>
    </p:spTree>
    <p:extLst>
      <p:ext uri="{BB962C8B-B14F-4D97-AF65-F5344CB8AC3E}">
        <p14:creationId xmlns:p14="http://schemas.microsoft.com/office/powerpoint/2010/main" val="15414191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fi-FI" dirty="0" err="1" smtClean="0"/>
              <a:t>CommonCoil</a:t>
            </a:r>
            <a:r>
              <a:rPr lang="fi-FI" dirty="0" smtClean="0"/>
              <a:t> v1h_intragrad_t2: </a:t>
            </a:r>
            <a:r>
              <a:rPr lang="fi-FI" dirty="0" err="1" smtClean="0"/>
              <a:t>Layer-to-layer</a:t>
            </a:r>
            <a:r>
              <a:rPr lang="fi-FI" dirty="0" smtClean="0"/>
              <a:t> </a:t>
            </a:r>
            <a:r>
              <a:rPr lang="fi-FI" dirty="0" err="1" smtClean="0"/>
              <a:t>voltages</a:t>
            </a:r>
            <a:r>
              <a:rPr lang="fi-FI" dirty="0" smtClean="0"/>
              <a:t> </a:t>
            </a:r>
            <a:r>
              <a:rPr lang="fi-FI" dirty="0"/>
              <a:t>at </a:t>
            </a:r>
            <a:r>
              <a:rPr lang="fi-FI" dirty="0" smtClean="0"/>
              <a:t>~190 </a:t>
            </a:r>
            <a:r>
              <a:rPr lang="fi-FI" dirty="0"/>
              <a:t>ms</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368" t="6200" r="1663" b="20302"/>
          <a:stretch/>
        </p:blipFill>
        <p:spPr>
          <a:xfrm>
            <a:off x="467544" y="1988840"/>
            <a:ext cx="8229599" cy="4392488"/>
          </a:xfrm>
          <a:prstGeom prst="rect">
            <a:avLst/>
          </a:prstGeom>
        </p:spPr>
      </p:pic>
    </p:spTree>
    <p:extLst>
      <p:ext uri="{BB962C8B-B14F-4D97-AF65-F5344CB8AC3E}">
        <p14:creationId xmlns:p14="http://schemas.microsoft.com/office/powerpoint/2010/main" val="22390418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i-FI" dirty="0" smtClean="0"/>
              <a:t>Block_v26b</a:t>
            </a:r>
            <a:r>
              <a:rPr lang="fi-FI" dirty="0"/>
              <a:t>: </a:t>
            </a:r>
            <a:r>
              <a:rPr lang="fi-FI" dirty="0" err="1" smtClean="0"/>
              <a:t>Voltages</a:t>
            </a:r>
            <a:r>
              <a:rPr lang="fi-FI" dirty="0" smtClean="0"/>
              <a:t> </a:t>
            </a:r>
            <a:r>
              <a:rPr lang="fi-FI" dirty="0" err="1" smtClean="0"/>
              <a:t>between</a:t>
            </a:r>
            <a:r>
              <a:rPr lang="fi-FI" dirty="0" smtClean="0"/>
              <a:t> </a:t>
            </a:r>
            <a:r>
              <a:rPr lang="fi-FI" dirty="0" err="1" smtClean="0"/>
              <a:t>cables</a:t>
            </a:r>
            <a:r>
              <a:rPr lang="fi-FI" dirty="0" smtClean="0"/>
              <a:t> at ~160 </a:t>
            </a:r>
            <a:r>
              <a:rPr lang="fi-FI" dirty="0"/>
              <a:t>ms</a:t>
            </a:r>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6174" r="25038" b="18671"/>
          <a:stretch/>
        </p:blipFill>
        <p:spPr>
          <a:xfrm>
            <a:off x="605789" y="2188898"/>
            <a:ext cx="3680460" cy="3687023"/>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22183" r="27893" b="19739"/>
          <a:stretch/>
        </p:blipFill>
        <p:spPr>
          <a:xfrm>
            <a:off x="4703446" y="2188897"/>
            <a:ext cx="3766185" cy="3625965"/>
          </a:xfrm>
          <a:prstGeom prst="rect">
            <a:avLst/>
          </a:prstGeom>
        </p:spPr>
      </p:pic>
      <p:sp>
        <p:nvSpPr>
          <p:cNvPr id="8" name="Rectangle 7"/>
          <p:cNvSpPr/>
          <p:nvPr/>
        </p:nvSpPr>
        <p:spPr>
          <a:xfrm>
            <a:off x="379940" y="1720178"/>
            <a:ext cx="4132157" cy="400110"/>
          </a:xfrm>
          <a:prstGeom prst="rect">
            <a:avLst/>
          </a:prstGeom>
        </p:spPr>
        <p:txBody>
          <a:bodyPr wrap="none">
            <a:spAutoFit/>
          </a:bodyPr>
          <a:lstStyle/>
          <a:p>
            <a:pPr hangingPunct="1"/>
            <a:r>
              <a:rPr lang="fi-FI" sz="2000" kern="1200" dirty="0" err="1">
                <a:solidFill>
                  <a:prstClr val="black"/>
                </a:solidFill>
                <a:latin typeface="Calibri" panose="020F0502020204030204"/>
                <a:ea typeface="+mn-ea"/>
                <a:cs typeface="+mn-cs"/>
              </a:rPr>
              <a:t>Turn-to-turn</a:t>
            </a:r>
            <a:r>
              <a:rPr lang="fi-FI" sz="2000" kern="1200" dirty="0">
                <a:solidFill>
                  <a:prstClr val="black"/>
                </a:solidFill>
                <a:latin typeface="Calibri" panose="020F0502020204030204"/>
                <a:ea typeface="+mn-ea"/>
                <a:cs typeface="+mn-cs"/>
              </a:rPr>
              <a:t> </a:t>
            </a:r>
            <a:r>
              <a:rPr lang="fi-FI" sz="2000" kern="1200" dirty="0" smtClean="0">
                <a:solidFill>
                  <a:prstClr val="black"/>
                </a:solidFill>
                <a:latin typeface="Calibri" panose="020F0502020204030204"/>
                <a:ea typeface="+mn-ea"/>
                <a:cs typeface="+mn-cs"/>
              </a:rPr>
              <a:t>(</a:t>
            </a:r>
            <a:r>
              <a:rPr lang="fi-FI" sz="2000" kern="1200" dirty="0" err="1" smtClean="0">
                <a:solidFill>
                  <a:prstClr val="black"/>
                </a:solidFill>
                <a:latin typeface="Calibri" panose="020F0502020204030204"/>
                <a:ea typeface="+mn-ea"/>
                <a:cs typeface="+mn-cs"/>
              </a:rPr>
              <a:t>Laterally</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adjacent</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turns</a:t>
            </a:r>
            <a:r>
              <a:rPr lang="fi-FI" sz="2000" kern="1200" dirty="0" smtClean="0">
                <a:solidFill>
                  <a:prstClr val="black"/>
                </a:solidFill>
                <a:latin typeface="Calibri" panose="020F0502020204030204"/>
                <a:ea typeface="+mn-ea"/>
                <a:cs typeface="+mn-cs"/>
              </a:rPr>
              <a:t>)</a:t>
            </a:r>
            <a:endParaRPr lang="en-US" sz="2000" kern="1200" dirty="0">
              <a:solidFill>
                <a:prstClr val="black"/>
              </a:solidFill>
              <a:latin typeface="Calibri" panose="020F0502020204030204"/>
              <a:ea typeface="+mn-ea"/>
              <a:cs typeface="+mn-cs"/>
            </a:endParaRPr>
          </a:p>
        </p:txBody>
      </p:sp>
      <p:sp>
        <p:nvSpPr>
          <p:cNvPr id="9" name="Rectangle 8"/>
          <p:cNvSpPr/>
          <p:nvPr/>
        </p:nvSpPr>
        <p:spPr>
          <a:xfrm>
            <a:off x="4571999" y="1684840"/>
            <a:ext cx="4341638" cy="400110"/>
          </a:xfrm>
          <a:prstGeom prst="rect">
            <a:avLst/>
          </a:prstGeom>
        </p:spPr>
        <p:txBody>
          <a:bodyPr wrap="none">
            <a:spAutoFit/>
          </a:bodyPr>
          <a:lstStyle/>
          <a:p>
            <a:pPr hangingPunct="1"/>
            <a:r>
              <a:rPr lang="fi-FI" sz="2000" kern="1200" dirty="0" err="1" smtClean="0">
                <a:solidFill>
                  <a:prstClr val="black"/>
                </a:solidFill>
                <a:latin typeface="Calibri" panose="020F0502020204030204"/>
                <a:ea typeface="+mn-ea"/>
                <a:cs typeface="+mn-cs"/>
              </a:rPr>
              <a:t>Layer-to-layer</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vertically</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adjacent</a:t>
            </a:r>
            <a:r>
              <a:rPr lang="fi-FI" sz="2000" kern="1200" dirty="0" smtClean="0">
                <a:solidFill>
                  <a:prstClr val="black"/>
                </a:solidFill>
                <a:latin typeface="Calibri" panose="020F0502020204030204"/>
                <a:ea typeface="+mn-ea"/>
                <a:cs typeface="+mn-cs"/>
              </a:rPr>
              <a:t> </a:t>
            </a:r>
            <a:r>
              <a:rPr lang="fi-FI" sz="2000" kern="1200" dirty="0" err="1" smtClean="0">
                <a:solidFill>
                  <a:prstClr val="black"/>
                </a:solidFill>
                <a:latin typeface="Calibri" panose="020F0502020204030204"/>
                <a:ea typeface="+mn-ea"/>
                <a:cs typeface="+mn-cs"/>
              </a:rPr>
              <a:t>turns</a:t>
            </a:r>
            <a:r>
              <a:rPr lang="fi-FI" sz="2000" kern="1200" dirty="0" smtClean="0">
                <a:solidFill>
                  <a:prstClr val="black"/>
                </a:solidFill>
                <a:latin typeface="Calibri" panose="020F0502020204030204"/>
                <a:ea typeface="+mn-ea"/>
                <a:cs typeface="+mn-cs"/>
              </a:rPr>
              <a:t>)</a:t>
            </a:r>
            <a:endParaRPr lang="en-US" sz="2000" kern="1200" dirty="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7171515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8" name="image3.png"/>
          <p:cNvPicPr>
            <a:picLocks noChangeAspect="1"/>
          </p:cNvPicPr>
          <p:nvPr/>
        </p:nvPicPr>
        <p:blipFill>
          <a:blip r:embed="rId2">
            <a:extLst/>
          </a:blip>
          <a:stretch>
            <a:fillRect/>
          </a:stretch>
        </p:blipFill>
        <p:spPr>
          <a:xfrm>
            <a:off x="2702062" y="1031195"/>
            <a:ext cx="1696469" cy="969117"/>
          </a:xfrm>
          <a:prstGeom prst="rect">
            <a:avLst/>
          </a:prstGeom>
          <a:ln w="12700">
            <a:miter lim="400000"/>
          </a:ln>
        </p:spPr>
      </p:pic>
      <p:pic>
        <p:nvPicPr>
          <p:cNvPr id="689" name="image4.tif"/>
          <p:cNvPicPr>
            <a:picLocks noChangeAspect="1"/>
          </p:cNvPicPr>
          <p:nvPr/>
        </p:nvPicPr>
        <p:blipFill>
          <a:blip r:embed="rId3">
            <a:extLst/>
          </a:blip>
          <a:stretch>
            <a:fillRect/>
          </a:stretch>
        </p:blipFill>
        <p:spPr>
          <a:xfrm>
            <a:off x="4788024" y="1555508"/>
            <a:ext cx="1649106" cy="889604"/>
          </a:xfrm>
          <a:prstGeom prst="rect">
            <a:avLst/>
          </a:prstGeom>
          <a:ln w="12700">
            <a:miter lim="400000"/>
          </a:ln>
        </p:spPr>
      </p:pic>
      <p:pic>
        <p:nvPicPr>
          <p:cNvPr id="4" name="image5.jpg" descr="https://wiki.tut.fi/pub/DENIS/WebHome/tut_logo.jpg">
            <a:hlinkClick r:id="rId4"/>
          </p:cNvPr>
          <p:cNvPicPr>
            <a:picLocks noChangeAspect="1"/>
          </p:cNvPicPr>
          <p:nvPr/>
        </p:nvPicPr>
        <p:blipFill>
          <a:blip r:embed="rId5">
            <a:extLst/>
          </a:blip>
          <a:stretch>
            <a:fillRect/>
          </a:stretch>
        </p:blipFill>
        <p:spPr>
          <a:xfrm>
            <a:off x="323529" y="332658"/>
            <a:ext cx="2142170" cy="67110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smtClean="0"/>
              <a:t>2</a:t>
            </a:r>
            <a:r>
              <a:rPr dirty="0" smtClean="0"/>
              <a:t>. </a:t>
            </a:r>
            <a:r>
              <a:rPr lang="fi-FI" dirty="0" err="1" smtClean="0"/>
              <a:t>Obtainable</a:t>
            </a:r>
            <a:r>
              <a:rPr lang="fi-FI" dirty="0" smtClean="0"/>
              <a:t> </a:t>
            </a:r>
            <a:r>
              <a:rPr lang="fi-FI" dirty="0" err="1" smtClean="0"/>
              <a:t>quench</a:t>
            </a:r>
            <a:r>
              <a:rPr lang="fi-FI" dirty="0" smtClean="0"/>
              <a:t> </a:t>
            </a:r>
            <a:r>
              <a:rPr lang="fi-FI" dirty="0" err="1" smtClean="0"/>
              <a:t>delay</a:t>
            </a:r>
            <a:endParaRPr dirty="0"/>
          </a:p>
        </p:txBody>
      </p:sp>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529"/>
          <a:stretch/>
        </p:blipFill>
        <p:spPr bwMode="auto">
          <a:xfrm>
            <a:off x="971601" y="2780928"/>
            <a:ext cx="6458497" cy="3840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308114" y="2204866"/>
            <a:ext cx="6336703" cy="58477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lang="fi-FI" sz="1600" dirty="0" smtClean="0"/>
              <a:t>Case A: </a:t>
            </a:r>
            <a:r>
              <a:rPr lang="fi-FI" sz="1600" dirty="0" err="1" smtClean="0"/>
              <a:t>Optimistic</a:t>
            </a:r>
            <a:r>
              <a:rPr lang="fi-FI" sz="1600" dirty="0" smtClean="0"/>
              <a:t>: 150 W/cm</a:t>
            </a:r>
            <a:r>
              <a:rPr lang="fi-FI" sz="1600" baseline="30000" dirty="0" smtClean="0"/>
              <a:t>2</a:t>
            </a:r>
            <a:r>
              <a:rPr lang="fi-FI" sz="1600" dirty="0"/>
              <a:t> </a:t>
            </a:r>
            <a:r>
              <a:rPr lang="fi-FI" sz="1600" dirty="0" err="1" smtClean="0"/>
              <a:t>peak</a:t>
            </a:r>
            <a:r>
              <a:rPr lang="fi-FI" sz="1600" dirty="0" smtClean="0"/>
              <a:t> </a:t>
            </a:r>
            <a:r>
              <a:rPr lang="fi-FI" sz="1600" dirty="0" err="1" smtClean="0"/>
              <a:t>power</a:t>
            </a:r>
            <a:r>
              <a:rPr lang="fi-FI" sz="1600" dirty="0" smtClean="0"/>
              <a:t>, 50 µm </a:t>
            </a:r>
            <a:r>
              <a:rPr lang="fi-FI" sz="1600" dirty="0" err="1" smtClean="0"/>
              <a:t>polyimide</a:t>
            </a:r>
            <a:endParaRPr lang="fi-FI" sz="1600" dirty="0" smtClean="0"/>
          </a:p>
          <a:p>
            <a:r>
              <a:rPr lang="fi-FI" sz="1600" dirty="0" smtClean="0"/>
              <a:t>Case B: </a:t>
            </a:r>
            <a:r>
              <a:rPr lang="fi-FI" sz="1600" dirty="0" err="1" smtClean="0"/>
              <a:t>Less</a:t>
            </a:r>
            <a:r>
              <a:rPr lang="fi-FI" sz="1600" dirty="0" smtClean="0"/>
              <a:t> </a:t>
            </a:r>
            <a:r>
              <a:rPr lang="fi-FI" sz="1600" dirty="0" err="1" smtClean="0"/>
              <a:t>optimistic</a:t>
            </a:r>
            <a:r>
              <a:rPr lang="fi-FI" sz="1600" dirty="0" smtClean="0"/>
              <a:t>: 50 W/cm</a:t>
            </a:r>
            <a:r>
              <a:rPr lang="fi-FI" sz="1600" baseline="30000" dirty="0" smtClean="0"/>
              <a:t>2</a:t>
            </a:r>
            <a:r>
              <a:rPr lang="fi-FI" sz="1600" dirty="0"/>
              <a:t> </a:t>
            </a:r>
            <a:r>
              <a:rPr lang="fi-FI" sz="1600" dirty="0" err="1" smtClean="0"/>
              <a:t>peak</a:t>
            </a:r>
            <a:r>
              <a:rPr lang="fi-FI" sz="1600" dirty="0" smtClean="0"/>
              <a:t> </a:t>
            </a:r>
            <a:r>
              <a:rPr lang="fi-FI" sz="1600" dirty="0" err="1" smtClean="0"/>
              <a:t>power</a:t>
            </a:r>
            <a:r>
              <a:rPr lang="fi-FI" sz="1600" dirty="0" smtClean="0"/>
              <a:t>, 100 µm </a:t>
            </a:r>
            <a:r>
              <a:rPr lang="fi-FI" sz="1600" dirty="0" err="1" smtClean="0"/>
              <a:t>polyimide</a:t>
            </a:r>
            <a:endParaRPr lang="fi-FI" sz="1600" dirty="0" smtClean="0"/>
          </a:p>
        </p:txBody>
      </p:sp>
      <p:sp>
        <p:nvSpPr>
          <p:cNvPr id="22" name="TextBox 21"/>
          <p:cNvSpPr txBox="1"/>
          <p:nvPr/>
        </p:nvSpPr>
        <p:spPr>
          <a:xfrm>
            <a:off x="251521" y="1772816"/>
            <a:ext cx="5682343" cy="369332"/>
          </a:xfrm>
          <a:prstGeom prst="rect">
            <a:avLst/>
          </a:prstGeom>
          <a:noFill/>
        </p:spPr>
        <p:txBody>
          <a:bodyPr wrap="square" rtlCol="0">
            <a:spAutoFit/>
          </a:bodyPr>
          <a:lstStyle/>
          <a:p>
            <a:r>
              <a:rPr lang="fi-FI" i="1" u="sng" dirty="0" err="1" smtClean="0">
                <a:solidFill>
                  <a:srgbClr val="00B050"/>
                </a:solidFill>
              </a:rPr>
              <a:t>Heater</a:t>
            </a:r>
            <a:r>
              <a:rPr lang="fi-FI" i="1" u="sng" dirty="0" smtClean="0">
                <a:solidFill>
                  <a:srgbClr val="00B050"/>
                </a:solidFill>
              </a:rPr>
              <a:t> </a:t>
            </a:r>
            <a:r>
              <a:rPr lang="fi-FI" i="1" u="sng" dirty="0" err="1" smtClean="0">
                <a:solidFill>
                  <a:srgbClr val="00B050"/>
                </a:solidFill>
              </a:rPr>
              <a:t>delay</a:t>
            </a:r>
            <a:r>
              <a:rPr lang="fi-FI" i="1" u="sng" dirty="0" smtClean="0">
                <a:solidFill>
                  <a:srgbClr val="00B050"/>
                </a:solidFill>
              </a:rPr>
              <a:t> </a:t>
            </a:r>
            <a:r>
              <a:rPr lang="fi-FI" i="1" u="sng" dirty="0" err="1" smtClean="0">
                <a:solidFill>
                  <a:srgbClr val="00B050"/>
                </a:solidFill>
              </a:rPr>
              <a:t>simulations</a:t>
            </a:r>
            <a:r>
              <a:rPr lang="fi-FI" i="1" u="sng" dirty="0" smtClean="0">
                <a:solidFill>
                  <a:srgbClr val="00B050"/>
                </a:solidFill>
              </a:rPr>
              <a:t> </a:t>
            </a:r>
            <a:r>
              <a:rPr lang="fi-FI" i="1" u="sng" dirty="0" err="1" smtClean="0">
                <a:solidFill>
                  <a:srgbClr val="00B050"/>
                </a:solidFill>
              </a:rPr>
              <a:t>using</a:t>
            </a:r>
            <a:r>
              <a:rPr lang="fi-FI" i="1" u="sng" dirty="0" smtClean="0">
                <a:solidFill>
                  <a:srgbClr val="00B050"/>
                </a:solidFill>
              </a:rPr>
              <a:t> CoHDA</a:t>
            </a:r>
            <a:endParaRPr lang="en-US" i="1" u="sng" dirty="0">
              <a:solidFill>
                <a:srgbClr val="00B050"/>
              </a:solidFill>
            </a:endParaRPr>
          </a:p>
        </p:txBody>
      </p:sp>
      <p:sp>
        <p:nvSpPr>
          <p:cNvPr id="2" name="Rectangle 1"/>
          <p:cNvSpPr/>
          <p:nvPr/>
        </p:nvSpPr>
        <p:spPr>
          <a:xfrm>
            <a:off x="5702933" y="3977942"/>
            <a:ext cx="2628292"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457200" lvl="1" indent="0">
              <a:buSzPct val="100000"/>
            </a:pPr>
            <a:r>
              <a:rPr lang="fi-FI" b="1" dirty="0" err="1">
                <a:solidFill>
                  <a:srgbClr val="02706E"/>
                </a:solidFill>
              </a:rPr>
              <a:t>Average</a:t>
            </a:r>
            <a:r>
              <a:rPr lang="fi-FI" b="1" dirty="0">
                <a:solidFill>
                  <a:srgbClr val="02706E"/>
                </a:solidFill>
              </a:rPr>
              <a:t> </a:t>
            </a:r>
            <a:r>
              <a:rPr lang="fi-FI" b="1" dirty="0" err="1">
                <a:solidFill>
                  <a:srgbClr val="02706E"/>
                </a:solidFill>
              </a:rPr>
              <a:t>delay</a:t>
            </a:r>
            <a:r>
              <a:rPr lang="fi-FI" b="1" dirty="0">
                <a:solidFill>
                  <a:srgbClr val="02706E"/>
                </a:solidFill>
              </a:rPr>
              <a:t> ~20 ms (at </a:t>
            </a:r>
            <a:r>
              <a:rPr lang="fi-FI" b="1" dirty="0" err="1">
                <a:solidFill>
                  <a:srgbClr val="02706E"/>
                </a:solidFill>
              </a:rPr>
              <a:t>Inom</a:t>
            </a:r>
            <a:r>
              <a:rPr lang="fi-FI" b="1" dirty="0">
                <a:solidFill>
                  <a:srgbClr val="02706E"/>
                </a:solidFill>
              </a:rPr>
              <a:t>)</a:t>
            </a:r>
          </a:p>
        </p:txBody>
      </p:sp>
      <p:sp>
        <p:nvSpPr>
          <p:cNvPr id="3" name="Rectangle 2"/>
          <p:cNvSpPr/>
          <p:nvPr/>
        </p:nvSpPr>
        <p:spPr>
          <a:xfrm>
            <a:off x="308113" y="750478"/>
            <a:ext cx="8547949" cy="954107"/>
          </a:xfrm>
          <a:prstGeom prst="rect">
            <a:avLst/>
          </a:prstGeom>
        </p:spPr>
        <p:txBody>
          <a:bodyPr wrap="square">
            <a:spAutoFit/>
          </a:bodyPr>
          <a:lstStyle/>
          <a:p>
            <a:pPr marL="342900" indent="-342900">
              <a:buSzPct val="100000"/>
              <a:buFont typeface="Arial"/>
              <a:buChar char="•"/>
              <a:defRPr sz="2000" b="1">
                <a:solidFill>
                  <a:srgbClr val="02706E"/>
                </a:solidFill>
              </a:defRPr>
            </a:pPr>
            <a:r>
              <a:rPr lang="fi-FI" sz="2000" b="1" dirty="0" err="1">
                <a:solidFill>
                  <a:srgbClr val="02706E"/>
                </a:solidFill>
              </a:rPr>
              <a:t>Assuming</a:t>
            </a:r>
            <a:r>
              <a:rPr lang="fi-FI" sz="2000" b="1" dirty="0">
                <a:solidFill>
                  <a:srgbClr val="02706E"/>
                </a:solidFill>
              </a:rPr>
              <a:t> HiLumi </a:t>
            </a:r>
            <a:r>
              <a:rPr lang="fi-FI" sz="2000" b="1" dirty="0" err="1">
                <a:solidFill>
                  <a:srgbClr val="02706E"/>
                </a:solidFill>
              </a:rPr>
              <a:t>heater</a:t>
            </a:r>
            <a:r>
              <a:rPr lang="fi-FI" sz="2000" b="1" dirty="0">
                <a:solidFill>
                  <a:srgbClr val="02706E"/>
                </a:solidFill>
              </a:rPr>
              <a:t> </a:t>
            </a:r>
            <a:r>
              <a:rPr lang="fi-FI" sz="2000" b="1" dirty="0" err="1">
                <a:solidFill>
                  <a:srgbClr val="02706E"/>
                </a:solidFill>
              </a:rPr>
              <a:t>technology</a:t>
            </a:r>
            <a:r>
              <a:rPr lang="fi-FI" sz="2000" b="1" dirty="0">
                <a:solidFill>
                  <a:srgbClr val="02706E"/>
                </a:solidFill>
              </a:rPr>
              <a:t> </a:t>
            </a:r>
            <a:r>
              <a:rPr lang="fi-FI" sz="2000" b="1" dirty="0" err="1">
                <a:solidFill>
                  <a:srgbClr val="02706E"/>
                </a:solidFill>
              </a:rPr>
              <a:t>applied</a:t>
            </a:r>
            <a:r>
              <a:rPr lang="fi-FI" sz="2000" b="1" dirty="0">
                <a:solidFill>
                  <a:srgbClr val="02706E"/>
                </a:solidFill>
              </a:rPr>
              <a:t> to FCC </a:t>
            </a:r>
            <a:r>
              <a:rPr lang="fi-FI" sz="2000" b="1" dirty="0" err="1">
                <a:solidFill>
                  <a:srgbClr val="02706E"/>
                </a:solidFill>
              </a:rPr>
              <a:t>dipole</a:t>
            </a:r>
            <a:endParaRPr lang="fi-FI" sz="2000" b="1" dirty="0">
              <a:solidFill>
                <a:srgbClr val="02706E"/>
              </a:solidFill>
            </a:endParaRPr>
          </a:p>
          <a:p>
            <a:pPr marL="800100" lvl="1" indent="-342900">
              <a:buSzPct val="100000"/>
              <a:buFont typeface="Wingdings"/>
              <a:buChar char="▪"/>
            </a:pPr>
            <a:r>
              <a:rPr lang="fi-FI" dirty="0" err="1" smtClean="0"/>
              <a:t>Stainless</a:t>
            </a:r>
            <a:r>
              <a:rPr lang="fi-FI" dirty="0" smtClean="0"/>
              <a:t> </a:t>
            </a:r>
            <a:r>
              <a:rPr lang="fi-FI" dirty="0" err="1" smtClean="0"/>
              <a:t>steel</a:t>
            </a:r>
            <a:r>
              <a:rPr lang="fi-FI" dirty="0" smtClean="0"/>
              <a:t> </a:t>
            </a:r>
            <a:r>
              <a:rPr lang="fi-FI" dirty="0" err="1" smtClean="0"/>
              <a:t>strip</a:t>
            </a:r>
            <a:r>
              <a:rPr lang="fi-FI" dirty="0" smtClean="0"/>
              <a:t> </a:t>
            </a:r>
            <a:r>
              <a:rPr lang="fi-FI" dirty="0" err="1" smtClean="0"/>
              <a:t>heaters</a:t>
            </a:r>
            <a:r>
              <a:rPr lang="fi-FI" dirty="0" smtClean="0"/>
              <a:t> </a:t>
            </a:r>
            <a:r>
              <a:rPr lang="fi-FI" dirty="0" err="1" smtClean="0"/>
              <a:t>insulated</a:t>
            </a:r>
            <a:r>
              <a:rPr lang="fi-FI" dirty="0" smtClean="0"/>
              <a:t> </a:t>
            </a:r>
            <a:r>
              <a:rPr lang="fi-FI" dirty="0" err="1" smtClean="0"/>
              <a:t>from</a:t>
            </a:r>
            <a:r>
              <a:rPr lang="fi-FI" dirty="0" smtClean="0"/>
              <a:t> the </a:t>
            </a:r>
            <a:r>
              <a:rPr lang="fi-FI" dirty="0" err="1" smtClean="0"/>
              <a:t>coil</a:t>
            </a:r>
            <a:r>
              <a:rPr lang="fi-FI" dirty="0" smtClean="0"/>
              <a:t> </a:t>
            </a:r>
            <a:r>
              <a:rPr lang="fi-FI" dirty="0" err="1" smtClean="0"/>
              <a:t>by</a:t>
            </a:r>
            <a:r>
              <a:rPr lang="fi-FI" dirty="0" smtClean="0"/>
              <a:t> </a:t>
            </a:r>
            <a:r>
              <a:rPr lang="fi-FI" dirty="0" err="1" smtClean="0"/>
              <a:t>polyimide</a:t>
            </a:r>
            <a:r>
              <a:rPr lang="fi-FI" dirty="0" smtClean="0"/>
              <a:t> </a:t>
            </a:r>
          </a:p>
          <a:p>
            <a:pPr marL="800100" lvl="1" indent="-342900">
              <a:buSzPct val="100000"/>
              <a:buFont typeface="Wingdings"/>
              <a:buChar char="▪"/>
            </a:pPr>
            <a:r>
              <a:rPr lang="fi-FI" dirty="0" err="1" smtClean="0"/>
              <a:t>Assumed</a:t>
            </a:r>
            <a:r>
              <a:rPr lang="fi-FI" dirty="0" smtClean="0"/>
              <a:t> </a:t>
            </a:r>
            <a:r>
              <a:rPr lang="fi-FI" dirty="0" err="1"/>
              <a:t>improvement</a:t>
            </a:r>
            <a:r>
              <a:rPr lang="fi-FI" dirty="0"/>
              <a:t>: </a:t>
            </a:r>
            <a:r>
              <a:rPr lang="fi-FI" dirty="0" err="1"/>
              <a:t>All</a:t>
            </a:r>
            <a:r>
              <a:rPr lang="fi-FI" dirty="0"/>
              <a:t> </a:t>
            </a:r>
            <a:r>
              <a:rPr lang="fi-FI" dirty="0" err="1"/>
              <a:t>coil</a:t>
            </a:r>
            <a:r>
              <a:rPr lang="fi-FI" dirty="0"/>
              <a:t> </a:t>
            </a:r>
            <a:r>
              <a:rPr lang="fi-FI" dirty="0" err="1"/>
              <a:t>surface</a:t>
            </a:r>
            <a:r>
              <a:rPr lang="fi-FI" dirty="0"/>
              <a:t> </a:t>
            </a:r>
            <a:r>
              <a:rPr lang="fi-FI" dirty="0" err="1"/>
              <a:t>can</a:t>
            </a:r>
            <a:r>
              <a:rPr lang="fi-FI" dirty="0"/>
              <a:t> </a:t>
            </a:r>
            <a:r>
              <a:rPr lang="fi-FI" dirty="0" err="1"/>
              <a:t>be</a:t>
            </a:r>
            <a:r>
              <a:rPr lang="fi-FI" dirty="0"/>
              <a:t> </a:t>
            </a:r>
            <a:r>
              <a:rPr lang="fi-FI" dirty="0" err="1"/>
              <a:t>covered</a:t>
            </a:r>
            <a:r>
              <a:rPr lang="fi-FI" dirty="0"/>
              <a:t> </a:t>
            </a:r>
          </a:p>
        </p:txBody>
      </p:sp>
    </p:spTree>
    <p:extLst>
      <p:ext uri="{BB962C8B-B14F-4D97-AF65-F5344CB8AC3E}">
        <p14:creationId xmlns:p14="http://schemas.microsoft.com/office/powerpoint/2010/main" val="34310061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lang="fi-FI" dirty="0" smtClean="0"/>
              <a:t>2</a:t>
            </a:r>
            <a:r>
              <a:rPr dirty="0" smtClean="0"/>
              <a:t>. </a:t>
            </a:r>
            <a:r>
              <a:rPr lang="fi-FI" dirty="0" err="1" smtClean="0"/>
              <a:t>Obtainable</a:t>
            </a:r>
            <a:r>
              <a:rPr lang="fi-FI" dirty="0" smtClean="0"/>
              <a:t> </a:t>
            </a:r>
            <a:r>
              <a:rPr lang="fi-FI" dirty="0" err="1" smtClean="0"/>
              <a:t>quench</a:t>
            </a:r>
            <a:r>
              <a:rPr lang="fi-FI" dirty="0" smtClean="0"/>
              <a:t> </a:t>
            </a:r>
            <a:r>
              <a:rPr lang="fi-FI" dirty="0" err="1" smtClean="0"/>
              <a:t>delay</a:t>
            </a:r>
            <a:endParaRPr dirty="0"/>
          </a:p>
        </p:txBody>
      </p:sp>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529"/>
          <a:stretch/>
        </p:blipFill>
        <p:spPr bwMode="auto">
          <a:xfrm>
            <a:off x="971601" y="2718955"/>
            <a:ext cx="6458497" cy="3840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82001" y="1694954"/>
            <a:ext cx="5682343" cy="369332"/>
          </a:xfrm>
          <a:prstGeom prst="rect">
            <a:avLst/>
          </a:prstGeom>
          <a:noFill/>
        </p:spPr>
        <p:txBody>
          <a:bodyPr wrap="square" rtlCol="0">
            <a:spAutoFit/>
          </a:bodyPr>
          <a:lstStyle/>
          <a:p>
            <a:r>
              <a:rPr lang="fi-FI" i="1" u="sng" dirty="0" err="1" smtClean="0">
                <a:solidFill>
                  <a:srgbClr val="00B050"/>
                </a:solidFill>
              </a:rPr>
              <a:t>Heater</a:t>
            </a:r>
            <a:r>
              <a:rPr lang="fi-FI" i="1" u="sng" dirty="0" smtClean="0">
                <a:solidFill>
                  <a:srgbClr val="00B050"/>
                </a:solidFill>
              </a:rPr>
              <a:t> </a:t>
            </a:r>
            <a:r>
              <a:rPr lang="fi-FI" i="1" u="sng" dirty="0" err="1" smtClean="0">
                <a:solidFill>
                  <a:srgbClr val="00B050"/>
                </a:solidFill>
              </a:rPr>
              <a:t>delay</a:t>
            </a:r>
            <a:r>
              <a:rPr lang="fi-FI" i="1" u="sng" dirty="0" smtClean="0">
                <a:solidFill>
                  <a:srgbClr val="00B050"/>
                </a:solidFill>
              </a:rPr>
              <a:t> </a:t>
            </a:r>
            <a:r>
              <a:rPr lang="fi-FI" i="1" u="sng" dirty="0" err="1" smtClean="0">
                <a:solidFill>
                  <a:srgbClr val="00B050"/>
                </a:solidFill>
              </a:rPr>
              <a:t>simulations</a:t>
            </a:r>
            <a:r>
              <a:rPr lang="fi-FI" i="1" u="sng" dirty="0" smtClean="0">
                <a:solidFill>
                  <a:srgbClr val="00B050"/>
                </a:solidFill>
              </a:rPr>
              <a:t> </a:t>
            </a:r>
            <a:r>
              <a:rPr lang="fi-FI" i="1" u="sng" dirty="0" err="1" smtClean="0">
                <a:solidFill>
                  <a:srgbClr val="00B050"/>
                </a:solidFill>
              </a:rPr>
              <a:t>using</a:t>
            </a:r>
            <a:r>
              <a:rPr lang="fi-FI" i="1" u="sng" dirty="0" smtClean="0">
                <a:solidFill>
                  <a:srgbClr val="00B050"/>
                </a:solidFill>
              </a:rPr>
              <a:t> CoHDA</a:t>
            </a:r>
            <a:endParaRPr lang="en-US" i="1" u="sng" dirty="0">
              <a:solidFill>
                <a:srgbClr val="00B050"/>
              </a:solidFill>
            </a:endParaRPr>
          </a:p>
        </p:txBody>
      </p:sp>
      <p:sp>
        <p:nvSpPr>
          <p:cNvPr id="2" name="Rectangle 1"/>
          <p:cNvSpPr/>
          <p:nvPr/>
        </p:nvSpPr>
        <p:spPr>
          <a:xfrm>
            <a:off x="5652120" y="4175300"/>
            <a:ext cx="2628292"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457200" lvl="1" indent="0">
              <a:buSzPct val="100000"/>
            </a:pPr>
            <a:r>
              <a:rPr lang="fi-FI" b="1" dirty="0" err="1">
                <a:solidFill>
                  <a:srgbClr val="02706E"/>
                </a:solidFill>
              </a:rPr>
              <a:t>Average</a:t>
            </a:r>
            <a:r>
              <a:rPr lang="fi-FI" b="1" dirty="0">
                <a:solidFill>
                  <a:srgbClr val="02706E"/>
                </a:solidFill>
              </a:rPr>
              <a:t> </a:t>
            </a:r>
            <a:r>
              <a:rPr lang="fi-FI" b="1" dirty="0" err="1">
                <a:solidFill>
                  <a:srgbClr val="02706E"/>
                </a:solidFill>
              </a:rPr>
              <a:t>delay</a:t>
            </a:r>
            <a:r>
              <a:rPr lang="fi-FI" b="1" dirty="0">
                <a:solidFill>
                  <a:srgbClr val="02706E"/>
                </a:solidFill>
              </a:rPr>
              <a:t> ~20 ms (at </a:t>
            </a:r>
            <a:r>
              <a:rPr lang="fi-FI" b="1" dirty="0" err="1">
                <a:solidFill>
                  <a:srgbClr val="02706E"/>
                </a:solidFill>
              </a:rPr>
              <a:t>Inom</a:t>
            </a:r>
            <a:r>
              <a:rPr lang="fi-FI" b="1" dirty="0">
                <a:solidFill>
                  <a:srgbClr val="02706E"/>
                </a:solidFill>
              </a:rPr>
              <a:t>)</a:t>
            </a:r>
          </a:p>
        </p:txBody>
      </p:sp>
      <p:grpSp>
        <p:nvGrpSpPr>
          <p:cNvPr id="17" name="Group 246"/>
          <p:cNvGrpSpPr/>
          <p:nvPr/>
        </p:nvGrpSpPr>
        <p:grpSpPr>
          <a:xfrm>
            <a:off x="38763" y="2189165"/>
            <a:ext cx="8928070" cy="657911"/>
            <a:chOff x="-244180" y="407284"/>
            <a:chExt cx="8129548" cy="317275"/>
          </a:xfrm>
        </p:grpSpPr>
        <p:sp>
          <p:nvSpPr>
            <p:cNvPr id="18" name="Shape 244"/>
            <p:cNvSpPr/>
            <p:nvPr/>
          </p:nvSpPr>
          <p:spPr>
            <a:xfrm>
              <a:off x="-244180" y="407284"/>
              <a:ext cx="8129548" cy="311690"/>
            </a:xfrm>
            <a:prstGeom prst="rect">
              <a:avLst/>
            </a:prstGeom>
            <a:gradFill flip="none" rotWithShape="1">
              <a:gsLst>
                <a:gs pos="0">
                  <a:schemeClr val="accent4">
                    <a:hueOff val="553427"/>
                    <a:satOff val="-21418"/>
                    <a:lumOff val="51066"/>
                  </a:schemeClr>
                </a:gs>
                <a:gs pos="68000">
                  <a:srgbClr val="BEDC86"/>
                </a:gs>
                <a:gs pos="81000">
                  <a:srgbClr val="BCDB81"/>
                </a:gs>
                <a:gs pos="86000">
                  <a:srgbClr val="C2DE90"/>
                </a:gs>
                <a:gs pos="100000">
                  <a:schemeClr val="accent4">
                    <a:hueOff val="488009"/>
                    <a:satOff val="-18670"/>
                    <a:lumOff val="39672"/>
                  </a:schemeClr>
                </a:gs>
              </a:gsLst>
              <a:lin ang="5400000" scaled="0"/>
            </a:gradFill>
            <a:ln w="9525" cap="flat">
              <a:solidFill>
                <a:srgbClr val="92C500"/>
              </a:solidFill>
              <a:prstDash val="solid"/>
              <a:round/>
            </a:ln>
            <a:effectLst/>
          </p:spPr>
          <p:txBody>
            <a:bodyPr wrap="square" lIns="45719" tIns="45719" rIns="45719" bIns="45719" numCol="1" anchor="ctr">
              <a:noAutofit/>
            </a:bodyPr>
            <a:lstStyle/>
            <a:p>
              <a:pPr>
                <a:defRPr b="1" u="sng"/>
              </a:pPr>
              <a:endParaRPr dirty="0"/>
            </a:p>
          </p:txBody>
        </p:sp>
        <p:sp>
          <p:nvSpPr>
            <p:cNvPr id="19" name="Shape 245"/>
            <p:cNvSpPr/>
            <p:nvPr/>
          </p:nvSpPr>
          <p:spPr>
            <a:xfrm>
              <a:off x="-113045" y="412869"/>
              <a:ext cx="7834956" cy="3116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lvl="1" indent="0">
                <a:defRPr b="1"/>
              </a:pPr>
              <a:r>
                <a:rPr dirty="0"/>
                <a:t>The </a:t>
              </a:r>
              <a:r>
                <a:rPr lang="fi-FI" dirty="0" smtClean="0"/>
                <a:t>design </a:t>
              </a:r>
              <a:r>
                <a:rPr dirty="0" smtClean="0"/>
                <a:t>requirement: If </a:t>
              </a:r>
              <a:r>
                <a:rPr dirty="0"/>
                <a:t>the magnet is completely resistive 40 ms after the initial quench, the peak temperature </a:t>
              </a:r>
              <a:r>
                <a:rPr dirty="0" smtClean="0"/>
                <a:t>must</a:t>
              </a:r>
              <a:r>
                <a:rPr lang="fi-FI" dirty="0" smtClean="0"/>
                <a:t> </a:t>
              </a:r>
              <a:r>
                <a:rPr lang="fi-FI" dirty="0" err="1" smtClean="0"/>
                <a:t>be</a:t>
              </a:r>
              <a:r>
                <a:rPr dirty="0" smtClean="0"/>
                <a:t> </a:t>
              </a:r>
              <a:r>
                <a:rPr dirty="0"/>
                <a:t>below 350 K </a:t>
              </a:r>
              <a:r>
                <a:rPr u="sng" dirty="0"/>
                <a:t>at 105% of </a:t>
              </a:r>
              <a:r>
                <a:rPr u="sng" dirty="0" err="1" smtClean="0"/>
                <a:t>Iop</a:t>
              </a:r>
              <a:r>
                <a:rPr lang="fi-FI" u="sng" dirty="0"/>
                <a:t> </a:t>
              </a:r>
              <a:endParaRPr u="sng" dirty="0"/>
            </a:p>
          </p:txBody>
        </p:sp>
      </p:grpSp>
      <p:sp>
        <p:nvSpPr>
          <p:cNvPr id="3" name="Rectangle 2"/>
          <p:cNvSpPr/>
          <p:nvPr/>
        </p:nvSpPr>
        <p:spPr>
          <a:xfrm>
            <a:off x="308113" y="750478"/>
            <a:ext cx="8547949" cy="954107"/>
          </a:xfrm>
          <a:prstGeom prst="rect">
            <a:avLst/>
          </a:prstGeom>
        </p:spPr>
        <p:txBody>
          <a:bodyPr wrap="square">
            <a:spAutoFit/>
          </a:bodyPr>
          <a:lstStyle/>
          <a:p>
            <a:pPr marL="342900" indent="-342900">
              <a:buSzPct val="100000"/>
              <a:buFont typeface="Arial"/>
              <a:buChar char="•"/>
              <a:defRPr sz="2000" b="1">
                <a:solidFill>
                  <a:srgbClr val="02706E"/>
                </a:solidFill>
              </a:defRPr>
            </a:pPr>
            <a:r>
              <a:rPr lang="fi-FI" sz="2000" b="1" dirty="0" err="1">
                <a:solidFill>
                  <a:srgbClr val="02706E"/>
                </a:solidFill>
              </a:rPr>
              <a:t>Assuming</a:t>
            </a:r>
            <a:r>
              <a:rPr lang="fi-FI" sz="2000" b="1" dirty="0">
                <a:solidFill>
                  <a:srgbClr val="02706E"/>
                </a:solidFill>
              </a:rPr>
              <a:t> HiLumi </a:t>
            </a:r>
            <a:r>
              <a:rPr lang="fi-FI" sz="2000" b="1" dirty="0" err="1">
                <a:solidFill>
                  <a:srgbClr val="02706E"/>
                </a:solidFill>
              </a:rPr>
              <a:t>heater</a:t>
            </a:r>
            <a:r>
              <a:rPr lang="fi-FI" sz="2000" b="1" dirty="0">
                <a:solidFill>
                  <a:srgbClr val="02706E"/>
                </a:solidFill>
              </a:rPr>
              <a:t> </a:t>
            </a:r>
            <a:r>
              <a:rPr lang="fi-FI" sz="2000" b="1" dirty="0" err="1">
                <a:solidFill>
                  <a:srgbClr val="02706E"/>
                </a:solidFill>
              </a:rPr>
              <a:t>technology</a:t>
            </a:r>
            <a:r>
              <a:rPr lang="fi-FI" sz="2000" b="1" dirty="0">
                <a:solidFill>
                  <a:srgbClr val="02706E"/>
                </a:solidFill>
              </a:rPr>
              <a:t> </a:t>
            </a:r>
            <a:r>
              <a:rPr lang="fi-FI" sz="2000" b="1" dirty="0" err="1">
                <a:solidFill>
                  <a:srgbClr val="02706E"/>
                </a:solidFill>
              </a:rPr>
              <a:t>applied</a:t>
            </a:r>
            <a:r>
              <a:rPr lang="fi-FI" sz="2000" b="1" dirty="0">
                <a:solidFill>
                  <a:srgbClr val="02706E"/>
                </a:solidFill>
              </a:rPr>
              <a:t> to FCC </a:t>
            </a:r>
            <a:r>
              <a:rPr lang="fi-FI" sz="2000" b="1" dirty="0" err="1">
                <a:solidFill>
                  <a:srgbClr val="02706E"/>
                </a:solidFill>
              </a:rPr>
              <a:t>dipole</a:t>
            </a:r>
            <a:endParaRPr lang="fi-FI" sz="2000" b="1" dirty="0">
              <a:solidFill>
                <a:srgbClr val="02706E"/>
              </a:solidFill>
            </a:endParaRPr>
          </a:p>
          <a:p>
            <a:pPr marL="800100" lvl="1" indent="-342900">
              <a:buSzPct val="100000"/>
              <a:buFont typeface="Wingdings"/>
              <a:buChar char="▪"/>
            </a:pPr>
            <a:r>
              <a:rPr lang="fi-FI" dirty="0" err="1" smtClean="0"/>
              <a:t>Stainless</a:t>
            </a:r>
            <a:r>
              <a:rPr lang="fi-FI" dirty="0" smtClean="0"/>
              <a:t> </a:t>
            </a:r>
            <a:r>
              <a:rPr lang="fi-FI" dirty="0" err="1" smtClean="0"/>
              <a:t>steel</a:t>
            </a:r>
            <a:r>
              <a:rPr lang="fi-FI" dirty="0" smtClean="0"/>
              <a:t> </a:t>
            </a:r>
            <a:r>
              <a:rPr lang="fi-FI" dirty="0" err="1" smtClean="0"/>
              <a:t>strip</a:t>
            </a:r>
            <a:r>
              <a:rPr lang="fi-FI" dirty="0" smtClean="0"/>
              <a:t> </a:t>
            </a:r>
            <a:r>
              <a:rPr lang="fi-FI" dirty="0" err="1" smtClean="0"/>
              <a:t>heaters</a:t>
            </a:r>
            <a:r>
              <a:rPr lang="fi-FI" dirty="0" smtClean="0"/>
              <a:t> </a:t>
            </a:r>
            <a:r>
              <a:rPr lang="fi-FI" dirty="0" err="1" smtClean="0"/>
              <a:t>insulated</a:t>
            </a:r>
            <a:r>
              <a:rPr lang="fi-FI" dirty="0" smtClean="0"/>
              <a:t> </a:t>
            </a:r>
            <a:r>
              <a:rPr lang="fi-FI" dirty="0" err="1" smtClean="0"/>
              <a:t>from</a:t>
            </a:r>
            <a:r>
              <a:rPr lang="fi-FI" dirty="0" smtClean="0"/>
              <a:t> the </a:t>
            </a:r>
            <a:r>
              <a:rPr lang="fi-FI" dirty="0" err="1" smtClean="0"/>
              <a:t>coil</a:t>
            </a:r>
            <a:r>
              <a:rPr lang="fi-FI" dirty="0" smtClean="0"/>
              <a:t> </a:t>
            </a:r>
            <a:r>
              <a:rPr lang="fi-FI" dirty="0" err="1" smtClean="0"/>
              <a:t>by</a:t>
            </a:r>
            <a:r>
              <a:rPr lang="fi-FI" dirty="0" smtClean="0"/>
              <a:t> </a:t>
            </a:r>
            <a:r>
              <a:rPr lang="fi-FI" dirty="0" err="1" smtClean="0"/>
              <a:t>polyimide</a:t>
            </a:r>
            <a:r>
              <a:rPr lang="fi-FI" dirty="0" smtClean="0"/>
              <a:t> </a:t>
            </a:r>
          </a:p>
          <a:p>
            <a:pPr marL="800100" lvl="1" indent="-342900">
              <a:buSzPct val="100000"/>
              <a:buFont typeface="Wingdings"/>
              <a:buChar char="▪"/>
            </a:pPr>
            <a:r>
              <a:rPr lang="fi-FI" dirty="0" err="1" smtClean="0"/>
              <a:t>Assumed</a:t>
            </a:r>
            <a:r>
              <a:rPr lang="fi-FI" dirty="0" smtClean="0"/>
              <a:t> </a:t>
            </a:r>
            <a:r>
              <a:rPr lang="fi-FI" dirty="0" err="1"/>
              <a:t>improvement</a:t>
            </a:r>
            <a:r>
              <a:rPr lang="fi-FI" dirty="0"/>
              <a:t>: </a:t>
            </a:r>
            <a:r>
              <a:rPr lang="fi-FI" dirty="0" err="1"/>
              <a:t>All</a:t>
            </a:r>
            <a:r>
              <a:rPr lang="fi-FI" dirty="0"/>
              <a:t> </a:t>
            </a:r>
            <a:r>
              <a:rPr lang="fi-FI" dirty="0" err="1"/>
              <a:t>coil</a:t>
            </a:r>
            <a:r>
              <a:rPr lang="fi-FI" dirty="0"/>
              <a:t> </a:t>
            </a:r>
            <a:r>
              <a:rPr lang="fi-FI" dirty="0" err="1"/>
              <a:t>surface</a:t>
            </a:r>
            <a:r>
              <a:rPr lang="fi-FI" dirty="0"/>
              <a:t> </a:t>
            </a:r>
            <a:r>
              <a:rPr lang="fi-FI" dirty="0" err="1"/>
              <a:t>can</a:t>
            </a:r>
            <a:r>
              <a:rPr lang="fi-FI" dirty="0"/>
              <a:t> </a:t>
            </a:r>
            <a:r>
              <a:rPr lang="fi-FI" dirty="0" err="1"/>
              <a:t>be</a:t>
            </a:r>
            <a:r>
              <a:rPr lang="fi-FI" dirty="0"/>
              <a:t> </a:t>
            </a:r>
            <a:r>
              <a:rPr lang="fi-FI" dirty="0" err="1"/>
              <a:t>covered</a:t>
            </a:r>
            <a:r>
              <a:rPr lang="fi-FI" dirty="0"/>
              <a:t> </a:t>
            </a:r>
          </a:p>
        </p:txBody>
      </p:sp>
      <p:sp>
        <p:nvSpPr>
          <p:cNvPr id="5" name="TextBox 4"/>
          <p:cNvSpPr txBox="1"/>
          <p:nvPr/>
        </p:nvSpPr>
        <p:spPr>
          <a:xfrm>
            <a:off x="5652120" y="2878477"/>
            <a:ext cx="3314713"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i-FI" sz="1800" b="0" i="1" u="none" strike="noStrike" cap="none" spc="0" normalizeH="0" baseline="0" dirty="0" smtClean="0">
                <a:ln>
                  <a:noFill/>
                </a:ln>
                <a:solidFill>
                  <a:srgbClr val="000000"/>
                </a:solidFill>
                <a:effectLst/>
                <a:uFillTx/>
                <a:latin typeface="Arial"/>
                <a:ea typeface="Arial"/>
                <a:cs typeface="Arial"/>
                <a:sym typeface="Arial"/>
              </a:rPr>
              <a:t>Time </a:t>
            </a:r>
            <a:r>
              <a:rPr kumimoji="0" lang="fi-FI" sz="1800" b="0" i="1" u="none" strike="noStrike" cap="none" spc="0" normalizeH="0" baseline="0" dirty="0" err="1" smtClean="0">
                <a:ln>
                  <a:noFill/>
                </a:ln>
                <a:solidFill>
                  <a:srgbClr val="000000"/>
                </a:solidFill>
                <a:effectLst/>
                <a:uFillTx/>
                <a:latin typeface="Arial"/>
                <a:ea typeface="Arial"/>
                <a:cs typeface="Arial"/>
                <a:sym typeface="Arial"/>
              </a:rPr>
              <a:t>margin</a:t>
            </a:r>
            <a:r>
              <a:rPr kumimoji="0" lang="fi-FI" sz="1800" b="0" i="1" u="none" strike="noStrike" cap="none" spc="0" normalizeH="0" dirty="0" smtClean="0">
                <a:ln>
                  <a:noFill/>
                </a:ln>
                <a:solidFill>
                  <a:srgbClr val="000000"/>
                </a:solidFill>
                <a:effectLst/>
                <a:uFillTx/>
                <a:latin typeface="Arial"/>
                <a:ea typeface="Arial"/>
                <a:cs typeface="Arial"/>
                <a:sym typeface="Arial"/>
              </a:rPr>
              <a:t> - </a:t>
            </a:r>
            <a:r>
              <a:rPr kumimoji="0" lang="fi-FI" sz="1800" b="0" i="1" u="none" strike="noStrike" cap="none" spc="0" normalizeH="0" baseline="0" dirty="0" err="1" smtClean="0">
                <a:ln>
                  <a:noFill/>
                </a:ln>
                <a:solidFill>
                  <a:srgbClr val="000000"/>
                </a:solidFill>
                <a:effectLst/>
                <a:uFillTx/>
                <a:latin typeface="Arial"/>
                <a:ea typeface="Arial"/>
                <a:cs typeface="Arial"/>
                <a:sym typeface="Arial"/>
              </a:rPr>
              <a:t>see</a:t>
            </a:r>
            <a:r>
              <a:rPr kumimoji="0" lang="fi-FI" sz="1800" b="0" i="1" u="none" strike="noStrike" cap="none" spc="0" normalizeH="0" baseline="0" dirty="0" smtClean="0">
                <a:ln>
                  <a:noFill/>
                </a:ln>
                <a:solidFill>
                  <a:srgbClr val="000000"/>
                </a:solidFill>
                <a:effectLst/>
                <a:uFillTx/>
                <a:latin typeface="Arial"/>
                <a:ea typeface="Arial"/>
                <a:cs typeface="Arial"/>
                <a:sym typeface="Arial"/>
              </a:rPr>
              <a:t> E. Todesco, </a:t>
            </a:r>
            <a:r>
              <a:rPr kumimoji="0" lang="fi-FI" sz="1800" b="0" i="1" u="none" strike="noStrike" cap="none" spc="0" normalizeH="0" baseline="0" dirty="0" err="1" smtClean="0">
                <a:ln>
                  <a:noFill/>
                </a:ln>
                <a:solidFill>
                  <a:srgbClr val="000000"/>
                </a:solidFill>
                <a:effectLst/>
                <a:uFillTx/>
                <a:latin typeface="Arial"/>
                <a:ea typeface="Arial"/>
                <a:cs typeface="Arial"/>
                <a:sym typeface="Arial"/>
              </a:rPr>
              <a:t>proc</a:t>
            </a:r>
            <a:r>
              <a:rPr kumimoji="0" lang="fi-FI" sz="1800" b="0" i="1" u="none" strike="noStrike" cap="none" spc="0" normalizeH="0" baseline="0" dirty="0" smtClean="0">
                <a:ln>
                  <a:noFill/>
                </a:ln>
                <a:solidFill>
                  <a:srgbClr val="000000"/>
                </a:solidFill>
                <a:effectLst/>
                <a:uFillTx/>
                <a:latin typeface="Arial"/>
                <a:ea typeface="Arial"/>
                <a:cs typeface="Arial"/>
                <a:sym typeface="Arial"/>
              </a:rPr>
              <a:t>. WAMSDO</a:t>
            </a:r>
            <a:r>
              <a:rPr kumimoji="0" lang="fi-FI" sz="1800" b="0" i="1" u="none" strike="noStrike" cap="none" spc="0" normalizeH="0" dirty="0" smtClean="0">
                <a:ln>
                  <a:noFill/>
                </a:ln>
                <a:solidFill>
                  <a:srgbClr val="000000"/>
                </a:solidFill>
                <a:effectLst/>
                <a:uFillTx/>
                <a:latin typeface="Arial"/>
                <a:ea typeface="Arial"/>
                <a:cs typeface="Arial"/>
                <a:sym typeface="Arial"/>
              </a:rPr>
              <a:t> 2013</a:t>
            </a:r>
            <a:endParaRPr kumimoji="0" lang="en-US" sz="1800" b="0" i="1" u="none" strike="noStrike" cap="none" spc="0" normalizeH="0" baseline="0" dirty="0">
              <a:ln>
                <a:noFill/>
              </a:ln>
              <a:solidFill>
                <a:srgbClr val="000000"/>
              </a:solidFill>
              <a:effectLst/>
              <a:uFillTx/>
              <a:latin typeface="Arial"/>
              <a:ea typeface="Arial"/>
              <a:cs typeface="Arial"/>
              <a:sym typeface="Arial"/>
            </a:endParaRPr>
          </a:p>
        </p:txBody>
      </p:sp>
    </p:spTree>
    <p:extLst>
      <p:ext uri="{BB962C8B-B14F-4D97-AF65-F5344CB8AC3E}">
        <p14:creationId xmlns:p14="http://schemas.microsoft.com/office/powerpoint/2010/main" val="3908086003"/>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t>3. Methods and tools for quench analysis</a:t>
            </a:r>
          </a:p>
        </p:txBody>
      </p:sp>
      <p:sp>
        <p:nvSpPr>
          <p:cNvPr id="249" name="Shape 249"/>
          <p:cNvSpPr/>
          <p:nvPr/>
        </p:nvSpPr>
        <p:spPr>
          <a:xfrm>
            <a:off x="308114" y="1086848"/>
            <a:ext cx="8658718" cy="181588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b="1">
                <a:solidFill>
                  <a:srgbClr val="02706E"/>
                </a:solidFill>
              </a:defRPr>
            </a:pPr>
            <a:r>
              <a:rPr dirty="0"/>
              <a:t>Two new tools developed for fast feedback during the magnet design</a:t>
            </a:r>
          </a:p>
          <a:p>
            <a:pPr marL="800100" lvl="1" indent="-342900">
              <a:buSzPct val="100000"/>
              <a:buFont typeface="Wingdings"/>
              <a:buChar char="▪"/>
            </a:pPr>
            <a:r>
              <a:rPr dirty="0"/>
              <a:t>”Temperature calculation work sheet” and ”Coodi</a:t>
            </a:r>
            <a:r>
              <a:rPr dirty="0" smtClean="0"/>
              <a:t>”</a:t>
            </a:r>
            <a:endParaRPr lang="fi-FI" dirty="0" smtClean="0"/>
          </a:p>
          <a:p>
            <a:pPr marL="800100" lvl="1" indent="-342900">
              <a:buSzPct val="100000"/>
              <a:buFont typeface="Wingdings"/>
              <a:buChar char="▪"/>
            </a:pPr>
            <a:endParaRPr lang="fi-FI" dirty="0"/>
          </a:p>
          <a:p>
            <a:pPr>
              <a:defRPr sz="2000" b="1">
                <a:solidFill>
                  <a:srgbClr val="02706E"/>
                </a:solidFill>
              </a:defRPr>
            </a:pPr>
            <a:r>
              <a:rPr lang="en-US" dirty="0"/>
              <a:t>Both use adiabatic temperature calculation</a:t>
            </a:r>
          </a:p>
          <a:p>
            <a:pPr marL="800100" lvl="1" indent="-342900">
              <a:buSzPct val="100000"/>
              <a:buFont typeface="Wingdings"/>
              <a:buChar char="▪"/>
            </a:pPr>
            <a:r>
              <a:rPr lang="fi-FI" dirty="0"/>
              <a:t>In the </a:t>
            </a:r>
            <a:r>
              <a:rPr lang="fi-FI" dirty="0" err="1"/>
              <a:t>spreadsheet</a:t>
            </a:r>
            <a:r>
              <a:rPr lang="fi-FI" dirty="0"/>
              <a:t> </a:t>
            </a:r>
            <a:r>
              <a:rPr lang="fi-FI" dirty="0" err="1"/>
              <a:t>discretization</a:t>
            </a:r>
            <a:r>
              <a:rPr lang="fi-FI" dirty="0"/>
              <a:t> in </a:t>
            </a:r>
            <a:r>
              <a:rPr lang="fi-FI" dirty="0" err="1"/>
              <a:t>block</a:t>
            </a:r>
            <a:r>
              <a:rPr lang="fi-FI" dirty="0"/>
              <a:t> </a:t>
            </a:r>
            <a:r>
              <a:rPr lang="fi-FI" dirty="0" err="1"/>
              <a:t>level</a:t>
            </a:r>
            <a:r>
              <a:rPr lang="fi-FI" dirty="0"/>
              <a:t>, in Coodi </a:t>
            </a:r>
            <a:r>
              <a:rPr lang="fi-FI" dirty="0" err="1"/>
              <a:t>cable</a:t>
            </a:r>
            <a:r>
              <a:rPr lang="fi-FI" dirty="0"/>
              <a:t> </a:t>
            </a:r>
            <a:r>
              <a:rPr lang="fi-FI" dirty="0" err="1" smtClean="0"/>
              <a:t>level</a:t>
            </a:r>
            <a:endParaRPr dirty="0"/>
          </a:p>
          <a:p>
            <a:pPr lvl="1"/>
            <a:r>
              <a:rPr dirty="0"/>
              <a:t> </a:t>
            </a:r>
            <a:endParaRPr sz="2000" b="1" dirty="0">
              <a:solidFill>
                <a:srgbClr val="02706E"/>
              </a:solidFill>
            </a:endParaRPr>
          </a:p>
        </p:txBody>
      </p:sp>
      <p:grpSp>
        <p:nvGrpSpPr>
          <p:cNvPr id="2" name="Group 1"/>
          <p:cNvGrpSpPr/>
          <p:nvPr/>
        </p:nvGrpSpPr>
        <p:grpSpPr>
          <a:xfrm>
            <a:off x="87128" y="3254727"/>
            <a:ext cx="5223241" cy="2622547"/>
            <a:chOff x="-232685" y="2871559"/>
            <a:chExt cx="5223241" cy="2622547"/>
          </a:xfrm>
        </p:grpSpPr>
        <p:grpSp>
          <p:nvGrpSpPr>
            <p:cNvPr id="252" name="Group 252"/>
            <p:cNvGrpSpPr/>
            <p:nvPr/>
          </p:nvGrpSpPr>
          <p:grpSpPr>
            <a:xfrm>
              <a:off x="661208" y="3591639"/>
              <a:ext cx="4121731" cy="1011393"/>
              <a:chOff x="-1" y="-40525"/>
              <a:chExt cx="4121729" cy="758542"/>
            </a:xfrm>
          </p:grpSpPr>
          <p:sp>
            <p:nvSpPr>
              <p:cNvPr id="250" name="Shape 250"/>
              <p:cNvSpPr/>
              <p:nvPr/>
            </p:nvSpPr>
            <p:spPr>
              <a:xfrm>
                <a:off x="-1" y="138498"/>
                <a:ext cx="4121729" cy="579519"/>
              </a:xfrm>
              <a:prstGeom prst="rect">
                <a:avLst/>
              </a:prstGeom>
              <a:blipFill rotWithShape="1">
                <a:blip r:embed="rId3"/>
                <a:srcRect/>
                <a:stretch>
                  <a:fillRect/>
                </a:stretch>
              </a:blipFill>
              <a:ln w="12700" cap="flat">
                <a:noFill/>
                <a:miter lim="400000"/>
              </a:ln>
              <a:effectLst/>
            </p:spPr>
            <p:txBody>
              <a:bodyPr wrap="square" lIns="45719" tIns="45719" rIns="45719" bIns="45719" numCol="1" anchor="t">
                <a:noAutofit/>
              </a:bodyPr>
              <a:lstStyle/>
              <a:p>
                <a:endParaRPr/>
              </a:p>
            </p:txBody>
          </p:sp>
          <p:sp>
            <p:nvSpPr>
              <p:cNvPr id="251" name="Shape 251"/>
              <p:cNvSpPr/>
              <p:nvPr/>
            </p:nvSpPr>
            <p:spPr>
              <a:xfrm>
                <a:off x="-1" y="-40525"/>
                <a:ext cx="4121729"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sp>
          <p:nvSpPr>
            <p:cNvPr id="264" name="Shape 264"/>
            <p:cNvSpPr/>
            <p:nvPr/>
          </p:nvSpPr>
          <p:spPr>
            <a:xfrm rot="16200000">
              <a:off x="3530117" y="4531525"/>
              <a:ext cx="403553" cy="30100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19182"/>
                    <a:pt x="10800" y="16200"/>
                  </a:cubicBezTo>
                  <a:lnTo>
                    <a:pt x="10800" y="16200"/>
                  </a:lnTo>
                  <a:cubicBezTo>
                    <a:pt x="10800" y="13218"/>
                    <a:pt x="5965" y="10800"/>
                    <a:pt x="0" y="10800"/>
                  </a:cubicBezTo>
                  <a:cubicBezTo>
                    <a:pt x="5965" y="10800"/>
                    <a:pt x="10800" y="8382"/>
                    <a:pt x="10800" y="5400"/>
                  </a:cubicBezTo>
                  <a:lnTo>
                    <a:pt x="10800" y="5400"/>
                  </a:lnTo>
                  <a:cubicBezTo>
                    <a:pt x="10800" y="2418"/>
                    <a:pt x="15635" y="0"/>
                    <a:pt x="21600" y="0"/>
                  </a:cubicBezTo>
                </a:path>
              </a:pathLst>
            </a:custGeom>
            <a:ln w="19050">
              <a:solidFill>
                <a:schemeClr val="accent2"/>
              </a:solidFill>
            </a:ln>
          </p:spPr>
          <p:txBody>
            <a:bodyPr lIns="45719" rIns="45719" anchor="ctr"/>
            <a:lstStyle/>
            <a:p>
              <a:pPr algn="ctr"/>
              <a:endParaRPr>
                <a:solidFill>
                  <a:schemeClr val="accent2"/>
                </a:solidFill>
              </a:endParaRPr>
            </a:p>
          </p:txBody>
        </p:sp>
        <p:sp>
          <p:nvSpPr>
            <p:cNvPr id="265" name="Shape 265"/>
            <p:cNvSpPr/>
            <p:nvPr/>
          </p:nvSpPr>
          <p:spPr>
            <a:xfrm>
              <a:off x="651788" y="4909331"/>
              <a:ext cx="2557919" cy="58477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1200">
                  <a:solidFill>
                    <a:srgbClr val="00B0F0"/>
                  </a:solidFill>
                </a:defRPr>
              </a:lvl1pPr>
            </a:lstStyle>
            <a:p>
              <a:r>
                <a:rPr sz="1600" dirty="0">
                  <a:solidFill>
                    <a:schemeClr val="accent2"/>
                  </a:solidFill>
                </a:rPr>
                <a:t>The heating power when all Imag flows in Cu</a:t>
              </a:r>
            </a:p>
          </p:txBody>
        </p:sp>
        <p:sp>
          <p:nvSpPr>
            <p:cNvPr id="266" name="Shape 266"/>
            <p:cNvSpPr/>
            <p:nvPr/>
          </p:nvSpPr>
          <p:spPr>
            <a:xfrm rot="5400000">
              <a:off x="2633138" y="3048617"/>
              <a:ext cx="498828" cy="14408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0855"/>
                    <a:pt x="10800" y="19936"/>
                  </a:cubicBezTo>
                  <a:lnTo>
                    <a:pt x="10800" y="12464"/>
                  </a:lnTo>
                  <a:cubicBezTo>
                    <a:pt x="10800" y="11545"/>
                    <a:pt x="5965" y="10800"/>
                    <a:pt x="0" y="10800"/>
                  </a:cubicBezTo>
                  <a:cubicBezTo>
                    <a:pt x="5965" y="10800"/>
                    <a:pt x="10800" y="10055"/>
                    <a:pt x="10800" y="9136"/>
                  </a:cubicBezTo>
                  <a:lnTo>
                    <a:pt x="10800" y="1664"/>
                  </a:lnTo>
                  <a:cubicBezTo>
                    <a:pt x="10800" y="745"/>
                    <a:pt x="15635" y="0"/>
                    <a:pt x="21600" y="0"/>
                  </a:cubicBezTo>
                </a:path>
              </a:pathLst>
            </a:custGeom>
            <a:ln w="19050">
              <a:solidFill>
                <a:schemeClr val="accent2"/>
              </a:solidFill>
            </a:ln>
          </p:spPr>
          <p:txBody>
            <a:bodyPr lIns="45719" rIns="45719" anchor="ctr"/>
            <a:lstStyle/>
            <a:p>
              <a:pPr algn="ctr"/>
              <a:endParaRPr>
                <a:solidFill>
                  <a:schemeClr val="accent2"/>
                </a:solidFill>
              </a:endParaRPr>
            </a:p>
          </p:txBody>
        </p:sp>
        <p:sp>
          <p:nvSpPr>
            <p:cNvPr id="267" name="Shape 267"/>
            <p:cNvSpPr/>
            <p:nvPr/>
          </p:nvSpPr>
          <p:spPr>
            <a:xfrm>
              <a:off x="2185294" y="2943567"/>
              <a:ext cx="2497806" cy="58477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1200">
                  <a:solidFill>
                    <a:srgbClr val="00B0F0"/>
                  </a:solidFill>
                </a:defRPr>
              </a:pPr>
              <a:r>
                <a:rPr sz="1600" dirty="0">
                  <a:solidFill>
                    <a:schemeClr val="accent2"/>
                  </a:solidFill>
                </a:rPr>
                <a:t>The heating energy during one time step (in J/m</a:t>
              </a:r>
              <a:r>
                <a:rPr sz="1600" baseline="30000" dirty="0">
                  <a:solidFill>
                    <a:schemeClr val="accent2"/>
                  </a:solidFill>
                </a:rPr>
                <a:t>3</a:t>
              </a:r>
              <a:r>
                <a:rPr sz="1600" dirty="0">
                  <a:solidFill>
                    <a:schemeClr val="accent2"/>
                  </a:solidFill>
                </a:rPr>
                <a:t>)</a:t>
              </a:r>
            </a:p>
          </p:txBody>
        </p:sp>
        <p:sp>
          <p:nvSpPr>
            <p:cNvPr id="268" name="Shape 268"/>
            <p:cNvSpPr/>
            <p:nvPr/>
          </p:nvSpPr>
          <p:spPr>
            <a:xfrm>
              <a:off x="3100060" y="4869160"/>
              <a:ext cx="1890496" cy="58477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1200">
                  <a:solidFill>
                    <a:srgbClr val="00B0F0"/>
                  </a:solidFill>
                </a:defRPr>
              </a:pPr>
              <a:r>
                <a:rPr sz="1600" dirty="0">
                  <a:solidFill>
                    <a:schemeClr val="accent2"/>
                  </a:solidFill>
                </a:rPr>
                <a:t>Cable specific heat (in J/(Km</a:t>
              </a:r>
              <a:r>
                <a:rPr sz="1600" baseline="30000" dirty="0">
                  <a:solidFill>
                    <a:schemeClr val="accent2"/>
                  </a:solidFill>
                </a:rPr>
                <a:t>3</a:t>
              </a:r>
              <a:r>
                <a:rPr sz="1600" dirty="0">
                  <a:solidFill>
                    <a:schemeClr val="accent2"/>
                  </a:solidFill>
                </a:rPr>
                <a:t>))</a:t>
              </a:r>
            </a:p>
          </p:txBody>
        </p:sp>
        <p:sp>
          <p:nvSpPr>
            <p:cNvPr id="269" name="Shape 269"/>
            <p:cNvSpPr/>
            <p:nvPr/>
          </p:nvSpPr>
          <p:spPr>
            <a:xfrm rot="16200000">
              <a:off x="2472659" y="4177566"/>
              <a:ext cx="498828" cy="111529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0638"/>
                    <a:pt x="10800" y="19451"/>
                  </a:cubicBezTo>
                  <a:lnTo>
                    <a:pt x="10800" y="12949"/>
                  </a:lnTo>
                  <a:cubicBezTo>
                    <a:pt x="10800" y="11762"/>
                    <a:pt x="5965" y="10800"/>
                    <a:pt x="0" y="10800"/>
                  </a:cubicBezTo>
                  <a:cubicBezTo>
                    <a:pt x="5965" y="10800"/>
                    <a:pt x="10800" y="9838"/>
                    <a:pt x="10800" y="8651"/>
                  </a:cubicBezTo>
                  <a:lnTo>
                    <a:pt x="10800" y="2149"/>
                  </a:lnTo>
                  <a:cubicBezTo>
                    <a:pt x="10800" y="962"/>
                    <a:pt x="15635" y="0"/>
                    <a:pt x="21600" y="0"/>
                  </a:cubicBezTo>
                </a:path>
              </a:pathLst>
            </a:custGeom>
            <a:ln w="19050">
              <a:solidFill>
                <a:schemeClr val="accent2"/>
              </a:solidFill>
            </a:ln>
          </p:spPr>
          <p:txBody>
            <a:bodyPr lIns="45719" rIns="45719" anchor="ctr"/>
            <a:lstStyle/>
            <a:p>
              <a:pPr algn="ctr"/>
              <a:endParaRPr>
                <a:solidFill>
                  <a:schemeClr val="accent2"/>
                </a:solidFill>
              </a:endParaRPr>
            </a:p>
          </p:txBody>
        </p:sp>
        <p:sp>
          <p:nvSpPr>
            <p:cNvPr id="270" name="Shape 270"/>
            <p:cNvSpPr/>
            <p:nvPr/>
          </p:nvSpPr>
          <p:spPr>
            <a:xfrm>
              <a:off x="-232685" y="2871559"/>
              <a:ext cx="2307608" cy="58477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1200">
                  <a:solidFill>
                    <a:srgbClr val="00B0F0"/>
                  </a:solidFill>
                </a:defRPr>
              </a:lvl1pPr>
            </a:lstStyle>
            <a:p>
              <a:r>
                <a:rPr sz="1600" dirty="0">
                  <a:solidFill>
                    <a:schemeClr val="accent2"/>
                  </a:solidFill>
                </a:rPr>
                <a:t>Cable temp. Increase during a time step (in K)</a:t>
              </a:r>
            </a:p>
          </p:txBody>
        </p:sp>
        <p:sp>
          <p:nvSpPr>
            <p:cNvPr id="272" name="Shape 272"/>
            <p:cNvSpPr/>
            <p:nvPr/>
          </p:nvSpPr>
          <p:spPr>
            <a:xfrm>
              <a:off x="1059867" y="3645673"/>
              <a:ext cx="519545" cy="525384"/>
            </a:xfrm>
            <a:prstGeom prst="line">
              <a:avLst/>
            </a:prstGeom>
            <a:ln w="19050">
              <a:solidFill>
                <a:schemeClr val="accent2"/>
              </a:solidFill>
              <a:tailEnd type="triangle"/>
            </a:ln>
          </p:spPr>
          <p:txBody>
            <a:bodyPr lIns="45719" rIns="45719"/>
            <a:lstStyle/>
            <a:p>
              <a:endParaRPr>
                <a:solidFill>
                  <a:schemeClr val="accent2"/>
                </a:solidFill>
              </a:endParaRPr>
            </a:p>
          </p:txBody>
        </p:sp>
      </p:grpSp>
      <p:sp>
        <p:nvSpPr>
          <p:cNvPr id="3" name="TextBox 2"/>
          <p:cNvSpPr txBox="1"/>
          <p:nvPr/>
        </p:nvSpPr>
        <p:spPr>
          <a:xfrm>
            <a:off x="5456232" y="3016115"/>
            <a:ext cx="3456384" cy="3293207"/>
          </a:xfrm>
          <a:prstGeom prst="rect">
            <a:avLst/>
          </a:prstGeom>
          <a:solidFill>
            <a:schemeClr val="accent2">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fi-FI" sz="1600" dirty="0" err="1" smtClean="0"/>
              <a:t>Cable</a:t>
            </a:r>
            <a:r>
              <a:rPr lang="fi-FI" sz="1600" dirty="0" smtClean="0"/>
              <a:t> </a:t>
            </a:r>
            <a:r>
              <a:rPr lang="fi-FI" sz="1600" dirty="0" err="1" smtClean="0"/>
              <a:t>current</a:t>
            </a:r>
            <a:r>
              <a:rPr lang="fi-FI" sz="1600" dirty="0"/>
              <a:t> </a:t>
            </a:r>
            <a:r>
              <a:rPr lang="fi-FI" sz="1600" dirty="0" err="1" smtClean="0"/>
              <a:t>from</a:t>
            </a:r>
            <a:r>
              <a:rPr lang="fi-FI" sz="1600" dirty="0" smtClean="0"/>
              <a:t> SC to </a:t>
            </a:r>
            <a:r>
              <a:rPr lang="fi-FI" sz="1600" dirty="0" err="1" smtClean="0"/>
              <a:t>Cu</a:t>
            </a:r>
            <a:r>
              <a:rPr lang="fi-FI" sz="1600" dirty="0" smtClean="0"/>
              <a:t> at     </a:t>
            </a:r>
            <a:r>
              <a:rPr lang="fi-FI" sz="1600" i="1" dirty="0" smtClean="0"/>
              <a:t>t</a:t>
            </a:r>
            <a:r>
              <a:rPr lang="fi-FI" sz="1600" dirty="0" smtClean="0"/>
              <a:t> = </a:t>
            </a:r>
            <a:r>
              <a:rPr lang="fi-FI" sz="1600" dirty="0" err="1" smtClean="0"/>
              <a:t>total</a:t>
            </a:r>
            <a:r>
              <a:rPr lang="fi-FI" sz="1600" dirty="0" smtClean="0"/>
              <a:t> </a:t>
            </a:r>
            <a:r>
              <a:rPr lang="fi-FI" sz="1600" dirty="0" err="1" smtClean="0"/>
              <a:t>protection</a:t>
            </a:r>
            <a:r>
              <a:rPr lang="fi-FI" sz="1600" dirty="0" smtClean="0"/>
              <a:t> </a:t>
            </a:r>
            <a:r>
              <a:rPr lang="fi-FI" sz="1600" dirty="0" err="1" smtClean="0"/>
              <a:t>delay</a:t>
            </a:r>
            <a:r>
              <a:rPr lang="fi-FI" sz="1600" dirty="0" smtClean="0"/>
              <a:t> (input)</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lang="fi-FI" sz="1600" dirty="0" smtClean="0"/>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fi-FI" sz="1600" dirty="0" err="1" smtClean="0"/>
              <a:t>Material</a:t>
            </a:r>
            <a:r>
              <a:rPr lang="fi-FI" sz="1600" dirty="0" smtClean="0"/>
              <a:t> </a:t>
            </a:r>
            <a:r>
              <a:rPr lang="fi-FI" sz="1600" dirty="0" err="1" smtClean="0"/>
              <a:t>propersties</a:t>
            </a:r>
            <a:r>
              <a:rPr lang="fi-FI" sz="1600" dirty="0" smtClean="0"/>
              <a:t> </a:t>
            </a:r>
            <a:r>
              <a:rPr lang="fi-FI" sz="1600" dirty="0" err="1" smtClean="0"/>
              <a:t>from</a:t>
            </a:r>
            <a:r>
              <a:rPr lang="fi-FI" sz="1600" dirty="0" smtClean="0"/>
              <a:t> NIST (</a:t>
            </a:r>
            <a:r>
              <a:rPr kumimoji="0" lang="fi-FI" sz="1600" b="0" i="1" u="none" strike="noStrike" cap="none" spc="0" normalizeH="0" baseline="0" dirty="0" smtClean="0">
                <a:ln>
                  <a:noFill/>
                </a:ln>
                <a:solidFill>
                  <a:srgbClr val="000000"/>
                </a:solidFill>
                <a:effectLst/>
                <a:uFillTx/>
                <a:sym typeface="Arial"/>
              </a:rPr>
              <a:t>T</a:t>
            </a:r>
            <a:r>
              <a:rPr kumimoji="0" lang="fi-FI" sz="1600" b="0" i="0" u="none" strike="noStrike" cap="none" spc="0" normalizeH="0" dirty="0" smtClean="0">
                <a:ln>
                  <a:noFill/>
                </a:ln>
                <a:solidFill>
                  <a:srgbClr val="000000"/>
                </a:solidFill>
                <a:effectLst/>
                <a:uFillTx/>
                <a:sym typeface="Arial"/>
              </a:rPr>
              <a:t> and </a:t>
            </a:r>
            <a:r>
              <a:rPr kumimoji="0" lang="fi-FI" sz="1600" b="0" i="1" u="none" strike="noStrike" cap="none" spc="0" normalizeH="0" dirty="0" smtClean="0">
                <a:ln>
                  <a:noFill/>
                </a:ln>
                <a:solidFill>
                  <a:srgbClr val="000000"/>
                </a:solidFill>
                <a:effectLst/>
                <a:uFillTx/>
                <a:sym typeface="Arial"/>
              </a:rPr>
              <a:t>B </a:t>
            </a:r>
            <a:r>
              <a:rPr kumimoji="0" lang="fi-FI" sz="1600" b="0" i="0" u="none" strike="noStrike" cap="none" spc="0" normalizeH="0" dirty="0" err="1" smtClean="0">
                <a:ln>
                  <a:noFill/>
                </a:ln>
                <a:solidFill>
                  <a:srgbClr val="000000"/>
                </a:solidFill>
                <a:effectLst/>
                <a:uFillTx/>
                <a:sym typeface="Arial"/>
              </a:rPr>
              <a:t>dependence</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accounted</a:t>
            </a:r>
            <a:r>
              <a:rPr kumimoji="0" lang="fi-FI" sz="1600" b="0" i="0" u="none" strike="noStrike" cap="none" spc="0" normalizeH="0" dirty="0" smtClean="0">
                <a:ln>
                  <a:noFill/>
                </a:ln>
                <a:solidFill>
                  <a:srgbClr val="000000"/>
                </a:solidFill>
                <a:effectLst/>
                <a:uFillTx/>
                <a:sym typeface="Arial"/>
              </a:rPr>
              <a:t>)</a:t>
            </a:r>
            <a:endParaRPr lang="fi-FI" sz="1600" baseline="0" dirty="0" smtClean="0"/>
          </a:p>
          <a:p>
            <a:pPr marL="285750" lvl="2" indent="-285750">
              <a:buFont typeface="Arial" panose="020B0604020202020204" pitchFamily="34" charset="0"/>
              <a:buChar char="•"/>
            </a:pPr>
            <a:endParaRPr lang="fi-FI" sz="1600" baseline="0" dirty="0" smtClean="0"/>
          </a:p>
          <a:p>
            <a:pPr marL="285750" lvl="2" indent="-285750">
              <a:buFont typeface="Arial" panose="020B0604020202020204" pitchFamily="34" charset="0"/>
              <a:buChar char="•"/>
            </a:pPr>
            <a:r>
              <a:rPr lang="fi-FI" sz="1600" baseline="0" dirty="0" err="1" smtClean="0"/>
              <a:t>Cable</a:t>
            </a:r>
            <a:r>
              <a:rPr lang="fi-FI" sz="1600" baseline="0" dirty="0" smtClean="0"/>
              <a:t> </a:t>
            </a:r>
            <a:r>
              <a:rPr lang="fi-FI" sz="1600" baseline="0" dirty="0" err="1" smtClean="0"/>
              <a:t>heat</a:t>
            </a:r>
            <a:r>
              <a:rPr lang="fi-FI" sz="1600" baseline="0" dirty="0" smtClean="0"/>
              <a:t> </a:t>
            </a:r>
            <a:r>
              <a:rPr lang="fi-FI" sz="1600" baseline="0" dirty="0" err="1" smtClean="0"/>
              <a:t>capacity</a:t>
            </a:r>
            <a:r>
              <a:rPr lang="fi-FI" sz="1600" baseline="0" dirty="0" smtClean="0"/>
              <a:t> </a:t>
            </a:r>
            <a:r>
              <a:rPr lang="fi-FI" sz="1600" baseline="0" dirty="0" err="1" smtClean="0"/>
              <a:t>includes</a:t>
            </a:r>
            <a:r>
              <a:rPr lang="fi-FI" sz="1600" baseline="0" dirty="0" smtClean="0"/>
              <a:t> t</a:t>
            </a:r>
            <a:r>
              <a:rPr lang="fi-FI" sz="1600" dirty="0" smtClean="0"/>
              <a:t>he </a:t>
            </a:r>
            <a:r>
              <a:rPr lang="fi-FI" sz="1600" dirty="0" err="1" smtClean="0"/>
              <a:t>cable</a:t>
            </a:r>
            <a:r>
              <a:rPr lang="fi-FI" sz="1600" dirty="0" smtClean="0"/>
              <a:t> </a:t>
            </a:r>
            <a:r>
              <a:rPr lang="fi-FI" sz="1600" dirty="0" err="1" smtClean="0"/>
              <a:t>insulation</a:t>
            </a:r>
            <a:r>
              <a:rPr lang="fi-FI" sz="1600" dirty="0" smtClean="0"/>
              <a:t> and </a:t>
            </a:r>
            <a:r>
              <a:rPr lang="fi-FI" sz="1600" dirty="0" err="1" smtClean="0"/>
              <a:t>voids</a:t>
            </a:r>
            <a:r>
              <a:rPr lang="fi-FI" sz="1600" dirty="0" smtClean="0"/>
              <a:t> (G10)</a:t>
            </a:r>
            <a:endParaRPr kumimoji="0" lang="fi-FI" sz="1600" b="0" i="0" u="none" strike="noStrike" cap="none" spc="0" normalizeH="0" baseline="0" dirty="0" smtClean="0">
              <a:ln>
                <a:noFill/>
              </a:ln>
              <a:solidFill>
                <a:srgbClr val="000000"/>
              </a:solidFill>
              <a:effectLst/>
              <a:uFillTx/>
              <a:sym typeface="Aria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kumimoji="0" lang="fi-FI" sz="1600" b="0" i="0" u="none" strike="noStrike" cap="none" spc="0" normalizeH="0" baseline="0" dirty="0" smtClean="0">
              <a:ln>
                <a:noFill/>
              </a:ln>
              <a:solidFill>
                <a:srgbClr val="000000"/>
              </a:solidFill>
              <a:effectLst/>
              <a:uFillTx/>
              <a:sym typeface="Aria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fi-FI" sz="1600" b="0" i="0" u="none" strike="noStrike" cap="none" spc="0" normalizeH="0" baseline="0" dirty="0" smtClean="0">
                <a:ln>
                  <a:noFill/>
                </a:ln>
                <a:solidFill>
                  <a:srgbClr val="000000"/>
                </a:solidFill>
                <a:effectLst/>
                <a:uFillTx/>
                <a:sym typeface="Arial"/>
              </a:rPr>
              <a:t>No</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heat</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diffusion</a:t>
            </a:r>
            <a:endParaRPr lang="fi-FI" sz="1600" dirty="0">
              <a:solidFill>
                <a:srgbClr val="000000"/>
              </a:solidFil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endParaRPr kumimoji="0" lang="fi-FI" sz="1600" b="0" i="0" u="none" strike="noStrike" cap="none" spc="0" normalizeH="0" dirty="0" smtClean="0">
              <a:ln>
                <a:noFill/>
              </a:ln>
              <a:solidFill>
                <a:srgbClr val="000000"/>
              </a:solidFill>
              <a:effectLst/>
              <a:uFillTx/>
              <a:sym typeface="Arial"/>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fi-FI" sz="1600" b="0" i="0" u="none" strike="noStrike" cap="none" spc="0" normalizeH="0" dirty="0" err="1" smtClean="0">
                <a:ln>
                  <a:noFill/>
                </a:ln>
                <a:solidFill>
                  <a:srgbClr val="000000"/>
                </a:solidFill>
                <a:effectLst/>
                <a:uFillTx/>
                <a:sym typeface="Arial"/>
              </a:rPr>
              <a:t>Magnetic</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field</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map</a:t>
            </a:r>
            <a:r>
              <a:rPr kumimoji="0" lang="fi-FI" sz="1600" b="0" i="0" u="none" strike="noStrike" cap="none" spc="0" normalizeH="0" dirty="0" smtClean="0">
                <a:ln>
                  <a:noFill/>
                </a:ln>
                <a:solidFill>
                  <a:srgbClr val="000000"/>
                </a:solidFill>
                <a:effectLst/>
                <a:uFillTx/>
                <a:sym typeface="Arial"/>
              </a:rPr>
              <a:t> and </a:t>
            </a:r>
            <a:r>
              <a:rPr kumimoji="0" lang="fi-FI" sz="1600" b="0" i="0" u="none" strike="noStrike" cap="none" spc="0" normalizeH="0" dirty="0" err="1" smtClean="0">
                <a:ln>
                  <a:noFill/>
                </a:ln>
                <a:solidFill>
                  <a:srgbClr val="000000"/>
                </a:solidFill>
                <a:effectLst/>
                <a:uFillTx/>
                <a:sym typeface="Arial"/>
              </a:rPr>
              <a:t>inductance</a:t>
            </a:r>
            <a:r>
              <a:rPr kumimoji="0" lang="fi-FI" sz="1600" b="0" i="0" u="none" strike="noStrike" cap="none" spc="0" normalizeH="0" dirty="0" smtClean="0">
                <a:ln>
                  <a:noFill/>
                </a:ln>
                <a:solidFill>
                  <a:srgbClr val="000000"/>
                </a:solidFill>
                <a:effectLst/>
                <a:uFillTx/>
                <a:sym typeface="Arial"/>
              </a:rPr>
              <a:t> </a:t>
            </a:r>
            <a:r>
              <a:rPr kumimoji="0" lang="fi-FI" sz="1600" b="0" i="0" u="none" strike="noStrike" cap="none" spc="0" normalizeH="0" dirty="0" err="1" smtClean="0">
                <a:ln>
                  <a:noFill/>
                </a:ln>
                <a:solidFill>
                  <a:srgbClr val="000000"/>
                </a:solidFill>
                <a:effectLst/>
                <a:uFillTx/>
                <a:sym typeface="Arial"/>
              </a:rPr>
              <a:t>from</a:t>
            </a:r>
            <a:r>
              <a:rPr kumimoji="0" lang="fi-FI" sz="1600" b="0" i="0" u="none" strike="noStrike" cap="none" spc="0" normalizeH="0" dirty="0" smtClean="0">
                <a:ln>
                  <a:noFill/>
                </a:ln>
                <a:solidFill>
                  <a:srgbClr val="000000"/>
                </a:solidFill>
                <a:effectLst/>
                <a:uFillTx/>
                <a:sym typeface="Arial"/>
              </a:rPr>
              <a:t> ROXIE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9">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a:t>3. Calculation of </a:t>
            </a:r>
            <a:r>
              <a:rPr dirty="0" smtClean="0"/>
              <a:t>voltages</a:t>
            </a:r>
            <a:r>
              <a:rPr lang="fi-FI" dirty="0" smtClean="0"/>
              <a:t> (</a:t>
            </a:r>
            <a:r>
              <a:rPr lang="fi-FI" dirty="0" err="1" smtClean="0"/>
              <a:t>only</a:t>
            </a:r>
            <a:r>
              <a:rPr lang="fi-FI" dirty="0" smtClean="0"/>
              <a:t> in Coodi)</a:t>
            </a:r>
            <a:endParaRPr dirty="0"/>
          </a:p>
        </p:txBody>
      </p:sp>
      <p:sp>
        <p:nvSpPr>
          <p:cNvPr id="281" name="Shape 281"/>
          <p:cNvSpPr/>
          <p:nvPr/>
        </p:nvSpPr>
        <p:spPr>
          <a:xfrm>
            <a:off x="368971" y="946998"/>
            <a:ext cx="8658719" cy="40011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000" b="1">
                <a:solidFill>
                  <a:srgbClr val="02706E"/>
                </a:solidFill>
              </a:defRPr>
            </a:lvl1pPr>
          </a:lstStyle>
          <a:p>
            <a:r>
              <a:rPr dirty="0"/>
              <a:t>1. Total voltage computed is at each turn:</a:t>
            </a:r>
          </a:p>
        </p:txBody>
      </p:sp>
      <p:grpSp>
        <p:nvGrpSpPr>
          <p:cNvPr id="284" name="Group 284"/>
          <p:cNvGrpSpPr/>
          <p:nvPr/>
        </p:nvGrpSpPr>
        <p:grpSpPr>
          <a:xfrm>
            <a:off x="4969444" y="2186385"/>
            <a:ext cx="2740976" cy="522537"/>
            <a:chOff x="0" y="0"/>
            <a:chExt cx="2740974" cy="391902"/>
          </a:xfrm>
        </p:grpSpPr>
        <p:sp>
          <p:nvSpPr>
            <p:cNvPr id="282" name="Shape 282"/>
            <p:cNvSpPr/>
            <p:nvPr/>
          </p:nvSpPr>
          <p:spPr>
            <a:xfrm>
              <a:off x="0" y="0"/>
              <a:ext cx="2740974" cy="391902"/>
            </a:xfrm>
            <a:prstGeom prst="rect">
              <a:avLst/>
            </a:prstGeom>
            <a:blipFill rotWithShape="1">
              <a:blip r:embed="rId3"/>
              <a:srcRect/>
              <a:stretch>
                <a:fillRect/>
              </a:stretch>
            </a:blipFill>
            <a:ln w="9525" cap="flat">
              <a:solidFill>
                <a:srgbClr val="000000"/>
              </a:solidFill>
              <a:prstDash val="solid"/>
              <a:round/>
            </a:ln>
            <a:effectLst/>
          </p:spPr>
          <p:txBody>
            <a:bodyPr wrap="square" lIns="45719" tIns="45719" rIns="45719" bIns="45719" numCol="1" anchor="t">
              <a:noAutofit/>
            </a:bodyPr>
            <a:lstStyle/>
            <a:p>
              <a:endParaRPr/>
            </a:p>
          </p:txBody>
        </p:sp>
        <p:sp>
          <p:nvSpPr>
            <p:cNvPr id="283" name="Shape 283"/>
            <p:cNvSpPr/>
            <p:nvPr/>
          </p:nvSpPr>
          <p:spPr>
            <a:xfrm>
              <a:off x="0" y="0"/>
              <a:ext cx="2740974"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grpSp>
        <p:nvGrpSpPr>
          <p:cNvPr id="287" name="Group 287"/>
          <p:cNvGrpSpPr/>
          <p:nvPr/>
        </p:nvGrpSpPr>
        <p:grpSpPr>
          <a:xfrm>
            <a:off x="5023857" y="4084321"/>
            <a:ext cx="2755470" cy="830410"/>
            <a:chOff x="-1" y="0"/>
            <a:chExt cx="2755469" cy="620939"/>
          </a:xfrm>
        </p:grpSpPr>
        <p:sp>
          <p:nvSpPr>
            <p:cNvPr id="285" name="Shape 285"/>
            <p:cNvSpPr/>
            <p:nvPr/>
          </p:nvSpPr>
          <p:spPr>
            <a:xfrm>
              <a:off x="-1" y="0"/>
              <a:ext cx="2755469" cy="620939"/>
            </a:xfrm>
            <a:prstGeom prst="rect">
              <a:avLst/>
            </a:prstGeom>
            <a:blipFill rotWithShape="1">
              <a:blip r:embed="rId4"/>
              <a:srcRect/>
              <a:stretch>
                <a:fillRect/>
              </a:stretch>
            </a:blipFill>
            <a:ln w="9525" cap="flat">
              <a:solidFill>
                <a:srgbClr val="000000"/>
              </a:solidFill>
              <a:prstDash val="solid"/>
              <a:round/>
            </a:ln>
            <a:effectLst/>
          </p:spPr>
          <p:txBody>
            <a:bodyPr wrap="square" lIns="45719" tIns="45719" rIns="45719" bIns="45719" numCol="1" anchor="t">
              <a:noAutofit/>
            </a:bodyPr>
            <a:lstStyle/>
            <a:p>
              <a:endParaRPr/>
            </a:p>
          </p:txBody>
        </p:sp>
        <p:sp>
          <p:nvSpPr>
            <p:cNvPr id="286" name="Shape 286"/>
            <p:cNvSpPr/>
            <p:nvPr/>
          </p:nvSpPr>
          <p:spPr>
            <a:xfrm>
              <a:off x="-1" y="0"/>
              <a:ext cx="2755469" cy="2769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grpSp>
        <p:nvGrpSpPr>
          <p:cNvPr id="290" name="Group 290"/>
          <p:cNvGrpSpPr/>
          <p:nvPr/>
        </p:nvGrpSpPr>
        <p:grpSpPr>
          <a:xfrm>
            <a:off x="996634" y="2139123"/>
            <a:ext cx="2908362" cy="508689"/>
            <a:chOff x="-1" y="0"/>
            <a:chExt cx="2908360" cy="381515"/>
          </a:xfrm>
        </p:grpSpPr>
        <p:sp>
          <p:nvSpPr>
            <p:cNvPr id="288" name="Shape 288"/>
            <p:cNvSpPr/>
            <p:nvPr/>
          </p:nvSpPr>
          <p:spPr>
            <a:xfrm>
              <a:off x="-1" y="0"/>
              <a:ext cx="2908360" cy="381515"/>
            </a:xfrm>
            <a:prstGeom prst="rect">
              <a:avLst/>
            </a:prstGeom>
            <a:blipFill rotWithShape="1">
              <a:blip r:embed="rId5"/>
              <a:srcRect/>
              <a:stretch>
                <a:fillRect/>
              </a:stretch>
            </a:blipFill>
            <a:ln w="9525" cap="flat">
              <a:solidFill>
                <a:srgbClr val="000000"/>
              </a:solidFill>
              <a:prstDash val="solid"/>
              <a:round/>
            </a:ln>
            <a:effectLst/>
          </p:spPr>
          <p:txBody>
            <a:bodyPr wrap="square" lIns="45719" tIns="45719" rIns="45719" bIns="45719" numCol="1" anchor="t">
              <a:noAutofit/>
            </a:bodyPr>
            <a:lstStyle/>
            <a:p>
              <a:endParaRPr/>
            </a:p>
          </p:txBody>
        </p:sp>
        <p:sp>
          <p:nvSpPr>
            <p:cNvPr id="289" name="Shape 289"/>
            <p:cNvSpPr/>
            <p:nvPr/>
          </p:nvSpPr>
          <p:spPr>
            <a:xfrm>
              <a:off x="-1" y="0"/>
              <a:ext cx="2908360" cy="276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r>
                <a:t> </a:t>
              </a:r>
            </a:p>
          </p:txBody>
        </p:sp>
      </p:grpSp>
      <p:grpSp>
        <p:nvGrpSpPr>
          <p:cNvPr id="306" name="Group 306"/>
          <p:cNvGrpSpPr/>
          <p:nvPr/>
        </p:nvGrpSpPr>
        <p:grpSpPr>
          <a:xfrm>
            <a:off x="1063399" y="3386003"/>
            <a:ext cx="2514601" cy="2660353"/>
            <a:chOff x="0" y="0"/>
            <a:chExt cx="2514600" cy="1995263"/>
          </a:xfrm>
        </p:grpSpPr>
        <p:grpSp>
          <p:nvGrpSpPr>
            <p:cNvPr id="295" name="Group 295"/>
            <p:cNvGrpSpPr/>
            <p:nvPr/>
          </p:nvGrpSpPr>
          <p:grpSpPr>
            <a:xfrm>
              <a:off x="0" y="-1"/>
              <a:ext cx="1574801" cy="1761069"/>
              <a:chOff x="0" y="0"/>
              <a:chExt cx="1574800" cy="1761067"/>
            </a:xfrm>
          </p:grpSpPr>
          <p:sp>
            <p:nvSpPr>
              <p:cNvPr id="291" name="Shape 291"/>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2" name="Shape 292"/>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3" name="Shape 293"/>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4" name="Shape 294"/>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nvGrpSpPr>
            <p:cNvPr id="300" name="Group 300"/>
            <p:cNvGrpSpPr/>
            <p:nvPr/>
          </p:nvGrpSpPr>
          <p:grpSpPr>
            <a:xfrm>
              <a:off x="234448" y="-1"/>
              <a:ext cx="1574801" cy="1761069"/>
              <a:chOff x="0" y="0"/>
              <a:chExt cx="1574800" cy="1761067"/>
            </a:xfrm>
          </p:grpSpPr>
          <p:sp>
            <p:nvSpPr>
              <p:cNvPr id="296" name="Shape 296"/>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7" name="Shape 297"/>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8" name="Shape 298"/>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299" name="Shape 299"/>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nvGrpSpPr>
            <p:cNvPr id="305" name="Group 305"/>
            <p:cNvGrpSpPr/>
            <p:nvPr/>
          </p:nvGrpSpPr>
          <p:grpSpPr>
            <a:xfrm>
              <a:off x="939800" y="234195"/>
              <a:ext cx="1574801" cy="1761069"/>
              <a:chOff x="0" y="0"/>
              <a:chExt cx="1574800" cy="1761067"/>
            </a:xfrm>
          </p:grpSpPr>
          <p:sp>
            <p:nvSpPr>
              <p:cNvPr id="301" name="Shape 301"/>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2" name="Shape 302"/>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3" name="Shape 303"/>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4" name="Shape 304"/>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grpSp>
        <p:nvGrpSpPr>
          <p:cNvPr id="311" name="Group 311"/>
          <p:cNvGrpSpPr/>
          <p:nvPr/>
        </p:nvGrpSpPr>
        <p:grpSpPr>
          <a:xfrm>
            <a:off x="2250848" y="3710964"/>
            <a:ext cx="1574801" cy="2348089"/>
            <a:chOff x="0" y="0"/>
            <a:chExt cx="1574800" cy="1761066"/>
          </a:xfrm>
        </p:grpSpPr>
        <p:sp>
          <p:nvSpPr>
            <p:cNvPr id="307" name="Shape 307"/>
            <p:cNvSpPr/>
            <p:nvPr/>
          </p:nvSpPr>
          <p:spPr>
            <a:xfrm>
              <a:off x="0" y="0"/>
              <a:ext cx="15748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8" name="Shape 308"/>
            <p:cNvSpPr/>
            <p:nvPr/>
          </p:nvSpPr>
          <p:spPr>
            <a:xfrm>
              <a:off x="99700" y="0"/>
              <a:ext cx="14751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09" name="Shape 309"/>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10" name="Shape 310"/>
            <p:cNvSpPr/>
            <p:nvPr/>
          </p:nvSpPr>
          <p:spPr>
            <a:xfrm>
              <a:off x="0" y="0"/>
              <a:ext cx="15748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sp>
        <p:nvSpPr>
          <p:cNvPr id="312" name="Shape 312"/>
          <p:cNvSpPr/>
          <p:nvPr/>
        </p:nvSpPr>
        <p:spPr>
          <a:xfrm>
            <a:off x="2839507" y="3386002"/>
            <a:ext cx="738493" cy="298859"/>
          </a:xfrm>
          <a:custGeom>
            <a:avLst/>
            <a:gdLst/>
            <a:ahLst/>
            <a:cxnLst>
              <a:cxn ang="0">
                <a:pos x="wd2" y="hd2"/>
              </a:cxn>
              <a:cxn ang="5400000">
                <a:pos x="wd2" y="hd2"/>
              </a:cxn>
              <a:cxn ang="10800000">
                <a:pos x="wd2" y="hd2"/>
              </a:cxn>
              <a:cxn ang="16200000">
                <a:pos x="wd2" y="hd2"/>
              </a:cxn>
            </a:cxnLst>
            <a:rect l="0" t="0" r="r" b="b"/>
            <a:pathLst>
              <a:path w="20317" h="21434" extrusionOk="0">
                <a:moveTo>
                  <a:pt x="0" y="9699"/>
                </a:moveTo>
                <a:cubicBezTo>
                  <a:pt x="2025" y="4936"/>
                  <a:pt x="4050" y="174"/>
                  <a:pt x="7364" y="4"/>
                </a:cubicBezTo>
                <a:cubicBezTo>
                  <a:pt x="10677" y="-166"/>
                  <a:pt x="18164" y="5106"/>
                  <a:pt x="19882" y="8678"/>
                </a:cubicBezTo>
                <a:cubicBezTo>
                  <a:pt x="21600" y="12250"/>
                  <a:pt x="17673" y="21434"/>
                  <a:pt x="17673" y="21434"/>
                </a:cubicBezTo>
              </a:path>
            </a:pathLst>
          </a:custGeom>
          <a:ln w="19050">
            <a:solidFill>
              <a:schemeClr val="accent1"/>
            </a:solidFill>
            <a:prstDash val="sysDash"/>
          </a:ln>
        </p:spPr>
        <p:txBody>
          <a:bodyPr lIns="45719" rIns="45719" anchor="ctr"/>
          <a:lstStyle/>
          <a:p>
            <a:pPr algn="ctr"/>
            <a:endParaRPr/>
          </a:p>
        </p:txBody>
      </p:sp>
      <p:sp>
        <p:nvSpPr>
          <p:cNvPr id="313" name="Shape 313"/>
          <p:cNvSpPr/>
          <p:nvPr/>
        </p:nvSpPr>
        <p:spPr>
          <a:xfrm>
            <a:off x="2582333" y="3151458"/>
            <a:ext cx="1243317" cy="571501"/>
          </a:xfrm>
          <a:custGeom>
            <a:avLst/>
            <a:gdLst/>
            <a:ahLst/>
            <a:cxnLst>
              <a:cxn ang="0">
                <a:pos x="wd2" y="hd2"/>
              </a:cxn>
              <a:cxn ang="5400000">
                <a:pos x="wd2" y="hd2"/>
              </a:cxn>
              <a:cxn ang="10800000">
                <a:pos x="wd2" y="hd2"/>
              </a:cxn>
              <a:cxn ang="16200000">
                <a:pos x="wd2" y="hd2"/>
              </a:cxn>
            </a:cxnLst>
            <a:rect l="0" t="0" r="r" b="b"/>
            <a:pathLst>
              <a:path w="20822" h="20861" extrusionOk="0">
                <a:moveTo>
                  <a:pt x="0" y="12091"/>
                </a:moveTo>
                <a:cubicBezTo>
                  <a:pt x="1693" y="7138"/>
                  <a:pt x="3386" y="2184"/>
                  <a:pt x="6614" y="723"/>
                </a:cubicBezTo>
                <a:cubicBezTo>
                  <a:pt x="9842" y="-739"/>
                  <a:pt x="17138" y="-35"/>
                  <a:pt x="19369" y="3321"/>
                </a:cubicBezTo>
                <a:cubicBezTo>
                  <a:pt x="21600" y="6678"/>
                  <a:pt x="20800" y="13769"/>
                  <a:pt x="19999" y="20861"/>
                </a:cubicBezTo>
              </a:path>
            </a:pathLst>
          </a:custGeom>
          <a:ln w="19050">
            <a:solidFill>
              <a:schemeClr val="accent1"/>
            </a:solidFill>
            <a:prstDash val="sysDash"/>
          </a:ln>
        </p:spPr>
        <p:txBody>
          <a:bodyPr lIns="45719" rIns="45719" anchor="ctr"/>
          <a:lstStyle/>
          <a:p>
            <a:pPr algn="ctr"/>
            <a:endParaRPr/>
          </a:p>
        </p:txBody>
      </p:sp>
      <p:sp>
        <p:nvSpPr>
          <p:cNvPr id="314" name="Shape 314"/>
          <p:cNvSpPr/>
          <p:nvPr/>
        </p:nvSpPr>
        <p:spPr>
          <a:xfrm>
            <a:off x="953557" y="5574580"/>
            <a:ext cx="1114427" cy="599481"/>
          </a:xfrm>
          <a:custGeom>
            <a:avLst/>
            <a:gdLst/>
            <a:ahLst/>
            <a:cxnLst>
              <a:cxn ang="0">
                <a:pos x="wd2" y="hd2"/>
              </a:cxn>
              <a:cxn ang="5400000">
                <a:pos x="wd2" y="hd2"/>
              </a:cxn>
              <a:cxn ang="10800000">
                <a:pos x="wd2" y="hd2"/>
              </a:cxn>
              <a:cxn ang="16200000">
                <a:pos x="wd2" y="hd2"/>
              </a:cxn>
            </a:cxnLst>
            <a:rect l="0" t="0" r="r" b="b"/>
            <a:pathLst>
              <a:path w="21457" h="20992" extrusionOk="0">
                <a:moveTo>
                  <a:pt x="3708" y="0"/>
                </a:moveTo>
                <a:cubicBezTo>
                  <a:pt x="1950" y="4132"/>
                  <a:pt x="192" y="8263"/>
                  <a:pt x="24" y="11742"/>
                </a:cubicBezTo>
                <a:cubicBezTo>
                  <a:pt x="-143" y="15221"/>
                  <a:pt x="527" y="20150"/>
                  <a:pt x="2704" y="20875"/>
                </a:cubicBezTo>
                <a:cubicBezTo>
                  <a:pt x="4880" y="21600"/>
                  <a:pt x="9959" y="18809"/>
                  <a:pt x="13085" y="16091"/>
                </a:cubicBezTo>
                <a:cubicBezTo>
                  <a:pt x="16210" y="13373"/>
                  <a:pt x="18834" y="8970"/>
                  <a:pt x="21457" y="4566"/>
                </a:cubicBezTo>
              </a:path>
            </a:pathLst>
          </a:custGeom>
          <a:ln w="19050">
            <a:solidFill>
              <a:schemeClr val="accent1"/>
            </a:solidFill>
            <a:prstDash val="sysDash"/>
          </a:ln>
        </p:spPr>
        <p:txBody>
          <a:bodyPr lIns="45719" rIns="45719" anchor="ctr"/>
          <a:lstStyle/>
          <a:p>
            <a:pPr algn="ctr"/>
            <a:endParaRPr/>
          </a:p>
        </p:txBody>
      </p:sp>
      <p:sp>
        <p:nvSpPr>
          <p:cNvPr id="315" name="Shape 315"/>
          <p:cNvSpPr/>
          <p:nvPr/>
        </p:nvSpPr>
        <p:spPr>
          <a:xfrm>
            <a:off x="2391831" y="4154758"/>
            <a:ext cx="1457326" cy="1943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16" name="Shape 316"/>
          <p:cNvSpPr/>
          <p:nvPr/>
        </p:nvSpPr>
        <p:spPr>
          <a:xfrm>
            <a:off x="3883401" y="3816376"/>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V1</a:t>
            </a:r>
          </a:p>
        </p:txBody>
      </p:sp>
      <p:sp>
        <p:nvSpPr>
          <p:cNvPr id="317" name="Shape 317"/>
          <p:cNvSpPr/>
          <p:nvPr/>
        </p:nvSpPr>
        <p:spPr>
          <a:xfrm flipH="1" flipV="1">
            <a:off x="1063397" y="3386002"/>
            <a:ext cx="1518937" cy="18984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18" name="Shape 318"/>
          <p:cNvSpPr/>
          <p:nvPr/>
        </p:nvSpPr>
        <p:spPr>
          <a:xfrm>
            <a:off x="1123221" y="3527132"/>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V2</a:t>
            </a:r>
          </a:p>
        </p:txBody>
      </p:sp>
      <p:sp>
        <p:nvSpPr>
          <p:cNvPr id="319" name="Shape 319"/>
          <p:cNvSpPr/>
          <p:nvPr/>
        </p:nvSpPr>
        <p:spPr>
          <a:xfrm rot="14302400" flipV="1">
            <a:off x="2434211" y="3638929"/>
            <a:ext cx="633145" cy="20974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20" name="Shape 320"/>
          <p:cNvSpPr/>
          <p:nvPr/>
        </p:nvSpPr>
        <p:spPr>
          <a:xfrm>
            <a:off x="2826126" y="3587373"/>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V3</a:t>
            </a:r>
          </a:p>
        </p:txBody>
      </p:sp>
      <p:sp>
        <p:nvSpPr>
          <p:cNvPr id="321" name="Shape 321"/>
          <p:cNvSpPr/>
          <p:nvPr/>
        </p:nvSpPr>
        <p:spPr>
          <a:xfrm>
            <a:off x="2259278" y="5981289"/>
            <a:ext cx="717303"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chemeClr val="accent5"/>
                </a:solidFill>
              </a:defRPr>
            </a:lvl1pPr>
          </a:lstStyle>
          <a:p>
            <a:r>
              <a:t>R1</a:t>
            </a:r>
          </a:p>
        </p:txBody>
      </p:sp>
      <p:sp>
        <p:nvSpPr>
          <p:cNvPr id="322" name="Shape 322"/>
          <p:cNvSpPr/>
          <p:nvPr/>
        </p:nvSpPr>
        <p:spPr>
          <a:xfrm>
            <a:off x="704435" y="5643514"/>
            <a:ext cx="634095"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chemeClr val="accent5"/>
                </a:solidFill>
              </a:defRPr>
            </a:lvl1pPr>
          </a:lstStyle>
          <a:p>
            <a:r>
              <a:t>R2</a:t>
            </a:r>
          </a:p>
        </p:txBody>
      </p:sp>
      <p:sp>
        <p:nvSpPr>
          <p:cNvPr id="323" name="Shape 323"/>
          <p:cNvSpPr/>
          <p:nvPr/>
        </p:nvSpPr>
        <p:spPr>
          <a:xfrm>
            <a:off x="1817204" y="5967611"/>
            <a:ext cx="670925"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chemeClr val="accent5"/>
                </a:solidFill>
              </a:defRPr>
            </a:lvl1pPr>
          </a:lstStyle>
          <a:p>
            <a:r>
              <a:t>R3</a:t>
            </a:r>
          </a:p>
        </p:txBody>
      </p:sp>
      <p:sp>
        <p:nvSpPr>
          <p:cNvPr id="324" name="Shape 324"/>
          <p:cNvSpPr/>
          <p:nvPr/>
        </p:nvSpPr>
        <p:spPr>
          <a:xfrm>
            <a:off x="1239606" y="5658558"/>
            <a:ext cx="583258"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chemeClr val="accent5"/>
                </a:solidFill>
              </a:defRPr>
            </a:lvl1pPr>
          </a:lstStyle>
          <a:p>
            <a:r>
              <a:t>R4</a:t>
            </a:r>
          </a:p>
        </p:txBody>
      </p:sp>
      <p:sp>
        <p:nvSpPr>
          <p:cNvPr id="325" name="Shape 325"/>
          <p:cNvSpPr/>
          <p:nvPr/>
        </p:nvSpPr>
        <p:spPr>
          <a:xfrm>
            <a:off x="572218" y="1590927"/>
            <a:ext cx="3823279" cy="30777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400">
                <a:solidFill>
                  <a:srgbClr val="00B0F0"/>
                </a:solidFill>
              </a:defRPr>
            </a:lvl1pPr>
          </a:lstStyle>
          <a:p>
            <a:r>
              <a:t>A sum of resistive and inductive component.</a:t>
            </a:r>
          </a:p>
        </p:txBody>
      </p:sp>
      <p:sp>
        <p:nvSpPr>
          <p:cNvPr id="326" name="Shape 326"/>
          <p:cNvSpPr/>
          <p:nvPr/>
        </p:nvSpPr>
        <p:spPr>
          <a:xfrm>
            <a:off x="1052672" y="1977819"/>
            <a:ext cx="306387" cy="322611"/>
          </a:xfrm>
          <a:prstGeom prst="line">
            <a:avLst/>
          </a:prstGeom>
          <a:ln w="19050">
            <a:solidFill>
              <a:schemeClr val="accent1"/>
            </a:solidFill>
            <a:tailEnd type="triangle"/>
          </a:ln>
        </p:spPr>
        <p:txBody>
          <a:bodyPr lIns="45719" rIns="45719"/>
          <a:lstStyle/>
          <a:p>
            <a:endParaRPr/>
          </a:p>
        </p:txBody>
      </p:sp>
      <p:sp>
        <p:nvSpPr>
          <p:cNvPr id="327" name="Shape 327"/>
          <p:cNvSpPr/>
          <p:nvPr/>
        </p:nvSpPr>
        <p:spPr>
          <a:xfrm>
            <a:off x="4961051" y="2995051"/>
            <a:ext cx="3497148"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400">
                <a:solidFill>
                  <a:srgbClr val="00B0F0"/>
                </a:solidFill>
              </a:defRPr>
            </a:lvl1pPr>
          </a:lstStyle>
          <a:p>
            <a:r>
              <a:t>The turn resistance is based on the Cu resistivity and area and turn length.</a:t>
            </a:r>
          </a:p>
        </p:txBody>
      </p:sp>
      <p:sp>
        <p:nvSpPr>
          <p:cNvPr id="328" name="Shape 328"/>
          <p:cNvSpPr/>
          <p:nvPr/>
        </p:nvSpPr>
        <p:spPr>
          <a:xfrm flipV="1">
            <a:off x="6260719" y="2590243"/>
            <a:ext cx="204681" cy="506732"/>
          </a:xfrm>
          <a:prstGeom prst="line">
            <a:avLst/>
          </a:prstGeom>
          <a:ln w="19050">
            <a:solidFill>
              <a:schemeClr val="accent1"/>
            </a:solidFill>
            <a:tailEnd type="triangle"/>
          </a:ln>
        </p:spPr>
        <p:txBody>
          <a:bodyPr lIns="45719" rIns="45719"/>
          <a:lstStyle/>
          <a:p>
            <a:endParaRPr/>
          </a:p>
        </p:txBody>
      </p:sp>
      <p:sp>
        <p:nvSpPr>
          <p:cNvPr id="329" name="Shape 329"/>
          <p:cNvSpPr/>
          <p:nvPr/>
        </p:nvSpPr>
        <p:spPr>
          <a:xfrm>
            <a:off x="4961051" y="5277472"/>
            <a:ext cx="3247002" cy="73866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400">
                <a:solidFill>
                  <a:srgbClr val="00B0F0"/>
                </a:solidFill>
              </a:defRPr>
            </a:lvl1pPr>
          </a:lstStyle>
          <a:p>
            <a:r>
              <a:t>The ”effective inductance” accounts the turn self inductance and the mutual inductances with the other turns.</a:t>
            </a:r>
          </a:p>
        </p:txBody>
      </p:sp>
      <p:sp>
        <p:nvSpPr>
          <p:cNvPr id="330" name="Shape 330"/>
          <p:cNvSpPr/>
          <p:nvPr/>
        </p:nvSpPr>
        <p:spPr>
          <a:xfrm flipV="1">
            <a:off x="6151281" y="4711213"/>
            <a:ext cx="188651" cy="674143"/>
          </a:xfrm>
          <a:prstGeom prst="line">
            <a:avLst/>
          </a:prstGeom>
          <a:ln w="19050">
            <a:solidFill>
              <a:schemeClr val="accent1"/>
            </a:solidFill>
            <a:tailEnd type="triangle"/>
          </a:ln>
        </p:spPr>
        <p:txBody>
          <a:bodyPr lIns="45719" rIns="45719"/>
          <a:lstStyle/>
          <a:p>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p:nvPr/>
        </p:nvSpPr>
        <p:spPr>
          <a:xfrm>
            <a:off x="308114" y="157011"/>
            <a:ext cx="8658719" cy="5232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lvl1pPr>
          </a:lstStyle>
          <a:p>
            <a:r>
              <a:rPr dirty="0"/>
              <a:t>3. Calculation of </a:t>
            </a:r>
            <a:r>
              <a:rPr dirty="0" smtClean="0"/>
              <a:t>voltages</a:t>
            </a:r>
            <a:r>
              <a:rPr lang="fi-FI" dirty="0" smtClean="0"/>
              <a:t> (</a:t>
            </a:r>
            <a:r>
              <a:rPr lang="fi-FI" dirty="0" err="1" smtClean="0"/>
              <a:t>only</a:t>
            </a:r>
            <a:r>
              <a:rPr lang="fi-FI" dirty="0" smtClean="0"/>
              <a:t> in Coodi)</a:t>
            </a:r>
            <a:endParaRPr dirty="0"/>
          </a:p>
        </p:txBody>
      </p:sp>
      <p:sp>
        <p:nvSpPr>
          <p:cNvPr id="335" name="Shape 335"/>
          <p:cNvSpPr/>
          <p:nvPr/>
        </p:nvSpPr>
        <p:spPr>
          <a:xfrm>
            <a:off x="368970" y="981343"/>
            <a:ext cx="8414812" cy="70788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000" b="1">
                <a:solidFill>
                  <a:srgbClr val="02706E"/>
                </a:solidFill>
              </a:defRPr>
            </a:lvl1pPr>
          </a:lstStyle>
          <a:p>
            <a:r>
              <a:rPr dirty="0"/>
              <a:t>2. Potential to ground is obtained by summing the turn voltages (in the order of current flow).</a:t>
            </a:r>
          </a:p>
        </p:txBody>
      </p:sp>
      <p:grpSp>
        <p:nvGrpSpPr>
          <p:cNvPr id="351" name="Group 351"/>
          <p:cNvGrpSpPr/>
          <p:nvPr/>
        </p:nvGrpSpPr>
        <p:grpSpPr>
          <a:xfrm>
            <a:off x="620148" y="3352447"/>
            <a:ext cx="2514601" cy="2660352"/>
            <a:chOff x="0" y="0"/>
            <a:chExt cx="2514600" cy="1995263"/>
          </a:xfrm>
        </p:grpSpPr>
        <p:grpSp>
          <p:nvGrpSpPr>
            <p:cNvPr id="340" name="Group 340"/>
            <p:cNvGrpSpPr/>
            <p:nvPr/>
          </p:nvGrpSpPr>
          <p:grpSpPr>
            <a:xfrm>
              <a:off x="0" y="-1"/>
              <a:ext cx="1574801" cy="1761069"/>
              <a:chOff x="0" y="0"/>
              <a:chExt cx="1574800" cy="1761067"/>
            </a:xfrm>
          </p:grpSpPr>
          <p:sp>
            <p:nvSpPr>
              <p:cNvPr id="336" name="Shape 336"/>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7" name="Shape 337"/>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8" name="Shape 338"/>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39" name="Shape 339"/>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nvGrpSpPr>
            <p:cNvPr id="345" name="Group 345"/>
            <p:cNvGrpSpPr/>
            <p:nvPr/>
          </p:nvGrpSpPr>
          <p:grpSpPr>
            <a:xfrm>
              <a:off x="234448" y="-1"/>
              <a:ext cx="1574801" cy="1761069"/>
              <a:chOff x="0" y="0"/>
              <a:chExt cx="1574800" cy="1761067"/>
            </a:xfrm>
          </p:grpSpPr>
          <p:sp>
            <p:nvSpPr>
              <p:cNvPr id="341" name="Shape 341"/>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2" name="Shape 342"/>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3" name="Shape 343"/>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4" name="Shape 344"/>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nvGrpSpPr>
            <p:cNvPr id="350" name="Group 350"/>
            <p:cNvGrpSpPr/>
            <p:nvPr/>
          </p:nvGrpSpPr>
          <p:grpSpPr>
            <a:xfrm>
              <a:off x="939800" y="234195"/>
              <a:ext cx="1574801" cy="1761069"/>
              <a:chOff x="0" y="0"/>
              <a:chExt cx="1574800" cy="1761067"/>
            </a:xfrm>
          </p:grpSpPr>
          <p:sp>
            <p:nvSpPr>
              <p:cNvPr id="346" name="Shape 346"/>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7" name="Shape 347"/>
              <p:cNvSpPr/>
              <p:nvPr/>
            </p:nvSpPr>
            <p:spPr>
              <a:xfrm>
                <a:off x="99700" y="-1"/>
                <a:ext cx="14751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8" name="Shape 348"/>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49" name="Shape 349"/>
              <p:cNvSpPr/>
              <p:nvPr/>
            </p:nvSpPr>
            <p:spPr>
              <a:xfrm>
                <a:off x="0" y="-1"/>
                <a:ext cx="1574801" cy="1761069"/>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grpSp>
        <p:nvGrpSpPr>
          <p:cNvPr id="356" name="Group 356"/>
          <p:cNvGrpSpPr/>
          <p:nvPr/>
        </p:nvGrpSpPr>
        <p:grpSpPr>
          <a:xfrm>
            <a:off x="1807598" y="3677411"/>
            <a:ext cx="1574801" cy="2348089"/>
            <a:chOff x="0" y="0"/>
            <a:chExt cx="1574800" cy="1761066"/>
          </a:xfrm>
        </p:grpSpPr>
        <p:sp>
          <p:nvSpPr>
            <p:cNvPr id="352" name="Shape 352"/>
            <p:cNvSpPr/>
            <p:nvPr/>
          </p:nvSpPr>
          <p:spPr>
            <a:xfrm>
              <a:off x="0" y="0"/>
              <a:ext cx="15748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3" name="Shape 353"/>
            <p:cNvSpPr/>
            <p:nvPr/>
          </p:nvSpPr>
          <p:spPr>
            <a:xfrm>
              <a:off x="99700" y="0"/>
              <a:ext cx="14751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1600" y="0"/>
                  </a:lnTo>
                  <a:lnTo>
                    <a:pt x="21600" y="3507"/>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4" name="Shape 354"/>
            <p:cNvSpPr/>
            <p:nvPr/>
          </p:nvSpPr>
          <p:spPr>
            <a:xfrm>
              <a:off x="0" y="-1"/>
              <a:ext cx="1574801" cy="1475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232" y="0"/>
                  </a:lnTo>
                  <a:lnTo>
                    <a:pt x="21600" y="0"/>
                  </a:lnTo>
                  <a:lnTo>
                    <a:pt x="1368"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5" name="Shape 355"/>
            <p:cNvSpPr/>
            <p:nvPr/>
          </p:nvSpPr>
          <p:spPr>
            <a:xfrm>
              <a:off x="0" y="0"/>
              <a:ext cx="1574801" cy="1761067"/>
            </a:xfrm>
            <a:custGeom>
              <a:avLst/>
              <a:gdLst/>
              <a:ahLst/>
              <a:cxnLst>
                <a:cxn ang="0">
                  <a:pos x="wd2" y="hd2"/>
                </a:cxn>
                <a:cxn ang="5400000">
                  <a:pos x="wd2" y="hd2"/>
                </a:cxn>
                <a:cxn ang="10800000">
                  <a:pos x="wd2" y="hd2"/>
                </a:cxn>
                <a:cxn ang="16200000">
                  <a:pos x="wd2" y="hd2"/>
                </a:cxn>
              </a:cxnLst>
              <a:rect l="0" t="0" r="r" b="b"/>
              <a:pathLst>
                <a:path w="21600" h="21600" extrusionOk="0">
                  <a:moveTo>
                    <a:pt x="0" y="18093"/>
                  </a:moveTo>
                  <a:lnTo>
                    <a:pt x="20232" y="0"/>
                  </a:lnTo>
                  <a:lnTo>
                    <a:pt x="21600" y="0"/>
                  </a:lnTo>
                  <a:lnTo>
                    <a:pt x="21600" y="3507"/>
                  </a:lnTo>
                  <a:lnTo>
                    <a:pt x="1368" y="21600"/>
                  </a:lnTo>
                  <a:lnTo>
                    <a:pt x="0" y="21600"/>
                  </a:lnTo>
                  <a:close/>
                  <a:moveTo>
                    <a:pt x="0" y="18093"/>
                  </a:moveTo>
                  <a:lnTo>
                    <a:pt x="1368" y="18093"/>
                  </a:lnTo>
                  <a:lnTo>
                    <a:pt x="21600" y="0"/>
                  </a:lnTo>
                  <a:moveTo>
                    <a:pt x="1368" y="18093"/>
                  </a:moveTo>
                  <a:lnTo>
                    <a:pt x="1368" y="21600"/>
                  </a:lnTo>
                </a:path>
              </a:pathLst>
            </a:custGeom>
            <a:noFill/>
            <a:ln w="19050" cap="flat">
              <a:solidFill>
                <a:srgbClr val="2485B9"/>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sp>
        <p:nvSpPr>
          <p:cNvPr id="357" name="Shape 357"/>
          <p:cNvSpPr/>
          <p:nvPr/>
        </p:nvSpPr>
        <p:spPr>
          <a:xfrm>
            <a:off x="2396257" y="3352445"/>
            <a:ext cx="738493" cy="298859"/>
          </a:xfrm>
          <a:custGeom>
            <a:avLst/>
            <a:gdLst/>
            <a:ahLst/>
            <a:cxnLst>
              <a:cxn ang="0">
                <a:pos x="wd2" y="hd2"/>
              </a:cxn>
              <a:cxn ang="5400000">
                <a:pos x="wd2" y="hd2"/>
              </a:cxn>
              <a:cxn ang="10800000">
                <a:pos x="wd2" y="hd2"/>
              </a:cxn>
              <a:cxn ang="16200000">
                <a:pos x="wd2" y="hd2"/>
              </a:cxn>
            </a:cxnLst>
            <a:rect l="0" t="0" r="r" b="b"/>
            <a:pathLst>
              <a:path w="20317" h="21434" extrusionOk="0">
                <a:moveTo>
                  <a:pt x="0" y="9699"/>
                </a:moveTo>
                <a:cubicBezTo>
                  <a:pt x="2025" y="4936"/>
                  <a:pt x="4050" y="174"/>
                  <a:pt x="7364" y="4"/>
                </a:cubicBezTo>
                <a:cubicBezTo>
                  <a:pt x="10677" y="-166"/>
                  <a:pt x="18164" y="5106"/>
                  <a:pt x="19882" y="8678"/>
                </a:cubicBezTo>
                <a:cubicBezTo>
                  <a:pt x="21600" y="12250"/>
                  <a:pt x="17673" y="21434"/>
                  <a:pt x="17673" y="21434"/>
                </a:cubicBezTo>
              </a:path>
            </a:pathLst>
          </a:custGeom>
          <a:ln w="19050">
            <a:solidFill>
              <a:schemeClr val="accent1"/>
            </a:solidFill>
            <a:prstDash val="sysDash"/>
          </a:ln>
        </p:spPr>
        <p:txBody>
          <a:bodyPr lIns="45719" rIns="45719" anchor="ctr"/>
          <a:lstStyle/>
          <a:p>
            <a:pPr algn="ctr"/>
            <a:endParaRPr/>
          </a:p>
        </p:txBody>
      </p:sp>
      <p:sp>
        <p:nvSpPr>
          <p:cNvPr id="358" name="Shape 358"/>
          <p:cNvSpPr/>
          <p:nvPr/>
        </p:nvSpPr>
        <p:spPr>
          <a:xfrm>
            <a:off x="2139083" y="3117904"/>
            <a:ext cx="1243317" cy="571503"/>
          </a:xfrm>
          <a:custGeom>
            <a:avLst/>
            <a:gdLst/>
            <a:ahLst/>
            <a:cxnLst>
              <a:cxn ang="0">
                <a:pos x="wd2" y="hd2"/>
              </a:cxn>
              <a:cxn ang="5400000">
                <a:pos x="wd2" y="hd2"/>
              </a:cxn>
              <a:cxn ang="10800000">
                <a:pos x="wd2" y="hd2"/>
              </a:cxn>
              <a:cxn ang="16200000">
                <a:pos x="wd2" y="hd2"/>
              </a:cxn>
            </a:cxnLst>
            <a:rect l="0" t="0" r="r" b="b"/>
            <a:pathLst>
              <a:path w="20822" h="20861" extrusionOk="0">
                <a:moveTo>
                  <a:pt x="0" y="12091"/>
                </a:moveTo>
                <a:cubicBezTo>
                  <a:pt x="1693" y="7138"/>
                  <a:pt x="3386" y="2184"/>
                  <a:pt x="6614" y="723"/>
                </a:cubicBezTo>
                <a:cubicBezTo>
                  <a:pt x="9842" y="-739"/>
                  <a:pt x="17138" y="-35"/>
                  <a:pt x="19369" y="3321"/>
                </a:cubicBezTo>
                <a:cubicBezTo>
                  <a:pt x="21600" y="6678"/>
                  <a:pt x="20800" y="13769"/>
                  <a:pt x="19999" y="20861"/>
                </a:cubicBezTo>
              </a:path>
            </a:pathLst>
          </a:custGeom>
          <a:ln w="19050">
            <a:solidFill>
              <a:schemeClr val="accent1"/>
            </a:solidFill>
            <a:prstDash val="sysDash"/>
          </a:ln>
        </p:spPr>
        <p:txBody>
          <a:bodyPr lIns="45719" rIns="45719" anchor="ctr"/>
          <a:lstStyle/>
          <a:p>
            <a:pPr algn="ctr"/>
            <a:endParaRPr/>
          </a:p>
        </p:txBody>
      </p:sp>
      <p:sp>
        <p:nvSpPr>
          <p:cNvPr id="359" name="Shape 359"/>
          <p:cNvSpPr/>
          <p:nvPr/>
        </p:nvSpPr>
        <p:spPr>
          <a:xfrm>
            <a:off x="510305" y="5541024"/>
            <a:ext cx="1114426" cy="599480"/>
          </a:xfrm>
          <a:custGeom>
            <a:avLst/>
            <a:gdLst/>
            <a:ahLst/>
            <a:cxnLst>
              <a:cxn ang="0">
                <a:pos x="wd2" y="hd2"/>
              </a:cxn>
              <a:cxn ang="5400000">
                <a:pos x="wd2" y="hd2"/>
              </a:cxn>
              <a:cxn ang="10800000">
                <a:pos x="wd2" y="hd2"/>
              </a:cxn>
              <a:cxn ang="16200000">
                <a:pos x="wd2" y="hd2"/>
              </a:cxn>
            </a:cxnLst>
            <a:rect l="0" t="0" r="r" b="b"/>
            <a:pathLst>
              <a:path w="21457" h="20992" extrusionOk="0">
                <a:moveTo>
                  <a:pt x="3708" y="0"/>
                </a:moveTo>
                <a:cubicBezTo>
                  <a:pt x="1950" y="4132"/>
                  <a:pt x="192" y="8263"/>
                  <a:pt x="24" y="11742"/>
                </a:cubicBezTo>
                <a:cubicBezTo>
                  <a:pt x="-143" y="15221"/>
                  <a:pt x="527" y="20150"/>
                  <a:pt x="2704" y="20875"/>
                </a:cubicBezTo>
                <a:cubicBezTo>
                  <a:pt x="4880" y="21600"/>
                  <a:pt x="9959" y="18809"/>
                  <a:pt x="13085" y="16091"/>
                </a:cubicBezTo>
                <a:cubicBezTo>
                  <a:pt x="16210" y="13373"/>
                  <a:pt x="18834" y="8970"/>
                  <a:pt x="21457" y="4566"/>
                </a:cubicBezTo>
              </a:path>
            </a:pathLst>
          </a:custGeom>
          <a:ln w="19050">
            <a:solidFill>
              <a:schemeClr val="accent1"/>
            </a:solidFill>
            <a:prstDash val="sysDash"/>
          </a:ln>
        </p:spPr>
        <p:txBody>
          <a:bodyPr lIns="45719" rIns="45719" anchor="ctr"/>
          <a:lstStyle/>
          <a:p>
            <a:pPr algn="ctr"/>
            <a:endParaRPr/>
          </a:p>
        </p:txBody>
      </p:sp>
      <p:sp>
        <p:nvSpPr>
          <p:cNvPr id="360" name="Shape 360"/>
          <p:cNvSpPr/>
          <p:nvPr/>
        </p:nvSpPr>
        <p:spPr>
          <a:xfrm>
            <a:off x="1948581" y="4121205"/>
            <a:ext cx="1457326" cy="19431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61" name="Shape 361"/>
          <p:cNvSpPr/>
          <p:nvPr/>
        </p:nvSpPr>
        <p:spPr>
          <a:xfrm>
            <a:off x="3440151" y="3782821"/>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V1</a:t>
            </a:r>
          </a:p>
        </p:txBody>
      </p:sp>
      <p:sp>
        <p:nvSpPr>
          <p:cNvPr id="362" name="Shape 362"/>
          <p:cNvSpPr/>
          <p:nvPr/>
        </p:nvSpPr>
        <p:spPr>
          <a:xfrm flipH="1" flipV="1">
            <a:off x="620146" y="3352446"/>
            <a:ext cx="1518937" cy="18984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63" name="Shape 363"/>
          <p:cNvSpPr/>
          <p:nvPr/>
        </p:nvSpPr>
        <p:spPr>
          <a:xfrm>
            <a:off x="679970" y="3493579"/>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V2</a:t>
            </a:r>
          </a:p>
        </p:txBody>
      </p:sp>
      <p:sp>
        <p:nvSpPr>
          <p:cNvPr id="364" name="Shape 364"/>
          <p:cNvSpPr/>
          <p:nvPr/>
        </p:nvSpPr>
        <p:spPr>
          <a:xfrm rot="14302400" flipV="1">
            <a:off x="1990960" y="3605373"/>
            <a:ext cx="633145" cy="20974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812" y="17824"/>
                  <a:pt x="13624" y="14047"/>
                  <a:pt x="17224" y="10447"/>
                </a:cubicBezTo>
                <a:cubicBezTo>
                  <a:pt x="20824" y="6847"/>
                  <a:pt x="21212" y="3424"/>
                  <a:pt x="21600" y="0"/>
                </a:cubicBezTo>
              </a:path>
            </a:pathLst>
          </a:custGeom>
          <a:ln w="19050">
            <a:solidFill>
              <a:srgbClr val="FF0000"/>
            </a:solidFill>
            <a:tailEnd type="triangle"/>
          </a:ln>
        </p:spPr>
        <p:txBody>
          <a:bodyPr lIns="45719" rIns="45719" anchor="ctr"/>
          <a:lstStyle/>
          <a:p>
            <a:pPr algn="ctr">
              <a:defRPr>
                <a:solidFill>
                  <a:srgbClr val="FFFFFF"/>
                </a:solidFill>
              </a:defRPr>
            </a:pPr>
            <a:endParaRPr/>
          </a:p>
        </p:txBody>
      </p:sp>
      <p:sp>
        <p:nvSpPr>
          <p:cNvPr id="365" name="Shape 365"/>
          <p:cNvSpPr/>
          <p:nvPr/>
        </p:nvSpPr>
        <p:spPr>
          <a:xfrm>
            <a:off x="2382876" y="3553819"/>
            <a:ext cx="96202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0000"/>
                </a:solidFill>
              </a:defRPr>
            </a:lvl1pPr>
          </a:lstStyle>
          <a:p>
            <a:r>
              <a:t>V3</a:t>
            </a:r>
          </a:p>
        </p:txBody>
      </p:sp>
      <p:sp>
        <p:nvSpPr>
          <p:cNvPr id="366" name="Shape 366"/>
          <p:cNvSpPr/>
          <p:nvPr/>
        </p:nvSpPr>
        <p:spPr>
          <a:xfrm>
            <a:off x="1884120" y="5782911"/>
            <a:ext cx="790042" cy="496383"/>
          </a:xfrm>
          <a:prstGeom prst="line">
            <a:avLst/>
          </a:prstGeom>
          <a:ln w="19050">
            <a:solidFill>
              <a:srgbClr val="000000"/>
            </a:solidFill>
          </a:ln>
        </p:spPr>
        <p:txBody>
          <a:bodyPr lIns="45719" rIns="45719"/>
          <a:lstStyle/>
          <a:p>
            <a:endParaRPr/>
          </a:p>
        </p:txBody>
      </p:sp>
      <p:sp>
        <p:nvSpPr>
          <p:cNvPr id="367" name="Shape 367"/>
          <p:cNvSpPr/>
          <p:nvPr/>
        </p:nvSpPr>
        <p:spPr>
          <a:xfrm>
            <a:off x="2674163" y="6033067"/>
            <a:ext cx="1417133"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0 V (gnd)</a:t>
            </a:r>
          </a:p>
        </p:txBody>
      </p:sp>
      <p:sp>
        <p:nvSpPr>
          <p:cNvPr id="368" name="Shape 368"/>
          <p:cNvSpPr/>
          <p:nvPr/>
        </p:nvSpPr>
        <p:spPr>
          <a:xfrm>
            <a:off x="-86872" y="6112103"/>
            <a:ext cx="1533682"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U2 = V1+V2</a:t>
            </a:r>
          </a:p>
        </p:txBody>
      </p:sp>
      <p:sp>
        <p:nvSpPr>
          <p:cNvPr id="369" name="Shape 369"/>
          <p:cNvSpPr/>
          <p:nvPr/>
        </p:nvSpPr>
        <p:spPr>
          <a:xfrm>
            <a:off x="2498944" y="2113979"/>
            <a:ext cx="2083388"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U3 = V1+V2+V3</a:t>
            </a:r>
          </a:p>
        </p:txBody>
      </p:sp>
      <p:sp>
        <p:nvSpPr>
          <p:cNvPr id="370" name="Shape 370"/>
          <p:cNvSpPr/>
          <p:nvPr/>
        </p:nvSpPr>
        <p:spPr>
          <a:xfrm flipV="1">
            <a:off x="3072947" y="2590172"/>
            <a:ext cx="1" cy="1075263"/>
          </a:xfrm>
          <a:prstGeom prst="line">
            <a:avLst/>
          </a:prstGeom>
          <a:ln w="19050">
            <a:solidFill>
              <a:srgbClr val="000000"/>
            </a:solidFill>
          </a:ln>
        </p:spPr>
        <p:txBody>
          <a:bodyPr lIns="45719" rIns="45719"/>
          <a:lstStyle/>
          <a:p>
            <a:endParaRPr/>
          </a:p>
        </p:txBody>
      </p:sp>
      <p:sp>
        <p:nvSpPr>
          <p:cNvPr id="371" name="Shape 371"/>
          <p:cNvSpPr/>
          <p:nvPr/>
        </p:nvSpPr>
        <p:spPr>
          <a:xfrm flipH="1">
            <a:off x="246310" y="5541026"/>
            <a:ext cx="456591" cy="584749"/>
          </a:xfrm>
          <a:prstGeom prst="line">
            <a:avLst/>
          </a:prstGeom>
          <a:ln w="19050">
            <a:solidFill>
              <a:srgbClr val="000000"/>
            </a:solidFill>
          </a:ln>
        </p:spPr>
        <p:txBody>
          <a:bodyPr lIns="45719" rIns="45719"/>
          <a:lstStyle/>
          <a:p>
            <a:endParaRPr/>
          </a:p>
        </p:txBody>
      </p:sp>
      <p:sp>
        <p:nvSpPr>
          <p:cNvPr id="372" name="Shape 372"/>
          <p:cNvSpPr/>
          <p:nvPr/>
        </p:nvSpPr>
        <p:spPr>
          <a:xfrm>
            <a:off x="3120571" y="2729895"/>
            <a:ext cx="1533681"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U1 = V1</a:t>
            </a:r>
          </a:p>
        </p:txBody>
      </p:sp>
      <p:sp>
        <p:nvSpPr>
          <p:cNvPr id="373" name="Shape 373"/>
          <p:cNvSpPr/>
          <p:nvPr/>
        </p:nvSpPr>
        <p:spPr>
          <a:xfrm flipV="1">
            <a:off x="3359220" y="3117906"/>
            <a:ext cx="1" cy="698209"/>
          </a:xfrm>
          <a:prstGeom prst="line">
            <a:avLst/>
          </a:prstGeom>
          <a:ln w="19050">
            <a:solidFill>
              <a:srgbClr val="000000"/>
            </a:solidFill>
          </a:ln>
        </p:spPr>
        <p:txBody>
          <a:bodyPr lIns="45719" rIns="45719"/>
          <a:lstStyle/>
          <a:p>
            <a:endParaRPr/>
          </a:p>
        </p:txBody>
      </p:sp>
      <p:sp>
        <p:nvSpPr>
          <p:cNvPr id="374" name="Shape 374"/>
          <p:cNvSpPr/>
          <p:nvPr/>
        </p:nvSpPr>
        <p:spPr>
          <a:xfrm>
            <a:off x="5462004" y="-984907"/>
            <a:ext cx="834658" cy="276999"/>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defRPr sz="1200"/>
            </a:pPr>
            <a:r>
              <a:t>V</a:t>
            </a:r>
            <a:r>
              <a:rPr baseline="-25000"/>
              <a:t>tot,turn</a:t>
            </a:r>
            <a:r>
              <a:t> (V)</a:t>
            </a:r>
          </a:p>
        </p:txBody>
      </p:sp>
      <p:pic>
        <p:nvPicPr>
          <p:cNvPr id="375" name="image13.png"/>
          <p:cNvPicPr>
            <a:picLocks noChangeAspect="1"/>
          </p:cNvPicPr>
          <p:nvPr/>
        </p:nvPicPr>
        <p:blipFill>
          <a:blip r:embed="rId3">
            <a:extLst/>
          </a:blip>
          <a:srcRect l="14848" t="4283" r="21747" b="3092"/>
          <a:stretch>
            <a:fillRect/>
          </a:stretch>
        </p:blipFill>
        <p:spPr>
          <a:xfrm>
            <a:off x="4499992" y="2204864"/>
            <a:ext cx="4591430" cy="4080630"/>
          </a:xfrm>
          <a:prstGeom prst="rect">
            <a:avLst/>
          </a:prstGeom>
          <a:ln w="12700">
            <a:miter lim="400000"/>
          </a:ln>
        </p:spPr>
      </p:pic>
      <p:sp>
        <p:nvSpPr>
          <p:cNvPr id="376" name="Shape 376"/>
          <p:cNvSpPr/>
          <p:nvPr/>
        </p:nvSpPr>
        <p:spPr>
          <a:xfrm>
            <a:off x="4402176" y="2100754"/>
            <a:ext cx="1181252" cy="276999"/>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defRPr sz="1200"/>
            </a:pPr>
            <a:r>
              <a:t>V</a:t>
            </a:r>
            <a:r>
              <a:rPr baseline="-25000"/>
              <a:t>tot,turn</a:t>
            </a:r>
            <a:r>
              <a:t> (V)</a:t>
            </a:r>
          </a:p>
        </p:txBody>
      </p:sp>
      <p:sp>
        <p:nvSpPr>
          <p:cNvPr id="377" name="Shape 377"/>
          <p:cNvSpPr/>
          <p:nvPr/>
        </p:nvSpPr>
        <p:spPr>
          <a:xfrm flipH="1">
            <a:off x="7884367" y="2914563"/>
            <a:ext cx="1070811" cy="1052927"/>
          </a:xfrm>
          <a:prstGeom prst="line">
            <a:avLst/>
          </a:prstGeom>
          <a:ln w="19050">
            <a:solidFill>
              <a:srgbClr val="000000"/>
            </a:solidFill>
            <a:tailEnd type="triangle"/>
          </a:ln>
        </p:spPr>
        <p:txBody>
          <a:bodyPr lIns="45719" rIns="45719"/>
          <a:lstStyle/>
          <a:p>
            <a:endParaRPr/>
          </a:p>
        </p:txBody>
      </p:sp>
      <p:sp>
        <p:nvSpPr>
          <p:cNvPr id="378" name="Shape 378"/>
          <p:cNvSpPr/>
          <p:nvPr/>
        </p:nvSpPr>
        <p:spPr>
          <a:xfrm>
            <a:off x="8766357" y="2492898"/>
            <a:ext cx="377644" cy="276999"/>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lvl1pPr>
          </a:lstStyle>
          <a:p>
            <a:r>
              <a:rPr dirty="0"/>
              <a:t>IN</a:t>
            </a:r>
          </a:p>
        </p:txBody>
      </p:sp>
      <p:sp>
        <p:nvSpPr>
          <p:cNvPr id="379" name="Shape 379"/>
          <p:cNvSpPr/>
          <p:nvPr/>
        </p:nvSpPr>
        <p:spPr>
          <a:xfrm>
            <a:off x="5314554" y="3939770"/>
            <a:ext cx="2569812" cy="212385"/>
          </a:xfrm>
          <a:prstGeom prst="line">
            <a:avLst/>
          </a:prstGeom>
          <a:ln w="19050">
            <a:solidFill>
              <a:srgbClr val="000000"/>
            </a:solidFill>
            <a:tailEnd type="triangle"/>
          </a:ln>
        </p:spPr>
        <p:txBody>
          <a:bodyPr lIns="45719" rIns="45719"/>
          <a:lstStyle/>
          <a:p>
            <a:endParaRPr/>
          </a:p>
        </p:txBody>
      </p:sp>
      <p:sp>
        <p:nvSpPr>
          <p:cNvPr id="380" name="Shape 380"/>
          <p:cNvSpPr/>
          <p:nvPr/>
        </p:nvSpPr>
        <p:spPr>
          <a:xfrm flipH="1">
            <a:off x="5206507" y="4196192"/>
            <a:ext cx="146791" cy="770775"/>
          </a:xfrm>
          <a:prstGeom prst="line">
            <a:avLst/>
          </a:prstGeom>
          <a:ln w="19050">
            <a:solidFill>
              <a:srgbClr val="000000"/>
            </a:solidFill>
            <a:tailEnd type="triangle"/>
          </a:ln>
        </p:spPr>
        <p:txBody>
          <a:bodyPr lIns="45719" rIns="45719"/>
          <a:lstStyle/>
          <a:p>
            <a:endParaRPr/>
          </a:p>
        </p:txBody>
      </p:sp>
      <p:sp>
        <p:nvSpPr>
          <p:cNvPr id="381" name="Shape 381"/>
          <p:cNvSpPr/>
          <p:nvPr/>
        </p:nvSpPr>
        <p:spPr>
          <a:xfrm>
            <a:off x="4967406" y="4908088"/>
            <a:ext cx="616020" cy="27699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lvl1pPr>
          </a:lstStyle>
          <a:p>
            <a:r>
              <a:t>OUT</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CERNPrésentation1">
  <a:themeElements>
    <a:clrScheme name="CERNPrésentation1">
      <a:dk1>
        <a:srgbClr val="000000"/>
      </a:dk1>
      <a:lt1>
        <a:srgbClr val="FFFFFF"/>
      </a:lt1>
      <a:dk2>
        <a:srgbClr val="A7A7A7"/>
      </a:dk2>
      <a:lt2>
        <a:srgbClr val="535353"/>
      </a:lt2>
      <a:accent1>
        <a:srgbClr val="31B6FD"/>
      </a:accent1>
      <a:accent2>
        <a:srgbClr val="4584D3"/>
      </a:accent2>
      <a:accent3>
        <a:srgbClr val="5BD078"/>
      </a:accent3>
      <a:accent4>
        <a:srgbClr val="A5D028"/>
      </a:accent4>
      <a:accent5>
        <a:srgbClr val="F5C040"/>
      </a:accent5>
      <a:accent6>
        <a:srgbClr val="05E0DB"/>
      </a:accent6>
      <a:hlink>
        <a:srgbClr val="0000FF"/>
      </a:hlink>
      <a:folHlink>
        <a:srgbClr val="FF00FF"/>
      </a:folHlink>
    </a:clrScheme>
    <a:fontScheme name="CERNPrésentation1">
      <a:majorFont>
        <a:latin typeface="Calibri"/>
        <a:ea typeface="Calibri"/>
        <a:cs typeface="Calibri"/>
      </a:majorFont>
      <a:minorFont>
        <a:latin typeface="Helvetica"/>
        <a:ea typeface="Helvetica"/>
        <a:cs typeface="Helvetica"/>
      </a:minorFont>
    </a:fontScheme>
    <a:fmtScheme name="CERN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ERNPrésentation1">
  <a:themeElements>
    <a:clrScheme name="CERNPrésentation1">
      <a:dk1>
        <a:srgbClr val="000000"/>
      </a:dk1>
      <a:lt1>
        <a:srgbClr val="FFFFFF"/>
      </a:lt1>
      <a:dk2>
        <a:srgbClr val="A7A7A7"/>
      </a:dk2>
      <a:lt2>
        <a:srgbClr val="535353"/>
      </a:lt2>
      <a:accent1>
        <a:srgbClr val="31B6FD"/>
      </a:accent1>
      <a:accent2>
        <a:srgbClr val="4584D3"/>
      </a:accent2>
      <a:accent3>
        <a:srgbClr val="5BD078"/>
      </a:accent3>
      <a:accent4>
        <a:srgbClr val="A5D028"/>
      </a:accent4>
      <a:accent5>
        <a:srgbClr val="F5C040"/>
      </a:accent5>
      <a:accent6>
        <a:srgbClr val="05E0DB"/>
      </a:accent6>
      <a:hlink>
        <a:srgbClr val="0000FF"/>
      </a:hlink>
      <a:folHlink>
        <a:srgbClr val="FF00FF"/>
      </a:folHlink>
    </a:clrScheme>
    <a:fontScheme name="CERNPrésentation1">
      <a:majorFont>
        <a:latin typeface="Calibri"/>
        <a:ea typeface="Calibri"/>
        <a:cs typeface="Calibri"/>
      </a:majorFont>
      <a:minorFont>
        <a:latin typeface="Helvetica"/>
        <a:ea typeface="Helvetica"/>
        <a:cs typeface="Helvetica"/>
      </a:minorFont>
    </a:fontScheme>
    <a:fmtScheme name="CERN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6536</TotalTime>
  <Words>3846</Words>
  <Application>Microsoft Office PowerPoint</Application>
  <PresentationFormat>On-screen Show (4:3)</PresentationFormat>
  <Paragraphs>956</Paragraphs>
  <Slides>48</Slides>
  <Notes>22</Notes>
  <HiddenSlides>0</HiddenSlides>
  <MMClips>0</MMClips>
  <ScaleCrop>false</ScaleCrop>
  <HeadingPairs>
    <vt:vector size="4" baseType="variant">
      <vt:variant>
        <vt:lpstr>Theme</vt:lpstr>
      </vt:variant>
      <vt:variant>
        <vt:i4>6</vt:i4>
      </vt:variant>
      <vt:variant>
        <vt:lpstr>Slide Titles</vt:lpstr>
      </vt:variant>
      <vt:variant>
        <vt:i4>48</vt:i4>
      </vt:variant>
    </vt:vector>
  </HeadingPairs>
  <TitlesOfParts>
    <vt:vector size="54" baseType="lpstr">
      <vt:lpstr>CERNPrésentation1</vt:lpstr>
      <vt:lpstr>CERNCorporate4-3</vt:lpstr>
      <vt:lpstr>Office Theme</vt:lpstr>
      <vt:lpstr>CERN(4-3)</vt:lpstr>
      <vt:lpstr>Thème Office</vt:lpstr>
      <vt:lpstr>1_Thème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Coupling-Loss Induced Quench protection system</vt:lpstr>
      <vt:lpstr>Connecting CLIQ to the magnet</vt:lpstr>
      <vt:lpstr>CLIQ temperatures</vt:lpstr>
      <vt:lpstr>Decrease in voltages with larger cable (and operation at 1.9 K)</vt:lpstr>
      <vt:lpstr>PowerPoint Presentation</vt:lpstr>
      <vt:lpstr>References</vt:lpstr>
      <vt:lpstr>Extra material</vt:lpstr>
      <vt:lpstr>Calculated voltages with uniform quench delay</vt:lpstr>
      <vt:lpstr>Cross-section, 13.5 kA, f 1.1, Cu 1.0 </vt:lpstr>
      <vt:lpstr>Cross-section, 15.1 kA, f 1.1, Cu 0.8 </vt:lpstr>
      <vt:lpstr>Cross-section, 14.9 kA, f 1.2, Cu 1.0 </vt:lpstr>
      <vt:lpstr>Cross-section, 16.6 kA, f 1.2, Cu 0.8 </vt:lpstr>
      <vt:lpstr>Large cable Cross-section, 18.8 kA </vt:lpstr>
      <vt:lpstr>Cross-section, 20.9 kA </vt:lpstr>
      <vt:lpstr>Block from Clement, V101</vt:lpstr>
      <vt:lpstr>CLIQ temperatures, case 2</vt:lpstr>
      <vt:lpstr>LARP experiment to find maximum hotspot temperature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Costheta: Voltages between cables at 190 ms</vt:lpstr>
      <vt:lpstr>CommonCoil v1h_intragrad_t2: Turn-to-turn voltages at ~190 ms</vt:lpstr>
      <vt:lpstr>CommonCoil v1h_intragrad_t2: Layer-to-layer voltages at ~190 ms</vt:lpstr>
      <vt:lpstr>Block_v26b: Voltages between cables at ~160 ms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Salmi Tiina-Mari</dc:creator>
  <cp:lastModifiedBy>Tiina Salmi</cp:lastModifiedBy>
  <cp:revision>90</cp:revision>
  <dcterms:modified xsi:type="dcterms:W3CDTF">2016-05-13T11:44:48Z</dcterms:modified>
</cp:coreProperties>
</file>