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79" r:id="rId2"/>
    <p:sldId id="291" r:id="rId3"/>
    <p:sldId id="327" r:id="rId4"/>
    <p:sldId id="341" r:id="rId5"/>
    <p:sldId id="329" r:id="rId6"/>
    <p:sldId id="330" r:id="rId7"/>
    <p:sldId id="331" r:id="rId8"/>
    <p:sldId id="342" r:id="rId9"/>
    <p:sldId id="336" r:id="rId10"/>
    <p:sldId id="338" r:id="rId11"/>
    <p:sldId id="343" r:id="rId12"/>
    <p:sldId id="340" r:id="rId13"/>
    <p:sldId id="314" r:id="rId14"/>
    <p:sldId id="290" r:id="rId15"/>
    <p:sldId id="303" r:id="rId16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090" autoAdjust="0"/>
    <p:restoredTop sz="96866" autoAdjust="0"/>
  </p:normalViewPr>
  <p:slideViewPr>
    <p:cSldViewPr snapToGrid="0" snapToObjects="1">
      <p:cViewPr varScale="1">
        <p:scale>
          <a:sx n="129" d="100"/>
          <a:sy n="129" d="100"/>
        </p:scale>
        <p:origin x="648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Jc!$T$1</c:f>
              <c:strCache>
                <c:ptCount val="1"/>
                <c:pt idx="0">
                  <c:v>1.9 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Jc!$S$2:$S$82</c:f>
              <c:numCache>
                <c:formatCode>General</c:formatCode>
                <c:ptCount val="81"/>
                <c:pt idx="0">
                  <c:v>12</c:v>
                </c:pt>
                <c:pt idx="1">
                  <c:v>12.1</c:v>
                </c:pt>
                <c:pt idx="2">
                  <c:v>12.2</c:v>
                </c:pt>
                <c:pt idx="3">
                  <c:v>12.299999999999999</c:v>
                </c:pt>
                <c:pt idx="4">
                  <c:v>12.399999999999999</c:v>
                </c:pt>
                <c:pt idx="5">
                  <c:v>12.499999999999998</c:v>
                </c:pt>
                <c:pt idx="6">
                  <c:v>12.599999999999998</c:v>
                </c:pt>
                <c:pt idx="7">
                  <c:v>12.699999999999998</c:v>
                </c:pt>
                <c:pt idx="8">
                  <c:v>12.799999999999997</c:v>
                </c:pt>
                <c:pt idx="9">
                  <c:v>12.899999999999997</c:v>
                </c:pt>
                <c:pt idx="10">
                  <c:v>12.999999999999996</c:v>
                </c:pt>
                <c:pt idx="11">
                  <c:v>13.099999999999996</c:v>
                </c:pt>
                <c:pt idx="12">
                  <c:v>13.199999999999996</c:v>
                </c:pt>
                <c:pt idx="13">
                  <c:v>13.299999999999995</c:v>
                </c:pt>
                <c:pt idx="14">
                  <c:v>13.399999999999995</c:v>
                </c:pt>
                <c:pt idx="15">
                  <c:v>13.499999999999995</c:v>
                </c:pt>
                <c:pt idx="16">
                  <c:v>13.599999999999994</c:v>
                </c:pt>
                <c:pt idx="17">
                  <c:v>13.699999999999994</c:v>
                </c:pt>
                <c:pt idx="18">
                  <c:v>13.799999999999994</c:v>
                </c:pt>
                <c:pt idx="19">
                  <c:v>13.899999999999993</c:v>
                </c:pt>
                <c:pt idx="20">
                  <c:v>13.999999999999993</c:v>
                </c:pt>
                <c:pt idx="21">
                  <c:v>14.099999999999993</c:v>
                </c:pt>
                <c:pt idx="22">
                  <c:v>14.199999999999992</c:v>
                </c:pt>
                <c:pt idx="23">
                  <c:v>14.299999999999992</c:v>
                </c:pt>
                <c:pt idx="24">
                  <c:v>14.399999999999991</c:v>
                </c:pt>
                <c:pt idx="25">
                  <c:v>14.499999999999991</c:v>
                </c:pt>
                <c:pt idx="26">
                  <c:v>14.599999999999991</c:v>
                </c:pt>
                <c:pt idx="27">
                  <c:v>14.69999999999999</c:v>
                </c:pt>
                <c:pt idx="28">
                  <c:v>14.79999999999999</c:v>
                </c:pt>
                <c:pt idx="29">
                  <c:v>14.89999999999999</c:v>
                </c:pt>
                <c:pt idx="30">
                  <c:v>14.999999999999989</c:v>
                </c:pt>
                <c:pt idx="31">
                  <c:v>15.099999999999989</c:v>
                </c:pt>
                <c:pt idx="32">
                  <c:v>15.199999999999989</c:v>
                </c:pt>
                <c:pt idx="33">
                  <c:v>15.299999999999988</c:v>
                </c:pt>
                <c:pt idx="34">
                  <c:v>15.399999999999988</c:v>
                </c:pt>
                <c:pt idx="35">
                  <c:v>15.499999999999988</c:v>
                </c:pt>
                <c:pt idx="36">
                  <c:v>15.599999999999987</c:v>
                </c:pt>
                <c:pt idx="37">
                  <c:v>15.699999999999987</c:v>
                </c:pt>
                <c:pt idx="38">
                  <c:v>15.799999999999986</c:v>
                </c:pt>
                <c:pt idx="39">
                  <c:v>15.899999999999986</c:v>
                </c:pt>
                <c:pt idx="40">
                  <c:v>15.999999999999986</c:v>
                </c:pt>
                <c:pt idx="41">
                  <c:v>16.099999999999987</c:v>
                </c:pt>
                <c:pt idx="42">
                  <c:v>16.199999999999989</c:v>
                </c:pt>
                <c:pt idx="43">
                  <c:v>16.29999999999999</c:v>
                </c:pt>
                <c:pt idx="44">
                  <c:v>16.399999999999991</c:v>
                </c:pt>
                <c:pt idx="45">
                  <c:v>16.499999999999993</c:v>
                </c:pt>
                <c:pt idx="46">
                  <c:v>16.599999999999994</c:v>
                </c:pt>
                <c:pt idx="47">
                  <c:v>16.699999999999996</c:v>
                </c:pt>
                <c:pt idx="48">
                  <c:v>16.799999999999997</c:v>
                </c:pt>
                <c:pt idx="49">
                  <c:v>16.899999999999999</c:v>
                </c:pt>
                <c:pt idx="50">
                  <c:v>17</c:v>
                </c:pt>
                <c:pt idx="51">
                  <c:v>17.100000000000001</c:v>
                </c:pt>
                <c:pt idx="52">
                  <c:v>17.200000000000003</c:v>
                </c:pt>
                <c:pt idx="53">
                  <c:v>17.300000000000004</c:v>
                </c:pt>
                <c:pt idx="54">
                  <c:v>17.400000000000006</c:v>
                </c:pt>
                <c:pt idx="55">
                  <c:v>17.500000000000007</c:v>
                </c:pt>
                <c:pt idx="56">
                  <c:v>17.600000000000009</c:v>
                </c:pt>
                <c:pt idx="57">
                  <c:v>17.70000000000001</c:v>
                </c:pt>
                <c:pt idx="58">
                  <c:v>17.800000000000011</c:v>
                </c:pt>
                <c:pt idx="59">
                  <c:v>17.900000000000013</c:v>
                </c:pt>
                <c:pt idx="60">
                  <c:v>18.000000000000014</c:v>
                </c:pt>
                <c:pt idx="61">
                  <c:v>18.100000000000016</c:v>
                </c:pt>
                <c:pt idx="62">
                  <c:v>18.200000000000017</c:v>
                </c:pt>
                <c:pt idx="63">
                  <c:v>18.300000000000018</c:v>
                </c:pt>
                <c:pt idx="64">
                  <c:v>18.40000000000002</c:v>
                </c:pt>
                <c:pt idx="65">
                  <c:v>18.500000000000021</c:v>
                </c:pt>
                <c:pt idx="66">
                  <c:v>18.600000000000023</c:v>
                </c:pt>
                <c:pt idx="67">
                  <c:v>18.700000000000024</c:v>
                </c:pt>
                <c:pt idx="68">
                  <c:v>18.800000000000026</c:v>
                </c:pt>
                <c:pt idx="69">
                  <c:v>18.900000000000027</c:v>
                </c:pt>
                <c:pt idx="70">
                  <c:v>19.000000000000028</c:v>
                </c:pt>
                <c:pt idx="71">
                  <c:v>19.10000000000003</c:v>
                </c:pt>
                <c:pt idx="72">
                  <c:v>19.200000000000031</c:v>
                </c:pt>
                <c:pt idx="73">
                  <c:v>19.300000000000033</c:v>
                </c:pt>
                <c:pt idx="74">
                  <c:v>19.400000000000034</c:v>
                </c:pt>
                <c:pt idx="75">
                  <c:v>19.500000000000036</c:v>
                </c:pt>
                <c:pt idx="76">
                  <c:v>19.600000000000037</c:v>
                </c:pt>
                <c:pt idx="77">
                  <c:v>19.700000000000038</c:v>
                </c:pt>
                <c:pt idx="78">
                  <c:v>19.80000000000004</c:v>
                </c:pt>
                <c:pt idx="79">
                  <c:v>19.900000000000041</c:v>
                </c:pt>
                <c:pt idx="80">
                  <c:v>20.000000000000043</c:v>
                </c:pt>
              </c:numCache>
            </c:numRef>
          </c:xVal>
          <c:yVal>
            <c:numRef>
              <c:f>Jc!$T$2:$T$82</c:f>
              <c:numCache>
                <c:formatCode>General</c:formatCode>
                <c:ptCount val="81"/>
                <c:pt idx="0">
                  <c:v>4565.8471261273016</c:v>
                </c:pt>
                <c:pt idx="1">
                  <c:v>4491.0749025616797</c:v>
                </c:pt>
                <c:pt idx="2">
                  <c:v>4417.3383767036667</c:v>
                </c:pt>
                <c:pt idx="3">
                  <c:v>4344.6201910000573</c:v>
                </c:pt>
                <c:pt idx="4">
                  <c:v>4272.9034505151549</c:v>
                </c:pt>
                <c:pt idx="5">
                  <c:v>4202.1717067422087</c:v>
                </c:pt>
                <c:pt idx="6">
                  <c:v>4132.4089421098142</c:v>
                </c:pt>
                <c:pt idx="7">
                  <c:v>4063.5995551481146</c:v>
                </c:pt>
                <c:pt idx="8">
                  <c:v>3995.7283462816122</c:v>
                </c:pt>
                <c:pt idx="9">
                  <c:v>3928.7805042174118</c:v>
                </c:pt>
                <c:pt idx="10">
                  <c:v>3862.7415928994283</c:v>
                </c:pt>
                <c:pt idx="11">
                  <c:v>3797.5975390007688</c:v>
                </c:pt>
                <c:pt idx="12">
                  <c:v>3733.3346199281223</c:v>
                </c:pt>
                <c:pt idx="13">
                  <c:v>3669.9394523134019</c:v>
                </c:pt>
                <c:pt idx="14">
                  <c:v>3607.3989809692616</c:v>
                </c:pt>
                <c:pt idx="15">
                  <c:v>3545.7004682864408</c:v>
                </c:pt>
                <c:pt idx="16">
                  <c:v>3484.8314840520475</c:v>
                </c:pt>
                <c:pt idx="17">
                  <c:v>3424.7798956690526</c:v>
                </c:pt>
                <c:pt idx="18">
                  <c:v>3365.5338587583101</c:v>
                </c:pt>
                <c:pt idx="19">
                  <c:v>3307.0818081254743</c:v>
                </c:pt>
                <c:pt idx="20">
                  <c:v>3249.4124490760155</c:v>
                </c:pt>
                <c:pt idx="21">
                  <c:v>3192.5147490625386</c:v>
                </c:pt>
                <c:pt idx="22">
                  <c:v>3136.3779296493626</c:v>
                </c:pt>
                <c:pt idx="23">
                  <c:v>3080.9914587801213</c:v>
                </c:pt>
                <c:pt idx="24">
                  <c:v>3026.3450433348776</c:v>
                </c:pt>
                <c:pt idx="25">
                  <c:v>2972.4286219639539</c:v>
                </c:pt>
                <c:pt idx="26">
                  <c:v>2919.2323581863088</c:v>
                </c:pt>
                <c:pt idx="27">
                  <c:v>2866.7466337409091</c:v>
                </c:pt>
                <c:pt idx="28">
                  <c:v>2814.9620421801487</c:v>
                </c:pt>
                <c:pt idx="29">
                  <c:v>2763.8693826948888</c:v>
                </c:pt>
                <c:pt idx="30">
                  <c:v>2713.4596541612082</c:v>
                </c:pt>
                <c:pt idx="31">
                  <c:v>2663.7240493994591</c:v>
                </c:pt>
                <c:pt idx="32">
                  <c:v>2614.6539496366863</c:v>
                </c:pt>
                <c:pt idx="33">
                  <c:v>2566.2409191638571</c:v>
                </c:pt>
                <c:pt idx="34">
                  <c:v>2518.47670017982</c:v>
                </c:pt>
                <c:pt idx="35">
                  <c:v>2471.3532078142698</c:v>
                </c:pt>
                <c:pt idx="36">
                  <c:v>2424.8625253223504</c:v>
                </c:pt>
                <c:pt idx="37">
                  <c:v>2378.9968994439123</c:v>
                </c:pt>
                <c:pt idx="38">
                  <c:v>2333.7487359207275</c:v>
                </c:pt>
                <c:pt idx="39">
                  <c:v>2289.1105951653135</c:v>
                </c:pt>
                <c:pt idx="40">
                  <c:v>2245.075188075296</c:v>
                </c:pt>
                <c:pt idx="41">
                  <c:v>2201.6353719875078</c:v>
                </c:pt>
                <c:pt idx="42">
                  <c:v>2158.7841467663247</c:v>
                </c:pt>
                <c:pt idx="43">
                  <c:v>2116.5146510209379</c:v>
                </c:pt>
                <c:pt idx="44">
                  <c:v>2074.8201584465551</c:v>
                </c:pt>
                <c:pt idx="45">
                  <c:v>2033.6940742847062</c:v>
                </c:pt>
                <c:pt idx="46">
                  <c:v>1993.1299318980684</c:v>
                </c:pt>
                <c:pt idx="47">
                  <c:v>1953.1213894554226</c:v>
                </c:pt>
                <c:pt idx="48">
                  <c:v>1913.6622267225448</c:v>
                </c:pt>
                <c:pt idx="49">
                  <c:v>1874.7463419550218</c:v>
                </c:pt>
                <c:pt idx="50">
                  <c:v>1836.3677488891565</c:v>
                </c:pt>
                <c:pt idx="51">
                  <c:v>1798.5205738273003</c:v>
                </c:pt>
                <c:pt idx="52">
                  <c:v>1761.1990528140864</c:v>
                </c:pt>
                <c:pt idx="53">
                  <c:v>1724.3975289002201</c:v>
                </c:pt>
                <c:pt idx="54">
                  <c:v>1688.1104494906003</c:v>
                </c:pt>
                <c:pt idx="55">
                  <c:v>1652.3323637736919</c:v>
                </c:pt>
                <c:pt idx="56">
                  <c:v>1617.0579202291997</c:v>
                </c:pt>
                <c:pt idx="57">
                  <c:v>1582.28186421122</c:v>
                </c:pt>
                <c:pt idx="58">
                  <c:v>1547.9990356041474</c:v>
                </c:pt>
                <c:pt idx="59">
                  <c:v>1514.204366548759</c:v>
                </c:pt>
                <c:pt idx="60">
                  <c:v>1480.8928792359661</c:v>
                </c:pt>
                <c:pt idx="61">
                  <c:v>1448.0596837658582</c:v>
                </c:pt>
                <c:pt idx="62">
                  <c:v>1415.6999760697402</c:v>
                </c:pt>
                <c:pt idx="63">
                  <c:v>1383.8090358929687</c:v>
                </c:pt>
                <c:pt idx="64">
                  <c:v>1352.382224836477</c:v>
                </c:pt>
                <c:pt idx="65">
                  <c:v>1321.4149844549556</c:v>
                </c:pt>
                <c:pt idx="66">
                  <c:v>1290.9028344097605</c:v>
                </c:pt>
                <c:pt idx="67">
                  <c:v>1260.8413706746601</c:v>
                </c:pt>
                <c:pt idx="68">
                  <c:v>1231.226263792644</c:v>
                </c:pt>
                <c:pt idx="69">
                  <c:v>1202.0532571820568</c:v>
                </c:pt>
                <c:pt idx="70">
                  <c:v>1173.3181654904113</c:v>
                </c:pt>
                <c:pt idx="71">
                  <c:v>1145.01687299428</c:v>
                </c:pt>
                <c:pt idx="72">
                  <c:v>1117.1453320437374</c:v>
                </c:pt>
                <c:pt idx="73">
                  <c:v>1089.6995615498799</c:v>
                </c:pt>
                <c:pt idx="74">
                  <c:v>1062.6756455140064</c:v>
                </c:pt>
                <c:pt idx="75">
                  <c:v>1036.0697315971011</c:v>
                </c:pt>
                <c:pt idx="76">
                  <c:v>1009.878029728299</c:v>
                </c:pt>
                <c:pt idx="77">
                  <c:v>984.09681075108165</c:v>
                </c:pt>
                <c:pt idx="78">
                  <c:v>958.72240510598135</c:v>
                </c:pt>
                <c:pt idx="79">
                  <c:v>933.75120154863066</c:v>
                </c:pt>
                <c:pt idx="80">
                  <c:v>909.17964590202075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Jc!$U$1</c:f>
              <c:strCache>
                <c:ptCount val="1"/>
                <c:pt idx="0">
                  <c:v>4.2 K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Jc!$S$2:$S$82</c:f>
              <c:numCache>
                <c:formatCode>General</c:formatCode>
                <c:ptCount val="81"/>
                <c:pt idx="0">
                  <c:v>12</c:v>
                </c:pt>
                <c:pt idx="1">
                  <c:v>12.1</c:v>
                </c:pt>
                <c:pt idx="2">
                  <c:v>12.2</c:v>
                </c:pt>
                <c:pt idx="3">
                  <c:v>12.299999999999999</c:v>
                </c:pt>
                <c:pt idx="4">
                  <c:v>12.399999999999999</c:v>
                </c:pt>
                <c:pt idx="5">
                  <c:v>12.499999999999998</c:v>
                </c:pt>
                <c:pt idx="6">
                  <c:v>12.599999999999998</c:v>
                </c:pt>
                <c:pt idx="7">
                  <c:v>12.699999999999998</c:v>
                </c:pt>
                <c:pt idx="8">
                  <c:v>12.799999999999997</c:v>
                </c:pt>
                <c:pt idx="9">
                  <c:v>12.899999999999997</c:v>
                </c:pt>
                <c:pt idx="10">
                  <c:v>12.999999999999996</c:v>
                </c:pt>
                <c:pt idx="11">
                  <c:v>13.099999999999996</c:v>
                </c:pt>
                <c:pt idx="12">
                  <c:v>13.199999999999996</c:v>
                </c:pt>
                <c:pt idx="13">
                  <c:v>13.299999999999995</c:v>
                </c:pt>
                <c:pt idx="14">
                  <c:v>13.399999999999995</c:v>
                </c:pt>
                <c:pt idx="15">
                  <c:v>13.499999999999995</c:v>
                </c:pt>
                <c:pt idx="16">
                  <c:v>13.599999999999994</c:v>
                </c:pt>
                <c:pt idx="17">
                  <c:v>13.699999999999994</c:v>
                </c:pt>
                <c:pt idx="18">
                  <c:v>13.799999999999994</c:v>
                </c:pt>
                <c:pt idx="19">
                  <c:v>13.899999999999993</c:v>
                </c:pt>
                <c:pt idx="20">
                  <c:v>13.999999999999993</c:v>
                </c:pt>
                <c:pt idx="21">
                  <c:v>14.099999999999993</c:v>
                </c:pt>
                <c:pt idx="22">
                  <c:v>14.199999999999992</c:v>
                </c:pt>
                <c:pt idx="23">
                  <c:v>14.299999999999992</c:v>
                </c:pt>
                <c:pt idx="24">
                  <c:v>14.399999999999991</c:v>
                </c:pt>
                <c:pt idx="25">
                  <c:v>14.499999999999991</c:v>
                </c:pt>
                <c:pt idx="26">
                  <c:v>14.599999999999991</c:v>
                </c:pt>
                <c:pt idx="27">
                  <c:v>14.69999999999999</c:v>
                </c:pt>
                <c:pt idx="28">
                  <c:v>14.79999999999999</c:v>
                </c:pt>
                <c:pt idx="29">
                  <c:v>14.89999999999999</c:v>
                </c:pt>
                <c:pt idx="30">
                  <c:v>14.999999999999989</c:v>
                </c:pt>
                <c:pt idx="31">
                  <c:v>15.099999999999989</c:v>
                </c:pt>
                <c:pt idx="32">
                  <c:v>15.199999999999989</c:v>
                </c:pt>
                <c:pt idx="33">
                  <c:v>15.299999999999988</c:v>
                </c:pt>
                <c:pt idx="34">
                  <c:v>15.399999999999988</c:v>
                </c:pt>
                <c:pt idx="35">
                  <c:v>15.499999999999988</c:v>
                </c:pt>
                <c:pt idx="36">
                  <c:v>15.599999999999987</c:v>
                </c:pt>
                <c:pt idx="37">
                  <c:v>15.699999999999987</c:v>
                </c:pt>
                <c:pt idx="38">
                  <c:v>15.799999999999986</c:v>
                </c:pt>
                <c:pt idx="39">
                  <c:v>15.899999999999986</c:v>
                </c:pt>
                <c:pt idx="40">
                  <c:v>15.999999999999986</c:v>
                </c:pt>
                <c:pt idx="41">
                  <c:v>16.099999999999987</c:v>
                </c:pt>
                <c:pt idx="42">
                  <c:v>16.199999999999989</c:v>
                </c:pt>
                <c:pt idx="43">
                  <c:v>16.29999999999999</c:v>
                </c:pt>
                <c:pt idx="44">
                  <c:v>16.399999999999991</c:v>
                </c:pt>
                <c:pt idx="45">
                  <c:v>16.499999999999993</c:v>
                </c:pt>
                <c:pt idx="46">
                  <c:v>16.599999999999994</c:v>
                </c:pt>
                <c:pt idx="47">
                  <c:v>16.699999999999996</c:v>
                </c:pt>
                <c:pt idx="48">
                  <c:v>16.799999999999997</c:v>
                </c:pt>
                <c:pt idx="49">
                  <c:v>16.899999999999999</c:v>
                </c:pt>
                <c:pt idx="50">
                  <c:v>17</c:v>
                </c:pt>
                <c:pt idx="51">
                  <c:v>17.100000000000001</c:v>
                </c:pt>
                <c:pt idx="52">
                  <c:v>17.200000000000003</c:v>
                </c:pt>
                <c:pt idx="53">
                  <c:v>17.300000000000004</c:v>
                </c:pt>
                <c:pt idx="54">
                  <c:v>17.400000000000006</c:v>
                </c:pt>
                <c:pt idx="55">
                  <c:v>17.500000000000007</c:v>
                </c:pt>
                <c:pt idx="56">
                  <c:v>17.600000000000009</c:v>
                </c:pt>
                <c:pt idx="57">
                  <c:v>17.70000000000001</c:v>
                </c:pt>
                <c:pt idx="58">
                  <c:v>17.800000000000011</c:v>
                </c:pt>
                <c:pt idx="59">
                  <c:v>17.900000000000013</c:v>
                </c:pt>
                <c:pt idx="60">
                  <c:v>18.000000000000014</c:v>
                </c:pt>
                <c:pt idx="61">
                  <c:v>18.100000000000016</c:v>
                </c:pt>
                <c:pt idx="62">
                  <c:v>18.200000000000017</c:v>
                </c:pt>
                <c:pt idx="63">
                  <c:v>18.300000000000018</c:v>
                </c:pt>
                <c:pt idx="64">
                  <c:v>18.40000000000002</c:v>
                </c:pt>
                <c:pt idx="65">
                  <c:v>18.500000000000021</c:v>
                </c:pt>
                <c:pt idx="66">
                  <c:v>18.600000000000023</c:v>
                </c:pt>
                <c:pt idx="67">
                  <c:v>18.700000000000024</c:v>
                </c:pt>
                <c:pt idx="68">
                  <c:v>18.800000000000026</c:v>
                </c:pt>
                <c:pt idx="69">
                  <c:v>18.900000000000027</c:v>
                </c:pt>
                <c:pt idx="70">
                  <c:v>19.000000000000028</c:v>
                </c:pt>
                <c:pt idx="71">
                  <c:v>19.10000000000003</c:v>
                </c:pt>
                <c:pt idx="72">
                  <c:v>19.200000000000031</c:v>
                </c:pt>
                <c:pt idx="73">
                  <c:v>19.300000000000033</c:v>
                </c:pt>
                <c:pt idx="74">
                  <c:v>19.400000000000034</c:v>
                </c:pt>
                <c:pt idx="75">
                  <c:v>19.500000000000036</c:v>
                </c:pt>
                <c:pt idx="76">
                  <c:v>19.600000000000037</c:v>
                </c:pt>
                <c:pt idx="77">
                  <c:v>19.700000000000038</c:v>
                </c:pt>
                <c:pt idx="78">
                  <c:v>19.80000000000004</c:v>
                </c:pt>
                <c:pt idx="79">
                  <c:v>19.900000000000041</c:v>
                </c:pt>
                <c:pt idx="80">
                  <c:v>20.000000000000043</c:v>
                </c:pt>
              </c:numCache>
            </c:numRef>
          </c:xVal>
          <c:yVal>
            <c:numRef>
              <c:f>Jc!$U$2:$U$82</c:f>
              <c:numCache>
                <c:formatCode>General</c:formatCode>
                <c:ptCount val="81"/>
                <c:pt idx="0">
                  <c:v>3507.8912991872626</c:v>
                </c:pt>
                <c:pt idx="1">
                  <c:v>3441.9289795168402</c:v>
                </c:pt>
                <c:pt idx="2">
                  <c:v>3376.9480295643057</c:v>
                </c:pt>
                <c:pt idx="3">
                  <c:v>3312.932417649984</c:v>
                </c:pt>
                <c:pt idx="4">
                  <c:v>3249.8665363312157</c:v>
                </c:pt>
                <c:pt idx="5">
                  <c:v>3187.7351876087928</c:v>
                </c:pt>
                <c:pt idx="6">
                  <c:v>3126.5235687671475</c:v>
                </c:pt>
                <c:pt idx="7">
                  <c:v>3066.217258816243</c:v>
                </c:pt>
                <c:pt idx="8">
                  <c:v>3006.8022055049978</c:v>
                </c:pt>
                <c:pt idx="9">
                  <c:v>2948.2647128777708</c:v>
                </c:pt>
                <c:pt idx="10">
                  <c:v>2890.5914293471255</c:v>
                </c:pt>
                <c:pt idx="11">
                  <c:v>2833.7693362575492</c:v>
                </c:pt>
                <c:pt idx="12">
                  <c:v>2777.7857369162771</c:v>
                </c:pt>
                <c:pt idx="13">
                  <c:v>2722.6282460686798</c:v>
                </c:pt>
                <c:pt idx="14">
                  <c:v>2668.2847797969184</c:v>
                </c:pt>
                <c:pt idx="15">
                  <c:v>2614.7435458217824</c:v>
                </c:pt>
                <c:pt idx="16">
                  <c:v>2561.9930341886611</c:v>
                </c:pt>
                <c:pt idx="17">
                  <c:v>2510.0220083196941</c:v>
                </c:pt>
                <c:pt idx="18">
                  <c:v>2458.8194964150757</c:v>
                </c:pt>
                <c:pt idx="19">
                  <c:v>2408.3747831874057</c:v>
                </c:pt>
                <c:pt idx="20">
                  <c:v>2358.6774019138466</c:v>
                </c:pt>
                <c:pt idx="21">
                  <c:v>2309.7171267916242</c:v>
                </c:pt>
                <c:pt idx="22">
                  <c:v>2261.4839655832084</c:v>
                </c:pt>
                <c:pt idx="23">
                  <c:v>2213.9681525381593</c:v>
                </c:pt>
                <c:pt idx="24">
                  <c:v>2167.160141579358</c:v>
                </c:pt>
                <c:pt idx="25">
                  <c:v>2121.0505997419309</c:v>
                </c:pt>
                <c:pt idx="26">
                  <c:v>2075.6304008537686</c:v>
                </c:pt>
                <c:pt idx="27">
                  <c:v>2030.8906194471469</c:v>
                </c:pt>
                <c:pt idx="28">
                  <c:v>1986.8225248914141</c:v>
                </c:pt>
                <c:pt idx="29">
                  <c:v>1943.4175757372686</c:v>
                </c:pt>
                <c:pt idx="30">
                  <c:v>1900.6674142635886</c:v>
                </c:pt>
                <c:pt idx="31">
                  <c:v>1858.5638612182352</c:v>
                </c:pt>
                <c:pt idx="32">
                  <c:v>1817.0989107446449</c:v>
                </c:pt>
                <c:pt idx="33">
                  <c:v>1776.2647254864626</c:v>
                </c:pt>
                <c:pt idx="34">
                  <c:v>1736.053631862799</c:v>
                </c:pt>
                <c:pt idx="35">
                  <c:v>1696.4581155070878</c:v>
                </c:pt>
                <c:pt idx="36">
                  <c:v>1657.4708168628176</c:v>
                </c:pt>
                <c:pt idx="37">
                  <c:v>1619.0845269297599</c:v>
                </c:pt>
                <c:pt idx="38">
                  <c:v>1581.2921831545998</c:v>
                </c:pt>
                <c:pt idx="39">
                  <c:v>1544.0868654601552</c:v>
                </c:pt>
                <c:pt idx="40">
                  <c:v>1507.4617924076626</c:v>
                </c:pt>
                <c:pt idx="41">
                  <c:v>1471.4103174868271</c:v>
                </c:pt>
                <c:pt idx="42">
                  <c:v>1435.9259255286127</c:v>
                </c:pt>
                <c:pt idx="43">
                  <c:v>1401.002229235952</c:v>
                </c:pt>
                <c:pt idx="44">
                  <c:v>1366.6329658277793</c:v>
                </c:pt>
                <c:pt idx="45">
                  <c:v>1332.8119937920101</c:v>
                </c:pt>
                <c:pt idx="46">
                  <c:v>1299.5332897432638</c:v>
                </c:pt>
                <c:pt idx="47">
                  <c:v>1266.7909453813252</c:v>
                </c:pt>
                <c:pt idx="48">
                  <c:v>1234.5791645465249</c:v>
                </c:pt>
                <c:pt idx="49">
                  <c:v>1202.8922603683629</c:v>
                </c:pt>
                <c:pt idx="50">
                  <c:v>1171.7246525038838</c:v>
                </c:pt>
                <c:pt idx="51">
                  <c:v>1141.0708644624528</c:v>
                </c:pt>
                <c:pt idx="52">
                  <c:v>1110.9255210137153</c:v>
                </c:pt>
                <c:pt idx="53">
                  <c:v>1081.2833456756896</c:v>
                </c:pt>
                <c:pt idx="54">
                  <c:v>1052.1391582800363</c:v>
                </c:pt>
                <c:pt idx="55">
                  <c:v>1023.4878726117034</c:v>
                </c:pt>
                <c:pt idx="56">
                  <c:v>995.32449412024539</c:v>
                </c:pt>
                <c:pt idx="57">
                  <c:v>967.6441177002331</c:v>
                </c:pt>
                <c:pt idx="58">
                  <c:v>940.44192553828441</c:v>
                </c:pt>
                <c:pt idx="59">
                  <c:v>913.7131850243336</c:v>
                </c:pt>
                <c:pt idx="60">
                  <c:v>887.453246724873</c:v>
                </c:pt>
                <c:pt idx="61">
                  <c:v>861.65754241598131</c:v>
                </c:pt>
                <c:pt idx="62">
                  <c:v>836.3215831740365</c:v>
                </c:pt>
                <c:pt idx="63">
                  <c:v>811.44095752212354</c:v>
                </c:pt>
                <c:pt idx="64">
                  <c:v>787.01132963018256</c:v>
                </c:pt>
                <c:pt idx="65">
                  <c:v>763.02843756707341</c:v>
                </c:pt>
                <c:pt idx="66">
                  <c:v>739.48809160275459</c:v>
                </c:pt>
                <c:pt idx="67">
                  <c:v>716.38617255888698</c:v>
                </c:pt>
                <c:pt idx="68">
                  <c:v>693.71863020621436</c:v>
                </c:pt>
                <c:pt idx="69">
                  <c:v>671.48148170714069</c:v>
                </c:pt>
                <c:pt idx="70">
                  <c:v>649.67081010200252</c:v>
                </c:pt>
                <c:pt idx="71">
                  <c:v>628.2827628375627</c:v>
                </c:pt>
                <c:pt idx="72">
                  <c:v>607.3135503363427</c:v>
                </c:pt>
                <c:pt idx="73">
                  <c:v>586.75944460543576</c:v>
                </c:pt>
                <c:pt idx="74">
                  <c:v>566.61677788350607</c:v>
                </c:pt>
                <c:pt idx="75">
                  <c:v>546.88194132473848</c:v>
                </c:pt>
                <c:pt idx="76">
                  <c:v>527.55138371852286</c:v>
                </c:pt>
                <c:pt idx="77">
                  <c:v>508.62161024373444</c:v>
                </c:pt>
                <c:pt idx="78">
                  <c:v>490.08918125649183</c:v>
                </c:pt>
                <c:pt idx="79">
                  <c:v>471.95071111031876</c:v>
                </c:pt>
                <c:pt idx="80">
                  <c:v>454.20286700769157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1823640"/>
        <c:axId val="671824032"/>
      </c:scatterChart>
      <c:valAx>
        <c:axId val="671823640"/>
        <c:scaling>
          <c:orientation val="minMax"/>
          <c:max val="20"/>
          <c:min val="1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/>
                  <a:t>B</a:t>
                </a:r>
                <a:r>
                  <a:rPr lang="en-GB" dirty="0"/>
                  <a:t>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1824032"/>
        <c:crosses val="autoZero"/>
        <c:crossBetween val="midCat"/>
      </c:valAx>
      <c:valAx>
        <c:axId val="671824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 err="1"/>
                  <a:t>J</a:t>
                </a:r>
                <a:r>
                  <a:rPr lang="en-GB" sz="800" dirty="0" err="1"/>
                  <a:t>c</a:t>
                </a:r>
                <a:r>
                  <a:rPr lang="en-GB" dirty="0"/>
                  <a:t> in A/mm</a:t>
                </a:r>
                <a:r>
                  <a:rPr lang="en-GB" baseline="30000" dirty="0"/>
                  <a:t>2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182364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Temperature</a:t>
            </a:r>
            <a:r>
              <a:rPr lang="en-GB" baseline="0"/>
              <a:t> </a:t>
            </a:r>
            <a:r>
              <a:rPr lang="en-GB"/>
              <a:t>4.2 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2"/>
          <c:order val="0"/>
          <c:tx>
            <c:strRef>
              <c:f>'4.2K'!$K$49</c:f>
              <c:strCache>
                <c:ptCount val="1"/>
                <c:pt idx="0">
                  <c:v>20%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'4.2K'!$D$50:$D$56</c:f>
              <c:numCache>
                <c:formatCode>General</c:formatCode>
                <c:ptCount val="7"/>
                <c:pt idx="0">
                  <c:v>15.52</c:v>
                </c:pt>
                <c:pt idx="1">
                  <c:v>15.040000000000001</c:v>
                </c:pt>
                <c:pt idx="2">
                  <c:v>14.719999999999999</c:v>
                </c:pt>
                <c:pt idx="3">
                  <c:v>14.32</c:v>
                </c:pt>
                <c:pt idx="4">
                  <c:v>13.92</c:v>
                </c:pt>
                <c:pt idx="5">
                  <c:v>13.280000000000001</c:v>
                </c:pt>
                <c:pt idx="6">
                  <c:v>12.240000000000002</c:v>
                </c:pt>
              </c:numCache>
            </c:numRef>
          </c:xVal>
          <c:yVal>
            <c:numRef>
              <c:f>'4.2K'!$K$75:$K$81</c:f>
              <c:numCache>
                <c:formatCode>General</c:formatCode>
                <c:ptCount val="7"/>
                <c:pt idx="0">
                  <c:v>21482.32085568062</c:v>
                </c:pt>
                <c:pt idx="1">
                  <c:v>16503.334861440351</c:v>
                </c:pt>
                <c:pt idx="2">
                  <c:v>14052.966718080221</c:v>
                </c:pt>
                <c:pt idx="3">
                  <c:v>11793.240497280145</c:v>
                </c:pt>
                <c:pt idx="4">
                  <c:v>10245.197988480097</c:v>
                </c:pt>
                <c:pt idx="5">
                  <c:v>8765.1253459204454</c:v>
                </c:pt>
                <c:pt idx="6">
                  <c:v>7143.2987270399462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'4.2K'!$J$49</c:f>
              <c:strCache>
                <c:ptCount val="1"/>
                <c:pt idx="0">
                  <c:v>15%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'4.2K'!$C$50:$C$56</c:f>
              <c:numCache>
                <c:formatCode>General</c:formatCode>
                <c:ptCount val="7"/>
                <c:pt idx="0">
                  <c:v>16.489999999999998</c:v>
                </c:pt>
                <c:pt idx="1">
                  <c:v>15.98</c:v>
                </c:pt>
                <c:pt idx="2">
                  <c:v>15.639999999999999</c:v>
                </c:pt>
                <c:pt idx="3">
                  <c:v>15.214999999999998</c:v>
                </c:pt>
                <c:pt idx="4">
                  <c:v>14.79</c:v>
                </c:pt>
                <c:pt idx="5">
                  <c:v>14.110000000000001</c:v>
                </c:pt>
                <c:pt idx="6">
                  <c:v>13.005000000000001</c:v>
                </c:pt>
              </c:numCache>
            </c:numRef>
          </c:xVal>
          <c:yVal>
            <c:numRef>
              <c:f>'4.2K'!$J$75:$J$81</c:f>
              <c:numCache>
                <c:formatCode>0</c:formatCode>
                <c:ptCount val="7"/>
                <c:pt idx="0">
                  <c:v>20209.964929670328</c:v>
                </c:pt>
                <c:pt idx="1">
                  <c:v>15524.661137359915</c:v>
                </c:pt>
                <c:pt idx="2">
                  <c:v>13218.937851519557</c:v>
                </c:pt>
                <c:pt idx="3">
                  <c:v>11092.737750226399</c:v>
                </c:pt>
                <c:pt idx="4">
                  <c:v>9636.3241753701586</c:v>
                </c:pt>
                <c:pt idx="5">
                  <c:v>8244.1556377296802</c:v>
                </c:pt>
                <c:pt idx="6">
                  <c:v>6718.9299442290794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'4.2K'!$I$49</c:f>
              <c:strCache>
                <c:ptCount val="1"/>
                <c:pt idx="0">
                  <c:v>10%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'4.2K'!$B$50:$B$56</c:f>
              <c:numCache>
                <c:formatCode>General</c:formatCode>
                <c:ptCount val="7"/>
                <c:pt idx="0">
                  <c:v>17.46</c:v>
                </c:pt>
                <c:pt idx="1">
                  <c:v>16.920000000000002</c:v>
                </c:pt>
                <c:pt idx="2">
                  <c:v>16.559999999999999</c:v>
                </c:pt>
                <c:pt idx="3">
                  <c:v>16.11</c:v>
                </c:pt>
                <c:pt idx="4">
                  <c:v>15.659999999999998</c:v>
                </c:pt>
                <c:pt idx="5">
                  <c:v>14.940000000000001</c:v>
                </c:pt>
                <c:pt idx="6">
                  <c:v>13.770000000000001</c:v>
                </c:pt>
              </c:numCache>
            </c:numRef>
          </c:xVal>
          <c:yVal>
            <c:numRef>
              <c:f>'4.2K'!$I$75:$I$81</c:f>
              <c:numCache>
                <c:formatCode>0</c:formatCode>
                <c:ptCount val="7"/>
                <c:pt idx="0">
                  <c:v>18976.760814480018</c:v>
                </c:pt>
                <c:pt idx="1">
                  <c:v>14558.319507840555</c:v>
                </c:pt>
                <c:pt idx="2">
                  <c:v>12384.957050879952</c:v>
                </c:pt>
                <c:pt idx="3">
                  <c:v>10382.08301582979</c:v>
                </c:pt>
                <c:pt idx="4">
                  <c:v>9011.6435752799734</c:v>
                </c:pt>
                <c:pt idx="5">
                  <c:v>7704.6232351197395</c:v>
                </c:pt>
                <c:pt idx="6">
                  <c:v>6276.045420689974</c:v>
                </c:pt>
              </c:numCache>
            </c:numRef>
          </c:yVal>
          <c:smooth val="1"/>
        </c:ser>
        <c:ser>
          <c:idx val="3"/>
          <c:order val="3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'4.2K'!$I$59:$I$60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xVal>
          <c:yVal>
            <c:numRef>
              <c:f>'4.2K'!$J$59:$J$60</c:f>
              <c:numCache>
                <c:formatCode>General</c:formatCode>
                <c:ptCount val="2"/>
                <c:pt idx="0">
                  <c:v>0</c:v>
                </c:pt>
                <c:pt idx="1">
                  <c:v>25000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71824424"/>
        <c:axId val="671824816"/>
      </c:scatterChart>
      <c:valAx>
        <c:axId val="671824424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</a:t>
                </a:r>
                <a:r>
                  <a:rPr lang="en-GB" baseline="0"/>
                  <a:t> in T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1824816"/>
        <c:crosses val="autoZero"/>
        <c:crossBetween val="midCat"/>
      </c:valAx>
      <c:valAx>
        <c:axId val="671824816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18244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Temperature 1.9 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2"/>
          <c:order val="0"/>
          <c:tx>
            <c:strRef>
              <c:f>'1.9K'!$D$36</c:f>
              <c:strCache>
                <c:ptCount val="1"/>
                <c:pt idx="0">
                  <c:v>20%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'1.9K'!$D$37:$D$42</c:f>
              <c:numCache>
                <c:formatCode>General</c:formatCode>
                <c:ptCount val="6"/>
                <c:pt idx="0">
                  <c:v>16</c:v>
                </c:pt>
                <c:pt idx="1">
                  <c:v>15.600000000000001</c:v>
                </c:pt>
                <c:pt idx="2">
                  <c:v>15.12</c:v>
                </c:pt>
                <c:pt idx="3">
                  <c:v>13.92</c:v>
                </c:pt>
                <c:pt idx="4">
                  <c:v>13.12</c:v>
                </c:pt>
                <c:pt idx="5">
                  <c:v>12.08</c:v>
                </c:pt>
              </c:numCache>
            </c:numRef>
          </c:xVal>
          <c:yVal>
            <c:numRef>
              <c:f>'1.9K'!$H$37:$H$42</c:f>
              <c:numCache>
                <c:formatCode>0</c:formatCode>
                <c:ptCount val="6"/>
                <c:pt idx="0">
                  <c:v>12159.005008550403</c:v>
                </c:pt>
                <c:pt idx="1">
                  <c:v>10908.422654976001</c:v>
                </c:pt>
                <c:pt idx="2">
                  <c:v>9701.787729919999</c:v>
                </c:pt>
                <c:pt idx="3">
                  <c:v>7618.2871564799989</c:v>
                </c:pt>
                <c:pt idx="4">
                  <c:v>6551.8692029034128</c:v>
                </c:pt>
                <c:pt idx="5">
                  <c:v>5654.5124482203983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'1.9K'!$C$36</c:f>
              <c:strCache>
                <c:ptCount val="1"/>
                <c:pt idx="0">
                  <c:v>15%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'1.9K'!$C$37:$C$42</c:f>
              <c:numCache>
                <c:formatCode>General</c:formatCode>
                <c:ptCount val="6"/>
                <c:pt idx="0">
                  <c:v>17</c:v>
                </c:pt>
                <c:pt idx="1">
                  <c:v>16.574999999999999</c:v>
                </c:pt>
                <c:pt idx="2">
                  <c:v>16.064999999999998</c:v>
                </c:pt>
                <c:pt idx="3">
                  <c:v>14.79</c:v>
                </c:pt>
                <c:pt idx="4">
                  <c:v>13.939999999999998</c:v>
                </c:pt>
                <c:pt idx="5">
                  <c:v>12.834999999999999</c:v>
                </c:pt>
              </c:numCache>
            </c:numRef>
          </c:xVal>
          <c:yVal>
            <c:numRef>
              <c:f>'1.9K'!$G$37:$G$42</c:f>
              <c:numCache>
                <c:formatCode>0</c:formatCode>
                <c:ptCount val="6"/>
                <c:pt idx="0">
                  <c:v>11443.769419812143</c:v>
                </c:pt>
                <c:pt idx="1">
                  <c:v>10266.75073409506</c:v>
                </c:pt>
                <c:pt idx="2">
                  <c:v>9131.0943340423528</c:v>
                </c:pt>
                <c:pt idx="3">
                  <c:v>7170.1526178635286</c:v>
                </c:pt>
                <c:pt idx="4">
                  <c:v>6166.4651321443898</c:v>
                </c:pt>
                <c:pt idx="5">
                  <c:v>5321.894068913316</c:v>
                </c:pt>
              </c:numCache>
            </c:numRef>
          </c:yVal>
          <c:smooth val="0"/>
        </c:ser>
        <c:ser>
          <c:idx val="0"/>
          <c:order val="2"/>
          <c:tx>
            <c:strRef>
              <c:f>'1.9K'!$B$36</c:f>
              <c:strCache>
                <c:ptCount val="1"/>
                <c:pt idx="0">
                  <c:v>10%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'1.9K'!$B$37:$B$42</c:f>
              <c:numCache>
                <c:formatCode>General</c:formatCode>
                <c:ptCount val="6"/>
                <c:pt idx="0">
                  <c:v>18</c:v>
                </c:pt>
                <c:pt idx="1">
                  <c:v>17.55</c:v>
                </c:pt>
                <c:pt idx="2">
                  <c:v>17.009999999999998</c:v>
                </c:pt>
                <c:pt idx="3">
                  <c:v>15.659999999999998</c:v>
                </c:pt>
                <c:pt idx="4">
                  <c:v>14.76</c:v>
                </c:pt>
                <c:pt idx="5">
                  <c:v>13.59</c:v>
                </c:pt>
              </c:numCache>
            </c:numRef>
          </c:xVal>
          <c:yVal>
            <c:numRef>
              <c:f>'1.9K'!$F$37:$F$42</c:f>
              <c:numCache>
                <c:formatCode>0</c:formatCode>
                <c:ptCount val="6"/>
                <c:pt idx="0">
                  <c:v>10808.004452044801</c:v>
                </c:pt>
                <c:pt idx="1">
                  <c:v>9696.3756933120003</c:v>
                </c:pt>
                <c:pt idx="2">
                  <c:v>8623.811315484445</c:v>
                </c:pt>
                <c:pt idx="3">
                  <c:v>6771.8108057600002</c:v>
                </c:pt>
                <c:pt idx="4">
                  <c:v>5823.8837359141444</c:v>
                </c:pt>
                <c:pt idx="5">
                  <c:v>5026.2332873070209</c:v>
                </c:pt>
              </c:numCache>
            </c:numRef>
          </c:yVal>
          <c:smooth val="0"/>
        </c:ser>
        <c:ser>
          <c:idx val="3"/>
          <c:order val="3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rgbClr val="FF0000"/>
                </a:solidFill>
                <a:round/>
              </a:ln>
              <a:effectLst/>
            </c:spPr>
          </c:dPt>
          <c:xVal>
            <c:numRef>
              <c:f>'1.9K'!$J$37:$J$38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xVal>
          <c:yVal>
            <c:numRef>
              <c:f>'1.9K'!$K$37:$K$38</c:f>
              <c:numCache>
                <c:formatCode>General</c:formatCode>
                <c:ptCount val="2"/>
                <c:pt idx="0">
                  <c:v>0</c:v>
                </c:pt>
                <c:pt idx="1">
                  <c:v>25000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404744"/>
        <c:axId val="482402000"/>
      </c:scatterChart>
      <c:valAx>
        <c:axId val="482404744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02000"/>
        <c:crosses val="autoZero"/>
        <c:crossBetween val="midCat"/>
      </c:valAx>
      <c:valAx>
        <c:axId val="482402000"/>
        <c:scaling>
          <c:orientation val="minMax"/>
          <c:max val="2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047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Sheet1!$A$2:$A$36</c:f>
              <c:numCache>
                <c:formatCode>General</c:formatCode>
                <c:ptCount val="35"/>
                <c:pt idx="0">
                  <c:v>8</c:v>
                </c:pt>
                <c:pt idx="1">
                  <c:v>8.25</c:v>
                </c:pt>
                <c:pt idx="2">
                  <c:v>8.5</c:v>
                </c:pt>
                <c:pt idx="3">
                  <c:v>8.75</c:v>
                </c:pt>
                <c:pt idx="4">
                  <c:v>9</c:v>
                </c:pt>
                <c:pt idx="5">
                  <c:v>9.25</c:v>
                </c:pt>
                <c:pt idx="6">
                  <c:v>9.5</c:v>
                </c:pt>
                <c:pt idx="7">
                  <c:v>9.75</c:v>
                </c:pt>
                <c:pt idx="8">
                  <c:v>10</c:v>
                </c:pt>
                <c:pt idx="9">
                  <c:v>10.25</c:v>
                </c:pt>
                <c:pt idx="10">
                  <c:v>10.5</c:v>
                </c:pt>
                <c:pt idx="11">
                  <c:v>10.75</c:v>
                </c:pt>
                <c:pt idx="12">
                  <c:v>11</c:v>
                </c:pt>
                <c:pt idx="13">
                  <c:v>11.25</c:v>
                </c:pt>
                <c:pt idx="14">
                  <c:v>11.5</c:v>
                </c:pt>
                <c:pt idx="15">
                  <c:v>11.75</c:v>
                </c:pt>
                <c:pt idx="16">
                  <c:v>12</c:v>
                </c:pt>
                <c:pt idx="17">
                  <c:v>12.25</c:v>
                </c:pt>
                <c:pt idx="18">
                  <c:v>12.5</c:v>
                </c:pt>
                <c:pt idx="19">
                  <c:v>12.75</c:v>
                </c:pt>
                <c:pt idx="20">
                  <c:v>13</c:v>
                </c:pt>
                <c:pt idx="21">
                  <c:v>13.25</c:v>
                </c:pt>
                <c:pt idx="22">
                  <c:v>13.5</c:v>
                </c:pt>
                <c:pt idx="23">
                  <c:v>13.75</c:v>
                </c:pt>
                <c:pt idx="24">
                  <c:v>14</c:v>
                </c:pt>
                <c:pt idx="25">
                  <c:v>14.25</c:v>
                </c:pt>
                <c:pt idx="26">
                  <c:v>14.5</c:v>
                </c:pt>
                <c:pt idx="27">
                  <c:v>14.75</c:v>
                </c:pt>
                <c:pt idx="28">
                  <c:v>15</c:v>
                </c:pt>
                <c:pt idx="29">
                  <c:v>15.25</c:v>
                </c:pt>
                <c:pt idx="30">
                  <c:v>15.5</c:v>
                </c:pt>
                <c:pt idx="31">
                  <c:v>15.75</c:v>
                </c:pt>
                <c:pt idx="32">
                  <c:v>16</c:v>
                </c:pt>
                <c:pt idx="33">
                  <c:v>16.25</c:v>
                </c:pt>
                <c:pt idx="34">
                  <c:v>16.5</c:v>
                </c:pt>
              </c:numCache>
            </c:numRef>
          </c:xVal>
          <c:yVal>
            <c:numRef>
              <c:f>Sheet1!$B$2:$B$36</c:f>
              <c:numCache>
                <c:formatCode>General</c:formatCode>
                <c:ptCount val="35"/>
                <c:pt idx="0">
                  <c:v>1.0075768199999999</c:v>
                </c:pt>
                <c:pt idx="1">
                  <c:v>1.0106260060000001</c:v>
                </c:pt>
                <c:pt idx="2">
                  <c:v>1.0147510099999999</c:v>
                </c:pt>
                <c:pt idx="3">
                  <c:v>1.020280726</c:v>
                </c:pt>
                <c:pt idx="4">
                  <c:v>1.0276294189999999</c:v>
                </c:pt>
                <c:pt idx="5">
                  <c:v>1.037314678</c:v>
                </c:pt>
                <c:pt idx="6">
                  <c:v>1.0499779380000001</c:v>
                </c:pt>
                <c:pt idx="7">
                  <c:v>1.0664075319999999</c:v>
                </c:pt>
                <c:pt idx="8">
                  <c:v>1.08756396</c:v>
                </c:pt>
                <c:pt idx="9">
                  <c:v>1.114606784</c:v>
                </c:pt>
                <c:pt idx="10">
                  <c:v>1.148922</c:v>
                </c:pt>
                <c:pt idx="11">
                  <c:v>1.1921481359999999</c:v>
                </c:pt>
                <c:pt idx="12">
                  <c:v>1.246198409</c:v>
                </c:pt>
                <c:pt idx="13">
                  <c:v>1.3132752299999999</c:v>
                </c:pt>
                <c:pt idx="14">
                  <c:v>1.3958720920000001</c:v>
                </c:pt>
                <c:pt idx="15">
                  <c:v>1.4967566029999999</c:v>
                </c:pt>
                <c:pt idx="16">
                  <c:v>1.6189272809999999</c:v>
                </c:pt>
                <c:pt idx="17">
                  <c:v>1.7655362370000001</c:v>
                </c:pt>
                <c:pt idx="18">
                  <c:v>1.939770319</c:v>
                </c:pt>
                <c:pt idx="19">
                  <c:v>2.1446855569999999</c:v>
                </c:pt>
                <c:pt idx="20">
                  <c:v>2.3829944219999999</c:v>
                </c:pt>
                <c:pt idx="21">
                  <c:v>2.656812655</c:v>
                </c:pt>
                <c:pt idx="22">
                  <c:v>2.96738233</c:v>
                </c:pt>
                <c:pt idx="23">
                  <c:v>3.3147988019999999</c:v>
                </c:pt>
                <c:pt idx="24">
                  <c:v>3.6977789919999999</c:v>
                </c:pt>
                <c:pt idx="25">
                  <c:v>4.113513524</c:v>
                </c:pt>
                <c:pt idx="26">
                  <c:v>4.5576421270000003</c:v>
                </c:pt>
                <c:pt idx="27">
                  <c:v>5.024378478</c:v>
                </c:pt>
                <c:pt idx="28">
                  <c:v>5.5067879270000004</c:v>
                </c:pt>
                <c:pt idx="29">
                  <c:v>5.997194404</c:v>
                </c:pt>
                <c:pt idx="30">
                  <c:v>6.4876673839999999</c:v>
                </c:pt>
                <c:pt idx="31">
                  <c:v>6.9705247330000004</c:v>
                </c:pt>
                <c:pt idx="32">
                  <c:v>7.4387857090000002</c:v>
                </c:pt>
                <c:pt idx="33">
                  <c:v>7.8865216619999998</c:v>
                </c:pt>
                <c:pt idx="34">
                  <c:v>8.3090742849999994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403568"/>
        <c:axId val="482403176"/>
      </c:scatterChart>
      <c:valAx>
        <c:axId val="482403568"/>
        <c:scaling>
          <c:orientation val="minMax"/>
          <c:max val="16"/>
          <c:min val="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Operational </a:t>
                </a:r>
                <a:r>
                  <a:rPr lang="en-GB" dirty="0" smtClean="0"/>
                  <a:t>field </a:t>
                </a:r>
                <a:r>
                  <a:rPr lang="en-GB" i="1" dirty="0" smtClean="0"/>
                  <a:t>B</a:t>
                </a:r>
                <a:r>
                  <a:rPr lang="en-GB" dirty="0" smtClean="0"/>
                  <a:t> </a:t>
                </a:r>
                <a:r>
                  <a:rPr lang="en-GB" dirty="0"/>
                  <a:t>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03176"/>
        <c:crosses val="autoZero"/>
        <c:crossBetween val="midCat"/>
      </c:valAx>
      <c:valAx>
        <c:axId val="482403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i="1" dirty="0" err="1" smtClean="0"/>
                  <a:t>E</a:t>
                </a:r>
                <a:r>
                  <a:rPr lang="en-GB" baseline="-25000" dirty="0" err="1" smtClean="0"/>
                  <a:t>m</a:t>
                </a:r>
                <a:r>
                  <a:rPr lang="en-GB" dirty="0" smtClean="0"/>
                  <a:t>, </a:t>
                </a:r>
                <a:r>
                  <a:rPr lang="en-GB" baseline="0" dirty="0" smtClean="0"/>
                  <a:t>%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035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'4.2K'!$I$65</c:f>
              <c:strCache>
                <c:ptCount val="1"/>
                <c:pt idx="0">
                  <c:v>Non-Cu mass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'4.2K'!$B$66:$B$72</c:f>
              <c:numCache>
                <c:formatCode>General</c:formatCode>
                <c:ptCount val="7"/>
                <c:pt idx="0">
                  <c:v>17.46</c:v>
                </c:pt>
                <c:pt idx="1">
                  <c:v>16.920000000000002</c:v>
                </c:pt>
                <c:pt idx="2">
                  <c:v>16.559999999999999</c:v>
                </c:pt>
                <c:pt idx="3">
                  <c:v>16.11</c:v>
                </c:pt>
                <c:pt idx="4">
                  <c:v>15.659999999999998</c:v>
                </c:pt>
                <c:pt idx="5">
                  <c:v>14.940000000000001</c:v>
                </c:pt>
                <c:pt idx="6">
                  <c:v>13.770000000000001</c:v>
                </c:pt>
              </c:numCache>
            </c:numRef>
          </c:xVal>
          <c:yVal>
            <c:numRef>
              <c:f>'4.2K'!$I$74:$I$80</c:f>
              <c:numCache>
                <c:formatCode>0</c:formatCode>
                <c:ptCount val="7"/>
                <c:pt idx="0">
                  <c:v>8815.7657581598032</c:v>
                </c:pt>
                <c:pt idx="1">
                  <c:v>6523.3563692797907</c:v>
                </c:pt>
                <c:pt idx="2">
                  <c:v>5408.1385369598866</c:v>
                </c:pt>
                <c:pt idx="3">
                  <c:v>4389.8311461098492</c:v>
                </c:pt>
                <c:pt idx="4">
                  <c:v>3696.717411760008</c:v>
                </c:pt>
                <c:pt idx="5">
                  <c:v>3017.3890050398186</c:v>
                </c:pt>
                <c:pt idx="6">
                  <c:v>2105.7301027302165</c:v>
                </c:pt>
              </c:numCache>
            </c:numRef>
          </c:yVal>
          <c:smooth val="1"/>
        </c:ser>
        <c:ser>
          <c:idx val="0"/>
          <c:order val="1"/>
          <c:tx>
            <c:strRef>
              <c:f>'4.2K'!$J$65</c:f>
              <c:strCache>
                <c:ptCount val="1"/>
                <c:pt idx="0">
                  <c:v>Conductor mass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'4.2K'!$B$66:$B$72</c:f>
              <c:numCache>
                <c:formatCode>General</c:formatCode>
                <c:ptCount val="7"/>
                <c:pt idx="0">
                  <c:v>17.46</c:v>
                </c:pt>
                <c:pt idx="1">
                  <c:v>16.920000000000002</c:v>
                </c:pt>
                <c:pt idx="2">
                  <c:v>16.559999999999999</c:v>
                </c:pt>
                <c:pt idx="3">
                  <c:v>16.11</c:v>
                </c:pt>
                <c:pt idx="4">
                  <c:v>15.659999999999998</c:v>
                </c:pt>
                <c:pt idx="5">
                  <c:v>14.940000000000001</c:v>
                </c:pt>
                <c:pt idx="6">
                  <c:v>13.770000000000001</c:v>
                </c:pt>
              </c:numCache>
            </c:numRef>
          </c:xVal>
          <c:yVal>
            <c:numRef>
              <c:f>'4.2K'!$J$74:$J$80</c:f>
              <c:numCache>
                <c:formatCode>0</c:formatCode>
                <c:ptCount val="7"/>
                <c:pt idx="0">
                  <c:v>19388.767349520233</c:v>
                </c:pt>
                <c:pt idx="1">
                  <c:v>14876.729804160073</c:v>
                </c:pt>
                <c:pt idx="2">
                  <c:v>12657.248133120127</c:v>
                </c:pt>
                <c:pt idx="3">
                  <c:v>10611.77076567011</c:v>
                </c:pt>
                <c:pt idx="4">
                  <c:v>9212.0570287196897</c:v>
                </c:pt>
                <c:pt idx="5">
                  <c:v>7876.8606808797922</c:v>
                </c:pt>
                <c:pt idx="6">
                  <c:v>6417.1285838100594</c:v>
                </c:pt>
              </c:numCache>
            </c:numRef>
          </c:yVal>
          <c:smooth val="1"/>
        </c:ser>
        <c:ser>
          <c:idx val="3"/>
          <c:order val="2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'4.2K'!$I$59:$I$60</c:f>
              <c:numCache>
                <c:formatCode>General</c:formatCode>
                <c:ptCount val="2"/>
                <c:pt idx="0">
                  <c:v>16</c:v>
                </c:pt>
                <c:pt idx="1">
                  <c:v>16</c:v>
                </c:pt>
              </c:numCache>
            </c:numRef>
          </c:xVal>
          <c:yVal>
            <c:numRef>
              <c:f>'4.2K'!$J$59:$J$60</c:f>
              <c:numCache>
                <c:formatCode>General</c:formatCode>
                <c:ptCount val="2"/>
                <c:pt idx="0">
                  <c:v>0</c:v>
                </c:pt>
                <c:pt idx="1">
                  <c:v>25000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2401216"/>
        <c:axId val="482399648"/>
      </c:scatterChart>
      <c:valAx>
        <c:axId val="482401216"/>
        <c:scaling>
          <c:orientation val="minMax"/>
          <c:max val="18"/>
          <c:min val="1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Operational field</a:t>
                </a:r>
                <a:r>
                  <a:rPr lang="en-GB" baseline="0"/>
                  <a:t> in T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399648"/>
        <c:crosses val="autoZero"/>
        <c:crossBetween val="midCat"/>
      </c:valAx>
      <c:valAx>
        <c:axId val="482399648"/>
        <c:scaling>
          <c:orientation val="minMax"/>
          <c:max val="2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Conductor mass in 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82401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4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11/05/2016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245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245"/>
            <a:ext cx="2890665" cy="498395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5/11/2016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4112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013" tIns="45006" rIns="90013" bIns="4500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6"/>
            <a:ext cx="5335270" cy="4466987"/>
          </a:xfrm>
          <a:prstGeom prst="rect">
            <a:avLst/>
          </a:prstGeom>
        </p:spPr>
        <p:txBody>
          <a:bodyPr vert="horz" lIns="90013" tIns="45006" rIns="90013" bIns="4500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6332"/>
          </a:xfrm>
          <a:prstGeom prst="rect">
            <a:avLst/>
          </a:prstGeom>
        </p:spPr>
        <p:txBody>
          <a:bodyPr vert="horz" lIns="90013" tIns="45006" rIns="90013" bIns="45006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9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028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387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6514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473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27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19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32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70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438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66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023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75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82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524BE-1E9D-4408-B69F-D17CE857AF14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828CD-5C1F-4BEB-B297-998A7EF950BC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75AA-D988-44BB-AEBB-D9265FB6E213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DBB08-84CC-4F99-BE99-49090A071429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6B4DF-9D55-49F2-A805-76ED38ECF280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A964D4-7A68-4F9C-8E42-3006D75262D2}" type="datetime1">
              <a:rPr lang="en-US" smtClean="0"/>
              <a:t>5/11/2016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63234-0300-4B12-A1D4-ABA341ADEFFE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6C0B-3839-4628-B3D2-D8560CF5D8C5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CBCD2-BE27-4B81-9ED6-8BDEADAFA146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467B84-611B-4F9D-AEAE-AB5E7C494951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2EF64-6BBD-421B-9C9F-90860407EE16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C99F6-77AA-4A88-A543-7DB6D9FAFB57}" type="datetime1">
              <a:rPr lang="en-US" smtClean="0"/>
              <a:t>5/11/2016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270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877953"/>
            <a:ext cx="9119121" cy="3360874"/>
          </a:xfrm>
        </p:spPr>
        <p:txBody>
          <a:bodyPr>
            <a:normAutofit/>
          </a:bodyPr>
          <a:lstStyle/>
          <a:p>
            <a:pPr algn="r"/>
            <a:r>
              <a:rPr lang="en-GB" sz="4000" dirty="0" smtClean="0"/>
              <a:t>Cost considerations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597144" y="3791415"/>
            <a:ext cx="8100640" cy="1617454"/>
          </a:xfrm>
        </p:spPr>
        <p:txBody>
          <a:bodyPr>
            <a:normAutofit/>
          </a:bodyPr>
          <a:lstStyle/>
          <a:p>
            <a:pPr algn="r"/>
            <a:r>
              <a:rPr lang="en-US" b="1" dirty="0" smtClean="0"/>
              <a:t>D. Schoerling, CERN</a:t>
            </a:r>
          </a:p>
          <a:p>
            <a:pPr algn="r"/>
            <a:r>
              <a:rPr lang="en-US" b="1" dirty="0"/>
              <a:t>Maria Durante, Clement Lorin, CEA</a:t>
            </a:r>
          </a:p>
          <a:p>
            <a:pPr algn="r"/>
            <a:r>
              <a:rPr lang="en-US" b="1" dirty="0" smtClean="0"/>
              <a:t>Teresa Martinez, Fernando Toral, CIEMAT</a:t>
            </a:r>
          </a:p>
          <a:p>
            <a:pPr algn="r"/>
            <a:r>
              <a:rPr lang="en-US" dirty="0" smtClean="0"/>
              <a:t>May 12</a:t>
            </a:r>
            <a:r>
              <a:rPr lang="en-US" baseline="30000" dirty="0" smtClean="0"/>
              <a:t>th</a:t>
            </a:r>
            <a:r>
              <a:rPr lang="en-US" dirty="0" smtClean="0"/>
              <a:t>, 2016</a:t>
            </a:r>
            <a:endParaRPr lang="en-US" dirty="0"/>
          </a:p>
        </p:txBody>
      </p:sp>
      <p:pic>
        <p:nvPicPr>
          <p:cNvPr id="4" name="Picture 3" descr="FCCLogoForWebSite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127" y="35475"/>
            <a:ext cx="1342994" cy="56428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44" y="35475"/>
            <a:ext cx="10668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Target </a:t>
            </a:r>
            <a:r>
              <a:rPr lang="de-CH" sz="4000" dirty="0" err="1" smtClean="0"/>
              <a:t>cost</a:t>
            </a:r>
            <a:r>
              <a:rPr lang="de-CH" sz="4000" dirty="0" smtClean="0"/>
              <a:t> of </a:t>
            </a:r>
            <a:r>
              <a:rPr lang="de-CH" sz="4000" dirty="0" err="1" smtClean="0"/>
              <a:t>conductor</a:t>
            </a:r>
            <a:endParaRPr lang="en-US" sz="4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334578"/>
              </p:ext>
            </p:extLst>
          </p:nvPr>
        </p:nvGraphicFramePr>
        <p:xfrm>
          <a:off x="186919" y="2175982"/>
          <a:ext cx="877015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1048"/>
                <a:gridCol w="488911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Performance based cost </a:t>
                      </a:r>
                      <a:r>
                        <a:rPr lang="en-GB" sz="18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800" kern="1200" baseline="-250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GB" sz="1800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Mass based cost </a:t>
                      </a:r>
                      <a:r>
                        <a:rPr lang="en-GB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lang="en-GB" sz="1800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endParaRPr lang="en-GB" sz="1800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5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at 4.2 K and 16 T</a:t>
                      </a:r>
                      <a:endParaRPr lang="en-GB" dirty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dirty="0" smtClean="0"/>
                        <a:t>430 EUR/kg</a:t>
                      </a:r>
                    </a:p>
                  </a:txBody>
                  <a:tcPr marL="36000" marR="3600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dirty="0" smtClean="0"/>
                        <a:t>10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at 4.2 K and 16 T</a:t>
                      </a:r>
                      <a:endParaRPr lang="en-GB" dirty="0" smtClean="0"/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dirty="0" smtClean="0"/>
                        <a:t>860 EUR/kg</a:t>
                      </a:r>
                      <a:endParaRPr lang="en-GB" dirty="0"/>
                    </a:p>
                  </a:txBody>
                  <a:tcPr marL="36000" marR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dirty="0" smtClean="0"/>
                        <a:t> = </a:t>
                      </a:r>
                      <a:r>
                        <a:rPr lang="en-GB" i="1" dirty="0" err="1" smtClean="0"/>
                        <a:t>c</a:t>
                      </a:r>
                      <a:r>
                        <a:rPr kumimoji="0" lang="en-GB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GB" dirty="0" smtClean="0"/>
                        <a:t> x </a:t>
                      </a:r>
                      <a:r>
                        <a:rPr lang="en-GB" i="1" dirty="0" err="1" smtClean="0"/>
                        <a:t>J</a:t>
                      </a:r>
                      <a:r>
                        <a:rPr lang="en-GB" baseline="-25000" dirty="0" err="1" smtClean="0"/>
                        <a:t>c</a:t>
                      </a:r>
                      <a:r>
                        <a:rPr lang="en-GB" baseline="-25000" dirty="0" smtClean="0"/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 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 </a:t>
                      </a:r>
                      <a:r>
                        <a:rPr kumimoji="0" lang="en-GB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x </a:t>
                      </a:r>
                      <a:r>
                        <a:rPr kumimoji="0" lang="en-GB" i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 = </a:t>
                      </a:r>
                      <a:r>
                        <a:rPr lang="en-GB" i="1" dirty="0" smtClean="0"/>
                        <a:t>c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dirty="0" smtClean="0"/>
                        <a:t> x 2</a:t>
                      </a:r>
                      <a:r>
                        <a:rPr lang="en-GB" i="1" dirty="0" smtClean="0"/>
                        <a:t>m</a:t>
                      </a:r>
                      <a:r>
                        <a:rPr lang="en-GB" i="0" baseline="-25000" dirty="0" smtClean="0"/>
                        <a:t>SC</a:t>
                      </a:r>
                      <a:endParaRPr kumimoji="0" lang="en-GB" i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C</a:t>
                      </a:r>
                      <a:r>
                        <a:rPr lang="en-GB" b="0" i="0" baseline="-25000" dirty="0" smtClean="0"/>
                        <a:t>m</a:t>
                      </a:r>
                      <a:r>
                        <a:rPr lang="en-GB" i="1" dirty="0" smtClean="0"/>
                        <a:t> </a:t>
                      </a:r>
                      <a:r>
                        <a:rPr lang="en-GB" dirty="0" smtClean="0"/>
                        <a:t>=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(</a:t>
                      </a:r>
                      <a:r>
                        <a:rPr lang="en-GB" i="1" dirty="0" smtClean="0"/>
                        <a:t>A</a:t>
                      </a:r>
                      <a:r>
                        <a:rPr lang="en-GB" baseline="-25000" dirty="0" smtClean="0"/>
                        <a:t>SC </a:t>
                      </a:r>
                      <a:r>
                        <a:rPr lang="en-GB" baseline="0" dirty="0" smtClean="0"/>
                        <a:t>+ </a:t>
                      </a:r>
                      <a:r>
                        <a:rPr lang="en-GB" i="1" baseline="0" dirty="0" err="1" smtClean="0"/>
                        <a:t>A</a:t>
                      </a:r>
                      <a:r>
                        <a:rPr lang="en-GB" baseline="-25000" dirty="0" err="1" smtClean="0"/>
                        <a:t>Cu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 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N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 x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L = </a:t>
                      </a:r>
                      <a:r>
                        <a:rPr kumimoji="0" lang="en-GB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</a:t>
                      </a:r>
                      <a:r>
                        <a:rPr kumimoji="0" lang="en-GB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 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GB" i="1" dirty="0" err="1" smtClean="0"/>
                        <a:t>m</a:t>
                      </a:r>
                      <a:r>
                        <a:rPr lang="en-GB" i="0" baseline="-25000" dirty="0" err="1" smtClean="0"/>
                        <a:t>SC</a:t>
                      </a:r>
                      <a:r>
                        <a:rPr lang="en-GB" i="0" baseline="-25000" dirty="0" smtClean="0"/>
                        <a:t> + </a:t>
                      </a:r>
                      <a:r>
                        <a:rPr kumimoji="0" lang="en-GB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</a:t>
                      </a:r>
                      <a:r>
                        <a:rPr lang="en-GB" i="0" baseline="-25000" dirty="0" err="1" smtClean="0"/>
                        <a:t>Cu</a:t>
                      </a:r>
                      <a:r>
                        <a:rPr lang="en-GB" i="0" baseline="0" dirty="0" smtClean="0"/>
                        <a:t>)</a:t>
                      </a:r>
                      <a:r>
                        <a:rPr kumimoji="0" lang="en-GB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en-GB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" y="985645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Discussion between mass and performance based cost is on-going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/>
              <a:t>Target performance is set to </a:t>
            </a:r>
            <a:r>
              <a:rPr lang="en-GB" i="1" dirty="0" err="1"/>
              <a:t>J</a:t>
            </a:r>
            <a:r>
              <a:rPr lang="en-GB" baseline="-25000" dirty="0" err="1"/>
              <a:t>c</a:t>
            </a:r>
            <a:r>
              <a:rPr lang="en-GB" dirty="0"/>
              <a:t>(4.2 K, 16 T) = 1500 </a:t>
            </a:r>
            <a:r>
              <a:rPr lang="en-GB" dirty="0" smtClean="0"/>
              <a:t>A/mm</a:t>
            </a:r>
            <a:r>
              <a:rPr lang="en-GB" baseline="30000" dirty="0" smtClean="0"/>
              <a:t>2</a:t>
            </a:r>
            <a:r>
              <a:rPr lang="en-GB" baseline="30000" dirty="0"/>
              <a:t> </a:t>
            </a:r>
            <a:endParaRPr lang="en-GB" baseline="300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Outer </a:t>
            </a:r>
            <a:r>
              <a:rPr lang="en-GB" dirty="0"/>
              <a:t>layers require larger </a:t>
            </a:r>
            <a:r>
              <a:rPr lang="en-GB" dirty="0" smtClean="0"/>
              <a:t>Cu/non-Cu </a:t>
            </a:r>
            <a:r>
              <a:rPr lang="en-GB" dirty="0"/>
              <a:t>ratios than inner layers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4140462"/>
              </p:ext>
            </p:extLst>
          </p:nvPr>
        </p:nvGraphicFramePr>
        <p:xfrm>
          <a:off x="2722754" y="3855260"/>
          <a:ext cx="3698489" cy="1645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698489"/>
              </a:tblGrid>
              <a:tr h="1692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err="1" smtClean="0"/>
                        <a:t>J</a:t>
                      </a:r>
                      <a:r>
                        <a:rPr lang="en-GB" sz="1200" baseline="-25000" dirty="0" err="1" smtClean="0"/>
                        <a:t>c</a:t>
                      </a:r>
                      <a:r>
                        <a:rPr lang="en-GB" sz="1200" baseline="-25000" dirty="0" smtClean="0"/>
                        <a:t> </a:t>
                      </a:r>
                      <a:r>
                        <a:rPr lang="en-GB" sz="1200" dirty="0" smtClean="0"/>
                        <a:t>(4.2 K, 16 T) 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=1500 </a:t>
                      </a:r>
                      <a:r>
                        <a:rPr lang="en-GB" sz="1200" dirty="0" smtClean="0"/>
                        <a:t>A/mm</a:t>
                      </a:r>
                      <a:r>
                        <a:rPr lang="en-GB" sz="1200" baseline="30000" dirty="0" smtClean="0"/>
                        <a:t>2</a:t>
                      </a:r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smtClean="0"/>
                        <a:t>A</a:t>
                      </a:r>
                      <a:r>
                        <a:rPr kumimoji="0" lang="en-GB" sz="12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 </a:t>
                      </a:r>
                      <a:r>
                        <a:rPr kumimoji="0" lang="en-GB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</a:t>
                      </a:r>
                      <a:r>
                        <a:rPr kumimoji="0" lang="en-GB" sz="12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en-GB" sz="120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</a:t>
                      </a:r>
                      <a:r>
                        <a:rPr kumimoji="0" lang="en-GB" sz="12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Total area of SC and Cu in conductor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err="1" smtClean="0"/>
                        <a:t>m</a:t>
                      </a:r>
                      <a:r>
                        <a:rPr lang="en-GB" sz="1200" baseline="-25000" dirty="0" err="1" smtClean="0"/>
                        <a:t>SC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&amp; </a:t>
                      </a:r>
                      <a:r>
                        <a:rPr lang="en-GB" sz="1200" i="1" dirty="0" err="1" smtClean="0"/>
                        <a:t>m</a:t>
                      </a:r>
                      <a:r>
                        <a:rPr lang="en-GB" sz="1200" baseline="-25000" dirty="0" err="1" smtClean="0"/>
                        <a:t>Cu</a:t>
                      </a:r>
                      <a:r>
                        <a:rPr kumimoji="0" lang="en-GB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Total mass of SC and Cu </a:t>
                      </a:r>
                      <a:endParaRPr kumimoji="0" lang="en-GB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smtClean="0"/>
                        <a:t>N</a:t>
                      </a:r>
                      <a:r>
                        <a:rPr lang="en-GB" sz="1200" dirty="0" smtClean="0"/>
                        <a:t> = 4578 units</a:t>
                      </a:r>
                      <a:endParaRPr lang="en-GB" sz="1200" dirty="0"/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lang="en-GB" sz="1200" i="1" dirty="0" smtClean="0"/>
                        <a:t>L</a:t>
                      </a:r>
                      <a:r>
                        <a:rPr lang="en-GB" sz="1200" dirty="0" smtClean="0"/>
                        <a:t> = 14.3 m : Length of per</a:t>
                      </a:r>
                      <a:r>
                        <a:rPr lang="en-GB" sz="1200" baseline="0" dirty="0" smtClean="0"/>
                        <a:t> magnet unit</a:t>
                      </a:r>
                      <a:endParaRPr lang="en-GB" sz="1200" dirty="0"/>
                    </a:p>
                  </a:txBody>
                  <a:tcPr/>
                </a:tc>
              </a:tr>
              <a:tr h="169282">
                <a:tc>
                  <a:txBody>
                    <a:bodyPr/>
                    <a:lstStyle/>
                    <a:p>
                      <a:r>
                        <a:rPr kumimoji="0" lang="en-GB" sz="120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 = </a:t>
                      </a:r>
                      <a:r>
                        <a:rPr kumimoji="0" lang="en-GB" sz="12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8.7 kg/dm</a:t>
                      </a:r>
                      <a:r>
                        <a:rPr kumimoji="0" lang="en-GB" sz="1200" i="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3</a:t>
                      </a:r>
                      <a:endParaRPr lang="en-GB" sz="1200" i="0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5398" y="5697098"/>
            <a:ext cx="8483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multiply</a:t>
            </a:r>
            <a:r>
              <a:rPr lang="fr-CH" dirty="0" smtClean="0"/>
              <a:t> </a:t>
            </a:r>
            <a:r>
              <a:rPr lang="fr-CH" dirty="0" err="1" smtClean="0"/>
              <a:t>these</a:t>
            </a:r>
            <a:r>
              <a:rPr lang="fr-CH" dirty="0" smtClean="0"/>
              <a:t> </a:t>
            </a:r>
            <a:r>
              <a:rPr lang="fr-CH" dirty="0" err="1" smtClean="0"/>
              <a:t>numbers</a:t>
            </a:r>
            <a:r>
              <a:rPr lang="fr-CH" dirty="0" smtClean="0"/>
              <a:t> by 1.3 to </a:t>
            </a:r>
            <a:r>
              <a:rPr lang="fr-CH" dirty="0" err="1" smtClean="0"/>
              <a:t>account</a:t>
            </a:r>
            <a:r>
              <a:rPr lang="fr-CH" dirty="0" smtClean="0"/>
              <a:t> for </a:t>
            </a:r>
            <a:r>
              <a:rPr lang="fr-CH" dirty="0" err="1" smtClean="0"/>
              <a:t>waste</a:t>
            </a:r>
            <a:r>
              <a:rPr lang="fr-CH" dirty="0" smtClean="0"/>
              <a:t> &amp; </a:t>
            </a:r>
            <a:r>
              <a:rPr lang="fr-CH" dirty="0" err="1" smtClean="0"/>
              <a:t>testing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701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Conductor cost for FCC-</a:t>
            </a:r>
            <a:r>
              <a:rPr lang="en-US" sz="4000" dirty="0" err="1" smtClean="0"/>
              <a:t>hh</a:t>
            </a:r>
            <a:r>
              <a:rPr lang="en-US" sz="4000" dirty="0" smtClean="0"/>
              <a:t> dipoles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887258"/>
              </p:ext>
            </p:extLst>
          </p:nvPr>
        </p:nvGraphicFramePr>
        <p:xfrm>
          <a:off x="1919437" y="1523891"/>
          <a:ext cx="548354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543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cost of conductor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430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5,600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C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5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3,400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4,500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92616"/>
              </p:ext>
            </p:extLst>
          </p:nvPr>
        </p:nvGraphicFramePr>
        <p:xfrm>
          <a:off x="1919436" y="4351249"/>
          <a:ext cx="548354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543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cost of conductor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860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9,000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11,200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10 EUR/</a:t>
                      </a:r>
                      <a:r>
                        <a:rPr lang="en-GB" dirty="0" err="1" smtClean="0"/>
                        <a:t>kA.m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6,800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9,000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843668" y="1147427"/>
            <a:ext cx="1313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Target cost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843668" y="4010096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Pessimistic cost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435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Conductor amount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aperture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962315"/>
                <a:ext cx="9144000" cy="3149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Increasing the aperture from 50 to 60 mm would increase the required conductor amount by ~13%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This estimate coincides well with the approximate estimate: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 smtClean="0"/>
                  <a:t>	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dirty="0" smtClean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eng</m:t>
                            </m:r>
                          </m:sub>
                        </m:sSub>
                        <m:func>
                          <m:func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func>
                      </m:den>
                    </m:f>
                  </m:oMath>
                </a14:m>
                <a:r>
                  <a:rPr lang="en-GB" dirty="0" smtClean="0"/>
                  <a:t>, 	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dirty="0"/>
                  <a:t>	</a:t>
                </a:r>
                <a:r>
                  <a:rPr lang="en-GB" dirty="0" smtClean="0"/>
                  <a:t>with </a:t>
                </a:r>
                <a:r>
                  <a:rPr lang="en-GB" i="1" dirty="0" err="1" smtClean="0"/>
                  <a:t>r</a:t>
                </a:r>
                <a:r>
                  <a:rPr lang="en-GB" baseline="-25000" dirty="0" err="1" smtClean="0"/>
                  <a:t>i</a:t>
                </a:r>
                <a:r>
                  <a:rPr lang="en-GB" dirty="0"/>
                  <a:t> </a:t>
                </a:r>
                <a:r>
                  <a:rPr lang="en-GB" dirty="0">
                    <a:sym typeface="Symbol" panose="05050102010706020507" pitchFamily="18" charset="2"/>
                  </a:rPr>
                  <a:t> </a:t>
                </a:r>
                <a:r>
                  <a:rPr lang="en-GB" dirty="0" smtClean="0">
                    <a:sym typeface="Symbol" panose="05050102010706020507" pitchFamily="18" charset="2"/>
                  </a:rPr>
                  <a:t>50-60 mm (</a:t>
                </a:r>
                <a:r>
                  <a:rPr lang="en-GB" dirty="0" smtClean="0"/>
                  <a:t>aperture); </a:t>
                </a:r>
                <a:r>
                  <a:rPr lang="en-GB" i="1" dirty="0" err="1"/>
                  <a:t>J</a:t>
                </a:r>
                <a:r>
                  <a:rPr lang="en-GB" baseline="-25000" dirty="0" err="1"/>
                  <a:t>eng</a:t>
                </a:r>
                <a:r>
                  <a:rPr lang="en-GB" dirty="0"/>
                  <a:t> </a:t>
                </a:r>
                <a:r>
                  <a:rPr lang="en-GB" dirty="0">
                    <a:sym typeface="Symbol" panose="05050102010706020507" pitchFamily="18" charset="2"/>
                  </a:rPr>
                  <a:t> </a:t>
                </a:r>
                <a:r>
                  <a:rPr lang="en-GB" dirty="0" smtClean="0">
                    <a:sym typeface="Symbol" panose="05050102010706020507" pitchFamily="18" charset="2"/>
                  </a:rPr>
                  <a:t>880</a:t>
                </a:r>
                <a:r>
                  <a:rPr lang="en-GB" dirty="0">
                    <a:sym typeface="Symbol" panose="05050102010706020507" pitchFamily="18" charset="2"/>
                  </a:rPr>
                  <a:t> </a:t>
                </a:r>
                <a:r>
                  <a:rPr lang="en-GB" dirty="0" smtClean="0">
                    <a:sym typeface="Symbol" panose="05050102010706020507" pitchFamily="18" charset="2"/>
                  </a:rPr>
                  <a:t>A/mm</a:t>
                </a:r>
                <a:r>
                  <a:rPr lang="en-GB" baseline="30000" dirty="0" smtClean="0">
                    <a:sym typeface="Symbol" panose="05050102010706020507" pitchFamily="18" charset="2"/>
                  </a:rPr>
                  <a:t>2</a:t>
                </a:r>
                <a:r>
                  <a:rPr lang="en-GB" dirty="0" smtClean="0">
                    <a:sym typeface="Symbol" panose="05050102010706020507" pitchFamily="18" charset="2"/>
                  </a:rPr>
                  <a:t> (e</a:t>
                </a:r>
                <a:r>
                  <a:rPr lang="en-GB" dirty="0" smtClean="0"/>
                  <a:t>quivalent average 	engineering current density)</a:t>
                </a:r>
                <a:r>
                  <a:rPr lang="en-GB" dirty="0" smtClean="0">
                    <a:sym typeface="Symbol" panose="05050102010706020507" pitchFamily="18" charset="2"/>
                  </a:rPr>
                  <a:t>, </a:t>
                </a:r>
                <a:r>
                  <a:rPr lang="en-GB" i="1" dirty="0">
                    <a:sym typeface="Symbol" panose="05050102010706020507" pitchFamily="18" charset="2"/>
                  </a:rPr>
                  <a:t>B</a:t>
                </a:r>
                <a:r>
                  <a:rPr lang="en-GB" baseline="-25000" dirty="0">
                    <a:sym typeface="Symbol" panose="05050102010706020507" pitchFamily="18" charset="2"/>
                  </a:rPr>
                  <a:t>1</a:t>
                </a:r>
                <a:r>
                  <a:rPr lang="en-GB" dirty="0" smtClean="0">
                    <a:sym typeface="Symbol" panose="05050102010706020507" pitchFamily="18" charset="2"/>
                  </a:rPr>
                  <a:t> = 16 T,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dirty="0" smtClean="0"/>
                  <a:t> = 60</a:t>
                </a:r>
                <a:r>
                  <a:rPr lang="en-GB" dirty="0" smtClean="0">
                    <a:sym typeface="Symbol" panose="05050102010706020507" pitchFamily="18" charset="2"/>
                  </a:rPr>
                  <a:t></a:t>
                </a:r>
                <a:endParaRPr lang="en-GB" dirty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In terms of magnet cost this would represent a cost increase of approximately ~10%, i.e., the magnet cost increase is of the order of half of the aperture increase: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62315"/>
                <a:ext cx="9144000" cy="3149324"/>
              </a:xfrm>
              <a:prstGeom prst="rect">
                <a:avLst/>
              </a:prstGeom>
              <a:blipFill rotWithShape="0">
                <a:blip r:embed="rId4"/>
                <a:stretch>
                  <a:fillRect l="-400" t="-1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343149" y="3692935"/>
                <a:ext cx="3224893" cy="8374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</a:rPr>
                      <m:t>Cost</m:t>
                    </m:r>
                    <m:r>
                      <a:rPr lang="en-GB">
                        <a:latin typeface="Cambria Math" panose="02040503050406030204" pitchFamily="18" charset="0"/>
                      </a:rPr>
                      <m:t>,%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%</m:t>
                    </m:r>
                  </m:oMath>
                </a14:m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149" y="3692935"/>
                <a:ext cx="3224893" cy="837409"/>
              </a:xfrm>
              <a:prstGeom prst="rect">
                <a:avLst/>
              </a:prstGeom>
              <a:blipFill rotWithShape="0">
                <a:blip r:embed="rId5"/>
                <a:stretch>
                  <a:fillRect b="-7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712849" y="4096639"/>
            <a:ext cx="2924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 around 50 mm and 16 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2800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2" grpId="0" build="p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en-US" sz="4000" dirty="0" smtClean="0"/>
              <a:t>	Total cost of FCC-</a:t>
            </a:r>
            <a:r>
              <a:rPr lang="en-US" sz="4000" dirty="0" err="1" smtClean="0"/>
              <a:t>hh</a:t>
            </a:r>
            <a:r>
              <a:rPr lang="en-US" sz="4000" dirty="0" smtClean="0"/>
              <a:t> dipoles</a:t>
            </a:r>
            <a:endParaRPr lang="en-US" sz="4000" dirty="0"/>
          </a:p>
        </p:txBody>
      </p:sp>
      <p:cxnSp>
        <p:nvCxnSpPr>
          <p:cNvPr id="1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20"/>
          <p:cNvSpPr>
            <a:spLocks noChangeArrowheads="1"/>
          </p:cNvSpPr>
          <p:nvPr/>
        </p:nvSpPr>
        <p:spPr bwMode="auto">
          <a:xfrm>
            <a:off x="0" y="649142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" y="971790"/>
            <a:ext cx="914399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FCC with LHC magnet cost without conductor: 630 </a:t>
            </a:r>
            <a:r>
              <a:rPr lang="en-GB" dirty="0" err="1" smtClean="0"/>
              <a:t>kEUR</a:t>
            </a:r>
            <a:r>
              <a:rPr lang="en-GB" dirty="0" smtClean="0"/>
              <a:t>/unit x 4578 unit= 2900  MEUR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Magnets at 4.2 K at 10% margin and at 1.9 K at ~18% margin have a similar cost 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cost for 15 T magnets is given for 4883 units (constant integrated field)</a:t>
            </a: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911929"/>
              </p:ext>
            </p:extLst>
          </p:nvPr>
        </p:nvGraphicFramePr>
        <p:xfrm>
          <a:off x="1743004" y="2710727"/>
          <a:ext cx="548354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543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430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8,500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smtClean="0"/>
                        <a:t>C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pt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5 EUR/</a:t>
                      </a:r>
                      <a:r>
                        <a:rPr lang="en-GB" dirty="0" err="1" smtClean="0"/>
                        <a:t>kA.m</a:t>
                      </a:r>
                      <a:r>
                        <a:rPr lang="en-GB" baseline="0" dirty="0" smtClean="0"/>
                        <a:t> 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6,300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7,400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660809"/>
              </p:ext>
            </p:extLst>
          </p:nvPr>
        </p:nvGraphicFramePr>
        <p:xfrm>
          <a:off x="1743004" y="4601588"/>
          <a:ext cx="548354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5543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Total cost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16 T</a:t>
                      </a:r>
                    </a:p>
                    <a:p>
                      <a:r>
                        <a:rPr lang="en-GB" dirty="0" smtClean="0"/>
                        <a:t>[MEUR]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860 EUR/kg</a:t>
                      </a:r>
                      <a:endParaRPr kumimoji="0" lang="en-GB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11,900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14,100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 err="1" smtClean="0"/>
                        <a:t>C</a:t>
                      </a:r>
                      <a:r>
                        <a:rPr kumimoji="0" lang="en-GB" b="0" i="0" kern="1200" baseline="-250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en-GB" b="0" i="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dirty="0" smtClean="0"/>
                        <a:t>10 EUR/</a:t>
                      </a:r>
                      <a:r>
                        <a:rPr lang="en-GB" dirty="0" err="1" smtClean="0"/>
                        <a:t>kA.m</a:t>
                      </a:r>
                      <a:endParaRPr kumimoji="0" lang="en-GB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9,700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11,900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65248" y="2390984"/>
            <a:ext cx="1313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Target cost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665248" y="4258922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Pessimistic cost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1836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9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Conclusion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" y="934625"/>
            <a:ext cx="9143999" cy="164660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Margin is very expensive 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	</a:t>
            </a:r>
            <a:r>
              <a:rPr lang="en-GB" sz="1400" dirty="0" smtClean="0"/>
              <a:t>5% (15%-&gt;20%) margin at 1.9 K  =&gt; 25% more conductor cost (~ 2 GEUR)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conductor cost represents more than half of the magnet cost: any effort shall be pursued to minimize this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12273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3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16741" t="28344" r="11598" b="32659"/>
          <a:stretch/>
        </p:blipFill>
        <p:spPr>
          <a:xfrm>
            <a:off x="628904" y="5058631"/>
            <a:ext cx="1533092" cy="10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17194" t="28025" r="15636" b="33013"/>
          <a:stretch/>
        </p:blipFill>
        <p:spPr>
          <a:xfrm>
            <a:off x="628904" y="2664717"/>
            <a:ext cx="1438363" cy="10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l="17652" t="27495" r="15865" b="33013"/>
          <a:stretch/>
        </p:blipFill>
        <p:spPr>
          <a:xfrm>
            <a:off x="2195604" y="2664717"/>
            <a:ext cx="1404484" cy="10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41492" y="2664717"/>
            <a:ext cx="1436145" cy="108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l="17194" t="28203" r="14031" b="32659"/>
          <a:stretch/>
        </p:blipFill>
        <p:spPr>
          <a:xfrm>
            <a:off x="5391433" y="2664717"/>
            <a:ext cx="1466063" cy="10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l="16775" t="25728" r="11833" b="33544"/>
          <a:stretch/>
        </p:blipFill>
        <p:spPr>
          <a:xfrm>
            <a:off x="6930167" y="2664717"/>
            <a:ext cx="1462463" cy="108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9"/>
          <a:srcRect l="17547" t="26960" r="11598" b="32610"/>
          <a:stretch/>
        </p:blipFill>
        <p:spPr>
          <a:xfrm>
            <a:off x="628904" y="3861674"/>
            <a:ext cx="1462154" cy="108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0"/>
          <a:srcRect l="17580" t="27222" r="12236" b="32659"/>
          <a:stretch/>
        </p:blipFill>
        <p:spPr>
          <a:xfrm>
            <a:off x="2168079" y="3861674"/>
            <a:ext cx="1459535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1"/>
          <a:srcRect l="16734" t="28203" r="11051" b="33013"/>
          <a:stretch/>
        </p:blipFill>
        <p:spPr>
          <a:xfrm>
            <a:off x="3704635" y="3861674"/>
            <a:ext cx="1553424" cy="10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2"/>
          <a:srcRect l="17424" t="27849" r="11279" b="32836"/>
          <a:stretch/>
        </p:blipFill>
        <p:spPr>
          <a:xfrm>
            <a:off x="5335080" y="3861674"/>
            <a:ext cx="1512972" cy="10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3"/>
          <a:srcRect l="16677" t="27781" r="11280" b="32903"/>
          <a:stretch/>
        </p:blipFill>
        <p:spPr>
          <a:xfrm>
            <a:off x="6855673" y="3861674"/>
            <a:ext cx="1528783" cy="10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14"/>
          <a:srcRect l="16741" t="28244" r="11733" b="32866"/>
          <a:stretch/>
        </p:blipFill>
        <p:spPr>
          <a:xfrm>
            <a:off x="2170183" y="5076574"/>
            <a:ext cx="1534452" cy="108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15"/>
          <a:srcRect l="17412" t="26689" r="11330" b="34110"/>
          <a:stretch/>
        </p:blipFill>
        <p:spPr>
          <a:xfrm>
            <a:off x="3741492" y="5048356"/>
            <a:ext cx="1516567" cy="108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6"/>
          <a:srcRect l="17542" t="27004" r="11871" b="32255"/>
          <a:stretch/>
        </p:blipFill>
        <p:spPr>
          <a:xfrm>
            <a:off x="5368818" y="5010428"/>
            <a:ext cx="1445496" cy="108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7"/>
          <a:srcRect l="16472" t="28467" r="11197" b="32555"/>
          <a:stretch/>
        </p:blipFill>
        <p:spPr>
          <a:xfrm>
            <a:off x="6836264" y="5010428"/>
            <a:ext cx="1548192" cy="1080000"/>
          </a:xfrm>
          <a:prstGeom prst="rect">
            <a:avLst/>
          </a:prstGeom>
        </p:spPr>
      </p:pic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Status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1" y="811993"/>
            <a:ext cx="9143999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Goal: Provide preliminary estimates of the cost of the dipole magnets as a function of field and temperature based on cross-sections scaled from the </a:t>
            </a:r>
            <a:r>
              <a:rPr lang="en-GB" dirty="0" err="1" smtClean="0"/>
              <a:t>EuroCirCol</a:t>
            </a:r>
            <a:r>
              <a:rPr lang="en-GB" dirty="0" smtClean="0"/>
              <a:t> 16 T dipole design and from LHC magnet cost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Reference parameters: 50 mm aperture, 4578 magnets, 14.3 m long, 16 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i="1" dirty="0" err="1"/>
              <a:t>J</a:t>
            </a:r>
            <a:r>
              <a:rPr lang="en-GB" baseline="-25000" dirty="0" err="1"/>
              <a:t>cu</a:t>
            </a:r>
            <a:r>
              <a:rPr lang="en-GB" baseline="-25000" dirty="0"/>
              <a:t> </a:t>
            </a:r>
            <a:r>
              <a:rPr lang="en-GB" dirty="0"/>
              <a:t>≤ 1200 A/mm</a:t>
            </a:r>
            <a:r>
              <a:rPr lang="en-GB" baseline="30000" dirty="0"/>
              <a:t>2 </a:t>
            </a:r>
            <a:r>
              <a:rPr lang="en-GB" dirty="0"/>
              <a:t>(magnet protection at short sample) and Cu/Non-Cu ≥ 1:1(optimized strand production)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203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Target </a:t>
            </a:r>
            <a:r>
              <a:rPr lang="de-CH" sz="4000" dirty="0" err="1" smtClean="0"/>
              <a:t>cost</a:t>
            </a:r>
            <a:r>
              <a:rPr lang="de-CH" sz="4000" dirty="0" smtClean="0"/>
              <a:t> of </a:t>
            </a:r>
            <a:r>
              <a:rPr lang="de-CH" sz="4000" dirty="0" err="1" smtClean="0"/>
              <a:t>magnet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03486"/>
            <a:ext cx="914400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Cost of LHC dipole magnet taken as reference and target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LHC dipole cost was around 1 MCHF/dipole, 2000 (around 660 </a:t>
            </a:r>
            <a:r>
              <a:rPr lang="en-GB" dirty="0" err="1" smtClean="0"/>
              <a:t>kEUR</a:t>
            </a:r>
            <a:r>
              <a:rPr lang="en-GB" dirty="0" smtClean="0"/>
              <a:t>/dipole, 2000)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conductor cost was around 200 </a:t>
            </a:r>
            <a:r>
              <a:rPr lang="en-GB" dirty="0" err="1" smtClean="0"/>
              <a:t>kEUR</a:t>
            </a:r>
            <a:r>
              <a:rPr lang="en-GB" dirty="0" smtClean="0"/>
              <a:t>/dipole, 2000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Assuming 2% inflation over 16 years for the dipoles one finds 900 </a:t>
            </a:r>
            <a:r>
              <a:rPr lang="en-GB" dirty="0" err="1" smtClean="0"/>
              <a:t>kEUR</a:t>
            </a:r>
            <a:r>
              <a:rPr lang="en-GB" dirty="0" smtClean="0"/>
              <a:t>/dipole, 2015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The cost of the </a:t>
            </a:r>
            <a:r>
              <a:rPr lang="en-GB" dirty="0"/>
              <a:t>LHC dipole without conductor </a:t>
            </a:r>
            <a:r>
              <a:rPr lang="en-GB" dirty="0" smtClean="0"/>
              <a:t>is 630 </a:t>
            </a:r>
            <a:r>
              <a:rPr lang="en-GB" dirty="0" err="1" smtClean="0"/>
              <a:t>kEUR</a:t>
            </a:r>
            <a:r>
              <a:rPr lang="en-GB" dirty="0" smtClean="0"/>
              <a:t>/dipole, 2015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The volume of the structure is </a:t>
            </a:r>
            <a:r>
              <a:rPr lang="en-GB" dirty="0" smtClean="0"/>
              <a:t>larger, the manufacturing process involves more steps due to heat treatment, different insulation technique, etc., but also number of units is larger. A detailed study started to work out the cost of the structure &amp; assembly has been started with CEA &amp; CIEMAT. </a:t>
            </a:r>
          </a:p>
        </p:txBody>
      </p:sp>
    </p:spTree>
    <p:extLst>
      <p:ext uri="{BB962C8B-B14F-4D97-AF65-F5344CB8AC3E}">
        <p14:creationId xmlns:p14="http://schemas.microsoft.com/office/powerpoint/2010/main" val="423182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85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Analytical </a:t>
            </a:r>
            <a:r>
              <a:rPr lang="de-CH" sz="4000" dirty="0" err="1" smtClean="0"/>
              <a:t>model</a:t>
            </a:r>
            <a:r>
              <a:rPr lang="de-CH" sz="4000" dirty="0" smtClean="0"/>
              <a:t> (CIEMAT)</a:t>
            </a:r>
            <a:endParaRPr lang="en-US" sz="4000" dirty="0"/>
          </a:p>
        </p:txBody>
      </p:sp>
      <p:sp>
        <p:nvSpPr>
          <p:cNvPr id="6" name="7 Marcador de número de diapositiva"/>
          <p:cNvSpPr txBox="1">
            <a:spLocks noGrp="1"/>
          </p:cNvSpPr>
          <p:nvPr/>
        </p:nvSpPr>
        <p:spPr bwMode="auto">
          <a:xfrm>
            <a:off x="7031414" y="596173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r"/>
            <a:fld id="{FFD8B1B1-4D42-40D6-9148-E2002348983F}" type="slidenum">
              <a:rPr lang="es-ES" altLang="es-ES" sz="1400"/>
              <a:pPr algn="r"/>
              <a:t>4</a:t>
            </a:fld>
            <a:endParaRPr lang="es-ES" altLang="es-ES" sz="140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76" y="914849"/>
            <a:ext cx="2423269" cy="52145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667" y="1680949"/>
            <a:ext cx="3845280" cy="37796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6164" y="1673424"/>
            <a:ext cx="1674434" cy="23496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6164" y="4480233"/>
            <a:ext cx="1454968" cy="812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94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i="1" dirty="0" err="1" smtClean="0"/>
              <a:t>J</a:t>
            </a:r>
            <a:r>
              <a:rPr lang="de-CH" sz="4000" baseline="-25000" dirty="0" err="1" smtClean="0"/>
              <a:t>c</a:t>
            </a:r>
            <a:r>
              <a:rPr lang="de-CH" sz="4000" dirty="0" smtClean="0"/>
              <a:t>-fit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75890" y="2299477"/>
                <a:ext cx="3617466" cy="2088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en-GB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</a:rPr>
                            <m:t>c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i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r>
                  <a:rPr lang="en-GB" dirty="0"/>
                  <a:t> 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890" y="2299477"/>
                <a:ext cx="3617466" cy="20883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6103764"/>
              </p:ext>
            </p:extLst>
          </p:nvPr>
        </p:nvGraphicFramePr>
        <p:xfrm>
          <a:off x="4432319" y="2094692"/>
          <a:ext cx="4468793" cy="2912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42887" y="4592590"/>
                <a:ext cx="6565107" cy="1368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dirty="0"/>
                  <a:t>Where: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 ;  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latin typeface="Cambria Math" panose="02040503050406030204" pitchFamily="18" charset="0"/>
                              </a:rPr>
                              <m:t>c</m:t>
                            </m:r>
                            <m:r>
                              <a:rPr lang="en-GB" i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GB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GB" dirty="0"/>
                  <a:t> 		</a:t>
                </a:r>
              </a:p>
              <a:p>
                <a:r>
                  <a:rPr lang="en-GB" dirty="0"/>
                  <a:t>with </a:t>
                </a:r>
                <a:r>
                  <a:rPr lang="en-GB" i="1" dirty="0" err="1"/>
                  <a:t>B</a:t>
                </a:r>
                <a:r>
                  <a:rPr lang="en-GB" baseline="-25000" dirty="0" err="1"/>
                  <a:t>p</a:t>
                </a:r>
                <a:r>
                  <a:rPr lang="en-GB" i="1" dirty="0"/>
                  <a:t> </a:t>
                </a:r>
                <a:r>
                  <a:rPr lang="en-GB" dirty="0"/>
                  <a:t> peak field on the conductor</a:t>
                </a:r>
              </a:p>
              <a:p>
                <a:r>
                  <a:rPr lang="en-GB" i="1" dirty="0"/>
                  <a:t>T</a:t>
                </a:r>
                <a:r>
                  <a:rPr lang="en-GB" baseline="-25000" dirty="0"/>
                  <a:t>c0 </a:t>
                </a:r>
                <a:r>
                  <a:rPr lang="en-GB" i="1" dirty="0"/>
                  <a:t>= </a:t>
                </a:r>
                <a:r>
                  <a:rPr lang="en-GB" dirty="0"/>
                  <a:t>16 K</a:t>
                </a:r>
                <a:r>
                  <a:rPr lang="en-GB" i="1" dirty="0"/>
                  <a:t>, B</a:t>
                </a:r>
                <a:r>
                  <a:rPr lang="en-GB" baseline="-25000" dirty="0"/>
                  <a:t>c20</a:t>
                </a:r>
                <a:r>
                  <a:rPr lang="en-GB" i="1" dirty="0"/>
                  <a:t> =</a:t>
                </a:r>
                <a:r>
                  <a:rPr lang="en-GB" dirty="0" smtClean="0"/>
                  <a:t>29.4</a:t>
                </a:r>
                <a:r>
                  <a:rPr lang="en-GB" i="1" dirty="0" smtClean="0"/>
                  <a:t> </a:t>
                </a:r>
                <a:r>
                  <a:rPr lang="en-GB" dirty="0"/>
                  <a:t>T</a:t>
                </a:r>
                <a:r>
                  <a:rPr lang="en-GB" i="1" dirty="0"/>
                  <a:t>, α = </a:t>
                </a:r>
                <a:r>
                  <a:rPr lang="en-GB" dirty="0"/>
                  <a:t>0.96</a:t>
                </a:r>
                <a:r>
                  <a:rPr lang="en-GB" i="1" dirty="0"/>
                  <a:t>, C</a:t>
                </a:r>
                <a:r>
                  <a:rPr lang="en-GB" baseline="-25000" dirty="0"/>
                  <a:t>0</a:t>
                </a:r>
                <a:r>
                  <a:rPr lang="en-GB" i="1" baseline="-25000" dirty="0"/>
                  <a:t> </a:t>
                </a:r>
                <a:r>
                  <a:rPr lang="en-GB" i="1" dirty="0"/>
                  <a:t>= </a:t>
                </a:r>
                <a:r>
                  <a:rPr lang="en-GB" dirty="0" smtClean="0"/>
                  <a:t>270 kA/mm</a:t>
                </a:r>
                <a:r>
                  <a:rPr lang="en-GB" i="1" baseline="30000" dirty="0" smtClean="0"/>
                  <a:t>2</a:t>
                </a:r>
                <a:r>
                  <a:rPr lang="en-GB" i="1" dirty="0" smtClean="0"/>
                  <a:t> </a:t>
                </a:r>
                <a:r>
                  <a:rPr lang="en-GB" dirty="0"/>
                  <a:t>T</a:t>
                </a:r>
                <a:r>
                  <a:rPr lang="en-GB" i="1" dirty="0"/>
                  <a:t>. </a:t>
                </a:r>
              </a:p>
              <a:p>
                <a:r>
                  <a:rPr lang="en-GB" dirty="0"/>
                  <a:t>Cable degradation: 0%.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87" y="4592590"/>
                <a:ext cx="6565107" cy="1368580"/>
              </a:xfrm>
              <a:prstGeom prst="rect">
                <a:avLst/>
              </a:prstGeom>
              <a:blipFill rotWithShape="0">
                <a:blip r:embed="rId5"/>
                <a:stretch>
                  <a:fillRect l="-836" b="-62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375890" y="1345969"/>
            <a:ext cx="5734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Fit for the target value of </a:t>
            </a:r>
            <a:r>
              <a:rPr lang="en-GB" i="1" dirty="0" err="1"/>
              <a:t>J</a:t>
            </a:r>
            <a:r>
              <a:rPr lang="en-GB" baseline="-25000" dirty="0" err="1"/>
              <a:t>c</a:t>
            </a:r>
            <a:r>
              <a:rPr lang="en-GB" dirty="0"/>
              <a:t>(4.2 K, 16 T) = 1500 A/mm</a:t>
            </a:r>
            <a:r>
              <a:rPr lang="en-GB" baseline="30000" dirty="0"/>
              <a:t>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547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r>
              <a:rPr lang="de-CH" sz="4000" dirty="0" smtClean="0"/>
              <a:t> @ 4.2 K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127037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amount is </a:t>
            </a:r>
            <a:r>
              <a:rPr lang="en-GB" b="1" dirty="0" smtClean="0"/>
              <a:t>very</a:t>
            </a:r>
            <a:r>
              <a:rPr lang="en-GB" dirty="0" smtClean="0"/>
              <a:t> sensitive to the operational field and </a:t>
            </a:r>
            <a:r>
              <a:rPr lang="en-GB" dirty="0" smtClean="0"/>
              <a:t>margin</a:t>
            </a:r>
            <a:endParaRPr lang="en-GB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515457" y="268447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Conductor mass in </a:t>
            </a:r>
            <a:r>
              <a:rPr lang="en-GB" dirty="0" err="1" smtClean="0"/>
              <a:t>kt</a:t>
            </a:r>
            <a:endParaRPr lang="en-GB" i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893663"/>
              </p:ext>
            </p:extLst>
          </p:nvPr>
        </p:nvGraphicFramePr>
        <p:xfrm>
          <a:off x="597600" y="3052800"/>
          <a:ext cx="218802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343"/>
                <a:gridCol w="729343"/>
                <a:gridCol w="729343"/>
              </a:tblGrid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/>
                        <a:t>kt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 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16 T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10%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10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15%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16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20%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&gt;25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365964" y="5898397"/>
            <a:ext cx="1846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Constant integrated field</a:t>
            </a:r>
            <a:endParaRPr lang="en-GB" sz="1200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6767836"/>
              </p:ext>
            </p:extLst>
          </p:nvPr>
        </p:nvGraphicFramePr>
        <p:xfrm>
          <a:off x="3505199" y="1937536"/>
          <a:ext cx="5638801" cy="4237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273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amount</a:t>
            </a:r>
            <a:r>
              <a:rPr lang="de-CH" sz="4000" dirty="0" smtClean="0"/>
              <a:t> </a:t>
            </a:r>
            <a:r>
              <a:rPr lang="de-CH" sz="4000" dirty="0" err="1" smtClean="0"/>
              <a:t>vs</a:t>
            </a:r>
            <a:r>
              <a:rPr lang="de-CH" sz="4000" dirty="0" smtClean="0"/>
              <a:t> </a:t>
            </a:r>
            <a:r>
              <a:rPr lang="de-CH" sz="4000" dirty="0" err="1" smtClean="0"/>
              <a:t>field</a:t>
            </a:r>
            <a:r>
              <a:rPr lang="de-CH" sz="4000" dirty="0" smtClean="0"/>
              <a:t> @ 1.9 K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0" y="1270800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Conductor amount is sensitive to the operational field and </a:t>
            </a:r>
            <a:r>
              <a:rPr lang="en-GB" dirty="0" smtClean="0"/>
              <a:t>margin</a:t>
            </a:r>
            <a:endParaRPr lang="en-GB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514800" y="2684475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Conductor mass in </a:t>
            </a:r>
            <a:r>
              <a:rPr lang="en-GB" dirty="0" err="1" smtClean="0"/>
              <a:t>kt</a:t>
            </a:r>
            <a:endParaRPr lang="en-GB" i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79294"/>
              </p:ext>
            </p:extLst>
          </p:nvPr>
        </p:nvGraphicFramePr>
        <p:xfrm>
          <a:off x="595983" y="3053807"/>
          <a:ext cx="218802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9343"/>
                <a:gridCol w="729343"/>
                <a:gridCol w="729343"/>
              </a:tblGrid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/>
                        <a:t>kt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 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16 T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10%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15%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9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20%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12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365964" y="5898397"/>
            <a:ext cx="1846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Constant integrated field</a:t>
            </a:r>
            <a:endParaRPr lang="en-GB" sz="1200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9504974"/>
              </p:ext>
            </p:extLst>
          </p:nvPr>
        </p:nvGraphicFramePr>
        <p:xfrm>
          <a:off x="3505201" y="1937536"/>
          <a:ext cx="5638800" cy="4237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479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err="1" smtClean="0"/>
              <a:t>Elasticity</a:t>
            </a:r>
            <a:r>
              <a:rPr lang="de-CH" sz="4000" dirty="0" smtClean="0"/>
              <a:t> of 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mass (CEA)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-1" y="904721"/>
                <a:ext cx="9282793" cy="19070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We can define a field elasticity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𝑑𝑚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𝑑𝐵</m:t>
                        </m:r>
                      </m:den>
                    </m:f>
                  </m:oMath>
                </a14:m>
                <a:endParaRPr lang="en-GB" dirty="0" smtClean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dirty="0" smtClean="0"/>
                  <a:t>An operational field of 14 T requires ~50% of the conductor required for 16 T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dirty="0" smtClean="0"/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" y="904721"/>
                <a:ext cx="9282793" cy="1907061"/>
              </a:xfrm>
              <a:prstGeom prst="rect">
                <a:avLst/>
              </a:prstGeom>
              <a:blipFill rotWithShape="0">
                <a:blip r:embed="rId3"/>
                <a:stretch>
                  <a:fillRect l="-3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2424792" y="5224923"/>
            <a:ext cx="4572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dirty="0"/>
              <a:t>1% more field </a:t>
            </a:r>
            <a:r>
              <a:rPr lang="en-GB" sz="1200" dirty="0" smtClean="0"/>
              <a:t>at </a:t>
            </a:r>
            <a:r>
              <a:rPr lang="en-GB" sz="1200" dirty="0"/>
              <a:t>14 T cost 3.5% more mass of </a:t>
            </a:r>
            <a:r>
              <a:rPr lang="en-GB" sz="1200" dirty="0" smtClean="0"/>
              <a:t>conductor, </a:t>
            </a:r>
          </a:p>
          <a:p>
            <a:pPr>
              <a:spcAft>
                <a:spcPts val="600"/>
              </a:spcAft>
            </a:pPr>
            <a:r>
              <a:rPr lang="en-GB" sz="1200" dirty="0" smtClean="0"/>
              <a:t>1</a:t>
            </a:r>
            <a:r>
              <a:rPr lang="en-GB" sz="1200" dirty="0"/>
              <a:t>% more field </a:t>
            </a:r>
            <a:r>
              <a:rPr lang="en-GB" sz="1200" dirty="0" smtClean="0"/>
              <a:t>at 16 </a:t>
            </a:r>
            <a:r>
              <a:rPr lang="en-GB" sz="1200" dirty="0"/>
              <a:t>T cost 7.5% more mass of conductor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1130065"/>
              </p:ext>
            </p:extLst>
          </p:nvPr>
        </p:nvGraphicFramePr>
        <p:xfrm>
          <a:off x="2204358" y="246620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26229" y="1200555"/>
            <a:ext cx="641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800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r>
              <a:rPr lang="de-CH" sz="4000" dirty="0" err="1" smtClean="0"/>
              <a:t>Conductor</a:t>
            </a:r>
            <a:r>
              <a:rPr lang="de-CH" sz="4000" dirty="0" smtClean="0"/>
              <a:t> </a:t>
            </a:r>
            <a:r>
              <a:rPr lang="de-CH" sz="4000" dirty="0" err="1" smtClean="0"/>
              <a:t>composition</a:t>
            </a:r>
            <a:endParaRPr lang="en-US" sz="4000" dirty="0"/>
          </a:p>
        </p:txBody>
      </p:sp>
      <p:cxnSp>
        <p:nvCxnSpPr>
          <p:cNvPr id="30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245" y="2869141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Non-Cu and conductor mass in </a:t>
            </a:r>
            <a:r>
              <a:rPr lang="en-GB" dirty="0" err="1" smtClean="0"/>
              <a:t>kt</a:t>
            </a:r>
            <a:endParaRPr lang="en-GB" i="1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34591"/>
              </p:ext>
            </p:extLst>
          </p:nvPr>
        </p:nvGraphicFramePr>
        <p:xfrm>
          <a:off x="595983" y="3347721"/>
          <a:ext cx="249246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3780"/>
                <a:gridCol w="729343"/>
                <a:gridCol w="729343"/>
              </a:tblGrid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/>
                        <a:t>kt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 T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16 T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Non-Cu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</a:t>
                      </a:r>
                      <a:endParaRPr lang="en-GB" sz="1800" dirty="0"/>
                    </a:p>
                  </a:txBody>
                  <a:tcPr/>
                </a:tc>
              </a:tr>
              <a:tr h="209583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Total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10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0" y="1270800"/>
            <a:ext cx="9144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Evaluation for 10% margin at 4.2 K and ~18% margin at 1.9 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61886" y="5853793"/>
            <a:ext cx="18469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Constant integrated field</a:t>
            </a:r>
            <a:endParaRPr lang="en-GB" sz="12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3269886"/>
              </p:ext>
            </p:extLst>
          </p:nvPr>
        </p:nvGraphicFramePr>
        <p:xfrm>
          <a:off x="3583675" y="2093467"/>
          <a:ext cx="5638801" cy="3903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792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CERN 1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37511</TotalTime>
  <Words>703</Words>
  <Application>Microsoft Office PowerPoint</Application>
  <PresentationFormat>On-screen Show (4:3)</PresentationFormat>
  <Paragraphs>211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Symbol</vt:lpstr>
      <vt:lpstr>Tahoma</vt:lpstr>
      <vt:lpstr>CERN(4-3)</vt:lpstr>
      <vt:lpstr>Cost considerations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655</cp:revision>
  <cp:lastPrinted>2016-04-08T17:11:20Z</cp:lastPrinted>
  <dcterms:created xsi:type="dcterms:W3CDTF">2012-11-30T11:04:26Z</dcterms:created>
  <dcterms:modified xsi:type="dcterms:W3CDTF">2016-05-11T07:11:04Z</dcterms:modified>
</cp:coreProperties>
</file>