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5" r:id="rId2"/>
    <p:sldId id="318" r:id="rId3"/>
    <p:sldId id="315" r:id="rId4"/>
    <p:sldId id="317" r:id="rId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14" autoAdjust="0"/>
  </p:normalViewPr>
  <p:slideViewPr>
    <p:cSldViewPr>
      <p:cViewPr varScale="1">
        <p:scale>
          <a:sx n="99" d="100"/>
          <a:sy n="99" d="100"/>
        </p:scale>
        <p:origin x="107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8E566-8185-4BD6-8FD5-9D84DCD29C0C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C91E5-79EC-493F-9A4D-EE6E1A5F5D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884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C91E5-79EC-493F-9A4D-EE6E1A5F5DF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992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340475"/>
            <a:ext cx="2895600" cy="365125"/>
          </a:xfrm>
        </p:spPr>
        <p:txBody>
          <a:bodyPr/>
          <a:lstStyle/>
          <a:p>
            <a:r>
              <a:rPr lang="en-GB" smtClean="0"/>
              <a:t>LHCb electronics, 21st April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743200" y="6356350"/>
            <a:ext cx="21336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1028700" cy="7086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electronics, 21st April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electronics, 21st April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electronics, 21st April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electronics, 21st April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electronics, 21st April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electronics, 21st April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electronics, 21st April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24600" y="6340475"/>
            <a:ext cx="2895600" cy="365125"/>
          </a:xfrm>
        </p:spPr>
        <p:txBody>
          <a:bodyPr/>
          <a:lstStyle/>
          <a:p>
            <a:r>
              <a:rPr lang="en-GB" smtClean="0"/>
              <a:t>LHCb electronics, 21st April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114800" y="6356350"/>
            <a:ext cx="5334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1028700" cy="70866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304800" y="1066800"/>
            <a:ext cx="8458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electronics, 21st April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electronics, 21st April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LHCb electronics, 21st April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489996/" TargetMode="External"/><Relationship Id="rId2" Type="http://schemas.openxmlformats.org/officeDocument/2006/relationships/hyperlink" Target="https://indico.cern.ch/event/468486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72200" y="6340475"/>
            <a:ext cx="2895600" cy="365125"/>
          </a:xfrm>
        </p:spPr>
        <p:txBody>
          <a:bodyPr/>
          <a:lstStyle/>
          <a:p>
            <a:r>
              <a:rPr lang="en-GB" smtClean="0"/>
              <a:t>LHCb electronics, 21st April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524000" y="76200"/>
            <a:ext cx="7924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err="1"/>
              <a:t>LHCb</a:t>
            </a:r>
            <a:r>
              <a:rPr lang="en-US" sz="4400" b="0" dirty="0"/>
              <a:t> Upgrade </a:t>
            </a:r>
            <a:r>
              <a:rPr lang="en-US" sz="4400" b="0" dirty="0" smtClean="0"/>
              <a:t>Electronics</a:t>
            </a:r>
            <a:endParaRPr lang="en-US" sz="4400" b="0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38200" y="998538"/>
            <a:ext cx="79248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3600" b="0" dirty="0" smtClean="0"/>
              <a:t>Meetings </a:t>
            </a:r>
            <a:r>
              <a:rPr lang="en-US" sz="3600" b="0" dirty="0"/>
              <a:t>in </a:t>
            </a:r>
            <a:r>
              <a:rPr lang="en-US" sz="3600" b="0" dirty="0" smtClean="0"/>
              <a:t>2016 (Thursday, 2pm):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/>
          </a:p>
          <a:p>
            <a:r>
              <a:rPr lang="en-GB" sz="2800" dirty="0" smtClean="0"/>
              <a:t>9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</a:t>
            </a:r>
            <a:r>
              <a:rPr lang="en-GB" sz="2800" dirty="0"/>
              <a:t>June</a:t>
            </a:r>
          </a:p>
          <a:p>
            <a:r>
              <a:rPr lang="en-GB" sz="2800" dirty="0"/>
              <a:t>11</a:t>
            </a:r>
            <a:r>
              <a:rPr lang="en-GB" sz="2800" baseline="30000" dirty="0"/>
              <a:t>th</a:t>
            </a:r>
            <a:r>
              <a:rPr lang="en-GB" sz="2800" dirty="0"/>
              <a:t> August</a:t>
            </a:r>
          </a:p>
          <a:p>
            <a:r>
              <a:rPr lang="en-GB" sz="2800" dirty="0"/>
              <a:t>13</a:t>
            </a:r>
            <a:r>
              <a:rPr lang="en-GB" sz="2800" baseline="30000" dirty="0"/>
              <a:t>th</a:t>
            </a:r>
            <a:r>
              <a:rPr lang="en-GB" sz="2800" dirty="0"/>
              <a:t> October</a:t>
            </a:r>
          </a:p>
          <a:p>
            <a:r>
              <a:rPr lang="en-GB" sz="2800" dirty="0"/>
              <a:t>1</a:t>
            </a:r>
            <a:r>
              <a:rPr lang="en-GB" sz="2800" baseline="30000" dirty="0"/>
              <a:t>st</a:t>
            </a:r>
            <a:r>
              <a:rPr lang="en-GB" sz="2800" dirty="0"/>
              <a:t> December</a:t>
            </a:r>
            <a:endParaRPr lang="en-US" sz="2800" dirty="0"/>
          </a:p>
          <a:p>
            <a:pPr>
              <a:lnSpc>
                <a:spcPct val="90000"/>
              </a:lnSpc>
              <a:defRPr/>
            </a:pPr>
            <a:endParaRPr lang="en-US" sz="2000" dirty="0" smtClean="0"/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</a:rPr>
              <a:t>http://lhcb-elec.web.cern.ch/lhcb-elec/html/upgrade.htm</a:t>
            </a:r>
          </a:p>
          <a:p>
            <a:pPr>
              <a:lnSpc>
                <a:spcPct val="90000"/>
              </a:lnSpc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electronics, 21st April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8600" y="1074615"/>
            <a:ext cx="8839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800" dirty="0"/>
              <a:t>Common ATLAS/CMS </a:t>
            </a:r>
            <a:r>
              <a:rPr lang="en-US" sz="2800" dirty="0" smtClean="0"/>
              <a:t>workshop </a:t>
            </a:r>
            <a:r>
              <a:rPr lang="en-US" sz="2800" dirty="0"/>
              <a:t>7-10</a:t>
            </a:r>
            <a:r>
              <a:rPr lang="en-US" sz="2800" baseline="30000" dirty="0"/>
              <a:t>th</a:t>
            </a:r>
            <a:r>
              <a:rPr lang="en-US" sz="2800" dirty="0"/>
              <a:t> March: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://indico.cern.ch/event/468486</a:t>
            </a:r>
            <a:r>
              <a:rPr lang="en-US" sz="2800" dirty="0" smtClean="0">
                <a:hlinkClick r:id="rId2"/>
              </a:rPr>
              <a:t>/</a:t>
            </a: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Lots of interesting developments 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(many that could be relevant to later LHCb upgrades)</a:t>
            </a:r>
          </a:p>
          <a:p>
            <a:pPr>
              <a:lnSpc>
                <a:spcPct val="90000"/>
              </a:lnSpc>
              <a:defRPr/>
            </a:pPr>
            <a:endParaRPr lang="en-US" sz="2800" dirty="0"/>
          </a:p>
          <a:p>
            <a:pPr>
              <a:lnSpc>
                <a:spcPct val="90000"/>
              </a:lnSpc>
              <a:defRPr/>
            </a:pP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TWEPP 2016 in Karlsruhe, 26 – 30 Sept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hlinkClick r:id="rId3"/>
              </a:rPr>
              <a:t>http://indico.cern.ch/event/489996</a:t>
            </a:r>
            <a:r>
              <a:rPr lang="en-US" sz="2800" dirty="0" smtClean="0">
                <a:hlinkClick r:id="rId3"/>
              </a:rPr>
              <a:t>/</a:t>
            </a: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Abstract deadline: 30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April</a:t>
            </a:r>
            <a:endParaRPr lang="en-US" sz="28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38500" y="76200"/>
            <a:ext cx="1752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smtClean="0"/>
              <a:t>News</a:t>
            </a:r>
            <a:endParaRPr lang="en-US" sz="4400" b="0" dirty="0"/>
          </a:p>
        </p:txBody>
      </p:sp>
    </p:spTree>
    <p:extLst>
      <p:ext uri="{BB962C8B-B14F-4D97-AF65-F5344CB8AC3E}">
        <p14:creationId xmlns:p14="http://schemas.microsoft.com/office/powerpoint/2010/main" val="2191768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electronics, 21st April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828800" y="76200"/>
            <a:ext cx="5791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smtClean="0"/>
              <a:t>Common Components</a:t>
            </a:r>
            <a:endParaRPr lang="en-US" sz="4400" b="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28600" y="1181100"/>
            <a:ext cx="8686800" cy="506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GB" sz="3200" b="0" dirty="0" smtClean="0">
                <a:solidFill>
                  <a:srgbClr val="FFFF00"/>
                </a:solidFill>
              </a:rPr>
              <a:t>GBT-SCA:</a:t>
            </a:r>
          </a:p>
          <a:p>
            <a:pPr>
              <a:lnSpc>
                <a:spcPct val="90000"/>
              </a:lnSpc>
              <a:defRPr/>
            </a:pPr>
            <a:r>
              <a:rPr lang="en-GB" sz="2400" dirty="0" smtClean="0"/>
              <a:t>Version 2 fabricated in MPW run</a:t>
            </a:r>
          </a:p>
          <a:p>
            <a:pPr>
              <a:lnSpc>
                <a:spcPct val="90000"/>
              </a:lnSpc>
              <a:defRPr/>
            </a:pPr>
            <a:r>
              <a:rPr lang="en-GB" sz="2400" dirty="0" smtClean="0"/>
              <a:t>Tested &amp; working well:</a:t>
            </a:r>
          </a:p>
          <a:p>
            <a:pPr>
              <a:lnSpc>
                <a:spcPct val="90000"/>
              </a:lnSpc>
              <a:defRPr/>
            </a:pPr>
            <a:r>
              <a:rPr lang="en-GB" sz="2400" dirty="0" smtClean="0"/>
              <a:t>	ADC performance </a:t>
            </a:r>
            <a:r>
              <a:rPr lang="en-GB" sz="2400" dirty="0" smtClean="0"/>
              <a:t>improved</a:t>
            </a:r>
            <a:endParaRPr lang="en-US" sz="1600" dirty="0"/>
          </a:p>
          <a:p>
            <a:pPr>
              <a:lnSpc>
                <a:spcPct val="90000"/>
              </a:lnSpc>
              <a:defRPr/>
            </a:pPr>
            <a:r>
              <a:rPr lang="en-US" sz="1600" dirty="0" smtClean="0"/>
              <a:t>	</a:t>
            </a:r>
            <a:r>
              <a:rPr lang="en-US" sz="2400" dirty="0" smtClean="0"/>
              <a:t>Single-ended </a:t>
            </a:r>
            <a:r>
              <a:rPr lang="en-US" sz="2400" dirty="0" smtClean="0"/>
              <a:t>IOs can be powered </a:t>
            </a:r>
            <a:r>
              <a:rPr lang="en-US" sz="2400" dirty="0" smtClean="0"/>
              <a:t>up to</a:t>
            </a:r>
            <a:r>
              <a:rPr lang="en-US" sz="2400" dirty="0" smtClean="0"/>
              <a:t> </a:t>
            </a:r>
            <a:r>
              <a:rPr lang="en-US" sz="2400" dirty="0" smtClean="0"/>
              <a:t>3.3V with long-term 	reliability</a:t>
            </a:r>
          </a:p>
          <a:p>
            <a:pPr>
              <a:lnSpc>
                <a:spcPct val="90000"/>
              </a:lnSpc>
              <a:defRPr/>
            </a:pPr>
            <a:endParaRPr lang="en-US" sz="2400" dirty="0"/>
          </a:p>
          <a:p>
            <a:pPr>
              <a:lnSpc>
                <a:spcPct val="90000"/>
              </a:lnSpc>
              <a:defRPr/>
            </a:pPr>
            <a:r>
              <a:rPr lang="en-US" sz="2400" dirty="0" smtClean="0"/>
              <a:t>NB1: this IO voltage is common to ALL the single-ended IOs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/>
              <a:t>NB2: version 1 of SCA can also run at 3.3V IO voltage, but is NOT guaranteed for long-term reliability. OK for prototypes, but NOT for modules to be installed in LHCb.</a:t>
            </a:r>
          </a:p>
          <a:p>
            <a:pPr>
              <a:lnSpc>
                <a:spcPct val="90000"/>
              </a:lnSpc>
              <a:defRPr/>
            </a:pPr>
            <a:endParaRPr lang="en-US" sz="2400" dirty="0" smtClean="0"/>
          </a:p>
          <a:p>
            <a:pPr>
              <a:lnSpc>
                <a:spcPct val="90000"/>
              </a:lnSpc>
              <a:defRPr/>
            </a:pPr>
            <a:r>
              <a:rPr lang="en-US" sz="2400" dirty="0" smtClean="0"/>
              <a:t>Radiation tests coming soon, then production should </a:t>
            </a:r>
            <a:r>
              <a:rPr lang="en-US" sz="2400" dirty="0" smtClean="0"/>
              <a:t>start</a:t>
            </a:r>
          </a:p>
          <a:p>
            <a:pPr>
              <a:lnSpc>
                <a:spcPct val="90000"/>
              </a:lnSpc>
              <a:defRPr/>
            </a:pPr>
            <a:endParaRPr lang="en-US" sz="2400" dirty="0"/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</a:rPr>
              <a:t>New version (8.0) of manual available on website</a:t>
            </a:r>
            <a:endParaRPr lang="en-US" sz="24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79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electronics, 21st April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200" y="1295400"/>
            <a:ext cx="8915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GB" sz="3200" dirty="0" smtClean="0">
                <a:solidFill>
                  <a:srgbClr val="FFFF00"/>
                </a:solidFill>
              </a:rPr>
              <a:t>GBTX</a:t>
            </a:r>
          </a:p>
          <a:p>
            <a:pPr>
              <a:lnSpc>
                <a:spcPct val="90000"/>
              </a:lnSpc>
              <a:defRPr/>
            </a:pPr>
            <a:r>
              <a:rPr lang="en-GB" sz="3200" dirty="0" smtClean="0"/>
              <a:t>New version of manual on website (version 0.12)</a:t>
            </a:r>
          </a:p>
          <a:p>
            <a:pPr>
              <a:lnSpc>
                <a:spcPct val="90000"/>
              </a:lnSpc>
              <a:defRPr/>
            </a:pPr>
            <a:endParaRPr lang="en-GB" sz="3200" dirty="0"/>
          </a:p>
          <a:p>
            <a:pPr>
              <a:lnSpc>
                <a:spcPct val="90000"/>
              </a:lnSpc>
              <a:defRPr/>
            </a:pPr>
            <a:r>
              <a:rPr lang="en-GB" sz="3200" b="0" dirty="0" smtClean="0">
                <a:solidFill>
                  <a:srgbClr val="FFFF00"/>
                </a:solidFill>
              </a:rPr>
              <a:t>VTXXs</a:t>
            </a:r>
          </a:p>
          <a:p>
            <a:pPr>
              <a:lnSpc>
                <a:spcPct val="90000"/>
              </a:lnSpc>
              <a:defRPr/>
            </a:pPr>
            <a:r>
              <a:rPr lang="en-GB" sz="3200" dirty="0" smtClean="0"/>
              <a:t>Recent batch now exhausted</a:t>
            </a:r>
            <a:endParaRPr lang="en-GB" sz="3200" b="0" dirty="0" smtClean="0"/>
          </a:p>
          <a:p>
            <a:pPr>
              <a:lnSpc>
                <a:spcPct val="90000"/>
              </a:lnSpc>
              <a:defRPr/>
            </a:pPr>
            <a:r>
              <a:rPr lang="en-GB" sz="3200" dirty="0" smtClean="0"/>
              <a:t>Next </a:t>
            </a:r>
            <a:r>
              <a:rPr lang="en-GB" sz="3200" dirty="0" smtClean="0"/>
              <a:t>batch arriving in </a:t>
            </a:r>
            <a:r>
              <a:rPr lang="en-GB" sz="3200" dirty="0" smtClean="0"/>
              <a:t>May</a:t>
            </a:r>
          </a:p>
          <a:p>
            <a:pPr>
              <a:lnSpc>
                <a:spcPct val="90000"/>
              </a:lnSpc>
              <a:defRPr/>
            </a:pPr>
            <a:r>
              <a:rPr lang="en-GB" sz="3200" dirty="0" smtClean="0"/>
              <a:t>IMPORTANT: If you need some from this batch for your prototyping, let me know immediately</a:t>
            </a:r>
          </a:p>
          <a:p>
            <a:pPr>
              <a:lnSpc>
                <a:spcPct val="90000"/>
              </a:lnSpc>
              <a:defRPr/>
            </a:pPr>
            <a:endParaRPr lang="en-GB" sz="3200" b="0" dirty="0"/>
          </a:p>
          <a:p>
            <a:pPr>
              <a:lnSpc>
                <a:spcPct val="90000"/>
              </a:lnSpc>
              <a:defRPr/>
            </a:pPr>
            <a:r>
              <a:rPr lang="en-GB" sz="3200" b="0" dirty="0" smtClean="0"/>
              <a:t>NB subsequent batches will follow monthly</a:t>
            </a:r>
            <a:endParaRPr lang="en-GB" sz="3200" b="0" dirty="0" smtClean="0"/>
          </a:p>
        </p:txBody>
      </p:sp>
    </p:spTree>
    <p:extLst>
      <p:ext uri="{BB962C8B-B14F-4D97-AF65-F5344CB8AC3E}">
        <p14:creationId xmlns:p14="http://schemas.microsoft.com/office/powerpoint/2010/main" val="2658190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77859</TotalTime>
  <Words>170</Words>
  <Application>Microsoft Office PowerPoint</Application>
  <PresentationFormat>On-screen Show (4:3)</PresentationFormat>
  <Paragraphs>54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kwyllie</dc:creator>
  <cp:lastModifiedBy>Ken Wyllie</cp:lastModifiedBy>
  <cp:revision>530</cp:revision>
  <cp:lastPrinted>2013-10-29T08:53:10Z</cp:lastPrinted>
  <dcterms:created xsi:type="dcterms:W3CDTF">2010-01-29T13:48:54Z</dcterms:created>
  <dcterms:modified xsi:type="dcterms:W3CDTF">2016-04-20T13:44:08Z</dcterms:modified>
</cp:coreProperties>
</file>