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79" r:id="rId1"/>
    <p:sldMasterId id="2147483691" r:id="rId2"/>
    <p:sldMasterId id="2147483715" r:id="rId3"/>
    <p:sldMasterId id="2147483727" r:id="rId4"/>
  </p:sldMasterIdLst>
  <p:notesMasterIdLst>
    <p:notesMasterId r:id="rId16"/>
  </p:notesMasterIdLst>
  <p:sldIdLst>
    <p:sldId id="256" r:id="rId5"/>
    <p:sldId id="262" r:id="rId6"/>
    <p:sldId id="263" r:id="rId7"/>
    <p:sldId id="264" r:id="rId8"/>
    <p:sldId id="266" r:id="rId9"/>
    <p:sldId id="257" r:id="rId10"/>
    <p:sldId id="258" r:id="rId11"/>
    <p:sldId id="259" r:id="rId12"/>
    <p:sldId id="261" r:id="rId13"/>
    <p:sldId id="260" r:id="rId14"/>
    <p:sldId id="26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2" autoAdjust="0"/>
    <p:restoredTop sz="82204" autoAdjust="0"/>
  </p:normalViewPr>
  <p:slideViewPr>
    <p:cSldViewPr snapToGrid="0">
      <p:cViewPr varScale="1">
        <p:scale>
          <a:sx n="109" d="100"/>
          <a:sy n="109" d="100"/>
        </p:scale>
        <p:origin x="148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93E24F-DFD2-4389-8F1D-8F8487FF8DAF}" type="datetimeFigureOut">
              <a:rPr lang="en-GB" smtClean="0"/>
              <a:t>20/04/2016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04DF27-F21F-4E28-BA8A-C7728782FBC7}" type="slidenum">
              <a:rPr lang="en-GB" smtClean="0"/>
              <a:t>‹#›</a:t>
            </a:fld>
            <a:endParaRPr lang="en-GB"/>
          </a:p>
        </p:txBody>
      </p:sp>
    </p:spTree>
    <p:extLst>
      <p:ext uri="{BB962C8B-B14F-4D97-AF65-F5344CB8AC3E}">
        <p14:creationId xmlns:p14="http://schemas.microsoft.com/office/powerpoint/2010/main" val="572920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a:t>
            </a:r>
            <a:r>
              <a:rPr lang="en-GB" baseline="0" dirty="0" smtClean="0"/>
              <a:t> as a reminder, the architecture will go as follows. The Control PC, where one needs both </a:t>
            </a:r>
            <a:r>
              <a:rPr lang="en-GB" baseline="0" dirty="0" err="1" smtClean="0"/>
              <a:t>WinCC</a:t>
            </a:r>
            <a:r>
              <a:rPr lang="en-GB" baseline="0" dirty="0" smtClean="0"/>
              <a:t> OA and also the Framework components (</a:t>
            </a:r>
            <a:r>
              <a:rPr lang="en-GB" baseline="0" dirty="0" err="1" smtClean="0"/>
              <a:t>fwGbt</a:t>
            </a:r>
            <a:r>
              <a:rPr lang="en-GB" baseline="0" dirty="0" smtClean="0"/>
              <a:t>) installed, will act as a </a:t>
            </a:r>
            <a:r>
              <a:rPr lang="en-GB" baseline="0" dirty="0" err="1" smtClean="0"/>
              <a:t>Gbt</a:t>
            </a:r>
            <a:r>
              <a:rPr lang="en-GB" baseline="0" dirty="0" smtClean="0"/>
              <a:t> Client (DIM Client) to the </a:t>
            </a:r>
            <a:r>
              <a:rPr lang="en-GB" baseline="0" dirty="0" err="1" smtClean="0"/>
              <a:t>Gbt</a:t>
            </a:r>
            <a:r>
              <a:rPr lang="en-GB" baseline="0" dirty="0" smtClean="0"/>
              <a:t> Server installed in a host pc (host to a SOL40 board). They interact through DIM so a DIM_DNS_NODE needs to be set up. In the host PC </a:t>
            </a:r>
            <a:r>
              <a:rPr lang="en-GB" baseline="0" dirty="0" err="1" smtClean="0"/>
              <a:t>GBtServer</a:t>
            </a:r>
            <a:r>
              <a:rPr lang="en-GB" baseline="0" dirty="0" smtClean="0"/>
              <a:t> is compiled with the </a:t>
            </a:r>
            <a:r>
              <a:rPr lang="en-GB" baseline="0" dirty="0" err="1" smtClean="0"/>
              <a:t>lbPCie</a:t>
            </a:r>
            <a:r>
              <a:rPr lang="en-GB" baseline="0" dirty="0" smtClean="0"/>
              <a:t> libraries and uses the installed </a:t>
            </a:r>
            <a:r>
              <a:rPr lang="en-GB" baseline="0" dirty="0" err="1" smtClean="0"/>
              <a:t>PCIe</a:t>
            </a:r>
            <a:r>
              <a:rPr lang="en-GB" baseline="0" dirty="0" smtClean="0"/>
              <a:t> driver. Then through the SOL40 firmware one can talk to the Front Ends through the GBT-SCA chain. Right now we’ve released a version of the </a:t>
            </a:r>
            <a:r>
              <a:rPr lang="en-GB" baseline="0" dirty="0" err="1" smtClean="0"/>
              <a:t>GbtServer</a:t>
            </a:r>
            <a:r>
              <a:rPr lang="en-GB" baseline="0" dirty="0" smtClean="0"/>
              <a:t>, </a:t>
            </a:r>
            <a:r>
              <a:rPr lang="en-GB" baseline="0" dirty="0" smtClean="0"/>
              <a:t>the new component to talk to it and control the GBT-SCA devices </a:t>
            </a:r>
            <a:r>
              <a:rPr lang="en-GB" baseline="0" dirty="0" err="1" smtClean="0"/>
              <a:t>FwGbt</a:t>
            </a:r>
            <a:r>
              <a:rPr lang="en-GB" baseline="0" dirty="0" smtClean="0"/>
              <a:t> </a:t>
            </a:r>
            <a:r>
              <a:rPr lang="en-GB" baseline="0" dirty="0" smtClean="0"/>
              <a:t>and </a:t>
            </a:r>
            <a:r>
              <a:rPr lang="en-GB" baseline="0" dirty="0" smtClean="0"/>
              <a:t>now you can also model your hardware that is controlled by the SCA in the hardware tool that existed already before.</a:t>
            </a:r>
            <a:endParaRPr lang="en-GB" dirty="0"/>
          </a:p>
        </p:txBody>
      </p:sp>
      <p:sp>
        <p:nvSpPr>
          <p:cNvPr id="4" name="Slide Number Placeholder 3"/>
          <p:cNvSpPr>
            <a:spLocks noGrp="1"/>
          </p:cNvSpPr>
          <p:nvPr>
            <p:ph type="sldNum" sz="quarter" idx="10"/>
          </p:nvPr>
        </p:nvSpPr>
        <p:spPr/>
        <p:txBody>
          <a:bodyPr/>
          <a:lstStyle/>
          <a:p>
            <a:fld id="{A904DF27-F21F-4E28-BA8A-C7728782FBC7}" type="slidenum">
              <a:rPr lang="en-GB" smtClean="0"/>
              <a:t>2</a:t>
            </a:fld>
            <a:endParaRPr lang="en-GB"/>
          </a:p>
        </p:txBody>
      </p:sp>
    </p:spTree>
    <p:extLst>
      <p:ext uri="{BB962C8B-B14F-4D97-AF65-F5344CB8AC3E}">
        <p14:creationId xmlns:p14="http://schemas.microsoft.com/office/powerpoint/2010/main" val="148516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a:t>
            </a:r>
            <a:r>
              <a:rPr lang="en-GB" dirty="0" err="1" smtClean="0"/>
              <a:t>GbtServer</a:t>
            </a:r>
            <a:r>
              <a:rPr lang="en-GB" dirty="0" smtClean="0"/>
              <a:t>,</a:t>
            </a:r>
            <a:r>
              <a:rPr lang="en-GB" baseline="0" dirty="0" smtClean="0"/>
              <a:t> most of the protocols are implemented, we just didn’t debug the JTAG totally yet. This allows for the raw use of all the field buses of the SCA but still abstracts all the commands and some of their specifications. All of the controller registers and actions are available (sometimes not in the rawest of formats). For instance, some SPI types make use of the GPIO lines to select the slave Front End Board. We still don’t how many of these protocols are going to be implemented in the Front-Ends, so we would like to ask people to come to us and tell us how to communicate with yours devices. Any multiplexing needs to be done? Two more protocols are to be added and these are I2C and SPI done through some FPGA IP Core registers to monitor the status of the PLLs, </a:t>
            </a:r>
            <a:r>
              <a:rPr lang="en-GB" baseline="0" dirty="0" err="1" smtClean="0"/>
              <a:t>Minipods</a:t>
            </a:r>
            <a:r>
              <a:rPr lang="en-GB" baseline="0" dirty="0" smtClean="0"/>
              <a:t> and also to duplicate the LED information physically available in amc40.</a:t>
            </a:r>
            <a:endParaRPr lang="en-GB" dirty="0"/>
          </a:p>
        </p:txBody>
      </p:sp>
      <p:sp>
        <p:nvSpPr>
          <p:cNvPr id="4" name="Slide Number Placeholder 3"/>
          <p:cNvSpPr>
            <a:spLocks noGrp="1"/>
          </p:cNvSpPr>
          <p:nvPr>
            <p:ph type="sldNum" sz="quarter" idx="10"/>
          </p:nvPr>
        </p:nvSpPr>
        <p:spPr/>
        <p:txBody>
          <a:bodyPr/>
          <a:lstStyle/>
          <a:p>
            <a:fld id="{A904DF27-F21F-4E28-BA8A-C7728782FBC7}" type="slidenum">
              <a:rPr lang="en-GB" smtClean="0"/>
              <a:t>3</a:t>
            </a:fld>
            <a:endParaRPr lang="en-GB"/>
          </a:p>
        </p:txBody>
      </p:sp>
    </p:spTree>
    <p:extLst>
      <p:ext uri="{BB962C8B-B14F-4D97-AF65-F5344CB8AC3E}">
        <p14:creationId xmlns:p14="http://schemas.microsoft.com/office/powerpoint/2010/main" val="3347215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the hardware tool we have all the SCA protocols available, with the exception of JTAG for now and integrated a GBT-SCA device type with all the protocols, so it’s already possible to model your devices with all the SCA available field buses, and one of the ways to do this is by describing your device in an XML file and import it here through the advanced tab. With this you can specify monitoring rates for your registers and whether you data to come to you “on change” basis.</a:t>
            </a:r>
            <a:endParaRPr lang="en-GB" dirty="0"/>
          </a:p>
        </p:txBody>
      </p:sp>
      <p:sp>
        <p:nvSpPr>
          <p:cNvPr id="4" name="Slide Number Placeholder 3"/>
          <p:cNvSpPr>
            <a:spLocks noGrp="1"/>
          </p:cNvSpPr>
          <p:nvPr>
            <p:ph type="sldNum" sz="quarter" idx="10"/>
          </p:nvPr>
        </p:nvSpPr>
        <p:spPr/>
        <p:txBody>
          <a:bodyPr/>
          <a:lstStyle/>
          <a:p>
            <a:fld id="{A904DF27-F21F-4E28-BA8A-C7728782FBC7}" type="slidenum">
              <a:rPr lang="en-GB" smtClean="0"/>
              <a:t>4</a:t>
            </a:fld>
            <a:endParaRPr lang="en-GB"/>
          </a:p>
        </p:txBody>
      </p:sp>
    </p:spTree>
    <p:extLst>
      <p:ext uri="{BB962C8B-B14F-4D97-AF65-F5344CB8AC3E}">
        <p14:creationId xmlns:p14="http://schemas.microsoft.com/office/powerpoint/2010/main" val="2210177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far we’ve tested these tools with some target</a:t>
            </a:r>
            <a:r>
              <a:rPr lang="en-GB" baseline="0" dirty="0" smtClean="0"/>
              <a:t> devices, including the VELO board, which needs some further testing (ADC not fully working). SALT8 I2C and GPIO</a:t>
            </a:r>
            <a:endParaRPr lang="en-GB" dirty="0"/>
          </a:p>
        </p:txBody>
      </p:sp>
      <p:sp>
        <p:nvSpPr>
          <p:cNvPr id="4" name="Slide Number Placeholder 3"/>
          <p:cNvSpPr>
            <a:spLocks noGrp="1"/>
          </p:cNvSpPr>
          <p:nvPr>
            <p:ph type="sldNum" sz="quarter" idx="10"/>
          </p:nvPr>
        </p:nvSpPr>
        <p:spPr/>
        <p:txBody>
          <a:bodyPr/>
          <a:lstStyle/>
          <a:p>
            <a:fld id="{A904DF27-F21F-4E28-BA8A-C7728782FBC7}" type="slidenum">
              <a:rPr lang="en-GB" smtClean="0"/>
              <a:t>5</a:t>
            </a:fld>
            <a:endParaRPr lang="en-GB"/>
          </a:p>
        </p:txBody>
      </p:sp>
    </p:spTree>
    <p:extLst>
      <p:ext uri="{BB962C8B-B14F-4D97-AF65-F5344CB8AC3E}">
        <p14:creationId xmlns:p14="http://schemas.microsoft.com/office/powerpoint/2010/main" val="4273740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a:t>
            </a:r>
            <a:r>
              <a:rPr lang="en-GB" baseline="0" dirty="0" smtClean="0"/>
              <a:t> was a release of the </a:t>
            </a:r>
            <a:r>
              <a:rPr lang="en-GB" baseline="0" dirty="0" err="1" smtClean="0"/>
              <a:t>fwMiniDAQ</a:t>
            </a:r>
            <a:r>
              <a:rPr lang="en-GB" baseline="0" dirty="0" smtClean="0"/>
              <a:t> component, you can check the documentation here in this link. This component provides control to SODIN, SOL40 and TELL40 boards, as well as the 10G interface. It’s a ready to use component, in the sense that it already has not only the types but also the devices instantiated, namely 1 SODIN core, 6 SOL40 links and 1 TELL40 device. The only thing you need to do is configure the </a:t>
            </a:r>
            <a:r>
              <a:rPr lang="en-GB" baseline="0" dirty="0" err="1" smtClean="0"/>
              <a:t>ccpc</a:t>
            </a:r>
            <a:r>
              <a:rPr lang="en-GB" baseline="0" dirty="0" smtClean="0"/>
              <a:t> and you will have this working, will elaborate on that in a few slides. There is an FSM tree for the </a:t>
            </a:r>
            <a:r>
              <a:rPr lang="en-GB" baseline="0" dirty="0" err="1" smtClean="0"/>
              <a:t>MiniDAQ</a:t>
            </a:r>
            <a:r>
              <a:rPr lang="en-GB" baseline="0" dirty="0" smtClean="0"/>
              <a:t> that serves as an aggregator for all these devices. At the time it doesn’t implement any commands apart from some reset, but the states of the FSM tree already reflect the states of the physical devices.</a:t>
            </a:r>
            <a:endParaRPr lang="en-GB" dirty="0"/>
          </a:p>
        </p:txBody>
      </p:sp>
      <p:sp>
        <p:nvSpPr>
          <p:cNvPr id="4" name="Slide Number Placeholder 3"/>
          <p:cNvSpPr>
            <a:spLocks noGrp="1"/>
          </p:cNvSpPr>
          <p:nvPr>
            <p:ph type="sldNum" sz="quarter" idx="10"/>
          </p:nvPr>
        </p:nvSpPr>
        <p:spPr/>
        <p:txBody>
          <a:bodyPr/>
          <a:lstStyle/>
          <a:p>
            <a:fld id="{A904DF27-F21F-4E28-BA8A-C7728782FBC7}" type="slidenum">
              <a:rPr lang="en-GB" smtClean="0"/>
              <a:t>6</a:t>
            </a:fld>
            <a:endParaRPr lang="en-GB"/>
          </a:p>
        </p:txBody>
      </p:sp>
    </p:spTree>
    <p:extLst>
      <p:ext uri="{BB962C8B-B14F-4D97-AF65-F5344CB8AC3E}">
        <p14:creationId xmlns:p14="http://schemas.microsoft.com/office/powerpoint/2010/main" val="1642059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a:t>
            </a:r>
            <a:r>
              <a:rPr lang="en-GB" baseline="0" dirty="0" smtClean="0"/>
              <a:t> will access these devices through the Device manager where you can navigate the FSM.</a:t>
            </a:r>
            <a:endParaRPr lang="en-GB" dirty="0"/>
          </a:p>
        </p:txBody>
      </p:sp>
      <p:sp>
        <p:nvSpPr>
          <p:cNvPr id="4" name="Slide Number Placeholder 3"/>
          <p:cNvSpPr>
            <a:spLocks noGrp="1"/>
          </p:cNvSpPr>
          <p:nvPr>
            <p:ph type="sldNum" sz="quarter" idx="10"/>
          </p:nvPr>
        </p:nvSpPr>
        <p:spPr/>
        <p:txBody>
          <a:bodyPr/>
          <a:lstStyle/>
          <a:p>
            <a:fld id="{A904DF27-F21F-4E28-BA8A-C7728782FBC7}" type="slidenum">
              <a:rPr lang="en-GB" smtClean="0"/>
              <a:t>7</a:t>
            </a:fld>
            <a:endParaRPr lang="en-GB"/>
          </a:p>
        </p:txBody>
      </p:sp>
    </p:spTree>
    <p:extLst>
      <p:ext uri="{BB962C8B-B14F-4D97-AF65-F5344CB8AC3E}">
        <p14:creationId xmlns:p14="http://schemas.microsoft.com/office/powerpoint/2010/main" val="1589808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if you open the Top entity panel, you will get these, where you get a view of</a:t>
            </a:r>
            <a:r>
              <a:rPr lang="en-GB" baseline="0" dirty="0" smtClean="0"/>
              <a:t> the state of the connection with the devices and the </a:t>
            </a:r>
            <a:r>
              <a:rPr lang="en-GB" baseline="0" dirty="0" err="1" smtClean="0"/>
              <a:t>GbtServer</a:t>
            </a:r>
            <a:r>
              <a:rPr lang="en-GB" baseline="0" dirty="0" smtClean="0"/>
              <a:t>. After you have the </a:t>
            </a:r>
            <a:r>
              <a:rPr lang="en-GB" baseline="0" dirty="0" err="1" smtClean="0"/>
              <a:t>GbtServer</a:t>
            </a:r>
            <a:r>
              <a:rPr lang="en-GB" baseline="0" dirty="0" smtClean="0"/>
              <a:t> running, you will want to configure to which CCPC you want to connect and start the dim subscriptions to that Server. Once you’ve done that you should get these subscriptions green, and also the </a:t>
            </a:r>
            <a:r>
              <a:rPr lang="en-GB" baseline="0" dirty="0" err="1" smtClean="0"/>
              <a:t>Gbt</a:t>
            </a:r>
            <a:r>
              <a:rPr lang="en-GB" baseline="0" dirty="0" smtClean="0"/>
              <a:t> Server Connection should be ok. Then after you restart the control managers here, you should see something like this in the picture. Then you can test the system with a click here (will perform some writes and reads check if everything is ok). Here you will see what are the </a:t>
            </a:r>
            <a:r>
              <a:rPr lang="en-GB" baseline="0" dirty="0" err="1" smtClean="0"/>
              <a:t>fiber</a:t>
            </a:r>
            <a:r>
              <a:rPr lang="en-GB" baseline="0" dirty="0" smtClean="0"/>
              <a:t> assignments.</a:t>
            </a:r>
            <a:endParaRPr lang="en-GB" dirty="0"/>
          </a:p>
        </p:txBody>
      </p:sp>
      <p:sp>
        <p:nvSpPr>
          <p:cNvPr id="4" name="Slide Number Placeholder 3"/>
          <p:cNvSpPr>
            <a:spLocks noGrp="1"/>
          </p:cNvSpPr>
          <p:nvPr>
            <p:ph type="sldNum" sz="quarter" idx="10"/>
          </p:nvPr>
        </p:nvSpPr>
        <p:spPr/>
        <p:txBody>
          <a:bodyPr/>
          <a:lstStyle/>
          <a:p>
            <a:fld id="{A904DF27-F21F-4E28-BA8A-C7728782FBC7}" type="slidenum">
              <a:rPr lang="en-GB" smtClean="0"/>
              <a:t>8</a:t>
            </a:fld>
            <a:endParaRPr lang="en-GB"/>
          </a:p>
        </p:txBody>
      </p:sp>
    </p:spTree>
    <p:extLst>
      <p:ext uri="{BB962C8B-B14F-4D97-AF65-F5344CB8AC3E}">
        <p14:creationId xmlns:p14="http://schemas.microsoft.com/office/powerpoint/2010/main" val="943234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You’ll also have the device control panels for the 3 types of devices, so SODIN,</a:t>
            </a:r>
            <a:r>
              <a:rPr lang="en-GB" baseline="0" dirty="0" smtClean="0"/>
              <a:t> SOL40 and TELL40 with all the different aspects of it to monitor and control.</a:t>
            </a:r>
            <a:endParaRPr lang="en-GB" dirty="0"/>
          </a:p>
        </p:txBody>
      </p:sp>
      <p:sp>
        <p:nvSpPr>
          <p:cNvPr id="4" name="Slide Number Placeholder 3"/>
          <p:cNvSpPr>
            <a:spLocks noGrp="1"/>
          </p:cNvSpPr>
          <p:nvPr>
            <p:ph type="sldNum" sz="quarter" idx="10"/>
          </p:nvPr>
        </p:nvSpPr>
        <p:spPr/>
        <p:txBody>
          <a:bodyPr/>
          <a:lstStyle/>
          <a:p>
            <a:fld id="{A904DF27-F21F-4E28-BA8A-C7728782FBC7}" type="slidenum">
              <a:rPr lang="en-GB" smtClean="0"/>
              <a:t>9</a:t>
            </a:fld>
            <a:endParaRPr lang="en-GB"/>
          </a:p>
        </p:txBody>
      </p:sp>
    </p:spTree>
    <p:extLst>
      <p:ext uri="{BB962C8B-B14F-4D97-AF65-F5344CB8AC3E}">
        <p14:creationId xmlns:p14="http://schemas.microsoft.com/office/powerpoint/2010/main" val="1965050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04DF27-F21F-4E28-BA8A-C7728782FBC7}" type="slidenum">
              <a:rPr lang="en-GB" smtClean="0"/>
              <a:t>10</a:t>
            </a:fld>
            <a:endParaRPr lang="en-GB"/>
          </a:p>
        </p:txBody>
      </p:sp>
    </p:spTree>
    <p:extLst>
      <p:ext uri="{BB962C8B-B14F-4D97-AF65-F5344CB8AC3E}">
        <p14:creationId xmlns:p14="http://schemas.microsoft.com/office/powerpoint/2010/main" val="4108516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13E4FA4-A72C-40AF-8605-BB2636A7517C}"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15629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68037D-4792-4CC1-B75A-2559E31C1E27}"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092971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0FF8E7-95E0-4EE8-A070-604F8310EB91}"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54894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1154FD1-3EA6-42B7-B0E1-F56F0CDFD836}"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836535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E244BE-C961-4B54-AA2D-796A25C1B390}"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413941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9ECDA6-7BC4-4F7A-BCDB-E105FEFB8BC3}"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02707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F4AD4E-7C86-4CF4-8B7C-0E55BA87C746}"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412474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02C14E-34AD-4B92-A06C-FE39BC06B29E}" type="datetime1">
              <a:rPr lang="en-US" smtClean="0"/>
              <a:t>4/20/2016</a:t>
            </a:fld>
            <a:endParaRPr lang="en-US" dirty="0"/>
          </a:p>
        </p:txBody>
      </p:sp>
      <p:sp>
        <p:nvSpPr>
          <p:cNvPr id="8" name="Footer Placeholder 7"/>
          <p:cNvSpPr>
            <a:spLocks noGrp="1"/>
          </p:cNvSpPr>
          <p:nvPr>
            <p:ph type="ftr" sz="quarter" idx="11"/>
          </p:nvPr>
        </p:nvSpPr>
        <p:spPr/>
        <p:txBody>
          <a:bodyPr/>
          <a:lstStyle/>
          <a:p>
            <a:r>
              <a:rPr lang="en-GB" smtClean="0"/>
              <a:t>Control System for the LHCb Upgrade</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06696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497F20B-56B3-4CAF-B8FD-F594F0E7EC47}" type="datetime1">
              <a:rPr lang="en-US" smtClean="0"/>
              <a:t>4/20/2016</a:t>
            </a:fld>
            <a:endParaRPr lang="en-US" dirty="0"/>
          </a:p>
        </p:txBody>
      </p:sp>
      <p:sp>
        <p:nvSpPr>
          <p:cNvPr id="4" name="Footer Placeholder 3"/>
          <p:cNvSpPr>
            <a:spLocks noGrp="1"/>
          </p:cNvSpPr>
          <p:nvPr>
            <p:ph type="ftr" sz="quarter" idx="11"/>
          </p:nvPr>
        </p:nvSpPr>
        <p:spPr/>
        <p:txBody>
          <a:bodyPr/>
          <a:lstStyle/>
          <a:p>
            <a:r>
              <a:rPr lang="en-GB" smtClean="0"/>
              <a:t>Control System for the LHCb Upgrade</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95338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67B402-7B0A-4B3D-8E1D-C564D4CCFEDA}" type="datetime1">
              <a:rPr lang="en-US" smtClean="0"/>
              <a:t>4/20/2016</a:t>
            </a:fld>
            <a:endParaRPr lang="en-US" dirty="0"/>
          </a:p>
        </p:txBody>
      </p:sp>
      <p:sp>
        <p:nvSpPr>
          <p:cNvPr id="3" name="Footer Placeholder 2"/>
          <p:cNvSpPr>
            <a:spLocks noGrp="1"/>
          </p:cNvSpPr>
          <p:nvPr>
            <p:ph type="ftr" sz="quarter" idx="11"/>
          </p:nvPr>
        </p:nvSpPr>
        <p:spPr/>
        <p:txBody>
          <a:bodyPr/>
          <a:lstStyle/>
          <a:p>
            <a:r>
              <a:rPr lang="en-GB" smtClean="0"/>
              <a:t>Control System for the LHCb Upgrade</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562730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8D763E-A987-41A6-B403-008DFF52C032}"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5952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C6EA8A-9709-4CD0-AEEE-064C05E39900}"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140772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37BBD-030E-41AA-9E26-46F5693121AF}"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spTree>
    <p:extLst>
      <p:ext uri="{BB962C8B-B14F-4D97-AF65-F5344CB8AC3E}">
        <p14:creationId xmlns:p14="http://schemas.microsoft.com/office/powerpoint/2010/main" val="42640555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4C9BFD-6DD4-4B53-9BED-5DE00192FC00}"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302211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1C13BF-8888-4974-8481-FCBE6518207D}"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807000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0B242D0-0752-4876-851E-AFCC854AED59}"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931570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79E0C2-A7FF-4792-BB11-723BBEC33B93}"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413019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5D83D5-ECB1-4523-8294-9BAD13484F5F}"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599505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18F51B-A846-4D40-8DAE-BE6566EA2E8F}"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548920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E0E729-43AA-4999-B5DD-EC52E9CCA7C3}" type="datetime1">
              <a:rPr lang="en-US" smtClean="0"/>
              <a:t>4/20/2016</a:t>
            </a:fld>
            <a:endParaRPr lang="en-US" dirty="0"/>
          </a:p>
        </p:txBody>
      </p:sp>
      <p:sp>
        <p:nvSpPr>
          <p:cNvPr id="8" name="Footer Placeholder 7"/>
          <p:cNvSpPr>
            <a:spLocks noGrp="1"/>
          </p:cNvSpPr>
          <p:nvPr>
            <p:ph type="ftr" sz="quarter" idx="11"/>
          </p:nvPr>
        </p:nvSpPr>
        <p:spPr/>
        <p:txBody>
          <a:bodyPr/>
          <a:lstStyle/>
          <a:p>
            <a:r>
              <a:rPr lang="en-GB" smtClean="0"/>
              <a:t>Control System for the LHCb Upgrade</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275009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6FDDB44-B7DA-46EE-BD6F-07117AB56E12}" type="datetime1">
              <a:rPr lang="en-US" smtClean="0"/>
              <a:t>4/20/2016</a:t>
            </a:fld>
            <a:endParaRPr lang="en-US" dirty="0"/>
          </a:p>
        </p:txBody>
      </p:sp>
      <p:sp>
        <p:nvSpPr>
          <p:cNvPr id="4" name="Footer Placeholder 3"/>
          <p:cNvSpPr>
            <a:spLocks noGrp="1"/>
          </p:cNvSpPr>
          <p:nvPr>
            <p:ph type="ftr" sz="quarter" idx="11"/>
          </p:nvPr>
        </p:nvSpPr>
        <p:spPr/>
        <p:txBody>
          <a:bodyPr/>
          <a:lstStyle/>
          <a:p>
            <a:r>
              <a:rPr lang="en-GB" smtClean="0"/>
              <a:t>Control System for the LHCb Upgrade</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275883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CE365B-92CA-4207-8BAB-985FCB41EF47}" type="datetime1">
              <a:rPr lang="en-US" smtClean="0"/>
              <a:t>4/20/2016</a:t>
            </a:fld>
            <a:endParaRPr lang="en-US" dirty="0"/>
          </a:p>
        </p:txBody>
      </p:sp>
      <p:sp>
        <p:nvSpPr>
          <p:cNvPr id="3" name="Footer Placeholder 2"/>
          <p:cNvSpPr>
            <a:spLocks noGrp="1"/>
          </p:cNvSpPr>
          <p:nvPr>
            <p:ph type="ftr" sz="quarter" idx="11"/>
          </p:nvPr>
        </p:nvSpPr>
        <p:spPr/>
        <p:txBody>
          <a:bodyPr/>
          <a:lstStyle/>
          <a:p>
            <a:r>
              <a:rPr lang="en-GB" smtClean="0"/>
              <a:t>Control System for the LHCb Upgrade</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17154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8E2CE6-33B6-4581-BBA8-63DF269D7706}"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273198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977AC8-C8A9-45E8-8EFC-ACCA01D5330A}"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86875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458490-97D1-4CB9-94A4-46E8337D748A}"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spTree>
    <p:extLst>
      <p:ext uri="{BB962C8B-B14F-4D97-AF65-F5344CB8AC3E}">
        <p14:creationId xmlns:p14="http://schemas.microsoft.com/office/powerpoint/2010/main" val="25662434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349B88-DCA1-4CF2-B365-070642B65A64}"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664117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3491F-94F8-4AE3-9C4B-84A2699F3589}"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596913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230118D0-B03F-46A8-A9FE-49B2AFBDD48F}"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7823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46E1A7-D146-4708-BA8B-1EF204D87CB5}"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715132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45B52C-EBF3-4C8E-8206-904BD674353F}"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3372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404B36A-DC09-42B5-B4EA-14E1FA06A683}"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032840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1E441B-FE58-46C1-B5B0-F0F3B8F69E50}" type="datetime1">
              <a:rPr lang="en-US" smtClean="0"/>
              <a:t>4/20/2016</a:t>
            </a:fld>
            <a:endParaRPr lang="en-US" dirty="0"/>
          </a:p>
        </p:txBody>
      </p:sp>
      <p:sp>
        <p:nvSpPr>
          <p:cNvPr id="8" name="Footer Placeholder 7"/>
          <p:cNvSpPr>
            <a:spLocks noGrp="1"/>
          </p:cNvSpPr>
          <p:nvPr>
            <p:ph type="ftr" sz="quarter" idx="11"/>
          </p:nvPr>
        </p:nvSpPr>
        <p:spPr/>
        <p:txBody>
          <a:bodyPr/>
          <a:lstStyle/>
          <a:p>
            <a:r>
              <a:rPr lang="en-GB" smtClean="0"/>
              <a:t>Control System for the LHCb Upgrade</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994951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D99888-421B-47B0-9C19-ECF849E675A8}" type="datetime1">
              <a:rPr lang="en-US" smtClean="0"/>
              <a:t>4/20/2016</a:t>
            </a:fld>
            <a:endParaRPr lang="en-US" dirty="0"/>
          </a:p>
        </p:txBody>
      </p:sp>
      <p:sp>
        <p:nvSpPr>
          <p:cNvPr id="4" name="Footer Placeholder 3"/>
          <p:cNvSpPr>
            <a:spLocks noGrp="1"/>
          </p:cNvSpPr>
          <p:nvPr>
            <p:ph type="ftr" sz="quarter" idx="11"/>
          </p:nvPr>
        </p:nvSpPr>
        <p:spPr/>
        <p:txBody>
          <a:bodyPr/>
          <a:lstStyle/>
          <a:p>
            <a:r>
              <a:rPr lang="en-GB" smtClean="0"/>
              <a:t>Control System for the LHCb Upgrade</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67718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EDC95CB-1D4C-49D4-A3DC-A5F9EAADDD08}"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051489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F0F2A9-1204-4844-950B-D57A48F77BFE}" type="datetime1">
              <a:rPr lang="en-US" smtClean="0"/>
              <a:t>4/20/2016</a:t>
            </a:fld>
            <a:endParaRPr lang="en-US" dirty="0"/>
          </a:p>
        </p:txBody>
      </p:sp>
      <p:sp>
        <p:nvSpPr>
          <p:cNvPr id="3" name="Footer Placeholder 2"/>
          <p:cNvSpPr>
            <a:spLocks noGrp="1"/>
          </p:cNvSpPr>
          <p:nvPr>
            <p:ph type="ftr" sz="quarter" idx="11"/>
          </p:nvPr>
        </p:nvSpPr>
        <p:spPr/>
        <p:txBody>
          <a:bodyPr/>
          <a:lstStyle/>
          <a:p>
            <a:r>
              <a:rPr lang="en-GB" smtClean="0"/>
              <a:t>Control System for the LHCb Upgrade</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327100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C3173-6F88-4030-8AFB-C6DB347AF99D}"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978314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116011-CBAC-47B4-A101-425B0189ED26}"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15291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120D1B-BECD-4F6A-9EFD-9D0AE8ED1A6C}"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0580141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1ED648-1838-438D-B889-F225AFD76BC4}"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292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1C285-123D-4C39-BAB4-6D2E314484CF}" type="datetime1">
              <a:rPr lang="en-US" smtClean="0"/>
              <a:t>4/20/2016</a:t>
            </a:fld>
            <a:endParaRPr lang="en-US" dirty="0"/>
          </a:p>
        </p:txBody>
      </p:sp>
      <p:sp>
        <p:nvSpPr>
          <p:cNvPr id="8" name="Footer Placeholder 7"/>
          <p:cNvSpPr>
            <a:spLocks noGrp="1"/>
          </p:cNvSpPr>
          <p:nvPr>
            <p:ph type="ftr" sz="quarter" idx="11"/>
          </p:nvPr>
        </p:nvSpPr>
        <p:spPr/>
        <p:txBody>
          <a:bodyPr/>
          <a:lstStyle/>
          <a:p>
            <a:r>
              <a:rPr lang="en-GB" smtClean="0"/>
              <a:t>Control System for the LHCb Upgrade</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79684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FD255EB-D99F-42E0-9886-E5A0EF0BD8E0}" type="datetime1">
              <a:rPr lang="en-US" smtClean="0"/>
              <a:t>4/20/2016</a:t>
            </a:fld>
            <a:endParaRPr lang="en-US" dirty="0"/>
          </a:p>
        </p:txBody>
      </p:sp>
      <p:sp>
        <p:nvSpPr>
          <p:cNvPr id="4" name="Footer Placeholder 3"/>
          <p:cNvSpPr>
            <a:spLocks noGrp="1"/>
          </p:cNvSpPr>
          <p:nvPr>
            <p:ph type="ftr" sz="quarter" idx="11"/>
          </p:nvPr>
        </p:nvSpPr>
        <p:spPr/>
        <p:txBody>
          <a:bodyPr/>
          <a:lstStyle/>
          <a:p>
            <a:r>
              <a:rPr lang="en-GB" smtClean="0"/>
              <a:t>Control System for the LHCb Upgrade</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52622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20A5FE-1D70-4E8E-A288-23D7DEDBBEE9}" type="datetime1">
              <a:rPr lang="en-US" smtClean="0"/>
              <a:t>4/20/2016</a:t>
            </a:fld>
            <a:endParaRPr lang="en-US" dirty="0"/>
          </a:p>
        </p:txBody>
      </p:sp>
      <p:sp>
        <p:nvSpPr>
          <p:cNvPr id="3" name="Footer Placeholder 2"/>
          <p:cNvSpPr>
            <a:spLocks noGrp="1"/>
          </p:cNvSpPr>
          <p:nvPr>
            <p:ph type="ftr" sz="quarter" idx="11"/>
          </p:nvPr>
        </p:nvSpPr>
        <p:spPr/>
        <p:txBody>
          <a:bodyPr/>
          <a:lstStyle/>
          <a:p>
            <a:r>
              <a:rPr lang="en-GB" smtClean="0"/>
              <a:t>Control System for the LHCb Upgrade</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35388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EE39F5-6544-4EEC-87FC-C51A65DA05BA}"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00404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9AB25E-6C3B-4672-994C-96210E28531F}"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spTree>
    <p:extLst>
      <p:ext uri="{BB962C8B-B14F-4D97-AF65-F5344CB8AC3E}">
        <p14:creationId xmlns:p14="http://schemas.microsoft.com/office/powerpoint/2010/main" val="2088589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F2CD969E-EAD0-4746-AA1F-DAB67057E57F}" type="datetime1">
              <a:rPr lang="en-US" smtClean="0"/>
              <a:t>4/20/2016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r>
              <a:rPr lang="en-GB" smtClean="0"/>
              <a:t>Control System for the LHCb Upgrade</a:t>
            </a:r>
            <a:endParaRPr lang="en-US" dirty="0"/>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197557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D236F17-C209-4EB1-908A-B360B4DF5970}" type="datetime1">
              <a:rPr lang="en-US" smtClean="0"/>
              <a:t>4/20/2016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r>
              <a:rPr lang="en-GB" smtClean="0"/>
              <a:t>Control System for the LHCb Upgrade</a:t>
            </a:r>
            <a:endParaRPr lang="en-US" dirty="0"/>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6509448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A2C54C66-EC45-4B68-9D17-004330287C7E}" type="datetime1">
              <a:rPr lang="en-US" smtClean="0"/>
              <a:t>4/20/2016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r>
              <a:rPr lang="en-GB" smtClean="0"/>
              <a:t>Control System for the LHCb Upgrade</a:t>
            </a:r>
            <a:endParaRPr lang="en-US" dirty="0"/>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45473634"/>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950E9C1-B9DB-4F3A-A226-E07FD43556DB}" type="datetime1">
              <a:rPr lang="en-US" smtClean="0"/>
              <a:t>4/20/2016</a:t>
            </a:fld>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GB" smtClean="0"/>
              <a:t>Control System for the LHCb Upgrade</a:t>
            </a:r>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7899736"/>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hf hdr="0"/>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8.jp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5.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5.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pt-PT" dirty="0" smtClean="0"/>
              <a:t>Control System</a:t>
            </a:r>
            <a:br>
              <a:rPr lang="pt-PT" dirty="0" smtClean="0"/>
            </a:br>
            <a:r>
              <a:rPr lang="pt-PT" dirty="0" smtClean="0"/>
              <a:t>for the LHC</a:t>
            </a:r>
            <a:r>
              <a:rPr lang="pt-PT" cap="none" dirty="0" smtClean="0"/>
              <a:t>b</a:t>
            </a:r>
            <a:r>
              <a:rPr lang="pt-PT" dirty="0" smtClean="0"/>
              <a:t> upgrade</a:t>
            </a:r>
            <a:endParaRPr lang="en-GB" dirty="0"/>
          </a:p>
        </p:txBody>
      </p:sp>
      <p:sp>
        <p:nvSpPr>
          <p:cNvPr id="3" name="Subtitle 2"/>
          <p:cNvSpPr>
            <a:spLocks noGrp="1"/>
          </p:cNvSpPr>
          <p:nvPr>
            <p:ph type="subTitle" idx="1"/>
          </p:nvPr>
        </p:nvSpPr>
        <p:spPr/>
        <p:txBody>
          <a:bodyPr>
            <a:normAutofit/>
          </a:bodyPr>
          <a:lstStyle/>
          <a:p>
            <a:r>
              <a:rPr lang="en-GB" dirty="0" smtClean="0"/>
              <a:t>LHCb Upgrade Meeting</a:t>
            </a:r>
          </a:p>
          <a:p>
            <a:r>
              <a:rPr lang="en-GB" dirty="0" smtClean="0"/>
              <a:t>21.04.2016</a:t>
            </a:r>
            <a:endParaRPr lang="en-GB" dirty="0" smtClean="0"/>
          </a:p>
        </p:txBody>
      </p:sp>
    </p:spTree>
    <p:extLst>
      <p:ext uri="{BB962C8B-B14F-4D97-AF65-F5344CB8AC3E}">
        <p14:creationId xmlns:p14="http://schemas.microsoft.com/office/powerpoint/2010/main" val="38433801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Plans</a:t>
            </a:r>
            <a:endParaRPr lang="en-GB" dirty="0"/>
          </a:p>
        </p:txBody>
      </p:sp>
      <p:sp>
        <p:nvSpPr>
          <p:cNvPr id="3" name="Content Placeholder 2"/>
          <p:cNvSpPr>
            <a:spLocks noGrp="1"/>
          </p:cNvSpPr>
          <p:nvPr>
            <p:ph idx="1"/>
          </p:nvPr>
        </p:nvSpPr>
        <p:spPr>
          <a:xfrm>
            <a:off x="768097" y="2286000"/>
            <a:ext cx="5044124" cy="4023360"/>
          </a:xfrm>
        </p:spPr>
        <p:txBody>
          <a:bodyPr>
            <a:normAutofit/>
          </a:bodyPr>
          <a:lstStyle/>
          <a:p>
            <a:r>
              <a:rPr lang="en-GB" dirty="0" smtClean="0"/>
              <a:t>Integrate Paolo’s data checker control in </a:t>
            </a:r>
            <a:r>
              <a:rPr lang="en-GB" dirty="0" err="1" smtClean="0"/>
              <a:t>WinCC</a:t>
            </a:r>
            <a:endParaRPr lang="en-GB" dirty="0" smtClean="0"/>
          </a:p>
          <a:p>
            <a:pPr lvl="1"/>
            <a:r>
              <a:rPr lang="en-GB" dirty="0" smtClean="0"/>
              <a:t>Data Generation control already integrated</a:t>
            </a:r>
          </a:p>
          <a:p>
            <a:pPr lvl="1"/>
            <a:r>
              <a:rPr lang="en-GB" dirty="0" smtClean="0"/>
              <a:t>Some developments on the Data Acquisition control</a:t>
            </a:r>
          </a:p>
          <a:p>
            <a:pPr lvl="1"/>
            <a:endParaRPr lang="en-GB" dirty="0" smtClean="0"/>
          </a:p>
          <a:p>
            <a:r>
              <a:rPr lang="en-GB" dirty="0" smtClean="0"/>
              <a:t>Implement actions on the FSM</a:t>
            </a:r>
          </a:p>
          <a:p>
            <a:r>
              <a:rPr lang="en-GB" dirty="0" smtClean="0"/>
              <a:t>Implement missing protocols on the </a:t>
            </a:r>
            <a:r>
              <a:rPr lang="en-GB" dirty="0" err="1" smtClean="0"/>
              <a:t>GbtServer</a:t>
            </a:r>
            <a:endParaRPr lang="en-GB" dirty="0" smtClean="0"/>
          </a:p>
          <a:p>
            <a:pPr lvl="1"/>
            <a:r>
              <a:rPr lang="en-GB" dirty="0" smtClean="0"/>
              <a:t>Basically JTAG…</a:t>
            </a:r>
          </a:p>
          <a:p>
            <a:pPr lvl="1"/>
            <a:r>
              <a:rPr lang="en-GB" dirty="0" smtClean="0"/>
              <a:t>Local I2C and SPI (through FPGA IP Core)</a:t>
            </a:r>
          </a:p>
          <a:p>
            <a:pPr lvl="1"/>
            <a:endParaRPr lang="en-GB" dirty="0"/>
          </a:p>
          <a:p>
            <a:pPr marL="128016" lvl="1" indent="0">
              <a:buNone/>
            </a:pPr>
            <a:r>
              <a:rPr lang="en-GB" sz="2000" dirty="0"/>
              <a:t>Remote FPGA configuration through GBT-SCA</a:t>
            </a:r>
          </a:p>
          <a:p>
            <a:pPr marL="128016" lvl="1" indent="0">
              <a:buNone/>
            </a:pP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0163" y="2084832"/>
            <a:ext cx="2912220" cy="3150147"/>
          </a:xfrm>
          <a:prstGeom prst="rect">
            <a:avLst/>
          </a:prstGeom>
        </p:spPr>
      </p:pic>
      <p:sp>
        <p:nvSpPr>
          <p:cNvPr id="5" name="Date Placeholder 4"/>
          <p:cNvSpPr>
            <a:spLocks noGrp="1"/>
          </p:cNvSpPr>
          <p:nvPr>
            <p:ph type="dt" sz="half" idx="10"/>
          </p:nvPr>
        </p:nvSpPr>
        <p:spPr/>
        <p:txBody>
          <a:bodyPr/>
          <a:lstStyle/>
          <a:p>
            <a:fld id="{3BAE4F18-2EC3-4570-BA7E-52AB60D2BAF1}"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3014089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SUmmary</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Released on 13</a:t>
            </a:r>
            <a:r>
              <a:rPr lang="en-GB" baseline="30000" dirty="0" smtClean="0"/>
              <a:t>th</a:t>
            </a:r>
            <a:r>
              <a:rPr lang="en-GB" dirty="0" smtClean="0"/>
              <a:t> April</a:t>
            </a:r>
          </a:p>
          <a:p>
            <a:pPr>
              <a:buFont typeface="Wingdings" panose="05000000000000000000" pitchFamily="2" charset="2"/>
              <a:buChar char="§"/>
            </a:pPr>
            <a:r>
              <a:rPr lang="en-GB" sz="1600" dirty="0" err="1" smtClean="0"/>
              <a:t>fwMiniDAQ</a:t>
            </a:r>
            <a:r>
              <a:rPr lang="en-GB" sz="1600" dirty="0" smtClean="0"/>
              <a:t> (SOL40, SODIN, TELL40, 10G interface, GBT-SCA)</a:t>
            </a:r>
          </a:p>
          <a:p>
            <a:pPr>
              <a:buFont typeface="Wingdings" panose="05000000000000000000" pitchFamily="2" charset="2"/>
              <a:buChar char="§"/>
            </a:pPr>
            <a:r>
              <a:rPr lang="en-GB" sz="1600" dirty="0" err="1" smtClean="0"/>
              <a:t>GbtServ</a:t>
            </a:r>
            <a:endParaRPr lang="en-GB" sz="1600" dirty="0" smtClean="0"/>
          </a:p>
          <a:p>
            <a:pPr marL="0" indent="0">
              <a:buNone/>
            </a:pPr>
            <a:r>
              <a:rPr lang="en-GB" dirty="0" smtClean="0"/>
              <a:t>Provided centrally (by us)</a:t>
            </a:r>
          </a:p>
          <a:p>
            <a:pPr>
              <a:buFont typeface="Wingdings" panose="05000000000000000000" pitchFamily="2" charset="2"/>
              <a:buChar char="§"/>
            </a:pPr>
            <a:r>
              <a:rPr lang="en-GB" sz="1600" dirty="0" smtClean="0"/>
              <a:t>Tools for SOL40, TELL40, SODIN and Front End control</a:t>
            </a:r>
          </a:p>
          <a:p>
            <a:pPr>
              <a:buFont typeface="Wingdings" panose="05000000000000000000" pitchFamily="2" charset="2"/>
              <a:buChar char="§"/>
            </a:pPr>
            <a:r>
              <a:rPr lang="en-GB" sz="1600" dirty="0" smtClean="0"/>
              <a:t>Front End control tests</a:t>
            </a:r>
          </a:p>
          <a:p>
            <a:pPr>
              <a:buFont typeface="Wingdings" panose="05000000000000000000" pitchFamily="2" charset="2"/>
              <a:buChar char="§"/>
            </a:pPr>
            <a:r>
              <a:rPr lang="en-GB" sz="1600" dirty="0" smtClean="0"/>
              <a:t>Simple DAQ </a:t>
            </a:r>
          </a:p>
          <a:p>
            <a:pPr marL="0" indent="0">
              <a:buNone/>
            </a:pPr>
            <a:r>
              <a:rPr lang="en-GB" dirty="0" smtClean="0"/>
              <a:t>Not provided</a:t>
            </a:r>
          </a:p>
          <a:p>
            <a:pPr>
              <a:buFont typeface="Wingdings" panose="05000000000000000000" pitchFamily="2" charset="2"/>
              <a:buChar char="§"/>
            </a:pPr>
            <a:r>
              <a:rPr lang="en-GB" sz="1600" dirty="0"/>
              <a:t>T</a:t>
            </a:r>
            <a:r>
              <a:rPr lang="en-GB" sz="1600" dirty="0" smtClean="0"/>
              <a:t>esting of FEB specific functionalities</a:t>
            </a:r>
          </a:p>
          <a:p>
            <a:pPr>
              <a:buFont typeface="Wingdings" panose="05000000000000000000" pitchFamily="2" charset="2"/>
              <a:buChar char="§"/>
            </a:pPr>
            <a:r>
              <a:rPr lang="en-GB" sz="1600" dirty="0" smtClean="0"/>
              <a:t>FEB device user panels</a:t>
            </a:r>
          </a:p>
        </p:txBody>
      </p:sp>
      <p:sp>
        <p:nvSpPr>
          <p:cNvPr id="4" name="Date Placeholder 3"/>
          <p:cNvSpPr>
            <a:spLocks noGrp="1"/>
          </p:cNvSpPr>
          <p:nvPr>
            <p:ph type="dt" sz="half" idx="10"/>
          </p:nvPr>
        </p:nvSpPr>
        <p:spPr/>
        <p:txBody>
          <a:bodyPr/>
          <a:lstStyle/>
          <a:p>
            <a:fld id="{3329D974-F853-4509-ACFC-FE6B2CF4E642}"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40225849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62336" y="1335024"/>
            <a:ext cx="7289800" cy="2841561"/>
          </a:xfrm>
        </p:spPr>
      </p:pic>
      <p:sp>
        <p:nvSpPr>
          <p:cNvPr id="2" name="Title 1"/>
          <p:cNvSpPr>
            <a:spLocks noGrp="1"/>
          </p:cNvSpPr>
          <p:nvPr>
            <p:ph type="title"/>
          </p:nvPr>
        </p:nvSpPr>
        <p:spPr/>
        <p:txBody>
          <a:bodyPr/>
          <a:lstStyle/>
          <a:p>
            <a:r>
              <a:rPr lang="en-GB" dirty="0" smtClean="0"/>
              <a:t>Control system</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277233939"/>
              </p:ext>
            </p:extLst>
          </p:nvPr>
        </p:nvGraphicFramePr>
        <p:xfrm>
          <a:off x="1702676" y="4381937"/>
          <a:ext cx="6096000" cy="14833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GB" dirty="0" smtClean="0"/>
                        <a:t>Main Components</a:t>
                      </a:r>
                      <a:endParaRPr lang="en-GB" dirty="0"/>
                    </a:p>
                  </a:txBody>
                  <a:tcPr/>
                </a:tc>
                <a:tc>
                  <a:txBody>
                    <a:bodyPr/>
                    <a:lstStyle/>
                    <a:p>
                      <a:pPr algn="ctr"/>
                      <a:r>
                        <a:rPr lang="en-GB" dirty="0" smtClean="0"/>
                        <a:t>Status</a:t>
                      </a:r>
                      <a:endParaRPr lang="en-GB" dirty="0"/>
                    </a:p>
                  </a:txBody>
                  <a:tcPr/>
                </a:tc>
              </a:tr>
              <a:tr h="370840">
                <a:tc>
                  <a:txBody>
                    <a:bodyPr/>
                    <a:lstStyle/>
                    <a:p>
                      <a:r>
                        <a:rPr lang="en-GB" dirty="0" err="1" smtClean="0"/>
                        <a:t>GbtServer</a:t>
                      </a:r>
                      <a:r>
                        <a:rPr lang="en-GB" baseline="0" dirty="0" smtClean="0"/>
                        <a:t> (DIM Server)</a:t>
                      </a:r>
                      <a:endParaRPr lang="en-GB" dirty="0"/>
                    </a:p>
                  </a:txBody>
                  <a:tcPr/>
                </a:tc>
                <a:tc>
                  <a:txBody>
                    <a:bodyPr/>
                    <a:lstStyle/>
                    <a:p>
                      <a:pPr algn="ctr"/>
                      <a:r>
                        <a:rPr lang="en-GB" dirty="0" smtClean="0">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dirty="0"/>
                    </a:p>
                  </a:txBody>
                  <a:tcPr/>
                </a:tc>
              </a:tr>
              <a:tr h="370840">
                <a:tc>
                  <a:txBody>
                    <a:bodyPr/>
                    <a:lstStyle/>
                    <a:p>
                      <a:r>
                        <a:rPr lang="en-GB" dirty="0" err="1" smtClean="0"/>
                        <a:t>fwGbt</a:t>
                      </a:r>
                      <a:r>
                        <a:rPr lang="en-GB" dirty="0" smtClean="0"/>
                        <a:t> (GBT Client)</a:t>
                      </a:r>
                      <a:endParaRPr lang="en-GB" dirty="0"/>
                    </a:p>
                  </a:txBody>
                  <a:tcPr/>
                </a:tc>
                <a:tc>
                  <a:txBody>
                    <a:bodyPr/>
                    <a:lstStyle/>
                    <a:p>
                      <a:pPr algn="ctr"/>
                      <a:r>
                        <a:rPr lang="en-GB" dirty="0" smtClean="0">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dirty="0"/>
                    </a:p>
                  </a:txBody>
                  <a:tcPr/>
                </a:tc>
              </a:tr>
              <a:tr h="370840">
                <a:tc>
                  <a:txBody>
                    <a:bodyPr/>
                    <a:lstStyle/>
                    <a:p>
                      <a:r>
                        <a:rPr lang="en-GB" dirty="0" err="1" smtClean="0"/>
                        <a:t>fwHw</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dirty="0" smtClean="0"/>
                    </a:p>
                  </a:txBody>
                  <a:tcPr/>
                </a:tc>
              </a:tr>
            </a:tbl>
          </a:graphicData>
        </a:graphic>
      </p:graphicFrame>
      <p:sp>
        <p:nvSpPr>
          <p:cNvPr id="3" name="Date Placeholder 2"/>
          <p:cNvSpPr>
            <a:spLocks noGrp="1"/>
          </p:cNvSpPr>
          <p:nvPr>
            <p:ph type="dt" sz="half" idx="10"/>
          </p:nvPr>
        </p:nvSpPr>
        <p:spPr/>
        <p:txBody>
          <a:bodyPr/>
          <a:lstStyle/>
          <a:p>
            <a:fld id="{798B06FD-8AD1-4777-BD4C-66FBB5265483}"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3136665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Gbt</a:t>
            </a:r>
            <a:r>
              <a:rPr lang="en-GB" dirty="0" smtClean="0"/>
              <a:t> server</a:t>
            </a:r>
            <a:endParaRPr lang="en-GB" dirty="0"/>
          </a:p>
        </p:txBody>
      </p:sp>
      <p:sp>
        <p:nvSpPr>
          <p:cNvPr id="3" name="Content Placeholder 2"/>
          <p:cNvSpPr>
            <a:spLocks noGrp="1"/>
          </p:cNvSpPr>
          <p:nvPr>
            <p:ph idx="1"/>
          </p:nvPr>
        </p:nvSpPr>
        <p:spPr>
          <a:xfrm>
            <a:off x="768095" y="1741931"/>
            <a:ext cx="7290055" cy="4023360"/>
          </a:xfrm>
        </p:spPr>
        <p:txBody>
          <a:bodyPr/>
          <a:lstStyle/>
          <a:p>
            <a:r>
              <a:rPr lang="en-GB" dirty="0" smtClean="0"/>
              <a:t>Most of the protocols implemented</a:t>
            </a:r>
          </a:p>
          <a:p>
            <a:endParaRPr lang="en-GB" dirty="0" smtClean="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43762974"/>
              </p:ext>
            </p:extLst>
          </p:nvPr>
        </p:nvGraphicFramePr>
        <p:xfrm>
          <a:off x="1065077" y="2298578"/>
          <a:ext cx="2637256" cy="4058199"/>
        </p:xfrm>
        <a:graphic>
          <a:graphicData uri="http://schemas.openxmlformats.org/drawingml/2006/table">
            <a:tbl>
              <a:tblPr firstRow="1" bandRow="1">
                <a:tableStyleId>{5C22544A-7EE6-4342-B048-85BDC9FD1C3A}</a:tableStyleId>
              </a:tblPr>
              <a:tblGrid>
                <a:gridCol w="1544180"/>
                <a:gridCol w="1093076"/>
              </a:tblGrid>
              <a:tr h="339151">
                <a:tc>
                  <a:txBody>
                    <a:bodyPr/>
                    <a:lstStyle/>
                    <a:p>
                      <a:endParaRPr lang="en-GB" sz="1600" dirty="0"/>
                    </a:p>
                  </a:txBody>
                  <a:tcPr/>
                </a:tc>
                <a:tc>
                  <a:txBody>
                    <a:bodyPr/>
                    <a:lstStyle/>
                    <a:p>
                      <a:pPr algn="ctr"/>
                      <a:endParaRPr lang="en-GB" sz="1600" dirty="0"/>
                    </a:p>
                  </a:txBody>
                  <a:tcPr/>
                </a:tc>
              </a:tr>
              <a:tr h="339151">
                <a:tc>
                  <a:txBody>
                    <a:bodyPr/>
                    <a:lstStyle/>
                    <a:p>
                      <a:r>
                        <a:rPr lang="en-GB" sz="1600" dirty="0" err="1" smtClean="0"/>
                        <a:t>GBTx</a:t>
                      </a:r>
                      <a:endParaRPr lang="en-GB"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sz="1600" dirty="0" smtClean="0">
                        <a:solidFill>
                          <a:schemeClr val="accent4"/>
                        </a:solidFill>
                      </a:endParaRPr>
                    </a:p>
                  </a:txBody>
                  <a:tcPr/>
                </a:tc>
              </a:tr>
              <a:tr h="339151">
                <a:tc>
                  <a:txBody>
                    <a:bodyPr/>
                    <a:lstStyle/>
                    <a:p>
                      <a:r>
                        <a:rPr lang="en-GB" sz="1600" dirty="0" smtClean="0"/>
                        <a:t>SCA</a:t>
                      </a:r>
                      <a:endParaRPr lang="en-GB" sz="1600" dirty="0"/>
                    </a:p>
                  </a:txBody>
                  <a:tcPr/>
                </a:tc>
                <a:tc>
                  <a:txBody>
                    <a:bodyPr/>
                    <a:lstStyle/>
                    <a:p>
                      <a:pPr algn="ctr"/>
                      <a:r>
                        <a:rPr lang="en-GB" sz="1600"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sz="1600" dirty="0">
                        <a:solidFill>
                          <a:schemeClr val="accent4"/>
                        </a:solidFill>
                      </a:endParaRPr>
                    </a:p>
                  </a:txBody>
                  <a:tcPr/>
                </a:tc>
              </a:tr>
              <a:tr h="339151">
                <a:tc>
                  <a:txBody>
                    <a:bodyPr/>
                    <a:lstStyle/>
                    <a:p>
                      <a:r>
                        <a:rPr lang="en-GB" sz="1600" dirty="0" smtClean="0"/>
                        <a:t>Local</a:t>
                      </a:r>
                      <a:r>
                        <a:rPr lang="en-GB" sz="1600" baseline="0" dirty="0" smtClean="0"/>
                        <a:t> Bus</a:t>
                      </a:r>
                      <a:endParaRPr lang="en-GB" sz="1600" dirty="0"/>
                    </a:p>
                  </a:txBody>
                  <a:tcPr/>
                </a:tc>
                <a:tc>
                  <a:txBody>
                    <a:bodyPr/>
                    <a:lstStyle/>
                    <a:p>
                      <a:pPr algn="ctr"/>
                      <a:r>
                        <a:rPr lang="en-GB" sz="1600"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sz="1600" dirty="0">
                        <a:solidFill>
                          <a:schemeClr val="accent4"/>
                        </a:solidFill>
                      </a:endParaRPr>
                    </a:p>
                  </a:txBody>
                  <a:tcPr/>
                </a:tc>
              </a:tr>
              <a:tr h="339151">
                <a:tc>
                  <a:txBody>
                    <a:bodyPr/>
                    <a:lstStyle/>
                    <a:p>
                      <a:r>
                        <a:rPr lang="en-GB" sz="1600" dirty="0" smtClean="0"/>
                        <a:t>I2C</a:t>
                      </a:r>
                      <a:endParaRPr lang="en-GB" sz="1600" dirty="0"/>
                    </a:p>
                  </a:txBody>
                  <a:tcPr/>
                </a:tc>
                <a:tc>
                  <a:txBody>
                    <a:bodyPr/>
                    <a:lstStyle/>
                    <a:p>
                      <a:pPr algn="ctr"/>
                      <a:r>
                        <a:rPr lang="en-GB" sz="1600"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sz="1600" dirty="0">
                        <a:solidFill>
                          <a:schemeClr val="accent4"/>
                        </a:solidFill>
                      </a:endParaRPr>
                    </a:p>
                  </a:txBody>
                  <a:tcPr/>
                </a:tc>
              </a:tr>
              <a:tr h="339151">
                <a:tc>
                  <a:txBody>
                    <a:bodyPr/>
                    <a:lstStyle/>
                    <a:p>
                      <a:r>
                        <a:rPr lang="en-GB" sz="1600" dirty="0" smtClean="0"/>
                        <a:t>GPIO</a:t>
                      </a:r>
                      <a:endParaRPr lang="en-GB" sz="1600" dirty="0"/>
                    </a:p>
                  </a:txBody>
                  <a:tcPr/>
                </a:tc>
                <a:tc>
                  <a:txBody>
                    <a:bodyPr/>
                    <a:lstStyle/>
                    <a:p>
                      <a:pPr algn="ctr"/>
                      <a:r>
                        <a:rPr lang="en-GB" sz="1600"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sz="1600" dirty="0">
                        <a:solidFill>
                          <a:schemeClr val="accent4"/>
                        </a:solidFill>
                      </a:endParaRPr>
                    </a:p>
                  </a:txBody>
                  <a:tcPr/>
                </a:tc>
              </a:tr>
              <a:tr h="339151">
                <a:tc>
                  <a:txBody>
                    <a:bodyPr/>
                    <a:lstStyle/>
                    <a:p>
                      <a:r>
                        <a:rPr lang="en-GB" sz="1600" dirty="0" smtClean="0"/>
                        <a:t>ADC</a:t>
                      </a:r>
                      <a:endParaRPr lang="en-GB" sz="1600" dirty="0"/>
                    </a:p>
                  </a:txBody>
                  <a:tcPr/>
                </a:tc>
                <a:tc>
                  <a:txBody>
                    <a:bodyPr/>
                    <a:lstStyle/>
                    <a:p>
                      <a:pPr algn="ctr"/>
                      <a:r>
                        <a:rPr lang="en-GB"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sz="1600" dirty="0">
                        <a:solidFill>
                          <a:schemeClr val="tx1"/>
                        </a:solidFill>
                      </a:endParaRPr>
                    </a:p>
                  </a:txBody>
                  <a:tcPr/>
                </a:tc>
              </a:tr>
              <a:tr h="339151">
                <a:tc>
                  <a:txBody>
                    <a:bodyPr/>
                    <a:lstStyle/>
                    <a:p>
                      <a:r>
                        <a:rPr lang="en-GB" sz="1600" dirty="0" smtClean="0"/>
                        <a:t>DAC</a:t>
                      </a:r>
                      <a:endParaRPr lang="en-GB" sz="1600" dirty="0"/>
                    </a:p>
                  </a:txBody>
                  <a:tcPr/>
                </a:tc>
                <a:tc>
                  <a:txBody>
                    <a:bodyPr/>
                    <a:lstStyle/>
                    <a:p>
                      <a:pPr algn="ctr"/>
                      <a:r>
                        <a:rPr lang="en-GB"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sz="1600" dirty="0">
                        <a:solidFill>
                          <a:schemeClr val="tx1"/>
                        </a:solidFill>
                      </a:endParaRPr>
                    </a:p>
                  </a:txBody>
                  <a:tcPr/>
                </a:tc>
              </a:tr>
              <a:tr h="339151">
                <a:tc>
                  <a:txBody>
                    <a:bodyPr/>
                    <a:lstStyle/>
                    <a:p>
                      <a:r>
                        <a:rPr lang="en-GB" sz="1600" dirty="0" smtClean="0"/>
                        <a:t>SPI</a:t>
                      </a:r>
                      <a:endParaRPr lang="en-GB" sz="1600" dirty="0"/>
                    </a:p>
                  </a:txBody>
                  <a:tcPr/>
                </a:tc>
                <a:tc>
                  <a:txBody>
                    <a:bodyPr/>
                    <a:lstStyle/>
                    <a:p>
                      <a:pPr algn="ctr"/>
                      <a:r>
                        <a:rPr lang="en-GB" sz="1600"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sym typeface="Symbol" panose="05050102010706020507" pitchFamily="18" charset="2"/>
                        </a:rPr>
                        <a:t>✓</a:t>
                      </a:r>
                      <a:endParaRPr lang="en-GB" sz="1600" dirty="0">
                        <a:solidFill>
                          <a:schemeClr val="accent4"/>
                        </a:solidFill>
                      </a:endParaRPr>
                    </a:p>
                  </a:txBody>
                  <a:tcPr/>
                </a:tc>
              </a:tr>
              <a:tr h="334505">
                <a:tc>
                  <a:txBody>
                    <a:bodyPr/>
                    <a:lstStyle/>
                    <a:p>
                      <a:r>
                        <a:rPr lang="en-GB" sz="1600" dirty="0" smtClean="0"/>
                        <a:t>JTAG</a:t>
                      </a:r>
                      <a:endParaRPr lang="en-GB" sz="1600" dirty="0"/>
                    </a:p>
                  </a:txBody>
                  <a:tcPr/>
                </a:tc>
                <a:tc>
                  <a:txBody>
                    <a:bodyPr/>
                    <a:lstStyle/>
                    <a:p>
                      <a:pPr algn="ctr"/>
                      <a:r>
                        <a:rPr lang="en-GB" sz="16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GB" sz="1600" dirty="0"/>
                    </a:p>
                  </a:txBody>
                  <a:tcPr/>
                </a:tc>
              </a:tr>
              <a:tr h="334505">
                <a:tc>
                  <a:txBody>
                    <a:bodyPr/>
                    <a:lstStyle/>
                    <a:p>
                      <a:r>
                        <a:rPr lang="en-GB" sz="1600" dirty="0" smtClean="0"/>
                        <a:t>Local I2C</a:t>
                      </a:r>
                      <a:endParaRPr lang="en-GB" sz="1600" dirty="0"/>
                    </a:p>
                  </a:txBody>
                  <a:tcPr/>
                </a:tc>
                <a:tc>
                  <a:txBody>
                    <a:bodyPr/>
                    <a:lstStyle/>
                    <a:p>
                      <a:pPr algn="ctr"/>
                      <a:r>
                        <a:rPr lang="en-GB" sz="1600"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a:t>
                      </a:r>
                      <a:endParaRPr lang="en-GB" sz="1600" dirty="0">
                        <a:solidFill>
                          <a:srgbClr val="FF0000"/>
                        </a:solidFill>
                      </a:endParaRPr>
                    </a:p>
                  </a:txBody>
                  <a:tcPr/>
                </a:tc>
              </a:tr>
              <a:tr h="334505">
                <a:tc>
                  <a:txBody>
                    <a:bodyPr/>
                    <a:lstStyle/>
                    <a:p>
                      <a:r>
                        <a:rPr lang="en-GB" sz="1600" dirty="0" smtClean="0"/>
                        <a:t>Local SPI</a:t>
                      </a:r>
                      <a:endParaRPr lang="en-GB" sz="1600" dirty="0"/>
                    </a:p>
                  </a:txBody>
                  <a:tcPr/>
                </a:tc>
                <a:tc>
                  <a:txBody>
                    <a:bodyPr/>
                    <a:lstStyle/>
                    <a:p>
                      <a:pPr algn="ctr"/>
                      <a:r>
                        <a:rPr lang="en-GB" sz="1600"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a:t>
                      </a:r>
                      <a:endParaRPr lang="en-GB" sz="1600" dirty="0">
                        <a:solidFill>
                          <a:srgbClr val="FF0000"/>
                        </a:solidFill>
                      </a:endParaRPr>
                    </a:p>
                  </a:txBody>
                  <a:tcPr/>
                </a:tc>
              </a:tr>
            </a:tbl>
          </a:graphicData>
        </a:graphic>
      </p:graphicFrame>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0046" y="2333322"/>
            <a:ext cx="3853079" cy="4055872"/>
          </a:xfrm>
          <a:prstGeom prst="rect">
            <a:avLst/>
          </a:prstGeom>
        </p:spPr>
      </p:pic>
      <p:sp>
        <p:nvSpPr>
          <p:cNvPr id="5" name="Date Placeholder 4"/>
          <p:cNvSpPr>
            <a:spLocks noGrp="1"/>
          </p:cNvSpPr>
          <p:nvPr>
            <p:ph type="dt" sz="half" idx="10"/>
          </p:nvPr>
        </p:nvSpPr>
        <p:spPr/>
        <p:txBody>
          <a:bodyPr/>
          <a:lstStyle/>
          <a:p>
            <a:fld id="{8B8003E8-DF2D-41E8-B979-B6A81A3D564E}" type="datetime1">
              <a:rPr lang="en-US" smtClean="0"/>
              <a:t>4/20/2016</a:t>
            </a:fld>
            <a:endParaRPr lang="en-US" dirty="0"/>
          </a:p>
        </p:txBody>
      </p:sp>
      <p:sp>
        <p:nvSpPr>
          <p:cNvPr id="7" name="Footer Placeholder 6"/>
          <p:cNvSpPr>
            <a:spLocks noGrp="1"/>
          </p:cNvSpPr>
          <p:nvPr>
            <p:ph type="ftr" sz="quarter" idx="11"/>
          </p:nvPr>
        </p:nvSpPr>
        <p:spPr/>
        <p:txBody>
          <a:bodyPr/>
          <a:lstStyle/>
          <a:p>
            <a:r>
              <a:rPr lang="en-GB" smtClean="0"/>
              <a:t>Control System for the LHCb Upgrade</a:t>
            </a:r>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2883940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Hw</a:t>
            </a:r>
            <a:r>
              <a:rPr lang="en-GB" dirty="0" smtClean="0"/>
              <a:t> tool</a:t>
            </a:r>
            <a:endParaRPr lang="en-GB" dirty="0"/>
          </a:p>
        </p:txBody>
      </p:sp>
      <p:sp>
        <p:nvSpPr>
          <p:cNvPr id="3" name="Content Placeholder 2"/>
          <p:cNvSpPr>
            <a:spLocks noGrp="1"/>
          </p:cNvSpPr>
          <p:nvPr>
            <p:ph idx="1"/>
          </p:nvPr>
        </p:nvSpPr>
        <p:spPr>
          <a:xfrm>
            <a:off x="768097" y="2286000"/>
            <a:ext cx="3686180" cy="4023360"/>
          </a:xfrm>
        </p:spPr>
        <p:txBody>
          <a:bodyPr/>
          <a:lstStyle/>
          <a:p>
            <a:r>
              <a:rPr lang="en-GB" dirty="0" smtClean="0"/>
              <a:t>GBT Device type integrated</a:t>
            </a:r>
          </a:p>
          <a:p>
            <a:r>
              <a:rPr lang="en-GB" dirty="0" smtClean="0"/>
              <a:t>All the SCA available protocols integrated</a:t>
            </a:r>
          </a:p>
          <a:p>
            <a:r>
              <a:rPr lang="en-GB" dirty="0" smtClean="0"/>
              <a:t>Can model your GBT controlled devices with all the SCA available field buses</a:t>
            </a:r>
          </a:p>
          <a:p>
            <a:r>
              <a:rPr lang="en-GB" dirty="0" smtClean="0"/>
              <a:t>Create your model in XML and import it</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3123" y="1604719"/>
            <a:ext cx="4545022" cy="4587450"/>
          </a:xfrm>
          <a:prstGeom prst="rect">
            <a:avLst/>
          </a:prstGeom>
        </p:spPr>
      </p:pic>
      <p:sp>
        <p:nvSpPr>
          <p:cNvPr id="5" name="Date Placeholder 4"/>
          <p:cNvSpPr>
            <a:spLocks noGrp="1"/>
          </p:cNvSpPr>
          <p:nvPr>
            <p:ph type="dt" sz="half" idx="10"/>
          </p:nvPr>
        </p:nvSpPr>
        <p:spPr/>
        <p:txBody>
          <a:bodyPr/>
          <a:lstStyle/>
          <a:p>
            <a:fld id="{4A204629-2C7F-4CE4-873C-AF57FDBDDCCB}" type="datetime1">
              <a:rPr lang="en-US" smtClean="0"/>
              <a:t>4/20/2016</a:t>
            </a:fld>
            <a:endParaRPr lang="en-US" dirty="0"/>
          </a:p>
        </p:txBody>
      </p:sp>
      <p:sp>
        <p:nvSpPr>
          <p:cNvPr id="6" name="Footer Placeholder 5"/>
          <p:cNvSpPr>
            <a:spLocks noGrp="1"/>
          </p:cNvSpPr>
          <p:nvPr>
            <p:ph type="ftr" sz="quarter" idx="11"/>
          </p:nvPr>
        </p:nvSpPr>
        <p:spPr/>
        <p:txBody>
          <a:bodyPr/>
          <a:lstStyle/>
          <a:p>
            <a:r>
              <a:rPr lang="en-GB" smtClean="0"/>
              <a:t>Control System for the LHCb Upgrade</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1538356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Tested BOARDS/CHIPS</a:t>
            </a:r>
            <a:endParaRPr lang="en-GB" dirty="0"/>
          </a:p>
        </p:txBody>
      </p:sp>
      <p:grpSp>
        <p:nvGrpSpPr>
          <p:cNvPr id="4" name="Group 3"/>
          <p:cNvGrpSpPr/>
          <p:nvPr/>
        </p:nvGrpSpPr>
        <p:grpSpPr>
          <a:xfrm>
            <a:off x="1180708" y="4357494"/>
            <a:ext cx="2421820" cy="2093364"/>
            <a:chOff x="4355976" y="858869"/>
            <a:chExt cx="2421820" cy="2093364"/>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5976" y="858869"/>
              <a:ext cx="2421820" cy="1816365"/>
            </a:xfrm>
            <a:prstGeom prst="rect">
              <a:avLst/>
            </a:prstGeom>
          </p:spPr>
        </p:pic>
        <p:sp>
          <p:nvSpPr>
            <p:cNvPr id="6" name="TextBox 5"/>
            <p:cNvSpPr txBox="1"/>
            <p:nvPr/>
          </p:nvSpPr>
          <p:spPr>
            <a:xfrm>
              <a:off x="4355976" y="2675234"/>
              <a:ext cx="2088232" cy="276999"/>
            </a:xfrm>
            <a:prstGeom prst="rect">
              <a:avLst/>
            </a:prstGeom>
            <a:noFill/>
          </p:spPr>
          <p:txBody>
            <a:bodyPr wrap="square" rtlCol="0">
              <a:spAutoFit/>
            </a:bodyPr>
            <a:lstStyle/>
            <a:p>
              <a:r>
                <a:rPr lang="en-GB" sz="1200" dirty="0" smtClean="0"/>
                <a:t>Claro (SPI + GPIO)</a:t>
              </a:r>
              <a:endParaRPr lang="en-GB" sz="1200" dirty="0"/>
            </a:p>
          </p:txBody>
        </p:sp>
      </p:grpSp>
      <p:grpSp>
        <p:nvGrpSpPr>
          <p:cNvPr id="7" name="Group 6"/>
          <p:cNvGrpSpPr/>
          <p:nvPr/>
        </p:nvGrpSpPr>
        <p:grpSpPr>
          <a:xfrm>
            <a:off x="1189016" y="1711164"/>
            <a:ext cx="2413512" cy="2261439"/>
            <a:chOff x="6740515" y="2511947"/>
            <a:chExt cx="2413512" cy="2261439"/>
          </a:xfrm>
        </p:grpSpPr>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12791" t="7476" r="7476" b="5113"/>
            <a:stretch/>
          </p:blipFill>
          <p:spPr>
            <a:xfrm>
              <a:off x="6740515" y="2511947"/>
              <a:ext cx="2413512" cy="1984442"/>
            </a:xfrm>
            <a:prstGeom prst="rect">
              <a:avLst/>
            </a:prstGeom>
          </p:spPr>
        </p:pic>
        <p:sp>
          <p:nvSpPr>
            <p:cNvPr id="9" name="TextBox 8"/>
            <p:cNvSpPr txBox="1"/>
            <p:nvPr/>
          </p:nvSpPr>
          <p:spPr>
            <a:xfrm>
              <a:off x="6740515" y="4496387"/>
              <a:ext cx="1747723" cy="276999"/>
            </a:xfrm>
            <a:prstGeom prst="rect">
              <a:avLst/>
            </a:prstGeom>
            <a:noFill/>
          </p:spPr>
          <p:txBody>
            <a:bodyPr wrap="none" rtlCol="0">
              <a:spAutoFit/>
            </a:bodyPr>
            <a:lstStyle/>
            <a:p>
              <a:r>
                <a:rPr lang="en-GB" sz="1200" dirty="0" smtClean="0"/>
                <a:t>VELO OPB (I2C + GPIO)</a:t>
              </a:r>
              <a:endParaRPr lang="en-GB" sz="1200" dirty="0"/>
            </a:p>
          </p:txBody>
        </p:sp>
      </p:grpSp>
      <p:grpSp>
        <p:nvGrpSpPr>
          <p:cNvPr id="10" name="Group 9"/>
          <p:cNvGrpSpPr/>
          <p:nvPr/>
        </p:nvGrpSpPr>
        <p:grpSpPr>
          <a:xfrm>
            <a:off x="5086350" y="1711605"/>
            <a:ext cx="2633798" cy="2411492"/>
            <a:chOff x="4355975" y="2546561"/>
            <a:chExt cx="2633798" cy="2411492"/>
          </a:xfrm>
        </p:grpSpPr>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l="7974" t="4725" r="6977" b="12588"/>
            <a:stretch/>
          </p:blipFill>
          <p:spPr>
            <a:xfrm>
              <a:off x="4355975" y="2546561"/>
              <a:ext cx="2633798" cy="1920479"/>
            </a:xfrm>
            <a:prstGeom prst="rect">
              <a:avLst/>
            </a:prstGeom>
          </p:spPr>
        </p:pic>
        <p:sp>
          <p:nvSpPr>
            <p:cNvPr id="12" name="TextBox 11"/>
            <p:cNvSpPr txBox="1"/>
            <p:nvPr/>
          </p:nvSpPr>
          <p:spPr>
            <a:xfrm>
              <a:off x="4355975" y="4496388"/>
              <a:ext cx="2633797" cy="461665"/>
            </a:xfrm>
            <a:prstGeom prst="rect">
              <a:avLst/>
            </a:prstGeom>
            <a:noFill/>
          </p:spPr>
          <p:txBody>
            <a:bodyPr wrap="square" rtlCol="0">
              <a:spAutoFit/>
            </a:bodyPr>
            <a:lstStyle/>
            <a:p>
              <a:r>
                <a:rPr lang="en-GB" sz="1200" dirty="0" err="1" smtClean="0"/>
                <a:t>GBTx</a:t>
              </a:r>
              <a:r>
                <a:rPr lang="en-GB" sz="1200" dirty="0" smtClean="0"/>
                <a:t> slave (I2C 16bit </a:t>
              </a:r>
              <a:r>
                <a:rPr lang="en-GB" sz="1200" dirty="0" err="1" smtClean="0"/>
                <a:t>reg</a:t>
              </a:r>
              <a:r>
                <a:rPr lang="en-GB" sz="1200" dirty="0" smtClean="0"/>
                <a:t> add, 7 bit chip add)</a:t>
              </a:r>
              <a:endParaRPr lang="en-GB" sz="1200" dirty="0"/>
            </a:p>
          </p:txBody>
        </p:sp>
      </p:grpSp>
      <p:grpSp>
        <p:nvGrpSpPr>
          <p:cNvPr id="15" name="Group 14"/>
          <p:cNvGrpSpPr/>
          <p:nvPr/>
        </p:nvGrpSpPr>
        <p:grpSpPr>
          <a:xfrm>
            <a:off x="5086350" y="4357494"/>
            <a:ext cx="3167598" cy="2093364"/>
            <a:chOff x="5086350" y="4357494"/>
            <a:chExt cx="3167598" cy="2093364"/>
          </a:xfrm>
        </p:grpSpPr>
        <p:sp>
          <p:nvSpPr>
            <p:cNvPr id="13" name="TextBox 12"/>
            <p:cNvSpPr txBox="1"/>
            <p:nvPr/>
          </p:nvSpPr>
          <p:spPr>
            <a:xfrm>
              <a:off x="5086350" y="6173859"/>
              <a:ext cx="3167598" cy="276999"/>
            </a:xfrm>
            <a:prstGeom prst="rect">
              <a:avLst/>
            </a:prstGeom>
            <a:noFill/>
          </p:spPr>
          <p:txBody>
            <a:bodyPr wrap="none" rtlCol="0">
              <a:spAutoFit/>
            </a:bodyPr>
            <a:lstStyle/>
            <a:p>
              <a:r>
                <a:rPr lang="en-GB" sz="1200" dirty="0"/>
                <a:t>Salt8 (I2C 8bit </a:t>
              </a:r>
              <a:r>
                <a:rPr lang="en-GB" sz="1200" dirty="0" err="1"/>
                <a:t>reg</a:t>
              </a:r>
              <a:r>
                <a:rPr lang="en-GB" sz="1200" dirty="0"/>
                <a:t> add, 7 bit chip </a:t>
              </a:r>
              <a:r>
                <a:rPr lang="en-GB" sz="1200" dirty="0" smtClean="0"/>
                <a:t>add + GPIO)</a:t>
              </a:r>
              <a:endParaRPr lang="en-GB" sz="1200" dirty="0"/>
            </a:p>
          </p:txBody>
        </p:sp>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6350" y="4357494"/>
              <a:ext cx="2633798" cy="1814957"/>
            </a:xfrm>
            <a:prstGeom prst="rect">
              <a:avLst/>
            </a:prstGeom>
          </p:spPr>
        </p:pic>
      </p:grpSp>
      <p:sp>
        <p:nvSpPr>
          <p:cNvPr id="3" name="Date Placeholder 2"/>
          <p:cNvSpPr>
            <a:spLocks noGrp="1"/>
          </p:cNvSpPr>
          <p:nvPr>
            <p:ph type="dt" sz="half" idx="10"/>
          </p:nvPr>
        </p:nvSpPr>
        <p:spPr/>
        <p:txBody>
          <a:bodyPr/>
          <a:lstStyle/>
          <a:p>
            <a:fld id="{712E772B-1514-4BDB-828B-B4C50B6A76E2}" type="datetime1">
              <a:rPr lang="en-US" smtClean="0"/>
              <a:t>4/20/2016</a:t>
            </a:fld>
            <a:endParaRPr lang="en-US" dirty="0"/>
          </a:p>
        </p:txBody>
      </p:sp>
      <p:sp>
        <p:nvSpPr>
          <p:cNvPr id="16" name="Footer Placeholder 15"/>
          <p:cNvSpPr>
            <a:spLocks noGrp="1"/>
          </p:cNvSpPr>
          <p:nvPr>
            <p:ph type="ftr" sz="quarter" idx="11"/>
          </p:nvPr>
        </p:nvSpPr>
        <p:spPr/>
        <p:txBody>
          <a:bodyPr/>
          <a:lstStyle/>
          <a:p>
            <a:r>
              <a:rPr lang="en-GB" smtClean="0"/>
              <a:t>Control System for the LHCb Upgrade</a:t>
            </a:r>
            <a:endParaRPr lang="en-US" dirty="0"/>
          </a:p>
        </p:txBody>
      </p:sp>
      <p:sp>
        <p:nvSpPr>
          <p:cNvPr id="17" name="Slide Number Placeholder 16"/>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4818756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WinCC</a:t>
            </a:r>
            <a:r>
              <a:rPr lang="en-GB" dirty="0" smtClean="0"/>
              <a:t> component for </a:t>
            </a:r>
            <a:r>
              <a:rPr lang="en-GB" dirty="0" err="1" smtClean="0"/>
              <a:t>MiniDAQ</a:t>
            </a:r>
            <a:r>
              <a:rPr lang="en-GB" dirty="0" smtClean="0"/>
              <a:t> (</a:t>
            </a:r>
            <a:r>
              <a:rPr lang="en-GB" dirty="0" err="1" smtClean="0"/>
              <a:t>fwminidaq</a:t>
            </a:r>
            <a:r>
              <a:rPr lang="en-GB" dirty="0" smtClean="0"/>
              <a:t>)</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Released on 13</a:t>
            </a:r>
            <a:r>
              <a:rPr lang="en-GB" baseline="30000" dirty="0" smtClean="0"/>
              <a:t>th</a:t>
            </a:r>
            <a:r>
              <a:rPr lang="en-GB" dirty="0" smtClean="0"/>
              <a:t> April:</a:t>
            </a:r>
          </a:p>
          <a:p>
            <a:pPr lvl="1"/>
            <a:r>
              <a:rPr lang="en-GB" dirty="0"/>
              <a:t>Documentation here: https://lbredmine.cern.ch/documents/14</a:t>
            </a:r>
            <a:endParaRPr lang="en-GB" dirty="0" smtClean="0"/>
          </a:p>
          <a:p>
            <a:r>
              <a:rPr lang="en-GB" dirty="0" smtClean="0"/>
              <a:t>Provides control to:</a:t>
            </a:r>
          </a:p>
          <a:p>
            <a:pPr lvl="1"/>
            <a:r>
              <a:rPr lang="en-GB" dirty="0" smtClean="0"/>
              <a:t>TFC</a:t>
            </a:r>
          </a:p>
          <a:p>
            <a:pPr lvl="2"/>
            <a:r>
              <a:rPr lang="en-GB" dirty="0" smtClean="0"/>
              <a:t>Super ODIN</a:t>
            </a:r>
          </a:p>
          <a:p>
            <a:pPr lvl="2"/>
            <a:r>
              <a:rPr lang="en-GB" dirty="0" smtClean="0"/>
              <a:t>SOL40</a:t>
            </a:r>
          </a:p>
          <a:p>
            <a:pPr lvl="1"/>
            <a:r>
              <a:rPr lang="en-GB" dirty="0" smtClean="0"/>
              <a:t>TELL40</a:t>
            </a:r>
          </a:p>
          <a:p>
            <a:pPr lvl="1"/>
            <a:r>
              <a:rPr lang="en-GB" dirty="0" smtClean="0"/>
              <a:t>10G Interface</a:t>
            </a:r>
          </a:p>
          <a:p>
            <a:r>
              <a:rPr lang="en-GB" dirty="0" smtClean="0"/>
              <a:t>Ready to use component</a:t>
            </a:r>
          </a:p>
          <a:p>
            <a:pPr lvl="1"/>
            <a:r>
              <a:rPr lang="en-GB" dirty="0" smtClean="0"/>
              <a:t>All the devices are already created</a:t>
            </a:r>
          </a:p>
          <a:p>
            <a:pPr lvl="2"/>
            <a:r>
              <a:rPr lang="en-GB" dirty="0" smtClean="0"/>
              <a:t>1 x SODIN core</a:t>
            </a:r>
          </a:p>
          <a:p>
            <a:pPr lvl="2"/>
            <a:r>
              <a:rPr lang="en-GB" dirty="0" smtClean="0"/>
              <a:t>6 x  SOL40 Links</a:t>
            </a:r>
          </a:p>
          <a:p>
            <a:pPr lvl="2"/>
            <a:r>
              <a:rPr lang="en-GB" dirty="0" smtClean="0"/>
              <a:t>1 x TELL40</a:t>
            </a:r>
          </a:p>
          <a:p>
            <a:pPr lvl="1"/>
            <a:r>
              <a:rPr lang="en-GB" dirty="0" smtClean="0"/>
              <a:t>Just configure CCPC and go</a:t>
            </a:r>
            <a:endParaRPr lang="en-GB" dirty="0"/>
          </a:p>
          <a:p>
            <a:r>
              <a:rPr lang="en-GB" dirty="0" err="1" smtClean="0"/>
              <a:t>MiniDAQ</a:t>
            </a:r>
            <a:r>
              <a:rPr lang="en-GB" dirty="0"/>
              <a:t> FSM tree </a:t>
            </a:r>
            <a:r>
              <a:rPr lang="en-GB" dirty="0" smtClean="0"/>
              <a:t>as aggregator for all the devices</a:t>
            </a:r>
          </a:p>
          <a:p>
            <a:pPr lvl="1"/>
            <a:r>
              <a:rPr lang="en-GB" dirty="0" smtClean="0"/>
              <a:t>No commands implemented at the moment – only resets</a:t>
            </a:r>
          </a:p>
          <a:p>
            <a:pPr lvl="1"/>
            <a:r>
              <a:rPr lang="en-GB" dirty="0" smtClean="0"/>
              <a:t>States DO reflect the state of the devices</a:t>
            </a:r>
            <a:endParaRPr lang="en-GB" dirty="0"/>
          </a:p>
        </p:txBody>
      </p:sp>
      <p:sp>
        <p:nvSpPr>
          <p:cNvPr id="4" name="Date Placeholder 3"/>
          <p:cNvSpPr>
            <a:spLocks noGrp="1"/>
          </p:cNvSpPr>
          <p:nvPr>
            <p:ph type="dt" sz="half" idx="10"/>
          </p:nvPr>
        </p:nvSpPr>
        <p:spPr/>
        <p:txBody>
          <a:bodyPr/>
          <a:lstStyle/>
          <a:p>
            <a:fld id="{C9BCE5EF-61D8-42CB-8D2C-24F8C62DE239}" type="datetime1">
              <a:rPr lang="en-US" smtClean="0"/>
              <a:t>4/20/2016</a:t>
            </a:fld>
            <a:endParaRPr lang="en-US" dirty="0"/>
          </a:p>
        </p:txBody>
      </p:sp>
      <p:sp>
        <p:nvSpPr>
          <p:cNvPr id="5" name="Footer Placeholder 4"/>
          <p:cNvSpPr>
            <a:spLocks noGrp="1"/>
          </p:cNvSpPr>
          <p:nvPr>
            <p:ph type="ftr" sz="quarter" idx="11"/>
          </p:nvPr>
        </p:nvSpPr>
        <p:spPr/>
        <p:txBody>
          <a:bodyPr/>
          <a:lstStyle/>
          <a:p>
            <a:r>
              <a:rPr lang="en-GB" smtClean="0"/>
              <a:t>Control System for the LHCb Upgrade</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3126096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FSM Tree</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5772" y="1833152"/>
            <a:ext cx="2172072" cy="4351338"/>
          </a:xfrm>
        </p:spPr>
      </p:pic>
      <p:sp>
        <p:nvSpPr>
          <p:cNvPr id="14" name="Rounded Rectangle 13"/>
          <p:cNvSpPr/>
          <p:nvPr/>
        </p:nvSpPr>
        <p:spPr>
          <a:xfrm>
            <a:off x="5212085" y="5649605"/>
            <a:ext cx="1281293" cy="53488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400" dirty="0" smtClean="0"/>
              <a:t>SOL40 Link5</a:t>
            </a:r>
            <a:endParaRPr lang="en-GB" sz="1400" dirty="0"/>
          </a:p>
        </p:txBody>
      </p:sp>
      <p:sp>
        <p:nvSpPr>
          <p:cNvPr id="18" name="Rounded Rectangle 17"/>
          <p:cNvSpPr/>
          <p:nvPr/>
        </p:nvSpPr>
        <p:spPr>
          <a:xfrm>
            <a:off x="5046846" y="5305855"/>
            <a:ext cx="1281293" cy="53488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400" dirty="0" smtClean="0"/>
              <a:t>SOL40 Link5</a:t>
            </a:r>
            <a:endParaRPr lang="en-GB" sz="1400" dirty="0"/>
          </a:p>
        </p:txBody>
      </p:sp>
      <p:sp>
        <p:nvSpPr>
          <p:cNvPr id="17" name="Rounded Rectangle 16"/>
          <p:cNvSpPr/>
          <p:nvPr/>
        </p:nvSpPr>
        <p:spPr>
          <a:xfrm>
            <a:off x="5010497" y="5269592"/>
            <a:ext cx="1281293" cy="53488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400" dirty="0" smtClean="0"/>
              <a:t>SOL40 Link5</a:t>
            </a:r>
            <a:endParaRPr lang="en-GB" sz="1400" dirty="0"/>
          </a:p>
        </p:txBody>
      </p:sp>
      <p:sp>
        <p:nvSpPr>
          <p:cNvPr id="5" name="Oval 4"/>
          <p:cNvSpPr/>
          <p:nvPr/>
        </p:nvSpPr>
        <p:spPr>
          <a:xfrm>
            <a:off x="5256668" y="1369097"/>
            <a:ext cx="1272206" cy="6346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err="1" smtClean="0"/>
              <a:t>MiniDAQ</a:t>
            </a:r>
            <a:endParaRPr lang="en-GB" sz="1400" dirty="0"/>
          </a:p>
        </p:txBody>
      </p:sp>
      <p:sp>
        <p:nvSpPr>
          <p:cNvPr id="6" name="Oval 5"/>
          <p:cNvSpPr/>
          <p:nvPr/>
        </p:nvSpPr>
        <p:spPr>
          <a:xfrm>
            <a:off x="3562130" y="2138967"/>
            <a:ext cx="1272206" cy="6346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TFC</a:t>
            </a:r>
            <a:endParaRPr lang="en-GB" sz="1400" dirty="0"/>
          </a:p>
        </p:txBody>
      </p:sp>
      <p:sp>
        <p:nvSpPr>
          <p:cNvPr id="7" name="Oval 6"/>
          <p:cNvSpPr/>
          <p:nvPr/>
        </p:nvSpPr>
        <p:spPr>
          <a:xfrm>
            <a:off x="6669947" y="2138967"/>
            <a:ext cx="1272206" cy="6346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DAQ</a:t>
            </a:r>
            <a:endParaRPr lang="en-GB" sz="1400" dirty="0"/>
          </a:p>
        </p:txBody>
      </p:sp>
      <p:sp>
        <p:nvSpPr>
          <p:cNvPr id="8" name="Oval 7"/>
          <p:cNvSpPr/>
          <p:nvPr/>
        </p:nvSpPr>
        <p:spPr>
          <a:xfrm>
            <a:off x="4070130" y="2973752"/>
            <a:ext cx="1272206" cy="6346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SODIN</a:t>
            </a:r>
            <a:endParaRPr lang="en-GB" sz="1400" dirty="0"/>
          </a:p>
        </p:txBody>
      </p:sp>
      <p:sp>
        <p:nvSpPr>
          <p:cNvPr id="9" name="Oval 8"/>
          <p:cNvSpPr/>
          <p:nvPr/>
        </p:nvSpPr>
        <p:spPr>
          <a:xfrm>
            <a:off x="4070130" y="4415977"/>
            <a:ext cx="1272206" cy="6346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SOL40</a:t>
            </a:r>
            <a:endParaRPr lang="en-GB" sz="1400" dirty="0"/>
          </a:p>
        </p:txBody>
      </p:sp>
      <p:sp>
        <p:nvSpPr>
          <p:cNvPr id="10" name="Oval 9"/>
          <p:cNvSpPr/>
          <p:nvPr/>
        </p:nvSpPr>
        <p:spPr>
          <a:xfrm>
            <a:off x="7093867" y="2950020"/>
            <a:ext cx="1272206" cy="6346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TELL40</a:t>
            </a:r>
            <a:endParaRPr lang="en-GB" sz="1400" dirty="0"/>
          </a:p>
        </p:txBody>
      </p:sp>
      <p:sp>
        <p:nvSpPr>
          <p:cNvPr id="11" name="Rounded Rectangle 10"/>
          <p:cNvSpPr/>
          <p:nvPr/>
        </p:nvSpPr>
        <p:spPr>
          <a:xfrm>
            <a:off x="7771619" y="3816121"/>
            <a:ext cx="1281293" cy="53488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400" dirty="0" smtClean="0"/>
              <a:t>TELL40 Device</a:t>
            </a:r>
            <a:endParaRPr lang="en-GB" sz="1400" dirty="0"/>
          </a:p>
        </p:txBody>
      </p:sp>
      <p:sp>
        <p:nvSpPr>
          <p:cNvPr id="12" name="Rounded Rectangle 11"/>
          <p:cNvSpPr/>
          <p:nvPr/>
        </p:nvSpPr>
        <p:spPr>
          <a:xfrm>
            <a:off x="4827239" y="3709218"/>
            <a:ext cx="1281293" cy="53488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400" dirty="0" smtClean="0"/>
              <a:t>SODIN Core0</a:t>
            </a:r>
            <a:endParaRPr lang="en-GB" sz="1400" dirty="0"/>
          </a:p>
        </p:txBody>
      </p:sp>
      <p:sp>
        <p:nvSpPr>
          <p:cNvPr id="16" name="Rounded Rectangle 15"/>
          <p:cNvSpPr/>
          <p:nvPr/>
        </p:nvSpPr>
        <p:spPr>
          <a:xfrm>
            <a:off x="4977936" y="5228043"/>
            <a:ext cx="1281293" cy="53488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400" dirty="0" smtClean="0"/>
              <a:t>SOL40 Link5</a:t>
            </a:r>
            <a:endParaRPr lang="en-GB" sz="1400" dirty="0"/>
          </a:p>
        </p:txBody>
      </p:sp>
      <p:sp>
        <p:nvSpPr>
          <p:cNvPr id="15" name="Rounded Rectangle 14"/>
          <p:cNvSpPr/>
          <p:nvPr/>
        </p:nvSpPr>
        <p:spPr>
          <a:xfrm>
            <a:off x="4937042" y="5196310"/>
            <a:ext cx="1281293" cy="53488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400" dirty="0" smtClean="0"/>
              <a:t>SOL40 Link5</a:t>
            </a:r>
            <a:endParaRPr lang="en-GB" sz="1400" dirty="0"/>
          </a:p>
        </p:txBody>
      </p:sp>
      <p:sp>
        <p:nvSpPr>
          <p:cNvPr id="13" name="Rounded Rectangle 12"/>
          <p:cNvSpPr/>
          <p:nvPr/>
        </p:nvSpPr>
        <p:spPr>
          <a:xfrm>
            <a:off x="4899866" y="5159348"/>
            <a:ext cx="1281293" cy="53488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1400" dirty="0" smtClean="0"/>
              <a:t>SOL40 Link0</a:t>
            </a:r>
            <a:endParaRPr lang="en-GB" sz="1400" dirty="0"/>
          </a:p>
        </p:txBody>
      </p:sp>
      <p:cxnSp>
        <p:nvCxnSpPr>
          <p:cNvPr id="27" name="Straight Connector 26"/>
          <p:cNvCxnSpPr>
            <a:stCxn id="5" idx="4"/>
            <a:endCxn id="6" idx="0"/>
          </p:cNvCxnSpPr>
          <p:nvPr/>
        </p:nvCxnSpPr>
        <p:spPr>
          <a:xfrm flipH="1">
            <a:off x="4198233" y="2003706"/>
            <a:ext cx="1694538" cy="135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5" idx="4"/>
            <a:endCxn id="7" idx="0"/>
          </p:cNvCxnSpPr>
          <p:nvPr/>
        </p:nvCxnSpPr>
        <p:spPr>
          <a:xfrm>
            <a:off x="5892771" y="2003706"/>
            <a:ext cx="1413279" cy="135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6" idx="2"/>
            <a:endCxn id="8" idx="2"/>
          </p:cNvCxnSpPr>
          <p:nvPr/>
        </p:nvCxnSpPr>
        <p:spPr>
          <a:xfrm rot="10800000" flipH="1" flipV="1">
            <a:off x="3562130" y="2456271"/>
            <a:ext cx="508000" cy="834785"/>
          </a:xfrm>
          <a:prstGeom prst="bentConnector3">
            <a:avLst>
              <a:gd name="adj1" fmla="val -45000"/>
            </a:avLst>
          </a:prstGeom>
        </p:spPr>
        <p:style>
          <a:lnRef idx="1">
            <a:schemeClr val="accent1"/>
          </a:lnRef>
          <a:fillRef idx="0">
            <a:schemeClr val="accent1"/>
          </a:fillRef>
          <a:effectRef idx="0">
            <a:schemeClr val="accent1"/>
          </a:effectRef>
          <a:fontRef idx="minor">
            <a:schemeClr val="tx1"/>
          </a:fontRef>
        </p:style>
      </p:cxnSp>
      <p:cxnSp>
        <p:nvCxnSpPr>
          <p:cNvPr id="39" name="Elbow Connector 38"/>
          <p:cNvCxnSpPr>
            <a:stCxn id="6" idx="2"/>
            <a:endCxn id="9" idx="2"/>
          </p:cNvCxnSpPr>
          <p:nvPr/>
        </p:nvCxnSpPr>
        <p:spPr>
          <a:xfrm rot="10800000" flipH="1" flipV="1">
            <a:off x="3562130" y="2456272"/>
            <a:ext cx="508000" cy="2277010"/>
          </a:xfrm>
          <a:prstGeom prst="bentConnector3">
            <a:avLst>
              <a:gd name="adj1" fmla="val -45000"/>
            </a:avLst>
          </a:prstGeom>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8" idx="4"/>
            <a:endCxn id="12" idx="1"/>
          </p:cNvCxnSpPr>
          <p:nvPr/>
        </p:nvCxnSpPr>
        <p:spPr>
          <a:xfrm rot="16200000" flipH="1">
            <a:off x="4582587" y="3732007"/>
            <a:ext cx="368299" cy="12100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7" idx="2"/>
            <a:endCxn id="10" idx="2"/>
          </p:cNvCxnSpPr>
          <p:nvPr/>
        </p:nvCxnSpPr>
        <p:spPr>
          <a:xfrm rot="10800000" flipH="1" flipV="1">
            <a:off x="6669947" y="2456271"/>
            <a:ext cx="423920" cy="811053"/>
          </a:xfrm>
          <a:prstGeom prst="bentConnector3">
            <a:avLst>
              <a:gd name="adj1" fmla="val -53925"/>
            </a:avLst>
          </a:prstGeom>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10" idx="4"/>
            <a:endCxn id="11" idx="1"/>
          </p:cNvCxnSpPr>
          <p:nvPr/>
        </p:nvCxnSpPr>
        <p:spPr>
          <a:xfrm rot="16200000" flipH="1">
            <a:off x="7501328" y="3813272"/>
            <a:ext cx="498934" cy="4164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9" idx="4"/>
            <a:endCxn id="13" idx="1"/>
          </p:cNvCxnSpPr>
          <p:nvPr/>
        </p:nvCxnSpPr>
        <p:spPr>
          <a:xfrm rot="16200000" flipH="1">
            <a:off x="4614947" y="5141872"/>
            <a:ext cx="376204" cy="19363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5" name="Elbow Connector 54"/>
          <p:cNvCxnSpPr>
            <a:stCxn id="9" idx="4"/>
            <a:endCxn id="14" idx="1"/>
          </p:cNvCxnSpPr>
          <p:nvPr/>
        </p:nvCxnSpPr>
        <p:spPr>
          <a:xfrm rot="16200000" flipH="1">
            <a:off x="4525928" y="5230890"/>
            <a:ext cx="866461" cy="505853"/>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0"/>
          </p:nvPr>
        </p:nvSpPr>
        <p:spPr/>
        <p:txBody>
          <a:bodyPr/>
          <a:lstStyle/>
          <a:p>
            <a:fld id="{5FB507F2-6C9B-4705-948A-46D767B9316D}" type="datetime1">
              <a:rPr lang="en-US" smtClean="0"/>
              <a:t>4/20/2016</a:t>
            </a:fld>
            <a:endParaRPr lang="en-US" dirty="0"/>
          </a:p>
        </p:txBody>
      </p:sp>
      <p:sp>
        <p:nvSpPr>
          <p:cNvPr id="19" name="Footer Placeholder 18"/>
          <p:cNvSpPr>
            <a:spLocks noGrp="1"/>
          </p:cNvSpPr>
          <p:nvPr>
            <p:ph type="ftr" sz="quarter" idx="11"/>
          </p:nvPr>
        </p:nvSpPr>
        <p:spPr/>
        <p:txBody>
          <a:bodyPr/>
          <a:lstStyle/>
          <a:p>
            <a:r>
              <a:rPr lang="en-GB" smtClean="0"/>
              <a:t>Control System for the LHCb Upgrade</a:t>
            </a:r>
            <a:endParaRPr lang="en-US" dirty="0"/>
          </a:p>
        </p:txBody>
      </p:sp>
      <p:sp>
        <p:nvSpPr>
          <p:cNvPr id="20" name="Slide Number Placeholder 19"/>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1015011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Configure CCPC and dim </a:t>
            </a:r>
            <a:r>
              <a:rPr lang="en-GB" dirty="0" err="1" smtClean="0"/>
              <a:t>subcriptions</a:t>
            </a:r>
            <a:endParaRPr lang="en-GB"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63767" y="1918138"/>
            <a:ext cx="6054769" cy="4022725"/>
          </a:xfrm>
        </p:spPr>
      </p:pic>
      <p:cxnSp>
        <p:nvCxnSpPr>
          <p:cNvPr id="7" name="Straight Arrow Connector 6"/>
          <p:cNvCxnSpPr/>
          <p:nvPr/>
        </p:nvCxnSpPr>
        <p:spPr>
          <a:xfrm>
            <a:off x="4487918" y="3323160"/>
            <a:ext cx="536027" cy="4099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3945" y="3633295"/>
            <a:ext cx="3049643" cy="2020736"/>
          </a:xfrm>
          <a:prstGeom prst="rect">
            <a:avLst/>
          </a:prstGeom>
        </p:spPr>
      </p:pic>
      <p:sp>
        <p:nvSpPr>
          <p:cNvPr id="3" name="Date Placeholder 2"/>
          <p:cNvSpPr>
            <a:spLocks noGrp="1"/>
          </p:cNvSpPr>
          <p:nvPr>
            <p:ph type="dt" sz="half" idx="10"/>
          </p:nvPr>
        </p:nvSpPr>
        <p:spPr/>
        <p:txBody>
          <a:bodyPr/>
          <a:lstStyle/>
          <a:p>
            <a:fld id="{1C04D3E1-C803-4452-8F47-4953D1166991}" type="datetime1">
              <a:rPr lang="en-US" smtClean="0"/>
              <a:t>4/20/2016</a:t>
            </a:fld>
            <a:endParaRPr lang="en-US" dirty="0"/>
          </a:p>
        </p:txBody>
      </p:sp>
      <p:sp>
        <p:nvSpPr>
          <p:cNvPr id="4" name="Footer Placeholder 3"/>
          <p:cNvSpPr>
            <a:spLocks noGrp="1"/>
          </p:cNvSpPr>
          <p:nvPr>
            <p:ph type="ftr" sz="quarter" idx="11"/>
          </p:nvPr>
        </p:nvSpPr>
        <p:spPr/>
        <p:txBody>
          <a:bodyPr/>
          <a:lstStyle/>
          <a:p>
            <a:r>
              <a:rPr lang="en-GB" smtClean="0"/>
              <a:t>Control System for the LHCb Upgrade</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2133688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Device Control Panels</a:t>
            </a:r>
            <a:endParaRPr lang="en-GB"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4083" y="2084832"/>
            <a:ext cx="3490114" cy="4022725"/>
          </a:xfr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0390" y="2084831"/>
            <a:ext cx="4132610" cy="402272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14197" y="2084830"/>
            <a:ext cx="4593828" cy="4022726"/>
          </a:xfrm>
          <a:prstGeom prst="rect">
            <a:avLst/>
          </a:prstGeom>
        </p:spPr>
      </p:pic>
      <p:sp>
        <p:nvSpPr>
          <p:cNvPr id="3" name="Date Placeholder 2"/>
          <p:cNvSpPr>
            <a:spLocks noGrp="1"/>
          </p:cNvSpPr>
          <p:nvPr>
            <p:ph type="dt" sz="half" idx="10"/>
          </p:nvPr>
        </p:nvSpPr>
        <p:spPr/>
        <p:txBody>
          <a:bodyPr/>
          <a:lstStyle/>
          <a:p>
            <a:fld id="{98AFD6E9-7F4D-4F07-AF6E-85C3C3870EA5}" type="datetime1">
              <a:rPr lang="en-US" smtClean="0"/>
              <a:t>4/20/2016</a:t>
            </a:fld>
            <a:endParaRPr lang="en-US" dirty="0"/>
          </a:p>
        </p:txBody>
      </p:sp>
      <p:sp>
        <p:nvSpPr>
          <p:cNvPr id="4" name="Footer Placeholder 3"/>
          <p:cNvSpPr>
            <a:spLocks noGrp="1"/>
          </p:cNvSpPr>
          <p:nvPr>
            <p:ph type="ftr" sz="quarter" idx="11"/>
          </p:nvPr>
        </p:nvSpPr>
        <p:spPr/>
        <p:txBody>
          <a:bodyPr/>
          <a:lstStyle/>
          <a:p>
            <a:r>
              <a:rPr lang="en-GB" smtClean="0"/>
              <a:t>Control System for the LHCb Upgrade</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5423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2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TM02900743[[fn=Organic]]</Template>
  <TotalTime>1771</TotalTime>
  <Words>1217</Words>
  <Application>Microsoft Office PowerPoint</Application>
  <PresentationFormat>On-screen Show (4:3)</PresentationFormat>
  <Paragraphs>150</Paragraphs>
  <Slides>11</Slides>
  <Notes>9</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11</vt:i4>
      </vt:variant>
    </vt:vector>
  </HeadingPairs>
  <TitlesOfParts>
    <vt:vector size="24" baseType="lpstr">
      <vt:lpstr>Arial Unicode MS</vt:lpstr>
      <vt:lpstr>Calibri</vt:lpstr>
      <vt:lpstr>Calibri Light</vt:lpstr>
      <vt:lpstr>Symbol</vt:lpstr>
      <vt:lpstr>Tw Cen MT</vt:lpstr>
      <vt:lpstr>Tw Cen MT Condensed</vt:lpstr>
      <vt:lpstr>Wingdings</vt:lpstr>
      <vt:lpstr>Wingdings 2</vt:lpstr>
      <vt:lpstr>Wingdings 3</vt:lpstr>
      <vt:lpstr>HDOfficeLightV0</vt:lpstr>
      <vt:lpstr>1_HDOfficeLightV0</vt:lpstr>
      <vt:lpstr>2_HDOfficeLightV0</vt:lpstr>
      <vt:lpstr>Integral</vt:lpstr>
      <vt:lpstr>Control System for the LHCb upgrade</vt:lpstr>
      <vt:lpstr>Control system</vt:lpstr>
      <vt:lpstr>Gbt server</vt:lpstr>
      <vt:lpstr>Hw tool</vt:lpstr>
      <vt:lpstr>Tested BOARDS/CHIPS</vt:lpstr>
      <vt:lpstr>WinCC component for MiniDAQ (fwminidaq)</vt:lpstr>
      <vt:lpstr>FSM Tree</vt:lpstr>
      <vt:lpstr>Configure CCPC and dim subcriptions</vt:lpstr>
      <vt:lpstr>Device Control Panels</vt:lpstr>
      <vt:lpstr>Plans</vt:lpstr>
      <vt:lpstr>SUmmary</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System (WinCC Integration)</dc:title>
  <dc:creator>Luis Granado Cardoso</dc:creator>
  <cp:lastModifiedBy>Joao Vitor Viana Barbosa</cp:lastModifiedBy>
  <cp:revision>61</cp:revision>
  <dcterms:created xsi:type="dcterms:W3CDTF">2016-02-09T13:10:20Z</dcterms:created>
  <dcterms:modified xsi:type="dcterms:W3CDTF">2016-04-20T16:17:26Z</dcterms:modified>
</cp:coreProperties>
</file>