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82" r:id="rId1"/>
  </p:sldMasterIdLst>
  <p:notesMasterIdLst>
    <p:notesMasterId r:id="rId19"/>
  </p:notesMasterIdLst>
  <p:sldIdLst>
    <p:sldId id="256" r:id="rId2"/>
    <p:sldId id="259" r:id="rId3"/>
    <p:sldId id="268" r:id="rId4"/>
    <p:sldId id="269" r:id="rId5"/>
    <p:sldId id="270" r:id="rId6"/>
    <p:sldId id="277" r:id="rId7"/>
    <p:sldId id="278" r:id="rId8"/>
    <p:sldId id="280" r:id="rId9"/>
    <p:sldId id="281" r:id="rId10"/>
    <p:sldId id="279" r:id="rId11"/>
    <p:sldId id="272" r:id="rId12"/>
    <p:sldId id="273" r:id="rId13"/>
    <p:sldId id="274" r:id="rId14"/>
    <p:sldId id="275" r:id="rId15"/>
    <p:sldId id="276" r:id="rId16"/>
    <p:sldId id="271" r:id="rId17"/>
    <p:sldId id="26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1A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5" autoAdjust="0"/>
    <p:restoredTop sz="94660"/>
  </p:normalViewPr>
  <p:slideViewPr>
    <p:cSldViewPr snapToGrid="0">
      <p:cViewPr varScale="1">
        <p:scale>
          <a:sx n="98" d="100"/>
          <a:sy n="98" d="100"/>
        </p:scale>
        <p:origin x="90" y="4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58BC61-8A89-4B22-9D47-0944FCA62DD8}" type="datetimeFigureOut">
              <a:rPr lang="en-US" smtClean="0"/>
              <a:t>4/21/2016</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A67B4-3E08-4A64-92EC-E7DC4C4DDC81}" type="slidenum">
              <a:rPr lang="en-US" smtClean="0"/>
              <a:t>‹N›</a:t>
            </a:fld>
            <a:endParaRPr lang="en-US"/>
          </a:p>
        </p:txBody>
      </p:sp>
    </p:spTree>
    <p:extLst>
      <p:ext uri="{BB962C8B-B14F-4D97-AF65-F5344CB8AC3E}">
        <p14:creationId xmlns:p14="http://schemas.microsoft.com/office/powerpoint/2010/main" val="3805563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FAEA67B4-3E08-4A64-92EC-E7DC4C4DDC81}" type="slidenum">
              <a:rPr lang="en-US" smtClean="0"/>
              <a:t>1</a:t>
            </a:fld>
            <a:endParaRPr lang="en-US" dirty="0"/>
          </a:p>
        </p:txBody>
      </p:sp>
    </p:spTree>
    <p:extLst>
      <p:ext uri="{BB962C8B-B14F-4D97-AF65-F5344CB8AC3E}">
        <p14:creationId xmlns:p14="http://schemas.microsoft.com/office/powerpoint/2010/main" val="2793834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FAEA67B4-3E08-4A64-92EC-E7DC4C4DDC81}" type="slidenum">
              <a:rPr lang="en-US" smtClean="0"/>
              <a:t>2</a:t>
            </a:fld>
            <a:endParaRPr lang="en-US"/>
          </a:p>
        </p:txBody>
      </p:sp>
    </p:spTree>
    <p:extLst>
      <p:ext uri="{BB962C8B-B14F-4D97-AF65-F5344CB8AC3E}">
        <p14:creationId xmlns:p14="http://schemas.microsoft.com/office/powerpoint/2010/main" val="423197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FAEA67B4-3E08-4A64-92EC-E7DC4C4DDC81}" type="slidenum">
              <a:rPr lang="en-US" smtClean="0"/>
              <a:t>3</a:t>
            </a:fld>
            <a:endParaRPr lang="en-US"/>
          </a:p>
        </p:txBody>
      </p:sp>
    </p:spTree>
    <p:extLst>
      <p:ext uri="{BB962C8B-B14F-4D97-AF65-F5344CB8AC3E}">
        <p14:creationId xmlns:p14="http://schemas.microsoft.com/office/powerpoint/2010/main" val="4114516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FAEA67B4-3E08-4A64-92EC-E7DC4C4DDC8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345806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FAEA67B4-3E08-4A64-92EC-E7DC4C4DDC81}" type="slidenum">
              <a:rPr lang="en-US" smtClean="0"/>
              <a:t>14</a:t>
            </a:fld>
            <a:endParaRPr lang="en-US"/>
          </a:p>
        </p:txBody>
      </p:sp>
    </p:spTree>
    <p:extLst>
      <p:ext uri="{BB962C8B-B14F-4D97-AF65-F5344CB8AC3E}">
        <p14:creationId xmlns:p14="http://schemas.microsoft.com/office/powerpoint/2010/main" val="1397245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FAEA67B4-3E08-4A64-92EC-E7DC4C4DDC81}" type="slidenum">
              <a:rPr lang="en-US" smtClean="0"/>
              <a:t>15</a:t>
            </a:fld>
            <a:endParaRPr lang="en-US"/>
          </a:p>
        </p:txBody>
      </p:sp>
    </p:spTree>
    <p:extLst>
      <p:ext uri="{BB962C8B-B14F-4D97-AF65-F5344CB8AC3E}">
        <p14:creationId xmlns:p14="http://schemas.microsoft.com/office/powerpoint/2010/main" val="1605334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FAEA67B4-3E08-4A64-92EC-E7DC4C4DDC81}" type="slidenum">
              <a:rPr lang="en-US" smtClean="0"/>
              <a:t>17</a:t>
            </a:fld>
            <a:endParaRPr lang="en-US"/>
          </a:p>
        </p:txBody>
      </p:sp>
    </p:spTree>
    <p:extLst>
      <p:ext uri="{BB962C8B-B14F-4D97-AF65-F5344CB8AC3E}">
        <p14:creationId xmlns:p14="http://schemas.microsoft.com/office/powerpoint/2010/main" val="812280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r>
              <a:rPr lang="en-US" smtClean="0"/>
              <a:t>21/04/2016</a:t>
            </a:r>
            <a:endParaRPr lang="en-US" dirty="0"/>
          </a:p>
        </p:txBody>
      </p:sp>
      <p:sp>
        <p:nvSpPr>
          <p:cNvPr id="5" name="Footer Placeholder 4"/>
          <p:cNvSpPr>
            <a:spLocks noGrp="1"/>
          </p:cNvSpPr>
          <p:nvPr>
            <p:ph type="ftr" sz="quarter" idx="11"/>
          </p:nvPr>
        </p:nvSpPr>
        <p:spPr/>
        <p:txBody>
          <a:bodyPr/>
          <a:lstStyle/>
          <a:p>
            <a:r>
              <a:rPr lang="en-US" smtClean="0"/>
              <a:t>P. Fresch, INFN Roma1 – LHCb upgrade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60411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r>
              <a:rPr lang="en-US" smtClean="0"/>
              <a:t>21/04/2016</a:t>
            </a:r>
            <a:endParaRPr lang="en-US" dirty="0"/>
          </a:p>
        </p:txBody>
      </p:sp>
      <p:sp>
        <p:nvSpPr>
          <p:cNvPr id="5" name="Footer Placeholder 4"/>
          <p:cNvSpPr>
            <a:spLocks noGrp="1"/>
          </p:cNvSpPr>
          <p:nvPr>
            <p:ph type="ftr" sz="quarter" idx="11"/>
          </p:nvPr>
        </p:nvSpPr>
        <p:spPr/>
        <p:txBody>
          <a:bodyPr/>
          <a:lstStyle/>
          <a:p>
            <a:r>
              <a:rPr lang="en-US" smtClean="0"/>
              <a:t>P. Fresch, INFN Roma1 – LHCb upgrade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056646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r>
              <a:rPr lang="it-IT" smtClean="0"/>
              <a:t>P. Fresch, INFN Roma1 – LHCb upgrade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002726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a:xfrm>
            <a:off x="8589660" y="5870575"/>
            <a:ext cx="1600200" cy="377825"/>
          </a:xfrm>
          <a:prstGeom prst="rect">
            <a:avLst/>
          </a:prstGeom>
        </p:spPr>
        <p:txBody>
          <a:bodyPr/>
          <a:lstStyle/>
          <a:p>
            <a:r>
              <a:rPr lang="en-US" smtClean="0"/>
              <a:t>21/04/2016</a:t>
            </a:r>
            <a:endParaRPr lang="en-US" dirty="0"/>
          </a:p>
        </p:txBody>
      </p:sp>
      <p:sp>
        <p:nvSpPr>
          <p:cNvPr id="4" name="Segnaposto piè di pagina 3"/>
          <p:cNvSpPr>
            <a:spLocks noGrp="1"/>
          </p:cNvSpPr>
          <p:nvPr>
            <p:ph type="ftr" sz="quarter" idx="11"/>
          </p:nvPr>
        </p:nvSpPr>
        <p:spPr>
          <a:xfrm>
            <a:off x="6648450" y="5870575"/>
            <a:ext cx="1865009" cy="377825"/>
          </a:xfrm>
          <a:prstGeom prst="rect">
            <a:avLst/>
          </a:prstGeom>
        </p:spPr>
        <p:txBody>
          <a:bodyPr/>
          <a:lstStyle/>
          <a:p>
            <a:r>
              <a:rPr lang="en-US" smtClean="0"/>
              <a:t>P. Fresch, INFN Roma1 – LHCb upgrade</a:t>
            </a:r>
            <a:endParaRPr lang="en-US" dirty="0"/>
          </a:p>
        </p:txBody>
      </p:sp>
      <p:sp>
        <p:nvSpPr>
          <p:cNvPr id="5" name="Segnaposto numero diapositiva 4"/>
          <p:cNvSpPr>
            <a:spLocks noGrp="1"/>
          </p:cNvSpPr>
          <p:nvPr>
            <p:ph type="sldNum" sz="quarter" idx="12"/>
          </p:nvPr>
        </p:nvSpPr>
        <p:spPr>
          <a:xfrm>
            <a:off x="10266060" y="5870575"/>
            <a:ext cx="551167" cy="377825"/>
          </a:xfrm>
          <a:prstGeom prst="rect">
            <a:avLst/>
          </a:prstGeo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8372653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r>
              <a:rPr lang="en-US" smtClean="0"/>
              <a:t>P. Fresch, INFN Roma1 – LHCb upgrade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9927975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r>
              <a:rPr lang="en-US" smtClean="0"/>
              <a:t>21/04/2016</a:t>
            </a:r>
            <a:endParaRPr lang="en-US" dirty="0"/>
          </a:p>
        </p:txBody>
      </p:sp>
      <p:sp>
        <p:nvSpPr>
          <p:cNvPr id="5" name="Footer Placeholder 4"/>
          <p:cNvSpPr>
            <a:spLocks noGrp="1"/>
          </p:cNvSpPr>
          <p:nvPr>
            <p:ph type="ftr" sz="quarter" idx="11"/>
          </p:nvPr>
        </p:nvSpPr>
        <p:spPr/>
        <p:txBody>
          <a:bodyPr/>
          <a:lstStyle/>
          <a:p>
            <a:r>
              <a:rPr lang="en-US" smtClean="0"/>
              <a:t>P. Fresch, INFN Roma1 – LHCb upgrade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0404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r>
              <a:rPr lang="en-US" smtClean="0"/>
              <a:t>21/04/2016</a:t>
            </a:r>
            <a:endParaRPr lang="en-US" dirty="0"/>
          </a:p>
        </p:txBody>
      </p:sp>
      <p:sp>
        <p:nvSpPr>
          <p:cNvPr id="6" name="Footer Placeholder 5"/>
          <p:cNvSpPr>
            <a:spLocks noGrp="1"/>
          </p:cNvSpPr>
          <p:nvPr>
            <p:ph type="ftr" sz="quarter" idx="11"/>
          </p:nvPr>
        </p:nvSpPr>
        <p:spPr/>
        <p:txBody>
          <a:bodyPr/>
          <a:lstStyle/>
          <a:p>
            <a:r>
              <a:rPr lang="en-US" smtClean="0"/>
              <a:t>P. Fresch, INFN Roma1 – LHCb upgrade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90680930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97280" y="2582334"/>
            <a:ext cx="4937760" cy="337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217920" y="2582334"/>
            <a:ext cx="4937760" cy="337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r>
              <a:rPr lang="en-US" smtClean="0"/>
              <a:t>21/04/2016</a:t>
            </a:r>
            <a:endParaRPr lang="en-US" dirty="0"/>
          </a:p>
        </p:txBody>
      </p:sp>
      <p:sp>
        <p:nvSpPr>
          <p:cNvPr id="8" name="Footer Placeholder 7"/>
          <p:cNvSpPr>
            <a:spLocks noGrp="1"/>
          </p:cNvSpPr>
          <p:nvPr>
            <p:ph type="ftr" sz="quarter" idx="11"/>
          </p:nvPr>
        </p:nvSpPr>
        <p:spPr/>
        <p:txBody>
          <a:bodyPr/>
          <a:lstStyle/>
          <a:p>
            <a:r>
              <a:rPr lang="en-US" smtClean="0"/>
              <a:t>P. Fresch, INFN Roma1 – LHCb upgrade</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34002053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it-IT" smtClean="0"/>
              <a:t>P. Fresch, INFN Roma1 – LHCb upgrade</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6206160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21/04/2016</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P. Fresch, INFN Roma1 – LHCb upgrade</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995886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21/04/2016</a:t>
            </a:r>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P. Fresch, INFN Roma1 – LHCb upgrade</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217631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r>
              <a:rPr lang="en-US" smtClean="0"/>
              <a:t>21/04/2016</a:t>
            </a:r>
            <a:endParaRPr lang="en-US" dirty="0"/>
          </a:p>
        </p:txBody>
      </p:sp>
      <p:sp>
        <p:nvSpPr>
          <p:cNvPr id="6" name="Footer Placeholder 5"/>
          <p:cNvSpPr>
            <a:spLocks noGrp="1"/>
          </p:cNvSpPr>
          <p:nvPr>
            <p:ph type="ftr" sz="quarter" idx="11"/>
          </p:nvPr>
        </p:nvSpPr>
        <p:spPr/>
        <p:txBody>
          <a:bodyPr/>
          <a:lstStyle/>
          <a:p>
            <a:r>
              <a:rPr lang="en-US" smtClean="0"/>
              <a:t>P. Fresch, INFN Roma1 – LHCb upgrade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55205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9966960" cy="1190609"/>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1585586"/>
            <a:ext cx="10058400" cy="4283508"/>
          </a:xfrm>
          <a:prstGeom prst="rect">
            <a:avLst/>
          </a:prstGeom>
        </p:spPr>
        <p:txBody>
          <a:bodyPr vert="horz" lIns="0" tIns="45720" rIns="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1000">
                <a:solidFill>
                  <a:srgbClr val="FFFFFF"/>
                </a:solidFill>
              </a:defRPr>
            </a:lvl1pPr>
          </a:lstStyle>
          <a:p>
            <a:r>
              <a:rPr lang="en-US" smtClean="0">
                <a:latin typeface="Arial" panose="020B0604020202020204" pitchFamily="34" charset="0"/>
                <a:cs typeface="Arial" panose="020B0604020202020204" pitchFamily="34" charset="0"/>
              </a:rPr>
              <a:t>21/04/2016</a:t>
            </a:r>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1000" cap="all" baseline="0">
                <a:solidFill>
                  <a:srgbClr val="FFFFFF"/>
                </a:solidFill>
                <a:latin typeface="Arial" panose="020B0604020202020204" pitchFamily="34" charset="0"/>
                <a:cs typeface="Arial" panose="020B0604020202020204" pitchFamily="34" charset="0"/>
              </a:defRPr>
            </a:lvl1pPr>
          </a:lstStyle>
          <a:p>
            <a:r>
              <a:rPr lang="it-IT" smtClean="0"/>
              <a:t>P. Fresch, INFN Roma1 – LHCb upgrade</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00">
                <a:solidFill>
                  <a:srgbClr val="FFFFFF"/>
                </a:solidFill>
                <a:latin typeface="Arial" panose="020B0604020202020204" pitchFamily="34" charset="0"/>
                <a:cs typeface="Arial" panose="020B0604020202020204" pitchFamily="34" charset="0"/>
              </a:defRPr>
            </a:lvl1pPr>
          </a:lstStyle>
          <a:p>
            <a:fld id="{D57F1E4F-1CFF-5643-939E-217C01CDF565}" type="slidenum">
              <a:rPr lang="en-US" smtClean="0"/>
              <a:pPr/>
              <a:t>‹N›</a:t>
            </a:fld>
            <a:endParaRPr lang="en-US" dirty="0"/>
          </a:p>
        </p:txBody>
      </p:sp>
      <p:cxnSp>
        <p:nvCxnSpPr>
          <p:cNvPr id="10" name="Straight Connector 9"/>
          <p:cNvCxnSpPr/>
          <p:nvPr/>
        </p:nvCxnSpPr>
        <p:spPr>
          <a:xfrm flipV="1">
            <a:off x="1097280" y="1477212"/>
            <a:ext cx="9595104" cy="486"/>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Immagin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835608" y="178229"/>
            <a:ext cx="1216596" cy="1202283"/>
          </a:xfrm>
          <a:prstGeom prst="rect">
            <a:avLst/>
          </a:prstGeom>
        </p:spPr>
      </p:pic>
    </p:spTree>
    <p:extLst>
      <p:ext uri="{BB962C8B-B14F-4D97-AF65-F5344CB8AC3E}">
        <p14:creationId xmlns:p14="http://schemas.microsoft.com/office/powerpoint/2010/main" val="109527597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69" r:id="rId12"/>
  </p:sldLayoutIdLst>
  <p:timing>
    <p:tnLst>
      <p:par>
        <p:cTn id="1" dur="indefinite" restart="never" nodeType="tmRoot"/>
      </p:par>
    </p:tnLst>
  </p:timing>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9.jp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g"/><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G"/></Relationships>
</file>

<file path=ppt/slides/_rels/slide1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dirty="0" smtClean="0"/>
              <a:t>New service board</a:t>
            </a:r>
            <a:endParaRPr lang="en-US" dirty="0"/>
          </a:p>
        </p:txBody>
      </p:sp>
      <p:sp>
        <p:nvSpPr>
          <p:cNvPr id="3" name="Sottotitolo 2"/>
          <p:cNvSpPr>
            <a:spLocks noGrp="1"/>
          </p:cNvSpPr>
          <p:nvPr>
            <p:ph type="subTitle" idx="1"/>
          </p:nvPr>
        </p:nvSpPr>
        <p:spPr/>
        <p:txBody>
          <a:bodyPr>
            <a:normAutofit fontScale="92500" lnSpcReduction="20000"/>
          </a:bodyPr>
          <a:lstStyle/>
          <a:p>
            <a:r>
              <a:rPr lang="en-US" dirty="0" smtClean="0"/>
              <a:t>The LHCb muon I2c long-line protocol using GBT-SCA and IGLOO2</a:t>
            </a:r>
          </a:p>
          <a:p>
            <a:r>
              <a:rPr lang="en-US" sz="1600" b="1" cap="none" dirty="0" smtClean="0"/>
              <a:t>LHCb Upgrade Electronics</a:t>
            </a:r>
            <a:endParaRPr lang="en-US" sz="1600" cap="none" dirty="0" smtClean="0"/>
          </a:p>
          <a:p>
            <a:r>
              <a:rPr lang="en-US" cap="none" dirty="0" smtClean="0"/>
              <a:t>P. Fresch, V. Bocci</a:t>
            </a:r>
            <a:endParaRPr lang="en-US" dirty="0"/>
          </a:p>
        </p:txBody>
      </p:sp>
    </p:spTree>
    <p:extLst>
      <p:ext uri="{BB962C8B-B14F-4D97-AF65-F5344CB8AC3E}">
        <p14:creationId xmlns:p14="http://schemas.microsoft.com/office/powerpoint/2010/main" val="4209957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800" dirty="0"/>
              <a:t>Microsemi® IGLOO2® </a:t>
            </a:r>
            <a:r>
              <a:rPr lang="en-US" sz="3800" dirty="0" smtClean="0"/>
              <a:t>HW description and features</a:t>
            </a:r>
            <a:endParaRPr lang="en-US" sz="3800"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7" name="Immagine 6"/>
          <p:cNvPicPr>
            <a:picLocks noChangeAspect="1"/>
          </p:cNvPicPr>
          <p:nvPr/>
        </p:nvPicPr>
        <p:blipFill>
          <a:blip r:embed="rId2"/>
          <a:stretch>
            <a:fillRect/>
          </a:stretch>
        </p:blipFill>
        <p:spPr>
          <a:xfrm>
            <a:off x="990276" y="1702815"/>
            <a:ext cx="6866207" cy="4271790"/>
          </a:xfrm>
          <a:prstGeom prst="rect">
            <a:avLst/>
          </a:prstGeom>
        </p:spPr>
      </p:pic>
      <p:sp>
        <p:nvSpPr>
          <p:cNvPr id="8" name="CasellaDiTesto 7"/>
          <p:cNvSpPr txBox="1"/>
          <p:nvPr/>
        </p:nvSpPr>
        <p:spPr>
          <a:xfrm>
            <a:off x="8074789" y="1702815"/>
            <a:ext cx="3651338" cy="4801314"/>
          </a:xfrm>
          <a:prstGeom prst="rect">
            <a:avLst/>
          </a:prstGeom>
          <a:noFill/>
        </p:spPr>
        <p:txBody>
          <a:bodyPr wrap="square" rtlCol="0">
            <a:spAutoFit/>
          </a:bodyPr>
          <a:lstStyle/>
          <a:p>
            <a:pPr marL="285750" indent="-285750" algn="just">
              <a:buFont typeface="Arial" panose="020B0604020202020204" pitchFamily="34" charset="0"/>
              <a:buChar char="•"/>
            </a:pPr>
            <a:r>
              <a:rPr lang="en-US" dirty="0"/>
              <a:t>4 input Look-Up Table (LUT) Single Event Upset (SEU) Immune implemented with Zero FIT FPGA Configuration </a:t>
            </a:r>
            <a:r>
              <a:rPr lang="en-US" dirty="0" smtClean="0"/>
              <a:t>Cells</a:t>
            </a:r>
          </a:p>
          <a:p>
            <a:pPr marL="285750" indent="-285750" algn="just">
              <a:buFont typeface="Arial" panose="020B0604020202020204" pitchFamily="34" charset="0"/>
              <a:buChar char="•"/>
            </a:pPr>
            <a:r>
              <a:rPr lang="en-US" dirty="0" smtClean="0"/>
              <a:t>High Performance Memory Subsystem on AHB with SECDEC enable/disable feature to protect eSRAM and eNVM data</a:t>
            </a:r>
          </a:p>
          <a:p>
            <a:pPr marL="285750" indent="-285750" algn="just">
              <a:buFont typeface="Arial" panose="020B0604020202020204" pitchFamily="34" charset="0"/>
              <a:buChar char="•"/>
            </a:pPr>
            <a:r>
              <a:rPr lang="en-US" dirty="0" smtClean="0"/>
              <a:t>Multi-Standard GPIO with native LVDS </a:t>
            </a:r>
          </a:p>
          <a:p>
            <a:pPr marL="285750" indent="-285750" algn="just">
              <a:buFont typeface="Arial" panose="020B0604020202020204" pitchFamily="34" charset="0"/>
              <a:buChar char="•"/>
            </a:pPr>
            <a:r>
              <a:rPr lang="en-US" dirty="0" smtClean="0"/>
              <a:t>The FSM registers are protected by Triple Mode Redundancy automatically implemented using Symplify compiling directives</a:t>
            </a:r>
          </a:p>
          <a:p>
            <a:pPr marL="285750" indent="-285750" algn="just">
              <a:buFont typeface="Arial" panose="020B0604020202020204" pitchFamily="34" charset="0"/>
              <a:buChar char="•"/>
            </a:pPr>
            <a:r>
              <a:rPr lang="en-US" dirty="0"/>
              <a:t>Versatile and reliable platform for further logic development</a:t>
            </a:r>
          </a:p>
          <a:p>
            <a:pPr marL="285750" indent="-285750" algn="just">
              <a:buFont typeface="Arial" panose="020B0604020202020204" pitchFamily="34" charset="0"/>
              <a:buChar char="•"/>
            </a:pPr>
            <a:endParaRPr lang="en-US" dirty="0"/>
          </a:p>
        </p:txBody>
      </p:sp>
      <p:sp>
        <p:nvSpPr>
          <p:cNvPr id="10" name="CasellaDiTesto 9"/>
          <p:cNvSpPr txBox="1"/>
          <p:nvPr/>
        </p:nvSpPr>
        <p:spPr>
          <a:xfrm>
            <a:off x="9900458" y="5974605"/>
            <a:ext cx="2390398" cy="400110"/>
          </a:xfrm>
          <a:prstGeom prst="rect">
            <a:avLst/>
          </a:prstGeom>
          <a:noFill/>
        </p:spPr>
        <p:txBody>
          <a:bodyPr wrap="none" rtlCol="0">
            <a:spAutoFit/>
          </a:bodyPr>
          <a:lstStyle/>
          <a:p>
            <a:endParaRPr lang="en-US" sz="1000" dirty="0"/>
          </a:p>
          <a:p>
            <a:r>
              <a:rPr lang="en-US" sz="1000" i="1" dirty="0" smtClean="0"/>
              <a:t>Microsemi® - </a:t>
            </a:r>
            <a:r>
              <a:rPr lang="en-US" sz="1000" dirty="0" smtClean="0"/>
              <a:t>IGLOO2 FPGAs Product Brief </a:t>
            </a:r>
            <a:endParaRPr lang="en-US" sz="1000" dirty="0"/>
          </a:p>
        </p:txBody>
      </p:sp>
    </p:spTree>
    <p:extLst>
      <p:ext uri="{BB962C8B-B14F-4D97-AF65-F5344CB8AC3E}">
        <p14:creationId xmlns:p14="http://schemas.microsoft.com/office/powerpoint/2010/main" val="3867901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0407" y="284011"/>
            <a:ext cx="9966960" cy="1190609"/>
          </a:xfrm>
        </p:spPr>
        <p:txBody>
          <a:bodyPr>
            <a:normAutofit/>
          </a:bodyPr>
          <a:lstStyle/>
          <a:p>
            <a:r>
              <a:rPr lang="en-US" dirty="0"/>
              <a:t>Test on the LHCb muon detector</a:t>
            </a:r>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it-IT"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9442" y="4127232"/>
            <a:ext cx="3922558" cy="22064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9071" y="3483544"/>
            <a:ext cx="4684910" cy="2635261"/>
          </a:xfrm>
          <a:prstGeom prst="rect">
            <a:avLst/>
          </a:prstGeom>
          <a:ln w="228600" cap="sq" cmpd="thickThin">
            <a:solidFill>
              <a:srgbClr val="000000"/>
            </a:solidFill>
            <a:prstDash val="solid"/>
            <a:miter lim="800000"/>
          </a:ln>
          <a:effectLst>
            <a:innerShdw blurRad="76200">
              <a:srgbClr val="000000"/>
            </a:innerShdw>
          </a:effectLst>
        </p:spPr>
      </p:pic>
      <p:pic>
        <p:nvPicPr>
          <p:cNvPr id="9" name="Immagin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395" y="1507377"/>
            <a:ext cx="1825477" cy="1825477"/>
          </a:xfrm>
          <a:prstGeom prst="rect">
            <a:avLst/>
          </a:prstGeom>
        </p:spPr>
      </p:pic>
      <p:sp>
        <p:nvSpPr>
          <p:cNvPr id="10" name="Rettangolo 9"/>
          <p:cNvSpPr/>
          <p:nvPr/>
        </p:nvSpPr>
        <p:spPr>
          <a:xfrm>
            <a:off x="2299295" y="1586394"/>
            <a:ext cx="1386890" cy="14845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latin typeface="Arial" panose="020B0604020202020204" pitchFamily="34" charset="0"/>
                <a:cs typeface="Arial" panose="020B0604020202020204" pitchFamily="34" charset="0"/>
              </a:rPr>
              <a:t>I2C</a:t>
            </a:r>
          </a:p>
          <a:p>
            <a:pPr algn="ctr"/>
            <a:r>
              <a:rPr lang="en-US" dirty="0" smtClean="0">
                <a:solidFill>
                  <a:prstClr val="white"/>
                </a:solidFill>
                <a:latin typeface="Arial" panose="020B0604020202020204" pitchFamily="34" charset="0"/>
                <a:cs typeface="Arial" panose="020B0604020202020204" pitchFamily="34" charset="0"/>
              </a:rPr>
              <a:t>Protocol</a:t>
            </a:r>
            <a:r>
              <a:rPr lang="it-IT" dirty="0" smtClean="0">
                <a:solidFill>
                  <a:prstClr val="white"/>
                </a:solidFill>
                <a:latin typeface="Arial" panose="020B0604020202020204" pitchFamily="34" charset="0"/>
                <a:cs typeface="Arial" panose="020B0604020202020204" pitchFamily="34" charset="0"/>
              </a:rPr>
              <a:t> </a:t>
            </a:r>
            <a:r>
              <a:rPr lang="it-IT" dirty="0">
                <a:solidFill>
                  <a:prstClr val="white"/>
                </a:solidFill>
                <a:latin typeface="Arial" panose="020B0604020202020204" pitchFamily="34" charset="0"/>
                <a:cs typeface="Arial" panose="020B0604020202020204" pitchFamily="34" charset="0"/>
              </a:rPr>
              <a:t>C</a:t>
            </a:r>
            <a:r>
              <a:rPr lang="it-IT" dirty="0" smtClean="0">
                <a:solidFill>
                  <a:prstClr val="white"/>
                </a:solidFill>
                <a:latin typeface="Arial" panose="020B0604020202020204" pitchFamily="34" charset="0"/>
                <a:cs typeface="Arial" panose="020B0604020202020204" pitchFamily="34" charset="0"/>
              </a:rPr>
              <a:t>onverter</a:t>
            </a:r>
            <a:br>
              <a:rPr lang="it-IT" dirty="0" smtClean="0">
                <a:solidFill>
                  <a:prstClr val="white"/>
                </a:solidFill>
                <a:latin typeface="Arial" panose="020B0604020202020204" pitchFamily="34" charset="0"/>
                <a:cs typeface="Arial" panose="020B0604020202020204" pitchFamily="34" charset="0"/>
              </a:rPr>
            </a:br>
            <a:r>
              <a:rPr lang="it-IT" dirty="0" smtClean="0">
                <a:solidFill>
                  <a:prstClr val="white"/>
                </a:solidFill>
                <a:latin typeface="Arial" panose="020B0604020202020204" pitchFamily="34" charset="0"/>
                <a:cs typeface="Arial" panose="020B0604020202020204" pitchFamily="34" charset="0"/>
              </a:rPr>
              <a:t>IGLOO2 FPGA</a:t>
            </a:r>
            <a:endParaRPr lang="it-IT" dirty="0">
              <a:solidFill>
                <a:prstClr val="white"/>
              </a:solidFill>
              <a:latin typeface="Arial" panose="020B0604020202020204" pitchFamily="34" charset="0"/>
              <a:cs typeface="Arial" panose="020B0604020202020204" pitchFamily="34" charset="0"/>
            </a:endParaRPr>
          </a:p>
        </p:txBody>
      </p:sp>
      <p:pic>
        <p:nvPicPr>
          <p:cNvPr id="12" name="Picture 2" descr="http://ep.yimg.com/ay/yhst-27389313707334/arduino-due-3.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97761" y="4245748"/>
            <a:ext cx="1100426" cy="1100426"/>
          </a:xfrm>
          <a:prstGeom prst="rect">
            <a:avLst/>
          </a:prstGeom>
          <a:noFill/>
          <a:extLst>
            <a:ext uri="{909E8E84-426E-40DD-AFC4-6F175D3DCCD1}">
              <a14:hiddenFill xmlns:a14="http://schemas.microsoft.com/office/drawing/2010/main">
                <a:solidFill>
                  <a:srgbClr val="FFFFFF"/>
                </a:solidFill>
              </a14:hiddenFill>
            </a:ext>
          </a:extLst>
        </p:spPr>
      </p:pic>
      <p:sp>
        <p:nvSpPr>
          <p:cNvPr id="13" name="Rettangolo 12"/>
          <p:cNvSpPr/>
          <p:nvPr/>
        </p:nvSpPr>
        <p:spPr>
          <a:xfrm>
            <a:off x="2353013" y="4027142"/>
            <a:ext cx="1333172" cy="1305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solidFill>
                  <a:prstClr val="white"/>
                </a:solidFill>
                <a:latin typeface="Arial" panose="020B0604020202020204" pitchFamily="34" charset="0"/>
                <a:cs typeface="Arial" panose="020B0604020202020204" pitchFamily="34" charset="0"/>
              </a:rPr>
              <a:t>Standard I2C Master</a:t>
            </a:r>
          </a:p>
          <a:p>
            <a:pPr algn="ctr"/>
            <a:r>
              <a:rPr lang="it-IT" dirty="0" smtClean="0">
                <a:solidFill>
                  <a:prstClr val="white"/>
                </a:solidFill>
                <a:latin typeface="Arial" panose="020B0604020202020204" pitchFamily="34" charset="0"/>
                <a:cs typeface="Arial" panose="020B0604020202020204" pitchFamily="34" charset="0"/>
              </a:rPr>
              <a:t>Arduino Due</a:t>
            </a:r>
            <a:endParaRPr lang="it-IT" dirty="0">
              <a:solidFill>
                <a:prstClr val="white"/>
              </a:solidFill>
              <a:latin typeface="Arial" panose="020B0604020202020204" pitchFamily="34" charset="0"/>
              <a:cs typeface="Arial" panose="020B0604020202020204" pitchFamily="34" charset="0"/>
            </a:endParaRPr>
          </a:p>
        </p:txBody>
      </p:sp>
      <p:sp>
        <p:nvSpPr>
          <p:cNvPr id="17" name="CasellaDiTesto 16"/>
          <p:cNvSpPr txBox="1"/>
          <p:nvPr/>
        </p:nvSpPr>
        <p:spPr>
          <a:xfrm>
            <a:off x="7376824" y="1898431"/>
            <a:ext cx="687346" cy="707886"/>
          </a:xfrm>
          <a:prstGeom prst="rect">
            <a:avLst/>
          </a:prstGeom>
          <a:noFill/>
        </p:spPr>
        <p:txBody>
          <a:bodyPr wrap="square" rtlCol="0">
            <a:spAutoFit/>
          </a:bodyPr>
          <a:lstStyle/>
          <a:p>
            <a:r>
              <a:rPr lang="en-US" sz="4000" dirty="0" smtClean="0">
                <a:solidFill>
                  <a:prstClr val="black"/>
                </a:solidFill>
                <a:latin typeface="Arial" panose="020B0604020202020204" pitchFamily="34" charset="0"/>
                <a:cs typeface="Arial" panose="020B0604020202020204" pitchFamily="34" charset="0"/>
              </a:rPr>
              <a:t>…</a:t>
            </a:r>
            <a:endParaRPr lang="en-US" sz="4000" dirty="0">
              <a:solidFill>
                <a:prstClr val="black"/>
              </a:solidFill>
              <a:latin typeface="Arial" panose="020B0604020202020204" pitchFamily="34" charset="0"/>
              <a:cs typeface="Arial" panose="020B0604020202020204" pitchFamily="34" charset="0"/>
            </a:endParaRPr>
          </a:p>
        </p:txBody>
      </p:sp>
      <p:cxnSp>
        <p:nvCxnSpPr>
          <p:cNvPr id="18" name="Connettore 2 17"/>
          <p:cNvCxnSpPr/>
          <p:nvPr/>
        </p:nvCxnSpPr>
        <p:spPr>
          <a:xfrm flipV="1">
            <a:off x="2849503" y="3070917"/>
            <a:ext cx="8878" cy="9562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a:off x="3221834" y="3070917"/>
            <a:ext cx="11187" cy="95622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2468619" y="3424494"/>
            <a:ext cx="497148" cy="246221"/>
          </a:xfrm>
          <a:prstGeom prst="rect">
            <a:avLst/>
          </a:prstGeom>
          <a:noFill/>
        </p:spPr>
        <p:txBody>
          <a:bodyPr wrap="square" rtlCol="0">
            <a:spAutoFit/>
          </a:bodyPr>
          <a:lstStyle/>
          <a:p>
            <a:r>
              <a:rPr lang="en-US" sz="1000" dirty="0" smtClean="0">
                <a:solidFill>
                  <a:prstClr val="black"/>
                </a:solidFill>
                <a:latin typeface="Arial" panose="020B0604020202020204" pitchFamily="34" charset="0"/>
                <a:cs typeface="Arial" panose="020B0604020202020204" pitchFamily="34" charset="0"/>
              </a:rPr>
              <a:t>SCL</a:t>
            </a:r>
            <a:endParaRPr lang="en-US" sz="1000" dirty="0">
              <a:solidFill>
                <a:prstClr val="black"/>
              </a:solidFill>
              <a:latin typeface="Arial" panose="020B0604020202020204" pitchFamily="34" charset="0"/>
              <a:cs typeface="Arial" panose="020B0604020202020204" pitchFamily="34" charset="0"/>
            </a:endParaRPr>
          </a:p>
        </p:txBody>
      </p:sp>
      <p:sp>
        <p:nvSpPr>
          <p:cNvPr id="21" name="CasellaDiTesto 20"/>
          <p:cNvSpPr txBox="1"/>
          <p:nvPr/>
        </p:nvSpPr>
        <p:spPr>
          <a:xfrm>
            <a:off x="2853942" y="3425138"/>
            <a:ext cx="497148" cy="246221"/>
          </a:xfrm>
          <a:prstGeom prst="rect">
            <a:avLst/>
          </a:prstGeom>
          <a:noFill/>
        </p:spPr>
        <p:txBody>
          <a:bodyPr wrap="square" rtlCol="0">
            <a:spAutoFit/>
          </a:bodyPr>
          <a:lstStyle/>
          <a:p>
            <a:r>
              <a:rPr lang="en-US" sz="1000" dirty="0" smtClean="0">
                <a:solidFill>
                  <a:prstClr val="black"/>
                </a:solidFill>
                <a:latin typeface="Arial" panose="020B0604020202020204" pitchFamily="34" charset="0"/>
                <a:cs typeface="Arial" panose="020B0604020202020204" pitchFamily="34" charset="0"/>
              </a:rPr>
              <a:t>SDA</a:t>
            </a:r>
            <a:endParaRPr lang="en-US" sz="1000" dirty="0">
              <a:solidFill>
                <a:prstClr val="black"/>
              </a:solidFill>
              <a:latin typeface="Arial" panose="020B0604020202020204" pitchFamily="34" charset="0"/>
              <a:cs typeface="Arial" panose="020B0604020202020204" pitchFamily="34" charset="0"/>
            </a:endParaRPr>
          </a:p>
        </p:txBody>
      </p:sp>
      <p:cxnSp>
        <p:nvCxnSpPr>
          <p:cNvPr id="22" name="Connettore 2 21"/>
          <p:cNvCxnSpPr/>
          <p:nvPr/>
        </p:nvCxnSpPr>
        <p:spPr>
          <a:xfrm>
            <a:off x="3679682" y="2131696"/>
            <a:ext cx="174481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3679682" y="2365317"/>
            <a:ext cx="174481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H="1">
            <a:off x="3679682" y="2582381"/>
            <a:ext cx="174481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3996631" y="1947135"/>
            <a:ext cx="497148" cy="246221"/>
          </a:xfrm>
          <a:prstGeom prst="rect">
            <a:avLst/>
          </a:prstGeom>
          <a:noFill/>
        </p:spPr>
        <p:txBody>
          <a:bodyPr wrap="square" rtlCol="0">
            <a:spAutoFit/>
          </a:bodyPr>
          <a:lstStyle/>
          <a:p>
            <a:r>
              <a:rPr lang="en-US" sz="1000" dirty="0" err="1" smtClean="0">
                <a:solidFill>
                  <a:prstClr val="black"/>
                </a:solidFill>
                <a:latin typeface="Arial" panose="020B0604020202020204" pitchFamily="34" charset="0"/>
                <a:cs typeface="Arial" panose="020B0604020202020204" pitchFamily="34" charset="0"/>
              </a:rPr>
              <a:t>SCnx</a:t>
            </a:r>
            <a:endParaRPr lang="en-US" sz="1000" dirty="0">
              <a:solidFill>
                <a:prstClr val="black"/>
              </a:solidFill>
              <a:latin typeface="Arial" panose="020B0604020202020204" pitchFamily="34" charset="0"/>
              <a:cs typeface="Arial" panose="020B0604020202020204" pitchFamily="34" charset="0"/>
            </a:endParaRPr>
          </a:p>
        </p:txBody>
      </p:sp>
      <p:sp>
        <p:nvSpPr>
          <p:cNvPr id="26" name="CasellaDiTesto 25"/>
          <p:cNvSpPr txBox="1"/>
          <p:nvPr/>
        </p:nvSpPr>
        <p:spPr>
          <a:xfrm>
            <a:off x="4167943" y="2173895"/>
            <a:ext cx="497148" cy="246221"/>
          </a:xfrm>
          <a:prstGeom prst="rect">
            <a:avLst/>
          </a:prstGeom>
          <a:noFill/>
        </p:spPr>
        <p:txBody>
          <a:bodyPr wrap="square" rtlCol="0">
            <a:spAutoFit/>
          </a:bodyPr>
          <a:lstStyle/>
          <a:p>
            <a:r>
              <a:rPr lang="en-US" sz="1000" dirty="0" err="1" smtClean="0">
                <a:solidFill>
                  <a:prstClr val="black"/>
                </a:solidFill>
                <a:latin typeface="Arial" panose="020B0604020202020204" pitchFamily="34" charset="0"/>
                <a:cs typeface="Arial" panose="020B0604020202020204" pitchFamily="34" charset="0"/>
              </a:rPr>
              <a:t>SDnx</a:t>
            </a:r>
            <a:endParaRPr lang="en-US" sz="1000" dirty="0">
              <a:solidFill>
                <a:prstClr val="black"/>
              </a:solidFill>
              <a:latin typeface="Arial" panose="020B0604020202020204" pitchFamily="34" charset="0"/>
              <a:cs typeface="Arial" panose="020B0604020202020204" pitchFamily="34" charset="0"/>
            </a:endParaRPr>
          </a:p>
        </p:txBody>
      </p:sp>
      <p:sp>
        <p:nvSpPr>
          <p:cNvPr id="27" name="CasellaDiTesto 26"/>
          <p:cNvSpPr txBox="1"/>
          <p:nvPr/>
        </p:nvSpPr>
        <p:spPr>
          <a:xfrm>
            <a:off x="4299071" y="2393485"/>
            <a:ext cx="587869" cy="246221"/>
          </a:xfrm>
          <a:prstGeom prst="rect">
            <a:avLst/>
          </a:prstGeom>
          <a:noFill/>
        </p:spPr>
        <p:txBody>
          <a:bodyPr wrap="square" rtlCol="0">
            <a:spAutoFit/>
          </a:bodyPr>
          <a:lstStyle/>
          <a:p>
            <a:r>
              <a:rPr lang="en-US" sz="1000" dirty="0" err="1" smtClean="0">
                <a:solidFill>
                  <a:prstClr val="black"/>
                </a:solidFill>
                <a:latin typeface="Arial" panose="020B0604020202020204" pitchFamily="34" charset="0"/>
                <a:cs typeface="Arial" panose="020B0604020202020204" pitchFamily="34" charset="0"/>
              </a:rPr>
              <a:t>SDBp</a:t>
            </a:r>
            <a:endParaRPr lang="en-US" sz="1000" dirty="0">
              <a:solidFill>
                <a:prstClr val="black"/>
              </a:solidFill>
              <a:latin typeface="Arial" panose="020B0604020202020204" pitchFamily="34" charset="0"/>
              <a:cs typeface="Arial" panose="020B0604020202020204" pitchFamily="34" charset="0"/>
            </a:endParaRPr>
          </a:p>
        </p:txBody>
      </p:sp>
      <p:cxnSp>
        <p:nvCxnSpPr>
          <p:cNvPr id="28" name="Connettore 2 27"/>
          <p:cNvCxnSpPr/>
          <p:nvPr/>
        </p:nvCxnSpPr>
        <p:spPr>
          <a:xfrm>
            <a:off x="6047942" y="2123605"/>
            <a:ext cx="407739" cy="80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a:off x="6047942" y="2365317"/>
            <a:ext cx="40773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H="1" flipV="1">
            <a:off x="6043887" y="2582381"/>
            <a:ext cx="407740" cy="45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7076114" y="2436462"/>
            <a:ext cx="1201739" cy="646331"/>
          </a:xfrm>
          <a:prstGeom prst="rect">
            <a:avLst/>
          </a:prstGeom>
          <a:noFill/>
        </p:spPr>
        <p:txBody>
          <a:bodyPr wrap="none" rtlCol="0">
            <a:spAutoFit/>
          </a:bodyPr>
          <a:lstStyle/>
          <a:p>
            <a:pPr algn="ctr"/>
            <a:r>
              <a:rPr lang="en-US" sz="1200" dirty="0" smtClean="0">
                <a:solidFill>
                  <a:prstClr val="black"/>
                </a:solidFill>
                <a:latin typeface="Arial" panose="020B0604020202020204" pitchFamily="34" charset="0"/>
                <a:cs typeface="Arial" panose="020B0604020202020204" pitchFamily="34" charset="0"/>
              </a:rPr>
              <a:t>FE daisy chain</a:t>
            </a:r>
            <a:br>
              <a:rPr lang="en-US" sz="1200" dirty="0" smtClean="0">
                <a:solidFill>
                  <a:prstClr val="black"/>
                </a:solidFill>
                <a:latin typeface="Arial" panose="020B0604020202020204" pitchFamily="34" charset="0"/>
                <a:cs typeface="Arial" panose="020B0604020202020204" pitchFamily="34" charset="0"/>
              </a:rPr>
            </a:br>
            <a:r>
              <a:rPr lang="en-US" sz="1200" dirty="0" smtClean="0">
                <a:solidFill>
                  <a:prstClr val="black"/>
                </a:solidFill>
                <a:latin typeface="Arial" panose="020B0604020202020204" pitchFamily="34" charset="0"/>
                <a:cs typeface="Arial" panose="020B0604020202020204" pitchFamily="34" charset="0"/>
              </a:rPr>
              <a:t>BUS</a:t>
            </a:r>
            <a:endParaRPr lang="en-US" sz="900" dirty="0">
              <a:solidFill>
                <a:prstClr val="black"/>
              </a:solidFill>
              <a:latin typeface="Arial" panose="020B0604020202020204" pitchFamily="34" charset="0"/>
              <a:cs typeface="Arial" panose="020B0604020202020204" pitchFamily="34" charset="0"/>
            </a:endParaRPr>
          </a:p>
          <a:p>
            <a:endParaRPr lang="en-US" sz="1200" dirty="0">
              <a:solidFill>
                <a:prstClr val="black"/>
              </a:solidFill>
              <a:latin typeface="Arial" panose="020B0604020202020204" pitchFamily="34" charset="0"/>
              <a:cs typeface="Arial" panose="020B0604020202020204" pitchFamily="34" charset="0"/>
            </a:endParaRPr>
          </a:p>
        </p:txBody>
      </p:sp>
      <p:sp>
        <p:nvSpPr>
          <p:cNvPr id="76" name="Ovale 75"/>
          <p:cNvSpPr/>
          <p:nvPr/>
        </p:nvSpPr>
        <p:spPr>
          <a:xfrm>
            <a:off x="6562194" y="4408690"/>
            <a:ext cx="1977616" cy="1325359"/>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35" name="Immagine 34"/>
          <p:cNvPicPr>
            <a:picLocks noChangeAspect="1"/>
          </p:cNvPicPr>
          <p:nvPr/>
        </p:nvPicPr>
        <p:blipFill>
          <a:blip r:embed="rId7"/>
          <a:stretch>
            <a:fillRect/>
          </a:stretch>
        </p:blipFill>
        <p:spPr>
          <a:xfrm>
            <a:off x="9349471" y="1733266"/>
            <a:ext cx="1358428" cy="1196522"/>
          </a:xfrm>
          <a:prstGeom prst="rect">
            <a:avLst/>
          </a:prstGeom>
        </p:spPr>
      </p:pic>
      <p:sp>
        <p:nvSpPr>
          <p:cNvPr id="3" name="CasellaDiTesto 2"/>
          <p:cNvSpPr txBox="1"/>
          <p:nvPr/>
        </p:nvSpPr>
        <p:spPr>
          <a:xfrm>
            <a:off x="1143382" y="5644624"/>
            <a:ext cx="2379570" cy="369332"/>
          </a:xfrm>
          <a:prstGeom prst="rect">
            <a:avLst/>
          </a:prstGeom>
          <a:noFill/>
          <a:ln w="19050">
            <a:solidFill>
              <a:srgbClr val="FF0000"/>
            </a:solidFill>
          </a:ln>
          <a:effectLst>
            <a:outerShdw blurRad="50800" dist="38100" dir="2700000" algn="tl" rotWithShape="0">
              <a:prstClr val="black">
                <a:alpha val="40000"/>
              </a:prstClr>
            </a:outerShdw>
          </a:effectLst>
        </p:spPr>
        <p:txBody>
          <a:bodyPr wrap="square" rtlCol="0">
            <a:spAutoFit/>
          </a:bodyPr>
          <a:lstStyle/>
          <a:p>
            <a:r>
              <a:rPr lang="en-US" dirty="0" smtClean="0">
                <a:solidFill>
                  <a:srgbClr val="FF0000"/>
                </a:solidFill>
                <a:latin typeface="Bodoni MT Black" panose="02070A03080606020203" pitchFamily="18" charset="0"/>
              </a:rPr>
              <a:t>IT IS WORKING!!</a:t>
            </a:r>
            <a:endParaRPr lang="en-US" dirty="0">
              <a:solidFill>
                <a:srgbClr val="FF0000"/>
              </a:solidFill>
              <a:latin typeface="Bodoni MT Black" panose="02070A03080606020203" pitchFamily="18" charset="0"/>
            </a:endParaRPr>
          </a:p>
        </p:txBody>
      </p:sp>
      <p:sp>
        <p:nvSpPr>
          <p:cNvPr id="32" name="Ovale 31"/>
          <p:cNvSpPr/>
          <p:nvPr/>
        </p:nvSpPr>
        <p:spPr>
          <a:xfrm>
            <a:off x="4704073" y="1586052"/>
            <a:ext cx="6744978" cy="15565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Immagine 39"/>
          <p:cNvPicPr>
            <a:picLocks noChangeAspect="1"/>
          </p:cNvPicPr>
          <p:nvPr/>
        </p:nvPicPr>
        <p:blipFill>
          <a:blip r:embed="rId8"/>
          <a:stretch>
            <a:fillRect/>
          </a:stretch>
        </p:blipFill>
        <p:spPr>
          <a:xfrm>
            <a:off x="5403693" y="1996129"/>
            <a:ext cx="649057" cy="665051"/>
          </a:xfrm>
          <a:prstGeom prst="rect">
            <a:avLst/>
          </a:prstGeom>
        </p:spPr>
      </p:pic>
      <p:pic>
        <p:nvPicPr>
          <p:cNvPr id="41" name="Immagine 40"/>
          <p:cNvPicPr>
            <a:picLocks noChangeAspect="1"/>
          </p:cNvPicPr>
          <p:nvPr/>
        </p:nvPicPr>
        <p:blipFill>
          <a:blip r:embed="rId8"/>
          <a:stretch>
            <a:fillRect/>
          </a:stretch>
        </p:blipFill>
        <p:spPr>
          <a:xfrm>
            <a:off x="6428746" y="1991744"/>
            <a:ext cx="649057" cy="665051"/>
          </a:xfrm>
          <a:prstGeom prst="rect">
            <a:avLst/>
          </a:prstGeom>
        </p:spPr>
      </p:pic>
      <p:pic>
        <p:nvPicPr>
          <p:cNvPr id="42" name="Immagine 41"/>
          <p:cNvPicPr>
            <a:picLocks noChangeAspect="1"/>
          </p:cNvPicPr>
          <p:nvPr/>
        </p:nvPicPr>
        <p:blipFill>
          <a:blip r:embed="rId8"/>
          <a:stretch>
            <a:fillRect/>
          </a:stretch>
        </p:blipFill>
        <p:spPr>
          <a:xfrm>
            <a:off x="8215282" y="2032791"/>
            <a:ext cx="649057" cy="665051"/>
          </a:xfrm>
          <a:prstGeom prst="rect">
            <a:avLst/>
          </a:prstGeom>
        </p:spPr>
      </p:pic>
    </p:spTree>
    <p:extLst>
      <p:ext uri="{BB962C8B-B14F-4D97-AF65-F5344CB8AC3E}">
        <p14:creationId xmlns:p14="http://schemas.microsoft.com/office/powerpoint/2010/main" val="32182750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Test </a:t>
            </a:r>
            <a:r>
              <a:rPr lang="en-US" dirty="0"/>
              <a:t>on the </a:t>
            </a:r>
            <a:r>
              <a:rPr lang="en-US" dirty="0" smtClean="0"/>
              <a:t>LHCb muon </a:t>
            </a:r>
            <a:r>
              <a:rPr lang="en-US" dirty="0"/>
              <a:t>detector</a:t>
            </a:r>
          </a:p>
        </p:txBody>
      </p:sp>
      <p:sp>
        <p:nvSpPr>
          <p:cNvPr id="3" name="Segnaposto data 2"/>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4" name="Segnaposto piè di pagina 3"/>
          <p:cNvSpPr>
            <a:spLocks noGrp="1"/>
          </p:cNvSpPr>
          <p:nvPr>
            <p:ph type="ftr" sz="quarter" idx="11"/>
          </p:nvPr>
        </p:nvSpPr>
        <p:spPr/>
        <p:txBody>
          <a:bodyPr/>
          <a:lstStyle/>
          <a:p>
            <a:r>
              <a:rPr lang="it-IT" smtClean="0"/>
              <a:t>P. Fresch, INFN Roma1 – LHCb upgrade</a:t>
            </a:r>
            <a:endParaRPr lang="en-US" dirty="0"/>
          </a:p>
        </p:txBody>
      </p:sp>
      <p:sp>
        <p:nvSpPr>
          <p:cNvPr id="5" name="Segnaposto numero diapositiva 4"/>
          <p:cNvSpPr>
            <a:spLocks noGrp="1"/>
          </p:cNvSpPr>
          <p:nvPr>
            <p:ph type="sldNum" sz="quarter" idx="12"/>
          </p:nvPr>
        </p:nvSpPr>
        <p:spPr/>
        <p:txBody>
          <a:bodyPr/>
          <a:lstStyle/>
          <a:p>
            <a:fld id="{D57F1E4F-1CFF-5643-939E-217C01CDF565}" type="slidenum">
              <a:rPr lang="en-US" smtClean="0"/>
              <a:pPr/>
              <a:t>12</a:t>
            </a:fld>
            <a:endParaRPr lang="en-US" dirty="0"/>
          </a:p>
        </p:txBody>
      </p:sp>
      <p:sp>
        <p:nvSpPr>
          <p:cNvPr id="6" name="CasellaDiTesto 5"/>
          <p:cNvSpPr txBox="1"/>
          <p:nvPr/>
        </p:nvSpPr>
        <p:spPr>
          <a:xfrm>
            <a:off x="4922162" y="1998728"/>
            <a:ext cx="6593075" cy="3939540"/>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US" sz="2000" dirty="0" smtClean="0"/>
              <a:t>Communication test have been done on a bus of FE connected through </a:t>
            </a:r>
            <a:r>
              <a:rPr lang="en-US" sz="2000" dirty="0"/>
              <a:t>a</a:t>
            </a:r>
            <a:r>
              <a:rPr lang="en-US" sz="2000" dirty="0" smtClean="0"/>
              <a:t> 26m-long cable (the longest, worst condition)</a:t>
            </a:r>
          </a:p>
          <a:p>
            <a:pPr marL="285750" indent="-285750" algn="just">
              <a:spcAft>
                <a:spcPts val="600"/>
              </a:spcAft>
              <a:buFont typeface="Arial" panose="020B0604020202020204" pitchFamily="34" charset="0"/>
              <a:buChar char="•"/>
            </a:pPr>
            <a:r>
              <a:rPr lang="en-US" sz="2000" dirty="0" smtClean="0"/>
              <a:t>The same register has been written and read at full speed (1 Mbps) for 100’000’000 times. Two known sample byte have been used alternatively and checked at each iteration, looking for errors on communication/elaboration on each FE (DIALOG chip) belonging to the bus (6 devices) </a:t>
            </a:r>
          </a:p>
          <a:p>
            <a:pPr marL="285750" indent="-285750" algn="just">
              <a:spcAft>
                <a:spcPts val="600"/>
              </a:spcAft>
              <a:buFont typeface="Arial" panose="020B0604020202020204" pitchFamily="34" charset="0"/>
              <a:buChar char="•"/>
            </a:pPr>
            <a:r>
              <a:rPr lang="en-US" sz="2000" dirty="0" smtClean="0"/>
              <a:t>In the end a total amount of about 1,2GB of data have been exchanged (&gt;13 hours) without any error (do not refer to the @(us) time stamp!). To completely reconfigure and check the entire system less than 2.5 MB are required</a:t>
            </a:r>
          </a:p>
        </p:txBody>
      </p:sp>
      <p:pic>
        <p:nvPicPr>
          <p:cNvPr id="9" name="Immagine 8"/>
          <p:cNvPicPr>
            <a:picLocks noChangeAspect="1"/>
          </p:cNvPicPr>
          <p:nvPr/>
        </p:nvPicPr>
        <p:blipFill>
          <a:blip r:embed="rId2"/>
          <a:stretch>
            <a:fillRect/>
          </a:stretch>
        </p:blipFill>
        <p:spPr>
          <a:xfrm>
            <a:off x="1097280" y="1553629"/>
            <a:ext cx="3665549" cy="4645398"/>
          </a:xfrm>
          <a:prstGeom prst="rect">
            <a:avLst/>
          </a:prstGeom>
          <a:ln>
            <a:solidFill>
              <a:schemeClr val="bg1">
                <a:lumMod val="75000"/>
              </a:schemeClr>
            </a:solidFill>
          </a:ln>
        </p:spPr>
      </p:pic>
    </p:spTree>
    <p:extLst>
      <p:ext uri="{BB962C8B-B14F-4D97-AF65-F5344CB8AC3E}">
        <p14:creationId xmlns:p14="http://schemas.microsoft.com/office/powerpoint/2010/main" val="2495985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r>
              <a:rPr lang="en-US" dirty="0"/>
              <a:t>Test on the LHCb muon detector</a:t>
            </a:r>
          </a:p>
        </p:txBody>
      </p:sp>
      <p:sp>
        <p:nvSpPr>
          <p:cNvPr id="3" name="Segnaposto data 2"/>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4" name="Segnaposto piè di pagina 3"/>
          <p:cNvSpPr>
            <a:spLocks noGrp="1"/>
          </p:cNvSpPr>
          <p:nvPr>
            <p:ph type="ftr" sz="quarter" idx="11"/>
          </p:nvPr>
        </p:nvSpPr>
        <p:spPr/>
        <p:txBody>
          <a:bodyPr/>
          <a:lstStyle/>
          <a:p>
            <a:r>
              <a:rPr lang="it-IT" smtClean="0"/>
              <a:t>P. Fresch, INFN Roma1 – LHCb upgrade</a:t>
            </a:r>
            <a:endParaRPr lang="en-US" dirty="0"/>
          </a:p>
        </p:txBody>
      </p:sp>
      <p:sp>
        <p:nvSpPr>
          <p:cNvPr id="5" name="Segnaposto numero diapositiva 4"/>
          <p:cNvSpPr>
            <a:spLocks noGrp="1"/>
          </p:cNvSpPr>
          <p:nvPr>
            <p:ph type="sldNum" sz="quarter" idx="12"/>
          </p:nvPr>
        </p:nvSpPr>
        <p:spPr/>
        <p:txBody>
          <a:bodyPr/>
          <a:lstStyle/>
          <a:p>
            <a:fld id="{D57F1E4F-1CFF-5643-939E-217C01CDF565}" type="slidenum">
              <a:rPr lang="en-US" smtClean="0"/>
              <a:pPr/>
              <a:t>13</a:t>
            </a:fld>
            <a:endParaRPr lang="en-US" dirty="0"/>
          </a:p>
        </p:txBody>
      </p:sp>
      <p:sp>
        <p:nvSpPr>
          <p:cNvPr id="7" name="CasellaDiTesto 6"/>
          <p:cNvSpPr txBox="1"/>
          <p:nvPr/>
        </p:nvSpPr>
        <p:spPr>
          <a:xfrm>
            <a:off x="1024522" y="1640307"/>
            <a:ext cx="5230368"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SCA I2C transmission buffer max size is 16 Byte:</a:t>
            </a:r>
            <a:endParaRPr lang="en-US" dirty="0"/>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5186" y="2388034"/>
            <a:ext cx="3749040" cy="2526751"/>
          </a:xfrm>
          <a:prstGeom prst="rect">
            <a:avLst/>
          </a:prstGeom>
          <a:ln w="3175">
            <a:solidFill>
              <a:schemeClr val="bg1">
                <a:lumMod val="75000"/>
              </a:schemeClr>
            </a:solidFill>
          </a:ln>
        </p:spPr>
      </p:pic>
      <p:sp>
        <p:nvSpPr>
          <p:cNvPr id="10" name="CasellaDiTesto 9"/>
          <p:cNvSpPr txBox="1"/>
          <p:nvPr/>
        </p:nvSpPr>
        <p:spPr>
          <a:xfrm>
            <a:off x="1897971" y="4914785"/>
            <a:ext cx="3483470" cy="338554"/>
          </a:xfrm>
          <a:prstGeom prst="rect">
            <a:avLst/>
          </a:prstGeom>
          <a:noFill/>
        </p:spPr>
        <p:txBody>
          <a:bodyPr wrap="square" rtlCol="0">
            <a:spAutoFit/>
          </a:bodyPr>
          <a:lstStyle/>
          <a:p>
            <a:pPr marL="92075" indent="-92075"/>
            <a:r>
              <a:rPr lang="en-US" sz="800" dirty="0" smtClean="0">
                <a:latin typeface="Arial Narrow" panose="020B0606020202030204" pitchFamily="34" charset="0"/>
                <a:cs typeface="Arial" panose="020B0604020202020204" pitchFamily="34" charset="0"/>
              </a:rPr>
              <a:t>[*] “</a:t>
            </a:r>
            <a:r>
              <a:rPr lang="en-US" sz="800" b="1" dirty="0" smtClean="0">
                <a:latin typeface="Arial Narrow" panose="020B0606020202030204" pitchFamily="34" charset="0"/>
                <a:cs typeface="Arial" panose="020B0604020202020204" pitchFamily="34" charset="0"/>
              </a:rPr>
              <a:t>GBT-SCA: </a:t>
            </a:r>
            <a:r>
              <a:rPr lang="en-US" sz="800" dirty="0" smtClean="0">
                <a:latin typeface="Arial Narrow" panose="020B0606020202030204" pitchFamily="34" charset="0"/>
                <a:cs typeface="Arial" panose="020B0604020202020204" pitchFamily="34" charset="0"/>
              </a:rPr>
              <a:t>THE </a:t>
            </a:r>
            <a:r>
              <a:rPr lang="en-US" sz="800" dirty="0">
                <a:latin typeface="Arial Narrow" panose="020B0606020202030204" pitchFamily="34" charset="0"/>
                <a:cs typeface="Arial" panose="020B0604020202020204" pitchFamily="34" charset="0"/>
              </a:rPr>
              <a:t>SLOW CONTROL ADAPTER ASIC FOR THE GBT </a:t>
            </a:r>
            <a:r>
              <a:rPr lang="en-US" sz="800" dirty="0" smtClean="0">
                <a:latin typeface="Arial Narrow" panose="020B0606020202030204" pitchFamily="34" charset="0"/>
                <a:cs typeface="Arial" panose="020B0604020202020204" pitchFamily="34" charset="0"/>
              </a:rPr>
              <a:t>SYSTEM - User Manual” v.7</a:t>
            </a:r>
            <a:endParaRPr lang="en-US" sz="800" dirty="0">
              <a:latin typeface="Arial Narrow" panose="020B0606020202030204" pitchFamily="34" charset="0"/>
              <a:cs typeface="Arial" panose="020B0604020202020204" pitchFamily="34" charset="0"/>
            </a:endParaRPr>
          </a:p>
        </p:txBody>
      </p:sp>
      <p:sp>
        <p:nvSpPr>
          <p:cNvPr id="17" name="CasellaDiTesto 16"/>
          <p:cNvSpPr txBox="1"/>
          <p:nvPr/>
        </p:nvSpPr>
        <p:spPr>
          <a:xfrm>
            <a:off x="1024522" y="5327193"/>
            <a:ext cx="5230368"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 maximum of 16 byte can be exchanged in a single write or read I2C frame</a:t>
            </a:r>
            <a:endParaRPr lang="en-US" dirty="0"/>
          </a:p>
        </p:txBody>
      </p:sp>
      <p:sp>
        <p:nvSpPr>
          <p:cNvPr id="18" name="CasellaDiTesto 17"/>
          <p:cNvSpPr txBox="1"/>
          <p:nvPr/>
        </p:nvSpPr>
        <p:spPr>
          <a:xfrm>
            <a:off x="6254890" y="1642620"/>
            <a:ext cx="5230368"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Let’s test if the DIALOG can do that: </a:t>
            </a:r>
            <a:endParaRPr lang="en-US" dirty="0"/>
          </a:p>
        </p:txBody>
      </p:sp>
      <p:pic>
        <p:nvPicPr>
          <p:cNvPr id="19" name="Immagine 18"/>
          <p:cNvPicPr>
            <a:picLocks noChangeAspect="1"/>
          </p:cNvPicPr>
          <p:nvPr/>
        </p:nvPicPr>
        <p:blipFill>
          <a:blip r:embed="rId3"/>
          <a:stretch>
            <a:fillRect/>
          </a:stretch>
        </p:blipFill>
        <p:spPr>
          <a:xfrm>
            <a:off x="6803923" y="2123968"/>
            <a:ext cx="1750485" cy="3015585"/>
          </a:xfrm>
          <a:prstGeom prst="rect">
            <a:avLst/>
          </a:prstGeom>
          <a:ln>
            <a:solidFill>
              <a:schemeClr val="bg1">
                <a:lumMod val="75000"/>
              </a:schemeClr>
            </a:solidFill>
          </a:ln>
        </p:spPr>
      </p:pic>
      <p:sp>
        <p:nvSpPr>
          <p:cNvPr id="20" name="CasellaDiTesto 19"/>
          <p:cNvSpPr txBox="1"/>
          <p:nvPr/>
        </p:nvSpPr>
        <p:spPr>
          <a:xfrm>
            <a:off x="6387675" y="2774865"/>
            <a:ext cx="461665" cy="1749838"/>
          </a:xfrm>
          <a:prstGeom prst="rect">
            <a:avLst/>
          </a:prstGeom>
          <a:noFill/>
        </p:spPr>
        <p:txBody>
          <a:bodyPr vert="vert270" wrap="none" rtlCol="0">
            <a:spAutoFit/>
          </a:bodyPr>
          <a:lstStyle/>
          <a:p>
            <a:r>
              <a:rPr lang="en-US" sz="1200" dirty="0" smtClean="0">
                <a:latin typeface="Arial Narrow" panose="020B0606020202030204" pitchFamily="34" charset="0"/>
              </a:rPr>
              <a:t>W&amp;R from add 0x00 to 0x0E</a:t>
            </a:r>
            <a:r>
              <a:rPr lang="en-US" dirty="0" smtClean="0"/>
              <a:t> </a:t>
            </a:r>
            <a:endParaRPr lang="en-US" dirty="0"/>
          </a:p>
        </p:txBody>
      </p:sp>
      <p:pic>
        <p:nvPicPr>
          <p:cNvPr id="21" name="Immagine 20"/>
          <p:cNvPicPr>
            <a:picLocks noChangeAspect="1"/>
          </p:cNvPicPr>
          <p:nvPr/>
        </p:nvPicPr>
        <p:blipFill>
          <a:blip r:embed="rId4"/>
          <a:stretch>
            <a:fillRect/>
          </a:stretch>
        </p:blipFill>
        <p:spPr>
          <a:xfrm>
            <a:off x="9447405" y="2123968"/>
            <a:ext cx="1626765" cy="3015585"/>
          </a:xfrm>
          <a:prstGeom prst="rect">
            <a:avLst/>
          </a:prstGeom>
          <a:ln>
            <a:solidFill>
              <a:schemeClr val="bg1">
                <a:lumMod val="75000"/>
              </a:schemeClr>
            </a:solidFill>
          </a:ln>
        </p:spPr>
      </p:pic>
      <p:sp>
        <p:nvSpPr>
          <p:cNvPr id="23" name="CasellaDiTesto 22"/>
          <p:cNvSpPr txBox="1"/>
          <p:nvPr/>
        </p:nvSpPr>
        <p:spPr>
          <a:xfrm>
            <a:off x="9054133" y="2871724"/>
            <a:ext cx="461665" cy="1735411"/>
          </a:xfrm>
          <a:prstGeom prst="rect">
            <a:avLst/>
          </a:prstGeom>
          <a:noFill/>
        </p:spPr>
        <p:txBody>
          <a:bodyPr vert="vert270" wrap="none" rtlCol="0">
            <a:spAutoFit/>
          </a:bodyPr>
          <a:lstStyle/>
          <a:p>
            <a:r>
              <a:rPr lang="en-US" sz="1200" dirty="0" smtClean="0">
                <a:latin typeface="Arial Narrow" panose="020B0606020202030204" pitchFamily="34" charset="0"/>
              </a:rPr>
              <a:t>W&amp;R from add 0x14 to 0x23</a:t>
            </a:r>
            <a:r>
              <a:rPr lang="en-US" dirty="0" smtClean="0"/>
              <a:t> </a:t>
            </a:r>
            <a:endParaRPr lang="en-US" dirty="0"/>
          </a:p>
        </p:txBody>
      </p:sp>
      <p:sp>
        <p:nvSpPr>
          <p:cNvPr id="25" name="CasellaDiTesto 24"/>
          <p:cNvSpPr txBox="1"/>
          <p:nvPr/>
        </p:nvSpPr>
        <p:spPr>
          <a:xfrm>
            <a:off x="6254890" y="5251570"/>
            <a:ext cx="5367134"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All the DIALOG on the I2C LVDS bus were tested with success. All the possible frame size have been used. Data varied from 0x41 to 0x50 (ASCII “</a:t>
            </a:r>
            <a:r>
              <a:rPr lang="en-US" dirty="0" err="1" smtClean="0"/>
              <a:t>A”to”P</a:t>
            </a:r>
            <a:r>
              <a:rPr lang="en-US" dirty="0" smtClean="0"/>
              <a:t>”) </a:t>
            </a:r>
            <a:endParaRPr lang="en-US" dirty="0"/>
          </a:p>
        </p:txBody>
      </p:sp>
    </p:spTree>
    <p:extLst>
      <p:ext uri="{BB962C8B-B14F-4D97-AF65-F5344CB8AC3E}">
        <p14:creationId xmlns:p14="http://schemas.microsoft.com/office/powerpoint/2010/main" val="2487751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dirty="0" smtClean="0"/>
              <a:t>Quick check test with the MiniDAQ</a:t>
            </a:r>
            <a:endParaRPr lang="en-US" dirty="0"/>
          </a:p>
        </p:txBody>
      </p:sp>
      <p:sp>
        <p:nvSpPr>
          <p:cNvPr id="3" name="Segnaposto data 2"/>
          <p:cNvSpPr>
            <a:spLocks noGrp="1"/>
          </p:cNvSpPr>
          <p:nvPr>
            <p:ph type="dt" sz="half" idx="10"/>
          </p:nvPr>
        </p:nvSpPr>
        <p:spPr>
          <a:xfrm>
            <a:off x="1664951" y="6382928"/>
            <a:ext cx="2472271" cy="365125"/>
          </a:xfrm>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4" name="Segnaposto piè di pagina 3"/>
          <p:cNvSpPr>
            <a:spLocks noGrp="1"/>
          </p:cNvSpPr>
          <p:nvPr>
            <p:ph type="ftr" sz="quarter" idx="11"/>
          </p:nvPr>
        </p:nvSpPr>
        <p:spPr/>
        <p:txBody>
          <a:bodyPr/>
          <a:lstStyle/>
          <a:p>
            <a:r>
              <a:rPr lang="it-IT" smtClean="0"/>
              <a:t>P. Fresch, INFN Roma1 – LHCb upgrade</a:t>
            </a:r>
            <a:endParaRPr lang="en-US" dirty="0"/>
          </a:p>
        </p:txBody>
      </p:sp>
      <p:sp>
        <p:nvSpPr>
          <p:cNvPr id="5" name="Segnaposto numero diapositiva 4"/>
          <p:cNvSpPr>
            <a:spLocks noGrp="1"/>
          </p:cNvSpPr>
          <p:nvPr>
            <p:ph type="sldNum" sz="quarter" idx="12"/>
          </p:nvPr>
        </p:nvSpPr>
        <p:spPr>
          <a:xfrm>
            <a:off x="10544416" y="6522223"/>
            <a:ext cx="1312025" cy="365125"/>
          </a:xfrm>
        </p:spPr>
        <p:txBody>
          <a:bodyPr/>
          <a:lstStyle/>
          <a:p>
            <a:fld id="{D57F1E4F-1CFF-5643-939E-217C01CDF565}" type="slidenum">
              <a:rPr lang="en-US" smtClean="0"/>
              <a:pPr/>
              <a:t>14</a:t>
            </a:fld>
            <a:endParaRPr lang="en-US" dirty="0"/>
          </a:p>
        </p:txBody>
      </p:sp>
      <p:sp>
        <p:nvSpPr>
          <p:cNvPr id="7" name="CasellaDiTesto 6"/>
          <p:cNvSpPr txBox="1"/>
          <p:nvPr/>
        </p:nvSpPr>
        <p:spPr>
          <a:xfrm>
            <a:off x="665867" y="4495316"/>
            <a:ext cx="6958454" cy="1754326"/>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logic showed to work correctly since the first test but because of analogic signal misalignments </a:t>
            </a:r>
            <a:r>
              <a:rPr lang="en-US" dirty="0"/>
              <a:t>due to a different power source module used on </a:t>
            </a:r>
            <a:r>
              <a:rPr lang="en-US" dirty="0" smtClean="0"/>
              <a:t>the CERN VLDB we initially had poor performances in terms of BER</a:t>
            </a:r>
          </a:p>
          <a:p>
            <a:pPr marL="285750" indent="-285750" algn="just">
              <a:buFont typeface="Arial" panose="020B0604020202020204" pitchFamily="34" charset="0"/>
              <a:buChar char="•"/>
            </a:pPr>
            <a:r>
              <a:rPr lang="en-US" dirty="0" smtClean="0"/>
              <a:t>Fixing the issue with a small modification of the IGLOO2 Evaluation Kit we solve the problem and the test bench started working correctly    </a:t>
            </a:r>
          </a:p>
        </p:txBody>
      </p:sp>
      <p:sp>
        <p:nvSpPr>
          <p:cNvPr id="12" name="Rettangolo 11"/>
          <p:cNvSpPr/>
          <p:nvPr/>
        </p:nvSpPr>
        <p:spPr>
          <a:xfrm>
            <a:off x="4145094" y="1800124"/>
            <a:ext cx="1055077" cy="867508"/>
          </a:xfrm>
          <a:prstGeom prst="rect">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MiniDAQ</a:t>
            </a:r>
            <a:endParaRPr lang="en-US" dirty="0"/>
          </a:p>
        </p:txBody>
      </p:sp>
      <p:sp>
        <p:nvSpPr>
          <p:cNvPr id="13" name="Rettangolo 12"/>
          <p:cNvSpPr/>
          <p:nvPr/>
        </p:nvSpPr>
        <p:spPr>
          <a:xfrm>
            <a:off x="1438113" y="1580633"/>
            <a:ext cx="1758462" cy="1306490"/>
          </a:xfrm>
          <a:prstGeom prst="rect">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VLDB</a:t>
            </a:r>
          </a:p>
          <a:p>
            <a:pPr algn="ctr"/>
            <a:r>
              <a:rPr lang="en-US" dirty="0" smtClean="0"/>
              <a:t>GBTx-SCA </a:t>
            </a:r>
          </a:p>
          <a:p>
            <a:pPr algn="ctr"/>
            <a:r>
              <a:rPr lang="en-US" b="1" dirty="0" smtClean="0"/>
              <a:t>Evaluation</a:t>
            </a:r>
          </a:p>
          <a:p>
            <a:pPr algn="ctr"/>
            <a:r>
              <a:rPr lang="en-US" b="1" dirty="0" smtClean="0"/>
              <a:t>board</a:t>
            </a:r>
            <a:endParaRPr lang="en-US" b="1" dirty="0"/>
          </a:p>
        </p:txBody>
      </p:sp>
      <p:sp>
        <p:nvSpPr>
          <p:cNvPr id="14" name="Rettangolo 13"/>
          <p:cNvSpPr/>
          <p:nvPr/>
        </p:nvSpPr>
        <p:spPr>
          <a:xfrm>
            <a:off x="1650758" y="3101386"/>
            <a:ext cx="1333172" cy="1305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I2C</a:t>
            </a:r>
          </a:p>
          <a:p>
            <a:pPr algn="ctr"/>
            <a:r>
              <a:rPr lang="en-US" dirty="0" smtClean="0">
                <a:latin typeface="Arial" panose="020B0604020202020204" pitchFamily="34" charset="0"/>
                <a:cs typeface="Arial" panose="020B0604020202020204" pitchFamily="34" charset="0"/>
              </a:rPr>
              <a:t>Protocol</a:t>
            </a:r>
            <a:r>
              <a:rPr lang="it-IT" dirty="0" smtClean="0">
                <a:latin typeface="Arial" panose="020B0604020202020204" pitchFamily="34" charset="0"/>
                <a:cs typeface="Arial" panose="020B0604020202020204" pitchFamily="34" charset="0"/>
              </a:rPr>
              <a:t> </a:t>
            </a:r>
            <a:r>
              <a:rPr lang="it-IT" dirty="0">
                <a:latin typeface="Arial" panose="020B0604020202020204" pitchFamily="34" charset="0"/>
                <a:cs typeface="Arial" panose="020B0604020202020204" pitchFamily="34" charset="0"/>
              </a:rPr>
              <a:t>C</a:t>
            </a:r>
            <a:r>
              <a:rPr lang="it-IT" dirty="0" smtClean="0">
                <a:latin typeface="Arial" panose="020B0604020202020204" pitchFamily="34" charset="0"/>
                <a:cs typeface="Arial" panose="020B0604020202020204" pitchFamily="34" charset="0"/>
              </a:rPr>
              <a:t>onverter</a:t>
            </a:r>
            <a:br>
              <a:rPr lang="it-IT" dirty="0" smtClean="0">
                <a:latin typeface="Arial" panose="020B0604020202020204" pitchFamily="34" charset="0"/>
                <a:cs typeface="Arial" panose="020B0604020202020204" pitchFamily="34" charset="0"/>
              </a:rPr>
            </a:br>
            <a:r>
              <a:rPr lang="it-IT" sz="1000" dirty="0" smtClean="0">
                <a:latin typeface="Arial" panose="020B0604020202020204" pitchFamily="34" charset="0"/>
                <a:cs typeface="Arial" panose="020B0604020202020204" pitchFamily="34" charset="0"/>
              </a:rPr>
              <a:t>IGLOO2 FPGA</a:t>
            </a:r>
            <a:endParaRPr lang="it-IT" sz="1000" dirty="0">
              <a:latin typeface="Arial" panose="020B0604020202020204" pitchFamily="34" charset="0"/>
              <a:cs typeface="Arial" panose="020B0604020202020204" pitchFamily="34" charset="0"/>
            </a:endParaRPr>
          </a:p>
        </p:txBody>
      </p:sp>
      <p:sp>
        <p:nvSpPr>
          <p:cNvPr id="15" name="Rettangolo 14"/>
          <p:cNvSpPr/>
          <p:nvPr/>
        </p:nvSpPr>
        <p:spPr>
          <a:xfrm>
            <a:off x="4830042" y="3412531"/>
            <a:ext cx="621618" cy="5901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FE</a:t>
            </a:r>
          </a:p>
          <a:p>
            <a:pPr algn="ctr"/>
            <a:r>
              <a:rPr lang="it-IT" sz="800" dirty="0" smtClean="0"/>
              <a:t>(DIALOG)</a:t>
            </a:r>
            <a:endParaRPr lang="it-IT" sz="800" dirty="0"/>
          </a:p>
        </p:txBody>
      </p:sp>
      <p:pic>
        <p:nvPicPr>
          <p:cNvPr id="16" name="Immagine 15"/>
          <p:cNvPicPr>
            <a:picLocks noChangeAspect="1"/>
          </p:cNvPicPr>
          <p:nvPr/>
        </p:nvPicPr>
        <p:blipFill>
          <a:blip r:embed="rId3"/>
          <a:stretch>
            <a:fillRect/>
          </a:stretch>
        </p:blipFill>
        <p:spPr>
          <a:xfrm>
            <a:off x="6733876" y="3380387"/>
            <a:ext cx="737453" cy="654429"/>
          </a:xfrm>
          <a:prstGeom prst="rect">
            <a:avLst/>
          </a:prstGeom>
        </p:spPr>
      </p:pic>
      <p:sp>
        <p:nvSpPr>
          <p:cNvPr id="17" name="Rettangolo 16"/>
          <p:cNvSpPr/>
          <p:nvPr/>
        </p:nvSpPr>
        <p:spPr>
          <a:xfrm>
            <a:off x="3800685" y="3412531"/>
            <a:ext cx="621618" cy="5901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FE</a:t>
            </a:r>
          </a:p>
          <a:p>
            <a:pPr algn="ctr"/>
            <a:r>
              <a:rPr lang="it-IT" sz="800" dirty="0" smtClean="0"/>
              <a:t>(DIALOG)</a:t>
            </a:r>
            <a:endParaRPr lang="it-IT" sz="800" dirty="0"/>
          </a:p>
        </p:txBody>
      </p:sp>
      <p:sp>
        <p:nvSpPr>
          <p:cNvPr id="18" name="Rettangolo 17"/>
          <p:cNvSpPr/>
          <p:nvPr/>
        </p:nvSpPr>
        <p:spPr>
          <a:xfrm>
            <a:off x="6026214" y="3384434"/>
            <a:ext cx="621618" cy="5901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FE</a:t>
            </a:r>
          </a:p>
          <a:p>
            <a:pPr algn="ctr"/>
            <a:r>
              <a:rPr lang="it-IT" sz="800" dirty="0" smtClean="0"/>
              <a:t>(DIALOG)</a:t>
            </a:r>
            <a:endParaRPr lang="it-IT" sz="800" dirty="0"/>
          </a:p>
        </p:txBody>
      </p:sp>
      <p:sp>
        <p:nvSpPr>
          <p:cNvPr id="19" name="CasellaDiTesto 18"/>
          <p:cNvSpPr txBox="1"/>
          <p:nvPr/>
        </p:nvSpPr>
        <p:spPr>
          <a:xfrm>
            <a:off x="5386516" y="3315049"/>
            <a:ext cx="687346"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cxnSp>
        <p:nvCxnSpPr>
          <p:cNvPr id="20" name="Connettore 2 19"/>
          <p:cNvCxnSpPr/>
          <p:nvPr/>
        </p:nvCxnSpPr>
        <p:spPr>
          <a:xfrm>
            <a:off x="3015682" y="3465890"/>
            <a:ext cx="80062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flipV="1">
            <a:off x="3015682" y="3699511"/>
            <a:ext cx="800624" cy="80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H="1" flipV="1">
            <a:off x="3024743" y="3924666"/>
            <a:ext cx="77188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3245613" y="3211440"/>
            <a:ext cx="497148" cy="246221"/>
          </a:xfrm>
          <a:prstGeom prst="rect">
            <a:avLst/>
          </a:prstGeom>
          <a:noFill/>
        </p:spPr>
        <p:txBody>
          <a:bodyPr wrap="square" rtlCol="0">
            <a:spAutoFit/>
          </a:bodyPr>
          <a:lstStyle/>
          <a:p>
            <a:r>
              <a:rPr lang="en-US" sz="1000" dirty="0" err="1" smtClean="0">
                <a:latin typeface="Arial" panose="020B0604020202020204" pitchFamily="34" charset="0"/>
                <a:cs typeface="Arial" panose="020B0604020202020204" pitchFamily="34" charset="0"/>
              </a:rPr>
              <a:t>SCnx</a:t>
            </a:r>
            <a:endParaRPr lang="en-US" sz="1000" dirty="0">
              <a:latin typeface="Arial" panose="020B0604020202020204" pitchFamily="34" charset="0"/>
              <a:cs typeface="Arial" panose="020B0604020202020204" pitchFamily="34" charset="0"/>
            </a:endParaRPr>
          </a:p>
        </p:txBody>
      </p:sp>
      <p:sp>
        <p:nvSpPr>
          <p:cNvPr id="24" name="CasellaDiTesto 23"/>
          <p:cNvSpPr txBox="1"/>
          <p:nvPr/>
        </p:nvSpPr>
        <p:spPr>
          <a:xfrm>
            <a:off x="3097309" y="3508089"/>
            <a:ext cx="497148" cy="246221"/>
          </a:xfrm>
          <a:prstGeom prst="rect">
            <a:avLst/>
          </a:prstGeom>
          <a:noFill/>
        </p:spPr>
        <p:txBody>
          <a:bodyPr wrap="square" rtlCol="0">
            <a:spAutoFit/>
          </a:bodyPr>
          <a:lstStyle/>
          <a:p>
            <a:r>
              <a:rPr lang="en-US" sz="1000" dirty="0" err="1" smtClean="0">
                <a:latin typeface="Arial" panose="020B0604020202020204" pitchFamily="34" charset="0"/>
                <a:cs typeface="Arial" panose="020B0604020202020204" pitchFamily="34" charset="0"/>
              </a:rPr>
              <a:t>SDnx</a:t>
            </a:r>
            <a:endParaRPr lang="en-US" sz="1000" dirty="0">
              <a:latin typeface="Arial" panose="020B0604020202020204" pitchFamily="34" charset="0"/>
              <a:cs typeface="Arial" panose="020B0604020202020204" pitchFamily="34" charset="0"/>
            </a:endParaRPr>
          </a:p>
        </p:txBody>
      </p:sp>
      <p:sp>
        <p:nvSpPr>
          <p:cNvPr id="25" name="CasellaDiTesto 24"/>
          <p:cNvSpPr txBox="1"/>
          <p:nvPr/>
        </p:nvSpPr>
        <p:spPr>
          <a:xfrm>
            <a:off x="3201551" y="3715325"/>
            <a:ext cx="587869" cy="246221"/>
          </a:xfrm>
          <a:prstGeom prst="rect">
            <a:avLst/>
          </a:prstGeom>
          <a:noFill/>
        </p:spPr>
        <p:txBody>
          <a:bodyPr wrap="square" rtlCol="0">
            <a:spAutoFit/>
          </a:bodyPr>
          <a:lstStyle/>
          <a:p>
            <a:r>
              <a:rPr lang="en-US" sz="1000" dirty="0" err="1" smtClean="0">
                <a:latin typeface="Arial" panose="020B0604020202020204" pitchFamily="34" charset="0"/>
                <a:cs typeface="Arial" panose="020B0604020202020204" pitchFamily="34" charset="0"/>
              </a:rPr>
              <a:t>SDBp</a:t>
            </a:r>
            <a:endParaRPr lang="en-US" sz="1000" dirty="0">
              <a:latin typeface="Arial" panose="020B0604020202020204" pitchFamily="34" charset="0"/>
              <a:cs typeface="Arial" panose="020B0604020202020204" pitchFamily="34" charset="0"/>
            </a:endParaRPr>
          </a:p>
        </p:txBody>
      </p:sp>
      <p:cxnSp>
        <p:nvCxnSpPr>
          <p:cNvPr id="26" name="Connettore 2 25"/>
          <p:cNvCxnSpPr/>
          <p:nvPr/>
        </p:nvCxnSpPr>
        <p:spPr>
          <a:xfrm>
            <a:off x="4422303" y="3465890"/>
            <a:ext cx="407739" cy="80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ttore 2 26"/>
          <p:cNvCxnSpPr>
            <a:stCxn id="17" idx="3"/>
            <a:endCxn id="15" idx="1"/>
          </p:cNvCxnSpPr>
          <p:nvPr/>
        </p:nvCxnSpPr>
        <p:spPr>
          <a:xfrm>
            <a:off x="4422303" y="3707602"/>
            <a:ext cx="40773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flipH="1" flipV="1">
            <a:off x="4418248" y="3924666"/>
            <a:ext cx="407740" cy="45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CasellaDiTesto 28"/>
          <p:cNvSpPr txBox="1"/>
          <p:nvPr/>
        </p:nvSpPr>
        <p:spPr>
          <a:xfrm>
            <a:off x="5460724" y="3277462"/>
            <a:ext cx="538930" cy="646331"/>
          </a:xfrm>
          <a:prstGeom prst="rect">
            <a:avLst/>
          </a:prstGeom>
          <a:noFill/>
        </p:spPr>
        <p:txBody>
          <a:bodyPr wrap="none" rtlCol="0">
            <a:spAutoFit/>
          </a:bodyPr>
          <a:lstStyle/>
          <a:p>
            <a:pPr algn="ctr"/>
            <a:r>
              <a:rPr lang="en-US" sz="1200" dirty="0" smtClean="0">
                <a:latin typeface="Arial" panose="020B0604020202020204" pitchFamily="34" charset="0"/>
                <a:cs typeface="Arial" panose="020B0604020202020204" pitchFamily="34" charset="0"/>
              </a:rPr>
              <a:t>FE </a:t>
            </a:r>
            <a:br>
              <a:rPr lang="en-US" sz="1200" dirty="0" smtClean="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BUS</a:t>
            </a:r>
            <a:endParaRPr lang="en-US" sz="9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cxnSp>
        <p:nvCxnSpPr>
          <p:cNvPr id="46" name="Connettore 2 45"/>
          <p:cNvCxnSpPr>
            <a:stCxn id="12" idx="1"/>
            <a:endCxn id="13" idx="3"/>
          </p:cNvCxnSpPr>
          <p:nvPr/>
        </p:nvCxnSpPr>
        <p:spPr>
          <a:xfrm flipH="1">
            <a:off x="3196575" y="2233878"/>
            <a:ext cx="94851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ttore 2 49"/>
          <p:cNvCxnSpPr>
            <a:stCxn id="13" idx="2"/>
            <a:endCxn id="14" idx="0"/>
          </p:cNvCxnSpPr>
          <p:nvPr/>
        </p:nvCxnSpPr>
        <p:spPr>
          <a:xfrm>
            <a:off x="2317344" y="2887123"/>
            <a:ext cx="0" cy="21426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0" name="Immagin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0881" y="2955480"/>
            <a:ext cx="4532312" cy="3399234"/>
          </a:xfrm>
          <a:prstGeom prst="rect">
            <a:avLst/>
          </a:prstGeom>
        </p:spPr>
      </p:pic>
      <p:pic>
        <p:nvPicPr>
          <p:cNvPr id="31" name="Immagin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1105" y="1627101"/>
            <a:ext cx="2880000" cy="1620000"/>
          </a:xfrm>
          <a:prstGeom prst="roundRect">
            <a:avLst>
              <a:gd name="adj" fmla="val 4167"/>
            </a:avLst>
          </a:prstGeom>
          <a:solidFill>
            <a:srgbClr val="FFFFFF"/>
          </a:solidFill>
          <a:ln w="76200" cap="sq">
            <a:solidFill>
              <a:srgbClr val="292929"/>
            </a:solidFill>
            <a:miter lim="800000"/>
          </a:ln>
          <a:effectLst/>
          <a:scene3d>
            <a:camera prst="orthographicFront"/>
            <a:lightRig rig="threePt" dir="t">
              <a:rot lat="0" lon="0" rev="2700000"/>
            </a:lightRig>
          </a:scene3d>
          <a:sp3d>
            <a:bevelT h="38100"/>
            <a:contourClr>
              <a:srgbClr val="C0C0C0"/>
            </a:contourClr>
          </a:sp3d>
        </p:spPr>
      </p:pic>
      <p:pic>
        <p:nvPicPr>
          <p:cNvPr id="32" name="Immagine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26605" y="2079511"/>
            <a:ext cx="2879999" cy="1620000"/>
          </a:xfrm>
          <a:prstGeom prst="roundRect">
            <a:avLst>
              <a:gd name="adj" fmla="val 4167"/>
            </a:avLst>
          </a:prstGeom>
          <a:solidFill>
            <a:srgbClr val="FFFFFF"/>
          </a:solidFill>
          <a:ln w="76200" cap="sq">
            <a:solidFill>
              <a:srgbClr val="292929"/>
            </a:solidFill>
            <a:miter lim="800000"/>
          </a:ln>
          <a:effectLst/>
          <a:scene3d>
            <a:camera prst="orthographicFront"/>
            <a:lightRig rig="threePt" dir="t">
              <a:rot lat="0" lon="0" rev="2700000"/>
            </a:lightRig>
          </a:scene3d>
          <a:sp3d>
            <a:bevelT h="38100"/>
            <a:contourClr>
              <a:srgbClr val="C0C0C0"/>
            </a:contourClr>
          </a:sp3d>
        </p:spPr>
      </p:pic>
      <p:cxnSp>
        <p:nvCxnSpPr>
          <p:cNvPr id="11" name="Connettore 1 10"/>
          <p:cNvCxnSpPr/>
          <p:nvPr/>
        </p:nvCxnSpPr>
        <p:spPr>
          <a:xfrm flipH="1" flipV="1">
            <a:off x="8764622" y="3101387"/>
            <a:ext cx="530014" cy="971556"/>
          </a:xfrm>
          <a:prstGeom prst="line">
            <a:avLst/>
          </a:prstGeom>
          <a:ln w="38100">
            <a:solidFill>
              <a:srgbClr val="FF0000">
                <a:alpha val="40000"/>
              </a:srgb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V="1">
            <a:off x="9294636" y="3600629"/>
            <a:ext cx="65144" cy="472314"/>
          </a:xfrm>
          <a:prstGeom prst="line">
            <a:avLst/>
          </a:prstGeom>
          <a:ln w="38100">
            <a:solidFill>
              <a:srgbClr val="FF0000">
                <a:alpha val="40000"/>
              </a:srgb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flipH="1" flipV="1">
            <a:off x="7374876" y="3861616"/>
            <a:ext cx="1893200" cy="1049169"/>
          </a:xfrm>
          <a:prstGeom prst="line">
            <a:avLst/>
          </a:prstGeom>
          <a:ln w="38100">
            <a:solidFill>
              <a:srgbClr val="FF0000">
                <a:alpha val="40000"/>
              </a:srgbClr>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92518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dirty="0"/>
              <a:t>Final version of the nSB prototypes </a:t>
            </a:r>
          </a:p>
        </p:txBody>
      </p:sp>
      <p:sp>
        <p:nvSpPr>
          <p:cNvPr id="3" name="Segnaposto data 2"/>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4" name="Segnaposto piè di pagina 3"/>
          <p:cNvSpPr>
            <a:spLocks noGrp="1"/>
          </p:cNvSpPr>
          <p:nvPr>
            <p:ph type="ftr" sz="quarter" idx="11"/>
          </p:nvPr>
        </p:nvSpPr>
        <p:spPr/>
        <p:txBody>
          <a:bodyPr/>
          <a:lstStyle/>
          <a:p>
            <a:r>
              <a:rPr lang="it-IT" smtClean="0"/>
              <a:t>P. Fresch, INFN Roma1 – LHCb upgrade</a:t>
            </a:r>
            <a:endParaRPr lang="en-US" dirty="0"/>
          </a:p>
        </p:txBody>
      </p:sp>
      <p:sp>
        <p:nvSpPr>
          <p:cNvPr id="5" name="Segnaposto numero diapositiva 4"/>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6" name="Immagine 5"/>
          <p:cNvPicPr>
            <a:picLocks noChangeAspect="1"/>
          </p:cNvPicPr>
          <p:nvPr/>
        </p:nvPicPr>
        <p:blipFill>
          <a:blip r:embed="rId3"/>
          <a:stretch>
            <a:fillRect/>
          </a:stretch>
        </p:blipFill>
        <p:spPr>
          <a:xfrm>
            <a:off x="1097280" y="1541929"/>
            <a:ext cx="3564367" cy="4728770"/>
          </a:xfrm>
          <a:prstGeom prst="rect">
            <a:avLst/>
          </a:prstGeom>
        </p:spPr>
      </p:pic>
      <p:pic>
        <p:nvPicPr>
          <p:cNvPr id="7" name="Immagine 6"/>
          <p:cNvPicPr>
            <a:picLocks noChangeAspect="1"/>
          </p:cNvPicPr>
          <p:nvPr/>
        </p:nvPicPr>
        <p:blipFill>
          <a:blip r:embed="rId4"/>
          <a:stretch>
            <a:fillRect/>
          </a:stretch>
        </p:blipFill>
        <p:spPr>
          <a:xfrm>
            <a:off x="4840395" y="1543636"/>
            <a:ext cx="3333571" cy="4727063"/>
          </a:xfrm>
          <a:prstGeom prst="rect">
            <a:avLst/>
          </a:prstGeom>
        </p:spPr>
      </p:pic>
      <p:sp>
        <p:nvSpPr>
          <p:cNvPr id="11" name="CasellaDiTesto 10"/>
          <p:cNvSpPr txBox="1"/>
          <p:nvPr/>
        </p:nvSpPr>
        <p:spPr>
          <a:xfrm>
            <a:off x="8358545" y="4681999"/>
            <a:ext cx="3807365" cy="127727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smtClean="0"/>
              <a:t>We are waiting for the production of the prototypes of the nSB</a:t>
            </a:r>
          </a:p>
          <a:p>
            <a:pPr marL="285750" indent="-285750">
              <a:spcAft>
                <a:spcPts val="600"/>
              </a:spcAft>
              <a:buFont typeface="Arial" panose="020B0604020202020204" pitchFamily="34" charset="0"/>
              <a:buChar char="•"/>
            </a:pPr>
            <a:r>
              <a:rPr lang="en-US" dirty="0" smtClean="0"/>
              <a:t>The manufacturing request order has been submitted</a:t>
            </a:r>
            <a:endParaRPr lang="en-US" dirty="0"/>
          </a:p>
        </p:txBody>
      </p:sp>
      <p:sp>
        <p:nvSpPr>
          <p:cNvPr id="13" name="CasellaDiTesto 12"/>
          <p:cNvSpPr txBox="1"/>
          <p:nvPr/>
        </p:nvSpPr>
        <p:spPr>
          <a:xfrm>
            <a:off x="9655022" y="6036508"/>
            <a:ext cx="2291542" cy="307777"/>
          </a:xfrm>
          <a:prstGeom prst="rect">
            <a:avLst/>
          </a:prstGeom>
          <a:noFill/>
          <a:ln w="28575">
            <a:noFill/>
          </a:ln>
        </p:spPr>
        <p:txBody>
          <a:bodyPr wrap="square" rtlCol="0">
            <a:spAutoFit/>
          </a:bodyPr>
          <a:lstStyle/>
          <a:p>
            <a:r>
              <a:rPr lang="en-US" sz="1400"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Credit to: Giacomo Chiodi</a:t>
            </a:r>
            <a:endParaRPr lang="en-US" sz="1400" dirty="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8" name="Immagine 7"/>
          <p:cNvPicPr>
            <a:picLocks noChangeAspect="1"/>
          </p:cNvPicPr>
          <p:nvPr/>
        </p:nvPicPr>
        <p:blipFill>
          <a:blip r:embed="rId5"/>
          <a:stretch>
            <a:fillRect/>
          </a:stretch>
        </p:blipFill>
        <p:spPr>
          <a:xfrm>
            <a:off x="8358545" y="1673320"/>
            <a:ext cx="994594" cy="1440000"/>
          </a:xfrm>
          <a:prstGeom prst="rect">
            <a:avLst/>
          </a:prstGeom>
        </p:spPr>
      </p:pic>
      <p:pic>
        <p:nvPicPr>
          <p:cNvPr id="9" name="Immagine 8"/>
          <p:cNvPicPr>
            <a:picLocks noChangeAspect="1"/>
          </p:cNvPicPr>
          <p:nvPr/>
        </p:nvPicPr>
        <p:blipFill>
          <a:blip r:embed="rId6"/>
          <a:stretch>
            <a:fillRect/>
          </a:stretch>
        </p:blipFill>
        <p:spPr>
          <a:xfrm>
            <a:off x="9465939" y="1676789"/>
            <a:ext cx="1002779" cy="1440000"/>
          </a:xfrm>
          <a:prstGeom prst="rect">
            <a:avLst/>
          </a:prstGeom>
        </p:spPr>
      </p:pic>
      <p:pic>
        <p:nvPicPr>
          <p:cNvPr id="12" name="Immagine 11"/>
          <p:cNvPicPr>
            <a:picLocks noChangeAspect="1"/>
          </p:cNvPicPr>
          <p:nvPr/>
        </p:nvPicPr>
        <p:blipFill>
          <a:blip r:embed="rId7"/>
          <a:stretch>
            <a:fillRect/>
          </a:stretch>
        </p:blipFill>
        <p:spPr>
          <a:xfrm>
            <a:off x="10613730" y="1666298"/>
            <a:ext cx="993925" cy="1440000"/>
          </a:xfrm>
          <a:prstGeom prst="rect">
            <a:avLst/>
          </a:prstGeom>
        </p:spPr>
      </p:pic>
      <p:pic>
        <p:nvPicPr>
          <p:cNvPr id="14" name="Immagine 13"/>
          <p:cNvPicPr>
            <a:picLocks noChangeAspect="1"/>
          </p:cNvPicPr>
          <p:nvPr/>
        </p:nvPicPr>
        <p:blipFill>
          <a:blip r:embed="rId8"/>
          <a:stretch>
            <a:fillRect/>
          </a:stretch>
        </p:blipFill>
        <p:spPr>
          <a:xfrm>
            <a:off x="9470371" y="3126499"/>
            <a:ext cx="1001267" cy="1440000"/>
          </a:xfrm>
          <a:prstGeom prst="rect">
            <a:avLst/>
          </a:prstGeom>
        </p:spPr>
      </p:pic>
      <p:pic>
        <p:nvPicPr>
          <p:cNvPr id="15" name="Immagine 14"/>
          <p:cNvPicPr>
            <a:picLocks noChangeAspect="1"/>
          </p:cNvPicPr>
          <p:nvPr/>
        </p:nvPicPr>
        <p:blipFill>
          <a:blip r:embed="rId9"/>
          <a:stretch>
            <a:fillRect/>
          </a:stretch>
        </p:blipFill>
        <p:spPr>
          <a:xfrm>
            <a:off x="8364377" y="3126499"/>
            <a:ext cx="989594" cy="1440000"/>
          </a:xfrm>
          <a:prstGeom prst="rect">
            <a:avLst/>
          </a:prstGeom>
        </p:spPr>
      </p:pic>
      <p:pic>
        <p:nvPicPr>
          <p:cNvPr id="16" name="Immagine 15"/>
          <p:cNvPicPr>
            <a:picLocks noChangeAspect="1"/>
          </p:cNvPicPr>
          <p:nvPr/>
        </p:nvPicPr>
        <p:blipFill>
          <a:blip r:embed="rId10"/>
          <a:stretch>
            <a:fillRect/>
          </a:stretch>
        </p:blipFill>
        <p:spPr>
          <a:xfrm>
            <a:off x="10612233" y="3126499"/>
            <a:ext cx="995422" cy="1440000"/>
          </a:xfrm>
          <a:prstGeom prst="rect">
            <a:avLst/>
          </a:prstGeom>
        </p:spPr>
      </p:pic>
      <p:sp>
        <p:nvSpPr>
          <p:cNvPr id="17" name="CasellaDiTesto 16"/>
          <p:cNvSpPr txBox="1"/>
          <p:nvPr/>
        </p:nvSpPr>
        <p:spPr>
          <a:xfrm>
            <a:off x="6966483" y="1808855"/>
            <a:ext cx="532220" cy="307777"/>
          </a:xfrm>
          <a:prstGeom prst="rect">
            <a:avLst/>
          </a:prstGeom>
          <a:noFill/>
          <a:ln>
            <a:solidFill>
              <a:schemeClr val="bg1"/>
            </a:solidFill>
          </a:ln>
        </p:spPr>
        <p:txBody>
          <a:bodyPr wrap="square" rtlCol="0">
            <a:spAutoFit/>
          </a:bodyPr>
          <a:lstStyle/>
          <a:p>
            <a:r>
              <a:rPr lang="en-US" sz="1400" dirty="0" smtClean="0">
                <a:solidFill>
                  <a:schemeClr val="bg1"/>
                </a:solidFill>
              </a:rPr>
              <a:t>TOP</a:t>
            </a:r>
            <a:endParaRPr lang="en-US" sz="1400" dirty="0">
              <a:solidFill>
                <a:schemeClr val="bg1"/>
              </a:solidFill>
            </a:endParaRPr>
          </a:p>
        </p:txBody>
      </p:sp>
      <p:sp>
        <p:nvSpPr>
          <p:cNvPr id="18" name="CasellaDiTesto 17"/>
          <p:cNvSpPr txBox="1"/>
          <p:nvPr/>
        </p:nvSpPr>
        <p:spPr>
          <a:xfrm>
            <a:off x="8971151" y="1728717"/>
            <a:ext cx="349776" cy="246221"/>
          </a:xfrm>
          <a:prstGeom prst="rect">
            <a:avLst/>
          </a:prstGeom>
          <a:noFill/>
          <a:ln>
            <a:solidFill>
              <a:schemeClr val="bg1"/>
            </a:solidFill>
          </a:ln>
        </p:spPr>
        <p:txBody>
          <a:bodyPr wrap="none" rtlCol="0">
            <a:spAutoFit/>
          </a:bodyPr>
          <a:lstStyle/>
          <a:p>
            <a:r>
              <a:rPr lang="en-US" sz="1000" dirty="0" smtClean="0">
                <a:solidFill>
                  <a:schemeClr val="bg1"/>
                </a:solidFill>
              </a:rPr>
              <a:t>In1</a:t>
            </a:r>
            <a:endParaRPr lang="en-US" sz="1000" dirty="0">
              <a:solidFill>
                <a:schemeClr val="bg1"/>
              </a:solidFill>
            </a:endParaRPr>
          </a:p>
        </p:txBody>
      </p:sp>
      <p:sp>
        <p:nvSpPr>
          <p:cNvPr id="19" name="CasellaDiTesto 18"/>
          <p:cNvSpPr txBox="1"/>
          <p:nvPr/>
        </p:nvSpPr>
        <p:spPr>
          <a:xfrm>
            <a:off x="9900458" y="1728717"/>
            <a:ext cx="492443" cy="246221"/>
          </a:xfrm>
          <a:prstGeom prst="rect">
            <a:avLst/>
          </a:prstGeom>
          <a:noFill/>
          <a:ln>
            <a:solidFill>
              <a:schemeClr val="bg1"/>
            </a:solidFill>
          </a:ln>
        </p:spPr>
        <p:txBody>
          <a:bodyPr wrap="none" rtlCol="0">
            <a:spAutoFit/>
          </a:bodyPr>
          <a:lstStyle/>
          <a:p>
            <a:r>
              <a:rPr lang="en-US" sz="1000" dirty="0" smtClean="0">
                <a:solidFill>
                  <a:schemeClr val="bg1"/>
                </a:solidFill>
              </a:rPr>
              <a:t>GND1</a:t>
            </a:r>
            <a:endParaRPr lang="en-US" sz="1000" dirty="0">
              <a:solidFill>
                <a:schemeClr val="bg1"/>
              </a:solidFill>
            </a:endParaRPr>
          </a:p>
        </p:txBody>
      </p:sp>
      <p:sp>
        <p:nvSpPr>
          <p:cNvPr id="20" name="CasellaDiTesto 19"/>
          <p:cNvSpPr txBox="1"/>
          <p:nvPr/>
        </p:nvSpPr>
        <p:spPr>
          <a:xfrm>
            <a:off x="11067142" y="3186317"/>
            <a:ext cx="492443" cy="246221"/>
          </a:xfrm>
          <a:prstGeom prst="rect">
            <a:avLst/>
          </a:prstGeom>
          <a:noFill/>
          <a:ln>
            <a:solidFill>
              <a:schemeClr val="bg1"/>
            </a:solidFill>
          </a:ln>
        </p:spPr>
        <p:txBody>
          <a:bodyPr wrap="none" rtlCol="0">
            <a:spAutoFit/>
          </a:bodyPr>
          <a:lstStyle/>
          <a:p>
            <a:r>
              <a:rPr lang="en-US" sz="1000" dirty="0" smtClean="0">
                <a:solidFill>
                  <a:schemeClr val="bg1"/>
                </a:solidFill>
              </a:rPr>
              <a:t>GND2</a:t>
            </a:r>
            <a:endParaRPr lang="en-US" sz="1000" dirty="0">
              <a:solidFill>
                <a:schemeClr val="bg1"/>
              </a:solidFill>
            </a:endParaRPr>
          </a:p>
        </p:txBody>
      </p:sp>
      <p:sp>
        <p:nvSpPr>
          <p:cNvPr id="21" name="CasellaDiTesto 20"/>
          <p:cNvSpPr txBox="1"/>
          <p:nvPr/>
        </p:nvSpPr>
        <p:spPr>
          <a:xfrm>
            <a:off x="11140881" y="1728716"/>
            <a:ext cx="418704" cy="246221"/>
          </a:xfrm>
          <a:prstGeom prst="rect">
            <a:avLst/>
          </a:prstGeom>
          <a:noFill/>
          <a:ln>
            <a:solidFill>
              <a:schemeClr val="bg1"/>
            </a:solidFill>
          </a:ln>
        </p:spPr>
        <p:txBody>
          <a:bodyPr wrap="none" rtlCol="0">
            <a:spAutoFit/>
          </a:bodyPr>
          <a:lstStyle/>
          <a:p>
            <a:r>
              <a:rPr lang="en-US" sz="1000" dirty="0" err="1" smtClean="0">
                <a:solidFill>
                  <a:schemeClr val="bg1"/>
                </a:solidFill>
              </a:rPr>
              <a:t>Alim</a:t>
            </a:r>
            <a:endParaRPr lang="en-US" sz="1000" dirty="0">
              <a:solidFill>
                <a:schemeClr val="bg1"/>
              </a:solidFill>
            </a:endParaRPr>
          </a:p>
        </p:txBody>
      </p:sp>
      <p:sp>
        <p:nvSpPr>
          <p:cNvPr id="22" name="CasellaDiTesto 21"/>
          <p:cNvSpPr txBox="1"/>
          <p:nvPr/>
        </p:nvSpPr>
        <p:spPr>
          <a:xfrm>
            <a:off x="9838006" y="3186317"/>
            <a:ext cx="579005" cy="246221"/>
          </a:xfrm>
          <a:prstGeom prst="rect">
            <a:avLst/>
          </a:prstGeom>
          <a:noFill/>
          <a:ln>
            <a:solidFill>
              <a:schemeClr val="bg1"/>
            </a:solidFill>
          </a:ln>
        </p:spPr>
        <p:txBody>
          <a:bodyPr wrap="none" rtlCol="0">
            <a:spAutoFit/>
          </a:bodyPr>
          <a:lstStyle/>
          <a:p>
            <a:r>
              <a:rPr lang="en-US" sz="1000" dirty="0" smtClean="0">
                <a:solidFill>
                  <a:schemeClr val="bg1"/>
                </a:solidFill>
              </a:rPr>
              <a:t>Bottom</a:t>
            </a:r>
            <a:endParaRPr lang="en-US" sz="1000" dirty="0">
              <a:solidFill>
                <a:schemeClr val="bg1"/>
              </a:solidFill>
            </a:endParaRPr>
          </a:p>
        </p:txBody>
      </p:sp>
      <p:sp>
        <p:nvSpPr>
          <p:cNvPr id="23" name="CasellaDiTesto 22"/>
          <p:cNvSpPr txBox="1"/>
          <p:nvPr/>
        </p:nvSpPr>
        <p:spPr>
          <a:xfrm>
            <a:off x="8971151" y="3186317"/>
            <a:ext cx="349776" cy="246221"/>
          </a:xfrm>
          <a:prstGeom prst="rect">
            <a:avLst/>
          </a:prstGeom>
          <a:noFill/>
          <a:ln>
            <a:solidFill>
              <a:schemeClr val="bg1"/>
            </a:solidFill>
          </a:ln>
        </p:spPr>
        <p:txBody>
          <a:bodyPr wrap="none" rtlCol="0">
            <a:spAutoFit/>
          </a:bodyPr>
          <a:lstStyle/>
          <a:p>
            <a:r>
              <a:rPr lang="en-US" sz="1000" dirty="0" smtClean="0">
                <a:solidFill>
                  <a:schemeClr val="bg1"/>
                </a:solidFill>
              </a:rPr>
              <a:t>In2</a:t>
            </a:r>
            <a:endParaRPr lang="en-US" sz="1000" dirty="0">
              <a:solidFill>
                <a:schemeClr val="bg1"/>
              </a:solidFill>
            </a:endParaRPr>
          </a:p>
        </p:txBody>
      </p:sp>
    </p:spTree>
    <p:extLst>
      <p:ext uri="{BB962C8B-B14F-4D97-AF65-F5344CB8AC3E}">
        <p14:creationId xmlns:p14="http://schemas.microsoft.com/office/powerpoint/2010/main" val="28194662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Conclusions</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16</a:t>
            </a:fld>
            <a:endParaRPr lang="en-US" dirty="0"/>
          </a:p>
        </p:txBody>
      </p:sp>
      <p:sp>
        <p:nvSpPr>
          <p:cNvPr id="8" name="CasellaDiTesto 7"/>
          <p:cNvSpPr txBox="1"/>
          <p:nvPr/>
        </p:nvSpPr>
        <p:spPr>
          <a:xfrm>
            <a:off x="1097280" y="1780162"/>
            <a:ext cx="9680967" cy="2539157"/>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US" dirty="0" smtClean="0"/>
              <a:t>The protocol converter combined with the LVDS-based I2C bus forms a long-line link that can be driven by the GBT-SCA chip, suitable for environment with presence of radiations </a:t>
            </a:r>
          </a:p>
          <a:p>
            <a:pPr marL="285750" indent="-285750" algn="just">
              <a:spcAft>
                <a:spcPts val="600"/>
              </a:spcAft>
              <a:buFont typeface="Arial" panose="020B0604020202020204" pitchFamily="34" charset="0"/>
              <a:buChar char="•"/>
            </a:pPr>
            <a:r>
              <a:rPr lang="en-US" dirty="0" smtClean="0"/>
              <a:t>Each configuration/debug register is seen by the GBT system as a standard I2C RAM memory register</a:t>
            </a:r>
          </a:p>
          <a:p>
            <a:pPr marL="285750" indent="-285750" algn="just">
              <a:spcAft>
                <a:spcPts val="600"/>
              </a:spcAft>
              <a:buFont typeface="Arial" panose="020B0604020202020204" pitchFamily="34" charset="0"/>
              <a:buChar char="•"/>
            </a:pPr>
            <a:r>
              <a:rPr lang="en-US" dirty="0" smtClean="0"/>
              <a:t>Moreover the link developed for this special application can be extended to any application where a long-line I2C link is needed </a:t>
            </a:r>
          </a:p>
          <a:p>
            <a:pPr marL="285750" indent="-285750" algn="just">
              <a:spcAft>
                <a:spcPts val="600"/>
              </a:spcAft>
              <a:buFont typeface="Arial" panose="020B0604020202020204" pitchFamily="34" charset="0"/>
              <a:buChar char="•"/>
            </a:pPr>
            <a:r>
              <a:rPr lang="en-US" dirty="0" smtClean="0"/>
              <a:t>The logic of the converter showed to be robust during the first test session on the apparatus but more test will be done (probably directly on the nSB prototypes)   </a:t>
            </a:r>
            <a:endParaRPr lang="en-US" dirty="0"/>
          </a:p>
        </p:txBody>
      </p:sp>
    </p:spTree>
    <p:extLst>
      <p:ext uri="{BB962C8B-B14F-4D97-AF65-F5344CB8AC3E}">
        <p14:creationId xmlns:p14="http://schemas.microsoft.com/office/powerpoint/2010/main" val="2357661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dirty="0" smtClean="0"/>
              <a:t>Thank you</a:t>
            </a:r>
            <a:endParaRPr lang="en-US" dirty="0"/>
          </a:p>
        </p:txBody>
      </p:sp>
      <p:sp>
        <p:nvSpPr>
          <p:cNvPr id="3" name="Sottotitolo 2"/>
          <p:cNvSpPr>
            <a:spLocks noGrp="1"/>
          </p:cNvSpPr>
          <p:nvPr>
            <p:ph type="subTitle" idx="1"/>
          </p:nvPr>
        </p:nvSpPr>
        <p:spPr/>
        <p:txBody>
          <a:bodyPr/>
          <a:lstStyle/>
          <a:p>
            <a:r>
              <a:rPr lang="en-US" dirty="0" smtClean="0"/>
              <a:t>For your attention!</a:t>
            </a:r>
            <a:endParaRPr lang="en-US" dirty="0"/>
          </a:p>
        </p:txBody>
      </p:sp>
      <p:pic>
        <p:nvPicPr>
          <p:cNvPr id="4" name="Immagine 3"/>
          <p:cNvPicPr>
            <a:picLocks noChangeAspect="1"/>
          </p:cNvPicPr>
          <p:nvPr/>
        </p:nvPicPr>
        <p:blipFill>
          <a:blip r:embed="rId3"/>
          <a:stretch>
            <a:fillRect/>
          </a:stretch>
        </p:blipFill>
        <p:spPr>
          <a:xfrm>
            <a:off x="7109326" y="2384254"/>
            <a:ext cx="4046354" cy="2429885"/>
          </a:xfrm>
          <a:prstGeom prst="rect">
            <a:avLst/>
          </a:prstGeom>
        </p:spPr>
      </p:pic>
      <p:pic>
        <p:nvPicPr>
          <p:cNvPr id="5" name="Immagine 4"/>
          <p:cNvPicPr>
            <a:picLocks noChangeAspect="1"/>
          </p:cNvPicPr>
          <p:nvPr/>
        </p:nvPicPr>
        <p:blipFill>
          <a:blip r:embed="rId4"/>
          <a:stretch>
            <a:fillRect/>
          </a:stretch>
        </p:blipFill>
        <p:spPr>
          <a:xfrm>
            <a:off x="7444483" y="2558415"/>
            <a:ext cx="677080" cy="646838"/>
          </a:xfrm>
          <a:prstGeom prst="ellipse">
            <a:avLst/>
          </a:prstGeom>
          <a:ln w="63500" cap="rnd">
            <a:solidFill>
              <a:schemeClr val="tx1">
                <a:lumMod val="65000"/>
                <a:lumOff val="35000"/>
              </a:schemeClr>
            </a:solidFill>
          </a:ln>
          <a:effectLst>
            <a:glow rad="228600">
              <a:schemeClr val="tx1">
                <a:lumMod val="75000"/>
                <a:lumOff val="25000"/>
                <a:alpha val="40000"/>
              </a:schemeClr>
            </a:glow>
            <a:outerShdw blurRad="57785" dist="33020" dir="3180000" algn="ctr">
              <a:srgbClr val="000000">
                <a:alpha val="30000"/>
              </a:srgbClr>
            </a:outerShdw>
          </a:effectLst>
          <a:scene3d>
            <a:camera prst="perspectiveLeft"/>
            <a:lightRig rig="brightRoom" dir="t">
              <a:rot lat="0" lon="0" rev="600000"/>
            </a:lightRig>
          </a:scene3d>
          <a:sp3d prstMaterial="metal">
            <a:bevelT w="38100" h="57150" prst="angle"/>
          </a:sp3d>
        </p:spPr>
      </p:pic>
      <p:pic>
        <p:nvPicPr>
          <p:cNvPr id="6" name="Immagine 5"/>
          <p:cNvPicPr>
            <a:picLocks noChangeAspect="1"/>
          </p:cNvPicPr>
          <p:nvPr/>
        </p:nvPicPr>
        <p:blipFill>
          <a:blip r:embed="rId4"/>
          <a:stretch>
            <a:fillRect/>
          </a:stretch>
        </p:blipFill>
        <p:spPr>
          <a:xfrm>
            <a:off x="9810879" y="2881834"/>
            <a:ext cx="516665" cy="493588"/>
          </a:xfrm>
          <a:prstGeom prst="ellipse">
            <a:avLst/>
          </a:prstGeom>
          <a:ln w="63500" cap="rnd">
            <a:solidFill>
              <a:schemeClr val="tx1">
                <a:lumMod val="65000"/>
                <a:lumOff val="35000"/>
              </a:schemeClr>
            </a:solidFill>
          </a:ln>
          <a:effectLst>
            <a:glow rad="228600">
              <a:schemeClr val="tx1">
                <a:lumMod val="75000"/>
                <a:lumOff val="25000"/>
                <a:alpha val="40000"/>
              </a:schemeClr>
            </a:glow>
            <a:outerShdw blurRad="57785" dist="33020" dir="3180000" algn="ctr">
              <a:srgbClr val="000000">
                <a:alpha val="30000"/>
              </a:srgbClr>
            </a:outerShdw>
          </a:effectLst>
          <a:scene3d>
            <a:camera prst="perspectiveLeft"/>
            <a:lightRig rig="brightRoom" dir="t">
              <a:rot lat="0" lon="0" rev="600000"/>
            </a:lightRig>
          </a:scene3d>
          <a:sp3d prstMaterial="metal">
            <a:bevelT w="38100" h="57150" prst="angle"/>
          </a:sp3d>
        </p:spPr>
      </p:pic>
      <p:pic>
        <p:nvPicPr>
          <p:cNvPr id="8" name="Immagine 7"/>
          <p:cNvPicPr>
            <a:picLocks noChangeAspect="1"/>
          </p:cNvPicPr>
          <p:nvPr/>
        </p:nvPicPr>
        <p:blipFill>
          <a:blip r:embed="rId4"/>
          <a:stretch>
            <a:fillRect/>
          </a:stretch>
        </p:blipFill>
        <p:spPr>
          <a:xfrm>
            <a:off x="7914529" y="3406737"/>
            <a:ext cx="414067" cy="395573"/>
          </a:xfrm>
          <a:prstGeom prst="ellipse">
            <a:avLst/>
          </a:prstGeom>
          <a:ln w="63500" cap="rnd">
            <a:solidFill>
              <a:schemeClr val="tx1">
                <a:lumMod val="65000"/>
                <a:lumOff val="35000"/>
              </a:schemeClr>
            </a:solidFill>
          </a:ln>
          <a:effectLst>
            <a:glow rad="228600">
              <a:schemeClr val="tx1">
                <a:lumMod val="75000"/>
                <a:lumOff val="25000"/>
                <a:alpha val="40000"/>
              </a:schemeClr>
            </a:glow>
            <a:outerShdw blurRad="57785" dist="33020" dir="3180000" algn="ctr">
              <a:srgbClr val="000000">
                <a:alpha val="30000"/>
              </a:srgbClr>
            </a:outerShdw>
          </a:effectLst>
          <a:scene3d>
            <a:camera prst="perspectiveLeft"/>
            <a:lightRig rig="brightRoom" dir="t">
              <a:rot lat="0" lon="0" rev="600000"/>
            </a:lightRig>
          </a:scene3d>
          <a:sp3d prstMaterial="metal">
            <a:bevelT w="38100" h="57150" prst="angle"/>
          </a:sp3d>
        </p:spPr>
      </p:pic>
    </p:spTree>
    <p:extLst>
      <p:ext uri="{BB962C8B-B14F-4D97-AF65-F5344CB8AC3E}">
        <p14:creationId xmlns:p14="http://schemas.microsoft.com/office/powerpoint/2010/main" val="3657649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Index:</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dirty="0"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2</a:t>
            </a:fld>
            <a:endParaRPr lang="en-US" dirty="0"/>
          </a:p>
        </p:txBody>
      </p:sp>
      <p:sp>
        <p:nvSpPr>
          <p:cNvPr id="8" name="CasellaDiTesto 7"/>
          <p:cNvSpPr txBox="1"/>
          <p:nvPr/>
        </p:nvSpPr>
        <p:spPr>
          <a:xfrm>
            <a:off x="1631020" y="1768640"/>
            <a:ext cx="8134135" cy="4247317"/>
          </a:xfrm>
          <a:prstGeom prst="rect">
            <a:avLst/>
          </a:prstGeom>
          <a:noFill/>
        </p:spPr>
        <p:txBody>
          <a:bodyPr wrap="square" rtlCol="0" anchor="ctr">
            <a:spAutoFit/>
          </a:bodyPr>
          <a:lstStyle/>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Introduction to the muon ECS </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The Front-End boards control link</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The GBT link implementation in the ECS upgrade</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The I2C protocol converter</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Microsemi</a:t>
            </a:r>
            <a:r>
              <a:rPr lang="en-US" sz="1200" dirty="0" smtClean="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IGLOO2</a:t>
            </a:r>
            <a:r>
              <a:rPr lang="en-US" sz="1200" dirty="0" smtClean="0">
                <a:solidFill>
                  <a:prstClr val="black"/>
                </a:solidFill>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HW description and features  </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Test on the LHCb apparatus</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Quick check test with miniDAQ</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Status of the prototypes and IGLOO2 HDL-code </a:t>
            </a:r>
          </a:p>
          <a:p>
            <a:pPr marL="571500" indent="-571500">
              <a:lnSpc>
                <a:spcPct val="150000"/>
              </a:lnSpc>
              <a:buFont typeface="+mj-lt"/>
              <a:buAutoNum type="romanUcPeriod"/>
            </a:pPr>
            <a:r>
              <a:rPr lang="en-US" sz="2000" dirty="0" smtClean="0">
                <a:latin typeface="Arial" panose="020B0604020202020204" pitchFamily="34" charset="0"/>
                <a:cs typeface="Arial" panose="020B0604020202020204" pitchFamily="34" charset="0"/>
              </a:rPr>
              <a:t>Conclusions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0092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arrotondato 11"/>
          <p:cNvSpPr/>
          <p:nvPr/>
        </p:nvSpPr>
        <p:spPr>
          <a:xfrm>
            <a:off x="3430270" y="1605064"/>
            <a:ext cx="4799329" cy="4562471"/>
          </a:xfrm>
          <a:prstGeom prst="round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olo 6"/>
          <p:cNvSpPr>
            <a:spLocks noGrp="1"/>
          </p:cNvSpPr>
          <p:nvPr>
            <p:ph type="title"/>
          </p:nvPr>
        </p:nvSpPr>
        <p:spPr/>
        <p:txBody>
          <a:bodyPr/>
          <a:lstStyle/>
          <a:p>
            <a:r>
              <a:rPr lang="en-US" dirty="0" smtClean="0"/>
              <a:t>Introduction to the muon ECS</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9" name="Immagine 8"/>
          <p:cNvPicPr>
            <a:picLocks noChangeAspect="1"/>
          </p:cNvPicPr>
          <p:nvPr/>
        </p:nvPicPr>
        <p:blipFill>
          <a:blip r:embed="rId3"/>
          <a:stretch>
            <a:fillRect/>
          </a:stretch>
        </p:blipFill>
        <p:spPr>
          <a:xfrm>
            <a:off x="1097280" y="1848499"/>
            <a:ext cx="2206531" cy="1413333"/>
          </a:xfrm>
          <a:prstGeom prst="rect">
            <a:avLst/>
          </a:prstGeom>
        </p:spPr>
      </p:pic>
      <p:pic>
        <p:nvPicPr>
          <p:cNvPr id="10" name="Immagine 9"/>
          <p:cNvPicPr>
            <a:picLocks noChangeAspect="1"/>
          </p:cNvPicPr>
          <p:nvPr/>
        </p:nvPicPr>
        <p:blipFill>
          <a:blip r:embed="rId4"/>
          <a:stretch>
            <a:fillRect/>
          </a:stretch>
        </p:blipFill>
        <p:spPr>
          <a:xfrm>
            <a:off x="3812644" y="1848499"/>
            <a:ext cx="3968870" cy="4117703"/>
          </a:xfrm>
          <a:prstGeom prst="rect">
            <a:avLst/>
          </a:prstGeom>
        </p:spPr>
      </p:pic>
      <p:sp>
        <p:nvSpPr>
          <p:cNvPr id="16" name="Figura a mano libera 15"/>
          <p:cNvSpPr/>
          <p:nvPr/>
        </p:nvSpPr>
        <p:spPr>
          <a:xfrm>
            <a:off x="2694562" y="1614791"/>
            <a:ext cx="1332689" cy="4017524"/>
          </a:xfrm>
          <a:custGeom>
            <a:avLst/>
            <a:gdLst>
              <a:gd name="connsiteX0" fmla="*/ 1332689 w 1332689"/>
              <a:gd name="connsiteY0" fmla="*/ 0 h 4017524"/>
              <a:gd name="connsiteX1" fmla="*/ 19455 w 1332689"/>
              <a:gd name="connsiteY1" fmla="*/ 466928 h 4017524"/>
              <a:gd name="connsiteX2" fmla="*/ 0 w 1332689"/>
              <a:gd name="connsiteY2" fmla="*/ 1410511 h 4017524"/>
              <a:gd name="connsiteX3" fmla="*/ 768485 w 1332689"/>
              <a:gd name="connsiteY3" fmla="*/ 4017524 h 4017524"/>
              <a:gd name="connsiteX4" fmla="*/ 739302 w 1332689"/>
              <a:gd name="connsiteY4" fmla="*/ 603115 h 4017524"/>
              <a:gd name="connsiteX5" fmla="*/ 836578 w 1332689"/>
              <a:gd name="connsiteY5" fmla="*/ 369652 h 4017524"/>
              <a:gd name="connsiteX6" fmla="*/ 1031132 w 1332689"/>
              <a:gd name="connsiteY6" fmla="*/ 184826 h 4017524"/>
              <a:gd name="connsiteX7" fmla="*/ 1332689 w 1332689"/>
              <a:gd name="connsiteY7" fmla="*/ 0 h 4017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2689" h="4017524">
                <a:moveTo>
                  <a:pt x="1332689" y="0"/>
                </a:moveTo>
                <a:lnTo>
                  <a:pt x="19455" y="466928"/>
                </a:lnTo>
                <a:lnTo>
                  <a:pt x="0" y="1410511"/>
                </a:lnTo>
                <a:lnTo>
                  <a:pt x="768485" y="4017524"/>
                </a:lnTo>
                <a:lnTo>
                  <a:pt x="739302" y="603115"/>
                </a:lnTo>
                <a:lnTo>
                  <a:pt x="836578" y="369652"/>
                </a:lnTo>
                <a:lnTo>
                  <a:pt x="1031132" y="184826"/>
                </a:lnTo>
                <a:lnTo>
                  <a:pt x="1332689" y="0"/>
                </a:lnTo>
                <a:close/>
              </a:path>
            </a:pathLst>
          </a:cu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asellaDiTesto 16"/>
          <p:cNvSpPr txBox="1"/>
          <p:nvPr/>
        </p:nvSpPr>
        <p:spPr>
          <a:xfrm>
            <a:off x="8356058" y="2281963"/>
            <a:ext cx="3579781"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1000 chambers</a:t>
            </a:r>
          </a:p>
          <a:p>
            <a:pPr marL="285750" indent="-285750">
              <a:buFont typeface="Arial" panose="020B0604020202020204" pitchFamily="34" charset="0"/>
              <a:buChar char="•"/>
            </a:pPr>
            <a:r>
              <a:rPr lang="en-US" dirty="0" smtClean="0"/>
              <a:t>100’000 physical channel</a:t>
            </a:r>
          </a:p>
          <a:p>
            <a:pPr marL="285750" indent="-285750">
              <a:buFont typeface="Arial" panose="020B0604020202020204" pitchFamily="34" charset="0"/>
              <a:buChar char="•"/>
            </a:pPr>
            <a:r>
              <a:rPr lang="en-US" dirty="0" smtClean="0"/>
              <a:t>7000 Front-End boards</a:t>
            </a:r>
          </a:p>
          <a:p>
            <a:pPr marL="285750" indent="-285750">
              <a:buFont typeface="Arial" panose="020B0604020202020204" pitchFamily="34" charset="0"/>
              <a:buChar char="•"/>
            </a:pPr>
            <a:endParaRPr lang="en-US" dirty="0"/>
          </a:p>
        </p:txBody>
      </p:sp>
      <p:sp>
        <p:nvSpPr>
          <p:cNvPr id="18" name="CasellaDiTesto 17"/>
          <p:cNvSpPr txBox="1"/>
          <p:nvPr/>
        </p:nvSpPr>
        <p:spPr>
          <a:xfrm>
            <a:off x="8356059" y="3482292"/>
            <a:ext cx="3579780" cy="2031325"/>
          </a:xfrm>
          <a:prstGeom prst="rect">
            <a:avLst/>
          </a:prstGeom>
          <a:noFill/>
        </p:spPr>
        <p:txBody>
          <a:bodyPr wrap="square" rtlCol="0">
            <a:spAutoFit/>
          </a:bodyPr>
          <a:lstStyle/>
          <a:p>
            <a:pPr algn="just"/>
            <a:r>
              <a:rPr lang="en-US" dirty="0" smtClean="0"/>
              <a:t>The front-end boards have control registers that can be set for tuning and monitoring purposes. A Service Boards System is in charge of proving to the ECS the access of these configuration map. </a:t>
            </a:r>
            <a:endParaRPr lang="en-US" dirty="0"/>
          </a:p>
          <a:p>
            <a:pPr algn="just"/>
            <a:r>
              <a:rPr lang="en-US" dirty="0" smtClean="0"/>
              <a:t>  </a:t>
            </a:r>
            <a:endParaRPr lang="en-US" dirty="0"/>
          </a:p>
        </p:txBody>
      </p:sp>
      <p:sp>
        <p:nvSpPr>
          <p:cNvPr id="19" name="CasellaDiTesto 18"/>
          <p:cNvSpPr txBox="1"/>
          <p:nvPr/>
        </p:nvSpPr>
        <p:spPr>
          <a:xfrm>
            <a:off x="8052725" y="5928327"/>
            <a:ext cx="4139275" cy="400110"/>
          </a:xfrm>
          <a:prstGeom prst="rect">
            <a:avLst/>
          </a:prstGeom>
          <a:noFill/>
        </p:spPr>
        <p:txBody>
          <a:bodyPr wrap="none" rtlCol="0">
            <a:spAutoFit/>
          </a:bodyPr>
          <a:lstStyle/>
          <a:p>
            <a:endParaRPr lang="en-US" sz="1000" dirty="0"/>
          </a:p>
          <a:p>
            <a:r>
              <a:rPr lang="en-US" sz="1000" i="1" dirty="0" smtClean="0"/>
              <a:t>V. Bocci</a:t>
            </a:r>
            <a:r>
              <a:rPr lang="en-US" sz="1000" dirty="0" smtClean="0"/>
              <a:t> - </a:t>
            </a:r>
            <a:r>
              <a:rPr lang="en-US" sz="1000" dirty="0"/>
              <a:t>Architecture of the LHCb muon Frontend control system upgrade </a:t>
            </a:r>
          </a:p>
        </p:txBody>
      </p:sp>
    </p:spTree>
    <p:extLst>
      <p:ext uri="{BB962C8B-B14F-4D97-AF65-F5344CB8AC3E}">
        <p14:creationId xmlns:p14="http://schemas.microsoft.com/office/powerpoint/2010/main" val="4277773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The Front-End boards control link </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8" name="Immagine 7"/>
          <p:cNvPicPr>
            <a:picLocks noChangeAspect="1"/>
          </p:cNvPicPr>
          <p:nvPr/>
        </p:nvPicPr>
        <p:blipFill>
          <a:blip r:embed="rId2"/>
          <a:stretch>
            <a:fillRect/>
          </a:stretch>
        </p:blipFill>
        <p:spPr>
          <a:xfrm>
            <a:off x="1097280" y="3848177"/>
            <a:ext cx="2947683" cy="2184659"/>
          </a:xfrm>
          <a:prstGeom prst="rect">
            <a:avLst/>
          </a:prstGeom>
        </p:spPr>
      </p:pic>
      <p:pic>
        <p:nvPicPr>
          <p:cNvPr id="7" name="Immagine 6"/>
          <p:cNvPicPr>
            <a:picLocks noChangeAspect="1"/>
          </p:cNvPicPr>
          <p:nvPr/>
        </p:nvPicPr>
        <p:blipFill>
          <a:blip r:embed="rId3"/>
          <a:stretch>
            <a:fillRect/>
          </a:stretch>
        </p:blipFill>
        <p:spPr>
          <a:xfrm rot="5400000">
            <a:off x="1632822" y="1829911"/>
            <a:ext cx="1876869" cy="1665567"/>
          </a:xfrm>
          <a:prstGeom prst="rect">
            <a:avLst/>
          </a:prstGeom>
        </p:spPr>
      </p:pic>
      <p:sp>
        <p:nvSpPr>
          <p:cNvPr id="9" name="Rettangolo arrotondato 8"/>
          <p:cNvSpPr/>
          <p:nvPr/>
        </p:nvSpPr>
        <p:spPr>
          <a:xfrm>
            <a:off x="2108957" y="4740680"/>
            <a:ext cx="875489" cy="817123"/>
          </a:xfrm>
          <a:prstGeom prst="round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arrotondato 9"/>
          <p:cNvSpPr/>
          <p:nvPr/>
        </p:nvSpPr>
        <p:spPr>
          <a:xfrm>
            <a:off x="2226536" y="2353548"/>
            <a:ext cx="689439" cy="654709"/>
          </a:xfrm>
          <a:prstGeom prst="round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ccia tridirezionale 11"/>
          <p:cNvSpPr/>
          <p:nvPr/>
        </p:nvSpPr>
        <p:spPr>
          <a:xfrm flipV="1">
            <a:off x="1572959" y="2034377"/>
            <a:ext cx="1996592" cy="646525"/>
          </a:xfrm>
          <a:prstGeom prst="leftRightUp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asellaDiTesto 13"/>
          <p:cNvSpPr txBox="1"/>
          <p:nvPr/>
        </p:nvSpPr>
        <p:spPr>
          <a:xfrm>
            <a:off x="3766751" y="1723756"/>
            <a:ext cx="7687311" cy="1200329"/>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tuning and debugging operations are carried out by the DIALOG chip</a:t>
            </a:r>
          </a:p>
          <a:p>
            <a:pPr marL="285750" indent="-285750" algn="just">
              <a:buFont typeface="Arial" panose="020B0604020202020204" pitchFamily="34" charset="0"/>
              <a:buChar char="•"/>
            </a:pPr>
            <a:r>
              <a:rPr lang="en-US" dirty="0" smtClean="0"/>
              <a:t>93 memory-mapped registers are used to set the operation mode of this chip</a:t>
            </a:r>
          </a:p>
          <a:p>
            <a:pPr marL="285750" indent="-285750" algn="just">
              <a:buFont typeface="Arial" panose="020B0604020202020204" pitchFamily="34" charset="0"/>
              <a:buChar char="•"/>
            </a:pPr>
            <a:r>
              <a:rPr lang="en-US" dirty="0" smtClean="0"/>
              <a:t>The registers are accessed following the protocol of standard </a:t>
            </a:r>
            <a:r>
              <a:rPr lang="en-US" dirty="0"/>
              <a:t>I2C RAM </a:t>
            </a:r>
            <a:r>
              <a:rPr lang="en-US" dirty="0" smtClean="0"/>
              <a:t>device (e.g. writing frame below)</a:t>
            </a:r>
            <a:endParaRPr lang="en-US" dirty="0"/>
          </a:p>
        </p:txBody>
      </p:sp>
      <p:pic>
        <p:nvPicPr>
          <p:cNvPr id="15" name="Immagine 14"/>
          <p:cNvPicPr>
            <a:picLocks noChangeAspect="1"/>
          </p:cNvPicPr>
          <p:nvPr/>
        </p:nvPicPr>
        <p:blipFill>
          <a:blip r:embed="rId4"/>
          <a:stretch>
            <a:fillRect/>
          </a:stretch>
        </p:blipFill>
        <p:spPr>
          <a:xfrm>
            <a:off x="5839299" y="3016875"/>
            <a:ext cx="4181475" cy="371475"/>
          </a:xfrm>
          <a:prstGeom prst="rect">
            <a:avLst/>
          </a:prstGeom>
        </p:spPr>
      </p:pic>
      <p:sp>
        <p:nvSpPr>
          <p:cNvPr id="16" name="CasellaDiTesto 15"/>
          <p:cNvSpPr txBox="1"/>
          <p:nvPr/>
        </p:nvSpPr>
        <p:spPr>
          <a:xfrm>
            <a:off x="4484451" y="3863166"/>
            <a:ext cx="7179012" cy="2031325"/>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Front-End boards are positioned at &gt;10m away from the  Service Boards system crates, a standard I2C bus is not the best solution</a:t>
            </a:r>
          </a:p>
          <a:p>
            <a:pPr marL="285750" indent="-285750" algn="just">
              <a:buFont typeface="Arial" panose="020B0604020202020204" pitchFamily="34" charset="0"/>
              <a:buChar char="•"/>
            </a:pPr>
            <a:r>
              <a:rPr lang="en-US" dirty="0" smtClean="0"/>
              <a:t>To </a:t>
            </a:r>
            <a:r>
              <a:rPr lang="en-US" dirty="0"/>
              <a:t>overcome signal degradation </a:t>
            </a:r>
            <a:r>
              <a:rPr lang="en-US" dirty="0" smtClean="0"/>
              <a:t>commercial I2C bus-extender were available but not possible to use in a radiation environment</a:t>
            </a:r>
          </a:p>
          <a:p>
            <a:pPr marL="285750" indent="-285750" algn="just">
              <a:buFont typeface="Arial" panose="020B0604020202020204" pitchFamily="34" charset="0"/>
              <a:buChar char="•"/>
            </a:pPr>
            <a:r>
              <a:rPr lang="en-US" dirty="0" smtClean="0"/>
              <a:t>On other hands LVDS rad-tolerant chips and IP were present</a:t>
            </a:r>
          </a:p>
          <a:p>
            <a:pPr marL="285750" indent="-285750" algn="just">
              <a:buFont typeface="Arial" panose="020B0604020202020204" pitchFamily="34" charset="0"/>
              <a:buChar char="•"/>
            </a:pPr>
            <a:r>
              <a:rPr lang="en-US" dirty="0" smtClean="0"/>
              <a:t>It has been chose to split the bidirectional Serial Data wire in two LVDS-based unidirectional lanes  </a:t>
            </a:r>
            <a:endParaRPr lang="en-US" dirty="0"/>
          </a:p>
        </p:txBody>
      </p:sp>
      <p:sp>
        <p:nvSpPr>
          <p:cNvPr id="20" name="Freccia a destra 19"/>
          <p:cNvSpPr/>
          <p:nvPr/>
        </p:nvSpPr>
        <p:spPr>
          <a:xfrm>
            <a:off x="1097280" y="4553893"/>
            <a:ext cx="3132306" cy="229007"/>
          </a:xfrm>
          <a:prstGeom prst="rightArrow">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ccia a destra 20"/>
          <p:cNvSpPr/>
          <p:nvPr/>
        </p:nvSpPr>
        <p:spPr>
          <a:xfrm flipH="1">
            <a:off x="959552" y="4711499"/>
            <a:ext cx="3132306" cy="229007"/>
          </a:xfrm>
          <a:prstGeom prst="rightArrow">
            <a:avLst/>
          </a:prstGeom>
          <a:solidFill>
            <a:srgbClr val="00B05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asellaDiTesto 21"/>
          <p:cNvSpPr txBox="1"/>
          <p:nvPr/>
        </p:nvSpPr>
        <p:spPr>
          <a:xfrm>
            <a:off x="5457065" y="5966885"/>
            <a:ext cx="6734935" cy="400110"/>
          </a:xfrm>
          <a:prstGeom prst="rect">
            <a:avLst/>
          </a:prstGeom>
          <a:noFill/>
        </p:spPr>
        <p:txBody>
          <a:bodyPr wrap="square" rtlCol="0">
            <a:spAutoFit/>
          </a:bodyPr>
          <a:lstStyle/>
          <a:p>
            <a:pPr algn="r"/>
            <a:r>
              <a:rPr lang="it-IT" sz="1000" i="1" dirty="0" smtClean="0"/>
              <a:t>V. Bocci, G. Chiodi, F. </a:t>
            </a:r>
            <a:r>
              <a:rPr lang="it-IT" sz="1000" i="1" dirty="0" err="1" smtClean="0"/>
              <a:t>Iacoangeli</a:t>
            </a:r>
            <a:r>
              <a:rPr lang="it-IT" sz="1000" i="1" dirty="0" smtClean="0"/>
              <a:t>, F. Messi, and R. A. </a:t>
            </a:r>
            <a:r>
              <a:rPr lang="it-IT" sz="1000" i="1" dirty="0" err="1" smtClean="0"/>
              <a:t>Nobrega</a:t>
            </a:r>
            <a:r>
              <a:rPr lang="it-IT" sz="1000" dirty="0" smtClean="0"/>
              <a:t> - </a:t>
            </a:r>
            <a:r>
              <a:rPr lang="en-US" sz="1000" dirty="0"/>
              <a:t>The Muon Front-End Control Electronics of </a:t>
            </a:r>
            <a:r>
              <a:rPr lang="en-US" sz="1000" dirty="0" smtClean="0"/>
              <a:t>the LHCb </a:t>
            </a:r>
            <a:r>
              <a:rPr lang="en-US" sz="1000" dirty="0"/>
              <a:t>Experiment</a:t>
            </a:r>
          </a:p>
          <a:p>
            <a:pPr algn="r"/>
            <a:r>
              <a:rPr lang="en-US" sz="1000" i="1" dirty="0" smtClean="0"/>
              <a:t>S</a:t>
            </a:r>
            <a:r>
              <a:rPr lang="en-US" sz="1000" i="1" dirty="0"/>
              <a:t>. Cadeddu, V. De Leo, C. </a:t>
            </a:r>
            <a:r>
              <a:rPr lang="en-US" sz="1000" i="1" dirty="0" err="1"/>
              <a:t>Deplano</a:t>
            </a:r>
            <a:r>
              <a:rPr lang="en-US" sz="1000" i="1" dirty="0"/>
              <a:t> and A. Lai</a:t>
            </a:r>
            <a:r>
              <a:rPr lang="en-US" sz="1000" dirty="0"/>
              <a:t> </a:t>
            </a:r>
            <a:r>
              <a:rPr lang="en-US" sz="1000" dirty="0" smtClean="0"/>
              <a:t>-  Dialog 1.0 Datasheet</a:t>
            </a:r>
            <a:endParaRPr lang="en-US" sz="1000" dirty="0"/>
          </a:p>
        </p:txBody>
      </p:sp>
    </p:spTree>
    <p:extLst>
      <p:ext uri="{BB962C8B-B14F-4D97-AF65-F5344CB8AC3E}">
        <p14:creationId xmlns:p14="http://schemas.microsoft.com/office/powerpoint/2010/main" val="1697559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The Front-End boards control link</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5</a:t>
            </a:fld>
            <a:endParaRPr lang="en-US" dirty="0"/>
          </a:p>
        </p:txBody>
      </p:sp>
      <p:sp>
        <p:nvSpPr>
          <p:cNvPr id="56" name="Rettangolo 55"/>
          <p:cNvSpPr/>
          <p:nvPr/>
        </p:nvSpPr>
        <p:spPr>
          <a:xfrm>
            <a:off x="6883948" y="4482639"/>
            <a:ext cx="722441" cy="1579533"/>
          </a:xfrm>
          <a:prstGeom prst="rect">
            <a:avLst/>
          </a:prstGeom>
          <a:solidFill>
            <a:schemeClr val="bg2">
              <a:lumMod val="90000"/>
            </a:schemeClr>
          </a:solidFill>
          <a:ln>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CasellaDiTesto 56"/>
          <p:cNvSpPr txBox="1"/>
          <p:nvPr/>
        </p:nvSpPr>
        <p:spPr>
          <a:xfrm>
            <a:off x="7015906" y="5792307"/>
            <a:ext cx="458523" cy="276999"/>
          </a:xfrm>
          <a:prstGeom prst="rect">
            <a:avLst/>
          </a:prstGeom>
          <a:noFill/>
        </p:spPr>
        <p:txBody>
          <a:bodyPr wrap="none" rtlCol="0">
            <a:spAutoFit/>
          </a:bodyPr>
          <a:lstStyle/>
          <a:p>
            <a:r>
              <a:rPr lang="en-US" sz="1200" dirty="0" smtClean="0"/>
              <a:t>next</a:t>
            </a:r>
            <a:endParaRPr lang="en-US" sz="1200" dirty="0"/>
          </a:p>
        </p:txBody>
      </p:sp>
      <p:sp>
        <p:nvSpPr>
          <p:cNvPr id="58" name="Rettangolo 57"/>
          <p:cNvSpPr/>
          <p:nvPr/>
        </p:nvSpPr>
        <p:spPr>
          <a:xfrm>
            <a:off x="1989918" y="4475161"/>
            <a:ext cx="722441" cy="1579533"/>
          </a:xfrm>
          <a:prstGeom prst="rect">
            <a:avLst/>
          </a:prstGeom>
          <a:solidFill>
            <a:schemeClr val="bg2">
              <a:lumMod val="90000"/>
            </a:schemeClr>
          </a:solidFill>
          <a:ln>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ccia a destra 58"/>
          <p:cNvSpPr/>
          <p:nvPr/>
        </p:nvSpPr>
        <p:spPr>
          <a:xfrm flipH="1">
            <a:off x="2063948" y="5175214"/>
            <a:ext cx="1727345" cy="681813"/>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ccia a destra 59"/>
          <p:cNvSpPr/>
          <p:nvPr/>
        </p:nvSpPr>
        <p:spPr>
          <a:xfrm>
            <a:off x="2070317" y="4534389"/>
            <a:ext cx="1727345" cy="681813"/>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ttangolo 60"/>
          <p:cNvSpPr/>
          <p:nvPr/>
        </p:nvSpPr>
        <p:spPr>
          <a:xfrm>
            <a:off x="3852141" y="4475161"/>
            <a:ext cx="1897380" cy="1592580"/>
          </a:xfrm>
          <a:prstGeom prst="rect">
            <a:avLst/>
          </a:prstGeom>
          <a:solidFill>
            <a:schemeClr val="bg2">
              <a:lumMod val="9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ccia a destra 61"/>
          <p:cNvSpPr/>
          <p:nvPr/>
        </p:nvSpPr>
        <p:spPr>
          <a:xfrm>
            <a:off x="5804000" y="4534389"/>
            <a:ext cx="1727345" cy="681813"/>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ccia a destra 62"/>
          <p:cNvSpPr/>
          <p:nvPr/>
        </p:nvSpPr>
        <p:spPr>
          <a:xfrm flipH="1">
            <a:off x="5804000" y="5198108"/>
            <a:ext cx="1727345" cy="681813"/>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riangolo isoscele 63"/>
          <p:cNvSpPr/>
          <p:nvPr/>
        </p:nvSpPr>
        <p:spPr>
          <a:xfrm rot="5400000">
            <a:off x="5086877" y="4733526"/>
            <a:ext cx="361950" cy="3048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riangolo isoscele 64"/>
          <p:cNvSpPr/>
          <p:nvPr/>
        </p:nvSpPr>
        <p:spPr>
          <a:xfrm rot="16200000" flipH="1">
            <a:off x="5043563" y="5364796"/>
            <a:ext cx="361950" cy="3048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Connettore 1 65"/>
          <p:cNvCxnSpPr>
            <a:stCxn id="64" idx="1"/>
          </p:cNvCxnSpPr>
          <p:nvPr/>
        </p:nvCxnSpPr>
        <p:spPr>
          <a:xfrm flipV="1">
            <a:off x="5267852" y="4793592"/>
            <a:ext cx="704554" cy="18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64" idx="5"/>
          </p:cNvCxnSpPr>
          <p:nvPr/>
        </p:nvCxnSpPr>
        <p:spPr>
          <a:xfrm>
            <a:off x="5267852" y="4976414"/>
            <a:ext cx="704554" cy="84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Rettangolo 67"/>
          <p:cNvSpPr>
            <a:spLocks noChangeAspect="1"/>
          </p:cNvSpPr>
          <p:nvPr/>
        </p:nvSpPr>
        <p:spPr>
          <a:xfrm>
            <a:off x="5968019" y="4698635"/>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Connettore 1 68"/>
          <p:cNvCxnSpPr>
            <a:cxnSpLocks noChangeAspect="1"/>
          </p:cNvCxnSpPr>
          <p:nvPr/>
        </p:nvCxnSpPr>
        <p:spPr>
          <a:xfrm>
            <a:off x="5968019" y="469863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Connettore 1 69"/>
          <p:cNvCxnSpPr>
            <a:cxnSpLocks noChangeAspect="1"/>
          </p:cNvCxnSpPr>
          <p:nvPr/>
        </p:nvCxnSpPr>
        <p:spPr>
          <a:xfrm flipH="1">
            <a:off x="5968020" y="469863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a:off x="5383307" y="5432363"/>
            <a:ext cx="57810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Rettangolo 71"/>
          <p:cNvSpPr>
            <a:spLocks noChangeAspect="1"/>
          </p:cNvSpPr>
          <p:nvPr/>
        </p:nvSpPr>
        <p:spPr>
          <a:xfrm>
            <a:off x="5968019" y="4894865"/>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Connettore 1 72"/>
          <p:cNvCxnSpPr>
            <a:cxnSpLocks noChangeAspect="1"/>
          </p:cNvCxnSpPr>
          <p:nvPr/>
        </p:nvCxnSpPr>
        <p:spPr>
          <a:xfrm>
            <a:off x="5968019" y="489486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a:cxnSpLocks noChangeAspect="1"/>
          </p:cNvCxnSpPr>
          <p:nvPr/>
        </p:nvCxnSpPr>
        <p:spPr>
          <a:xfrm flipH="1">
            <a:off x="5968020" y="489486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Rettangolo 74"/>
          <p:cNvSpPr>
            <a:spLocks noChangeAspect="1"/>
          </p:cNvSpPr>
          <p:nvPr/>
        </p:nvSpPr>
        <p:spPr>
          <a:xfrm>
            <a:off x="5968019" y="5342363"/>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Connettore 1 75"/>
          <p:cNvCxnSpPr>
            <a:cxnSpLocks noChangeAspect="1"/>
          </p:cNvCxnSpPr>
          <p:nvPr/>
        </p:nvCxnSpPr>
        <p:spPr>
          <a:xfrm>
            <a:off x="5968019" y="5342363"/>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Connettore 1 76"/>
          <p:cNvCxnSpPr>
            <a:cxnSpLocks noChangeAspect="1"/>
          </p:cNvCxnSpPr>
          <p:nvPr/>
        </p:nvCxnSpPr>
        <p:spPr>
          <a:xfrm flipH="1">
            <a:off x="5968020" y="5342363"/>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Rettangolo 77"/>
          <p:cNvSpPr>
            <a:spLocks noChangeAspect="1"/>
          </p:cNvSpPr>
          <p:nvPr/>
        </p:nvSpPr>
        <p:spPr>
          <a:xfrm>
            <a:off x="5968019" y="5517195"/>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Connettore 1 78"/>
          <p:cNvCxnSpPr>
            <a:cxnSpLocks noChangeAspect="1"/>
          </p:cNvCxnSpPr>
          <p:nvPr/>
        </p:nvCxnSpPr>
        <p:spPr>
          <a:xfrm>
            <a:off x="5968019" y="551719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a:cxnSpLocks noChangeAspect="1"/>
          </p:cNvCxnSpPr>
          <p:nvPr/>
        </p:nvCxnSpPr>
        <p:spPr>
          <a:xfrm flipH="1">
            <a:off x="5968020" y="551719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CasellaDiTesto 80"/>
          <p:cNvSpPr txBox="1"/>
          <p:nvPr/>
        </p:nvSpPr>
        <p:spPr>
          <a:xfrm>
            <a:off x="6114368" y="4590889"/>
            <a:ext cx="727571" cy="369332"/>
          </a:xfrm>
          <a:prstGeom prst="rect">
            <a:avLst/>
          </a:prstGeom>
          <a:noFill/>
        </p:spPr>
        <p:txBody>
          <a:bodyPr wrap="none" rtlCol="0">
            <a:spAutoFit/>
          </a:bodyPr>
          <a:lstStyle/>
          <a:p>
            <a:pPr algn="ctr"/>
            <a:r>
              <a:rPr lang="en-US" dirty="0" err="1"/>
              <a:t>T</a:t>
            </a:r>
            <a:r>
              <a:rPr lang="en-US" dirty="0" err="1" smtClean="0"/>
              <a:t>xy_p</a:t>
            </a:r>
            <a:endParaRPr lang="en-US" dirty="0" smtClean="0"/>
          </a:p>
        </p:txBody>
      </p:sp>
      <p:sp>
        <p:nvSpPr>
          <p:cNvPr id="82" name="CasellaDiTesto 81"/>
          <p:cNvSpPr txBox="1"/>
          <p:nvPr/>
        </p:nvSpPr>
        <p:spPr>
          <a:xfrm>
            <a:off x="6114368" y="4796510"/>
            <a:ext cx="727571" cy="369332"/>
          </a:xfrm>
          <a:prstGeom prst="rect">
            <a:avLst/>
          </a:prstGeom>
          <a:noFill/>
        </p:spPr>
        <p:txBody>
          <a:bodyPr wrap="none" rtlCol="0">
            <a:spAutoFit/>
          </a:bodyPr>
          <a:lstStyle/>
          <a:p>
            <a:pPr algn="ctr"/>
            <a:r>
              <a:rPr lang="en-US" dirty="0" err="1" smtClean="0"/>
              <a:t>Txy_n</a:t>
            </a:r>
            <a:endParaRPr lang="en-US" dirty="0" smtClean="0"/>
          </a:p>
        </p:txBody>
      </p:sp>
      <p:sp>
        <p:nvSpPr>
          <p:cNvPr id="83" name="CasellaDiTesto 82"/>
          <p:cNvSpPr txBox="1"/>
          <p:nvPr/>
        </p:nvSpPr>
        <p:spPr>
          <a:xfrm>
            <a:off x="6102890" y="5198108"/>
            <a:ext cx="750526" cy="369332"/>
          </a:xfrm>
          <a:prstGeom prst="rect">
            <a:avLst/>
          </a:prstGeom>
          <a:noFill/>
        </p:spPr>
        <p:txBody>
          <a:bodyPr wrap="none" rtlCol="0">
            <a:spAutoFit/>
          </a:bodyPr>
          <a:lstStyle/>
          <a:p>
            <a:pPr algn="ctr"/>
            <a:r>
              <a:rPr lang="en-US" dirty="0" err="1" smtClean="0"/>
              <a:t>Rxy_p</a:t>
            </a:r>
            <a:endParaRPr lang="en-US" dirty="0" smtClean="0"/>
          </a:p>
        </p:txBody>
      </p:sp>
      <p:sp>
        <p:nvSpPr>
          <p:cNvPr id="84" name="CasellaDiTesto 83"/>
          <p:cNvSpPr txBox="1"/>
          <p:nvPr/>
        </p:nvSpPr>
        <p:spPr>
          <a:xfrm>
            <a:off x="6096521" y="5435995"/>
            <a:ext cx="750526" cy="369332"/>
          </a:xfrm>
          <a:prstGeom prst="rect">
            <a:avLst/>
          </a:prstGeom>
          <a:noFill/>
        </p:spPr>
        <p:txBody>
          <a:bodyPr wrap="none" rtlCol="0">
            <a:spAutoFit/>
          </a:bodyPr>
          <a:lstStyle/>
          <a:p>
            <a:pPr algn="ctr"/>
            <a:r>
              <a:rPr lang="en-US" dirty="0" err="1" smtClean="0"/>
              <a:t>Rxy_n</a:t>
            </a:r>
            <a:endParaRPr lang="en-US" dirty="0" smtClean="0"/>
          </a:p>
        </p:txBody>
      </p:sp>
      <p:cxnSp>
        <p:nvCxnSpPr>
          <p:cNvPr id="85" name="Connettore 1 84"/>
          <p:cNvCxnSpPr/>
          <p:nvPr/>
        </p:nvCxnSpPr>
        <p:spPr>
          <a:xfrm>
            <a:off x="5383307" y="5601844"/>
            <a:ext cx="57810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CasellaDiTesto 85"/>
          <p:cNvSpPr txBox="1"/>
          <p:nvPr/>
        </p:nvSpPr>
        <p:spPr>
          <a:xfrm>
            <a:off x="6846862" y="4729207"/>
            <a:ext cx="684483" cy="276999"/>
          </a:xfrm>
          <a:prstGeom prst="rect">
            <a:avLst/>
          </a:prstGeom>
          <a:noFill/>
        </p:spPr>
        <p:txBody>
          <a:bodyPr wrap="none" rtlCol="0">
            <a:spAutoFit/>
          </a:bodyPr>
          <a:lstStyle/>
          <a:p>
            <a:pPr algn="ctr"/>
            <a:r>
              <a:rPr lang="en-US" sz="1200" dirty="0" err="1" smtClean="0">
                <a:solidFill>
                  <a:schemeClr val="tx1">
                    <a:lumMod val="50000"/>
                    <a:lumOff val="50000"/>
                  </a:schemeClr>
                </a:solidFill>
              </a:rPr>
              <a:t>Tx</a:t>
            </a:r>
            <a:r>
              <a:rPr lang="en-US" sz="1200" dirty="0" smtClean="0">
                <a:solidFill>
                  <a:schemeClr val="tx1">
                    <a:lumMod val="50000"/>
                    <a:lumOff val="50000"/>
                  </a:schemeClr>
                </a:solidFill>
              </a:rPr>
              <a:t> LANE</a:t>
            </a:r>
          </a:p>
        </p:txBody>
      </p:sp>
      <p:sp>
        <p:nvSpPr>
          <p:cNvPr id="87" name="CasellaDiTesto 86"/>
          <p:cNvSpPr txBox="1"/>
          <p:nvPr/>
        </p:nvSpPr>
        <p:spPr>
          <a:xfrm>
            <a:off x="6834566" y="5400514"/>
            <a:ext cx="699230" cy="276999"/>
          </a:xfrm>
          <a:prstGeom prst="rect">
            <a:avLst/>
          </a:prstGeom>
          <a:noFill/>
        </p:spPr>
        <p:txBody>
          <a:bodyPr wrap="none" rtlCol="0">
            <a:spAutoFit/>
          </a:bodyPr>
          <a:lstStyle/>
          <a:p>
            <a:pPr algn="ctr"/>
            <a:r>
              <a:rPr lang="en-US" sz="1200" dirty="0">
                <a:solidFill>
                  <a:schemeClr val="tx1">
                    <a:lumMod val="50000"/>
                    <a:lumOff val="50000"/>
                  </a:schemeClr>
                </a:solidFill>
              </a:rPr>
              <a:t>R</a:t>
            </a:r>
            <a:r>
              <a:rPr lang="en-US" sz="1200" dirty="0" smtClean="0">
                <a:solidFill>
                  <a:schemeClr val="tx1">
                    <a:lumMod val="50000"/>
                    <a:lumOff val="50000"/>
                  </a:schemeClr>
                </a:solidFill>
              </a:rPr>
              <a:t>x LANE</a:t>
            </a:r>
          </a:p>
        </p:txBody>
      </p:sp>
      <p:sp>
        <p:nvSpPr>
          <p:cNvPr id="88" name="Triangolo isoscele 87"/>
          <p:cNvSpPr/>
          <p:nvPr/>
        </p:nvSpPr>
        <p:spPr>
          <a:xfrm rot="16200000" flipH="1">
            <a:off x="4191099" y="5364795"/>
            <a:ext cx="361950" cy="3048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riangolo isoscele 88"/>
          <p:cNvSpPr/>
          <p:nvPr/>
        </p:nvSpPr>
        <p:spPr>
          <a:xfrm rot="5400000">
            <a:off x="4191099" y="4727210"/>
            <a:ext cx="361950" cy="3048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Connettore 1 89"/>
          <p:cNvCxnSpPr>
            <a:endCxn id="88" idx="1"/>
          </p:cNvCxnSpPr>
          <p:nvPr/>
        </p:nvCxnSpPr>
        <p:spPr>
          <a:xfrm>
            <a:off x="3631018" y="5423489"/>
            <a:ext cx="741056" cy="32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Connettore 1 90"/>
          <p:cNvCxnSpPr>
            <a:endCxn id="88" idx="5"/>
          </p:cNvCxnSpPr>
          <p:nvPr/>
        </p:nvCxnSpPr>
        <p:spPr>
          <a:xfrm>
            <a:off x="3621823" y="5601845"/>
            <a:ext cx="750251" cy="5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Connettore 1 91"/>
          <p:cNvCxnSpPr/>
          <p:nvPr/>
        </p:nvCxnSpPr>
        <p:spPr>
          <a:xfrm>
            <a:off x="3622394" y="4798058"/>
            <a:ext cx="57810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a:off x="3622394" y="4976414"/>
            <a:ext cx="57810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Rettangolo 93"/>
          <p:cNvSpPr>
            <a:spLocks noChangeAspect="1"/>
          </p:cNvSpPr>
          <p:nvPr/>
        </p:nvSpPr>
        <p:spPr>
          <a:xfrm>
            <a:off x="3438507" y="4698635"/>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Connettore 1 94"/>
          <p:cNvCxnSpPr>
            <a:cxnSpLocks noChangeAspect="1"/>
          </p:cNvCxnSpPr>
          <p:nvPr/>
        </p:nvCxnSpPr>
        <p:spPr>
          <a:xfrm>
            <a:off x="3438507" y="469863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Connettore 1 95"/>
          <p:cNvCxnSpPr>
            <a:cxnSpLocks noChangeAspect="1"/>
          </p:cNvCxnSpPr>
          <p:nvPr/>
        </p:nvCxnSpPr>
        <p:spPr>
          <a:xfrm flipH="1">
            <a:off x="3438508" y="469863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Rettangolo 96"/>
          <p:cNvSpPr>
            <a:spLocks noChangeAspect="1"/>
          </p:cNvSpPr>
          <p:nvPr/>
        </p:nvSpPr>
        <p:spPr>
          <a:xfrm>
            <a:off x="3438506" y="4897435"/>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Connettore 1 97"/>
          <p:cNvCxnSpPr>
            <a:cxnSpLocks noChangeAspect="1"/>
          </p:cNvCxnSpPr>
          <p:nvPr/>
        </p:nvCxnSpPr>
        <p:spPr>
          <a:xfrm>
            <a:off x="3438506" y="489743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Connettore 1 98"/>
          <p:cNvCxnSpPr>
            <a:cxnSpLocks noChangeAspect="1"/>
          </p:cNvCxnSpPr>
          <p:nvPr/>
        </p:nvCxnSpPr>
        <p:spPr>
          <a:xfrm flipH="1">
            <a:off x="3438507" y="4897435"/>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Rettangolo 99"/>
          <p:cNvSpPr>
            <a:spLocks noChangeAspect="1"/>
          </p:cNvSpPr>
          <p:nvPr/>
        </p:nvSpPr>
        <p:spPr>
          <a:xfrm>
            <a:off x="3445445" y="5323563"/>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Connettore 1 100"/>
          <p:cNvCxnSpPr>
            <a:cxnSpLocks noChangeAspect="1"/>
          </p:cNvCxnSpPr>
          <p:nvPr/>
        </p:nvCxnSpPr>
        <p:spPr>
          <a:xfrm>
            <a:off x="3445445" y="5323563"/>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a:cxnSpLocks noChangeAspect="1"/>
          </p:cNvCxnSpPr>
          <p:nvPr/>
        </p:nvCxnSpPr>
        <p:spPr>
          <a:xfrm flipH="1">
            <a:off x="3445446" y="5323563"/>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Rettangolo 102"/>
          <p:cNvSpPr>
            <a:spLocks noChangeAspect="1"/>
          </p:cNvSpPr>
          <p:nvPr/>
        </p:nvSpPr>
        <p:spPr>
          <a:xfrm>
            <a:off x="3445445" y="5522363"/>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 name="Connettore 1 103"/>
          <p:cNvCxnSpPr>
            <a:cxnSpLocks noChangeAspect="1"/>
          </p:cNvCxnSpPr>
          <p:nvPr/>
        </p:nvCxnSpPr>
        <p:spPr>
          <a:xfrm>
            <a:off x="3445445" y="5522363"/>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Connettore 1 104"/>
          <p:cNvCxnSpPr>
            <a:cxnSpLocks noChangeAspect="1"/>
          </p:cNvCxnSpPr>
          <p:nvPr/>
        </p:nvCxnSpPr>
        <p:spPr>
          <a:xfrm flipH="1">
            <a:off x="3445446" y="5522363"/>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CasellaDiTesto 105"/>
          <p:cNvSpPr txBox="1"/>
          <p:nvPr/>
        </p:nvSpPr>
        <p:spPr>
          <a:xfrm>
            <a:off x="4109167" y="5777695"/>
            <a:ext cx="1383327" cy="276999"/>
          </a:xfrm>
          <a:prstGeom prst="rect">
            <a:avLst/>
          </a:prstGeom>
          <a:noFill/>
        </p:spPr>
        <p:txBody>
          <a:bodyPr wrap="none" rtlCol="0">
            <a:spAutoFit/>
          </a:bodyPr>
          <a:lstStyle/>
          <a:p>
            <a:r>
              <a:rPr lang="en-US" sz="1200" dirty="0" smtClean="0"/>
              <a:t>DIALOG INTERFACE</a:t>
            </a:r>
            <a:endParaRPr lang="en-US" sz="1200" dirty="0"/>
          </a:p>
        </p:txBody>
      </p:sp>
      <p:sp>
        <p:nvSpPr>
          <p:cNvPr id="107" name="CasellaDiTesto 106"/>
          <p:cNvSpPr txBox="1"/>
          <p:nvPr/>
        </p:nvSpPr>
        <p:spPr>
          <a:xfrm>
            <a:off x="2709076" y="5198108"/>
            <a:ext cx="727571" cy="369332"/>
          </a:xfrm>
          <a:prstGeom prst="rect">
            <a:avLst/>
          </a:prstGeom>
          <a:noFill/>
        </p:spPr>
        <p:txBody>
          <a:bodyPr wrap="none" rtlCol="0">
            <a:spAutoFit/>
          </a:bodyPr>
          <a:lstStyle/>
          <a:p>
            <a:pPr algn="ctr"/>
            <a:r>
              <a:rPr lang="en-US" dirty="0" err="1"/>
              <a:t>T</a:t>
            </a:r>
            <a:r>
              <a:rPr lang="en-US" dirty="0" err="1" smtClean="0"/>
              <a:t>xy_p</a:t>
            </a:r>
            <a:endParaRPr lang="en-US" dirty="0" smtClean="0"/>
          </a:p>
        </p:txBody>
      </p:sp>
      <p:sp>
        <p:nvSpPr>
          <p:cNvPr id="108" name="CasellaDiTesto 107"/>
          <p:cNvSpPr txBox="1"/>
          <p:nvPr/>
        </p:nvSpPr>
        <p:spPr>
          <a:xfrm>
            <a:off x="2700569" y="5408363"/>
            <a:ext cx="727571" cy="369332"/>
          </a:xfrm>
          <a:prstGeom prst="rect">
            <a:avLst/>
          </a:prstGeom>
          <a:noFill/>
        </p:spPr>
        <p:txBody>
          <a:bodyPr wrap="none" rtlCol="0">
            <a:spAutoFit/>
          </a:bodyPr>
          <a:lstStyle/>
          <a:p>
            <a:pPr algn="ctr"/>
            <a:r>
              <a:rPr lang="en-US" dirty="0" err="1" smtClean="0"/>
              <a:t>Txy_n</a:t>
            </a:r>
            <a:endParaRPr lang="en-US" dirty="0" smtClean="0"/>
          </a:p>
        </p:txBody>
      </p:sp>
      <p:sp>
        <p:nvSpPr>
          <p:cNvPr id="109" name="CasellaDiTesto 108"/>
          <p:cNvSpPr txBox="1"/>
          <p:nvPr/>
        </p:nvSpPr>
        <p:spPr>
          <a:xfrm>
            <a:off x="2706597" y="4560517"/>
            <a:ext cx="750526" cy="369332"/>
          </a:xfrm>
          <a:prstGeom prst="rect">
            <a:avLst/>
          </a:prstGeom>
          <a:noFill/>
        </p:spPr>
        <p:txBody>
          <a:bodyPr wrap="none" rtlCol="0">
            <a:spAutoFit/>
          </a:bodyPr>
          <a:lstStyle/>
          <a:p>
            <a:pPr algn="ctr"/>
            <a:r>
              <a:rPr lang="en-US" dirty="0" err="1" smtClean="0"/>
              <a:t>Rxy_p</a:t>
            </a:r>
            <a:endParaRPr lang="en-US" dirty="0" smtClean="0"/>
          </a:p>
        </p:txBody>
      </p:sp>
      <p:sp>
        <p:nvSpPr>
          <p:cNvPr id="110" name="CasellaDiTesto 109"/>
          <p:cNvSpPr txBox="1"/>
          <p:nvPr/>
        </p:nvSpPr>
        <p:spPr>
          <a:xfrm>
            <a:off x="2700228" y="4798404"/>
            <a:ext cx="750526" cy="369332"/>
          </a:xfrm>
          <a:prstGeom prst="rect">
            <a:avLst/>
          </a:prstGeom>
          <a:noFill/>
        </p:spPr>
        <p:txBody>
          <a:bodyPr wrap="none" rtlCol="0">
            <a:spAutoFit/>
          </a:bodyPr>
          <a:lstStyle/>
          <a:p>
            <a:pPr algn="ctr"/>
            <a:r>
              <a:rPr lang="en-US" dirty="0" err="1" smtClean="0"/>
              <a:t>Rxy_n</a:t>
            </a:r>
            <a:endParaRPr lang="en-US" dirty="0" smtClean="0"/>
          </a:p>
        </p:txBody>
      </p:sp>
      <p:sp>
        <p:nvSpPr>
          <p:cNvPr id="111" name="CasellaDiTesto 110"/>
          <p:cNvSpPr txBox="1"/>
          <p:nvPr/>
        </p:nvSpPr>
        <p:spPr>
          <a:xfrm>
            <a:off x="2057416" y="4736795"/>
            <a:ext cx="699230" cy="276999"/>
          </a:xfrm>
          <a:prstGeom prst="rect">
            <a:avLst/>
          </a:prstGeom>
          <a:noFill/>
        </p:spPr>
        <p:txBody>
          <a:bodyPr wrap="none" rtlCol="0">
            <a:spAutoFit/>
          </a:bodyPr>
          <a:lstStyle/>
          <a:p>
            <a:pPr algn="ctr"/>
            <a:r>
              <a:rPr lang="en-US" sz="1200" dirty="0">
                <a:solidFill>
                  <a:schemeClr val="tx1">
                    <a:lumMod val="50000"/>
                    <a:lumOff val="50000"/>
                  </a:schemeClr>
                </a:solidFill>
              </a:rPr>
              <a:t>R</a:t>
            </a:r>
            <a:r>
              <a:rPr lang="en-US" sz="1200" dirty="0" smtClean="0">
                <a:solidFill>
                  <a:schemeClr val="tx1">
                    <a:lumMod val="50000"/>
                    <a:lumOff val="50000"/>
                  </a:schemeClr>
                </a:solidFill>
              </a:rPr>
              <a:t>x LANE</a:t>
            </a:r>
          </a:p>
        </p:txBody>
      </p:sp>
      <p:sp>
        <p:nvSpPr>
          <p:cNvPr id="112" name="CasellaDiTesto 111"/>
          <p:cNvSpPr txBox="1"/>
          <p:nvPr/>
        </p:nvSpPr>
        <p:spPr>
          <a:xfrm>
            <a:off x="2074724" y="5358865"/>
            <a:ext cx="684483" cy="276999"/>
          </a:xfrm>
          <a:prstGeom prst="rect">
            <a:avLst/>
          </a:prstGeom>
          <a:noFill/>
        </p:spPr>
        <p:txBody>
          <a:bodyPr wrap="none" rtlCol="0">
            <a:spAutoFit/>
          </a:bodyPr>
          <a:lstStyle/>
          <a:p>
            <a:pPr algn="ctr"/>
            <a:r>
              <a:rPr lang="en-US" sz="1200" dirty="0" err="1" smtClean="0">
                <a:solidFill>
                  <a:schemeClr val="tx1">
                    <a:lumMod val="50000"/>
                    <a:lumOff val="50000"/>
                  </a:schemeClr>
                </a:solidFill>
              </a:rPr>
              <a:t>Tx</a:t>
            </a:r>
            <a:r>
              <a:rPr lang="en-US" sz="1200" dirty="0" smtClean="0">
                <a:solidFill>
                  <a:schemeClr val="tx1">
                    <a:lumMod val="50000"/>
                    <a:lumOff val="50000"/>
                  </a:schemeClr>
                </a:solidFill>
              </a:rPr>
              <a:t> LANE</a:t>
            </a:r>
          </a:p>
        </p:txBody>
      </p:sp>
      <p:sp>
        <p:nvSpPr>
          <p:cNvPr id="113" name="CasellaDiTesto 112"/>
          <p:cNvSpPr txBox="1"/>
          <p:nvPr/>
        </p:nvSpPr>
        <p:spPr>
          <a:xfrm>
            <a:off x="1981411" y="5785173"/>
            <a:ext cx="718851" cy="276999"/>
          </a:xfrm>
          <a:prstGeom prst="rect">
            <a:avLst/>
          </a:prstGeom>
          <a:noFill/>
        </p:spPr>
        <p:txBody>
          <a:bodyPr wrap="none" rtlCol="0">
            <a:spAutoFit/>
          </a:bodyPr>
          <a:lstStyle/>
          <a:p>
            <a:r>
              <a:rPr lang="en-US" sz="1200" dirty="0" smtClean="0"/>
              <a:t>previous</a:t>
            </a:r>
            <a:endParaRPr lang="en-US" sz="1200" dirty="0"/>
          </a:p>
        </p:txBody>
      </p:sp>
      <p:sp>
        <p:nvSpPr>
          <p:cNvPr id="114" name="Freccia a destra 113"/>
          <p:cNvSpPr/>
          <p:nvPr/>
        </p:nvSpPr>
        <p:spPr>
          <a:xfrm>
            <a:off x="1493127" y="4792460"/>
            <a:ext cx="6615406" cy="189336"/>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reccia a destra 114"/>
          <p:cNvSpPr/>
          <p:nvPr/>
        </p:nvSpPr>
        <p:spPr>
          <a:xfrm flipH="1">
            <a:off x="1331603" y="5421545"/>
            <a:ext cx="6546416" cy="188511"/>
          </a:xfrm>
          <a:prstGeom prst="rightArrow">
            <a:avLst/>
          </a:prstGeom>
          <a:solidFill>
            <a:srgbClr val="00B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reccia bidirezionale orizzontale 115"/>
          <p:cNvSpPr/>
          <p:nvPr/>
        </p:nvSpPr>
        <p:spPr>
          <a:xfrm>
            <a:off x="909573" y="2064529"/>
            <a:ext cx="1599188" cy="734417"/>
          </a:xfrm>
          <a:prstGeom prst="lef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ttangolo 116"/>
          <p:cNvSpPr/>
          <p:nvPr/>
        </p:nvSpPr>
        <p:spPr>
          <a:xfrm>
            <a:off x="2712359" y="2064529"/>
            <a:ext cx="743800" cy="1505977"/>
          </a:xfrm>
          <a:prstGeom prst="rect">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riangolo isoscele 117"/>
          <p:cNvSpPr/>
          <p:nvPr/>
        </p:nvSpPr>
        <p:spPr>
          <a:xfrm rot="5400000">
            <a:off x="2926968" y="2275152"/>
            <a:ext cx="361950" cy="3048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riangolo isoscele 118"/>
          <p:cNvSpPr/>
          <p:nvPr/>
        </p:nvSpPr>
        <p:spPr>
          <a:xfrm rot="16200000" flipH="1">
            <a:off x="2926968" y="2846652"/>
            <a:ext cx="361950" cy="3048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0" name="Connettore 1 119"/>
          <p:cNvCxnSpPr>
            <a:endCxn id="118" idx="3"/>
          </p:cNvCxnSpPr>
          <p:nvPr/>
        </p:nvCxnSpPr>
        <p:spPr>
          <a:xfrm>
            <a:off x="2298318" y="2427552"/>
            <a:ext cx="6572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Connettore 4 120"/>
          <p:cNvCxnSpPr>
            <a:endCxn id="119" idx="0"/>
          </p:cNvCxnSpPr>
          <p:nvPr/>
        </p:nvCxnSpPr>
        <p:spPr>
          <a:xfrm rot="16200000" flipH="1">
            <a:off x="2592026" y="2635534"/>
            <a:ext cx="571499" cy="155536"/>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CasellaDiTesto 121"/>
          <p:cNvSpPr txBox="1"/>
          <p:nvPr/>
        </p:nvSpPr>
        <p:spPr>
          <a:xfrm>
            <a:off x="2821217" y="3188878"/>
            <a:ext cx="484427" cy="369332"/>
          </a:xfrm>
          <a:prstGeom prst="rect">
            <a:avLst/>
          </a:prstGeom>
          <a:noFill/>
        </p:spPr>
        <p:txBody>
          <a:bodyPr wrap="none" rtlCol="0">
            <a:spAutoFit/>
          </a:bodyPr>
          <a:lstStyle/>
          <a:p>
            <a:pPr algn="ctr"/>
            <a:r>
              <a:rPr lang="en-US" dirty="0" smtClean="0"/>
              <a:t>I/O</a:t>
            </a:r>
          </a:p>
        </p:txBody>
      </p:sp>
      <p:sp>
        <p:nvSpPr>
          <p:cNvPr id="125" name="Rettangolo 124"/>
          <p:cNvSpPr>
            <a:spLocks noChangeAspect="1"/>
          </p:cNvSpPr>
          <p:nvPr/>
        </p:nvSpPr>
        <p:spPr>
          <a:xfrm>
            <a:off x="2108358" y="2337551"/>
            <a:ext cx="178963" cy="18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6" name="Connettore 1 125"/>
          <p:cNvCxnSpPr>
            <a:cxnSpLocks noChangeAspect="1"/>
          </p:cNvCxnSpPr>
          <p:nvPr/>
        </p:nvCxnSpPr>
        <p:spPr>
          <a:xfrm>
            <a:off x="2108358" y="2337551"/>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Connettore 1 126"/>
          <p:cNvCxnSpPr>
            <a:cxnSpLocks noChangeAspect="1"/>
          </p:cNvCxnSpPr>
          <p:nvPr/>
        </p:nvCxnSpPr>
        <p:spPr>
          <a:xfrm flipH="1">
            <a:off x="2108359" y="2337551"/>
            <a:ext cx="178963" cy="1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CasellaDiTesto 127"/>
          <p:cNvSpPr txBox="1"/>
          <p:nvPr/>
        </p:nvSpPr>
        <p:spPr>
          <a:xfrm>
            <a:off x="1603316" y="2223450"/>
            <a:ext cx="494046" cy="369332"/>
          </a:xfrm>
          <a:prstGeom prst="rect">
            <a:avLst/>
          </a:prstGeom>
          <a:noFill/>
        </p:spPr>
        <p:txBody>
          <a:bodyPr wrap="none" rtlCol="0">
            <a:spAutoFit/>
          </a:bodyPr>
          <a:lstStyle/>
          <a:p>
            <a:pPr algn="ctr"/>
            <a:r>
              <a:rPr lang="en-US" dirty="0" err="1" smtClean="0"/>
              <a:t>Sxy</a:t>
            </a:r>
            <a:endParaRPr lang="en-US" dirty="0" smtClean="0"/>
          </a:p>
        </p:txBody>
      </p:sp>
      <p:sp>
        <p:nvSpPr>
          <p:cNvPr id="129" name="Rettangolo 128"/>
          <p:cNvSpPr/>
          <p:nvPr/>
        </p:nvSpPr>
        <p:spPr>
          <a:xfrm>
            <a:off x="2144173" y="1859355"/>
            <a:ext cx="80953" cy="23443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0" name="Connettore 1 129"/>
          <p:cNvCxnSpPr/>
          <p:nvPr/>
        </p:nvCxnSpPr>
        <p:spPr>
          <a:xfrm>
            <a:off x="2182274" y="1765692"/>
            <a:ext cx="0" cy="936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Connettore 1 130"/>
          <p:cNvCxnSpPr>
            <a:stCxn id="129" idx="2"/>
          </p:cNvCxnSpPr>
          <p:nvPr/>
        </p:nvCxnSpPr>
        <p:spPr>
          <a:xfrm flipH="1">
            <a:off x="2181081" y="2093791"/>
            <a:ext cx="3569" cy="19088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2" name="CasellaDiTesto 131"/>
          <p:cNvSpPr txBox="1"/>
          <p:nvPr/>
        </p:nvSpPr>
        <p:spPr>
          <a:xfrm>
            <a:off x="1972097" y="1595546"/>
            <a:ext cx="506057" cy="215444"/>
          </a:xfrm>
          <a:prstGeom prst="rect">
            <a:avLst/>
          </a:prstGeom>
          <a:noFill/>
        </p:spPr>
        <p:txBody>
          <a:bodyPr wrap="square" rtlCol="0">
            <a:spAutoFit/>
          </a:bodyPr>
          <a:lstStyle/>
          <a:p>
            <a:r>
              <a:rPr lang="en-US" sz="800" dirty="0" smtClean="0"/>
              <a:t>+VDD</a:t>
            </a:r>
            <a:endParaRPr lang="en-US" sz="800" dirty="0"/>
          </a:p>
        </p:txBody>
      </p:sp>
      <p:sp>
        <p:nvSpPr>
          <p:cNvPr id="133" name="CasellaDiTesto 132"/>
          <p:cNvSpPr txBox="1"/>
          <p:nvPr/>
        </p:nvSpPr>
        <p:spPr>
          <a:xfrm>
            <a:off x="2169651" y="1868851"/>
            <a:ext cx="506057" cy="215444"/>
          </a:xfrm>
          <a:prstGeom prst="rect">
            <a:avLst/>
          </a:prstGeom>
          <a:noFill/>
        </p:spPr>
        <p:txBody>
          <a:bodyPr wrap="square" rtlCol="0">
            <a:spAutoFit/>
          </a:bodyPr>
          <a:lstStyle/>
          <a:p>
            <a:r>
              <a:rPr lang="en-US" sz="800" dirty="0" err="1" smtClean="0"/>
              <a:t>Rp</a:t>
            </a:r>
            <a:endParaRPr lang="en-US" sz="800" dirty="0"/>
          </a:p>
        </p:txBody>
      </p:sp>
      <p:sp>
        <p:nvSpPr>
          <p:cNvPr id="134" name="CasellaDiTesto 133"/>
          <p:cNvSpPr txBox="1"/>
          <p:nvPr/>
        </p:nvSpPr>
        <p:spPr>
          <a:xfrm>
            <a:off x="939683" y="2285846"/>
            <a:ext cx="750078" cy="276999"/>
          </a:xfrm>
          <a:prstGeom prst="rect">
            <a:avLst/>
          </a:prstGeom>
          <a:noFill/>
        </p:spPr>
        <p:txBody>
          <a:bodyPr wrap="none" rtlCol="0">
            <a:spAutoFit/>
          </a:bodyPr>
          <a:lstStyle/>
          <a:p>
            <a:pPr algn="ctr"/>
            <a:r>
              <a:rPr lang="en-US" sz="1200" dirty="0" err="1" smtClean="0">
                <a:solidFill>
                  <a:schemeClr val="tx1">
                    <a:lumMod val="50000"/>
                    <a:lumOff val="50000"/>
                  </a:schemeClr>
                </a:solidFill>
              </a:rPr>
              <a:t>WiredOR</a:t>
            </a:r>
            <a:endParaRPr lang="en-US" sz="1200" dirty="0" smtClean="0">
              <a:solidFill>
                <a:schemeClr val="tx1">
                  <a:lumMod val="50000"/>
                  <a:lumOff val="50000"/>
                </a:schemeClr>
              </a:solidFill>
            </a:endParaRPr>
          </a:p>
        </p:txBody>
      </p:sp>
      <p:sp>
        <p:nvSpPr>
          <p:cNvPr id="138" name="Freccia bidirezionale orizzontale 137"/>
          <p:cNvSpPr/>
          <p:nvPr/>
        </p:nvSpPr>
        <p:spPr>
          <a:xfrm>
            <a:off x="709506" y="2347044"/>
            <a:ext cx="1959029" cy="159508"/>
          </a:xfrm>
          <a:prstGeom prst="leftRightArrow">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Freccia circolare in giù 139"/>
          <p:cNvSpPr/>
          <p:nvPr/>
        </p:nvSpPr>
        <p:spPr>
          <a:xfrm rot="2700000">
            <a:off x="3680728" y="3371013"/>
            <a:ext cx="1432295" cy="618530"/>
          </a:xfrm>
          <a:prstGeom prst="curvedDownArrow">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1" name="CasellaDiTesto 140"/>
          <p:cNvSpPr txBox="1"/>
          <p:nvPr/>
        </p:nvSpPr>
        <p:spPr>
          <a:xfrm>
            <a:off x="3743361" y="1753187"/>
            <a:ext cx="6338079" cy="923330"/>
          </a:xfrm>
          <a:prstGeom prst="rect">
            <a:avLst/>
          </a:prstGeom>
          <a:noFill/>
        </p:spPr>
        <p:txBody>
          <a:bodyPr wrap="square" rtlCol="0">
            <a:spAutoFit/>
          </a:bodyPr>
          <a:lstStyle/>
          <a:p>
            <a:pPr algn="just"/>
            <a:r>
              <a:rPr lang="en-US" dirty="0" smtClean="0"/>
              <a:t>The standard I2C requires the bus wires to be in a wired-or configuration. Thus an interface write and read on the same wire and all the slaves share and senses the same physical wire.   </a:t>
            </a:r>
            <a:endParaRPr lang="en-US" dirty="0"/>
          </a:p>
        </p:txBody>
      </p:sp>
      <p:sp>
        <p:nvSpPr>
          <p:cNvPr id="142" name="CasellaDiTesto 141"/>
          <p:cNvSpPr txBox="1"/>
          <p:nvPr/>
        </p:nvSpPr>
        <p:spPr>
          <a:xfrm>
            <a:off x="5211857" y="2906307"/>
            <a:ext cx="6338079" cy="1200329"/>
          </a:xfrm>
          <a:prstGeom prst="rect">
            <a:avLst/>
          </a:prstGeom>
          <a:noFill/>
        </p:spPr>
        <p:txBody>
          <a:bodyPr wrap="square" rtlCol="0">
            <a:spAutoFit/>
          </a:bodyPr>
          <a:lstStyle/>
          <a:p>
            <a:pPr algn="just"/>
            <a:r>
              <a:rPr lang="en-US" dirty="0" smtClean="0"/>
              <a:t>Splitting the single wire (</a:t>
            </a:r>
            <a:r>
              <a:rPr lang="en-US" dirty="0" err="1" smtClean="0"/>
              <a:t>Sxy</a:t>
            </a:r>
            <a:r>
              <a:rPr lang="en-US" dirty="0" smtClean="0"/>
              <a:t>) on two different lanes (</a:t>
            </a:r>
            <a:r>
              <a:rPr lang="en-US" dirty="0" err="1" smtClean="0"/>
              <a:t>Txy</a:t>
            </a:r>
            <a:r>
              <a:rPr lang="en-US" dirty="0" smtClean="0"/>
              <a:t> and </a:t>
            </a:r>
            <a:r>
              <a:rPr lang="en-US" dirty="0" err="1" smtClean="0"/>
              <a:t>Rxy</a:t>
            </a:r>
            <a:r>
              <a:rPr lang="en-US" dirty="0" smtClean="0"/>
              <a:t>) allowed the use of the LVDS standard. It requires an end-to-end connection (avoiding </a:t>
            </a:r>
            <a:r>
              <a:rPr lang="en-US" dirty="0"/>
              <a:t>Multipoint LVDS</a:t>
            </a:r>
            <a:r>
              <a:rPr lang="en-US" dirty="0" smtClean="0"/>
              <a:t>). </a:t>
            </a:r>
            <a:r>
              <a:rPr lang="en-US" dirty="0"/>
              <a:t>T</a:t>
            </a:r>
            <a:r>
              <a:rPr lang="en-US" dirty="0" smtClean="0"/>
              <a:t>he serial clock line requires one lane only because is a single master configuration</a:t>
            </a:r>
            <a:endParaRPr lang="en-US" dirty="0"/>
          </a:p>
        </p:txBody>
      </p:sp>
      <p:sp>
        <p:nvSpPr>
          <p:cNvPr id="144" name="CasellaDiTesto 143"/>
          <p:cNvSpPr txBox="1"/>
          <p:nvPr/>
        </p:nvSpPr>
        <p:spPr>
          <a:xfrm>
            <a:off x="8476066" y="4336426"/>
            <a:ext cx="3445967" cy="2031325"/>
          </a:xfrm>
          <a:prstGeom prst="rect">
            <a:avLst/>
          </a:prstGeom>
          <a:noFill/>
        </p:spPr>
        <p:txBody>
          <a:bodyPr wrap="square" rtlCol="0">
            <a:spAutoFit/>
          </a:bodyPr>
          <a:lstStyle/>
          <a:p>
            <a:pPr algn="just"/>
            <a:r>
              <a:rPr lang="en-US" dirty="0" smtClean="0"/>
              <a:t>Thus the slaves are connected in a daisy chain fashion and do not share and sense the same physical lane. This requires a particular management (at the moment carried out by a dedicated </a:t>
            </a:r>
            <a:r>
              <a:rPr lang="en-US" dirty="0" err="1" smtClean="0"/>
              <a:t>uP</a:t>
            </a:r>
            <a:r>
              <a:rPr lang="en-US" dirty="0" smtClean="0"/>
              <a:t>-based rad-</a:t>
            </a:r>
            <a:r>
              <a:rPr lang="en-US" dirty="0" err="1" smtClean="0"/>
              <a:t>tol</a:t>
            </a:r>
            <a:r>
              <a:rPr lang="en-US" dirty="0" smtClean="0"/>
              <a:t> board)</a:t>
            </a:r>
            <a:endParaRPr lang="en-US" dirty="0"/>
          </a:p>
        </p:txBody>
      </p:sp>
    </p:spTree>
    <p:extLst>
      <p:ext uri="{BB962C8B-B14F-4D97-AF65-F5344CB8AC3E}">
        <p14:creationId xmlns:p14="http://schemas.microsoft.com/office/powerpoint/2010/main" val="1382856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4000" dirty="0" smtClean="0"/>
              <a:t>The GBT link implementation in the ECS upgrade</a:t>
            </a:r>
            <a:endParaRPr lang="en-US" sz="4000"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8" name="Immagine 7"/>
          <p:cNvPicPr>
            <a:picLocks noChangeAspect="1"/>
          </p:cNvPicPr>
          <p:nvPr/>
        </p:nvPicPr>
        <p:blipFill>
          <a:blip r:embed="rId2"/>
          <a:stretch>
            <a:fillRect/>
          </a:stretch>
        </p:blipFill>
        <p:spPr>
          <a:xfrm>
            <a:off x="6703447" y="1600911"/>
            <a:ext cx="4360793" cy="2602832"/>
          </a:xfrm>
          <a:prstGeom prst="rect">
            <a:avLst/>
          </a:prstGeom>
        </p:spPr>
      </p:pic>
      <p:pic>
        <p:nvPicPr>
          <p:cNvPr id="9" name="Immagine 8"/>
          <p:cNvPicPr>
            <a:picLocks noChangeAspect="1"/>
          </p:cNvPicPr>
          <p:nvPr/>
        </p:nvPicPr>
        <p:blipFill>
          <a:blip r:embed="rId3"/>
          <a:stretch>
            <a:fillRect/>
          </a:stretch>
        </p:blipFill>
        <p:spPr>
          <a:xfrm>
            <a:off x="1411872" y="3045466"/>
            <a:ext cx="3959620" cy="3240517"/>
          </a:xfrm>
          <a:prstGeom prst="rect">
            <a:avLst/>
          </a:prstGeom>
        </p:spPr>
      </p:pic>
      <p:sp>
        <p:nvSpPr>
          <p:cNvPr id="10" name="CasellaDiTesto 9"/>
          <p:cNvSpPr txBox="1"/>
          <p:nvPr/>
        </p:nvSpPr>
        <p:spPr>
          <a:xfrm>
            <a:off x="6253040" y="4327443"/>
            <a:ext cx="5484664" cy="1754326"/>
          </a:xfrm>
          <a:prstGeom prst="rect">
            <a:avLst/>
          </a:prstGeom>
          <a:noFill/>
        </p:spPr>
        <p:txBody>
          <a:bodyPr wrap="square" rtlCol="0">
            <a:spAutoFit/>
          </a:bodyPr>
          <a:lstStyle/>
          <a:p>
            <a:pPr algn="just"/>
            <a:r>
              <a:rPr lang="en-US" dirty="0" smtClean="0"/>
              <a:t>At logical level, the LVDS-based link is exactly equal to the I2C. A standard I2C master might be able to drive the bus. </a:t>
            </a:r>
            <a:r>
              <a:rPr lang="en-US" b="1" dirty="0" smtClean="0"/>
              <a:t>The idea is to provide to the GBT-SCA I2C interface the possibility to communicate on the custom bus and provide the access to the DIALOG chip on Front-End boards by the means of the GBT link.</a:t>
            </a:r>
          </a:p>
        </p:txBody>
      </p:sp>
      <p:sp>
        <p:nvSpPr>
          <p:cNvPr id="11" name="Rettangolo 10"/>
          <p:cNvSpPr/>
          <p:nvPr/>
        </p:nvSpPr>
        <p:spPr>
          <a:xfrm>
            <a:off x="607447" y="1671336"/>
            <a:ext cx="6096000" cy="1200329"/>
          </a:xfrm>
          <a:prstGeom prst="rect">
            <a:avLst/>
          </a:prstGeom>
        </p:spPr>
        <p:txBody>
          <a:bodyPr>
            <a:spAutoFit/>
          </a:bodyPr>
          <a:lstStyle/>
          <a:p>
            <a:pPr algn="just"/>
            <a:r>
              <a:rPr lang="en-US" dirty="0"/>
              <a:t>The GBT </a:t>
            </a:r>
            <a:r>
              <a:rPr lang="en-US" dirty="0" smtClean="0"/>
              <a:t>link project </a:t>
            </a:r>
            <a:r>
              <a:rPr lang="en-US" dirty="0"/>
              <a:t>provide 16 I2C master in the Slow Control </a:t>
            </a:r>
            <a:r>
              <a:rPr lang="en-US" dirty="0" smtClean="0"/>
              <a:t>Chip whose aim is exactly providing an interface between the custom Front-End of the experiments and the custom GigaBit Transmission link for monitoring and debug purposes. </a:t>
            </a:r>
            <a:endParaRPr lang="en-US" dirty="0"/>
          </a:p>
        </p:txBody>
      </p:sp>
      <p:sp>
        <p:nvSpPr>
          <p:cNvPr id="12" name="Rettangolo arrotondato 11"/>
          <p:cNvSpPr/>
          <p:nvPr/>
        </p:nvSpPr>
        <p:spPr>
          <a:xfrm>
            <a:off x="1459165" y="2968239"/>
            <a:ext cx="1748499" cy="941578"/>
          </a:xfrm>
          <a:prstGeom prst="round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ttore 4 13"/>
          <p:cNvCxnSpPr/>
          <p:nvPr/>
        </p:nvCxnSpPr>
        <p:spPr>
          <a:xfrm rot="10800000" flipV="1">
            <a:off x="7025863" y="2271500"/>
            <a:ext cx="4297134" cy="1585607"/>
          </a:xfrm>
          <a:prstGeom prst="bentConnector3">
            <a:avLst>
              <a:gd name="adj1" fmla="val 55886"/>
            </a:avLst>
          </a:prstGeom>
          <a:ln w="76200">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10716916" y="1747985"/>
            <a:ext cx="1475084" cy="461665"/>
          </a:xfrm>
          <a:prstGeom prst="rect">
            <a:avLst/>
          </a:prstGeom>
          <a:noFill/>
        </p:spPr>
        <p:txBody>
          <a:bodyPr wrap="none" rtlCol="0">
            <a:spAutoFit/>
          </a:bodyPr>
          <a:lstStyle/>
          <a:p>
            <a:r>
              <a:rPr lang="en-US" sz="1200" dirty="0" smtClean="0">
                <a:solidFill>
                  <a:srgbClr val="FF0000"/>
                </a:solidFill>
              </a:rPr>
              <a:t>Muon control Room</a:t>
            </a:r>
          </a:p>
          <a:p>
            <a:pPr algn="ctr"/>
            <a:r>
              <a:rPr lang="en-US" sz="1200" dirty="0" smtClean="0">
                <a:solidFill>
                  <a:srgbClr val="FF0000"/>
                </a:solidFill>
              </a:rPr>
              <a:t>(online PC)</a:t>
            </a:r>
            <a:endParaRPr lang="en-US" sz="1200" dirty="0">
              <a:solidFill>
                <a:srgbClr val="FF0000"/>
              </a:solidFill>
            </a:endParaRPr>
          </a:p>
        </p:txBody>
      </p:sp>
      <p:sp>
        <p:nvSpPr>
          <p:cNvPr id="20" name="CasellaDiTesto 19"/>
          <p:cNvSpPr txBox="1"/>
          <p:nvPr/>
        </p:nvSpPr>
        <p:spPr>
          <a:xfrm>
            <a:off x="6219109" y="3553368"/>
            <a:ext cx="834780" cy="461665"/>
          </a:xfrm>
          <a:prstGeom prst="rect">
            <a:avLst/>
          </a:prstGeom>
          <a:noFill/>
        </p:spPr>
        <p:txBody>
          <a:bodyPr wrap="none" rtlCol="0">
            <a:spAutoFit/>
          </a:bodyPr>
          <a:lstStyle/>
          <a:p>
            <a:pPr algn="ctr"/>
            <a:r>
              <a:rPr lang="en-US" sz="1200" dirty="0" smtClean="0">
                <a:solidFill>
                  <a:srgbClr val="FF0000"/>
                </a:solidFill>
              </a:rPr>
              <a:t>Front-End </a:t>
            </a:r>
          </a:p>
          <a:p>
            <a:pPr algn="ctr"/>
            <a:r>
              <a:rPr lang="en-US" sz="1200" dirty="0" smtClean="0">
                <a:solidFill>
                  <a:srgbClr val="FF0000"/>
                </a:solidFill>
              </a:rPr>
              <a:t>(DIALOG)</a:t>
            </a:r>
          </a:p>
        </p:txBody>
      </p:sp>
      <p:sp>
        <p:nvSpPr>
          <p:cNvPr id="21" name="CasellaDiTesto 20"/>
          <p:cNvSpPr txBox="1"/>
          <p:nvPr/>
        </p:nvSpPr>
        <p:spPr>
          <a:xfrm>
            <a:off x="4307576" y="5956145"/>
            <a:ext cx="8024954" cy="400110"/>
          </a:xfrm>
          <a:prstGeom prst="rect">
            <a:avLst/>
          </a:prstGeom>
          <a:noFill/>
        </p:spPr>
        <p:txBody>
          <a:bodyPr wrap="none" rtlCol="0">
            <a:spAutoFit/>
          </a:bodyPr>
          <a:lstStyle/>
          <a:p>
            <a:endParaRPr lang="en-US" sz="1000" dirty="0"/>
          </a:p>
          <a:p>
            <a:r>
              <a:rPr lang="en-US" sz="1000" i="1" dirty="0" smtClean="0"/>
              <a:t>A. Caratelli, C. </a:t>
            </a:r>
            <a:r>
              <a:rPr lang="en-US" sz="1000" i="1" dirty="0" err="1" smtClean="0"/>
              <a:t>Paillard</a:t>
            </a:r>
            <a:r>
              <a:rPr lang="en-US" sz="1000" i="1" dirty="0" smtClean="0"/>
              <a:t>, K.</a:t>
            </a:r>
            <a:r>
              <a:rPr lang="en-US" sz="1000" i="1" dirty="0"/>
              <a:t> </a:t>
            </a:r>
            <a:r>
              <a:rPr lang="en-US" sz="1000" i="1" dirty="0" err="1" smtClean="0"/>
              <a:t>Kloukinas</a:t>
            </a:r>
            <a:r>
              <a:rPr lang="en-US" sz="1000" i="1" dirty="0" smtClean="0"/>
              <a:t>, S. </a:t>
            </a:r>
            <a:r>
              <a:rPr lang="en-US" sz="1000" i="1" dirty="0" err="1" smtClean="0"/>
              <a:t>Bonacini</a:t>
            </a:r>
            <a:r>
              <a:rPr lang="en-US" sz="1000" i="1" dirty="0" smtClean="0"/>
              <a:t>, A. </a:t>
            </a:r>
            <a:r>
              <a:rPr lang="en-US" sz="1000" i="1" dirty="0" err="1" smtClean="0"/>
              <a:t>Marchioro</a:t>
            </a:r>
            <a:r>
              <a:rPr lang="en-US" sz="1000" i="1" dirty="0" smtClean="0"/>
              <a:t>, P. Moreira, </a:t>
            </a:r>
            <a:r>
              <a:rPr lang="en-US" sz="1000" i="1" dirty="0" err="1" smtClean="0"/>
              <a:t>R.De</a:t>
            </a:r>
            <a:r>
              <a:rPr lang="en-US" sz="1000" i="1" dirty="0" smtClean="0"/>
              <a:t> Oliveira</a:t>
            </a:r>
            <a:r>
              <a:rPr lang="en-US" sz="1000" dirty="0" smtClean="0"/>
              <a:t> – The Slow Control Adapter for the GBT system USER MANUAL </a:t>
            </a:r>
            <a:endParaRPr lang="en-US" sz="1000" dirty="0"/>
          </a:p>
        </p:txBody>
      </p:sp>
    </p:spTree>
    <p:extLst>
      <p:ext uri="{BB962C8B-B14F-4D97-AF65-F5344CB8AC3E}">
        <p14:creationId xmlns:p14="http://schemas.microsoft.com/office/powerpoint/2010/main" val="849288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The I2C </a:t>
            </a:r>
            <a:r>
              <a:rPr lang="en-US" dirty="0"/>
              <a:t>P</a:t>
            </a:r>
            <a:r>
              <a:rPr lang="en-US" dirty="0" smtClean="0"/>
              <a:t>rotocol Converter  </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7</a:t>
            </a:fld>
            <a:endParaRPr lang="en-US" dirty="0"/>
          </a:p>
        </p:txBody>
      </p:sp>
      <p:sp>
        <p:nvSpPr>
          <p:cNvPr id="7" name="CasellaDiTesto 6"/>
          <p:cNvSpPr txBox="1"/>
          <p:nvPr/>
        </p:nvSpPr>
        <p:spPr>
          <a:xfrm>
            <a:off x="1029186" y="1625064"/>
            <a:ext cx="10575911" cy="646331"/>
          </a:xfrm>
          <a:prstGeom prst="rect">
            <a:avLst/>
          </a:prstGeom>
          <a:noFill/>
        </p:spPr>
        <p:txBody>
          <a:bodyPr wrap="square" rtlCol="0">
            <a:spAutoFit/>
          </a:bodyPr>
          <a:lstStyle/>
          <a:p>
            <a:pPr algn="just"/>
            <a:r>
              <a:rPr lang="en-US" dirty="0"/>
              <a:t>Considering this property of the bus, an FSM is required for a partial parsing of the messages on the I2C bus that acts on the hardware and permit the communication in both </a:t>
            </a:r>
            <a:r>
              <a:rPr lang="en-US" dirty="0" smtClean="0"/>
              <a:t>directions:</a:t>
            </a:r>
          </a:p>
        </p:txBody>
      </p:sp>
      <p:sp>
        <p:nvSpPr>
          <p:cNvPr id="62" name="CasellaDiTesto 61"/>
          <p:cNvSpPr txBox="1"/>
          <p:nvPr/>
        </p:nvSpPr>
        <p:spPr>
          <a:xfrm>
            <a:off x="1029186" y="5448014"/>
            <a:ext cx="10760737" cy="923330"/>
          </a:xfrm>
          <a:prstGeom prst="rect">
            <a:avLst/>
          </a:prstGeom>
          <a:noFill/>
        </p:spPr>
        <p:txBody>
          <a:bodyPr wrap="square" rtlCol="0">
            <a:spAutoFit/>
          </a:bodyPr>
          <a:lstStyle/>
          <a:p>
            <a:pPr algn="just"/>
            <a:r>
              <a:rPr lang="en-US" dirty="0" smtClean="0"/>
              <a:t>If </a:t>
            </a:r>
            <a:r>
              <a:rPr lang="en-US" dirty="0"/>
              <a:t>the sense of the data flow is not correctly managed the communication fails. The Converter Combinatory Logic senses the actual frame and acts </a:t>
            </a:r>
            <a:r>
              <a:rPr lang="en-US" dirty="0" smtClean="0"/>
              <a:t>correspondingly. It is synchronized with the I2C Serial Clock Line that is then buffered on the dedicated LVDS lane to reach the slaves. </a:t>
            </a:r>
            <a:endParaRPr lang="en-US" dirty="0"/>
          </a:p>
        </p:txBody>
      </p:sp>
      <p:pic>
        <p:nvPicPr>
          <p:cNvPr id="63" name="Immagine 62"/>
          <p:cNvPicPr>
            <a:picLocks noChangeAspect="1"/>
          </p:cNvPicPr>
          <p:nvPr/>
        </p:nvPicPr>
        <p:blipFill>
          <a:blip r:embed="rId2"/>
          <a:stretch>
            <a:fillRect/>
          </a:stretch>
        </p:blipFill>
        <p:spPr>
          <a:xfrm>
            <a:off x="1029186" y="2327564"/>
            <a:ext cx="4564218" cy="1538125"/>
          </a:xfrm>
          <a:prstGeom prst="rect">
            <a:avLst/>
          </a:prstGeom>
        </p:spPr>
      </p:pic>
      <p:cxnSp>
        <p:nvCxnSpPr>
          <p:cNvPr id="65" name="Connettore 4 64"/>
          <p:cNvCxnSpPr/>
          <p:nvPr/>
        </p:nvCxnSpPr>
        <p:spPr>
          <a:xfrm flipV="1">
            <a:off x="924128" y="2743200"/>
            <a:ext cx="4970834" cy="116734"/>
          </a:xfrm>
          <a:prstGeom prst="bentConnector3">
            <a:avLst/>
          </a:prstGeom>
          <a:ln w="76200">
            <a:solidFill>
              <a:srgbClr val="00B0F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H="1">
            <a:off x="3492230" y="3228999"/>
            <a:ext cx="2206232" cy="10312"/>
          </a:xfrm>
          <a:prstGeom prst="straightConnector1">
            <a:avLst/>
          </a:prstGeom>
          <a:ln w="76200">
            <a:solidFill>
              <a:srgbClr val="00B050">
                <a:alpha val="40000"/>
              </a:srgbClr>
            </a:solidFill>
            <a:tailEnd type="triangle"/>
          </a:ln>
        </p:spPr>
        <p:style>
          <a:lnRef idx="1">
            <a:schemeClr val="accent1"/>
          </a:lnRef>
          <a:fillRef idx="0">
            <a:schemeClr val="accent1"/>
          </a:fillRef>
          <a:effectRef idx="0">
            <a:schemeClr val="accent1"/>
          </a:effectRef>
          <a:fontRef idx="minor">
            <a:schemeClr val="tx1"/>
          </a:fontRef>
        </p:style>
      </p:cxnSp>
      <p:sp>
        <p:nvSpPr>
          <p:cNvPr id="72" name="Rettangolo 71"/>
          <p:cNvSpPr/>
          <p:nvPr/>
        </p:nvSpPr>
        <p:spPr>
          <a:xfrm>
            <a:off x="6080760" y="2496461"/>
            <a:ext cx="5709163" cy="1200329"/>
          </a:xfrm>
          <a:prstGeom prst="rect">
            <a:avLst/>
          </a:prstGeom>
        </p:spPr>
        <p:txBody>
          <a:bodyPr wrap="square">
            <a:spAutoFit/>
          </a:bodyPr>
          <a:lstStyle/>
          <a:p>
            <a:pPr algn="just"/>
            <a:r>
              <a:rPr lang="en-US" dirty="0"/>
              <a:t>When the master has the control of the bus, the data flow is from the master to the slave(s) (from left to right in the picture above). After the 8th bit it release the bus and wait for the slave to acknowledge the transaction</a:t>
            </a:r>
          </a:p>
        </p:txBody>
      </p:sp>
      <p:pic>
        <p:nvPicPr>
          <p:cNvPr id="73" name="Immagine 72"/>
          <p:cNvPicPr>
            <a:picLocks noChangeAspect="1"/>
          </p:cNvPicPr>
          <p:nvPr/>
        </p:nvPicPr>
        <p:blipFill>
          <a:blip r:embed="rId2"/>
          <a:stretch>
            <a:fillRect/>
          </a:stretch>
        </p:blipFill>
        <p:spPr>
          <a:xfrm>
            <a:off x="1029186" y="3864547"/>
            <a:ext cx="4564218" cy="1538125"/>
          </a:xfrm>
          <a:prstGeom prst="rect">
            <a:avLst/>
          </a:prstGeom>
        </p:spPr>
      </p:pic>
      <p:cxnSp>
        <p:nvCxnSpPr>
          <p:cNvPr id="74" name="Connettore 4 73"/>
          <p:cNvCxnSpPr/>
          <p:nvPr/>
        </p:nvCxnSpPr>
        <p:spPr>
          <a:xfrm>
            <a:off x="924128" y="4470090"/>
            <a:ext cx="4970834" cy="400212"/>
          </a:xfrm>
          <a:prstGeom prst="bentConnector3">
            <a:avLst/>
          </a:prstGeom>
          <a:ln w="76200">
            <a:solidFill>
              <a:srgbClr val="00B050">
                <a:alpha val="60000"/>
              </a:srgb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6" name="Connettore 2 75"/>
          <p:cNvCxnSpPr/>
          <p:nvPr/>
        </p:nvCxnSpPr>
        <p:spPr>
          <a:xfrm flipV="1">
            <a:off x="3569551" y="4266753"/>
            <a:ext cx="2322866" cy="14572"/>
          </a:xfrm>
          <a:prstGeom prst="straightConnector1">
            <a:avLst/>
          </a:prstGeom>
          <a:ln w="76200">
            <a:solidFill>
              <a:srgbClr val="00B0F0">
                <a:alpha val="40000"/>
              </a:srgbClr>
            </a:solidFill>
            <a:tailEnd type="triangle"/>
          </a:ln>
        </p:spPr>
        <p:style>
          <a:lnRef idx="1">
            <a:schemeClr val="accent1"/>
          </a:lnRef>
          <a:fillRef idx="0">
            <a:schemeClr val="accent1"/>
          </a:fillRef>
          <a:effectRef idx="0">
            <a:schemeClr val="accent1"/>
          </a:effectRef>
          <a:fontRef idx="minor">
            <a:schemeClr val="tx1"/>
          </a:fontRef>
        </p:style>
      </p:cxnSp>
      <p:sp>
        <p:nvSpPr>
          <p:cNvPr id="78" name="Rettangolo 77"/>
          <p:cNvSpPr/>
          <p:nvPr/>
        </p:nvSpPr>
        <p:spPr>
          <a:xfrm>
            <a:off x="6080760" y="4033444"/>
            <a:ext cx="5709163" cy="1200329"/>
          </a:xfrm>
          <a:prstGeom prst="rect">
            <a:avLst/>
          </a:prstGeom>
        </p:spPr>
        <p:txBody>
          <a:bodyPr wrap="square">
            <a:spAutoFit/>
          </a:bodyPr>
          <a:lstStyle/>
          <a:p>
            <a:pPr algn="just"/>
            <a:r>
              <a:rPr lang="en-US" dirty="0" smtClean="0"/>
              <a:t>When the slave as the control the </a:t>
            </a:r>
            <a:r>
              <a:rPr lang="en-US" dirty="0"/>
              <a:t>data are flowing from the slave(s) to the master (from right to left in the picture above</a:t>
            </a:r>
            <a:r>
              <a:rPr lang="en-US" dirty="0" smtClean="0"/>
              <a:t>). </a:t>
            </a:r>
            <a:r>
              <a:rPr lang="en-US" dirty="0"/>
              <a:t>After the 8th bit it release the bus and wait for the </a:t>
            </a:r>
            <a:r>
              <a:rPr lang="en-US" dirty="0" smtClean="0"/>
              <a:t>master </a:t>
            </a:r>
            <a:r>
              <a:rPr lang="en-US" dirty="0"/>
              <a:t>to acknowledge the transaction</a:t>
            </a:r>
          </a:p>
        </p:txBody>
      </p:sp>
      <p:cxnSp>
        <p:nvCxnSpPr>
          <p:cNvPr id="79" name="Connettore 2 78"/>
          <p:cNvCxnSpPr/>
          <p:nvPr/>
        </p:nvCxnSpPr>
        <p:spPr>
          <a:xfrm>
            <a:off x="1048043" y="5220514"/>
            <a:ext cx="4844374" cy="13259"/>
          </a:xfrm>
          <a:prstGeom prst="straightConnector1">
            <a:avLst/>
          </a:prstGeom>
          <a:ln w="76200">
            <a:solidFill>
              <a:srgbClr val="FFC000">
                <a:alpha val="4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81" name="Connettore 2 80"/>
          <p:cNvCxnSpPr/>
          <p:nvPr/>
        </p:nvCxnSpPr>
        <p:spPr>
          <a:xfrm>
            <a:off x="1048043" y="3689698"/>
            <a:ext cx="4844374" cy="13259"/>
          </a:xfrm>
          <a:prstGeom prst="straightConnector1">
            <a:avLst/>
          </a:prstGeom>
          <a:ln w="76200">
            <a:solidFill>
              <a:srgbClr val="FFC000">
                <a:alpha val="40000"/>
              </a:srgbClr>
            </a:solidFill>
            <a:tailEnd type="triangle"/>
          </a:ln>
        </p:spPr>
        <p:style>
          <a:lnRef idx="1">
            <a:schemeClr val="accent1"/>
          </a:lnRef>
          <a:fillRef idx="0">
            <a:schemeClr val="accent1"/>
          </a:fillRef>
          <a:effectRef idx="0">
            <a:schemeClr val="accent1"/>
          </a:effectRef>
          <a:fontRef idx="minor">
            <a:schemeClr val="tx1"/>
          </a:fontRef>
        </p:style>
      </p:cxnSp>
      <p:sp>
        <p:nvSpPr>
          <p:cNvPr id="82" name="CasellaDiTesto 81"/>
          <p:cNvSpPr txBox="1"/>
          <p:nvPr/>
        </p:nvSpPr>
        <p:spPr>
          <a:xfrm>
            <a:off x="1016156" y="3560662"/>
            <a:ext cx="856325" cy="215444"/>
          </a:xfrm>
          <a:prstGeom prst="rect">
            <a:avLst/>
          </a:prstGeom>
          <a:noFill/>
        </p:spPr>
        <p:txBody>
          <a:bodyPr wrap="none" rtlCol="0">
            <a:spAutoFit/>
          </a:bodyPr>
          <a:lstStyle/>
          <a:p>
            <a:r>
              <a:rPr lang="en-US" sz="800" dirty="0" smtClean="0"/>
              <a:t>Serial Clock Line</a:t>
            </a:r>
            <a:endParaRPr lang="en-US" sz="800" dirty="0"/>
          </a:p>
        </p:txBody>
      </p:sp>
      <p:sp>
        <p:nvSpPr>
          <p:cNvPr id="83" name="CasellaDiTesto 82"/>
          <p:cNvSpPr txBox="1"/>
          <p:nvPr/>
        </p:nvSpPr>
        <p:spPr>
          <a:xfrm>
            <a:off x="1016155" y="5112792"/>
            <a:ext cx="856325" cy="215444"/>
          </a:xfrm>
          <a:prstGeom prst="rect">
            <a:avLst/>
          </a:prstGeom>
          <a:noFill/>
        </p:spPr>
        <p:txBody>
          <a:bodyPr wrap="none" rtlCol="0">
            <a:spAutoFit/>
          </a:bodyPr>
          <a:lstStyle/>
          <a:p>
            <a:r>
              <a:rPr lang="en-US" sz="800" dirty="0" smtClean="0"/>
              <a:t>Serial Clock Line</a:t>
            </a:r>
            <a:endParaRPr lang="en-US" sz="800" dirty="0"/>
          </a:p>
        </p:txBody>
      </p:sp>
    </p:spTree>
    <p:extLst>
      <p:ext uri="{BB962C8B-B14F-4D97-AF65-F5344CB8AC3E}">
        <p14:creationId xmlns:p14="http://schemas.microsoft.com/office/powerpoint/2010/main" val="1003905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Immagine 116"/>
          <p:cNvPicPr>
            <a:picLocks noChangeAspect="1"/>
          </p:cNvPicPr>
          <p:nvPr/>
        </p:nvPicPr>
        <p:blipFill>
          <a:blip r:embed="rId2"/>
          <a:stretch>
            <a:fillRect/>
          </a:stretch>
        </p:blipFill>
        <p:spPr>
          <a:xfrm>
            <a:off x="104129" y="1517053"/>
            <a:ext cx="8667395" cy="4290360"/>
          </a:xfrm>
          <a:prstGeom prst="rect">
            <a:avLst/>
          </a:prstGeom>
        </p:spPr>
      </p:pic>
      <p:pic>
        <p:nvPicPr>
          <p:cNvPr id="112" name="Immagine 1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2400" y="1556748"/>
            <a:ext cx="3638145" cy="4678682"/>
          </a:xfrm>
          <a:prstGeom prst="rect">
            <a:avLst/>
          </a:prstGeom>
        </p:spPr>
      </p:pic>
      <p:sp>
        <p:nvSpPr>
          <p:cNvPr id="2" name="Titolo 1"/>
          <p:cNvSpPr>
            <a:spLocks noGrp="1"/>
          </p:cNvSpPr>
          <p:nvPr>
            <p:ph type="title"/>
          </p:nvPr>
        </p:nvSpPr>
        <p:spPr/>
        <p:txBody>
          <a:bodyPr/>
          <a:lstStyle/>
          <a:p>
            <a:r>
              <a:rPr lang="en-US" dirty="0" smtClean="0"/>
              <a:t>The I2C Protocol Converter</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8</a:t>
            </a:fld>
            <a:endParaRPr lang="en-US" dirty="0"/>
          </a:p>
        </p:txBody>
      </p:sp>
      <p:sp>
        <p:nvSpPr>
          <p:cNvPr id="107" name="Rettangolo arrotondato 106"/>
          <p:cNvSpPr/>
          <p:nvPr/>
        </p:nvSpPr>
        <p:spPr>
          <a:xfrm>
            <a:off x="4688732" y="2459493"/>
            <a:ext cx="1525203" cy="915470"/>
          </a:xfrm>
          <a:prstGeom prst="roundRect">
            <a:avLst/>
          </a:prstGeom>
          <a:solidFill>
            <a:srgbClr val="FFFF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9" name="Connettore 1 108"/>
          <p:cNvCxnSpPr/>
          <p:nvPr/>
        </p:nvCxnSpPr>
        <p:spPr>
          <a:xfrm flipV="1">
            <a:off x="5982511" y="1623746"/>
            <a:ext cx="1964987" cy="835747"/>
          </a:xfrm>
          <a:prstGeom prst="line">
            <a:avLst/>
          </a:prstGeom>
          <a:ln w="22225">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3" name="Rettangolo arrotondato 112"/>
          <p:cNvSpPr/>
          <p:nvPr/>
        </p:nvSpPr>
        <p:spPr>
          <a:xfrm>
            <a:off x="7602165" y="1556748"/>
            <a:ext cx="3978613" cy="4756503"/>
          </a:xfrm>
          <a:prstGeom prst="roundRect">
            <a:avLst/>
          </a:prstGeom>
          <a:solidFill>
            <a:srgbClr val="FFFF00">
              <a:alpha val="1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CasellaDiTesto 115"/>
          <p:cNvSpPr txBox="1"/>
          <p:nvPr/>
        </p:nvSpPr>
        <p:spPr>
          <a:xfrm>
            <a:off x="645587" y="5590940"/>
            <a:ext cx="6786345" cy="646331"/>
          </a:xfrm>
          <a:prstGeom prst="rect">
            <a:avLst/>
          </a:prstGeom>
          <a:solidFill>
            <a:schemeClr val="bg1"/>
          </a:solidFill>
          <a:ln>
            <a:solidFill>
              <a:schemeClr val="tx1"/>
            </a:solidFill>
          </a:ln>
        </p:spPr>
        <p:txBody>
          <a:bodyPr wrap="none" rtlCol="0">
            <a:spAutoFit/>
          </a:bodyPr>
          <a:lstStyle/>
          <a:p>
            <a:pPr marL="285750" indent="-285750" algn="just">
              <a:buFont typeface="Arial" panose="020B0604020202020204" pitchFamily="34" charset="0"/>
              <a:buChar char="•"/>
            </a:pPr>
            <a:r>
              <a:rPr lang="en-US" dirty="0" smtClean="0"/>
              <a:t>One I2C protocol converter is employed for each Front-End channel</a:t>
            </a:r>
          </a:p>
          <a:p>
            <a:pPr marL="285750" indent="-285750" algn="just">
              <a:buFont typeface="Arial" panose="020B0604020202020204" pitchFamily="34" charset="0"/>
              <a:buChar char="•"/>
            </a:pPr>
            <a:r>
              <a:rPr lang="en-US" dirty="0" smtClean="0"/>
              <a:t>The converter has two input source for debugging purposes </a:t>
            </a:r>
            <a:endParaRPr lang="en-US" dirty="0"/>
          </a:p>
        </p:txBody>
      </p:sp>
    </p:spTree>
    <p:extLst>
      <p:ext uri="{BB962C8B-B14F-4D97-AF65-F5344CB8AC3E}">
        <p14:creationId xmlns:p14="http://schemas.microsoft.com/office/powerpoint/2010/main" val="2320113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The I2C Protocol Converter</a:t>
            </a:r>
            <a:endParaRPr lang="en-US" dirty="0"/>
          </a:p>
        </p:txBody>
      </p:sp>
      <p:sp>
        <p:nvSpPr>
          <p:cNvPr id="4" name="Segnaposto data 3"/>
          <p:cNvSpPr>
            <a:spLocks noGrp="1"/>
          </p:cNvSpPr>
          <p:nvPr>
            <p:ph type="dt" sz="half" idx="10"/>
          </p:nvPr>
        </p:nvSpPr>
        <p:spPr/>
        <p:txBody>
          <a:bodyPr/>
          <a:lstStyle/>
          <a:p>
            <a:r>
              <a:rPr lang="en-US" sz="1200" smtClean="0">
                <a:latin typeface="Arial" panose="020B0604020202020204" pitchFamily="34" charset="0"/>
                <a:cs typeface="Arial" panose="020B0604020202020204" pitchFamily="34" charset="0"/>
              </a:rPr>
              <a:t>21/04/2016</a:t>
            </a:r>
            <a:endParaRPr lang="en-US" sz="1200" dirty="0">
              <a:latin typeface="Arial" panose="020B0604020202020204" pitchFamily="34" charset="0"/>
              <a:cs typeface="Arial" panose="020B0604020202020204" pitchFamily="34" charset="0"/>
            </a:endParaRPr>
          </a:p>
        </p:txBody>
      </p:sp>
      <p:sp>
        <p:nvSpPr>
          <p:cNvPr id="5" name="Segnaposto piè di pagina 4"/>
          <p:cNvSpPr>
            <a:spLocks noGrp="1"/>
          </p:cNvSpPr>
          <p:nvPr>
            <p:ph type="ftr" sz="quarter" idx="11"/>
          </p:nvPr>
        </p:nvSpPr>
        <p:spPr/>
        <p:txBody>
          <a:bodyPr/>
          <a:lstStyle/>
          <a:p>
            <a:r>
              <a:rPr lang="en-US" smtClean="0"/>
              <a:t>P. Fresch, INFN Roma1 – LHCb upgrade</a:t>
            </a:r>
            <a:endParaRPr lang="en-US" dirty="0"/>
          </a:p>
        </p:txBody>
      </p:sp>
      <p:sp>
        <p:nvSpPr>
          <p:cNvPr id="6" name="Segnaposto numero diapositiva 5"/>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1632466"/>
            <a:ext cx="3044338" cy="1248306"/>
          </a:xfrm>
          <a:prstGeom prst="rect">
            <a:avLst/>
          </a:prstGeom>
        </p:spPr>
      </p:pic>
      <p:pic>
        <p:nvPicPr>
          <p:cNvPr id="8" name="Immagine 7"/>
          <p:cNvPicPr>
            <a:picLocks noChangeAspect="1"/>
          </p:cNvPicPr>
          <p:nvPr/>
        </p:nvPicPr>
        <p:blipFill>
          <a:blip r:embed="rId3"/>
          <a:stretch>
            <a:fillRect/>
          </a:stretch>
        </p:blipFill>
        <p:spPr>
          <a:xfrm>
            <a:off x="9744994" y="1775325"/>
            <a:ext cx="2065218" cy="4441633"/>
          </a:xfrm>
          <a:prstGeom prst="rect">
            <a:avLst/>
          </a:prstGeom>
        </p:spPr>
      </p:pic>
      <p:pic>
        <p:nvPicPr>
          <p:cNvPr id="9" name="Immagin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7125" y="1625153"/>
            <a:ext cx="2898654" cy="859538"/>
          </a:xfrm>
          <a:prstGeom prst="rect">
            <a:avLst/>
          </a:prstGeom>
        </p:spPr>
      </p:pic>
      <p:pic>
        <p:nvPicPr>
          <p:cNvPr id="10" name="Immagine 9"/>
          <p:cNvPicPr>
            <a:picLocks noChangeAspect="1"/>
          </p:cNvPicPr>
          <p:nvPr/>
        </p:nvPicPr>
        <p:blipFill>
          <a:blip r:embed="rId5"/>
          <a:stretch>
            <a:fillRect/>
          </a:stretch>
        </p:blipFill>
        <p:spPr>
          <a:xfrm>
            <a:off x="183914" y="6036698"/>
            <a:ext cx="12008086" cy="287852"/>
          </a:xfrm>
          <a:prstGeom prst="rect">
            <a:avLst/>
          </a:prstGeom>
        </p:spPr>
      </p:pic>
      <p:pic>
        <p:nvPicPr>
          <p:cNvPr id="11" name="Immagine 10"/>
          <p:cNvPicPr>
            <a:picLocks noChangeAspect="1"/>
          </p:cNvPicPr>
          <p:nvPr/>
        </p:nvPicPr>
        <p:blipFill>
          <a:blip r:embed="rId6"/>
          <a:stretch>
            <a:fillRect/>
          </a:stretch>
        </p:blipFill>
        <p:spPr>
          <a:xfrm>
            <a:off x="3569551" y="2632632"/>
            <a:ext cx="6065058" cy="3531270"/>
          </a:xfrm>
          <a:prstGeom prst="rect">
            <a:avLst/>
          </a:prstGeom>
        </p:spPr>
      </p:pic>
      <p:cxnSp>
        <p:nvCxnSpPr>
          <p:cNvPr id="13" name="Connettore 1 12"/>
          <p:cNvCxnSpPr/>
          <p:nvPr/>
        </p:nvCxnSpPr>
        <p:spPr>
          <a:xfrm flipV="1">
            <a:off x="2804287" y="1612447"/>
            <a:ext cx="2412838" cy="245484"/>
          </a:xfrm>
          <a:prstGeom prst="line">
            <a:avLst/>
          </a:prstGeom>
          <a:ln w="254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390103" y="2755961"/>
            <a:ext cx="2973259" cy="3416320"/>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FSM has a Mealy architecture</a:t>
            </a:r>
          </a:p>
          <a:p>
            <a:pPr marL="285750" indent="-285750" algn="just">
              <a:buFont typeface="Arial" panose="020B0604020202020204" pitchFamily="34" charset="0"/>
              <a:buChar char="•"/>
            </a:pPr>
            <a:r>
              <a:rPr lang="en-US" dirty="0" smtClean="0"/>
              <a:t>The state register (and all </a:t>
            </a:r>
            <a:r>
              <a:rPr lang="en-US" dirty="0" err="1" smtClean="0"/>
              <a:t>te</a:t>
            </a:r>
            <a:r>
              <a:rPr lang="en-US" dirty="0" smtClean="0"/>
              <a:t> other register of the FSM) are TMR protected</a:t>
            </a:r>
          </a:p>
          <a:p>
            <a:pPr marL="285750" indent="-285750" algn="just">
              <a:buFont typeface="Arial" panose="020B0604020202020204" pitchFamily="34" charset="0"/>
              <a:buChar char="•"/>
            </a:pPr>
            <a:r>
              <a:rPr lang="en-US" dirty="0" smtClean="0"/>
              <a:t>The TMR is implemented by a synthesis directive</a:t>
            </a:r>
          </a:p>
          <a:p>
            <a:pPr marL="285750" indent="-285750" algn="just">
              <a:buFont typeface="Arial" panose="020B0604020202020204" pitchFamily="34" charset="0"/>
              <a:buChar char="•"/>
            </a:pPr>
            <a:r>
              <a:rPr lang="en-US" dirty="0" smtClean="0"/>
              <a:t>The total usage is &lt;140 cells (4 input LUT + 1 FF) </a:t>
            </a:r>
          </a:p>
          <a:p>
            <a:pPr marL="285750" indent="-285750" algn="just">
              <a:buFont typeface="Arial" panose="020B0604020202020204" pitchFamily="34" charset="0"/>
              <a:buChar char="•"/>
            </a:pPr>
            <a:r>
              <a:rPr lang="en-US" dirty="0" smtClean="0"/>
              <a:t>We expect to fit all the 12 FSM required in 10% of the chip</a:t>
            </a:r>
            <a:endParaRPr lang="en-US" dirty="0"/>
          </a:p>
        </p:txBody>
      </p:sp>
      <p:sp>
        <p:nvSpPr>
          <p:cNvPr id="17" name="Ovale 16"/>
          <p:cNvSpPr/>
          <p:nvPr/>
        </p:nvSpPr>
        <p:spPr>
          <a:xfrm>
            <a:off x="4630367" y="1477212"/>
            <a:ext cx="3589506" cy="1155420"/>
          </a:xfrm>
          <a:prstGeom prst="ellipse">
            <a:avLst/>
          </a:prstGeom>
          <a:solidFill>
            <a:schemeClr val="accent3">
              <a:lumMod val="40000"/>
              <a:lumOff val="60000"/>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1 18"/>
          <p:cNvCxnSpPr/>
          <p:nvPr/>
        </p:nvCxnSpPr>
        <p:spPr>
          <a:xfrm flipV="1">
            <a:off x="6274340" y="1877568"/>
            <a:ext cx="3738710" cy="1529765"/>
          </a:xfrm>
          <a:prstGeom prst="line">
            <a:avLst/>
          </a:prstGeom>
          <a:ln w="254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flipV="1">
            <a:off x="6602080" y="3387696"/>
            <a:ext cx="3410970" cy="419993"/>
          </a:xfrm>
          <a:prstGeom prst="line">
            <a:avLst/>
          </a:prstGeom>
          <a:ln w="254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7500026" y="3387696"/>
            <a:ext cx="2513024" cy="1473945"/>
          </a:xfrm>
          <a:prstGeom prst="line">
            <a:avLst/>
          </a:prstGeom>
          <a:ln w="254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8266542"/>
      </p:ext>
    </p:extLst>
  </p:cSld>
  <p:clrMapOvr>
    <a:masterClrMapping/>
  </p:clrMapOvr>
</p:sld>
</file>

<file path=ppt/theme/theme1.xml><?xml version="1.0" encoding="utf-8"?>
<a:theme xmlns:a="http://schemas.openxmlformats.org/drawingml/2006/main" name="Retrospettivo">
  <a:themeElements>
    <a:clrScheme name="Personalizzato INFN">
      <a:dk1>
        <a:sysClr val="windowText" lastClr="000000"/>
      </a:dk1>
      <a:lt1>
        <a:sysClr val="window" lastClr="FFFFFF"/>
      </a:lt1>
      <a:dk2>
        <a:srgbClr val="335B74"/>
      </a:dk2>
      <a:lt2>
        <a:srgbClr val="DFE3E5"/>
      </a:lt2>
      <a:accent1>
        <a:srgbClr val="1CADE4"/>
      </a:accent1>
      <a:accent2>
        <a:srgbClr val="0F1477"/>
      </a:accent2>
      <a:accent3>
        <a:srgbClr val="27CED7"/>
      </a:accent3>
      <a:accent4>
        <a:srgbClr val="42BA97"/>
      </a:accent4>
      <a:accent5>
        <a:srgbClr val="3E8853"/>
      </a:accent5>
      <a:accent6>
        <a:srgbClr val="62A39F"/>
      </a:accent6>
      <a:hlink>
        <a:srgbClr val="6EAC1C"/>
      </a:hlink>
      <a:folHlink>
        <a:srgbClr val="B26B02"/>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2579</TotalTime>
  <Words>1635</Words>
  <Application>Microsoft Office PowerPoint</Application>
  <PresentationFormat>Widescreen</PresentationFormat>
  <Paragraphs>205</Paragraphs>
  <Slides>17</Slides>
  <Notes>7</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17</vt:i4>
      </vt:variant>
    </vt:vector>
  </HeadingPairs>
  <TitlesOfParts>
    <vt:vector size="24" baseType="lpstr">
      <vt:lpstr>Arial Unicode MS</vt:lpstr>
      <vt:lpstr>Arial</vt:lpstr>
      <vt:lpstr>Arial Narrow</vt:lpstr>
      <vt:lpstr>Bodoni MT Black</vt:lpstr>
      <vt:lpstr>Calibri</vt:lpstr>
      <vt:lpstr>Calibri Light</vt:lpstr>
      <vt:lpstr>Retrospettivo</vt:lpstr>
      <vt:lpstr>New service board</vt:lpstr>
      <vt:lpstr>Index:</vt:lpstr>
      <vt:lpstr>Introduction to the muon ECS</vt:lpstr>
      <vt:lpstr>The Front-End boards control link </vt:lpstr>
      <vt:lpstr>The Front-End boards control link</vt:lpstr>
      <vt:lpstr>The GBT link implementation in the ECS upgrade</vt:lpstr>
      <vt:lpstr>The I2C Protocol Converter  </vt:lpstr>
      <vt:lpstr>The I2C Protocol Converter</vt:lpstr>
      <vt:lpstr>The I2C Protocol Converter</vt:lpstr>
      <vt:lpstr>Microsemi® IGLOO2® HW description and features</vt:lpstr>
      <vt:lpstr>Test on the LHCb muon detector</vt:lpstr>
      <vt:lpstr>Test on the LHCb muon detector</vt:lpstr>
      <vt:lpstr>Test on the LHCb muon detector</vt:lpstr>
      <vt:lpstr>Quick check test with the MiniDAQ</vt:lpstr>
      <vt:lpstr>Final version of the nSB prototypes </vt:lpstr>
      <vt:lpstr>Conclusions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service board</dc:title>
  <dc:creator>Paolo Fresch</dc:creator>
  <cp:lastModifiedBy>Paolo Fresch</cp:lastModifiedBy>
  <cp:revision>199</cp:revision>
  <dcterms:created xsi:type="dcterms:W3CDTF">2015-09-21T11:25:52Z</dcterms:created>
  <dcterms:modified xsi:type="dcterms:W3CDTF">2016-04-21T11:36:34Z</dcterms:modified>
</cp:coreProperties>
</file>