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88" r:id="rId3"/>
    <p:sldId id="257" r:id="rId4"/>
    <p:sldId id="264" r:id="rId5"/>
    <p:sldId id="287" r:id="rId6"/>
    <p:sldId id="289" r:id="rId7"/>
    <p:sldId id="280" r:id="rId8"/>
    <p:sldId id="290" r:id="rId9"/>
    <p:sldId id="281" r:id="rId10"/>
    <p:sldId id="282" r:id="rId11"/>
    <p:sldId id="291" r:id="rId12"/>
    <p:sldId id="292" r:id="rId13"/>
    <p:sldId id="283" r:id="rId14"/>
    <p:sldId id="293" r:id="rId15"/>
    <p:sldId id="284" r:id="rId16"/>
    <p:sldId id="285" r:id="rId17"/>
    <p:sldId id="294" r:id="rId18"/>
    <p:sldId id="295" r:id="rId19"/>
    <p:sldId id="296" r:id="rId20"/>
    <p:sldId id="297" r:id="rId21"/>
    <p:sldId id="279" r:id="rId22"/>
    <p:sldId id="298" r:id="rId23"/>
    <p:sldId id="278" r:id="rId24"/>
    <p:sldId id="299" r:id="rId25"/>
    <p:sldId id="301" r:id="rId26"/>
    <p:sldId id="300" r:id="rId27"/>
    <p:sldId id="311" r:id="rId28"/>
    <p:sldId id="312" r:id="rId29"/>
    <p:sldId id="317" r:id="rId30"/>
    <p:sldId id="313" r:id="rId31"/>
    <p:sldId id="314" r:id="rId32"/>
    <p:sldId id="315" r:id="rId33"/>
    <p:sldId id="316" r:id="rId34"/>
    <p:sldId id="302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/>
  </p:normalViewPr>
  <p:slideViewPr>
    <p:cSldViewPr>
      <p:cViewPr>
        <p:scale>
          <a:sx n="91" d="100"/>
          <a:sy n="91" d="100"/>
        </p:scale>
        <p:origin x="-56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0DABF-90B3-463F-9310-CFD5477CE30C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EA3C8-42A2-4DF4-B109-CAD1011443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14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16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22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22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F54107B-342B-4332-9FFF-E3E8E1D3B0FC}" type="slidenum">
              <a:rPr lang="en-US" sz="1200">
                <a:latin typeface="Calibri" pitchFamily="34" charset="0"/>
              </a:rPr>
              <a:pPr algn="r"/>
              <a:t>41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5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99A16D-86A4-4B84-BA37-229F92D543CC}" type="slidenum">
              <a:rPr lang="en-US" sz="1200">
                <a:latin typeface="Calibri" pitchFamily="34" charset="0"/>
              </a:rPr>
              <a:pPr algn="r"/>
              <a:t>42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5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10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12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321104-3B01-417D-9536-93740E93FE4E}" type="slidenum">
              <a:rPr lang="en-US" sz="1200">
                <a:latin typeface="Calibri" pitchFamily="34" charset="0"/>
              </a:rPr>
              <a:pPr algn="r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921E8-29FA-45A3-BC8D-C07CE64B70EA}" type="datetimeFigureOut">
              <a:rPr lang="en-US" smtClean="0"/>
              <a:pPr/>
              <a:t>2/16/2009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B43DB-328C-4810-AF75-C87D74A31D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wmf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wmf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First results from IS468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and further investigation of in-trap decay of </a:t>
            </a:r>
            <a:r>
              <a:rPr lang="en-US" sz="2000" b="1" baseline="30000" dirty="0" smtClean="0">
                <a:solidFill>
                  <a:schemeClr val="tx2"/>
                </a:solidFill>
              </a:rPr>
              <a:t>62</a:t>
            </a:r>
            <a:r>
              <a:rPr lang="en-US" sz="2000" b="1" dirty="0" smtClean="0">
                <a:solidFill>
                  <a:schemeClr val="tx2"/>
                </a:solidFill>
              </a:rPr>
              <a:t>Mn</a:t>
            </a:r>
          </a:p>
        </p:txBody>
      </p:sp>
      <p:pic>
        <p:nvPicPr>
          <p:cNvPr id="6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1"/>
          <p:cNvSpPr txBox="1">
            <a:spLocks noChangeArrowheads="1"/>
          </p:cNvSpPr>
          <p:nvPr/>
        </p:nvSpPr>
        <p:spPr bwMode="auto">
          <a:xfrm>
            <a:off x="2743200" y="2667000"/>
            <a:ext cx="4724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000" b="1" dirty="0" smtClean="0">
                <a:latin typeface="Calibri" pitchFamily="34" charset="0"/>
              </a:rPr>
              <a:t>First results from 2008 ;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Calibri" pitchFamily="34" charset="0"/>
              </a:rPr>
              <a:t>Problems and questions ;</a:t>
            </a:r>
          </a:p>
          <a:p>
            <a:pPr marL="457200" indent="-457200">
              <a:buAutoNum type="arabicPeriod"/>
            </a:pPr>
            <a:r>
              <a:rPr lang="en-US" sz="2000" b="1" dirty="0" smtClean="0">
                <a:latin typeface="Calibri" pitchFamily="34" charset="0"/>
              </a:rPr>
              <a:t>Further investigations ;</a:t>
            </a:r>
            <a:endParaRPr lang="en-US" sz="20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OLDEtiming-InTrapDecay-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70611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78026" y="990600"/>
            <a:ext cx="384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“proton triggered” in-trap decay setup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2362200"/>
            <a:ext cx="378116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200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600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28 </a:t>
            </a:r>
            <a:r>
              <a:rPr lang="en-US" sz="1600" b="1" dirty="0" smtClean="0"/>
              <a:t>ms</a:t>
            </a:r>
          </a:p>
          <a:p>
            <a:r>
              <a:rPr lang="en-US" sz="1600" b="1" dirty="0" smtClean="0"/>
              <a:t>5x10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42 %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OLDEtiming-InTrapDecay-A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70611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78026" y="990600"/>
            <a:ext cx="384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“proton triggered” in-trap decay setup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2362200"/>
            <a:ext cx="3781163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200 ms</a:t>
            </a:r>
          </a:p>
          <a:p>
            <a:r>
              <a:rPr lang="en-US" sz="1600" b="1" dirty="0" smtClean="0"/>
              <a:t>Trapping times </a:t>
            </a:r>
            <a:r>
              <a:rPr lang="en-US" sz="1600" b="1" dirty="0" smtClean="0">
                <a:solidFill>
                  <a:srgbClr val="FF0000"/>
                </a:solidFill>
              </a:rPr>
              <a:t>200-1100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28 </a:t>
            </a:r>
            <a:r>
              <a:rPr lang="en-US" sz="1600" b="1" dirty="0" smtClean="0"/>
              <a:t>ms</a:t>
            </a:r>
          </a:p>
          <a:p>
            <a:r>
              <a:rPr lang="en-US" sz="1600" b="1" dirty="0" smtClean="0"/>
              <a:t>5x10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39 %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939"/>
          <a:stretch>
            <a:fillRect/>
          </a:stretch>
        </p:blipFill>
        <p:spPr bwMode="auto">
          <a:xfrm>
            <a:off x="4572000" y="2133600"/>
            <a:ext cx="3406952" cy="170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5-Point Star 10"/>
          <p:cNvSpPr/>
          <p:nvPr/>
        </p:nvSpPr>
        <p:spPr bwMode="auto">
          <a:xfrm>
            <a:off x="5454188" y="2235717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6877782" y="3929379"/>
            <a:ext cx="1047018" cy="26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Energy [</a:t>
            </a:r>
            <a:r>
              <a:rPr lang="en-US" sz="1100" b="1" dirty="0" err="1">
                <a:latin typeface="Arial" pitchFamily="34" charset="0"/>
                <a:cs typeface="Arial" pitchFamily="34" charset="0"/>
              </a:rPr>
              <a:t>keV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267200" y="2286000"/>
            <a:ext cx="353921" cy="579670"/>
          </a:xfrm>
          <a:prstGeom prst="rect">
            <a:avLst/>
          </a:prstGeom>
          <a:noFill/>
        </p:spPr>
        <p:txBody>
          <a:bodyPr vert="vert270"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Arial" pitchFamily="34" charset="0"/>
                <a:cs typeface="Arial" pitchFamily="34" charset="0"/>
              </a:rPr>
              <a:t>Counts</a:t>
            </a: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4876800" y="2209800"/>
            <a:ext cx="6666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600" b="1" baseline="30000" dirty="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Mn</a:t>
            </a:r>
          </a:p>
        </p:txBody>
      </p:sp>
      <p:sp>
        <p:nvSpPr>
          <p:cNvPr id="15" name="TextBox 43"/>
          <p:cNvSpPr txBox="1">
            <a:spLocks noChangeArrowheads="1"/>
          </p:cNvSpPr>
          <p:nvPr/>
        </p:nvSpPr>
        <p:spPr bwMode="auto">
          <a:xfrm>
            <a:off x="5638800" y="2571690"/>
            <a:ext cx="15976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No </a:t>
            </a:r>
            <a:r>
              <a:rPr lang="en-US" sz="1600" b="1" baseline="30000" dirty="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Fe </a:t>
            </a:r>
            <a:r>
              <a:rPr lang="en-US" sz="1600" b="1" dirty="0" err="1">
                <a:solidFill>
                  <a:srgbClr val="FF0000"/>
                </a:solidFill>
                <a:latin typeface="Calibri" pitchFamily="34" charset="0"/>
              </a:rPr>
              <a:t>coulex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alibri" pitchFamily="34" charset="0"/>
              </a:rPr>
              <a:t>…</a:t>
            </a:r>
            <a:endParaRPr lang="en-US" sz="16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6" name="Picture 31" descr="61Mn-61Fe-LevelScheme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52600"/>
            <a:ext cx="263723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810000" y="5223075"/>
            <a:ext cx="5562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/>
                <a:sym typeface="Symbol"/>
              </a:rPr>
              <a:t>≈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100%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Mn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(from ratio 157 </a:t>
            </a:r>
            <a:r>
              <a:rPr lang="en-US" b="1" dirty="0" err="1" smtClean="0">
                <a:solidFill>
                  <a:schemeClr val="tx1"/>
                </a:solidFill>
                <a:sym typeface="Symbol"/>
              </a:rPr>
              <a:t>keV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 - target excitation)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5216418"/>
            <a:ext cx="310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39 %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4618"/>
          <a:stretch>
            <a:fillRect/>
          </a:stretch>
        </p:blipFill>
        <p:spPr bwMode="auto">
          <a:xfrm>
            <a:off x="4578750" y="3810001"/>
            <a:ext cx="3392424" cy="18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ight Arrow 19"/>
          <p:cNvSpPr/>
          <p:nvPr/>
        </p:nvSpPr>
        <p:spPr>
          <a:xfrm>
            <a:off x="3505200" y="5334000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rot="5400000" flipH="1" flipV="1">
            <a:off x="5611878" y="3125253"/>
            <a:ext cx="381000" cy="794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201525" y="213360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>
                <a:latin typeface="Calibri"/>
              </a:rPr>
              <a:t>5</a:t>
            </a:r>
            <a:r>
              <a:rPr lang="en-US" sz="1100" b="1" dirty="0" smtClean="0"/>
              <a:t>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257800" y="2362200"/>
            <a:ext cx="378116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200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200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28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5x10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12 %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ISOLDEtiming-InTrapDecay-A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524000"/>
            <a:ext cx="4706112" cy="4297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OLDEtiming-InTrap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70611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57800" y="2362200"/>
            <a:ext cx="3781163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</a:t>
            </a:r>
            <a:r>
              <a:rPr lang="en-US" sz="1600" b="1" u="sng" dirty="0" smtClean="0"/>
              <a:t>300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u="sng" dirty="0" smtClean="0">
                <a:solidFill>
                  <a:srgbClr val="FF0000"/>
                </a:solidFill>
              </a:rPr>
              <a:t>300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u="sng" dirty="0" smtClean="0">
                <a:solidFill>
                  <a:schemeClr val="tx2"/>
                </a:solidFill>
              </a:rPr>
              <a:t>298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smtClean="0"/>
              <a:t>ms</a:t>
            </a:r>
          </a:p>
          <a:p>
            <a:r>
              <a:rPr lang="en-US" sz="1600" b="1" dirty="0" smtClean="0"/>
              <a:t>1x10</a:t>
            </a:r>
            <a:r>
              <a:rPr lang="en-US" sz="1600" b="1" baseline="30000" dirty="0" smtClean="0"/>
              <a:t>4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37 %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914400" y="3886200"/>
            <a:ext cx="838200" cy="6096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81600" y="2743200"/>
            <a:ext cx="2057400" cy="609600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timing-InTrap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88899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257800" y="2362200"/>
            <a:ext cx="3781163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300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500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298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1x10</a:t>
            </a:r>
            <a:r>
              <a:rPr lang="en-US" sz="1600" b="1" baseline="30000" dirty="0" smtClean="0"/>
              <a:t>4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51 %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 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timing-InTrap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507187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57800" y="2362200"/>
            <a:ext cx="3781163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300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700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298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1x10</a:t>
            </a:r>
            <a:r>
              <a:rPr lang="en-US" sz="1600" b="1" baseline="30000" dirty="0" smtClean="0"/>
              <a:t>4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42 %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 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timing-InTrap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507187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257800" y="2362200"/>
            <a:ext cx="3885359" cy="33239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300 ms</a:t>
            </a:r>
          </a:p>
          <a:p>
            <a:r>
              <a:rPr lang="en-US" sz="1600" b="1" dirty="0" smtClean="0"/>
              <a:t>Trapping times </a:t>
            </a:r>
            <a:r>
              <a:rPr lang="en-US" sz="1600" b="1" dirty="0" smtClean="0">
                <a:solidFill>
                  <a:srgbClr val="FF0000"/>
                </a:solidFill>
              </a:rPr>
              <a:t>300-900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298 </a:t>
            </a:r>
            <a:r>
              <a:rPr lang="en-US" sz="1600" b="1" dirty="0" smtClean="0"/>
              <a:t>ms</a:t>
            </a:r>
          </a:p>
          <a:p>
            <a:r>
              <a:rPr lang="en-US" sz="1600" b="1" dirty="0" smtClean="0"/>
              <a:t>1x10</a:t>
            </a:r>
            <a:r>
              <a:rPr lang="en-US" sz="1600" b="1" baseline="30000" dirty="0" smtClean="0"/>
              <a:t>4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51 %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753" b="50781"/>
          <a:stretch>
            <a:fillRect/>
          </a:stretch>
        </p:blipFill>
        <p:spPr bwMode="auto">
          <a:xfrm>
            <a:off x="4572000" y="1863525"/>
            <a:ext cx="3442240" cy="17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5-Point Star 10"/>
          <p:cNvSpPr/>
          <p:nvPr/>
        </p:nvSpPr>
        <p:spPr bwMode="auto">
          <a:xfrm>
            <a:off x="5486400" y="1981200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6877782" y="3810000"/>
            <a:ext cx="1047018" cy="26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Energy [</a:t>
            </a:r>
            <a:r>
              <a:rPr lang="en-US" sz="1100" b="1" dirty="0" err="1">
                <a:latin typeface="Arial" pitchFamily="34" charset="0"/>
                <a:cs typeface="Arial" pitchFamily="34" charset="0"/>
              </a:rPr>
              <a:t>keV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267200" y="1981200"/>
            <a:ext cx="353921" cy="579670"/>
          </a:xfrm>
          <a:prstGeom prst="rect">
            <a:avLst/>
          </a:prstGeom>
          <a:noFill/>
        </p:spPr>
        <p:txBody>
          <a:bodyPr vert="vert270"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Arial" pitchFamily="34" charset="0"/>
                <a:cs typeface="Arial" pitchFamily="34" charset="0"/>
              </a:rPr>
              <a:t>Counts</a:t>
            </a: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4876800" y="2015925"/>
            <a:ext cx="6666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600" b="1" baseline="30000" dirty="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Mn</a:t>
            </a:r>
          </a:p>
        </p:txBody>
      </p:sp>
      <p:sp>
        <p:nvSpPr>
          <p:cNvPr id="15" name="TextBox 43"/>
          <p:cNvSpPr txBox="1">
            <a:spLocks noChangeArrowheads="1"/>
          </p:cNvSpPr>
          <p:nvPr/>
        </p:nvSpPr>
        <p:spPr bwMode="auto">
          <a:xfrm>
            <a:off x="5715000" y="2301615"/>
            <a:ext cx="1951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No </a:t>
            </a:r>
            <a:r>
              <a:rPr lang="en-US" sz="2000" b="1" baseline="30000" dirty="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Fe </a:t>
            </a: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coulex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…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6" name="Picture 31" descr="61Mn-61Fe-LevelScheme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244525"/>
            <a:ext cx="263723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Connector 23"/>
          <p:cNvCxnSpPr/>
          <p:nvPr/>
        </p:nvCxnSpPr>
        <p:spPr>
          <a:xfrm rot="5400000" flipH="1" flipV="1">
            <a:off x="5665722" y="2914978"/>
            <a:ext cx="381000" cy="794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810000" y="1513758"/>
            <a:ext cx="5181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100%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Mn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(from ratio 157 </a:t>
            </a:r>
            <a:r>
              <a:rPr lang="en-US" b="1" dirty="0" err="1" smtClean="0">
                <a:solidFill>
                  <a:schemeClr val="tx1"/>
                </a:solidFill>
                <a:sym typeface="Symbol"/>
              </a:rPr>
              <a:t>keV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 - target excitation)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1507101"/>
            <a:ext cx="310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39 %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3505200" y="1624683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81000" y="1143000"/>
            <a:ext cx="4421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Breeding time 28 ms</a:t>
            </a:r>
            <a:r>
              <a:rPr lang="en-US" sz="1600" b="1" dirty="0" smtClean="0"/>
              <a:t>, Trapping times 200-1100 ms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5670"/>
          <a:stretch>
            <a:fillRect/>
          </a:stretch>
        </p:blipFill>
        <p:spPr bwMode="auto">
          <a:xfrm>
            <a:off x="4572000" y="3657600"/>
            <a:ext cx="344224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7239000" y="194819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/>
              <a:t>5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753"/>
          <a:stretch>
            <a:fillRect/>
          </a:stretch>
        </p:blipFill>
        <p:spPr bwMode="auto">
          <a:xfrm>
            <a:off x="4572000" y="1863525"/>
            <a:ext cx="344224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6877782" y="5377179"/>
            <a:ext cx="1047018" cy="261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b="1" dirty="0">
                <a:latin typeface="Arial" pitchFamily="34" charset="0"/>
                <a:cs typeface="Arial" pitchFamily="34" charset="0"/>
              </a:rPr>
              <a:t>Energy [</a:t>
            </a:r>
            <a:r>
              <a:rPr lang="en-US" sz="1100" b="1" dirty="0" err="1">
                <a:latin typeface="Arial" pitchFamily="34" charset="0"/>
                <a:cs typeface="Arial" pitchFamily="34" charset="0"/>
              </a:rPr>
              <a:t>keV</a:t>
            </a:r>
            <a:r>
              <a:rPr lang="en-US" sz="1100" b="1" dirty="0">
                <a:latin typeface="Arial" pitchFamily="34" charset="0"/>
                <a:cs typeface="Arial" pitchFamily="34" charset="0"/>
              </a:rPr>
              <a:t>]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4267200" y="3306530"/>
            <a:ext cx="353921" cy="579670"/>
          </a:xfrm>
          <a:prstGeom prst="rect">
            <a:avLst/>
          </a:prstGeom>
          <a:noFill/>
        </p:spPr>
        <p:txBody>
          <a:bodyPr vert="vert270" wrap="non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Arial" pitchFamily="34" charset="0"/>
                <a:cs typeface="Arial" pitchFamily="34" charset="0"/>
              </a:rPr>
              <a:t>Counts</a:t>
            </a:r>
          </a:p>
        </p:txBody>
      </p:sp>
      <p:sp>
        <p:nvSpPr>
          <p:cNvPr id="14" name="TextBox 40"/>
          <p:cNvSpPr txBox="1">
            <a:spLocks noChangeArrowheads="1"/>
          </p:cNvSpPr>
          <p:nvPr/>
        </p:nvSpPr>
        <p:spPr bwMode="auto">
          <a:xfrm>
            <a:off x="4876800" y="2015925"/>
            <a:ext cx="6666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en-US" sz="1600" b="1" baseline="30000" dirty="0">
                <a:solidFill>
                  <a:srgbClr val="FF0000"/>
                </a:solidFill>
                <a:latin typeface="Calibri" pitchFamily="34" charset="0"/>
              </a:rPr>
              <a:t>61</a:t>
            </a:r>
            <a:r>
              <a:rPr lang="en-US" sz="1600" b="1" dirty="0">
                <a:solidFill>
                  <a:srgbClr val="FF0000"/>
                </a:solidFill>
                <a:latin typeface="Calibri" pitchFamily="34" charset="0"/>
              </a:rPr>
              <a:t>Mn</a:t>
            </a:r>
          </a:p>
        </p:txBody>
      </p:sp>
      <p:pic>
        <p:nvPicPr>
          <p:cNvPr id="16" name="Picture 31" descr="61Mn-61Fe-LevelScheme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2244525"/>
            <a:ext cx="263723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810000" y="5715000"/>
            <a:ext cx="5562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61(6) % Fe 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(from ratio 157 </a:t>
            </a:r>
            <a:r>
              <a:rPr lang="en-US" b="1" dirty="0" err="1" smtClean="0">
                <a:solidFill>
                  <a:schemeClr val="tx1"/>
                </a:solidFill>
                <a:sym typeface="Symbol"/>
              </a:rPr>
              <a:t>keV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 - target excitation) !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000" y="5708343"/>
            <a:ext cx="321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51 %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3505200" y="5825925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810000" y="1513758"/>
            <a:ext cx="5181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100% </a:t>
            </a:r>
            <a:r>
              <a:rPr lang="en-US" b="1" dirty="0" err="1" smtClean="0">
                <a:solidFill>
                  <a:srgbClr val="FF0000"/>
                </a:solidFill>
                <a:sym typeface="Symbol"/>
              </a:rPr>
              <a:t>Mn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(from ratio 157 </a:t>
            </a:r>
            <a:r>
              <a:rPr lang="en-US" b="1" dirty="0" err="1" smtClean="0">
                <a:solidFill>
                  <a:schemeClr val="tx1"/>
                </a:solidFill>
                <a:sym typeface="Symbol"/>
              </a:rPr>
              <a:t>keV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 - target excitation)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1000" y="1507101"/>
            <a:ext cx="3100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39 %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3505200" y="1624683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381000" y="1143000"/>
            <a:ext cx="4421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Breeding time 28 ms</a:t>
            </a:r>
            <a:r>
              <a:rPr lang="en-US" sz="1600" b="1" dirty="0" smtClean="0"/>
              <a:t>, Trapping times 200-1100 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5486400" y="1981200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sp>
        <p:nvSpPr>
          <p:cNvPr id="30" name="5-Point Star 29"/>
          <p:cNvSpPr/>
          <p:nvPr/>
        </p:nvSpPr>
        <p:spPr bwMode="auto">
          <a:xfrm>
            <a:off x="5486400" y="3638550"/>
            <a:ext cx="93662" cy="95250"/>
          </a:xfrm>
          <a:prstGeom prst="star5">
            <a:avLst/>
          </a:prstGeom>
          <a:solidFill>
            <a:srgbClr val="D20000"/>
          </a:solidFill>
          <a:ln>
            <a:solidFill>
              <a:srgbClr val="D2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700"/>
          </a:p>
        </p:txBody>
      </p:sp>
      <p:cxnSp>
        <p:nvCxnSpPr>
          <p:cNvPr id="31" name="Straight Connector 30"/>
          <p:cNvCxnSpPr/>
          <p:nvPr/>
        </p:nvCxnSpPr>
        <p:spPr>
          <a:xfrm rot="5400000" flipH="1" flipV="1">
            <a:off x="5665722" y="3923903"/>
            <a:ext cx="381000" cy="794"/>
          </a:xfrm>
          <a:prstGeom prst="line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1000" y="6062246"/>
            <a:ext cx="452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Breeding time 298 ms</a:t>
            </a:r>
            <a:r>
              <a:rPr lang="en-US" sz="1600" b="1" dirty="0" smtClean="0"/>
              <a:t>, Trapping times 300-900 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38200" y="5102423"/>
            <a:ext cx="259080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5/2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latin typeface="Calibri"/>
              </a:rPr>
              <a:t>→</a:t>
            </a:r>
            <a:r>
              <a:rPr lang="en-US" sz="1400" b="1" dirty="0" smtClean="0"/>
              <a:t>3/2</a:t>
            </a:r>
            <a:r>
              <a:rPr lang="en-US" sz="1400" b="1" baseline="30000" dirty="0" smtClean="0"/>
              <a:t>- </a:t>
            </a:r>
            <a:r>
              <a:rPr lang="en-US" sz="1400" b="1" dirty="0" smtClean="0"/>
              <a:t>(207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) : </a:t>
            </a:r>
            <a:r>
              <a:rPr lang="en-US" sz="1400" b="1" dirty="0" smtClean="0">
                <a:solidFill>
                  <a:srgbClr val="FF0000"/>
                </a:solidFill>
              </a:rPr>
              <a:t>17(6) </a:t>
            </a:r>
            <a:r>
              <a:rPr lang="en-US" sz="1400" b="1" dirty="0" err="1" smtClean="0">
                <a:solidFill>
                  <a:srgbClr val="FF0000"/>
                </a:solidFill>
              </a:rPr>
              <a:t>W.u</a:t>
            </a:r>
            <a:r>
              <a:rPr lang="en-US" sz="1400" b="1" dirty="0" smtClean="0">
                <a:solidFill>
                  <a:srgbClr val="FF0000"/>
                </a:solidFill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39000" y="194819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>
                <a:latin typeface="Calibri"/>
              </a:rPr>
              <a:t>5</a:t>
            </a:r>
            <a:r>
              <a:rPr lang="en-US" sz="1100" b="1" dirty="0" smtClean="0"/>
              <a:t>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239000" y="362459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>
                <a:latin typeface="Calibri"/>
              </a:rPr>
              <a:t>7</a:t>
            </a:r>
            <a:r>
              <a:rPr lang="en-US" sz="1100" b="1" dirty="0" smtClean="0"/>
              <a:t>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>
            <a:off x="1828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time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(REX, MINIBALL, tuning of radioactive beam)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28800" y="2941320"/>
            <a:ext cx="1752600" cy="54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828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(“standard” </a:t>
            </a:r>
            <a:r>
              <a:rPr lang="en-US" sz="1200" dirty="0" err="1" smtClean="0">
                <a:solidFill>
                  <a:schemeClr val="tx1"/>
                </a:solidFill>
              </a:rPr>
              <a:t>coulex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733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mass resolving tests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TOF gates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733800" y="2941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33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38800" y="1798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638800" y="4084320"/>
            <a:ext cx="1752600" cy="10972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828800" y="3489960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(“standard” </a:t>
            </a:r>
            <a:r>
              <a:rPr lang="en-US" sz="1200" dirty="0" err="1" smtClean="0">
                <a:solidFill>
                  <a:schemeClr val="tx1"/>
                </a:solidFill>
              </a:rPr>
              <a:t>coulex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638800" y="2939142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28800" y="2939144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debugging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638800" y="3483428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A=62 beam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99243" y="16734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9243" y="2740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16h00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1219200" y="38862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24h00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1219200" y="5026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46859" y="1143000"/>
            <a:ext cx="300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 shifts : beam time overview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>
            <a:off x="1828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time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(REX, MINIBALL, tuning of radioactive beam)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28800" y="2941320"/>
            <a:ext cx="1752600" cy="54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828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(“standard” </a:t>
            </a:r>
            <a:r>
              <a:rPr lang="en-US" sz="1400" b="1" dirty="0" err="1" smtClean="0">
                <a:solidFill>
                  <a:schemeClr val="tx1"/>
                </a:solidFill>
              </a:rPr>
              <a:t>coulex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733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mass resolving tests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TOF gates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733800" y="2941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33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38800" y="1798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638800" y="4084320"/>
            <a:ext cx="1752600" cy="10972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A=62 (in-trap decay)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828800" y="3489960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(“standard” </a:t>
            </a:r>
            <a:r>
              <a:rPr lang="en-US" sz="1400" b="1" dirty="0" err="1" smtClean="0">
                <a:solidFill>
                  <a:schemeClr val="tx1"/>
                </a:solidFill>
              </a:rPr>
              <a:t>coulex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638800" y="2939142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28800" y="2939144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debugging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638800" y="3483428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A=62 beam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99243" y="16734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9243" y="2740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16h00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1219200" y="38862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24h00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1219200" y="5026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46859" y="1143000"/>
            <a:ext cx="300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 shifts : beam time overview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50864"/>
          <a:stretch>
            <a:fillRect/>
          </a:stretch>
        </p:blipFill>
        <p:spPr bwMode="auto">
          <a:xfrm>
            <a:off x="4114800" y="1905000"/>
            <a:ext cx="43338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Rectangle 63"/>
          <p:cNvSpPr/>
          <p:nvPr/>
        </p:nvSpPr>
        <p:spPr>
          <a:xfrm>
            <a:off x="5715000" y="5416857"/>
            <a:ext cx="1600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/>
                <a:sym typeface="Symbol"/>
              </a:rPr>
              <a:t>≈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30 % Fe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286000" y="5410200"/>
            <a:ext cx="321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55 % </a:t>
            </a:r>
            <a:r>
              <a:rPr lang="en-US" b="1" baseline="30000" dirty="0" smtClean="0">
                <a:solidFill>
                  <a:srgbClr val="FF0000"/>
                </a:solidFill>
              </a:rPr>
              <a:t>62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6" name="Right Arrow 65"/>
          <p:cNvSpPr/>
          <p:nvPr/>
        </p:nvSpPr>
        <p:spPr>
          <a:xfrm>
            <a:off x="5410200" y="5527782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/>
          <a:srcRect r="50000"/>
          <a:stretch>
            <a:fillRect/>
          </a:stretch>
        </p:blipFill>
        <p:spPr bwMode="auto">
          <a:xfrm>
            <a:off x="685800" y="2481262"/>
            <a:ext cx="3321745" cy="25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3" name="TextBox 82"/>
          <p:cNvSpPr txBox="1"/>
          <p:nvPr/>
        </p:nvSpPr>
        <p:spPr>
          <a:xfrm>
            <a:off x="1828800" y="1066800"/>
            <a:ext cx="675140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- B(E2) </a:t>
            </a:r>
            <a:r>
              <a:rPr lang="en-US" sz="1600" b="1" baseline="30000" dirty="0" smtClean="0"/>
              <a:t>62</a:t>
            </a:r>
            <a:r>
              <a:rPr lang="en-US" sz="1600" b="1" dirty="0" smtClean="0"/>
              <a:t>Fe = 8(2) </a:t>
            </a:r>
            <a:r>
              <a:rPr lang="en-US" sz="1600" b="1" dirty="0" err="1" smtClean="0"/>
              <a:t>W.u</a:t>
            </a:r>
            <a:r>
              <a:rPr lang="en-US" sz="1600" b="1" dirty="0" smtClean="0"/>
              <a:t>. </a:t>
            </a:r>
          </a:p>
          <a:p>
            <a:r>
              <a:rPr lang="en-US" sz="1200" dirty="0" smtClean="0"/>
              <a:t>   [preliminary </a:t>
            </a:r>
            <a:r>
              <a:rPr lang="en-US" sz="1200" dirty="0" err="1" smtClean="0"/>
              <a:t>Legnaro</a:t>
            </a:r>
            <a:r>
              <a:rPr lang="en-US" sz="1200" dirty="0" smtClean="0"/>
              <a:t> value 21% error bar, </a:t>
            </a:r>
            <a:r>
              <a:rPr lang="en-US" sz="1200" dirty="0" err="1" smtClean="0"/>
              <a:t>Gadea</a:t>
            </a:r>
            <a:r>
              <a:rPr lang="en-US" sz="1200" dirty="0" smtClean="0"/>
              <a:t> </a:t>
            </a:r>
            <a:r>
              <a:rPr lang="en-US" sz="1200" i="1" dirty="0" smtClean="0"/>
              <a:t>et al</a:t>
            </a:r>
            <a:r>
              <a:rPr lang="en-US" sz="1200" dirty="0" smtClean="0"/>
              <a:t>, presentation in </a:t>
            </a:r>
            <a:r>
              <a:rPr lang="en-US" sz="1200" dirty="0" err="1" smtClean="0"/>
              <a:t>Zakopane</a:t>
            </a:r>
            <a:r>
              <a:rPr lang="en-US" sz="1200" dirty="0" smtClean="0"/>
              <a:t>, 4-10 September 2006]</a:t>
            </a:r>
          </a:p>
          <a:p>
            <a:r>
              <a:rPr lang="en-US" sz="1600" b="1" dirty="0" smtClean="0"/>
              <a:t>- 1.6x103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- Breeding time 298 ms, Trapping times 300-900 ms (same trick as A=61)</a:t>
            </a:r>
          </a:p>
          <a:p>
            <a:pPr>
              <a:buFontTx/>
              <a:buChar char="-"/>
            </a:pPr>
            <a:endParaRPr lang="en-US" sz="1600" b="1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239000" y="251460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>
                <a:latin typeface="Calibri"/>
              </a:rPr>
              <a:t>8</a:t>
            </a:r>
            <a:r>
              <a:rPr lang="en-US" sz="1100" b="1" dirty="0" smtClean="0"/>
              <a:t>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50864"/>
          <a:stretch>
            <a:fillRect/>
          </a:stretch>
        </p:blipFill>
        <p:spPr bwMode="auto">
          <a:xfrm>
            <a:off x="4114800" y="1905000"/>
            <a:ext cx="43338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/>
          <a:srcRect r="50000"/>
          <a:stretch>
            <a:fillRect/>
          </a:stretch>
        </p:blipFill>
        <p:spPr bwMode="auto">
          <a:xfrm>
            <a:off x="685800" y="2481262"/>
            <a:ext cx="3321745" cy="2589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7" name="Rectangle 76"/>
          <p:cNvSpPr/>
          <p:nvPr/>
        </p:nvSpPr>
        <p:spPr>
          <a:xfrm>
            <a:off x="3733800" y="1219107"/>
            <a:ext cx="55626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sym typeface="Symbol"/>
              </a:rPr>
              <a:t>61(6) % Fe 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(from ratio 157 </a:t>
            </a:r>
            <a:r>
              <a:rPr lang="en-US" b="1" dirty="0" err="1" smtClean="0">
                <a:solidFill>
                  <a:schemeClr val="tx1"/>
                </a:solidFill>
                <a:sym typeface="Symbol"/>
              </a:rPr>
              <a:t>keV</a:t>
            </a:r>
            <a:r>
              <a:rPr lang="en-US" b="1" dirty="0" smtClean="0">
                <a:solidFill>
                  <a:schemeClr val="tx1"/>
                </a:solidFill>
                <a:sym typeface="Symbol"/>
              </a:rPr>
              <a:t> - target excitation) !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04800" y="1212450"/>
            <a:ext cx="321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51 % </a:t>
            </a:r>
            <a:r>
              <a:rPr lang="en-US" b="1" baseline="30000" dirty="0" smtClean="0">
                <a:solidFill>
                  <a:srgbClr val="FF0000"/>
                </a:solidFill>
              </a:rPr>
              <a:t>61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9" name="Right Arrow 78"/>
          <p:cNvSpPr/>
          <p:nvPr/>
        </p:nvSpPr>
        <p:spPr>
          <a:xfrm>
            <a:off x="3429000" y="1330032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304800" y="1566353"/>
            <a:ext cx="4525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Breeding time 298 ms, Trapping times 300-900 ms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04800" y="914400"/>
            <a:ext cx="8686800" cy="9906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04800" y="914400"/>
            <a:ext cx="21210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Comparison with A=61</a:t>
            </a:r>
            <a:endParaRPr lang="en-US" sz="1600" b="1" u="sng" dirty="0"/>
          </a:p>
        </p:txBody>
      </p:sp>
      <p:sp>
        <p:nvSpPr>
          <p:cNvPr id="18" name="Rectangle 17"/>
          <p:cNvSpPr/>
          <p:nvPr/>
        </p:nvSpPr>
        <p:spPr>
          <a:xfrm>
            <a:off x="5715000" y="5416857"/>
            <a:ext cx="16002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Calibri"/>
                <a:sym typeface="Symbol"/>
              </a:rPr>
              <a:t>≈ </a:t>
            </a:r>
            <a:r>
              <a:rPr lang="en-US" b="1" dirty="0" smtClean="0">
                <a:solidFill>
                  <a:srgbClr val="FF0000"/>
                </a:solidFill>
                <a:sym typeface="Symbol"/>
              </a:rPr>
              <a:t>30 % Fe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86000" y="5410200"/>
            <a:ext cx="321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On average : </a:t>
            </a:r>
            <a:r>
              <a:rPr lang="en-US" b="1" dirty="0" smtClean="0">
                <a:solidFill>
                  <a:srgbClr val="FF0000"/>
                </a:solidFill>
              </a:rPr>
              <a:t>55 % </a:t>
            </a:r>
            <a:r>
              <a:rPr lang="en-US" b="1" baseline="30000" dirty="0" smtClean="0">
                <a:solidFill>
                  <a:srgbClr val="FF0000"/>
                </a:solidFill>
              </a:rPr>
              <a:t>62</a:t>
            </a:r>
            <a:r>
              <a:rPr lang="en-US" b="1" dirty="0" smtClean="0">
                <a:solidFill>
                  <a:srgbClr val="FF0000"/>
                </a:solidFill>
              </a:rPr>
              <a:t>Fe expected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5410200" y="5527782"/>
            <a:ext cx="533400" cy="15240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304800" y="5903893"/>
            <a:ext cx="6705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Calibri" pitchFamily="34" charset="0"/>
              </a:rPr>
              <a:t>Does the recoil energy play a crucial role ?</a:t>
            </a:r>
          </a:p>
          <a:p>
            <a:r>
              <a:rPr lang="en-US" sz="2000" b="1" baseline="30000" dirty="0" smtClean="0">
                <a:latin typeface="Calibri" pitchFamily="34" charset="0"/>
              </a:rPr>
              <a:t>61</a:t>
            </a:r>
            <a:r>
              <a:rPr lang="en-US" b="1" dirty="0" smtClean="0">
                <a:latin typeface="Calibri" pitchFamily="34" charset="0"/>
              </a:rPr>
              <a:t>Fe (298 ms breeding time) on average 61(6)%  </a:t>
            </a:r>
            <a:r>
              <a:rPr lang="en-US" b="1" dirty="0" err="1" smtClean="0">
                <a:latin typeface="Calibri" pitchFamily="34" charset="0"/>
              </a:rPr>
              <a:t>Q</a:t>
            </a:r>
            <a:r>
              <a:rPr lang="en-US" b="1" baseline="-25000" dirty="0" err="1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Calibri" pitchFamily="34" charset="0"/>
              </a:rPr>
              <a:t>-</a:t>
            </a:r>
            <a:r>
              <a:rPr lang="en-US" b="1" baseline="30000" dirty="0" smtClean="0">
                <a:latin typeface="Calibri" pitchFamily="34" charset="0"/>
              </a:rPr>
              <a:t>max </a:t>
            </a:r>
            <a:r>
              <a:rPr lang="en-US" b="1" dirty="0" smtClean="0">
                <a:latin typeface="Calibri" pitchFamily="34" charset="0"/>
              </a:rPr>
              <a:t>= 475 </a:t>
            </a:r>
            <a:r>
              <a:rPr lang="en-US" b="1" dirty="0" err="1" smtClean="0">
                <a:latin typeface="Calibri" pitchFamily="34" charset="0"/>
              </a:rPr>
              <a:t>eV</a:t>
            </a:r>
            <a:endParaRPr lang="en-US" b="1" dirty="0" smtClean="0">
              <a:latin typeface="Calibri" pitchFamily="34" charset="0"/>
            </a:endParaRPr>
          </a:p>
          <a:p>
            <a:r>
              <a:rPr lang="en-US" sz="2000" b="1" baseline="30000" dirty="0" smtClean="0">
                <a:latin typeface="Calibri" pitchFamily="34" charset="0"/>
              </a:rPr>
              <a:t>62</a:t>
            </a:r>
            <a:r>
              <a:rPr lang="en-US" b="1" dirty="0" smtClean="0">
                <a:latin typeface="Calibri" pitchFamily="34" charset="0"/>
              </a:rPr>
              <a:t>Fe (298 ms breeding time) on average </a:t>
            </a:r>
            <a:r>
              <a:rPr lang="en-US" b="1" dirty="0" smtClean="0"/>
              <a:t>≈ </a:t>
            </a:r>
            <a:r>
              <a:rPr lang="en-US" b="1" dirty="0" smtClean="0">
                <a:latin typeface="Calibri" pitchFamily="34" charset="0"/>
              </a:rPr>
              <a:t>30%    </a:t>
            </a:r>
            <a:r>
              <a:rPr lang="en-US" b="1" dirty="0" err="1" smtClean="0">
                <a:latin typeface="Calibri" pitchFamily="34" charset="0"/>
              </a:rPr>
              <a:t>Q</a:t>
            </a:r>
            <a:r>
              <a:rPr lang="en-US" b="1" baseline="-25000" dirty="0" err="1" smtClean="0">
                <a:latin typeface="Symbol" pitchFamily="18" charset="2"/>
              </a:rPr>
              <a:t>b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baseline="30000" dirty="0" smtClean="0">
                <a:latin typeface="Calibri" pitchFamily="34" charset="0"/>
              </a:rPr>
              <a:t>max </a:t>
            </a:r>
            <a:r>
              <a:rPr lang="en-US" b="1" dirty="0" smtClean="0">
                <a:latin typeface="Calibri" pitchFamily="34" charset="0"/>
              </a:rPr>
              <a:t>= 1020 </a:t>
            </a:r>
            <a:r>
              <a:rPr lang="en-US" b="1" dirty="0" err="1" smtClean="0">
                <a:latin typeface="Calibri" pitchFamily="34" charset="0"/>
              </a:rPr>
              <a:t>eV</a:t>
            </a:r>
            <a:endParaRPr lang="en-US" b="1" dirty="0" smtClean="0">
              <a:latin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39000" y="2514600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Calibri"/>
              </a:rPr>
              <a:t>≈ </a:t>
            </a:r>
            <a:r>
              <a:rPr lang="en-US" sz="1100" b="1" dirty="0" smtClean="0">
                <a:latin typeface="Calibri"/>
              </a:rPr>
              <a:t>8</a:t>
            </a:r>
            <a:r>
              <a:rPr lang="en-US" sz="1100" b="1" dirty="0" smtClean="0"/>
              <a:t> </a:t>
            </a:r>
            <a:r>
              <a:rPr lang="en-US" sz="1100" b="1" dirty="0" smtClean="0"/>
              <a:t>hours</a:t>
            </a:r>
            <a:endParaRPr lang="en-US" sz="1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600200"/>
            <a:ext cx="7049815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Main question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Inconsistency 28 ms ↔ 298 ms breeding time + varying trapping times</a:t>
            </a:r>
            <a:endParaRPr lang="en-US" b="1" dirty="0">
              <a:latin typeface="Calibri" pitchFamily="34" charset="0"/>
            </a:endParaRPr>
          </a:p>
          <a:p>
            <a:pPr>
              <a:buFontTx/>
              <a:buChar char="-"/>
            </a:pPr>
            <a:endParaRPr lang="en-US" b="1" dirty="0" smtClean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600200"/>
            <a:ext cx="6932795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Main question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Inconsistency 28 ms ↔ 298 ms breeding time + varying trapping times</a:t>
            </a:r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Possible causes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- Maximum </a:t>
            </a:r>
            <a:r>
              <a:rPr lang="en-US" b="1" dirty="0">
                <a:latin typeface="Calibri" pitchFamily="34" charset="0"/>
              </a:rPr>
              <a:t>recoil energy </a:t>
            </a:r>
            <a:r>
              <a:rPr lang="en-US" b="1" baseline="30000" dirty="0">
                <a:latin typeface="Calibri" pitchFamily="34" charset="0"/>
              </a:rPr>
              <a:t>61</a:t>
            </a:r>
            <a:r>
              <a:rPr lang="en-US" b="1" dirty="0">
                <a:latin typeface="Calibri" pitchFamily="34" charset="0"/>
              </a:rPr>
              <a:t>Fe = 475 </a:t>
            </a:r>
            <a:r>
              <a:rPr lang="en-US" b="1" dirty="0" err="1">
                <a:latin typeface="Calibri" pitchFamily="34" charset="0"/>
              </a:rPr>
              <a:t>eV</a:t>
            </a:r>
            <a:r>
              <a:rPr lang="en-US" b="1" dirty="0">
                <a:latin typeface="Calibri" pitchFamily="34" charset="0"/>
              </a:rPr>
              <a:t> (distribution !)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REXTRAP voltage barriers :</a:t>
            </a:r>
            <a:endParaRPr lang="en-US" b="1" dirty="0">
              <a:latin typeface="Calibri" pitchFamily="34" charset="0"/>
            </a:endParaRPr>
          </a:p>
          <a:p>
            <a:pPr lvl="2"/>
            <a:r>
              <a:rPr lang="en-US" b="1" dirty="0">
                <a:latin typeface="Calibri" pitchFamily="34" charset="0"/>
              </a:rPr>
              <a:t>165 V at entrance </a:t>
            </a:r>
          </a:p>
          <a:p>
            <a:pPr lvl="2"/>
            <a:r>
              <a:rPr lang="en-US" b="1" dirty="0">
                <a:latin typeface="Calibri" pitchFamily="34" charset="0"/>
              </a:rPr>
              <a:t>230 V at extraction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EBIS barriers :</a:t>
            </a:r>
          </a:p>
          <a:p>
            <a:pPr lvl="2"/>
            <a:r>
              <a:rPr lang="en-US" b="1" dirty="0">
                <a:latin typeface="Calibri" pitchFamily="34" charset="0"/>
              </a:rPr>
              <a:t>500 V</a:t>
            </a:r>
          </a:p>
          <a:p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600200"/>
            <a:ext cx="6932795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Main question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Inconsistency 28 ms ↔ 298 ms breeding time + varying trapping times</a:t>
            </a:r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Possible causes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- Maximum </a:t>
            </a:r>
            <a:r>
              <a:rPr lang="en-US" b="1" dirty="0">
                <a:latin typeface="Calibri" pitchFamily="34" charset="0"/>
              </a:rPr>
              <a:t>recoil energy </a:t>
            </a:r>
            <a:r>
              <a:rPr lang="en-US" b="1" baseline="30000" dirty="0">
                <a:latin typeface="Calibri" pitchFamily="34" charset="0"/>
              </a:rPr>
              <a:t>61</a:t>
            </a:r>
            <a:r>
              <a:rPr lang="en-US" b="1" dirty="0">
                <a:latin typeface="Calibri" pitchFamily="34" charset="0"/>
              </a:rPr>
              <a:t>Fe = 475 </a:t>
            </a:r>
            <a:r>
              <a:rPr lang="en-US" b="1" dirty="0" err="1">
                <a:latin typeface="Calibri" pitchFamily="34" charset="0"/>
              </a:rPr>
              <a:t>eV</a:t>
            </a:r>
            <a:r>
              <a:rPr lang="en-US" b="1" dirty="0">
                <a:latin typeface="Calibri" pitchFamily="34" charset="0"/>
              </a:rPr>
              <a:t> (distribution !)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REXTRAP voltage barriers :</a:t>
            </a:r>
            <a:endParaRPr lang="en-US" b="1" dirty="0">
              <a:latin typeface="Calibri" pitchFamily="34" charset="0"/>
            </a:endParaRPr>
          </a:p>
          <a:p>
            <a:pPr lvl="2"/>
            <a:r>
              <a:rPr lang="en-US" b="1" dirty="0">
                <a:latin typeface="Calibri" pitchFamily="34" charset="0"/>
              </a:rPr>
              <a:t>165 V at entrance </a:t>
            </a:r>
          </a:p>
          <a:p>
            <a:pPr lvl="2"/>
            <a:r>
              <a:rPr lang="en-US" b="1" dirty="0">
                <a:latin typeface="Calibri" pitchFamily="34" charset="0"/>
              </a:rPr>
              <a:t>230 V at extraction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EBIS barriers :</a:t>
            </a:r>
          </a:p>
          <a:p>
            <a:pPr lvl="2"/>
            <a:r>
              <a:rPr lang="en-US" b="1" dirty="0">
                <a:latin typeface="Calibri" pitchFamily="34" charset="0"/>
              </a:rPr>
              <a:t>500 </a:t>
            </a:r>
            <a:r>
              <a:rPr lang="en-US" b="1" dirty="0" smtClean="0">
                <a:latin typeface="Calibri" pitchFamily="34" charset="0"/>
              </a:rPr>
              <a:t>V</a:t>
            </a:r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i="1" u="sng" dirty="0" smtClean="0">
                <a:latin typeface="Calibri" pitchFamily="34" charset="0"/>
              </a:rPr>
              <a:t>Recall :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000" b="1" baseline="30000" dirty="0" smtClean="0">
                <a:latin typeface="Calibri" pitchFamily="34" charset="0"/>
              </a:rPr>
              <a:t>61</a:t>
            </a:r>
            <a:r>
              <a:rPr lang="en-US" b="1" dirty="0" smtClean="0">
                <a:latin typeface="Calibri" pitchFamily="34" charset="0"/>
              </a:rPr>
              <a:t>Fe (298 ms breeding time) on average 61(6)%  </a:t>
            </a:r>
            <a:r>
              <a:rPr lang="en-US" b="1" dirty="0" err="1" smtClean="0">
                <a:latin typeface="Calibri" pitchFamily="34" charset="0"/>
              </a:rPr>
              <a:t>Q</a:t>
            </a:r>
            <a:r>
              <a:rPr lang="en-US" b="1" baseline="-25000" dirty="0" err="1" smtClean="0">
                <a:latin typeface="Symbol" pitchFamily="18" charset="2"/>
              </a:rPr>
              <a:t>b</a:t>
            </a:r>
            <a:r>
              <a:rPr lang="en-US" b="1" baseline="-25000" dirty="0" smtClean="0">
                <a:latin typeface="Calibri" pitchFamily="34" charset="0"/>
              </a:rPr>
              <a:t>-</a:t>
            </a:r>
            <a:r>
              <a:rPr lang="en-US" b="1" baseline="30000" dirty="0" smtClean="0">
                <a:latin typeface="Calibri" pitchFamily="34" charset="0"/>
              </a:rPr>
              <a:t>max </a:t>
            </a:r>
            <a:r>
              <a:rPr lang="en-US" b="1" dirty="0" smtClean="0">
                <a:latin typeface="Calibri" pitchFamily="34" charset="0"/>
              </a:rPr>
              <a:t>= 475 </a:t>
            </a:r>
            <a:r>
              <a:rPr lang="en-US" b="1" dirty="0" err="1" smtClean="0">
                <a:latin typeface="Calibri" pitchFamily="34" charset="0"/>
              </a:rPr>
              <a:t>eV</a:t>
            </a:r>
            <a:endParaRPr lang="en-US" b="1" dirty="0" smtClean="0">
              <a:latin typeface="Calibri" pitchFamily="34" charset="0"/>
            </a:endParaRPr>
          </a:p>
          <a:p>
            <a:r>
              <a:rPr lang="en-US" sz="2000" b="1" baseline="30000" dirty="0" smtClean="0">
                <a:latin typeface="Calibri" pitchFamily="34" charset="0"/>
              </a:rPr>
              <a:t>62</a:t>
            </a:r>
            <a:r>
              <a:rPr lang="en-US" b="1" dirty="0" smtClean="0">
                <a:latin typeface="Calibri" pitchFamily="34" charset="0"/>
              </a:rPr>
              <a:t>Fe (298 ms breeding time) on average </a:t>
            </a:r>
            <a:r>
              <a:rPr lang="en-US" b="1" dirty="0" smtClean="0">
                <a:latin typeface="Calibri"/>
              </a:rPr>
              <a:t>≈ </a:t>
            </a:r>
            <a:r>
              <a:rPr lang="en-US" b="1" dirty="0" smtClean="0">
                <a:latin typeface="Calibri" pitchFamily="34" charset="0"/>
              </a:rPr>
              <a:t>30%    </a:t>
            </a:r>
            <a:r>
              <a:rPr lang="en-US" b="1" dirty="0" err="1" smtClean="0">
                <a:latin typeface="Calibri" pitchFamily="34" charset="0"/>
              </a:rPr>
              <a:t>Q</a:t>
            </a:r>
            <a:r>
              <a:rPr lang="en-US" b="1" baseline="-25000" dirty="0" err="1" smtClean="0">
                <a:latin typeface="Symbol" pitchFamily="18" charset="2"/>
              </a:rPr>
              <a:t>b</a:t>
            </a:r>
            <a:r>
              <a:rPr lang="en-US" b="1" dirty="0" smtClean="0">
                <a:latin typeface="Calibri" pitchFamily="34" charset="0"/>
              </a:rPr>
              <a:t> </a:t>
            </a:r>
            <a:r>
              <a:rPr lang="en-US" b="1" baseline="30000" dirty="0" smtClean="0">
                <a:latin typeface="Calibri" pitchFamily="34" charset="0"/>
              </a:rPr>
              <a:t>max </a:t>
            </a:r>
            <a:r>
              <a:rPr lang="en-US" b="1" dirty="0" smtClean="0">
                <a:latin typeface="Calibri" pitchFamily="34" charset="0"/>
              </a:rPr>
              <a:t>= 1020 </a:t>
            </a:r>
            <a:r>
              <a:rPr lang="en-US" b="1" dirty="0" err="1" smtClean="0">
                <a:latin typeface="Calibri" pitchFamily="34" charset="0"/>
              </a:rPr>
              <a:t>eV</a:t>
            </a:r>
            <a:endParaRPr lang="en-US" b="1" dirty="0" smtClean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600200"/>
            <a:ext cx="6932795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Main question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Inconsistency 28 ms ↔ 298 ms breeding time + varying trapping times</a:t>
            </a:r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Possible causes</a:t>
            </a:r>
          </a:p>
          <a:p>
            <a:endParaRPr lang="en-US" b="1" dirty="0" smtClean="0">
              <a:latin typeface="Calibri" pitchFamily="34" charset="0"/>
            </a:endParaRPr>
          </a:p>
          <a:p>
            <a:r>
              <a:rPr lang="en-US" b="1" dirty="0" smtClean="0">
                <a:latin typeface="Calibri" pitchFamily="34" charset="0"/>
              </a:rPr>
              <a:t>- Maximum </a:t>
            </a:r>
            <a:r>
              <a:rPr lang="en-US" b="1" dirty="0">
                <a:latin typeface="Calibri" pitchFamily="34" charset="0"/>
              </a:rPr>
              <a:t>recoil energy </a:t>
            </a:r>
            <a:r>
              <a:rPr lang="en-US" b="1" baseline="30000" dirty="0">
                <a:latin typeface="Calibri" pitchFamily="34" charset="0"/>
              </a:rPr>
              <a:t>61</a:t>
            </a:r>
            <a:r>
              <a:rPr lang="en-US" b="1" dirty="0">
                <a:latin typeface="Calibri" pitchFamily="34" charset="0"/>
              </a:rPr>
              <a:t>Fe = 475 </a:t>
            </a:r>
            <a:r>
              <a:rPr lang="en-US" b="1" dirty="0" err="1">
                <a:latin typeface="Calibri" pitchFamily="34" charset="0"/>
              </a:rPr>
              <a:t>eV</a:t>
            </a:r>
            <a:r>
              <a:rPr lang="en-US" b="1" dirty="0">
                <a:latin typeface="Calibri" pitchFamily="34" charset="0"/>
              </a:rPr>
              <a:t> (distribution !)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REXTRAP voltage barriers :</a:t>
            </a:r>
            <a:endParaRPr lang="en-US" b="1" dirty="0">
              <a:latin typeface="Calibri" pitchFamily="34" charset="0"/>
            </a:endParaRPr>
          </a:p>
          <a:p>
            <a:pPr lvl="2"/>
            <a:r>
              <a:rPr lang="en-US" b="1" dirty="0">
                <a:latin typeface="Calibri" pitchFamily="34" charset="0"/>
              </a:rPr>
              <a:t>165 V at entrance </a:t>
            </a:r>
          </a:p>
          <a:p>
            <a:pPr lvl="2"/>
            <a:r>
              <a:rPr lang="en-US" b="1" dirty="0">
                <a:latin typeface="Calibri" pitchFamily="34" charset="0"/>
              </a:rPr>
              <a:t>230 V at extraction</a:t>
            </a:r>
          </a:p>
          <a:p>
            <a:pPr lvl="1">
              <a:buFont typeface="Arial" charset="0"/>
              <a:buChar char="•"/>
            </a:pPr>
            <a:r>
              <a:rPr lang="en-US" b="1" dirty="0">
                <a:latin typeface="Calibri" pitchFamily="34" charset="0"/>
              </a:rPr>
              <a:t> EBIS barriers :</a:t>
            </a:r>
          </a:p>
          <a:p>
            <a:pPr lvl="2"/>
            <a:r>
              <a:rPr lang="en-US" b="1" dirty="0">
                <a:latin typeface="Calibri" pitchFamily="34" charset="0"/>
              </a:rPr>
              <a:t>500 V</a:t>
            </a:r>
          </a:p>
          <a:p>
            <a:r>
              <a:rPr lang="en-US" b="1" dirty="0" smtClean="0">
                <a:latin typeface="Calibri" pitchFamily="34" charset="0"/>
              </a:rPr>
              <a:t>- Insufficient </a:t>
            </a:r>
            <a:r>
              <a:rPr lang="en-US" b="1" dirty="0">
                <a:latin typeface="Calibri" pitchFamily="34" charset="0"/>
              </a:rPr>
              <a:t>cooling of Fe ?</a:t>
            </a:r>
          </a:p>
          <a:p>
            <a:r>
              <a:rPr lang="en-US" b="1" dirty="0" smtClean="0">
                <a:latin typeface="Calibri" pitchFamily="34" charset="0"/>
              </a:rPr>
              <a:t>- Recombination </a:t>
            </a:r>
            <a:r>
              <a:rPr lang="en-US" b="1" dirty="0">
                <a:latin typeface="Calibri" pitchFamily="34" charset="0"/>
              </a:rPr>
              <a:t>time of Fe</a:t>
            </a:r>
            <a:r>
              <a:rPr lang="en-US" b="1" baseline="30000" dirty="0">
                <a:latin typeface="Calibri" pitchFamily="34" charset="0"/>
              </a:rPr>
              <a:t>2+</a:t>
            </a:r>
            <a:r>
              <a:rPr lang="en-US" b="1" dirty="0">
                <a:latin typeface="Calibri" pitchFamily="34" charset="0"/>
              </a:rPr>
              <a:t> ?</a:t>
            </a:r>
          </a:p>
          <a:p>
            <a:r>
              <a:rPr lang="en-US" b="1" dirty="0" smtClean="0">
                <a:latin typeface="Calibri" pitchFamily="34" charset="0"/>
              </a:rPr>
              <a:t>- Charge </a:t>
            </a:r>
            <a:r>
              <a:rPr lang="en-US" b="1" dirty="0">
                <a:latin typeface="Calibri" pitchFamily="34" charset="0"/>
              </a:rPr>
              <a:t>exchange with buffer gas ?</a:t>
            </a:r>
          </a:p>
          <a:p>
            <a:r>
              <a:rPr lang="en-US" b="1" dirty="0" smtClean="0">
                <a:latin typeface="Calibri" pitchFamily="34" charset="0"/>
              </a:rPr>
              <a:t>- Molecule </a:t>
            </a:r>
            <a:r>
              <a:rPr lang="en-US" b="1" dirty="0">
                <a:latin typeface="Calibri" pitchFamily="34" charset="0"/>
              </a:rPr>
              <a:t>formation ?</a:t>
            </a:r>
          </a:p>
          <a:p>
            <a:pPr>
              <a:buFontTx/>
              <a:buChar char="-"/>
            </a:pPr>
            <a:endParaRPr lang="en-US" b="1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700704"/>
            <a:ext cx="3962400" cy="2990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6324600" y="5638800"/>
            <a:ext cx="228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219200"/>
            <a:ext cx="724050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Problem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Beam diagnostics.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Undetected leak in gas supply to </a:t>
            </a:r>
            <a:r>
              <a:rPr lang="en-US" sz="2000" b="1" dirty="0" smtClean="0">
                <a:latin typeface="Symbol" pitchFamily="18" charset="2"/>
              </a:rPr>
              <a:t>D</a:t>
            </a:r>
            <a:r>
              <a:rPr lang="en-US" sz="2000" b="1" dirty="0" smtClean="0">
                <a:latin typeface="Calibri" pitchFamily="34" charset="0"/>
              </a:rPr>
              <a:t>E detector during the </a:t>
            </a:r>
            <a:r>
              <a:rPr lang="en-US" sz="2000" b="1" dirty="0" err="1" smtClean="0">
                <a:latin typeface="Calibri" pitchFamily="34" charset="0"/>
              </a:rPr>
              <a:t>beamtime</a:t>
            </a:r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NO resolution anymore …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676400"/>
            <a:ext cx="3048000" cy="194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800600" y="1295400"/>
            <a:ext cx="2916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Spectrum A/q = 4 beam before IS468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4166967" y="2335189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Gas (</a:t>
            </a:r>
            <a:r>
              <a:rPr lang="en-US" sz="1400" b="1" dirty="0" smtClean="0">
                <a:latin typeface="Symbol" pitchFamily="18" charset="2"/>
              </a:rPr>
              <a:t>D</a:t>
            </a:r>
            <a:r>
              <a:rPr lang="en-US" sz="1400" b="1" dirty="0" smtClean="0"/>
              <a:t>E)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035570" y="3505200"/>
            <a:ext cx="7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Si (</a:t>
            </a:r>
            <a:r>
              <a:rPr lang="en-US" sz="1400" b="1" dirty="0" err="1" smtClean="0"/>
              <a:t>E</a:t>
            </a:r>
            <a:r>
              <a:rPr lang="en-US" sz="1400" b="1" baseline="-25000" dirty="0" err="1" smtClean="0"/>
              <a:t>rest</a:t>
            </a:r>
            <a:r>
              <a:rPr lang="en-US" sz="1400" b="1" dirty="0" smtClean="0"/>
              <a:t>)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219200"/>
            <a:ext cx="2473626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Problem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Beam diagnostics.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Solved and tested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during the summer 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with different beams 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</p:txBody>
      </p:sp>
      <p:pic>
        <p:nvPicPr>
          <p:cNvPr id="13" name="Picture 13" descr="A27-deE.jpg"/>
          <p:cNvPicPr>
            <a:picLocks noChangeAspect="1"/>
          </p:cNvPicPr>
          <p:nvPr/>
        </p:nvPicPr>
        <p:blipFill>
          <a:blip r:embed="rId4"/>
          <a:srcRect b="51370"/>
          <a:stretch>
            <a:fillRect/>
          </a:stretch>
        </p:blipFill>
        <p:spPr bwMode="auto">
          <a:xfrm>
            <a:off x="1371600" y="4250800"/>
            <a:ext cx="32004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4"/>
          <p:cNvSpPr txBox="1">
            <a:spLocks noChangeArrowheads="1"/>
          </p:cNvSpPr>
          <p:nvPr/>
        </p:nvSpPr>
        <p:spPr bwMode="auto">
          <a:xfrm rot="16200000">
            <a:off x="756444" y="5056456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latin typeface="Calibri" pitchFamily="34" charset="0"/>
              </a:rPr>
              <a:t>E</a:t>
            </a:r>
            <a:r>
              <a:rPr lang="en-US" sz="1800" b="0" baseline="-25000">
                <a:latin typeface="Calibri" pitchFamily="34" charset="0"/>
              </a:rPr>
              <a:t>residual</a:t>
            </a:r>
            <a:r>
              <a:rPr lang="en-US" sz="1800" b="0">
                <a:latin typeface="Calibri" pitchFamily="34" charset="0"/>
              </a:rPr>
              <a:t> (Si)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28800" y="4517500"/>
            <a:ext cx="17637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0" dirty="0">
                <a:latin typeface="+mn-lt"/>
              </a:rPr>
              <a:t>No protons - </a:t>
            </a:r>
            <a:r>
              <a:rPr lang="en-US" sz="1050" b="0" dirty="0" err="1">
                <a:latin typeface="+mn-lt"/>
              </a:rPr>
              <a:t>Beamgate</a:t>
            </a:r>
            <a:r>
              <a:rPr lang="en-US" sz="1050" b="0" dirty="0">
                <a:latin typeface="+mn-lt"/>
              </a:rPr>
              <a:t> open</a:t>
            </a: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3657600" y="5812900"/>
            <a:ext cx="536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aseline="30000">
                <a:latin typeface="Calibri" pitchFamily="34" charset="0"/>
              </a:rPr>
              <a:t>27</a:t>
            </a:r>
            <a:r>
              <a:rPr lang="en-US" sz="1800">
                <a:latin typeface="Calibri" pitchFamily="34" charset="0"/>
              </a:rPr>
              <a:t>Al</a:t>
            </a:r>
          </a:p>
        </p:txBody>
      </p:sp>
      <p:pic>
        <p:nvPicPr>
          <p:cNvPr id="17" name="Picture 17" descr="A27-deE.jpg"/>
          <p:cNvPicPr>
            <a:picLocks noChangeAspect="1"/>
          </p:cNvPicPr>
          <p:nvPr/>
        </p:nvPicPr>
        <p:blipFill>
          <a:blip r:embed="rId4"/>
          <a:srcRect t="50464"/>
          <a:stretch>
            <a:fillRect/>
          </a:stretch>
        </p:blipFill>
        <p:spPr bwMode="auto">
          <a:xfrm>
            <a:off x="4953000" y="4365100"/>
            <a:ext cx="3200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6246813" y="6335188"/>
            <a:ext cx="9382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latin typeface="Symbol" pitchFamily="18" charset="2"/>
              </a:rPr>
              <a:t>D</a:t>
            </a:r>
            <a:r>
              <a:rPr lang="en-US" sz="1800" b="0">
                <a:latin typeface="Calibri" pitchFamily="34" charset="0"/>
              </a:rPr>
              <a:t>E (gas)</a:t>
            </a:r>
          </a:p>
        </p:txBody>
      </p:sp>
      <p:sp>
        <p:nvSpPr>
          <p:cNvPr id="19" name="TextBox 19"/>
          <p:cNvSpPr txBox="1">
            <a:spLocks noChangeArrowheads="1"/>
          </p:cNvSpPr>
          <p:nvPr/>
        </p:nvSpPr>
        <p:spPr bwMode="auto">
          <a:xfrm rot="16200000">
            <a:off x="4260057" y="5121544"/>
            <a:ext cx="1143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latin typeface="Calibri" pitchFamily="34" charset="0"/>
              </a:rPr>
              <a:t>E</a:t>
            </a:r>
            <a:r>
              <a:rPr lang="en-US" sz="1800" b="0" baseline="-25000">
                <a:latin typeface="Calibri" pitchFamily="34" charset="0"/>
              </a:rPr>
              <a:t>residual</a:t>
            </a:r>
            <a:r>
              <a:rPr lang="en-US" sz="1800" b="0">
                <a:latin typeface="Calibri" pitchFamily="34" charset="0"/>
              </a:rPr>
              <a:t> (Si)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332413" y="4430188"/>
            <a:ext cx="1873250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0" dirty="0">
                <a:latin typeface="+mn-lt"/>
              </a:rPr>
              <a:t>With protons - </a:t>
            </a:r>
            <a:r>
              <a:rPr lang="en-US" sz="1050" b="0" dirty="0" err="1">
                <a:latin typeface="+mn-lt"/>
              </a:rPr>
              <a:t>Beamgate</a:t>
            </a:r>
            <a:r>
              <a:rPr lang="en-US" sz="1050" b="0" dirty="0">
                <a:latin typeface="+mn-lt"/>
              </a:rPr>
              <a:t> open</a:t>
            </a:r>
          </a:p>
        </p:txBody>
      </p:sp>
      <p:sp>
        <p:nvSpPr>
          <p:cNvPr id="23" name="TextBox 21"/>
          <p:cNvSpPr txBox="1">
            <a:spLocks noChangeArrowheads="1"/>
          </p:cNvSpPr>
          <p:nvPr/>
        </p:nvSpPr>
        <p:spPr bwMode="auto">
          <a:xfrm>
            <a:off x="7161213" y="5801788"/>
            <a:ext cx="5365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aseline="30000">
                <a:latin typeface="Calibri" pitchFamily="34" charset="0"/>
              </a:rPr>
              <a:t>27</a:t>
            </a:r>
            <a:r>
              <a:rPr lang="en-US" sz="1800">
                <a:latin typeface="Calibri" pitchFamily="34" charset="0"/>
              </a:rPr>
              <a:t>Al</a:t>
            </a:r>
          </a:p>
        </p:txBody>
      </p:sp>
      <p:sp>
        <p:nvSpPr>
          <p:cNvPr id="24" name="TextBox 22"/>
          <p:cNvSpPr txBox="1">
            <a:spLocks noChangeArrowheads="1"/>
          </p:cNvSpPr>
          <p:nvPr/>
        </p:nvSpPr>
        <p:spPr bwMode="auto">
          <a:xfrm>
            <a:off x="6704013" y="5039788"/>
            <a:ext cx="6524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aseline="30000">
                <a:solidFill>
                  <a:srgbClr val="FF0000"/>
                </a:solidFill>
                <a:latin typeface="Calibri" pitchFamily="34" charset="0"/>
              </a:rPr>
              <a:t>27</a:t>
            </a:r>
            <a:r>
              <a:rPr lang="en-US" sz="1800">
                <a:solidFill>
                  <a:srgbClr val="FF0000"/>
                </a:solidFill>
                <a:latin typeface="Calibri" pitchFamily="34" charset="0"/>
              </a:rPr>
              <a:t>Mg</a:t>
            </a:r>
          </a:p>
        </p:txBody>
      </p:sp>
      <p:sp>
        <p:nvSpPr>
          <p:cNvPr id="25" name="TextBox 23"/>
          <p:cNvSpPr txBox="1">
            <a:spLocks noChangeArrowheads="1"/>
          </p:cNvSpPr>
          <p:nvPr/>
        </p:nvSpPr>
        <p:spPr bwMode="auto">
          <a:xfrm>
            <a:off x="6324600" y="4669900"/>
            <a:ext cx="6080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aseline="30000">
                <a:solidFill>
                  <a:srgbClr val="FF0000"/>
                </a:solidFill>
                <a:latin typeface="Calibri" pitchFamily="34" charset="0"/>
              </a:rPr>
              <a:t>27</a:t>
            </a:r>
            <a:r>
              <a:rPr lang="en-US" sz="1800">
                <a:solidFill>
                  <a:srgbClr val="FF0000"/>
                </a:solidFill>
                <a:latin typeface="Calibri" pitchFamily="34" charset="0"/>
              </a:rPr>
              <a:t>Na</a:t>
            </a:r>
          </a:p>
        </p:txBody>
      </p:sp>
      <p:sp>
        <p:nvSpPr>
          <p:cNvPr id="26" name="TextBox 24"/>
          <p:cNvSpPr txBox="1">
            <a:spLocks noChangeArrowheads="1"/>
          </p:cNvSpPr>
          <p:nvPr/>
        </p:nvSpPr>
        <p:spPr bwMode="auto">
          <a:xfrm>
            <a:off x="2438400" y="6346300"/>
            <a:ext cx="938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0">
                <a:latin typeface="Symbol" pitchFamily="18" charset="2"/>
              </a:rPr>
              <a:t>D</a:t>
            </a:r>
            <a:r>
              <a:rPr lang="en-US" sz="1800" b="0">
                <a:latin typeface="Calibri" pitchFamily="34" charset="0"/>
              </a:rPr>
              <a:t>E (gas)</a:t>
            </a:r>
          </a:p>
        </p:txBody>
      </p:sp>
      <p:pic>
        <p:nvPicPr>
          <p:cNvPr id="27" name="Picture 25" descr="A27-deE.jpg"/>
          <p:cNvPicPr>
            <a:picLocks noChangeAspect="1"/>
          </p:cNvPicPr>
          <p:nvPr/>
        </p:nvPicPr>
        <p:blipFill>
          <a:blip r:embed="rId4"/>
          <a:srcRect t="94496"/>
          <a:stretch>
            <a:fillRect/>
          </a:stretch>
        </p:blipFill>
        <p:spPr bwMode="auto">
          <a:xfrm>
            <a:off x="1371600" y="61939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6"/>
          <p:cNvSpPr txBox="1">
            <a:spLocks noChangeArrowheads="1"/>
          </p:cNvSpPr>
          <p:nvPr/>
        </p:nvSpPr>
        <p:spPr bwMode="auto">
          <a:xfrm>
            <a:off x="1905000" y="4811188"/>
            <a:ext cx="199638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u="sng" dirty="0">
                <a:latin typeface="Calibri" pitchFamily="34" charset="0"/>
              </a:rPr>
              <a:t>A=27 beam from </a:t>
            </a:r>
            <a:r>
              <a:rPr lang="en-US" sz="1600" b="1" u="sng" dirty="0" smtClean="0">
                <a:latin typeface="Calibri" pitchFamily="34" charset="0"/>
              </a:rPr>
              <a:t>HRS</a:t>
            </a:r>
            <a:endParaRPr lang="en-US" sz="1600" b="1" u="sng" dirty="0">
              <a:latin typeface="Calibri" pitchFamily="34" charset="0"/>
            </a:endParaRPr>
          </a:p>
        </p:txBody>
      </p:sp>
      <p:sp>
        <p:nvSpPr>
          <p:cNvPr id="29" name="TextBox 26"/>
          <p:cNvSpPr txBox="1">
            <a:spLocks noChangeArrowheads="1"/>
          </p:cNvSpPr>
          <p:nvPr/>
        </p:nvSpPr>
        <p:spPr bwMode="auto">
          <a:xfrm>
            <a:off x="4876800" y="3886200"/>
            <a:ext cx="36871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 dirty="0">
                <a:latin typeface="Calibri" pitchFamily="34" charset="0"/>
              </a:rPr>
              <a:t>A/q = 3.391 from EBIS with </a:t>
            </a:r>
            <a:r>
              <a:rPr lang="en-US" sz="1600" b="1" u="sng" dirty="0">
                <a:latin typeface="Calibri" pitchFamily="34" charset="0"/>
              </a:rPr>
              <a:t>stable Kr isotopes</a:t>
            </a:r>
            <a:endParaRPr lang="en-US" sz="1400" b="1" u="sng" dirty="0">
              <a:latin typeface="Calibri" pitchFamily="34" charset="0"/>
            </a:endParaRPr>
          </a:p>
        </p:txBody>
      </p:sp>
      <p:pic>
        <p:nvPicPr>
          <p:cNvPr id="30" name="Picture 30" descr="Kr-IC-5mm-15mm-hole-after-Aq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43400" y="1143000"/>
            <a:ext cx="4605338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0"/>
          <p:cNvSpPr/>
          <p:nvPr/>
        </p:nvSpPr>
        <p:spPr>
          <a:xfrm>
            <a:off x="914400" y="4267200"/>
            <a:ext cx="7848600" cy="2438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267200" y="1025325"/>
            <a:ext cx="4724400" cy="32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2/ Problems and questions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Box 25"/>
          <p:cNvSpPr txBox="1">
            <a:spLocks noChangeArrowheads="1"/>
          </p:cNvSpPr>
          <p:nvPr/>
        </p:nvSpPr>
        <p:spPr bwMode="auto">
          <a:xfrm>
            <a:off x="1066800" y="1219200"/>
            <a:ext cx="7029810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Problem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Beam diagnostics.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Advantage</a:t>
            </a:r>
          </a:p>
          <a:p>
            <a:endParaRPr lang="en-US" sz="20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r>
              <a:rPr lang="en-US" sz="2000" b="1" dirty="0" smtClean="0">
                <a:latin typeface="Calibri" pitchFamily="34" charset="0"/>
              </a:rPr>
              <a:t>We do have a reference </a:t>
            </a:r>
            <a:r>
              <a:rPr lang="en-US" sz="2000" b="1" smtClean="0">
                <a:latin typeface="Calibri" pitchFamily="34" charset="0"/>
              </a:rPr>
              <a:t>beam for 300 ms breeding and trapping :</a:t>
            </a:r>
            <a:endParaRPr lang="en-US" sz="2000" b="1" dirty="0" smtClean="0">
              <a:latin typeface="Calibri" pitchFamily="34" charset="0"/>
            </a:endParaRPr>
          </a:p>
          <a:p>
            <a:r>
              <a:rPr lang="en-US" sz="2000" b="1" baseline="30000" smtClean="0">
                <a:latin typeface="Calibri" pitchFamily="34" charset="0"/>
              </a:rPr>
              <a:t>61</a:t>
            </a:r>
            <a:r>
              <a:rPr lang="en-US" sz="2000" b="1" smtClean="0">
                <a:latin typeface="Calibri" pitchFamily="34" charset="0"/>
              </a:rPr>
              <a:t>Mn </a:t>
            </a:r>
            <a:r>
              <a:rPr lang="en-US" sz="2000" b="1" dirty="0" smtClean="0">
                <a:latin typeface="Calibri" pitchFamily="34" charset="0"/>
              </a:rPr>
              <a:t>and </a:t>
            </a:r>
            <a:r>
              <a:rPr lang="en-US" sz="2000" b="1" baseline="30000" smtClean="0">
                <a:latin typeface="Calibri" pitchFamily="34" charset="0"/>
              </a:rPr>
              <a:t>61</a:t>
            </a:r>
            <a:r>
              <a:rPr lang="en-US" sz="2000" b="1" smtClean="0">
                <a:latin typeface="Calibri" pitchFamily="34" charset="0"/>
              </a:rPr>
              <a:t>Fe </a:t>
            </a:r>
            <a:r>
              <a:rPr lang="en-US" sz="2000" b="1" smtClean="0">
                <a:latin typeface="Calibri" pitchFamily="34" charset="0"/>
                <a:sym typeface="Symbol"/>
              </a:rPr>
              <a:t> </a:t>
            </a:r>
            <a:r>
              <a:rPr lang="en-US" sz="2000" b="1" smtClean="0">
                <a:latin typeface="Calibri" pitchFamily="34" charset="0"/>
              </a:rPr>
              <a:t>resolution and calibration can be tested !</a:t>
            </a:r>
            <a:endParaRPr lang="en-US" sz="2000" b="1" dirty="0" smtClean="0">
              <a:latin typeface="Calibri" pitchFamily="34" charset="0"/>
            </a:endParaRPr>
          </a:p>
          <a:p>
            <a:endParaRPr lang="en-US" sz="2000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  <a:p>
            <a:endParaRPr lang="en-US" b="1" dirty="0">
              <a:latin typeface="Calibri" pitchFamily="34" charset="0"/>
            </a:endParaRPr>
          </a:p>
          <a:p>
            <a:endParaRPr lang="en-US" b="1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>
            <a:off x="1828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time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(REX, MINIBALL, tuning of radioactive beam)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28800" y="2941320"/>
            <a:ext cx="1752600" cy="54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828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(“standard” </a:t>
            </a:r>
            <a:r>
              <a:rPr lang="en-US" sz="1400" b="1" dirty="0" err="1" smtClean="0">
                <a:solidFill>
                  <a:srgbClr val="FF0000"/>
                </a:solidFill>
              </a:rPr>
              <a:t>coulex</a:t>
            </a:r>
            <a:r>
              <a:rPr lang="en-US" sz="1400" b="1" dirty="0" smtClean="0">
                <a:solidFill>
                  <a:srgbClr val="FF0000"/>
                </a:solidFill>
              </a:rPr>
              <a:t>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733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mass resolving tests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TOF gates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733800" y="2941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33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38800" y="1798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638800" y="4084320"/>
            <a:ext cx="1752600" cy="10972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828800" y="3489960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(“standard” </a:t>
            </a:r>
            <a:r>
              <a:rPr lang="en-US" sz="1400" b="1" dirty="0" err="1" smtClean="0">
                <a:solidFill>
                  <a:srgbClr val="FF0000"/>
                </a:solidFill>
              </a:rPr>
              <a:t>coulex</a:t>
            </a:r>
            <a:r>
              <a:rPr lang="en-US" sz="1400" b="1" dirty="0" smtClean="0">
                <a:solidFill>
                  <a:srgbClr val="FF0000"/>
                </a:solidFill>
              </a:rPr>
              <a:t>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638800" y="2939142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28800" y="2939144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debugging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638800" y="3483428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A=62 beam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99243" y="16734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9243" y="2740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16h00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1219200" y="38862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24h00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1219200" y="5026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46859" y="1143000"/>
            <a:ext cx="300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 shifts : beam time overview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Further investigations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914400"/>
            <a:ext cx="5617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Why do we ask for an additional 9 shifts for IS468 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887852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 It </a:t>
            </a:r>
            <a:r>
              <a:rPr lang="en-US" sz="2000" b="1" u="sng" dirty="0" smtClean="0"/>
              <a:t>IS</a:t>
            </a:r>
            <a:r>
              <a:rPr lang="en-US" sz="2000" b="1" dirty="0" smtClean="0"/>
              <a:t> possible to post-accelerate decay products </a:t>
            </a:r>
            <a:r>
              <a:rPr lang="en-US" sz="2000" b="1" dirty="0" smtClean="0">
                <a:sym typeface="Symbol"/>
              </a:rPr>
              <a:t> </a:t>
            </a:r>
            <a:r>
              <a:rPr lang="en-US" sz="2000" b="1" baseline="30000" dirty="0" smtClean="0">
                <a:sym typeface="Symbol"/>
              </a:rPr>
              <a:t>62</a:t>
            </a:r>
            <a:r>
              <a:rPr lang="en-US" sz="2000" b="1" dirty="0" smtClean="0">
                <a:sym typeface="Symbol"/>
              </a:rPr>
              <a:t>Fe within reach 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More accurate B(E2) measurement with low energy </a:t>
            </a:r>
            <a:r>
              <a:rPr lang="en-US" sz="2000" b="1" dirty="0" err="1" smtClean="0">
                <a:sym typeface="Symbol"/>
              </a:rPr>
              <a:t>coulex</a:t>
            </a:r>
            <a:r>
              <a:rPr lang="en-US" sz="2000" b="1" dirty="0" smtClean="0">
                <a:sym typeface="Symbol"/>
              </a:rPr>
              <a:t> (</a:t>
            </a:r>
            <a:r>
              <a:rPr lang="en-US" sz="2000" b="1" dirty="0" smtClean="0">
                <a:latin typeface="Calibri"/>
                <a:sym typeface="Symbol"/>
              </a:rPr>
              <a:t>≈</a:t>
            </a:r>
            <a:r>
              <a:rPr lang="en-US" sz="2000" b="1" dirty="0" smtClean="0">
                <a:sym typeface="Symbol"/>
              </a:rPr>
              <a:t>10% error bar);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</a:t>
            </a:r>
            <a:r>
              <a:rPr lang="en-US" sz="2000" b="1" dirty="0" err="1" smtClean="0">
                <a:sym typeface="Symbol"/>
              </a:rPr>
              <a:t>Quadrupole</a:t>
            </a:r>
            <a:r>
              <a:rPr lang="en-US" sz="2000" b="1" dirty="0" smtClean="0">
                <a:sym typeface="Symbol"/>
              </a:rPr>
              <a:t> moment in combination with lifetime measurements ;</a:t>
            </a:r>
          </a:p>
          <a:p>
            <a:r>
              <a:rPr lang="en-US" sz="2000" b="1" dirty="0" smtClean="0"/>
              <a:t> </a:t>
            </a:r>
          </a:p>
          <a:p>
            <a:pPr>
              <a:buFontTx/>
              <a:buChar char="-"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Further investigations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914400"/>
            <a:ext cx="5617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Why do we ask for an additional 9 shifts for IS468 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887852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 It </a:t>
            </a:r>
            <a:r>
              <a:rPr lang="en-US" sz="2000" b="1" u="sng" dirty="0" smtClean="0"/>
              <a:t>IS</a:t>
            </a:r>
            <a:r>
              <a:rPr lang="en-US" sz="2000" b="1" dirty="0" smtClean="0"/>
              <a:t> possible to post-accelerate decay products </a:t>
            </a:r>
            <a:r>
              <a:rPr lang="en-US" sz="2000" b="1" dirty="0" smtClean="0">
                <a:sym typeface="Symbol"/>
              </a:rPr>
              <a:t> </a:t>
            </a:r>
            <a:r>
              <a:rPr lang="en-US" sz="2000" b="1" baseline="30000" dirty="0" smtClean="0">
                <a:sym typeface="Symbol"/>
              </a:rPr>
              <a:t>62</a:t>
            </a:r>
            <a:r>
              <a:rPr lang="en-US" sz="2000" b="1" dirty="0" smtClean="0">
                <a:sym typeface="Symbol"/>
              </a:rPr>
              <a:t>Fe within reach 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More accurate B(E2) measurement with low energy </a:t>
            </a:r>
            <a:r>
              <a:rPr lang="en-US" sz="2000" b="1" dirty="0" err="1" smtClean="0">
                <a:sym typeface="Symbol"/>
              </a:rPr>
              <a:t>coulex</a:t>
            </a:r>
            <a:r>
              <a:rPr lang="en-US" sz="2000" b="1" dirty="0" smtClean="0">
                <a:sym typeface="Symbol"/>
              </a:rPr>
              <a:t> (</a:t>
            </a:r>
            <a:r>
              <a:rPr lang="en-US" sz="2000" b="1" dirty="0" smtClean="0">
                <a:latin typeface="Calibri"/>
                <a:sym typeface="Symbol"/>
              </a:rPr>
              <a:t>≈</a:t>
            </a:r>
            <a:r>
              <a:rPr lang="en-US" sz="2000" b="1" dirty="0" smtClean="0">
                <a:sym typeface="Symbol"/>
              </a:rPr>
              <a:t>10% error bar);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</a:t>
            </a:r>
            <a:r>
              <a:rPr lang="en-US" sz="2000" b="1" dirty="0" err="1" smtClean="0">
                <a:sym typeface="Symbol"/>
              </a:rPr>
              <a:t>Quadrupole</a:t>
            </a:r>
            <a:r>
              <a:rPr lang="en-US" sz="2000" b="1" dirty="0" smtClean="0">
                <a:sym typeface="Symbol"/>
              </a:rPr>
              <a:t> moment in combination with lifetime measurements ;</a:t>
            </a:r>
          </a:p>
          <a:p>
            <a:pPr lvl="1">
              <a:buFontTx/>
              <a:buChar char="-"/>
            </a:pPr>
            <a:endParaRPr lang="en-US" sz="2000" b="1" dirty="0" smtClean="0">
              <a:sym typeface="Symbol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ym typeface="Symbol"/>
              </a:rPr>
              <a:t> Possible (future) applications (Mother – Daughter) :</a:t>
            </a:r>
          </a:p>
          <a:p>
            <a:pPr lvl="1"/>
            <a:r>
              <a:rPr lang="en-US" sz="2000" b="1" dirty="0" smtClean="0">
                <a:sym typeface="Symbol"/>
              </a:rPr>
              <a:t>neutron rich K-Ca ;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Rb –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Sr ;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Be –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 ;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Y –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Zr ;</a:t>
            </a:r>
          </a:p>
          <a:p>
            <a:pPr lvl="1"/>
            <a:r>
              <a:rPr lang="en-US" sz="2000" b="1" dirty="0" smtClean="0">
                <a:sym typeface="Symbol"/>
              </a:rPr>
              <a:t>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Al –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Si ;  …</a:t>
            </a:r>
          </a:p>
          <a:p>
            <a:pPr lvl="1">
              <a:buFontTx/>
              <a:buChar char="-"/>
            </a:pPr>
            <a:endParaRPr lang="en-US" sz="2000" b="1" dirty="0" smtClean="0">
              <a:sym typeface="Symbol"/>
            </a:endParaRPr>
          </a:p>
          <a:p>
            <a:pPr lvl="1">
              <a:buFontTx/>
              <a:buChar char="-"/>
            </a:pPr>
            <a:endParaRPr lang="en-US" sz="2000" b="1" dirty="0" smtClean="0">
              <a:sym typeface="Symbol"/>
            </a:endParaRPr>
          </a:p>
          <a:p>
            <a:pPr lvl="1"/>
            <a:endParaRPr lang="en-US" sz="2000" b="1" dirty="0" smtClean="0"/>
          </a:p>
          <a:p>
            <a:r>
              <a:rPr lang="en-US" sz="2000" b="1" dirty="0" smtClean="0"/>
              <a:t> </a:t>
            </a:r>
          </a:p>
          <a:p>
            <a:pPr>
              <a:buFontTx/>
              <a:buChar char="-"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Further investigations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914400"/>
            <a:ext cx="5617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Why do we ask for an additional 9 shifts for IS468 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8878521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 It </a:t>
            </a:r>
            <a:r>
              <a:rPr lang="en-US" sz="2000" b="1" u="sng" dirty="0" smtClean="0"/>
              <a:t>IS</a:t>
            </a:r>
            <a:r>
              <a:rPr lang="en-US" sz="2000" b="1" dirty="0" smtClean="0"/>
              <a:t> possible to post-accelerate decay products </a:t>
            </a:r>
            <a:r>
              <a:rPr lang="en-US" sz="2000" b="1" dirty="0" smtClean="0">
                <a:sym typeface="Symbol"/>
              </a:rPr>
              <a:t> </a:t>
            </a:r>
            <a:r>
              <a:rPr lang="en-US" sz="2000" b="1" baseline="30000" dirty="0" smtClean="0">
                <a:sym typeface="Symbol"/>
              </a:rPr>
              <a:t>62</a:t>
            </a:r>
            <a:r>
              <a:rPr lang="en-US" sz="2000" b="1" dirty="0" smtClean="0">
                <a:sym typeface="Symbol"/>
              </a:rPr>
              <a:t>Fe within reach 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More accurate B(E2) measurement with low energy </a:t>
            </a:r>
            <a:r>
              <a:rPr lang="en-US" sz="2000" b="1" dirty="0" err="1" smtClean="0">
                <a:sym typeface="Symbol"/>
              </a:rPr>
              <a:t>coulex</a:t>
            </a:r>
            <a:r>
              <a:rPr lang="en-US" sz="2000" b="1" dirty="0" smtClean="0">
                <a:sym typeface="Symbol"/>
              </a:rPr>
              <a:t> (</a:t>
            </a:r>
            <a:r>
              <a:rPr lang="en-US" sz="2000" b="1" dirty="0" smtClean="0">
                <a:latin typeface="Calibri"/>
                <a:sym typeface="Symbol"/>
              </a:rPr>
              <a:t>≈</a:t>
            </a:r>
            <a:r>
              <a:rPr lang="en-US" sz="2000" b="1" dirty="0" smtClean="0">
                <a:sym typeface="Symbol"/>
              </a:rPr>
              <a:t>10% error bar);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</a:t>
            </a:r>
            <a:r>
              <a:rPr lang="en-US" sz="2000" b="1" dirty="0" err="1" smtClean="0">
                <a:sym typeface="Symbol"/>
              </a:rPr>
              <a:t>Quadrupole</a:t>
            </a:r>
            <a:r>
              <a:rPr lang="en-US" sz="2000" b="1" dirty="0" smtClean="0">
                <a:sym typeface="Symbol"/>
              </a:rPr>
              <a:t> moment in combination with lifetime measurements ;</a:t>
            </a:r>
          </a:p>
          <a:p>
            <a:pPr lvl="1">
              <a:buFontTx/>
              <a:buChar char="-"/>
            </a:pPr>
            <a:endParaRPr lang="en-US" sz="2000" b="1" dirty="0" smtClean="0">
              <a:sym typeface="Symbol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ym typeface="Symbol"/>
              </a:rPr>
              <a:t> Possible (future) applications (Mother – Daughter) :</a:t>
            </a:r>
          </a:p>
          <a:p>
            <a:pPr lvl="1"/>
            <a:r>
              <a:rPr lang="en-US" sz="2000" b="1" dirty="0" smtClean="0">
                <a:sym typeface="Symbol"/>
              </a:rPr>
              <a:t>neutron rich K-Ca ;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Rb –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Sr ;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Be –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 ;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Y –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Zr ;</a:t>
            </a:r>
          </a:p>
          <a:p>
            <a:pPr lvl="1"/>
            <a:r>
              <a:rPr lang="en-US" sz="2000" b="1" dirty="0" smtClean="0">
                <a:sym typeface="Symbol"/>
              </a:rPr>
              <a:t>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Al –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Si ;  …</a:t>
            </a:r>
          </a:p>
          <a:p>
            <a:pPr lvl="1"/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 Need to understand the apparent losses in REXTRAP and/or EBIS ;</a:t>
            </a:r>
          </a:p>
          <a:p>
            <a:r>
              <a:rPr lang="en-US" sz="2000" b="1" dirty="0" smtClean="0"/>
              <a:t>  Relevant for ALL experiments at REX needing long trapping </a:t>
            </a:r>
          </a:p>
          <a:p>
            <a:r>
              <a:rPr lang="en-US" sz="2000" b="1" dirty="0" smtClean="0"/>
              <a:t>  and breeding times with short lived isotopes (also HIE-ISOLDE !) ;</a:t>
            </a:r>
          </a:p>
          <a:p>
            <a:r>
              <a:rPr lang="en-US" sz="2000" b="1" dirty="0" smtClean="0"/>
              <a:t> </a:t>
            </a:r>
          </a:p>
          <a:p>
            <a:pPr>
              <a:buFontTx/>
              <a:buChar char="-"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Further investigations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914400"/>
            <a:ext cx="5617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Why do we ask for an additional 9 shifts for IS468 ?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371600"/>
            <a:ext cx="8878521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 It </a:t>
            </a:r>
            <a:r>
              <a:rPr lang="en-US" sz="2000" b="1" u="sng" dirty="0" smtClean="0"/>
              <a:t>IS</a:t>
            </a:r>
            <a:r>
              <a:rPr lang="en-US" sz="2000" b="1" dirty="0" smtClean="0"/>
              <a:t> possible to post-accelerate decay products </a:t>
            </a:r>
            <a:r>
              <a:rPr lang="en-US" sz="2000" b="1" dirty="0" smtClean="0">
                <a:sym typeface="Symbol"/>
              </a:rPr>
              <a:t> </a:t>
            </a:r>
            <a:r>
              <a:rPr lang="en-US" sz="2000" b="1" baseline="30000" dirty="0" smtClean="0">
                <a:sym typeface="Symbol"/>
              </a:rPr>
              <a:t>62</a:t>
            </a:r>
            <a:r>
              <a:rPr lang="en-US" sz="2000" b="1" dirty="0" smtClean="0">
                <a:sym typeface="Symbol"/>
              </a:rPr>
              <a:t>Fe within reach 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More accurate B(E2) measurement with low energy </a:t>
            </a:r>
            <a:r>
              <a:rPr lang="en-US" sz="2000" b="1" dirty="0" err="1" smtClean="0">
                <a:sym typeface="Symbol"/>
              </a:rPr>
              <a:t>coulex</a:t>
            </a:r>
            <a:r>
              <a:rPr lang="en-US" sz="2000" b="1" dirty="0" smtClean="0">
                <a:sym typeface="Symbol"/>
              </a:rPr>
              <a:t> (</a:t>
            </a:r>
            <a:r>
              <a:rPr lang="en-US" sz="2000" b="1" dirty="0" smtClean="0">
                <a:latin typeface="Calibri"/>
                <a:sym typeface="Symbol"/>
              </a:rPr>
              <a:t>≈</a:t>
            </a:r>
            <a:r>
              <a:rPr lang="en-US" sz="2000" b="1" dirty="0" smtClean="0">
                <a:sym typeface="Symbol"/>
              </a:rPr>
              <a:t>10% error bar);</a:t>
            </a:r>
          </a:p>
          <a:p>
            <a:pPr lvl="1">
              <a:buFontTx/>
              <a:buChar char="-"/>
            </a:pPr>
            <a:r>
              <a:rPr lang="en-US" sz="2000" b="1" dirty="0" smtClean="0">
                <a:sym typeface="Symbol"/>
              </a:rPr>
              <a:t> </a:t>
            </a:r>
            <a:r>
              <a:rPr lang="en-US" sz="2000" b="1" dirty="0" err="1" smtClean="0">
                <a:sym typeface="Symbol"/>
              </a:rPr>
              <a:t>Quadrupole</a:t>
            </a:r>
            <a:r>
              <a:rPr lang="en-US" sz="2000" b="1" dirty="0" smtClean="0">
                <a:sym typeface="Symbol"/>
              </a:rPr>
              <a:t> moment in combination with lifetime measurements ;</a:t>
            </a:r>
          </a:p>
          <a:p>
            <a:pPr lvl="1">
              <a:buFontTx/>
              <a:buChar char="-"/>
            </a:pPr>
            <a:endParaRPr lang="en-US" sz="2000" b="1" dirty="0" smtClean="0">
              <a:sym typeface="Symbol"/>
            </a:endParaRPr>
          </a:p>
          <a:p>
            <a:pPr>
              <a:buFontTx/>
              <a:buChar char="-"/>
            </a:pPr>
            <a:r>
              <a:rPr lang="en-US" sz="2000" b="1" dirty="0" smtClean="0">
                <a:sym typeface="Symbol"/>
              </a:rPr>
              <a:t> Possible (future) applications (Mother – Daughter) :</a:t>
            </a:r>
          </a:p>
          <a:p>
            <a:pPr lvl="1"/>
            <a:r>
              <a:rPr lang="en-US" sz="2000" b="1" dirty="0" smtClean="0">
                <a:sym typeface="Symbol"/>
              </a:rPr>
              <a:t>neutron rich K-Ca ;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Rb – </a:t>
            </a:r>
            <a:r>
              <a:rPr lang="en-US" sz="2000" b="1" baseline="30000" dirty="0" smtClean="0">
                <a:sym typeface="Symbol"/>
              </a:rPr>
              <a:t>96</a:t>
            </a:r>
            <a:r>
              <a:rPr lang="en-US" sz="2000" b="1" dirty="0" smtClean="0">
                <a:sym typeface="Symbol"/>
              </a:rPr>
              <a:t>Sr ;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Be – </a:t>
            </a:r>
            <a:r>
              <a:rPr lang="en-US" sz="2000" b="1" baseline="30000" dirty="0" smtClean="0">
                <a:sym typeface="Symbol"/>
              </a:rPr>
              <a:t>12</a:t>
            </a:r>
            <a:r>
              <a:rPr lang="en-US" sz="2000" b="1" dirty="0" smtClean="0">
                <a:sym typeface="Symbol"/>
              </a:rPr>
              <a:t>B ;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Y – </a:t>
            </a:r>
            <a:r>
              <a:rPr lang="en-US" sz="2000" b="1" baseline="30000" dirty="0" smtClean="0">
                <a:sym typeface="Symbol"/>
              </a:rPr>
              <a:t>98-103</a:t>
            </a:r>
            <a:r>
              <a:rPr lang="en-US" sz="2000" b="1" dirty="0" smtClean="0">
                <a:sym typeface="Symbol"/>
              </a:rPr>
              <a:t>Zr ;</a:t>
            </a:r>
          </a:p>
          <a:p>
            <a:pPr lvl="1"/>
            <a:r>
              <a:rPr lang="en-US" sz="2000" b="1" dirty="0" smtClean="0">
                <a:sym typeface="Symbol"/>
              </a:rPr>
              <a:t>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Al – </a:t>
            </a:r>
            <a:r>
              <a:rPr lang="en-US" sz="2000" b="1" baseline="30000" dirty="0" smtClean="0">
                <a:sym typeface="Symbol"/>
              </a:rPr>
              <a:t>33,34,35</a:t>
            </a:r>
            <a:r>
              <a:rPr lang="en-US" sz="2000" b="1" dirty="0" smtClean="0">
                <a:sym typeface="Symbol"/>
              </a:rPr>
              <a:t>Si ;  …</a:t>
            </a:r>
          </a:p>
          <a:p>
            <a:pPr lvl="1"/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 Need to understand the apparent losses in REXTRAP and/or EBIS ;</a:t>
            </a:r>
          </a:p>
          <a:p>
            <a:r>
              <a:rPr lang="en-US" sz="2000" b="1" dirty="0" smtClean="0"/>
              <a:t>  Relevant for ALL experiments at REX needing long trapping </a:t>
            </a:r>
          </a:p>
          <a:p>
            <a:r>
              <a:rPr lang="en-US" sz="2000" b="1" dirty="0" smtClean="0"/>
              <a:t>  and breeding times with short lived isotopes (also HIE-ISOLDE !) ;</a:t>
            </a:r>
          </a:p>
          <a:p>
            <a:endParaRPr lang="en-US" sz="2000" b="1" dirty="0" smtClean="0"/>
          </a:p>
          <a:p>
            <a:pPr>
              <a:buFontTx/>
              <a:buChar char="-"/>
            </a:pPr>
            <a:r>
              <a:rPr lang="en-US" sz="2000" b="1" dirty="0" smtClean="0"/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Radioactive beam is needed for in-trap decay studies</a:t>
            </a:r>
            <a:r>
              <a:rPr lang="en-US" sz="2000" b="1" dirty="0" smtClean="0"/>
              <a:t> ;</a:t>
            </a:r>
          </a:p>
          <a:p>
            <a:pPr lvl="1">
              <a:buFontTx/>
              <a:buChar char="-"/>
            </a:pPr>
            <a:r>
              <a:rPr lang="en-US" sz="2000" b="1" dirty="0" smtClean="0"/>
              <a:t> </a:t>
            </a:r>
            <a:r>
              <a:rPr lang="en-US" sz="2000" b="1" baseline="30000" dirty="0" smtClean="0"/>
              <a:t>61,62</a:t>
            </a:r>
            <a:r>
              <a:rPr lang="en-US" sz="2000" b="1" dirty="0" smtClean="0"/>
              <a:t>Mn is </a:t>
            </a:r>
            <a:r>
              <a:rPr lang="en-US" sz="2000" b="1" u="sng" dirty="0" smtClean="0">
                <a:solidFill>
                  <a:schemeClr val="tx2"/>
                </a:solidFill>
              </a:rPr>
              <a:t>clean</a:t>
            </a:r>
            <a:r>
              <a:rPr lang="en-US" sz="2000" b="1" dirty="0" smtClean="0"/>
              <a:t>, </a:t>
            </a:r>
            <a:r>
              <a:rPr lang="en-US" sz="2000" b="1" u="sng" dirty="0" smtClean="0">
                <a:solidFill>
                  <a:schemeClr val="tx2"/>
                </a:solidFill>
              </a:rPr>
              <a:t>short lived</a:t>
            </a:r>
            <a:r>
              <a:rPr lang="en-US" sz="2000" b="1" dirty="0" smtClean="0">
                <a:solidFill>
                  <a:schemeClr val="tx2"/>
                </a:solidFill>
              </a:rPr>
              <a:t>, </a:t>
            </a:r>
            <a:r>
              <a:rPr lang="en-US" sz="2000" b="1" u="sng" dirty="0" smtClean="0">
                <a:solidFill>
                  <a:schemeClr val="tx2"/>
                </a:solidFill>
              </a:rPr>
              <a:t>intense</a:t>
            </a:r>
            <a:r>
              <a:rPr lang="en-US" sz="2000" b="1" dirty="0" smtClean="0">
                <a:solidFill>
                  <a:schemeClr val="tx2"/>
                </a:solidFill>
              </a:rPr>
              <a:t>, </a:t>
            </a:r>
            <a:r>
              <a:rPr lang="en-US" sz="2000" b="1" u="sng" dirty="0" smtClean="0">
                <a:solidFill>
                  <a:schemeClr val="tx2"/>
                </a:solidFill>
              </a:rPr>
              <a:t>feasibility proven (2008)</a:t>
            </a:r>
            <a:r>
              <a:rPr lang="en-US" sz="2000" b="1" dirty="0" smtClean="0">
                <a:solidFill>
                  <a:schemeClr val="tx2"/>
                </a:solidFill>
              </a:rPr>
              <a:t>, </a:t>
            </a:r>
          </a:p>
          <a:p>
            <a:pPr lvl="1"/>
            <a:r>
              <a:rPr lang="en-US" sz="2000" b="1" dirty="0" smtClean="0">
                <a:solidFill>
                  <a:schemeClr val="tx2"/>
                </a:solidFill>
              </a:rPr>
              <a:t>   </a:t>
            </a:r>
            <a:r>
              <a:rPr lang="en-US" sz="2000" b="1" u="sng" dirty="0" smtClean="0">
                <a:solidFill>
                  <a:schemeClr val="tx2"/>
                </a:solidFill>
              </a:rPr>
              <a:t>two Q-values for reference (A=61 and A=62)</a:t>
            </a:r>
            <a:r>
              <a:rPr lang="en-US" sz="2000" b="1" dirty="0" smtClean="0"/>
              <a:t> </a:t>
            </a:r>
            <a:r>
              <a:rPr lang="en-US" sz="2000" b="1" dirty="0" smtClean="0">
                <a:sym typeface="Symbol"/>
              </a:rPr>
              <a:t>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ideal candidates</a:t>
            </a:r>
            <a:r>
              <a:rPr lang="en-US" sz="2000" b="1" dirty="0" smtClean="0">
                <a:sym typeface="Symbol"/>
              </a:rPr>
              <a:t> !</a:t>
            </a:r>
            <a:endParaRPr lang="en-US" sz="2000" b="1" dirty="0" smtClean="0"/>
          </a:p>
          <a:p>
            <a:pPr lvl="1">
              <a:buFontTx/>
              <a:buChar char="-"/>
            </a:pPr>
            <a:endParaRPr lang="en-US" sz="2000" b="1" dirty="0" smtClean="0"/>
          </a:p>
          <a:p>
            <a:r>
              <a:rPr lang="en-US" sz="2000" b="1" dirty="0" smtClean="0"/>
              <a:t> </a:t>
            </a:r>
          </a:p>
          <a:p>
            <a:pPr>
              <a:buFontTx/>
              <a:buChar char="-"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3/ Further investigations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1828800" y="1572697"/>
            <a:ext cx="1752600" cy="10972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- Transmission tests with radioactive beam ;</a:t>
            </a:r>
          </a:p>
          <a:p>
            <a:r>
              <a:rPr lang="en-US" sz="1200" dirty="0" smtClean="0">
                <a:solidFill>
                  <a:schemeClr val="tx1"/>
                </a:solidFill>
              </a:rPr>
              <a:t>- Test of beam diagnostics and resolution ;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28800" y="2715697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Systematic scan of trapping and breeding times (**) ;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28800" y="3858697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(“standard” </a:t>
            </a:r>
            <a:r>
              <a:rPr lang="en-US" sz="1200" dirty="0" err="1" smtClean="0">
                <a:solidFill>
                  <a:schemeClr val="tx1"/>
                </a:solidFill>
              </a:rPr>
              <a:t>coulex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733800" y="1572697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Tx/>
              <a:buChar char="-"/>
            </a:pPr>
            <a:r>
              <a:rPr lang="en-US" sz="1200" dirty="0" smtClean="0">
                <a:solidFill>
                  <a:schemeClr val="tx1"/>
                </a:solidFill>
              </a:rPr>
              <a:t>Systematic scan of trapping and breeding times ;</a:t>
            </a:r>
          </a:p>
          <a:p>
            <a:pPr>
              <a:buFontTx/>
              <a:buChar char="-"/>
            </a:pPr>
            <a:r>
              <a:rPr lang="en-US" sz="1200" dirty="0" smtClean="0">
                <a:solidFill>
                  <a:schemeClr val="tx1"/>
                </a:solidFill>
              </a:rPr>
              <a:t> Investigation of TOF spectrum ;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33800" y="2715697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(*)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– in-trap decay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(target </a:t>
            </a:r>
            <a:r>
              <a:rPr lang="en-US" sz="1200" baseline="30000" dirty="0" smtClean="0">
                <a:solidFill>
                  <a:schemeClr val="tx1"/>
                </a:solidFill>
              </a:rPr>
              <a:t>109</a:t>
            </a:r>
            <a:r>
              <a:rPr lang="en-US" sz="1200" dirty="0" smtClean="0">
                <a:solidFill>
                  <a:schemeClr val="tx1"/>
                </a:solidFill>
              </a:rPr>
              <a:t>Ag)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733800" y="3858697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(*)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– in-trap decay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(target </a:t>
            </a:r>
            <a:r>
              <a:rPr lang="en-US" sz="1200" baseline="30000" dirty="0" smtClean="0">
                <a:solidFill>
                  <a:schemeClr val="tx1"/>
                </a:solidFill>
              </a:rPr>
              <a:t>109</a:t>
            </a:r>
            <a:r>
              <a:rPr lang="en-US" sz="1200" dirty="0" smtClean="0">
                <a:solidFill>
                  <a:schemeClr val="tx1"/>
                </a:solidFill>
              </a:rPr>
              <a:t>Ag)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38800" y="1572697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tx1"/>
                </a:solidFill>
              </a:rPr>
              <a:t>Systematic scan of trapping and breeding times ;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38800" y="3858697"/>
            <a:ext cx="1752600" cy="10972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(*)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– in-trap decay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(target </a:t>
            </a:r>
            <a:r>
              <a:rPr lang="en-US" sz="1200" baseline="30000" dirty="0" smtClean="0">
                <a:solidFill>
                  <a:schemeClr val="tx1"/>
                </a:solidFill>
              </a:rPr>
              <a:t>58</a:t>
            </a:r>
            <a:r>
              <a:rPr lang="en-US" sz="1200" dirty="0" smtClean="0">
                <a:solidFill>
                  <a:schemeClr val="tx1"/>
                </a:solidFill>
              </a:rPr>
              <a:t>Ni)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638800" y="2713519"/>
            <a:ext cx="1752600" cy="10994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(*)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– in-trap decay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(target </a:t>
            </a:r>
            <a:r>
              <a:rPr lang="en-US" sz="1200" baseline="30000" dirty="0" smtClean="0">
                <a:solidFill>
                  <a:schemeClr val="tx1"/>
                </a:solidFill>
              </a:rPr>
              <a:t>58</a:t>
            </a:r>
            <a:r>
              <a:rPr lang="en-US" sz="1200" dirty="0" smtClean="0">
                <a:solidFill>
                  <a:schemeClr val="tx1"/>
                </a:solidFill>
              </a:rPr>
              <a:t>Ni)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99243" y="14478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1199243" y="25146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16h00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1219200" y="3660577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24h00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1219200" y="48006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146859" y="1143000"/>
            <a:ext cx="308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 shifts : proposed beam time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52600" y="5260777"/>
            <a:ext cx="7010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(*) depending on the outcome of the tests with REXTRAP and EBIS</a:t>
            </a:r>
          </a:p>
          <a:p>
            <a:r>
              <a:rPr lang="en-US" sz="1600" dirty="0" smtClean="0"/>
              <a:t>(**) - changing breeding time </a:t>
            </a:r>
            <a:r>
              <a:rPr lang="en-US" sz="1600" dirty="0" smtClean="0">
                <a:sym typeface="Symbol"/>
              </a:rPr>
              <a:t> </a:t>
            </a:r>
            <a:r>
              <a:rPr lang="en-US" sz="1600" dirty="0" err="1" smtClean="0">
                <a:sym typeface="Symbol"/>
              </a:rPr>
              <a:t>linac</a:t>
            </a:r>
            <a:r>
              <a:rPr lang="en-US" sz="1600" dirty="0" smtClean="0">
                <a:sym typeface="Symbol"/>
              </a:rPr>
              <a:t> scaling (A/q) !</a:t>
            </a:r>
          </a:p>
          <a:p>
            <a:r>
              <a:rPr lang="en-US" sz="1600" dirty="0" smtClean="0">
                <a:sym typeface="Symbol"/>
              </a:rPr>
              <a:t>        - includes as well : second cooling frequency (Fe</a:t>
            </a:r>
            <a:r>
              <a:rPr lang="en-US" sz="1600" baseline="30000" dirty="0" smtClean="0">
                <a:sym typeface="Symbol"/>
              </a:rPr>
              <a:t>2+</a:t>
            </a:r>
            <a:r>
              <a:rPr lang="en-US" sz="1600" dirty="0" smtClean="0">
                <a:sym typeface="Symbol"/>
              </a:rPr>
              <a:t>), </a:t>
            </a:r>
          </a:p>
          <a:p>
            <a:r>
              <a:rPr lang="en-US" sz="1600" dirty="0" smtClean="0">
                <a:sym typeface="Symbol"/>
              </a:rPr>
              <a:t>        change buffer gas pressure, …</a:t>
            </a:r>
          </a:p>
          <a:p>
            <a:r>
              <a:rPr lang="en-US" sz="1600" dirty="0" smtClean="0">
                <a:sym typeface="Symbol"/>
              </a:rPr>
              <a:t>        - difference between A=61 and A=62 (influence recoil energy Fe daughter)</a:t>
            </a:r>
          </a:p>
          <a:p>
            <a:r>
              <a:rPr lang="en-US" sz="1600" dirty="0" smtClean="0">
                <a:sym typeface="Symbol"/>
              </a:rPr>
              <a:t>        - </a:t>
            </a:r>
            <a:r>
              <a:rPr lang="en-US" sz="1600" b="1" dirty="0" smtClean="0">
                <a:sym typeface="Symbol"/>
              </a:rPr>
              <a:t>time consuming and expertise required !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1524000"/>
            <a:ext cx="4846637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1752600" y="5410200"/>
            <a:ext cx="6596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Careful 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Absolute scale and comparison does NOT take into account possible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fluctuations in laser ionization efficiency … !!!!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752600" y="4876800"/>
            <a:ext cx="6596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Careful 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Absolute scale and comparison does NOT take into account possible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fluctuations in laser ionization efficiency … !!!!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57400" y="1066800"/>
            <a:ext cx="52578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4961" r="25496"/>
          <a:stretch>
            <a:fillRect/>
          </a:stretch>
        </p:blipFill>
        <p:spPr bwMode="auto">
          <a:xfrm>
            <a:off x="5286380" y="1225151"/>
            <a:ext cx="3714776" cy="2737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86314" y="4011233"/>
            <a:ext cx="410849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1</a:t>
            </a:r>
            <a:r>
              <a:rPr lang="en-US" baseline="-25000" dirty="0" smtClean="0"/>
              <a:t>/2</a:t>
            </a:r>
            <a:r>
              <a:rPr lang="en-US" dirty="0" smtClean="0"/>
              <a:t>=9.5(20)</a:t>
            </a:r>
            <a:r>
              <a:rPr lang="en-US" dirty="0" err="1" smtClean="0"/>
              <a:t>ps</a:t>
            </a:r>
            <a:endParaRPr lang="en-US" dirty="0" smtClean="0"/>
          </a:p>
          <a:p>
            <a:pPr algn="r"/>
            <a:r>
              <a:rPr lang="en-US" dirty="0" smtClean="0"/>
              <a:t>B(</a:t>
            </a:r>
            <a:r>
              <a:rPr lang="en-US" dirty="0" err="1" smtClean="0"/>
              <a:t>E2</a:t>
            </a:r>
            <a:r>
              <a:rPr lang="en-US" dirty="0" smtClean="0"/>
              <a:t>)=8(2) </a:t>
            </a:r>
            <a:r>
              <a:rPr lang="en-US" dirty="0" err="1" smtClean="0"/>
              <a:t>W.u</a:t>
            </a:r>
            <a:r>
              <a:rPr lang="en-US" dirty="0" smtClean="0"/>
              <a:t>.</a:t>
            </a:r>
          </a:p>
          <a:p>
            <a:pPr algn="r"/>
            <a:endParaRPr lang="en-US" dirty="0"/>
          </a:p>
          <a:p>
            <a:pPr algn="r"/>
            <a:r>
              <a:rPr lang="en-US" dirty="0" smtClean="0"/>
              <a:t>Lifetime measurements at </a:t>
            </a:r>
            <a:r>
              <a:rPr lang="en-US" dirty="0" err="1" smtClean="0"/>
              <a:t>Legnaro</a:t>
            </a:r>
            <a:r>
              <a:rPr lang="en-US" dirty="0" smtClean="0"/>
              <a:t>,</a:t>
            </a:r>
          </a:p>
          <a:p>
            <a:pPr algn="r"/>
            <a:r>
              <a:rPr lang="en-US" sz="1400" dirty="0" smtClean="0"/>
              <a:t>Picture from presentation by</a:t>
            </a:r>
          </a:p>
          <a:p>
            <a:pPr marL="342900" indent="-342900" algn="r"/>
            <a:r>
              <a:rPr lang="en-US" sz="1400" dirty="0" smtClean="0"/>
              <a:t>A. </a:t>
            </a:r>
            <a:r>
              <a:rPr lang="en-US" sz="1400" dirty="0" err="1" smtClean="0"/>
              <a:t>Gadea</a:t>
            </a:r>
            <a:r>
              <a:rPr lang="en-US" sz="1400" dirty="0" smtClean="0"/>
              <a:t>, Conference on Trends in Nuclear Structure, </a:t>
            </a:r>
          </a:p>
          <a:p>
            <a:pPr marL="342900" indent="-342900" algn="r"/>
            <a:r>
              <a:rPr lang="en-US" sz="1400" dirty="0" err="1" smtClean="0"/>
              <a:t>Zakopane</a:t>
            </a:r>
            <a:r>
              <a:rPr lang="en-US" sz="1400" dirty="0" smtClean="0"/>
              <a:t> 4-10 </a:t>
            </a:r>
            <a:r>
              <a:rPr lang="en-US" sz="1400" dirty="0" err="1" smtClean="0"/>
              <a:t>sept</a:t>
            </a:r>
            <a:r>
              <a:rPr lang="en-US" sz="1400" dirty="0" smtClean="0"/>
              <a:t>. 2006</a:t>
            </a:r>
            <a:endParaRPr lang="en-US" sz="1400" dirty="0"/>
          </a:p>
        </p:txBody>
      </p:sp>
      <p:pic>
        <p:nvPicPr>
          <p:cNvPr id="8" name="Picture 7" descr="Fe-Ni-Z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990148"/>
            <a:ext cx="4003387" cy="54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30904" y="606224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2500298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454447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626774" y="4210372"/>
            <a:ext cx="104400" cy="104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18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e-Ni-Zn-2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9014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606224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00628" y="1643050"/>
            <a:ext cx="414340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</p:txBody>
      </p:sp>
      <p:sp>
        <p:nvSpPr>
          <p:cNvPr id="13" name="Oval 12"/>
          <p:cNvSpPr/>
          <p:nvPr/>
        </p:nvSpPr>
        <p:spPr>
          <a:xfrm>
            <a:off x="4857751" y="264318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18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e-Ni-Zn-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9014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606224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0628" y="1643050"/>
            <a:ext cx="41434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  <a:p>
            <a:r>
              <a:rPr lang="en-US" dirty="0" err="1" smtClean="0"/>
              <a:t>pfgd</a:t>
            </a:r>
            <a:r>
              <a:rPr lang="en-US" dirty="0" smtClean="0"/>
              <a:t> (</a:t>
            </a:r>
            <a:r>
              <a:rPr lang="en-US" baseline="30000" dirty="0" err="1" smtClean="0"/>
              <a:t>52</a:t>
            </a:r>
            <a:r>
              <a:rPr lang="en-US" dirty="0" err="1" smtClean="0"/>
              <a:t>Ca</a:t>
            </a:r>
            <a:r>
              <a:rPr lang="en-US" dirty="0" smtClean="0"/>
              <a:t> core)</a:t>
            </a:r>
          </a:p>
          <a:p>
            <a:endParaRPr lang="en-US" dirty="0" smtClean="0"/>
          </a:p>
          <a:p>
            <a:r>
              <a:rPr lang="en-US" dirty="0" smtClean="0"/>
              <a:t>How do the </a:t>
            </a:r>
            <a:r>
              <a:rPr lang="en-US" dirty="0" err="1" smtClean="0"/>
              <a:t>1g</a:t>
            </a:r>
            <a:r>
              <a:rPr lang="en-US" baseline="-25000" dirty="0" err="1" smtClean="0"/>
              <a:t>9</a:t>
            </a:r>
            <a:r>
              <a:rPr lang="en-US" baseline="-25000" dirty="0" smtClean="0"/>
              <a:t>/2</a:t>
            </a:r>
            <a:r>
              <a:rPr lang="en-US" dirty="0" smtClean="0"/>
              <a:t> and possibly </a:t>
            </a:r>
            <a:r>
              <a:rPr lang="en-US" dirty="0" err="1" smtClean="0"/>
              <a:t>2d</a:t>
            </a:r>
            <a:r>
              <a:rPr lang="en-US" baseline="-25000" dirty="0" err="1" smtClean="0"/>
              <a:t>5</a:t>
            </a:r>
            <a:r>
              <a:rPr lang="en-US" baseline="-25000" dirty="0" smtClean="0"/>
              <a:t>/2</a:t>
            </a:r>
            <a:r>
              <a:rPr lang="en-US" dirty="0" smtClean="0"/>
              <a:t> neutron </a:t>
            </a:r>
            <a:r>
              <a:rPr lang="en-US" dirty="0" err="1" smtClean="0"/>
              <a:t>orbitals</a:t>
            </a:r>
            <a:r>
              <a:rPr lang="en-US" dirty="0" smtClean="0"/>
              <a:t> influence the </a:t>
            </a:r>
            <a:r>
              <a:rPr lang="en-US" dirty="0" err="1" smtClean="0"/>
              <a:t>quadrupole</a:t>
            </a:r>
            <a:r>
              <a:rPr lang="en-US" dirty="0" smtClean="0"/>
              <a:t>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2" y="2643182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2" y="2928934"/>
            <a:ext cx="142876" cy="14287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19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ISOLDEtim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524000"/>
            <a:ext cx="4523232" cy="4297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7800" y="2362200"/>
            <a:ext cx="404405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No </a:t>
            </a:r>
            <a:r>
              <a:rPr lang="en-US" sz="1600" b="1" dirty="0" err="1" smtClean="0"/>
              <a:t>Beamgate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Trapping time 30 ms</a:t>
            </a:r>
          </a:p>
          <a:p>
            <a:r>
              <a:rPr lang="en-US" sz="1600" b="1" dirty="0" smtClean="0"/>
              <a:t>Breeding time 28 ms</a:t>
            </a:r>
          </a:p>
          <a:p>
            <a:r>
              <a:rPr lang="en-US" sz="1600" b="1" dirty="0" smtClean="0"/>
              <a:t>1.3x10</a:t>
            </a:r>
            <a:r>
              <a:rPr lang="en-US" sz="1600" b="1" baseline="30000" dirty="0" smtClean="0"/>
              <a:t>5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= 670(40) ms : 96 %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1045860" y="3187019"/>
            <a:ext cx="533400" cy="73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990600" y="3395246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30 ms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600200" y="403860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28 ms</a:t>
            </a:r>
            <a:endParaRPr lang="en-US" sz="1600" b="1" dirty="0"/>
          </a:p>
        </p:txBody>
      </p:sp>
      <p:sp>
        <p:nvSpPr>
          <p:cNvPr id="12" name="Rectangle 11"/>
          <p:cNvSpPr/>
          <p:nvPr/>
        </p:nvSpPr>
        <p:spPr>
          <a:xfrm>
            <a:off x="1676400" y="4481840"/>
            <a:ext cx="533400" cy="73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600200" y="434340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30 ms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Fe-Ni-Zn-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990148"/>
            <a:ext cx="4003387" cy="5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30904" y="6062246"/>
            <a:ext cx="16408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Neutron Number</a:t>
            </a:r>
            <a:endParaRPr lang="en-US" sz="1600" b="1" dirty="0"/>
          </a:p>
        </p:txBody>
      </p:sp>
      <p:sp>
        <p:nvSpPr>
          <p:cNvPr id="9" name="Rectangle 8"/>
          <p:cNvSpPr/>
          <p:nvPr/>
        </p:nvSpPr>
        <p:spPr>
          <a:xfrm>
            <a:off x="2500298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54447" y="1133024"/>
            <a:ext cx="45719" cy="4714908"/>
          </a:xfrm>
          <a:prstGeom prst="rect">
            <a:avLst/>
          </a:prstGeom>
          <a:solidFill>
            <a:srgbClr val="BFBFB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0628" y="1643050"/>
            <a:ext cx="414340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Calculations from </a:t>
            </a:r>
            <a:r>
              <a:rPr lang="en-US" dirty="0" err="1" smtClean="0"/>
              <a:t>Caurier</a:t>
            </a:r>
            <a:r>
              <a:rPr lang="en-US" dirty="0" smtClean="0"/>
              <a:t> et al.</a:t>
            </a:r>
          </a:p>
          <a:p>
            <a:r>
              <a:rPr lang="en-US" sz="1600" dirty="0" err="1" smtClean="0"/>
              <a:t>EPJA</a:t>
            </a:r>
            <a:r>
              <a:rPr lang="en-US" sz="1600" dirty="0" smtClean="0"/>
              <a:t>, 15, 145-150 (2002)</a:t>
            </a:r>
          </a:p>
          <a:p>
            <a:endParaRPr lang="en-US" sz="2400" dirty="0" smtClean="0"/>
          </a:p>
          <a:p>
            <a:r>
              <a:rPr lang="en-US" dirty="0" err="1" smtClean="0"/>
              <a:t>pf</a:t>
            </a:r>
            <a:r>
              <a:rPr lang="en-US" dirty="0" smtClean="0"/>
              <a:t>-shell (</a:t>
            </a:r>
            <a:r>
              <a:rPr lang="en-US" dirty="0" err="1" smtClean="0"/>
              <a:t>KB3G</a:t>
            </a:r>
            <a:r>
              <a:rPr lang="en-US" dirty="0" smtClean="0"/>
              <a:t> interaction )</a:t>
            </a:r>
          </a:p>
          <a:p>
            <a:r>
              <a:rPr lang="en-US" dirty="0" err="1" smtClean="0"/>
              <a:t>pfgd</a:t>
            </a:r>
            <a:r>
              <a:rPr lang="en-US" dirty="0" smtClean="0"/>
              <a:t> (</a:t>
            </a:r>
            <a:r>
              <a:rPr lang="en-US" baseline="30000" dirty="0" err="1" smtClean="0"/>
              <a:t>52</a:t>
            </a:r>
            <a:r>
              <a:rPr lang="en-US" dirty="0" err="1" smtClean="0"/>
              <a:t>Ca</a:t>
            </a:r>
            <a:r>
              <a:rPr lang="en-US" dirty="0" smtClean="0"/>
              <a:t> core)</a:t>
            </a:r>
          </a:p>
          <a:p>
            <a:endParaRPr lang="en-US" dirty="0" smtClean="0"/>
          </a:p>
          <a:p>
            <a:r>
              <a:rPr lang="en-US" dirty="0" smtClean="0"/>
              <a:t>How do the </a:t>
            </a:r>
            <a:r>
              <a:rPr lang="en-US" dirty="0" err="1" smtClean="0"/>
              <a:t>1g</a:t>
            </a:r>
            <a:r>
              <a:rPr lang="en-US" baseline="-25000" dirty="0" err="1" smtClean="0"/>
              <a:t>9</a:t>
            </a:r>
            <a:r>
              <a:rPr lang="en-US" baseline="-25000" dirty="0" smtClean="0"/>
              <a:t>/2</a:t>
            </a:r>
            <a:r>
              <a:rPr lang="en-US" dirty="0" smtClean="0"/>
              <a:t> and possibly </a:t>
            </a:r>
            <a:r>
              <a:rPr lang="en-US" dirty="0" err="1" smtClean="0"/>
              <a:t>2d</a:t>
            </a:r>
            <a:r>
              <a:rPr lang="en-US" baseline="-25000" dirty="0" err="1" smtClean="0"/>
              <a:t>5</a:t>
            </a:r>
            <a:r>
              <a:rPr lang="en-US" baseline="-25000" dirty="0" smtClean="0"/>
              <a:t>/2</a:t>
            </a:r>
            <a:r>
              <a:rPr lang="en-US" dirty="0" smtClean="0"/>
              <a:t> neutron </a:t>
            </a:r>
            <a:r>
              <a:rPr lang="en-US" dirty="0" err="1" smtClean="0"/>
              <a:t>orbitals</a:t>
            </a:r>
            <a:r>
              <a:rPr lang="en-US" dirty="0" smtClean="0"/>
              <a:t> influence the </a:t>
            </a:r>
            <a:r>
              <a:rPr lang="en-US" dirty="0" err="1" smtClean="0"/>
              <a:t>quadrupole</a:t>
            </a:r>
            <a:r>
              <a:rPr lang="en-US" dirty="0" smtClean="0"/>
              <a:t> collectivity below Z=28 ?</a:t>
            </a:r>
          </a:p>
        </p:txBody>
      </p:sp>
      <p:sp>
        <p:nvSpPr>
          <p:cNvPr id="15" name="Oval 14"/>
          <p:cNvSpPr/>
          <p:nvPr/>
        </p:nvSpPr>
        <p:spPr>
          <a:xfrm>
            <a:off x="4857752" y="2667000"/>
            <a:ext cx="142876" cy="14287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857752" y="2952752"/>
            <a:ext cx="142876" cy="142876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86182" y="5143512"/>
            <a:ext cx="5142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solidFill>
                  <a:srgbClr val="FF0000"/>
                </a:solidFill>
              </a:rPr>
              <a:t>(Re-)</a:t>
            </a:r>
            <a:r>
              <a:rPr lang="en-US" sz="2000" b="1" u="sng" dirty="0" smtClean="0">
                <a:solidFill>
                  <a:srgbClr val="FF0000"/>
                </a:solidFill>
              </a:rPr>
              <a:t>measure the </a:t>
            </a:r>
            <a:r>
              <a:rPr lang="en-US" sz="1600" b="1" u="sng" dirty="0" smtClean="0">
                <a:solidFill>
                  <a:srgbClr val="FF0000"/>
                </a:solidFill>
              </a:rPr>
              <a:t>(unpublished) </a:t>
            </a:r>
            <a:r>
              <a:rPr lang="en-US" sz="2000" b="1" u="sng" dirty="0" smtClean="0">
                <a:solidFill>
                  <a:srgbClr val="FF0000"/>
                </a:solidFill>
              </a:rPr>
              <a:t>B(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E2</a:t>
            </a:r>
            <a:r>
              <a:rPr lang="en-US" sz="2000" b="1" u="sng" dirty="0" smtClean="0">
                <a:solidFill>
                  <a:srgbClr val="FF0000"/>
                </a:solidFill>
              </a:rPr>
              <a:t>) value in </a:t>
            </a:r>
            <a:r>
              <a:rPr lang="en-US" sz="2000" b="1" u="sng" baseline="30000" dirty="0" err="1" smtClean="0">
                <a:solidFill>
                  <a:srgbClr val="FF0000"/>
                </a:solidFill>
              </a:rPr>
              <a:t>62</a:t>
            </a:r>
            <a:r>
              <a:rPr lang="en-US" sz="2000" b="1" u="sng" dirty="0" err="1" smtClean="0">
                <a:solidFill>
                  <a:srgbClr val="FF0000"/>
                </a:solidFill>
              </a:rPr>
              <a:t>Fe</a:t>
            </a:r>
            <a:endParaRPr lang="en-US" sz="2000" b="1" u="sng" dirty="0" smtClean="0">
              <a:solidFill>
                <a:srgbClr val="FF0000"/>
              </a:solidFill>
            </a:endParaRPr>
          </a:p>
          <a:p>
            <a:endParaRPr lang="en-US" sz="1600" b="1" u="sng" dirty="0"/>
          </a:p>
        </p:txBody>
      </p:sp>
      <p:sp>
        <p:nvSpPr>
          <p:cNvPr id="12" name="Rectangle 11"/>
          <p:cNvSpPr/>
          <p:nvPr/>
        </p:nvSpPr>
        <p:spPr>
          <a:xfrm>
            <a:off x="2143108" y="1171411"/>
            <a:ext cx="45719" cy="4714908"/>
          </a:xfrm>
          <a:prstGeom prst="rect">
            <a:avLst/>
          </a:prstGeom>
          <a:solidFill>
            <a:srgbClr val="FF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21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51203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" y="990600"/>
            <a:ext cx="306705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6" name="Text Box 7"/>
          <p:cNvSpPr txBox="1">
            <a:spLocks noChangeArrowheads="1"/>
          </p:cNvSpPr>
          <p:nvPr/>
        </p:nvSpPr>
        <p:spPr bwMode="auto">
          <a:xfrm>
            <a:off x="609600" y="4267200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Runte </a:t>
            </a:r>
            <a:r>
              <a:rPr lang="en-US" sz="900" i="1"/>
              <a:t>et al.</a:t>
            </a:r>
            <a:r>
              <a:rPr lang="en-US" sz="900"/>
              <a:t> NPA </a:t>
            </a:r>
            <a:r>
              <a:rPr lang="en-US" sz="900" b="1"/>
              <a:t>441</a:t>
            </a:r>
            <a:r>
              <a:rPr lang="en-US" sz="900"/>
              <a:t> (1985) 237</a:t>
            </a:r>
          </a:p>
        </p:txBody>
      </p:sp>
      <p:pic>
        <p:nvPicPr>
          <p:cNvPr id="51207" name="Picture 8" descr="singles61-c39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2438400"/>
            <a:ext cx="3949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8" name="Text Box 13"/>
          <p:cNvSpPr txBox="1">
            <a:spLocks noChangeArrowheads="1"/>
          </p:cNvSpPr>
          <p:nvPr/>
        </p:nvSpPr>
        <p:spPr bwMode="auto">
          <a:xfrm>
            <a:off x="6096000" y="2667000"/>
            <a:ext cx="1714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i="1"/>
              <a:t>singles (in+off beam)</a:t>
            </a:r>
          </a:p>
        </p:txBody>
      </p:sp>
      <p:sp>
        <p:nvSpPr>
          <p:cNvPr id="51209" name="Line 14"/>
          <p:cNvSpPr>
            <a:spLocks noChangeShapeType="1"/>
          </p:cNvSpPr>
          <p:nvPr/>
        </p:nvSpPr>
        <p:spPr bwMode="auto">
          <a:xfrm>
            <a:off x="1752600" y="2971800"/>
            <a:ext cx="0" cy="8382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10" name="Oval 20"/>
          <p:cNvSpPr>
            <a:spLocks noChangeArrowheads="1"/>
          </p:cNvSpPr>
          <p:nvPr/>
        </p:nvSpPr>
        <p:spPr bwMode="auto">
          <a:xfrm>
            <a:off x="4991100" y="3781425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1" name="Oval 21"/>
          <p:cNvSpPr>
            <a:spLocks noChangeArrowheads="1"/>
          </p:cNvSpPr>
          <p:nvPr/>
        </p:nvSpPr>
        <p:spPr bwMode="auto">
          <a:xfrm>
            <a:off x="1562100" y="2667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12" name="Text Box 22"/>
          <p:cNvSpPr txBox="1">
            <a:spLocks noChangeArrowheads="1"/>
          </p:cNvSpPr>
          <p:nvPr/>
        </p:nvSpPr>
        <p:spPr bwMode="auto">
          <a:xfrm>
            <a:off x="4038600" y="1370013"/>
            <a:ext cx="3968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Symbol" pitchFamily="18" charset="2"/>
              </a:rPr>
              <a:t>b</a:t>
            </a:r>
            <a:r>
              <a:rPr lang="en-US" sz="1200" b="1"/>
              <a:t>-decay spectrum from singles and </a:t>
            </a:r>
            <a:r>
              <a:rPr lang="en-US" sz="1200" b="1">
                <a:latin typeface="Symbol" pitchFamily="18" charset="2"/>
              </a:rPr>
              <a:t>g</a:t>
            </a:r>
            <a:r>
              <a:rPr lang="en-US" sz="1200" b="1"/>
              <a:t>-</a:t>
            </a:r>
            <a:r>
              <a:rPr lang="en-US" sz="1200" b="1">
                <a:latin typeface="Symbol" pitchFamily="18" charset="2"/>
              </a:rPr>
              <a:t>g</a:t>
            </a:r>
            <a:r>
              <a:rPr lang="en-US" sz="1200" b="1"/>
              <a:t> coincidences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3" descr="singles61-c4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3700" y="2438400"/>
            <a:ext cx="39497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Backup Slides</a:t>
            </a:r>
          </a:p>
        </p:txBody>
      </p:sp>
      <p:pic>
        <p:nvPicPr>
          <p:cNvPr id="53252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" y="990600"/>
            <a:ext cx="3067050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609600" y="4267200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00"/>
              <a:t>Runte </a:t>
            </a:r>
            <a:r>
              <a:rPr lang="en-US" sz="900" i="1"/>
              <a:t>et al.</a:t>
            </a:r>
            <a:r>
              <a:rPr lang="en-US" sz="900"/>
              <a:t> NPA </a:t>
            </a:r>
            <a:r>
              <a:rPr lang="en-US" sz="900" b="1"/>
              <a:t>441</a:t>
            </a:r>
            <a:r>
              <a:rPr lang="en-US" sz="900"/>
              <a:t> (1985) 237</a:t>
            </a: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6096000" y="2667000"/>
            <a:ext cx="1714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i="1"/>
              <a:t>singles (in+off beam)</a:t>
            </a:r>
          </a:p>
        </p:txBody>
      </p:sp>
      <p:sp>
        <p:nvSpPr>
          <p:cNvPr id="53257" name="Line 10"/>
          <p:cNvSpPr>
            <a:spLocks noChangeShapeType="1"/>
          </p:cNvSpPr>
          <p:nvPr/>
        </p:nvSpPr>
        <p:spPr bwMode="auto">
          <a:xfrm>
            <a:off x="1447800" y="2438400"/>
            <a:ext cx="0" cy="914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3258" name="Oval 11"/>
          <p:cNvSpPr>
            <a:spLocks noChangeArrowheads="1"/>
          </p:cNvSpPr>
          <p:nvPr/>
        </p:nvSpPr>
        <p:spPr bwMode="auto">
          <a:xfrm>
            <a:off x="4933950" y="3810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Oval 12"/>
          <p:cNvSpPr>
            <a:spLocks noChangeArrowheads="1"/>
          </p:cNvSpPr>
          <p:nvPr/>
        </p:nvSpPr>
        <p:spPr bwMode="auto">
          <a:xfrm>
            <a:off x="1905000" y="35814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Text Box 15"/>
          <p:cNvSpPr txBox="1">
            <a:spLocks noChangeArrowheads="1"/>
          </p:cNvSpPr>
          <p:nvPr/>
        </p:nvSpPr>
        <p:spPr bwMode="auto">
          <a:xfrm>
            <a:off x="4038600" y="1370013"/>
            <a:ext cx="39687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Symbol" pitchFamily="18" charset="2"/>
              </a:rPr>
              <a:t>b</a:t>
            </a:r>
            <a:r>
              <a:rPr lang="en-US" sz="1200" b="1"/>
              <a:t>-decay spectrum from singles and </a:t>
            </a:r>
            <a:r>
              <a:rPr lang="en-US" sz="1200" b="1">
                <a:latin typeface="Symbol" pitchFamily="18" charset="2"/>
              </a:rPr>
              <a:t>g</a:t>
            </a:r>
            <a:r>
              <a:rPr lang="en-US" sz="1200" b="1"/>
              <a:t>-</a:t>
            </a:r>
            <a:r>
              <a:rPr lang="en-US" sz="1200" b="1">
                <a:latin typeface="Symbol" pitchFamily="18" charset="2"/>
              </a:rPr>
              <a:t>g</a:t>
            </a:r>
            <a:r>
              <a:rPr lang="en-US" sz="1200" b="1"/>
              <a:t> coincidences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ISOLDEtim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1524000"/>
            <a:ext cx="4523232" cy="4297680"/>
          </a:xfrm>
          <a:prstGeom prst="rect">
            <a:avLst/>
          </a:prstGeom>
        </p:spPr>
      </p:pic>
      <p:pic>
        <p:nvPicPr>
          <p:cNvPr id="14" name="Picture 31" descr="61Mn-61Fe-LevelSchemes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7188" b="28090"/>
          <a:stretch>
            <a:fillRect/>
          </a:stretch>
        </p:blipFill>
        <p:spPr bwMode="auto">
          <a:xfrm>
            <a:off x="7239000" y="1905000"/>
            <a:ext cx="1295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36"/>
          <p:cNvGrpSpPr>
            <a:grpSpLocks noChangeAspect="1"/>
          </p:cNvGrpSpPr>
          <p:nvPr/>
        </p:nvGrpSpPr>
        <p:grpSpPr>
          <a:xfrm>
            <a:off x="5105400" y="4208284"/>
            <a:ext cx="3810000" cy="2497316"/>
            <a:chOff x="37841" y="3181354"/>
            <a:chExt cx="5727958" cy="3754470"/>
          </a:xfrm>
        </p:grpSpPr>
        <p:grpSp>
          <p:nvGrpSpPr>
            <p:cNvPr id="16" name="Group 30"/>
            <p:cNvGrpSpPr>
              <a:grpSpLocks noChangeAspect="1"/>
            </p:cNvGrpSpPr>
            <p:nvPr/>
          </p:nvGrpSpPr>
          <p:grpSpPr bwMode="auto">
            <a:xfrm>
              <a:off x="37841" y="3181354"/>
              <a:ext cx="5727958" cy="3754470"/>
              <a:chOff x="379445" y="25892907"/>
              <a:chExt cx="11507755" cy="7542159"/>
            </a:xfrm>
          </p:grpSpPr>
          <p:grpSp>
            <p:nvGrpSpPr>
              <p:cNvPr id="18" name="Group 15"/>
              <p:cNvGrpSpPr>
                <a:grpSpLocks/>
              </p:cNvGrpSpPr>
              <p:nvPr/>
            </p:nvGrpSpPr>
            <p:grpSpPr bwMode="auto">
              <a:xfrm>
                <a:off x="379445" y="25892919"/>
                <a:ext cx="11507755" cy="7542147"/>
                <a:chOff x="-184118" y="34732119"/>
                <a:chExt cx="11507755" cy="7542147"/>
              </a:xfrm>
            </p:grpSpPr>
            <p:grpSp>
              <p:nvGrpSpPr>
                <p:cNvPr id="20" name="Group 48"/>
                <p:cNvGrpSpPr>
                  <a:grpSpLocks/>
                </p:cNvGrpSpPr>
                <p:nvPr/>
              </p:nvGrpSpPr>
              <p:grpSpPr bwMode="auto">
                <a:xfrm>
                  <a:off x="760412" y="34732119"/>
                  <a:ext cx="10563225" cy="6962775"/>
                  <a:chOff x="579437" y="35341719"/>
                  <a:chExt cx="10563225" cy="6962775"/>
                </a:xfrm>
              </p:grpSpPr>
              <p:pic>
                <p:nvPicPr>
                  <p:cNvPr id="31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9437" y="35341719"/>
                    <a:ext cx="10563225" cy="69627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2" name="5-Point Star 31"/>
                  <p:cNvSpPr/>
                  <p:nvPr/>
                </p:nvSpPr>
                <p:spPr>
                  <a:xfrm>
                    <a:off x="2636622" y="35950828"/>
                    <a:ext cx="229634" cy="229611"/>
                  </a:xfrm>
                  <a:prstGeom prst="star5">
                    <a:avLst/>
                  </a:prstGeom>
                  <a:solidFill>
                    <a:srgbClr val="D20000"/>
                  </a:solidFill>
                  <a:ln>
                    <a:solidFill>
                      <a:srgbClr val="D2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500"/>
                  </a:p>
                </p:txBody>
              </p:sp>
              <p:sp>
                <p:nvSpPr>
                  <p:cNvPr id="33" name="5-Point Star 32"/>
                  <p:cNvSpPr/>
                  <p:nvPr/>
                </p:nvSpPr>
                <p:spPr>
                  <a:xfrm>
                    <a:off x="9343859" y="38540335"/>
                    <a:ext cx="226446" cy="229611"/>
                  </a:xfrm>
                  <a:prstGeom prst="star5">
                    <a:avLst/>
                  </a:prstGeom>
                  <a:solidFill>
                    <a:srgbClr val="D20000"/>
                  </a:solidFill>
                  <a:ln>
                    <a:solidFill>
                      <a:srgbClr val="D2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sz="500"/>
                  </a:p>
                </p:txBody>
              </p:sp>
            </p:grpSp>
            <p:sp>
              <p:nvSpPr>
                <p:cNvPr id="23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8329319" y="41437700"/>
                  <a:ext cx="2994318" cy="83656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200" b="1" dirty="0">
                      <a:cs typeface="Arial" charset="0"/>
                    </a:rPr>
                    <a:t>Energy [</a:t>
                  </a:r>
                  <a:r>
                    <a:rPr lang="en-US" sz="1200" b="1" dirty="0" err="1">
                      <a:cs typeface="Arial" charset="0"/>
                    </a:rPr>
                    <a:t>keV</a:t>
                  </a:r>
                  <a:r>
                    <a:rPr lang="en-US" sz="1200" b="1" dirty="0">
                      <a:cs typeface="Arial" charset="0"/>
                    </a:rPr>
                    <a:t>]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-184118" y="34921987"/>
                  <a:ext cx="1115533" cy="1881306"/>
                </a:xfrm>
                <a:prstGeom prst="rect">
                  <a:avLst/>
                </a:prstGeom>
                <a:noFill/>
              </p:spPr>
              <p:txBody>
                <a:bodyPr vert="vert270" wrap="none" anchor="ctr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200" b="1" dirty="0">
                      <a:latin typeface="Arial" pitchFamily="34" charset="0"/>
                      <a:cs typeface="Arial" pitchFamily="34" charset="0"/>
                    </a:rPr>
                    <a:t>Counts</a:t>
                  </a:r>
                </a:p>
              </p:txBody>
            </p:sp>
            <p:sp>
              <p:nvSpPr>
                <p:cNvPr id="25" name="TextBox 20"/>
                <p:cNvSpPr txBox="1">
                  <a:spLocks noChangeArrowheads="1"/>
                </p:cNvSpPr>
                <p:nvPr/>
              </p:nvSpPr>
              <p:spPr bwMode="auto">
                <a:xfrm>
                  <a:off x="2941639" y="37723821"/>
                  <a:ext cx="4022728" cy="143192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spAutoFit/>
                </a:bodyPr>
                <a:lstStyle/>
                <a:p>
                  <a:r>
                    <a:rPr lang="en-US" sz="1200" b="1" baseline="30000" dirty="0">
                      <a:latin typeface="Calibri" pitchFamily="34" charset="0"/>
                    </a:rPr>
                    <a:t>               109</a:t>
                  </a:r>
                  <a:r>
                    <a:rPr lang="en-US" sz="1200" b="1" dirty="0">
                      <a:latin typeface="Calibri" pitchFamily="34" charset="0"/>
                    </a:rPr>
                    <a:t>Ag </a:t>
                  </a:r>
                </a:p>
                <a:p>
                  <a:r>
                    <a:rPr lang="en-US" sz="1200" b="1" dirty="0">
                      <a:latin typeface="Calibri" pitchFamily="34" charset="0"/>
                    </a:rPr>
                    <a:t>312 </a:t>
                  </a:r>
                  <a:r>
                    <a:rPr lang="en-US" sz="1200" b="1" dirty="0" err="1">
                      <a:latin typeface="Calibri" pitchFamily="34" charset="0"/>
                    </a:rPr>
                    <a:t>keV</a:t>
                  </a:r>
                  <a:r>
                    <a:rPr lang="en-US" sz="1200" b="1" dirty="0">
                      <a:latin typeface="Calibri" pitchFamily="34" charset="0"/>
                    </a:rPr>
                    <a:t>    415 </a:t>
                  </a:r>
                  <a:r>
                    <a:rPr lang="en-US" sz="1200" b="1" dirty="0" err="1">
                      <a:latin typeface="Calibri" pitchFamily="34" charset="0"/>
                    </a:rPr>
                    <a:t>keV</a:t>
                  </a:r>
                  <a:endParaRPr lang="en-US" sz="1200" b="1" dirty="0">
                    <a:latin typeface="Calibri" pitchFamily="34" charset="0"/>
                  </a:endParaRP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rot="16200000" flipH="1">
                  <a:off x="3665994" y="39113858"/>
                  <a:ext cx="532572" cy="30298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 rot="5400000">
                  <a:off x="5075701" y="39075578"/>
                  <a:ext cx="685646" cy="53262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3038053" y="35183392"/>
                  <a:ext cx="4343398" cy="9295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just"/>
                  <a:r>
                    <a:rPr lang="en-US" sz="1400" b="1" baseline="30000" dirty="0">
                      <a:solidFill>
                        <a:srgbClr val="C00000"/>
                      </a:solidFill>
                      <a:latin typeface="Calibri" pitchFamily="34" charset="0"/>
                    </a:rPr>
                    <a:t>61</a:t>
                  </a:r>
                  <a:r>
                    <a:rPr lang="en-US" sz="1400" b="1" dirty="0">
                      <a:solidFill>
                        <a:srgbClr val="C00000"/>
                      </a:solidFill>
                      <a:latin typeface="Calibri" pitchFamily="34" charset="0"/>
                    </a:rPr>
                    <a:t>Mn</a:t>
                  </a:r>
                </a:p>
              </p:txBody>
            </p:sp>
            <p:sp>
              <p:nvSpPr>
                <p:cNvPr id="29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8726618" y="37033440"/>
                  <a:ext cx="1676399" cy="9295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just"/>
                  <a:r>
                    <a:rPr lang="en-US" sz="1400" b="1" baseline="30000" dirty="0">
                      <a:solidFill>
                        <a:srgbClr val="C00000"/>
                      </a:solidFill>
                      <a:latin typeface="Calibri" pitchFamily="34" charset="0"/>
                    </a:rPr>
                    <a:t>61</a:t>
                  </a:r>
                  <a:r>
                    <a:rPr lang="en-US" sz="1400" b="1" dirty="0">
                      <a:solidFill>
                        <a:srgbClr val="C00000"/>
                      </a:solidFill>
                      <a:latin typeface="Calibri" pitchFamily="34" charset="0"/>
                    </a:rPr>
                    <a:t>Mn</a:t>
                  </a: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7641155" y="37116106"/>
                  <a:ext cx="1022571" cy="1067979"/>
                </a:xfrm>
                <a:prstGeom prst="rect">
                  <a:avLst/>
                </a:prstGeom>
                <a:noFill/>
              </p:spPr>
              <p:txBody>
                <a:bodyPr vert="vert270" wrap="none" anchor="ctr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000" dirty="0">
                      <a:latin typeface="Arial" pitchFamily="34" charset="0"/>
                      <a:cs typeface="Arial" pitchFamily="34" charset="0"/>
                    </a:rPr>
                    <a:t>X 40</a:t>
                  </a:r>
                </a:p>
              </p:txBody>
            </p:sp>
          </p:grpSp>
          <p:sp>
            <p:nvSpPr>
              <p:cNvPr id="19" name="TextBox 29"/>
              <p:cNvSpPr txBox="1">
                <a:spLocks noChangeArrowheads="1"/>
              </p:cNvSpPr>
              <p:nvPr/>
            </p:nvSpPr>
            <p:spPr bwMode="auto">
              <a:xfrm>
                <a:off x="7053943" y="25892907"/>
                <a:ext cx="4566712" cy="8365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US" sz="1200" dirty="0" smtClean="0">
                    <a:latin typeface="Calibri" pitchFamily="34" charset="0"/>
                  </a:rPr>
                  <a:t>Measuring </a:t>
                </a:r>
                <a:r>
                  <a:rPr lang="en-US" sz="1200" dirty="0">
                    <a:latin typeface="Calibri" pitchFamily="34" charset="0"/>
                  </a:rPr>
                  <a:t>time </a:t>
                </a:r>
                <a:r>
                  <a:rPr lang="en-US" sz="1200" dirty="0" smtClean="0">
                    <a:latin typeface="Calibri"/>
                  </a:rPr>
                  <a:t>≈</a:t>
                </a:r>
                <a:r>
                  <a:rPr lang="en-US" sz="1200" dirty="0" smtClean="0">
                    <a:latin typeface="Calibri" pitchFamily="34" charset="0"/>
                  </a:rPr>
                  <a:t> 8 h</a:t>
                </a:r>
                <a:endParaRPr lang="en-US" sz="1200" dirty="0">
                  <a:latin typeface="Calibri" pitchFamily="34" charset="0"/>
                </a:endParaRPr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rot="5400000" flipH="1" flipV="1">
              <a:off x="2647824" y="5002798"/>
              <a:ext cx="2788782" cy="10401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5225296" y="2590800"/>
            <a:ext cx="178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J.J. Valiente-Dobon </a:t>
            </a:r>
            <a:r>
              <a:rPr lang="en-US" sz="1200" i="1" dirty="0" smtClean="0"/>
              <a:t>et al.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PRC 78, 024302 (2008)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5105400" y="914400"/>
            <a:ext cx="3886200" cy="738664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7/2</a:t>
            </a:r>
            <a:r>
              <a:rPr lang="en-US" sz="1400" b="1" baseline="30000" dirty="0" smtClean="0"/>
              <a:t>-</a:t>
            </a:r>
            <a:r>
              <a:rPr lang="en-US" sz="1400" b="1" dirty="0" smtClean="0">
                <a:latin typeface="Calibri"/>
              </a:rPr>
              <a:t>→</a:t>
            </a:r>
            <a:r>
              <a:rPr lang="en-US" sz="1400" b="1" dirty="0" smtClean="0"/>
              <a:t>5/2</a:t>
            </a:r>
            <a:r>
              <a:rPr lang="en-US" sz="1400" b="1" baseline="30000" dirty="0" smtClean="0"/>
              <a:t>- </a:t>
            </a:r>
            <a:r>
              <a:rPr lang="en-US" sz="1400" b="1" dirty="0" smtClean="0"/>
              <a:t>(157 </a:t>
            </a:r>
            <a:r>
              <a:rPr lang="en-US" sz="1400" b="1" dirty="0" err="1" smtClean="0"/>
              <a:t>keV</a:t>
            </a:r>
            <a:r>
              <a:rPr lang="en-US" sz="1400" b="1" dirty="0" smtClean="0"/>
              <a:t>) : </a:t>
            </a:r>
            <a:r>
              <a:rPr lang="en-US" sz="1400" b="1" dirty="0" smtClean="0">
                <a:solidFill>
                  <a:srgbClr val="FF0000"/>
                </a:solidFill>
              </a:rPr>
              <a:t>38(4) </a:t>
            </a:r>
            <a:r>
              <a:rPr lang="en-US" sz="1400" b="1" dirty="0" err="1" smtClean="0">
                <a:solidFill>
                  <a:srgbClr val="FF0000"/>
                </a:solidFill>
              </a:rPr>
              <a:t>W.u</a:t>
            </a:r>
            <a:r>
              <a:rPr lang="en-US" sz="1400" b="1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sz="1400" b="1" dirty="0" smtClean="0"/>
              <a:t>Shell Model : 20 </a:t>
            </a:r>
            <a:r>
              <a:rPr lang="en-US" sz="1400" b="1" dirty="0" err="1" smtClean="0"/>
              <a:t>W.u</a:t>
            </a:r>
            <a:r>
              <a:rPr lang="en-US" sz="1400" b="1" dirty="0" smtClean="0"/>
              <a:t>. </a:t>
            </a:r>
          </a:p>
          <a:p>
            <a:r>
              <a:rPr lang="en-US" sz="1400" b="1" dirty="0" smtClean="0"/>
              <a:t>(S. Lenzi, </a:t>
            </a:r>
            <a:r>
              <a:rPr lang="en-US" sz="1400" b="1" dirty="0" err="1" smtClean="0"/>
              <a:t>e</a:t>
            </a:r>
            <a:r>
              <a:rPr lang="en-US" sz="1400" b="1" baseline="-25000" dirty="0" err="1" smtClean="0">
                <a:latin typeface="Symbol" pitchFamily="18" charset="2"/>
              </a:rPr>
              <a:t>p</a:t>
            </a:r>
            <a:r>
              <a:rPr lang="en-US" sz="1400" b="1" dirty="0" smtClean="0"/>
              <a:t>=1.5, e</a:t>
            </a:r>
            <a:r>
              <a:rPr lang="en-US" sz="1400" b="1" baseline="-25000" dirty="0" smtClean="0">
                <a:latin typeface="Symbol" pitchFamily="18" charset="2"/>
              </a:rPr>
              <a:t>n</a:t>
            </a:r>
            <a:r>
              <a:rPr lang="en-US" sz="1400" b="1" dirty="0" smtClean="0"/>
              <a:t>=0.5, GXPF1A interaction)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0" y="6477000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J. Van de Walle </a:t>
            </a:r>
            <a:r>
              <a:rPr lang="en-US" sz="1200" b="1" i="1" dirty="0" smtClean="0">
                <a:solidFill>
                  <a:srgbClr val="FF0000"/>
                </a:solidFill>
              </a:rPr>
              <a:t>et al.</a:t>
            </a:r>
            <a:r>
              <a:rPr lang="en-US" sz="1200" b="1" dirty="0" smtClean="0">
                <a:solidFill>
                  <a:srgbClr val="FF0000"/>
                </a:solidFill>
              </a:rPr>
              <a:t>, EPJA, ENAM08 conference proceedings, submitted (2009)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045860" y="3187019"/>
            <a:ext cx="533400" cy="73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990600" y="3395246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30 ms</a:t>
            </a:r>
            <a:endParaRPr lang="en-US" sz="16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1600200" y="403860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28 ms</a:t>
            </a:r>
            <a:endParaRPr lang="en-US" sz="1600" b="1" dirty="0"/>
          </a:p>
        </p:txBody>
      </p:sp>
      <p:sp>
        <p:nvSpPr>
          <p:cNvPr id="44" name="Rectangle 43"/>
          <p:cNvSpPr/>
          <p:nvPr/>
        </p:nvSpPr>
        <p:spPr>
          <a:xfrm>
            <a:off x="1676400" y="4481840"/>
            <a:ext cx="533400" cy="731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600200" y="4343400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30 ms</a:t>
            </a:r>
            <a:endParaRPr lang="en-US" sz="1600" b="1" dirty="0"/>
          </a:p>
        </p:txBody>
      </p:sp>
      <p:sp>
        <p:nvSpPr>
          <p:cNvPr id="47" name="Rectangle 46"/>
          <p:cNvSpPr/>
          <p:nvPr/>
        </p:nvSpPr>
        <p:spPr>
          <a:xfrm>
            <a:off x="5105400" y="1700050"/>
            <a:ext cx="3886200" cy="243840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5105400" y="4204140"/>
            <a:ext cx="3886200" cy="2501460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5460" name="Picture 187" descr="minib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5461" name="Picture 191" descr="REX-ISOLD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>
            <a:off x="1828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time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(REX, MINIBALL, tuning of radioactive beam)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28800" y="2941320"/>
            <a:ext cx="1752600" cy="5486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828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(“standard” </a:t>
            </a:r>
            <a:r>
              <a:rPr lang="en-US" sz="1200" dirty="0" err="1" smtClean="0">
                <a:solidFill>
                  <a:schemeClr val="tx1"/>
                </a:solidFill>
              </a:rPr>
              <a:t>coulex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733800" y="1798320"/>
            <a:ext cx="1752600" cy="10972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mass resolving tests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TOF gates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733800" y="2941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(in-trap decay)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733800" y="4084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(in-trap decay)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638800" y="1798320"/>
            <a:ext cx="1752600" cy="10972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(in-trap decay)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638800" y="4084320"/>
            <a:ext cx="1752600" cy="10972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A=62 (“proton triggered” – </a:t>
            </a:r>
            <a:r>
              <a:rPr lang="en-US" sz="1200" b="1" i="1" dirty="0" smtClean="0">
                <a:solidFill>
                  <a:schemeClr val="tx1"/>
                </a:solidFill>
              </a:rPr>
              <a:t>in-trap decay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828800" y="3489960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A=61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(“standard” </a:t>
            </a:r>
            <a:r>
              <a:rPr lang="en-US" sz="1200" dirty="0" err="1" smtClean="0">
                <a:solidFill>
                  <a:schemeClr val="tx1"/>
                </a:solidFill>
              </a:rPr>
              <a:t>coulex</a:t>
            </a:r>
            <a:r>
              <a:rPr lang="en-US" sz="1200" dirty="0" smtClean="0">
                <a:solidFill>
                  <a:schemeClr val="tx1"/>
                </a:solidFill>
              </a:rPr>
              <a:t>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638800" y="2939142"/>
            <a:ext cx="1752600" cy="54864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A=61 (in-trap decay)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28800" y="2939144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debugging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638800" y="3483428"/>
            <a:ext cx="1752600" cy="54864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setup A=62 beam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99243" y="16734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78" name="TextBox 77"/>
          <p:cNvSpPr txBox="1"/>
          <p:nvPr/>
        </p:nvSpPr>
        <p:spPr>
          <a:xfrm>
            <a:off x="1199243" y="2740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16h00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1219200" y="3886200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24h00</a:t>
            </a:r>
            <a:endParaRPr lang="en-US" sz="1400" dirty="0"/>
          </a:p>
        </p:txBody>
      </p:sp>
      <p:sp>
        <p:nvSpPr>
          <p:cNvPr id="80" name="TextBox 79"/>
          <p:cNvSpPr txBox="1"/>
          <p:nvPr/>
        </p:nvSpPr>
        <p:spPr>
          <a:xfrm>
            <a:off x="1219200" y="5026223"/>
            <a:ext cx="644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08h00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146859" y="1143000"/>
            <a:ext cx="3005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9 shifts : beam time overview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SOLDEtim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52323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81200" y="990600"/>
            <a:ext cx="181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“standard” setup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362200"/>
            <a:ext cx="4044056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No </a:t>
            </a:r>
            <a:r>
              <a:rPr lang="en-US" sz="1600" b="1" dirty="0" err="1" smtClean="0"/>
              <a:t>Beamgate</a:t>
            </a:r>
            <a:r>
              <a:rPr lang="en-US" sz="1600" b="1" dirty="0" smtClean="0"/>
              <a:t> </a:t>
            </a:r>
          </a:p>
          <a:p>
            <a:r>
              <a:rPr lang="en-US" sz="1600" b="1" dirty="0" smtClean="0"/>
              <a:t>Trapping time 30 ms</a:t>
            </a:r>
          </a:p>
          <a:p>
            <a:r>
              <a:rPr lang="en-US" sz="1600" b="1" dirty="0" smtClean="0"/>
              <a:t>Breeding time 28 ms</a:t>
            </a:r>
          </a:p>
          <a:p>
            <a:r>
              <a:rPr lang="en-US" sz="1600" b="1" dirty="0" smtClean="0"/>
              <a:t>1.3x10</a:t>
            </a:r>
            <a:r>
              <a:rPr lang="en-US" sz="1600" b="1" baseline="30000" dirty="0" smtClean="0"/>
              <a:t>5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= 670(40) ms : 96 %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SOLDEtiming-InTrapDecay-A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706112" cy="42976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78026" y="990600"/>
            <a:ext cx="384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“proton triggered” in-trap decay setup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2362200"/>
            <a:ext cx="378116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200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200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28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5x10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12 %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SOLDEtiming-InTrapDecay-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524000"/>
            <a:ext cx="4706112" cy="430072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62000"/>
            <a:ext cx="9144000" cy="76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2000" b="1" dirty="0" smtClean="0">
                <a:solidFill>
                  <a:schemeClr val="tx2"/>
                </a:solidFill>
              </a:rPr>
              <a:t>1/ First results from 2008</a:t>
            </a:r>
          </a:p>
        </p:txBody>
      </p:sp>
      <p:pic>
        <p:nvPicPr>
          <p:cNvPr id="143364" name="Picture 187" descr="minib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25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65" name="Picture 191" descr="REX-ISOLDE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52400"/>
            <a:ext cx="19050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78026" y="990600"/>
            <a:ext cx="3846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“proton triggered” in-trap decay setup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362200"/>
            <a:ext cx="3781163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Beamgate</a:t>
            </a:r>
            <a:r>
              <a:rPr lang="en-US" sz="1600" b="1" dirty="0" smtClean="0"/>
              <a:t> 200 ms</a:t>
            </a:r>
          </a:p>
          <a:p>
            <a:r>
              <a:rPr lang="en-US" sz="1600" b="1" dirty="0" smtClean="0"/>
              <a:t>Trapping time </a:t>
            </a:r>
            <a:r>
              <a:rPr lang="en-US" sz="1600" b="1" dirty="0" smtClean="0">
                <a:solidFill>
                  <a:srgbClr val="FF0000"/>
                </a:solidFill>
              </a:rPr>
              <a:t>400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Breeding time </a:t>
            </a:r>
            <a:r>
              <a:rPr lang="en-US" sz="1600" b="1" dirty="0" smtClean="0">
                <a:solidFill>
                  <a:schemeClr val="tx2"/>
                </a:solidFill>
              </a:rPr>
              <a:t>28</a:t>
            </a:r>
            <a:r>
              <a:rPr lang="en-US" sz="1600" b="1" dirty="0" smtClean="0"/>
              <a:t> ms</a:t>
            </a:r>
          </a:p>
          <a:p>
            <a:r>
              <a:rPr lang="en-US" sz="1600" b="1" dirty="0" smtClean="0"/>
              <a:t>5x10</a:t>
            </a:r>
            <a:r>
              <a:rPr lang="en-US" sz="1600" b="1" baseline="30000" dirty="0" smtClean="0"/>
              <a:t>3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pps</a:t>
            </a:r>
            <a:r>
              <a:rPr lang="en-US" sz="1600" b="1" dirty="0" smtClean="0"/>
              <a:t> post-accelerated beam intensity</a:t>
            </a:r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endParaRPr lang="en-US" sz="1600" b="1" dirty="0" smtClean="0"/>
          </a:p>
          <a:p>
            <a:r>
              <a:rPr lang="en-US" sz="1600" b="1" dirty="0" smtClean="0"/>
              <a:t>T</a:t>
            </a:r>
            <a:r>
              <a:rPr lang="en-US" sz="1600" b="1" baseline="-25000" dirty="0" smtClean="0"/>
              <a:t>1/2</a:t>
            </a:r>
            <a:r>
              <a:rPr lang="en-US" sz="1600" b="1" dirty="0" smtClean="0"/>
              <a:t> </a:t>
            </a:r>
            <a:r>
              <a:rPr lang="en-US" sz="1600" b="1" baseline="30000" dirty="0" smtClean="0"/>
              <a:t>61</a:t>
            </a:r>
            <a:r>
              <a:rPr lang="en-US" sz="1600" b="1" dirty="0" smtClean="0"/>
              <a:t>Mn= 670(40) ms : </a:t>
            </a:r>
            <a:r>
              <a:rPr lang="en-US" sz="1600" b="1" dirty="0" smtClean="0">
                <a:solidFill>
                  <a:srgbClr val="FF0000"/>
                </a:solidFill>
              </a:rPr>
              <a:t>29 %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61</a:t>
            </a:r>
            <a:r>
              <a:rPr lang="en-US" sz="1600" b="1" dirty="0" smtClean="0">
                <a:solidFill>
                  <a:srgbClr val="FF0000"/>
                </a:solidFill>
              </a:rPr>
              <a:t>Fe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2424</Words>
  <Application>Microsoft Office PowerPoint</Application>
  <PresentationFormat>On-screen Show (4:3)</PresentationFormat>
  <Paragraphs>579</Paragraphs>
  <Slides>42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jarno</dc:creator>
  <cp:lastModifiedBy>jarno</cp:lastModifiedBy>
  <cp:revision>124</cp:revision>
  <dcterms:created xsi:type="dcterms:W3CDTF">2008-12-05T06:39:13Z</dcterms:created>
  <dcterms:modified xsi:type="dcterms:W3CDTF">2009-02-16T16:33:01Z</dcterms:modified>
</cp:coreProperties>
</file>