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54"/>
  </p:notesMasterIdLst>
  <p:handoutMasterIdLst>
    <p:handoutMasterId r:id="rId55"/>
  </p:handoutMasterIdLst>
  <p:sldIdLst>
    <p:sldId id="783" r:id="rId2"/>
    <p:sldId id="896" r:id="rId3"/>
    <p:sldId id="830" r:id="rId4"/>
    <p:sldId id="831" r:id="rId5"/>
    <p:sldId id="842" r:id="rId6"/>
    <p:sldId id="832" r:id="rId7"/>
    <p:sldId id="834" r:id="rId8"/>
    <p:sldId id="844" r:id="rId9"/>
    <p:sldId id="845" r:id="rId10"/>
    <p:sldId id="846" r:id="rId11"/>
    <p:sldId id="848" r:id="rId12"/>
    <p:sldId id="849" r:id="rId13"/>
    <p:sldId id="850" r:id="rId14"/>
    <p:sldId id="851" r:id="rId15"/>
    <p:sldId id="853" r:id="rId16"/>
    <p:sldId id="854" r:id="rId17"/>
    <p:sldId id="833" r:id="rId18"/>
    <p:sldId id="814" r:id="rId19"/>
    <p:sldId id="817" r:id="rId20"/>
    <p:sldId id="855" r:id="rId21"/>
    <p:sldId id="818" r:id="rId22"/>
    <p:sldId id="819" r:id="rId23"/>
    <p:sldId id="857" r:id="rId24"/>
    <p:sldId id="907" r:id="rId25"/>
    <p:sldId id="910" r:id="rId26"/>
    <p:sldId id="908" r:id="rId27"/>
    <p:sldId id="909" r:id="rId28"/>
    <p:sldId id="856" r:id="rId29"/>
    <p:sldId id="858" r:id="rId30"/>
    <p:sldId id="865" r:id="rId31"/>
    <p:sldId id="867" r:id="rId32"/>
    <p:sldId id="863" r:id="rId33"/>
    <p:sldId id="826" r:id="rId34"/>
    <p:sldId id="773" r:id="rId35"/>
    <p:sldId id="774" r:id="rId36"/>
    <p:sldId id="803" r:id="rId37"/>
    <p:sldId id="805" r:id="rId38"/>
    <p:sldId id="786" r:id="rId39"/>
    <p:sldId id="787" r:id="rId40"/>
    <p:sldId id="790" r:id="rId41"/>
    <p:sldId id="892" r:id="rId42"/>
    <p:sldId id="882" r:id="rId43"/>
    <p:sldId id="899" r:id="rId44"/>
    <p:sldId id="901" r:id="rId45"/>
    <p:sldId id="902" r:id="rId46"/>
    <p:sldId id="904" r:id="rId47"/>
    <p:sldId id="905" r:id="rId48"/>
    <p:sldId id="895" r:id="rId49"/>
    <p:sldId id="869" r:id="rId50"/>
    <p:sldId id="871" r:id="rId51"/>
    <p:sldId id="893" r:id="rId52"/>
    <p:sldId id="894" r:id="rId53"/>
  </p:sldIdLst>
  <p:sldSz cx="9906000" cy="6858000" type="A4"/>
  <p:notesSz cx="9906000" cy="6858000"/>
  <p:defaultTextStyle>
    <a:defPPr>
      <a:defRPr lang="en-US"/>
    </a:defPPr>
    <a:lvl1pPr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1pPr>
    <a:lvl2pPr marL="4572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2pPr>
    <a:lvl3pPr marL="9144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3pPr>
    <a:lvl4pPr marL="13716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4pPr>
    <a:lvl5pPr marL="18288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5pPr>
    <a:lvl6pPr marL="22860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6pPr>
    <a:lvl7pPr marL="27432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7pPr>
    <a:lvl8pPr marL="32004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8pPr>
    <a:lvl9pPr marL="36576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3120">
          <p15:clr>
            <a:srgbClr val="A4A3A4"/>
          </p15:clr>
        </p15:guide>
      </p15:sldGuideLst>
    </p:ext>
    <p:ext uri="{2D200454-40CA-4A62-9FC3-DE9A4176ACB9}">
      <p15:notesGuideLst xmlns="" xmlns:p15="http://schemas.microsoft.com/office/powerpoint/2012/main">
        <p15:guide id="1" orient="horz" pos="2160">
          <p15:clr>
            <a:srgbClr val="A4A3A4"/>
          </p15:clr>
        </p15:guide>
        <p15:guide id="2" pos="312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8183B"/>
    <a:srgbClr val="C30224"/>
    <a:srgbClr val="16165C"/>
    <a:srgbClr val="16175E"/>
    <a:srgbClr val="171760"/>
    <a:srgbClr val="FA012E"/>
    <a:srgbClr val="FEE7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3"/>
    <p:restoredTop sz="99128" autoAdjust="0"/>
  </p:normalViewPr>
  <p:slideViewPr>
    <p:cSldViewPr>
      <p:cViewPr>
        <p:scale>
          <a:sx n="85" d="100"/>
          <a:sy n="85" d="100"/>
        </p:scale>
        <p:origin x="-1040" y="-160"/>
      </p:cViewPr>
      <p:guideLst>
        <p:guide orient="horz" pos="2160"/>
        <p:guide pos="3120"/>
      </p:guideLst>
    </p:cSldViewPr>
  </p:slideViewPr>
  <p:outlineViewPr>
    <p:cViewPr>
      <p:scale>
        <a:sx n="100" d="100"/>
        <a:sy n="100"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164" d="100"/>
          <a:sy n="164" d="100"/>
        </p:scale>
        <p:origin x="-1504" y="-104"/>
      </p:cViewPr>
      <p:guideLst>
        <p:guide orient="horz" pos="2160"/>
        <p:guide pos="312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7410" name="Rectangle 2"/>
          <p:cNvSpPr>
            <a:spLocks noGrp="1" noChangeArrowheads="1"/>
          </p:cNvSpPr>
          <p:nvPr>
            <p:ph type="hdr" sz="quarter"/>
          </p:nvPr>
        </p:nvSpPr>
        <p:spPr bwMode="auto">
          <a:xfrm>
            <a:off x="0" y="0"/>
            <a:ext cx="4292600" cy="369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a:latin typeface="Helvetica" pitchFamily="1" charset="0"/>
                <a:ea typeface="ＭＳ Ｐゴシック" pitchFamily="1" charset="-128"/>
                <a:cs typeface="+mn-cs"/>
              </a:defRPr>
            </a:lvl1pPr>
          </a:lstStyle>
          <a:p>
            <a:pPr>
              <a:defRPr/>
            </a:pPr>
            <a:endParaRPr lang="en-GB"/>
          </a:p>
        </p:txBody>
      </p:sp>
      <p:sp>
        <p:nvSpPr>
          <p:cNvPr id="657411" name="Rectangle 3"/>
          <p:cNvSpPr>
            <a:spLocks noGrp="1" noChangeArrowheads="1"/>
          </p:cNvSpPr>
          <p:nvPr>
            <p:ph type="dt" sz="quarter" idx="1"/>
          </p:nvPr>
        </p:nvSpPr>
        <p:spPr bwMode="auto">
          <a:xfrm>
            <a:off x="5613400" y="0"/>
            <a:ext cx="4292600" cy="369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latin typeface="Helvetica" pitchFamily="1" charset="0"/>
                <a:ea typeface="ＭＳ Ｐゴシック" pitchFamily="1" charset="-128"/>
                <a:cs typeface="+mn-cs"/>
              </a:defRPr>
            </a:lvl1pPr>
          </a:lstStyle>
          <a:p>
            <a:pPr>
              <a:defRPr/>
            </a:pPr>
            <a:endParaRPr lang="en-GB"/>
          </a:p>
        </p:txBody>
      </p:sp>
      <p:sp>
        <p:nvSpPr>
          <p:cNvPr id="657412" name="Rectangle 4"/>
          <p:cNvSpPr>
            <a:spLocks noGrp="1" noChangeArrowheads="1"/>
          </p:cNvSpPr>
          <p:nvPr>
            <p:ph type="ftr" sz="quarter" idx="2"/>
          </p:nvPr>
        </p:nvSpPr>
        <p:spPr bwMode="auto">
          <a:xfrm>
            <a:off x="0" y="6488113"/>
            <a:ext cx="4292600" cy="369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a:latin typeface="Helvetica" pitchFamily="1" charset="0"/>
                <a:ea typeface="ＭＳ Ｐゴシック" pitchFamily="1" charset="-128"/>
                <a:cs typeface="+mn-cs"/>
              </a:defRPr>
            </a:lvl1pPr>
          </a:lstStyle>
          <a:p>
            <a:pPr>
              <a:defRPr/>
            </a:pPr>
            <a:endParaRPr lang="en-GB"/>
          </a:p>
        </p:txBody>
      </p:sp>
      <p:sp>
        <p:nvSpPr>
          <p:cNvPr id="657413" name="Rectangle 5"/>
          <p:cNvSpPr>
            <a:spLocks noGrp="1" noChangeArrowheads="1"/>
          </p:cNvSpPr>
          <p:nvPr>
            <p:ph type="sldNum" sz="quarter" idx="3"/>
          </p:nvPr>
        </p:nvSpPr>
        <p:spPr bwMode="auto">
          <a:xfrm>
            <a:off x="5613400" y="6488113"/>
            <a:ext cx="4292600" cy="369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latin typeface="Helvetica" charset="0"/>
                <a:ea typeface="ＭＳ Ｐゴシック" charset="0"/>
                <a:cs typeface="ＭＳ Ｐゴシック" charset="0"/>
              </a:defRPr>
            </a:lvl1pPr>
          </a:lstStyle>
          <a:p>
            <a:pPr>
              <a:defRPr/>
            </a:pPr>
            <a:fld id="{C6691EE0-9B8F-4CF8-9228-5DF301AAA5E1}" type="slidenum">
              <a:rPr lang="en-GB"/>
              <a:pPr>
                <a:defRPr/>
              </a:pPr>
              <a:t>‹#›</a:t>
            </a:fld>
            <a:endParaRPr lang="en-GB"/>
          </a:p>
        </p:txBody>
      </p:sp>
    </p:spTree>
    <p:extLst>
      <p:ext uri="{BB962C8B-B14F-4D97-AF65-F5344CB8AC3E}">
        <p14:creationId xmlns:p14="http://schemas.microsoft.com/office/powerpoint/2010/main" val="8966290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42926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baseline="0">
                <a:latin typeface="Times" pitchFamily="1" charset="0"/>
                <a:ea typeface="ＭＳ Ｐゴシック" pitchFamily="1" charset="-128"/>
                <a:cs typeface="+mn-cs"/>
              </a:defRPr>
            </a:lvl1pPr>
          </a:lstStyle>
          <a:p>
            <a:pPr>
              <a:defRPr/>
            </a:pPr>
            <a:endParaRPr lang="en-GB"/>
          </a:p>
        </p:txBody>
      </p:sp>
      <p:sp>
        <p:nvSpPr>
          <p:cNvPr id="4099" name="Rectangle 3"/>
          <p:cNvSpPr>
            <a:spLocks noGrp="1" noChangeArrowheads="1"/>
          </p:cNvSpPr>
          <p:nvPr>
            <p:ph type="dt" idx="1"/>
          </p:nvPr>
        </p:nvSpPr>
        <p:spPr bwMode="auto">
          <a:xfrm>
            <a:off x="5613400" y="0"/>
            <a:ext cx="42926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baseline="0">
                <a:latin typeface="Times" pitchFamily="1" charset="0"/>
                <a:ea typeface="ＭＳ Ｐゴシック" pitchFamily="1" charset="-128"/>
                <a:cs typeface="+mn-cs"/>
              </a:defRPr>
            </a:lvl1pPr>
          </a:lstStyle>
          <a:p>
            <a:pPr>
              <a:defRPr/>
            </a:pPr>
            <a:endParaRPr lang="en-GB"/>
          </a:p>
        </p:txBody>
      </p:sp>
      <p:sp>
        <p:nvSpPr>
          <p:cNvPr id="14340" name="Rectangle 4"/>
          <p:cNvSpPr>
            <a:spLocks noGrp="1" noRot="1" noChangeAspect="1" noChangeArrowheads="1" noTextEdit="1"/>
          </p:cNvSpPr>
          <p:nvPr>
            <p:ph type="sldImg" idx="2"/>
          </p:nvPr>
        </p:nvSpPr>
        <p:spPr bwMode="auto">
          <a:xfrm>
            <a:off x="3095625" y="514350"/>
            <a:ext cx="3714750" cy="25717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1320800" y="3257550"/>
            <a:ext cx="72644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6515100"/>
            <a:ext cx="42926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baseline="0">
                <a:latin typeface="Times" pitchFamily="1" charset="0"/>
                <a:ea typeface="ＭＳ Ｐゴシック" pitchFamily="1" charset="-128"/>
                <a:cs typeface="+mn-cs"/>
              </a:defRPr>
            </a:lvl1pPr>
          </a:lstStyle>
          <a:p>
            <a:pPr>
              <a:defRPr/>
            </a:pPr>
            <a:endParaRPr lang="en-GB"/>
          </a:p>
        </p:txBody>
      </p:sp>
      <p:sp>
        <p:nvSpPr>
          <p:cNvPr id="4103" name="Rectangle 7"/>
          <p:cNvSpPr>
            <a:spLocks noGrp="1" noChangeArrowheads="1"/>
          </p:cNvSpPr>
          <p:nvPr>
            <p:ph type="sldNum" sz="quarter" idx="5"/>
          </p:nvPr>
        </p:nvSpPr>
        <p:spPr bwMode="auto">
          <a:xfrm>
            <a:off x="5613400" y="6515100"/>
            <a:ext cx="42926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baseline="0">
                <a:latin typeface="Times" charset="0"/>
                <a:ea typeface="ＭＳ Ｐゴシック" charset="0"/>
                <a:cs typeface="ＭＳ Ｐゴシック" charset="0"/>
              </a:defRPr>
            </a:lvl1pPr>
          </a:lstStyle>
          <a:p>
            <a:pPr>
              <a:defRPr/>
            </a:pPr>
            <a:fld id="{8E21A229-ABD3-4938-8E1A-8816BF710749}" type="slidenum">
              <a:rPr lang="en-GB"/>
              <a:pPr>
                <a:defRPr/>
              </a:pPr>
              <a:t>‹#›</a:t>
            </a:fld>
            <a:endParaRPr lang="en-GB"/>
          </a:p>
        </p:txBody>
      </p:sp>
    </p:spTree>
    <p:extLst>
      <p:ext uri="{BB962C8B-B14F-4D97-AF65-F5344CB8AC3E}">
        <p14:creationId xmlns:p14="http://schemas.microsoft.com/office/powerpoint/2010/main" val="295823933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08" charset="0"/>
        <a:ea typeface="ＭＳ Ｐゴシック" pitchFamily="1"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2pPr>
    <a:lvl3pPr marL="9144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3pPr>
    <a:lvl4pPr marL="13716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4pPr>
    <a:lvl5pPr marL="18288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C8B4A416-4414-7548-BF94-D128DD688C4A}" type="slidenum">
              <a:rPr lang="en-GB"/>
              <a:pPr/>
              <a:t>1</a:t>
            </a:fld>
            <a:endParaRPr lang="en-GB" dirty="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endParaRPr lang="en-GB" dirty="0">
              <a:latin typeface="Times" charset="0"/>
              <a:ea typeface="ＭＳ Ｐゴシック" charset="-128"/>
            </a:endParaRPr>
          </a:p>
        </p:txBody>
      </p:sp>
    </p:spTree>
    <p:extLst>
      <p:ext uri="{BB962C8B-B14F-4D97-AF65-F5344CB8AC3E}">
        <p14:creationId xmlns:p14="http://schemas.microsoft.com/office/powerpoint/2010/main" val="2087210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8D4CCD-20F6-FF4A-87C4-46AB805AB9BB}"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Rot="1" noChangeAspect="1" noChangeArrowheads="1" noTextEdit="1"/>
          </p:cNvSpPr>
          <p:nvPr>
            <p:ph type="sldImg"/>
          </p:nvPr>
        </p:nvSpPr>
        <p:spPr>
          <a:solidFill>
            <a:srgbClr val="FFFFFF"/>
          </a:solidFill>
          <a:ln/>
        </p:spPr>
      </p:sp>
      <p:sp>
        <p:nvSpPr>
          <p:cNvPr id="60418" name="Rectangle 3"/>
          <p:cNvSpPr>
            <a:spLocks noGrp="1" noChangeArrowheads="1"/>
          </p:cNvSpPr>
          <p:nvPr>
            <p:ph type="body" idx="1"/>
          </p:nvPr>
        </p:nvSpPr>
        <p:spPr>
          <a:solidFill>
            <a:srgbClr val="FFFFFF"/>
          </a:solidFill>
          <a:ln>
            <a:solidFill>
              <a:srgbClr val="000000"/>
            </a:solidFill>
          </a:ln>
        </p:spPr>
        <p:txBody>
          <a:bodyPr/>
          <a:lstStyle/>
          <a:p>
            <a:endParaRPr lang="en-GB" dirty="0">
              <a:latin typeface="Times" charset="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xfrm>
            <a:off x="0" y="0"/>
            <a:ext cx="0" cy="0"/>
          </a:xfrm>
          <a:ln/>
        </p:spPr>
      </p:sp>
      <p:sp>
        <p:nvSpPr>
          <p:cNvPr id="60418" name="Notes Placeholder 2"/>
          <p:cNvSpPr>
            <a:spLocks noGrp="1"/>
          </p:cNvSpPr>
          <p:nvPr>
            <p:ph type="body" idx="1"/>
          </p:nvPr>
        </p:nvSpPr>
        <p:spPr>
          <a:xfrm>
            <a:off x="0" y="0"/>
            <a:ext cx="0" cy="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a:latin typeface="Times" charset="0"/>
            </a:endParaRPr>
          </a:p>
        </p:txBody>
      </p:sp>
      <p:sp>
        <p:nvSpPr>
          <p:cNvPr id="60419" name="Slide Number Placeholder 3"/>
          <p:cNvSpPr txBox="1">
            <a:spLocks noGrp="1"/>
          </p:cNvSpPr>
          <p:nvPr/>
        </p:nvSpPr>
        <p:spPr bwMode="auto">
          <a:xfrm>
            <a:off x="5613400" y="6515100"/>
            <a:ext cx="42926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600" i="1">
                <a:solidFill>
                  <a:schemeClr val="tx1"/>
                </a:solidFill>
                <a:latin typeface="Comic Sans MS" charset="0"/>
                <a:ea typeface="ＭＳ Ｐゴシック" charset="0"/>
                <a:cs typeface="ＭＳ Ｐゴシック" charset="0"/>
              </a:defRPr>
            </a:lvl1pPr>
            <a:lvl2pPr marL="742950" indent="-285750">
              <a:defRPr sz="1600" i="1">
                <a:solidFill>
                  <a:schemeClr val="tx1"/>
                </a:solidFill>
                <a:latin typeface="Comic Sans MS" charset="0"/>
                <a:ea typeface="ＭＳ Ｐゴシック" charset="0"/>
              </a:defRPr>
            </a:lvl2pPr>
            <a:lvl3pPr marL="1143000" indent="-228600">
              <a:defRPr sz="1600" i="1">
                <a:solidFill>
                  <a:schemeClr val="tx1"/>
                </a:solidFill>
                <a:latin typeface="Comic Sans MS" charset="0"/>
                <a:ea typeface="ＭＳ Ｐゴシック" charset="0"/>
              </a:defRPr>
            </a:lvl3pPr>
            <a:lvl4pPr marL="1600200" indent="-228600">
              <a:defRPr sz="1600" i="1">
                <a:solidFill>
                  <a:schemeClr val="tx1"/>
                </a:solidFill>
                <a:latin typeface="Comic Sans MS" charset="0"/>
                <a:ea typeface="ＭＳ Ｐゴシック" charset="0"/>
              </a:defRPr>
            </a:lvl4pPr>
            <a:lvl5pPr marL="2057400" indent="-228600">
              <a:defRPr sz="1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i="1">
                <a:solidFill>
                  <a:schemeClr val="tx1"/>
                </a:solidFill>
                <a:latin typeface="Comic Sans MS" charset="0"/>
                <a:ea typeface="ＭＳ Ｐゴシック" charset="0"/>
              </a:defRPr>
            </a:lvl9pPr>
          </a:lstStyle>
          <a:p>
            <a:pPr algn="r"/>
            <a:fld id="{25D0F597-C201-0C44-90AD-BEA986656593}" type="slidenum">
              <a:rPr lang="en-GB" sz="1200" i="0">
                <a:latin typeface="Times" charset="0"/>
              </a:rPr>
              <a:pPr algn="r"/>
              <a:t>11</a:t>
            </a:fld>
            <a:endParaRPr lang="en-GB" sz="1200" i="0">
              <a:latin typeface="Times"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2354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solidFill>
            <a:srgbClr val="FFFFFF"/>
          </a:solidFill>
          <a:ln/>
        </p:spPr>
      </p:sp>
      <p:sp>
        <p:nvSpPr>
          <p:cNvPr id="140291" name="Rectangle 3"/>
          <p:cNvSpPr>
            <a:spLocks noGrp="1" noChangeArrowheads="1"/>
          </p:cNvSpPr>
          <p:nvPr>
            <p:ph type="body" idx="1"/>
          </p:nvPr>
        </p:nvSpPr>
        <p:spPr>
          <a:solidFill>
            <a:srgbClr val="FFFFFF"/>
          </a:solidFill>
          <a:ln>
            <a:solidFill>
              <a:srgbClr val="000000"/>
            </a:solidFill>
          </a:ln>
        </p:spPr>
        <p:txBody>
          <a:bodyPr/>
          <a:lstStyle/>
          <a:p>
            <a:endParaRPr lang="en-GB" dirty="0">
              <a:latin typeface="Times"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2531" name="Rectangle 3"/>
          <p:cNvSpPr>
            <a:spLocks noGrp="1" noChangeArrowheads="1"/>
          </p:cNvSpPr>
          <p:nvPr>
            <p:ph type="subTitle" idx="1"/>
          </p:nvPr>
        </p:nvSpPr>
        <p:spPr>
          <a:xfrm>
            <a:off x="1238250" y="1524000"/>
            <a:ext cx="7264400" cy="1524000"/>
          </a:xfrm>
        </p:spPr>
        <p:txBody>
          <a:bodyPr/>
          <a:lstStyle>
            <a:lvl1pPr marL="0" indent="0" algn="ctr">
              <a:lnSpc>
                <a:spcPct val="128000"/>
              </a:lnSpc>
              <a:buFont typeface="Zapf Dingbats" pitchFamily="-108" charset="2"/>
              <a:buNone/>
              <a:defRPr sz="2400">
                <a:solidFill>
                  <a:schemeClr val="accent2"/>
                </a:solidFill>
              </a:defRPr>
            </a:lvl1pPr>
          </a:lstStyle>
          <a:p>
            <a:r>
              <a:rPr lang="en-GB"/>
              <a:t>Click to edit Master subtitle style</a:t>
            </a:r>
          </a:p>
        </p:txBody>
      </p:sp>
      <p:sp>
        <p:nvSpPr>
          <p:cNvPr id="3" name="Rectangle 4"/>
          <p:cNvSpPr>
            <a:spLocks noGrp="1" noChangeArrowheads="1"/>
          </p:cNvSpPr>
          <p:nvPr>
            <p:ph type="dt" sz="half" idx="10"/>
          </p:nvPr>
        </p:nvSpPr>
        <p:spPr bwMode="auto">
          <a:xfrm>
            <a:off x="761868" y="6248400"/>
            <a:ext cx="206375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0" hangingPunct="0">
              <a:defRPr sz="1400" b="0" baseline="0">
                <a:latin typeface="Times" charset="0"/>
                <a:ea typeface="ＭＳ Ｐゴシック" charset="0"/>
                <a:cs typeface="ＭＳ Ｐゴシック" charset="0"/>
              </a:defRPr>
            </a:lvl1pPr>
          </a:lstStyle>
          <a:p>
            <a:pPr>
              <a:defRPr/>
            </a:pPr>
            <a:endParaRPr lang="en-GB"/>
          </a:p>
        </p:txBody>
      </p:sp>
      <p:sp>
        <p:nvSpPr>
          <p:cNvPr id="4" name="Rectangle 5"/>
          <p:cNvSpPr>
            <a:spLocks noGrp="1" noChangeArrowheads="1"/>
          </p:cNvSpPr>
          <p:nvPr>
            <p:ph type="ftr" sz="quarter" idx="11"/>
          </p:nvPr>
        </p:nvSpPr>
        <p:spPr>
          <a:xfrm>
            <a:off x="3580606" y="6324600"/>
            <a:ext cx="3136900" cy="457200"/>
          </a:xfrm>
        </p:spPr>
        <p:txBody>
          <a:bodyPr/>
          <a:lstStyle>
            <a:lvl1pPr algn="ctr">
              <a:defRPr sz="1400" i="0" smtClean="0">
                <a:solidFill>
                  <a:srgbClr val="98183B"/>
                </a:solidFill>
                <a:latin typeface="Times" charset="0"/>
              </a:defRPr>
            </a:lvl1pPr>
          </a:lstStyle>
          <a:p>
            <a:pPr>
              <a:defRPr/>
            </a:pPr>
            <a:r>
              <a:rPr lang="en-GB" smtClean="0"/>
              <a:t>SPSC_April 2016</a:t>
            </a:r>
            <a:endParaRPr lang="en-GB">
              <a:solidFill>
                <a:schemeClr val="tx1"/>
              </a:solidFill>
            </a:endParaRPr>
          </a:p>
        </p:txBody>
      </p:sp>
      <p:sp>
        <p:nvSpPr>
          <p:cNvPr id="5" name="Rectangle 6"/>
          <p:cNvSpPr>
            <a:spLocks noGrp="1" noChangeArrowheads="1"/>
          </p:cNvSpPr>
          <p:nvPr>
            <p:ph type="sldNum" sz="quarter" idx="12"/>
          </p:nvPr>
        </p:nvSpPr>
        <p:spPr>
          <a:xfrm>
            <a:off x="7099300" y="6248400"/>
            <a:ext cx="2063750" cy="457200"/>
          </a:xfrm>
        </p:spPr>
        <p:txBody>
          <a:bodyPr/>
          <a:lstStyle>
            <a:lvl1pPr>
              <a:defRPr sz="1400" i="0">
                <a:solidFill>
                  <a:schemeClr val="tx1"/>
                </a:solidFill>
                <a:latin typeface="Times" charset="0"/>
              </a:defRPr>
            </a:lvl1pPr>
          </a:lstStyle>
          <a:p>
            <a:pPr>
              <a:defRPr/>
            </a:pPr>
            <a:fld id="{DA745B43-28A9-4B01-8C94-4159CA66EDDF}"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SPSC_April 2016</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r>
              <a:rPr lang="en-GB"/>
              <a:t>Slide: </a:t>
            </a:r>
            <a:fld id="{9C16261C-8776-4288-B35E-C650881F292D}"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9500" y="0"/>
            <a:ext cx="24765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 y="0"/>
            <a:ext cx="72771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SPSC_April 2016</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r>
              <a:rPr lang="en-GB"/>
              <a:t>Slide: </a:t>
            </a:r>
            <a:fld id="{2BDD5A80-4276-42F3-90A5-091A35B49878}"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9"/>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SPSC_April 2016</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r>
              <a:rPr lang="en-GB"/>
              <a:t>Slide: </a:t>
            </a:r>
            <a:fld id="{3C03B59F-ADA0-40D9-BE98-E2BECD24F601}"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efault - Title and Content">
    <p:spTree>
      <p:nvGrpSpPr>
        <p:cNvPr id="1" name=""/>
        <p:cNvGrpSpPr/>
        <p:nvPr/>
      </p:nvGrpSpPr>
      <p:grpSpPr>
        <a:xfrm>
          <a:off x="0" y="0"/>
          <a:ext cx="0" cy="0"/>
          <a:chOff x="0" y="0"/>
          <a:chExt cx="0" cy="0"/>
        </a:xfrm>
      </p:grpSpPr>
      <p:sp>
        <p:nvSpPr>
          <p:cNvPr id="10" name="Shape 10"/>
          <p:cNvSpPr>
            <a:spLocks noGrp="1"/>
          </p:cNvSpPr>
          <p:nvPr>
            <p:ph type="title"/>
          </p:nvPr>
        </p:nvSpPr>
        <p:spPr>
          <a:xfrm>
            <a:off x="78339" y="-2637"/>
            <a:ext cx="9740901" cy="818517"/>
          </a:xfrm>
          <a:prstGeom prst="rect">
            <a:avLst/>
          </a:prstGeom>
        </p:spPr>
        <p:txBody>
          <a:bodyPr>
            <a:normAutofit/>
          </a:bodyPr>
          <a:lstStyle/>
          <a:p>
            <a:pPr lvl="0">
              <a:defRPr sz="1800">
                <a:solidFill>
                  <a:srgbClr val="000000"/>
                </a:solidFill>
                <a:uFillTx/>
              </a:defRPr>
            </a:pPr>
            <a:r>
              <a:rPr sz="4800">
                <a:solidFill>
                  <a:srgbClr val="9A403E"/>
                </a:solidFill>
                <a:uFill>
                  <a:solidFill>
                    <a:srgbClr val="953735"/>
                  </a:solidFill>
                </a:uFill>
              </a:rPr>
              <a:t>Title Text</a:t>
            </a:r>
          </a:p>
        </p:txBody>
      </p:sp>
      <p:sp>
        <p:nvSpPr>
          <p:cNvPr id="11" name="Shape 11"/>
          <p:cNvSpPr>
            <a:spLocks noGrp="1"/>
          </p:cNvSpPr>
          <p:nvPr>
            <p:ph type="body" idx="1"/>
          </p:nvPr>
        </p:nvSpPr>
        <p:spPr>
          <a:xfrm>
            <a:off x="82550" y="1181100"/>
            <a:ext cx="9632029" cy="5487818"/>
          </a:xfrm>
          <a:prstGeom prst="rect">
            <a:avLst/>
          </a:prstGeom>
        </p:spPr>
        <p:txBody>
          <a:bodyPr lIns="45690" tIns="45690" rIns="45690" bIns="45690"/>
          <a:lstStyle>
            <a:lvl1pPr>
              <a:buChar char="❖"/>
            </a:lvl1pPr>
            <a:lvl2pPr marL="469900" indent="-279400">
              <a:defRPr sz="1700"/>
            </a:lvl2pPr>
            <a:lvl3pPr marL="647700" indent="-292100">
              <a:buChar char="๏"/>
              <a:defRPr sz="1500"/>
            </a:lvl3pPr>
            <a:lvl4pPr marL="952500" indent="-292100">
              <a:defRPr sz="1500"/>
            </a:lvl4pPr>
            <a:lvl5pPr marL="1193800" indent="-279400">
              <a:defRPr sz="1500"/>
            </a:lvl5pPr>
          </a:lstStyle>
          <a:p>
            <a:pPr lvl="0">
              <a:defRPr sz="1800">
                <a:uFillTx/>
              </a:defRPr>
            </a:pPr>
            <a:r>
              <a:rPr sz="2000">
                <a:uFill>
                  <a:solidFill/>
                </a:uFill>
              </a:rPr>
              <a:t>Body Level One</a:t>
            </a:r>
          </a:p>
          <a:p>
            <a:pPr lvl="1">
              <a:defRPr sz="1800">
                <a:uFillTx/>
              </a:defRPr>
            </a:pPr>
            <a:r>
              <a:rPr sz="1700">
                <a:uFill>
                  <a:solidFill/>
                </a:uFill>
              </a:rPr>
              <a:t>Body Level Two</a:t>
            </a:r>
          </a:p>
          <a:p>
            <a:pPr lvl="2">
              <a:defRPr sz="1800">
                <a:uFillTx/>
              </a:defRPr>
            </a:pPr>
            <a:r>
              <a:rPr sz="1500">
                <a:uFill>
                  <a:solidFill/>
                </a:uFill>
              </a:rPr>
              <a:t>Body Level Three</a:t>
            </a:r>
          </a:p>
          <a:p>
            <a:pPr lvl="3">
              <a:defRPr sz="1800">
                <a:uFillTx/>
              </a:defRPr>
            </a:pPr>
            <a:r>
              <a:rPr sz="1500">
                <a:uFill>
                  <a:solidFill/>
                </a:uFill>
              </a:rPr>
              <a:t>Body Level Four</a:t>
            </a:r>
          </a:p>
          <a:p>
            <a:pPr lvl="4">
              <a:defRPr sz="1800">
                <a:uFillTx/>
              </a:defRPr>
            </a:pPr>
            <a:r>
              <a:rPr sz="1500">
                <a:uFill>
                  <a:solidFill/>
                </a:uFill>
              </a:rPr>
              <a:t>Body Level Five</a:t>
            </a:r>
          </a:p>
        </p:txBody>
      </p:sp>
      <p:sp>
        <p:nvSpPr>
          <p:cNvPr id="12" name="Shape 12"/>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
        <p:nvSpPr>
          <p:cNvPr id="13" name="Shape 13"/>
          <p:cNvSpPr/>
          <p:nvPr/>
        </p:nvSpPr>
        <p:spPr>
          <a:xfrm flipV="1">
            <a:off x="22636" y="800097"/>
            <a:ext cx="9860729" cy="1"/>
          </a:xfrm>
          <a:prstGeom prst="line">
            <a:avLst/>
          </a:prstGeom>
          <a:ln w="25400">
            <a:solidFill>
              <a:srgbClr val="941100"/>
            </a:solidFill>
            <a:round/>
          </a:ln>
          <a:effectLst>
            <a:outerShdw blurRad="38100" dist="20000" dir="5400000" rotWithShape="0">
              <a:srgbClr val="000000">
                <a:alpha val="38000"/>
              </a:srgbClr>
            </a:outerShdw>
          </a:effectLst>
        </p:spPr>
        <p:txBody>
          <a:bodyPr lIns="0" tIns="0" rIns="0" bIns="0"/>
          <a:lstStyle/>
          <a:p>
            <a:pPr lvl="0" algn="l">
              <a:defRPr sz="1200">
                <a:uFillTx/>
                <a:latin typeface="+mj-lt"/>
                <a:ea typeface="+mj-ea"/>
                <a:cs typeface="+mj-cs"/>
                <a:sym typeface="Helvetica"/>
              </a:defRPr>
            </a:pPr>
            <a:endParaRPr/>
          </a:p>
        </p:txBody>
      </p:sp>
      <p:sp>
        <p:nvSpPr>
          <p:cNvPr id="14" name="Shape 14"/>
          <p:cNvSpPr/>
          <p:nvPr/>
        </p:nvSpPr>
        <p:spPr>
          <a:xfrm>
            <a:off x="99431" y="6585281"/>
            <a:ext cx="2189070" cy="2000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1300">
                <a:solidFill>
                  <a:srgbClr val="941100"/>
                </a:solidFill>
              </a:defRPr>
            </a:lvl1pPr>
          </a:lstStyle>
          <a:p>
            <a:pPr lvl="0">
              <a:defRPr sz="1800">
                <a:solidFill>
                  <a:srgbClr val="000000"/>
                </a:solidFill>
                <a:uFillTx/>
              </a:defRPr>
            </a:pPr>
            <a:r>
              <a:rPr sz="1300">
                <a:solidFill>
                  <a:srgbClr val="941100"/>
                </a:solidFill>
                <a:uFill>
                  <a:solidFill/>
                </a:uFill>
              </a:rPr>
              <a:t>D. Schmitz (EFI, UChicago)</a:t>
            </a:r>
          </a:p>
        </p:txBody>
      </p:sp>
      <p:sp>
        <p:nvSpPr>
          <p:cNvPr id="15" name="Shape 15"/>
          <p:cNvSpPr/>
          <p:nvPr/>
        </p:nvSpPr>
        <p:spPr>
          <a:xfrm>
            <a:off x="3350772" y="6585281"/>
            <a:ext cx="4476154" cy="2000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1300">
                <a:solidFill>
                  <a:srgbClr val="941100"/>
                </a:solidFill>
              </a:defRPr>
            </a:lvl1pPr>
          </a:lstStyle>
          <a:p>
            <a:pPr lvl="0">
              <a:defRPr sz="1800">
                <a:solidFill>
                  <a:srgbClr val="000000"/>
                </a:solidFill>
                <a:uFillTx/>
              </a:defRPr>
            </a:pPr>
            <a:r>
              <a:rPr sz="1300">
                <a:solidFill>
                  <a:srgbClr val="941100"/>
                </a:solidFill>
                <a:uFill>
                  <a:solidFill/>
                </a:uFill>
              </a:rPr>
              <a:t>47th Fermilab Users Meeting - Future SBN Experiments</a:t>
            </a:r>
          </a:p>
        </p:txBody>
      </p:sp>
    </p:spTree>
    <p:extLst>
      <p:ext uri="{BB962C8B-B14F-4D97-AF65-F5344CB8AC3E}">
        <p14:creationId xmlns:p14="http://schemas.microsoft.com/office/powerpoint/2010/main" val="1974471925"/>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buFont typeface="Wingdings" pitchFamily="2" charset="2"/>
              <a:buChar char="Ø"/>
              <a:defRPr>
                <a:sym typeface="Wingdings"/>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SPSC_April 2016</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r>
              <a:rPr lang="en-GB"/>
              <a:t>Slide: </a:t>
            </a:r>
            <a:fld id="{048174CF-F75A-4FC9-A89C-C11F92EC3EC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4"/>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SPSC_April 2016</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r>
              <a:rPr lang="en-GB"/>
              <a:t>Slide: </a:t>
            </a:r>
            <a:fld id="{7D2FB086-8087-4316-A608-3EC7F652834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609600"/>
            <a:ext cx="4572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609600"/>
            <a:ext cx="45720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GB" smtClean="0"/>
              <a:t>SPSC_April 2016</a:t>
            </a:r>
            <a:endParaRPr lang="en-GB"/>
          </a:p>
        </p:txBody>
      </p:sp>
      <p:sp>
        <p:nvSpPr>
          <p:cNvPr id="6" name="Rectangle 6"/>
          <p:cNvSpPr>
            <a:spLocks noGrp="1" noChangeArrowheads="1"/>
          </p:cNvSpPr>
          <p:nvPr>
            <p:ph type="sldNum" sz="quarter" idx="11"/>
          </p:nvPr>
        </p:nvSpPr>
        <p:spPr>
          <a:ln/>
        </p:spPr>
        <p:txBody>
          <a:bodyPr/>
          <a:lstStyle>
            <a:lvl1pPr>
              <a:defRPr/>
            </a:lvl1pPr>
          </a:lstStyle>
          <a:p>
            <a:pPr>
              <a:defRPr/>
            </a:pPr>
            <a:r>
              <a:rPr lang="en-GB"/>
              <a:t>Slide: </a:t>
            </a:r>
            <a:fld id="{506B3A01-ACF8-4461-8095-49F4F0B01B3E}"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8"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8"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GB" smtClean="0"/>
              <a:t>SPSC_April 2016</a:t>
            </a:r>
            <a:endParaRPr lang="en-GB"/>
          </a:p>
        </p:txBody>
      </p:sp>
      <p:sp>
        <p:nvSpPr>
          <p:cNvPr id="8" name="Rectangle 6"/>
          <p:cNvSpPr>
            <a:spLocks noGrp="1" noChangeArrowheads="1"/>
          </p:cNvSpPr>
          <p:nvPr>
            <p:ph type="sldNum" sz="quarter" idx="11"/>
          </p:nvPr>
        </p:nvSpPr>
        <p:spPr>
          <a:ln/>
        </p:spPr>
        <p:txBody>
          <a:bodyPr/>
          <a:lstStyle>
            <a:lvl1pPr>
              <a:defRPr/>
            </a:lvl1pPr>
          </a:lstStyle>
          <a:p>
            <a:pPr>
              <a:defRPr/>
            </a:pPr>
            <a:r>
              <a:rPr lang="en-GB"/>
              <a:t>Slide: </a:t>
            </a:r>
            <a:fld id="{533C2ED0-58C6-4D73-829C-917A3A15E22E}"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GB" smtClean="0"/>
              <a:t>SPSC_April 2016</a:t>
            </a:r>
            <a:endParaRPr lang="en-GB"/>
          </a:p>
        </p:txBody>
      </p:sp>
      <p:sp>
        <p:nvSpPr>
          <p:cNvPr id="4" name="Rectangle 6"/>
          <p:cNvSpPr>
            <a:spLocks noGrp="1" noChangeArrowheads="1"/>
          </p:cNvSpPr>
          <p:nvPr>
            <p:ph type="sldNum" sz="quarter" idx="11"/>
          </p:nvPr>
        </p:nvSpPr>
        <p:spPr>
          <a:ln/>
        </p:spPr>
        <p:txBody>
          <a:bodyPr/>
          <a:lstStyle>
            <a:lvl1pPr>
              <a:defRPr/>
            </a:lvl1pPr>
          </a:lstStyle>
          <a:p>
            <a:pPr>
              <a:defRPr/>
            </a:pPr>
            <a:r>
              <a:rPr lang="en-GB"/>
              <a:t>Slide: </a:t>
            </a:r>
            <a:fld id="{D38D3F9C-B7F9-4DFB-AC89-ED4BEEB25896}"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smtClean="0"/>
              <a:t>SPSC_April 2016</a:t>
            </a:r>
            <a:endParaRPr lang="en-GB"/>
          </a:p>
        </p:txBody>
      </p:sp>
      <p:sp>
        <p:nvSpPr>
          <p:cNvPr id="3" name="Rectangle 6"/>
          <p:cNvSpPr>
            <a:spLocks noGrp="1" noChangeArrowheads="1"/>
          </p:cNvSpPr>
          <p:nvPr>
            <p:ph type="sldNum" sz="quarter" idx="11"/>
          </p:nvPr>
        </p:nvSpPr>
        <p:spPr>
          <a:ln/>
        </p:spPr>
        <p:txBody>
          <a:bodyPr/>
          <a:lstStyle>
            <a:lvl1pPr>
              <a:defRPr/>
            </a:lvl1pPr>
          </a:lstStyle>
          <a:p>
            <a:pPr>
              <a:defRPr/>
            </a:pPr>
            <a:r>
              <a:rPr lang="en-GB"/>
              <a:t>Slide: </a:t>
            </a:r>
            <a:fld id="{B84D2DE8-18AD-465F-84C3-90BAA47FAB77}"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2"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499" y="273054"/>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2"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smtClean="0"/>
              <a:t>SPSC_April 2016</a:t>
            </a:r>
            <a:endParaRPr lang="en-GB"/>
          </a:p>
        </p:txBody>
      </p:sp>
      <p:sp>
        <p:nvSpPr>
          <p:cNvPr id="6" name="Rectangle 6"/>
          <p:cNvSpPr>
            <a:spLocks noGrp="1" noChangeArrowheads="1"/>
          </p:cNvSpPr>
          <p:nvPr>
            <p:ph type="sldNum" sz="quarter" idx="11"/>
          </p:nvPr>
        </p:nvSpPr>
        <p:spPr>
          <a:ln/>
        </p:spPr>
        <p:txBody>
          <a:bodyPr/>
          <a:lstStyle>
            <a:lvl1pPr>
              <a:defRPr/>
            </a:lvl1pPr>
          </a:lstStyle>
          <a:p>
            <a:pPr>
              <a:defRPr/>
            </a:pPr>
            <a:r>
              <a:rPr lang="en-GB"/>
              <a:t>Slide: </a:t>
            </a:r>
            <a:fld id="{C93908E3-7D99-4AC5-BF67-296A7C5B3C81}"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smtClean="0"/>
              <a:t>SPSC_April 2016</a:t>
            </a:r>
            <a:endParaRPr lang="en-GB"/>
          </a:p>
        </p:txBody>
      </p:sp>
      <p:sp>
        <p:nvSpPr>
          <p:cNvPr id="6" name="Rectangle 6"/>
          <p:cNvSpPr>
            <a:spLocks noGrp="1" noChangeArrowheads="1"/>
          </p:cNvSpPr>
          <p:nvPr>
            <p:ph type="sldNum" sz="quarter" idx="11"/>
          </p:nvPr>
        </p:nvSpPr>
        <p:spPr>
          <a:ln/>
        </p:spPr>
        <p:txBody>
          <a:bodyPr/>
          <a:lstStyle>
            <a:lvl1pPr>
              <a:defRPr/>
            </a:lvl1pPr>
          </a:lstStyle>
          <a:p>
            <a:pPr>
              <a:defRPr/>
            </a:pPr>
            <a:r>
              <a:rPr lang="en-GB"/>
              <a:t>Slide: </a:t>
            </a:r>
            <a:fld id="{330893ED-4545-454B-A2A5-8BABFF2171C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304404" y="609600"/>
            <a:ext cx="9297194" cy="5715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46435" y="6524625"/>
            <a:ext cx="3657996"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i="1" baseline="0" smtClean="0">
                <a:solidFill>
                  <a:schemeClr val="accent1"/>
                </a:solidFill>
                <a:latin typeface="Helvetica" charset="0"/>
                <a:ea typeface="ＭＳ Ｐゴシック" charset="0"/>
                <a:cs typeface="ＭＳ Ｐゴシック" charset="0"/>
              </a:defRPr>
            </a:lvl1pPr>
          </a:lstStyle>
          <a:p>
            <a:pPr>
              <a:defRPr/>
            </a:pPr>
            <a:r>
              <a:rPr lang="en-GB" smtClean="0"/>
              <a:t>SPSC_April 2016</a:t>
            </a:r>
            <a:endParaRPr lang="en-GB"/>
          </a:p>
        </p:txBody>
      </p:sp>
      <p:sp>
        <p:nvSpPr>
          <p:cNvPr id="1030" name="Rectangle 6"/>
          <p:cNvSpPr>
            <a:spLocks noGrp="1" noChangeArrowheads="1"/>
          </p:cNvSpPr>
          <p:nvPr>
            <p:ph type="sldNum" sz="quarter" idx="4"/>
          </p:nvPr>
        </p:nvSpPr>
        <p:spPr bwMode="auto">
          <a:xfrm>
            <a:off x="7804415" y="6597650"/>
            <a:ext cx="206375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i="1" baseline="0">
                <a:solidFill>
                  <a:schemeClr val="accent1"/>
                </a:solidFill>
                <a:latin typeface="Helvetica" charset="0"/>
                <a:ea typeface="ＭＳ Ｐゴシック" charset="0"/>
                <a:cs typeface="ＭＳ Ｐゴシック" charset="0"/>
              </a:defRPr>
            </a:lvl1pPr>
          </a:lstStyle>
          <a:p>
            <a:pPr>
              <a:defRPr/>
            </a:pPr>
            <a:r>
              <a:rPr lang="en-GB"/>
              <a:t>Slide: </a:t>
            </a:r>
            <a:fld id="{EB2158FC-D05F-4CF9-8906-4669E9AAF435}" type="slidenum">
              <a:rPr lang="en-GB"/>
              <a:pPr>
                <a:defRPr/>
              </a:pPr>
              <a:t>‹#›</a:t>
            </a:fld>
            <a:endParaRPr lang="en-GB"/>
          </a:p>
        </p:txBody>
      </p:sp>
      <p:sp>
        <p:nvSpPr>
          <p:cNvPr id="2" name="AutoShape 8"/>
          <p:cNvSpPr>
            <a:spLocks noGrp="1" noChangeArrowheads="1"/>
          </p:cNvSpPr>
          <p:nvPr>
            <p:ph type="title"/>
          </p:nvPr>
        </p:nvSpPr>
        <p:spPr bwMode="auto">
          <a:xfrm>
            <a:off x="0" y="0"/>
            <a:ext cx="9906000" cy="533400"/>
          </a:xfrm>
          <a:prstGeom prst="bevel">
            <a:avLst>
              <a:gd name="adj" fmla="val 3787"/>
            </a:avLst>
          </a:prstGeom>
          <a:gradFill rotWithShape="0">
            <a:gsLst>
              <a:gs pos="0">
                <a:srgbClr val="002F47"/>
              </a:gs>
              <a:gs pos="100000">
                <a:srgbClr val="006699"/>
              </a:gs>
            </a:gsLst>
            <a:lin ang="0" scaled="1"/>
          </a:gradFill>
          <a:ln w="9525">
            <a:solidFill>
              <a:srgbClr val="006699"/>
            </a:solidFill>
            <a:miter lim="800000"/>
            <a:headEnd/>
            <a:tailEnd/>
          </a:ln>
        </p:spPr>
        <p:txBody>
          <a:bodyPr vert="horz" wrap="square" lIns="91440" tIns="45720" rIns="91440" bIns="45720" numCol="1" anchor="ctr" anchorCtr="0" compatLnSpc="1">
            <a:prstTxWarp prst="textNoShape">
              <a:avLst/>
            </a:prstTxWarp>
          </a:bodyPr>
          <a:lstStyle/>
          <a:p>
            <a:pPr lvl="0"/>
            <a:r>
              <a:rPr lang="it-IT" smtClean="0"/>
              <a:t>Click to edit Master title style</a:t>
            </a: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66" r:id="rId13"/>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2800">
          <a:solidFill>
            <a:schemeClr val="bg1"/>
          </a:solidFill>
          <a:latin typeface="+mj-lt"/>
          <a:ea typeface="ＭＳ Ｐゴシック" pitchFamily="1" charset="-128"/>
          <a:cs typeface="ＭＳ Ｐゴシック" charset="0"/>
        </a:defRPr>
      </a:lvl1pPr>
      <a:lvl2pPr algn="ctr" rtl="0" eaLnBrk="0" fontAlgn="base" hangingPunct="0">
        <a:spcBef>
          <a:spcPct val="0"/>
        </a:spcBef>
        <a:spcAft>
          <a:spcPct val="0"/>
        </a:spcAft>
        <a:defRPr sz="2800">
          <a:solidFill>
            <a:schemeClr val="bg1"/>
          </a:solidFill>
          <a:latin typeface="Helvetica" pitchFamily="-108" charset="0"/>
          <a:ea typeface="ＭＳ Ｐゴシック" pitchFamily="1" charset="-128"/>
          <a:cs typeface="ＭＳ Ｐゴシック" charset="0"/>
        </a:defRPr>
      </a:lvl2pPr>
      <a:lvl3pPr algn="ctr" rtl="0" eaLnBrk="0" fontAlgn="base" hangingPunct="0">
        <a:spcBef>
          <a:spcPct val="0"/>
        </a:spcBef>
        <a:spcAft>
          <a:spcPct val="0"/>
        </a:spcAft>
        <a:defRPr sz="2800">
          <a:solidFill>
            <a:schemeClr val="bg1"/>
          </a:solidFill>
          <a:latin typeface="Helvetica" pitchFamily="-108" charset="0"/>
          <a:ea typeface="ＭＳ Ｐゴシック" pitchFamily="1" charset="-128"/>
          <a:cs typeface="ＭＳ Ｐゴシック" charset="0"/>
        </a:defRPr>
      </a:lvl3pPr>
      <a:lvl4pPr algn="ctr" rtl="0" eaLnBrk="0" fontAlgn="base" hangingPunct="0">
        <a:spcBef>
          <a:spcPct val="0"/>
        </a:spcBef>
        <a:spcAft>
          <a:spcPct val="0"/>
        </a:spcAft>
        <a:defRPr sz="2800">
          <a:solidFill>
            <a:schemeClr val="bg1"/>
          </a:solidFill>
          <a:latin typeface="Helvetica" pitchFamily="-108" charset="0"/>
          <a:ea typeface="ＭＳ Ｐゴシック" pitchFamily="1" charset="-128"/>
          <a:cs typeface="ＭＳ Ｐゴシック" charset="0"/>
        </a:defRPr>
      </a:lvl4pPr>
      <a:lvl5pPr algn="ctr" rtl="0" eaLnBrk="0" fontAlgn="base" hangingPunct="0">
        <a:spcBef>
          <a:spcPct val="0"/>
        </a:spcBef>
        <a:spcAft>
          <a:spcPct val="0"/>
        </a:spcAft>
        <a:defRPr sz="2800">
          <a:solidFill>
            <a:schemeClr val="bg1"/>
          </a:solidFill>
          <a:latin typeface="Helvetica" pitchFamily="-108" charset="0"/>
          <a:ea typeface="ＭＳ Ｐゴシック" pitchFamily="1" charset="-128"/>
          <a:cs typeface="ＭＳ Ｐゴシック" charset="0"/>
        </a:defRPr>
      </a:lvl5pPr>
      <a:lvl6pPr marL="457200" algn="ctr" rtl="0" eaLnBrk="0" fontAlgn="base" hangingPunct="0">
        <a:spcBef>
          <a:spcPct val="0"/>
        </a:spcBef>
        <a:spcAft>
          <a:spcPct val="0"/>
        </a:spcAft>
        <a:defRPr sz="2800">
          <a:solidFill>
            <a:schemeClr val="bg1"/>
          </a:solidFill>
          <a:latin typeface="Helvetica" pitchFamily="-108" charset="0"/>
        </a:defRPr>
      </a:lvl6pPr>
      <a:lvl7pPr marL="914400" algn="ctr" rtl="0" eaLnBrk="0" fontAlgn="base" hangingPunct="0">
        <a:spcBef>
          <a:spcPct val="0"/>
        </a:spcBef>
        <a:spcAft>
          <a:spcPct val="0"/>
        </a:spcAft>
        <a:defRPr sz="2800">
          <a:solidFill>
            <a:schemeClr val="bg1"/>
          </a:solidFill>
          <a:latin typeface="Helvetica" pitchFamily="-108" charset="0"/>
        </a:defRPr>
      </a:lvl7pPr>
      <a:lvl8pPr marL="1371600" algn="ctr" rtl="0" eaLnBrk="0" fontAlgn="base" hangingPunct="0">
        <a:spcBef>
          <a:spcPct val="0"/>
        </a:spcBef>
        <a:spcAft>
          <a:spcPct val="0"/>
        </a:spcAft>
        <a:defRPr sz="2800">
          <a:solidFill>
            <a:schemeClr val="bg1"/>
          </a:solidFill>
          <a:latin typeface="Helvetica" pitchFamily="-108" charset="0"/>
        </a:defRPr>
      </a:lvl8pPr>
      <a:lvl9pPr marL="1828800" algn="ctr" rtl="0" eaLnBrk="0" fontAlgn="base" hangingPunct="0">
        <a:spcBef>
          <a:spcPct val="0"/>
        </a:spcBef>
        <a:spcAft>
          <a:spcPct val="0"/>
        </a:spcAft>
        <a:defRPr sz="2800">
          <a:solidFill>
            <a:schemeClr val="bg1"/>
          </a:solidFill>
          <a:latin typeface="Helvetica" pitchFamily="-108" charset="0"/>
        </a:defRPr>
      </a:lvl9pPr>
    </p:titleStyle>
    <p:bodyStyle>
      <a:lvl1pPr marL="342900" indent="-342900" algn="l" rtl="0" eaLnBrk="0" fontAlgn="base" hangingPunct="0">
        <a:spcBef>
          <a:spcPct val="20000"/>
        </a:spcBef>
        <a:spcAft>
          <a:spcPct val="0"/>
        </a:spcAft>
        <a:buClr>
          <a:srgbClr val="FF0000"/>
        </a:buClr>
        <a:buFont typeface="Zapf Dingbats"/>
        <a:buChar char="l"/>
        <a:defRPr>
          <a:solidFill>
            <a:schemeClr val="tx1"/>
          </a:solidFill>
          <a:latin typeface="+mn-lt"/>
          <a:ea typeface="ＭＳ Ｐゴシック" pitchFamily="1" charset="-128"/>
          <a:cs typeface="ＭＳ Ｐゴシック" charset="0"/>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pitchFamily="-108" charset="-128"/>
        </a:defRPr>
      </a:lvl2pPr>
      <a:lvl3pPr marL="1143000" indent="-228600" algn="l" rtl="0" eaLnBrk="0" fontAlgn="base" hangingPunct="0">
        <a:spcBef>
          <a:spcPct val="20000"/>
        </a:spcBef>
        <a:spcAft>
          <a:spcPct val="0"/>
        </a:spcAft>
        <a:buChar char="•"/>
        <a:defRPr>
          <a:solidFill>
            <a:schemeClr val="tx1"/>
          </a:solidFill>
          <a:latin typeface="+mn-lt"/>
          <a:ea typeface="ＭＳ Ｐゴシック" pitchFamily="-108" charset="-128"/>
        </a:defRPr>
      </a:lvl3pPr>
      <a:lvl4pPr marL="1600200" indent="-228600" algn="l" rtl="0" eaLnBrk="0" fontAlgn="base" hangingPunct="0">
        <a:spcBef>
          <a:spcPct val="20000"/>
        </a:spcBef>
        <a:spcAft>
          <a:spcPct val="0"/>
        </a:spcAft>
        <a:buChar char="–"/>
        <a:defRPr>
          <a:solidFill>
            <a:schemeClr val="tx1"/>
          </a:solidFill>
          <a:latin typeface="+mj-lt"/>
          <a:ea typeface="ＭＳ Ｐゴシック" pitchFamily="-108" charset="-128"/>
        </a:defRPr>
      </a:lvl4pPr>
      <a:lvl5pPr marL="2057400" indent="-228600" algn="l" rtl="0" eaLnBrk="0" fontAlgn="base" hangingPunct="0">
        <a:spcBef>
          <a:spcPct val="20000"/>
        </a:spcBef>
        <a:spcAft>
          <a:spcPct val="0"/>
        </a:spcAft>
        <a:buChar char="»"/>
        <a:defRPr>
          <a:solidFill>
            <a:schemeClr val="tx1"/>
          </a:solidFill>
          <a:latin typeface="+mj-lt"/>
          <a:ea typeface="ＭＳ Ｐゴシック" pitchFamily="-108" charset="-128"/>
        </a:defRPr>
      </a:lvl5pPr>
      <a:lvl6pPr marL="2514600" indent="-228600" algn="l" rtl="0" eaLnBrk="0" fontAlgn="base" hangingPunct="0">
        <a:spcBef>
          <a:spcPct val="20000"/>
        </a:spcBef>
        <a:spcAft>
          <a:spcPct val="0"/>
        </a:spcAft>
        <a:buChar char="»"/>
        <a:defRPr>
          <a:solidFill>
            <a:schemeClr val="tx1"/>
          </a:solidFill>
          <a:latin typeface="+mj-lt"/>
          <a:ea typeface="ＭＳ Ｐゴシック" pitchFamily="-108" charset="-128"/>
        </a:defRPr>
      </a:lvl6pPr>
      <a:lvl7pPr marL="2971800" indent="-228600" algn="l" rtl="0" eaLnBrk="0" fontAlgn="base" hangingPunct="0">
        <a:spcBef>
          <a:spcPct val="20000"/>
        </a:spcBef>
        <a:spcAft>
          <a:spcPct val="0"/>
        </a:spcAft>
        <a:buChar char="»"/>
        <a:defRPr>
          <a:solidFill>
            <a:schemeClr val="tx1"/>
          </a:solidFill>
          <a:latin typeface="+mj-lt"/>
          <a:ea typeface="ＭＳ Ｐゴシック" pitchFamily="-108" charset="-128"/>
        </a:defRPr>
      </a:lvl7pPr>
      <a:lvl8pPr marL="3429000" indent="-228600" algn="l" rtl="0" eaLnBrk="0" fontAlgn="base" hangingPunct="0">
        <a:spcBef>
          <a:spcPct val="20000"/>
        </a:spcBef>
        <a:spcAft>
          <a:spcPct val="0"/>
        </a:spcAft>
        <a:buChar char="»"/>
        <a:defRPr>
          <a:solidFill>
            <a:schemeClr val="tx1"/>
          </a:solidFill>
          <a:latin typeface="+mj-lt"/>
          <a:ea typeface="ＭＳ Ｐゴシック" pitchFamily="-108" charset="-128"/>
        </a:defRPr>
      </a:lvl8pPr>
      <a:lvl9pPr marL="3886200" indent="-228600" algn="l" rtl="0" eaLnBrk="0" fontAlgn="base" hangingPunct="0">
        <a:spcBef>
          <a:spcPct val="20000"/>
        </a:spcBef>
        <a:spcAft>
          <a:spcPct val="0"/>
        </a:spcAft>
        <a:buChar char="»"/>
        <a:defRPr>
          <a:solidFill>
            <a:schemeClr val="tx1"/>
          </a:solidFill>
          <a:latin typeface="+mj-lt"/>
          <a:ea typeface="ＭＳ Ｐゴシック"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tiff"/></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tiff"/></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7" Type="http://schemas.openxmlformats.org/officeDocument/2006/relationships/image" Target="../media/image30.png"/><Relationship Id="rId8" Type="http://schemas.openxmlformats.org/officeDocument/2006/relationships/image" Target="../media/image31.png"/><Relationship Id="rId1" Type="http://schemas.openxmlformats.org/officeDocument/2006/relationships/slideLayout" Target="../slideLayouts/slideLayout13.xml"/><Relationship Id="rId2"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5.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40.png"/><Relationship Id="rId7" Type="http://schemas.openxmlformats.org/officeDocument/2006/relationships/image" Target="../media/image41.png"/><Relationship Id="rId8" Type="http://schemas.openxmlformats.org/officeDocument/2006/relationships/image" Target="../media/image42.png"/><Relationship Id="rId9" Type="http://schemas.openxmlformats.org/officeDocument/2006/relationships/image" Target="../media/image43.png"/><Relationship Id="rId10"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tiff"/><Relationship Id="rId3" Type="http://schemas.openxmlformats.org/officeDocument/2006/relationships/image" Target="../media/image46.tif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 Id="rId3" Type="http://schemas.openxmlformats.org/officeDocument/2006/relationships/image" Target="../media/image4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tif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 Id="rId3" Type="http://schemas.openxmlformats.org/officeDocument/2006/relationships/image" Target="../media/image5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tiff"/></Relationships>
</file>

<file path=ppt/slides/_rels/slide40.xml.rels><?xml version="1.0" encoding="UTF-8" standalone="yes"?>
<Relationships xmlns="http://schemas.openxmlformats.org/package/2006/relationships"><Relationship Id="rId3" Type="http://schemas.openxmlformats.org/officeDocument/2006/relationships/image" Target="../media/image62.jpeg"/><Relationship Id="rId4" Type="http://schemas.openxmlformats.org/officeDocument/2006/relationships/image" Target="../media/image63.jpeg"/><Relationship Id="rId5" Type="http://schemas.openxmlformats.org/officeDocument/2006/relationships/image" Target="../media/image64.jpeg"/><Relationship Id="rId1" Type="http://schemas.openxmlformats.org/officeDocument/2006/relationships/slideLayout" Target="../slideLayouts/slideLayout2.xml"/><Relationship Id="rId2" Type="http://schemas.openxmlformats.org/officeDocument/2006/relationships/image" Target="../media/image61.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jpeg"/><Relationship Id="rId3" Type="http://schemas.openxmlformats.org/officeDocument/2006/relationships/image" Target="../media/image66.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7.png"/></Relationships>
</file>

<file path=ppt/slides/_rels/slide45.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5" Type="http://schemas.openxmlformats.org/officeDocument/2006/relationships/image" Target="../media/image71.png"/><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2.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 Id="rId3" Type="http://schemas.openxmlformats.org/officeDocument/2006/relationships/image" Target="../media/image7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tiff"/><Relationship Id="rId6" Type="http://schemas.openxmlformats.org/officeDocument/2006/relationships/image" Target="../media/image8.tiff"/><Relationship Id="rId7"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tiff"/></Relationships>
</file>

<file path=ppt/slides/_rels/slide52.xml.rels><?xml version="1.0" encoding="UTF-8" standalone="yes"?>
<Relationships xmlns="http://schemas.openxmlformats.org/package/2006/relationships"><Relationship Id="rId3" Type="http://schemas.openxmlformats.org/officeDocument/2006/relationships/image" Target="../media/image76.jpeg"/><Relationship Id="rId4" Type="http://schemas.openxmlformats.org/officeDocument/2006/relationships/image" Target="../media/image77.png"/><Relationship Id="rId5" Type="http://schemas.openxmlformats.org/officeDocument/2006/relationships/image" Target="../media/image78.jpeg"/><Relationship Id="rId6" Type="http://schemas.openxmlformats.org/officeDocument/2006/relationships/image" Target="../media/image79.png"/><Relationship Id="rId7" Type="http://schemas.openxmlformats.org/officeDocument/2006/relationships/image" Target="../media/image80.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6496" y="548680"/>
            <a:ext cx="8991600" cy="5734903"/>
          </a:xfrm>
          <a:prstGeom prst="rect">
            <a:avLst/>
          </a:prstGeom>
          <a:noFill/>
        </p:spPr>
        <p:txBody>
          <a:bodyPr wrap="square" rtlCol="0">
            <a:spAutoFit/>
          </a:bodyPr>
          <a:lstStyle/>
          <a:p>
            <a:pPr algn="ctr"/>
            <a:endParaRPr lang="en-GB" sz="2400" dirty="0" smtClean="0">
              <a:solidFill>
                <a:srgbClr val="3366FF"/>
              </a:solidFill>
            </a:endParaRPr>
          </a:p>
          <a:p>
            <a:pPr algn="ctr"/>
            <a:endParaRPr lang="en-US" sz="2400" dirty="0" smtClean="0"/>
          </a:p>
          <a:p>
            <a:pPr algn="ctr"/>
            <a:endParaRPr lang="en-US" sz="3200" dirty="0" smtClean="0">
              <a:solidFill>
                <a:srgbClr val="FF0000"/>
              </a:solidFill>
            </a:endParaRPr>
          </a:p>
          <a:p>
            <a:pPr algn="ctr"/>
            <a:endParaRPr lang="en-US" sz="3200" dirty="0" smtClean="0">
              <a:solidFill>
                <a:srgbClr val="FF0000"/>
              </a:solidFill>
            </a:endParaRPr>
          </a:p>
          <a:p>
            <a:pPr algn="ctr"/>
            <a:r>
              <a:rPr lang="en-US" sz="4000" b="0" baseline="0" dirty="0">
                <a:solidFill>
                  <a:srgbClr val="FF0000"/>
                </a:solidFill>
                <a:latin typeface="Comic Sans MS" charset="0"/>
                <a:ea typeface="Comic Sans MS" charset="0"/>
                <a:cs typeface="Comic Sans MS" charset="0"/>
              </a:rPr>
              <a:t>Status and plans of </a:t>
            </a:r>
            <a:r>
              <a:rPr lang="en-US" sz="4000" b="0" baseline="0" dirty="0" smtClean="0">
                <a:solidFill>
                  <a:srgbClr val="FF0000"/>
                </a:solidFill>
                <a:latin typeface="Comic Sans MS" charset="0"/>
                <a:ea typeface="Comic Sans MS" charset="0"/>
                <a:cs typeface="Comic Sans MS" charset="0"/>
              </a:rPr>
              <a:t>WA104/ICARUS</a:t>
            </a:r>
          </a:p>
          <a:p>
            <a:pPr algn="ctr"/>
            <a:endParaRPr lang="en-US" sz="2800" dirty="0" smtClean="0">
              <a:solidFill>
                <a:srgbClr val="FF0000"/>
              </a:solidFill>
            </a:endParaRPr>
          </a:p>
          <a:p>
            <a:pPr algn="ctr"/>
            <a:endParaRPr lang="en-US" sz="2800" dirty="0" smtClean="0">
              <a:solidFill>
                <a:srgbClr val="FF0000"/>
              </a:solidFill>
            </a:endParaRPr>
          </a:p>
          <a:p>
            <a:pPr algn="ctr"/>
            <a:r>
              <a:rPr lang="en-US" sz="2800" dirty="0" smtClean="0">
                <a:solidFill>
                  <a:srgbClr val="FF0000"/>
                </a:solidFill>
              </a:rPr>
              <a:t> </a:t>
            </a:r>
          </a:p>
          <a:p>
            <a:pPr algn="ctr"/>
            <a:r>
              <a:rPr lang="en-GB" sz="2800" b="0" baseline="0" dirty="0" smtClean="0">
                <a:solidFill>
                  <a:srgbClr val="0000FF"/>
                </a:solidFill>
                <a:latin typeface="+mn-lt"/>
                <a:ea typeface="Times" charset="0"/>
                <a:cs typeface="Times" charset="0"/>
              </a:rPr>
              <a:t>Carlo Rubbia</a:t>
            </a:r>
          </a:p>
          <a:p>
            <a:pPr algn="ctr"/>
            <a:r>
              <a:rPr lang="en-US" sz="2800" b="0" baseline="0" dirty="0" smtClean="0">
                <a:solidFill>
                  <a:srgbClr val="0000FF"/>
                </a:solidFill>
                <a:latin typeface="+mn-lt"/>
              </a:rPr>
              <a:t>GSSI, L’Aquila, Italy</a:t>
            </a:r>
          </a:p>
          <a:p>
            <a:pPr algn="ctr"/>
            <a:r>
              <a:rPr lang="en-US" sz="2800" b="0" baseline="0" dirty="0" smtClean="0">
                <a:solidFill>
                  <a:srgbClr val="0000FF"/>
                </a:solidFill>
                <a:latin typeface="+mn-lt"/>
              </a:rPr>
              <a:t>CERN </a:t>
            </a:r>
          </a:p>
          <a:p>
            <a:pPr algn="ctr"/>
            <a:endParaRPr lang="en-US" sz="2800" b="0" i="1" baseline="0" dirty="0" smtClean="0">
              <a:solidFill>
                <a:srgbClr val="0000FF"/>
              </a:solidFill>
            </a:endParaRPr>
          </a:p>
          <a:p>
            <a:pPr algn="ctr"/>
            <a:r>
              <a:rPr lang="en-US" sz="2800" b="0" baseline="0" dirty="0" smtClean="0">
                <a:solidFill>
                  <a:schemeClr val="tx2"/>
                </a:solidFill>
                <a:latin typeface="Comic Sans MS" charset="0"/>
                <a:ea typeface="Comic Sans MS" charset="0"/>
                <a:cs typeface="Comic Sans MS" charset="0"/>
              </a:rPr>
              <a:t>(on behalf of the WA104</a:t>
            </a:r>
            <a:r>
              <a:rPr lang="en-US" sz="2800" b="0" baseline="0" dirty="0">
                <a:solidFill>
                  <a:schemeClr val="tx2"/>
                </a:solidFill>
                <a:latin typeface="Comic Sans MS" charset="0"/>
                <a:ea typeface="Comic Sans MS" charset="0"/>
                <a:cs typeface="Comic Sans MS" charset="0"/>
              </a:rPr>
              <a:t>/ICARUS Collaboration)</a:t>
            </a:r>
          </a:p>
          <a:p>
            <a:pPr algn="ctr"/>
            <a:endParaRPr lang="en-US" sz="2800" b="0" i="1" baseline="0" dirty="0" smtClean="0"/>
          </a:p>
          <a:p>
            <a:pPr algn="ctr"/>
            <a:endParaRPr lang="en-US" sz="2800" baseline="0" dirty="0" smtClean="0"/>
          </a:p>
        </p:txBody>
      </p:sp>
    </p:spTree>
    <p:extLst>
      <p:ext uri="{BB962C8B-B14F-4D97-AF65-F5344CB8AC3E}">
        <p14:creationId xmlns:p14="http://schemas.microsoft.com/office/powerpoint/2010/main" val="59682488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524000" y="3261236"/>
            <a:ext cx="7924800" cy="3408124"/>
            <a:chOff x="1524000" y="3449876"/>
            <a:chExt cx="7924800" cy="3408124"/>
          </a:xfrm>
        </p:grpSpPr>
        <p:pic>
          <p:nvPicPr>
            <p:cNvPr id="14" name="Picture 13"/>
            <p:cNvPicPr>
              <a:picLocks noChangeAspect="1"/>
            </p:cNvPicPr>
            <p:nvPr/>
          </p:nvPicPr>
          <p:blipFill>
            <a:blip r:embed="rId2"/>
            <a:stretch>
              <a:fillRect/>
            </a:stretch>
          </p:blipFill>
          <p:spPr>
            <a:xfrm>
              <a:off x="1524000" y="3449876"/>
              <a:ext cx="7924800" cy="3408124"/>
            </a:xfrm>
            <a:prstGeom prst="rect">
              <a:avLst/>
            </a:prstGeom>
          </p:spPr>
        </p:pic>
        <p:sp>
          <p:nvSpPr>
            <p:cNvPr id="9" name="Rectangle 8"/>
            <p:cNvSpPr/>
            <p:nvPr/>
          </p:nvSpPr>
          <p:spPr>
            <a:xfrm>
              <a:off x="2514600" y="6427113"/>
              <a:ext cx="1143000" cy="430887"/>
            </a:xfrm>
            <a:prstGeom prst="rect">
              <a:avLst/>
            </a:prstGeom>
          </p:spPr>
          <p:txBody>
            <a:bodyPr wrap="square">
              <a:spAutoFit/>
            </a:bodyPr>
            <a:lstStyle/>
            <a:p>
              <a:r>
                <a:rPr lang="en-GB" sz="1100" b="1" i="0" dirty="0" smtClean="0">
                  <a:latin typeface="Helvetica"/>
                  <a:cs typeface="Helvetica"/>
                </a:rPr>
                <a:t>NUCIFER @ OSIRIS</a:t>
              </a:r>
              <a:endParaRPr lang="en-US" sz="1100" b="1" i="0" dirty="0">
                <a:latin typeface="Helvetica"/>
                <a:cs typeface="Helvetica"/>
              </a:endParaRPr>
            </a:p>
          </p:txBody>
        </p:sp>
      </p:grpSp>
      <p:sp>
        <p:nvSpPr>
          <p:cNvPr id="2" name="Title 1"/>
          <p:cNvSpPr>
            <a:spLocks noGrp="1"/>
          </p:cNvSpPr>
          <p:nvPr>
            <p:ph type="title"/>
          </p:nvPr>
        </p:nvSpPr>
        <p:spPr/>
        <p:txBody>
          <a:bodyPr/>
          <a:lstStyle/>
          <a:p>
            <a:r>
              <a:rPr lang="en-US" dirty="0" smtClean="0"/>
              <a:t>Several </a:t>
            </a:r>
            <a:r>
              <a:rPr lang="en-US" dirty="0" smtClean="0"/>
              <a:t>future, </a:t>
            </a:r>
            <a:r>
              <a:rPr lang="en-US" dirty="0" smtClean="0"/>
              <a:t>very short baseline reactor experiments</a:t>
            </a:r>
            <a:endParaRPr lang="en-US" dirty="0"/>
          </a:p>
        </p:txBody>
      </p:sp>
      <p:sp>
        <p:nvSpPr>
          <p:cNvPr id="4" name="Footer Placeholder 3"/>
          <p:cNvSpPr>
            <a:spLocks noGrp="1"/>
          </p:cNvSpPr>
          <p:nvPr>
            <p:ph type="ftr" sz="quarter" idx="10"/>
          </p:nvPr>
        </p:nvSpPr>
        <p:spPr/>
        <p:txBody>
          <a:bodyPr/>
          <a:lstStyle/>
          <a:p>
            <a:pPr>
              <a:defRPr/>
            </a:pPr>
            <a:r>
              <a:rPr lang="en-US" smtClean="0"/>
              <a:t>SPSC_April 2016</a:t>
            </a:r>
            <a:endParaRPr lang="en-GB"/>
          </a:p>
        </p:txBody>
      </p:sp>
      <p:sp>
        <p:nvSpPr>
          <p:cNvPr id="5" name="Slide Number Placeholder 4"/>
          <p:cNvSpPr>
            <a:spLocks noGrp="1"/>
          </p:cNvSpPr>
          <p:nvPr>
            <p:ph type="sldNum" sz="quarter" idx="11"/>
          </p:nvPr>
        </p:nvSpPr>
        <p:spPr/>
        <p:txBody>
          <a:bodyPr/>
          <a:lstStyle/>
          <a:p>
            <a:r>
              <a:rPr lang="en-GB" smtClean="0"/>
              <a:t>Slide#  : </a:t>
            </a:r>
            <a:fld id="{C0367892-4C36-1744-A726-262AF37AA8B7}" type="slidenum">
              <a:rPr lang="en-GB" smtClean="0"/>
              <a:pPr/>
              <a:t>10</a:t>
            </a:fld>
            <a:endParaRPr lang="en-GB">
              <a:solidFill>
                <a:schemeClr val="accent1"/>
              </a:solidFill>
            </a:endParaRPr>
          </a:p>
        </p:txBody>
      </p:sp>
      <p:sp>
        <p:nvSpPr>
          <p:cNvPr id="7" name="Content Placeholder 2"/>
          <p:cNvSpPr>
            <a:spLocks noGrp="1"/>
          </p:cNvSpPr>
          <p:nvPr>
            <p:ph idx="4294967295"/>
          </p:nvPr>
        </p:nvSpPr>
        <p:spPr>
          <a:xfrm>
            <a:off x="-76200" y="533400"/>
            <a:ext cx="5257800" cy="3048000"/>
          </a:xfrm>
          <a:prstGeom prst="rect">
            <a:avLst/>
          </a:prstGeom>
        </p:spPr>
        <p:txBody>
          <a:bodyPr/>
          <a:lstStyle/>
          <a:p>
            <a:pPr marL="350838" indent="-350838">
              <a:buSzPct val="200000"/>
              <a:buFont typeface="Comic Sans MS" pitchFamily="66" charset="0"/>
              <a:buChar char="●"/>
            </a:pPr>
            <a:r>
              <a:rPr lang="en-GB" sz="2400" dirty="0" smtClean="0"/>
              <a:t>Compact, intense sources </a:t>
            </a:r>
            <a:r>
              <a:rPr lang="en-GB" sz="2400" dirty="0"/>
              <a:t>and very short baselines</a:t>
            </a:r>
            <a:r>
              <a:rPr lang="en-GB" sz="2400" dirty="0" smtClean="0"/>
              <a:t> are used in order to determine oscillation patterns within the detector</a:t>
            </a:r>
            <a:endParaRPr lang="en-GB" sz="2400" dirty="0"/>
          </a:p>
          <a:p>
            <a:pPr marL="350838" indent="-350838">
              <a:buSzPct val="200000"/>
              <a:buFont typeface="Comic Sans MS" pitchFamily="66" charset="0"/>
              <a:buChar char="●"/>
            </a:pPr>
            <a:r>
              <a:rPr lang="en-GB" sz="2400" dirty="0"/>
              <a:t>H</a:t>
            </a:r>
            <a:r>
              <a:rPr lang="en-GB" sz="2400" dirty="0" smtClean="0"/>
              <a:t>igh statistics</a:t>
            </a:r>
            <a:r>
              <a:rPr lang="en-GB" sz="2400" dirty="0"/>
              <a:t> ~</a:t>
            </a:r>
            <a:r>
              <a:rPr lang="en-GB" sz="2400" dirty="0" smtClean="0"/>
              <a:t>100 </a:t>
            </a:r>
            <a:r>
              <a:rPr lang="en-GB" sz="2400" dirty="0" err="1"/>
              <a:t>evts</a:t>
            </a:r>
            <a:r>
              <a:rPr lang="en-GB" sz="2400" dirty="0"/>
              <a:t>/day/t </a:t>
            </a:r>
          </a:p>
          <a:p>
            <a:pPr marL="350838" indent="-350838">
              <a:buSzPct val="200000"/>
              <a:buFont typeface="Comic Sans MS" pitchFamily="66" charset="0"/>
              <a:buChar char="●"/>
            </a:pPr>
            <a:r>
              <a:rPr lang="en-GB" sz="2400" dirty="0"/>
              <a:t>Challenging reactor-induced backgrounds (</a:t>
            </a:r>
            <a:r>
              <a:rPr lang="en-GB" sz="2400" dirty="0" err="1">
                <a:latin typeface="Symbol" charset="2"/>
                <a:cs typeface="Symbol" charset="2"/>
              </a:rPr>
              <a:t>γ</a:t>
            </a:r>
            <a:r>
              <a:rPr lang="en-GB" sz="2400" dirty="0"/>
              <a:t> and </a:t>
            </a:r>
            <a:r>
              <a:rPr lang="en-GB" sz="2400" dirty="0" err="1"/>
              <a:t>n</a:t>
            </a:r>
            <a:r>
              <a:rPr lang="en-GB" sz="2400" dirty="0" smtClean="0"/>
              <a:t>)</a:t>
            </a:r>
          </a:p>
          <a:p>
            <a:pPr marL="350838" indent="-350838">
              <a:buSzPct val="200000"/>
              <a:buFont typeface="Comic Sans MS" pitchFamily="66" charset="0"/>
              <a:buChar char="●"/>
            </a:pPr>
            <a:endParaRPr lang="en-GB" sz="2200" dirty="0"/>
          </a:p>
          <a:p>
            <a:pPr marL="350838" indent="-350838">
              <a:buSzPct val="200000"/>
              <a:buFont typeface="Comic Sans MS" pitchFamily="66" charset="0"/>
              <a:buChar char="●"/>
            </a:pPr>
            <a:endParaRPr lang="en-US" sz="2200" dirty="0"/>
          </a:p>
        </p:txBody>
      </p:sp>
      <p:pic>
        <p:nvPicPr>
          <p:cNvPr id="17" name="Picture 16" descr="table 1.tiff"/>
          <p:cNvPicPr>
            <a:picLocks noChangeAspect="1"/>
          </p:cNvPicPr>
          <p:nvPr/>
        </p:nvPicPr>
        <p:blipFill>
          <a:blip r:embed="rId3"/>
          <a:stretch>
            <a:fillRect/>
          </a:stretch>
        </p:blipFill>
        <p:spPr>
          <a:xfrm>
            <a:off x="5105400" y="609600"/>
            <a:ext cx="4800600" cy="2566800"/>
          </a:xfrm>
          <a:prstGeom prst="rect">
            <a:avLst/>
          </a:prstGeom>
        </p:spPr>
      </p:pic>
    </p:spTree>
    <p:extLst>
      <p:ext uri="{BB962C8B-B14F-4D97-AF65-F5344CB8AC3E}">
        <p14:creationId xmlns:p14="http://schemas.microsoft.com/office/powerpoint/2010/main" val="22069810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5"/>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i="1">
                <a:solidFill>
                  <a:schemeClr val="tx1"/>
                </a:solidFill>
                <a:latin typeface="Comic Sans MS" charset="0"/>
                <a:ea typeface="ＭＳ Ｐゴシック" charset="0"/>
                <a:cs typeface="ＭＳ Ｐゴシック" charset="0"/>
              </a:defRPr>
            </a:lvl1pPr>
            <a:lvl2pPr marL="742950" indent="-285750">
              <a:defRPr sz="1600" i="1">
                <a:solidFill>
                  <a:schemeClr val="tx1"/>
                </a:solidFill>
                <a:latin typeface="Comic Sans MS" charset="0"/>
                <a:ea typeface="ＭＳ Ｐゴシック" charset="0"/>
              </a:defRPr>
            </a:lvl2pPr>
            <a:lvl3pPr marL="1143000" indent="-228600">
              <a:defRPr sz="1600" i="1">
                <a:solidFill>
                  <a:schemeClr val="tx1"/>
                </a:solidFill>
                <a:latin typeface="Comic Sans MS" charset="0"/>
                <a:ea typeface="ＭＳ Ｐゴシック" charset="0"/>
              </a:defRPr>
            </a:lvl3pPr>
            <a:lvl4pPr marL="1600200" indent="-228600">
              <a:defRPr sz="1600" i="1">
                <a:solidFill>
                  <a:schemeClr val="tx1"/>
                </a:solidFill>
                <a:latin typeface="Comic Sans MS" charset="0"/>
                <a:ea typeface="ＭＳ Ｐゴシック" charset="0"/>
              </a:defRPr>
            </a:lvl4pPr>
            <a:lvl5pPr marL="2057400" indent="-228600">
              <a:defRPr sz="1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i="1">
                <a:solidFill>
                  <a:schemeClr val="tx1"/>
                </a:solidFill>
                <a:latin typeface="Comic Sans MS" charset="0"/>
                <a:ea typeface="ＭＳ Ｐゴシック" charset="0"/>
              </a:defRPr>
            </a:lvl9pPr>
          </a:lstStyle>
          <a:p>
            <a:r>
              <a:rPr lang="en-US" sz="1200" smtClean="0">
                <a:solidFill>
                  <a:srgbClr val="800000"/>
                </a:solidFill>
                <a:latin typeface="Helvetica" charset="0"/>
              </a:rPr>
              <a:t>SPSC_April 2016</a:t>
            </a:r>
            <a:endParaRPr lang="en-GB" sz="1200" dirty="0">
              <a:solidFill>
                <a:srgbClr val="800000"/>
              </a:solidFill>
              <a:latin typeface="Helvetica" charset="0"/>
            </a:endParaRPr>
          </a:p>
        </p:txBody>
      </p:sp>
      <p:sp>
        <p:nvSpPr>
          <p:cNvPr id="59394" name="Rectangle 6"/>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i="1">
                <a:solidFill>
                  <a:schemeClr val="tx1"/>
                </a:solidFill>
                <a:latin typeface="Comic Sans MS" charset="0"/>
                <a:ea typeface="ＭＳ Ｐゴシック" charset="0"/>
                <a:cs typeface="ＭＳ Ｐゴシック" charset="0"/>
              </a:defRPr>
            </a:lvl1pPr>
            <a:lvl2pPr marL="742950" indent="-285750">
              <a:defRPr sz="1600" i="1">
                <a:solidFill>
                  <a:schemeClr val="tx1"/>
                </a:solidFill>
                <a:latin typeface="Comic Sans MS" charset="0"/>
                <a:ea typeface="ＭＳ Ｐゴシック" charset="0"/>
              </a:defRPr>
            </a:lvl2pPr>
            <a:lvl3pPr marL="1143000" indent="-228600">
              <a:defRPr sz="1600" i="1">
                <a:solidFill>
                  <a:schemeClr val="tx1"/>
                </a:solidFill>
                <a:latin typeface="Comic Sans MS" charset="0"/>
                <a:ea typeface="ＭＳ Ｐゴシック" charset="0"/>
              </a:defRPr>
            </a:lvl3pPr>
            <a:lvl4pPr marL="1600200" indent="-228600">
              <a:defRPr sz="1600" i="1">
                <a:solidFill>
                  <a:schemeClr val="tx1"/>
                </a:solidFill>
                <a:latin typeface="Comic Sans MS" charset="0"/>
                <a:ea typeface="ＭＳ Ｐゴシック" charset="0"/>
              </a:defRPr>
            </a:lvl4pPr>
            <a:lvl5pPr marL="2057400" indent="-228600">
              <a:defRPr sz="1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i="1">
                <a:solidFill>
                  <a:schemeClr val="tx1"/>
                </a:solidFill>
                <a:latin typeface="Comic Sans MS" charset="0"/>
                <a:ea typeface="ＭＳ Ｐゴシック" charset="0"/>
              </a:defRPr>
            </a:lvl9pPr>
          </a:lstStyle>
          <a:p>
            <a:r>
              <a:rPr lang="en-GB" sz="1200" dirty="0">
                <a:solidFill>
                  <a:srgbClr val="800000"/>
                </a:solidFill>
                <a:latin typeface="Helvetica" charset="0"/>
              </a:rPr>
              <a:t>Slide#  : </a:t>
            </a:r>
            <a:fld id="{450DC2F7-48BD-1945-89D2-3B8D93A5A35B}" type="slidenum">
              <a:rPr lang="en-GB" sz="1200">
                <a:solidFill>
                  <a:srgbClr val="800000"/>
                </a:solidFill>
                <a:latin typeface="Helvetica" charset="0"/>
              </a:rPr>
              <a:pPr/>
              <a:t>11</a:t>
            </a:fld>
            <a:endParaRPr lang="en-GB" sz="1200" dirty="0">
              <a:solidFill>
                <a:srgbClr val="800000"/>
              </a:solidFill>
              <a:latin typeface="Helvetica" charset="0"/>
            </a:endParaRPr>
          </a:p>
        </p:txBody>
      </p:sp>
      <p:sp>
        <p:nvSpPr>
          <p:cNvPr id="59395" name="Title 1"/>
          <p:cNvSpPr>
            <a:spLocks noGrp="1"/>
          </p:cNvSpPr>
          <p:nvPr>
            <p:ph type="title" idx="4294967295"/>
          </p:nvPr>
        </p:nvSpPr>
        <p:spPr/>
        <p:txBody>
          <a:bodyPr/>
          <a:lstStyle/>
          <a:p>
            <a:r>
              <a:rPr lang="en-US" dirty="0" smtClean="0">
                <a:latin typeface="Helvetica" charset="0"/>
              </a:rPr>
              <a:t>2.-The Gallium </a:t>
            </a:r>
            <a:r>
              <a:rPr lang="en-US" dirty="0" smtClean="0"/>
              <a:t>disappearance </a:t>
            </a:r>
            <a:r>
              <a:rPr lang="en-US" dirty="0"/>
              <a:t>anomaly </a:t>
            </a:r>
            <a:r>
              <a:rPr lang="en-US" dirty="0" smtClean="0"/>
              <a:t> </a:t>
            </a:r>
            <a:endParaRPr lang="en-US" dirty="0">
              <a:latin typeface="Helvetica" charset="0"/>
            </a:endParaRPr>
          </a:p>
        </p:txBody>
      </p:sp>
      <p:sp>
        <p:nvSpPr>
          <p:cNvPr id="3" name="Content Placeholder 2"/>
          <p:cNvSpPr>
            <a:spLocks noGrp="1"/>
          </p:cNvSpPr>
          <p:nvPr>
            <p:ph idx="4294967295"/>
          </p:nvPr>
        </p:nvSpPr>
        <p:spPr>
          <a:xfrm>
            <a:off x="76200" y="685800"/>
            <a:ext cx="5884912" cy="3733800"/>
          </a:xfrm>
        </p:spPr>
        <p:txBody>
          <a:bodyPr/>
          <a:lstStyle/>
          <a:p>
            <a:r>
              <a:rPr lang="en-GB" sz="2400" dirty="0">
                <a:latin typeface="Comic Sans MS" charset="0"/>
              </a:rPr>
              <a:t>SAGE and GALLEX experiments recorded the  calibration signal produced by intense artificial k-capture sources of </a:t>
            </a:r>
            <a:r>
              <a:rPr lang="en-GB" sz="2400" baseline="30000" dirty="0">
                <a:latin typeface="Comic Sans MS" charset="0"/>
              </a:rPr>
              <a:t>51</a:t>
            </a:r>
            <a:r>
              <a:rPr lang="en-GB" sz="2400" dirty="0">
                <a:latin typeface="Comic Sans MS" charset="0"/>
              </a:rPr>
              <a:t>Cr  and  </a:t>
            </a:r>
            <a:r>
              <a:rPr lang="en-GB" sz="2400" baseline="30000" dirty="0">
                <a:latin typeface="Comic Sans MS" charset="0"/>
              </a:rPr>
              <a:t>37</a:t>
            </a:r>
            <a:r>
              <a:rPr lang="en-GB" sz="2400" dirty="0">
                <a:latin typeface="Comic Sans MS" charset="0"/>
              </a:rPr>
              <a:t>Ar.</a:t>
            </a:r>
          </a:p>
          <a:p>
            <a:r>
              <a:rPr lang="en-GB" sz="2400" dirty="0">
                <a:latin typeface="Comic Sans MS" charset="0"/>
              </a:rPr>
              <a:t>The averaged result of the ratio R between the source detected and predicted neutrino rates are consistent with each other, giving </a:t>
            </a:r>
            <a:r>
              <a:rPr lang="en-GB" sz="2400" dirty="0" smtClean="0">
                <a:latin typeface="Comic Sans MS" charset="0"/>
              </a:rPr>
              <a:t>      R=(</a:t>
            </a:r>
            <a:r>
              <a:rPr lang="en-GB" sz="2400" dirty="0">
                <a:latin typeface="Comic Sans MS" charset="0"/>
              </a:rPr>
              <a:t>0.86 ± 0.05), about 2.7</a:t>
            </a:r>
            <a:r>
              <a:rPr lang="en-GB" sz="2400" dirty="0">
                <a:latin typeface="Comic Sans MS" charset="0"/>
                <a:sym typeface="Symbol" charset="0"/>
              </a:rPr>
              <a:t></a:t>
            </a:r>
            <a:r>
              <a:rPr lang="en-GB" sz="2400" dirty="0">
                <a:latin typeface="Comic Sans MS" charset="0"/>
              </a:rPr>
              <a:t> from </a:t>
            </a:r>
            <a:r>
              <a:rPr lang="en-GB" sz="2400" dirty="0" smtClean="0">
                <a:latin typeface="Comic Sans MS" charset="0"/>
              </a:rPr>
              <a:t>unity</a:t>
            </a:r>
            <a:endParaRPr lang="en-GB" sz="2400" dirty="0">
              <a:latin typeface="Comic Sans MS" charset="0"/>
            </a:endParaRPr>
          </a:p>
        </p:txBody>
      </p:sp>
      <p:sp>
        <p:nvSpPr>
          <p:cNvPr id="327687" name="Rectangle 7"/>
          <p:cNvSpPr>
            <a:spLocks noChangeArrowheads="1"/>
          </p:cNvSpPr>
          <p:nvPr/>
        </p:nvSpPr>
        <p:spPr bwMode="auto">
          <a:xfrm>
            <a:off x="76200" y="4648200"/>
            <a:ext cx="94488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rgbClr val="FF0000"/>
              </a:buClr>
              <a:buFont typeface="Zapf Dingbats" charset="0"/>
              <a:buChar char="l"/>
            </a:pPr>
            <a:r>
              <a:rPr lang="en-GB" sz="2400" b="0" i="0" baseline="0" dirty="0">
                <a:latin typeface="+mn-lt"/>
              </a:rPr>
              <a:t>These best fitted values may favour the existence of an undetected sterile neutrino with an evidence of 2.3</a:t>
            </a:r>
            <a:r>
              <a:rPr lang="en-GB" sz="2400" b="0" i="0" baseline="0" dirty="0">
                <a:latin typeface="+mn-lt"/>
                <a:sym typeface="Symbol" charset="0"/>
              </a:rPr>
              <a:t></a:t>
            </a:r>
            <a:r>
              <a:rPr lang="en-GB" sz="2400" b="0" i="0" baseline="0" dirty="0">
                <a:latin typeface="+mn-lt"/>
              </a:rPr>
              <a:t> and a broad range of values centred around </a:t>
            </a:r>
            <a:r>
              <a:rPr lang="en-US" sz="2400" b="0" i="0" baseline="0" dirty="0">
                <a:latin typeface="Symbol" charset="2"/>
                <a:cs typeface="Symbol" charset="2"/>
              </a:rPr>
              <a:t>D</a:t>
            </a:r>
            <a:r>
              <a:rPr lang="en-US" sz="2400" b="0" i="0" baseline="0" dirty="0">
                <a:latin typeface="+mn-lt"/>
              </a:rPr>
              <a:t>m</a:t>
            </a:r>
            <a:r>
              <a:rPr lang="en-US" sz="2400" b="0" i="0" baseline="30000" dirty="0">
                <a:latin typeface="+mn-lt"/>
              </a:rPr>
              <a:t>2</a:t>
            </a:r>
            <a:r>
              <a:rPr lang="en-US" sz="2400" b="0" i="0" dirty="0">
                <a:latin typeface="+mn-lt"/>
              </a:rPr>
              <a:t>new</a:t>
            </a:r>
            <a:r>
              <a:rPr lang="en-US" sz="2400" b="0" i="0" baseline="0" dirty="0">
                <a:latin typeface="+mn-lt"/>
              </a:rPr>
              <a:t> ≈ 2 eV</a:t>
            </a:r>
            <a:r>
              <a:rPr lang="en-US" sz="2400" b="0" i="0" baseline="30000" dirty="0">
                <a:latin typeface="+mn-lt"/>
              </a:rPr>
              <a:t>2</a:t>
            </a:r>
            <a:r>
              <a:rPr lang="en-US" sz="2400" b="0" i="0" baseline="0" dirty="0">
                <a:latin typeface="+mn-lt"/>
              </a:rPr>
              <a:t> </a:t>
            </a:r>
            <a:r>
              <a:rPr lang="en-GB" sz="2400" b="0" i="0" baseline="0" dirty="0" smtClean="0">
                <a:latin typeface="+mn-lt"/>
              </a:rPr>
              <a:t>and     sin</a:t>
            </a:r>
            <a:r>
              <a:rPr lang="en-GB" sz="2400" b="0" i="0" baseline="30000" dirty="0" smtClean="0">
                <a:latin typeface="+mn-lt"/>
              </a:rPr>
              <a:t>2</a:t>
            </a:r>
            <a:r>
              <a:rPr lang="en-GB" sz="2400" b="0" i="0" baseline="0" dirty="0">
                <a:latin typeface="+mn-lt"/>
              </a:rPr>
              <a:t>(</a:t>
            </a:r>
            <a:r>
              <a:rPr lang="en-GB" sz="2400" b="0" i="0" baseline="0" dirty="0">
                <a:latin typeface="Symbol" charset="2"/>
                <a:cs typeface="Symbol" charset="2"/>
              </a:rPr>
              <a:t>2q</a:t>
            </a:r>
            <a:r>
              <a:rPr lang="en-GB" sz="2400" b="0" i="0" dirty="0">
                <a:latin typeface="+mn-lt"/>
              </a:rPr>
              <a:t>new</a:t>
            </a:r>
            <a:r>
              <a:rPr lang="en-GB" sz="2400" b="0" i="0" baseline="0" dirty="0">
                <a:latin typeface="+mn-lt"/>
              </a:rPr>
              <a:t>) ≈ 0.3.</a:t>
            </a:r>
          </a:p>
          <a:p>
            <a:pPr marL="342900" indent="-342900">
              <a:spcBef>
                <a:spcPct val="20000"/>
              </a:spcBef>
              <a:buClr>
                <a:srgbClr val="FF0000"/>
              </a:buClr>
              <a:buFont typeface="Zapf Dingbats" charset="0"/>
              <a:buChar char="l"/>
            </a:pPr>
            <a:endParaRPr lang="en-GB" sz="1800" i="0" baseline="0" dirty="0"/>
          </a:p>
        </p:txBody>
      </p:sp>
      <p:grpSp>
        <p:nvGrpSpPr>
          <p:cNvPr id="2" name="Group 13"/>
          <p:cNvGrpSpPr>
            <a:grpSpLocks/>
          </p:cNvGrpSpPr>
          <p:nvPr/>
        </p:nvGrpSpPr>
        <p:grpSpPr bwMode="auto">
          <a:xfrm>
            <a:off x="6134100" y="620713"/>
            <a:ext cx="3771900" cy="4114800"/>
            <a:chOff x="3600" y="384"/>
            <a:chExt cx="2376" cy="2592"/>
          </a:xfrm>
        </p:grpSpPr>
        <p:pic>
          <p:nvPicPr>
            <p:cNvPr id="5939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6" y="672"/>
              <a:ext cx="1932" cy="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0" y="384"/>
              <a:ext cx="2376" cy="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0500705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76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2768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experiments</a:t>
            </a:r>
            <a:endParaRPr lang="en-US" dirty="0"/>
          </a:p>
        </p:txBody>
      </p:sp>
      <p:sp>
        <p:nvSpPr>
          <p:cNvPr id="4" name="Footer Placeholder 3"/>
          <p:cNvSpPr>
            <a:spLocks noGrp="1"/>
          </p:cNvSpPr>
          <p:nvPr>
            <p:ph type="ftr" sz="quarter" idx="10"/>
          </p:nvPr>
        </p:nvSpPr>
        <p:spPr/>
        <p:txBody>
          <a:bodyPr/>
          <a:lstStyle/>
          <a:p>
            <a:pPr>
              <a:defRPr/>
            </a:pPr>
            <a:r>
              <a:rPr lang="en-US" smtClean="0"/>
              <a:t>SPSC_April 2016</a:t>
            </a:r>
            <a:endParaRPr lang="en-GB"/>
          </a:p>
        </p:txBody>
      </p:sp>
      <p:sp>
        <p:nvSpPr>
          <p:cNvPr id="5" name="Slide Number Placeholder 4"/>
          <p:cNvSpPr>
            <a:spLocks noGrp="1"/>
          </p:cNvSpPr>
          <p:nvPr>
            <p:ph type="sldNum" sz="quarter" idx="11"/>
          </p:nvPr>
        </p:nvSpPr>
        <p:spPr/>
        <p:txBody>
          <a:bodyPr/>
          <a:lstStyle/>
          <a:p>
            <a:r>
              <a:rPr lang="en-GB" smtClean="0"/>
              <a:t>Slide#  : </a:t>
            </a:r>
            <a:fld id="{C0367892-4C36-1744-A726-262AF37AA8B7}" type="slidenum">
              <a:rPr lang="en-GB" smtClean="0"/>
              <a:pPr/>
              <a:t>12</a:t>
            </a:fld>
            <a:endParaRPr lang="en-GB">
              <a:solidFill>
                <a:schemeClr val="accent1"/>
              </a:solidFill>
            </a:endParaRPr>
          </a:p>
        </p:txBody>
      </p:sp>
      <p:pic>
        <p:nvPicPr>
          <p:cNvPr id="8" name="Picture 7" descr="figure6.tiff"/>
          <p:cNvPicPr>
            <a:picLocks noChangeAspect="1"/>
          </p:cNvPicPr>
          <p:nvPr/>
        </p:nvPicPr>
        <p:blipFill>
          <a:blip r:embed="rId2"/>
          <a:stretch>
            <a:fillRect/>
          </a:stretch>
        </p:blipFill>
        <p:spPr>
          <a:xfrm>
            <a:off x="457200" y="2286000"/>
            <a:ext cx="8915400" cy="4023320"/>
          </a:xfrm>
          <a:prstGeom prst="rect">
            <a:avLst/>
          </a:prstGeom>
        </p:spPr>
      </p:pic>
      <p:sp>
        <p:nvSpPr>
          <p:cNvPr id="9" name="Content Placeholder 2"/>
          <p:cNvSpPr>
            <a:spLocks noGrp="1"/>
          </p:cNvSpPr>
          <p:nvPr>
            <p:ph idx="1"/>
          </p:nvPr>
        </p:nvSpPr>
        <p:spPr>
          <a:xfrm>
            <a:off x="0" y="457200"/>
            <a:ext cx="9906000" cy="1981200"/>
          </a:xfrm>
        </p:spPr>
        <p:txBody>
          <a:bodyPr/>
          <a:lstStyle/>
          <a:p>
            <a:r>
              <a:rPr lang="en-US" sz="2200" dirty="0" smtClean="0"/>
              <a:t>Aiming at recording the L/E oscillation pattern within the detector using an intense </a:t>
            </a:r>
            <a:r>
              <a:rPr lang="en-US" sz="2200" dirty="0" smtClean="0">
                <a:latin typeface="Symbol" charset="2"/>
                <a:cs typeface="Symbol" charset="2"/>
              </a:rPr>
              <a:t>n</a:t>
            </a:r>
            <a:r>
              <a:rPr lang="en-US" sz="2200" dirty="0" smtClean="0"/>
              <a:t> source:</a:t>
            </a:r>
          </a:p>
          <a:p>
            <a:pPr lvl="1"/>
            <a:r>
              <a:rPr lang="en-US" sz="2200" dirty="0" smtClean="0"/>
              <a:t>Existing (</a:t>
            </a:r>
            <a:r>
              <a:rPr lang="en-US" sz="2200" dirty="0" err="1"/>
              <a:t>Borexino</a:t>
            </a:r>
            <a:r>
              <a:rPr lang="en-US" sz="2200" dirty="0"/>
              <a:t>, </a:t>
            </a:r>
            <a:r>
              <a:rPr lang="en-US" sz="2200" dirty="0" err="1" smtClean="0"/>
              <a:t>KamLAND</a:t>
            </a:r>
            <a:r>
              <a:rPr lang="en-US" sz="2200" dirty="0" smtClean="0"/>
              <a:t>, </a:t>
            </a:r>
            <a:r>
              <a:rPr lang="en-US" sz="2200" dirty="0" err="1"/>
              <a:t>Daya</a:t>
            </a:r>
            <a:r>
              <a:rPr lang="en-US" sz="2200" dirty="0"/>
              <a:t>-Bay</a:t>
            </a:r>
            <a:r>
              <a:rPr lang="en-US" sz="2200" dirty="0" smtClean="0"/>
              <a:t>) or  future (</a:t>
            </a:r>
            <a:r>
              <a:rPr lang="en-US" sz="2200" dirty="0"/>
              <a:t>SNO+, LENS, JUNO </a:t>
            </a:r>
            <a:r>
              <a:rPr lang="en-US" sz="2200" dirty="0" smtClean="0"/>
              <a:t>) liquid scintillator detectors;</a:t>
            </a:r>
            <a:endParaRPr lang="en-US" sz="2200" dirty="0"/>
          </a:p>
          <a:p>
            <a:pPr lvl="1"/>
            <a:r>
              <a:rPr lang="en-US" sz="2200" dirty="0" smtClean="0"/>
              <a:t>Future experiments based on other techniques (RICOCHET, BEST</a:t>
            </a:r>
            <a:r>
              <a:rPr lang="en-US" sz="2200" b="1" dirty="0" smtClean="0"/>
              <a:t>)</a:t>
            </a:r>
            <a:endParaRPr lang="en-GB" sz="2200" dirty="0" smtClean="0"/>
          </a:p>
          <a:p>
            <a:pPr>
              <a:buNone/>
            </a:pPr>
            <a:endParaRPr lang="en-US" dirty="0" smtClean="0"/>
          </a:p>
        </p:txBody>
      </p:sp>
      <p:sp>
        <p:nvSpPr>
          <p:cNvPr id="11" name="TextBox 10"/>
          <p:cNvSpPr txBox="1"/>
          <p:nvPr/>
        </p:nvSpPr>
        <p:spPr>
          <a:xfrm>
            <a:off x="3656856" y="6493226"/>
            <a:ext cx="3379351" cy="369332"/>
          </a:xfrm>
          <a:prstGeom prst="rect">
            <a:avLst/>
          </a:prstGeom>
          <a:noFill/>
        </p:spPr>
        <p:txBody>
          <a:bodyPr wrap="none" rtlCol="0">
            <a:spAutoFit/>
          </a:bodyPr>
          <a:lstStyle/>
          <a:p>
            <a:r>
              <a:rPr lang="en-US" sz="1800" i="0" baseline="0" dirty="0" smtClean="0">
                <a:solidFill>
                  <a:srgbClr val="FF0000"/>
                </a:solidFill>
              </a:rPr>
              <a:t>First data available by 2016 ?</a:t>
            </a:r>
          </a:p>
        </p:txBody>
      </p:sp>
    </p:spTree>
    <p:extLst>
      <p:ext uri="{BB962C8B-B14F-4D97-AF65-F5344CB8AC3E}">
        <p14:creationId xmlns:p14="http://schemas.microsoft.com/office/powerpoint/2010/main" val="32258774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2"/>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Many processes have been studied</a:t>
            </a:r>
          </a:p>
        </p:txBody>
      </p:sp>
      <p:sp>
        <p:nvSpPr>
          <p:cNvPr id="4" name="Footer Placeholder 3"/>
          <p:cNvSpPr>
            <a:spLocks noGrp="1"/>
          </p:cNvSpPr>
          <p:nvPr>
            <p:ph type="ftr" sz="quarter" idx="10"/>
          </p:nvPr>
        </p:nvSpPr>
        <p:spPr/>
        <p:txBody>
          <a:bodyPr/>
          <a:lstStyle/>
          <a:p>
            <a:pPr>
              <a:defRPr/>
            </a:pPr>
            <a:r>
              <a:rPr lang="en-US" smtClean="0"/>
              <a:t>SPSC_April 2016</a:t>
            </a:r>
            <a:endParaRPr lang="en-GB"/>
          </a:p>
        </p:txBody>
      </p:sp>
      <p:sp>
        <p:nvSpPr>
          <p:cNvPr id="5" name="Slide Number Placeholder 4"/>
          <p:cNvSpPr>
            <a:spLocks noGrp="1"/>
          </p:cNvSpPr>
          <p:nvPr>
            <p:ph type="sldNum" sz="quarter" idx="11"/>
          </p:nvPr>
        </p:nvSpPr>
        <p:spPr/>
        <p:txBody>
          <a:bodyPr/>
          <a:lstStyle/>
          <a:p>
            <a:r>
              <a:rPr lang="en-GB" smtClean="0"/>
              <a:t>Slide#  : </a:t>
            </a:r>
            <a:fld id="{C0367892-4C36-1744-A726-262AF37AA8B7}" type="slidenum">
              <a:rPr lang="en-GB" smtClean="0"/>
              <a:pPr/>
              <a:t>13</a:t>
            </a:fld>
            <a:endParaRPr lang="en-GB">
              <a:solidFill>
                <a:schemeClr val="accent1"/>
              </a:solidFill>
            </a:endParaRPr>
          </a:p>
        </p:txBody>
      </p:sp>
      <p:sp>
        <p:nvSpPr>
          <p:cNvPr id="10" name="Content Placeholder 5"/>
          <p:cNvSpPr txBox="1">
            <a:spLocks/>
          </p:cNvSpPr>
          <p:nvPr/>
        </p:nvSpPr>
        <p:spPr bwMode="auto">
          <a:xfrm>
            <a:off x="3611880" y="2915072"/>
            <a:ext cx="3352800" cy="3200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FF0000"/>
              </a:buClr>
              <a:buSzTx/>
              <a:buFont typeface="Zapf Dingbats" charset="2"/>
              <a:buChar char="l"/>
              <a:tabLst/>
              <a:defRPr/>
            </a:pPr>
            <a:endParaRPr kumimoji="0" lang="en-GB" sz="1800" b="0" i="0" u="none" strike="noStrike" kern="0" cap="none" spc="0" normalizeH="0" baseline="0" noProof="0" dirty="0">
              <a:ln>
                <a:noFill/>
              </a:ln>
              <a:solidFill>
                <a:schemeClr val="tx1"/>
              </a:solidFill>
              <a:effectLst/>
              <a:uLnTx/>
              <a:uFillTx/>
              <a:latin typeface="+mn-lt"/>
              <a:ea typeface="ＭＳ Ｐゴシック" charset="0"/>
              <a:cs typeface="ＭＳ Ｐゴシック" charset="-128"/>
            </a:endParaRPr>
          </a:p>
        </p:txBody>
      </p:sp>
      <p:sp>
        <p:nvSpPr>
          <p:cNvPr id="11" name="Content Placeholder 5"/>
          <p:cNvSpPr txBox="1">
            <a:spLocks/>
          </p:cNvSpPr>
          <p:nvPr/>
        </p:nvSpPr>
        <p:spPr bwMode="auto">
          <a:xfrm>
            <a:off x="12700" y="3067472"/>
            <a:ext cx="34163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Clr>
                <a:srgbClr val="FF0000"/>
              </a:buClr>
              <a:buFont typeface="Zapf Dingbats" charset="2"/>
              <a:buChar char="l"/>
              <a:defRPr/>
            </a:pPr>
            <a:r>
              <a:rPr kumimoji="0" lang="en-GB" sz="1800" b="0" i="0" u="none" strike="noStrike" kern="0" cap="none" spc="0" normalizeH="0" baseline="0" noProof="0" dirty="0" smtClean="0">
                <a:ln>
                  <a:noFill/>
                </a:ln>
                <a:effectLst/>
                <a:uLnTx/>
                <a:uFillTx/>
                <a:latin typeface="Comic Sans MS"/>
                <a:ea typeface="ＭＳ Ｐゴシック" charset="0"/>
                <a:cs typeface="Comic Sans MS"/>
              </a:rPr>
              <a:t>Production: </a:t>
            </a:r>
            <a:r>
              <a:rPr lang="en-GB" sz="1800" i="0" spc="4" baseline="0" dirty="0">
                <a:latin typeface="Comic Sans MS"/>
                <a:cs typeface="Comic Sans MS"/>
              </a:rPr>
              <a:t>t</a:t>
            </a:r>
            <a:r>
              <a:rPr lang="en-GB" sz="1800" i="0" spc="-4" baseline="0" dirty="0">
                <a:latin typeface="Comic Sans MS"/>
                <a:cs typeface="Comic Sans MS"/>
              </a:rPr>
              <a:t>he</a:t>
            </a:r>
            <a:r>
              <a:rPr lang="en-GB" sz="1800" i="0" baseline="0" dirty="0">
                <a:latin typeface="Comic Sans MS"/>
                <a:cs typeface="Comic Sans MS"/>
              </a:rPr>
              <a:t>rm</a:t>
            </a:r>
            <a:r>
              <a:rPr lang="en-GB" sz="1800" i="0" spc="-4" baseline="0" dirty="0">
                <a:latin typeface="Comic Sans MS"/>
                <a:cs typeface="Comic Sans MS"/>
              </a:rPr>
              <a:t>a</a:t>
            </a:r>
            <a:r>
              <a:rPr lang="en-GB" sz="1800" i="0" baseline="0" dirty="0">
                <a:latin typeface="Comic Sans MS"/>
                <a:cs typeface="Comic Sans MS"/>
              </a:rPr>
              <a:t>l</a:t>
            </a:r>
            <a:r>
              <a:rPr lang="en-GB" sz="1800" i="0" spc="14" baseline="0" dirty="0">
                <a:latin typeface="Comic Sans MS"/>
                <a:cs typeface="Comic Sans MS"/>
              </a:rPr>
              <a:t> </a:t>
            </a:r>
            <a:r>
              <a:rPr lang="en-GB" sz="1800" i="0" spc="-4" baseline="0" dirty="0">
                <a:latin typeface="Comic Sans MS"/>
                <a:cs typeface="Comic Sans MS"/>
              </a:rPr>
              <a:t>neu</a:t>
            </a:r>
            <a:r>
              <a:rPr lang="en-GB" sz="1800" i="0" spc="4" baseline="0" dirty="0">
                <a:latin typeface="Comic Sans MS"/>
                <a:cs typeface="Comic Sans MS"/>
              </a:rPr>
              <a:t>t</a:t>
            </a:r>
            <a:r>
              <a:rPr lang="en-GB" sz="1800" i="0" baseline="0" dirty="0">
                <a:latin typeface="Comic Sans MS"/>
                <a:cs typeface="Comic Sans MS"/>
              </a:rPr>
              <a:t>r</a:t>
            </a:r>
            <a:r>
              <a:rPr lang="en-GB" sz="1800" i="0" spc="-4" baseline="0" dirty="0">
                <a:latin typeface="Comic Sans MS"/>
                <a:cs typeface="Comic Sans MS"/>
              </a:rPr>
              <a:t>on</a:t>
            </a:r>
            <a:r>
              <a:rPr lang="en-GB" sz="1800" i="0" baseline="0" dirty="0">
                <a:latin typeface="Comic Sans MS"/>
                <a:cs typeface="Comic Sans MS"/>
              </a:rPr>
              <a:t>s</a:t>
            </a:r>
            <a:r>
              <a:rPr lang="en-GB" sz="1800" i="0" spc="19" baseline="0" dirty="0">
                <a:latin typeface="Comic Sans MS"/>
                <a:cs typeface="Comic Sans MS"/>
              </a:rPr>
              <a:t> </a:t>
            </a:r>
            <a:r>
              <a:rPr lang="en-GB" sz="1800" i="0" spc="-4" baseline="0" dirty="0" smtClean="0">
                <a:latin typeface="Comic Sans MS"/>
                <a:cs typeface="Comic Sans MS"/>
              </a:rPr>
              <a:t>o</a:t>
            </a:r>
            <a:r>
              <a:rPr lang="en-GB" sz="1800" i="0" baseline="0" dirty="0" smtClean="0">
                <a:latin typeface="Comic Sans MS"/>
                <a:cs typeface="Comic Sans MS"/>
              </a:rPr>
              <a:t>n</a:t>
            </a:r>
            <a:r>
              <a:rPr lang="en-GB" sz="1800" i="0" spc="9" baseline="0" dirty="0" smtClean="0">
                <a:latin typeface="Comic Sans MS"/>
                <a:cs typeface="Comic Sans MS"/>
              </a:rPr>
              <a:t> </a:t>
            </a:r>
            <a:r>
              <a:rPr lang="en-GB" sz="1800" i="0" spc="4" baseline="30000" dirty="0" smtClean="0">
                <a:latin typeface="Comic Sans MS"/>
                <a:cs typeface="Comic Sans MS"/>
              </a:rPr>
              <a:t>50</a:t>
            </a:r>
            <a:r>
              <a:rPr lang="en-GB" sz="1800" i="0" spc="-4" baseline="0" dirty="0" smtClean="0">
                <a:latin typeface="Comic Sans MS"/>
                <a:cs typeface="Comic Sans MS"/>
              </a:rPr>
              <a:t>Cr</a:t>
            </a:r>
            <a:r>
              <a:rPr lang="en-GB" sz="1800" i="0" baseline="0" dirty="0" smtClean="0">
                <a:latin typeface="Comic Sans MS"/>
                <a:cs typeface="Comic Sans MS"/>
              </a:rPr>
              <a:t>; </a:t>
            </a:r>
            <a:r>
              <a:rPr lang="en-GB" sz="1800" i="0" spc="-4" baseline="0" dirty="0" smtClean="0">
                <a:latin typeface="Comic Sans MS"/>
                <a:cs typeface="Comic Sans MS"/>
              </a:rPr>
              <a:t>n</a:t>
            </a:r>
            <a:r>
              <a:rPr lang="en-GB" sz="1800" i="0" spc="14" baseline="0" dirty="0">
                <a:latin typeface="Comic Sans MS"/>
                <a:cs typeface="Comic Sans MS"/>
              </a:rPr>
              <a:t>-</a:t>
            </a:r>
            <a:r>
              <a:rPr lang="en-GB" sz="1800" i="0" baseline="0" dirty="0" smtClean="0">
                <a:latin typeface="Comic Sans MS"/>
                <a:cs typeface="Comic Sans MS"/>
              </a:rPr>
              <a:t>c</a:t>
            </a:r>
            <a:r>
              <a:rPr lang="en-GB" sz="1800" i="0" spc="-4" baseline="0" dirty="0" smtClean="0">
                <a:latin typeface="Comic Sans MS"/>
                <a:cs typeface="Comic Sans MS"/>
              </a:rPr>
              <a:t>ap</a:t>
            </a:r>
            <a:r>
              <a:rPr lang="en-GB" sz="1800" i="0" spc="4" baseline="0" dirty="0" smtClean="0">
                <a:latin typeface="Comic Sans MS"/>
                <a:cs typeface="Comic Sans MS"/>
              </a:rPr>
              <a:t>t</a:t>
            </a:r>
            <a:r>
              <a:rPr lang="en-GB" sz="1800" i="0" spc="-4" baseline="0" dirty="0" smtClean="0">
                <a:latin typeface="Comic Sans MS"/>
                <a:cs typeface="Comic Sans MS"/>
              </a:rPr>
              <a:t>u</a:t>
            </a:r>
            <a:r>
              <a:rPr lang="en-GB" sz="1800" i="0" baseline="0" dirty="0" smtClean="0">
                <a:latin typeface="Comic Sans MS"/>
                <a:cs typeface="Comic Sans MS"/>
              </a:rPr>
              <a:t>re</a:t>
            </a:r>
            <a:r>
              <a:rPr lang="en-GB" sz="1800" i="0" spc="14" baseline="0" dirty="0" smtClean="0">
                <a:latin typeface="Comic Sans MS"/>
                <a:cs typeface="Comic Sans MS"/>
              </a:rPr>
              <a:t> </a:t>
            </a:r>
            <a:r>
              <a:rPr lang="en-GB" sz="1800" i="0" baseline="0" dirty="0">
                <a:latin typeface="Comic Sans MS"/>
                <a:cs typeface="Comic Sans MS"/>
              </a:rPr>
              <a:t>x</a:t>
            </a:r>
            <a:r>
              <a:rPr lang="en-GB" sz="1800" i="0" baseline="0" dirty="0" smtClean="0">
                <a:latin typeface="Comic Sans MS"/>
                <a:cs typeface="Comic Sans MS"/>
              </a:rPr>
              <a:t>-s</a:t>
            </a:r>
            <a:r>
              <a:rPr lang="en-GB" sz="1800" i="0" spc="-4" baseline="0" dirty="0" smtClean="0">
                <a:latin typeface="Comic Sans MS"/>
                <a:cs typeface="Comic Sans MS"/>
              </a:rPr>
              <a:t>e</a:t>
            </a:r>
            <a:r>
              <a:rPr lang="en-GB" sz="1800" i="0" baseline="0" dirty="0" smtClean="0">
                <a:latin typeface="Comic Sans MS"/>
                <a:cs typeface="Comic Sans MS"/>
              </a:rPr>
              <a:t>c</a:t>
            </a:r>
            <a:r>
              <a:rPr lang="en-GB" sz="1800" i="0" spc="4" baseline="0" dirty="0" smtClean="0">
                <a:latin typeface="Comic Sans MS"/>
                <a:cs typeface="Comic Sans MS"/>
              </a:rPr>
              <a:t>t</a:t>
            </a:r>
            <a:r>
              <a:rPr lang="en-GB" sz="1800" i="0" spc="-4" baseline="0" dirty="0">
                <a:latin typeface="Comic Sans MS"/>
                <a:cs typeface="Comic Sans MS"/>
              </a:rPr>
              <a:t> </a:t>
            </a:r>
            <a:r>
              <a:rPr lang="en-GB" sz="1800" i="0" baseline="0" dirty="0" smtClean="0">
                <a:latin typeface="Comic Sans MS"/>
                <a:cs typeface="Comic Sans MS"/>
              </a:rPr>
              <a:t>~</a:t>
            </a:r>
            <a:r>
              <a:rPr lang="en-GB" sz="1800" i="0" spc="-4" baseline="0" dirty="0">
                <a:latin typeface="Comic Sans MS"/>
                <a:cs typeface="Comic Sans MS"/>
              </a:rPr>
              <a:t>1</a:t>
            </a:r>
            <a:r>
              <a:rPr lang="en-GB" sz="1800" i="0" baseline="0" dirty="0">
                <a:latin typeface="Comic Sans MS"/>
                <a:cs typeface="Comic Sans MS"/>
              </a:rPr>
              <a:t>7 </a:t>
            </a:r>
            <a:r>
              <a:rPr lang="en-GB" sz="1800" i="0" spc="-4" baseline="0" dirty="0" smtClean="0">
                <a:latin typeface="Comic Sans MS"/>
                <a:cs typeface="Comic Sans MS"/>
              </a:rPr>
              <a:t>b</a:t>
            </a:r>
            <a:endParaRPr lang="en-GB" sz="1800" i="0" baseline="0" dirty="0">
              <a:latin typeface="Comic Sans MS"/>
              <a:cs typeface="Comic Sans MS"/>
            </a:endParaRPr>
          </a:p>
          <a:p>
            <a:pPr marL="342900" indent="-342900">
              <a:spcBef>
                <a:spcPct val="20000"/>
              </a:spcBef>
              <a:buClr>
                <a:srgbClr val="FF0000"/>
              </a:buClr>
              <a:buFont typeface="Zapf Dingbats" charset="2"/>
              <a:buChar char="l"/>
              <a:defRPr/>
            </a:pPr>
            <a:r>
              <a:rPr lang="en-GB" sz="1800" i="0" spc="-4" baseline="0" dirty="0" smtClean="0">
                <a:solidFill>
                  <a:srgbClr val="0000FF"/>
                </a:solidFill>
                <a:latin typeface="Comic Sans MS"/>
                <a:cs typeface="Comic Sans MS"/>
              </a:rPr>
              <a:t>Advantages: 320 </a:t>
            </a:r>
            <a:r>
              <a:rPr lang="en-GB" sz="1800" i="0" spc="-4" baseline="0" dirty="0" err="1" smtClean="0">
                <a:solidFill>
                  <a:srgbClr val="0000FF"/>
                </a:solidFill>
                <a:latin typeface="Comic Sans MS"/>
                <a:cs typeface="Comic Sans MS"/>
              </a:rPr>
              <a:t>KeV</a:t>
            </a:r>
            <a:r>
              <a:rPr lang="en-GB" sz="1800" i="0" spc="-4" baseline="0" dirty="0" smtClean="0">
                <a:solidFill>
                  <a:srgbClr val="0000FF"/>
                </a:solidFill>
                <a:latin typeface="Comic Sans MS"/>
                <a:cs typeface="Comic Sans MS"/>
              </a:rPr>
              <a:t> </a:t>
            </a:r>
            <a:r>
              <a:rPr lang="en-GB" sz="1800" i="0" spc="-4" baseline="0" dirty="0" smtClean="0">
                <a:solidFill>
                  <a:srgbClr val="0000FF"/>
                </a:solidFill>
                <a:latin typeface="Symbol" charset="2"/>
                <a:cs typeface="Symbol" charset="2"/>
              </a:rPr>
              <a:t>g</a:t>
            </a:r>
            <a:r>
              <a:rPr lang="en-GB" sz="1800" i="0" spc="-4" baseline="0" dirty="0" smtClean="0">
                <a:solidFill>
                  <a:srgbClr val="0000FF"/>
                </a:solidFill>
                <a:latin typeface="Comic Sans MS"/>
                <a:cs typeface="Comic Sans MS"/>
              </a:rPr>
              <a:t> emitted by the source </a:t>
            </a:r>
            <a:r>
              <a:rPr lang="en-GB" sz="1800" i="0" baseline="0" dirty="0" smtClean="0">
                <a:solidFill>
                  <a:srgbClr val="0000FF"/>
                </a:solidFill>
                <a:latin typeface="Comic Sans MS"/>
                <a:cs typeface="Comic Sans MS"/>
              </a:rPr>
              <a:t> not</a:t>
            </a:r>
            <a:r>
              <a:rPr lang="en-GB" sz="1800" i="0" spc="9" baseline="0" dirty="0" smtClean="0">
                <a:solidFill>
                  <a:srgbClr val="0000FF"/>
                </a:solidFill>
                <a:latin typeface="Comic Sans MS"/>
                <a:cs typeface="Comic Sans MS"/>
              </a:rPr>
              <a:t> </a:t>
            </a:r>
            <a:r>
              <a:rPr lang="en-GB" sz="1800" i="0" baseline="0" dirty="0">
                <a:solidFill>
                  <a:srgbClr val="0000FF"/>
                </a:solidFill>
                <a:latin typeface="Comic Sans MS"/>
                <a:cs typeface="Comic Sans MS"/>
              </a:rPr>
              <a:t>d</a:t>
            </a:r>
            <a:r>
              <a:rPr lang="en-GB" sz="1800" i="0" spc="4" baseline="0" dirty="0">
                <a:solidFill>
                  <a:srgbClr val="0000FF"/>
                </a:solidFill>
                <a:latin typeface="Comic Sans MS"/>
                <a:cs typeface="Comic Sans MS"/>
              </a:rPr>
              <a:t>i</a:t>
            </a:r>
            <a:r>
              <a:rPr lang="en-GB" sz="1800" i="0" spc="-39" baseline="0" dirty="0">
                <a:solidFill>
                  <a:srgbClr val="0000FF"/>
                </a:solidFill>
                <a:latin typeface="Comic Sans MS"/>
                <a:cs typeface="Comic Sans MS"/>
              </a:rPr>
              <a:t>f</a:t>
            </a:r>
            <a:r>
              <a:rPr lang="en-GB" sz="1800" i="0" spc="-4" baseline="0" dirty="0">
                <a:solidFill>
                  <a:srgbClr val="0000FF"/>
                </a:solidFill>
                <a:latin typeface="Comic Sans MS"/>
                <a:cs typeface="Comic Sans MS"/>
              </a:rPr>
              <a:t>f</a:t>
            </a:r>
            <a:r>
              <a:rPr lang="en-GB" sz="1800" i="0" spc="4" baseline="0" dirty="0">
                <a:solidFill>
                  <a:srgbClr val="0000FF"/>
                </a:solidFill>
                <a:latin typeface="Comic Sans MS"/>
                <a:cs typeface="Comic Sans MS"/>
              </a:rPr>
              <a:t>i</a:t>
            </a:r>
            <a:r>
              <a:rPr lang="en-GB" sz="1800" i="0" baseline="0" dirty="0">
                <a:solidFill>
                  <a:srgbClr val="0000FF"/>
                </a:solidFill>
                <a:latin typeface="Comic Sans MS"/>
                <a:cs typeface="Comic Sans MS"/>
              </a:rPr>
              <a:t>cu</a:t>
            </a:r>
            <a:r>
              <a:rPr lang="en-GB" sz="1800" i="0" spc="4" baseline="0" dirty="0">
                <a:solidFill>
                  <a:srgbClr val="0000FF"/>
                </a:solidFill>
                <a:latin typeface="Comic Sans MS"/>
                <a:cs typeface="Comic Sans MS"/>
              </a:rPr>
              <a:t>l</a:t>
            </a:r>
            <a:r>
              <a:rPr lang="en-GB" sz="1800" i="0" baseline="0" dirty="0">
                <a:solidFill>
                  <a:srgbClr val="0000FF"/>
                </a:solidFill>
                <a:latin typeface="Comic Sans MS"/>
                <a:cs typeface="Comic Sans MS"/>
              </a:rPr>
              <a:t>t </a:t>
            </a:r>
            <a:r>
              <a:rPr lang="en-GB" sz="1800" i="0" spc="-4" baseline="0" dirty="0">
                <a:solidFill>
                  <a:srgbClr val="0000FF"/>
                </a:solidFill>
                <a:latin typeface="Comic Sans MS"/>
                <a:cs typeface="Comic Sans MS"/>
              </a:rPr>
              <a:t>t</a:t>
            </a:r>
            <a:r>
              <a:rPr lang="en-GB" sz="1800" i="0" baseline="0" dirty="0">
                <a:solidFill>
                  <a:srgbClr val="0000FF"/>
                </a:solidFill>
                <a:latin typeface="Comic Sans MS"/>
                <a:cs typeface="Comic Sans MS"/>
              </a:rPr>
              <a:t>o</a:t>
            </a:r>
            <a:r>
              <a:rPr lang="en-GB" sz="1800" i="0" spc="19" baseline="0" dirty="0">
                <a:solidFill>
                  <a:srgbClr val="0000FF"/>
                </a:solidFill>
                <a:latin typeface="Comic Sans MS"/>
                <a:cs typeface="Comic Sans MS"/>
              </a:rPr>
              <a:t> </a:t>
            </a:r>
            <a:r>
              <a:rPr lang="en-GB" sz="1800" i="0" baseline="0" dirty="0">
                <a:solidFill>
                  <a:srgbClr val="0000FF"/>
                </a:solidFill>
                <a:latin typeface="Comic Sans MS"/>
                <a:cs typeface="Comic Sans MS"/>
              </a:rPr>
              <a:t>hand</a:t>
            </a:r>
            <a:r>
              <a:rPr lang="en-GB" sz="1800" i="0" spc="4" baseline="0" dirty="0">
                <a:solidFill>
                  <a:srgbClr val="0000FF"/>
                </a:solidFill>
                <a:latin typeface="Comic Sans MS"/>
                <a:cs typeface="Comic Sans MS"/>
              </a:rPr>
              <a:t>l</a:t>
            </a:r>
            <a:r>
              <a:rPr lang="en-GB" sz="1800" i="0" baseline="0" dirty="0">
                <a:solidFill>
                  <a:srgbClr val="0000FF"/>
                </a:solidFill>
                <a:latin typeface="Comic Sans MS"/>
                <a:cs typeface="Comic Sans MS"/>
              </a:rPr>
              <a:t>e</a:t>
            </a:r>
            <a:r>
              <a:rPr lang="en-GB" sz="1800" i="0" baseline="0" dirty="0" smtClean="0">
                <a:solidFill>
                  <a:srgbClr val="0000FF"/>
                </a:solidFill>
                <a:latin typeface="Comic Sans MS"/>
                <a:cs typeface="Comic Sans MS"/>
              </a:rPr>
              <a:t>; Enriched Cr still available from </a:t>
            </a:r>
            <a:r>
              <a:rPr lang="en-GB" sz="1800" i="0" baseline="0" dirty="0" err="1" smtClean="0">
                <a:solidFill>
                  <a:srgbClr val="0000FF"/>
                </a:solidFill>
                <a:latin typeface="Comic Sans MS"/>
                <a:cs typeface="Comic Sans MS"/>
              </a:rPr>
              <a:t>Gallex</a:t>
            </a:r>
            <a:r>
              <a:rPr lang="en-GB" sz="1800" i="0" baseline="0" dirty="0" smtClean="0">
                <a:solidFill>
                  <a:srgbClr val="0000FF"/>
                </a:solidFill>
                <a:latin typeface="Comic Sans MS"/>
                <a:cs typeface="Comic Sans MS"/>
              </a:rPr>
              <a:t>.</a:t>
            </a:r>
            <a:endParaRPr lang="en-GB" sz="1800" i="0" baseline="0" dirty="0">
              <a:solidFill>
                <a:srgbClr val="0000FF"/>
              </a:solidFill>
              <a:latin typeface="Comic Sans MS"/>
              <a:cs typeface="Comic Sans MS"/>
            </a:endParaRPr>
          </a:p>
          <a:p>
            <a:pPr marL="342900" indent="-342900">
              <a:spcBef>
                <a:spcPct val="20000"/>
              </a:spcBef>
              <a:buClr>
                <a:srgbClr val="FF0000"/>
              </a:buClr>
              <a:buFont typeface="Zapf Dingbats" charset="2"/>
              <a:buChar char="l"/>
              <a:defRPr/>
            </a:pPr>
            <a:r>
              <a:rPr lang="en-GB" sz="1800" i="0" kern="0" baseline="0" dirty="0" smtClean="0">
                <a:solidFill>
                  <a:srgbClr val="FF0000"/>
                </a:solidFill>
                <a:latin typeface="Comic Sans MS"/>
                <a:ea typeface="ＭＳ Ｐゴシック" charset="0"/>
                <a:cs typeface="Comic Sans MS"/>
              </a:rPr>
              <a:t>Disadvantages: </a:t>
            </a:r>
            <a:r>
              <a:rPr lang="en-GB" sz="1800" spc="-4" baseline="0" dirty="0" err="1" smtClean="0">
                <a:solidFill>
                  <a:srgbClr val="FF0000"/>
                </a:solidFill>
                <a:latin typeface="Comic Sans MS"/>
                <a:cs typeface="Comic Sans MS"/>
              </a:rPr>
              <a:t>r</a:t>
            </a:r>
            <a:r>
              <a:rPr lang="en-GB" sz="1800" baseline="0" dirty="0" err="1" smtClean="0">
                <a:solidFill>
                  <a:srgbClr val="FF0000"/>
                </a:solidFill>
                <a:latin typeface="Comic Sans MS"/>
                <a:cs typeface="Comic Sans MS"/>
              </a:rPr>
              <a:t>ad</a:t>
            </a:r>
            <a:r>
              <a:rPr lang="en-GB" sz="1800" spc="4" baseline="0" dirty="0" err="1" smtClean="0">
                <a:solidFill>
                  <a:srgbClr val="FF0000"/>
                </a:solidFill>
                <a:latin typeface="Comic Sans MS"/>
                <a:cs typeface="Comic Sans MS"/>
              </a:rPr>
              <a:t>i</a:t>
            </a:r>
            <a:r>
              <a:rPr lang="en-GB" sz="1800" baseline="0" dirty="0" err="1" smtClean="0">
                <a:solidFill>
                  <a:srgbClr val="FF0000"/>
                </a:solidFill>
                <a:latin typeface="Comic Sans MS"/>
                <a:cs typeface="Comic Sans MS"/>
              </a:rPr>
              <a:t>oc</a:t>
            </a:r>
            <a:r>
              <a:rPr lang="en-GB" sz="1800" spc="-4" baseline="0" dirty="0" err="1" smtClean="0">
                <a:solidFill>
                  <a:srgbClr val="FF0000"/>
                </a:solidFill>
                <a:latin typeface="Comic Sans MS"/>
                <a:cs typeface="Comic Sans MS"/>
              </a:rPr>
              <a:t>t</a:t>
            </a:r>
            <a:r>
              <a:rPr lang="en-GB" sz="1800" spc="4" baseline="0" dirty="0" err="1" smtClean="0">
                <a:solidFill>
                  <a:srgbClr val="FF0000"/>
                </a:solidFill>
                <a:latin typeface="Comic Sans MS"/>
                <a:cs typeface="Comic Sans MS"/>
              </a:rPr>
              <a:t>i</a:t>
            </a:r>
            <a:r>
              <a:rPr lang="en-GB" sz="1800" baseline="0" dirty="0" err="1" smtClean="0">
                <a:solidFill>
                  <a:srgbClr val="FF0000"/>
                </a:solidFill>
                <a:latin typeface="Comic Sans MS"/>
                <a:cs typeface="Comic Sans MS"/>
              </a:rPr>
              <a:t>v</a:t>
            </a:r>
            <a:r>
              <a:rPr lang="en-GB" sz="1800" spc="4" baseline="0" dirty="0" err="1" smtClean="0">
                <a:solidFill>
                  <a:srgbClr val="FF0000"/>
                </a:solidFill>
                <a:latin typeface="Comic Sans MS"/>
                <a:cs typeface="Comic Sans MS"/>
              </a:rPr>
              <a:t>i</a:t>
            </a:r>
            <a:r>
              <a:rPr lang="en-GB" sz="1800" spc="-4" baseline="0" dirty="0" err="1" smtClean="0">
                <a:solidFill>
                  <a:srgbClr val="FF0000"/>
                </a:solidFill>
                <a:latin typeface="Comic Sans MS"/>
                <a:cs typeface="Comic Sans MS"/>
              </a:rPr>
              <a:t>t</a:t>
            </a:r>
            <a:r>
              <a:rPr lang="en-GB" sz="1800" baseline="0" dirty="0" err="1" smtClean="0">
                <a:solidFill>
                  <a:srgbClr val="FF0000"/>
                </a:solidFill>
                <a:latin typeface="Comic Sans MS"/>
                <a:cs typeface="Comic Sans MS"/>
              </a:rPr>
              <a:t>y</a:t>
            </a:r>
            <a:r>
              <a:rPr lang="en-GB" sz="1800" spc="-14" baseline="0" dirty="0" smtClean="0">
                <a:solidFill>
                  <a:srgbClr val="FF0000"/>
                </a:solidFill>
                <a:latin typeface="Comic Sans MS"/>
                <a:cs typeface="Comic Sans MS"/>
              </a:rPr>
              <a:t> </a:t>
            </a:r>
            <a:r>
              <a:rPr lang="en-GB" sz="1800" spc="4" baseline="0" dirty="0">
                <a:solidFill>
                  <a:srgbClr val="FF0000"/>
                </a:solidFill>
                <a:latin typeface="Comic Sans MS"/>
                <a:cs typeface="Comic Sans MS"/>
              </a:rPr>
              <a:t>i</a:t>
            </a:r>
            <a:r>
              <a:rPr lang="en-GB" sz="1800" baseline="0" dirty="0">
                <a:solidFill>
                  <a:srgbClr val="FF0000"/>
                </a:solidFill>
                <a:latin typeface="Comic Sans MS"/>
                <a:cs typeface="Comic Sans MS"/>
              </a:rPr>
              <a:t>s a</a:t>
            </a:r>
            <a:r>
              <a:rPr lang="en-GB" sz="1800" spc="9" baseline="0" dirty="0">
                <a:solidFill>
                  <a:srgbClr val="FF0000"/>
                </a:solidFill>
                <a:latin typeface="Comic Sans MS"/>
                <a:cs typeface="Comic Sans MS"/>
              </a:rPr>
              <a:t> </a:t>
            </a:r>
            <a:r>
              <a:rPr lang="en-GB" sz="1800" baseline="0" dirty="0">
                <a:solidFill>
                  <a:srgbClr val="FF0000"/>
                </a:solidFill>
                <a:latin typeface="Comic Sans MS"/>
                <a:cs typeface="Comic Sans MS"/>
              </a:rPr>
              <a:t>se</a:t>
            </a:r>
            <a:r>
              <a:rPr lang="en-GB" sz="1800" spc="-4" baseline="0" dirty="0">
                <a:solidFill>
                  <a:srgbClr val="FF0000"/>
                </a:solidFill>
                <a:latin typeface="Comic Sans MS"/>
                <a:cs typeface="Comic Sans MS"/>
              </a:rPr>
              <a:t>r</a:t>
            </a:r>
            <a:r>
              <a:rPr lang="en-GB" sz="1800" spc="4" baseline="0" dirty="0">
                <a:solidFill>
                  <a:srgbClr val="FF0000"/>
                </a:solidFill>
                <a:latin typeface="Comic Sans MS"/>
                <a:cs typeface="Comic Sans MS"/>
              </a:rPr>
              <a:t>i</a:t>
            </a:r>
            <a:r>
              <a:rPr lang="en-GB" sz="1800" baseline="0" dirty="0">
                <a:solidFill>
                  <a:srgbClr val="FF0000"/>
                </a:solidFill>
                <a:latin typeface="Comic Sans MS"/>
                <a:cs typeface="Comic Sans MS"/>
              </a:rPr>
              <a:t>ous </a:t>
            </a:r>
            <a:r>
              <a:rPr lang="en-GB" sz="1800" baseline="0" dirty="0" err="1" smtClean="0">
                <a:solidFill>
                  <a:srgbClr val="FF0000"/>
                </a:solidFill>
                <a:latin typeface="Comic Sans MS"/>
                <a:cs typeface="Comic Sans MS"/>
              </a:rPr>
              <a:t>bkg</a:t>
            </a:r>
            <a:r>
              <a:rPr lang="en-GB" sz="1800" baseline="0" dirty="0" smtClean="0">
                <a:solidFill>
                  <a:srgbClr val="FF0000"/>
                </a:solidFill>
                <a:latin typeface="Comic Sans MS"/>
                <a:cs typeface="Comic Sans MS"/>
              </a:rPr>
              <a:t> for </a:t>
            </a:r>
            <a:r>
              <a:rPr lang="en-GB" sz="1800" baseline="0" dirty="0" err="1" smtClean="0">
                <a:solidFill>
                  <a:srgbClr val="FF0000"/>
                </a:solidFill>
                <a:latin typeface="Symbol" charset="2"/>
                <a:cs typeface="Symbol" charset="2"/>
              </a:rPr>
              <a:t>n</a:t>
            </a:r>
            <a:r>
              <a:rPr lang="en-GB" sz="1800" baseline="0" dirty="0" err="1" smtClean="0">
                <a:solidFill>
                  <a:srgbClr val="FF0000"/>
                </a:solidFill>
                <a:latin typeface="Comic Sans MS"/>
                <a:cs typeface="Comic Sans MS"/>
              </a:rPr>
              <a:t>+e</a:t>
            </a:r>
            <a:r>
              <a:rPr lang="en-GB" sz="1800" baseline="0" dirty="0" err="1" smtClean="0">
                <a:solidFill>
                  <a:srgbClr val="FF0000"/>
                </a:solidFill>
                <a:latin typeface="Comic Sans MS"/>
                <a:cs typeface="Comic Sans MS"/>
                <a:sym typeface="Wingdings"/>
              </a:rPr>
              <a:t></a:t>
            </a:r>
            <a:r>
              <a:rPr lang="en-GB" sz="1800" baseline="0" dirty="0" err="1" smtClean="0">
                <a:solidFill>
                  <a:srgbClr val="FF0000"/>
                </a:solidFill>
                <a:latin typeface="Symbol" charset="2"/>
                <a:cs typeface="Symbol" charset="2"/>
              </a:rPr>
              <a:t>n</a:t>
            </a:r>
            <a:r>
              <a:rPr lang="en-GB" sz="1800" baseline="0" dirty="0" err="1">
                <a:solidFill>
                  <a:srgbClr val="FF0000"/>
                </a:solidFill>
                <a:latin typeface="Comic Sans MS"/>
                <a:cs typeface="Comic Sans MS"/>
              </a:rPr>
              <a:t>+e</a:t>
            </a:r>
            <a:r>
              <a:rPr lang="en-GB" sz="1800" baseline="0" dirty="0">
                <a:solidFill>
                  <a:srgbClr val="FF0000"/>
                </a:solidFill>
                <a:latin typeface="Comic Sans MS"/>
                <a:cs typeface="Comic Sans MS"/>
              </a:rPr>
              <a:t>- </a:t>
            </a:r>
            <a:r>
              <a:rPr lang="en-GB" sz="1800" baseline="0" dirty="0" smtClean="0">
                <a:solidFill>
                  <a:srgbClr val="FF0000"/>
                </a:solidFill>
                <a:latin typeface="Comic Sans MS"/>
                <a:cs typeface="Comic Sans MS"/>
              </a:rPr>
              <a:t> detection.</a:t>
            </a:r>
            <a:endParaRPr lang="en-GB" sz="1800" baseline="0" dirty="0">
              <a:solidFill>
                <a:srgbClr val="FF0000"/>
              </a:solidFill>
              <a:latin typeface="Comic Sans MS"/>
              <a:cs typeface="Comic Sans MS"/>
            </a:endParaRPr>
          </a:p>
        </p:txBody>
      </p:sp>
      <p:sp>
        <p:nvSpPr>
          <p:cNvPr id="16" name="Content Placeholder 5"/>
          <p:cNvSpPr txBox="1">
            <a:spLocks/>
          </p:cNvSpPr>
          <p:nvPr/>
        </p:nvSpPr>
        <p:spPr bwMode="auto">
          <a:xfrm>
            <a:off x="3276600" y="3067472"/>
            <a:ext cx="309372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Clr>
                <a:srgbClr val="FF0000"/>
              </a:buClr>
              <a:buFont typeface="Zapf Dingbats" charset="2"/>
              <a:buChar char="l"/>
              <a:defRPr/>
            </a:pPr>
            <a:r>
              <a:rPr kumimoji="0" lang="en-GB" sz="1800" b="0" i="0" u="none" strike="noStrike" kern="0" cap="none" spc="0" normalizeH="0" baseline="0" noProof="0" dirty="0" smtClean="0">
                <a:ln>
                  <a:noFill/>
                </a:ln>
                <a:effectLst/>
                <a:uLnTx/>
                <a:uFillTx/>
                <a:latin typeface="Comic Sans MS"/>
                <a:ea typeface="ＭＳ Ｐゴシック" charset="0"/>
                <a:cs typeface="Comic Sans MS"/>
              </a:rPr>
              <a:t>Production: </a:t>
            </a:r>
            <a:r>
              <a:rPr lang="en-GB" sz="1800" i="0" spc="-4" baseline="0" dirty="0">
                <a:latin typeface="Comic Sans MS"/>
                <a:cs typeface="Comic Sans MS"/>
              </a:rPr>
              <a:t>e</a:t>
            </a:r>
            <a:r>
              <a:rPr lang="en-GB" sz="1800" i="0" spc="-9" baseline="0" dirty="0">
                <a:latin typeface="Comic Sans MS"/>
                <a:cs typeface="Comic Sans MS"/>
              </a:rPr>
              <a:t>x</a:t>
            </a:r>
            <a:r>
              <a:rPr lang="en-GB" sz="1800" i="0" spc="4" baseline="0" dirty="0">
                <a:latin typeface="Comic Sans MS"/>
                <a:cs typeface="Comic Sans MS"/>
              </a:rPr>
              <a:t>t</a:t>
            </a:r>
            <a:r>
              <a:rPr lang="en-GB" sz="1800" i="0" baseline="0" dirty="0">
                <a:latin typeface="Comic Sans MS"/>
                <a:cs typeface="Comic Sans MS"/>
              </a:rPr>
              <a:t>r</a:t>
            </a:r>
            <a:r>
              <a:rPr lang="en-GB" sz="1800" i="0" spc="-4" baseline="0" dirty="0">
                <a:latin typeface="Comic Sans MS"/>
                <a:cs typeface="Comic Sans MS"/>
              </a:rPr>
              <a:t>a</a:t>
            </a:r>
            <a:r>
              <a:rPr lang="en-GB" sz="1800" i="0" baseline="0" dirty="0">
                <a:latin typeface="Comic Sans MS"/>
                <a:cs typeface="Comic Sans MS"/>
              </a:rPr>
              <a:t>c</a:t>
            </a:r>
            <a:r>
              <a:rPr lang="en-GB" sz="1800" i="0" spc="4" baseline="0" dirty="0">
                <a:latin typeface="Comic Sans MS"/>
                <a:cs typeface="Comic Sans MS"/>
              </a:rPr>
              <a:t>t</a:t>
            </a:r>
            <a:r>
              <a:rPr lang="en-GB" sz="1800" i="0" spc="-4" baseline="0" dirty="0">
                <a:latin typeface="Comic Sans MS"/>
                <a:cs typeface="Comic Sans MS"/>
              </a:rPr>
              <a:t>e</a:t>
            </a:r>
            <a:r>
              <a:rPr lang="en-GB" sz="1800" i="0" baseline="0" dirty="0">
                <a:latin typeface="Comic Sans MS"/>
                <a:cs typeface="Comic Sans MS"/>
              </a:rPr>
              <a:t>d</a:t>
            </a:r>
            <a:r>
              <a:rPr lang="en-GB" sz="1800" i="0" spc="9" baseline="0" dirty="0">
                <a:latin typeface="Comic Sans MS"/>
                <a:cs typeface="Comic Sans MS"/>
              </a:rPr>
              <a:t> </a:t>
            </a:r>
            <a:r>
              <a:rPr lang="en-GB" sz="1800" i="0" spc="4" baseline="0" dirty="0">
                <a:latin typeface="Comic Sans MS"/>
                <a:cs typeface="Comic Sans MS"/>
              </a:rPr>
              <a:t>f</a:t>
            </a:r>
            <a:r>
              <a:rPr lang="en-GB" sz="1800" i="0" baseline="0" dirty="0">
                <a:latin typeface="Comic Sans MS"/>
                <a:cs typeface="Comic Sans MS"/>
              </a:rPr>
              <a:t>r</a:t>
            </a:r>
            <a:r>
              <a:rPr lang="en-GB" sz="1800" i="0" spc="-4" baseline="0" dirty="0">
                <a:latin typeface="Comic Sans MS"/>
                <a:cs typeface="Comic Sans MS"/>
              </a:rPr>
              <a:t>o</a:t>
            </a:r>
            <a:r>
              <a:rPr lang="en-GB" sz="1800" i="0" baseline="0" dirty="0">
                <a:latin typeface="Comic Sans MS"/>
                <a:cs typeface="Comic Sans MS"/>
              </a:rPr>
              <a:t>m</a:t>
            </a:r>
            <a:r>
              <a:rPr lang="en-GB" sz="1800" i="0" spc="4" baseline="0" dirty="0">
                <a:latin typeface="Comic Sans MS"/>
                <a:cs typeface="Comic Sans MS"/>
              </a:rPr>
              <a:t> </a:t>
            </a:r>
            <a:r>
              <a:rPr lang="en-GB" sz="1800" i="0" spc="-4" baseline="0" dirty="0">
                <a:latin typeface="Comic Sans MS"/>
                <a:cs typeface="Comic Sans MS"/>
              </a:rPr>
              <a:t>e</a:t>
            </a:r>
            <a:r>
              <a:rPr lang="en-GB" sz="1800" i="0" spc="-9" baseline="0" dirty="0">
                <a:latin typeface="Comic Sans MS"/>
                <a:cs typeface="Comic Sans MS"/>
              </a:rPr>
              <a:t>x</a:t>
            </a:r>
            <a:r>
              <a:rPr lang="en-GB" sz="1800" i="0" spc="-4" baseline="0" dirty="0">
                <a:latin typeface="Comic Sans MS"/>
                <a:cs typeface="Comic Sans MS"/>
              </a:rPr>
              <a:t>hau</a:t>
            </a:r>
            <a:r>
              <a:rPr lang="en-GB" sz="1800" i="0" baseline="0" dirty="0">
                <a:latin typeface="Comic Sans MS"/>
                <a:cs typeface="Comic Sans MS"/>
              </a:rPr>
              <a:t>s</a:t>
            </a:r>
            <a:r>
              <a:rPr lang="en-GB" sz="1800" i="0" spc="4" baseline="0" dirty="0">
                <a:latin typeface="Comic Sans MS"/>
                <a:cs typeface="Comic Sans MS"/>
              </a:rPr>
              <a:t>t</a:t>
            </a:r>
            <a:r>
              <a:rPr lang="en-GB" sz="1800" i="0" spc="-4" baseline="0" dirty="0">
                <a:latin typeface="Comic Sans MS"/>
                <a:cs typeface="Comic Sans MS"/>
              </a:rPr>
              <a:t>e</a:t>
            </a:r>
            <a:r>
              <a:rPr lang="en-GB" sz="1800" i="0" baseline="0" dirty="0">
                <a:latin typeface="Comic Sans MS"/>
                <a:cs typeface="Comic Sans MS"/>
              </a:rPr>
              <a:t>d</a:t>
            </a:r>
            <a:r>
              <a:rPr lang="en-GB" sz="1800" i="0" spc="24" baseline="0" dirty="0">
                <a:latin typeface="Comic Sans MS"/>
                <a:cs typeface="Comic Sans MS"/>
              </a:rPr>
              <a:t> </a:t>
            </a:r>
            <a:r>
              <a:rPr lang="en-GB" sz="1800" i="0" spc="-4" baseline="0" dirty="0">
                <a:latin typeface="Comic Sans MS"/>
                <a:cs typeface="Comic Sans MS"/>
              </a:rPr>
              <a:t>nu</a:t>
            </a:r>
            <a:r>
              <a:rPr lang="en-GB" sz="1800" i="0" baseline="0" dirty="0">
                <a:latin typeface="Comic Sans MS"/>
                <a:cs typeface="Comic Sans MS"/>
              </a:rPr>
              <a:t>c</a:t>
            </a:r>
            <a:r>
              <a:rPr lang="en-GB" sz="1800" i="0" spc="-4" baseline="0" dirty="0">
                <a:latin typeface="Comic Sans MS"/>
                <a:cs typeface="Comic Sans MS"/>
              </a:rPr>
              <a:t>lea</a:t>
            </a:r>
            <a:r>
              <a:rPr lang="en-GB" sz="1800" i="0" baseline="0" dirty="0">
                <a:latin typeface="Comic Sans MS"/>
                <a:cs typeface="Comic Sans MS"/>
              </a:rPr>
              <a:t>r</a:t>
            </a:r>
            <a:r>
              <a:rPr lang="en-GB" sz="1800" i="0" spc="29" baseline="0" dirty="0">
                <a:latin typeface="Comic Sans MS"/>
                <a:cs typeface="Comic Sans MS"/>
              </a:rPr>
              <a:t> </a:t>
            </a:r>
            <a:r>
              <a:rPr lang="en-GB" sz="1800" i="0" spc="4" baseline="0" dirty="0" smtClean="0">
                <a:latin typeface="Comic Sans MS"/>
                <a:cs typeface="Comic Sans MS"/>
              </a:rPr>
              <a:t>f</a:t>
            </a:r>
            <a:r>
              <a:rPr lang="en-GB" sz="1800" i="0" spc="-4" baseline="0" dirty="0" smtClean="0">
                <a:latin typeface="Comic Sans MS"/>
                <a:cs typeface="Comic Sans MS"/>
              </a:rPr>
              <a:t>uel (Russia)</a:t>
            </a:r>
            <a:endParaRPr lang="en-GB" sz="1800" i="0" baseline="0" dirty="0" smtClean="0">
              <a:latin typeface="Comic Sans MS"/>
              <a:cs typeface="Comic Sans MS"/>
            </a:endParaRPr>
          </a:p>
          <a:p>
            <a:pPr marL="342900" lvl="0" indent="-342900">
              <a:spcBef>
                <a:spcPct val="20000"/>
              </a:spcBef>
              <a:buClr>
                <a:srgbClr val="FF0000"/>
              </a:buClr>
              <a:buFont typeface="Zapf Dingbats" charset="2"/>
              <a:buChar char="l"/>
              <a:defRPr/>
            </a:pPr>
            <a:r>
              <a:rPr lang="en-GB" sz="1800" i="0" spc="-4" baseline="0" dirty="0" smtClean="0">
                <a:solidFill>
                  <a:srgbClr val="0000FF"/>
                </a:solidFill>
                <a:latin typeface="Comic Sans MS"/>
                <a:cs typeface="Comic Sans MS"/>
              </a:rPr>
              <a:t>Advantages: </a:t>
            </a:r>
            <a:r>
              <a:rPr lang="en-GB" sz="1800" spc="-4" baseline="0" dirty="0">
                <a:solidFill>
                  <a:srgbClr val="0000FF"/>
                </a:solidFill>
                <a:latin typeface="Comic Sans MS"/>
                <a:cs typeface="Comic Sans MS"/>
              </a:rPr>
              <a:t>de</a:t>
            </a:r>
            <a:r>
              <a:rPr lang="en-GB" sz="1800" spc="4" baseline="0" dirty="0">
                <a:solidFill>
                  <a:srgbClr val="0000FF"/>
                </a:solidFill>
                <a:latin typeface="Comic Sans MS"/>
                <a:cs typeface="Comic Sans MS"/>
              </a:rPr>
              <a:t>t</a:t>
            </a:r>
            <a:r>
              <a:rPr lang="en-GB" sz="1800" spc="-4" baseline="0" dirty="0">
                <a:solidFill>
                  <a:srgbClr val="0000FF"/>
                </a:solidFill>
                <a:latin typeface="Comic Sans MS"/>
                <a:cs typeface="Comic Sans MS"/>
              </a:rPr>
              <a:t>e</a:t>
            </a:r>
            <a:r>
              <a:rPr lang="en-GB" sz="1800" baseline="0" dirty="0">
                <a:solidFill>
                  <a:srgbClr val="0000FF"/>
                </a:solidFill>
                <a:latin typeface="Comic Sans MS"/>
                <a:cs typeface="Comic Sans MS"/>
              </a:rPr>
              <a:t>c</a:t>
            </a:r>
            <a:r>
              <a:rPr lang="en-GB" sz="1800" spc="4" baseline="0" dirty="0">
                <a:solidFill>
                  <a:srgbClr val="0000FF"/>
                </a:solidFill>
                <a:latin typeface="Comic Sans MS"/>
                <a:cs typeface="Comic Sans MS"/>
              </a:rPr>
              <a:t>t</a:t>
            </a:r>
            <a:r>
              <a:rPr lang="en-GB" sz="1800" spc="-4" baseline="0" dirty="0">
                <a:solidFill>
                  <a:srgbClr val="0000FF"/>
                </a:solidFill>
                <a:latin typeface="Comic Sans MS"/>
                <a:cs typeface="Comic Sans MS"/>
              </a:rPr>
              <a:t>in</a:t>
            </a:r>
            <a:r>
              <a:rPr lang="en-GB" sz="1800" baseline="0" dirty="0">
                <a:solidFill>
                  <a:srgbClr val="0000FF"/>
                </a:solidFill>
                <a:latin typeface="Comic Sans MS"/>
                <a:cs typeface="Comic Sans MS"/>
              </a:rPr>
              <a:t>g</a:t>
            </a:r>
            <a:r>
              <a:rPr lang="en-GB" sz="1800" spc="14" baseline="0" dirty="0">
                <a:solidFill>
                  <a:srgbClr val="0000FF"/>
                </a:solidFill>
                <a:latin typeface="Comic Sans MS"/>
                <a:cs typeface="Comic Sans MS"/>
              </a:rPr>
              <a:t> </a:t>
            </a:r>
            <a:r>
              <a:rPr lang="en-GB" sz="1800" baseline="0" dirty="0">
                <a:solidFill>
                  <a:srgbClr val="0000FF"/>
                </a:solidFill>
                <a:latin typeface="Comic Sans MS"/>
                <a:cs typeface="Comic Sans MS"/>
              </a:rPr>
              <a:t>r</a:t>
            </a:r>
            <a:r>
              <a:rPr lang="en-GB" sz="1800" spc="-4" baseline="0" dirty="0">
                <a:solidFill>
                  <a:srgbClr val="0000FF"/>
                </a:solidFill>
                <a:latin typeface="Comic Sans MS"/>
                <a:cs typeface="Comic Sans MS"/>
              </a:rPr>
              <a:t>ea</a:t>
            </a:r>
            <a:r>
              <a:rPr lang="en-GB" sz="1800" baseline="0" dirty="0">
                <a:solidFill>
                  <a:srgbClr val="0000FF"/>
                </a:solidFill>
                <a:latin typeface="Comic Sans MS"/>
                <a:cs typeface="Comic Sans MS"/>
              </a:rPr>
              <a:t>c</a:t>
            </a:r>
            <a:r>
              <a:rPr lang="en-GB" sz="1800" spc="4" baseline="0" dirty="0">
                <a:solidFill>
                  <a:srgbClr val="0000FF"/>
                </a:solidFill>
                <a:latin typeface="Comic Sans MS"/>
                <a:cs typeface="Comic Sans MS"/>
              </a:rPr>
              <a:t>t</a:t>
            </a:r>
            <a:r>
              <a:rPr lang="en-GB" sz="1800" spc="-4" baseline="0" dirty="0">
                <a:solidFill>
                  <a:srgbClr val="0000FF"/>
                </a:solidFill>
                <a:latin typeface="Comic Sans MS"/>
                <a:cs typeface="Comic Sans MS"/>
              </a:rPr>
              <a:t>io</a:t>
            </a:r>
            <a:r>
              <a:rPr lang="en-GB" sz="1800" baseline="0" dirty="0">
                <a:solidFill>
                  <a:srgbClr val="0000FF"/>
                </a:solidFill>
                <a:latin typeface="Comic Sans MS"/>
                <a:cs typeface="Comic Sans MS"/>
              </a:rPr>
              <a:t>n</a:t>
            </a:r>
            <a:r>
              <a:rPr lang="en-GB" sz="1800" spc="14" baseline="0" dirty="0">
                <a:solidFill>
                  <a:srgbClr val="0000FF"/>
                </a:solidFill>
                <a:latin typeface="Comic Sans MS"/>
                <a:cs typeface="Comic Sans MS"/>
              </a:rPr>
              <a:t> </a:t>
            </a:r>
            <a:r>
              <a:rPr lang="en-GB" sz="1800" spc="-13" baseline="0" dirty="0" smtClean="0">
                <a:solidFill>
                  <a:srgbClr val="0000FF"/>
                </a:solidFill>
                <a:latin typeface="Comic Sans MS"/>
                <a:cs typeface="Comic Sans MS"/>
              </a:rPr>
              <a:t>anti-</a:t>
            </a:r>
            <a:r>
              <a:rPr lang="en-GB" sz="1800" spc="17" baseline="0" dirty="0" smtClean="0">
                <a:solidFill>
                  <a:srgbClr val="0000FF"/>
                </a:solidFill>
                <a:latin typeface="Comic Sans MS"/>
                <a:cs typeface="Comic Sans MS"/>
              </a:rPr>
              <a:t></a:t>
            </a:r>
            <a:r>
              <a:rPr lang="en-GB" sz="1800" baseline="0" dirty="0" smtClean="0">
                <a:solidFill>
                  <a:srgbClr val="0000FF"/>
                </a:solidFill>
                <a:latin typeface="Comic Sans MS"/>
                <a:cs typeface="Comic Sans MS"/>
              </a:rPr>
              <a:t>+p-&gt;</a:t>
            </a:r>
            <a:r>
              <a:rPr lang="en-GB" sz="1800" baseline="0" dirty="0" err="1" smtClean="0">
                <a:solidFill>
                  <a:srgbClr val="0000FF"/>
                </a:solidFill>
                <a:latin typeface="Comic Sans MS"/>
                <a:cs typeface="Comic Sans MS"/>
              </a:rPr>
              <a:t>n+</a:t>
            </a:r>
            <a:r>
              <a:rPr lang="en-GB" sz="1800" spc="-4" baseline="0" dirty="0" err="1" smtClean="0">
                <a:solidFill>
                  <a:srgbClr val="0000FF"/>
                </a:solidFill>
                <a:latin typeface="Comic Sans MS"/>
                <a:cs typeface="Comic Sans MS"/>
              </a:rPr>
              <a:t>e</a:t>
            </a:r>
            <a:r>
              <a:rPr lang="en-GB" sz="1800" i="0" baseline="0" dirty="0" smtClean="0">
                <a:solidFill>
                  <a:srgbClr val="0000FF"/>
                </a:solidFill>
                <a:latin typeface="Comic Sans MS"/>
                <a:cs typeface="Comic Sans MS"/>
              </a:rPr>
              <a:t>+</a:t>
            </a:r>
            <a:r>
              <a:rPr lang="en-GB" sz="1800" baseline="0" dirty="0" smtClean="0">
                <a:solidFill>
                  <a:srgbClr val="0000FF"/>
                </a:solidFill>
                <a:latin typeface="Comic Sans MS"/>
                <a:cs typeface="Comic Sans MS"/>
              </a:rPr>
              <a:t> has v</a:t>
            </a:r>
            <a:r>
              <a:rPr lang="en-GB" sz="1800" spc="-4" baseline="0" dirty="0" smtClean="0">
                <a:solidFill>
                  <a:srgbClr val="0000FF"/>
                </a:solidFill>
                <a:latin typeface="Comic Sans MS"/>
                <a:cs typeface="Comic Sans MS"/>
              </a:rPr>
              <a:t>e</a:t>
            </a:r>
            <a:r>
              <a:rPr lang="en-GB" sz="1800" baseline="0" dirty="0" smtClean="0">
                <a:solidFill>
                  <a:srgbClr val="0000FF"/>
                </a:solidFill>
                <a:latin typeface="Comic Sans MS"/>
                <a:cs typeface="Comic Sans MS"/>
              </a:rPr>
              <a:t>ry</a:t>
            </a:r>
            <a:r>
              <a:rPr lang="en-GB" sz="1800" spc="4" baseline="0" dirty="0" smtClean="0">
                <a:solidFill>
                  <a:srgbClr val="0000FF"/>
                </a:solidFill>
                <a:latin typeface="Comic Sans MS"/>
                <a:cs typeface="Comic Sans MS"/>
              </a:rPr>
              <a:t> </a:t>
            </a:r>
            <a:r>
              <a:rPr lang="en-GB" sz="1800" spc="-4" baseline="0" dirty="0" smtClean="0">
                <a:solidFill>
                  <a:srgbClr val="0000FF"/>
                </a:solidFill>
                <a:latin typeface="Comic Sans MS"/>
                <a:cs typeface="Comic Sans MS"/>
              </a:rPr>
              <a:t>li</a:t>
            </a:r>
            <a:r>
              <a:rPr lang="en-GB" sz="1800" spc="4" baseline="0" dirty="0" smtClean="0">
                <a:solidFill>
                  <a:srgbClr val="0000FF"/>
                </a:solidFill>
                <a:latin typeface="Comic Sans MS"/>
                <a:cs typeface="Comic Sans MS"/>
              </a:rPr>
              <a:t>tt</a:t>
            </a:r>
            <a:r>
              <a:rPr lang="en-GB" sz="1800" spc="-4" baseline="0" dirty="0" smtClean="0">
                <a:solidFill>
                  <a:srgbClr val="0000FF"/>
                </a:solidFill>
                <a:latin typeface="Comic Sans MS"/>
                <a:cs typeface="Comic Sans MS"/>
              </a:rPr>
              <a:t>l</a:t>
            </a:r>
            <a:r>
              <a:rPr lang="en-GB" sz="1800" baseline="0" dirty="0" smtClean="0">
                <a:solidFill>
                  <a:srgbClr val="0000FF"/>
                </a:solidFill>
                <a:latin typeface="Comic Sans MS"/>
                <a:cs typeface="Comic Sans MS"/>
              </a:rPr>
              <a:t>e </a:t>
            </a:r>
            <a:r>
              <a:rPr lang="en-GB" sz="1800" spc="-4" baseline="0" dirty="0" err="1" smtClean="0">
                <a:solidFill>
                  <a:srgbClr val="0000FF"/>
                </a:solidFill>
                <a:latin typeface="Comic Sans MS"/>
                <a:cs typeface="Comic Sans MS"/>
              </a:rPr>
              <a:t>bkg</a:t>
            </a:r>
            <a:r>
              <a:rPr lang="en-GB" sz="1800" spc="-4" baseline="0" dirty="0" smtClean="0">
                <a:solidFill>
                  <a:srgbClr val="0000FF"/>
                </a:solidFill>
                <a:latin typeface="Comic Sans MS"/>
                <a:cs typeface="Comic Sans MS"/>
              </a:rPr>
              <a:t>; long source lifetime.</a:t>
            </a:r>
            <a:endParaRPr lang="en-GB" sz="1800" baseline="0" dirty="0">
              <a:solidFill>
                <a:srgbClr val="0000FF"/>
              </a:solidFill>
              <a:latin typeface="Comic Sans MS"/>
              <a:cs typeface="Comic Sans MS"/>
            </a:endParaRPr>
          </a:p>
          <a:p>
            <a:pPr marL="342900" indent="-342900">
              <a:spcBef>
                <a:spcPct val="20000"/>
              </a:spcBef>
              <a:buClr>
                <a:srgbClr val="FF0000"/>
              </a:buClr>
              <a:buFont typeface="Zapf Dingbats" charset="2"/>
              <a:buChar char="l"/>
              <a:defRPr/>
            </a:pPr>
            <a:r>
              <a:rPr lang="en-GB" sz="1800" i="0" kern="0" baseline="0" dirty="0" smtClean="0">
                <a:solidFill>
                  <a:srgbClr val="FF0000"/>
                </a:solidFill>
                <a:latin typeface="Comic Sans MS"/>
                <a:ea typeface="ＭＳ Ｐゴシック" charset="0"/>
                <a:cs typeface="Comic Sans MS"/>
              </a:rPr>
              <a:t>Disadvantages: </a:t>
            </a:r>
            <a:r>
              <a:rPr lang="en-GB" sz="1800" spc="4" baseline="0" dirty="0" smtClean="0">
                <a:solidFill>
                  <a:srgbClr val="FF0000"/>
                </a:solidFill>
                <a:latin typeface="Comic Sans MS"/>
                <a:cs typeface="Comic Sans MS"/>
              </a:rPr>
              <a:t></a:t>
            </a:r>
            <a:r>
              <a:rPr lang="en-GB" sz="1800" baseline="0" dirty="0">
                <a:solidFill>
                  <a:srgbClr val="FF0000"/>
                </a:solidFill>
                <a:latin typeface="Comic Sans MS"/>
                <a:cs typeface="Comic Sans MS"/>
              </a:rPr>
              <a:t>s</a:t>
            </a:r>
            <a:r>
              <a:rPr lang="en-GB" sz="1800" spc="159" baseline="0" dirty="0">
                <a:solidFill>
                  <a:srgbClr val="FF0000"/>
                </a:solidFill>
                <a:latin typeface="Comic Sans MS"/>
                <a:cs typeface="Comic Sans MS"/>
              </a:rPr>
              <a:t> </a:t>
            </a:r>
            <a:r>
              <a:rPr lang="en-GB" sz="1800" baseline="0" dirty="0">
                <a:solidFill>
                  <a:srgbClr val="FF0000"/>
                </a:solidFill>
                <a:latin typeface="Comic Sans MS"/>
                <a:cs typeface="Comic Sans MS"/>
              </a:rPr>
              <a:t>(E</a:t>
            </a:r>
            <a:r>
              <a:rPr lang="en-GB" sz="1800" spc="4" baseline="0" dirty="0">
                <a:solidFill>
                  <a:srgbClr val="FF0000"/>
                </a:solidFill>
                <a:latin typeface="Comic Sans MS"/>
                <a:cs typeface="Comic Sans MS"/>
              </a:rPr>
              <a:t>=</a:t>
            </a:r>
            <a:r>
              <a:rPr lang="en-GB" sz="1800" spc="-4" baseline="0" dirty="0">
                <a:solidFill>
                  <a:srgbClr val="FF0000"/>
                </a:solidFill>
                <a:latin typeface="Comic Sans MS"/>
                <a:cs typeface="Comic Sans MS"/>
              </a:rPr>
              <a:t>2</a:t>
            </a:r>
            <a:r>
              <a:rPr lang="en-GB" sz="1800" spc="4" baseline="0" dirty="0">
                <a:solidFill>
                  <a:srgbClr val="FF0000"/>
                </a:solidFill>
                <a:latin typeface="Comic Sans MS"/>
                <a:cs typeface="Comic Sans MS"/>
              </a:rPr>
              <a:t>.</a:t>
            </a:r>
            <a:r>
              <a:rPr lang="en-GB" sz="1800" baseline="0" dirty="0">
                <a:solidFill>
                  <a:srgbClr val="FF0000"/>
                </a:solidFill>
                <a:latin typeface="Comic Sans MS"/>
                <a:cs typeface="Comic Sans MS"/>
              </a:rPr>
              <a:t>2 M</a:t>
            </a:r>
            <a:r>
              <a:rPr lang="en-GB" sz="1800" spc="-4" baseline="0" dirty="0">
                <a:solidFill>
                  <a:srgbClr val="FF0000"/>
                </a:solidFill>
                <a:latin typeface="Comic Sans MS"/>
                <a:cs typeface="Comic Sans MS"/>
              </a:rPr>
              <a:t>e</a:t>
            </a:r>
            <a:r>
              <a:rPr lang="en-GB" sz="1800" baseline="0" dirty="0">
                <a:solidFill>
                  <a:srgbClr val="FF0000"/>
                </a:solidFill>
                <a:latin typeface="Comic Sans MS"/>
                <a:cs typeface="Comic Sans MS"/>
              </a:rPr>
              <a:t>V)</a:t>
            </a:r>
            <a:r>
              <a:rPr lang="en-GB" sz="1800" spc="4" baseline="0" dirty="0">
                <a:solidFill>
                  <a:srgbClr val="FF0000"/>
                </a:solidFill>
                <a:latin typeface="Comic Sans MS"/>
                <a:cs typeface="Comic Sans MS"/>
              </a:rPr>
              <a:t> </a:t>
            </a:r>
            <a:r>
              <a:rPr lang="en-GB" sz="1800" spc="-4" baseline="0" dirty="0">
                <a:solidFill>
                  <a:srgbClr val="FF0000"/>
                </a:solidFill>
                <a:latin typeface="Comic Sans MS"/>
                <a:cs typeface="Comic Sans MS"/>
              </a:rPr>
              <a:t>e</a:t>
            </a:r>
            <a:r>
              <a:rPr lang="en-GB" sz="1800" baseline="0" dirty="0">
                <a:solidFill>
                  <a:srgbClr val="FF0000"/>
                </a:solidFill>
                <a:latin typeface="Comic Sans MS"/>
                <a:cs typeface="Comic Sans MS"/>
              </a:rPr>
              <a:t>m</a:t>
            </a:r>
            <a:r>
              <a:rPr lang="en-GB" sz="1800" spc="-4" baseline="0" dirty="0">
                <a:solidFill>
                  <a:srgbClr val="FF0000"/>
                </a:solidFill>
                <a:latin typeface="Comic Sans MS"/>
                <a:cs typeface="Comic Sans MS"/>
              </a:rPr>
              <a:t>i</a:t>
            </a:r>
            <a:r>
              <a:rPr lang="en-GB" sz="1800" spc="4" baseline="0" dirty="0">
                <a:solidFill>
                  <a:srgbClr val="FF0000"/>
                </a:solidFill>
                <a:latin typeface="Comic Sans MS"/>
                <a:cs typeface="Comic Sans MS"/>
              </a:rPr>
              <a:t>tt</a:t>
            </a:r>
            <a:r>
              <a:rPr lang="en-GB" sz="1800" spc="-4" baseline="0" dirty="0">
                <a:solidFill>
                  <a:srgbClr val="FF0000"/>
                </a:solidFill>
                <a:latin typeface="Comic Sans MS"/>
                <a:cs typeface="Comic Sans MS"/>
              </a:rPr>
              <a:t>e</a:t>
            </a:r>
            <a:r>
              <a:rPr lang="en-GB" sz="1800" baseline="0" dirty="0">
                <a:solidFill>
                  <a:srgbClr val="FF0000"/>
                </a:solidFill>
                <a:latin typeface="Comic Sans MS"/>
                <a:cs typeface="Comic Sans MS"/>
              </a:rPr>
              <a:t>d </a:t>
            </a:r>
            <a:r>
              <a:rPr lang="en-GB" sz="1800" spc="-4" baseline="0" dirty="0">
                <a:solidFill>
                  <a:srgbClr val="FF0000"/>
                </a:solidFill>
                <a:latin typeface="Comic Sans MS"/>
                <a:cs typeface="Comic Sans MS"/>
              </a:rPr>
              <a:t>by </a:t>
            </a:r>
            <a:r>
              <a:rPr lang="en-GB" sz="1800" spc="4" baseline="0" dirty="0">
                <a:solidFill>
                  <a:srgbClr val="FF0000"/>
                </a:solidFill>
                <a:latin typeface="Comic Sans MS"/>
                <a:cs typeface="Comic Sans MS"/>
              </a:rPr>
              <a:t>t</a:t>
            </a:r>
            <a:r>
              <a:rPr lang="en-GB" sz="1800" spc="-4" baseline="0" dirty="0">
                <a:solidFill>
                  <a:srgbClr val="FF0000"/>
                </a:solidFill>
                <a:latin typeface="Comic Sans MS"/>
                <a:cs typeface="Comic Sans MS"/>
              </a:rPr>
              <a:t>h</a:t>
            </a:r>
            <a:r>
              <a:rPr lang="en-GB" sz="1800" baseline="0" dirty="0">
                <a:solidFill>
                  <a:srgbClr val="FF0000"/>
                </a:solidFill>
                <a:latin typeface="Comic Sans MS"/>
                <a:cs typeface="Comic Sans MS"/>
              </a:rPr>
              <a:t>e s</a:t>
            </a:r>
            <a:r>
              <a:rPr lang="en-GB" sz="1800" spc="-4" baseline="0" dirty="0">
                <a:solidFill>
                  <a:srgbClr val="FF0000"/>
                </a:solidFill>
                <a:latin typeface="Comic Sans MS"/>
                <a:cs typeface="Comic Sans MS"/>
              </a:rPr>
              <a:t>ou</a:t>
            </a:r>
            <a:r>
              <a:rPr lang="en-GB" sz="1800" baseline="0" dirty="0">
                <a:solidFill>
                  <a:srgbClr val="FF0000"/>
                </a:solidFill>
                <a:latin typeface="Comic Sans MS"/>
                <a:cs typeface="Comic Sans MS"/>
              </a:rPr>
              <a:t>rce</a:t>
            </a:r>
            <a:r>
              <a:rPr lang="en-GB" sz="1800" spc="9" baseline="0" dirty="0">
                <a:solidFill>
                  <a:srgbClr val="FF0000"/>
                </a:solidFill>
                <a:latin typeface="Comic Sans MS"/>
                <a:cs typeface="Comic Sans MS"/>
              </a:rPr>
              <a:t> </a:t>
            </a:r>
            <a:r>
              <a:rPr lang="en-GB" sz="1800" spc="-4" baseline="0" dirty="0">
                <a:solidFill>
                  <a:srgbClr val="FF0000"/>
                </a:solidFill>
                <a:latin typeface="Comic Sans MS"/>
                <a:cs typeface="Comic Sans MS"/>
              </a:rPr>
              <a:t>a</a:t>
            </a:r>
            <a:r>
              <a:rPr lang="en-GB" sz="1800" baseline="0" dirty="0">
                <a:solidFill>
                  <a:srgbClr val="FF0000"/>
                </a:solidFill>
                <a:latin typeface="Comic Sans MS"/>
                <a:cs typeface="Comic Sans MS"/>
              </a:rPr>
              <a:t>re </a:t>
            </a:r>
            <a:r>
              <a:rPr lang="en-GB" sz="1800" spc="-4" baseline="0" dirty="0">
                <a:solidFill>
                  <a:srgbClr val="FF0000"/>
                </a:solidFill>
                <a:latin typeface="Comic Sans MS"/>
                <a:cs typeface="Comic Sans MS"/>
              </a:rPr>
              <a:t>di</a:t>
            </a:r>
            <a:r>
              <a:rPr lang="en-GB" sz="1800" spc="-29" baseline="0" dirty="0">
                <a:solidFill>
                  <a:srgbClr val="FF0000"/>
                </a:solidFill>
                <a:latin typeface="Comic Sans MS"/>
                <a:cs typeface="Comic Sans MS"/>
              </a:rPr>
              <a:t>f</a:t>
            </a:r>
            <a:r>
              <a:rPr lang="en-GB" sz="1800" spc="4" baseline="0" dirty="0">
                <a:solidFill>
                  <a:srgbClr val="FF0000"/>
                </a:solidFill>
                <a:latin typeface="Comic Sans MS"/>
                <a:cs typeface="Comic Sans MS"/>
              </a:rPr>
              <a:t>f</a:t>
            </a:r>
            <a:r>
              <a:rPr lang="en-GB" sz="1800" spc="-4" baseline="0" dirty="0">
                <a:solidFill>
                  <a:srgbClr val="FF0000"/>
                </a:solidFill>
                <a:latin typeface="Comic Sans MS"/>
                <a:cs typeface="Comic Sans MS"/>
              </a:rPr>
              <a:t>i</a:t>
            </a:r>
            <a:r>
              <a:rPr lang="en-GB" sz="1800" baseline="0" dirty="0">
                <a:solidFill>
                  <a:srgbClr val="FF0000"/>
                </a:solidFill>
                <a:latin typeface="Comic Sans MS"/>
                <a:cs typeface="Comic Sans MS"/>
              </a:rPr>
              <a:t>c</a:t>
            </a:r>
            <a:r>
              <a:rPr lang="en-GB" sz="1800" spc="-4" baseline="0" dirty="0">
                <a:solidFill>
                  <a:srgbClr val="FF0000"/>
                </a:solidFill>
                <a:latin typeface="Comic Sans MS"/>
                <a:cs typeface="Comic Sans MS"/>
              </a:rPr>
              <a:t>ul</a:t>
            </a:r>
            <a:r>
              <a:rPr lang="en-GB" sz="1800" baseline="0" dirty="0">
                <a:solidFill>
                  <a:srgbClr val="FF0000"/>
                </a:solidFill>
                <a:latin typeface="Comic Sans MS"/>
                <a:cs typeface="Comic Sans MS"/>
              </a:rPr>
              <a:t>t</a:t>
            </a:r>
            <a:r>
              <a:rPr lang="en-GB" sz="1800" spc="19" baseline="0" dirty="0">
                <a:solidFill>
                  <a:srgbClr val="FF0000"/>
                </a:solidFill>
                <a:latin typeface="Comic Sans MS"/>
                <a:cs typeface="Comic Sans MS"/>
              </a:rPr>
              <a:t> </a:t>
            </a:r>
            <a:r>
              <a:rPr lang="en-GB" sz="1800" spc="4" baseline="0" dirty="0" smtClean="0">
                <a:solidFill>
                  <a:srgbClr val="FF0000"/>
                </a:solidFill>
                <a:latin typeface="Comic Sans MS"/>
                <a:cs typeface="Comic Sans MS"/>
              </a:rPr>
              <a:t>t</a:t>
            </a:r>
            <a:r>
              <a:rPr lang="en-GB" sz="1800" baseline="0" dirty="0" smtClean="0">
                <a:solidFill>
                  <a:srgbClr val="FF0000"/>
                </a:solidFill>
                <a:latin typeface="Comic Sans MS"/>
                <a:cs typeface="Comic Sans MS"/>
              </a:rPr>
              <a:t>o handle.</a:t>
            </a:r>
            <a:endParaRPr lang="en-GB" sz="1800" baseline="0" dirty="0">
              <a:solidFill>
                <a:srgbClr val="FF0000"/>
              </a:solidFill>
              <a:latin typeface="Comic Sans MS"/>
              <a:cs typeface="Comic Sans MS"/>
            </a:endParaRPr>
          </a:p>
        </p:txBody>
      </p:sp>
      <p:sp>
        <p:nvSpPr>
          <p:cNvPr id="23" name="Content Placeholder 5"/>
          <p:cNvSpPr txBox="1">
            <a:spLocks/>
          </p:cNvSpPr>
          <p:nvPr/>
        </p:nvSpPr>
        <p:spPr bwMode="auto">
          <a:xfrm>
            <a:off x="6324600" y="3067472"/>
            <a:ext cx="35814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lnSpc>
                <a:spcPts val="2060"/>
              </a:lnSpc>
              <a:spcBef>
                <a:spcPct val="20000"/>
              </a:spcBef>
              <a:buClr>
                <a:srgbClr val="FF0000"/>
              </a:buClr>
              <a:buFont typeface="Zapf Dingbats" charset="2"/>
              <a:buChar char="l"/>
              <a:defRPr/>
            </a:pPr>
            <a:r>
              <a:rPr kumimoji="0" lang="en-GB" sz="1800" i="0" u="none" strike="noStrike" kern="0" cap="none" spc="0" normalizeH="0" baseline="0" noProof="0" dirty="0" smtClean="0">
                <a:ln>
                  <a:noFill/>
                </a:ln>
                <a:effectLst/>
                <a:uLnTx/>
                <a:uFillTx/>
                <a:latin typeface="Comic Sans MS"/>
                <a:ea typeface="ＭＳ Ｐゴシック" charset="0"/>
                <a:cs typeface="Comic Sans MS"/>
              </a:rPr>
              <a:t>Production: </a:t>
            </a:r>
            <a:r>
              <a:rPr lang="en-GB" sz="1800" i="0" spc="4" baseline="0" dirty="0" err="1" smtClean="0">
                <a:latin typeface="Comic Sans MS"/>
                <a:cs typeface="Comic Sans MS"/>
              </a:rPr>
              <a:t>I</a:t>
            </a:r>
            <a:r>
              <a:rPr lang="en-GB" sz="1800" i="0" spc="-4" baseline="0" dirty="0" err="1" smtClean="0">
                <a:latin typeface="Comic Sans MS"/>
                <a:cs typeface="Comic Sans MS"/>
              </a:rPr>
              <a:t>s</a:t>
            </a:r>
            <a:r>
              <a:rPr lang="en-GB" sz="1800" i="0" spc="4" baseline="0" dirty="0" err="1" smtClean="0">
                <a:latin typeface="Comic Sans MS"/>
                <a:cs typeface="Comic Sans MS"/>
              </a:rPr>
              <a:t>o</a:t>
            </a:r>
            <a:r>
              <a:rPr lang="en-GB" sz="1800" i="0" spc="-4" baseline="0" dirty="0" err="1" smtClean="0">
                <a:latin typeface="Comic Sans MS"/>
                <a:cs typeface="Comic Sans MS"/>
              </a:rPr>
              <a:t>D</a:t>
            </a:r>
            <a:r>
              <a:rPr lang="en-GB" sz="1800" i="0" spc="-50" baseline="0" dirty="0" err="1" smtClean="0">
                <a:latin typeface="Comic Sans MS"/>
                <a:cs typeface="Comic Sans MS"/>
              </a:rPr>
              <a:t>A</a:t>
            </a:r>
            <a:r>
              <a:rPr lang="en-GB" sz="1800" i="0" spc="-4" baseline="0" dirty="0" err="1" smtClean="0">
                <a:latin typeface="Comic Sans MS"/>
                <a:cs typeface="Comic Sans MS"/>
              </a:rPr>
              <a:t>R</a:t>
            </a:r>
            <a:r>
              <a:rPr lang="en-GB" sz="1800" i="0" baseline="0" dirty="0" smtClean="0">
                <a:latin typeface="Comic Sans MS"/>
                <a:cs typeface="Comic Sans MS"/>
              </a:rPr>
              <a:t>,</a:t>
            </a:r>
            <a:r>
              <a:rPr lang="en-GB" sz="1800" i="0" spc="54" baseline="0" dirty="0" smtClean="0">
                <a:latin typeface="Comic Sans MS"/>
                <a:cs typeface="Comic Sans MS"/>
              </a:rPr>
              <a:t> </a:t>
            </a:r>
            <a:r>
              <a:rPr lang="en-GB" sz="1800" i="0" spc="4" baseline="0" dirty="0">
                <a:latin typeface="Comic Sans MS"/>
                <a:cs typeface="Comic Sans MS"/>
              </a:rPr>
              <a:t>I</a:t>
            </a:r>
            <a:r>
              <a:rPr lang="en-GB" sz="1800" i="0" spc="-4" baseline="0" dirty="0">
                <a:latin typeface="Comic Sans MS"/>
                <a:cs typeface="Comic Sans MS"/>
              </a:rPr>
              <a:t>s</a:t>
            </a:r>
            <a:r>
              <a:rPr lang="en-GB" sz="1800" i="0" spc="4" baseline="0" dirty="0">
                <a:latin typeface="Comic Sans MS"/>
                <a:cs typeface="Comic Sans MS"/>
              </a:rPr>
              <a:t>o</a:t>
            </a:r>
            <a:r>
              <a:rPr lang="en-GB" sz="1800" i="0" baseline="0" dirty="0">
                <a:latin typeface="Comic Sans MS"/>
                <a:cs typeface="Comic Sans MS"/>
              </a:rPr>
              <a:t>t</a:t>
            </a:r>
            <a:r>
              <a:rPr lang="en-GB" sz="1800" i="0" spc="-4" baseline="0" dirty="0">
                <a:latin typeface="Comic Sans MS"/>
                <a:cs typeface="Comic Sans MS"/>
              </a:rPr>
              <a:t>r</a:t>
            </a:r>
            <a:r>
              <a:rPr lang="en-GB" sz="1800" i="0" spc="4" baseline="0" dirty="0">
                <a:latin typeface="Comic Sans MS"/>
                <a:cs typeface="Comic Sans MS"/>
              </a:rPr>
              <a:t>opi</a:t>
            </a:r>
            <a:r>
              <a:rPr lang="en-GB" sz="1800" i="0" baseline="0" dirty="0">
                <a:latin typeface="Comic Sans MS"/>
                <a:cs typeface="Comic Sans MS"/>
              </a:rPr>
              <a:t>c</a:t>
            </a:r>
            <a:r>
              <a:rPr lang="en-GB" sz="1800" i="0" spc="-9" baseline="0" dirty="0">
                <a:latin typeface="Comic Sans MS"/>
                <a:cs typeface="Comic Sans MS"/>
              </a:rPr>
              <a:t> </a:t>
            </a:r>
            <a:r>
              <a:rPr lang="en-GB" sz="1800" i="0" spc="-4" baseline="0" dirty="0">
                <a:latin typeface="Comic Sans MS"/>
                <a:cs typeface="Comic Sans MS"/>
              </a:rPr>
              <a:t>Deca</a:t>
            </a:r>
            <a:r>
              <a:rPr lang="en-GB" sz="1800" i="0" baseline="0" dirty="0">
                <a:latin typeface="Comic Sans MS"/>
                <a:cs typeface="Comic Sans MS"/>
              </a:rPr>
              <a:t>y</a:t>
            </a:r>
            <a:r>
              <a:rPr lang="en-GB" sz="1800" i="0" spc="-44" baseline="0" dirty="0">
                <a:latin typeface="Comic Sans MS"/>
                <a:cs typeface="Comic Sans MS"/>
              </a:rPr>
              <a:t> </a:t>
            </a:r>
            <a:r>
              <a:rPr lang="en-GB" sz="1800" i="0" spc="-50" baseline="0" dirty="0">
                <a:latin typeface="Comic Sans MS"/>
                <a:cs typeface="Comic Sans MS"/>
              </a:rPr>
              <a:t>A</a:t>
            </a:r>
            <a:r>
              <a:rPr lang="en-GB" sz="1800" i="0" baseline="0" dirty="0">
                <a:latin typeface="Comic Sans MS"/>
                <a:cs typeface="Comic Sans MS"/>
              </a:rPr>
              <a:t>t</a:t>
            </a:r>
            <a:r>
              <a:rPr lang="en-GB" sz="1800" i="0" spc="54" baseline="0" dirty="0">
                <a:latin typeface="Comic Sans MS"/>
                <a:cs typeface="Comic Sans MS"/>
              </a:rPr>
              <a:t> </a:t>
            </a:r>
            <a:r>
              <a:rPr lang="en-GB" sz="1800" i="0" spc="-4" baseline="0" dirty="0" smtClean="0">
                <a:latin typeface="Comic Sans MS"/>
                <a:cs typeface="Comic Sans MS"/>
              </a:rPr>
              <a:t>Rest (prototype by 2016):         60 MeV p</a:t>
            </a:r>
            <a:r>
              <a:rPr lang="en-GB" sz="1800" i="0" spc="9" baseline="0" dirty="0" smtClean="0">
                <a:latin typeface="Comic Sans MS"/>
                <a:cs typeface="Comic Sans MS"/>
              </a:rPr>
              <a:t> </a:t>
            </a:r>
            <a:r>
              <a:rPr lang="en-GB" sz="1800" i="0" spc="-4" baseline="0" dirty="0" smtClean="0">
                <a:latin typeface="Comic Sans MS"/>
                <a:cs typeface="Comic Sans MS"/>
              </a:rPr>
              <a:t>o</a:t>
            </a:r>
            <a:r>
              <a:rPr lang="en-GB" sz="1800" i="0" baseline="0" dirty="0" smtClean="0">
                <a:latin typeface="Comic Sans MS"/>
                <a:cs typeface="Comic Sans MS"/>
              </a:rPr>
              <a:t>n </a:t>
            </a:r>
            <a:r>
              <a:rPr lang="en-GB" sz="1800" i="0" spc="4" baseline="30000" dirty="0">
                <a:latin typeface="Comic Sans MS"/>
                <a:cs typeface="Comic Sans MS"/>
              </a:rPr>
              <a:t>9</a:t>
            </a:r>
            <a:r>
              <a:rPr lang="en-GB" sz="1800" i="0" baseline="0" dirty="0">
                <a:latin typeface="Comic Sans MS"/>
                <a:cs typeface="Comic Sans MS"/>
              </a:rPr>
              <a:t>Be</a:t>
            </a:r>
            <a:r>
              <a:rPr lang="en-GB" sz="1800" i="0" spc="-9" baseline="0" dirty="0">
                <a:latin typeface="Comic Sans MS"/>
                <a:cs typeface="Comic Sans MS"/>
              </a:rPr>
              <a:t> </a:t>
            </a:r>
            <a:r>
              <a:rPr lang="en-GB" sz="1800" i="0" spc="4" baseline="0" dirty="0" err="1">
                <a:latin typeface="Comic Sans MS"/>
                <a:cs typeface="Comic Sans MS"/>
              </a:rPr>
              <a:t>t</a:t>
            </a:r>
            <a:r>
              <a:rPr lang="en-GB" sz="1800" i="0" spc="-4" baseline="0" dirty="0" err="1">
                <a:latin typeface="Comic Sans MS"/>
                <a:cs typeface="Comic Sans MS"/>
              </a:rPr>
              <a:t>g</a:t>
            </a:r>
            <a:r>
              <a:rPr lang="en-GB" sz="1800" i="0" baseline="0" dirty="0" err="1">
                <a:latin typeface="Comic Sans MS"/>
                <a:cs typeface="Comic Sans MS"/>
              </a:rPr>
              <a:t>t</a:t>
            </a:r>
            <a:r>
              <a:rPr lang="en-GB" sz="1800" i="0" spc="498" baseline="0" dirty="0">
                <a:latin typeface="Comic Sans MS"/>
                <a:cs typeface="Comic Sans MS"/>
              </a:rPr>
              <a:t> </a:t>
            </a:r>
            <a:r>
              <a:rPr lang="en-GB" sz="1800" i="0" spc="4" baseline="0" dirty="0" smtClean="0">
                <a:latin typeface="Comic Sans MS"/>
                <a:cs typeface="Comic Sans MS"/>
              </a:rPr>
              <a:t>-&gt;</a:t>
            </a:r>
            <a:r>
              <a:rPr lang="en-GB" sz="1800" i="0" baseline="0" dirty="0">
                <a:latin typeface="Comic Sans MS"/>
                <a:cs typeface="Comic Sans MS"/>
              </a:rPr>
              <a:t> </a:t>
            </a:r>
            <a:r>
              <a:rPr lang="en-GB" sz="1800" i="0" spc="-4" baseline="0" dirty="0" smtClean="0">
                <a:latin typeface="Comic Sans MS"/>
                <a:cs typeface="Comic Sans MS"/>
              </a:rPr>
              <a:t>n</a:t>
            </a:r>
            <a:r>
              <a:rPr lang="en-GB" sz="1800" i="0" baseline="0" dirty="0" smtClean="0">
                <a:latin typeface="Comic Sans MS"/>
                <a:cs typeface="Comic Sans MS"/>
              </a:rPr>
              <a:t> m</a:t>
            </a:r>
            <a:r>
              <a:rPr lang="en-GB" sz="1800" i="0" spc="-4" baseline="0" dirty="0" smtClean="0">
                <a:latin typeface="Comic Sans MS"/>
                <a:cs typeface="Comic Sans MS"/>
              </a:rPr>
              <a:t>ode</a:t>
            </a:r>
            <a:r>
              <a:rPr lang="en-GB" sz="1800" i="0" baseline="0" dirty="0" smtClean="0">
                <a:latin typeface="Comic Sans MS"/>
                <a:cs typeface="Comic Sans MS"/>
              </a:rPr>
              <a:t>r</a:t>
            </a:r>
            <a:r>
              <a:rPr lang="en-GB" sz="1800" i="0" spc="-4" baseline="0" dirty="0" smtClean="0">
                <a:latin typeface="Comic Sans MS"/>
                <a:cs typeface="Comic Sans MS"/>
              </a:rPr>
              <a:t>a</a:t>
            </a:r>
            <a:r>
              <a:rPr lang="en-GB" sz="1800" i="0" spc="4" baseline="0" dirty="0" smtClean="0">
                <a:latin typeface="Comic Sans MS"/>
                <a:cs typeface="Comic Sans MS"/>
              </a:rPr>
              <a:t>t</a:t>
            </a:r>
            <a:r>
              <a:rPr lang="en-GB" sz="1800" i="0" spc="-4" baseline="0" dirty="0" smtClean="0">
                <a:latin typeface="Comic Sans MS"/>
                <a:cs typeface="Comic Sans MS"/>
              </a:rPr>
              <a:t>e</a:t>
            </a:r>
            <a:r>
              <a:rPr lang="en-GB" sz="1800" i="0" baseline="0" dirty="0" smtClean="0">
                <a:latin typeface="Comic Sans MS"/>
                <a:cs typeface="Comic Sans MS"/>
              </a:rPr>
              <a:t>d</a:t>
            </a:r>
            <a:r>
              <a:rPr lang="en-GB" sz="1800" i="0" spc="14" baseline="0" dirty="0" smtClean="0">
                <a:latin typeface="Comic Sans MS"/>
                <a:cs typeface="Comic Sans MS"/>
              </a:rPr>
              <a:t> and </a:t>
            </a:r>
            <a:r>
              <a:rPr lang="en-GB" sz="1800" i="0" baseline="0" dirty="0" smtClean="0">
                <a:latin typeface="Comic Sans MS"/>
                <a:cs typeface="Comic Sans MS"/>
              </a:rPr>
              <a:t>m</a:t>
            </a:r>
            <a:r>
              <a:rPr lang="en-GB" sz="1800" i="0" spc="-4" baseline="0" dirty="0" smtClean="0">
                <a:latin typeface="Comic Sans MS"/>
                <a:cs typeface="Comic Sans MS"/>
              </a:rPr>
              <a:t>ul</a:t>
            </a:r>
            <a:r>
              <a:rPr lang="en-GB" sz="1800" i="0" spc="4" baseline="0" dirty="0" smtClean="0">
                <a:latin typeface="Comic Sans MS"/>
                <a:cs typeface="Comic Sans MS"/>
              </a:rPr>
              <a:t>t</a:t>
            </a:r>
            <a:r>
              <a:rPr lang="en-GB" sz="1800" i="0" spc="-4" baseline="0" dirty="0" smtClean="0">
                <a:latin typeface="Comic Sans MS"/>
                <a:cs typeface="Comic Sans MS"/>
              </a:rPr>
              <a:t>iplie</a:t>
            </a:r>
            <a:r>
              <a:rPr lang="en-GB" sz="1800" i="0" baseline="0" dirty="0" smtClean="0">
                <a:latin typeface="Comic Sans MS"/>
                <a:cs typeface="Comic Sans MS"/>
              </a:rPr>
              <a:t>d</a:t>
            </a:r>
            <a:r>
              <a:rPr lang="en-GB" sz="1800" i="0" spc="25" baseline="0" dirty="0" smtClean="0">
                <a:latin typeface="Comic Sans MS"/>
                <a:cs typeface="Comic Sans MS"/>
              </a:rPr>
              <a:t> </a:t>
            </a:r>
            <a:r>
              <a:rPr lang="en-GB" sz="1800" i="0" spc="-4" baseline="0" dirty="0">
                <a:latin typeface="Comic Sans MS"/>
                <a:cs typeface="Comic Sans MS"/>
              </a:rPr>
              <a:t>b</a:t>
            </a:r>
            <a:r>
              <a:rPr lang="en-GB" sz="1800" i="0" baseline="0" dirty="0">
                <a:latin typeface="Comic Sans MS"/>
                <a:cs typeface="Comic Sans MS"/>
              </a:rPr>
              <a:t>y</a:t>
            </a:r>
            <a:r>
              <a:rPr lang="en-GB" sz="1800" i="0" spc="4" baseline="0" dirty="0">
                <a:latin typeface="Comic Sans MS"/>
                <a:cs typeface="Comic Sans MS"/>
              </a:rPr>
              <a:t> </a:t>
            </a:r>
            <a:r>
              <a:rPr lang="en-GB" sz="1800" i="0" baseline="0" dirty="0" smtClean="0">
                <a:latin typeface="Comic Sans MS"/>
                <a:cs typeface="Comic Sans MS"/>
              </a:rPr>
              <a:t>D</a:t>
            </a:r>
            <a:r>
              <a:rPr lang="en-GB" sz="1800" i="0" spc="4" dirty="0" smtClean="0">
                <a:latin typeface="Comic Sans MS"/>
                <a:cs typeface="Comic Sans MS"/>
              </a:rPr>
              <a:t>2</a:t>
            </a:r>
            <a:r>
              <a:rPr lang="en-GB" sz="1800" i="0" baseline="0" dirty="0" smtClean="0">
                <a:latin typeface="Comic Sans MS"/>
                <a:cs typeface="Comic Sans MS"/>
              </a:rPr>
              <a:t>0 s</a:t>
            </a:r>
            <a:r>
              <a:rPr lang="en-GB" sz="1800" i="0" spc="-4" baseline="0" dirty="0" smtClean="0">
                <a:latin typeface="Comic Sans MS"/>
                <a:cs typeface="Comic Sans MS"/>
              </a:rPr>
              <a:t>hiel</a:t>
            </a:r>
            <a:r>
              <a:rPr lang="en-GB" sz="1800" i="0" baseline="0" dirty="0" smtClean="0">
                <a:latin typeface="Comic Sans MS"/>
                <a:cs typeface="Comic Sans MS"/>
              </a:rPr>
              <a:t>d -&gt; </a:t>
            </a:r>
            <a:r>
              <a:rPr lang="en-GB" sz="1800" i="0" spc="4" baseline="30000" dirty="0">
                <a:latin typeface="Comic Sans MS"/>
                <a:cs typeface="Comic Sans MS"/>
              </a:rPr>
              <a:t>8</a:t>
            </a:r>
            <a:r>
              <a:rPr lang="en-GB" sz="1800" i="0" spc="-4" baseline="0" dirty="0">
                <a:latin typeface="Comic Sans MS"/>
                <a:cs typeface="Comic Sans MS"/>
              </a:rPr>
              <a:t>L</a:t>
            </a:r>
            <a:r>
              <a:rPr lang="en-GB" sz="1800" i="0" baseline="0" dirty="0">
                <a:latin typeface="Comic Sans MS"/>
                <a:cs typeface="Comic Sans MS"/>
              </a:rPr>
              <a:t>i </a:t>
            </a:r>
            <a:r>
              <a:rPr lang="en-GB" sz="1800" i="0" spc="-4" baseline="0" dirty="0" smtClean="0">
                <a:latin typeface="Comic Sans MS"/>
                <a:cs typeface="Comic Sans MS"/>
              </a:rPr>
              <a:t>p</a:t>
            </a:r>
            <a:r>
              <a:rPr lang="en-GB" sz="1800" i="0" baseline="0" dirty="0" smtClean="0">
                <a:latin typeface="Comic Sans MS"/>
                <a:cs typeface="Comic Sans MS"/>
              </a:rPr>
              <a:t>r</a:t>
            </a:r>
            <a:r>
              <a:rPr lang="en-GB" sz="1800" i="0" spc="-4" baseline="0" dirty="0" smtClean="0">
                <a:latin typeface="Comic Sans MS"/>
                <a:cs typeface="Comic Sans MS"/>
              </a:rPr>
              <a:t>odu</a:t>
            </a:r>
            <a:r>
              <a:rPr lang="en-GB" sz="1800" i="0" baseline="0" dirty="0" smtClean="0">
                <a:latin typeface="Comic Sans MS"/>
                <a:cs typeface="Comic Sans MS"/>
              </a:rPr>
              <a:t>c</a:t>
            </a:r>
            <a:r>
              <a:rPr lang="en-GB" sz="1800" i="0" spc="-4" baseline="0" dirty="0" smtClean="0">
                <a:latin typeface="Comic Sans MS"/>
                <a:cs typeface="Comic Sans MS"/>
              </a:rPr>
              <a:t>ed in </a:t>
            </a:r>
            <a:r>
              <a:rPr lang="en-GB" sz="1800" i="0" baseline="0" dirty="0" smtClean="0">
                <a:latin typeface="Comic Sans MS"/>
                <a:cs typeface="Comic Sans MS"/>
              </a:rPr>
              <a:t>s</a:t>
            </a:r>
            <a:r>
              <a:rPr lang="en-GB" sz="1800" i="0" spc="-4" baseline="0" dirty="0" smtClean="0">
                <a:latin typeface="Comic Sans MS"/>
                <a:cs typeface="Comic Sans MS"/>
              </a:rPr>
              <a:t>u</a:t>
            </a:r>
            <a:r>
              <a:rPr lang="en-GB" sz="1800" i="0" baseline="0" dirty="0" smtClean="0">
                <a:latin typeface="Comic Sans MS"/>
                <a:cs typeface="Comic Sans MS"/>
              </a:rPr>
              <a:t>rr</a:t>
            </a:r>
            <a:r>
              <a:rPr lang="en-GB" sz="1800" i="0" spc="-4" baseline="0" dirty="0" smtClean="0">
                <a:latin typeface="Comic Sans MS"/>
                <a:cs typeface="Comic Sans MS"/>
              </a:rPr>
              <a:t>ounding</a:t>
            </a:r>
            <a:r>
              <a:rPr lang="en-GB" sz="1800" i="0" baseline="0" dirty="0" smtClean="0">
                <a:latin typeface="Comic Sans MS"/>
                <a:cs typeface="Comic Sans MS"/>
              </a:rPr>
              <a:t> </a:t>
            </a:r>
            <a:r>
              <a:rPr lang="en-GB" sz="1800" i="0" baseline="0" dirty="0">
                <a:latin typeface="Comic Sans MS"/>
                <a:cs typeface="Comic Sans MS"/>
              </a:rPr>
              <a:t>s</a:t>
            </a:r>
            <a:r>
              <a:rPr lang="en-GB" sz="1800" i="0" spc="-4" baseline="0" dirty="0">
                <a:latin typeface="Comic Sans MS"/>
                <a:cs typeface="Comic Sans MS"/>
              </a:rPr>
              <a:t>lee</a:t>
            </a:r>
            <a:r>
              <a:rPr lang="en-GB" sz="1800" i="0" baseline="0" dirty="0">
                <a:latin typeface="Comic Sans MS"/>
                <a:cs typeface="Comic Sans MS"/>
              </a:rPr>
              <a:t>ve</a:t>
            </a:r>
            <a:r>
              <a:rPr lang="en-GB" sz="1800" i="0" spc="14" baseline="0" dirty="0">
                <a:latin typeface="Comic Sans MS"/>
                <a:cs typeface="Comic Sans MS"/>
              </a:rPr>
              <a:t> </a:t>
            </a:r>
            <a:r>
              <a:rPr lang="en-GB" sz="1800" i="0" spc="-4" baseline="0" dirty="0">
                <a:latin typeface="Comic Sans MS"/>
                <a:cs typeface="Comic Sans MS"/>
              </a:rPr>
              <a:t>o</a:t>
            </a:r>
            <a:r>
              <a:rPr lang="en-GB" sz="1800" i="0" baseline="0" dirty="0">
                <a:latin typeface="Comic Sans MS"/>
                <a:cs typeface="Comic Sans MS"/>
              </a:rPr>
              <a:t>f</a:t>
            </a:r>
            <a:r>
              <a:rPr lang="en-GB" sz="1800" i="0" spc="9" baseline="0" dirty="0">
                <a:latin typeface="Comic Sans MS"/>
                <a:cs typeface="Comic Sans MS"/>
              </a:rPr>
              <a:t> </a:t>
            </a:r>
            <a:r>
              <a:rPr lang="en-GB" sz="1800" i="0" spc="4" baseline="30000" dirty="0">
                <a:latin typeface="Comic Sans MS"/>
                <a:cs typeface="Comic Sans MS"/>
              </a:rPr>
              <a:t>7</a:t>
            </a:r>
            <a:r>
              <a:rPr lang="en-GB" sz="1800" i="0" spc="-4" baseline="0" dirty="0">
                <a:latin typeface="Comic Sans MS"/>
                <a:cs typeface="Comic Sans MS"/>
              </a:rPr>
              <a:t>L</a:t>
            </a:r>
            <a:r>
              <a:rPr lang="en-GB" sz="1800" i="0" baseline="0" dirty="0">
                <a:latin typeface="Comic Sans MS"/>
                <a:cs typeface="Comic Sans MS"/>
              </a:rPr>
              <a:t>i</a:t>
            </a:r>
            <a:r>
              <a:rPr lang="en-GB" sz="1800" i="0" spc="-9" baseline="0" dirty="0">
                <a:latin typeface="Comic Sans MS"/>
                <a:cs typeface="Comic Sans MS"/>
              </a:rPr>
              <a:t> </a:t>
            </a:r>
            <a:endParaRPr lang="en-GB" sz="1800" i="0" baseline="0" dirty="0" smtClean="0">
              <a:latin typeface="Comic Sans MS"/>
              <a:cs typeface="Comic Sans MS"/>
            </a:endParaRPr>
          </a:p>
          <a:p>
            <a:pPr marL="342900" lvl="0" indent="-342900">
              <a:lnSpc>
                <a:spcPts val="2060"/>
              </a:lnSpc>
              <a:spcBef>
                <a:spcPct val="20000"/>
              </a:spcBef>
              <a:buClr>
                <a:srgbClr val="FF0000"/>
              </a:buClr>
              <a:buFont typeface="Zapf Dingbats" charset="2"/>
              <a:buChar char="l"/>
              <a:defRPr/>
            </a:pPr>
            <a:r>
              <a:rPr lang="en-GB" sz="1800" i="0" spc="-4" baseline="0" dirty="0" smtClean="0">
                <a:solidFill>
                  <a:srgbClr val="0000FF"/>
                </a:solidFill>
                <a:latin typeface="Comic Sans MS"/>
                <a:cs typeface="Comic Sans MS"/>
              </a:rPr>
              <a:t>Advantages: </a:t>
            </a:r>
            <a:r>
              <a:rPr lang="en-GB" sz="1800" spc="-4" baseline="0" dirty="0" smtClean="0">
                <a:solidFill>
                  <a:srgbClr val="0000FF"/>
                </a:solidFill>
                <a:latin typeface="Comic Sans MS"/>
                <a:cs typeface="Comic Sans MS"/>
              </a:rPr>
              <a:t>lon</a:t>
            </a:r>
            <a:r>
              <a:rPr lang="en-GB" sz="1800" baseline="0" dirty="0" smtClean="0">
                <a:solidFill>
                  <a:srgbClr val="0000FF"/>
                </a:solidFill>
                <a:latin typeface="Comic Sans MS"/>
                <a:cs typeface="Comic Sans MS"/>
              </a:rPr>
              <a:t>g</a:t>
            </a:r>
            <a:r>
              <a:rPr lang="en-GB" sz="1800" spc="9" baseline="0" dirty="0" smtClean="0">
                <a:solidFill>
                  <a:srgbClr val="0000FF"/>
                </a:solidFill>
                <a:latin typeface="Comic Sans MS"/>
                <a:cs typeface="Comic Sans MS"/>
              </a:rPr>
              <a:t> </a:t>
            </a:r>
            <a:r>
              <a:rPr lang="en-GB" sz="1800" spc="-4" baseline="0" dirty="0">
                <a:solidFill>
                  <a:srgbClr val="0000FF"/>
                </a:solidFill>
                <a:latin typeface="Comic Sans MS"/>
                <a:cs typeface="Comic Sans MS"/>
              </a:rPr>
              <a:t>da</a:t>
            </a:r>
            <a:r>
              <a:rPr lang="en-GB" sz="1800" spc="4" baseline="0" dirty="0">
                <a:solidFill>
                  <a:srgbClr val="0000FF"/>
                </a:solidFill>
                <a:latin typeface="Comic Sans MS"/>
                <a:cs typeface="Comic Sans MS"/>
              </a:rPr>
              <a:t>t</a:t>
            </a:r>
            <a:r>
              <a:rPr lang="en-GB" sz="1800" baseline="0" dirty="0">
                <a:solidFill>
                  <a:srgbClr val="0000FF"/>
                </a:solidFill>
                <a:latin typeface="Comic Sans MS"/>
                <a:cs typeface="Comic Sans MS"/>
              </a:rPr>
              <a:t>a </a:t>
            </a:r>
            <a:r>
              <a:rPr lang="en-GB" sz="1800" spc="4" baseline="0" dirty="0">
                <a:solidFill>
                  <a:srgbClr val="0000FF"/>
                </a:solidFill>
                <a:latin typeface="Comic Sans MS"/>
                <a:cs typeface="Comic Sans MS"/>
              </a:rPr>
              <a:t>t</a:t>
            </a:r>
            <a:r>
              <a:rPr lang="en-GB" sz="1800" spc="-4" baseline="0" dirty="0">
                <a:solidFill>
                  <a:srgbClr val="0000FF"/>
                </a:solidFill>
                <a:latin typeface="Comic Sans MS"/>
                <a:cs typeface="Comic Sans MS"/>
              </a:rPr>
              <a:t>a</a:t>
            </a:r>
            <a:r>
              <a:rPr lang="en-GB" sz="1800" baseline="0" dirty="0">
                <a:solidFill>
                  <a:srgbClr val="0000FF"/>
                </a:solidFill>
                <a:latin typeface="Comic Sans MS"/>
                <a:cs typeface="Comic Sans MS"/>
              </a:rPr>
              <a:t>k</a:t>
            </a:r>
            <a:r>
              <a:rPr lang="en-GB" sz="1800" spc="-4" baseline="0" dirty="0">
                <a:solidFill>
                  <a:srgbClr val="0000FF"/>
                </a:solidFill>
                <a:latin typeface="Comic Sans MS"/>
                <a:cs typeface="Comic Sans MS"/>
              </a:rPr>
              <a:t>in</a:t>
            </a:r>
            <a:r>
              <a:rPr lang="en-GB" sz="1800" baseline="0" dirty="0">
                <a:solidFill>
                  <a:srgbClr val="0000FF"/>
                </a:solidFill>
                <a:latin typeface="Comic Sans MS"/>
                <a:cs typeface="Comic Sans MS"/>
              </a:rPr>
              <a:t>g</a:t>
            </a:r>
            <a:r>
              <a:rPr lang="en-GB" sz="1800" spc="9" baseline="0" dirty="0">
                <a:solidFill>
                  <a:srgbClr val="0000FF"/>
                </a:solidFill>
                <a:latin typeface="Comic Sans MS"/>
                <a:cs typeface="Comic Sans MS"/>
              </a:rPr>
              <a:t> </a:t>
            </a:r>
            <a:r>
              <a:rPr lang="en-GB" sz="1800" spc="-4" baseline="0" dirty="0" smtClean="0">
                <a:solidFill>
                  <a:srgbClr val="0000FF"/>
                </a:solidFill>
                <a:latin typeface="Comic Sans MS"/>
                <a:cs typeface="Comic Sans MS"/>
              </a:rPr>
              <a:t>po</a:t>
            </a:r>
            <a:r>
              <a:rPr lang="en-GB" sz="1800" baseline="0" dirty="0" smtClean="0">
                <a:solidFill>
                  <a:srgbClr val="0000FF"/>
                </a:solidFill>
                <a:latin typeface="Comic Sans MS"/>
                <a:cs typeface="Comic Sans MS"/>
              </a:rPr>
              <a:t>ss</a:t>
            </a:r>
            <a:r>
              <a:rPr lang="en-GB" sz="1800" spc="-4" baseline="0" dirty="0" smtClean="0">
                <a:solidFill>
                  <a:srgbClr val="0000FF"/>
                </a:solidFill>
                <a:latin typeface="Comic Sans MS"/>
                <a:cs typeface="Comic Sans MS"/>
              </a:rPr>
              <a:t>ible; high E</a:t>
            </a:r>
            <a:r>
              <a:rPr lang="en-GB" sz="1800" spc="-4" baseline="0" dirty="0" smtClean="0">
                <a:solidFill>
                  <a:srgbClr val="0000FF"/>
                </a:solidFill>
                <a:latin typeface="Symbol" charset="2"/>
                <a:cs typeface="Symbol" charset="2"/>
              </a:rPr>
              <a:t>n</a:t>
            </a:r>
            <a:r>
              <a:rPr lang="en-GB" sz="1800" spc="-4" baseline="0" dirty="0" smtClean="0">
                <a:solidFill>
                  <a:srgbClr val="0000FF"/>
                </a:solidFill>
                <a:latin typeface="Comic Sans MS"/>
                <a:cs typeface="Comic Sans MS"/>
              </a:rPr>
              <a:t>.</a:t>
            </a:r>
            <a:endParaRPr lang="en-GB" sz="1800" baseline="0" dirty="0" smtClean="0">
              <a:solidFill>
                <a:srgbClr val="0000FF"/>
              </a:solidFill>
              <a:latin typeface="Comic Sans MS"/>
              <a:cs typeface="Comic Sans MS"/>
            </a:endParaRPr>
          </a:p>
          <a:p>
            <a:pPr marL="342900" lvl="0" indent="-342900">
              <a:lnSpc>
                <a:spcPts val="2060"/>
              </a:lnSpc>
              <a:spcBef>
                <a:spcPct val="20000"/>
              </a:spcBef>
              <a:buClr>
                <a:srgbClr val="FF0000"/>
              </a:buClr>
              <a:buFont typeface="Zapf Dingbats" charset="2"/>
              <a:buChar char="l"/>
              <a:defRPr/>
            </a:pPr>
            <a:r>
              <a:rPr lang="en-GB" sz="1800" i="0" kern="0" baseline="0" dirty="0" smtClean="0">
                <a:solidFill>
                  <a:srgbClr val="FF0000"/>
                </a:solidFill>
                <a:latin typeface="Comic Sans MS"/>
                <a:ea typeface="ＭＳ Ｐゴシック" charset="0"/>
                <a:cs typeface="Comic Sans MS"/>
              </a:rPr>
              <a:t>Disadvantages: </a:t>
            </a:r>
            <a:r>
              <a:rPr lang="en-GB" sz="1800" spc="4" baseline="0" dirty="0" smtClean="0">
                <a:solidFill>
                  <a:srgbClr val="FF0000"/>
                </a:solidFill>
                <a:latin typeface="Comic Sans MS"/>
                <a:cs typeface="Comic Sans MS"/>
              </a:rPr>
              <a:t>f</a:t>
            </a:r>
            <a:r>
              <a:rPr lang="en-GB" sz="1800" spc="-4" baseline="0" dirty="0" smtClean="0">
                <a:solidFill>
                  <a:srgbClr val="FF0000"/>
                </a:solidFill>
                <a:latin typeface="Comic Sans MS"/>
                <a:cs typeface="Comic Sans MS"/>
              </a:rPr>
              <a:t>lu</a:t>
            </a:r>
            <a:r>
              <a:rPr lang="en-GB" sz="1800" baseline="0" dirty="0" smtClean="0">
                <a:solidFill>
                  <a:srgbClr val="FF0000"/>
                </a:solidFill>
                <a:latin typeface="Comic Sans MS"/>
                <a:cs typeface="Comic Sans MS"/>
              </a:rPr>
              <a:t>x </a:t>
            </a:r>
            <a:r>
              <a:rPr lang="en-GB" sz="1800" baseline="0" dirty="0">
                <a:solidFill>
                  <a:srgbClr val="FF0000"/>
                </a:solidFill>
                <a:latin typeface="Comic Sans MS"/>
                <a:cs typeface="Comic Sans MS"/>
              </a:rPr>
              <a:t>k</a:t>
            </a:r>
            <a:r>
              <a:rPr lang="en-GB" sz="1800" spc="-4" baseline="0" dirty="0">
                <a:solidFill>
                  <a:srgbClr val="FF0000"/>
                </a:solidFill>
                <a:latin typeface="Comic Sans MS"/>
                <a:cs typeface="Comic Sans MS"/>
              </a:rPr>
              <a:t>no</a:t>
            </a:r>
            <a:r>
              <a:rPr lang="en-GB" sz="1800" spc="-39" baseline="0" dirty="0">
                <a:solidFill>
                  <a:srgbClr val="FF0000"/>
                </a:solidFill>
                <a:latin typeface="Comic Sans MS"/>
                <a:cs typeface="Comic Sans MS"/>
              </a:rPr>
              <a:t>w</a:t>
            </a:r>
            <a:r>
              <a:rPr lang="en-GB" sz="1800" baseline="0" dirty="0">
                <a:solidFill>
                  <a:srgbClr val="FF0000"/>
                </a:solidFill>
                <a:latin typeface="Comic Sans MS"/>
                <a:cs typeface="Comic Sans MS"/>
              </a:rPr>
              <a:t>n</a:t>
            </a:r>
            <a:r>
              <a:rPr lang="en-GB" sz="1800" spc="49" baseline="0" dirty="0">
                <a:solidFill>
                  <a:srgbClr val="FF0000"/>
                </a:solidFill>
                <a:latin typeface="Comic Sans MS"/>
                <a:cs typeface="Comic Sans MS"/>
              </a:rPr>
              <a:t> </a:t>
            </a:r>
            <a:r>
              <a:rPr lang="en-GB" sz="1800" spc="-4" baseline="0" dirty="0" smtClean="0">
                <a:solidFill>
                  <a:srgbClr val="FF0000"/>
                </a:solidFill>
                <a:latin typeface="Comic Sans MS"/>
                <a:cs typeface="Comic Sans MS"/>
              </a:rPr>
              <a:t>a</a:t>
            </a:r>
            <a:r>
              <a:rPr lang="en-GB" sz="1800" baseline="0" dirty="0" smtClean="0">
                <a:solidFill>
                  <a:srgbClr val="FF0000"/>
                </a:solidFill>
                <a:latin typeface="Comic Sans MS"/>
                <a:cs typeface="Comic Sans MS"/>
              </a:rPr>
              <a:t>t</a:t>
            </a:r>
            <a:r>
              <a:rPr lang="en-GB" sz="1800" spc="9" baseline="0" dirty="0" smtClean="0">
                <a:solidFill>
                  <a:srgbClr val="FF0000"/>
                </a:solidFill>
                <a:latin typeface="Comic Sans MS"/>
                <a:cs typeface="Comic Sans MS"/>
              </a:rPr>
              <a:t> </a:t>
            </a:r>
            <a:r>
              <a:rPr lang="en-GB" sz="1800" spc="4" baseline="0" dirty="0">
                <a:solidFill>
                  <a:srgbClr val="FF0000"/>
                </a:solidFill>
                <a:latin typeface="Comic Sans MS"/>
                <a:cs typeface="Comic Sans MS"/>
              </a:rPr>
              <a:t>~</a:t>
            </a:r>
            <a:r>
              <a:rPr lang="en-GB" sz="1800" spc="-4" baseline="0" dirty="0">
                <a:solidFill>
                  <a:srgbClr val="FF0000"/>
                </a:solidFill>
                <a:latin typeface="Comic Sans MS"/>
                <a:cs typeface="Comic Sans MS"/>
              </a:rPr>
              <a:t>5</a:t>
            </a:r>
            <a:r>
              <a:rPr lang="en-GB" sz="1800" baseline="0" dirty="0" smtClean="0">
                <a:solidFill>
                  <a:srgbClr val="FF0000"/>
                </a:solidFill>
                <a:latin typeface="Comic Sans MS"/>
                <a:cs typeface="Comic Sans MS"/>
              </a:rPr>
              <a:t>%</a:t>
            </a:r>
            <a:r>
              <a:rPr lang="en-GB" sz="1800" i="0" kern="0" baseline="0" dirty="0" smtClean="0">
                <a:solidFill>
                  <a:srgbClr val="FF0000"/>
                </a:solidFill>
                <a:latin typeface="Comic Sans MS"/>
                <a:ea typeface="ＭＳ Ｐゴシック" charset="0"/>
                <a:cs typeface="Comic Sans MS"/>
              </a:rPr>
              <a:t>; </a:t>
            </a:r>
            <a:r>
              <a:rPr lang="en-GB" sz="1800" baseline="0" dirty="0" smtClean="0">
                <a:solidFill>
                  <a:srgbClr val="FF0000"/>
                </a:solidFill>
                <a:latin typeface="Comic Sans MS"/>
                <a:cs typeface="Comic Sans MS"/>
              </a:rPr>
              <a:t>Pr</a:t>
            </a:r>
            <a:r>
              <a:rPr lang="en-GB" sz="1800" spc="-4" baseline="0" dirty="0" smtClean="0">
                <a:solidFill>
                  <a:srgbClr val="FF0000"/>
                </a:solidFill>
                <a:latin typeface="Comic Sans MS"/>
                <a:cs typeface="Comic Sans MS"/>
              </a:rPr>
              <a:t>od.</a:t>
            </a:r>
            <a:r>
              <a:rPr lang="en-GB" sz="1800" spc="14" baseline="0" dirty="0" smtClean="0">
                <a:solidFill>
                  <a:srgbClr val="FF0000"/>
                </a:solidFill>
                <a:latin typeface="Comic Sans MS"/>
                <a:cs typeface="Comic Sans MS"/>
              </a:rPr>
              <a:t> </a:t>
            </a:r>
            <a:r>
              <a:rPr lang="en-GB" sz="1800" spc="-4" baseline="0" dirty="0" smtClean="0">
                <a:solidFill>
                  <a:srgbClr val="FF0000"/>
                </a:solidFill>
                <a:latin typeface="Comic Sans MS"/>
                <a:cs typeface="Comic Sans MS"/>
              </a:rPr>
              <a:t>o</a:t>
            </a:r>
            <a:r>
              <a:rPr lang="en-GB" sz="1800" baseline="0" dirty="0" smtClean="0">
                <a:solidFill>
                  <a:srgbClr val="FF0000"/>
                </a:solidFill>
                <a:latin typeface="Comic Sans MS"/>
                <a:cs typeface="Comic Sans MS"/>
              </a:rPr>
              <a:t>f</a:t>
            </a:r>
            <a:r>
              <a:rPr lang="en-GB" sz="1800" spc="14" baseline="0" dirty="0" smtClean="0">
                <a:solidFill>
                  <a:srgbClr val="FF0000"/>
                </a:solidFill>
                <a:latin typeface="Comic Sans MS"/>
                <a:cs typeface="Comic Sans MS"/>
              </a:rPr>
              <a:t> </a:t>
            </a:r>
            <a:r>
              <a:rPr lang="en-GB" sz="1800" spc="4" baseline="30000" dirty="0">
                <a:solidFill>
                  <a:srgbClr val="FF0000"/>
                </a:solidFill>
                <a:latin typeface="Comic Sans MS"/>
                <a:cs typeface="Comic Sans MS"/>
              </a:rPr>
              <a:t>8</a:t>
            </a:r>
            <a:r>
              <a:rPr lang="en-GB" sz="1800" spc="-4" baseline="0" dirty="0">
                <a:solidFill>
                  <a:srgbClr val="FF0000"/>
                </a:solidFill>
                <a:latin typeface="Comic Sans MS"/>
                <a:cs typeface="Comic Sans MS"/>
              </a:rPr>
              <a:t>L</a:t>
            </a:r>
            <a:r>
              <a:rPr lang="en-GB" sz="1800" baseline="0" dirty="0">
                <a:solidFill>
                  <a:srgbClr val="FF0000"/>
                </a:solidFill>
                <a:latin typeface="Comic Sans MS"/>
                <a:cs typeface="Comic Sans MS"/>
              </a:rPr>
              <a:t>i</a:t>
            </a:r>
            <a:r>
              <a:rPr lang="en-GB" sz="1800" spc="-9" baseline="0" dirty="0">
                <a:solidFill>
                  <a:srgbClr val="FF0000"/>
                </a:solidFill>
                <a:latin typeface="Comic Sans MS"/>
                <a:cs typeface="Comic Sans MS"/>
              </a:rPr>
              <a:t> </a:t>
            </a:r>
            <a:r>
              <a:rPr lang="en-GB" sz="1800" spc="-4" baseline="0" dirty="0" smtClean="0">
                <a:solidFill>
                  <a:srgbClr val="FF0000"/>
                </a:solidFill>
                <a:latin typeface="Comic Sans MS"/>
                <a:cs typeface="Comic Sans MS"/>
              </a:rPr>
              <a:t>not poin</a:t>
            </a:r>
            <a:r>
              <a:rPr lang="en-GB" sz="1800" spc="4" baseline="0" dirty="0" smtClean="0">
                <a:solidFill>
                  <a:srgbClr val="FF0000"/>
                </a:solidFill>
                <a:latin typeface="Comic Sans MS"/>
                <a:cs typeface="Comic Sans MS"/>
              </a:rPr>
              <a:t>t</a:t>
            </a:r>
            <a:r>
              <a:rPr lang="en-GB" sz="1800" baseline="0" dirty="0">
                <a:solidFill>
                  <a:srgbClr val="FF0000"/>
                </a:solidFill>
                <a:latin typeface="Comic Sans MS"/>
                <a:cs typeface="Comic Sans MS"/>
              </a:rPr>
              <a:t>-</a:t>
            </a:r>
            <a:r>
              <a:rPr lang="en-GB" sz="1800" spc="-4" baseline="0" dirty="0" smtClean="0">
                <a:solidFill>
                  <a:srgbClr val="FF0000"/>
                </a:solidFill>
                <a:latin typeface="Comic Sans MS"/>
                <a:cs typeface="Comic Sans MS"/>
              </a:rPr>
              <a:t>li</a:t>
            </a:r>
            <a:r>
              <a:rPr lang="en-GB" sz="1800" baseline="0" dirty="0" smtClean="0">
                <a:solidFill>
                  <a:srgbClr val="FF0000"/>
                </a:solidFill>
                <a:latin typeface="Comic Sans MS"/>
                <a:cs typeface="Comic Sans MS"/>
              </a:rPr>
              <a:t>ke (~</a:t>
            </a:r>
            <a:r>
              <a:rPr lang="en-GB" sz="1800" spc="-4" baseline="0" dirty="0" smtClean="0">
                <a:solidFill>
                  <a:srgbClr val="FF0000"/>
                </a:solidFill>
                <a:latin typeface="Comic Sans MS"/>
                <a:cs typeface="Comic Sans MS"/>
              </a:rPr>
              <a:t>15</a:t>
            </a:r>
            <a:r>
              <a:rPr lang="en-GB" sz="1800" baseline="0" dirty="0" smtClean="0">
                <a:solidFill>
                  <a:srgbClr val="FF0000"/>
                </a:solidFill>
                <a:latin typeface="Comic Sans MS"/>
                <a:cs typeface="Comic Sans MS"/>
              </a:rPr>
              <a:t>0</a:t>
            </a:r>
            <a:r>
              <a:rPr lang="en-GB" sz="1800" spc="9" baseline="0" dirty="0" smtClean="0">
                <a:solidFill>
                  <a:srgbClr val="FF0000"/>
                </a:solidFill>
                <a:latin typeface="Comic Sans MS"/>
                <a:cs typeface="Comic Sans MS"/>
              </a:rPr>
              <a:t> </a:t>
            </a:r>
            <a:r>
              <a:rPr lang="en-GB" sz="1800" baseline="0" dirty="0">
                <a:solidFill>
                  <a:srgbClr val="FF0000"/>
                </a:solidFill>
                <a:latin typeface="Comic Sans MS"/>
                <a:cs typeface="Comic Sans MS"/>
              </a:rPr>
              <a:t>cm)</a:t>
            </a:r>
            <a:r>
              <a:rPr lang="en-GB" sz="1800" baseline="0" dirty="0" smtClean="0">
                <a:solidFill>
                  <a:srgbClr val="FF0000"/>
                </a:solidFill>
                <a:latin typeface="Comic Sans MS"/>
                <a:cs typeface="Comic Sans MS"/>
              </a:rPr>
              <a:t>.</a:t>
            </a:r>
            <a:endParaRPr lang="en-GB" sz="1800" baseline="0" dirty="0">
              <a:solidFill>
                <a:srgbClr val="FF0000"/>
              </a:solidFill>
              <a:latin typeface="Comic Sans MS"/>
              <a:cs typeface="Comic Sans MS"/>
            </a:endParaRPr>
          </a:p>
        </p:txBody>
      </p:sp>
      <p:grpSp>
        <p:nvGrpSpPr>
          <p:cNvPr id="9" name="Group 27"/>
          <p:cNvGrpSpPr/>
          <p:nvPr/>
        </p:nvGrpSpPr>
        <p:grpSpPr>
          <a:xfrm>
            <a:off x="12700" y="476672"/>
            <a:ext cx="3340100" cy="2514600"/>
            <a:chOff x="12700" y="533400"/>
            <a:chExt cx="3340100" cy="2514600"/>
          </a:xfrm>
        </p:grpSpPr>
        <p:sp>
          <p:nvSpPr>
            <p:cNvPr id="6" name="object 24"/>
            <p:cNvSpPr/>
            <p:nvPr/>
          </p:nvSpPr>
          <p:spPr>
            <a:xfrm>
              <a:off x="152400" y="1073728"/>
              <a:ext cx="2895599" cy="1974272"/>
            </a:xfrm>
            <a:prstGeom prst="rect">
              <a:avLst/>
            </a:prstGeom>
            <a:blipFill>
              <a:blip r:embed="rId2" cstate="print"/>
              <a:stretch>
                <a:fillRect/>
              </a:stretch>
            </a:blipFill>
          </p:spPr>
          <p:txBody>
            <a:bodyPr wrap="square" lIns="0" tIns="0" rIns="0" bIns="0" rtlCol="0">
              <a:noAutofit/>
            </a:bodyPr>
            <a:lstStyle/>
            <a:p>
              <a:r>
                <a:rPr lang="en-US" baseline="0" dirty="0" smtClean="0"/>
                <a:t> </a:t>
              </a:r>
              <a:endParaRPr baseline="0" dirty="0"/>
            </a:p>
          </p:txBody>
        </p:sp>
        <p:sp>
          <p:nvSpPr>
            <p:cNvPr id="3" name="TextBox 2"/>
            <p:cNvSpPr txBox="1"/>
            <p:nvPr/>
          </p:nvSpPr>
          <p:spPr>
            <a:xfrm>
              <a:off x="12700" y="533400"/>
              <a:ext cx="3340100" cy="430887"/>
            </a:xfrm>
            <a:prstGeom prst="rect">
              <a:avLst/>
            </a:prstGeom>
            <a:noFill/>
          </p:spPr>
          <p:txBody>
            <a:bodyPr wrap="square" rtlCol="0">
              <a:spAutoFit/>
            </a:bodyPr>
            <a:lstStyle/>
            <a:p>
              <a:r>
                <a:rPr lang="en-US" sz="2200" i="0" u="sng" baseline="30000" dirty="0" smtClean="0">
                  <a:solidFill>
                    <a:srgbClr val="FF0000"/>
                  </a:solidFill>
                </a:rPr>
                <a:t>51</a:t>
              </a:r>
              <a:r>
                <a:rPr lang="en-US" sz="2200" i="0" baseline="0" dirty="0" smtClean="0">
                  <a:solidFill>
                    <a:srgbClr val="FF0000"/>
                  </a:solidFill>
                </a:rPr>
                <a:t>Cr: 750 </a:t>
              </a:r>
              <a:r>
                <a:rPr lang="en-US" sz="2200" i="0" baseline="0" dirty="0" err="1" smtClean="0">
                  <a:solidFill>
                    <a:srgbClr val="FF0000"/>
                  </a:solidFill>
                </a:rPr>
                <a:t>KeV</a:t>
              </a:r>
              <a:r>
                <a:rPr lang="en-US" sz="2200" i="0" baseline="0" dirty="0" smtClean="0">
                  <a:solidFill>
                    <a:srgbClr val="FF0000"/>
                  </a:solidFill>
                </a:rPr>
                <a:t> </a:t>
              </a:r>
              <a:r>
                <a:rPr lang="en-US" sz="2200" i="0" baseline="0" dirty="0" smtClean="0">
                  <a:solidFill>
                    <a:srgbClr val="FF0000"/>
                  </a:solidFill>
                  <a:latin typeface="Symbol" charset="2"/>
                  <a:cs typeface="Symbol" charset="2"/>
                </a:rPr>
                <a:t>n</a:t>
              </a:r>
              <a:r>
                <a:rPr lang="en-US" sz="2200" i="0" baseline="0" dirty="0" smtClean="0">
                  <a:solidFill>
                    <a:srgbClr val="FF0000"/>
                  </a:solidFill>
                </a:rPr>
                <a:t>; 40 d</a:t>
              </a:r>
              <a:endParaRPr lang="en-US" sz="2200" i="0" baseline="0" dirty="0">
                <a:solidFill>
                  <a:srgbClr val="FF0000"/>
                </a:solidFill>
              </a:endParaRPr>
            </a:p>
          </p:txBody>
        </p:sp>
        <p:sp>
          <p:nvSpPr>
            <p:cNvPr id="25" name="TextBox 24"/>
            <p:cNvSpPr txBox="1"/>
            <p:nvPr/>
          </p:nvSpPr>
          <p:spPr>
            <a:xfrm>
              <a:off x="76200" y="926068"/>
              <a:ext cx="1364476" cy="369332"/>
            </a:xfrm>
            <a:prstGeom prst="rect">
              <a:avLst/>
            </a:prstGeom>
            <a:noFill/>
          </p:spPr>
          <p:txBody>
            <a:bodyPr wrap="none" rtlCol="0">
              <a:spAutoFit/>
            </a:bodyPr>
            <a:lstStyle/>
            <a:p>
              <a:r>
                <a:rPr lang="en-US" sz="1800" baseline="0" dirty="0" smtClean="0"/>
                <a:t>3.7 10</a:t>
              </a:r>
              <a:r>
                <a:rPr lang="en-US" sz="1800" baseline="30000" dirty="0" smtClean="0"/>
                <a:t>17</a:t>
              </a:r>
              <a:r>
                <a:rPr lang="en-US" sz="1800" baseline="0" dirty="0" smtClean="0"/>
                <a:t> </a:t>
              </a:r>
              <a:r>
                <a:rPr lang="en-US" sz="1800" baseline="0" dirty="0" smtClean="0">
                  <a:latin typeface="Symbol" charset="2"/>
                  <a:cs typeface="Symbol" charset="2"/>
                </a:rPr>
                <a:t>n</a:t>
              </a:r>
              <a:r>
                <a:rPr lang="en-US" sz="1800" baseline="0" dirty="0" smtClean="0"/>
                <a:t>/s</a:t>
              </a:r>
              <a:endParaRPr lang="en-US" sz="1800" baseline="0" dirty="0"/>
            </a:p>
          </p:txBody>
        </p:sp>
      </p:grpSp>
      <p:grpSp>
        <p:nvGrpSpPr>
          <p:cNvPr id="12" name="Group 28"/>
          <p:cNvGrpSpPr/>
          <p:nvPr/>
        </p:nvGrpSpPr>
        <p:grpSpPr>
          <a:xfrm>
            <a:off x="3124200" y="476672"/>
            <a:ext cx="3429000" cy="2438400"/>
            <a:chOff x="3124200" y="533400"/>
            <a:chExt cx="3429000" cy="2438400"/>
          </a:xfrm>
        </p:grpSpPr>
        <p:sp>
          <p:nvSpPr>
            <p:cNvPr id="7" name="object 18"/>
            <p:cNvSpPr/>
            <p:nvPr/>
          </p:nvSpPr>
          <p:spPr>
            <a:xfrm>
              <a:off x="3581400" y="1130300"/>
              <a:ext cx="2667000" cy="1841500"/>
            </a:xfrm>
            <a:prstGeom prst="rect">
              <a:avLst/>
            </a:prstGeom>
            <a:blipFill>
              <a:blip r:embed="rId3" cstate="print"/>
              <a:stretch>
                <a:fillRect/>
              </a:stretch>
            </a:blipFill>
          </p:spPr>
          <p:txBody>
            <a:bodyPr wrap="square" lIns="0" tIns="0" rIns="0" bIns="0" rtlCol="0">
              <a:noAutofit/>
            </a:bodyPr>
            <a:lstStyle/>
            <a:p>
              <a:endParaRPr baseline="0"/>
            </a:p>
          </p:txBody>
        </p:sp>
        <p:grpSp>
          <p:nvGrpSpPr>
            <p:cNvPr id="14" name="Group 18"/>
            <p:cNvGrpSpPr/>
            <p:nvPr/>
          </p:nvGrpSpPr>
          <p:grpSpPr>
            <a:xfrm>
              <a:off x="3124200" y="533400"/>
              <a:ext cx="3429000" cy="430887"/>
              <a:chOff x="3124200" y="609600"/>
              <a:chExt cx="3429000" cy="430887"/>
            </a:xfrm>
          </p:grpSpPr>
          <p:sp>
            <p:nvSpPr>
              <p:cNvPr id="13" name="TextBox 12"/>
              <p:cNvSpPr txBox="1"/>
              <p:nvPr/>
            </p:nvSpPr>
            <p:spPr>
              <a:xfrm>
                <a:off x="3124200" y="609600"/>
                <a:ext cx="3429000" cy="430887"/>
              </a:xfrm>
              <a:prstGeom prst="rect">
                <a:avLst/>
              </a:prstGeom>
              <a:noFill/>
            </p:spPr>
            <p:txBody>
              <a:bodyPr wrap="square" rtlCol="0">
                <a:spAutoFit/>
              </a:bodyPr>
              <a:lstStyle/>
              <a:p>
                <a:r>
                  <a:rPr lang="en-US" sz="2200" i="0" u="sng" baseline="30000" dirty="0" smtClean="0">
                    <a:solidFill>
                      <a:srgbClr val="FF0000"/>
                    </a:solidFill>
                  </a:rPr>
                  <a:t>144</a:t>
                </a:r>
                <a:r>
                  <a:rPr lang="en-US" sz="2200" i="0" baseline="0" dirty="0" smtClean="0">
                    <a:solidFill>
                      <a:srgbClr val="FF0000"/>
                    </a:solidFill>
                  </a:rPr>
                  <a:t>Ce: &lt;2.99 MeV </a:t>
                </a:r>
                <a:r>
                  <a:rPr lang="en-US" sz="2200" i="0" baseline="0" dirty="0" smtClean="0">
                    <a:solidFill>
                      <a:srgbClr val="FF0000"/>
                    </a:solidFill>
                    <a:latin typeface="Symbol" charset="2"/>
                    <a:cs typeface="Symbol" charset="2"/>
                  </a:rPr>
                  <a:t>n</a:t>
                </a:r>
                <a:r>
                  <a:rPr lang="en-US" sz="2200" i="0" baseline="0" dirty="0">
                    <a:solidFill>
                      <a:srgbClr val="FF0000"/>
                    </a:solidFill>
                  </a:rPr>
                  <a:t>;</a:t>
                </a:r>
                <a:r>
                  <a:rPr lang="en-US" sz="2200" i="0" baseline="0" dirty="0" smtClean="0">
                    <a:solidFill>
                      <a:srgbClr val="FF0000"/>
                    </a:solidFill>
                  </a:rPr>
                  <a:t> 411 d</a:t>
                </a:r>
                <a:endParaRPr lang="en-US" sz="2200" i="0" baseline="0" dirty="0">
                  <a:solidFill>
                    <a:srgbClr val="FF0000"/>
                  </a:solidFill>
                </a:endParaRPr>
              </a:p>
            </p:txBody>
          </p:sp>
          <p:cxnSp>
            <p:nvCxnSpPr>
              <p:cNvPr id="18" name="Straight Connector 17"/>
              <p:cNvCxnSpPr/>
              <p:nvPr/>
            </p:nvCxnSpPr>
            <p:spPr bwMode="auto">
              <a:xfrm>
                <a:off x="5448303" y="745068"/>
                <a:ext cx="152400" cy="0"/>
              </a:xfrm>
              <a:prstGeom prst="line">
                <a:avLst/>
              </a:prstGeom>
              <a:solidFill>
                <a:schemeClr val="accent1"/>
              </a:solidFill>
              <a:ln w="19050" cap="flat" cmpd="sng" algn="ctr">
                <a:solidFill>
                  <a:srgbClr val="FF0000"/>
                </a:solidFill>
                <a:prstDash val="solid"/>
                <a:round/>
                <a:headEnd type="none" w="med" len="med"/>
                <a:tailEnd type="none" w="med" len="med"/>
              </a:ln>
              <a:effectLst/>
            </p:spPr>
          </p:cxnSp>
        </p:grpSp>
        <p:sp>
          <p:nvSpPr>
            <p:cNvPr id="26" name="TextBox 25"/>
            <p:cNvSpPr txBox="1"/>
            <p:nvPr/>
          </p:nvSpPr>
          <p:spPr>
            <a:xfrm>
              <a:off x="5049188" y="914400"/>
              <a:ext cx="1501370" cy="369332"/>
            </a:xfrm>
            <a:prstGeom prst="rect">
              <a:avLst/>
            </a:prstGeom>
            <a:noFill/>
          </p:spPr>
          <p:txBody>
            <a:bodyPr wrap="none" rtlCol="0">
              <a:spAutoFit/>
            </a:bodyPr>
            <a:lstStyle/>
            <a:p>
              <a:r>
                <a:rPr lang="en-US" sz="1800" i="1" baseline="0" dirty="0" smtClean="0">
                  <a:latin typeface="+mn-lt"/>
                </a:rPr>
                <a:t>3.7 10</a:t>
              </a:r>
              <a:r>
                <a:rPr lang="en-US" sz="1800" i="1" baseline="30000" dirty="0" smtClean="0">
                  <a:latin typeface="+mn-lt"/>
                </a:rPr>
                <a:t>15</a:t>
              </a:r>
              <a:r>
                <a:rPr lang="en-US" sz="1800" i="1" baseline="0" dirty="0" smtClean="0">
                  <a:latin typeface="+mn-lt"/>
                </a:rPr>
                <a:t> </a:t>
              </a:r>
              <a:r>
                <a:rPr lang="en-US" sz="1800" i="1" baseline="0" dirty="0" smtClean="0">
                  <a:latin typeface="+mn-lt"/>
                  <a:cs typeface="Symbol" charset="2"/>
                </a:rPr>
                <a:t>n</a:t>
              </a:r>
              <a:r>
                <a:rPr lang="en-US" sz="1800" i="1" baseline="0" dirty="0" smtClean="0">
                  <a:latin typeface="+mn-lt"/>
                </a:rPr>
                <a:t>/s</a:t>
              </a:r>
              <a:endParaRPr lang="en-US" sz="1800" i="1" baseline="0" dirty="0">
                <a:latin typeface="+mn-lt"/>
              </a:endParaRPr>
            </a:p>
          </p:txBody>
        </p:sp>
      </p:grpSp>
      <p:grpSp>
        <p:nvGrpSpPr>
          <p:cNvPr id="15" name="Group 29"/>
          <p:cNvGrpSpPr/>
          <p:nvPr/>
        </p:nvGrpSpPr>
        <p:grpSpPr>
          <a:xfrm>
            <a:off x="6718304" y="476672"/>
            <a:ext cx="3416296" cy="2514600"/>
            <a:chOff x="6718304" y="533400"/>
            <a:chExt cx="3416296" cy="2514600"/>
          </a:xfrm>
        </p:grpSpPr>
        <p:sp>
          <p:nvSpPr>
            <p:cNvPr id="8" name="object 23"/>
            <p:cNvSpPr/>
            <p:nvPr/>
          </p:nvSpPr>
          <p:spPr>
            <a:xfrm>
              <a:off x="6718304" y="990600"/>
              <a:ext cx="3187696" cy="2057400"/>
            </a:xfrm>
            <a:prstGeom prst="rect">
              <a:avLst/>
            </a:prstGeom>
            <a:blipFill>
              <a:blip r:embed="rId4" cstate="print"/>
              <a:stretch>
                <a:fillRect/>
              </a:stretch>
            </a:blipFill>
          </p:spPr>
          <p:txBody>
            <a:bodyPr wrap="square" lIns="0" tIns="0" rIns="0" bIns="0" rtlCol="0">
              <a:noAutofit/>
            </a:bodyPr>
            <a:lstStyle/>
            <a:p>
              <a:endParaRPr baseline="0"/>
            </a:p>
          </p:txBody>
        </p:sp>
        <p:grpSp>
          <p:nvGrpSpPr>
            <p:cNvPr id="17" name="Group 19"/>
            <p:cNvGrpSpPr/>
            <p:nvPr/>
          </p:nvGrpSpPr>
          <p:grpSpPr>
            <a:xfrm>
              <a:off x="6753200" y="533400"/>
              <a:ext cx="3381400" cy="430887"/>
              <a:chOff x="3171800" y="609600"/>
              <a:chExt cx="3381400" cy="430887"/>
            </a:xfrm>
          </p:grpSpPr>
          <p:sp>
            <p:nvSpPr>
              <p:cNvPr id="21" name="TextBox 20"/>
              <p:cNvSpPr txBox="1"/>
              <p:nvPr/>
            </p:nvSpPr>
            <p:spPr>
              <a:xfrm>
                <a:off x="3171800" y="609600"/>
                <a:ext cx="3381400" cy="430887"/>
              </a:xfrm>
              <a:prstGeom prst="rect">
                <a:avLst/>
              </a:prstGeom>
              <a:noFill/>
            </p:spPr>
            <p:txBody>
              <a:bodyPr wrap="square" rtlCol="0">
                <a:spAutoFit/>
              </a:bodyPr>
              <a:lstStyle/>
              <a:p>
                <a:r>
                  <a:rPr lang="en-US" sz="2200" i="0" u="sng" baseline="30000" dirty="0">
                    <a:solidFill>
                      <a:srgbClr val="FF0000"/>
                    </a:solidFill>
                  </a:rPr>
                  <a:t>8</a:t>
                </a:r>
                <a:r>
                  <a:rPr lang="en-US" sz="2200" i="0" baseline="0" dirty="0" smtClean="0">
                    <a:solidFill>
                      <a:srgbClr val="FF0000"/>
                    </a:solidFill>
                  </a:rPr>
                  <a:t>Li: &lt;13 MeV  </a:t>
                </a:r>
                <a:r>
                  <a:rPr lang="en-US" sz="2200" i="0" baseline="0" dirty="0" smtClean="0">
                    <a:solidFill>
                      <a:srgbClr val="FF0000"/>
                    </a:solidFill>
                    <a:latin typeface="Symbol" charset="2"/>
                    <a:cs typeface="Symbol" charset="2"/>
                  </a:rPr>
                  <a:t>n</a:t>
                </a:r>
                <a:r>
                  <a:rPr lang="en-US" sz="2200" i="0" baseline="0" dirty="0">
                    <a:solidFill>
                      <a:srgbClr val="FF0000"/>
                    </a:solidFill>
                  </a:rPr>
                  <a:t>;</a:t>
                </a:r>
                <a:r>
                  <a:rPr lang="en-US" sz="2200" i="0" baseline="0" dirty="0" smtClean="0">
                    <a:solidFill>
                      <a:srgbClr val="FF0000"/>
                    </a:solidFill>
                  </a:rPr>
                  <a:t> 868 </a:t>
                </a:r>
                <a:r>
                  <a:rPr lang="en-US" sz="2200" i="0" baseline="0" dirty="0" err="1" smtClean="0">
                    <a:solidFill>
                      <a:srgbClr val="FF0000"/>
                    </a:solidFill>
                  </a:rPr>
                  <a:t>ms</a:t>
                </a:r>
                <a:endParaRPr lang="en-US" sz="2200" i="0" baseline="0" dirty="0">
                  <a:solidFill>
                    <a:srgbClr val="FF0000"/>
                  </a:solidFill>
                </a:endParaRPr>
              </a:p>
            </p:txBody>
          </p:sp>
          <p:cxnSp>
            <p:nvCxnSpPr>
              <p:cNvPr id="22" name="Straight Connector 21"/>
              <p:cNvCxnSpPr/>
              <p:nvPr/>
            </p:nvCxnSpPr>
            <p:spPr bwMode="auto">
              <a:xfrm>
                <a:off x="4876800" y="745068"/>
                <a:ext cx="152400" cy="0"/>
              </a:xfrm>
              <a:prstGeom prst="line">
                <a:avLst/>
              </a:prstGeom>
              <a:solidFill>
                <a:schemeClr val="accent1"/>
              </a:solidFill>
              <a:ln w="19050" cap="flat" cmpd="sng" algn="ctr">
                <a:solidFill>
                  <a:srgbClr val="FF0000"/>
                </a:solidFill>
                <a:prstDash val="solid"/>
                <a:round/>
                <a:headEnd type="none" w="med" len="med"/>
                <a:tailEnd type="none" w="med" len="med"/>
              </a:ln>
              <a:effectLst/>
            </p:spPr>
          </p:cxnSp>
        </p:grpSp>
        <p:sp>
          <p:nvSpPr>
            <p:cNvPr id="27" name="TextBox 26"/>
            <p:cNvSpPr txBox="1"/>
            <p:nvPr/>
          </p:nvSpPr>
          <p:spPr>
            <a:xfrm>
              <a:off x="6934200" y="1371600"/>
              <a:ext cx="1501370" cy="369332"/>
            </a:xfrm>
            <a:prstGeom prst="rect">
              <a:avLst/>
            </a:prstGeom>
            <a:solidFill>
              <a:schemeClr val="bg1"/>
            </a:solidFill>
          </p:spPr>
          <p:txBody>
            <a:bodyPr wrap="none" rtlCol="0">
              <a:spAutoFit/>
            </a:bodyPr>
            <a:lstStyle/>
            <a:p>
              <a:r>
                <a:rPr lang="en-US" sz="1800" i="1" baseline="0" dirty="0" smtClean="0">
                  <a:latin typeface="+mn-lt"/>
                </a:rPr>
                <a:t>8.2 10</a:t>
              </a:r>
              <a:r>
                <a:rPr lang="en-US" sz="1800" i="1" baseline="30000" dirty="0" smtClean="0">
                  <a:latin typeface="+mn-lt"/>
                </a:rPr>
                <a:t>14</a:t>
              </a:r>
              <a:r>
                <a:rPr lang="en-US" sz="1800" i="1" baseline="0" dirty="0" smtClean="0">
                  <a:latin typeface="+mn-lt"/>
                </a:rPr>
                <a:t> </a:t>
              </a:r>
              <a:r>
                <a:rPr lang="en-US" sz="1800" i="1" baseline="0" dirty="0" smtClean="0">
                  <a:latin typeface="+mn-lt"/>
                  <a:cs typeface="Symbol" charset="2"/>
                </a:rPr>
                <a:t>n</a:t>
              </a:r>
              <a:r>
                <a:rPr lang="en-US" sz="1800" i="1" baseline="0" dirty="0" smtClean="0">
                  <a:latin typeface="+mn-lt"/>
                </a:rPr>
                <a:t>/s</a:t>
              </a:r>
              <a:endParaRPr lang="en-US" sz="1800" i="1" baseline="0" dirty="0">
                <a:latin typeface="+mn-lt"/>
              </a:endParaRPr>
            </a:p>
          </p:txBody>
        </p:sp>
      </p:grpSp>
    </p:spTree>
    <p:extLst>
      <p:ext uri="{BB962C8B-B14F-4D97-AF65-F5344CB8AC3E}">
        <p14:creationId xmlns:p14="http://schemas.microsoft.com/office/powerpoint/2010/main" val="23017090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examples of different detectors</a:t>
            </a:r>
            <a:endParaRPr lang="en-GB" dirty="0"/>
          </a:p>
        </p:txBody>
      </p:sp>
      <p:sp>
        <p:nvSpPr>
          <p:cNvPr id="4" name="Footer Placeholder 3"/>
          <p:cNvSpPr>
            <a:spLocks noGrp="1"/>
          </p:cNvSpPr>
          <p:nvPr>
            <p:ph type="ftr" sz="quarter" idx="10"/>
          </p:nvPr>
        </p:nvSpPr>
        <p:spPr/>
        <p:txBody>
          <a:bodyPr/>
          <a:lstStyle/>
          <a:p>
            <a:pPr>
              <a:defRPr/>
            </a:pPr>
            <a:r>
              <a:rPr lang="en-US" smtClean="0"/>
              <a:t>SPSC_April 2016</a:t>
            </a:r>
            <a:endParaRPr lang="en-GB"/>
          </a:p>
        </p:txBody>
      </p:sp>
      <p:sp>
        <p:nvSpPr>
          <p:cNvPr id="5" name="Slide Number Placeholder 4"/>
          <p:cNvSpPr>
            <a:spLocks noGrp="1"/>
          </p:cNvSpPr>
          <p:nvPr>
            <p:ph type="sldNum" sz="quarter" idx="11"/>
          </p:nvPr>
        </p:nvSpPr>
        <p:spPr/>
        <p:txBody>
          <a:bodyPr/>
          <a:lstStyle/>
          <a:p>
            <a:r>
              <a:rPr lang="en-GB" smtClean="0"/>
              <a:t>Slide#  : </a:t>
            </a:r>
            <a:fld id="{C0367892-4C36-1744-A726-262AF37AA8B7}" type="slidenum">
              <a:rPr lang="en-GB" smtClean="0"/>
              <a:pPr/>
              <a:t>14</a:t>
            </a:fld>
            <a:endParaRPr lang="en-GB">
              <a:solidFill>
                <a:schemeClr val="accent1"/>
              </a:solidFill>
            </a:endParaRPr>
          </a:p>
        </p:txBody>
      </p:sp>
      <p:grpSp>
        <p:nvGrpSpPr>
          <p:cNvPr id="3" name="Group 5"/>
          <p:cNvGrpSpPr/>
          <p:nvPr/>
        </p:nvGrpSpPr>
        <p:grpSpPr>
          <a:xfrm>
            <a:off x="6477000" y="3517900"/>
            <a:ext cx="3388627" cy="2819400"/>
            <a:chOff x="6603399" y="468170"/>
            <a:chExt cx="3144716" cy="2209800"/>
          </a:xfrm>
        </p:grpSpPr>
        <p:pic>
          <p:nvPicPr>
            <p:cNvPr id="7" name="Picture 6"/>
            <p:cNvPicPr>
              <a:picLocks noChangeAspect="1"/>
            </p:cNvPicPr>
            <p:nvPr/>
          </p:nvPicPr>
          <p:blipFill>
            <a:blip r:embed="rId2"/>
            <a:stretch>
              <a:fillRect/>
            </a:stretch>
          </p:blipFill>
          <p:spPr>
            <a:xfrm>
              <a:off x="6603399" y="468170"/>
              <a:ext cx="3144716" cy="2209800"/>
            </a:xfrm>
            <a:prstGeom prst="rect">
              <a:avLst/>
            </a:prstGeom>
          </p:spPr>
        </p:pic>
        <p:sp>
          <p:nvSpPr>
            <p:cNvPr id="8" name="Rectangle 7"/>
            <p:cNvSpPr/>
            <p:nvPr/>
          </p:nvSpPr>
          <p:spPr>
            <a:xfrm>
              <a:off x="7451981" y="2038925"/>
              <a:ext cx="897983" cy="265353"/>
            </a:xfrm>
            <a:prstGeom prst="rect">
              <a:avLst/>
            </a:prstGeom>
          </p:spPr>
          <p:txBody>
            <a:bodyPr wrap="none">
              <a:spAutoFit/>
            </a:bodyPr>
            <a:lstStyle/>
            <a:p>
              <a:r>
                <a:rPr lang="en-US" dirty="0" smtClean="0">
                  <a:solidFill>
                    <a:srgbClr val="FF0000"/>
                  </a:solidFill>
                </a:rPr>
                <a:t>5 years</a:t>
              </a:r>
              <a:endParaRPr lang="en-US" dirty="0">
                <a:solidFill>
                  <a:srgbClr val="FF0000"/>
                </a:solidFill>
              </a:endParaRPr>
            </a:p>
          </p:txBody>
        </p:sp>
      </p:grpSp>
      <p:sp>
        <p:nvSpPr>
          <p:cNvPr id="10" name="Rectangle 9"/>
          <p:cNvSpPr/>
          <p:nvPr/>
        </p:nvSpPr>
        <p:spPr>
          <a:xfrm>
            <a:off x="304800" y="609600"/>
            <a:ext cx="2766390" cy="2462212"/>
          </a:xfrm>
          <a:prstGeom prst="rect">
            <a:avLst/>
          </a:prstGeom>
        </p:spPr>
        <p:txBody>
          <a:bodyPr wrap="none">
            <a:spAutoFit/>
          </a:bodyPr>
          <a:lstStyle/>
          <a:p>
            <a:r>
              <a:rPr lang="en-US" sz="2200" i="0" baseline="0" dirty="0" err="1" smtClean="0">
                <a:solidFill>
                  <a:srgbClr val="FF0000"/>
                </a:solidFill>
                <a:latin typeface="+mn-lt"/>
              </a:rPr>
              <a:t>Borexino</a:t>
            </a:r>
            <a:r>
              <a:rPr lang="en-US" sz="2200" i="0" baseline="0" dirty="0" smtClean="0">
                <a:solidFill>
                  <a:srgbClr val="FF0000"/>
                </a:solidFill>
                <a:latin typeface="+mn-lt"/>
              </a:rPr>
              <a:t> detector:</a:t>
            </a:r>
          </a:p>
          <a:p>
            <a:r>
              <a:rPr lang="en-US" sz="2200" i="0" baseline="0" dirty="0" smtClean="0">
                <a:solidFill>
                  <a:srgbClr val="FF0000"/>
                </a:solidFill>
                <a:latin typeface="+mn-lt"/>
              </a:rPr>
              <a:t>SOX</a:t>
            </a:r>
          </a:p>
          <a:p>
            <a:r>
              <a:rPr lang="en-US" sz="2200" b="0" i="0" baseline="0" dirty="0" smtClean="0">
                <a:latin typeface="+mn-lt"/>
              </a:rPr>
              <a:t>75 </a:t>
            </a:r>
            <a:r>
              <a:rPr lang="en-US" sz="2200" b="0" i="0" baseline="0" dirty="0" err="1">
                <a:latin typeface="+mn-lt"/>
              </a:rPr>
              <a:t>kCi</a:t>
            </a:r>
            <a:r>
              <a:rPr lang="en-US" sz="2200" b="0" i="0" baseline="0" dirty="0">
                <a:latin typeface="+mn-lt"/>
              </a:rPr>
              <a:t> </a:t>
            </a:r>
            <a:r>
              <a:rPr lang="en-US" sz="2200" b="0" i="0" baseline="30000" dirty="0" smtClean="0">
                <a:latin typeface="+mn-lt"/>
              </a:rPr>
              <a:t>144</a:t>
            </a:r>
            <a:r>
              <a:rPr lang="en-US" sz="2200" b="0" i="0" baseline="0" dirty="0" smtClean="0">
                <a:latin typeface="+mn-lt"/>
              </a:rPr>
              <a:t>Ce and </a:t>
            </a:r>
          </a:p>
          <a:p>
            <a:r>
              <a:rPr lang="en-US" sz="2200" b="0" i="0" baseline="0" dirty="0" smtClean="0">
                <a:latin typeface="+mn-lt"/>
              </a:rPr>
              <a:t>10MCi </a:t>
            </a:r>
            <a:r>
              <a:rPr lang="en-US" sz="2200" b="0" i="0" baseline="30000" dirty="0" smtClean="0">
                <a:latin typeface="+mn-lt"/>
              </a:rPr>
              <a:t>51</a:t>
            </a:r>
            <a:r>
              <a:rPr lang="en-US" sz="2200" b="0" i="0" baseline="0" dirty="0" smtClean="0">
                <a:latin typeface="+mn-lt"/>
              </a:rPr>
              <a:t>Cr placed</a:t>
            </a:r>
          </a:p>
          <a:p>
            <a:r>
              <a:rPr lang="en-US" sz="2200" b="0" i="0" baseline="0" dirty="0" smtClean="0">
                <a:latin typeface="+mn-lt"/>
              </a:rPr>
              <a:t>outside/</a:t>
            </a:r>
          </a:p>
          <a:p>
            <a:r>
              <a:rPr lang="en-US" sz="2200" b="0" i="0" baseline="0" dirty="0">
                <a:latin typeface="+mn-lt"/>
              </a:rPr>
              <a:t>i</a:t>
            </a:r>
            <a:r>
              <a:rPr lang="en-US" sz="2200" b="0" i="0" baseline="0" dirty="0" smtClean="0">
                <a:latin typeface="+mn-lt"/>
              </a:rPr>
              <a:t>n water tank/</a:t>
            </a:r>
          </a:p>
          <a:p>
            <a:r>
              <a:rPr lang="en-US" sz="2200" b="0" i="0" baseline="0" dirty="0" smtClean="0">
                <a:latin typeface="+mn-lt"/>
              </a:rPr>
              <a:t>in inner </a:t>
            </a:r>
            <a:r>
              <a:rPr lang="en-US" sz="2200" b="0" i="0" baseline="0" dirty="0" err="1" smtClean="0">
                <a:latin typeface="+mn-lt"/>
              </a:rPr>
              <a:t>Scintill</a:t>
            </a:r>
            <a:r>
              <a:rPr lang="en-US" sz="2200" b="0" i="0" baseline="0" dirty="0" smtClean="0">
                <a:latin typeface="+mn-lt"/>
              </a:rPr>
              <a:t>.:</a:t>
            </a:r>
          </a:p>
        </p:txBody>
      </p:sp>
      <p:pic>
        <p:nvPicPr>
          <p:cNvPr id="13" name="Picture 12"/>
          <p:cNvPicPr>
            <a:picLocks noChangeAspect="1"/>
          </p:cNvPicPr>
          <p:nvPr/>
        </p:nvPicPr>
        <p:blipFill>
          <a:blip r:embed="rId3"/>
          <a:stretch>
            <a:fillRect/>
          </a:stretch>
        </p:blipFill>
        <p:spPr>
          <a:xfrm>
            <a:off x="0" y="3517900"/>
            <a:ext cx="3064128" cy="2743200"/>
          </a:xfrm>
          <a:prstGeom prst="rect">
            <a:avLst/>
          </a:prstGeom>
        </p:spPr>
      </p:pic>
      <p:sp>
        <p:nvSpPr>
          <p:cNvPr id="14" name="Rectangle 13"/>
          <p:cNvSpPr/>
          <p:nvPr/>
        </p:nvSpPr>
        <p:spPr>
          <a:xfrm>
            <a:off x="3080792" y="609600"/>
            <a:ext cx="3167608" cy="2462212"/>
          </a:xfrm>
          <a:prstGeom prst="rect">
            <a:avLst/>
          </a:prstGeom>
        </p:spPr>
        <p:txBody>
          <a:bodyPr wrap="square">
            <a:spAutoFit/>
          </a:bodyPr>
          <a:lstStyle/>
          <a:p>
            <a:r>
              <a:rPr lang="en-US" sz="2200" i="0" baseline="0" dirty="0" err="1" smtClean="0">
                <a:solidFill>
                  <a:srgbClr val="FF0000"/>
                </a:solidFill>
                <a:latin typeface="+mn-lt"/>
              </a:rPr>
              <a:t>Kamland</a:t>
            </a:r>
            <a:r>
              <a:rPr lang="en-US" sz="2200" i="0" baseline="0" dirty="0" smtClean="0">
                <a:solidFill>
                  <a:srgbClr val="FF0000"/>
                </a:solidFill>
                <a:latin typeface="+mn-lt"/>
              </a:rPr>
              <a:t>:</a:t>
            </a:r>
          </a:p>
          <a:p>
            <a:r>
              <a:rPr lang="en-US" sz="2200" i="0" baseline="0" dirty="0" err="1" smtClean="0">
                <a:solidFill>
                  <a:srgbClr val="FF0000"/>
                </a:solidFill>
                <a:latin typeface="+mn-lt"/>
              </a:rPr>
              <a:t>CeLAND</a:t>
            </a:r>
            <a:endParaRPr lang="en-US" sz="2200" i="0" baseline="0" dirty="0" smtClean="0">
              <a:solidFill>
                <a:srgbClr val="FF0000"/>
              </a:solidFill>
              <a:latin typeface="+mn-lt"/>
            </a:endParaRPr>
          </a:p>
          <a:p>
            <a:r>
              <a:rPr lang="en-US" sz="2200" b="0" baseline="0" dirty="0">
                <a:latin typeface="+mn-lt"/>
              </a:rPr>
              <a:t>Phase 1 (2015)</a:t>
            </a:r>
            <a:r>
              <a:rPr lang="en-US" sz="2200" b="0" i="0" baseline="0" dirty="0">
                <a:latin typeface="+mn-lt"/>
              </a:rPr>
              <a:t>: 75 </a:t>
            </a:r>
            <a:r>
              <a:rPr lang="en-US" sz="2200" b="0" i="0" baseline="0" dirty="0" err="1">
                <a:latin typeface="+mn-lt"/>
              </a:rPr>
              <a:t>kCi</a:t>
            </a:r>
            <a:r>
              <a:rPr lang="en-US" sz="2200" b="0" i="0" baseline="0" dirty="0">
                <a:latin typeface="+mn-lt"/>
              </a:rPr>
              <a:t> </a:t>
            </a:r>
            <a:r>
              <a:rPr lang="en-US" sz="2200" b="0" i="0" baseline="30000" dirty="0">
                <a:latin typeface="+mn-lt"/>
              </a:rPr>
              <a:t>144</a:t>
            </a:r>
            <a:r>
              <a:rPr lang="en-US" sz="2200" b="0" i="0" baseline="0" dirty="0">
                <a:latin typeface="+mn-lt"/>
              </a:rPr>
              <a:t>Ce</a:t>
            </a:r>
            <a:r>
              <a:rPr lang="en-US" sz="2200" b="0" i="0" baseline="0" dirty="0" smtClean="0">
                <a:latin typeface="+mn-lt"/>
              </a:rPr>
              <a:t> </a:t>
            </a:r>
            <a:r>
              <a:rPr lang="en-US" sz="2200" b="0" i="0" baseline="0" dirty="0">
                <a:latin typeface="+mn-lt"/>
              </a:rPr>
              <a:t>in outer </a:t>
            </a:r>
            <a:r>
              <a:rPr lang="en-US" sz="2200" b="0" i="0" baseline="0" dirty="0" smtClean="0">
                <a:latin typeface="+mn-lt"/>
              </a:rPr>
              <a:t>detector </a:t>
            </a:r>
          </a:p>
          <a:p>
            <a:r>
              <a:rPr lang="en-US" sz="2200" b="0" baseline="0" dirty="0">
                <a:latin typeface="+mn-lt"/>
              </a:rPr>
              <a:t>Phase 2 (2016, if feasible)</a:t>
            </a:r>
            <a:r>
              <a:rPr lang="en-US" sz="2200" b="0" i="0" baseline="0" dirty="0">
                <a:latin typeface="+mn-lt"/>
              </a:rPr>
              <a:t>: 50 </a:t>
            </a:r>
            <a:r>
              <a:rPr lang="en-US" sz="2200" b="0" i="0" baseline="0" dirty="0" err="1">
                <a:latin typeface="+mn-lt"/>
              </a:rPr>
              <a:t>kCi</a:t>
            </a:r>
            <a:r>
              <a:rPr lang="en-US" sz="2200" b="0" i="0" baseline="0" dirty="0">
                <a:latin typeface="+mn-lt"/>
              </a:rPr>
              <a:t> </a:t>
            </a:r>
            <a:r>
              <a:rPr lang="en-US" sz="2200" b="0" i="0" baseline="30000" dirty="0">
                <a:latin typeface="+mn-lt"/>
              </a:rPr>
              <a:t>144</a:t>
            </a:r>
            <a:r>
              <a:rPr lang="en-US" sz="2200" b="0" i="0" baseline="0" dirty="0">
                <a:latin typeface="+mn-lt"/>
              </a:rPr>
              <a:t>Ce</a:t>
            </a:r>
            <a:r>
              <a:rPr lang="en-US" sz="2200" b="0" i="0" baseline="0" dirty="0" smtClean="0">
                <a:latin typeface="+mn-lt"/>
              </a:rPr>
              <a:t> </a:t>
            </a:r>
            <a:r>
              <a:rPr lang="en-US" sz="2200" b="0" i="0" baseline="0" dirty="0">
                <a:latin typeface="+mn-lt"/>
              </a:rPr>
              <a:t>at center of LS</a:t>
            </a:r>
          </a:p>
        </p:txBody>
      </p:sp>
      <p:pic>
        <p:nvPicPr>
          <p:cNvPr id="11" name="Picture 10"/>
          <p:cNvPicPr>
            <a:picLocks noChangeAspect="1"/>
          </p:cNvPicPr>
          <p:nvPr/>
        </p:nvPicPr>
        <p:blipFill>
          <a:blip r:embed="rId4"/>
          <a:stretch>
            <a:fillRect/>
          </a:stretch>
        </p:blipFill>
        <p:spPr>
          <a:xfrm>
            <a:off x="3145903" y="3441700"/>
            <a:ext cx="3483497" cy="2959100"/>
          </a:xfrm>
          <a:prstGeom prst="rect">
            <a:avLst/>
          </a:prstGeom>
        </p:spPr>
      </p:pic>
      <p:sp>
        <p:nvSpPr>
          <p:cNvPr id="15" name="Rectangle 14"/>
          <p:cNvSpPr/>
          <p:nvPr/>
        </p:nvSpPr>
        <p:spPr>
          <a:xfrm>
            <a:off x="6477000" y="628234"/>
            <a:ext cx="3352800" cy="2800766"/>
          </a:xfrm>
          <a:prstGeom prst="rect">
            <a:avLst/>
          </a:prstGeom>
        </p:spPr>
        <p:txBody>
          <a:bodyPr wrap="square">
            <a:spAutoFit/>
          </a:bodyPr>
          <a:lstStyle/>
          <a:p>
            <a:r>
              <a:rPr lang="en-US" sz="2200" i="0" baseline="0" dirty="0" err="1" smtClean="0">
                <a:solidFill>
                  <a:srgbClr val="FF0000"/>
                </a:solidFill>
                <a:latin typeface="+mn-lt"/>
              </a:rPr>
              <a:t>IsoDAR</a:t>
            </a:r>
            <a:r>
              <a:rPr lang="en-US" sz="2200" i="0" baseline="0" dirty="0" smtClean="0">
                <a:solidFill>
                  <a:srgbClr val="FF0000"/>
                </a:solidFill>
                <a:latin typeface="+mn-lt"/>
              </a:rPr>
              <a:t>:</a:t>
            </a:r>
          </a:p>
          <a:p>
            <a:r>
              <a:rPr lang="en-US" sz="2200" baseline="0" dirty="0" smtClean="0">
                <a:solidFill>
                  <a:srgbClr val="FF0000"/>
                </a:solidFill>
                <a:latin typeface="+mn-lt"/>
              </a:rPr>
              <a:t>R&amp;D </a:t>
            </a:r>
            <a:r>
              <a:rPr lang="en-US" sz="2200" b="0" baseline="0" dirty="0" smtClean="0">
                <a:latin typeface="+mn-lt"/>
              </a:rPr>
              <a:t>proposal </a:t>
            </a:r>
            <a:r>
              <a:rPr lang="en-US" sz="2200" b="0" i="0" baseline="0" dirty="0">
                <a:latin typeface="+mn-lt"/>
              </a:rPr>
              <a:t>to place high-power low-energy cyclotron (</a:t>
            </a:r>
            <a:r>
              <a:rPr lang="en-US" sz="2200" b="0" i="0" baseline="0" dirty="0" err="1">
                <a:latin typeface="+mn-lt"/>
              </a:rPr>
              <a:t>DAE</a:t>
            </a:r>
            <a:r>
              <a:rPr lang="en-US" sz="2200" b="0" i="0" baseline="0" dirty="0" err="1">
                <a:latin typeface="+mn-lt"/>
                <a:cs typeface="Symbol" charset="2"/>
              </a:rPr>
              <a:t>d</a:t>
            </a:r>
            <a:r>
              <a:rPr lang="en-US" sz="2200" b="0" i="0" baseline="0" dirty="0" err="1">
                <a:latin typeface="+mn-lt"/>
              </a:rPr>
              <a:t>ALUS</a:t>
            </a:r>
            <a:r>
              <a:rPr lang="en-US" sz="2200" b="0" i="0" baseline="0" dirty="0">
                <a:latin typeface="+mn-lt"/>
              </a:rPr>
              <a:t> project</a:t>
            </a:r>
            <a:r>
              <a:rPr lang="en-US" sz="2200" b="0" i="0" baseline="0" dirty="0" smtClean="0">
                <a:latin typeface="+mn-lt"/>
              </a:rPr>
              <a:t>) in </a:t>
            </a:r>
            <a:r>
              <a:rPr lang="en-US" sz="2200" b="0" i="0" baseline="0" dirty="0">
                <a:latin typeface="+mn-lt"/>
              </a:rPr>
              <a:t>the </a:t>
            </a:r>
            <a:r>
              <a:rPr lang="en-US" sz="2200" b="0" i="0" baseline="0" dirty="0" err="1">
                <a:latin typeface="+mn-lt"/>
              </a:rPr>
              <a:t>Kamioka</a:t>
            </a:r>
            <a:r>
              <a:rPr lang="en-US" sz="2200" b="0" i="0" baseline="0" dirty="0">
                <a:latin typeface="+mn-lt"/>
              </a:rPr>
              <a:t> mine to search for an oscillation pattern in </a:t>
            </a:r>
            <a:r>
              <a:rPr lang="en-US" sz="2200" b="0" i="0" baseline="0" dirty="0" err="1" smtClean="0">
                <a:latin typeface="+mn-lt"/>
              </a:rPr>
              <a:t>Kamland</a:t>
            </a:r>
            <a:endParaRPr lang="en-US" sz="2200" b="0" i="0" baseline="0" dirty="0">
              <a:latin typeface="+mn-lt"/>
            </a:endParaRPr>
          </a:p>
        </p:txBody>
      </p:sp>
    </p:spTree>
    <p:extLst>
      <p:ext uri="{BB962C8B-B14F-4D97-AF65-F5344CB8AC3E}">
        <p14:creationId xmlns:p14="http://schemas.microsoft.com/office/powerpoint/2010/main" val="29888501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 </a:t>
            </a:r>
            <a:r>
              <a:rPr lang="en-GB" dirty="0" err="1" smtClean="0"/>
              <a:t>example:Borexino</a:t>
            </a:r>
            <a:r>
              <a:rPr lang="en-GB" dirty="0" smtClean="0"/>
              <a:t> experiment at LNGS</a:t>
            </a:r>
            <a:endParaRPr lang="en-GB" dirty="0"/>
          </a:p>
        </p:txBody>
      </p:sp>
      <p:sp>
        <p:nvSpPr>
          <p:cNvPr id="4" name="Footer Placeholder 3"/>
          <p:cNvSpPr>
            <a:spLocks noGrp="1"/>
          </p:cNvSpPr>
          <p:nvPr>
            <p:ph type="ftr" sz="quarter" idx="10"/>
          </p:nvPr>
        </p:nvSpPr>
        <p:spPr/>
        <p:txBody>
          <a:bodyPr/>
          <a:lstStyle/>
          <a:p>
            <a:pPr>
              <a:defRPr/>
            </a:pPr>
            <a:r>
              <a:rPr lang="en-US"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 </a:t>
            </a:r>
            <a:fld id="{A86CEAE1-7B07-CE4F-A20C-236EDAD9CE90}" type="slidenum">
              <a:rPr lang="en-GB" smtClean="0"/>
              <a:pPr>
                <a:defRPr/>
              </a:pPr>
              <a:t>15</a:t>
            </a:fld>
            <a:endParaRPr lang="en-GB"/>
          </a:p>
        </p:txBody>
      </p:sp>
      <p:pic>
        <p:nvPicPr>
          <p:cNvPr id="6" name="Picture 5" descr="pix95.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847" y="908720"/>
            <a:ext cx="9618153" cy="5423148"/>
          </a:xfrm>
          <a:prstGeom prst="rect">
            <a:avLst/>
          </a:prstGeom>
        </p:spPr>
      </p:pic>
      <p:sp>
        <p:nvSpPr>
          <p:cNvPr id="7" name="TextBox 6"/>
          <p:cNvSpPr txBox="1"/>
          <p:nvPr/>
        </p:nvSpPr>
        <p:spPr>
          <a:xfrm>
            <a:off x="6177136" y="4581128"/>
            <a:ext cx="829415" cy="400110"/>
          </a:xfrm>
          <a:prstGeom prst="rect">
            <a:avLst/>
          </a:prstGeom>
          <a:noFill/>
        </p:spPr>
        <p:txBody>
          <a:bodyPr wrap="none" rtlCol="0">
            <a:spAutoFit/>
          </a:bodyPr>
          <a:lstStyle/>
          <a:p>
            <a:r>
              <a:rPr lang="en-GB" sz="2000" baseline="0" dirty="0" smtClean="0">
                <a:solidFill>
                  <a:srgbClr val="FF0000"/>
                </a:solidFill>
                <a:latin typeface="+mn-lt"/>
              </a:rPr>
              <a:t>3 eV</a:t>
            </a:r>
            <a:r>
              <a:rPr lang="en-GB" sz="2000" baseline="30000" dirty="0" smtClean="0">
                <a:solidFill>
                  <a:srgbClr val="FF0000"/>
                </a:solidFill>
                <a:latin typeface="+mn-lt"/>
              </a:rPr>
              <a:t>2</a:t>
            </a:r>
            <a:endParaRPr lang="en-GB" sz="2000" baseline="30000" dirty="0">
              <a:solidFill>
                <a:srgbClr val="FF0000"/>
              </a:solidFill>
              <a:latin typeface="+mn-lt"/>
            </a:endParaRPr>
          </a:p>
        </p:txBody>
      </p:sp>
      <p:sp>
        <p:nvSpPr>
          <p:cNvPr id="8" name="TextBox 7"/>
          <p:cNvSpPr txBox="1"/>
          <p:nvPr/>
        </p:nvSpPr>
        <p:spPr>
          <a:xfrm>
            <a:off x="8727708" y="4581128"/>
            <a:ext cx="1049828" cy="400110"/>
          </a:xfrm>
          <a:prstGeom prst="rect">
            <a:avLst/>
          </a:prstGeom>
          <a:noFill/>
        </p:spPr>
        <p:txBody>
          <a:bodyPr wrap="none" rtlCol="0">
            <a:spAutoFit/>
          </a:bodyPr>
          <a:lstStyle/>
          <a:p>
            <a:r>
              <a:rPr lang="en-GB" sz="2000" baseline="0" dirty="0" smtClean="0">
                <a:solidFill>
                  <a:srgbClr val="FF0000"/>
                </a:solidFill>
                <a:latin typeface="+mn-lt"/>
              </a:rPr>
              <a:t>0.5 eV</a:t>
            </a:r>
            <a:r>
              <a:rPr lang="en-GB" sz="2000" baseline="30000" dirty="0" smtClean="0">
                <a:solidFill>
                  <a:srgbClr val="FF0000"/>
                </a:solidFill>
                <a:latin typeface="+mn-lt"/>
              </a:rPr>
              <a:t>2</a:t>
            </a:r>
            <a:endParaRPr lang="en-GB" sz="2000" baseline="30000" dirty="0">
              <a:solidFill>
                <a:srgbClr val="FF0000"/>
              </a:solidFill>
              <a:latin typeface="+mn-lt"/>
            </a:endParaRPr>
          </a:p>
        </p:txBody>
      </p:sp>
      <p:sp>
        <p:nvSpPr>
          <p:cNvPr id="3" name="TextBox 2"/>
          <p:cNvSpPr txBox="1"/>
          <p:nvPr/>
        </p:nvSpPr>
        <p:spPr>
          <a:xfrm>
            <a:off x="7689304" y="2204864"/>
            <a:ext cx="1919866" cy="461665"/>
          </a:xfrm>
          <a:prstGeom prst="rect">
            <a:avLst/>
          </a:prstGeom>
          <a:noFill/>
        </p:spPr>
        <p:txBody>
          <a:bodyPr wrap="none" rtlCol="0">
            <a:spAutoFit/>
          </a:bodyPr>
          <a:lstStyle/>
          <a:p>
            <a:r>
              <a:rPr lang="en-US" sz="2400" baseline="30000" dirty="0" smtClean="0">
                <a:solidFill>
                  <a:srgbClr val="FF0000"/>
                </a:solidFill>
                <a:latin typeface="+mn-lt"/>
              </a:rPr>
              <a:t>144</a:t>
            </a:r>
            <a:r>
              <a:rPr lang="en-US" sz="2400" baseline="0" dirty="0" smtClean="0">
                <a:solidFill>
                  <a:srgbClr val="FF0000"/>
                </a:solidFill>
                <a:latin typeface="+mn-lt"/>
              </a:rPr>
              <a:t>Ce source </a:t>
            </a:r>
            <a:endParaRPr lang="en-GB" sz="2400" dirty="0">
              <a:solidFill>
                <a:srgbClr val="FF0000"/>
              </a:solidFill>
              <a:latin typeface="+mn-lt"/>
            </a:endParaRPr>
          </a:p>
        </p:txBody>
      </p:sp>
    </p:spTree>
    <p:extLst>
      <p:ext uri="{BB962C8B-B14F-4D97-AF65-F5344CB8AC3E}">
        <p14:creationId xmlns:p14="http://schemas.microsoft.com/office/powerpoint/2010/main" val="4277869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Transport of the </a:t>
            </a:r>
            <a:r>
              <a:rPr lang="en-US" baseline="30000" dirty="0" smtClean="0"/>
              <a:t>144</a:t>
            </a:r>
            <a:r>
              <a:rPr lang="en-US" dirty="0" smtClean="0"/>
              <a:t>Ce </a:t>
            </a:r>
            <a:r>
              <a:rPr lang="en-GB" dirty="0" smtClean="0"/>
              <a:t>source from Russia to LNGS</a:t>
            </a:r>
            <a:endParaRPr lang="en-GB" dirty="0"/>
          </a:p>
        </p:txBody>
      </p:sp>
      <p:sp>
        <p:nvSpPr>
          <p:cNvPr id="4" name="Footer Placeholder 3"/>
          <p:cNvSpPr>
            <a:spLocks noGrp="1"/>
          </p:cNvSpPr>
          <p:nvPr>
            <p:ph type="ftr" sz="quarter" idx="10"/>
          </p:nvPr>
        </p:nvSpPr>
        <p:spPr/>
        <p:txBody>
          <a:bodyPr/>
          <a:lstStyle/>
          <a:p>
            <a:pPr>
              <a:defRPr/>
            </a:pPr>
            <a:r>
              <a:rPr lang="en-US"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 </a:t>
            </a:r>
            <a:fld id="{A86CEAE1-7B07-CE4F-A20C-236EDAD9CE90}" type="slidenum">
              <a:rPr lang="en-GB" smtClean="0"/>
              <a:pPr>
                <a:defRPr/>
              </a:pPr>
              <a:t>16</a:t>
            </a:fld>
            <a:endParaRPr lang="en-GB"/>
          </a:p>
        </p:txBody>
      </p:sp>
      <p:pic>
        <p:nvPicPr>
          <p:cNvPr id="6" name="Picture 5" descr="pix94.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622300"/>
            <a:ext cx="8991600" cy="5613400"/>
          </a:xfrm>
          <a:prstGeom prst="rect">
            <a:avLst/>
          </a:prstGeom>
        </p:spPr>
      </p:pic>
    </p:spTree>
    <p:extLst>
      <p:ext uri="{BB962C8B-B14F-4D97-AF65-F5344CB8AC3E}">
        <p14:creationId xmlns:p14="http://schemas.microsoft.com/office/powerpoint/2010/main" val="323280109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err="1" smtClean="0"/>
              <a:t>definitve</a:t>
            </a:r>
            <a:r>
              <a:rPr lang="en-US" dirty="0" smtClean="0"/>
              <a:t> clarification of these “anomalies” at FNAL</a:t>
            </a:r>
            <a:endParaRPr lang="en-US" dirty="0"/>
          </a:p>
        </p:txBody>
      </p:sp>
      <p:sp>
        <p:nvSpPr>
          <p:cNvPr id="3" name="Content Placeholder 2"/>
          <p:cNvSpPr>
            <a:spLocks noGrp="1"/>
          </p:cNvSpPr>
          <p:nvPr>
            <p:ph idx="1"/>
          </p:nvPr>
        </p:nvSpPr>
        <p:spPr>
          <a:xfrm>
            <a:off x="0" y="609600"/>
            <a:ext cx="9906000" cy="3200400"/>
          </a:xfrm>
        </p:spPr>
        <p:txBody>
          <a:bodyPr/>
          <a:lstStyle/>
          <a:p>
            <a:r>
              <a:rPr lang="en-US" sz="2400" dirty="0" smtClean="0"/>
              <a:t>A single experiment </a:t>
            </a:r>
            <a:r>
              <a:rPr lang="en-US" sz="2400" dirty="0"/>
              <a:t>capable to clarify </a:t>
            </a:r>
            <a:r>
              <a:rPr lang="en-US" sz="2400" dirty="0" smtClean="0">
                <a:solidFill>
                  <a:srgbClr val="FF0000"/>
                </a:solidFill>
              </a:rPr>
              <a:t>all </a:t>
            </a:r>
            <a:r>
              <a:rPr lang="en-US" sz="2400" dirty="0">
                <a:solidFill>
                  <a:srgbClr val="FF0000"/>
                </a:solidFill>
              </a:rPr>
              <a:t>these anomalies </a:t>
            </a:r>
            <a:r>
              <a:rPr lang="en-US" sz="2400" dirty="0"/>
              <a:t>at the appropriate &gt; 5 </a:t>
            </a:r>
            <a:r>
              <a:rPr lang="en-US" sz="2400" dirty="0" smtClean="0"/>
              <a:t>sigma level is therefore highly </a:t>
            </a:r>
            <a:r>
              <a:rPr lang="en-US" sz="2400" dirty="0"/>
              <a:t>desirable</a:t>
            </a:r>
            <a:r>
              <a:rPr lang="en-US" sz="2400" dirty="0" smtClean="0"/>
              <a:t>.</a:t>
            </a:r>
          </a:p>
          <a:p>
            <a:r>
              <a:rPr lang="en-US" sz="2400" dirty="0" smtClean="0"/>
              <a:t> Our experiment at FNAL is </a:t>
            </a:r>
            <a:r>
              <a:rPr lang="en-US" sz="2400" dirty="0"/>
              <a:t>based on two main, innovative concepts and a low energy </a:t>
            </a:r>
            <a:r>
              <a:rPr lang="en-US" sz="2400" dirty="0" smtClean="0">
                <a:latin typeface="Symbol" charset="2"/>
                <a:cs typeface="Symbol" charset="2"/>
              </a:rPr>
              <a:t>n</a:t>
            </a:r>
            <a:r>
              <a:rPr lang="en-US" sz="2400" dirty="0" smtClean="0"/>
              <a:t> </a:t>
            </a:r>
            <a:r>
              <a:rPr lang="en-US" sz="2400" dirty="0"/>
              <a:t>and </a:t>
            </a:r>
            <a:r>
              <a:rPr lang="en-US" sz="2400" dirty="0" smtClean="0"/>
              <a:t>anti-</a:t>
            </a:r>
            <a:r>
              <a:rPr lang="en-US" sz="2400" dirty="0" smtClean="0">
                <a:latin typeface="Symbol" charset="2"/>
                <a:cs typeface="Symbol" charset="2"/>
              </a:rPr>
              <a:t>n</a:t>
            </a:r>
            <a:r>
              <a:rPr lang="en-US" sz="2400" dirty="0" smtClean="0"/>
              <a:t> from a proton accelerator.</a:t>
            </a:r>
          </a:p>
          <a:p>
            <a:pPr lvl="1"/>
            <a:r>
              <a:rPr lang="en-US" sz="2400" dirty="0"/>
              <a:t>The first new concept is the comparison for spectral differences of </a:t>
            </a:r>
            <a:r>
              <a:rPr lang="en-US" sz="2400" dirty="0" smtClean="0"/>
              <a:t>two </a:t>
            </a:r>
            <a:r>
              <a:rPr lang="en-US" sz="2400" dirty="0"/>
              <a:t>(or more) identical </a:t>
            </a:r>
            <a:r>
              <a:rPr lang="en-US" sz="2400" dirty="0" smtClean="0"/>
              <a:t>detectors </a:t>
            </a:r>
            <a:r>
              <a:rPr lang="en-US" sz="2400" dirty="0"/>
              <a:t>located at two different </a:t>
            </a:r>
            <a:r>
              <a:rPr lang="en-US" sz="2400" dirty="0" smtClean="0"/>
              <a:t>distances</a:t>
            </a:r>
            <a:r>
              <a:rPr lang="en-US" sz="2400" dirty="0"/>
              <a:t>. </a:t>
            </a:r>
            <a:r>
              <a:rPr lang="en-US" sz="2400" dirty="0" smtClean="0"/>
              <a:t>In the case of </a:t>
            </a:r>
            <a:r>
              <a:rPr lang="en-US" sz="2400" dirty="0"/>
              <a:t>absence of </a:t>
            </a:r>
            <a:r>
              <a:rPr lang="en-US" sz="2400" dirty="0" smtClean="0"/>
              <a:t>“anomalies”, </a:t>
            </a:r>
            <a:r>
              <a:rPr lang="en-US" sz="2400" dirty="0"/>
              <a:t>the </a:t>
            </a:r>
            <a:r>
              <a:rPr lang="en-US" sz="2400" dirty="0" smtClean="0"/>
              <a:t>two distributions </a:t>
            </a:r>
            <a:r>
              <a:rPr lang="en-US" sz="2400" dirty="0"/>
              <a:t>will be a precise copy of each other, </a:t>
            </a:r>
            <a:r>
              <a:rPr lang="en-US" sz="2400" dirty="0" smtClean="0"/>
              <a:t>without </a:t>
            </a:r>
            <a:r>
              <a:rPr lang="en-US" sz="2400" dirty="0"/>
              <a:t>any Monte Carlo </a:t>
            </a:r>
            <a:r>
              <a:rPr lang="en-US" sz="2400" dirty="0" smtClean="0"/>
              <a:t>comparison.</a:t>
            </a:r>
          </a:p>
          <a:p>
            <a:pPr lvl="1"/>
            <a:r>
              <a:rPr lang="en-GB" sz="2400" dirty="0"/>
              <a:t>The second new concept is </a:t>
            </a:r>
            <a:r>
              <a:rPr lang="en-GB" sz="2400" dirty="0" smtClean="0"/>
              <a:t>the </a:t>
            </a:r>
            <a:r>
              <a:rPr lang="en-GB" sz="2400" dirty="0"/>
              <a:t>novel, now fully operational large </a:t>
            </a:r>
            <a:r>
              <a:rPr lang="en-GB" sz="2400" dirty="0" smtClean="0"/>
              <a:t>mass (0.7 k ton) </a:t>
            </a:r>
            <a:r>
              <a:rPr lang="en-GB" sz="2400" dirty="0"/>
              <a:t>Liquid </a:t>
            </a:r>
            <a:r>
              <a:rPr lang="en-GB" sz="2400" dirty="0" err="1" smtClean="0"/>
              <a:t>LAr</a:t>
            </a:r>
            <a:r>
              <a:rPr lang="en-GB" sz="2400" dirty="0"/>
              <a:t>-</a:t>
            </a:r>
            <a:r>
              <a:rPr lang="en-GB" sz="2400" dirty="0" smtClean="0"/>
              <a:t>TPC </a:t>
            </a:r>
            <a:r>
              <a:rPr lang="en-GB" sz="2400" dirty="0"/>
              <a:t>detector </a:t>
            </a:r>
            <a:r>
              <a:rPr lang="en-GB" sz="2400" dirty="0" smtClean="0"/>
              <a:t>developed by </a:t>
            </a:r>
            <a:r>
              <a:rPr lang="en-GB" sz="2400" dirty="0"/>
              <a:t>the ICARUS </a:t>
            </a:r>
            <a:r>
              <a:rPr lang="en-GB" sz="2400" dirty="0" smtClean="0"/>
              <a:t>collaboration.  </a:t>
            </a:r>
            <a:r>
              <a:rPr lang="en-GB" sz="2400" dirty="0"/>
              <a:t>The detector </a:t>
            </a:r>
            <a:r>
              <a:rPr lang="en-GB" sz="2400" dirty="0" smtClean="0"/>
              <a:t>offers </a:t>
            </a:r>
            <a:r>
              <a:rPr lang="en-GB" sz="2400" dirty="0"/>
              <a:t>a </a:t>
            </a:r>
            <a:r>
              <a:rPr lang="en-GB" sz="2400" dirty="0" smtClean="0"/>
              <a:t>“bubble chamber like” continuous sampling</a:t>
            </a:r>
            <a:r>
              <a:rPr lang="en-GB" sz="2400" dirty="0"/>
              <a:t>, homogeneous calorimeter with excellent accuracies and the total energy reconstruction of the event from charge integration. </a:t>
            </a:r>
            <a:endParaRPr lang="en-US" sz="2400" dirty="0" smtClean="0"/>
          </a:p>
          <a:p>
            <a:endParaRPr lang="en-US" sz="2400" dirty="0"/>
          </a:p>
        </p:txBody>
      </p:sp>
      <p:sp>
        <p:nvSpPr>
          <p:cNvPr id="4" name="Footer Placeholder 3"/>
          <p:cNvSpPr>
            <a:spLocks noGrp="1"/>
          </p:cNvSpPr>
          <p:nvPr>
            <p:ph type="ftr" sz="quarter" idx="10"/>
          </p:nvPr>
        </p:nvSpPr>
        <p:spPr/>
        <p:txBody>
          <a:bodyPr/>
          <a:lstStyle/>
          <a:p>
            <a:pPr>
              <a:defRPr/>
            </a:pPr>
            <a:r>
              <a:rPr lang="en-US"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 </a:t>
            </a:r>
            <a:fld id="{A86CEAE1-7B07-CE4F-A20C-236EDAD9CE90}" type="slidenum">
              <a:rPr lang="en-GB" smtClean="0"/>
              <a:pPr>
                <a:defRPr/>
              </a:pPr>
              <a:t>17</a:t>
            </a:fld>
            <a:endParaRPr lang="en-GB"/>
          </a:p>
        </p:txBody>
      </p:sp>
    </p:spTree>
    <p:extLst>
      <p:ext uri="{BB962C8B-B14F-4D97-AF65-F5344CB8AC3E}">
        <p14:creationId xmlns:p14="http://schemas.microsoft.com/office/powerpoint/2010/main" val="19044634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ICARUS LAr-TPC invention by INFN</a:t>
            </a:r>
            <a:endParaRPr lang="en-US" dirty="0"/>
          </a:p>
        </p:txBody>
      </p:sp>
      <p:sp>
        <p:nvSpPr>
          <p:cNvPr id="3" name="Content Placeholder 2"/>
          <p:cNvSpPr>
            <a:spLocks noGrp="1"/>
          </p:cNvSpPr>
          <p:nvPr>
            <p:ph idx="1"/>
          </p:nvPr>
        </p:nvSpPr>
        <p:spPr>
          <a:xfrm>
            <a:off x="0" y="620688"/>
            <a:ext cx="9777536" cy="6120680"/>
          </a:xfrm>
        </p:spPr>
        <p:txBody>
          <a:bodyPr/>
          <a:lstStyle/>
          <a:p>
            <a:pPr marL="234950" lvl="1" indent="-234950">
              <a:spcBef>
                <a:spcPts val="1200"/>
              </a:spcBef>
              <a:buSzPct val="100000"/>
              <a:buFont typeface="Zapf Dingbats" charset="2"/>
              <a:buChar char="l"/>
            </a:pPr>
            <a:r>
              <a:rPr lang="en-US" sz="2400" dirty="0" smtClean="0">
                <a:ea typeface="MS Mincho"/>
                <a:cs typeface="Times New Roman"/>
              </a:rPr>
              <a:t>The </a:t>
            </a:r>
            <a:r>
              <a:rPr lang="en-US" sz="2400" dirty="0">
                <a:ea typeface="MS Mincho"/>
                <a:cs typeface="Times New Roman"/>
              </a:rPr>
              <a:t>ICARUS T600 detector, </a:t>
            </a:r>
            <a:r>
              <a:rPr lang="en-US" sz="2400" dirty="0" smtClean="0">
                <a:ea typeface="MS Mincho"/>
                <a:cs typeface="Times New Roman"/>
              </a:rPr>
              <a:t>~</a:t>
            </a:r>
            <a:r>
              <a:rPr lang="en-US" sz="2400" dirty="0">
                <a:ea typeface="MS Mincho"/>
                <a:cs typeface="Times New Roman"/>
              </a:rPr>
              <a:t>500 ton of sensitive </a:t>
            </a:r>
            <a:r>
              <a:rPr lang="en-US" sz="2400" dirty="0" smtClean="0">
                <a:ea typeface="MS Mincho"/>
                <a:cs typeface="Times New Roman"/>
              </a:rPr>
              <a:t>mass, has already concluded in 2013 </a:t>
            </a:r>
            <a:r>
              <a:rPr lang="en-US" sz="2400" dirty="0">
                <a:ea typeface="MS Mincho"/>
                <a:cs typeface="Times New Roman"/>
              </a:rPr>
              <a:t>a </a:t>
            </a:r>
            <a:r>
              <a:rPr lang="en-US" sz="2400" dirty="0" smtClean="0">
                <a:ea typeface="MS Mincho"/>
                <a:cs typeface="Times New Roman"/>
              </a:rPr>
              <a:t>long </a:t>
            </a:r>
            <a:r>
              <a:rPr lang="en-US" sz="2400" dirty="0">
                <a:ea typeface="MS Mincho"/>
                <a:cs typeface="Times New Roman"/>
              </a:rPr>
              <a:t>duration experiment with </a:t>
            </a:r>
            <a:r>
              <a:rPr lang="en-US" sz="2400" dirty="0" smtClean="0">
                <a:ea typeface="MS Mincho"/>
                <a:cs typeface="Times New Roman"/>
              </a:rPr>
              <a:t>LNGS </a:t>
            </a:r>
            <a:r>
              <a:rPr lang="en-US" sz="2400" dirty="0">
                <a:ea typeface="MS Mincho"/>
                <a:cs typeface="Times New Roman"/>
              </a:rPr>
              <a:t>underground </a:t>
            </a:r>
            <a:r>
              <a:rPr lang="en-US" sz="2400" dirty="0" smtClean="0">
                <a:ea typeface="MS Mincho"/>
                <a:cs typeface="Times New Roman"/>
              </a:rPr>
              <a:t>lab taking </a:t>
            </a:r>
            <a:r>
              <a:rPr lang="en-US" sz="2400" dirty="0">
                <a:ea typeface="MS Mincho"/>
                <a:cs typeface="Times New Roman"/>
              </a:rPr>
              <a:t>data both </a:t>
            </a:r>
            <a:r>
              <a:rPr lang="en-US" sz="2400" dirty="0" smtClean="0">
                <a:ea typeface="MS Mincho"/>
                <a:cs typeface="Times New Roman"/>
              </a:rPr>
              <a:t>of </a:t>
            </a:r>
            <a:r>
              <a:rPr lang="en-US" sz="2400" dirty="0">
                <a:ea typeface="MS Mincho"/>
                <a:cs typeface="Times New Roman"/>
              </a:rPr>
              <a:t>CNGS </a:t>
            </a:r>
            <a:r>
              <a:rPr lang="en-US" sz="2400" dirty="0" smtClean="0">
                <a:latin typeface="Symbol" panose="05050102010706020507" pitchFamily="18" charset="2"/>
                <a:ea typeface="MS Mincho"/>
                <a:cs typeface="Times New Roman"/>
              </a:rPr>
              <a:t>n </a:t>
            </a:r>
            <a:r>
              <a:rPr lang="en-US" sz="2400" dirty="0">
                <a:ea typeface="MS Mincho"/>
                <a:cs typeface="Times New Roman"/>
              </a:rPr>
              <a:t>beam and </a:t>
            </a:r>
            <a:r>
              <a:rPr lang="en-US" sz="2400" dirty="0" smtClean="0">
                <a:ea typeface="MS Mincho"/>
                <a:cs typeface="Times New Roman"/>
              </a:rPr>
              <a:t>c-rays</a:t>
            </a:r>
            <a:r>
              <a:rPr lang="en-US" sz="2400" dirty="0">
                <a:ea typeface="MS Mincho"/>
                <a:cs typeface="Times New Roman"/>
              </a:rPr>
              <a:t>. </a:t>
            </a:r>
          </a:p>
          <a:p>
            <a:pPr marL="234950" lvl="1" indent="-234950">
              <a:spcBef>
                <a:spcPts val="1200"/>
              </a:spcBef>
              <a:buSzPct val="100000"/>
              <a:buFont typeface="Zapf Dingbats" charset="2"/>
              <a:buChar char="l"/>
            </a:pPr>
            <a:r>
              <a:rPr lang="en-US" sz="2400" dirty="0">
                <a:ea typeface="MS Mincho"/>
                <a:cs typeface="Times New Roman"/>
              </a:rPr>
              <a:t>The </a:t>
            </a:r>
            <a:r>
              <a:rPr lang="en-US" sz="2400" dirty="0" smtClean="0">
                <a:ea typeface="MS Mincho"/>
                <a:cs typeface="Times New Roman"/>
              </a:rPr>
              <a:t>detector demonstrated </a:t>
            </a:r>
            <a:r>
              <a:rPr lang="en-US" sz="2400" dirty="0">
                <a:ea typeface="MS Mincho"/>
                <a:cs typeface="Times New Roman"/>
              </a:rPr>
              <a:t>the </a:t>
            </a:r>
            <a:r>
              <a:rPr lang="en-US" sz="2400" dirty="0" smtClean="0">
                <a:ea typeface="MS Mincho"/>
                <a:cs typeface="Times New Roman"/>
              </a:rPr>
              <a:t>performance </a:t>
            </a:r>
            <a:r>
              <a:rPr lang="en-US" sz="2400" dirty="0">
                <a:ea typeface="MS Mincho"/>
                <a:cs typeface="Times New Roman"/>
              </a:rPr>
              <a:t>as tracking device (~1 mm</a:t>
            </a:r>
            <a:r>
              <a:rPr lang="en-US" sz="2400" baseline="30000" dirty="0">
                <a:ea typeface="MS Mincho"/>
                <a:cs typeface="Times New Roman"/>
              </a:rPr>
              <a:t>3</a:t>
            </a:r>
            <a:r>
              <a:rPr lang="en-US" sz="2400" dirty="0">
                <a:ea typeface="MS Mincho"/>
                <a:cs typeface="Times New Roman"/>
              </a:rPr>
              <a:t> spatial resolution) and as homogenous calorimeter measuring the total energy with excellent accuracy for contained events. </a:t>
            </a:r>
            <a:r>
              <a:rPr lang="en-US" sz="2400" dirty="0" smtClean="0">
                <a:ea typeface="MS Mincho"/>
                <a:cs typeface="Times New Roman"/>
              </a:rPr>
              <a:t>Remarkable particle identification </a:t>
            </a:r>
            <a:r>
              <a:rPr lang="en-US" sz="2400" dirty="0">
                <a:ea typeface="MS Mincho"/>
                <a:cs typeface="Times New Roman"/>
              </a:rPr>
              <a:t>capabilities have been determined exploiting the measurement of dE/dx vs. range. </a:t>
            </a:r>
            <a:endParaRPr lang="en-US" sz="2400" dirty="0" smtClean="0">
              <a:ea typeface="MS Mincho"/>
              <a:cs typeface="Times New Roman"/>
            </a:endParaRPr>
          </a:p>
          <a:p>
            <a:pPr marL="234950" lvl="1" indent="-234950">
              <a:spcBef>
                <a:spcPts val="1200"/>
              </a:spcBef>
              <a:buSzPct val="100000"/>
              <a:buFont typeface="Zapf Dingbats" charset="2"/>
              <a:buChar char="l"/>
            </a:pPr>
            <a:r>
              <a:rPr lang="en-US" sz="2400" dirty="0" smtClean="0">
                <a:ea typeface="MS Mincho"/>
                <a:cs typeface="Times New Roman"/>
              </a:rPr>
              <a:t>Reconstruction of </a:t>
            </a:r>
            <a:r>
              <a:rPr lang="en-US" sz="2400" dirty="0">
                <a:ea typeface="MS Mincho"/>
                <a:cs typeface="Times New Roman"/>
              </a:rPr>
              <a:t>the neutrino interaction vertex, </a:t>
            </a:r>
            <a:r>
              <a:rPr lang="en-US" sz="2400" dirty="0" smtClean="0">
                <a:ea typeface="MS Mincho"/>
                <a:cs typeface="Times New Roman"/>
              </a:rPr>
              <a:t>measurements of </a:t>
            </a:r>
            <a:r>
              <a:rPr lang="en-US" sz="2400" dirty="0" err="1" smtClean="0">
                <a:ea typeface="MS Mincho"/>
                <a:cs typeface="Times New Roman"/>
              </a:rPr>
              <a:t>e.m</a:t>
            </a:r>
            <a:r>
              <a:rPr lang="en-US" sz="2400" dirty="0">
                <a:ea typeface="MS Mincho"/>
                <a:cs typeface="Times New Roman"/>
              </a:rPr>
              <a:t>. showers generated by primary electrons and </a:t>
            </a:r>
            <a:r>
              <a:rPr lang="en-US" sz="2400" dirty="0" smtClean="0">
                <a:ea typeface="MS Mincho"/>
                <a:cs typeface="Times New Roman"/>
              </a:rPr>
              <a:t> </a:t>
            </a:r>
            <a:r>
              <a:rPr lang="en-US" sz="2400" dirty="0">
                <a:ea typeface="MS Mincho"/>
                <a:cs typeface="Times New Roman"/>
              </a:rPr>
              <a:t>invariant mass of photon pairs allow to reject to unprecedented level </a:t>
            </a:r>
            <a:r>
              <a:rPr lang="en-US" sz="2400" dirty="0" smtClean="0">
                <a:ea typeface="MS Mincho"/>
                <a:cs typeface="Times New Roman"/>
              </a:rPr>
              <a:t>backgrounds </a:t>
            </a:r>
            <a:r>
              <a:rPr lang="en-US" sz="2400" dirty="0">
                <a:ea typeface="MS Mincho"/>
                <a:cs typeface="Times New Roman"/>
              </a:rPr>
              <a:t>in the study of </a:t>
            </a:r>
            <a:r>
              <a:rPr lang="en-US" sz="2400" dirty="0" err="1">
                <a:ea typeface="MS Mincho"/>
                <a:cs typeface="Times New Roman"/>
              </a:rPr>
              <a:t>νμ→νe</a:t>
            </a:r>
            <a:r>
              <a:rPr lang="en-US" sz="2400" dirty="0">
                <a:ea typeface="MS Mincho"/>
                <a:cs typeface="Times New Roman"/>
              </a:rPr>
              <a:t> </a:t>
            </a:r>
            <a:r>
              <a:rPr lang="en-US" sz="2400" dirty="0" err="1" smtClean="0">
                <a:ea typeface="MS Mincho"/>
                <a:cs typeface="Times New Roman"/>
              </a:rPr>
              <a:t>f.i</a:t>
            </a:r>
            <a:r>
              <a:rPr lang="en-US" sz="2400" dirty="0" smtClean="0">
                <a:ea typeface="MS Mincho"/>
                <a:cs typeface="Times New Roman"/>
              </a:rPr>
              <a:t>. in  LSND like transitions</a:t>
            </a:r>
            <a:r>
              <a:rPr lang="en-US" sz="2400" dirty="0">
                <a:ea typeface="MS Mincho"/>
                <a:cs typeface="Times New Roman"/>
              </a:rPr>
              <a:t>. </a:t>
            </a:r>
            <a:endParaRPr lang="en-US" sz="2400" dirty="0" smtClean="0">
              <a:ea typeface="MS Mincho"/>
              <a:cs typeface="Times New Roman"/>
            </a:endParaRPr>
          </a:p>
          <a:p>
            <a:pPr marL="234950" lvl="1" indent="-234950">
              <a:spcBef>
                <a:spcPts val="1200"/>
              </a:spcBef>
              <a:buSzPct val="100000"/>
              <a:buFont typeface="Zapf Dingbats" charset="2"/>
              <a:buChar char="l"/>
            </a:pPr>
            <a:r>
              <a:rPr lang="en-US" sz="2400" dirty="0" smtClean="0">
                <a:ea typeface="MS Mincho"/>
                <a:cs typeface="Times New Roman"/>
              </a:rPr>
              <a:t>Momentum </a:t>
            </a:r>
            <a:r>
              <a:rPr lang="en-US" sz="2400" dirty="0">
                <a:ea typeface="MS Mincho"/>
                <a:cs typeface="Times New Roman"/>
              </a:rPr>
              <a:t>of non-contained muons can be determined via multiple Coulomb scattering with Δp/p ~15% in the 0.4-4 GeV/c range</a:t>
            </a:r>
            <a:r>
              <a:rPr lang="en-US" sz="2400" dirty="0" smtClean="0">
                <a:ea typeface="MS Mincho"/>
                <a:cs typeface="Times New Roman"/>
              </a:rPr>
              <a:t>.</a:t>
            </a:r>
            <a:endParaRPr lang="en-US" sz="2400" dirty="0">
              <a:ea typeface="MS Mincho"/>
              <a:cs typeface="Times New Roman"/>
            </a:endParaRPr>
          </a:p>
        </p:txBody>
      </p:sp>
      <p:sp>
        <p:nvSpPr>
          <p:cNvPr id="4" name="Slide Number Placeholder 3"/>
          <p:cNvSpPr>
            <a:spLocks noGrp="1"/>
          </p:cNvSpPr>
          <p:nvPr>
            <p:ph type="sldNum" sz="quarter" idx="11"/>
          </p:nvPr>
        </p:nvSpPr>
        <p:spPr/>
        <p:txBody>
          <a:bodyPr/>
          <a:lstStyle/>
          <a:p>
            <a:r>
              <a:rPr lang="en-GB" smtClean="0">
                <a:solidFill>
                  <a:srgbClr val="3333CC"/>
                </a:solidFill>
              </a:rPr>
              <a:t>Slide: </a:t>
            </a:r>
            <a:fld id="{C0367892-4C36-1744-A726-262AF37AA8B7}" type="slidenum">
              <a:rPr lang="en-GB" smtClean="0">
                <a:solidFill>
                  <a:srgbClr val="3333CC"/>
                </a:solidFill>
              </a:rPr>
              <a:pPr/>
              <a:t>18</a:t>
            </a:fld>
            <a:endParaRPr lang="en-GB" dirty="0">
              <a:solidFill>
                <a:srgbClr val="00CC99"/>
              </a:solidFill>
            </a:endParaRPr>
          </a:p>
        </p:txBody>
      </p:sp>
      <p:sp>
        <p:nvSpPr>
          <p:cNvPr id="5" name="Footer Placeholder 4"/>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3755065016"/>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ICARUS physics at FNAL</a:t>
            </a:r>
            <a:endParaRPr lang="en-US" dirty="0"/>
          </a:p>
        </p:txBody>
      </p:sp>
      <p:sp>
        <p:nvSpPr>
          <p:cNvPr id="3" name="Content Placeholder 2"/>
          <p:cNvSpPr>
            <a:spLocks noGrp="1"/>
          </p:cNvSpPr>
          <p:nvPr>
            <p:ph idx="1"/>
          </p:nvPr>
        </p:nvSpPr>
        <p:spPr>
          <a:xfrm>
            <a:off x="-15552" y="548680"/>
            <a:ext cx="9921552" cy="6309320"/>
          </a:xfrm>
        </p:spPr>
        <p:txBody>
          <a:bodyPr/>
          <a:lstStyle/>
          <a:p>
            <a:pPr marL="234950" lvl="1" indent="-234950">
              <a:spcBef>
                <a:spcPts val="1200"/>
              </a:spcBef>
              <a:buSzPct val="100000"/>
              <a:buFont typeface="Zapf Dingbats" charset="2"/>
              <a:buChar char="l"/>
            </a:pPr>
            <a:r>
              <a:rPr lang="en-US" sz="2400" dirty="0">
                <a:ea typeface="MS Mincho"/>
                <a:cs typeface="Times New Roman"/>
              </a:rPr>
              <a:t>The ICARUS Collaboration </a:t>
            </a:r>
            <a:r>
              <a:rPr lang="en-US" sz="2400" dirty="0" smtClean="0">
                <a:ea typeface="MS Mincho"/>
                <a:cs typeface="Times New Roman"/>
              </a:rPr>
              <a:t>at FNAL has </a:t>
            </a:r>
            <a:r>
              <a:rPr lang="en-US" sz="2400" dirty="0">
                <a:ea typeface="MS Mincho"/>
                <a:cs typeface="Times New Roman"/>
              </a:rPr>
              <a:t>been </a:t>
            </a:r>
            <a:r>
              <a:rPr lang="en-US" sz="2400" dirty="0" smtClean="0">
                <a:ea typeface="MS Mincho"/>
                <a:cs typeface="Times New Roman"/>
              </a:rPr>
              <a:t>enlarged </a:t>
            </a:r>
            <a:r>
              <a:rPr lang="en-US" sz="2400" dirty="0" smtClean="0">
                <a:ea typeface="MS Mincho"/>
                <a:cs typeface="Times New Roman"/>
              </a:rPr>
              <a:t>by </a:t>
            </a:r>
            <a:r>
              <a:rPr lang="en-US" sz="2400" dirty="0">
                <a:ea typeface="MS Mincho"/>
                <a:cs typeface="Times New Roman"/>
              </a:rPr>
              <a:t>a number of US </a:t>
            </a:r>
            <a:r>
              <a:rPr lang="en-US" sz="2400" dirty="0" smtClean="0">
                <a:ea typeface="MS Mincho"/>
                <a:cs typeface="Times New Roman"/>
              </a:rPr>
              <a:t>teams: </a:t>
            </a:r>
            <a:r>
              <a:rPr lang="en-US" sz="2400" dirty="0">
                <a:ea typeface="MS Mincho"/>
                <a:cs typeface="Times New Roman"/>
              </a:rPr>
              <a:t>Arlington University, ANL, BNL, Colorado State University, FNAL, LANL, Pittsburg University and SLAC) </a:t>
            </a:r>
            <a:r>
              <a:rPr lang="en-US" sz="2200" dirty="0">
                <a:ea typeface="MS Mincho"/>
                <a:cs typeface="Times New Roman"/>
              </a:rPr>
              <a:t>. </a:t>
            </a:r>
            <a:endParaRPr lang="en-US" sz="2400" dirty="0" smtClean="0">
              <a:ea typeface="MS Mincho"/>
              <a:cs typeface="Times New Roman"/>
            </a:endParaRPr>
          </a:p>
          <a:p>
            <a:pPr marL="234950" lvl="1" indent="-234950">
              <a:spcBef>
                <a:spcPts val="1200"/>
              </a:spcBef>
              <a:buSzPct val="100000"/>
              <a:buFont typeface="Zapf Dingbats" charset="2"/>
              <a:buChar char="l"/>
            </a:pPr>
            <a:r>
              <a:rPr lang="en-US" sz="2400" dirty="0" smtClean="0">
                <a:ea typeface="MS Mincho"/>
                <a:cs typeface="Times New Roman"/>
              </a:rPr>
              <a:t>ICARUS </a:t>
            </a:r>
            <a:r>
              <a:rPr lang="en-US" sz="2400" dirty="0">
                <a:ea typeface="MS Mincho"/>
                <a:cs typeface="Times New Roman"/>
              </a:rPr>
              <a:t>detector will </a:t>
            </a:r>
            <a:r>
              <a:rPr lang="en-US" sz="2400" dirty="0" smtClean="0">
                <a:ea typeface="MS Mincho"/>
                <a:cs typeface="Times New Roman"/>
              </a:rPr>
              <a:t>be soon moved to the US and exposed to the ≈ 0.8 </a:t>
            </a:r>
            <a:r>
              <a:rPr lang="en-US" sz="2400" dirty="0" err="1" smtClean="0">
                <a:ea typeface="MS Mincho"/>
                <a:cs typeface="Times New Roman"/>
              </a:rPr>
              <a:t>GeV</a:t>
            </a:r>
            <a:r>
              <a:rPr lang="en-US" sz="2400" dirty="0" smtClean="0">
                <a:ea typeface="MS Mincho"/>
                <a:cs typeface="Times New Roman"/>
              </a:rPr>
              <a:t> </a:t>
            </a:r>
            <a:r>
              <a:rPr lang="en-US" sz="2400" dirty="0" smtClean="0">
                <a:latin typeface="Symbol" panose="05050102010706020507" pitchFamily="18" charset="2"/>
                <a:ea typeface="MS Mincho"/>
                <a:cs typeface="Times New Roman"/>
              </a:rPr>
              <a:t>n </a:t>
            </a:r>
            <a:r>
              <a:rPr lang="en-US" sz="2400" dirty="0" smtClean="0">
                <a:ea typeface="MS Mincho"/>
                <a:cs typeface="Times New Roman"/>
              </a:rPr>
              <a:t>beam </a:t>
            </a:r>
            <a:r>
              <a:rPr lang="en-US" sz="2400" dirty="0">
                <a:ea typeface="MS Mincho"/>
                <a:cs typeface="Times New Roman"/>
              </a:rPr>
              <a:t>from the Booster  </a:t>
            </a:r>
            <a:r>
              <a:rPr lang="en-US" sz="2400" dirty="0" smtClean="0">
                <a:ea typeface="MS Mincho"/>
                <a:cs typeface="Times New Roman"/>
              </a:rPr>
              <a:t>at </a:t>
            </a:r>
            <a:r>
              <a:rPr lang="en-US" sz="2400" dirty="0">
                <a:ea typeface="MS Mincho"/>
                <a:cs typeface="Times New Roman"/>
              </a:rPr>
              <a:t>600 m from </a:t>
            </a:r>
            <a:r>
              <a:rPr lang="en-US" sz="2400" dirty="0" smtClean="0">
                <a:ea typeface="MS Mincho"/>
                <a:cs typeface="Times New Roman"/>
              </a:rPr>
              <a:t>target, in </a:t>
            </a:r>
            <a:r>
              <a:rPr lang="en-US" sz="2400" dirty="0">
                <a:ea typeface="MS Mincho"/>
                <a:cs typeface="Times New Roman"/>
              </a:rPr>
              <a:t>the framework of </a:t>
            </a:r>
            <a:r>
              <a:rPr lang="en-US" sz="2400" dirty="0" smtClean="0">
                <a:ea typeface="MS Mincho"/>
                <a:cs typeface="Times New Roman"/>
              </a:rPr>
              <a:t>the SBN program. The </a:t>
            </a:r>
            <a:r>
              <a:rPr lang="en-US" sz="2400" dirty="0">
                <a:ea typeface="MS Mincho"/>
                <a:cs typeface="Times New Roman"/>
              </a:rPr>
              <a:t>neutrino </a:t>
            </a:r>
            <a:r>
              <a:rPr lang="en-US" sz="2400" dirty="0" smtClean="0">
                <a:ea typeface="MS Mincho"/>
                <a:cs typeface="Times New Roman"/>
              </a:rPr>
              <a:t>oscillations </a:t>
            </a:r>
            <a:r>
              <a:rPr lang="en-US" sz="2400" dirty="0">
                <a:ea typeface="MS Mincho"/>
                <a:cs typeface="Times New Roman"/>
              </a:rPr>
              <a:t>are searched </a:t>
            </a:r>
            <a:r>
              <a:rPr lang="en-US" sz="2400" dirty="0" smtClean="0">
                <a:ea typeface="MS Mincho"/>
                <a:cs typeface="Times New Roman"/>
              </a:rPr>
              <a:t>comparing </a:t>
            </a:r>
            <a:r>
              <a:rPr lang="en-US" sz="2400" dirty="0">
                <a:ea typeface="MS Mincho"/>
                <a:cs typeface="Times New Roman"/>
              </a:rPr>
              <a:t>the </a:t>
            </a:r>
            <a:r>
              <a:rPr lang="en-US" sz="2400" dirty="0" smtClean="0">
                <a:ea typeface="MS Mincho"/>
                <a:cs typeface="Times New Roman"/>
              </a:rPr>
              <a:t>measured </a:t>
            </a:r>
            <a:r>
              <a:rPr lang="en-US" sz="2400" dirty="0">
                <a:ea typeface="MS Mincho"/>
                <a:cs typeface="Times New Roman"/>
              </a:rPr>
              <a:t>spectra with the un-oscillated ones at the </a:t>
            </a:r>
            <a:r>
              <a:rPr lang="en-US" sz="2400" dirty="0" smtClean="0">
                <a:ea typeface="MS Mincho"/>
                <a:cs typeface="Times New Roman"/>
              </a:rPr>
              <a:t>nearer sites of </a:t>
            </a:r>
            <a:r>
              <a:rPr lang="en-US" sz="2400" dirty="0" err="1" smtClean="0">
                <a:uFill>
                  <a:solidFill/>
                </a:uFill>
              </a:rPr>
              <a:t>MicroBooNE</a:t>
            </a:r>
            <a:r>
              <a:rPr lang="en-US" sz="2400" dirty="0" smtClean="0">
                <a:uFill>
                  <a:solidFill/>
                </a:uFill>
              </a:rPr>
              <a:t>(400 m) and SBND(130 m).</a:t>
            </a:r>
          </a:p>
          <a:p>
            <a:pPr marL="234950" lvl="1" indent="-234950">
              <a:spcBef>
                <a:spcPts val="1200"/>
              </a:spcBef>
              <a:buSzPct val="100000"/>
              <a:buFont typeface="Zapf Dingbats" charset="2"/>
              <a:buChar char="l"/>
            </a:pPr>
            <a:r>
              <a:rPr lang="en-US" sz="2400" dirty="0" smtClean="0">
                <a:ea typeface="MS Mincho"/>
                <a:cs typeface="Times New Roman"/>
              </a:rPr>
              <a:t>At </a:t>
            </a:r>
            <a:r>
              <a:rPr lang="en-US" sz="2400" dirty="0">
                <a:ea typeface="MS Mincho"/>
                <a:cs typeface="Times New Roman"/>
              </a:rPr>
              <a:t>shallow depths, a large background of uncorrelated cosmic rays will occur during the 1 </a:t>
            </a:r>
            <a:r>
              <a:rPr lang="en-US" sz="2400" dirty="0" err="1">
                <a:ea typeface="MS Mincho"/>
                <a:cs typeface="Times New Roman"/>
              </a:rPr>
              <a:t>ms</a:t>
            </a:r>
            <a:r>
              <a:rPr lang="en-US" sz="2400" dirty="0">
                <a:ea typeface="MS Mincho"/>
                <a:cs typeface="Times New Roman"/>
              </a:rPr>
              <a:t> </a:t>
            </a:r>
            <a:r>
              <a:rPr lang="en-US" sz="2400" dirty="0" smtClean="0">
                <a:ea typeface="MS Mincho"/>
                <a:cs typeface="Times New Roman"/>
              </a:rPr>
              <a:t>long the LAr-TPC  readout and </a:t>
            </a:r>
            <a:r>
              <a:rPr lang="en-US" sz="2400" dirty="0">
                <a:ea typeface="MS Mincho"/>
                <a:cs typeface="Times New Roman"/>
              </a:rPr>
              <a:t>each triggering event: ~ 11 </a:t>
            </a:r>
            <a:r>
              <a:rPr lang="en-US" sz="2400" dirty="0" err="1">
                <a:ea typeface="MS Mincho"/>
                <a:cs typeface="Times New Roman"/>
              </a:rPr>
              <a:t>muon</a:t>
            </a:r>
            <a:r>
              <a:rPr lang="en-US" sz="2400" dirty="0">
                <a:ea typeface="MS Mincho"/>
                <a:cs typeface="Times New Roman"/>
              </a:rPr>
              <a:t> </a:t>
            </a:r>
            <a:r>
              <a:rPr lang="en-US" sz="2400" dirty="0" smtClean="0">
                <a:ea typeface="MS Mincho"/>
                <a:cs typeface="Times New Roman"/>
              </a:rPr>
              <a:t>uncorrelated tracks </a:t>
            </a:r>
            <a:r>
              <a:rPr lang="en-US" sz="2400" dirty="0">
                <a:ea typeface="MS Mincho"/>
                <a:cs typeface="Times New Roman"/>
              </a:rPr>
              <a:t>per drift </a:t>
            </a:r>
            <a:r>
              <a:rPr lang="en-US" sz="2400" dirty="0" smtClean="0">
                <a:ea typeface="MS Mincho"/>
                <a:cs typeface="Times New Roman"/>
              </a:rPr>
              <a:t>in were </a:t>
            </a:r>
            <a:r>
              <a:rPr lang="en-US" sz="2400" dirty="0">
                <a:ea typeface="MS Mincho"/>
                <a:cs typeface="Times New Roman"/>
              </a:rPr>
              <a:t>measured on </a:t>
            </a:r>
            <a:r>
              <a:rPr lang="en-US" sz="2400" dirty="0" smtClean="0">
                <a:ea typeface="MS Mincho"/>
                <a:cs typeface="Times New Roman"/>
              </a:rPr>
              <a:t>surface in Pavia 2001. </a:t>
            </a:r>
            <a:endParaRPr lang="en-US" sz="2400" dirty="0">
              <a:uFill>
                <a:solidFill/>
              </a:uFill>
            </a:endParaRPr>
          </a:p>
          <a:p>
            <a:pPr marL="234950" lvl="1" indent="-234950">
              <a:spcBef>
                <a:spcPts val="1200"/>
              </a:spcBef>
              <a:buSzPct val="100000"/>
              <a:buFont typeface="Zapf Dingbats" charset="2"/>
              <a:buChar char="l"/>
            </a:pPr>
            <a:r>
              <a:rPr lang="en-US" sz="2400" dirty="0">
                <a:ea typeface="MS Mincho"/>
                <a:cs typeface="Times New Roman"/>
              </a:rPr>
              <a:t>ICARUS will also  collect </a:t>
            </a:r>
            <a:r>
              <a:rPr lang="en-US" sz="2400" dirty="0" smtClean="0">
                <a:ea typeface="MS Mincho"/>
                <a:cs typeface="Times New Roman"/>
              </a:rPr>
              <a:t>simultaneously a </a:t>
            </a:r>
            <a:r>
              <a:rPr lang="en-US" sz="2400" dirty="0">
                <a:ea typeface="MS Mincho"/>
                <a:cs typeface="Times New Roman"/>
              </a:rPr>
              <a:t>large sample of </a:t>
            </a:r>
            <a:r>
              <a:rPr lang="en-US" sz="2400" dirty="0" err="1" smtClean="0">
                <a:ea typeface="MS Mincho"/>
                <a:cs typeface="Times New Roman"/>
              </a:rPr>
              <a:t>ve</a:t>
            </a:r>
            <a:r>
              <a:rPr lang="en-US" sz="2400" dirty="0" smtClean="0">
                <a:ea typeface="MS Mincho"/>
                <a:cs typeface="Times New Roman"/>
              </a:rPr>
              <a:t> events </a:t>
            </a:r>
            <a:r>
              <a:rPr lang="en-US" sz="2400" dirty="0">
                <a:ea typeface="MS Mincho"/>
                <a:cs typeface="Times New Roman"/>
              </a:rPr>
              <a:t>with the NUMI Off-Axis beam at ~ 2 </a:t>
            </a:r>
            <a:r>
              <a:rPr lang="en-US" sz="2400" dirty="0" err="1" smtClean="0">
                <a:ea typeface="MS Mincho"/>
                <a:cs typeface="Times New Roman"/>
              </a:rPr>
              <a:t>GeV</a:t>
            </a:r>
            <a:r>
              <a:rPr lang="en-US" sz="2400" dirty="0" smtClean="0">
                <a:ea typeface="MS Mincho"/>
                <a:cs typeface="Times New Roman"/>
              </a:rPr>
              <a:t> in preparation to </a:t>
            </a:r>
            <a:r>
              <a:rPr lang="en-US" sz="2400" dirty="0">
                <a:ea typeface="MS Mincho"/>
                <a:cs typeface="Times New Roman"/>
              </a:rPr>
              <a:t>the future DUNE project</a:t>
            </a:r>
            <a:r>
              <a:rPr lang="en-US" sz="2400" dirty="0" smtClean="0">
                <a:ea typeface="MS Mincho"/>
                <a:cs typeface="Times New Roman"/>
              </a:rPr>
              <a:t>.</a:t>
            </a:r>
          </a:p>
        </p:txBody>
      </p:sp>
      <p:sp>
        <p:nvSpPr>
          <p:cNvPr id="4" name="Slide Number Placeholder 3"/>
          <p:cNvSpPr>
            <a:spLocks noGrp="1"/>
          </p:cNvSpPr>
          <p:nvPr>
            <p:ph type="sldNum" sz="quarter" idx="11"/>
          </p:nvPr>
        </p:nvSpPr>
        <p:spPr/>
        <p:txBody>
          <a:bodyPr/>
          <a:lstStyle/>
          <a:p>
            <a:r>
              <a:rPr lang="en-GB" smtClean="0">
                <a:solidFill>
                  <a:srgbClr val="3333CC"/>
                </a:solidFill>
              </a:rPr>
              <a:t>Slide: </a:t>
            </a:r>
            <a:fld id="{C0367892-4C36-1744-A726-262AF37AA8B7}" type="slidenum">
              <a:rPr lang="en-GB" smtClean="0">
                <a:solidFill>
                  <a:srgbClr val="3333CC"/>
                </a:solidFill>
              </a:rPr>
              <a:pPr/>
              <a:t>19</a:t>
            </a:fld>
            <a:endParaRPr lang="en-GB" dirty="0">
              <a:solidFill>
                <a:srgbClr val="00CC99"/>
              </a:solidFill>
            </a:endParaRPr>
          </a:p>
        </p:txBody>
      </p:sp>
      <p:sp>
        <p:nvSpPr>
          <p:cNvPr id="5" name="Footer Placeholder 4"/>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1067518137"/>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GB" dirty="0"/>
              <a:t>The ICARUS/WA104 Collaboration</a:t>
            </a:r>
            <a:endParaRPr lang="en-US" dirty="0"/>
          </a:p>
        </p:txBody>
      </p:sp>
      <p:sp>
        <p:nvSpPr>
          <p:cNvPr id="6"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2</a:t>
            </a:fld>
            <a:endParaRPr lang="en-GB" dirty="0">
              <a:solidFill>
                <a:srgbClr val="00CC99"/>
              </a:solidFill>
            </a:endParaRPr>
          </a:p>
        </p:txBody>
      </p:sp>
      <p:sp>
        <p:nvSpPr>
          <p:cNvPr id="7" name="TextBox 6"/>
          <p:cNvSpPr txBox="1"/>
          <p:nvPr/>
        </p:nvSpPr>
        <p:spPr>
          <a:xfrm>
            <a:off x="1" y="548680"/>
            <a:ext cx="9887272" cy="6186310"/>
          </a:xfrm>
          <a:prstGeom prst="rect">
            <a:avLst/>
          </a:prstGeom>
          <a:noFill/>
        </p:spPr>
        <p:txBody>
          <a:bodyPr wrap="square" rtlCol="0">
            <a:spAutoFit/>
          </a:bodyPr>
          <a:lstStyle/>
          <a:p>
            <a:pPr algn="ctr"/>
            <a:r>
              <a:rPr lang="en-US" sz="1800" b="0" i="1" baseline="0" dirty="0">
                <a:latin typeface="Comic Sans MS"/>
                <a:cs typeface="Comic Sans MS"/>
              </a:rPr>
              <a:t>Argonne National Laboratory (ANL), USA</a:t>
            </a:r>
          </a:p>
          <a:p>
            <a:pPr algn="ctr"/>
            <a:r>
              <a:rPr lang="en-US" sz="1800" b="0" i="1" baseline="0" dirty="0">
                <a:latin typeface="Comic Sans MS"/>
                <a:cs typeface="Comic Sans MS"/>
              </a:rPr>
              <a:t>Brookhaven National Laboratory (BNL), USA</a:t>
            </a:r>
          </a:p>
          <a:p>
            <a:pPr algn="ctr"/>
            <a:r>
              <a:rPr lang="en-US" sz="1800" b="0" i="1" baseline="0" dirty="0" smtClean="0">
                <a:latin typeface="Comic Sans MS"/>
                <a:cs typeface="Comic Sans MS"/>
              </a:rPr>
              <a:t>CERN</a:t>
            </a:r>
            <a:r>
              <a:rPr lang="en-US" sz="1800" b="0" i="1" baseline="0" dirty="0">
                <a:latin typeface="Comic Sans MS"/>
                <a:cs typeface="Comic Sans MS"/>
              </a:rPr>
              <a:t>, Geneva, Switzerland</a:t>
            </a:r>
          </a:p>
          <a:p>
            <a:pPr algn="ctr"/>
            <a:r>
              <a:rPr lang="en-US" sz="1800" b="0" i="1" baseline="0" dirty="0">
                <a:latin typeface="Comic Sans MS"/>
                <a:cs typeface="Comic Sans MS"/>
              </a:rPr>
              <a:t>Colorado State University, USA</a:t>
            </a:r>
          </a:p>
          <a:p>
            <a:pPr algn="ctr"/>
            <a:r>
              <a:rPr lang="en-US" sz="1800" b="0" i="1" baseline="0" dirty="0">
                <a:latin typeface="Comic Sans MS"/>
                <a:cs typeface="Comic Sans MS"/>
              </a:rPr>
              <a:t>Fermi National Laboratory  (FNAL), USA</a:t>
            </a:r>
          </a:p>
          <a:p>
            <a:pPr algn="ctr"/>
            <a:r>
              <a:rPr lang="en-US" sz="1800" b="0" i="1" baseline="0" dirty="0" smtClean="0">
                <a:latin typeface="Comic Sans MS"/>
                <a:cs typeface="Comic Sans MS"/>
              </a:rPr>
              <a:t>INFN </a:t>
            </a:r>
            <a:r>
              <a:rPr lang="en-US" sz="1800" b="0" i="1" baseline="0" dirty="0" err="1">
                <a:latin typeface="Comic Sans MS"/>
                <a:cs typeface="Comic Sans MS"/>
              </a:rPr>
              <a:t>Sez</a:t>
            </a:r>
            <a:r>
              <a:rPr lang="en-US" sz="1800" b="0" i="1" baseline="0" dirty="0">
                <a:latin typeface="Comic Sans MS"/>
                <a:cs typeface="Comic Sans MS"/>
              </a:rPr>
              <a:t>. di Catania and University, Catania, </a:t>
            </a:r>
            <a:r>
              <a:rPr lang="en-US" sz="1800" b="0" i="1" baseline="0" dirty="0" smtClean="0">
                <a:latin typeface="Comic Sans MS"/>
                <a:cs typeface="Comic Sans MS"/>
              </a:rPr>
              <a:t>Italy</a:t>
            </a:r>
          </a:p>
          <a:p>
            <a:pPr algn="ctr"/>
            <a:r>
              <a:rPr lang="en-US" sz="1800" b="0" i="1" baseline="0" dirty="0" smtClean="0">
                <a:latin typeface="Comic Sans MS"/>
                <a:cs typeface="Comic Sans MS"/>
              </a:rPr>
              <a:t>INFN </a:t>
            </a:r>
            <a:r>
              <a:rPr lang="en-US" sz="1800" b="0" i="1" baseline="0" dirty="0">
                <a:latin typeface="Comic Sans MS"/>
                <a:cs typeface="Comic Sans MS"/>
              </a:rPr>
              <a:t>GSSI, L’Aquila, </a:t>
            </a:r>
            <a:r>
              <a:rPr lang="en-US" sz="1800" b="0" i="1" baseline="0" dirty="0" smtClean="0">
                <a:latin typeface="Comic Sans MS"/>
                <a:cs typeface="Comic Sans MS"/>
              </a:rPr>
              <a:t>Italy</a:t>
            </a:r>
            <a:endParaRPr lang="en-US" sz="1800" b="0" i="1" baseline="0" dirty="0">
              <a:latin typeface="Comic Sans MS"/>
              <a:cs typeface="Comic Sans MS"/>
            </a:endParaRPr>
          </a:p>
          <a:p>
            <a:pPr marL="0" indent="0" algn="ctr">
              <a:buNone/>
            </a:pPr>
            <a:r>
              <a:rPr lang="en-US" sz="1800" b="0" i="1" baseline="0" dirty="0">
                <a:latin typeface="Comic Sans MS"/>
                <a:cs typeface="Comic Sans MS"/>
              </a:rPr>
              <a:t>INFN LNGS, </a:t>
            </a:r>
            <a:r>
              <a:rPr lang="en-US" sz="1800" b="0" i="1" baseline="0" dirty="0" err="1">
                <a:latin typeface="Comic Sans MS"/>
                <a:cs typeface="Comic Sans MS"/>
              </a:rPr>
              <a:t>Assergi</a:t>
            </a:r>
            <a:r>
              <a:rPr lang="en-US" sz="1800" b="0" i="1" baseline="0" dirty="0">
                <a:latin typeface="Comic Sans MS"/>
                <a:cs typeface="Comic Sans MS"/>
              </a:rPr>
              <a:t> (AQ), Italy</a:t>
            </a:r>
          </a:p>
          <a:p>
            <a:pPr algn="ctr"/>
            <a:r>
              <a:rPr lang="en-US" sz="1800" b="0" i="1" baseline="0" dirty="0" smtClean="0">
                <a:latin typeface="Comic Sans MS"/>
                <a:cs typeface="Comic Sans MS"/>
              </a:rPr>
              <a:t>INFN </a:t>
            </a:r>
            <a:r>
              <a:rPr lang="en-US" sz="1800" b="0" i="1" baseline="0" dirty="0" err="1">
                <a:latin typeface="Comic Sans MS"/>
                <a:cs typeface="Comic Sans MS"/>
              </a:rPr>
              <a:t>Sez</a:t>
            </a:r>
            <a:r>
              <a:rPr lang="en-US" sz="1800" b="0" i="1" baseline="0" dirty="0">
                <a:latin typeface="Comic Sans MS"/>
                <a:cs typeface="Comic Sans MS"/>
              </a:rPr>
              <a:t>. di Milano </a:t>
            </a:r>
            <a:r>
              <a:rPr lang="en-US" sz="1800" b="0" i="1" baseline="0" dirty="0" err="1">
                <a:latin typeface="Comic Sans MS"/>
                <a:cs typeface="Comic Sans MS"/>
              </a:rPr>
              <a:t>Bicocca</a:t>
            </a:r>
            <a:r>
              <a:rPr lang="en-US" sz="1800" b="0" i="1" baseline="0" dirty="0">
                <a:latin typeface="Comic Sans MS"/>
                <a:cs typeface="Comic Sans MS"/>
              </a:rPr>
              <a:t>, Milano, </a:t>
            </a:r>
            <a:r>
              <a:rPr lang="en-US" sz="1800" b="0" i="1" baseline="0" dirty="0" smtClean="0">
                <a:latin typeface="Comic Sans MS"/>
                <a:cs typeface="Comic Sans MS"/>
              </a:rPr>
              <a:t>Italy</a:t>
            </a:r>
            <a:endParaRPr lang="en-US" sz="1800" b="0" i="1" baseline="0" dirty="0">
              <a:latin typeface="Comic Sans MS"/>
              <a:cs typeface="Comic Sans MS"/>
            </a:endParaRPr>
          </a:p>
          <a:p>
            <a:pPr marL="0" indent="0" algn="ctr">
              <a:buNone/>
            </a:pPr>
            <a:r>
              <a:rPr lang="en-US" sz="1800" b="0" i="1" baseline="0" dirty="0">
                <a:latin typeface="Comic Sans MS"/>
                <a:cs typeface="Comic Sans MS"/>
              </a:rPr>
              <a:t>INFN </a:t>
            </a:r>
            <a:r>
              <a:rPr lang="en-US" sz="1800" b="0" i="1" baseline="0" dirty="0" err="1">
                <a:latin typeface="Comic Sans MS"/>
                <a:cs typeface="Comic Sans MS"/>
              </a:rPr>
              <a:t>Sez</a:t>
            </a:r>
            <a:r>
              <a:rPr lang="en-US" sz="1800" b="0" i="1" baseline="0" dirty="0">
                <a:latin typeface="Comic Sans MS"/>
                <a:cs typeface="Comic Sans MS"/>
              </a:rPr>
              <a:t>. di Napoli, Napoli, </a:t>
            </a:r>
            <a:r>
              <a:rPr lang="en-US" sz="1800" b="0" i="1" baseline="0" dirty="0" smtClean="0">
                <a:latin typeface="Comic Sans MS"/>
                <a:cs typeface="Comic Sans MS"/>
              </a:rPr>
              <a:t>Italy</a:t>
            </a:r>
          </a:p>
          <a:p>
            <a:pPr algn="ctr"/>
            <a:r>
              <a:rPr lang="en-US" sz="1800" b="0" i="1" baseline="0" dirty="0">
                <a:latin typeface="Comic Sans MS"/>
                <a:cs typeface="Comic Sans MS"/>
              </a:rPr>
              <a:t>INFN </a:t>
            </a:r>
            <a:r>
              <a:rPr lang="en-US" sz="1800" b="0" i="1" baseline="0" dirty="0" err="1">
                <a:latin typeface="Comic Sans MS"/>
                <a:cs typeface="Comic Sans MS"/>
              </a:rPr>
              <a:t>Sez</a:t>
            </a:r>
            <a:r>
              <a:rPr lang="en-US" sz="1800" b="0" i="1" baseline="0" dirty="0">
                <a:latin typeface="Comic Sans MS"/>
                <a:cs typeface="Comic Sans MS"/>
              </a:rPr>
              <a:t>. di </a:t>
            </a:r>
            <a:r>
              <a:rPr lang="en-US" sz="1800" b="0" i="1" baseline="0" dirty="0" err="1">
                <a:latin typeface="Comic Sans MS"/>
                <a:cs typeface="Comic Sans MS"/>
              </a:rPr>
              <a:t>Padova</a:t>
            </a:r>
            <a:r>
              <a:rPr lang="en-US" sz="1800" b="0" i="1" baseline="0" dirty="0">
                <a:latin typeface="Comic Sans MS"/>
                <a:cs typeface="Comic Sans MS"/>
              </a:rPr>
              <a:t> and University, </a:t>
            </a:r>
            <a:r>
              <a:rPr lang="en-US" sz="1800" b="0" i="1" baseline="0" dirty="0" err="1">
                <a:latin typeface="Comic Sans MS"/>
                <a:cs typeface="Comic Sans MS"/>
              </a:rPr>
              <a:t>Padova</a:t>
            </a:r>
            <a:r>
              <a:rPr lang="en-US" sz="1800" b="0" i="1" baseline="0" dirty="0">
                <a:latin typeface="Comic Sans MS"/>
                <a:cs typeface="Comic Sans MS"/>
              </a:rPr>
              <a:t>, </a:t>
            </a:r>
            <a:r>
              <a:rPr lang="en-US" sz="1800" b="0" i="1" baseline="0" dirty="0" smtClean="0">
                <a:latin typeface="Comic Sans MS"/>
                <a:cs typeface="Comic Sans MS"/>
              </a:rPr>
              <a:t>Italy</a:t>
            </a:r>
            <a:endParaRPr lang="en-US" sz="1800" b="0" i="1" baseline="0" dirty="0">
              <a:latin typeface="Comic Sans MS"/>
              <a:cs typeface="Comic Sans MS"/>
            </a:endParaRPr>
          </a:p>
          <a:p>
            <a:pPr marL="0" indent="0" algn="ctr">
              <a:buNone/>
            </a:pPr>
            <a:r>
              <a:rPr lang="en-US" sz="1800" b="0" i="1" baseline="0" dirty="0">
                <a:latin typeface="Comic Sans MS"/>
                <a:cs typeface="Comic Sans MS"/>
              </a:rPr>
              <a:t>INFN </a:t>
            </a:r>
            <a:r>
              <a:rPr lang="en-US" sz="1800" b="0" i="1" baseline="0" dirty="0" err="1">
                <a:latin typeface="Comic Sans MS"/>
                <a:cs typeface="Comic Sans MS"/>
              </a:rPr>
              <a:t>Sez</a:t>
            </a:r>
            <a:r>
              <a:rPr lang="en-US" sz="1800" b="0" i="1" baseline="0" dirty="0">
                <a:latin typeface="Comic Sans MS"/>
                <a:cs typeface="Comic Sans MS"/>
              </a:rPr>
              <a:t>. di Pavia and University, Pavia, Italy</a:t>
            </a:r>
          </a:p>
          <a:p>
            <a:pPr algn="ctr"/>
            <a:r>
              <a:rPr lang="en-US" sz="1800" b="0" i="1" baseline="0" dirty="0">
                <a:latin typeface="Comic Sans MS"/>
                <a:cs typeface="Comic Sans MS"/>
              </a:rPr>
              <a:t>H. </a:t>
            </a:r>
            <a:r>
              <a:rPr lang="en-US" sz="1800" b="0" i="1" baseline="0" dirty="0" err="1">
                <a:latin typeface="Comic Sans MS"/>
                <a:cs typeface="Comic Sans MS"/>
              </a:rPr>
              <a:t>Niewodniczanski</a:t>
            </a:r>
            <a:r>
              <a:rPr lang="en-US" sz="1800" b="0" i="1" baseline="0" dirty="0">
                <a:latin typeface="Comic Sans MS"/>
                <a:cs typeface="Comic Sans MS"/>
              </a:rPr>
              <a:t> Inst. of </a:t>
            </a:r>
            <a:r>
              <a:rPr lang="en-US" sz="1800" b="0" i="1" baseline="0" dirty="0" err="1">
                <a:latin typeface="Comic Sans MS"/>
                <a:cs typeface="Comic Sans MS"/>
              </a:rPr>
              <a:t>Nucl</a:t>
            </a:r>
            <a:r>
              <a:rPr lang="en-US" sz="1800" b="0" i="1" baseline="0" dirty="0">
                <a:latin typeface="Comic Sans MS"/>
                <a:cs typeface="Comic Sans MS"/>
              </a:rPr>
              <a:t>. Phys., Polish Academy of Science, Krakow, Poland</a:t>
            </a:r>
          </a:p>
          <a:p>
            <a:pPr marL="0" indent="0" algn="ctr">
              <a:buNone/>
            </a:pPr>
            <a:r>
              <a:rPr lang="en-US" sz="1800" b="0" i="1" baseline="0" dirty="0" smtClean="0">
                <a:latin typeface="Comic Sans MS"/>
                <a:cs typeface="Comic Sans MS"/>
              </a:rPr>
              <a:t>Institute </a:t>
            </a:r>
            <a:r>
              <a:rPr lang="en-US" sz="1800" b="0" i="1" baseline="0" dirty="0">
                <a:latin typeface="Comic Sans MS"/>
                <a:cs typeface="Comic Sans MS"/>
              </a:rPr>
              <a:t>for Nuclear Research (INR),       </a:t>
            </a:r>
          </a:p>
          <a:p>
            <a:pPr algn="ctr"/>
            <a:r>
              <a:rPr lang="en-US" sz="1800" b="0" i="1" baseline="0" dirty="0">
                <a:latin typeface="Comic Sans MS"/>
                <a:cs typeface="Comic Sans MS"/>
              </a:rPr>
              <a:t>Institute of Physics, University of Silesia, Katowice, Poland</a:t>
            </a:r>
          </a:p>
          <a:p>
            <a:pPr marL="0" indent="0" algn="ctr">
              <a:buNone/>
            </a:pPr>
            <a:r>
              <a:rPr lang="en-US" sz="1800" b="0" i="1" baseline="0" dirty="0" smtClean="0">
                <a:latin typeface="Comic Sans MS"/>
                <a:cs typeface="Comic Sans MS"/>
              </a:rPr>
              <a:t>Inst</a:t>
            </a:r>
            <a:r>
              <a:rPr lang="en-US" sz="1800" b="0" i="1" baseline="0" dirty="0">
                <a:latin typeface="Comic Sans MS"/>
                <a:cs typeface="Comic Sans MS"/>
              </a:rPr>
              <a:t>.</a:t>
            </a:r>
            <a:r>
              <a:rPr lang="en-US" sz="1800" b="0" i="1" baseline="0" dirty="0" smtClean="0">
                <a:latin typeface="Comic Sans MS"/>
                <a:cs typeface="Comic Sans MS"/>
              </a:rPr>
              <a:t> </a:t>
            </a:r>
            <a:r>
              <a:rPr lang="en-US" sz="1800" b="0" i="1" baseline="0" dirty="0">
                <a:latin typeface="Comic Sans MS"/>
                <a:cs typeface="Comic Sans MS"/>
              </a:rPr>
              <a:t>for Radio-Electronics, Warsaw </a:t>
            </a:r>
            <a:r>
              <a:rPr lang="en-US" sz="1800" b="0" i="1" baseline="0" dirty="0" smtClean="0">
                <a:latin typeface="Comic Sans MS"/>
                <a:cs typeface="Comic Sans MS"/>
              </a:rPr>
              <a:t>University </a:t>
            </a:r>
            <a:r>
              <a:rPr lang="en-US" sz="1800" b="0" i="1" baseline="0" dirty="0">
                <a:latin typeface="Comic Sans MS"/>
                <a:cs typeface="Comic Sans MS"/>
              </a:rPr>
              <a:t>of Technology, Warsaw, Poland</a:t>
            </a:r>
          </a:p>
          <a:p>
            <a:pPr algn="ctr"/>
            <a:r>
              <a:rPr lang="en-US" sz="1800" b="0" i="1" baseline="0" dirty="0">
                <a:latin typeface="Comic Sans MS"/>
                <a:cs typeface="Comic Sans MS"/>
              </a:rPr>
              <a:t>Los Alamos National Laboratory (LANL), USA</a:t>
            </a:r>
          </a:p>
          <a:p>
            <a:pPr marL="0" indent="0" algn="ctr">
              <a:buNone/>
            </a:pPr>
            <a:r>
              <a:rPr lang="en-US" sz="1800" b="0" i="1" baseline="0" dirty="0" smtClean="0">
                <a:latin typeface="Comic Sans MS"/>
                <a:cs typeface="Comic Sans MS"/>
              </a:rPr>
              <a:t>National </a:t>
            </a:r>
            <a:r>
              <a:rPr lang="en-US" sz="1800" b="0" i="1" baseline="0" dirty="0">
                <a:latin typeface="Comic Sans MS"/>
                <a:cs typeface="Comic Sans MS"/>
              </a:rPr>
              <a:t>Centre for Nuclear Research, Warsaw, </a:t>
            </a:r>
            <a:r>
              <a:rPr lang="en-US" sz="1800" b="0" i="1" baseline="0" dirty="0" smtClean="0">
                <a:latin typeface="Comic Sans MS"/>
                <a:cs typeface="Comic Sans MS"/>
              </a:rPr>
              <a:t>Poland</a:t>
            </a:r>
          </a:p>
          <a:p>
            <a:pPr marL="0" indent="0" algn="ctr">
              <a:buNone/>
            </a:pPr>
            <a:r>
              <a:rPr lang="en-US" sz="1800" b="0" i="1" baseline="0" dirty="0">
                <a:latin typeface="Comic Sans MS"/>
                <a:cs typeface="Comic Sans MS"/>
              </a:rPr>
              <a:t>Pittsburgh University, USA</a:t>
            </a:r>
          </a:p>
          <a:p>
            <a:pPr algn="ctr"/>
            <a:r>
              <a:rPr lang="en-US" sz="1800" b="0" i="1" baseline="0" dirty="0">
                <a:latin typeface="Comic Sans MS"/>
                <a:cs typeface="Comic Sans MS"/>
              </a:rPr>
              <a:t>Russian Academy of Science, Moscow, Russia</a:t>
            </a:r>
          </a:p>
          <a:p>
            <a:pPr marL="0" indent="0" algn="ctr">
              <a:buNone/>
            </a:pPr>
            <a:r>
              <a:rPr lang="en-US" sz="1800" b="0" i="1" baseline="0" dirty="0">
                <a:latin typeface="Comic Sans MS"/>
                <a:cs typeface="Comic Sans MS"/>
              </a:rPr>
              <a:t>SLAC, Stanford, CA, USA</a:t>
            </a:r>
          </a:p>
          <a:p>
            <a:pPr marL="0" indent="0" algn="ctr">
              <a:buNone/>
            </a:pPr>
            <a:r>
              <a:rPr lang="en-US" sz="1800" b="0" i="1" baseline="0" dirty="0" smtClean="0">
                <a:latin typeface="Comic Sans MS"/>
                <a:cs typeface="Comic Sans MS"/>
              </a:rPr>
              <a:t>Texas </a:t>
            </a:r>
            <a:r>
              <a:rPr lang="en-US" sz="1800" b="0" i="1" baseline="0" dirty="0">
                <a:latin typeface="Comic Sans MS"/>
                <a:cs typeface="Comic Sans MS"/>
              </a:rPr>
              <a:t>University, Arlington, </a:t>
            </a:r>
            <a:r>
              <a:rPr lang="en-US" sz="1800" b="0" i="1" baseline="0" dirty="0" smtClean="0">
                <a:latin typeface="Comic Sans MS"/>
                <a:cs typeface="Comic Sans MS"/>
              </a:rPr>
              <a:t>USA</a:t>
            </a:r>
            <a:endParaRPr lang="en-US" sz="1800" b="0" i="1" baseline="0" dirty="0">
              <a:latin typeface="Comic Sans MS"/>
              <a:cs typeface="Comic Sans MS"/>
            </a:endParaRPr>
          </a:p>
        </p:txBody>
      </p:sp>
      <p:sp>
        <p:nvSpPr>
          <p:cNvPr id="3" name="Footer Placeholder 2"/>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91123252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 name="pasted-image.pdf"/>
          <p:cNvPicPr/>
          <p:nvPr/>
        </p:nvPicPr>
        <p:blipFill>
          <a:blip r:embed="rId2">
            <a:extLst/>
          </a:blip>
          <a:stretch>
            <a:fillRect/>
          </a:stretch>
        </p:blipFill>
        <p:spPr>
          <a:xfrm>
            <a:off x="-91903" y="-6350"/>
            <a:ext cx="10089805" cy="6868829"/>
          </a:xfrm>
          <a:prstGeom prst="rect">
            <a:avLst/>
          </a:prstGeom>
          <a:ln w="12700">
            <a:miter lim="400000"/>
          </a:ln>
        </p:spPr>
      </p:pic>
      <p:sp>
        <p:nvSpPr>
          <p:cNvPr id="224" name="Shape 224"/>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lIns="0" tIns="0" rIns="0" bIns="0"/>
          <a:lstStyle/>
          <a:p>
            <a:pPr lvl="0">
              <a:defRPr>
                <a:uFillTx/>
              </a:defRPr>
            </a:pPr>
            <a:fld id="{86CB4B4D-7CA3-9044-876B-883B54F8677D}" type="slidenum">
              <a:rPr>
                <a:uFill>
                  <a:solidFill/>
                </a:uFill>
              </a:rPr>
              <a:pPr lvl="0">
                <a:defRPr>
                  <a:uFillTx/>
                </a:defRPr>
              </a:pPr>
              <a:t>20</a:t>
            </a:fld>
            <a:endParaRPr>
              <a:uFill>
                <a:solidFill/>
              </a:uFill>
            </a:endParaRPr>
          </a:p>
        </p:txBody>
      </p:sp>
      <p:sp>
        <p:nvSpPr>
          <p:cNvPr id="237" name="Shape 237"/>
          <p:cNvSpPr/>
          <p:nvPr/>
        </p:nvSpPr>
        <p:spPr>
          <a:xfrm>
            <a:off x="2680114" y="162716"/>
            <a:ext cx="3298214" cy="818517"/>
          </a:xfrm>
          <a:prstGeom prst="rect">
            <a:avLst/>
          </a:prstGeom>
          <a:solidFill>
            <a:srgbClr val="FFFFFF"/>
          </a:solidFill>
          <a:ln w="25400">
            <a:solidFill>
              <a:srgbClr val="4F81BD"/>
            </a:solidFill>
            <a:round/>
          </a:ln>
          <a:extLst>
            <a:ext uri="{C572A759-6A51-4108-AA02-DFA0A04FC94B}">
              <ma14:wrappingTextBoxFlag xmlns:ma14="http://schemas.microsoft.com/office/mac/drawingml/2011/main" val="1"/>
            </a:ext>
          </a:extLst>
        </p:spPr>
        <p:txBody>
          <a:bodyPr lIns="0" tIns="0" rIns="0" bIns="0" anchor="ctr"/>
          <a:lstStyle>
            <a:lvl1pPr defTabSz="456892">
              <a:defRPr sz="4800">
                <a:uFill>
                  <a:solidFill>
                    <a:srgbClr val="953735"/>
                  </a:solidFill>
                </a:uFill>
              </a:defRPr>
            </a:lvl1pPr>
          </a:lstStyle>
          <a:p>
            <a:pPr lvl="0">
              <a:defRPr sz="1800">
                <a:uFillTx/>
              </a:defRPr>
            </a:pPr>
            <a:r>
              <a:rPr sz="4800" baseline="0" dirty="0">
                <a:uFill>
                  <a:solidFill>
                    <a:srgbClr val="953735"/>
                  </a:solidFill>
                </a:uFill>
              </a:rPr>
              <a:t>SBN@BNB</a:t>
            </a:r>
          </a:p>
        </p:txBody>
      </p:sp>
      <p:grpSp>
        <p:nvGrpSpPr>
          <p:cNvPr id="6" name="Group 5"/>
          <p:cNvGrpSpPr/>
          <p:nvPr/>
        </p:nvGrpSpPr>
        <p:grpSpPr>
          <a:xfrm>
            <a:off x="2432720" y="2348880"/>
            <a:ext cx="7231317" cy="2066209"/>
            <a:chOff x="2415636" y="2309807"/>
            <a:chExt cx="7231317" cy="2066209"/>
          </a:xfrm>
        </p:grpSpPr>
        <p:pic>
          <p:nvPicPr>
            <p:cNvPr id="227" name="pasted-image.png"/>
            <p:cNvPicPr/>
            <p:nvPr/>
          </p:nvPicPr>
          <p:blipFill>
            <a:blip r:embed="rId3">
              <a:extLst/>
            </a:blip>
            <a:stretch>
              <a:fillRect/>
            </a:stretch>
          </p:blipFill>
          <p:spPr>
            <a:xfrm>
              <a:off x="6445514" y="2570339"/>
              <a:ext cx="2215733" cy="1805677"/>
            </a:xfrm>
            <a:prstGeom prst="rect">
              <a:avLst/>
            </a:prstGeom>
            <a:ln w="12700">
              <a:solidFill/>
              <a:miter lim="400000"/>
            </a:ln>
          </p:spPr>
        </p:pic>
        <p:grpSp>
          <p:nvGrpSpPr>
            <p:cNvPr id="4" name="Group 236"/>
            <p:cNvGrpSpPr/>
            <p:nvPr/>
          </p:nvGrpSpPr>
          <p:grpSpPr>
            <a:xfrm>
              <a:off x="8176276" y="2309807"/>
              <a:ext cx="1470677" cy="510542"/>
              <a:chOff x="-77282" y="-182116"/>
              <a:chExt cx="1357546" cy="510541"/>
            </a:xfrm>
          </p:grpSpPr>
          <p:sp>
            <p:nvSpPr>
              <p:cNvPr id="235" name="Shape 235"/>
              <p:cNvSpPr/>
              <p:nvPr/>
            </p:nvSpPr>
            <p:spPr>
              <a:xfrm>
                <a:off x="-10813" y="-38100"/>
                <a:ext cx="1235514" cy="261608"/>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700"/>
                </a:lvl1pPr>
              </a:lstStyle>
              <a:p>
                <a:pPr lvl="0">
                  <a:defRPr sz="1800">
                    <a:uFillTx/>
                  </a:defRPr>
                </a:pPr>
                <a:r>
                  <a:rPr sz="1700" baseline="0" dirty="0">
                    <a:uFill>
                      <a:solidFill/>
                    </a:uFill>
                  </a:rPr>
                  <a:t>MicroBooNE</a:t>
                </a:r>
              </a:p>
            </p:txBody>
          </p:sp>
          <p:pic>
            <p:nvPicPr>
              <p:cNvPr id="234" name="Picture 233"/>
              <p:cNvPicPr/>
              <p:nvPr/>
            </p:nvPicPr>
            <p:blipFill>
              <a:blip r:embed="rId4">
                <a:extLst/>
              </a:blip>
              <a:stretch>
                <a:fillRect/>
              </a:stretch>
            </p:blipFill>
            <p:spPr>
              <a:xfrm>
                <a:off x="-77282" y="-182116"/>
                <a:ext cx="1357546" cy="510541"/>
              </a:xfrm>
              <a:prstGeom prst="rect">
                <a:avLst/>
              </a:prstGeom>
              <a:effectLst/>
            </p:spPr>
          </p:pic>
        </p:grpSp>
        <p:sp>
          <p:nvSpPr>
            <p:cNvPr id="238" name="Shape 238"/>
            <p:cNvSpPr/>
            <p:nvPr/>
          </p:nvSpPr>
          <p:spPr>
            <a:xfrm flipH="1" flipV="1">
              <a:off x="2415636" y="2658781"/>
              <a:ext cx="4020461" cy="818838"/>
            </a:xfrm>
            <a:prstGeom prst="line">
              <a:avLst/>
            </a:prstGeom>
            <a:ln w="38100">
              <a:solidFill>
                <a:srgbClr val="FFFB00"/>
              </a:solidFill>
              <a:round/>
              <a:tailEnd type="triangle"/>
            </a:ln>
            <a:effectLst>
              <a:outerShdw blurRad="38100" dist="20000" dir="5400000" rotWithShape="0">
                <a:srgbClr val="000000">
                  <a:alpha val="38000"/>
                </a:srgbClr>
              </a:outerShdw>
            </a:effectLst>
          </p:spPr>
          <p:txBody>
            <a:bodyPr lIns="0" tIns="0" rIns="0" bIns="0"/>
            <a:lstStyle/>
            <a:p>
              <a:pPr lvl="0" algn="l">
                <a:defRPr sz="1200">
                  <a:uFillTx/>
                  <a:latin typeface="+mj-lt"/>
                  <a:ea typeface="+mj-ea"/>
                  <a:cs typeface="+mj-cs"/>
                  <a:sym typeface="Helvetica"/>
                </a:defRPr>
              </a:pPr>
              <a:endParaRPr/>
            </a:p>
          </p:txBody>
        </p:sp>
      </p:grpSp>
      <p:grpSp>
        <p:nvGrpSpPr>
          <p:cNvPr id="7" name="Group 6"/>
          <p:cNvGrpSpPr/>
          <p:nvPr/>
        </p:nvGrpSpPr>
        <p:grpSpPr>
          <a:xfrm>
            <a:off x="2403840" y="5079602"/>
            <a:ext cx="6666439" cy="1805782"/>
            <a:chOff x="2403840" y="4912331"/>
            <a:chExt cx="6666439" cy="1805782"/>
          </a:xfrm>
        </p:grpSpPr>
        <p:pic>
          <p:nvPicPr>
            <p:cNvPr id="225" name="lar1nd_3d.png"/>
            <p:cNvPicPr/>
            <p:nvPr/>
          </p:nvPicPr>
          <p:blipFill>
            <a:blip r:embed="rId5">
              <a:extLst/>
            </a:blip>
            <a:stretch>
              <a:fillRect/>
            </a:stretch>
          </p:blipFill>
          <p:spPr>
            <a:xfrm>
              <a:off x="6994978" y="4912331"/>
              <a:ext cx="2075301" cy="1805782"/>
            </a:xfrm>
            <a:prstGeom prst="rect">
              <a:avLst/>
            </a:prstGeom>
            <a:ln w="12700">
              <a:solidFill/>
              <a:miter lim="400000"/>
            </a:ln>
          </p:spPr>
        </p:pic>
        <p:grpSp>
          <p:nvGrpSpPr>
            <p:cNvPr id="2" name="Group 230"/>
            <p:cNvGrpSpPr/>
            <p:nvPr/>
          </p:nvGrpSpPr>
          <p:grpSpPr>
            <a:xfrm>
              <a:off x="6414039" y="5157192"/>
              <a:ext cx="1059241" cy="510542"/>
              <a:chOff x="272933" y="347376"/>
              <a:chExt cx="977760" cy="510541"/>
            </a:xfrm>
          </p:grpSpPr>
          <p:sp>
            <p:nvSpPr>
              <p:cNvPr id="229" name="Shape 229"/>
              <p:cNvSpPr/>
              <p:nvPr/>
            </p:nvSpPr>
            <p:spPr>
              <a:xfrm>
                <a:off x="453066" y="419384"/>
                <a:ext cx="586653" cy="276998"/>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700"/>
                </a:lvl1pPr>
              </a:lstStyle>
              <a:p>
                <a:pPr lvl="0">
                  <a:defRPr sz="1800">
                    <a:uFillTx/>
                  </a:defRPr>
                </a:pPr>
                <a:r>
                  <a:rPr lang="en-US" baseline="0" dirty="0" smtClean="0">
                    <a:uFill>
                      <a:solidFill/>
                    </a:uFill>
                  </a:rPr>
                  <a:t>SB</a:t>
                </a:r>
                <a:r>
                  <a:rPr sz="1700" baseline="0" dirty="0" smtClean="0">
                    <a:uFill>
                      <a:solidFill/>
                    </a:uFill>
                  </a:rPr>
                  <a:t>ND</a:t>
                </a:r>
                <a:endParaRPr sz="1700" baseline="0" dirty="0">
                  <a:uFill>
                    <a:solidFill/>
                  </a:uFill>
                </a:endParaRPr>
              </a:p>
            </p:txBody>
          </p:sp>
          <p:pic>
            <p:nvPicPr>
              <p:cNvPr id="228" name="Picture 227"/>
              <p:cNvPicPr/>
              <p:nvPr/>
            </p:nvPicPr>
            <p:blipFill>
              <a:blip r:embed="rId6">
                <a:extLst/>
              </a:blip>
              <a:stretch>
                <a:fillRect/>
              </a:stretch>
            </p:blipFill>
            <p:spPr>
              <a:xfrm>
                <a:off x="272933" y="347376"/>
                <a:ext cx="977760" cy="510541"/>
              </a:xfrm>
              <a:prstGeom prst="rect">
                <a:avLst/>
              </a:prstGeom>
              <a:effectLst/>
            </p:spPr>
          </p:pic>
        </p:grpSp>
        <p:sp>
          <p:nvSpPr>
            <p:cNvPr id="240" name="Shape 240"/>
            <p:cNvSpPr/>
            <p:nvPr/>
          </p:nvSpPr>
          <p:spPr>
            <a:xfrm flipH="1" flipV="1">
              <a:off x="2403840" y="4965667"/>
              <a:ext cx="4563346" cy="608065"/>
            </a:xfrm>
            <a:prstGeom prst="line">
              <a:avLst/>
            </a:prstGeom>
            <a:ln w="38100">
              <a:solidFill>
                <a:srgbClr val="FFFB00"/>
              </a:solidFill>
              <a:round/>
              <a:tailEnd type="triangle"/>
            </a:ln>
            <a:effectLst>
              <a:outerShdw blurRad="38100" dist="20000" dir="5400000" rotWithShape="0">
                <a:srgbClr val="000000">
                  <a:alpha val="38000"/>
                </a:srgbClr>
              </a:outerShdw>
            </a:effectLst>
          </p:spPr>
          <p:txBody>
            <a:bodyPr lIns="0" tIns="0" rIns="0" bIns="0"/>
            <a:lstStyle/>
            <a:p>
              <a:pPr lvl="0" algn="l">
                <a:defRPr sz="1200">
                  <a:uFillTx/>
                  <a:latin typeface="+mj-lt"/>
                  <a:ea typeface="+mj-ea"/>
                  <a:cs typeface="+mj-cs"/>
                  <a:sym typeface="Helvetica"/>
                </a:defRPr>
              </a:pPr>
              <a:endParaRPr/>
            </a:p>
          </p:txBody>
        </p:sp>
      </p:grpSp>
      <p:grpSp>
        <p:nvGrpSpPr>
          <p:cNvPr id="9" name="Group 8"/>
          <p:cNvGrpSpPr/>
          <p:nvPr/>
        </p:nvGrpSpPr>
        <p:grpSpPr>
          <a:xfrm>
            <a:off x="3679476" y="-5895"/>
            <a:ext cx="6245110" cy="2191410"/>
            <a:chOff x="3679476" y="-5895"/>
            <a:chExt cx="6245110" cy="2191410"/>
          </a:xfrm>
        </p:grpSpPr>
        <p:grpSp>
          <p:nvGrpSpPr>
            <p:cNvPr id="5" name="Group 4"/>
            <p:cNvGrpSpPr/>
            <p:nvPr/>
          </p:nvGrpSpPr>
          <p:grpSpPr>
            <a:xfrm>
              <a:off x="3679476" y="-5895"/>
              <a:ext cx="6245110" cy="2191410"/>
              <a:chOff x="3679476" y="-5895"/>
              <a:chExt cx="6245110" cy="2191410"/>
            </a:xfrm>
          </p:grpSpPr>
          <p:pic>
            <p:nvPicPr>
              <p:cNvPr id="226" name="pasted-image.pdf"/>
              <p:cNvPicPr/>
              <p:nvPr/>
            </p:nvPicPr>
            <p:blipFill>
              <a:blip r:embed="rId7">
                <a:extLst/>
              </a:blip>
              <a:stretch>
                <a:fillRect/>
              </a:stretch>
            </p:blipFill>
            <p:spPr>
              <a:xfrm>
                <a:off x="6192396" y="-5895"/>
                <a:ext cx="3732190" cy="2191410"/>
              </a:xfrm>
              <a:prstGeom prst="rect">
                <a:avLst/>
              </a:prstGeom>
              <a:ln w="12700">
                <a:solidFill/>
                <a:miter lim="400000"/>
              </a:ln>
            </p:spPr>
          </p:pic>
          <p:sp>
            <p:nvSpPr>
              <p:cNvPr id="239" name="Shape 239"/>
              <p:cNvSpPr/>
              <p:nvPr/>
            </p:nvSpPr>
            <p:spPr>
              <a:xfrm flipH="1">
                <a:off x="3679476" y="1174893"/>
                <a:ext cx="2631254" cy="383717"/>
              </a:xfrm>
              <a:prstGeom prst="line">
                <a:avLst/>
              </a:prstGeom>
              <a:ln w="38100">
                <a:solidFill>
                  <a:srgbClr val="FFFB00"/>
                </a:solidFill>
                <a:round/>
                <a:tailEnd type="triangle"/>
              </a:ln>
              <a:effectLst>
                <a:outerShdw blurRad="38100" dist="20000" dir="5400000" rotWithShape="0">
                  <a:srgbClr val="000000">
                    <a:alpha val="38000"/>
                  </a:srgbClr>
                </a:outerShdw>
              </a:effectLst>
            </p:spPr>
            <p:txBody>
              <a:bodyPr lIns="0" tIns="0" rIns="0" bIns="0"/>
              <a:lstStyle/>
              <a:p>
                <a:pPr lvl="0" algn="l">
                  <a:defRPr sz="1200">
                    <a:uFillTx/>
                    <a:latin typeface="+mj-lt"/>
                    <a:ea typeface="+mj-ea"/>
                    <a:cs typeface="+mj-cs"/>
                    <a:sym typeface="Helvetica"/>
                  </a:defRPr>
                </a:pPr>
                <a:endParaRPr/>
              </a:p>
            </p:txBody>
          </p:sp>
        </p:grpSp>
        <p:grpSp>
          <p:nvGrpSpPr>
            <p:cNvPr id="3" name="Group 233"/>
            <p:cNvGrpSpPr/>
            <p:nvPr/>
          </p:nvGrpSpPr>
          <p:grpSpPr>
            <a:xfrm>
              <a:off x="5961112" y="1556792"/>
              <a:ext cx="1584176" cy="504056"/>
              <a:chOff x="-37552" y="-5308"/>
              <a:chExt cx="1462314" cy="504055"/>
            </a:xfrm>
          </p:grpSpPr>
          <p:sp>
            <p:nvSpPr>
              <p:cNvPr id="232" name="Shape 232"/>
              <p:cNvSpPr/>
              <p:nvPr/>
            </p:nvSpPr>
            <p:spPr>
              <a:xfrm>
                <a:off x="95386" y="66700"/>
                <a:ext cx="1286038" cy="261610"/>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700"/>
                </a:lvl1pPr>
              </a:lstStyle>
              <a:p>
                <a:pPr lvl="0">
                  <a:defRPr sz="1800">
                    <a:uFillTx/>
                  </a:defRPr>
                </a:pPr>
                <a:r>
                  <a:rPr sz="1700" baseline="0">
                    <a:uFill>
                      <a:solidFill/>
                    </a:uFill>
                  </a:rPr>
                  <a:t>ICARUS T600</a:t>
                </a:r>
              </a:p>
            </p:txBody>
          </p:sp>
          <p:pic>
            <p:nvPicPr>
              <p:cNvPr id="231" name="Picture 230"/>
              <p:cNvPicPr/>
              <p:nvPr/>
            </p:nvPicPr>
            <p:blipFill>
              <a:blip r:embed="rId8">
                <a:extLst/>
              </a:blip>
              <a:stretch>
                <a:fillRect/>
              </a:stretch>
            </p:blipFill>
            <p:spPr>
              <a:xfrm>
                <a:off x="-37552" y="-5308"/>
                <a:ext cx="1462314" cy="504055"/>
              </a:xfrm>
              <a:prstGeom prst="rect">
                <a:avLst/>
              </a:prstGeom>
              <a:effectLst/>
            </p:spPr>
          </p:pic>
        </p:grpSp>
      </p:grpSp>
    </p:spTree>
    <p:extLst>
      <p:ext uri="{BB962C8B-B14F-4D97-AF65-F5344CB8AC3E}">
        <p14:creationId xmlns:p14="http://schemas.microsoft.com/office/powerpoint/2010/main" val="52110897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Far Detector building at FNAL</a:t>
            </a:r>
            <a:endParaRPr lang="en-US" dirty="0"/>
          </a:p>
        </p:txBody>
      </p:sp>
      <p:sp>
        <p:nvSpPr>
          <p:cNvPr id="3" name="Segnaposto contenuto 2"/>
          <p:cNvSpPr>
            <a:spLocks noGrp="1"/>
          </p:cNvSpPr>
          <p:nvPr>
            <p:ph idx="1"/>
          </p:nvPr>
        </p:nvSpPr>
        <p:spPr>
          <a:xfrm>
            <a:off x="-10069" y="609600"/>
            <a:ext cx="9926141" cy="1091208"/>
          </a:xfrm>
        </p:spPr>
        <p:txBody>
          <a:bodyPr/>
          <a:lstStyle/>
          <a:p>
            <a:r>
              <a:rPr lang="en-US" sz="2000" dirty="0" smtClean="0"/>
              <a:t>Engineering </a:t>
            </a:r>
            <a:r>
              <a:rPr lang="en-US" sz="2000" dirty="0"/>
              <a:t>design of the infrastructures </a:t>
            </a:r>
            <a:r>
              <a:rPr lang="en-US" sz="2000" dirty="0" smtClean="0"/>
              <a:t>(Far Detector building </a:t>
            </a:r>
            <a:r>
              <a:rPr lang="en-US" sz="2000" dirty="0"/>
              <a:t>and services) to host the T600 plant at FNAL </a:t>
            </a:r>
            <a:r>
              <a:rPr lang="en-US" sz="2000" dirty="0" smtClean="0"/>
              <a:t>has been </a:t>
            </a:r>
            <a:r>
              <a:rPr lang="en-US" sz="2000" dirty="0"/>
              <a:t>completed in July </a:t>
            </a:r>
            <a:r>
              <a:rPr lang="en-US" sz="2000" dirty="0" smtClean="0"/>
              <a:t>2015.  Groundbreaking has started in August 2015. </a:t>
            </a:r>
            <a:endParaRPr lang="en-US" sz="2000" dirty="0"/>
          </a:p>
        </p:txBody>
      </p:sp>
      <p:sp>
        <p:nvSpPr>
          <p:cNvPr id="4" name="Segnaposto piè di pagina 3"/>
          <p:cNvSpPr>
            <a:spLocks noGrp="1"/>
          </p:cNvSpPr>
          <p:nvPr>
            <p:ph type="ftr" sz="quarter" idx="10"/>
          </p:nvPr>
        </p:nvSpPr>
        <p:spPr/>
        <p:txBody>
          <a:bodyPr/>
          <a:lstStyle/>
          <a:p>
            <a:pPr>
              <a:defRPr/>
            </a:pPr>
            <a:r>
              <a:rPr lang="en-GB" smtClean="0"/>
              <a:t>SPSC_April 2016</a:t>
            </a:r>
            <a:endParaRPr lang="en-GB"/>
          </a:p>
        </p:txBody>
      </p:sp>
      <p:sp>
        <p:nvSpPr>
          <p:cNvPr id="5" name="Segnaposto numero diapositiva 4"/>
          <p:cNvSpPr>
            <a:spLocks noGrp="1"/>
          </p:cNvSpPr>
          <p:nvPr>
            <p:ph type="sldNum" sz="quarter" idx="11"/>
          </p:nvPr>
        </p:nvSpPr>
        <p:spPr/>
        <p:txBody>
          <a:bodyPr/>
          <a:lstStyle/>
          <a:p>
            <a:pPr>
              <a:defRPr/>
            </a:pPr>
            <a:r>
              <a:rPr lang="en-GB" smtClean="0"/>
              <a:t>Slide: </a:t>
            </a:r>
            <a:fld id="{048174CF-F75A-4FC9-A89C-C11F92EC3EC4}" type="slidenum">
              <a:rPr lang="en-GB" smtClean="0"/>
              <a:pPr>
                <a:defRPr/>
              </a:pPr>
              <a:t>21</a:t>
            </a:fld>
            <a:endParaRPr lang="en-GB"/>
          </a:p>
        </p:txBody>
      </p:sp>
      <p:pic>
        <p:nvPicPr>
          <p:cNvPr id="6" name="Immagin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28664" y="1715010"/>
            <a:ext cx="6684234" cy="5013176"/>
          </a:xfrm>
          <a:prstGeom prst="rect">
            <a:avLst/>
          </a:prstGeom>
        </p:spPr>
      </p:pic>
      <p:sp>
        <p:nvSpPr>
          <p:cNvPr id="8" name="CasellaDiTesto 7"/>
          <p:cNvSpPr txBox="1"/>
          <p:nvPr/>
        </p:nvSpPr>
        <p:spPr>
          <a:xfrm>
            <a:off x="2288704" y="5817458"/>
            <a:ext cx="3096344" cy="707886"/>
          </a:xfrm>
          <a:prstGeom prst="rect">
            <a:avLst/>
          </a:prstGeom>
          <a:noFill/>
        </p:spPr>
        <p:txBody>
          <a:bodyPr wrap="square" rtlCol="0">
            <a:spAutoFit/>
          </a:bodyPr>
          <a:lstStyle/>
          <a:p>
            <a:r>
              <a:rPr lang="en-US" sz="2000" baseline="0" dirty="0" smtClean="0">
                <a:solidFill>
                  <a:schemeClr val="bg1"/>
                </a:solidFill>
                <a:latin typeface="+mn-lt"/>
              </a:rPr>
              <a:t>End of excavation September 4, 2015</a:t>
            </a:r>
            <a:endParaRPr lang="en-US" sz="2000" baseline="0" dirty="0">
              <a:solidFill>
                <a:schemeClr val="bg1"/>
              </a:solidFill>
              <a:latin typeface="+mn-lt"/>
            </a:endParaRPr>
          </a:p>
        </p:txBody>
      </p:sp>
    </p:spTree>
    <p:extLst>
      <p:ext uri="{BB962C8B-B14F-4D97-AF65-F5344CB8AC3E}">
        <p14:creationId xmlns:p14="http://schemas.microsoft.com/office/powerpoint/2010/main" val="36720811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T600 transport and Far Detector building</a:t>
            </a:r>
            <a:endParaRPr lang="en-US" dirty="0"/>
          </a:p>
        </p:txBody>
      </p:sp>
      <p:sp>
        <p:nvSpPr>
          <p:cNvPr id="3" name="Segnaposto contenuto 2"/>
          <p:cNvSpPr>
            <a:spLocks noGrp="1"/>
          </p:cNvSpPr>
          <p:nvPr>
            <p:ph idx="1"/>
          </p:nvPr>
        </p:nvSpPr>
        <p:spPr>
          <a:xfrm>
            <a:off x="-10069" y="609600"/>
            <a:ext cx="9926141" cy="1091208"/>
          </a:xfrm>
        </p:spPr>
        <p:txBody>
          <a:bodyPr/>
          <a:lstStyle/>
          <a:p>
            <a:r>
              <a:rPr lang="en-US" sz="2000" dirty="0" smtClean="0"/>
              <a:t>According to schedule, the two T300 modules will be ready for shipment to the US by the end of 2016, which is compatible with the foreseen </a:t>
            </a:r>
            <a:r>
              <a:rPr lang="en-US" sz="2000" dirty="0"/>
              <a:t>beneficial occupancy </a:t>
            </a:r>
            <a:r>
              <a:rPr lang="en-US" sz="2000" dirty="0" smtClean="0"/>
              <a:t>of the Far Detector building </a:t>
            </a:r>
            <a:r>
              <a:rPr lang="en-US" sz="2000" dirty="0"/>
              <a:t>in beginning 2017.</a:t>
            </a:r>
            <a:r>
              <a:rPr lang="en-US" sz="2000" dirty="0" smtClean="0"/>
              <a:t> </a:t>
            </a:r>
            <a:endParaRPr lang="en-US" sz="2000" dirty="0"/>
          </a:p>
        </p:txBody>
      </p:sp>
      <p:pic>
        <p:nvPicPr>
          <p:cNvPr id="7" name="Immagin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2520" y="1628800"/>
            <a:ext cx="8913440" cy="5013810"/>
          </a:xfrm>
          <a:prstGeom prst="rect">
            <a:avLst/>
          </a:prstGeom>
        </p:spPr>
      </p:pic>
      <p:sp>
        <p:nvSpPr>
          <p:cNvPr id="8" name="CasellaDiTesto 7"/>
          <p:cNvSpPr txBox="1"/>
          <p:nvPr/>
        </p:nvSpPr>
        <p:spPr>
          <a:xfrm>
            <a:off x="848544" y="5589240"/>
            <a:ext cx="5976664" cy="1015663"/>
          </a:xfrm>
          <a:prstGeom prst="rect">
            <a:avLst/>
          </a:prstGeom>
          <a:noFill/>
        </p:spPr>
        <p:txBody>
          <a:bodyPr wrap="square" rtlCol="0">
            <a:spAutoFit/>
          </a:bodyPr>
          <a:lstStyle/>
          <a:p>
            <a:r>
              <a:rPr lang="en-US" sz="2000" baseline="0" dirty="0" smtClean="0">
                <a:latin typeface="+mn-lt"/>
              </a:rPr>
              <a:t>Ground level walls under construction and</a:t>
            </a:r>
          </a:p>
          <a:p>
            <a:r>
              <a:rPr lang="en-US" sz="2000" baseline="0" dirty="0">
                <a:latin typeface="+mn-lt"/>
              </a:rPr>
              <a:t>p</a:t>
            </a:r>
            <a:r>
              <a:rPr lang="en-US" sz="2000" baseline="0" dirty="0" smtClean="0">
                <a:latin typeface="+mn-lt"/>
              </a:rPr>
              <a:t>reparatory work for the loading dock (front)</a:t>
            </a:r>
          </a:p>
          <a:p>
            <a:r>
              <a:rPr lang="en-US" sz="2000" baseline="0" dirty="0" smtClean="0">
                <a:latin typeface="+mn-lt"/>
              </a:rPr>
              <a:t>April 7, 2016</a:t>
            </a:r>
            <a:endParaRPr lang="en-US" sz="2000" baseline="0" dirty="0">
              <a:latin typeface="+mn-lt"/>
            </a:endParaRPr>
          </a:p>
        </p:txBody>
      </p:sp>
      <p:sp>
        <p:nvSpPr>
          <p:cNvPr id="9"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22</a:t>
            </a:fld>
            <a:endParaRPr lang="en-GB" dirty="0">
              <a:solidFill>
                <a:srgbClr val="00CC99"/>
              </a:solidFill>
            </a:endParaRPr>
          </a:p>
        </p:txBody>
      </p:sp>
      <p:sp>
        <p:nvSpPr>
          <p:cNvPr id="4" name="Footer Placeholder 3"/>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11726283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Users\guglielm\Downloads\fig_montanari.png"/>
          <p:cNvPicPr/>
          <p:nvPr/>
        </p:nvPicPr>
        <p:blipFill>
          <a:blip r:embed="rId2">
            <a:extLst>
              <a:ext uri="{28A0092B-C50C-407E-A947-70E740481C1C}">
                <a14:useLocalDpi xmlns:a14="http://schemas.microsoft.com/office/drawing/2010/main" val="0"/>
              </a:ext>
            </a:extLst>
          </a:blip>
          <a:srcRect/>
          <a:stretch>
            <a:fillRect/>
          </a:stretch>
        </p:blipFill>
        <p:spPr bwMode="auto">
          <a:xfrm>
            <a:off x="2144688" y="0"/>
            <a:ext cx="5976664" cy="7893496"/>
          </a:xfrm>
          <a:prstGeom prst="rect">
            <a:avLst/>
          </a:prstGeom>
          <a:noFill/>
          <a:ln>
            <a:noFill/>
          </a:ln>
        </p:spPr>
      </p:pic>
      <p:sp>
        <p:nvSpPr>
          <p:cNvPr id="3" name="Content Placeholder 2"/>
          <p:cNvSpPr>
            <a:spLocks noGrp="1"/>
          </p:cNvSpPr>
          <p:nvPr>
            <p:ph idx="1"/>
          </p:nvPr>
        </p:nvSpPr>
        <p:spPr>
          <a:xfrm>
            <a:off x="304404" y="609600"/>
            <a:ext cx="9297194" cy="515144"/>
          </a:xfrm>
        </p:spPr>
        <p:txBody>
          <a:bodyPr/>
          <a:lstStyle/>
          <a:p>
            <a:pPr algn="ctr"/>
            <a:r>
              <a:rPr lang="en-GB" sz="2400" dirty="0" smtClean="0"/>
              <a:t>Transverse section of the FNAL building for T600 </a:t>
            </a:r>
            <a:endParaRPr lang="en-GB" sz="2400" dirty="0"/>
          </a:p>
        </p:txBody>
      </p:sp>
      <p:sp>
        <p:nvSpPr>
          <p:cNvPr id="4" name="Footer Placeholder 3"/>
          <p:cNvSpPr>
            <a:spLocks noGrp="1"/>
          </p:cNvSpPr>
          <p:nvPr>
            <p:ph type="ftr" sz="quarter" idx="10"/>
          </p:nvPr>
        </p:nvSpPr>
        <p:spPr/>
        <p:txBody>
          <a:bodyPr/>
          <a:lstStyle/>
          <a:p>
            <a:pPr>
              <a:defRPr/>
            </a:pPr>
            <a:r>
              <a:rPr lang="en-GB"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a:t>
            </a:r>
            <a:fld id="{048174CF-F75A-4FC9-A89C-C11F92EC3EC4}" type="slidenum">
              <a:rPr lang="en-GB" smtClean="0"/>
              <a:pPr>
                <a:defRPr/>
              </a:pPr>
              <a:t>23</a:t>
            </a:fld>
            <a:endParaRPr lang="en-GB"/>
          </a:p>
        </p:txBody>
      </p:sp>
      <p:sp>
        <p:nvSpPr>
          <p:cNvPr id="2" name="Title 1"/>
          <p:cNvSpPr>
            <a:spLocks noGrp="1"/>
          </p:cNvSpPr>
          <p:nvPr>
            <p:ph type="title"/>
          </p:nvPr>
        </p:nvSpPr>
        <p:spPr/>
        <p:txBody>
          <a:bodyPr/>
          <a:lstStyle/>
          <a:p>
            <a:r>
              <a:rPr lang="en-GB" dirty="0" smtClean="0"/>
              <a:t>A </a:t>
            </a:r>
            <a:r>
              <a:rPr lang="en-GB" dirty="0" smtClean="0"/>
              <a:t>new building</a:t>
            </a:r>
            <a:endParaRPr lang="en-GB" dirty="0"/>
          </a:p>
        </p:txBody>
      </p:sp>
      <p:sp>
        <p:nvSpPr>
          <p:cNvPr id="8" name="TextBox 7"/>
          <p:cNvSpPr txBox="1"/>
          <p:nvPr/>
        </p:nvSpPr>
        <p:spPr>
          <a:xfrm>
            <a:off x="4304928" y="5013176"/>
            <a:ext cx="1731038" cy="707886"/>
          </a:xfrm>
          <a:prstGeom prst="rect">
            <a:avLst/>
          </a:prstGeom>
          <a:noFill/>
        </p:spPr>
        <p:txBody>
          <a:bodyPr wrap="none" rtlCol="0">
            <a:spAutoFit/>
          </a:bodyPr>
          <a:lstStyle/>
          <a:p>
            <a:pPr algn="ctr"/>
            <a:r>
              <a:rPr lang="en-GB" sz="2000" b="0" i="1" baseline="0" dirty="0" smtClean="0">
                <a:solidFill>
                  <a:srgbClr val="FF0000"/>
                </a:solidFill>
                <a:latin typeface="+mn-lt"/>
              </a:rPr>
              <a:t>T600</a:t>
            </a:r>
          </a:p>
          <a:p>
            <a:r>
              <a:rPr lang="en-GB" sz="2000" b="0" i="1" baseline="0" dirty="0" smtClean="0">
                <a:solidFill>
                  <a:srgbClr val="FF0000"/>
                </a:solidFill>
                <a:latin typeface="+mn-lt"/>
              </a:rPr>
              <a:t>LAr volumes </a:t>
            </a:r>
            <a:endParaRPr lang="en-GB" sz="2000" b="0" i="1" baseline="0" dirty="0">
              <a:solidFill>
                <a:srgbClr val="FF0000"/>
              </a:solidFill>
              <a:latin typeface="+mn-lt"/>
            </a:endParaRPr>
          </a:p>
        </p:txBody>
      </p:sp>
      <p:sp>
        <p:nvSpPr>
          <p:cNvPr id="9" name="TextBox 8"/>
          <p:cNvSpPr txBox="1"/>
          <p:nvPr/>
        </p:nvSpPr>
        <p:spPr>
          <a:xfrm>
            <a:off x="4160912" y="3645024"/>
            <a:ext cx="2035508" cy="400110"/>
          </a:xfrm>
          <a:prstGeom prst="rect">
            <a:avLst/>
          </a:prstGeom>
          <a:noFill/>
        </p:spPr>
        <p:txBody>
          <a:bodyPr wrap="none" rtlCol="0">
            <a:spAutoFit/>
          </a:bodyPr>
          <a:lstStyle/>
          <a:p>
            <a:r>
              <a:rPr lang="en-GB" sz="2000" b="0" i="1" baseline="0" dirty="0" smtClean="0">
                <a:solidFill>
                  <a:srgbClr val="FF0000"/>
                </a:solidFill>
              </a:rPr>
              <a:t>3 m overburden</a:t>
            </a:r>
            <a:endParaRPr lang="en-GB" sz="2000" b="0" i="1" baseline="0" dirty="0">
              <a:solidFill>
                <a:srgbClr val="FF0000"/>
              </a:solidFill>
            </a:endParaRPr>
          </a:p>
        </p:txBody>
      </p:sp>
    </p:spTree>
    <p:extLst>
      <p:ext uri="{BB962C8B-B14F-4D97-AF65-F5344CB8AC3E}">
        <p14:creationId xmlns:p14="http://schemas.microsoft.com/office/powerpoint/2010/main" val="30397231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“naïve expectation</a:t>
            </a:r>
            <a:r>
              <a:rPr lang="en-GB" dirty="0" smtClean="0"/>
              <a:t>” for the short baseline FNAL program</a:t>
            </a:r>
            <a:endParaRPr lang="en-GB" dirty="0"/>
          </a:p>
        </p:txBody>
      </p:sp>
      <p:sp>
        <p:nvSpPr>
          <p:cNvPr id="4" name="Footer Placeholder 3"/>
          <p:cNvSpPr>
            <a:spLocks noGrp="1"/>
          </p:cNvSpPr>
          <p:nvPr>
            <p:ph type="ftr" sz="quarter" idx="10"/>
          </p:nvPr>
        </p:nvSpPr>
        <p:spPr/>
        <p:txBody>
          <a:bodyPr/>
          <a:lstStyle/>
          <a:p>
            <a:pPr>
              <a:defRPr/>
            </a:pPr>
            <a:r>
              <a:rPr lang="en-US"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 </a:t>
            </a:r>
            <a:fld id="{A86CEAE1-7B07-CE4F-A20C-236EDAD9CE90}" type="slidenum">
              <a:rPr lang="en-GB" smtClean="0"/>
              <a:pPr>
                <a:defRPr/>
              </a:pPr>
              <a:t>24</a:t>
            </a:fld>
            <a:endParaRPr lang="en-GB"/>
          </a:p>
        </p:txBody>
      </p:sp>
      <p:sp>
        <p:nvSpPr>
          <p:cNvPr id="3" name="Content Placeholder 2"/>
          <p:cNvSpPr>
            <a:spLocks noGrp="1"/>
          </p:cNvSpPr>
          <p:nvPr>
            <p:ph idx="1"/>
          </p:nvPr>
        </p:nvSpPr>
        <p:spPr>
          <a:xfrm>
            <a:off x="184920" y="620688"/>
            <a:ext cx="9721080" cy="5832648"/>
          </a:xfrm>
        </p:spPr>
        <p:txBody>
          <a:bodyPr/>
          <a:lstStyle/>
          <a:p>
            <a:pPr>
              <a:lnSpc>
                <a:spcPts val="2680"/>
              </a:lnSpc>
            </a:pPr>
            <a:r>
              <a:rPr lang="en-GB" sz="2400" dirty="0" smtClean="0"/>
              <a:t>Let us combine the appearance (LSND) and the disappearances (</a:t>
            </a:r>
            <a:r>
              <a:rPr lang="en-US" sz="2400" dirty="0" smtClean="0"/>
              <a:t>neglecting </a:t>
            </a:r>
            <a:r>
              <a:rPr lang="en-US" sz="2400" dirty="0"/>
              <a:t>oscillations into </a:t>
            </a:r>
            <a:r>
              <a:rPr lang="en-US" sz="2400" dirty="0" err="1"/>
              <a:t>ν</a:t>
            </a:r>
            <a:r>
              <a:rPr lang="en-US" sz="2400" baseline="-25000" dirty="0" err="1"/>
              <a:t>τ</a:t>
            </a:r>
            <a:r>
              <a:rPr lang="en-US" sz="2400" dirty="0"/>
              <a:t> and direct </a:t>
            </a:r>
            <a:r>
              <a:rPr lang="en-US" sz="2400" i="1" dirty="0" err="1"/>
              <a:t>νμ↔</a:t>
            </a:r>
            <a:r>
              <a:rPr lang="en-US" sz="2400" i="1" dirty="0" err="1" smtClean="0"/>
              <a:t>νe</a:t>
            </a:r>
            <a:r>
              <a:rPr lang="en-US" sz="2400" i="1" dirty="0" smtClean="0"/>
              <a:t>)</a:t>
            </a:r>
            <a:r>
              <a:rPr lang="en-US" sz="2400" dirty="0" smtClean="0"/>
              <a:t> </a:t>
            </a:r>
            <a:r>
              <a:rPr lang="en-GB" sz="2400" dirty="0" smtClean="0"/>
              <a:t>as coming from an unique sterile neutrino signature with a 4 x 4 matrix </a:t>
            </a:r>
            <a:r>
              <a:rPr lang="en-GB" sz="2400" dirty="0" err="1" smtClean="0"/>
              <a:t>U</a:t>
            </a:r>
            <a:r>
              <a:rPr lang="en-GB" sz="2400" baseline="-25000" dirty="0" err="1" smtClean="0"/>
              <a:t>ik</a:t>
            </a:r>
            <a:r>
              <a:rPr lang="en-GB" sz="2400" dirty="0" smtClean="0"/>
              <a:t>. </a:t>
            </a:r>
          </a:p>
          <a:p>
            <a:pPr>
              <a:lnSpc>
                <a:spcPts val="2680"/>
              </a:lnSpc>
            </a:pPr>
            <a:r>
              <a:rPr lang="en-GB" sz="2400" dirty="0" smtClean="0"/>
              <a:t>The general formula in the (3+1) model is then:</a:t>
            </a:r>
          </a:p>
          <a:p>
            <a:pPr marL="0" indent="0">
              <a:lnSpc>
                <a:spcPts val="2680"/>
              </a:lnSpc>
              <a:buNone/>
            </a:pPr>
            <a:endParaRPr lang="en-GB" sz="2400" dirty="0"/>
          </a:p>
          <a:p>
            <a:pPr marL="0" indent="0">
              <a:lnSpc>
                <a:spcPts val="2680"/>
              </a:lnSpc>
              <a:buNone/>
            </a:pPr>
            <a:r>
              <a:rPr lang="en-US" sz="2400" dirty="0" smtClean="0"/>
              <a:t>   where </a:t>
            </a:r>
            <a:r>
              <a:rPr lang="en-US" sz="2400" dirty="0"/>
              <a:t>Δ</a:t>
            </a:r>
            <a:r>
              <a:rPr lang="en-US" sz="2400" i="1" dirty="0"/>
              <a:t>m</a:t>
            </a:r>
            <a:r>
              <a:rPr lang="en-US" sz="2400" i="1" baseline="-25000" dirty="0"/>
              <a:t>41</a:t>
            </a:r>
            <a:r>
              <a:rPr lang="en-US" sz="2400" i="1" baseline="30000" dirty="0"/>
              <a:t>2</a:t>
            </a:r>
            <a:r>
              <a:rPr lang="en-US" sz="2400" dirty="0"/>
              <a:t> is the squared mass difference with respect to the </a:t>
            </a:r>
            <a:r>
              <a:rPr lang="en-US" sz="2400" dirty="0" smtClean="0"/>
              <a:t>      fourth </a:t>
            </a:r>
            <a:r>
              <a:rPr lang="en-US" sz="2400" dirty="0"/>
              <a:t>heavier neutrino </a:t>
            </a:r>
            <a:endParaRPr lang="en-GB" sz="2400" dirty="0" smtClean="0">
              <a:ea typeface="ＭＳ Ｐゴシック" charset="0"/>
            </a:endParaRPr>
          </a:p>
          <a:p>
            <a:pPr>
              <a:lnSpc>
                <a:spcPts val="2680"/>
              </a:lnSpc>
            </a:pPr>
            <a:r>
              <a:rPr lang="en-GB" sz="2400" dirty="0" smtClean="0">
                <a:ea typeface="ＭＳ Ｐゴシック" charset="0"/>
              </a:rPr>
              <a:t>Let us take LSND with </a:t>
            </a:r>
            <a:r>
              <a:rPr lang="en-US" sz="2400" dirty="0" smtClean="0"/>
              <a:t>sin</a:t>
            </a:r>
            <a:r>
              <a:rPr lang="en-US" sz="2400" baseline="30000" dirty="0" smtClean="0"/>
              <a:t>2</a:t>
            </a:r>
            <a:r>
              <a:rPr lang="en-US" sz="2400" dirty="0" smtClean="0"/>
              <a:t>(2θ</a:t>
            </a:r>
            <a:r>
              <a:rPr lang="en-US" sz="2400" baseline="-25000" dirty="0" smtClean="0"/>
              <a:t>eμ</a:t>
            </a:r>
            <a:r>
              <a:rPr lang="en-US" sz="2400" dirty="0" smtClean="0"/>
              <a:t>)= </a:t>
            </a:r>
            <a:r>
              <a:rPr lang="en-US" sz="2400" dirty="0"/>
              <a:t>4|U</a:t>
            </a:r>
            <a:r>
              <a:rPr lang="en-US" sz="2400" baseline="-25000" dirty="0"/>
              <a:t>e4</a:t>
            </a:r>
            <a:r>
              <a:rPr lang="en-US" sz="2400" dirty="0"/>
              <a:t>|</a:t>
            </a:r>
            <a:r>
              <a:rPr lang="en-US" sz="2400" baseline="30000" dirty="0"/>
              <a:t>2</a:t>
            </a:r>
            <a:r>
              <a:rPr lang="en-US" sz="2400" dirty="0"/>
              <a:t>|U</a:t>
            </a:r>
            <a:r>
              <a:rPr lang="en-US" sz="2400" baseline="-25000" dirty="0"/>
              <a:t>μ4</a:t>
            </a:r>
            <a:r>
              <a:rPr lang="en-US" sz="2400" dirty="0"/>
              <a:t>|</a:t>
            </a:r>
            <a:r>
              <a:rPr lang="en-US" sz="2400" baseline="30000" dirty="0"/>
              <a:t>2 </a:t>
            </a:r>
            <a:r>
              <a:rPr lang="en-US" sz="2400" dirty="0"/>
              <a:t> ≈ 1.5 10</a:t>
            </a:r>
            <a:r>
              <a:rPr lang="en-US" sz="2400" baseline="30000" dirty="0"/>
              <a:t>-</a:t>
            </a:r>
            <a:r>
              <a:rPr lang="en-US" sz="2400" baseline="30000" dirty="0" smtClean="0"/>
              <a:t>3</a:t>
            </a:r>
            <a:endParaRPr lang="en-US" sz="2400" dirty="0" smtClean="0"/>
          </a:p>
          <a:p>
            <a:pPr>
              <a:lnSpc>
                <a:spcPts val="2680"/>
              </a:lnSpc>
            </a:pPr>
            <a:r>
              <a:rPr lang="en-US" sz="2400" dirty="0" smtClean="0"/>
              <a:t>This implies disappearances </a:t>
            </a:r>
            <a:r>
              <a:rPr lang="en-US" sz="2400" dirty="0"/>
              <a:t>of both </a:t>
            </a:r>
            <a:r>
              <a:rPr lang="en-US" sz="2400" dirty="0">
                <a:solidFill>
                  <a:srgbClr val="FF0000"/>
                </a:solidFill>
                <a:latin typeface="Symbol" charset="2"/>
                <a:cs typeface="Symbol" charset="2"/>
              </a:rPr>
              <a:t>n</a:t>
            </a:r>
            <a:r>
              <a:rPr lang="en-US" sz="2400" dirty="0">
                <a:solidFill>
                  <a:srgbClr val="FF0000"/>
                </a:solidFill>
              </a:rPr>
              <a:t>e </a:t>
            </a:r>
            <a:r>
              <a:rPr lang="en-US" sz="2400" dirty="0">
                <a:solidFill>
                  <a:srgbClr val="800000"/>
                </a:solidFill>
              </a:rPr>
              <a:t>and </a:t>
            </a:r>
            <a:r>
              <a:rPr lang="en-US" sz="2400" dirty="0">
                <a:solidFill>
                  <a:srgbClr val="FF0000"/>
                </a:solidFill>
                <a:latin typeface="Symbol" charset="2"/>
                <a:cs typeface="Symbol" charset="2"/>
              </a:rPr>
              <a:t>nm</a:t>
            </a:r>
            <a:r>
              <a:rPr lang="en-US" sz="2400" dirty="0" smtClean="0"/>
              <a:t>, since </a:t>
            </a:r>
            <a:r>
              <a:rPr lang="en-US" sz="2400" dirty="0" smtClean="0">
                <a:cs typeface="Arial"/>
              </a:rPr>
              <a:t>si</a:t>
            </a:r>
            <a:r>
              <a:rPr lang="en-US" sz="2400" spc="4" dirty="0" smtClean="0">
                <a:cs typeface="Arial"/>
              </a:rPr>
              <a:t>n</a:t>
            </a:r>
            <a:r>
              <a:rPr lang="en-US" sz="2400" spc="-4" baseline="30000" dirty="0" smtClean="0">
                <a:cs typeface="Arial"/>
              </a:rPr>
              <a:t>2</a:t>
            </a:r>
            <a:r>
              <a:rPr lang="en-US" sz="2400" spc="-4" dirty="0" smtClean="0">
                <a:cs typeface="Arial"/>
              </a:rPr>
              <a:t>(</a:t>
            </a:r>
            <a:r>
              <a:rPr lang="en-US" sz="2400" spc="4" dirty="0" smtClean="0">
                <a:cs typeface="Arial"/>
              </a:rPr>
              <a:t>2</a:t>
            </a:r>
            <a:r>
              <a:rPr lang="en-US" sz="2400" dirty="0">
                <a:cs typeface="Symbol"/>
              </a:rPr>
              <a:t></a:t>
            </a:r>
            <a:r>
              <a:rPr lang="en-US" sz="2400" spc="-4" baseline="-21740" dirty="0" smtClean="0">
                <a:cs typeface="Arial"/>
              </a:rPr>
              <a:t>ee</a:t>
            </a:r>
            <a:r>
              <a:rPr lang="en-US" sz="2400" spc="-4" dirty="0" smtClean="0">
                <a:cs typeface="Arial"/>
              </a:rPr>
              <a:t>)</a:t>
            </a:r>
            <a:r>
              <a:rPr lang="en-US" sz="2400" dirty="0" smtClean="0">
                <a:cs typeface="Arial"/>
              </a:rPr>
              <a:t>=</a:t>
            </a:r>
            <a:r>
              <a:rPr lang="en-US" sz="2400" spc="62" dirty="0" smtClean="0">
                <a:cs typeface="Arial"/>
              </a:rPr>
              <a:t> </a:t>
            </a:r>
            <a:r>
              <a:rPr lang="en-US" sz="2400" spc="4" dirty="0">
                <a:cs typeface="Arial"/>
              </a:rPr>
              <a:t>4</a:t>
            </a:r>
            <a:r>
              <a:rPr lang="en-US" sz="2400" dirty="0">
                <a:cs typeface="Arial"/>
              </a:rPr>
              <a:t>|U</a:t>
            </a:r>
            <a:r>
              <a:rPr lang="en-US" sz="2400" spc="-4" baseline="-21740" dirty="0">
                <a:cs typeface="Arial"/>
              </a:rPr>
              <a:t>e4</a:t>
            </a:r>
            <a:r>
              <a:rPr lang="en-US" sz="2400" dirty="0">
                <a:cs typeface="Arial"/>
              </a:rPr>
              <a:t>|</a:t>
            </a:r>
            <a:r>
              <a:rPr lang="en-US" sz="2400" baseline="25364" dirty="0">
                <a:cs typeface="Arial"/>
              </a:rPr>
              <a:t>2 </a:t>
            </a:r>
            <a:r>
              <a:rPr lang="en-US" sz="2400" spc="-100" baseline="25364" dirty="0">
                <a:cs typeface="Arial"/>
              </a:rPr>
              <a:t> </a:t>
            </a:r>
            <a:r>
              <a:rPr lang="en-US" sz="2400" spc="-4" dirty="0">
                <a:cs typeface="Arial"/>
              </a:rPr>
              <a:t>(</a:t>
            </a:r>
            <a:r>
              <a:rPr lang="en-US" sz="2400" spc="4" dirty="0">
                <a:cs typeface="Arial"/>
              </a:rPr>
              <a:t>1</a:t>
            </a:r>
            <a:r>
              <a:rPr lang="en-US" sz="2400" spc="-4" dirty="0">
                <a:cs typeface="Arial"/>
              </a:rPr>
              <a:t>-</a:t>
            </a:r>
            <a:r>
              <a:rPr lang="en-US" sz="2400" dirty="0">
                <a:cs typeface="Arial"/>
              </a:rPr>
              <a:t>|U</a:t>
            </a:r>
            <a:r>
              <a:rPr lang="en-US" sz="2400" spc="-4" baseline="-21740" dirty="0">
                <a:cs typeface="Arial"/>
              </a:rPr>
              <a:t>e4</a:t>
            </a:r>
            <a:r>
              <a:rPr lang="en-US" sz="2400" dirty="0">
                <a:cs typeface="Arial"/>
              </a:rPr>
              <a:t>|</a:t>
            </a:r>
            <a:r>
              <a:rPr lang="en-US" sz="2400" spc="-4" baseline="25364" dirty="0">
                <a:cs typeface="Arial"/>
              </a:rPr>
              <a:t>2</a:t>
            </a:r>
            <a:r>
              <a:rPr lang="en-US" sz="2400" spc="-4" dirty="0">
                <a:cs typeface="Arial"/>
              </a:rPr>
              <a:t>) and </a:t>
            </a:r>
            <a:r>
              <a:rPr lang="en-US" sz="2400" dirty="0" smtClean="0">
                <a:cs typeface="Arial"/>
              </a:rPr>
              <a:t>si</a:t>
            </a:r>
            <a:r>
              <a:rPr lang="en-US" sz="2400" spc="4" dirty="0" smtClean="0">
                <a:cs typeface="Arial"/>
              </a:rPr>
              <a:t>n</a:t>
            </a:r>
            <a:r>
              <a:rPr lang="en-US" sz="2400" spc="-4" baseline="30000" dirty="0" smtClean="0">
                <a:cs typeface="Arial"/>
              </a:rPr>
              <a:t>2</a:t>
            </a:r>
            <a:r>
              <a:rPr lang="en-US" sz="2400" spc="-4" dirty="0" smtClean="0">
                <a:cs typeface="Arial"/>
              </a:rPr>
              <a:t>(</a:t>
            </a:r>
            <a:r>
              <a:rPr lang="en-US" sz="2400" spc="4" dirty="0" smtClean="0">
                <a:cs typeface="Arial"/>
              </a:rPr>
              <a:t>2</a:t>
            </a:r>
            <a:r>
              <a:rPr lang="en-US" sz="2400" dirty="0">
                <a:cs typeface="Symbol"/>
              </a:rPr>
              <a:t></a:t>
            </a:r>
            <a:r>
              <a:rPr lang="en-US" sz="2400" spc="-4" baseline="-21740" dirty="0" smtClean="0">
                <a:latin typeface="Symbol" charset="2"/>
                <a:cs typeface="Symbol" charset="2"/>
              </a:rPr>
              <a:t>mm</a:t>
            </a:r>
            <a:r>
              <a:rPr lang="en-US" sz="2400" spc="-4" dirty="0" smtClean="0">
                <a:latin typeface="Symbol" charset="2"/>
                <a:cs typeface="Symbol" charset="2"/>
              </a:rPr>
              <a:t>)</a:t>
            </a:r>
            <a:r>
              <a:rPr lang="en-US" sz="2400" dirty="0" smtClean="0">
                <a:cs typeface="Arial"/>
              </a:rPr>
              <a:t>=</a:t>
            </a:r>
            <a:r>
              <a:rPr lang="en-US" sz="2400" spc="62" dirty="0" smtClean="0">
                <a:cs typeface="Arial"/>
              </a:rPr>
              <a:t> </a:t>
            </a:r>
            <a:r>
              <a:rPr lang="en-US" sz="2400" spc="4" dirty="0">
                <a:cs typeface="Arial"/>
              </a:rPr>
              <a:t>4</a:t>
            </a:r>
            <a:r>
              <a:rPr lang="en-US" sz="2400" dirty="0">
                <a:cs typeface="Arial"/>
              </a:rPr>
              <a:t>|U</a:t>
            </a:r>
            <a:r>
              <a:rPr lang="en-US" sz="2400" spc="-4" baseline="-21740" dirty="0">
                <a:latin typeface="Symbol" charset="2"/>
                <a:cs typeface="Symbol" charset="2"/>
              </a:rPr>
              <a:t>m</a:t>
            </a:r>
            <a:r>
              <a:rPr lang="en-US" sz="2400" spc="-4" baseline="-21740" dirty="0">
                <a:cs typeface="Arial"/>
              </a:rPr>
              <a:t>4</a:t>
            </a:r>
            <a:r>
              <a:rPr lang="en-US" sz="2400" dirty="0">
                <a:cs typeface="Arial"/>
              </a:rPr>
              <a:t>|</a:t>
            </a:r>
            <a:r>
              <a:rPr lang="en-US" sz="2400" baseline="25364" dirty="0">
                <a:cs typeface="Arial"/>
              </a:rPr>
              <a:t>2 </a:t>
            </a:r>
            <a:r>
              <a:rPr lang="en-US" sz="2400" spc="-100" baseline="25364" dirty="0">
                <a:cs typeface="Arial"/>
              </a:rPr>
              <a:t> </a:t>
            </a:r>
            <a:r>
              <a:rPr lang="en-US" sz="2400" spc="-4" dirty="0">
                <a:cs typeface="Arial"/>
              </a:rPr>
              <a:t>(</a:t>
            </a:r>
            <a:r>
              <a:rPr lang="en-US" sz="2400" spc="4" dirty="0">
                <a:cs typeface="Arial"/>
              </a:rPr>
              <a:t>1</a:t>
            </a:r>
            <a:r>
              <a:rPr lang="en-US" sz="2400" spc="-4" dirty="0">
                <a:cs typeface="Arial"/>
              </a:rPr>
              <a:t>-</a:t>
            </a:r>
            <a:r>
              <a:rPr lang="en-US" sz="2400" dirty="0">
                <a:cs typeface="Arial"/>
              </a:rPr>
              <a:t>|U</a:t>
            </a:r>
            <a:r>
              <a:rPr lang="en-US" sz="2400" spc="-4" baseline="-21740" dirty="0">
                <a:latin typeface="Symbol" charset="2"/>
                <a:cs typeface="Symbol" charset="2"/>
              </a:rPr>
              <a:t>m</a:t>
            </a:r>
            <a:r>
              <a:rPr lang="en-US" sz="2400" spc="-4" baseline="-21740" dirty="0">
                <a:cs typeface="Arial"/>
              </a:rPr>
              <a:t>4</a:t>
            </a:r>
            <a:r>
              <a:rPr lang="en-US" sz="2400" dirty="0">
                <a:cs typeface="Arial"/>
              </a:rPr>
              <a:t>|</a:t>
            </a:r>
            <a:r>
              <a:rPr lang="en-US" sz="2400" spc="-4" baseline="25364" dirty="0">
                <a:cs typeface="Arial"/>
              </a:rPr>
              <a:t>2</a:t>
            </a:r>
            <a:r>
              <a:rPr lang="en-US" sz="2400" spc="-4" dirty="0" smtClean="0">
                <a:cs typeface="Arial"/>
              </a:rPr>
              <a:t>).</a:t>
            </a:r>
          </a:p>
          <a:p>
            <a:pPr>
              <a:lnSpc>
                <a:spcPts val="2680"/>
              </a:lnSpc>
            </a:pPr>
            <a:r>
              <a:rPr lang="en-US" sz="2400" spc="-4" dirty="0" smtClean="0">
                <a:cs typeface="Arial"/>
              </a:rPr>
              <a:t>Reactors may </a:t>
            </a:r>
            <a:r>
              <a:rPr lang="en-US" sz="2400" spc="-4" dirty="0">
                <a:cs typeface="Arial"/>
              </a:rPr>
              <a:t>claim </a:t>
            </a:r>
            <a:r>
              <a:rPr lang="en-US" sz="2400" dirty="0" smtClean="0">
                <a:cs typeface="Arial"/>
              </a:rPr>
              <a:t>si</a:t>
            </a:r>
            <a:r>
              <a:rPr lang="en-US" sz="2400" spc="4" dirty="0" smtClean="0">
                <a:cs typeface="Arial"/>
              </a:rPr>
              <a:t>n</a:t>
            </a:r>
            <a:r>
              <a:rPr lang="en-US" sz="2400" spc="-4" baseline="30000" dirty="0" smtClean="0">
                <a:cs typeface="Arial"/>
              </a:rPr>
              <a:t>2</a:t>
            </a:r>
            <a:r>
              <a:rPr lang="en-US" sz="2400" spc="-4" dirty="0" smtClean="0">
                <a:cs typeface="Arial"/>
              </a:rPr>
              <a:t>(</a:t>
            </a:r>
            <a:r>
              <a:rPr lang="en-US" sz="2400" spc="4" dirty="0" smtClean="0">
                <a:cs typeface="Arial"/>
              </a:rPr>
              <a:t>2</a:t>
            </a:r>
            <a:r>
              <a:rPr lang="en-US" sz="2400" dirty="0">
                <a:cs typeface="Symbol"/>
              </a:rPr>
              <a:t></a:t>
            </a:r>
            <a:r>
              <a:rPr lang="en-US" sz="2400" spc="-4" baseline="-21740" dirty="0" smtClean="0">
                <a:cs typeface="Arial"/>
              </a:rPr>
              <a:t>ee</a:t>
            </a:r>
            <a:r>
              <a:rPr lang="en-US" sz="2400" spc="-4" dirty="0" smtClean="0">
                <a:cs typeface="Arial"/>
              </a:rPr>
              <a:t>)≈ </a:t>
            </a:r>
            <a:r>
              <a:rPr lang="en-US" sz="2400" spc="-4" dirty="0">
                <a:cs typeface="Arial"/>
              </a:rPr>
              <a:t>0.12</a:t>
            </a:r>
            <a:r>
              <a:rPr lang="en-US" sz="2400" spc="-4" dirty="0" smtClean="0">
                <a:cs typeface="Arial"/>
              </a:rPr>
              <a:t>,hence </a:t>
            </a:r>
            <a:r>
              <a:rPr lang="en-US" sz="2400" dirty="0">
                <a:cs typeface="Arial"/>
              </a:rPr>
              <a:t>|U</a:t>
            </a:r>
            <a:r>
              <a:rPr lang="en-US" sz="2400" spc="-4" baseline="-21740" dirty="0">
                <a:cs typeface="Arial"/>
              </a:rPr>
              <a:t>e4</a:t>
            </a:r>
            <a:r>
              <a:rPr lang="en-US" sz="2400" dirty="0">
                <a:cs typeface="Arial"/>
              </a:rPr>
              <a:t>|</a:t>
            </a:r>
            <a:r>
              <a:rPr lang="en-US" sz="2400" baseline="25364" dirty="0">
                <a:cs typeface="Arial"/>
              </a:rPr>
              <a:t>2 </a:t>
            </a:r>
            <a:r>
              <a:rPr lang="en-US" sz="2400" dirty="0">
                <a:cs typeface="Arial"/>
              </a:rPr>
              <a:t>= 0.03.</a:t>
            </a:r>
          </a:p>
          <a:p>
            <a:pPr>
              <a:lnSpc>
                <a:spcPts val="2680"/>
              </a:lnSpc>
            </a:pPr>
            <a:r>
              <a:rPr lang="en-US" sz="2400" spc="-4" dirty="0" smtClean="0">
                <a:cs typeface="Arial"/>
              </a:rPr>
              <a:t>Let us assume in addition also </a:t>
            </a:r>
            <a:r>
              <a:rPr lang="en-US" sz="2400" spc="-4" dirty="0" err="1" smtClean="0">
                <a:cs typeface="Arial"/>
              </a:rPr>
              <a:t>muon</a:t>
            </a:r>
            <a:r>
              <a:rPr lang="en-US" sz="2400" spc="-4" dirty="0" smtClean="0">
                <a:cs typeface="Arial"/>
              </a:rPr>
              <a:t>-electron Universality, such that </a:t>
            </a:r>
            <a:r>
              <a:rPr lang="en-US" sz="2400" dirty="0" smtClean="0">
                <a:solidFill>
                  <a:srgbClr val="FF0000"/>
                </a:solidFill>
                <a:latin typeface="Symbol" charset="2"/>
                <a:cs typeface="Symbol" charset="2"/>
              </a:rPr>
              <a:t>n</a:t>
            </a:r>
            <a:r>
              <a:rPr lang="en-US" sz="2400" dirty="0" smtClean="0">
                <a:solidFill>
                  <a:srgbClr val="FF0000"/>
                </a:solidFill>
              </a:rPr>
              <a:t>e </a:t>
            </a:r>
            <a:r>
              <a:rPr lang="en-US" sz="2400" dirty="0">
                <a:solidFill>
                  <a:srgbClr val="800000"/>
                </a:solidFill>
              </a:rPr>
              <a:t>and </a:t>
            </a:r>
            <a:r>
              <a:rPr lang="en-US" sz="2400" dirty="0">
                <a:solidFill>
                  <a:srgbClr val="FF0000"/>
                </a:solidFill>
                <a:latin typeface="Symbol" charset="2"/>
                <a:cs typeface="Symbol" charset="2"/>
              </a:rPr>
              <a:t>nm</a:t>
            </a:r>
            <a:r>
              <a:rPr lang="en-US" sz="2400" spc="-4" dirty="0" smtClean="0">
                <a:cs typeface="Arial"/>
              </a:rPr>
              <a:t> disappearances are identical.</a:t>
            </a:r>
          </a:p>
          <a:p>
            <a:pPr>
              <a:lnSpc>
                <a:spcPts val="2680"/>
              </a:lnSpc>
            </a:pPr>
            <a:r>
              <a:rPr lang="en-US" sz="2400" dirty="0" smtClean="0">
                <a:cs typeface="Arial"/>
              </a:rPr>
              <a:t>Then we expect </a:t>
            </a:r>
            <a:r>
              <a:rPr lang="en-US" sz="2400" dirty="0" smtClean="0">
                <a:solidFill>
                  <a:srgbClr val="FF0000"/>
                </a:solidFill>
                <a:cs typeface="Arial"/>
              </a:rPr>
              <a:t>si</a:t>
            </a:r>
            <a:r>
              <a:rPr lang="en-US" sz="2400" spc="4" dirty="0" smtClean="0">
                <a:solidFill>
                  <a:srgbClr val="FF0000"/>
                </a:solidFill>
                <a:cs typeface="Arial"/>
              </a:rPr>
              <a:t>n</a:t>
            </a:r>
            <a:r>
              <a:rPr lang="en-US" sz="2400" spc="-4" baseline="30000" dirty="0" smtClean="0">
                <a:solidFill>
                  <a:srgbClr val="FF0000"/>
                </a:solidFill>
                <a:cs typeface="Arial"/>
              </a:rPr>
              <a:t>2</a:t>
            </a:r>
            <a:r>
              <a:rPr lang="en-US" sz="2400" spc="-4" dirty="0" smtClean="0">
                <a:solidFill>
                  <a:srgbClr val="FF0000"/>
                </a:solidFill>
                <a:cs typeface="Arial"/>
              </a:rPr>
              <a:t>(</a:t>
            </a:r>
            <a:r>
              <a:rPr lang="en-US" sz="2400" spc="4" dirty="0" smtClean="0">
                <a:solidFill>
                  <a:srgbClr val="FF0000"/>
                </a:solidFill>
                <a:cs typeface="Arial"/>
              </a:rPr>
              <a:t>2</a:t>
            </a:r>
            <a:r>
              <a:rPr lang="en-US" sz="2400" dirty="0">
                <a:solidFill>
                  <a:srgbClr val="FF0000"/>
                </a:solidFill>
                <a:cs typeface="Symbol"/>
              </a:rPr>
              <a:t></a:t>
            </a:r>
            <a:r>
              <a:rPr lang="en-US" sz="2400" spc="-4" baseline="-21740" dirty="0" smtClean="0">
                <a:solidFill>
                  <a:srgbClr val="FF0000"/>
                </a:solidFill>
                <a:cs typeface="Arial"/>
              </a:rPr>
              <a:t>ee)</a:t>
            </a:r>
            <a:r>
              <a:rPr lang="en-US" sz="2400" spc="-4" dirty="0" smtClean="0">
                <a:solidFill>
                  <a:srgbClr val="FF0000"/>
                </a:solidFill>
                <a:cs typeface="Arial"/>
              </a:rPr>
              <a:t>= </a:t>
            </a:r>
            <a:r>
              <a:rPr lang="en-US" sz="2400" dirty="0" smtClean="0">
                <a:solidFill>
                  <a:srgbClr val="FF0000"/>
                </a:solidFill>
                <a:cs typeface="Arial"/>
              </a:rPr>
              <a:t>si</a:t>
            </a:r>
            <a:r>
              <a:rPr lang="en-US" sz="2400" spc="4" dirty="0" smtClean="0">
                <a:solidFill>
                  <a:srgbClr val="FF0000"/>
                </a:solidFill>
                <a:cs typeface="Arial"/>
              </a:rPr>
              <a:t>n</a:t>
            </a:r>
            <a:r>
              <a:rPr lang="en-US" sz="2400" spc="-4" baseline="30000" dirty="0" smtClean="0">
                <a:solidFill>
                  <a:srgbClr val="FF0000"/>
                </a:solidFill>
                <a:cs typeface="Arial"/>
              </a:rPr>
              <a:t>2</a:t>
            </a:r>
            <a:r>
              <a:rPr lang="en-US" sz="2400" spc="-4" dirty="0" smtClean="0">
                <a:solidFill>
                  <a:srgbClr val="FF0000"/>
                </a:solidFill>
                <a:cs typeface="Arial"/>
              </a:rPr>
              <a:t>(</a:t>
            </a:r>
            <a:r>
              <a:rPr lang="en-US" sz="2400" spc="4" dirty="0" smtClean="0">
                <a:solidFill>
                  <a:srgbClr val="FF0000"/>
                </a:solidFill>
                <a:cs typeface="Arial"/>
              </a:rPr>
              <a:t>2</a:t>
            </a:r>
            <a:r>
              <a:rPr lang="en-US" sz="2400" dirty="0">
                <a:solidFill>
                  <a:srgbClr val="FF0000"/>
                </a:solidFill>
                <a:cs typeface="Symbol"/>
              </a:rPr>
              <a:t></a:t>
            </a:r>
            <a:r>
              <a:rPr lang="en-US" sz="2400" spc="-4" baseline="-21740" dirty="0" smtClean="0">
                <a:solidFill>
                  <a:srgbClr val="FF0000"/>
                </a:solidFill>
                <a:latin typeface="Symbol" charset="2"/>
                <a:cs typeface="Symbol" charset="2"/>
              </a:rPr>
              <a:t>mm</a:t>
            </a:r>
            <a:r>
              <a:rPr lang="en-US" sz="2400" spc="-4" dirty="0" smtClean="0">
                <a:solidFill>
                  <a:srgbClr val="FF0000"/>
                </a:solidFill>
                <a:latin typeface="Symbol" charset="2"/>
                <a:cs typeface="Symbol" charset="2"/>
              </a:rPr>
              <a:t>)</a:t>
            </a:r>
            <a:r>
              <a:rPr lang="en-US" sz="2400" spc="-4" dirty="0" smtClean="0">
                <a:solidFill>
                  <a:srgbClr val="FF0000"/>
                </a:solidFill>
                <a:cs typeface="Arial"/>
              </a:rPr>
              <a:t>≈ 0.08,  </a:t>
            </a:r>
            <a:r>
              <a:rPr lang="en-US" sz="2400" spc="-4" dirty="0" smtClean="0">
                <a:cs typeface="Arial"/>
              </a:rPr>
              <a:t>still in reasonable agreement within present observations.</a:t>
            </a:r>
          </a:p>
          <a:p>
            <a:pPr>
              <a:lnSpc>
                <a:spcPts val="2780"/>
              </a:lnSpc>
            </a:pPr>
            <a:endParaRPr lang="en-US" sz="2400" spc="-4" dirty="0">
              <a:cs typeface="Arial"/>
            </a:endParaRPr>
          </a:p>
          <a:p>
            <a:endParaRPr lang="en-US" sz="2400" spc="-4" dirty="0">
              <a:cs typeface="Arial"/>
            </a:endParaRPr>
          </a:p>
          <a:p>
            <a:endParaRPr lang="en-US" sz="2400" dirty="0"/>
          </a:p>
          <a:p>
            <a:endParaRPr lang="en-GB" sz="2400" dirty="0" smtClean="0"/>
          </a:p>
          <a:p>
            <a:pPr marL="0" indent="0">
              <a:buNone/>
            </a:pPr>
            <a:endParaRPr lang="en-GB" sz="2400" dirty="0"/>
          </a:p>
        </p:txBody>
      </p:sp>
      <p:graphicFrame>
        <p:nvGraphicFramePr>
          <p:cNvPr id="7" name="Object 6"/>
          <p:cNvGraphicFramePr>
            <a:graphicFrameLocks noChangeAspect="1"/>
          </p:cNvGraphicFramePr>
          <p:nvPr>
            <p:extLst>
              <p:ext uri="{D42A27DB-BD31-4B8C-83A1-F6EECF244321}">
                <p14:modId xmlns:p14="http://schemas.microsoft.com/office/powerpoint/2010/main" val="2646635193"/>
              </p:ext>
            </p:extLst>
          </p:nvPr>
        </p:nvGraphicFramePr>
        <p:xfrm>
          <a:off x="1784648" y="1916832"/>
          <a:ext cx="5832648" cy="877566"/>
        </p:xfrm>
        <a:graphic>
          <a:graphicData uri="http://schemas.openxmlformats.org/presentationml/2006/ole">
            <mc:AlternateContent xmlns:mc="http://schemas.openxmlformats.org/markup-compatibility/2006">
              <mc:Choice xmlns:v="urn:schemas-microsoft-com:vml" Requires="v">
                <p:oleObj spid="_x0000_s2076" name="Equation" r:id="rId3" imgW="2882900" imgH="469900" progId="Equation.3">
                  <p:embed/>
                </p:oleObj>
              </mc:Choice>
              <mc:Fallback>
                <p:oleObj name="Equation" r:id="rId3" imgW="2882900" imgH="4699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4648" y="1916832"/>
                        <a:ext cx="5832648" cy="877566"/>
                      </a:xfrm>
                      <a:prstGeom prst="rect">
                        <a:avLst/>
                      </a:prstGeom>
                      <a:noFill/>
                      <a:extLst/>
                    </p:spPr>
                  </p:pic>
                </p:oleObj>
              </mc:Fallback>
            </mc:AlternateContent>
          </a:graphicData>
        </a:graphic>
      </p:graphicFrame>
    </p:spTree>
    <p:extLst>
      <p:ext uri="{BB962C8B-B14F-4D97-AF65-F5344CB8AC3E}">
        <p14:creationId xmlns:p14="http://schemas.microsoft.com/office/powerpoint/2010/main" val="15314363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906000" cy="533400"/>
          </a:xfrm>
        </p:spPr>
        <p:txBody>
          <a:bodyPr/>
          <a:lstStyle/>
          <a:p>
            <a:r>
              <a:rPr lang="en-GB" dirty="0" smtClean="0"/>
              <a:t>Appearances and disappearances</a:t>
            </a:r>
            <a:endParaRPr lang="en-GB" dirty="0"/>
          </a:p>
        </p:txBody>
      </p:sp>
      <p:sp>
        <p:nvSpPr>
          <p:cNvPr id="4" name="Footer Placeholder 3"/>
          <p:cNvSpPr>
            <a:spLocks noGrp="1"/>
          </p:cNvSpPr>
          <p:nvPr>
            <p:ph type="ftr" sz="quarter" idx="10"/>
          </p:nvPr>
        </p:nvSpPr>
        <p:spPr/>
        <p:txBody>
          <a:bodyPr/>
          <a:lstStyle/>
          <a:p>
            <a:pPr>
              <a:defRPr/>
            </a:pPr>
            <a:r>
              <a:rPr lang="en-GB"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a:t>
            </a:r>
            <a:fld id="{048174CF-F75A-4FC9-A89C-C11F92EC3EC4}" type="slidenum">
              <a:rPr lang="en-GB" smtClean="0"/>
              <a:pPr>
                <a:defRPr/>
              </a:pPr>
              <a:t>25</a:t>
            </a:fld>
            <a:endParaRPr lang="en-GB"/>
          </a:p>
        </p:txBody>
      </p:sp>
      <p:sp>
        <p:nvSpPr>
          <p:cNvPr id="6" name="Shape 255"/>
          <p:cNvSpPr txBox="1">
            <a:spLocks/>
          </p:cNvSpPr>
          <p:nvPr/>
        </p:nvSpPr>
        <p:spPr>
          <a:xfrm>
            <a:off x="7182865" y="6652647"/>
            <a:ext cx="2063750" cy="228600"/>
          </a:xfrm>
          <a:prstGeom prst="rect">
            <a:avLst/>
          </a:prstGeom>
          <a:extLst>
            <a:ext uri="{C572A759-6A51-4108-AA02-DFA0A04FC94B}">
              <ma14:wrappingTextBoxFlag xmlns:ma14="http://schemas.microsoft.com/office/mac/drawingml/2011/main" val="1"/>
            </a:ext>
          </a:extLst>
        </p:spPr>
        <p:txBody>
          <a:bodyPr>
            <a:normAutofit fontScale="92500" lnSpcReduction="20000"/>
          </a:bodyPr>
          <a:lstStyle>
            <a:defPPr>
              <a:defRPr lang="en-US"/>
            </a:defPPr>
            <a:lvl1pPr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1pPr>
            <a:lvl2pPr marL="4572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2pPr>
            <a:lvl3pPr marL="9144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3pPr>
            <a:lvl4pPr marL="13716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4pPr>
            <a:lvl5pPr marL="18288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5pPr>
            <a:lvl6pPr marL="22860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6pPr>
            <a:lvl7pPr marL="27432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7pPr>
            <a:lvl8pPr marL="32004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8pPr>
            <a:lvl9pPr marL="36576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9pPr>
          </a:lstStyle>
          <a:p>
            <a:pPr>
              <a:defRPr>
                <a:uFillTx/>
              </a:defRPr>
            </a:pPr>
            <a:fld id="{86CB4B4D-7CA3-9044-876B-883B54F8677D}" type="slidenum">
              <a:rPr lang="en-US" smtClean="0">
                <a:uFill>
                  <a:solidFill/>
                </a:uFill>
              </a:rPr>
              <a:pPr>
                <a:defRPr>
                  <a:uFillTx/>
                </a:defRPr>
              </a:pPr>
              <a:t>25</a:t>
            </a:fld>
            <a:endParaRPr lang="en-US">
              <a:uFill>
                <a:solidFill/>
              </a:uFill>
            </a:endParaRPr>
          </a:p>
        </p:txBody>
      </p:sp>
      <p:pic>
        <p:nvPicPr>
          <p:cNvPr id="7" name="pasted-image.pdf"/>
          <p:cNvPicPr/>
          <p:nvPr/>
        </p:nvPicPr>
        <p:blipFill>
          <a:blip r:embed="rId2">
            <a:extLst/>
          </a:blip>
          <a:stretch>
            <a:fillRect/>
          </a:stretch>
        </p:blipFill>
        <p:spPr>
          <a:xfrm>
            <a:off x="3614168" y="3404501"/>
            <a:ext cx="454026" cy="355601"/>
          </a:xfrm>
          <a:prstGeom prst="rect">
            <a:avLst/>
          </a:prstGeom>
          <a:ln w="12700">
            <a:miter lim="400000"/>
          </a:ln>
        </p:spPr>
      </p:pic>
      <p:pic>
        <p:nvPicPr>
          <p:cNvPr id="8" name="pasted-image.pdf"/>
          <p:cNvPicPr/>
          <p:nvPr/>
        </p:nvPicPr>
        <p:blipFill>
          <a:blip r:embed="rId3">
            <a:extLst/>
          </a:blip>
          <a:stretch>
            <a:fillRect/>
          </a:stretch>
        </p:blipFill>
        <p:spPr>
          <a:xfrm>
            <a:off x="4709738" y="3419125"/>
            <a:ext cx="398993" cy="279401"/>
          </a:xfrm>
          <a:prstGeom prst="rect">
            <a:avLst/>
          </a:prstGeom>
          <a:ln w="12700">
            <a:miter lim="400000"/>
          </a:ln>
        </p:spPr>
      </p:pic>
      <p:pic>
        <p:nvPicPr>
          <p:cNvPr id="9" name="pasted-image.pdf"/>
          <p:cNvPicPr/>
          <p:nvPr/>
        </p:nvPicPr>
        <p:blipFill>
          <a:blip r:embed="rId4">
            <a:extLst/>
          </a:blip>
          <a:stretch>
            <a:fillRect/>
          </a:stretch>
        </p:blipFill>
        <p:spPr>
          <a:xfrm>
            <a:off x="5529535" y="2942212"/>
            <a:ext cx="412751" cy="279401"/>
          </a:xfrm>
          <a:prstGeom prst="rect">
            <a:avLst/>
          </a:prstGeom>
          <a:ln w="12700">
            <a:miter lim="400000"/>
          </a:ln>
        </p:spPr>
      </p:pic>
      <p:sp>
        <p:nvSpPr>
          <p:cNvPr id="10" name="Shape 259"/>
          <p:cNvSpPr/>
          <p:nvPr/>
        </p:nvSpPr>
        <p:spPr>
          <a:xfrm>
            <a:off x="4187434" y="3515229"/>
            <a:ext cx="403064" cy="1"/>
          </a:xfrm>
          <a:prstGeom prst="line">
            <a:avLst/>
          </a:prstGeom>
          <a:ln w="25400">
            <a:solidFill>
              <a:srgbClr val="C0504D"/>
            </a:solidFill>
            <a:round/>
            <a:tailEnd type="triangle"/>
          </a:ln>
          <a:effectLst>
            <a:outerShdw blurRad="38100" dist="20000" dir="5400000" rotWithShape="0">
              <a:srgbClr val="000000">
                <a:alpha val="38000"/>
              </a:srgbClr>
            </a:outerShdw>
          </a:effectLst>
        </p:spPr>
        <p:txBody>
          <a:bodyPr lIns="45719" rIns="45719"/>
          <a:lstStyle/>
          <a:p>
            <a:pPr lvl="0" algn="l">
              <a:defRPr sz="1200">
                <a:uFillTx/>
                <a:latin typeface="+mj-lt"/>
                <a:ea typeface="+mj-ea"/>
                <a:cs typeface="+mj-cs"/>
                <a:sym typeface="Helvetica"/>
              </a:defRPr>
            </a:pPr>
            <a:endParaRPr/>
          </a:p>
        </p:txBody>
      </p:sp>
      <p:sp>
        <p:nvSpPr>
          <p:cNvPr id="11" name="Shape 260"/>
          <p:cNvSpPr/>
          <p:nvPr/>
        </p:nvSpPr>
        <p:spPr>
          <a:xfrm flipV="1">
            <a:off x="5136565" y="3212095"/>
            <a:ext cx="336072" cy="204990"/>
          </a:xfrm>
          <a:prstGeom prst="line">
            <a:avLst/>
          </a:prstGeom>
          <a:ln w="25400">
            <a:solidFill>
              <a:srgbClr val="C0504D"/>
            </a:solidFill>
            <a:round/>
            <a:tailEnd type="triangle"/>
          </a:ln>
          <a:effectLst>
            <a:outerShdw blurRad="38100" dist="20000" dir="5400000" rotWithShape="0">
              <a:srgbClr val="000000">
                <a:alpha val="38000"/>
              </a:srgbClr>
            </a:outerShdw>
          </a:effectLst>
        </p:spPr>
        <p:txBody>
          <a:bodyPr lIns="45719" rIns="45719"/>
          <a:lstStyle/>
          <a:p>
            <a:pPr lvl="0" algn="l">
              <a:defRPr sz="1200">
                <a:uFillTx/>
                <a:latin typeface="+mj-lt"/>
                <a:ea typeface="+mj-ea"/>
                <a:cs typeface="+mj-cs"/>
                <a:sym typeface="Helvetica"/>
              </a:defRPr>
            </a:pPr>
            <a:endParaRPr/>
          </a:p>
        </p:txBody>
      </p:sp>
      <p:sp>
        <p:nvSpPr>
          <p:cNvPr id="12" name="Shape 261"/>
          <p:cNvSpPr/>
          <p:nvPr/>
        </p:nvSpPr>
        <p:spPr>
          <a:xfrm>
            <a:off x="5227972" y="3680556"/>
            <a:ext cx="610647" cy="252500"/>
          </a:xfrm>
          <a:prstGeom prst="line">
            <a:avLst/>
          </a:prstGeom>
          <a:ln w="25400">
            <a:solidFill>
              <a:srgbClr val="C0504D"/>
            </a:solidFill>
            <a:round/>
            <a:tailEnd type="triangle"/>
          </a:ln>
          <a:effectLst>
            <a:outerShdw blurRad="38100" dist="20000" dir="5400000" rotWithShape="0">
              <a:srgbClr val="000000">
                <a:alpha val="38000"/>
              </a:srgbClr>
            </a:outerShdw>
          </a:effectLst>
        </p:spPr>
        <p:txBody>
          <a:bodyPr lIns="45719" rIns="45719"/>
          <a:lstStyle/>
          <a:p>
            <a:pPr lvl="0" algn="l">
              <a:defRPr sz="1200">
                <a:uFillTx/>
                <a:latin typeface="+mj-lt"/>
                <a:ea typeface="+mj-ea"/>
                <a:cs typeface="+mj-cs"/>
                <a:sym typeface="Helvetica"/>
              </a:defRPr>
            </a:pPr>
            <a:endParaRPr/>
          </a:p>
        </p:txBody>
      </p:sp>
      <p:pic>
        <p:nvPicPr>
          <p:cNvPr id="13" name="pasted-image.pdf"/>
          <p:cNvPicPr/>
          <p:nvPr/>
        </p:nvPicPr>
        <p:blipFill>
          <a:blip r:embed="rId5">
            <a:extLst/>
          </a:blip>
          <a:stretch>
            <a:fillRect/>
          </a:stretch>
        </p:blipFill>
        <p:spPr>
          <a:xfrm>
            <a:off x="416496" y="700416"/>
            <a:ext cx="3338890" cy="2311539"/>
          </a:xfrm>
          <a:prstGeom prst="rect">
            <a:avLst/>
          </a:prstGeom>
          <a:ln w="12700">
            <a:miter lim="400000"/>
          </a:ln>
        </p:spPr>
      </p:pic>
      <p:pic>
        <p:nvPicPr>
          <p:cNvPr id="14" name="pasted-image.pdf"/>
          <p:cNvPicPr/>
          <p:nvPr/>
        </p:nvPicPr>
        <p:blipFill>
          <a:blip r:embed="rId6">
            <a:extLst/>
          </a:blip>
          <a:stretch>
            <a:fillRect/>
          </a:stretch>
        </p:blipFill>
        <p:spPr>
          <a:xfrm>
            <a:off x="5940722" y="717573"/>
            <a:ext cx="3377688" cy="2338400"/>
          </a:xfrm>
          <a:prstGeom prst="rect">
            <a:avLst/>
          </a:prstGeom>
          <a:ln w="12700">
            <a:miter lim="400000"/>
          </a:ln>
        </p:spPr>
      </p:pic>
      <p:pic>
        <p:nvPicPr>
          <p:cNvPr id="15" name="pasted-image.png"/>
          <p:cNvPicPr/>
          <p:nvPr/>
        </p:nvPicPr>
        <p:blipFill>
          <a:blip r:embed="rId7">
            <a:extLst/>
          </a:blip>
          <a:srcRect t="2016" r="2590"/>
          <a:stretch>
            <a:fillRect/>
          </a:stretch>
        </p:blipFill>
        <p:spPr>
          <a:xfrm>
            <a:off x="6030788" y="3844037"/>
            <a:ext cx="3215017" cy="2879879"/>
          </a:xfrm>
          <a:prstGeom prst="rect">
            <a:avLst/>
          </a:prstGeom>
          <a:ln w="12700">
            <a:miter lim="400000"/>
          </a:ln>
        </p:spPr>
      </p:pic>
      <p:sp>
        <p:nvSpPr>
          <p:cNvPr id="16" name="Shape 268"/>
          <p:cNvSpPr/>
          <p:nvPr/>
        </p:nvSpPr>
        <p:spPr>
          <a:xfrm>
            <a:off x="1432268" y="494125"/>
            <a:ext cx="1568359" cy="40011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000"/>
            </a:lvl1pPr>
          </a:lstStyle>
          <a:p>
            <a:pPr lvl="0">
              <a:defRPr sz="1800">
                <a:uFillTx/>
              </a:defRPr>
            </a:pPr>
            <a:r>
              <a:rPr sz="2000" baseline="0" dirty="0">
                <a:uFill>
                  <a:solidFill/>
                </a:uFill>
              </a:rPr>
              <a:t>ND @ </a:t>
            </a:r>
            <a:r>
              <a:rPr sz="2000" baseline="0" dirty="0" smtClean="0">
                <a:uFill>
                  <a:solidFill/>
                </a:uFill>
              </a:rPr>
              <a:t>1</a:t>
            </a:r>
            <a:r>
              <a:rPr lang="en-US" baseline="0" dirty="0">
                <a:uFill>
                  <a:solidFill/>
                </a:uFill>
              </a:rPr>
              <a:t>2</a:t>
            </a:r>
            <a:r>
              <a:rPr sz="2000" baseline="0" dirty="0" smtClean="0">
                <a:uFill>
                  <a:solidFill/>
                </a:uFill>
              </a:rPr>
              <a:t>0 </a:t>
            </a:r>
            <a:r>
              <a:rPr sz="2000" baseline="0" dirty="0">
                <a:uFill>
                  <a:solidFill/>
                </a:uFill>
              </a:rPr>
              <a:t>m </a:t>
            </a:r>
          </a:p>
        </p:txBody>
      </p:sp>
      <p:sp>
        <p:nvSpPr>
          <p:cNvPr id="17" name="Shape 270"/>
          <p:cNvSpPr/>
          <p:nvPr/>
        </p:nvSpPr>
        <p:spPr>
          <a:xfrm>
            <a:off x="6459017" y="494125"/>
            <a:ext cx="2758918" cy="30777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lvl1pPr>
          </a:lstStyle>
          <a:p>
            <a:pPr lvl="0">
              <a:defRPr sz="1800">
                <a:uFillTx/>
              </a:defRPr>
            </a:pPr>
            <a:r>
              <a:rPr sz="2000" baseline="0" dirty="0">
                <a:uFill>
                  <a:solidFill/>
                </a:uFill>
              </a:rPr>
              <a:t>ICARUS T600 @ 600 m </a:t>
            </a:r>
          </a:p>
        </p:txBody>
      </p:sp>
      <p:grpSp>
        <p:nvGrpSpPr>
          <p:cNvPr id="18" name="Group 273"/>
          <p:cNvGrpSpPr/>
          <p:nvPr/>
        </p:nvGrpSpPr>
        <p:grpSpPr>
          <a:xfrm>
            <a:off x="3768467" y="1499005"/>
            <a:ext cx="2075151" cy="595200"/>
            <a:chOff x="-38100" y="-38100"/>
            <a:chExt cx="1915523" cy="595199"/>
          </a:xfrm>
        </p:grpSpPr>
        <p:sp>
          <p:nvSpPr>
            <p:cNvPr id="19" name="Shape 272"/>
            <p:cNvSpPr/>
            <p:nvPr/>
          </p:nvSpPr>
          <p:spPr>
            <a:xfrm>
              <a:off x="0" y="0"/>
              <a:ext cx="1846659" cy="338553"/>
            </a:xfrm>
            <a:prstGeom prst="rect">
              <a:avLst/>
            </a:prstGeom>
            <a:noFill/>
            <a:ln>
              <a:noFill/>
            </a:ln>
            <a:effectLst/>
            <a:extLst>
              <a:ext uri="{C572A759-6A51-4108-AA02-DFA0A04FC94B}">
                <ma14:wrappingTextBoxFlag xmlns:ma14="http://schemas.microsoft.com/office/mac/drawingml/2011/main" val="1"/>
              </a:ext>
            </a:extLst>
          </p:spPr>
          <p:txBody>
            <a:bodyPr wrap="none" lIns="0" tIns="0" rIns="0" bIns="0" numCol="1" anchor="t">
              <a:spAutoFit/>
            </a:bodyPr>
            <a:lstStyle/>
            <a:p>
              <a:pPr lvl="0">
                <a:defRPr>
                  <a:uFillTx/>
                </a:defRPr>
              </a:pPr>
              <a:r>
                <a:rPr sz="2200" baseline="0">
                  <a:uFill>
                    <a:solidFill/>
                  </a:uFill>
                  <a:latin typeface="Symbol"/>
                  <a:ea typeface="Symbol"/>
                  <a:cs typeface="Symbol"/>
                  <a:sym typeface="Symbol"/>
                </a:rPr>
                <a:t>ν</a:t>
              </a:r>
              <a:r>
                <a:rPr sz="2200" baseline="0">
                  <a:uFill>
                    <a:solidFill/>
                  </a:uFill>
                </a:rPr>
                <a:t>e Appearance</a:t>
              </a:r>
            </a:p>
          </p:txBody>
        </p:sp>
        <p:pic>
          <p:nvPicPr>
            <p:cNvPr id="20" name="Picture 19"/>
            <p:cNvPicPr/>
            <p:nvPr/>
          </p:nvPicPr>
          <p:blipFill>
            <a:blip r:embed="rId8">
              <a:extLst/>
            </a:blip>
            <a:stretch>
              <a:fillRect/>
            </a:stretch>
          </p:blipFill>
          <p:spPr>
            <a:xfrm>
              <a:off x="-38100" y="-38100"/>
              <a:ext cx="1915523" cy="595199"/>
            </a:xfrm>
            <a:prstGeom prst="rect">
              <a:avLst/>
            </a:prstGeom>
            <a:noFill/>
            <a:effectLst/>
          </p:spPr>
        </p:pic>
      </p:grpSp>
      <p:grpSp>
        <p:nvGrpSpPr>
          <p:cNvPr id="21" name="Group 276"/>
          <p:cNvGrpSpPr/>
          <p:nvPr/>
        </p:nvGrpSpPr>
        <p:grpSpPr>
          <a:xfrm>
            <a:off x="3656856" y="4869160"/>
            <a:ext cx="2452192" cy="595201"/>
            <a:chOff x="-38100" y="-21089"/>
            <a:chExt cx="2263559" cy="595199"/>
          </a:xfrm>
        </p:grpSpPr>
        <p:sp>
          <p:nvSpPr>
            <p:cNvPr id="22" name="Shape 275"/>
            <p:cNvSpPr/>
            <p:nvPr/>
          </p:nvSpPr>
          <p:spPr>
            <a:xfrm>
              <a:off x="0" y="0"/>
              <a:ext cx="2225459" cy="338553"/>
            </a:xfrm>
            <a:prstGeom prst="rect">
              <a:avLst/>
            </a:prstGeom>
            <a:noFill/>
            <a:ln>
              <a:noFill/>
            </a:ln>
            <a:effectLst/>
            <a:extLst>
              <a:ext uri="{C572A759-6A51-4108-AA02-DFA0A04FC94B}">
                <ma14:wrappingTextBoxFlag xmlns:ma14="http://schemas.microsoft.com/office/mac/drawingml/2011/main" val="1"/>
              </a:ext>
            </a:extLst>
          </p:spPr>
          <p:txBody>
            <a:bodyPr wrap="none" lIns="0" tIns="0" rIns="0" bIns="0" numCol="1" anchor="t">
              <a:spAutoFit/>
            </a:bodyPr>
            <a:lstStyle/>
            <a:p>
              <a:pPr lvl="0">
                <a:defRPr>
                  <a:uFillTx/>
                </a:defRPr>
              </a:pPr>
              <a:r>
                <a:rPr sz="2200" baseline="0">
                  <a:uFill>
                    <a:solidFill/>
                  </a:uFill>
                  <a:latin typeface="Symbol"/>
                  <a:ea typeface="Symbol"/>
                  <a:cs typeface="Symbol"/>
                  <a:sym typeface="Symbol"/>
                </a:rPr>
                <a:t>νμ</a:t>
              </a:r>
              <a:r>
                <a:rPr sz="2200" baseline="0">
                  <a:uFill>
                    <a:solidFill/>
                  </a:uFill>
                </a:rPr>
                <a:t> Disappearance</a:t>
              </a:r>
            </a:p>
          </p:txBody>
        </p:sp>
        <p:pic>
          <p:nvPicPr>
            <p:cNvPr id="23" name="Picture 22"/>
            <p:cNvPicPr/>
            <p:nvPr/>
          </p:nvPicPr>
          <p:blipFill>
            <a:blip r:embed="rId9">
              <a:extLst/>
            </a:blip>
            <a:stretch>
              <a:fillRect/>
            </a:stretch>
          </p:blipFill>
          <p:spPr>
            <a:xfrm>
              <a:off x="-38100" y="-21089"/>
              <a:ext cx="2247629" cy="595199"/>
            </a:xfrm>
            <a:prstGeom prst="rect">
              <a:avLst/>
            </a:prstGeom>
            <a:effectLst/>
          </p:spPr>
        </p:pic>
      </p:grpSp>
      <p:pic>
        <p:nvPicPr>
          <p:cNvPr id="24" name="LAr1-ND_numu_SmearedEnergySpectrum_Osc_vs_Unosc.pdf"/>
          <p:cNvPicPr/>
          <p:nvPr/>
        </p:nvPicPr>
        <p:blipFill>
          <a:blip r:embed="rId10">
            <a:extLst/>
          </a:blip>
          <a:srcRect l="20146" t="9372" r="20146" b="11468"/>
          <a:stretch>
            <a:fillRect/>
          </a:stretch>
        </p:blipFill>
        <p:spPr>
          <a:xfrm>
            <a:off x="550077" y="3866063"/>
            <a:ext cx="3117391" cy="2861269"/>
          </a:xfrm>
          <a:prstGeom prst="rect">
            <a:avLst/>
          </a:prstGeom>
          <a:ln w="12700">
            <a:miter lim="400000"/>
          </a:ln>
        </p:spPr>
      </p:pic>
      <p:sp>
        <p:nvSpPr>
          <p:cNvPr id="3" name="TextBox 2"/>
          <p:cNvSpPr txBox="1"/>
          <p:nvPr/>
        </p:nvSpPr>
        <p:spPr>
          <a:xfrm>
            <a:off x="4016896" y="908720"/>
            <a:ext cx="1675534" cy="369332"/>
          </a:xfrm>
          <a:prstGeom prst="rect">
            <a:avLst/>
          </a:prstGeom>
          <a:noFill/>
        </p:spPr>
        <p:txBody>
          <a:bodyPr wrap="none" rtlCol="0">
            <a:spAutoFit/>
          </a:bodyPr>
          <a:lstStyle/>
          <a:p>
            <a:r>
              <a:rPr lang="en-GB" sz="1800" baseline="0" dirty="0" smtClean="0">
                <a:latin typeface="Symbol" charset="2"/>
                <a:cs typeface="Symbol" charset="2"/>
              </a:rPr>
              <a:t>D</a:t>
            </a:r>
            <a:r>
              <a:rPr lang="en-GB" sz="1800" baseline="0" dirty="0" smtClean="0"/>
              <a:t>m</a:t>
            </a:r>
            <a:r>
              <a:rPr lang="en-GB" sz="1800" baseline="30000" dirty="0" smtClean="0"/>
              <a:t>2</a:t>
            </a:r>
            <a:r>
              <a:rPr lang="en-GB" sz="1800" baseline="0" dirty="0" smtClean="0"/>
              <a:t> = 0.4 eV</a:t>
            </a:r>
            <a:r>
              <a:rPr lang="en-GB" sz="1800" baseline="30000" dirty="0" smtClean="0"/>
              <a:t>2</a:t>
            </a:r>
            <a:endParaRPr lang="en-GB" sz="1800" baseline="30000" dirty="0"/>
          </a:p>
        </p:txBody>
      </p:sp>
      <p:sp>
        <p:nvSpPr>
          <p:cNvPr id="25" name="TextBox 24"/>
          <p:cNvSpPr txBox="1"/>
          <p:nvPr/>
        </p:nvSpPr>
        <p:spPr>
          <a:xfrm>
            <a:off x="4016896" y="4077072"/>
            <a:ext cx="1633781" cy="369332"/>
          </a:xfrm>
          <a:prstGeom prst="rect">
            <a:avLst/>
          </a:prstGeom>
          <a:noFill/>
        </p:spPr>
        <p:txBody>
          <a:bodyPr wrap="none" rtlCol="0">
            <a:spAutoFit/>
          </a:bodyPr>
          <a:lstStyle/>
          <a:p>
            <a:r>
              <a:rPr lang="en-GB" sz="1800" baseline="0" dirty="0" smtClean="0">
                <a:latin typeface="Symbol" charset="2"/>
                <a:cs typeface="Symbol" charset="2"/>
              </a:rPr>
              <a:t>D</a:t>
            </a:r>
            <a:r>
              <a:rPr lang="en-GB" sz="1800" baseline="0" dirty="0" smtClean="0"/>
              <a:t>m</a:t>
            </a:r>
            <a:r>
              <a:rPr lang="en-GB" sz="1800" baseline="30000" dirty="0" smtClean="0"/>
              <a:t>2</a:t>
            </a:r>
            <a:r>
              <a:rPr lang="en-GB" sz="1800" baseline="0" dirty="0" smtClean="0"/>
              <a:t> = 1.2 eV</a:t>
            </a:r>
            <a:r>
              <a:rPr lang="en-GB" sz="1800" baseline="30000" dirty="0" smtClean="0"/>
              <a:t>2</a:t>
            </a:r>
            <a:endParaRPr lang="en-GB" sz="1800" baseline="30000" dirty="0"/>
          </a:p>
        </p:txBody>
      </p:sp>
    </p:spTree>
    <p:extLst>
      <p:ext uri="{BB962C8B-B14F-4D97-AF65-F5344CB8AC3E}">
        <p14:creationId xmlns:p14="http://schemas.microsoft.com/office/powerpoint/2010/main" val="207682057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Cancellations between disappearance and appearance</a:t>
            </a:r>
            <a:endParaRPr lang="en-GB" dirty="0"/>
          </a:p>
        </p:txBody>
      </p:sp>
      <p:sp>
        <p:nvSpPr>
          <p:cNvPr id="3" name="Content Placeholder 2"/>
          <p:cNvSpPr>
            <a:spLocks noGrp="1"/>
          </p:cNvSpPr>
          <p:nvPr>
            <p:ph idx="1"/>
          </p:nvPr>
        </p:nvSpPr>
        <p:spPr>
          <a:xfrm>
            <a:off x="272480" y="764704"/>
            <a:ext cx="9273480" cy="5616624"/>
          </a:xfrm>
        </p:spPr>
        <p:txBody>
          <a:bodyPr/>
          <a:lstStyle/>
          <a:p>
            <a:r>
              <a:rPr lang="en-GB" sz="2400" dirty="0" smtClean="0"/>
              <a:t>There is an important difference between the original LSND and the future </a:t>
            </a:r>
            <a:r>
              <a:rPr lang="en-GB" sz="2400" dirty="0" err="1" smtClean="0"/>
              <a:t>FermiLab</a:t>
            </a:r>
            <a:r>
              <a:rPr lang="en-GB" sz="2400" dirty="0" smtClean="0"/>
              <a:t> programs.</a:t>
            </a:r>
          </a:p>
          <a:p>
            <a:r>
              <a:rPr lang="en-GB" sz="2400" dirty="0" smtClean="0">
                <a:cs typeface="Symbol" charset="2"/>
              </a:rPr>
              <a:t>This is due to the fact that </a:t>
            </a:r>
            <a:r>
              <a:rPr lang="en-GB" sz="2400" dirty="0" smtClean="0">
                <a:latin typeface="Symbol" charset="2"/>
                <a:cs typeface="Symbol" charset="2"/>
              </a:rPr>
              <a:t>n</a:t>
            </a:r>
            <a:r>
              <a:rPr lang="en-GB" sz="2400" dirty="0" smtClean="0"/>
              <a:t>e events are now produced both from </a:t>
            </a:r>
            <a:r>
              <a:rPr lang="en-US" sz="2400" dirty="0" err="1"/>
              <a:t>R</a:t>
            </a:r>
            <a:r>
              <a:rPr lang="en-US" sz="2400" baseline="-25000" dirty="0" err="1"/>
              <a:t>ν</a:t>
            </a:r>
            <a:r>
              <a:rPr lang="en-US" sz="2400" i="1" baseline="-25000" dirty="0" err="1"/>
              <a:t>e</a:t>
            </a:r>
            <a:r>
              <a:rPr lang="en-US" sz="2400" i="1" dirty="0"/>
              <a:t>(</a:t>
            </a:r>
            <a:r>
              <a:rPr lang="en-US" sz="2400" dirty="0"/>
              <a:t>E</a:t>
            </a:r>
            <a:r>
              <a:rPr lang="en-US" sz="2400" dirty="0" smtClean="0"/>
              <a:t>)</a:t>
            </a:r>
            <a:r>
              <a:rPr lang="en-US" sz="2400" i="1" dirty="0" smtClean="0"/>
              <a:t>, </a:t>
            </a:r>
            <a:r>
              <a:rPr lang="en-GB" sz="2400" dirty="0" smtClean="0"/>
              <a:t>the “intrinsic” </a:t>
            </a:r>
            <a:r>
              <a:rPr lang="en-GB" sz="2400" dirty="0">
                <a:latin typeface="Symbol" charset="2"/>
                <a:cs typeface="Symbol" charset="2"/>
              </a:rPr>
              <a:t>n</a:t>
            </a:r>
            <a:r>
              <a:rPr lang="en-GB" sz="2400" dirty="0" smtClean="0"/>
              <a:t>e source at about 0.5% of the </a:t>
            </a:r>
            <a:r>
              <a:rPr lang="en-GB" sz="2400" dirty="0" err="1" smtClean="0"/>
              <a:t>muon</a:t>
            </a:r>
            <a:r>
              <a:rPr lang="en-GB" sz="2400" dirty="0" smtClean="0"/>
              <a:t> rate and </a:t>
            </a:r>
            <a:r>
              <a:rPr lang="en-US" sz="2400" dirty="0" err="1"/>
              <a:t>R</a:t>
            </a:r>
            <a:r>
              <a:rPr lang="en-US" sz="2400" baseline="-25000" dirty="0" err="1"/>
              <a:t>ν</a:t>
            </a:r>
            <a:r>
              <a:rPr lang="en-US" sz="2400" i="1" baseline="-25000" dirty="0" err="1"/>
              <a:t>μ</a:t>
            </a:r>
            <a:r>
              <a:rPr lang="en-US" sz="2400" i="1" dirty="0"/>
              <a:t>(</a:t>
            </a:r>
            <a:r>
              <a:rPr lang="en-US" sz="2400" dirty="0" smtClean="0"/>
              <a:t>E)</a:t>
            </a:r>
            <a:r>
              <a:rPr lang="en-GB" sz="2400" dirty="0" smtClean="0"/>
              <a:t> and from a potential LSND </a:t>
            </a:r>
            <a:r>
              <a:rPr lang="en-GB" sz="2400" dirty="0" smtClean="0">
                <a:latin typeface="Symbol" charset="2"/>
                <a:cs typeface="Symbol" charset="2"/>
              </a:rPr>
              <a:t>nm</a:t>
            </a:r>
            <a:r>
              <a:rPr lang="en-GB" sz="2400" dirty="0" smtClean="0"/>
              <a:t>-&gt; </a:t>
            </a:r>
            <a:r>
              <a:rPr lang="en-GB" sz="2400" dirty="0">
                <a:latin typeface="Symbol" charset="2"/>
                <a:cs typeface="Symbol" charset="2"/>
              </a:rPr>
              <a:t>n</a:t>
            </a:r>
            <a:r>
              <a:rPr lang="en-GB" sz="2400" dirty="0" smtClean="0"/>
              <a:t>e effect</a:t>
            </a:r>
            <a:r>
              <a:rPr lang="en-GB" dirty="0" smtClean="0"/>
              <a:t>.</a:t>
            </a:r>
          </a:p>
          <a:p>
            <a:r>
              <a:rPr lang="en-GB" sz="2400" dirty="0" smtClean="0"/>
              <a:t>Therefore cancellation </a:t>
            </a:r>
            <a:r>
              <a:rPr lang="en-GB" sz="2400" dirty="0"/>
              <a:t>between these two </a:t>
            </a:r>
            <a:r>
              <a:rPr lang="en-GB" sz="2400" dirty="0" smtClean="0"/>
              <a:t>contributions is expected in the detected </a:t>
            </a:r>
            <a:r>
              <a:rPr lang="en-GB" sz="2400" dirty="0" smtClean="0">
                <a:latin typeface="Symbol" charset="2"/>
                <a:cs typeface="Symbol" charset="2"/>
              </a:rPr>
              <a:t>n</a:t>
            </a:r>
            <a:r>
              <a:rPr lang="en-GB" sz="2400" dirty="0" smtClean="0"/>
              <a:t>e signal </a:t>
            </a:r>
            <a:r>
              <a:rPr lang="en-GB" sz="2400" dirty="0" err="1" smtClean="0"/>
              <a:t>S</a:t>
            </a:r>
            <a:r>
              <a:rPr lang="en-GB" sz="2400" baseline="-25000" dirty="0" err="1">
                <a:latin typeface="Symbol" charset="2"/>
                <a:cs typeface="Symbol" charset="2"/>
              </a:rPr>
              <a:t>n</a:t>
            </a:r>
            <a:r>
              <a:rPr lang="en-GB" sz="2400" baseline="-25000" dirty="0" err="1"/>
              <a:t>e</a:t>
            </a:r>
            <a:r>
              <a:rPr lang="en-GB" sz="2400" dirty="0" smtClean="0"/>
              <a:t>:</a:t>
            </a:r>
          </a:p>
          <a:p>
            <a:endParaRPr lang="en-US" sz="2400" dirty="0" smtClean="0"/>
          </a:p>
          <a:p>
            <a:pPr marL="0" indent="0" algn="ctr">
              <a:buNone/>
            </a:pPr>
            <a:r>
              <a:rPr lang="en-US" sz="2400" dirty="0" smtClean="0"/>
              <a:t>S</a:t>
            </a:r>
            <a:r>
              <a:rPr lang="en-GB" sz="2400" baseline="-25000" dirty="0">
                <a:latin typeface="Symbol" charset="2"/>
                <a:cs typeface="Symbol" charset="2"/>
              </a:rPr>
              <a:t>n</a:t>
            </a:r>
            <a:r>
              <a:rPr lang="en-GB" sz="2400" baseline="-25000" dirty="0"/>
              <a:t>e</a:t>
            </a:r>
            <a:r>
              <a:rPr lang="en-US" sz="2400" dirty="0" smtClean="0"/>
              <a:t> = [</a:t>
            </a:r>
            <a:r>
              <a:rPr lang="en-US" sz="2400" dirty="0" err="1" smtClean="0"/>
              <a:t>R</a:t>
            </a:r>
            <a:r>
              <a:rPr lang="en-US" sz="2400" baseline="-25000" dirty="0" err="1" smtClean="0"/>
              <a:t>ν</a:t>
            </a:r>
            <a:r>
              <a:rPr lang="en-US" sz="2400" i="1" baseline="-25000" dirty="0" err="1" smtClean="0"/>
              <a:t>μ</a:t>
            </a:r>
            <a:r>
              <a:rPr lang="en-US" sz="2400" i="1" dirty="0"/>
              <a:t>(</a:t>
            </a:r>
            <a:r>
              <a:rPr lang="en-US" sz="2400" dirty="0" smtClean="0"/>
              <a:t>E)sin</a:t>
            </a:r>
            <a:r>
              <a:rPr lang="en-US" sz="2400" i="1" baseline="30000" dirty="0" smtClean="0"/>
              <a:t>2</a:t>
            </a:r>
            <a:r>
              <a:rPr lang="en-US" sz="2400" i="1" dirty="0"/>
              <a:t>(</a:t>
            </a:r>
            <a:r>
              <a:rPr lang="en-US" sz="2400" i="1" dirty="0" smtClean="0"/>
              <a:t>2θ</a:t>
            </a:r>
            <a:r>
              <a:rPr lang="en-US" sz="2400" i="1" baseline="-25000" dirty="0" smtClean="0"/>
              <a:t>e</a:t>
            </a:r>
            <a:r>
              <a:rPr lang="en-US" sz="2400" i="1" baseline="-25000" dirty="0"/>
              <a:t>μ</a:t>
            </a:r>
            <a:r>
              <a:rPr lang="en-US" sz="2400" i="1" dirty="0" smtClean="0"/>
              <a:t>) - </a:t>
            </a:r>
            <a:r>
              <a:rPr lang="en-US" sz="2400" dirty="0" err="1" smtClean="0"/>
              <a:t>R</a:t>
            </a:r>
            <a:r>
              <a:rPr lang="en-US" sz="2400" baseline="-25000" dirty="0" err="1" smtClean="0"/>
              <a:t>ν</a:t>
            </a:r>
            <a:r>
              <a:rPr lang="en-US" sz="2400" i="1" baseline="-25000" dirty="0" err="1" smtClean="0"/>
              <a:t>e</a:t>
            </a:r>
            <a:r>
              <a:rPr lang="en-US" sz="2400" i="1" dirty="0" smtClean="0"/>
              <a:t>(</a:t>
            </a:r>
            <a:r>
              <a:rPr lang="en-US" sz="2400" dirty="0" smtClean="0"/>
              <a:t>E)</a:t>
            </a:r>
            <a:r>
              <a:rPr lang="en-US" sz="2400" i="1" dirty="0" smtClean="0"/>
              <a:t> </a:t>
            </a:r>
            <a:r>
              <a:rPr lang="en-US" sz="2400" dirty="0" smtClean="0"/>
              <a:t>sin</a:t>
            </a:r>
            <a:r>
              <a:rPr lang="en-US" sz="2400" i="1" baseline="30000" dirty="0" smtClean="0"/>
              <a:t>2</a:t>
            </a:r>
            <a:r>
              <a:rPr lang="en-US" sz="2400" i="1" dirty="0" smtClean="0"/>
              <a:t>(2θ</a:t>
            </a:r>
            <a:r>
              <a:rPr lang="en-US" sz="2400" i="1" baseline="-25000" dirty="0" smtClean="0"/>
              <a:t>ee</a:t>
            </a:r>
            <a:r>
              <a:rPr lang="en-US" sz="2400" i="1" dirty="0" smtClean="0"/>
              <a:t>)] </a:t>
            </a:r>
            <a:r>
              <a:rPr lang="en-US" sz="2400" dirty="0"/>
              <a:t>sin</a:t>
            </a:r>
            <a:r>
              <a:rPr lang="en-US" sz="2400" i="1" baseline="30000" dirty="0"/>
              <a:t>2</a:t>
            </a:r>
            <a:r>
              <a:rPr lang="en-US" sz="2400" i="1" dirty="0"/>
              <a:t>(1.27 </a:t>
            </a:r>
            <a:r>
              <a:rPr lang="en-US" sz="2400" dirty="0"/>
              <a:t>Δ</a:t>
            </a:r>
            <a:r>
              <a:rPr lang="en-US" sz="2400" i="1" dirty="0"/>
              <a:t>m</a:t>
            </a:r>
            <a:r>
              <a:rPr lang="en-US" sz="2400" i="1" baseline="-25000" dirty="0"/>
              <a:t>41</a:t>
            </a:r>
            <a:r>
              <a:rPr lang="en-US" sz="2400" i="1" baseline="30000" dirty="0"/>
              <a:t>2</a:t>
            </a:r>
            <a:r>
              <a:rPr lang="en-US" sz="2400" i="1" dirty="0"/>
              <a:t> L/E</a:t>
            </a:r>
            <a:r>
              <a:rPr lang="en-US" sz="2400" i="1" dirty="0" smtClean="0"/>
              <a:t>) </a:t>
            </a:r>
          </a:p>
          <a:p>
            <a:pPr marL="0" indent="0">
              <a:buNone/>
            </a:pPr>
            <a:endParaRPr lang="en-US" sz="2400" dirty="0" smtClean="0"/>
          </a:p>
          <a:p>
            <a:r>
              <a:rPr lang="en-US" sz="2400" dirty="0"/>
              <a:t>Δ</a:t>
            </a:r>
            <a:r>
              <a:rPr lang="en-US" sz="2400" i="1" dirty="0"/>
              <a:t>m</a:t>
            </a:r>
            <a:r>
              <a:rPr lang="en-US" sz="2400" i="1" baseline="-25000" dirty="0"/>
              <a:t>41</a:t>
            </a:r>
            <a:r>
              <a:rPr lang="en-US" sz="2400" i="1" baseline="30000" dirty="0"/>
              <a:t>2</a:t>
            </a:r>
            <a:r>
              <a:rPr lang="en-US" sz="2400" dirty="0"/>
              <a:t> </a:t>
            </a:r>
            <a:r>
              <a:rPr lang="en-US" sz="2400" dirty="0" smtClean="0"/>
              <a:t>,the </a:t>
            </a:r>
            <a:r>
              <a:rPr lang="en-US" sz="2400" dirty="0"/>
              <a:t>squared mass difference with respect to the fourth heavier </a:t>
            </a:r>
            <a:r>
              <a:rPr lang="en-US" sz="2400" dirty="0" smtClean="0"/>
              <a:t>neutrino is a common factor as a function of mass difference and L/E. </a:t>
            </a:r>
            <a:endParaRPr lang="en-GB" dirty="0" smtClean="0"/>
          </a:p>
          <a:p>
            <a:endParaRPr lang="en-GB" dirty="0"/>
          </a:p>
        </p:txBody>
      </p:sp>
      <p:sp>
        <p:nvSpPr>
          <p:cNvPr id="4" name="Footer Placeholder 3"/>
          <p:cNvSpPr>
            <a:spLocks noGrp="1"/>
          </p:cNvSpPr>
          <p:nvPr>
            <p:ph type="ftr" sz="quarter" idx="10"/>
          </p:nvPr>
        </p:nvSpPr>
        <p:spPr/>
        <p:txBody>
          <a:bodyPr/>
          <a:lstStyle/>
          <a:p>
            <a:pPr>
              <a:defRPr/>
            </a:pPr>
            <a:r>
              <a:rPr lang="en-US"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 </a:t>
            </a:r>
            <a:fld id="{A86CEAE1-7B07-CE4F-A20C-236EDAD9CE90}" type="slidenum">
              <a:rPr lang="en-GB" smtClean="0"/>
              <a:pPr>
                <a:defRPr/>
              </a:pPr>
              <a:t>26</a:t>
            </a:fld>
            <a:endParaRPr lang="en-GB"/>
          </a:p>
        </p:txBody>
      </p:sp>
    </p:spTree>
    <p:extLst>
      <p:ext uri="{BB962C8B-B14F-4D97-AF65-F5344CB8AC3E}">
        <p14:creationId xmlns:p14="http://schemas.microsoft.com/office/powerpoint/2010/main" val="41976511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Examples of </a:t>
            </a:r>
            <a:r>
              <a:rPr lang="en-GB" dirty="0" smtClean="0"/>
              <a:t>electron </a:t>
            </a:r>
            <a:r>
              <a:rPr lang="en-GB" dirty="0"/>
              <a:t>neutrino </a:t>
            </a:r>
            <a:r>
              <a:rPr lang="en-GB" dirty="0" smtClean="0"/>
              <a:t>spectra</a:t>
            </a:r>
            <a:endParaRPr lang="en-GB" dirty="0"/>
          </a:p>
        </p:txBody>
      </p:sp>
      <p:sp>
        <p:nvSpPr>
          <p:cNvPr id="4" name="Footer Placeholder 3"/>
          <p:cNvSpPr>
            <a:spLocks noGrp="1"/>
          </p:cNvSpPr>
          <p:nvPr>
            <p:ph type="ftr" sz="quarter" idx="10"/>
          </p:nvPr>
        </p:nvSpPr>
        <p:spPr/>
        <p:txBody>
          <a:bodyPr/>
          <a:lstStyle/>
          <a:p>
            <a:pPr>
              <a:defRPr/>
            </a:pPr>
            <a:r>
              <a:rPr lang="en-US"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 </a:t>
            </a:r>
            <a:fld id="{A86CEAE1-7B07-CE4F-A20C-236EDAD9CE90}" type="slidenum">
              <a:rPr lang="en-GB" smtClean="0"/>
              <a:pPr>
                <a:defRPr/>
              </a:pPr>
              <a:t>27</a:t>
            </a:fld>
            <a:endParaRPr lang="en-GB"/>
          </a:p>
        </p:txBody>
      </p:sp>
      <p:pic>
        <p:nvPicPr>
          <p:cNvPr id="6" name="Picture 5" descr="pix97.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56" y="1988839"/>
            <a:ext cx="4845355" cy="4464497"/>
          </a:xfrm>
          <a:prstGeom prst="rect">
            <a:avLst/>
          </a:prstGeom>
        </p:spPr>
      </p:pic>
      <p:pic>
        <p:nvPicPr>
          <p:cNvPr id="7" name="Picture 6" descr="pix98.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0992" y="2060848"/>
            <a:ext cx="4680520" cy="4360219"/>
          </a:xfrm>
          <a:prstGeom prst="rect">
            <a:avLst/>
          </a:prstGeom>
        </p:spPr>
      </p:pic>
      <p:sp>
        <p:nvSpPr>
          <p:cNvPr id="8" name="TextBox 7"/>
          <p:cNvSpPr txBox="1"/>
          <p:nvPr/>
        </p:nvSpPr>
        <p:spPr>
          <a:xfrm>
            <a:off x="17429" y="543451"/>
            <a:ext cx="4719547" cy="1877437"/>
          </a:xfrm>
          <a:prstGeom prst="rect">
            <a:avLst/>
          </a:prstGeom>
          <a:noFill/>
        </p:spPr>
        <p:txBody>
          <a:bodyPr wrap="square" rtlCol="0">
            <a:spAutoFit/>
          </a:bodyPr>
          <a:lstStyle/>
          <a:p>
            <a:pPr algn="ctr"/>
            <a:r>
              <a:rPr lang="el-GR" sz="2000" baseline="0" dirty="0" smtClean="0">
                <a:solidFill>
                  <a:srgbClr val="0000FF"/>
                </a:solidFill>
                <a:latin typeface="+mn-lt"/>
              </a:rPr>
              <a:t>Giunti</a:t>
            </a:r>
            <a:r>
              <a:rPr lang="en-US" sz="2000" baseline="0" dirty="0" smtClean="0">
                <a:solidFill>
                  <a:srgbClr val="0000FF"/>
                </a:solidFill>
                <a:latin typeface="+mn-lt"/>
              </a:rPr>
              <a:t> </a:t>
            </a:r>
            <a:r>
              <a:rPr lang="el-GR" sz="2000" baseline="0" dirty="0" smtClean="0">
                <a:solidFill>
                  <a:srgbClr val="0000FF"/>
                </a:solidFill>
                <a:latin typeface="+mn-lt"/>
              </a:rPr>
              <a:t>Laveder </a:t>
            </a:r>
            <a:r>
              <a:rPr lang="el-GR" sz="2000" baseline="0" dirty="0">
                <a:solidFill>
                  <a:srgbClr val="0000FF"/>
                </a:solidFill>
                <a:latin typeface="+mn-lt"/>
              </a:rPr>
              <a:t>best fit: </a:t>
            </a:r>
            <a:endParaRPr lang="en-US" sz="2000" baseline="0" dirty="0" smtClean="0">
              <a:solidFill>
                <a:srgbClr val="0000FF"/>
              </a:solidFill>
              <a:latin typeface="+mn-lt"/>
            </a:endParaRPr>
          </a:p>
          <a:p>
            <a:pPr algn="ctr"/>
            <a:r>
              <a:rPr lang="el-GR" sz="2000" baseline="0" dirty="0" smtClean="0">
                <a:solidFill>
                  <a:srgbClr val="0000FF"/>
                </a:solidFill>
                <a:latin typeface="+mn-lt"/>
              </a:rPr>
              <a:t>Δm</a:t>
            </a:r>
            <a:r>
              <a:rPr lang="el-GR" sz="2000" baseline="30000" dirty="0" smtClean="0">
                <a:solidFill>
                  <a:srgbClr val="0000FF"/>
                </a:solidFill>
                <a:latin typeface="+mn-lt"/>
              </a:rPr>
              <a:t>2</a:t>
            </a:r>
            <a:r>
              <a:rPr lang="el-GR" sz="2000" baseline="0" dirty="0" smtClean="0">
                <a:solidFill>
                  <a:srgbClr val="0000FF"/>
                </a:solidFill>
                <a:latin typeface="+mn-lt"/>
              </a:rPr>
              <a:t> </a:t>
            </a:r>
            <a:r>
              <a:rPr lang="el-GR" sz="2000" baseline="0" dirty="0">
                <a:solidFill>
                  <a:srgbClr val="0000FF"/>
                </a:solidFill>
                <a:latin typeface="+mn-lt"/>
              </a:rPr>
              <a:t>~ 1.5 eV</a:t>
            </a:r>
            <a:r>
              <a:rPr lang="el-GR" sz="2000" baseline="30000" dirty="0">
                <a:solidFill>
                  <a:srgbClr val="0000FF"/>
                </a:solidFill>
                <a:latin typeface="+mn-lt"/>
              </a:rPr>
              <a:t>2</a:t>
            </a:r>
            <a:r>
              <a:rPr lang="el-GR" sz="2000" baseline="0" dirty="0">
                <a:solidFill>
                  <a:srgbClr val="0000FF"/>
                </a:solidFill>
                <a:latin typeface="+mn-lt"/>
              </a:rPr>
              <a:t> ; </a:t>
            </a:r>
            <a:endParaRPr lang="en-US" sz="2000" baseline="0" dirty="0">
              <a:solidFill>
                <a:srgbClr val="0000FF"/>
              </a:solidFill>
              <a:latin typeface="+mn-lt"/>
            </a:endParaRPr>
          </a:p>
          <a:p>
            <a:pPr algn="ctr"/>
            <a:r>
              <a:rPr lang="el-GR" sz="2000" baseline="0" dirty="0">
                <a:solidFill>
                  <a:srgbClr val="0000FF"/>
                </a:solidFill>
                <a:latin typeface="+mn-lt"/>
              </a:rPr>
              <a:t>sin</a:t>
            </a:r>
            <a:r>
              <a:rPr lang="el-GR" sz="2000" baseline="30000" dirty="0">
                <a:solidFill>
                  <a:srgbClr val="0000FF"/>
                </a:solidFill>
                <a:latin typeface="+mn-lt"/>
              </a:rPr>
              <a:t>2</a:t>
            </a:r>
            <a:r>
              <a:rPr lang="el-GR" sz="2000" baseline="0" dirty="0">
                <a:solidFill>
                  <a:srgbClr val="0000FF"/>
                </a:solidFill>
                <a:latin typeface="+mn-lt"/>
              </a:rPr>
              <a:t>(2θ</a:t>
            </a:r>
            <a:r>
              <a:rPr lang="en-US" sz="2000" dirty="0">
                <a:solidFill>
                  <a:srgbClr val="0000FF"/>
                </a:solidFill>
                <a:latin typeface="Symbol" charset="2"/>
                <a:cs typeface="Symbol" charset="2"/>
              </a:rPr>
              <a:t>mm</a:t>
            </a:r>
            <a:r>
              <a:rPr lang="el-GR" sz="2000" baseline="0" dirty="0">
                <a:solidFill>
                  <a:srgbClr val="0000FF"/>
                </a:solidFill>
                <a:latin typeface="+mn-lt"/>
              </a:rPr>
              <a:t>) = 0.05 ;</a:t>
            </a:r>
            <a:endParaRPr lang="en-US" sz="2000" baseline="0" dirty="0">
              <a:solidFill>
                <a:srgbClr val="0000FF"/>
              </a:solidFill>
              <a:latin typeface="+mn-lt"/>
            </a:endParaRPr>
          </a:p>
          <a:p>
            <a:pPr algn="ctr"/>
            <a:r>
              <a:rPr lang="el-GR" sz="2000" baseline="0" dirty="0">
                <a:solidFill>
                  <a:srgbClr val="0000FF"/>
                </a:solidFill>
                <a:latin typeface="+mn-lt"/>
              </a:rPr>
              <a:t> sin</a:t>
            </a:r>
            <a:r>
              <a:rPr lang="el-GR" sz="2000" baseline="30000" dirty="0">
                <a:solidFill>
                  <a:srgbClr val="0000FF"/>
                </a:solidFill>
                <a:latin typeface="+mn-lt"/>
              </a:rPr>
              <a:t>2</a:t>
            </a:r>
            <a:r>
              <a:rPr lang="el-GR" sz="2000" baseline="0" dirty="0">
                <a:solidFill>
                  <a:srgbClr val="0000FF"/>
                </a:solidFill>
                <a:latin typeface="+mn-lt"/>
              </a:rPr>
              <a:t>(2θ</a:t>
            </a:r>
            <a:r>
              <a:rPr lang="en-US" sz="2000" dirty="0" err="1">
                <a:solidFill>
                  <a:srgbClr val="0000FF"/>
                </a:solidFill>
                <a:latin typeface="+mn-lt"/>
              </a:rPr>
              <a:t>ee</a:t>
            </a:r>
            <a:r>
              <a:rPr lang="el-GR" sz="2000" baseline="0" dirty="0">
                <a:solidFill>
                  <a:srgbClr val="0000FF"/>
                </a:solidFill>
                <a:latin typeface="+mn-lt"/>
              </a:rPr>
              <a:t>) = 0.1 ; </a:t>
            </a:r>
            <a:endParaRPr lang="en-US" sz="2000" baseline="0" dirty="0">
              <a:solidFill>
                <a:srgbClr val="0000FF"/>
              </a:solidFill>
              <a:latin typeface="+mn-lt"/>
            </a:endParaRPr>
          </a:p>
          <a:p>
            <a:pPr algn="ctr"/>
            <a:r>
              <a:rPr lang="el-GR" sz="2000" baseline="0" dirty="0">
                <a:solidFill>
                  <a:srgbClr val="0000FF"/>
                </a:solidFill>
                <a:latin typeface="+mn-lt"/>
              </a:rPr>
              <a:t>sin</a:t>
            </a:r>
            <a:r>
              <a:rPr lang="el-GR" sz="2000" baseline="30000" dirty="0">
                <a:solidFill>
                  <a:srgbClr val="0000FF"/>
                </a:solidFill>
                <a:latin typeface="+mn-lt"/>
              </a:rPr>
              <a:t>2</a:t>
            </a:r>
            <a:r>
              <a:rPr lang="el-GR" sz="2000" baseline="0" dirty="0">
                <a:solidFill>
                  <a:srgbClr val="0000FF"/>
                </a:solidFill>
                <a:latin typeface="+mn-lt"/>
              </a:rPr>
              <a:t>(2θ</a:t>
            </a:r>
            <a:r>
              <a:rPr lang="en-US" sz="2000" dirty="0">
                <a:solidFill>
                  <a:srgbClr val="0000FF"/>
                </a:solidFill>
                <a:latin typeface="Symbol" charset="2"/>
                <a:cs typeface="Symbol" charset="2"/>
              </a:rPr>
              <a:t>m</a:t>
            </a:r>
            <a:r>
              <a:rPr lang="en-US" sz="2000" dirty="0">
                <a:solidFill>
                  <a:srgbClr val="0000FF"/>
                </a:solidFill>
                <a:latin typeface="+mn-lt"/>
              </a:rPr>
              <a:t>e</a:t>
            </a:r>
            <a:r>
              <a:rPr lang="el-GR" sz="2000" baseline="0" dirty="0">
                <a:solidFill>
                  <a:srgbClr val="0000FF"/>
                </a:solidFill>
                <a:latin typeface="+mn-lt"/>
              </a:rPr>
              <a:t>) = 1</a:t>
            </a:r>
            <a:r>
              <a:rPr lang="en-US" sz="2000" baseline="0" dirty="0">
                <a:solidFill>
                  <a:srgbClr val="0000FF"/>
                </a:solidFill>
                <a:latin typeface="+mn-lt"/>
              </a:rPr>
              <a:t>.</a:t>
            </a:r>
            <a:r>
              <a:rPr lang="el-GR" sz="2000" baseline="0" dirty="0">
                <a:solidFill>
                  <a:srgbClr val="0000FF"/>
                </a:solidFill>
                <a:latin typeface="+mn-lt"/>
              </a:rPr>
              <a:t>25</a:t>
            </a:r>
            <a:r>
              <a:rPr lang="en-US" sz="2000" baseline="0" dirty="0">
                <a:solidFill>
                  <a:srgbClr val="0000FF"/>
                </a:solidFill>
                <a:latin typeface="+mn-lt"/>
              </a:rPr>
              <a:t> x 10</a:t>
            </a:r>
            <a:r>
              <a:rPr lang="en-US" sz="2000" baseline="30000" dirty="0">
                <a:solidFill>
                  <a:srgbClr val="0000FF"/>
                </a:solidFill>
                <a:latin typeface="+mn-lt"/>
              </a:rPr>
              <a:t>-3</a:t>
            </a:r>
            <a:endParaRPr lang="en-GB" sz="2000" baseline="30000" dirty="0">
              <a:solidFill>
                <a:srgbClr val="0000FF"/>
              </a:solidFill>
              <a:latin typeface="+mn-lt"/>
            </a:endParaRPr>
          </a:p>
          <a:p>
            <a:endParaRPr lang="en-GB" sz="2400" baseline="30000" dirty="0">
              <a:latin typeface="+mn-lt"/>
            </a:endParaRPr>
          </a:p>
        </p:txBody>
      </p:sp>
      <p:sp>
        <p:nvSpPr>
          <p:cNvPr id="10" name="TextBox 9"/>
          <p:cNvSpPr txBox="1"/>
          <p:nvPr/>
        </p:nvSpPr>
        <p:spPr>
          <a:xfrm>
            <a:off x="4953000" y="548680"/>
            <a:ext cx="4719547" cy="1877437"/>
          </a:xfrm>
          <a:prstGeom prst="rect">
            <a:avLst/>
          </a:prstGeom>
          <a:noFill/>
        </p:spPr>
        <p:txBody>
          <a:bodyPr wrap="square" rtlCol="0">
            <a:spAutoFit/>
          </a:bodyPr>
          <a:lstStyle/>
          <a:p>
            <a:pPr algn="ctr"/>
            <a:r>
              <a:rPr lang="en-US" sz="2000" baseline="0" dirty="0" smtClean="0">
                <a:solidFill>
                  <a:srgbClr val="0000FF"/>
                </a:solidFill>
                <a:latin typeface="+mn-lt"/>
              </a:rPr>
              <a:t>Extreme case of full cancellation</a:t>
            </a:r>
          </a:p>
          <a:p>
            <a:pPr algn="ctr"/>
            <a:r>
              <a:rPr lang="el-GR" sz="2000" baseline="0" dirty="0" smtClean="0">
                <a:solidFill>
                  <a:srgbClr val="0000FF"/>
                </a:solidFill>
                <a:latin typeface="+mn-lt"/>
              </a:rPr>
              <a:t>Δm</a:t>
            </a:r>
            <a:r>
              <a:rPr lang="el-GR" sz="2000" baseline="30000" dirty="0" smtClean="0">
                <a:solidFill>
                  <a:srgbClr val="0000FF"/>
                </a:solidFill>
                <a:latin typeface="+mn-lt"/>
              </a:rPr>
              <a:t>2</a:t>
            </a:r>
            <a:r>
              <a:rPr lang="el-GR" sz="2000" baseline="0" dirty="0" smtClean="0">
                <a:solidFill>
                  <a:srgbClr val="0000FF"/>
                </a:solidFill>
                <a:latin typeface="+mn-lt"/>
              </a:rPr>
              <a:t> </a:t>
            </a:r>
            <a:r>
              <a:rPr lang="el-GR" sz="2000" baseline="0" dirty="0">
                <a:solidFill>
                  <a:srgbClr val="0000FF"/>
                </a:solidFill>
                <a:latin typeface="+mn-lt"/>
              </a:rPr>
              <a:t>~ 1.5 eV</a:t>
            </a:r>
            <a:r>
              <a:rPr lang="el-GR" sz="2000" baseline="30000" dirty="0">
                <a:solidFill>
                  <a:srgbClr val="0000FF"/>
                </a:solidFill>
                <a:latin typeface="+mn-lt"/>
              </a:rPr>
              <a:t>2</a:t>
            </a:r>
            <a:r>
              <a:rPr lang="el-GR" sz="2000" baseline="0" dirty="0">
                <a:solidFill>
                  <a:srgbClr val="0000FF"/>
                </a:solidFill>
                <a:latin typeface="+mn-lt"/>
              </a:rPr>
              <a:t> ; </a:t>
            </a:r>
            <a:endParaRPr lang="en-US" sz="2000" baseline="0" dirty="0">
              <a:solidFill>
                <a:srgbClr val="0000FF"/>
              </a:solidFill>
              <a:latin typeface="+mn-lt"/>
            </a:endParaRPr>
          </a:p>
          <a:p>
            <a:pPr algn="ctr"/>
            <a:r>
              <a:rPr lang="el-GR" sz="2000" baseline="0" dirty="0">
                <a:solidFill>
                  <a:srgbClr val="0000FF"/>
                </a:solidFill>
                <a:latin typeface="+mn-lt"/>
              </a:rPr>
              <a:t>sin</a:t>
            </a:r>
            <a:r>
              <a:rPr lang="el-GR" sz="2000" baseline="30000" dirty="0">
                <a:solidFill>
                  <a:srgbClr val="0000FF"/>
                </a:solidFill>
                <a:latin typeface="+mn-lt"/>
              </a:rPr>
              <a:t>2</a:t>
            </a:r>
            <a:r>
              <a:rPr lang="el-GR" sz="2000" baseline="0" dirty="0">
                <a:solidFill>
                  <a:srgbClr val="0000FF"/>
                </a:solidFill>
                <a:latin typeface="+mn-lt"/>
              </a:rPr>
              <a:t>(2θ</a:t>
            </a:r>
            <a:r>
              <a:rPr lang="en-US" sz="2000" dirty="0">
                <a:solidFill>
                  <a:srgbClr val="0000FF"/>
                </a:solidFill>
                <a:latin typeface="Symbol" charset="2"/>
                <a:cs typeface="Symbol" charset="2"/>
              </a:rPr>
              <a:t>mm</a:t>
            </a:r>
            <a:r>
              <a:rPr lang="el-GR" sz="2000" baseline="0" dirty="0">
                <a:solidFill>
                  <a:srgbClr val="0000FF"/>
                </a:solidFill>
                <a:latin typeface="+mn-lt"/>
              </a:rPr>
              <a:t>) = </a:t>
            </a:r>
            <a:r>
              <a:rPr lang="el-GR" sz="2000" baseline="0" dirty="0" smtClean="0">
                <a:solidFill>
                  <a:srgbClr val="0000FF"/>
                </a:solidFill>
                <a:latin typeface="+mn-lt"/>
              </a:rPr>
              <a:t>0.0</a:t>
            </a:r>
            <a:r>
              <a:rPr lang="en-US" sz="2000" baseline="0" dirty="0" smtClean="0">
                <a:solidFill>
                  <a:srgbClr val="0000FF"/>
                </a:solidFill>
                <a:latin typeface="+mn-lt"/>
              </a:rPr>
              <a:t>16</a:t>
            </a:r>
            <a:r>
              <a:rPr lang="el-GR" sz="2000" baseline="0" dirty="0" smtClean="0">
                <a:solidFill>
                  <a:srgbClr val="0000FF"/>
                </a:solidFill>
                <a:latin typeface="+mn-lt"/>
              </a:rPr>
              <a:t> </a:t>
            </a:r>
            <a:r>
              <a:rPr lang="el-GR" sz="2000" baseline="0" dirty="0">
                <a:solidFill>
                  <a:srgbClr val="0000FF"/>
                </a:solidFill>
                <a:latin typeface="+mn-lt"/>
              </a:rPr>
              <a:t>;</a:t>
            </a:r>
            <a:endParaRPr lang="en-US" sz="2000" baseline="0" dirty="0">
              <a:solidFill>
                <a:srgbClr val="0000FF"/>
              </a:solidFill>
              <a:latin typeface="+mn-lt"/>
            </a:endParaRPr>
          </a:p>
          <a:p>
            <a:pPr algn="ctr"/>
            <a:r>
              <a:rPr lang="el-GR" sz="2000" baseline="0" dirty="0">
                <a:solidFill>
                  <a:srgbClr val="0000FF"/>
                </a:solidFill>
                <a:latin typeface="+mn-lt"/>
              </a:rPr>
              <a:t> sin</a:t>
            </a:r>
            <a:r>
              <a:rPr lang="el-GR" sz="2000" baseline="30000" dirty="0">
                <a:solidFill>
                  <a:srgbClr val="0000FF"/>
                </a:solidFill>
                <a:latin typeface="+mn-lt"/>
              </a:rPr>
              <a:t>2</a:t>
            </a:r>
            <a:r>
              <a:rPr lang="el-GR" sz="2000" baseline="0" dirty="0">
                <a:solidFill>
                  <a:srgbClr val="0000FF"/>
                </a:solidFill>
                <a:latin typeface="+mn-lt"/>
              </a:rPr>
              <a:t>(2θ</a:t>
            </a:r>
            <a:r>
              <a:rPr lang="en-US" sz="2000" dirty="0" err="1">
                <a:solidFill>
                  <a:srgbClr val="0000FF"/>
                </a:solidFill>
                <a:latin typeface="+mn-lt"/>
              </a:rPr>
              <a:t>ee</a:t>
            </a:r>
            <a:r>
              <a:rPr lang="el-GR" sz="2000" baseline="0" dirty="0">
                <a:solidFill>
                  <a:srgbClr val="0000FF"/>
                </a:solidFill>
                <a:latin typeface="+mn-lt"/>
              </a:rPr>
              <a:t>) = 0.1 ; </a:t>
            </a:r>
            <a:endParaRPr lang="en-US" sz="2000" baseline="0" dirty="0">
              <a:solidFill>
                <a:srgbClr val="0000FF"/>
              </a:solidFill>
              <a:latin typeface="+mn-lt"/>
            </a:endParaRPr>
          </a:p>
          <a:p>
            <a:pPr algn="ctr"/>
            <a:r>
              <a:rPr lang="el-GR" sz="2000" baseline="0" dirty="0">
                <a:solidFill>
                  <a:srgbClr val="0000FF"/>
                </a:solidFill>
                <a:latin typeface="+mn-lt"/>
              </a:rPr>
              <a:t>sin</a:t>
            </a:r>
            <a:r>
              <a:rPr lang="el-GR" sz="2000" baseline="30000" dirty="0">
                <a:solidFill>
                  <a:srgbClr val="0000FF"/>
                </a:solidFill>
                <a:latin typeface="+mn-lt"/>
              </a:rPr>
              <a:t>2</a:t>
            </a:r>
            <a:r>
              <a:rPr lang="el-GR" sz="2000" baseline="0" dirty="0">
                <a:solidFill>
                  <a:srgbClr val="0000FF"/>
                </a:solidFill>
                <a:latin typeface="+mn-lt"/>
              </a:rPr>
              <a:t>(2θ</a:t>
            </a:r>
            <a:r>
              <a:rPr lang="en-US" sz="2000" dirty="0">
                <a:solidFill>
                  <a:srgbClr val="0000FF"/>
                </a:solidFill>
                <a:latin typeface="Symbol" charset="2"/>
                <a:cs typeface="Symbol" charset="2"/>
              </a:rPr>
              <a:t>m</a:t>
            </a:r>
            <a:r>
              <a:rPr lang="en-US" sz="2000" dirty="0">
                <a:solidFill>
                  <a:srgbClr val="0000FF"/>
                </a:solidFill>
                <a:latin typeface="+mn-lt"/>
              </a:rPr>
              <a:t>e</a:t>
            </a:r>
            <a:r>
              <a:rPr lang="el-GR" sz="2000" baseline="0" dirty="0">
                <a:solidFill>
                  <a:srgbClr val="0000FF"/>
                </a:solidFill>
                <a:latin typeface="+mn-lt"/>
              </a:rPr>
              <a:t>) = </a:t>
            </a:r>
            <a:r>
              <a:rPr lang="en-US" sz="2000" baseline="0" dirty="0" smtClean="0">
                <a:solidFill>
                  <a:srgbClr val="0000FF"/>
                </a:solidFill>
                <a:latin typeface="+mn-lt"/>
              </a:rPr>
              <a:t>0.4 </a:t>
            </a:r>
            <a:r>
              <a:rPr lang="en-US" sz="2000" baseline="0" dirty="0">
                <a:solidFill>
                  <a:srgbClr val="0000FF"/>
                </a:solidFill>
                <a:latin typeface="+mn-lt"/>
              </a:rPr>
              <a:t>x 10</a:t>
            </a:r>
            <a:r>
              <a:rPr lang="en-US" sz="2000" baseline="30000" dirty="0">
                <a:solidFill>
                  <a:srgbClr val="0000FF"/>
                </a:solidFill>
                <a:latin typeface="+mn-lt"/>
              </a:rPr>
              <a:t>-3</a:t>
            </a:r>
            <a:endParaRPr lang="en-GB" sz="2000" baseline="30000" dirty="0">
              <a:solidFill>
                <a:srgbClr val="0000FF"/>
              </a:solidFill>
              <a:latin typeface="+mn-lt"/>
            </a:endParaRPr>
          </a:p>
          <a:p>
            <a:endParaRPr lang="en-GB" sz="2400" baseline="30000" dirty="0">
              <a:latin typeface="+mn-lt"/>
            </a:endParaRPr>
          </a:p>
        </p:txBody>
      </p:sp>
    </p:spTree>
    <p:extLst>
      <p:ext uri="{BB962C8B-B14F-4D97-AF65-F5344CB8AC3E}">
        <p14:creationId xmlns:p14="http://schemas.microsoft.com/office/powerpoint/2010/main" val="4613376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3"/>
          <p:cNvSpPr>
            <a:spLocks noGrp="1"/>
          </p:cNvSpPr>
          <p:nvPr>
            <p:ph type="title"/>
          </p:nvPr>
        </p:nvSpPr>
        <p:spPr>
          <a:xfrm>
            <a:off x="200472" y="0"/>
            <a:ext cx="9906000" cy="533400"/>
          </a:xfrm>
        </p:spPr>
        <p:txBody>
          <a:bodyPr/>
          <a:lstStyle/>
          <a:p>
            <a:r>
              <a:rPr lang="en-US" dirty="0" smtClean="0"/>
              <a:t>A brief description of the activities of WA104/ICARUS</a:t>
            </a:r>
            <a:endParaRPr lang="en-US" dirty="0" smtClean="0">
              <a:ea typeface="ＭＳ Ｐゴシック" pitchFamily="34" charset="-128"/>
            </a:endParaRPr>
          </a:p>
        </p:txBody>
      </p:sp>
      <p:sp>
        <p:nvSpPr>
          <p:cNvPr id="9" name="Content Placeholder 4"/>
          <p:cNvSpPr txBox="1">
            <a:spLocks/>
          </p:cNvSpPr>
          <p:nvPr/>
        </p:nvSpPr>
        <p:spPr bwMode="auto">
          <a:xfrm>
            <a:off x="170160" y="620688"/>
            <a:ext cx="9735840" cy="590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a:lstStyle>
          <a:p>
            <a:pPr>
              <a:lnSpc>
                <a:spcPts val="2600"/>
              </a:lnSpc>
            </a:pPr>
            <a:r>
              <a:rPr lang="en-US" sz="2400" b="0" baseline="0" dirty="0" smtClean="0">
                <a:solidFill>
                  <a:srgbClr val="000000"/>
                </a:solidFill>
              </a:rPr>
              <a:t>The WA104/ICARUS program is devoted to "</a:t>
            </a:r>
            <a:r>
              <a:rPr lang="en-US" sz="2400" b="0" i="1" baseline="0" dirty="0" smtClean="0">
                <a:solidFill>
                  <a:srgbClr val="000000"/>
                </a:solidFill>
              </a:rPr>
              <a:t>Improving the ICARUS T600 Liquid Argon Time Projection Chamber (LAr TPC) in order to prepare for its operation at shallow depths"</a:t>
            </a:r>
            <a:r>
              <a:rPr lang="en-US" sz="2400" b="0" baseline="0" dirty="0" smtClean="0">
                <a:solidFill>
                  <a:srgbClr val="000000"/>
                </a:solidFill>
              </a:rPr>
              <a:t>,</a:t>
            </a:r>
          </a:p>
          <a:p>
            <a:pPr>
              <a:lnSpc>
                <a:spcPts val="2600"/>
              </a:lnSpc>
            </a:pPr>
            <a:r>
              <a:rPr lang="en-US" sz="2400" b="0" baseline="0" dirty="0" smtClean="0">
                <a:solidFill>
                  <a:srgbClr val="000000"/>
                </a:solidFill>
              </a:rPr>
              <a:t>The overhauling activities on the T600 at CERN are </a:t>
            </a:r>
            <a:r>
              <a:rPr lang="en-US" sz="2400" b="0" baseline="0" dirty="0" smtClean="0">
                <a:solidFill>
                  <a:srgbClr val="000000"/>
                </a:solidFill>
              </a:rPr>
              <a:t>progressing, </a:t>
            </a:r>
            <a:r>
              <a:rPr lang="en-US" sz="2400" b="0" baseline="0" dirty="0" smtClean="0">
                <a:solidFill>
                  <a:srgbClr val="000000"/>
                </a:solidFill>
              </a:rPr>
              <a:t>to be completed by end of 2016 and include amongst others:</a:t>
            </a:r>
          </a:p>
          <a:p>
            <a:pPr lvl="1">
              <a:lnSpc>
                <a:spcPts val="2600"/>
              </a:lnSpc>
            </a:pPr>
            <a:r>
              <a:rPr lang="en-US" sz="2400" b="0" baseline="0" dirty="0" smtClean="0">
                <a:solidFill>
                  <a:srgbClr val="000000"/>
                </a:solidFill>
              </a:rPr>
              <a:t>new purely passive insulation (1a) and new cold vessels (1b)</a:t>
            </a:r>
          </a:p>
          <a:p>
            <a:pPr lvl="1">
              <a:lnSpc>
                <a:spcPts val="2600"/>
              </a:lnSpc>
            </a:pPr>
            <a:r>
              <a:rPr lang="en-US" sz="2400" b="0" baseline="0" dirty="0" smtClean="0">
                <a:solidFill>
                  <a:srgbClr val="000000"/>
                </a:solidFill>
              </a:rPr>
              <a:t>a renovated purification systems (2a) and cryogenics (2b) ,</a:t>
            </a:r>
          </a:p>
          <a:p>
            <a:pPr lvl="1">
              <a:lnSpc>
                <a:spcPts val="2600"/>
              </a:lnSpc>
            </a:pPr>
            <a:r>
              <a:rPr lang="en-US" sz="2400" b="0" baseline="0" dirty="0" smtClean="0">
                <a:solidFill>
                  <a:srgbClr val="000000"/>
                </a:solidFill>
              </a:rPr>
              <a:t>inner detectors with better planarity (3)</a:t>
            </a:r>
          </a:p>
          <a:p>
            <a:pPr lvl="1">
              <a:lnSpc>
                <a:spcPts val="2600"/>
              </a:lnSpc>
            </a:pPr>
            <a:r>
              <a:rPr lang="en-US" sz="2400" b="0" baseline="0" dirty="0" smtClean="0">
                <a:solidFill>
                  <a:srgbClr val="000000"/>
                </a:solidFill>
              </a:rPr>
              <a:t>an improved scintillation system(4a) and its electronics(4b) </a:t>
            </a:r>
          </a:p>
          <a:p>
            <a:pPr lvl="1">
              <a:lnSpc>
                <a:spcPts val="2600"/>
              </a:lnSpc>
            </a:pPr>
            <a:r>
              <a:rPr lang="en-US" sz="2400" b="0" baseline="0" dirty="0" smtClean="0">
                <a:solidFill>
                  <a:srgbClr val="000000"/>
                </a:solidFill>
              </a:rPr>
              <a:t>A faster, higher-performance wire read-out electronics (5)</a:t>
            </a:r>
          </a:p>
          <a:p>
            <a:pPr lvl="1">
              <a:lnSpc>
                <a:spcPts val="2600"/>
              </a:lnSpc>
            </a:pPr>
            <a:r>
              <a:rPr lang="en-US" sz="2400" b="0" baseline="0" dirty="0" smtClean="0">
                <a:solidFill>
                  <a:srgbClr val="000000"/>
                </a:solidFill>
              </a:rPr>
              <a:t>Experimental observation of cosmic ray shower events (6)</a:t>
            </a:r>
          </a:p>
          <a:p>
            <a:pPr>
              <a:lnSpc>
                <a:spcPts val="2600"/>
              </a:lnSpc>
            </a:pPr>
            <a:r>
              <a:rPr lang="en-US" sz="2400" b="0" baseline="0" dirty="0" smtClean="0">
                <a:solidFill>
                  <a:srgbClr val="000000"/>
                </a:solidFill>
              </a:rPr>
              <a:t>At FNAL’s shallow depth, the T600 will require two additions:</a:t>
            </a:r>
          </a:p>
          <a:p>
            <a:pPr lvl="1">
              <a:lnSpc>
                <a:spcPts val="2600"/>
              </a:lnSpc>
            </a:pPr>
            <a:r>
              <a:rPr lang="en-US" sz="2400" b="0" baseline="0" dirty="0">
                <a:ea typeface="MS Mincho"/>
                <a:cs typeface="Times New Roman"/>
              </a:rPr>
              <a:t>3 m concrete overburden to mitigate the c. rays background</a:t>
            </a:r>
            <a:r>
              <a:rPr lang="en-US" sz="2400" b="0" baseline="0" dirty="0" smtClean="0">
                <a:ea typeface="MS Mincho"/>
                <a:cs typeface="Times New Roman"/>
              </a:rPr>
              <a:t>,</a:t>
            </a:r>
          </a:p>
          <a:p>
            <a:pPr lvl="1">
              <a:lnSpc>
                <a:spcPts val="2600"/>
              </a:lnSpc>
            </a:pPr>
            <a:r>
              <a:rPr lang="en-US" sz="2400" b="0" baseline="0" dirty="0">
                <a:ea typeface="MS Mincho"/>
                <a:cs typeface="Times New Roman"/>
              </a:rPr>
              <a:t>Particles entering the detector must be removed with a Cosmic Rays Tagging (CRT) around the full LAr volume</a:t>
            </a:r>
            <a:r>
              <a:rPr lang="en-US" sz="2400" b="0" baseline="0" dirty="0">
                <a:solidFill>
                  <a:srgbClr val="000000"/>
                </a:solidFill>
              </a:rPr>
              <a:t> </a:t>
            </a:r>
            <a:endParaRPr lang="en-US" sz="2400" b="0" baseline="0" dirty="0" smtClean="0">
              <a:ea typeface="MS Mincho"/>
              <a:cs typeface="Times New Roman"/>
            </a:endParaRPr>
          </a:p>
          <a:p>
            <a:pPr marL="0" lvl="1" indent="0">
              <a:lnSpc>
                <a:spcPts val="2600"/>
              </a:lnSpc>
              <a:buNone/>
            </a:pPr>
            <a:endParaRPr lang="en-US" sz="2400" b="0" baseline="0" dirty="0" smtClean="0">
              <a:ea typeface="MS Mincho"/>
              <a:cs typeface="Times New Roman"/>
            </a:endParaRPr>
          </a:p>
        </p:txBody>
      </p:sp>
      <p:sp>
        <p:nvSpPr>
          <p:cNvPr id="5"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28</a:t>
            </a:fld>
            <a:endParaRPr lang="en-GB" dirty="0">
              <a:solidFill>
                <a:srgbClr val="00CC99"/>
              </a:solidFill>
            </a:endParaRPr>
          </a:p>
        </p:txBody>
      </p:sp>
      <p:sp>
        <p:nvSpPr>
          <p:cNvPr id="2" name="Footer Placeholder 1"/>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8608901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2"/>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4"/>
          <p:cNvSpPr txBox="1">
            <a:spLocks/>
          </p:cNvSpPr>
          <p:nvPr/>
        </p:nvSpPr>
        <p:spPr bwMode="auto">
          <a:xfrm>
            <a:off x="-15552" y="548680"/>
            <a:ext cx="5688632" cy="34563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a:lstStyle>
          <a:p>
            <a:pPr>
              <a:lnSpc>
                <a:spcPts val="2600"/>
              </a:lnSpc>
            </a:pPr>
            <a:r>
              <a:rPr lang="en-US" sz="2400" b="0" baseline="0" dirty="0">
                <a:solidFill>
                  <a:srgbClr val="000000"/>
                </a:solidFill>
              </a:rPr>
              <a:t>Purely passive insulation (right), </a:t>
            </a:r>
            <a:r>
              <a:rPr lang="en-US" sz="2400" b="0" baseline="0" dirty="0" smtClean="0">
                <a:solidFill>
                  <a:srgbClr val="000000"/>
                </a:solidFill>
              </a:rPr>
              <a:t>and two</a:t>
            </a:r>
            <a:r>
              <a:rPr lang="en-US" sz="2400" b="0" baseline="0" dirty="0">
                <a:solidFill>
                  <a:srgbClr val="000000"/>
                </a:solidFill>
              </a:rPr>
              <a:t>-phase N</a:t>
            </a:r>
            <a:r>
              <a:rPr lang="en-US" sz="2400" b="0" dirty="0">
                <a:solidFill>
                  <a:srgbClr val="000000"/>
                </a:solidFill>
              </a:rPr>
              <a:t>2</a:t>
            </a:r>
            <a:r>
              <a:rPr lang="en-US" sz="2400" b="0" baseline="0" dirty="0">
                <a:solidFill>
                  <a:srgbClr val="000000"/>
                </a:solidFill>
              </a:rPr>
              <a:t> cooling </a:t>
            </a:r>
            <a:r>
              <a:rPr lang="en-US" sz="2400" b="0" baseline="0" dirty="0" smtClean="0">
                <a:solidFill>
                  <a:srgbClr val="000000"/>
                </a:solidFill>
              </a:rPr>
              <a:t>shield.</a:t>
            </a:r>
            <a:endParaRPr lang="en-US" sz="2400" b="0" baseline="0" dirty="0">
              <a:solidFill>
                <a:srgbClr val="000000"/>
              </a:solidFill>
            </a:endParaRPr>
          </a:p>
          <a:p>
            <a:pPr>
              <a:lnSpc>
                <a:spcPts val="2600"/>
              </a:lnSpc>
            </a:pPr>
            <a:r>
              <a:rPr lang="en-US" sz="2400" b="0" baseline="0" dirty="0" smtClean="0">
                <a:solidFill>
                  <a:srgbClr val="000000"/>
                </a:solidFill>
              </a:rPr>
              <a:t>Insulation technique </a:t>
            </a:r>
            <a:r>
              <a:rPr lang="en-US" sz="2400" b="0" baseline="0" dirty="0">
                <a:solidFill>
                  <a:srgbClr val="000000"/>
                </a:solidFill>
              </a:rPr>
              <a:t>developed with membrane for LNG transport ships. Expected heat loss through insulation: ≈ 6.6 kW (10-15 W/m</a:t>
            </a:r>
            <a:r>
              <a:rPr lang="en-US" sz="2400" b="0" baseline="30000" dirty="0">
                <a:solidFill>
                  <a:srgbClr val="000000"/>
                </a:solidFill>
              </a:rPr>
              <a:t>2</a:t>
            </a:r>
            <a:r>
              <a:rPr lang="en-US" sz="2400" b="0" baseline="0" dirty="0" smtClean="0">
                <a:solidFill>
                  <a:srgbClr val="000000"/>
                </a:solidFill>
              </a:rPr>
              <a:t>).</a:t>
            </a:r>
          </a:p>
          <a:p>
            <a:pPr>
              <a:lnSpc>
                <a:spcPts val="2600"/>
              </a:lnSpc>
            </a:pPr>
            <a:r>
              <a:rPr lang="en-US" sz="2400" b="0" baseline="0" dirty="0" smtClean="0">
                <a:solidFill>
                  <a:srgbClr val="000000"/>
                </a:solidFill>
              </a:rPr>
              <a:t>Preliminary design of the insulation </a:t>
            </a:r>
            <a:r>
              <a:rPr lang="en-US" sz="2400" b="0" baseline="0" dirty="0">
                <a:solidFill>
                  <a:srgbClr val="000000"/>
                </a:solidFill>
              </a:rPr>
              <a:t>2</a:t>
            </a:r>
            <a:r>
              <a:rPr lang="en-US" sz="2400" b="0" baseline="0" dirty="0" smtClean="0">
                <a:solidFill>
                  <a:srgbClr val="000000"/>
                </a:solidFill>
              </a:rPr>
              <a:t> </a:t>
            </a:r>
            <a:r>
              <a:rPr lang="en-US" sz="2400" b="0" baseline="0" dirty="0">
                <a:solidFill>
                  <a:srgbClr val="000000"/>
                </a:solidFill>
              </a:rPr>
              <a:t>years ago by </a:t>
            </a:r>
            <a:r>
              <a:rPr lang="en-US" sz="2400" b="0" baseline="0" dirty="0" smtClean="0">
                <a:solidFill>
                  <a:srgbClr val="000000"/>
                </a:solidFill>
              </a:rPr>
              <a:t>GTT: to </a:t>
            </a:r>
            <a:r>
              <a:rPr lang="en-US" sz="2400" b="0" baseline="0" dirty="0">
                <a:solidFill>
                  <a:srgbClr val="000000"/>
                </a:solidFill>
              </a:rPr>
              <a:t>be refined </a:t>
            </a:r>
            <a:r>
              <a:rPr lang="en-US" sz="2400" b="0" baseline="0" dirty="0" smtClean="0">
                <a:solidFill>
                  <a:srgbClr val="000000"/>
                </a:solidFill>
              </a:rPr>
              <a:t>and integrated in the next two               months.</a:t>
            </a:r>
            <a:endParaRPr lang="en-US" sz="2400" b="0" baseline="0" dirty="0">
              <a:solidFill>
                <a:srgbClr val="000000"/>
              </a:solidFill>
            </a:endParaRPr>
          </a:p>
        </p:txBody>
      </p:sp>
      <p:sp>
        <p:nvSpPr>
          <p:cNvPr id="6" name="CasellaDiTesto 127"/>
          <p:cNvSpPr txBox="1"/>
          <p:nvPr/>
        </p:nvSpPr>
        <p:spPr>
          <a:xfrm>
            <a:off x="416496" y="4005064"/>
            <a:ext cx="3600400" cy="2677656"/>
          </a:xfrm>
          <a:prstGeom prst="rect">
            <a:avLst/>
          </a:prstGeom>
          <a:noFill/>
        </p:spPr>
        <p:txBody>
          <a:bodyPr wrap="square" rtlCol="0">
            <a:spAutoFit/>
          </a:bodyPr>
          <a:lstStyle/>
          <a:p>
            <a:r>
              <a:rPr lang="en-US" sz="2400" b="0" baseline="0" dirty="0" smtClean="0">
                <a:latin typeface="+mn-lt"/>
              </a:rPr>
              <a:t>Simplified front view in the installed ICARUS detector:</a:t>
            </a:r>
          </a:p>
          <a:p>
            <a:pPr marL="342900" indent="-342900">
              <a:buClr>
                <a:schemeClr val="tx1"/>
              </a:buClr>
              <a:buFontTx/>
              <a:buChar char="-"/>
            </a:pPr>
            <a:r>
              <a:rPr lang="en-US" sz="2400" b="0" baseline="0" dirty="0">
                <a:solidFill>
                  <a:srgbClr val="038B09"/>
                </a:solidFill>
                <a:latin typeface="+mn-lt"/>
              </a:rPr>
              <a:t>N</a:t>
            </a:r>
            <a:r>
              <a:rPr lang="en-US" sz="2400" b="0" dirty="0">
                <a:solidFill>
                  <a:srgbClr val="038B09"/>
                </a:solidFill>
                <a:latin typeface="+mn-lt"/>
              </a:rPr>
              <a:t>2</a:t>
            </a:r>
            <a:r>
              <a:rPr lang="en-US" sz="2400" b="0" baseline="0" dirty="0">
                <a:solidFill>
                  <a:srgbClr val="038B09"/>
                </a:solidFill>
                <a:latin typeface="+mn-lt"/>
              </a:rPr>
              <a:t> cooling </a:t>
            </a:r>
            <a:r>
              <a:rPr lang="en-US" sz="2400" b="0" baseline="0" dirty="0" smtClean="0">
                <a:solidFill>
                  <a:srgbClr val="038B09"/>
                </a:solidFill>
                <a:latin typeface="+mn-lt"/>
              </a:rPr>
              <a:t>shield</a:t>
            </a:r>
            <a:r>
              <a:rPr lang="en-US" sz="2400" b="0" baseline="0" dirty="0" smtClean="0">
                <a:solidFill>
                  <a:srgbClr val="03A10B"/>
                </a:solidFill>
                <a:latin typeface="+mn-lt"/>
              </a:rPr>
              <a:t>;</a:t>
            </a:r>
          </a:p>
          <a:p>
            <a:pPr marL="342900" indent="-342900">
              <a:buClr>
                <a:schemeClr val="tx1"/>
              </a:buClr>
              <a:buFontTx/>
              <a:buChar char="-"/>
            </a:pPr>
            <a:r>
              <a:rPr lang="en-US" sz="2400" b="0" baseline="0" dirty="0">
                <a:solidFill>
                  <a:srgbClr val="FFC000"/>
                </a:solidFill>
                <a:latin typeface="+mn-lt"/>
              </a:rPr>
              <a:t>t</a:t>
            </a:r>
            <a:r>
              <a:rPr lang="en-US" sz="2400" b="0" baseline="0" dirty="0" smtClean="0">
                <a:solidFill>
                  <a:srgbClr val="FFC000"/>
                </a:solidFill>
                <a:latin typeface="+mn-lt"/>
              </a:rPr>
              <a:t>hermal insulation;</a:t>
            </a:r>
          </a:p>
          <a:p>
            <a:pPr marL="342900" indent="-342900">
              <a:buClr>
                <a:schemeClr val="tx1"/>
              </a:buClr>
              <a:buFontTx/>
              <a:buChar char="-"/>
            </a:pPr>
            <a:r>
              <a:rPr lang="en-US" sz="2400" b="0" baseline="0" dirty="0">
                <a:latin typeface="+mn-lt"/>
              </a:rPr>
              <a:t>e</a:t>
            </a:r>
            <a:r>
              <a:rPr lang="en-US" sz="2400" b="0" baseline="0" dirty="0" smtClean="0">
                <a:latin typeface="+mn-lt"/>
              </a:rPr>
              <a:t>xternal warm vessel (see next slide).</a:t>
            </a:r>
            <a:endParaRPr lang="en-US" sz="2400" b="0" baseline="0" dirty="0">
              <a:latin typeface="+mn-l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76936" y="3356992"/>
            <a:ext cx="5211762"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Connettore 2 136"/>
          <p:cNvCxnSpPr/>
          <p:nvPr/>
        </p:nvCxnSpPr>
        <p:spPr bwMode="auto">
          <a:xfrm>
            <a:off x="3368824" y="5373216"/>
            <a:ext cx="1512168" cy="1"/>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10" name="Connettore 2 136"/>
          <p:cNvCxnSpPr/>
          <p:nvPr/>
        </p:nvCxnSpPr>
        <p:spPr bwMode="auto">
          <a:xfrm flipV="1">
            <a:off x="3296816" y="5733256"/>
            <a:ext cx="1425646" cy="10037"/>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grpSp>
        <p:nvGrpSpPr>
          <p:cNvPr id="18" name="Group 17"/>
          <p:cNvGrpSpPr/>
          <p:nvPr/>
        </p:nvGrpSpPr>
        <p:grpSpPr>
          <a:xfrm>
            <a:off x="3080792" y="6302603"/>
            <a:ext cx="2321702" cy="465557"/>
            <a:chOff x="3080792" y="6302603"/>
            <a:chExt cx="2321702" cy="465557"/>
          </a:xfrm>
        </p:grpSpPr>
        <p:sp>
          <p:nvSpPr>
            <p:cNvPr id="13" name="Ovale 130"/>
            <p:cNvSpPr/>
            <p:nvPr/>
          </p:nvSpPr>
          <p:spPr bwMode="auto">
            <a:xfrm>
              <a:off x="4304928" y="6302603"/>
              <a:ext cx="1097566" cy="465557"/>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omic Sans MS" pitchFamily="1" charset="0"/>
              </a:endParaRPr>
            </a:p>
          </p:txBody>
        </p:sp>
        <p:cxnSp>
          <p:nvCxnSpPr>
            <p:cNvPr id="14" name="Connettore 2 136"/>
            <p:cNvCxnSpPr/>
            <p:nvPr/>
          </p:nvCxnSpPr>
          <p:spPr bwMode="auto">
            <a:xfrm>
              <a:off x="3080792" y="6453336"/>
              <a:ext cx="1368152" cy="226062"/>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grpSp>
      <p:pic>
        <p:nvPicPr>
          <p:cNvPr id="205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55369" y="769243"/>
            <a:ext cx="4194175" cy="237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6"/>
          <p:cNvSpPr>
            <a:spLocks noGrp="1"/>
          </p:cNvSpPr>
          <p:nvPr>
            <p:ph type="title"/>
          </p:nvPr>
        </p:nvSpPr>
        <p:spPr/>
        <p:txBody>
          <a:bodyPr/>
          <a:lstStyle/>
          <a:p>
            <a:r>
              <a:rPr lang="en-US" dirty="0" smtClean="0"/>
              <a:t>1a.- New </a:t>
            </a:r>
            <a:r>
              <a:rPr lang="en-US" dirty="0"/>
              <a:t>purely passive insulation</a:t>
            </a:r>
          </a:p>
        </p:txBody>
      </p:sp>
      <p:sp>
        <p:nvSpPr>
          <p:cNvPr id="15"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29</a:t>
            </a:fld>
            <a:endParaRPr lang="en-GB" dirty="0">
              <a:solidFill>
                <a:srgbClr val="00CC99"/>
              </a:solidFill>
            </a:endParaRPr>
          </a:p>
        </p:txBody>
      </p:sp>
      <p:sp>
        <p:nvSpPr>
          <p:cNvPr id="19" name="Footer Placeholder 18"/>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16899684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2"/>
      <p:bldP spid="6"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“sterile” neutrinos ?</a:t>
            </a:r>
            <a:endParaRPr lang="en-US" dirty="0"/>
          </a:p>
        </p:txBody>
      </p:sp>
      <p:sp>
        <p:nvSpPr>
          <p:cNvPr id="3" name="Content Placeholder 2"/>
          <p:cNvSpPr>
            <a:spLocks noGrp="1"/>
          </p:cNvSpPr>
          <p:nvPr>
            <p:ph idx="1"/>
          </p:nvPr>
        </p:nvSpPr>
        <p:spPr>
          <a:xfrm>
            <a:off x="0" y="685800"/>
            <a:ext cx="6400800" cy="5105400"/>
          </a:xfrm>
        </p:spPr>
        <p:txBody>
          <a:bodyPr/>
          <a:lstStyle/>
          <a:p>
            <a:r>
              <a:rPr lang="en-GB" sz="2400" dirty="0"/>
              <a:t>Sterile neutrinos are a hypothetical type of </a:t>
            </a:r>
            <a:r>
              <a:rPr lang="en-GB" sz="2400" dirty="0" smtClean="0"/>
              <a:t>neutrinos </a:t>
            </a:r>
            <a:r>
              <a:rPr lang="en-GB" sz="2400" dirty="0"/>
              <a:t>that </a:t>
            </a:r>
            <a:r>
              <a:rPr lang="en-GB" sz="2400" dirty="0" smtClean="0"/>
              <a:t>do </a:t>
            </a:r>
            <a:r>
              <a:rPr lang="en-GB" sz="2400" dirty="0"/>
              <a:t>not interact </a:t>
            </a:r>
            <a:r>
              <a:rPr lang="en-GB" sz="2400" dirty="0" smtClean="0"/>
              <a:t>with </a:t>
            </a:r>
            <a:r>
              <a:rPr lang="en-GB" sz="2400" dirty="0"/>
              <a:t>any of the fundamental interactions of the Standard Model except </a:t>
            </a:r>
            <a:r>
              <a:rPr lang="en-GB" sz="2400" dirty="0" smtClean="0"/>
              <a:t>gravity.</a:t>
            </a:r>
          </a:p>
          <a:p>
            <a:r>
              <a:rPr lang="en-US" sz="2400" dirty="0" smtClean="0"/>
              <a:t>The name was coined in 1957 by Bruno </a:t>
            </a:r>
            <a:r>
              <a:rPr lang="en-US" sz="2400" dirty="0" err="1" smtClean="0"/>
              <a:t>Pontecorvo</a:t>
            </a:r>
            <a:r>
              <a:rPr lang="en-US" sz="2400" dirty="0" smtClean="0"/>
              <a:t>, who hypothesized their existence in a seminal paper. </a:t>
            </a:r>
          </a:p>
          <a:p>
            <a:r>
              <a:rPr lang="en-GB" sz="2400" dirty="0" smtClean="0"/>
              <a:t>Since per se they would not interact electromagnetically, weakly, or strongly, they are extremely difficult to detect.  </a:t>
            </a:r>
          </a:p>
          <a:p>
            <a:pPr lvl="0">
              <a:defRPr/>
            </a:pPr>
            <a:r>
              <a:rPr lang="en-GB" sz="2400" dirty="0" smtClean="0"/>
              <a:t>If they are heavy enough, they may also contribute to cold dark matter or warm dark matter. </a:t>
            </a:r>
          </a:p>
        </p:txBody>
      </p:sp>
      <p:sp>
        <p:nvSpPr>
          <p:cNvPr id="4" name="Footer Placeholder 3"/>
          <p:cNvSpPr>
            <a:spLocks noGrp="1"/>
          </p:cNvSpPr>
          <p:nvPr>
            <p:ph type="ftr" sz="quarter" idx="10"/>
          </p:nvPr>
        </p:nvSpPr>
        <p:spPr/>
        <p:txBody>
          <a:bodyPr/>
          <a:lstStyle/>
          <a:p>
            <a:pPr>
              <a:defRPr/>
            </a:pPr>
            <a:r>
              <a:rPr lang="en-US" smtClean="0"/>
              <a:t>SPSC_April 2016</a:t>
            </a:r>
            <a:endParaRPr lang="en-GB" dirty="0"/>
          </a:p>
        </p:txBody>
      </p:sp>
      <p:sp>
        <p:nvSpPr>
          <p:cNvPr id="5" name="Slide Number Placeholder 4"/>
          <p:cNvSpPr>
            <a:spLocks noGrp="1"/>
          </p:cNvSpPr>
          <p:nvPr>
            <p:ph type="sldNum" sz="quarter" idx="11"/>
          </p:nvPr>
        </p:nvSpPr>
        <p:spPr/>
        <p:txBody>
          <a:bodyPr/>
          <a:lstStyle/>
          <a:p>
            <a:r>
              <a:rPr lang="en-GB" smtClean="0"/>
              <a:t>Slide#  : </a:t>
            </a:r>
            <a:fld id="{C0367892-4C36-1744-A726-262AF37AA8B7}" type="slidenum">
              <a:rPr lang="en-GB" smtClean="0"/>
              <a:pPr/>
              <a:t>3</a:t>
            </a:fld>
            <a:endParaRPr lang="en-GB">
              <a:solidFill>
                <a:schemeClr val="accent1"/>
              </a:solidFill>
            </a:endParaRPr>
          </a:p>
        </p:txBody>
      </p:sp>
      <p:sp>
        <p:nvSpPr>
          <p:cNvPr id="6" name="Content Placeholder 2"/>
          <p:cNvSpPr txBox="1">
            <a:spLocks/>
          </p:cNvSpPr>
          <p:nvPr/>
        </p:nvSpPr>
        <p:spPr bwMode="auto">
          <a:xfrm>
            <a:off x="228600" y="2971800"/>
            <a:ext cx="9448800" cy="556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FF0000"/>
              </a:buClr>
              <a:buSzTx/>
              <a:buFont typeface="Zapf Dingbats" charset="2"/>
              <a:buChar char="l"/>
              <a:tabLst/>
              <a:defRPr/>
            </a:pPr>
            <a:endParaRPr kumimoji="0" lang="en-US" sz="2400" b="0" i="0" u="none" strike="noStrike" kern="0" cap="none" spc="0" normalizeH="0" baseline="0" noProof="0" dirty="0" smtClean="0">
              <a:ln>
                <a:noFill/>
              </a:ln>
              <a:solidFill>
                <a:schemeClr val="tx1"/>
              </a:solidFill>
              <a:effectLst/>
              <a:uLnTx/>
              <a:uFillTx/>
              <a:latin typeface="+mn-lt"/>
              <a:ea typeface="ＭＳ Ｐゴシック" charset="0"/>
              <a:cs typeface="ＭＳ Ｐゴシック" charset="-128"/>
            </a:endParaRPr>
          </a:p>
          <a:p>
            <a:pPr marL="342900" marR="0" lvl="0" indent="-342900" algn="l" defTabSz="914400" rtl="0" eaLnBrk="0" fontAlgn="base" latinLnBrk="0" hangingPunct="0">
              <a:lnSpc>
                <a:spcPct val="100000"/>
              </a:lnSpc>
              <a:spcBef>
                <a:spcPct val="20000"/>
              </a:spcBef>
              <a:spcAft>
                <a:spcPct val="0"/>
              </a:spcAft>
              <a:buClr>
                <a:srgbClr val="FF0000"/>
              </a:buClr>
              <a:buSzTx/>
              <a:buFont typeface="Zapf Dingbats" charset="2"/>
              <a:buChar char="l"/>
              <a:tabLst/>
              <a:defRPr/>
            </a:pPr>
            <a:endParaRPr kumimoji="0" lang="en-US" sz="2400" b="0" i="0" u="none" strike="noStrike" kern="0" cap="none" spc="0" normalizeH="0" baseline="0" noProof="0" dirty="0" smtClean="0">
              <a:ln>
                <a:noFill/>
              </a:ln>
              <a:solidFill>
                <a:schemeClr val="tx1"/>
              </a:solidFill>
              <a:effectLst/>
              <a:uLnTx/>
              <a:uFillTx/>
              <a:latin typeface="+mn-lt"/>
              <a:ea typeface="ＭＳ Ｐゴシック" charset="0"/>
              <a:cs typeface="ＭＳ Ｐゴシック" charset="-128"/>
            </a:endParaRPr>
          </a:p>
        </p:txBody>
      </p:sp>
      <p:grpSp>
        <p:nvGrpSpPr>
          <p:cNvPr id="9" name="Group 8"/>
          <p:cNvGrpSpPr/>
          <p:nvPr/>
        </p:nvGrpSpPr>
        <p:grpSpPr>
          <a:xfrm>
            <a:off x="6400800" y="990600"/>
            <a:ext cx="3505200" cy="4422145"/>
            <a:chOff x="6400800" y="609600"/>
            <a:chExt cx="3505200" cy="4422145"/>
          </a:xfrm>
        </p:grpSpPr>
        <p:pic>
          <p:nvPicPr>
            <p:cNvPr id="7" name="Picture 6" descr="pontecorvo.tiff"/>
            <p:cNvPicPr>
              <a:picLocks noChangeAspect="1"/>
            </p:cNvPicPr>
            <p:nvPr/>
          </p:nvPicPr>
          <p:blipFill>
            <a:blip r:embed="rId3"/>
            <a:stretch>
              <a:fillRect/>
            </a:stretch>
          </p:blipFill>
          <p:spPr>
            <a:xfrm>
              <a:off x="6400800" y="609600"/>
              <a:ext cx="3505200" cy="4422145"/>
            </a:xfrm>
            <a:prstGeom prst="rect">
              <a:avLst/>
            </a:prstGeom>
          </p:spPr>
        </p:pic>
        <p:sp>
          <p:nvSpPr>
            <p:cNvPr id="8" name="TextBox 7"/>
            <p:cNvSpPr txBox="1"/>
            <p:nvPr/>
          </p:nvSpPr>
          <p:spPr>
            <a:xfrm>
              <a:off x="7086600" y="4495800"/>
              <a:ext cx="2081482" cy="369332"/>
            </a:xfrm>
            <a:prstGeom prst="rect">
              <a:avLst/>
            </a:prstGeom>
            <a:noFill/>
          </p:spPr>
          <p:txBody>
            <a:bodyPr wrap="none" rtlCol="0">
              <a:spAutoFit/>
            </a:bodyPr>
            <a:lstStyle/>
            <a:p>
              <a:r>
                <a:rPr lang="en-US" sz="1800" i="1" baseline="0" dirty="0" smtClean="0">
                  <a:solidFill>
                    <a:schemeClr val="bg1"/>
                  </a:solidFill>
                </a:rPr>
                <a:t>Bruno </a:t>
              </a:r>
              <a:r>
                <a:rPr lang="en-US" sz="1800" i="1" baseline="0" dirty="0" err="1" smtClean="0">
                  <a:solidFill>
                    <a:schemeClr val="bg1"/>
                  </a:solidFill>
                </a:rPr>
                <a:t>Pontecorvo</a:t>
              </a:r>
              <a:endParaRPr lang="en-US" sz="1800" i="1" baseline="0" dirty="0">
                <a:solidFill>
                  <a:schemeClr val="bg1"/>
                </a:solidFill>
              </a:endParaRPr>
            </a:p>
          </p:txBody>
        </p:sp>
      </p:grpSp>
      <p:sp>
        <p:nvSpPr>
          <p:cNvPr id="10" name="Content Placeholder 2"/>
          <p:cNvSpPr txBox="1">
            <a:spLocks/>
          </p:cNvSpPr>
          <p:nvPr/>
        </p:nvSpPr>
        <p:spPr bwMode="auto">
          <a:xfrm>
            <a:off x="0" y="5638800"/>
            <a:ext cx="9448800" cy="91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FF0000"/>
              </a:buClr>
              <a:buSzTx/>
              <a:buFont typeface="Zapf Dingbats" charset="2"/>
              <a:buChar char="l"/>
              <a:tabLst/>
              <a:defRPr/>
            </a:pPr>
            <a:r>
              <a:rPr kumimoji="0" lang="en-US" sz="2400" b="0" i="0" u="none" strike="noStrike" kern="0" cap="none" spc="0" normalizeH="0" baseline="0" noProof="0" dirty="0" smtClean="0">
                <a:ln>
                  <a:noFill/>
                </a:ln>
                <a:solidFill>
                  <a:schemeClr val="tx1"/>
                </a:solidFill>
                <a:effectLst/>
                <a:uLnTx/>
                <a:uFillTx/>
                <a:latin typeface="+mn-lt"/>
                <a:ea typeface="ＭＳ Ｐゴシック" charset="0"/>
                <a:cs typeface="ＭＳ Ｐゴシック" charset="-128"/>
              </a:rPr>
              <a:t>Sterile neutrinos may mix with ordinary neutrinos via a mass term. Evidence may be building up from several experiments. </a:t>
            </a:r>
          </a:p>
          <a:p>
            <a:pPr marL="342900" marR="0" lvl="0" indent="-342900" algn="l" defTabSz="914400" rtl="0" eaLnBrk="0" fontAlgn="base" latinLnBrk="0" hangingPunct="0">
              <a:lnSpc>
                <a:spcPct val="100000"/>
              </a:lnSpc>
              <a:spcBef>
                <a:spcPct val="20000"/>
              </a:spcBef>
              <a:spcAft>
                <a:spcPct val="0"/>
              </a:spcAft>
              <a:buClr>
                <a:srgbClr val="FF0000"/>
              </a:buClr>
              <a:buSzTx/>
              <a:buFont typeface="Zapf Dingbats" charset="2"/>
              <a:buChar char="l"/>
              <a:tabLst/>
              <a:defRPr/>
            </a:pPr>
            <a:endParaRPr kumimoji="0" lang="en-US" sz="1800" b="0" i="0" u="none" strike="noStrike" kern="0" cap="none" spc="0" normalizeH="0" baseline="0" noProof="0" dirty="0" smtClean="0">
              <a:ln>
                <a:noFill/>
              </a:ln>
              <a:solidFill>
                <a:schemeClr val="tx1"/>
              </a:solidFill>
              <a:effectLst/>
              <a:uLnTx/>
              <a:uFillTx/>
              <a:latin typeface="+mn-lt"/>
              <a:ea typeface="ＭＳ Ｐゴシック" charset="0"/>
              <a:cs typeface="ＭＳ Ｐゴシック" charset="-128"/>
            </a:endParaRPr>
          </a:p>
          <a:p>
            <a:pPr marL="342900" marR="0" lvl="0" indent="-342900" algn="l" defTabSz="914400" rtl="0" eaLnBrk="0" fontAlgn="base" latinLnBrk="0" hangingPunct="0">
              <a:lnSpc>
                <a:spcPct val="100000"/>
              </a:lnSpc>
              <a:spcBef>
                <a:spcPct val="20000"/>
              </a:spcBef>
              <a:spcAft>
                <a:spcPct val="0"/>
              </a:spcAft>
              <a:buClr>
                <a:srgbClr val="FF0000"/>
              </a:buClr>
              <a:buSzTx/>
              <a:buFont typeface="Zapf Dingbats" charset="2"/>
              <a:buChar char="l"/>
              <a:tabLst/>
              <a:defRPr/>
            </a:pPr>
            <a:endParaRPr kumimoji="0" lang="en-US" sz="1800" b="0" i="0" u="none" strike="noStrike" kern="0" cap="none" spc="0" normalizeH="0" baseline="0" noProof="0" dirty="0">
              <a:ln>
                <a:noFill/>
              </a:ln>
              <a:solidFill>
                <a:schemeClr val="tx1"/>
              </a:solidFill>
              <a:effectLst/>
              <a:uLnTx/>
              <a:uFillTx/>
              <a:latin typeface="+mn-lt"/>
              <a:ea typeface="ＭＳ Ｐゴシック" charset="0"/>
              <a:cs typeface="ＭＳ Ｐゴシック" charset="-128"/>
            </a:endParaRPr>
          </a:p>
        </p:txBody>
      </p:sp>
    </p:spTree>
    <p:extLst>
      <p:ext uri="{BB962C8B-B14F-4D97-AF65-F5344CB8AC3E}">
        <p14:creationId xmlns:p14="http://schemas.microsoft.com/office/powerpoint/2010/main" val="10271467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1b.- New cold vessels</a:t>
            </a:r>
            <a:endParaRPr lang="en-GB" dirty="0"/>
          </a:p>
        </p:txBody>
      </p:sp>
      <p:sp>
        <p:nvSpPr>
          <p:cNvPr id="3" name="Content Placeholder 2"/>
          <p:cNvSpPr>
            <a:spLocks noGrp="1"/>
          </p:cNvSpPr>
          <p:nvPr>
            <p:ph idx="1"/>
          </p:nvPr>
        </p:nvSpPr>
        <p:spPr>
          <a:xfrm>
            <a:off x="0" y="609600"/>
            <a:ext cx="9777536" cy="2243336"/>
          </a:xfrm>
        </p:spPr>
        <p:txBody>
          <a:bodyPr/>
          <a:lstStyle/>
          <a:p>
            <a:r>
              <a:rPr lang="en-GB" sz="2400" dirty="0"/>
              <a:t>The new cold vessels are being assembled at </a:t>
            </a:r>
            <a:r>
              <a:rPr lang="en-GB" sz="2400" dirty="0" smtClean="0"/>
              <a:t>CERN. The production </a:t>
            </a:r>
            <a:r>
              <a:rPr lang="en-GB" sz="2400" dirty="0"/>
              <a:t>and delivery of the pre-assembled </a:t>
            </a:r>
            <a:r>
              <a:rPr lang="en-GB" sz="2400" dirty="0" err="1"/>
              <a:t>aluminum</a:t>
            </a:r>
            <a:r>
              <a:rPr lang="en-GB" sz="2400" dirty="0"/>
              <a:t> profiles (orders sent out in 2015) is on schedule</a:t>
            </a:r>
            <a:r>
              <a:rPr lang="en-GB" sz="2400" dirty="0" smtClean="0"/>
              <a:t>.</a:t>
            </a:r>
          </a:p>
          <a:p>
            <a:r>
              <a:rPr lang="en-GB" sz="2400" dirty="0"/>
              <a:t>CERN Main Workshop is </a:t>
            </a:r>
            <a:r>
              <a:rPr lang="en-GB" sz="2400" dirty="0" smtClean="0"/>
              <a:t>proceeding </a:t>
            </a:r>
            <a:r>
              <a:rPr lang="en-GB" sz="2400" dirty="0"/>
              <a:t>with the </a:t>
            </a:r>
            <a:r>
              <a:rPr lang="en-GB" sz="2400" dirty="0" smtClean="0"/>
              <a:t>stiffening </a:t>
            </a:r>
            <a:r>
              <a:rPr lang="en-GB" sz="2400" dirty="0"/>
              <a:t>frames, special profiles that will stand the LAr mass. All the pieces </a:t>
            </a:r>
            <a:r>
              <a:rPr lang="en-GB" sz="2400" dirty="0" smtClean="0"/>
              <a:t>(</a:t>
            </a:r>
            <a:r>
              <a:rPr lang="en-GB" sz="2400" dirty="0"/>
              <a:t>angular and “I” profiles) have been delivered at CERN</a:t>
            </a:r>
            <a:r>
              <a:rPr lang="en-GB" sz="2400" dirty="0" smtClean="0"/>
              <a:t>.</a:t>
            </a:r>
          </a:p>
          <a:p>
            <a:pPr marL="0" indent="0">
              <a:buNone/>
            </a:pPr>
            <a:endParaRPr lang="en-GB" sz="2400" dirty="0"/>
          </a:p>
        </p:txBody>
      </p:sp>
      <p:sp>
        <p:nvSpPr>
          <p:cNvPr id="4" name="Footer Placeholder 3"/>
          <p:cNvSpPr>
            <a:spLocks noGrp="1"/>
          </p:cNvSpPr>
          <p:nvPr>
            <p:ph type="ftr" sz="quarter" idx="10"/>
          </p:nvPr>
        </p:nvSpPr>
        <p:spPr/>
        <p:txBody>
          <a:bodyPr/>
          <a:lstStyle/>
          <a:p>
            <a:pPr>
              <a:defRPr/>
            </a:pPr>
            <a:r>
              <a:rPr lang="en-GB"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a:t>
            </a:r>
            <a:fld id="{048174CF-F75A-4FC9-A89C-C11F92EC3EC4}" type="slidenum">
              <a:rPr lang="en-GB" smtClean="0"/>
              <a:pPr>
                <a:defRPr/>
              </a:pPr>
              <a:t>30</a:t>
            </a:fld>
            <a:endParaRPr lang="en-GB"/>
          </a:p>
        </p:txBody>
      </p:sp>
      <p:sp>
        <p:nvSpPr>
          <p:cNvPr id="7" name="Content Placeholder 2"/>
          <p:cNvSpPr txBox="1">
            <a:spLocks/>
          </p:cNvSpPr>
          <p:nvPr/>
        </p:nvSpPr>
        <p:spPr bwMode="auto">
          <a:xfrm>
            <a:off x="29683" y="3068960"/>
            <a:ext cx="3915206" cy="28914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a:buChar char="l"/>
              <a:defRPr>
                <a:solidFill>
                  <a:schemeClr val="tx1"/>
                </a:solidFill>
                <a:latin typeface="+mn-lt"/>
                <a:ea typeface="ＭＳ Ｐゴシック" pitchFamily="1" charset="-128"/>
                <a:cs typeface="ＭＳ Ｐゴシック" charset="0"/>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pitchFamily="-108" charset="-128"/>
                <a:sym typeface="Wingdings"/>
              </a:defRPr>
            </a:lvl2pPr>
            <a:lvl3pPr marL="1143000" indent="-228600" algn="l" rtl="0" eaLnBrk="0" fontAlgn="base" hangingPunct="0">
              <a:spcBef>
                <a:spcPct val="20000"/>
              </a:spcBef>
              <a:spcAft>
                <a:spcPct val="0"/>
              </a:spcAft>
              <a:buChar char="•"/>
              <a:defRPr>
                <a:solidFill>
                  <a:schemeClr val="tx1"/>
                </a:solidFill>
                <a:latin typeface="+mn-lt"/>
                <a:ea typeface="ＭＳ Ｐゴシック" pitchFamily="-108" charset="-128"/>
              </a:defRPr>
            </a:lvl3pPr>
            <a:lvl4pPr marL="1600200" indent="-228600" algn="l" rtl="0" eaLnBrk="0" fontAlgn="base" hangingPunct="0">
              <a:spcBef>
                <a:spcPct val="20000"/>
              </a:spcBef>
              <a:spcAft>
                <a:spcPct val="0"/>
              </a:spcAft>
              <a:buChar char="–"/>
              <a:defRPr>
                <a:solidFill>
                  <a:schemeClr val="tx1"/>
                </a:solidFill>
                <a:latin typeface="+mj-lt"/>
                <a:ea typeface="ＭＳ Ｐゴシック" pitchFamily="-108" charset="-128"/>
              </a:defRPr>
            </a:lvl4pPr>
            <a:lvl5pPr marL="2057400" indent="-228600" algn="l" rtl="0" eaLnBrk="0" fontAlgn="base" hangingPunct="0">
              <a:spcBef>
                <a:spcPct val="20000"/>
              </a:spcBef>
              <a:spcAft>
                <a:spcPct val="0"/>
              </a:spcAft>
              <a:buChar char="»"/>
              <a:defRPr>
                <a:solidFill>
                  <a:schemeClr val="tx1"/>
                </a:solidFill>
                <a:latin typeface="+mj-lt"/>
                <a:ea typeface="ＭＳ Ｐゴシック" pitchFamily="-108" charset="-128"/>
              </a:defRPr>
            </a:lvl5pPr>
            <a:lvl6pPr marL="2514600" indent="-228600" algn="l" rtl="0" eaLnBrk="0" fontAlgn="base" hangingPunct="0">
              <a:spcBef>
                <a:spcPct val="20000"/>
              </a:spcBef>
              <a:spcAft>
                <a:spcPct val="0"/>
              </a:spcAft>
              <a:buChar char="»"/>
              <a:defRPr>
                <a:solidFill>
                  <a:schemeClr val="tx1"/>
                </a:solidFill>
                <a:latin typeface="+mj-lt"/>
                <a:ea typeface="ＭＳ Ｐゴシック" pitchFamily="-108" charset="-128"/>
              </a:defRPr>
            </a:lvl6pPr>
            <a:lvl7pPr marL="2971800" indent="-228600" algn="l" rtl="0" eaLnBrk="0" fontAlgn="base" hangingPunct="0">
              <a:spcBef>
                <a:spcPct val="20000"/>
              </a:spcBef>
              <a:spcAft>
                <a:spcPct val="0"/>
              </a:spcAft>
              <a:buChar char="»"/>
              <a:defRPr>
                <a:solidFill>
                  <a:schemeClr val="tx1"/>
                </a:solidFill>
                <a:latin typeface="+mj-lt"/>
                <a:ea typeface="ＭＳ Ｐゴシック" pitchFamily="-108" charset="-128"/>
              </a:defRPr>
            </a:lvl7pPr>
            <a:lvl8pPr marL="3429000" indent="-228600" algn="l" rtl="0" eaLnBrk="0" fontAlgn="base" hangingPunct="0">
              <a:spcBef>
                <a:spcPct val="20000"/>
              </a:spcBef>
              <a:spcAft>
                <a:spcPct val="0"/>
              </a:spcAft>
              <a:buChar char="»"/>
              <a:defRPr>
                <a:solidFill>
                  <a:schemeClr val="tx1"/>
                </a:solidFill>
                <a:latin typeface="+mj-lt"/>
                <a:ea typeface="ＭＳ Ｐゴシック" pitchFamily="-108" charset="-128"/>
              </a:defRPr>
            </a:lvl8pPr>
            <a:lvl9pPr marL="3886200" indent="-228600" algn="l" rtl="0" eaLnBrk="0" fontAlgn="base" hangingPunct="0">
              <a:spcBef>
                <a:spcPct val="20000"/>
              </a:spcBef>
              <a:spcAft>
                <a:spcPct val="0"/>
              </a:spcAft>
              <a:buChar char="»"/>
              <a:defRPr>
                <a:solidFill>
                  <a:schemeClr val="tx1"/>
                </a:solidFill>
                <a:latin typeface="+mj-lt"/>
                <a:ea typeface="ＭＳ Ｐゴシック" pitchFamily="-108" charset="-128"/>
              </a:defRPr>
            </a:lvl9pPr>
          </a:lstStyle>
          <a:p>
            <a:pPr>
              <a:lnSpc>
                <a:spcPts val="2800"/>
              </a:lnSpc>
            </a:pPr>
            <a:r>
              <a:rPr lang="en-US" sz="2400" b="0" baseline="0" dirty="0"/>
              <a:t>The 1st module is being assembled in </a:t>
            </a:r>
            <a:r>
              <a:rPr lang="en-US" sz="2400" b="0" baseline="0" dirty="0" err="1"/>
              <a:t>bdg</a:t>
            </a:r>
            <a:r>
              <a:rPr lang="en-US" sz="2400" b="0" baseline="0" dirty="0"/>
              <a:t>. 156 and will be completed in </a:t>
            </a:r>
            <a:r>
              <a:rPr lang="en-US" sz="2400" b="0" baseline="0" dirty="0" smtClean="0"/>
              <a:t>June 2016.</a:t>
            </a:r>
            <a:endParaRPr lang="en-US" sz="2400" b="0" baseline="0" dirty="0"/>
          </a:p>
          <a:p>
            <a:pPr>
              <a:lnSpc>
                <a:spcPts val="2600"/>
              </a:lnSpc>
            </a:pPr>
            <a:r>
              <a:rPr lang="en-US" sz="2400" b="0" baseline="0" dirty="0"/>
              <a:t>The 2nd will be ready in </a:t>
            </a:r>
            <a:r>
              <a:rPr lang="en-US" sz="2400" b="0" baseline="0" dirty="0" smtClean="0"/>
              <a:t>October 2016: </a:t>
            </a:r>
            <a:r>
              <a:rPr lang="en-US" sz="2400" b="0" baseline="0" dirty="0">
                <a:solidFill>
                  <a:srgbClr val="000000"/>
                </a:solidFill>
              </a:rPr>
              <a:t>it will be built in </a:t>
            </a:r>
            <a:r>
              <a:rPr lang="en-US" sz="2400" b="0" baseline="0" dirty="0" err="1">
                <a:solidFill>
                  <a:srgbClr val="000000"/>
                </a:solidFill>
              </a:rPr>
              <a:t>bdg</a:t>
            </a:r>
            <a:r>
              <a:rPr lang="en-US" sz="2400" b="0" baseline="0" dirty="0">
                <a:solidFill>
                  <a:srgbClr val="000000"/>
                </a:solidFill>
              </a:rPr>
              <a:t>. 185, to allow </a:t>
            </a:r>
            <a:r>
              <a:rPr lang="en-US" sz="2400" b="0" baseline="0" dirty="0" smtClean="0">
                <a:solidFill>
                  <a:srgbClr val="000000"/>
                </a:solidFill>
              </a:rPr>
              <a:t>operation </a:t>
            </a:r>
            <a:r>
              <a:rPr lang="en-US" sz="2400" b="0" baseline="0" dirty="0">
                <a:solidFill>
                  <a:srgbClr val="000000"/>
                </a:solidFill>
              </a:rPr>
              <a:t>in parallel </a:t>
            </a:r>
          </a:p>
        </p:txBody>
      </p:sp>
      <p:grpSp>
        <p:nvGrpSpPr>
          <p:cNvPr id="8" name="Gruppo 4"/>
          <p:cNvGrpSpPr/>
          <p:nvPr/>
        </p:nvGrpSpPr>
        <p:grpSpPr>
          <a:xfrm>
            <a:off x="4448944" y="2996952"/>
            <a:ext cx="4544907" cy="3808790"/>
            <a:chOff x="5313040" y="2603316"/>
            <a:chExt cx="4544907" cy="3808790"/>
          </a:xfrm>
        </p:grpSpPr>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13040" y="2603316"/>
              <a:ext cx="4544907" cy="3408680"/>
            </a:xfrm>
            <a:prstGeom prst="rect">
              <a:avLst/>
            </a:prstGeom>
          </p:spPr>
        </p:pic>
        <p:sp>
          <p:nvSpPr>
            <p:cNvPr id="10" name="CasellaDiTesto 2"/>
            <p:cNvSpPr txBox="1"/>
            <p:nvPr/>
          </p:nvSpPr>
          <p:spPr>
            <a:xfrm>
              <a:off x="5893305" y="6011996"/>
              <a:ext cx="3240360" cy="400110"/>
            </a:xfrm>
            <a:prstGeom prst="rect">
              <a:avLst/>
            </a:prstGeom>
            <a:noFill/>
          </p:spPr>
          <p:txBody>
            <a:bodyPr wrap="square" rtlCol="0">
              <a:spAutoFit/>
            </a:bodyPr>
            <a:lstStyle/>
            <a:p>
              <a:pPr algn="ctr"/>
              <a:r>
                <a:rPr lang="en-US" sz="2000" b="0" baseline="0" dirty="0" smtClean="0">
                  <a:solidFill>
                    <a:srgbClr val="FF0000"/>
                  </a:solidFill>
                  <a:latin typeface="+mn-lt"/>
                </a:rPr>
                <a:t>Roof pre-assembly</a:t>
              </a:r>
              <a:endParaRPr lang="en-US" sz="2000" b="0" baseline="0" dirty="0">
                <a:solidFill>
                  <a:srgbClr val="FF0000"/>
                </a:solidFill>
                <a:latin typeface="+mn-lt"/>
              </a:endParaRPr>
            </a:p>
          </p:txBody>
        </p:sp>
      </p:grpSp>
    </p:spTree>
    <p:extLst>
      <p:ext uri="{BB962C8B-B14F-4D97-AF65-F5344CB8AC3E}">
        <p14:creationId xmlns:p14="http://schemas.microsoft.com/office/powerpoint/2010/main" val="4317778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Slide Number Placeholder 2"/>
          <p:cNvSpPr>
            <a:spLocks noGrp="1"/>
          </p:cNvSpPr>
          <p:nvPr>
            <p:ph type="sldNum" sz="quarter" idx="11"/>
          </p:nvPr>
        </p:nvSpPr>
        <p:spPr>
          <a:noFill/>
        </p:spPr>
        <p:txBody>
          <a:bodyPr/>
          <a:lstStyle/>
          <a:p>
            <a:r>
              <a:rPr lang="en-GB" dirty="0" smtClean="0">
                <a:latin typeface="Helvetica" pitchFamily="34" charset="0"/>
                <a:ea typeface="ＭＳ Ｐゴシック" pitchFamily="34" charset="-128"/>
              </a:rPr>
              <a:t>Slide: </a:t>
            </a:r>
            <a:fld id="{96C30ACE-EA59-49BB-82F1-5FEAE642D8DA}" type="slidenum">
              <a:rPr lang="en-GB" smtClean="0">
                <a:latin typeface="Helvetica" pitchFamily="34" charset="0"/>
                <a:ea typeface="ＭＳ Ｐゴシック" pitchFamily="34" charset="-128"/>
              </a:rPr>
              <a:pPr/>
              <a:t>31</a:t>
            </a:fld>
            <a:endParaRPr lang="en-GB" dirty="0" smtClean="0">
              <a:latin typeface="Helvetica" pitchFamily="34" charset="0"/>
              <a:ea typeface="ＭＳ Ｐゴシック" pitchFamily="34" charset="-128"/>
            </a:endParaRPr>
          </a:p>
        </p:txBody>
      </p:sp>
      <p:sp>
        <p:nvSpPr>
          <p:cNvPr id="7" name="Title 6"/>
          <p:cNvSpPr>
            <a:spLocks noGrp="1"/>
          </p:cNvSpPr>
          <p:nvPr>
            <p:ph type="title"/>
          </p:nvPr>
        </p:nvSpPr>
        <p:spPr/>
        <p:txBody>
          <a:bodyPr/>
          <a:lstStyle/>
          <a:p>
            <a:r>
              <a:rPr lang="en-US" dirty="0"/>
              <a:t>New cold </a:t>
            </a:r>
            <a:r>
              <a:rPr lang="en-US" dirty="0" smtClean="0"/>
              <a:t>vessels (</a:t>
            </a:r>
            <a:r>
              <a:rPr lang="en-US" dirty="0" err="1" smtClean="0"/>
              <a:t>cont</a:t>
            </a:r>
            <a:r>
              <a:rPr lang="en-US" dirty="0" smtClean="0"/>
              <a:t>)</a:t>
            </a:r>
            <a:endParaRPr lang="en-US" dirty="0"/>
          </a:p>
        </p:txBody>
      </p:sp>
      <p:sp>
        <p:nvSpPr>
          <p:cNvPr id="8" name="Content Placeholder 4"/>
          <p:cNvSpPr txBox="1">
            <a:spLocks/>
          </p:cNvSpPr>
          <p:nvPr/>
        </p:nvSpPr>
        <p:spPr bwMode="auto">
          <a:xfrm>
            <a:off x="-87560" y="692696"/>
            <a:ext cx="2952328" cy="17459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a:lstStyle>
          <a:p>
            <a:pPr>
              <a:lnSpc>
                <a:spcPts val="2600"/>
              </a:lnSpc>
            </a:pPr>
            <a:r>
              <a:rPr lang="en-US" sz="2400" b="0" baseline="0" dirty="0" smtClean="0">
                <a:solidFill>
                  <a:srgbClr val="000000"/>
                </a:solidFill>
              </a:rPr>
              <a:t>A dedicated </a:t>
            </a:r>
            <a:r>
              <a:rPr lang="en-US" sz="2400" b="0" baseline="0" dirty="0">
                <a:solidFill>
                  <a:srgbClr val="000000"/>
                </a:solidFill>
              </a:rPr>
              <a:t>tool </a:t>
            </a:r>
            <a:r>
              <a:rPr lang="en-US" sz="2400" b="0" baseline="0" dirty="0" smtClean="0">
                <a:solidFill>
                  <a:srgbClr val="000000"/>
                </a:solidFill>
              </a:rPr>
              <a:t>has been built for the </a:t>
            </a:r>
            <a:r>
              <a:rPr lang="en-US" sz="2400" b="0" baseline="0" dirty="0">
                <a:solidFill>
                  <a:srgbClr val="000000"/>
                </a:solidFill>
              </a:rPr>
              <a:t>assembly </a:t>
            </a:r>
            <a:r>
              <a:rPr lang="en-US" sz="2400" b="0" baseline="0" dirty="0" smtClean="0">
                <a:solidFill>
                  <a:srgbClr val="000000"/>
                </a:solidFill>
              </a:rPr>
              <a:t>of stiffening of frames at </a:t>
            </a:r>
            <a:r>
              <a:rPr lang="en-US" sz="2400" b="0" baseline="0" dirty="0">
                <a:solidFill>
                  <a:srgbClr val="000000"/>
                </a:solidFill>
              </a:rPr>
              <a:t>CERN.</a:t>
            </a:r>
          </a:p>
          <a:p>
            <a:pPr>
              <a:lnSpc>
                <a:spcPts val="2600"/>
              </a:lnSpc>
            </a:pPr>
            <a:endParaRPr lang="en-US" sz="2000" b="0" baseline="0" dirty="0" smtClean="0">
              <a:solidFill>
                <a:srgbClr val="000000"/>
              </a:solidFill>
            </a:endParaRPr>
          </a:p>
          <a:p>
            <a:pPr>
              <a:lnSpc>
                <a:spcPts val="2600"/>
              </a:lnSpc>
            </a:pPr>
            <a:endParaRPr lang="en-US" sz="2000" b="0" baseline="0" dirty="0">
              <a:solidFill>
                <a:srgbClr val="00000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552" y="3182639"/>
            <a:ext cx="4548188" cy="341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08364" y="585489"/>
            <a:ext cx="3913188" cy="6011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796208" y="548680"/>
            <a:ext cx="3236912" cy="247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CasellaDiTesto 3"/>
          <p:cNvSpPr txBox="1"/>
          <p:nvPr/>
        </p:nvSpPr>
        <p:spPr>
          <a:xfrm>
            <a:off x="4448944" y="4365104"/>
            <a:ext cx="1559420" cy="1200328"/>
          </a:xfrm>
          <a:prstGeom prst="rect">
            <a:avLst/>
          </a:prstGeom>
          <a:noFill/>
        </p:spPr>
        <p:txBody>
          <a:bodyPr wrap="square" rtlCol="0">
            <a:spAutoFit/>
          </a:bodyPr>
          <a:lstStyle/>
          <a:p>
            <a:pPr algn="ctr"/>
            <a:r>
              <a:rPr lang="en-US" sz="2400" b="0" baseline="0" dirty="0" smtClean="0">
                <a:latin typeface="+mn-lt"/>
              </a:rPr>
              <a:t>Main</a:t>
            </a:r>
          </a:p>
          <a:p>
            <a:pPr algn="ctr"/>
            <a:r>
              <a:rPr lang="en-US" sz="2400" b="0" baseline="0" dirty="0">
                <a:latin typeface="+mn-lt"/>
              </a:rPr>
              <a:t>a</a:t>
            </a:r>
            <a:r>
              <a:rPr lang="en-US" sz="2400" b="0" baseline="0" dirty="0" smtClean="0">
                <a:latin typeface="+mn-lt"/>
              </a:rPr>
              <a:t>ssembly</a:t>
            </a:r>
          </a:p>
          <a:p>
            <a:pPr algn="ctr"/>
            <a:r>
              <a:rPr lang="en-US" sz="2400" b="0" baseline="0" dirty="0" smtClean="0">
                <a:latin typeface="+mn-lt"/>
              </a:rPr>
              <a:t>structure</a:t>
            </a:r>
            <a:endParaRPr lang="en-US" sz="2400" b="0" baseline="0" dirty="0">
              <a:latin typeface="+mn-lt"/>
            </a:endParaRPr>
          </a:p>
        </p:txBody>
      </p:sp>
      <p:sp>
        <p:nvSpPr>
          <p:cNvPr id="2" name="Footer Placeholder 1"/>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327499195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Cold Vessels Time Schedule</a:t>
            </a:r>
            <a:endParaRPr lang="it-IT" dirty="0"/>
          </a:p>
        </p:txBody>
      </p:sp>
      <p:pic>
        <p:nvPicPr>
          <p:cNvPr id="6" name="Content Placeholder 5"/>
          <p:cNvPicPr>
            <a:picLocks noGrp="1"/>
          </p:cNvPicPr>
          <p:nvPr>
            <p:ph idx="1"/>
          </p:nvPr>
        </p:nvPicPr>
        <p:blipFill>
          <a:blip r:embed="rId2">
            <a:extLst>
              <a:ext uri="{28A0092B-C50C-407E-A947-70E740481C1C}">
                <a14:useLocalDpi xmlns:a14="http://schemas.microsoft.com/office/drawing/2010/main"/>
              </a:ext>
            </a:extLst>
          </a:blip>
          <a:stretch>
            <a:fillRect/>
          </a:stretch>
        </p:blipFill>
        <p:spPr>
          <a:xfrm>
            <a:off x="0" y="533400"/>
            <a:ext cx="9906000" cy="6064249"/>
          </a:xfrm>
          <a:prstGeom prst="rect">
            <a:avLst/>
          </a:prstGeom>
        </p:spPr>
      </p:pic>
      <p:sp>
        <p:nvSpPr>
          <p:cNvPr id="7"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32</a:t>
            </a:fld>
            <a:endParaRPr lang="en-GB" dirty="0">
              <a:solidFill>
                <a:srgbClr val="00CC99"/>
              </a:solidFill>
            </a:endParaRPr>
          </a:p>
        </p:txBody>
      </p:sp>
      <p:sp>
        <p:nvSpPr>
          <p:cNvPr id="3" name="Footer Placeholder 2"/>
          <p:cNvSpPr>
            <a:spLocks noGrp="1"/>
          </p:cNvSpPr>
          <p:nvPr>
            <p:ph type="ftr" sz="quarter" idx="10"/>
          </p:nvPr>
        </p:nvSpPr>
        <p:spPr/>
        <p:txBody>
          <a:bodyPr/>
          <a:lstStyle/>
          <a:p>
            <a:pPr>
              <a:defRPr/>
            </a:pPr>
            <a:r>
              <a:rPr lang="en-GB" smtClean="0"/>
              <a:t>SPSC_April 2016</a:t>
            </a:r>
            <a:endParaRPr lang="en-GB"/>
          </a:p>
        </p:txBody>
      </p:sp>
      <p:cxnSp>
        <p:nvCxnSpPr>
          <p:cNvPr id="5" name="Straight Connector 4"/>
          <p:cNvCxnSpPr/>
          <p:nvPr/>
        </p:nvCxnSpPr>
        <p:spPr bwMode="auto">
          <a:xfrm>
            <a:off x="7185248" y="908720"/>
            <a:ext cx="0" cy="5949280"/>
          </a:xfrm>
          <a:prstGeom prst="line">
            <a:avLst/>
          </a:prstGeom>
          <a:solidFill>
            <a:schemeClr val="accent1"/>
          </a:solidFill>
          <a:ln w="38100" cap="flat" cmpd="sng" algn="ctr">
            <a:solidFill>
              <a:srgbClr val="FF0000"/>
            </a:solidFill>
            <a:prstDash val="lgDash"/>
            <a:round/>
            <a:headEnd type="none" w="med" len="med"/>
            <a:tailEnd type="none" w="med" len="med"/>
          </a:ln>
          <a:effectLst/>
        </p:spPr>
      </p:cxnSp>
    </p:spTree>
    <p:extLst>
      <p:ext uri="{BB962C8B-B14F-4D97-AF65-F5344CB8AC3E}">
        <p14:creationId xmlns:p14="http://schemas.microsoft.com/office/powerpoint/2010/main" val="36154380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3"/>
          <p:cNvSpPr>
            <a:spLocks noGrp="1"/>
          </p:cNvSpPr>
          <p:nvPr>
            <p:ph type="title"/>
          </p:nvPr>
        </p:nvSpPr>
        <p:spPr/>
        <p:txBody>
          <a:bodyPr/>
          <a:lstStyle/>
          <a:p>
            <a:r>
              <a:rPr lang="en-US" dirty="0" smtClean="0">
                <a:ea typeface="ＭＳ Ｐゴシック" pitchFamily="34" charset="-128"/>
              </a:rPr>
              <a:t>2a.- Purification </a:t>
            </a:r>
            <a:r>
              <a:rPr lang="en-US" dirty="0">
                <a:ea typeface="ＭＳ Ｐゴシック" pitchFamily="34" charset="-128"/>
              </a:rPr>
              <a:t>systems</a:t>
            </a:r>
            <a:endParaRPr lang="en-US" dirty="0" smtClean="0">
              <a:ea typeface="ＭＳ Ｐゴシック" pitchFamily="34" charset="-128"/>
            </a:endParaRPr>
          </a:p>
        </p:txBody>
      </p:sp>
      <p:sp>
        <p:nvSpPr>
          <p:cNvPr id="9" name="Content Placeholder 4"/>
          <p:cNvSpPr txBox="1">
            <a:spLocks/>
          </p:cNvSpPr>
          <p:nvPr/>
        </p:nvSpPr>
        <p:spPr bwMode="auto">
          <a:xfrm>
            <a:off x="170160" y="620688"/>
            <a:ext cx="9735840" cy="56723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a:lstStyle>
          <a:p>
            <a:pPr>
              <a:lnSpc>
                <a:spcPts val="2600"/>
              </a:lnSpc>
            </a:pPr>
            <a:r>
              <a:rPr lang="en-US" sz="2400" b="0" baseline="0" dirty="0" smtClean="0">
                <a:solidFill>
                  <a:srgbClr val="000000"/>
                </a:solidFill>
              </a:rPr>
              <a:t>Selection </a:t>
            </a:r>
            <a:r>
              <a:rPr lang="en-US" sz="2400" b="0" baseline="0" dirty="0">
                <a:solidFill>
                  <a:srgbClr val="000000"/>
                </a:solidFill>
              </a:rPr>
              <a:t>of parts to be recovered for operations at FNAL is underway, with the help of CERN </a:t>
            </a:r>
            <a:r>
              <a:rPr lang="en-US" sz="2400" b="0" baseline="0" dirty="0" err="1">
                <a:solidFill>
                  <a:srgbClr val="000000"/>
                </a:solidFill>
              </a:rPr>
              <a:t>Cryolab</a:t>
            </a:r>
            <a:r>
              <a:rPr lang="en-US" sz="2400" b="0" baseline="0" dirty="0">
                <a:solidFill>
                  <a:srgbClr val="000000"/>
                </a:solidFill>
              </a:rPr>
              <a:t> group</a:t>
            </a:r>
            <a:r>
              <a:rPr lang="en-US" sz="2400" b="0" baseline="0" dirty="0" smtClean="0">
                <a:solidFill>
                  <a:srgbClr val="000000"/>
                </a:solidFill>
              </a:rPr>
              <a:t>.</a:t>
            </a:r>
          </a:p>
          <a:p>
            <a:pPr>
              <a:lnSpc>
                <a:spcPts val="2600"/>
              </a:lnSpc>
            </a:pPr>
            <a:r>
              <a:rPr lang="en-US" sz="2400" b="0" baseline="0" dirty="0">
                <a:solidFill>
                  <a:srgbClr val="000000"/>
                </a:solidFill>
              </a:rPr>
              <a:t>Tests of the new, dual-phase N2 cold shield have been done in 2015. </a:t>
            </a:r>
            <a:r>
              <a:rPr lang="en-US" sz="2400" b="0" baseline="0" dirty="0" smtClean="0">
                <a:solidFill>
                  <a:srgbClr val="000000"/>
                </a:solidFill>
              </a:rPr>
              <a:t>  Lab</a:t>
            </a:r>
            <a:r>
              <a:rPr lang="en-US" sz="2400" b="0" baseline="0" dirty="0">
                <a:solidFill>
                  <a:srgbClr val="000000"/>
                </a:solidFill>
              </a:rPr>
              <a:t>. measurements confirm the numerical model, and technical drawings now are being prepared. </a:t>
            </a:r>
            <a:endParaRPr lang="en-US" sz="2400" b="0" baseline="0" dirty="0" smtClean="0">
              <a:solidFill>
                <a:srgbClr val="000000"/>
              </a:solidFill>
            </a:endParaRPr>
          </a:p>
          <a:p>
            <a:pPr>
              <a:lnSpc>
                <a:spcPts val="2600"/>
              </a:lnSpc>
            </a:pPr>
            <a:r>
              <a:rPr lang="en-US" sz="2400" b="0" baseline="0" dirty="0" err="1" smtClean="0">
                <a:solidFill>
                  <a:srgbClr val="000000"/>
                </a:solidFill>
              </a:rPr>
              <a:t>Oxysorb</a:t>
            </a:r>
            <a:r>
              <a:rPr lang="en-US" sz="2400" b="0" baseline="0" dirty="0">
                <a:solidFill>
                  <a:srgbClr val="000000"/>
                </a:solidFill>
              </a:rPr>
              <a:t>/</a:t>
            </a:r>
            <a:r>
              <a:rPr lang="en-US" sz="2400" b="0" baseline="0" dirty="0" err="1">
                <a:solidFill>
                  <a:srgbClr val="000000"/>
                </a:solidFill>
              </a:rPr>
              <a:t>Hydrosorb</a:t>
            </a:r>
            <a:r>
              <a:rPr lang="en-US" sz="2400" b="0" baseline="0" dirty="0">
                <a:solidFill>
                  <a:srgbClr val="000000"/>
                </a:solidFill>
              </a:rPr>
              <a:t> filters used in the previous ICARUS </a:t>
            </a:r>
            <a:r>
              <a:rPr lang="en-US" sz="2400" b="0" baseline="0" dirty="0" smtClean="0">
                <a:solidFill>
                  <a:srgbClr val="000000"/>
                </a:solidFill>
              </a:rPr>
              <a:t>experience allowed </a:t>
            </a:r>
            <a:r>
              <a:rPr lang="en-US" sz="2400" b="0" baseline="0" dirty="0">
                <a:solidFill>
                  <a:srgbClr val="000000"/>
                </a:solidFill>
              </a:rPr>
              <a:t>reaching extremely high purity results (electron </a:t>
            </a:r>
            <a:r>
              <a:rPr lang="en-US" sz="2400" b="0" baseline="0" dirty="0" smtClean="0">
                <a:solidFill>
                  <a:srgbClr val="000000"/>
                </a:solidFill>
              </a:rPr>
              <a:t>lifetime </a:t>
            </a:r>
            <a:r>
              <a:rPr lang="en-US" sz="2400" b="0" baseline="0" dirty="0" err="1" smtClean="0">
                <a:solidFill>
                  <a:srgbClr val="000000"/>
                </a:solidFill>
                <a:latin typeface="Symbol" panose="05050102010706020507" pitchFamily="18" charset="2"/>
              </a:rPr>
              <a:t>t</a:t>
            </a:r>
            <a:r>
              <a:rPr lang="en-US" sz="2400" b="0" dirty="0" err="1" smtClean="0">
                <a:solidFill>
                  <a:srgbClr val="000000"/>
                </a:solidFill>
              </a:rPr>
              <a:t>e</a:t>
            </a:r>
            <a:r>
              <a:rPr lang="en-US" sz="2400" b="0" baseline="0" dirty="0" smtClean="0">
                <a:solidFill>
                  <a:srgbClr val="000000"/>
                </a:solidFill>
              </a:rPr>
              <a:t> </a:t>
            </a:r>
            <a:r>
              <a:rPr lang="en-US" sz="2400" b="0" baseline="0" dirty="0">
                <a:solidFill>
                  <a:srgbClr val="000000"/>
                </a:solidFill>
              </a:rPr>
              <a:t>&gt; 16 ms), but their content of hexavalent </a:t>
            </a:r>
            <a:r>
              <a:rPr lang="en-US" sz="2400" b="0" baseline="0" dirty="0" smtClean="0">
                <a:solidFill>
                  <a:srgbClr val="000000"/>
                </a:solidFill>
              </a:rPr>
              <a:t>Chromium </a:t>
            </a:r>
            <a:r>
              <a:rPr lang="en-US" sz="2400" b="0" baseline="0" dirty="0">
                <a:solidFill>
                  <a:srgbClr val="000000"/>
                </a:solidFill>
              </a:rPr>
              <a:t>has raised safety issues for use in US laboratories</a:t>
            </a:r>
            <a:r>
              <a:rPr lang="en-US" sz="2400" b="0" baseline="0" dirty="0" smtClean="0">
                <a:solidFill>
                  <a:srgbClr val="000000"/>
                </a:solidFill>
              </a:rPr>
              <a:t>.</a:t>
            </a:r>
          </a:p>
          <a:p>
            <a:pPr>
              <a:lnSpc>
                <a:spcPts val="2600"/>
              </a:lnSpc>
            </a:pPr>
            <a:r>
              <a:rPr lang="en-US" sz="2400" b="0" baseline="0" dirty="0">
                <a:solidFill>
                  <a:srgbClr val="000000"/>
                </a:solidFill>
              </a:rPr>
              <a:t>A search for chemical residuals of </a:t>
            </a:r>
            <a:r>
              <a:rPr lang="en-US" sz="2400" b="0" baseline="0" dirty="0" smtClean="0">
                <a:solidFill>
                  <a:srgbClr val="000000"/>
                </a:solidFill>
              </a:rPr>
              <a:t>Chromium </a:t>
            </a:r>
            <a:r>
              <a:rPr lang="en-US" sz="2400" b="0" baseline="0" dirty="0">
                <a:solidFill>
                  <a:srgbClr val="000000"/>
                </a:solidFill>
              </a:rPr>
              <a:t>was performed at CERN on the T600 detector in 2015, yielding </a:t>
            </a:r>
            <a:r>
              <a:rPr lang="en-US" sz="2400" b="0" baseline="0" dirty="0" smtClean="0">
                <a:solidFill>
                  <a:srgbClr val="000000"/>
                </a:solidFill>
              </a:rPr>
              <a:t>negative results</a:t>
            </a:r>
            <a:r>
              <a:rPr lang="en-US" sz="2400" b="0" baseline="0" dirty="0">
                <a:solidFill>
                  <a:srgbClr val="000000"/>
                </a:solidFill>
              </a:rPr>
              <a:t>. </a:t>
            </a:r>
            <a:endParaRPr lang="en-US" sz="2400" b="0" baseline="0" dirty="0" smtClean="0">
              <a:solidFill>
                <a:srgbClr val="000000"/>
              </a:solidFill>
            </a:endParaRPr>
          </a:p>
          <a:p>
            <a:pPr>
              <a:lnSpc>
                <a:spcPts val="2600"/>
              </a:lnSpc>
            </a:pPr>
            <a:r>
              <a:rPr lang="en-US" sz="2400" b="0" baseline="0" dirty="0" smtClean="0">
                <a:solidFill>
                  <a:srgbClr val="000000"/>
                </a:solidFill>
              </a:rPr>
              <a:t>Filters </a:t>
            </a:r>
            <a:r>
              <a:rPr lang="en-US" sz="2400" b="0" baseline="0" dirty="0">
                <a:solidFill>
                  <a:srgbClr val="000000"/>
                </a:solidFill>
              </a:rPr>
              <a:t>based on </a:t>
            </a:r>
            <a:r>
              <a:rPr lang="en-US" sz="2400" b="0" baseline="0" dirty="0" smtClean="0">
                <a:solidFill>
                  <a:srgbClr val="000000"/>
                </a:solidFill>
              </a:rPr>
              <a:t>Copper</a:t>
            </a:r>
            <a:r>
              <a:rPr lang="en-US" sz="2400" b="0" baseline="0" dirty="0">
                <a:solidFill>
                  <a:srgbClr val="000000"/>
                </a:solidFill>
              </a:rPr>
              <a:t>, have been proposed by FNAL. Such purifiers were developed by the lab. personnel, </a:t>
            </a:r>
            <a:r>
              <a:rPr lang="en-US" sz="2400" b="0" baseline="0" dirty="0" smtClean="0">
                <a:solidFill>
                  <a:srgbClr val="000000"/>
                </a:solidFill>
              </a:rPr>
              <a:t>carrying </a:t>
            </a:r>
            <a:r>
              <a:rPr lang="en-US" sz="2400" b="0" baseline="0" dirty="0">
                <a:solidFill>
                  <a:srgbClr val="000000"/>
                </a:solidFill>
              </a:rPr>
              <a:t>out regeneration in house. The filters are made of alumina pellets with </a:t>
            </a:r>
            <a:r>
              <a:rPr lang="en-US" sz="2400" b="0" baseline="0" dirty="0" smtClean="0">
                <a:solidFill>
                  <a:srgbClr val="000000"/>
                </a:solidFill>
              </a:rPr>
              <a:t>Copper </a:t>
            </a:r>
            <a:r>
              <a:rPr lang="en-US" sz="2400" b="0" baseline="0" dirty="0">
                <a:solidFill>
                  <a:srgbClr val="000000"/>
                </a:solidFill>
              </a:rPr>
              <a:t>deposited on them (10% mass of Cu). Copper surface is rough, in order to increase active adsorption </a:t>
            </a:r>
            <a:r>
              <a:rPr lang="en-US" sz="2400" b="0" baseline="0" dirty="0" smtClean="0">
                <a:solidFill>
                  <a:srgbClr val="000000"/>
                </a:solidFill>
              </a:rPr>
              <a:t>area</a:t>
            </a:r>
          </a:p>
        </p:txBody>
      </p:sp>
      <p:sp>
        <p:nvSpPr>
          <p:cNvPr id="5"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33</a:t>
            </a:fld>
            <a:endParaRPr lang="en-GB" dirty="0">
              <a:solidFill>
                <a:srgbClr val="00CC99"/>
              </a:solidFill>
            </a:endParaRPr>
          </a:p>
        </p:txBody>
      </p:sp>
      <p:sp>
        <p:nvSpPr>
          <p:cNvPr id="2" name="Footer Placeholder 1"/>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10332470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3"/>
          <p:cNvSpPr>
            <a:spLocks noGrp="1"/>
          </p:cNvSpPr>
          <p:nvPr>
            <p:ph type="title"/>
          </p:nvPr>
        </p:nvSpPr>
        <p:spPr/>
        <p:txBody>
          <a:bodyPr/>
          <a:lstStyle/>
          <a:p>
            <a:r>
              <a:rPr lang="en-US" dirty="0">
                <a:ea typeface="ＭＳ Ｐゴシック" pitchFamily="34" charset="-128"/>
              </a:rPr>
              <a:t>Characterization of copper filters</a:t>
            </a:r>
            <a:endParaRPr lang="en-US" dirty="0" smtClean="0">
              <a:ea typeface="ＭＳ Ｐゴシック" pitchFamily="34" charset="-128"/>
            </a:endParaRPr>
          </a:p>
        </p:txBody>
      </p:sp>
      <p:sp>
        <p:nvSpPr>
          <p:cNvPr id="9" name="Content Placeholder 4"/>
          <p:cNvSpPr txBox="1">
            <a:spLocks/>
          </p:cNvSpPr>
          <p:nvPr/>
        </p:nvSpPr>
        <p:spPr bwMode="auto">
          <a:xfrm>
            <a:off x="216024" y="692696"/>
            <a:ext cx="9417496" cy="5472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a:lstStyle>
          <a:p>
            <a:pPr>
              <a:lnSpc>
                <a:spcPts val="2900"/>
              </a:lnSpc>
            </a:pPr>
            <a:r>
              <a:rPr lang="en-US" sz="2400" b="0" baseline="0" dirty="0" smtClean="0">
                <a:solidFill>
                  <a:srgbClr val="000000"/>
                </a:solidFill>
              </a:rPr>
              <a:t>A </a:t>
            </a:r>
            <a:r>
              <a:rPr lang="en-US" sz="2400" b="0" baseline="0" dirty="0">
                <a:solidFill>
                  <a:srgbClr val="000000"/>
                </a:solidFill>
              </a:rPr>
              <a:t>small, 50 liters TPC at CERN </a:t>
            </a:r>
            <a:r>
              <a:rPr lang="en-US" sz="2400" b="0" baseline="0" dirty="0" smtClean="0">
                <a:solidFill>
                  <a:srgbClr val="000000"/>
                </a:solidFill>
              </a:rPr>
              <a:t>is presently </a:t>
            </a:r>
            <a:r>
              <a:rPr lang="en-US" sz="2400" b="0" baseline="0" dirty="0">
                <a:solidFill>
                  <a:srgbClr val="000000"/>
                </a:solidFill>
              </a:rPr>
              <a:t>used to characterize </a:t>
            </a:r>
            <a:r>
              <a:rPr lang="en-US" sz="2400" b="0" baseline="0" dirty="0" smtClean="0">
                <a:solidFill>
                  <a:srgbClr val="000000"/>
                </a:solidFill>
              </a:rPr>
              <a:t>these Copper filters.</a:t>
            </a:r>
            <a:endParaRPr lang="en-US" sz="2400" b="0" baseline="0" dirty="0">
              <a:solidFill>
                <a:srgbClr val="000000"/>
              </a:solidFill>
            </a:endParaRPr>
          </a:p>
          <a:p>
            <a:pPr>
              <a:lnSpc>
                <a:spcPts val="2900"/>
              </a:lnSpc>
            </a:pPr>
            <a:r>
              <a:rPr lang="en-US" sz="2400" b="0" baseline="0" dirty="0" smtClean="0">
                <a:solidFill>
                  <a:srgbClr val="000000"/>
                </a:solidFill>
              </a:rPr>
              <a:t>Results </a:t>
            </a:r>
            <a:r>
              <a:rPr lang="en-US" sz="2400" b="0" baseline="0" dirty="0">
                <a:solidFill>
                  <a:srgbClr val="000000"/>
                </a:solidFill>
              </a:rPr>
              <a:t>with gas circulation show that purification capability is compatible with ICARUS needs: easily reached </a:t>
            </a:r>
            <a:r>
              <a:rPr lang="en-US" sz="2400" b="0" baseline="0" dirty="0" err="1">
                <a:solidFill>
                  <a:srgbClr val="000000"/>
                </a:solidFill>
                <a:latin typeface="Symbol" panose="05050102010706020507" pitchFamily="18" charset="2"/>
              </a:rPr>
              <a:t>t</a:t>
            </a:r>
            <a:r>
              <a:rPr lang="en-US" sz="2400" b="0" dirty="0" err="1">
                <a:solidFill>
                  <a:srgbClr val="000000"/>
                </a:solidFill>
              </a:rPr>
              <a:t>e</a:t>
            </a:r>
            <a:r>
              <a:rPr lang="en-US" sz="2400" b="0" baseline="0" dirty="0">
                <a:solidFill>
                  <a:srgbClr val="000000"/>
                </a:solidFill>
              </a:rPr>
              <a:t> &gt; 10 ms, above the sensitivity of the  50 l chamber. </a:t>
            </a:r>
            <a:endParaRPr lang="en-US" sz="2400" b="0" baseline="0" dirty="0" smtClean="0">
              <a:solidFill>
                <a:srgbClr val="000000"/>
              </a:solidFill>
            </a:endParaRPr>
          </a:p>
          <a:p>
            <a:pPr>
              <a:lnSpc>
                <a:spcPts val="2900"/>
              </a:lnSpc>
            </a:pPr>
            <a:r>
              <a:rPr lang="en-US" sz="2400" b="0" baseline="0" dirty="0" smtClean="0">
                <a:solidFill>
                  <a:srgbClr val="000000"/>
                </a:solidFill>
              </a:rPr>
              <a:t>Measured </a:t>
            </a:r>
            <a:r>
              <a:rPr lang="en-US" sz="2400" b="0" baseline="0" dirty="0">
                <a:solidFill>
                  <a:srgbClr val="000000"/>
                </a:solidFill>
              </a:rPr>
              <a:t>adsorption capacity in gas is of 5 g of O</a:t>
            </a:r>
            <a:r>
              <a:rPr lang="en-US" sz="2400" b="0" dirty="0">
                <a:solidFill>
                  <a:srgbClr val="000000"/>
                </a:solidFill>
              </a:rPr>
              <a:t>2</a:t>
            </a:r>
            <a:r>
              <a:rPr lang="en-US" sz="2400" b="0" baseline="0" dirty="0">
                <a:solidFill>
                  <a:srgbClr val="000000"/>
                </a:solidFill>
              </a:rPr>
              <a:t> per kg of </a:t>
            </a:r>
            <a:r>
              <a:rPr lang="en-US" sz="2400" b="0" baseline="0" dirty="0" smtClean="0">
                <a:solidFill>
                  <a:srgbClr val="000000"/>
                </a:solidFill>
              </a:rPr>
              <a:t>filtering material. </a:t>
            </a:r>
            <a:r>
              <a:rPr lang="en-US" sz="2400" b="0" baseline="0" dirty="0">
                <a:solidFill>
                  <a:srgbClr val="000000"/>
                </a:solidFill>
              </a:rPr>
              <a:t>Further tests for purification in liquid phase are being </a:t>
            </a:r>
            <a:r>
              <a:rPr lang="en-US" sz="2400" b="0" baseline="0" dirty="0" smtClean="0">
                <a:solidFill>
                  <a:srgbClr val="000000"/>
                </a:solidFill>
              </a:rPr>
              <a:t>prepared. </a:t>
            </a:r>
          </a:p>
          <a:p>
            <a:pPr>
              <a:lnSpc>
                <a:spcPts val="2900"/>
              </a:lnSpc>
            </a:pPr>
            <a:r>
              <a:rPr lang="en-US" sz="2400" b="0" baseline="0" dirty="0" smtClean="0">
                <a:solidFill>
                  <a:srgbClr val="000000"/>
                </a:solidFill>
              </a:rPr>
              <a:t>According </a:t>
            </a:r>
            <a:r>
              <a:rPr lang="en-US" sz="2400" b="0" baseline="0" dirty="0">
                <a:solidFill>
                  <a:srgbClr val="000000"/>
                </a:solidFill>
              </a:rPr>
              <a:t>to experience from US colleagues, a factor 5-10 decrease in adsorption capacity is </a:t>
            </a:r>
            <a:r>
              <a:rPr lang="en-US" sz="2400" b="0" baseline="0" dirty="0" smtClean="0">
                <a:solidFill>
                  <a:srgbClr val="000000"/>
                </a:solidFill>
              </a:rPr>
              <a:t>expected at cryogenic temperatures</a:t>
            </a:r>
            <a:r>
              <a:rPr lang="en-US" sz="2000" b="0" baseline="0" dirty="0" smtClean="0">
                <a:solidFill>
                  <a:srgbClr val="000000"/>
                </a:solidFill>
              </a:rPr>
              <a:t>.</a:t>
            </a:r>
          </a:p>
          <a:p>
            <a:pPr>
              <a:lnSpc>
                <a:spcPts val="2900"/>
              </a:lnSpc>
            </a:pPr>
            <a:r>
              <a:rPr lang="en-US" sz="2400" b="0" baseline="0" dirty="0">
                <a:solidFill>
                  <a:srgbClr val="000000"/>
                </a:solidFill>
              </a:rPr>
              <a:t>The final choice is still under discussion between the </a:t>
            </a:r>
            <a:r>
              <a:rPr lang="en-US" sz="2400" b="0" baseline="0" dirty="0" err="1">
                <a:solidFill>
                  <a:srgbClr val="000000"/>
                </a:solidFill>
              </a:rPr>
              <a:t>Oxysorb</a:t>
            </a:r>
            <a:r>
              <a:rPr lang="en-US" sz="2400" b="0" baseline="0" dirty="0">
                <a:solidFill>
                  <a:srgbClr val="000000"/>
                </a:solidFill>
              </a:rPr>
              <a:t> commercial solution widely used in Europe (ICARUS, ATLAS), and copper purifiers.</a:t>
            </a:r>
          </a:p>
          <a:p>
            <a:pPr>
              <a:lnSpc>
                <a:spcPts val="2600"/>
              </a:lnSpc>
            </a:pPr>
            <a:endParaRPr lang="en-US" sz="2000" b="0" baseline="0" dirty="0" smtClean="0">
              <a:solidFill>
                <a:srgbClr val="000000"/>
              </a:solidFill>
            </a:endParaRPr>
          </a:p>
        </p:txBody>
      </p:sp>
      <p:sp>
        <p:nvSpPr>
          <p:cNvPr id="5"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34</a:t>
            </a:fld>
            <a:endParaRPr lang="en-GB" dirty="0">
              <a:solidFill>
                <a:srgbClr val="00CC99"/>
              </a:solidFill>
            </a:endParaRPr>
          </a:p>
        </p:txBody>
      </p:sp>
      <p:sp>
        <p:nvSpPr>
          <p:cNvPr id="2" name="Footer Placeholder 1"/>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26351258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3"/>
          <p:cNvSpPr>
            <a:spLocks noGrp="1"/>
          </p:cNvSpPr>
          <p:nvPr>
            <p:ph type="title"/>
          </p:nvPr>
        </p:nvSpPr>
        <p:spPr/>
        <p:txBody>
          <a:bodyPr/>
          <a:lstStyle/>
          <a:p>
            <a:r>
              <a:rPr lang="en-US" dirty="0" smtClean="0">
                <a:ea typeface="ＭＳ Ｐゴシック" pitchFamily="34" charset="-128"/>
              </a:rPr>
              <a:t>2b.- Cryogenics specifications</a:t>
            </a:r>
          </a:p>
        </p:txBody>
      </p:sp>
      <p:sp>
        <p:nvSpPr>
          <p:cNvPr id="9" name="Content Placeholder 4"/>
          <p:cNvSpPr txBox="1">
            <a:spLocks/>
          </p:cNvSpPr>
          <p:nvPr/>
        </p:nvSpPr>
        <p:spPr bwMode="auto">
          <a:xfrm>
            <a:off x="0" y="836712"/>
            <a:ext cx="9906000" cy="7757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a:lstStyle>
          <a:p>
            <a:pPr>
              <a:lnSpc>
                <a:spcPts val="2600"/>
              </a:lnSpc>
            </a:pPr>
            <a:r>
              <a:rPr lang="en-US" sz="2400" b="0" baseline="0" dirty="0" smtClean="0">
                <a:solidFill>
                  <a:srgbClr val="000000"/>
                </a:solidFill>
              </a:rPr>
              <a:t>Example </a:t>
            </a:r>
            <a:r>
              <a:rPr lang="en-US" sz="2400" b="0" baseline="0" dirty="0">
                <a:solidFill>
                  <a:srgbClr val="000000"/>
                </a:solidFill>
              </a:rPr>
              <a:t>of Process and Instrumentation diagram (P&amp;ID) for the T600 </a:t>
            </a:r>
            <a:r>
              <a:rPr lang="en-US" sz="2400" b="0" baseline="0" dirty="0" smtClean="0">
                <a:solidFill>
                  <a:srgbClr val="000000"/>
                </a:solidFill>
              </a:rPr>
              <a:t>@ FNAL, developed </a:t>
            </a:r>
            <a:r>
              <a:rPr lang="en-US" sz="2400" b="0" baseline="0" dirty="0">
                <a:solidFill>
                  <a:srgbClr val="000000"/>
                </a:solidFill>
              </a:rPr>
              <a:t>in collaboration between ICARUS </a:t>
            </a:r>
            <a:r>
              <a:rPr lang="en-US" sz="2400" b="0" baseline="0" dirty="0" smtClean="0">
                <a:solidFill>
                  <a:srgbClr val="000000"/>
                </a:solidFill>
              </a:rPr>
              <a:t>and </a:t>
            </a:r>
            <a:r>
              <a:rPr lang="en-US" sz="2400" b="0" baseline="0" dirty="0">
                <a:solidFill>
                  <a:srgbClr val="000000"/>
                </a:solidFill>
              </a:rPr>
              <a:t>CERN </a:t>
            </a:r>
            <a:r>
              <a:rPr lang="en-US" sz="2400" b="0" baseline="0" dirty="0" err="1">
                <a:solidFill>
                  <a:srgbClr val="000000"/>
                </a:solidFill>
              </a:rPr>
              <a:t>Cryolab</a:t>
            </a:r>
            <a:r>
              <a:rPr lang="en-US" sz="2400" b="0" baseline="0" dirty="0">
                <a:solidFill>
                  <a:srgbClr val="000000"/>
                </a:solidFill>
              </a:rPr>
              <a:t> group</a:t>
            </a:r>
            <a:r>
              <a:rPr lang="en-US" sz="2400" b="0" baseline="0" dirty="0" smtClean="0">
                <a:solidFill>
                  <a:srgbClr val="000000"/>
                </a:solidFill>
              </a:rPr>
              <a:t>.</a:t>
            </a:r>
          </a:p>
          <a:p>
            <a:pPr>
              <a:lnSpc>
                <a:spcPts val="2600"/>
              </a:lnSpc>
            </a:pPr>
            <a:endParaRPr lang="en-US" sz="2400" b="0" baseline="0" dirty="0">
              <a:solidFill>
                <a:srgbClr val="000000"/>
              </a:solidFill>
            </a:endParaRPr>
          </a:p>
        </p:txBody>
      </p:sp>
      <p:sp>
        <p:nvSpPr>
          <p:cNvPr id="6" name="Content Placeholder 4"/>
          <p:cNvSpPr txBox="1">
            <a:spLocks/>
          </p:cNvSpPr>
          <p:nvPr/>
        </p:nvSpPr>
        <p:spPr bwMode="auto">
          <a:xfrm>
            <a:off x="0" y="1844824"/>
            <a:ext cx="4448944" cy="51845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a:lstStyle>
          <a:p>
            <a:pPr>
              <a:lnSpc>
                <a:spcPts val="2700"/>
              </a:lnSpc>
            </a:pPr>
            <a:r>
              <a:rPr lang="en-US" sz="2400" b="0" baseline="0" dirty="0">
                <a:solidFill>
                  <a:srgbClr val="000000"/>
                </a:solidFill>
              </a:rPr>
              <a:t>Drawings and technical </a:t>
            </a:r>
            <a:r>
              <a:rPr lang="en-US" sz="2400" b="0" baseline="0" dirty="0" smtClean="0">
                <a:solidFill>
                  <a:srgbClr val="000000"/>
                </a:solidFill>
              </a:rPr>
              <a:t>specs for </a:t>
            </a:r>
            <a:r>
              <a:rPr lang="en-US" sz="2400" b="0" baseline="0" dirty="0">
                <a:solidFill>
                  <a:srgbClr val="000000"/>
                </a:solidFill>
              </a:rPr>
              <a:t>the ICARUS detector are </a:t>
            </a:r>
            <a:r>
              <a:rPr lang="en-US" sz="2400" b="0" baseline="0" dirty="0" smtClean="0">
                <a:solidFill>
                  <a:srgbClr val="000000"/>
                </a:solidFill>
              </a:rPr>
              <a:t>being finalized, and </a:t>
            </a:r>
            <a:r>
              <a:rPr lang="en-US" sz="2400" b="0" baseline="0" dirty="0">
                <a:solidFill>
                  <a:srgbClr val="000000"/>
                </a:solidFill>
              </a:rPr>
              <a:t>a tendering document is </a:t>
            </a:r>
            <a:r>
              <a:rPr lang="en-US" sz="2400" b="0" baseline="0" dirty="0" smtClean="0">
                <a:solidFill>
                  <a:srgbClr val="000000"/>
                </a:solidFill>
              </a:rPr>
              <a:t>in preparation.</a:t>
            </a:r>
          </a:p>
          <a:p>
            <a:pPr>
              <a:lnSpc>
                <a:spcPts val="2700"/>
              </a:lnSpc>
            </a:pPr>
            <a:r>
              <a:rPr lang="en-US" sz="2400" b="0" baseline="0" dirty="0" smtClean="0"/>
              <a:t>Tender opening  is foreseen for June 2016.</a:t>
            </a:r>
          </a:p>
          <a:p>
            <a:pPr>
              <a:lnSpc>
                <a:spcPts val="2700"/>
              </a:lnSpc>
            </a:pPr>
            <a:r>
              <a:rPr lang="en-US" sz="2400" b="0" baseline="0" dirty="0" smtClean="0"/>
              <a:t>The tender concerns the proximity cryogenics of all the Argon detectors included in the Neutrino Platform.</a:t>
            </a:r>
            <a:endParaRPr lang="en-US" sz="2400" b="0" baseline="0" dirty="0"/>
          </a:p>
        </p:txBody>
      </p:sp>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04928" y="1628800"/>
            <a:ext cx="5598645" cy="4752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35</a:t>
            </a:fld>
            <a:endParaRPr lang="en-GB" dirty="0">
              <a:solidFill>
                <a:srgbClr val="00CC99"/>
              </a:solidFill>
            </a:endParaRPr>
          </a:p>
        </p:txBody>
      </p:sp>
      <p:sp>
        <p:nvSpPr>
          <p:cNvPr id="2" name="Footer Placeholder 1"/>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17361219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5673080" y="2924944"/>
            <a:ext cx="4037151" cy="3672408"/>
            <a:chOff x="5673080" y="2924944"/>
            <a:chExt cx="4037151" cy="3672408"/>
          </a:xfrm>
        </p:grpSpPr>
        <p:pic>
          <p:nvPicPr>
            <p:cNvPr id="6" name="Picture 4" descr="C:\Users\guglielm\Desktop\MCSscatter_red.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961112" y="2924944"/>
              <a:ext cx="3749119" cy="3331838"/>
            </a:xfrm>
            <a:prstGeom prst="rect">
              <a:avLst/>
            </a:prstGeom>
            <a:noFill/>
          </p:spPr>
        </p:pic>
        <p:sp>
          <p:nvSpPr>
            <p:cNvPr id="8" name="TextBox 13"/>
            <p:cNvSpPr txBox="1">
              <a:spLocks noChangeArrowheads="1"/>
            </p:cNvSpPr>
            <p:nvPr/>
          </p:nvSpPr>
          <p:spPr bwMode="auto">
            <a:xfrm rot="16200000">
              <a:off x="4705944" y="4468144"/>
              <a:ext cx="22574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i="1">
                  <a:solidFill>
                    <a:schemeClr val="tx1"/>
                  </a:solidFill>
                  <a:latin typeface="Comic Sans MS" charset="0"/>
                  <a:ea typeface="MS PGothic" charset="0"/>
                  <a:cs typeface="MS PGothic" charset="0"/>
                </a:defRPr>
              </a:lvl1pPr>
              <a:lvl2pPr marL="742950" indent="-285750" eaLnBrk="0" hangingPunct="0">
                <a:defRPr sz="1600" i="1">
                  <a:solidFill>
                    <a:schemeClr val="tx1"/>
                  </a:solidFill>
                  <a:latin typeface="Comic Sans MS" charset="0"/>
                  <a:ea typeface="MS PGothic" charset="0"/>
                  <a:cs typeface="MS PGothic" charset="0"/>
                </a:defRPr>
              </a:lvl2pPr>
              <a:lvl3pPr marL="1143000" indent="-228600" eaLnBrk="0" hangingPunct="0">
                <a:defRPr sz="1600" i="1">
                  <a:solidFill>
                    <a:schemeClr val="tx1"/>
                  </a:solidFill>
                  <a:latin typeface="Comic Sans MS" charset="0"/>
                  <a:ea typeface="MS PGothic" charset="0"/>
                  <a:cs typeface="MS PGothic" charset="0"/>
                </a:defRPr>
              </a:lvl3pPr>
              <a:lvl4pPr marL="1600200" indent="-228600" eaLnBrk="0" hangingPunct="0">
                <a:defRPr sz="1600" i="1">
                  <a:solidFill>
                    <a:schemeClr val="tx1"/>
                  </a:solidFill>
                  <a:latin typeface="Comic Sans MS" charset="0"/>
                  <a:ea typeface="MS PGothic" charset="0"/>
                  <a:cs typeface="MS PGothic" charset="0"/>
                </a:defRPr>
              </a:lvl4pPr>
              <a:lvl5pPr marL="2057400" indent="-228600" eaLnBrk="0" hangingPunct="0">
                <a:defRPr sz="1600" i="1">
                  <a:solidFill>
                    <a:schemeClr val="tx1"/>
                  </a:solidFill>
                  <a:latin typeface="Comic Sans MS" charset="0"/>
                  <a:ea typeface="MS PGothic" charset="0"/>
                  <a:cs typeface="MS PGothic" charset="0"/>
                </a:defRPr>
              </a:lvl5pPr>
              <a:lvl6pPr marL="25146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6pPr>
              <a:lvl7pPr marL="29718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7pPr>
              <a:lvl8pPr marL="34290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8pPr>
              <a:lvl9pPr marL="38862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9pPr>
            </a:lstStyle>
            <a:p>
              <a:pPr eaLnBrk="1" hangingPunct="1"/>
              <a:r>
                <a:rPr lang="en-US" sz="1500" baseline="0" dirty="0">
                  <a:solidFill>
                    <a:srgbClr val="0000FF"/>
                  </a:solidFill>
                </a:rPr>
                <a:t>Initial p from MS -&gt;</a:t>
              </a:r>
            </a:p>
          </p:txBody>
        </p:sp>
        <p:sp>
          <p:nvSpPr>
            <p:cNvPr id="9" name="TextBox 14"/>
            <p:cNvSpPr txBox="1">
              <a:spLocks noChangeArrowheads="1"/>
            </p:cNvSpPr>
            <p:nvPr/>
          </p:nvSpPr>
          <p:spPr bwMode="auto">
            <a:xfrm>
              <a:off x="6393160" y="6274187"/>
              <a:ext cx="289559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i="1">
                  <a:solidFill>
                    <a:schemeClr val="tx1"/>
                  </a:solidFill>
                  <a:latin typeface="Comic Sans MS" charset="0"/>
                  <a:ea typeface="MS PGothic" charset="0"/>
                  <a:cs typeface="MS PGothic" charset="0"/>
                </a:defRPr>
              </a:lvl1pPr>
              <a:lvl2pPr marL="742950" indent="-285750" eaLnBrk="0" hangingPunct="0">
                <a:defRPr sz="1600" i="1">
                  <a:solidFill>
                    <a:schemeClr val="tx1"/>
                  </a:solidFill>
                  <a:latin typeface="Comic Sans MS" charset="0"/>
                  <a:ea typeface="MS PGothic" charset="0"/>
                  <a:cs typeface="MS PGothic" charset="0"/>
                </a:defRPr>
              </a:lvl2pPr>
              <a:lvl3pPr marL="1143000" indent="-228600" eaLnBrk="0" hangingPunct="0">
                <a:defRPr sz="1600" i="1">
                  <a:solidFill>
                    <a:schemeClr val="tx1"/>
                  </a:solidFill>
                  <a:latin typeface="Comic Sans MS" charset="0"/>
                  <a:ea typeface="MS PGothic" charset="0"/>
                  <a:cs typeface="MS PGothic" charset="0"/>
                </a:defRPr>
              </a:lvl3pPr>
              <a:lvl4pPr marL="1600200" indent="-228600" eaLnBrk="0" hangingPunct="0">
                <a:defRPr sz="1600" i="1">
                  <a:solidFill>
                    <a:schemeClr val="tx1"/>
                  </a:solidFill>
                  <a:latin typeface="Comic Sans MS" charset="0"/>
                  <a:ea typeface="MS PGothic" charset="0"/>
                  <a:cs typeface="MS PGothic" charset="0"/>
                </a:defRPr>
              </a:lvl4pPr>
              <a:lvl5pPr marL="2057400" indent="-228600" eaLnBrk="0" hangingPunct="0">
                <a:defRPr sz="1600" i="1">
                  <a:solidFill>
                    <a:schemeClr val="tx1"/>
                  </a:solidFill>
                  <a:latin typeface="Comic Sans MS" charset="0"/>
                  <a:ea typeface="MS PGothic" charset="0"/>
                  <a:cs typeface="MS PGothic" charset="0"/>
                </a:defRPr>
              </a:lvl5pPr>
              <a:lvl6pPr marL="25146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6pPr>
              <a:lvl7pPr marL="29718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7pPr>
              <a:lvl8pPr marL="34290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8pPr>
              <a:lvl9pPr marL="38862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9pPr>
            </a:lstStyle>
            <a:p>
              <a:pPr eaLnBrk="1" hangingPunct="1"/>
              <a:r>
                <a:rPr lang="en-US" sz="1500" baseline="0" dirty="0">
                  <a:solidFill>
                    <a:srgbClr val="0000FF"/>
                  </a:solidFill>
                </a:rPr>
                <a:t>Initial p from </a:t>
              </a:r>
              <a:r>
                <a:rPr lang="en-US" sz="1500" baseline="0" dirty="0" smtClean="0">
                  <a:solidFill>
                    <a:srgbClr val="0000FF"/>
                  </a:solidFill>
                </a:rPr>
                <a:t>calorimetry </a:t>
              </a:r>
              <a:r>
                <a:rPr lang="en-US" sz="1500" baseline="0" dirty="0">
                  <a:solidFill>
                    <a:srgbClr val="0000FF"/>
                  </a:solidFill>
                </a:rPr>
                <a:t>-&gt;</a:t>
              </a:r>
            </a:p>
          </p:txBody>
        </p:sp>
      </p:grpSp>
      <p:sp>
        <p:nvSpPr>
          <p:cNvPr id="2" name="Title 1"/>
          <p:cNvSpPr>
            <a:spLocks noGrp="1"/>
          </p:cNvSpPr>
          <p:nvPr>
            <p:ph type="title"/>
          </p:nvPr>
        </p:nvSpPr>
        <p:spPr/>
        <p:txBody>
          <a:bodyPr/>
          <a:lstStyle/>
          <a:p>
            <a:r>
              <a:rPr lang="en-US" dirty="0"/>
              <a:t> </a:t>
            </a:r>
            <a:r>
              <a:rPr lang="en-US" dirty="0" smtClean="0"/>
              <a:t>3a.-Inner </a:t>
            </a:r>
            <a:r>
              <a:rPr lang="en-US" dirty="0"/>
              <a:t>detectors with better planarity </a:t>
            </a:r>
          </a:p>
        </p:txBody>
      </p:sp>
      <p:sp>
        <p:nvSpPr>
          <p:cNvPr id="4" name="Slide Number Placeholder 3"/>
          <p:cNvSpPr>
            <a:spLocks noGrp="1"/>
          </p:cNvSpPr>
          <p:nvPr>
            <p:ph type="sldNum" sz="quarter" idx="11"/>
          </p:nvPr>
        </p:nvSpPr>
        <p:spPr/>
        <p:txBody>
          <a:bodyPr/>
          <a:lstStyle/>
          <a:p>
            <a:r>
              <a:rPr lang="en-GB" dirty="0" smtClean="0">
                <a:solidFill>
                  <a:srgbClr val="3333CC"/>
                </a:solidFill>
              </a:rPr>
              <a:t>Slide: </a:t>
            </a:r>
            <a:fld id="{C0367892-4C36-1744-A726-262AF37AA8B7}" type="slidenum">
              <a:rPr lang="en-GB" smtClean="0">
                <a:solidFill>
                  <a:srgbClr val="3333CC"/>
                </a:solidFill>
              </a:rPr>
              <a:pPr/>
              <a:t>36</a:t>
            </a:fld>
            <a:endParaRPr lang="en-GB" dirty="0">
              <a:solidFill>
                <a:srgbClr val="00CC99"/>
              </a:solidFill>
            </a:endParaRPr>
          </a:p>
        </p:txBody>
      </p:sp>
      <p:grpSp>
        <p:nvGrpSpPr>
          <p:cNvPr id="11" name="Group 10"/>
          <p:cNvGrpSpPr/>
          <p:nvPr/>
        </p:nvGrpSpPr>
        <p:grpSpPr>
          <a:xfrm>
            <a:off x="5817096" y="476672"/>
            <a:ext cx="3784847" cy="2783081"/>
            <a:chOff x="5817096" y="476672"/>
            <a:chExt cx="3784847" cy="2783081"/>
          </a:xfrm>
        </p:grpSpPr>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17096" y="476672"/>
              <a:ext cx="3784847" cy="2783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12"/>
            <p:cNvSpPr txBox="1">
              <a:spLocks noChangeArrowheads="1"/>
            </p:cNvSpPr>
            <p:nvPr/>
          </p:nvSpPr>
          <p:spPr bwMode="auto">
            <a:xfrm>
              <a:off x="7761312" y="2492896"/>
              <a:ext cx="1390772" cy="369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i="1">
                  <a:solidFill>
                    <a:schemeClr val="tx1"/>
                  </a:solidFill>
                  <a:latin typeface="Comic Sans MS" charset="0"/>
                  <a:ea typeface="MS PGothic" charset="0"/>
                  <a:cs typeface="MS PGothic" charset="0"/>
                </a:defRPr>
              </a:lvl1pPr>
              <a:lvl2pPr marL="742950" indent="-285750" eaLnBrk="0" hangingPunct="0">
                <a:defRPr sz="1600" i="1">
                  <a:solidFill>
                    <a:schemeClr val="tx1"/>
                  </a:solidFill>
                  <a:latin typeface="Comic Sans MS" charset="0"/>
                  <a:ea typeface="MS PGothic" charset="0"/>
                  <a:cs typeface="MS PGothic" charset="0"/>
                </a:defRPr>
              </a:lvl2pPr>
              <a:lvl3pPr marL="1143000" indent="-228600" eaLnBrk="0" hangingPunct="0">
                <a:defRPr sz="1600" i="1">
                  <a:solidFill>
                    <a:schemeClr val="tx1"/>
                  </a:solidFill>
                  <a:latin typeface="Comic Sans MS" charset="0"/>
                  <a:ea typeface="MS PGothic" charset="0"/>
                  <a:cs typeface="MS PGothic" charset="0"/>
                </a:defRPr>
              </a:lvl3pPr>
              <a:lvl4pPr marL="1600200" indent="-228600" eaLnBrk="0" hangingPunct="0">
                <a:defRPr sz="1600" i="1">
                  <a:solidFill>
                    <a:schemeClr val="tx1"/>
                  </a:solidFill>
                  <a:latin typeface="Comic Sans MS" charset="0"/>
                  <a:ea typeface="MS PGothic" charset="0"/>
                  <a:cs typeface="MS PGothic" charset="0"/>
                </a:defRPr>
              </a:lvl4pPr>
              <a:lvl5pPr marL="2057400" indent="-228600" eaLnBrk="0" hangingPunct="0">
                <a:defRPr sz="1600" i="1">
                  <a:solidFill>
                    <a:schemeClr val="tx1"/>
                  </a:solidFill>
                  <a:latin typeface="Comic Sans MS" charset="0"/>
                  <a:ea typeface="MS PGothic" charset="0"/>
                  <a:cs typeface="MS PGothic" charset="0"/>
                </a:defRPr>
              </a:lvl5pPr>
              <a:lvl6pPr marL="25146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6pPr>
              <a:lvl7pPr marL="29718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7pPr>
              <a:lvl8pPr marL="34290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8pPr>
              <a:lvl9pPr marL="3886200" indent="-228600" eaLnBrk="0" fontAlgn="base" hangingPunct="0">
                <a:spcBef>
                  <a:spcPct val="0"/>
                </a:spcBef>
                <a:spcAft>
                  <a:spcPct val="0"/>
                </a:spcAft>
                <a:defRPr sz="1600" i="1">
                  <a:solidFill>
                    <a:schemeClr val="tx1"/>
                  </a:solidFill>
                  <a:latin typeface="Comic Sans MS" charset="0"/>
                  <a:ea typeface="MS PGothic" charset="0"/>
                  <a:cs typeface="MS PGothic" charset="0"/>
                </a:defRPr>
              </a:lvl9pPr>
            </a:lstStyle>
            <a:p>
              <a:pPr eaLnBrk="1" hangingPunct="1"/>
              <a:r>
                <a:rPr lang="en-US" sz="1800" b="1" baseline="0" dirty="0" smtClean="0">
                  <a:solidFill>
                    <a:srgbClr val="FF0000"/>
                  </a:solidFill>
                </a:rPr>
                <a:t>L</a:t>
              </a:r>
              <a:r>
                <a:rPr lang="en-US" sz="1800" b="1" i="0" dirty="0" smtClean="0">
                  <a:solidFill>
                    <a:srgbClr val="FF0000"/>
                  </a:solidFill>
                  <a:latin typeface="Symbol" charset="2"/>
                  <a:cs typeface="Symbol" charset="2"/>
                </a:rPr>
                <a:t>m</a:t>
              </a:r>
              <a:r>
                <a:rPr lang="en-US" sz="1800" b="1" baseline="0" dirty="0" smtClean="0">
                  <a:solidFill>
                    <a:srgbClr val="FF0000"/>
                  </a:solidFill>
                </a:rPr>
                <a:t> = 4 </a:t>
              </a:r>
              <a:r>
                <a:rPr lang="en-US" sz="1800" b="1" baseline="0" dirty="0">
                  <a:solidFill>
                    <a:srgbClr val="FF0000"/>
                  </a:solidFill>
                </a:rPr>
                <a:t>m</a:t>
              </a:r>
            </a:p>
          </p:txBody>
        </p:sp>
      </p:grpSp>
      <p:sp>
        <p:nvSpPr>
          <p:cNvPr id="13" name="Content Placeholder 2"/>
          <p:cNvSpPr txBox="1">
            <a:spLocks/>
          </p:cNvSpPr>
          <p:nvPr/>
        </p:nvSpPr>
        <p:spPr bwMode="auto">
          <a:xfrm>
            <a:off x="128464" y="548680"/>
            <a:ext cx="5688632" cy="57606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a:buChar char="l"/>
              <a:defRPr>
                <a:solidFill>
                  <a:schemeClr val="tx1"/>
                </a:solidFill>
                <a:latin typeface="+mn-lt"/>
                <a:ea typeface="ＭＳ Ｐゴシック" pitchFamily="1" charset="-128"/>
                <a:cs typeface="ＭＳ Ｐゴシック" charset="0"/>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pitchFamily="-108" charset="-128"/>
                <a:sym typeface="Wingdings"/>
              </a:defRPr>
            </a:lvl2pPr>
            <a:lvl3pPr marL="1143000" indent="-228600" algn="l" rtl="0" eaLnBrk="0" fontAlgn="base" hangingPunct="0">
              <a:spcBef>
                <a:spcPct val="20000"/>
              </a:spcBef>
              <a:spcAft>
                <a:spcPct val="0"/>
              </a:spcAft>
              <a:buChar char="•"/>
              <a:defRPr>
                <a:solidFill>
                  <a:schemeClr val="tx1"/>
                </a:solidFill>
                <a:latin typeface="+mn-lt"/>
                <a:ea typeface="ＭＳ Ｐゴシック" pitchFamily="-108" charset="-128"/>
              </a:defRPr>
            </a:lvl3pPr>
            <a:lvl4pPr marL="1600200" indent="-228600" algn="l" rtl="0" eaLnBrk="0" fontAlgn="base" hangingPunct="0">
              <a:spcBef>
                <a:spcPct val="20000"/>
              </a:spcBef>
              <a:spcAft>
                <a:spcPct val="0"/>
              </a:spcAft>
              <a:buChar char="–"/>
              <a:defRPr>
                <a:solidFill>
                  <a:schemeClr val="tx1"/>
                </a:solidFill>
                <a:latin typeface="+mj-lt"/>
                <a:ea typeface="ＭＳ Ｐゴシック" pitchFamily="-108" charset="-128"/>
              </a:defRPr>
            </a:lvl4pPr>
            <a:lvl5pPr marL="2057400" indent="-228600" algn="l" rtl="0" eaLnBrk="0" fontAlgn="base" hangingPunct="0">
              <a:spcBef>
                <a:spcPct val="20000"/>
              </a:spcBef>
              <a:spcAft>
                <a:spcPct val="0"/>
              </a:spcAft>
              <a:buChar char="»"/>
              <a:defRPr>
                <a:solidFill>
                  <a:schemeClr val="tx1"/>
                </a:solidFill>
                <a:latin typeface="+mj-lt"/>
                <a:ea typeface="ＭＳ Ｐゴシック" pitchFamily="-108" charset="-128"/>
              </a:defRPr>
            </a:lvl5pPr>
            <a:lvl6pPr marL="2514600" indent="-228600" algn="l" rtl="0" eaLnBrk="0" fontAlgn="base" hangingPunct="0">
              <a:spcBef>
                <a:spcPct val="20000"/>
              </a:spcBef>
              <a:spcAft>
                <a:spcPct val="0"/>
              </a:spcAft>
              <a:buChar char="»"/>
              <a:defRPr>
                <a:solidFill>
                  <a:schemeClr val="tx1"/>
                </a:solidFill>
                <a:latin typeface="+mj-lt"/>
                <a:ea typeface="ＭＳ Ｐゴシック" pitchFamily="-108" charset="-128"/>
              </a:defRPr>
            </a:lvl6pPr>
            <a:lvl7pPr marL="2971800" indent="-228600" algn="l" rtl="0" eaLnBrk="0" fontAlgn="base" hangingPunct="0">
              <a:spcBef>
                <a:spcPct val="20000"/>
              </a:spcBef>
              <a:spcAft>
                <a:spcPct val="0"/>
              </a:spcAft>
              <a:buChar char="»"/>
              <a:defRPr>
                <a:solidFill>
                  <a:schemeClr val="tx1"/>
                </a:solidFill>
                <a:latin typeface="+mj-lt"/>
                <a:ea typeface="ＭＳ Ｐゴシック" pitchFamily="-108" charset="-128"/>
              </a:defRPr>
            </a:lvl7pPr>
            <a:lvl8pPr marL="3429000" indent="-228600" algn="l" rtl="0" eaLnBrk="0" fontAlgn="base" hangingPunct="0">
              <a:spcBef>
                <a:spcPct val="20000"/>
              </a:spcBef>
              <a:spcAft>
                <a:spcPct val="0"/>
              </a:spcAft>
              <a:buChar char="»"/>
              <a:defRPr>
                <a:solidFill>
                  <a:schemeClr val="tx1"/>
                </a:solidFill>
                <a:latin typeface="+mj-lt"/>
                <a:ea typeface="ＭＳ Ｐゴシック" pitchFamily="-108" charset="-128"/>
              </a:defRPr>
            </a:lvl8pPr>
            <a:lvl9pPr marL="3886200" indent="-228600" algn="l" rtl="0" eaLnBrk="0" fontAlgn="base" hangingPunct="0">
              <a:spcBef>
                <a:spcPct val="20000"/>
              </a:spcBef>
              <a:spcAft>
                <a:spcPct val="0"/>
              </a:spcAft>
              <a:buChar char="»"/>
              <a:defRPr>
                <a:solidFill>
                  <a:schemeClr val="tx1"/>
                </a:solidFill>
                <a:latin typeface="+mj-lt"/>
                <a:ea typeface="ＭＳ Ｐゴシック" pitchFamily="-108" charset="-128"/>
              </a:defRPr>
            </a:lvl9pPr>
          </a:lstStyle>
          <a:p>
            <a:pPr marL="342900" lvl="1" indent="-342900">
              <a:buSzTx/>
              <a:buFont typeface="Zapf Dingbats"/>
              <a:buChar char="l"/>
            </a:pPr>
            <a:r>
              <a:rPr lang="en-US" sz="2400" b="0" baseline="0" dirty="0" err="1">
                <a:latin typeface="Comic Sans MS" charset="0"/>
                <a:ea typeface="Comic Sans MS" charset="0"/>
                <a:cs typeface="Comic Sans MS" charset="0"/>
              </a:rPr>
              <a:t>Muon</a:t>
            </a:r>
            <a:r>
              <a:rPr lang="en-US" sz="2400" b="0" baseline="0" dirty="0">
                <a:latin typeface="Comic Sans MS" charset="0"/>
                <a:ea typeface="Comic Sans MS" charset="0"/>
                <a:cs typeface="Comic Sans MS" charset="0"/>
              </a:rPr>
              <a:t> momentum measurements by Multiple Coulomb Scattering (MCS) has been demonstrated </a:t>
            </a:r>
            <a:r>
              <a:rPr lang="en-US" sz="2400" b="0" baseline="0" dirty="0" smtClean="0">
                <a:latin typeface="Comic Sans MS" charset="0"/>
                <a:ea typeface="Comic Sans MS" charset="0"/>
                <a:cs typeface="Comic Sans MS" charset="0"/>
              </a:rPr>
              <a:t>at </a:t>
            </a:r>
            <a:r>
              <a:rPr lang="en-US" sz="2400" b="0" baseline="0" dirty="0">
                <a:latin typeface="Comic Sans MS" charset="0"/>
                <a:ea typeface="Comic Sans MS" charset="0"/>
                <a:cs typeface="Comic Sans MS" charset="0"/>
              </a:rPr>
              <a:t>the CNGS experiment with </a:t>
            </a:r>
            <a:r>
              <a:rPr lang="en-US" sz="2400" b="0" baseline="0" dirty="0" err="1">
                <a:latin typeface="Symbol" charset="2"/>
                <a:ea typeface="Comic Sans MS" charset="0"/>
                <a:cs typeface="Symbol" charset="2"/>
              </a:rPr>
              <a:t>D</a:t>
            </a:r>
            <a:r>
              <a:rPr lang="en-US" sz="2400" b="0" baseline="0" dirty="0" err="1">
                <a:latin typeface="Comic Sans MS" charset="0"/>
                <a:ea typeface="Comic Sans MS" charset="0"/>
                <a:cs typeface="Comic Sans MS" charset="0"/>
              </a:rPr>
              <a:t>p</a:t>
            </a:r>
            <a:r>
              <a:rPr lang="en-US" sz="2400" b="0" baseline="0" dirty="0">
                <a:latin typeface="Comic Sans MS" charset="0"/>
                <a:ea typeface="Comic Sans MS" charset="0"/>
                <a:cs typeface="Comic Sans MS" charset="0"/>
              </a:rPr>
              <a:t>/p ~ 15%  in the few-</a:t>
            </a:r>
            <a:r>
              <a:rPr lang="en-US" sz="2400" b="0" baseline="0" dirty="0" err="1">
                <a:latin typeface="Comic Sans MS" charset="0"/>
                <a:ea typeface="Comic Sans MS" charset="0"/>
                <a:cs typeface="Comic Sans MS" charset="0"/>
              </a:rPr>
              <a:t>GeV</a:t>
            </a:r>
            <a:r>
              <a:rPr lang="en-US" sz="2400" b="0" baseline="0" dirty="0">
                <a:latin typeface="Comic Sans MS" charset="0"/>
                <a:ea typeface="Comic Sans MS" charset="0"/>
                <a:cs typeface="Comic Sans MS" charset="0"/>
              </a:rPr>
              <a:t> region and L</a:t>
            </a:r>
            <a:r>
              <a:rPr lang="en-US" sz="2400" b="0" baseline="0" dirty="0">
                <a:latin typeface="Symbol" charset="2"/>
                <a:ea typeface="Comic Sans MS" charset="0"/>
                <a:cs typeface="Symbol" charset="2"/>
              </a:rPr>
              <a:t>m</a:t>
            </a:r>
            <a:r>
              <a:rPr lang="en-US" sz="2400" b="0" baseline="0" dirty="0">
                <a:latin typeface="Comic Sans MS" charset="0"/>
                <a:ea typeface="Comic Sans MS" charset="0"/>
                <a:cs typeface="Comic Sans MS" charset="0"/>
              </a:rPr>
              <a:t> ≈ 4 m</a:t>
            </a:r>
            <a:r>
              <a:rPr lang="en-US" sz="2400" b="0" baseline="0" dirty="0" smtClean="0">
                <a:latin typeface="Comic Sans MS" charset="0"/>
                <a:ea typeface="Comic Sans MS" charset="0"/>
                <a:cs typeface="Comic Sans MS" charset="0"/>
              </a:rPr>
              <a:t>.</a:t>
            </a:r>
            <a:endParaRPr lang="en-GB" sz="2400" b="0" baseline="0" dirty="0" smtClean="0"/>
          </a:p>
          <a:p>
            <a:r>
              <a:rPr lang="en-GB" sz="2400" b="0" baseline="0" dirty="0" smtClean="0"/>
              <a:t>Unexpected deviations for p &gt; 3 </a:t>
            </a:r>
            <a:r>
              <a:rPr lang="en-GB" sz="2400" b="0" baseline="0" dirty="0" err="1" smtClean="0"/>
              <a:t>GeV</a:t>
            </a:r>
            <a:r>
              <a:rPr lang="en-GB" sz="2400" b="0" baseline="0" dirty="0" smtClean="0"/>
              <a:t>/c have been observed for tracks travelling at d &lt; 50 cm from the cathode, caused to a non-perfect planarity of TPC cathode panels. </a:t>
            </a:r>
          </a:p>
          <a:p>
            <a:r>
              <a:rPr lang="en-GB" sz="2400" b="0" baseline="0" dirty="0" smtClean="0"/>
              <a:t>The consequent apparent deviations of tracks would mimic a larger MCS, resulting in an underestimation of the momentum.</a:t>
            </a:r>
          </a:p>
          <a:p>
            <a:pPr marL="0" indent="0">
              <a:buFont typeface="Zapf Dingbats"/>
              <a:buNone/>
            </a:pPr>
            <a:endParaRPr lang="en-GB" dirty="0"/>
          </a:p>
        </p:txBody>
      </p:sp>
      <p:grpSp>
        <p:nvGrpSpPr>
          <p:cNvPr id="19" name="Group 18"/>
          <p:cNvGrpSpPr/>
          <p:nvPr/>
        </p:nvGrpSpPr>
        <p:grpSpPr>
          <a:xfrm>
            <a:off x="2792760" y="3212976"/>
            <a:ext cx="6120680" cy="2880320"/>
            <a:chOff x="2792760" y="3212976"/>
            <a:chExt cx="6120680" cy="2880320"/>
          </a:xfrm>
        </p:grpSpPr>
        <p:sp>
          <p:nvSpPr>
            <p:cNvPr id="16" name="Oval 15"/>
            <p:cNvSpPr/>
            <p:nvPr/>
          </p:nvSpPr>
          <p:spPr bwMode="auto">
            <a:xfrm>
              <a:off x="7761312" y="3212976"/>
              <a:ext cx="1152128" cy="1080120"/>
            </a:xfrm>
            <a:prstGeom prst="ellipse">
              <a:avLst/>
            </a:prstGeom>
            <a:no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25000">
                <a:ln>
                  <a:noFill/>
                </a:ln>
                <a:solidFill>
                  <a:srgbClr val="0000FF"/>
                </a:solidFill>
                <a:effectLst/>
                <a:latin typeface="Helvetica" pitchFamily="-108" charset="0"/>
              </a:endParaRPr>
            </a:p>
          </p:txBody>
        </p:sp>
        <p:cxnSp>
          <p:nvCxnSpPr>
            <p:cNvPr id="18" name="Straight Arrow Connector 17"/>
            <p:cNvCxnSpPr/>
            <p:nvPr/>
          </p:nvCxnSpPr>
          <p:spPr bwMode="auto">
            <a:xfrm flipV="1">
              <a:off x="2792760" y="3933056"/>
              <a:ext cx="4896544" cy="2160240"/>
            </a:xfrm>
            <a:prstGeom prst="straightConnector1">
              <a:avLst/>
            </a:prstGeom>
            <a:solidFill>
              <a:schemeClr val="accent1"/>
            </a:solidFill>
            <a:ln w="38100" cap="flat" cmpd="sng" algn="ctr">
              <a:solidFill>
                <a:srgbClr val="0000FF"/>
              </a:solidFill>
              <a:prstDash val="solid"/>
              <a:round/>
              <a:headEnd type="none" w="med" len="med"/>
              <a:tailEnd type="arrow"/>
            </a:ln>
            <a:effectLst/>
          </p:spPr>
        </p:cxnSp>
      </p:grpSp>
      <p:sp>
        <p:nvSpPr>
          <p:cNvPr id="20" name="Footer Placeholder 19"/>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1023161269"/>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3b.</a:t>
            </a:r>
            <a:r>
              <a:rPr lang="en-US" dirty="0"/>
              <a:t>-</a:t>
            </a:r>
            <a:r>
              <a:rPr lang="en-US" dirty="0" smtClean="0">
                <a:solidFill>
                  <a:srgbClr val="FFFFFF"/>
                </a:solidFill>
              </a:rPr>
              <a:t>Refurbishing of the </a:t>
            </a:r>
            <a:r>
              <a:rPr lang="en-US" dirty="0">
                <a:solidFill>
                  <a:srgbClr val="FFFFFF"/>
                </a:solidFill>
              </a:rPr>
              <a:t>cathode panels at CERN </a:t>
            </a:r>
            <a:endParaRPr lang="en-US" dirty="0"/>
          </a:p>
        </p:txBody>
      </p:sp>
      <p:sp>
        <p:nvSpPr>
          <p:cNvPr id="4" name="Slide Number Placeholder 3"/>
          <p:cNvSpPr>
            <a:spLocks noGrp="1"/>
          </p:cNvSpPr>
          <p:nvPr>
            <p:ph type="sldNum" sz="quarter" idx="11"/>
          </p:nvPr>
        </p:nvSpPr>
        <p:spPr/>
        <p:txBody>
          <a:bodyPr/>
          <a:lstStyle/>
          <a:p>
            <a:r>
              <a:rPr lang="en-GB" smtClean="0"/>
              <a:t>Slide: </a:t>
            </a:r>
            <a:fld id="{C0367892-4C36-1744-A726-262AF37AA8B7}" type="slidenum">
              <a:rPr lang="en-GB" smtClean="0"/>
              <a:pPr/>
              <a:t>37</a:t>
            </a:fld>
            <a:endParaRPr lang="en-GB" dirty="0">
              <a:solidFill>
                <a:schemeClr val="accent1"/>
              </a:solidFill>
            </a:endParaRPr>
          </a:p>
        </p:txBody>
      </p:sp>
      <p:pic>
        <p:nvPicPr>
          <p:cNvPr id="2052"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562600" y="533401"/>
            <a:ext cx="4195407" cy="48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2"/>
          <p:cNvSpPr>
            <a:spLocks noGrp="1"/>
          </p:cNvSpPr>
          <p:nvPr>
            <p:ph idx="1"/>
          </p:nvPr>
        </p:nvSpPr>
        <p:spPr>
          <a:xfrm>
            <a:off x="0" y="620688"/>
            <a:ext cx="5817096" cy="4824536"/>
          </a:xfrm>
        </p:spPr>
        <p:txBody>
          <a:bodyPr/>
          <a:lstStyle/>
          <a:p>
            <a:pPr marL="234950" lvl="1" indent="-234950">
              <a:spcBef>
                <a:spcPts val="1200"/>
              </a:spcBef>
              <a:buSzPct val="100000"/>
              <a:buFont typeface="Zapf Dingbats" charset="2"/>
              <a:buChar char="l"/>
            </a:pPr>
            <a:r>
              <a:rPr lang="en-US" sz="2400" dirty="0" smtClean="0">
                <a:solidFill>
                  <a:srgbClr val="000000"/>
                </a:solidFill>
              </a:rPr>
              <a:t>A </a:t>
            </a:r>
            <a:r>
              <a:rPr lang="en-US" sz="2400" dirty="0">
                <a:solidFill>
                  <a:srgbClr val="000000"/>
                </a:solidFill>
              </a:rPr>
              <a:t>thermal treatment, including local heating and </a:t>
            </a:r>
            <a:r>
              <a:rPr lang="en-US" sz="2400" dirty="0" smtClean="0">
                <a:solidFill>
                  <a:srgbClr val="000000"/>
                </a:solidFill>
              </a:rPr>
              <a:t>pressing was applied to the panels </a:t>
            </a:r>
            <a:r>
              <a:rPr lang="en-US" sz="2400" dirty="0">
                <a:solidFill>
                  <a:srgbClr val="000000"/>
                </a:solidFill>
              </a:rPr>
              <a:t>of the </a:t>
            </a:r>
            <a:r>
              <a:rPr lang="en-US" sz="2400" dirty="0" smtClean="0">
                <a:solidFill>
                  <a:srgbClr val="000000"/>
                </a:solidFill>
              </a:rPr>
              <a:t>first T300 </a:t>
            </a:r>
            <a:r>
              <a:rPr lang="en-US" sz="2400" dirty="0">
                <a:solidFill>
                  <a:srgbClr val="000000"/>
                </a:solidFill>
              </a:rPr>
              <a:t>module </a:t>
            </a:r>
            <a:r>
              <a:rPr lang="en-US" sz="2400" dirty="0" smtClean="0">
                <a:solidFill>
                  <a:srgbClr val="000000"/>
                </a:solidFill>
              </a:rPr>
              <a:t>in </a:t>
            </a:r>
            <a:r>
              <a:rPr lang="en-US" sz="2400" dirty="0">
                <a:solidFill>
                  <a:srgbClr val="000000"/>
                </a:solidFill>
              </a:rPr>
              <a:t>September </a:t>
            </a:r>
            <a:r>
              <a:rPr lang="en-US" sz="2400" dirty="0" smtClean="0">
                <a:solidFill>
                  <a:srgbClr val="000000"/>
                </a:solidFill>
              </a:rPr>
              <a:t>2015. </a:t>
            </a:r>
            <a:r>
              <a:rPr lang="en-US" sz="2400" dirty="0">
                <a:solidFill>
                  <a:srgbClr val="000000"/>
                </a:solidFill>
              </a:rPr>
              <a:t>The intervention, performed by CERN Main Workshop, was successful in reducing the non-planarity to within few </a:t>
            </a:r>
            <a:r>
              <a:rPr lang="en-US" sz="2400" dirty="0" smtClean="0">
                <a:solidFill>
                  <a:srgbClr val="000000"/>
                </a:solidFill>
              </a:rPr>
              <a:t>mm.</a:t>
            </a:r>
            <a:endParaRPr lang="en-US" sz="2400" dirty="0">
              <a:solidFill>
                <a:srgbClr val="000000"/>
              </a:solidFill>
            </a:endParaRPr>
          </a:p>
          <a:p>
            <a:pPr marL="234950" lvl="1" indent="-234950">
              <a:spcBef>
                <a:spcPts val="1200"/>
              </a:spcBef>
              <a:buSzPct val="100000"/>
              <a:buFont typeface="Zapf Dingbats" charset="2"/>
              <a:buChar char="l"/>
            </a:pPr>
            <a:r>
              <a:rPr lang="en-US" sz="2400" dirty="0" smtClean="0">
                <a:solidFill>
                  <a:srgbClr val="000000"/>
                </a:solidFill>
              </a:rPr>
              <a:t>Panels have been </a:t>
            </a:r>
            <a:r>
              <a:rPr lang="en-US" sz="2400" dirty="0">
                <a:solidFill>
                  <a:srgbClr val="000000"/>
                </a:solidFill>
              </a:rPr>
              <a:t>reinstalled in the </a:t>
            </a:r>
            <a:r>
              <a:rPr lang="en-US" sz="2400" dirty="0" smtClean="0">
                <a:solidFill>
                  <a:srgbClr val="000000"/>
                </a:solidFill>
              </a:rPr>
              <a:t>detector after cleaning </a:t>
            </a:r>
            <a:r>
              <a:rPr lang="en-US" sz="2400" dirty="0">
                <a:solidFill>
                  <a:srgbClr val="000000"/>
                </a:solidFill>
              </a:rPr>
              <a:t>and electro-polishing. </a:t>
            </a:r>
            <a:endParaRPr lang="en-US" sz="2400" dirty="0" smtClean="0">
              <a:solidFill>
                <a:srgbClr val="000000"/>
              </a:solidFill>
            </a:endParaRPr>
          </a:p>
          <a:p>
            <a:pPr marL="234950" lvl="1" indent="-234950">
              <a:spcBef>
                <a:spcPts val="1200"/>
              </a:spcBef>
              <a:buSzPct val="100000"/>
              <a:buFont typeface="Zapf Dingbats" charset="2"/>
              <a:buChar char="l"/>
            </a:pPr>
            <a:r>
              <a:rPr lang="en-US" sz="2400" dirty="0" smtClean="0">
                <a:solidFill>
                  <a:srgbClr val="000000"/>
                </a:solidFill>
              </a:rPr>
              <a:t>The TPC cathode of the second T300 module </a:t>
            </a:r>
            <a:r>
              <a:rPr lang="en-US" sz="2400" dirty="0">
                <a:solidFill>
                  <a:srgbClr val="000000"/>
                </a:solidFill>
              </a:rPr>
              <a:t>will </a:t>
            </a:r>
            <a:r>
              <a:rPr lang="en-US" sz="2400" dirty="0" smtClean="0">
                <a:solidFill>
                  <a:srgbClr val="000000"/>
                </a:solidFill>
              </a:rPr>
              <a:t>be treated  during this summer.</a:t>
            </a:r>
          </a:p>
          <a:p>
            <a:pPr marL="234950" lvl="1" indent="-234950">
              <a:spcBef>
                <a:spcPts val="1200"/>
              </a:spcBef>
              <a:buSzPct val="100000"/>
              <a:buFont typeface="Zapf Dingbats" charset="2"/>
              <a:buChar char="l"/>
            </a:pPr>
            <a:endParaRPr lang="en-US" sz="2200" dirty="0">
              <a:solidFill>
                <a:srgbClr val="000000"/>
              </a:solidFill>
            </a:endParaRPr>
          </a:p>
        </p:txBody>
      </p:sp>
      <p:sp>
        <p:nvSpPr>
          <p:cNvPr id="6" name="Rectangle 5"/>
          <p:cNvSpPr/>
          <p:nvPr/>
        </p:nvSpPr>
        <p:spPr>
          <a:xfrm>
            <a:off x="992560" y="5733256"/>
            <a:ext cx="8208912" cy="769441"/>
          </a:xfrm>
          <a:prstGeom prst="rect">
            <a:avLst/>
          </a:prstGeom>
          <a:solidFill>
            <a:schemeClr val="bg1"/>
          </a:solidFill>
        </p:spPr>
        <p:txBody>
          <a:bodyPr wrap="square">
            <a:spAutoFit/>
          </a:bodyPr>
          <a:lstStyle/>
          <a:p>
            <a:r>
              <a:rPr lang="en-US" sz="2200" b="0" i="1" baseline="0" dirty="0" smtClean="0">
                <a:solidFill>
                  <a:srgbClr val="FF0000"/>
                </a:solidFill>
                <a:latin typeface="+mn-lt"/>
              </a:rPr>
              <a:t>These interventions </a:t>
            </a:r>
            <a:r>
              <a:rPr lang="en-US" sz="2200" b="0" i="1" baseline="0" dirty="0">
                <a:solidFill>
                  <a:srgbClr val="FF0000"/>
                </a:solidFill>
                <a:latin typeface="+mn-lt"/>
              </a:rPr>
              <a:t>will </a:t>
            </a:r>
            <a:r>
              <a:rPr lang="en-US" sz="2200" b="0" i="1" baseline="0" dirty="0" smtClean="0">
                <a:solidFill>
                  <a:srgbClr val="FF0000"/>
                </a:solidFill>
                <a:latin typeface="+mn-lt"/>
              </a:rPr>
              <a:t>improve </a:t>
            </a:r>
            <a:r>
              <a:rPr lang="en-US" sz="2200" b="0" i="1" baseline="0" dirty="0">
                <a:solidFill>
                  <a:srgbClr val="FF0000"/>
                </a:solidFill>
                <a:latin typeface="+mn-lt"/>
              </a:rPr>
              <a:t>the event imaging and track reconstruction </a:t>
            </a:r>
            <a:r>
              <a:rPr lang="en-US" sz="2200" b="0" i="1" baseline="0" dirty="0" smtClean="0">
                <a:solidFill>
                  <a:srgbClr val="FF0000"/>
                </a:solidFill>
                <a:latin typeface="+mn-lt"/>
              </a:rPr>
              <a:t>for the future of  </a:t>
            </a:r>
            <a:r>
              <a:rPr lang="en-US" sz="2200" b="0" i="1" baseline="0" dirty="0">
                <a:solidFill>
                  <a:srgbClr val="FF0000"/>
                </a:solidFill>
                <a:latin typeface="+mn-lt"/>
              </a:rPr>
              <a:t>ICARUS </a:t>
            </a:r>
            <a:r>
              <a:rPr lang="en-US" sz="2200" b="0" i="1" baseline="0" dirty="0" smtClean="0">
                <a:solidFill>
                  <a:srgbClr val="FF0000"/>
                </a:solidFill>
                <a:latin typeface="+mn-lt"/>
              </a:rPr>
              <a:t>T600. </a:t>
            </a:r>
            <a:endParaRPr lang="en-US" sz="2200" b="0" i="1" baseline="0" dirty="0">
              <a:solidFill>
                <a:srgbClr val="FF0000"/>
              </a:solidFill>
              <a:latin typeface="+mn-lt"/>
            </a:endParaRPr>
          </a:p>
        </p:txBody>
      </p:sp>
      <p:sp>
        <p:nvSpPr>
          <p:cNvPr id="7" name="Slide Number Placeholder 2"/>
          <p:cNvSpPr txBox="1">
            <a:spLocks/>
          </p:cNvSpPr>
          <p:nvPr/>
        </p:nvSpPr>
        <p:spPr bwMode="auto">
          <a:xfrm>
            <a:off x="7857802" y="6597352"/>
            <a:ext cx="206375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200" b="0" i="1" kern="1200" baseline="0">
                <a:solidFill>
                  <a:schemeClr val="accent1"/>
                </a:solidFill>
                <a:latin typeface="Helvetica" charset="0"/>
                <a:ea typeface="ＭＳ Ｐゴシック" charset="0"/>
                <a:cs typeface="ＭＳ Ｐゴシック" charset="0"/>
              </a:defRPr>
            </a:lvl1pPr>
            <a:lvl2pPr marL="4572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2pPr>
            <a:lvl3pPr marL="9144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3pPr>
            <a:lvl4pPr marL="13716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4pPr>
            <a:lvl5pPr marL="18288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5pPr>
            <a:lvl6pPr marL="22860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6pPr>
            <a:lvl7pPr marL="27432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7pPr>
            <a:lvl8pPr marL="32004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8pPr>
            <a:lvl9pPr marL="36576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9pPr>
          </a:lstStyle>
          <a:p>
            <a:r>
              <a:rPr lang="en-GB" dirty="0" smtClean="0">
                <a:solidFill>
                  <a:srgbClr val="3333CC"/>
                </a:solidFill>
              </a:rPr>
              <a:t>Slide: </a:t>
            </a:r>
            <a:fld id="{C0367892-4C36-1744-A726-262AF37AA8B7}" type="slidenum">
              <a:rPr lang="en-GB" smtClean="0">
                <a:solidFill>
                  <a:srgbClr val="3333CC"/>
                </a:solidFill>
              </a:rPr>
              <a:pPr/>
              <a:t>37</a:t>
            </a:fld>
            <a:endParaRPr lang="en-GB" dirty="0">
              <a:solidFill>
                <a:srgbClr val="00CC99"/>
              </a:solidFill>
            </a:endParaRPr>
          </a:p>
        </p:txBody>
      </p:sp>
      <p:sp>
        <p:nvSpPr>
          <p:cNvPr id="3" name="Footer Placeholder 2"/>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5111335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2"/>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4a.-The new T600 light detection system</a:t>
            </a:r>
          </a:p>
        </p:txBody>
      </p:sp>
      <p:sp>
        <p:nvSpPr>
          <p:cNvPr id="10" name="Content Placeholder 2"/>
          <p:cNvSpPr txBox="1">
            <a:spLocks/>
          </p:cNvSpPr>
          <p:nvPr/>
        </p:nvSpPr>
        <p:spPr bwMode="auto">
          <a:xfrm>
            <a:off x="-7776" y="613048"/>
            <a:ext cx="5824872" cy="35283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srgbClr val="FF0000"/>
              </a:buClr>
              <a:buSzPct val="100000"/>
              <a:buFont typeface="Wingdings" pitchFamily="2" charset="2"/>
              <a:buChar char="l"/>
              <a:defRPr/>
            </a:pPr>
            <a:r>
              <a:rPr lang="en-US" sz="2400" b="0" kern="0" baseline="0" dirty="0" smtClean="0">
                <a:solidFill>
                  <a:srgbClr val="000000"/>
                </a:solidFill>
                <a:latin typeface="+mn-lt"/>
              </a:rPr>
              <a:t>The improved light detection system has been designed to ensure:</a:t>
            </a:r>
          </a:p>
          <a:p>
            <a:pPr marL="519113" lvl="1" indent="-231775">
              <a:spcBef>
                <a:spcPts val="600"/>
              </a:spcBef>
              <a:buClr>
                <a:srgbClr val="FF0000"/>
              </a:buClr>
              <a:buSzPct val="100000"/>
              <a:buFont typeface="Wingdings" charset="2"/>
              <a:buChar char="Ø"/>
              <a:defRPr/>
            </a:pPr>
            <a:r>
              <a:rPr lang="en-US" sz="2400" b="0" baseline="0" dirty="0" smtClean="0">
                <a:latin typeface="+mn-lt"/>
              </a:rPr>
              <a:t>The generation of a more sophisticated light based trigger signal</a:t>
            </a:r>
            <a:r>
              <a:rPr lang="en-US" sz="2400" b="0" kern="0" baseline="0" dirty="0" smtClean="0">
                <a:latin typeface="+mn-lt"/>
              </a:rPr>
              <a:t>;</a:t>
            </a:r>
            <a:endParaRPr lang="en-GB" sz="2400" b="0" kern="0" baseline="0" dirty="0">
              <a:latin typeface="+mn-lt"/>
            </a:endParaRPr>
          </a:p>
          <a:p>
            <a:pPr marL="519113" lvl="1" indent="-231775">
              <a:spcBef>
                <a:spcPts val="600"/>
              </a:spcBef>
              <a:buClr>
                <a:srgbClr val="FF0000"/>
              </a:buClr>
              <a:buSzPct val="100000"/>
              <a:buFont typeface="Wingdings" charset="2"/>
              <a:buChar char="Ø"/>
              <a:defRPr/>
            </a:pPr>
            <a:r>
              <a:rPr lang="en-GB" sz="2400" b="0" kern="0" baseline="0" dirty="0" smtClean="0">
                <a:latin typeface="+mn-lt"/>
              </a:rPr>
              <a:t>T</a:t>
            </a:r>
            <a:r>
              <a:rPr lang="en-US" sz="2400" b="0" baseline="0" dirty="0" smtClean="0">
                <a:latin typeface="+mn-lt"/>
              </a:rPr>
              <a:t>he identification of the time of occurrence (t</a:t>
            </a:r>
            <a:r>
              <a:rPr lang="en-US" sz="2400" b="0" dirty="0" smtClean="0">
                <a:latin typeface="+mn-lt"/>
              </a:rPr>
              <a:t>0</a:t>
            </a:r>
            <a:r>
              <a:rPr lang="en-US" sz="2400" b="0" baseline="0" dirty="0" smtClean="0">
                <a:latin typeface="+mn-lt"/>
              </a:rPr>
              <a:t>) with high temporal precision</a:t>
            </a:r>
            <a:r>
              <a:rPr lang="en-GB" sz="2400" b="0" kern="0" baseline="0" dirty="0" smtClean="0">
                <a:latin typeface="+mn-lt"/>
              </a:rPr>
              <a:t> of </a:t>
            </a:r>
            <a:r>
              <a:rPr lang="en-US" sz="2000" b="0" kern="0" baseline="0" dirty="0">
                <a:latin typeface="Comic Sans MS" pitchFamily="66" charset="0"/>
                <a:ea typeface="ＭＳ Ｐゴシック" charset="-128"/>
              </a:rPr>
              <a:t>≈ </a:t>
            </a:r>
            <a:r>
              <a:rPr lang="en-US" sz="2400" b="0" kern="0" baseline="0" dirty="0">
                <a:latin typeface="Comic Sans MS" pitchFamily="66" charset="0"/>
                <a:ea typeface="ＭＳ Ｐゴシック" charset="-128"/>
              </a:rPr>
              <a:t>1 </a:t>
            </a:r>
            <a:r>
              <a:rPr lang="en-US" sz="2400" b="0" kern="0" baseline="0" dirty="0" smtClean="0">
                <a:latin typeface="Comic Sans MS" pitchFamily="66" charset="0"/>
                <a:ea typeface="ＭＳ Ｐゴシック" charset="-128"/>
              </a:rPr>
              <a:t>ns, to </a:t>
            </a:r>
            <a:r>
              <a:rPr lang="en-US" sz="2400" b="0" kern="0" baseline="0" dirty="0">
                <a:latin typeface="Comic Sans MS" pitchFamily="66" charset="0"/>
                <a:ea typeface="ＭＳ Ｐゴシック" charset="-128"/>
              </a:rPr>
              <a:t>exploit the available 2ns/19ns bunched beam structure of the FNAL </a:t>
            </a:r>
            <a:r>
              <a:rPr lang="en-US" sz="2400" b="0" kern="0" baseline="0" dirty="0" smtClean="0">
                <a:latin typeface="Comic Sans MS" pitchFamily="66" charset="0"/>
                <a:ea typeface="ＭＳ Ｐゴシック" charset="-128"/>
              </a:rPr>
              <a:t>Booster.</a:t>
            </a:r>
            <a:endParaRPr lang="en-GB" sz="2400" b="0" kern="0" baseline="0" dirty="0" smtClean="0">
              <a:latin typeface="+mn-lt"/>
            </a:endParaRPr>
          </a:p>
          <a:p>
            <a:pPr marL="519113" lvl="1" indent="-231775">
              <a:spcBef>
                <a:spcPts val="600"/>
              </a:spcBef>
              <a:buClr>
                <a:srgbClr val="FF0000"/>
              </a:buClr>
              <a:buSzPct val="100000"/>
              <a:buFont typeface="Wingdings" charset="2"/>
              <a:buChar char="Ø"/>
            </a:pPr>
            <a:r>
              <a:rPr lang="en-US" sz="2400" b="0" baseline="0" dirty="0" smtClean="0">
                <a:latin typeface="+mn-lt"/>
              </a:rPr>
              <a:t>An initial identification of the various event topologies</a:t>
            </a:r>
            <a:r>
              <a:rPr kumimoji="0" lang="en-GB" sz="2000" b="0" i="0" u="none" strike="noStrike" kern="0" cap="none" spc="0" normalizeH="0" baseline="0" noProof="0" dirty="0" smtClean="0">
                <a:ln>
                  <a:noFill/>
                </a:ln>
                <a:effectLst/>
                <a:uLnTx/>
                <a:uFillTx/>
                <a:latin typeface="+mn-lt"/>
                <a:ea typeface="ＭＳ Ｐゴシック" charset="-128"/>
              </a:rPr>
              <a:t>.</a:t>
            </a:r>
          </a:p>
          <a:p>
            <a:pPr marL="519113" lvl="1" indent="-231775">
              <a:spcBef>
                <a:spcPts val="600"/>
              </a:spcBef>
              <a:buClr>
                <a:srgbClr val="FF0000"/>
              </a:buClr>
              <a:buSzPct val="100000"/>
              <a:buFont typeface="Wingdings" charset="2"/>
              <a:buChar char="Ø"/>
            </a:pPr>
            <a:r>
              <a:rPr lang="en-GB" sz="2400" b="0" baseline="0" dirty="0" smtClean="0">
                <a:latin typeface="+mn-lt"/>
              </a:rPr>
              <a:t>New shielded mechanical supports which prevent </a:t>
            </a:r>
            <a:r>
              <a:rPr lang="en-GB" sz="2400" b="0" baseline="0" dirty="0">
                <a:latin typeface="+mn-lt"/>
              </a:rPr>
              <a:t>the induction of </a:t>
            </a:r>
            <a:r>
              <a:rPr lang="en-GB" sz="2400" b="0" baseline="0" dirty="0" smtClean="0">
                <a:latin typeface="+mn-lt"/>
              </a:rPr>
              <a:t>PMT signals to </a:t>
            </a:r>
            <a:r>
              <a:rPr lang="en-GB" sz="2400" b="0" baseline="0" dirty="0">
                <a:latin typeface="+mn-lt"/>
              </a:rPr>
              <a:t>the </a:t>
            </a:r>
            <a:r>
              <a:rPr lang="en-GB" sz="2400" b="0" baseline="0" dirty="0" smtClean="0">
                <a:latin typeface="+mn-lt"/>
              </a:rPr>
              <a:t>collection </a:t>
            </a:r>
            <a:r>
              <a:rPr lang="en-GB" sz="2400" b="0" baseline="0" dirty="0">
                <a:latin typeface="+mn-lt"/>
              </a:rPr>
              <a:t>planes.</a:t>
            </a:r>
            <a:endParaRPr kumimoji="0" lang="en-GB" sz="2400" b="0" i="0" u="none" strike="noStrike" kern="0" cap="none" spc="0" normalizeH="0" baseline="0" noProof="0" dirty="0" smtClean="0">
              <a:ln>
                <a:noFill/>
              </a:ln>
              <a:effectLst/>
              <a:uLnTx/>
              <a:uFillTx/>
              <a:latin typeface="+mn-lt"/>
              <a:ea typeface="ＭＳ Ｐゴシック" charset="-128"/>
            </a:endParaRPr>
          </a:p>
        </p:txBody>
      </p:sp>
      <p:sp>
        <p:nvSpPr>
          <p:cNvPr id="13"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38</a:t>
            </a:fld>
            <a:endParaRPr lang="en-GB" dirty="0">
              <a:solidFill>
                <a:srgbClr val="00CC99"/>
              </a:solidFill>
            </a:endParaRPr>
          </a:p>
        </p:txBody>
      </p:sp>
      <p:pic>
        <p:nvPicPr>
          <p:cNvPr id="14" name="Picture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89104" y="3717032"/>
            <a:ext cx="3240360" cy="2952328"/>
          </a:xfrm>
          <a:prstGeom prst="rect">
            <a:avLst/>
          </a:prstGeom>
        </p:spPr>
      </p:pic>
      <p:sp>
        <p:nvSpPr>
          <p:cNvPr id="4" name="Footer Placeholder 3"/>
          <p:cNvSpPr>
            <a:spLocks noGrp="1"/>
          </p:cNvSpPr>
          <p:nvPr>
            <p:ph type="ftr" sz="quarter" idx="10"/>
          </p:nvPr>
        </p:nvSpPr>
        <p:spPr/>
        <p:txBody>
          <a:bodyPr/>
          <a:lstStyle/>
          <a:p>
            <a:pPr>
              <a:defRPr/>
            </a:pPr>
            <a:r>
              <a:rPr lang="en-GB" smtClean="0"/>
              <a:t>SPSC_April 2016</a:t>
            </a:r>
            <a:endParaRPr lang="en-GB"/>
          </a:p>
        </p:txBody>
      </p:sp>
      <p:grpSp>
        <p:nvGrpSpPr>
          <p:cNvPr id="3" name="Group 2"/>
          <p:cNvGrpSpPr/>
          <p:nvPr/>
        </p:nvGrpSpPr>
        <p:grpSpPr>
          <a:xfrm>
            <a:off x="5601079" y="692697"/>
            <a:ext cx="3744409" cy="3249651"/>
            <a:chOff x="5601079" y="1628800"/>
            <a:chExt cx="4304921" cy="3484978"/>
          </a:xfrm>
        </p:grpSpPr>
        <p:grpSp>
          <p:nvGrpSpPr>
            <p:cNvPr id="6" name="Group 11"/>
            <p:cNvGrpSpPr/>
            <p:nvPr/>
          </p:nvGrpSpPr>
          <p:grpSpPr>
            <a:xfrm>
              <a:off x="5601079" y="1628800"/>
              <a:ext cx="4304921" cy="3484978"/>
              <a:chOff x="7401272" y="2111977"/>
              <a:chExt cx="2432720" cy="1869609"/>
            </a:xfrm>
          </p:grpSpPr>
          <p:pic>
            <p:nvPicPr>
              <p:cNvPr id="7" name="Immagine 5" descr="BeamRF.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401272" y="2111977"/>
                <a:ext cx="2432720" cy="1738377"/>
              </a:xfrm>
              <a:prstGeom prst="rect">
                <a:avLst/>
              </a:prstGeom>
            </p:spPr>
          </p:pic>
          <p:cxnSp>
            <p:nvCxnSpPr>
              <p:cNvPr id="8" name="Straight Arrow Connector 7"/>
              <p:cNvCxnSpPr/>
              <p:nvPr/>
            </p:nvCxnSpPr>
            <p:spPr bwMode="auto">
              <a:xfrm flipV="1">
                <a:off x="8481392" y="2360029"/>
                <a:ext cx="460786" cy="7592"/>
              </a:xfrm>
              <a:prstGeom prst="straightConnector1">
                <a:avLst/>
              </a:prstGeom>
              <a:solidFill>
                <a:schemeClr val="accent1"/>
              </a:solidFill>
              <a:ln w="15875" cap="flat" cmpd="sng" algn="ctr">
                <a:solidFill>
                  <a:srgbClr val="FF0000"/>
                </a:solidFill>
                <a:prstDash val="solid"/>
                <a:round/>
                <a:headEnd type="triangle" w="med" len="med"/>
                <a:tailEnd type="triangle"/>
              </a:ln>
              <a:effectLst/>
            </p:spPr>
          </p:cxnSp>
          <p:sp>
            <p:nvSpPr>
              <p:cNvPr id="9" name="TextBox 8"/>
              <p:cNvSpPr txBox="1"/>
              <p:nvPr/>
            </p:nvSpPr>
            <p:spPr>
              <a:xfrm>
                <a:off x="7728750" y="3769100"/>
                <a:ext cx="1637411" cy="212486"/>
              </a:xfrm>
              <a:prstGeom prst="rect">
                <a:avLst/>
              </a:prstGeom>
              <a:noFill/>
            </p:spPr>
            <p:txBody>
              <a:bodyPr wrap="square" rtlCol="0">
                <a:spAutoFit/>
              </a:bodyPr>
              <a:lstStyle/>
              <a:p>
                <a:pPr algn="ctr"/>
                <a:r>
                  <a:rPr lang="en-US" sz="1800" baseline="0" dirty="0" smtClean="0">
                    <a:solidFill>
                      <a:srgbClr val="FF0000"/>
                    </a:solidFill>
                    <a:latin typeface="+mn-lt"/>
                  </a:rPr>
                  <a:t> </a:t>
                </a:r>
                <a:r>
                  <a:rPr lang="en-US" b="0" baseline="0" dirty="0" smtClean="0">
                    <a:solidFill>
                      <a:srgbClr val="FF0000"/>
                    </a:solidFill>
                    <a:latin typeface="+mn-lt"/>
                  </a:rPr>
                  <a:t>FWHM </a:t>
                </a:r>
                <a:r>
                  <a:rPr lang="en-US" baseline="0" dirty="0" smtClean="0">
                    <a:solidFill>
                      <a:srgbClr val="FF0000"/>
                    </a:solidFill>
                    <a:latin typeface="+mn-lt"/>
                  </a:rPr>
                  <a:t>2 ns</a:t>
                </a:r>
                <a:endParaRPr lang="en-US" baseline="0" dirty="0">
                  <a:solidFill>
                    <a:srgbClr val="FF0000"/>
                  </a:solidFill>
                  <a:latin typeface="+mn-lt"/>
                </a:endParaRPr>
              </a:p>
            </p:txBody>
          </p:sp>
        </p:grpSp>
        <p:sp>
          <p:nvSpPr>
            <p:cNvPr id="12" name="TextBox 11"/>
            <p:cNvSpPr txBox="1"/>
            <p:nvPr/>
          </p:nvSpPr>
          <p:spPr>
            <a:xfrm>
              <a:off x="6760090" y="1860467"/>
              <a:ext cx="1324594" cy="363071"/>
            </a:xfrm>
            <a:prstGeom prst="rect">
              <a:avLst/>
            </a:prstGeom>
            <a:noFill/>
          </p:spPr>
          <p:txBody>
            <a:bodyPr wrap="square" rtlCol="0">
              <a:spAutoFit/>
            </a:bodyPr>
            <a:lstStyle/>
            <a:p>
              <a:r>
                <a:rPr lang="en-US" sz="1800" dirty="0" smtClean="0">
                  <a:solidFill>
                    <a:srgbClr val="FF0000"/>
                  </a:solidFill>
                  <a:latin typeface="+mn-lt"/>
                </a:rPr>
                <a:t> </a:t>
              </a:r>
              <a:r>
                <a:rPr lang="en-US" b="0" baseline="0" dirty="0" smtClean="0">
                  <a:solidFill>
                    <a:srgbClr val="FF0000"/>
                  </a:solidFill>
                  <a:latin typeface="+mn-lt"/>
                </a:rPr>
                <a:t>19</a:t>
              </a:r>
              <a:r>
                <a:rPr lang="en-US" baseline="0" dirty="0" smtClean="0">
                  <a:solidFill>
                    <a:srgbClr val="FF0000"/>
                  </a:solidFill>
                  <a:latin typeface="+mn-lt"/>
                </a:rPr>
                <a:t> ns</a:t>
              </a:r>
              <a:endParaRPr lang="en-US" baseline="0" dirty="0">
                <a:solidFill>
                  <a:srgbClr val="FF0000"/>
                </a:solidFill>
                <a:latin typeface="+mn-lt"/>
              </a:endParaRPr>
            </a:p>
          </p:txBody>
        </p:sp>
      </p:grpSp>
    </p:spTree>
    <p:extLst>
      <p:ext uri="{BB962C8B-B14F-4D97-AF65-F5344CB8AC3E}">
        <p14:creationId xmlns:p14="http://schemas.microsoft.com/office/powerpoint/2010/main" val="1179873050"/>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2"/>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new </a:t>
            </a:r>
            <a:r>
              <a:rPr lang="en-US" dirty="0"/>
              <a:t>T600 light detection system</a:t>
            </a:r>
          </a:p>
        </p:txBody>
      </p:sp>
      <p:sp>
        <p:nvSpPr>
          <p:cNvPr id="4" name="Slide Number Placeholder 3"/>
          <p:cNvSpPr>
            <a:spLocks noGrp="1"/>
          </p:cNvSpPr>
          <p:nvPr>
            <p:ph type="sldNum" sz="quarter" idx="11"/>
          </p:nvPr>
        </p:nvSpPr>
        <p:spPr/>
        <p:txBody>
          <a:bodyPr/>
          <a:lstStyle/>
          <a:p>
            <a:r>
              <a:rPr lang="en-GB" smtClean="0">
                <a:solidFill>
                  <a:srgbClr val="3333CC"/>
                </a:solidFill>
              </a:rPr>
              <a:t>Slide: </a:t>
            </a:r>
            <a:fld id="{C0367892-4C36-1744-A726-262AF37AA8B7}" type="slidenum">
              <a:rPr lang="en-GB" smtClean="0">
                <a:solidFill>
                  <a:srgbClr val="3333CC"/>
                </a:solidFill>
              </a:rPr>
              <a:pPr/>
              <a:t>39</a:t>
            </a:fld>
            <a:endParaRPr lang="en-GB" dirty="0">
              <a:solidFill>
                <a:srgbClr val="00CC99"/>
              </a:solidFill>
            </a:endParaRPr>
          </a:p>
        </p:txBody>
      </p:sp>
      <p:grpSp>
        <p:nvGrpSpPr>
          <p:cNvPr id="24" name="Group 23"/>
          <p:cNvGrpSpPr/>
          <p:nvPr/>
        </p:nvGrpSpPr>
        <p:grpSpPr>
          <a:xfrm>
            <a:off x="416496" y="548680"/>
            <a:ext cx="8784976" cy="2376264"/>
            <a:chOff x="215718" y="1676400"/>
            <a:chExt cx="8269642" cy="1811128"/>
          </a:xfrm>
        </p:grpSpPr>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9160" y="1676400"/>
              <a:ext cx="7696200" cy="1689675"/>
            </a:xfrm>
            <a:prstGeom prst="rect">
              <a:avLst/>
            </a:prstGeom>
          </p:spPr>
        </p:pic>
        <p:sp>
          <p:nvSpPr>
            <p:cNvPr id="26" name="Rectangle 25"/>
            <p:cNvSpPr/>
            <p:nvPr/>
          </p:nvSpPr>
          <p:spPr>
            <a:xfrm>
              <a:off x="3733800" y="3219450"/>
              <a:ext cx="1804493" cy="268078"/>
            </a:xfrm>
            <a:prstGeom prst="rect">
              <a:avLst/>
            </a:prstGeom>
          </p:spPr>
          <p:txBody>
            <a:bodyPr wrap="none">
              <a:spAutoFit/>
            </a:bodyPr>
            <a:lstStyle/>
            <a:p>
              <a:r>
                <a:rPr lang="en-US" dirty="0">
                  <a:latin typeface="Arial" pitchFamily="34" charset="0"/>
                  <a:cs typeface="Arial" pitchFamily="34" charset="0"/>
                </a:rPr>
                <a:t>Z axis (beam direction)</a:t>
              </a:r>
            </a:p>
          </p:txBody>
        </p:sp>
        <p:sp>
          <p:nvSpPr>
            <p:cNvPr id="27" name="Rectangle 26"/>
            <p:cNvSpPr/>
            <p:nvPr/>
          </p:nvSpPr>
          <p:spPr>
            <a:xfrm>
              <a:off x="215718" y="1902186"/>
              <a:ext cx="589102" cy="1220761"/>
            </a:xfrm>
            <a:prstGeom prst="rect">
              <a:avLst/>
            </a:prstGeom>
          </p:spPr>
          <p:txBody>
            <a:bodyPr vert="vert270" wrap="none">
              <a:spAutoFit/>
            </a:bodyPr>
            <a:lstStyle/>
            <a:p>
              <a:pPr algn="ctr"/>
              <a:r>
                <a:rPr lang="en-US" dirty="0">
                  <a:latin typeface="Arial" pitchFamily="34" charset="0"/>
                  <a:cs typeface="Arial" pitchFamily="34" charset="0"/>
                </a:rPr>
                <a:t>X </a:t>
              </a:r>
              <a:r>
                <a:rPr lang="en-US" dirty="0" smtClean="0">
                  <a:latin typeface="Arial" pitchFamily="34" charset="0"/>
                  <a:cs typeface="Arial" pitchFamily="34" charset="0"/>
                </a:rPr>
                <a:t>axis</a:t>
              </a:r>
            </a:p>
            <a:p>
              <a:pPr algn="ctr"/>
              <a:r>
                <a:rPr lang="en-US" dirty="0" smtClean="0">
                  <a:latin typeface="Arial" pitchFamily="34" charset="0"/>
                  <a:cs typeface="Arial" pitchFamily="34" charset="0"/>
                </a:rPr>
                <a:t>(</a:t>
              </a:r>
              <a:r>
                <a:rPr lang="en-US" dirty="0">
                  <a:latin typeface="Arial" pitchFamily="34" charset="0"/>
                  <a:cs typeface="Arial" pitchFamily="34" charset="0"/>
                </a:rPr>
                <a:t>vertical direction)</a:t>
              </a:r>
            </a:p>
          </p:txBody>
        </p:sp>
      </p:grpSp>
      <p:sp>
        <p:nvSpPr>
          <p:cNvPr id="13" name="Content Placeholder 2"/>
          <p:cNvSpPr>
            <a:spLocks noGrp="1"/>
          </p:cNvSpPr>
          <p:nvPr>
            <p:ph idx="1"/>
          </p:nvPr>
        </p:nvSpPr>
        <p:spPr>
          <a:xfrm>
            <a:off x="128464" y="2837656"/>
            <a:ext cx="9906000" cy="3759696"/>
          </a:xfrm>
        </p:spPr>
        <p:txBody>
          <a:bodyPr/>
          <a:lstStyle/>
          <a:p>
            <a:pPr marL="225425" indent="-225425">
              <a:lnSpc>
                <a:spcPct val="110000"/>
              </a:lnSpc>
              <a:spcBef>
                <a:spcPts val="600"/>
              </a:spcBef>
              <a:spcAft>
                <a:spcPts val="0"/>
              </a:spcAft>
            </a:pPr>
            <a:r>
              <a:rPr lang="en-US" sz="2400" dirty="0" smtClean="0"/>
              <a:t>The new light collection system consists of 90 PMTs 8‘’ HAMAMATSU R5912-MOD for TPC, installed behind each wire chamber (360 PMTs in the whole T600).</a:t>
            </a:r>
            <a:r>
              <a:rPr lang="en-GB" sz="2400" dirty="0" smtClean="0"/>
              <a:t>  About 200 </a:t>
            </a:r>
            <a:r>
              <a:rPr lang="en-GB" sz="2400" dirty="0" smtClean="0">
                <a:latin typeface="Symbol" pitchFamily="18" charset="2"/>
              </a:rPr>
              <a:t>m</a:t>
            </a:r>
            <a:r>
              <a:rPr lang="en-GB" sz="2400" dirty="0" smtClean="0"/>
              <a:t>g/cm</a:t>
            </a:r>
            <a:r>
              <a:rPr lang="en-GB" sz="2400" baseline="30000" dirty="0" smtClean="0"/>
              <a:t>2</a:t>
            </a:r>
            <a:r>
              <a:rPr lang="en-GB" sz="2400" dirty="0" smtClean="0"/>
              <a:t> of wavelength shifter is deposited on each PMT window. The photo-cathode coverage corresponds to 5% of the wire plane area.  </a:t>
            </a:r>
          </a:p>
          <a:p>
            <a:pPr marL="225425" indent="-225425">
              <a:lnSpc>
                <a:spcPct val="110000"/>
              </a:lnSpc>
              <a:spcBef>
                <a:spcPts val="600"/>
              </a:spcBef>
              <a:spcAft>
                <a:spcPts val="0"/>
              </a:spcAft>
            </a:pPr>
            <a:r>
              <a:rPr lang="en-US" sz="2400" dirty="0" smtClean="0"/>
              <a:t>The number of photo-electrons collected per MeV of deposited energy in a single TPC is ~ 15 </a:t>
            </a:r>
            <a:r>
              <a:rPr lang="en-US" sz="2400" dirty="0" err="1" smtClean="0"/>
              <a:t>phe</a:t>
            </a:r>
            <a:r>
              <a:rPr lang="en-US" sz="2400" dirty="0" smtClean="0"/>
              <a:t>/MeV</a:t>
            </a:r>
            <a:r>
              <a:rPr lang="en-US" sz="2400" dirty="0"/>
              <a:t> </a:t>
            </a:r>
            <a:r>
              <a:rPr lang="en-US" sz="2400" dirty="0" smtClean="0"/>
              <a:t>(9 </a:t>
            </a:r>
            <a:r>
              <a:rPr lang="en-US" sz="2400" dirty="0" err="1"/>
              <a:t>phe</a:t>
            </a:r>
            <a:r>
              <a:rPr lang="en-US" sz="2400" dirty="0"/>
              <a:t>/MeV for events close to the cathode</a:t>
            </a:r>
            <a:r>
              <a:rPr lang="en-US" sz="2400" dirty="0" smtClean="0"/>
              <a:t>) allowing the possibility to trigger low energy (100 MeV) events  with fairly high threshold and multiplicity.</a:t>
            </a:r>
          </a:p>
        </p:txBody>
      </p:sp>
      <p:sp>
        <p:nvSpPr>
          <p:cNvPr id="6" name="Footer Placeholder 5"/>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615750973"/>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CARUSvsLAr1ND_5.png"/>
          <p:cNvPicPr>
            <a:picLocks/>
          </p:cNvPicPr>
          <p:nvPr/>
        </p:nvPicPr>
        <p:blipFill>
          <a:blip r:embed="rId2">
            <a:extLst>
              <a:ext uri="{28A0092B-C50C-407E-A947-70E740481C1C}">
                <a14:useLocalDpi xmlns:a14="http://schemas.microsoft.com/office/drawing/2010/main" val="0"/>
              </a:ext>
            </a:extLst>
          </a:blip>
          <a:stretch>
            <a:fillRect/>
          </a:stretch>
        </p:blipFill>
        <p:spPr>
          <a:xfrm>
            <a:off x="128464" y="3441509"/>
            <a:ext cx="3875112" cy="3387080"/>
          </a:xfrm>
          <a:prstGeom prst="rect">
            <a:avLst/>
          </a:prstGeom>
        </p:spPr>
      </p:pic>
      <p:pic>
        <p:nvPicPr>
          <p:cNvPr id="6" name="Picture 5" descr="LSND.pix.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2920" y="3429000"/>
            <a:ext cx="5078101" cy="2880320"/>
          </a:xfrm>
          <a:prstGeom prst="rect">
            <a:avLst/>
          </a:prstGeom>
        </p:spPr>
      </p:pic>
      <p:sp>
        <p:nvSpPr>
          <p:cNvPr id="2" name="Title 1"/>
          <p:cNvSpPr>
            <a:spLocks noGrp="1"/>
          </p:cNvSpPr>
          <p:nvPr>
            <p:ph type="title"/>
          </p:nvPr>
        </p:nvSpPr>
        <p:spPr/>
        <p:txBody>
          <a:bodyPr/>
          <a:lstStyle/>
          <a:p>
            <a:r>
              <a:rPr lang="en-GB" dirty="0" smtClean="0"/>
              <a:t>The LSND anomaly at Los Alamos (30 years </a:t>
            </a:r>
            <a:r>
              <a:rPr lang="en-GB" dirty="0" smtClean="0"/>
              <a:t>ago)</a:t>
            </a:r>
            <a:endParaRPr lang="en-GB" dirty="0"/>
          </a:p>
        </p:txBody>
      </p:sp>
      <p:sp>
        <p:nvSpPr>
          <p:cNvPr id="3" name="Content Placeholder 2"/>
          <p:cNvSpPr>
            <a:spLocks noGrp="1"/>
          </p:cNvSpPr>
          <p:nvPr>
            <p:ph idx="1"/>
          </p:nvPr>
        </p:nvSpPr>
        <p:spPr>
          <a:xfrm>
            <a:off x="0" y="609600"/>
            <a:ext cx="9906000" cy="5715000"/>
          </a:xfrm>
          <a:ln>
            <a:solidFill>
              <a:schemeClr val="bg1"/>
            </a:solidFill>
          </a:ln>
        </p:spPr>
        <p:txBody>
          <a:bodyPr/>
          <a:lstStyle/>
          <a:p>
            <a:r>
              <a:rPr lang="en-GB" sz="2400" dirty="0"/>
              <a:t>The experiment LSND </a:t>
            </a:r>
            <a:r>
              <a:rPr lang="en-GB" sz="2400" dirty="0" smtClean="0"/>
              <a:t>at the </a:t>
            </a:r>
            <a:r>
              <a:rPr lang="en-GB" sz="2400" dirty="0"/>
              <a:t>LAMPF Neutrino </a:t>
            </a:r>
            <a:r>
              <a:rPr lang="en-GB" sz="2400" dirty="0" smtClean="0"/>
              <a:t>Source collected </a:t>
            </a:r>
            <a:r>
              <a:rPr lang="en-GB" sz="2400" dirty="0"/>
              <a:t>data from </a:t>
            </a:r>
            <a:r>
              <a:rPr lang="en-GB" sz="2400" dirty="0">
                <a:solidFill>
                  <a:srgbClr val="FF0000"/>
                </a:solidFill>
              </a:rPr>
              <a:t>1993 to 1998</a:t>
            </a:r>
            <a:r>
              <a:rPr lang="en-GB" sz="2400" dirty="0" smtClean="0">
                <a:solidFill>
                  <a:srgbClr val="800000"/>
                </a:solidFill>
              </a:rPr>
              <a:t>. </a:t>
            </a:r>
            <a:r>
              <a:rPr lang="en-GB" sz="2400" dirty="0" smtClean="0"/>
              <a:t>Cherenkov </a:t>
            </a:r>
            <a:r>
              <a:rPr lang="en-GB" sz="2400" dirty="0"/>
              <a:t>light emitted by particle interactions was detected by an array of 1220 </a:t>
            </a:r>
            <a:r>
              <a:rPr lang="en-GB" sz="2400" dirty="0" smtClean="0"/>
              <a:t>photomultipliers</a:t>
            </a:r>
            <a:r>
              <a:rPr lang="en-GB" sz="2400" dirty="0" smtClean="0">
                <a:solidFill>
                  <a:srgbClr val="800000"/>
                </a:solidFill>
              </a:rPr>
              <a:t>. </a:t>
            </a:r>
          </a:p>
          <a:p>
            <a:r>
              <a:rPr lang="en-GB" sz="2400" dirty="0" smtClean="0"/>
              <a:t>The more recent 2012 ICARUS experiment from CERN to LNGS and other data (</a:t>
            </a:r>
            <a:r>
              <a:rPr lang="en-US" sz="2400" dirty="0" smtClean="0"/>
              <a:t>KARMEN+</a:t>
            </a:r>
            <a:r>
              <a:rPr lang="en-GB" sz="2400" dirty="0" err="1" smtClean="0"/>
              <a:t>MiniBooNE</a:t>
            </a:r>
            <a:r>
              <a:rPr lang="en-GB" sz="2400" dirty="0" smtClean="0"/>
              <a:t>)</a:t>
            </a:r>
            <a:r>
              <a:rPr lang="en-US" sz="2400" dirty="0" smtClean="0"/>
              <a:t> </a:t>
            </a:r>
            <a:r>
              <a:rPr lang="en-GB" sz="2400" dirty="0" smtClean="0"/>
              <a:t>have </a:t>
            </a:r>
            <a:r>
              <a:rPr lang="en-US" sz="2400" dirty="0" smtClean="0">
                <a:cs typeface="Comic Sans MS"/>
              </a:rPr>
              <a:t>strongly </a:t>
            </a:r>
            <a:r>
              <a:rPr lang="en-GB" sz="2400" dirty="0" smtClean="0"/>
              <a:t>reduced the region of LSND experimental </a:t>
            </a:r>
            <a:r>
              <a:rPr lang="en-US" sz="2400" dirty="0" smtClean="0">
                <a:cs typeface="Comic Sans MS"/>
              </a:rPr>
              <a:t>window to </a:t>
            </a:r>
            <a:r>
              <a:rPr lang="en-US" sz="2400" dirty="0">
                <a:cs typeface="Comic Sans MS"/>
              </a:rPr>
              <a:t>a </a:t>
            </a:r>
            <a:r>
              <a:rPr lang="en-US" sz="2400" dirty="0" smtClean="0">
                <a:cs typeface="Comic Sans MS"/>
              </a:rPr>
              <a:t>narrow region at </a:t>
            </a:r>
            <a:r>
              <a:rPr lang="en-US" sz="2400" dirty="0">
                <a:solidFill>
                  <a:srgbClr val="FF0000"/>
                </a:solidFill>
                <a:latin typeface="Symbol" charset="2"/>
                <a:cs typeface="Symbol" charset="2"/>
              </a:rPr>
              <a:t>D</a:t>
            </a:r>
            <a:r>
              <a:rPr lang="en-US" sz="2400" dirty="0">
                <a:solidFill>
                  <a:srgbClr val="FF0000"/>
                </a:solidFill>
                <a:cs typeface="Comic Sans MS"/>
              </a:rPr>
              <a:t>m</a:t>
            </a:r>
            <a:r>
              <a:rPr lang="en-US" sz="2400" baseline="-25000" dirty="0">
                <a:solidFill>
                  <a:srgbClr val="FF0000"/>
                </a:solidFill>
                <a:cs typeface="Comic Sans MS"/>
              </a:rPr>
              <a:t>s</a:t>
            </a:r>
            <a:r>
              <a:rPr lang="en-US" sz="2400" baseline="30000" dirty="0">
                <a:solidFill>
                  <a:srgbClr val="FF0000"/>
                </a:solidFill>
                <a:cs typeface="Comic Sans MS"/>
              </a:rPr>
              <a:t>2</a:t>
            </a:r>
            <a:r>
              <a:rPr lang="pl-PL" sz="2400" dirty="0">
                <a:solidFill>
                  <a:srgbClr val="FF0000"/>
                </a:solidFill>
                <a:cs typeface="Comic Sans MS"/>
              </a:rPr>
              <a:t> </a:t>
            </a:r>
            <a:r>
              <a:rPr lang="pl-PL" sz="2400" dirty="0" smtClean="0">
                <a:solidFill>
                  <a:srgbClr val="FF0000"/>
                </a:solidFill>
                <a:cs typeface="Comic Sans MS"/>
              </a:rPr>
              <a:t>≈ 1 eV</a:t>
            </a:r>
            <a:r>
              <a:rPr lang="pl-PL" sz="2400" baseline="30000" dirty="0">
                <a:solidFill>
                  <a:srgbClr val="FF0000"/>
                </a:solidFill>
                <a:cs typeface="Comic Sans MS"/>
              </a:rPr>
              <a:t>2</a:t>
            </a:r>
            <a:r>
              <a:rPr lang="en-US" sz="2400" dirty="0" smtClean="0">
                <a:cs typeface="Comic Sans MS"/>
              </a:rPr>
              <a:t>. (see </a:t>
            </a:r>
            <a:r>
              <a:rPr lang="en-US" sz="2400" dirty="0" err="1" smtClean="0">
                <a:cs typeface="Comic Sans MS"/>
              </a:rPr>
              <a:t>f.i</a:t>
            </a:r>
            <a:r>
              <a:rPr lang="en-US" sz="2400" dirty="0" smtClean="0">
                <a:cs typeface="Comic Sans MS"/>
              </a:rPr>
              <a:t>. </a:t>
            </a:r>
            <a:r>
              <a:rPr lang="en-US" sz="2400" dirty="0" err="1" smtClean="0">
                <a:cs typeface="Comic Sans MS"/>
              </a:rPr>
              <a:t>Giunti</a:t>
            </a:r>
            <a:r>
              <a:rPr lang="en-US" sz="2400" dirty="0" smtClean="0">
                <a:cs typeface="Comic Sans MS"/>
              </a:rPr>
              <a:t> et al.)</a:t>
            </a:r>
            <a:endParaRPr lang="en-GB" sz="2400" dirty="0" smtClean="0">
              <a:solidFill>
                <a:srgbClr val="800000"/>
              </a:solidFill>
            </a:endParaRPr>
          </a:p>
        </p:txBody>
      </p:sp>
      <p:sp>
        <p:nvSpPr>
          <p:cNvPr id="4" name="Footer Placeholder 3"/>
          <p:cNvSpPr>
            <a:spLocks noGrp="1"/>
          </p:cNvSpPr>
          <p:nvPr>
            <p:ph type="ftr" sz="quarter" idx="10"/>
          </p:nvPr>
        </p:nvSpPr>
        <p:spPr/>
        <p:txBody>
          <a:bodyPr/>
          <a:lstStyle/>
          <a:p>
            <a:pPr>
              <a:defRPr/>
            </a:pPr>
            <a:r>
              <a:rPr lang="en-GB"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a:t>
            </a:r>
            <a:fld id="{048174CF-F75A-4FC9-A89C-C11F92EC3EC4}" type="slidenum">
              <a:rPr lang="en-GB" smtClean="0"/>
              <a:pPr>
                <a:defRPr/>
              </a:pPr>
              <a:t>4</a:t>
            </a:fld>
            <a:endParaRPr lang="en-GB"/>
          </a:p>
        </p:txBody>
      </p:sp>
      <p:cxnSp>
        <p:nvCxnSpPr>
          <p:cNvPr id="11" name="Straight Arrow Connector 10"/>
          <p:cNvCxnSpPr/>
          <p:nvPr/>
        </p:nvCxnSpPr>
        <p:spPr bwMode="auto">
          <a:xfrm flipH="1">
            <a:off x="1496616" y="3140968"/>
            <a:ext cx="1584176" cy="1800200"/>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23649570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PMT activities at </a:t>
            </a:r>
            <a:r>
              <a:rPr lang="en-US" dirty="0"/>
              <a:t>CERN</a:t>
            </a:r>
          </a:p>
        </p:txBody>
      </p:sp>
      <p:sp>
        <p:nvSpPr>
          <p:cNvPr id="3" name="Slide Number Placeholder 2"/>
          <p:cNvSpPr>
            <a:spLocks noGrp="1"/>
          </p:cNvSpPr>
          <p:nvPr>
            <p:ph type="sldNum" sz="quarter" idx="11"/>
          </p:nvPr>
        </p:nvSpPr>
        <p:spPr>
          <a:xfrm>
            <a:off x="7545488" y="3677072"/>
            <a:ext cx="2063750" cy="228600"/>
          </a:xfrm>
        </p:spPr>
        <p:txBody>
          <a:bodyPr/>
          <a:lstStyle/>
          <a:p>
            <a:r>
              <a:rPr lang="en-GB" smtClean="0">
                <a:solidFill>
                  <a:srgbClr val="3333CC"/>
                </a:solidFill>
              </a:rPr>
              <a:t>Slide: </a:t>
            </a:r>
            <a:fld id="{C0367892-4C36-1744-A726-262AF37AA8B7}" type="slidenum">
              <a:rPr lang="en-GB" smtClean="0">
                <a:solidFill>
                  <a:srgbClr val="3333CC"/>
                </a:solidFill>
              </a:rPr>
              <a:pPr/>
              <a:t>40</a:t>
            </a:fld>
            <a:endParaRPr lang="en-GB" dirty="0">
              <a:solidFill>
                <a:srgbClr val="00CC99"/>
              </a:solidFill>
            </a:endParaRPr>
          </a:p>
        </p:txBody>
      </p:sp>
      <p:sp>
        <p:nvSpPr>
          <p:cNvPr id="51" name="Content Placeholder 2"/>
          <p:cNvSpPr txBox="1">
            <a:spLocks/>
          </p:cNvSpPr>
          <p:nvPr/>
        </p:nvSpPr>
        <p:spPr>
          <a:xfrm>
            <a:off x="200472" y="1137320"/>
            <a:ext cx="3240360" cy="5316016"/>
          </a:xfrm>
          <a:prstGeom prst="rect">
            <a:avLst/>
          </a:prstGeom>
        </p:spPr>
        <p:txBody>
          <a:bodyPr/>
          <a:lstStyle/>
          <a:p>
            <a:pPr algn="ctr">
              <a:buSzPct val="175000"/>
            </a:pPr>
            <a:r>
              <a:rPr lang="en-US" sz="2000" b="0" baseline="0" dirty="0" smtClean="0">
                <a:solidFill>
                  <a:srgbClr val="0000FF"/>
                </a:solidFill>
                <a:latin typeface="Comic Sans MS" pitchFamily="66" charset="0"/>
              </a:rPr>
              <a:t>Room temperature</a:t>
            </a:r>
            <a:r>
              <a:rPr lang="en-US" sz="2000" b="0" i="0" baseline="0" dirty="0" smtClean="0">
                <a:solidFill>
                  <a:srgbClr val="0000FF"/>
                </a:solidFill>
                <a:latin typeface="Comic Sans MS" pitchFamily="66" charset="0"/>
              </a:rPr>
              <a:t> </a:t>
            </a:r>
            <a:r>
              <a:rPr lang="en-US" sz="2000" b="0" i="0" baseline="0" dirty="0">
                <a:solidFill>
                  <a:srgbClr val="0000FF"/>
                </a:solidFill>
                <a:latin typeface="Comic Sans MS" pitchFamily="66" charset="0"/>
              </a:rPr>
              <a:t>tests </a:t>
            </a:r>
            <a:endParaRPr lang="en-US" sz="2000" b="0" i="0" baseline="0" dirty="0">
              <a:solidFill>
                <a:srgbClr val="000000"/>
              </a:solidFill>
              <a:latin typeface="Comic Sans MS" pitchFamily="66" charset="0"/>
            </a:endParaRPr>
          </a:p>
          <a:p>
            <a:pPr algn="ctr">
              <a:buSzPct val="175000"/>
            </a:pPr>
            <a:r>
              <a:rPr lang="en-US" sz="2000" b="0" i="0" baseline="0" dirty="0" err="1" smtClean="0">
                <a:solidFill>
                  <a:srgbClr val="000000"/>
                </a:solidFill>
                <a:latin typeface="Comic Sans MS" pitchFamily="66" charset="0"/>
              </a:rPr>
              <a:t>IdeaSquare</a:t>
            </a:r>
            <a:r>
              <a:rPr lang="en-US" sz="2000" b="0" i="0" baseline="0" dirty="0" smtClean="0">
                <a:solidFill>
                  <a:srgbClr val="000000"/>
                </a:solidFill>
                <a:latin typeface="Comic Sans MS" pitchFamily="66" charset="0"/>
              </a:rPr>
              <a:t> building 3179</a:t>
            </a:r>
            <a:r>
              <a:rPr lang="en-US" sz="2000" b="0" baseline="0" dirty="0" smtClean="0">
                <a:solidFill>
                  <a:srgbClr val="000000"/>
                </a:solidFill>
                <a:latin typeface="Comic Sans MS" pitchFamily="66" charset="0"/>
              </a:rPr>
              <a:t> </a:t>
            </a:r>
          </a:p>
          <a:p>
            <a:pPr algn="ctr">
              <a:buSzPct val="175000"/>
            </a:pPr>
            <a:endParaRPr lang="en-US" sz="2000" b="0" baseline="0" dirty="0">
              <a:solidFill>
                <a:srgbClr val="000000"/>
              </a:solidFill>
              <a:latin typeface="Comic Sans MS" pitchFamily="66" charset="0"/>
            </a:endParaRPr>
          </a:p>
          <a:p>
            <a:pPr algn="ctr">
              <a:buSzPct val="175000"/>
            </a:pPr>
            <a:endParaRPr lang="en-US" sz="2000" b="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baseline="0" dirty="0" smtClean="0">
              <a:solidFill>
                <a:srgbClr val="000000"/>
              </a:solidFill>
              <a:latin typeface="Comic Sans MS" pitchFamily="66" charset="0"/>
            </a:endParaRPr>
          </a:p>
          <a:p>
            <a:pPr algn="ctr">
              <a:buSzPct val="175000"/>
            </a:pPr>
            <a:endParaRPr lang="en-US" sz="2000" b="0" baseline="0" dirty="0" smtClean="0">
              <a:solidFill>
                <a:srgbClr val="000000"/>
              </a:solidFill>
              <a:latin typeface="Comic Sans MS" pitchFamily="66" charset="0"/>
            </a:endParaRPr>
          </a:p>
          <a:p>
            <a:pPr algn="ctr">
              <a:buSzPct val="175000"/>
            </a:pPr>
            <a:endParaRPr lang="en-US" sz="2000" b="0" baseline="0" dirty="0" smtClean="0">
              <a:solidFill>
                <a:srgbClr val="000000"/>
              </a:solidFill>
              <a:latin typeface="Comic Sans MS" pitchFamily="66" charset="0"/>
            </a:endParaRPr>
          </a:p>
          <a:p>
            <a:pPr algn="ctr">
              <a:buSzPct val="175000"/>
            </a:pPr>
            <a:r>
              <a:rPr lang="en-US" sz="2000" b="0" baseline="0" dirty="0">
                <a:solidFill>
                  <a:srgbClr val="000000"/>
                </a:solidFill>
                <a:latin typeface="Comic Sans MS" pitchFamily="66" charset="0"/>
              </a:rPr>
              <a:t>T</a:t>
            </a:r>
            <a:r>
              <a:rPr lang="en-US" sz="2000" b="0" baseline="0" dirty="0" smtClean="0">
                <a:solidFill>
                  <a:srgbClr val="000000"/>
                </a:solidFill>
                <a:latin typeface="Comic Sans MS" pitchFamily="66" charset="0"/>
              </a:rPr>
              <a:t>ests </a:t>
            </a:r>
            <a:r>
              <a:rPr lang="en-US" sz="2000" b="0" baseline="0" dirty="0">
                <a:solidFill>
                  <a:srgbClr val="000000"/>
                </a:solidFill>
                <a:latin typeface="Comic Sans MS" pitchFamily="66" charset="0"/>
              </a:rPr>
              <a:t>can be carried out in consecutive bunches of 16 </a:t>
            </a:r>
            <a:r>
              <a:rPr lang="en-US" sz="2000" b="0" baseline="0" dirty="0" smtClean="0">
                <a:solidFill>
                  <a:srgbClr val="000000"/>
                </a:solidFill>
                <a:latin typeface="Comic Sans MS" pitchFamily="66" charset="0"/>
              </a:rPr>
              <a:t>samples.</a:t>
            </a:r>
            <a:endParaRPr lang="en-US" sz="2000" b="0" i="0" baseline="0" dirty="0">
              <a:solidFill>
                <a:srgbClr val="000000"/>
              </a:solidFill>
              <a:latin typeface="Comic Sans MS" pitchFamily="66" charset="0"/>
            </a:endParaRPr>
          </a:p>
          <a:p>
            <a:pPr algn="ctr">
              <a:buSzPct val="175000"/>
            </a:pPr>
            <a:endParaRPr lang="en-US" sz="1000" b="0" i="0" baseline="0" dirty="0" smtClean="0">
              <a:solidFill>
                <a:srgbClr val="000000"/>
              </a:solidFill>
              <a:latin typeface="Comic Sans MS" pitchFamily="66" charset="0"/>
            </a:endParaRPr>
          </a:p>
        </p:txBody>
      </p:sp>
      <p:sp>
        <p:nvSpPr>
          <p:cNvPr id="52" name="Content Placeholder 2"/>
          <p:cNvSpPr txBox="1">
            <a:spLocks/>
          </p:cNvSpPr>
          <p:nvPr/>
        </p:nvSpPr>
        <p:spPr>
          <a:xfrm>
            <a:off x="3512841" y="1159024"/>
            <a:ext cx="2963688" cy="685800"/>
          </a:xfrm>
          <a:prstGeom prst="rect">
            <a:avLst/>
          </a:prstGeom>
        </p:spPr>
        <p:txBody>
          <a:bodyPr/>
          <a:lstStyle/>
          <a:p>
            <a:pPr algn="ctr">
              <a:buSzPct val="175000"/>
            </a:pPr>
            <a:r>
              <a:rPr lang="en-US" sz="2000" b="0" i="0" baseline="0" dirty="0">
                <a:solidFill>
                  <a:srgbClr val="0000FF"/>
                </a:solidFill>
                <a:latin typeface="Comic Sans MS" pitchFamily="66" charset="0"/>
              </a:rPr>
              <a:t>Cold </a:t>
            </a:r>
            <a:r>
              <a:rPr lang="en-US" sz="2000" b="0" i="0" baseline="0" dirty="0" smtClean="0">
                <a:solidFill>
                  <a:srgbClr val="0000FF"/>
                </a:solidFill>
                <a:latin typeface="Comic Sans MS" pitchFamily="66" charset="0"/>
              </a:rPr>
              <a:t>tests </a:t>
            </a:r>
            <a:endParaRPr lang="en-US" sz="2000" b="0" i="0" baseline="0" dirty="0" smtClean="0">
              <a:solidFill>
                <a:srgbClr val="000000"/>
              </a:solidFill>
              <a:latin typeface="Comic Sans MS" pitchFamily="66" charset="0"/>
            </a:endParaRPr>
          </a:p>
          <a:p>
            <a:pPr algn="ctr">
              <a:buSzPct val="175000"/>
            </a:pPr>
            <a:r>
              <a:rPr lang="en-US" sz="2000" b="0" i="0" baseline="0" dirty="0" smtClean="0">
                <a:solidFill>
                  <a:srgbClr val="000000"/>
                </a:solidFill>
                <a:latin typeface="Comic Sans MS" pitchFamily="66" charset="0"/>
              </a:rPr>
              <a:t>building 182</a:t>
            </a: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r>
              <a:rPr lang="en-US" sz="2000" b="0" baseline="0" dirty="0">
                <a:solidFill>
                  <a:srgbClr val="000000"/>
                </a:solidFill>
                <a:latin typeface="Comic Sans MS" pitchFamily="66" charset="0"/>
              </a:rPr>
              <a:t>A</a:t>
            </a:r>
            <a:r>
              <a:rPr lang="en-US" sz="2000" b="0" baseline="0" dirty="0" smtClean="0">
                <a:solidFill>
                  <a:srgbClr val="000000"/>
                </a:solidFill>
                <a:latin typeface="Comic Sans MS" pitchFamily="66" charset="0"/>
              </a:rPr>
              <a:t> </a:t>
            </a:r>
            <a:r>
              <a:rPr lang="en-US" sz="2000" b="0" baseline="0" dirty="0">
                <a:solidFill>
                  <a:srgbClr val="000000"/>
                </a:solidFill>
                <a:latin typeface="Comic Sans MS" pitchFamily="66" charset="0"/>
              </a:rPr>
              <a:t>cryogenic facility allows the simultaneous measurement of 10 PMTs </a:t>
            </a:r>
            <a:r>
              <a:rPr lang="en-US" sz="2000" b="0" baseline="0" dirty="0" smtClean="0">
                <a:solidFill>
                  <a:srgbClr val="000000"/>
                </a:solidFill>
                <a:latin typeface="Comic Sans MS" pitchFamily="66" charset="0"/>
              </a:rPr>
              <a:t>in a </a:t>
            </a:r>
            <a:r>
              <a:rPr lang="en-US" sz="2000" b="0" baseline="0" dirty="0" err="1">
                <a:solidFill>
                  <a:srgbClr val="000000"/>
                </a:solidFill>
                <a:latin typeface="Comic Sans MS" pitchFamily="66" charset="0"/>
              </a:rPr>
              <a:t>LAr</a:t>
            </a:r>
            <a:r>
              <a:rPr lang="en-US" sz="2000" b="0" baseline="0" dirty="0">
                <a:solidFill>
                  <a:srgbClr val="000000"/>
                </a:solidFill>
                <a:latin typeface="Comic Sans MS" pitchFamily="66" charset="0"/>
              </a:rPr>
              <a:t> </a:t>
            </a:r>
            <a:r>
              <a:rPr lang="en-US" sz="2000" b="0" baseline="0" dirty="0" smtClean="0">
                <a:solidFill>
                  <a:srgbClr val="000000"/>
                </a:solidFill>
                <a:latin typeface="Comic Sans MS" pitchFamily="66" charset="0"/>
              </a:rPr>
              <a:t>bath.</a:t>
            </a:r>
            <a:endParaRPr lang="en-US" sz="2000" b="0" i="0" baseline="0" dirty="0" smtClean="0">
              <a:solidFill>
                <a:srgbClr val="000000"/>
              </a:solidFill>
              <a:latin typeface="Comic Sans MS" pitchFamily="66" charset="0"/>
            </a:endParaRPr>
          </a:p>
          <a:p>
            <a:pPr algn="ctr">
              <a:buSzPct val="175000"/>
            </a:pPr>
            <a:endParaRPr lang="en-US" sz="1000" b="0" i="0" baseline="0" dirty="0" smtClean="0">
              <a:solidFill>
                <a:srgbClr val="000000"/>
              </a:solidFill>
              <a:latin typeface="Comic Sans MS" pitchFamily="66" charset="0"/>
            </a:endParaRPr>
          </a:p>
        </p:txBody>
      </p:sp>
      <p:sp>
        <p:nvSpPr>
          <p:cNvPr id="53" name="Content Placeholder 2"/>
          <p:cNvSpPr txBox="1">
            <a:spLocks/>
          </p:cNvSpPr>
          <p:nvPr/>
        </p:nvSpPr>
        <p:spPr>
          <a:xfrm>
            <a:off x="6537176" y="1196752"/>
            <a:ext cx="3384377" cy="685800"/>
          </a:xfrm>
          <a:prstGeom prst="rect">
            <a:avLst/>
          </a:prstGeom>
        </p:spPr>
        <p:txBody>
          <a:bodyPr/>
          <a:lstStyle/>
          <a:p>
            <a:pPr algn="ctr">
              <a:buSzPct val="175000"/>
            </a:pPr>
            <a:r>
              <a:rPr lang="en-US" sz="2000" b="0" i="0" baseline="0" dirty="0">
                <a:solidFill>
                  <a:srgbClr val="0000FF"/>
                </a:solidFill>
                <a:latin typeface="Comic Sans MS" pitchFamily="66" charset="0"/>
              </a:rPr>
              <a:t>TPB </a:t>
            </a:r>
            <a:r>
              <a:rPr lang="en-US" sz="2000" b="0" i="0" baseline="0" dirty="0" smtClean="0">
                <a:solidFill>
                  <a:srgbClr val="0000FF"/>
                </a:solidFill>
                <a:latin typeface="Comic Sans MS" pitchFamily="66" charset="0"/>
              </a:rPr>
              <a:t>deposition</a:t>
            </a:r>
          </a:p>
          <a:p>
            <a:pPr algn="ctr">
              <a:buSzPct val="175000"/>
            </a:pPr>
            <a:r>
              <a:rPr lang="en-US" sz="2000" b="0" i="0" baseline="0" dirty="0" smtClean="0">
                <a:solidFill>
                  <a:srgbClr val="000000"/>
                </a:solidFill>
                <a:latin typeface="Comic Sans MS" pitchFamily="66" charset="0"/>
              </a:rPr>
              <a:t>TE-Laboratory </a:t>
            </a:r>
            <a:r>
              <a:rPr lang="en-US" sz="2000" b="0" i="0" baseline="0" dirty="0">
                <a:solidFill>
                  <a:srgbClr val="000000"/>
                </a:solidFill>
                <a:latin typeface="Comic Sans MS" pitchFamily="66" charset="0"/>
              </a:rPr>
              <a:t>hall (B169</a:t>
            </a:r>
            <a:r>
              <a:rPr lang="en-US" sz="2000" b="0" i="0" baseline="0" dirty="0" smtClean="0">
                <a:solidFill>
                  <a:srgbClr val="000000"/>
                </a:solidFill>
                <a:latin typeface="Comic Sans MS" pitchFamily="66" charset="0"/>
              </a:rPr>
              <a:t>)</a:t>
            </a: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endParaRPr lang="en-US" sz="2000" b="0" baseline="0" dirty="0">
              <a:solidFill>
                <a:srgbClr val="000000"/>
              </a:solidFill>
              <a:latin typeface="Comic Sans MS" pitchFamily="66" charset="0"/>
            </a:endParaRPr>
          </a:p>
          <a:p>
            <a:pPr algn="ctr">
              <a:buSzPct val="175000"/>
            </a:pPr>
            <a:endParaRPr lang="en-US" sz="2000" b="0" i="0" baseline="0" dirty="0" smtClean="0">
              <a:solidFill>
                <a:srgbClr val="000000"/>
              </a:solidFill>
              <a:latin typeface="Comic Sans MS" pitchFamily="66" charset="0"/>
            </a:endParaRPr>
          </a:p>
          <a:p>
            <a:pPr algn="ctr">
              <a:buSzPct val="175000"/>
            </a:pPr>
            <a:r>
              <a:rPr lang="en-US" sz="2000" b="0" baseline="0" dirty="0" smtClean="0">
                <a:solidFill>
                  <a:srgbClr val="000000"/>
                </a:solidFill>
                <a:latin typeface="Comic Sans MS" pitchFamily="66" charset="0"/>
              </a:rPr>
              <a:t>The facility allows the production of ~</a:t>
            </a:r>
            <a:r>
              <a:rPr lang="en-US" sz="2000" b="0" baseline="0" dirty="0" smtClean="0">
                <a:latin typeface="Comic Sans MS" pitchFamily="66" charset="0"/>
              </a:rPr>
              <a:t>5</a:t>
            </a:r>
            <a:r>
              <a:rPr lang="en-US" sz="2000" b="0" baseline="0" dirty="0" smtClean="0">
                <a:solidFill>
                  <a:srgbClr val="000000"/>
                </a:solidFill>
                <a:latin typeface="Comic Sans MS" pitchFamily="66" charset="0"/>
              </a:rPr>
              <a:t> coatings per day. </a:t>
            </a:r>
            <a:endParaRPr lang="en-US" sz="2000" b="0" i="0" baseline="0" dirty="0" smtClean="0">
              <a:solidFill>
                <a:srgbClr val="000000"/>
              </a:solidFill>
              <a:latin typeface="Comic Sans MS" pitchFamily="66" charset="0"/>
            </a:endParaRPr>
          </a:p>
        </p:txBody>
      </p:sp>
      <p:pic>
        <p:nvPicPr>
          <p:cNvPr id="56" name="Picture 5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1101" y="3558778"/>
            <a:ext cx="2711699" cy="1742430"/>
          </a:xfrm>
          <a:prstGeom prst="rect">
            <a:avLst/>
          </a:prstGeom>
        </p:spPr>
      </p:pic>
      <p:sp>
        <p:nvSpPr>
          <p:cNvPr id="58" name="Content Placeholder 2"/>
          <p:cNvSpPr txBox="1">
            <a:spLocks/>
          </p:cNvSpPr>
          <p:nvPr/>
        </p:nvSpPr>
        <p:spPr>
          <a:xfrm>
            <a:off x="329904" y="4885889"/>
            <a:ext cx="2024447" cy="358747"/>
          </a:xfrm>
          <a:prstGeom prst="rect">
            <a:avLst/>
          </a:prstGeom>
        </p:spPr>
        <p:txBody>
          <a:bodyPr/>
          <a:lstStyle/>
          <a:p>
            <a:pPr algn="ctr">
              <a:buSzPct val="175000"/>
            </a:pPr>
            <a:r>
              <a:rPr lang="en-US" sz="2000" b="0" i="0" dirty="0" smtClean="0">
                <a:solidFill>
                  <a:srgbClr val="FFFF00"/>
                </a:solidFill>
                <a:latin typeface="Comic Sans MS" pitchFamily="66" charset="0"/>
              </a:rPr>
              <a:t>Test laboratory</a:t>
            </a:r>
            <a:endParaRPr lang="en-US" sz="1000" b="0" i="0" dirty="0" smtClean="0">
              <a:solidFill>
                <a:srgbClr val="FFFF00"/>
              </a:solidFill>
              <a:latin typeface="Comic Sans MS" pitchFamily="66" charset="0"/>
            </a:endParaRPr>
          </a:p>
        </p:txBody>
      </p:sp>
      <p:grpSp>
        <p:nvGrpSpPr>
          <p:cNvPr id="59" name="Group 58"/>
          <p:cNvGrpSpPr/>
          <p:nvPr/>
        </p:nvGrpSpPr>
        <p:grpSpPr>
          <a:xfrm>
            <a:off x="3732383" y="1916832"/>
            <a:ext cx="2664296" cy="3456384"/>
            <a:chOff x="3886200" y="2590800"/>
            <a:chExt cx="2667000" cy="3581400"/>
          </a:xfrm>
        </p:grpSpPr>
        <p:pic>
          <p:nvPicPr>
            <p:cNvPr id="60" name="Picture 5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8900" y="2590800"/>
              <a:ext cx="2628900" cy="3505200"/>
            </a:xfrm>
            <a:prstGeom prst="rect">
              <a:avLst/>
            </a:prstGeom>
          </p:spPr>
        </p:pic>
        <p:sp>
          <p:nvSpPr>
            <p:cNvPr id="61" name="Content Placeholder 2"/>
            <p:cNvSpPr txBox="1">
              <a:spLocks/>
            </p:cNvSpPr>
            <p:nvPr/>
          </p:nvSpPr>
          <p:spPr>
            <a:xfrm>
              <a:off x="3886200" y="5705475"/>
              <a:ext cx="2667000" cy="466725"/>
            </a:xfrm>
            <a:prstGeom prst="rect">
              <a:avLst/>
            </a:prstGeom>
          </p:spPr>
          <p:txBody>
            <a:bodyPr/>
            <a:lstStyle/>
            <a:p>
              <a:pPr algn="ctr">
                <a:buSzPct val="175000"/>
              </a:pPr>
              <a:r>
                <a:rPr lang="en-US" sz="2000" b="0" i="0" dirty="0" smtClean="0">
                  <a:solidFill>
                    <a:srgbClr val="FFFF00"/>
                  </a:solidFill>
                  <a:latin typeface="Comic Sans MS" pitchFamily="66" charset="0"/>
                </a:rPr>
                <a:t>Cryogenic laboratory</a:t>
              </a:r>
              <a:endParaRPr lang="en-US" sz="1000" b="0" i="0" dirty="0" smtClean="0">
                <a:solidFill>
                  <a:srgbClr val="FFFF00"/>
                </a:solidFill>
                <a:latin typeface="Comic Sans MS" pitchFamily="66" charset="0"/>
              </a:endParaRPr>
            </a:p>
          </p:txBody>
        </p:sp>
      </p:grpSp>
      <p:grpSp>
        <p:nvGrpSpPr>
          <p:cNvPr id="62" name="Group 61"/>
          <p:cNvGrpSpPr/>
          <p:nvPr/>
        </p:nvGrpSpPr>
        <p:grpSpPr>
          <a:xfrm>
            <a:off x="6828727" y="1916832"/>
            <a:ext cx="2808312" cy="3384376"/>
            <a:chOff x="6802853" y="3231402"/>
            <a:chExt cx="2743200" cy="3657600"/>
          </a:xfrm>
        </p:grpSpPr>
        <p:pic>
          <p:nvPicPr>
            <p:cNvPr id="63" name="Picture 6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6345653" y="3688602"/>
              <a:ext cx="3657600" cy="2743200"/>
            </a:xfrm>
            <a:prstGeom prst="rect">
              <a:avLst/>
            </a:prstGeom>
          </p:spPr>
        </p:pic>
        <p:sp>
          <p:nvSpPr>
            <p:cNvPr id="64" name="Content Placeholder 2"/>
            <p:cNvSpPr txBox="1">
              <a:spLocks/>
            </p:cNvSpPr>
            <p:nvPr/>
          </p:nvSpPr>
          <p:spPr>
            <a:xfrm>
              <a:off x="6858000" y="6422278"/>
              <a:ext cx="2667000" cy="466724"/>
            </a:xfrm>
            <a:prstGeom prst="rect">
              <a:avLst/>
            </a:prstGeom>
          </p:spPr>
          <p:txBody>
            <a:bodyPr/>
            <a:lstStyle/>
            <a:p>
              <a:pPr algn="ctr">
                <a:buSzPct val="175000"/>
              </a:pPr>
              <a:r>
                <a:rPr lang="en-US" sz="2000" b="0" i="0" dirty="0" smtClean="0">
                  <a:solidFill>
                    <a:srgbClr val="FFFF00"/>
                  </a:solidFill>
                  <a:latin typeface="Comic Sans MS" pitchFamily="66" charset="0"/>
                </a:rPr>
                <a:t>Evaporator</a:t>
              </a:r>
              <a:endParaRPr lang="en-US" sz="1000" b="0" i="0" dirty="0" smtClean="0">
                <a:solidFill>
                  <a:srgbClr val="FFFF00"/>
                </a:solidFill>
                <a:latin typeface="Comic Sans MS" pitchFamily="66" charset="0"/>
              </a:endParaRPr>
            </a:p>
          </p:txBody>
        </p:sp>
      </p:grpSp>
      <p:sp>
        <p:nvSpPr>
          <p:cNvPr id="65" name="Content Placeholder 2"/>
          <p:cNvSpPr txBox="1">
            <a:spLocks/>
          </p:cNvSpPr>
          <p:nvPr/>
        </p:nvSpPr>
        <p:spPr bwMode="auto">
          <a:xfrm>
            <a:off x="0" y="548680"/>
            <a:ext cx="9906000" cy="792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nSpc>
                <a:spcPct val="110000"/>
              </a:lnSpc>
              <a:spcBef>
                <a:spcPts val="600"/>
              </a:spcBef>
              <a:spcAft>
                <a:spcPts val="0"/>
              </a:spcAft>
              <a:buClr>
                <a:srgbClr val="FF0000"/>
              </a:buClr>
            </a:pPr>
            <a:r>
              <a:rPr lang="en-US" sz="2200" b="0" baseline="0" dirty="0" smtClean="0">
                <a:solidFill>
                  <a:srgbClr val="FF0000"/>
                </a:solidFill>
                <a:latin typeface="Comic Sans MS" pitchFamily="66" charset="0"/>
              </a:rPr>
              <a:t> Activities on the  PMTs are organized at CERN in three different areas:</a:t>
            </a:r>
            <a:endParaRPr lang="en-US" sz="2200" b="0" baseline="0" dirty="0" smtClean="0">
              <a:latin typeface="Comic Sans MS" pitchFamily="66" charset="0"/>
            </a:endParaRPr>
          </a:p>
        </p:txBody>
      </p:sp>
      <p:pic>
        <p:nvPicPr>
          <p:cNvPr id="20"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441101" y="1916832"/>
            <a:ext cx="2711699" cy="1525330"/>
          </a:xfrm>
          <a:prstGeom prst="rect">
            <a:avLst/>
          </a:prstGeom>
          <a:noFill/>
          <a:extLst>
            <a:ext uri="{909E8E84-426E-40dd-AFC4-6F175D3DCCD1}">
              <a14:hiddenFill xmlns:a14="http://schemas.microsoft.com/office/drawing/2010/main">
                <a:solidFill>
                  <a:srgbClr val="FFFFFF"/>
                </a:solidFill>
              </a14:hiddenFill>
            </a:ext>
          </a:extLst>
        </p:spPr>
      </p:pic>
      <p:sp>
        <p:nvSpPr>
          <p:cNvPr id="57" name="Content Placeholder 2"/>
          <p:cNvSpPr txBox="1">
            <a:spLocks/>
          </p:cNvSpPr>
          <p:nvPr/>
        </p:nvSpPr>
        <p:spPr>
          <a:xfrm>
            <a:off x="59978" y="2924944"/>
            <a:ext cx="2024447" cy="358747"/>
          </a:xfrm>
          <a:prstGeom prst="rect">
            <a:avLst/>
          </a:prstGeom>
        </p:spPr>
        <p:txBody>
          <a:bodyPr/>
          <a:lstStyle/>
          <a:p>
            <a:pPr algn="ctr">
              <a:buSzPct val="175000"/>
            </a:pPr>
            <a:r>
              <a:rPr lang="en-US" sz="2000" b="0" i="0" dirty="0" smtClean="0">
                <a:solidFill>
                  <a:srgbClr val="FFFF00"/>
                </a:solidFill>
                <a:latin typeface="Comic Sans MS" pitchFamily="66" charset="0"/>
              </a:rPr>
              <a:t>Dark Room</a:t>
            </a:r>
            <a:endParaRPr lang="en-US" sz="1000" b="0" i="0" dirty="0" smtClean="0">
              <a:solidFill>
                <a:srgbClr val="FFFF00"/>
              </a:solidFill>
              <a:latin typeface="Comic Sans MS" pitchFamily="66" charset="0"/>
            </a:endParaRPr>
          </a:p>
        </p:txBody>
      </p:sp>
      <p:sp>
        <p:nvSpPr>
          <p:cNvPr id="21" name="Slide Number Placeholder 2"/>
          <p:cNvSpPr txBox="1">
            <a:spLocks/>
          </p:cNvSpPr>
          <p:nvPr/>
        </p:nvSpPr>
        <p:spPr bwMode="auto">
          <a:xfrm>
            <a:off x="7804415" y="6597650"/>
            <a:ext cx="206375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200" b="0" i="1" kern="1200" baseline="0">
                <a:solidFill>
                  <a:schemeClr val="accent1"/>
                </a:solidFill>
                <a:latin typeface="Helvetica" charset="0"/>
                <a:ea typeface="ＭＳ Ｐゴシック" charset="0"/>
                <a:cs typeface="ＭＳ Ｐゴシック" charset="0"/>
              </a:defRPr>
            </a:lvl1pPr>
            <a:lvl2pPr marL="4572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2pPr>
            <a:lvl3pPr marL="9144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3pPr>
            <a:lvl4pPr marL="13716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4pPr>
            <a:lvl5pPr marL="1828800" algn="l" rtl="0" fontAlgn="base">
              <a:spcBef>
                <a:spcPct val="0"/>
              </a:spcBef>
              <a:spcAft>
                <a:spcPct val="0"/>
              </a:spcAft>
              <a:defRPr sz="1600" b="1" kern="1200" baseline="-25000">
                <a:solidFill>
                  <a:schemeClr val="tx1"/>
                </a:solidFill>
                <a:latin typeface="Helvetica" pitchFamily="34" charset="0"/>
                <a:ea typeface="ＭＳ Ｐゴシック" pitchFamily="34" charset="-128"/>
                <a:cs typeface="+mn-cs"/>
              </a:defRPr>
            </a:lvl5pPr>
            <a:lvl6pPr marL="22860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6pPr>
            <a:lvl7pPr marL="27432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7pPr>
            <a:lvl8pPr marL="32004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8pPr>
            <a:lvl9pPr marL="3657600" algn="l" defTabSz="914400" rtl="0" eaLnBrk="1" latinLnBrk="0" hangingPunct="1">
              <a:defRPr sz="1600" b="1" kern="1200" baseline="-25000">
                <a:solidFill>
                  <a:schemeClr val="tx1"/>
                </a:solidFill>
                <a:latin typeface="Helvetica" pitchFamily="34" charset="0"/>
                <a:ea typeface="ＭＳ Ｐゴシック" pitchFamily="34" charset="-128"/>
                <a:cs typeface="+mn-cs"/>
              </a:defRPr>
            </a:lvl9pPr>
          </a:lstStyle>
          <a:p>
            <a:r>
              <a:rPr lang="en-GB" smtClean="0">
                <a:solidFill>
                  <a:srgbClr val="3333CC"/>
                </a:solidFill>
              </a:rPr>
              <a:t>Slide: </a:t>
            </a:r>
            <a:fld id="{C0367892-4C36-1744-A726-262AF37AA8B7}" type="slidenum">
              <a:rPr lang="en-GB" smtClean="0">
                <a:solidFill>
                  <a:srgbClr val="3333CC"/>
                </a:solidFill>
              </a:rPr>
              <a:pPr/>
              <a:t>40</a:t>
            </a:fld>
            <a:endParaRPr lang="en-GB" dirty="0">
              <a:solidFill>
                <a:srgbClr val="00CC99"/>
              </a:solidFill>
            </a:endParaRPr>
          </a:p>
        </p:txBody>
      </p:sp>
      <p:sp>
        <p:nvSpPr>
          <p:cNvPr id="4" name="Footer Placeholder 3"/>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74210636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4b.- PMT electronics and calibration system</a:t>
            </a:r>
            <a:endParaRPr lang="en-US" dirty="0"/>
          </a:p>
        </p:txBody>
      </p:sp>
      <p:sp>
        <p:nvSpPr>
          <p:cNvPr id="3" name="Content Placeholder 2"/>
          <p:cNvSpPr>
            <a:spLocks noGrp="1"/>
          </p:cNvSpPr>
          <p:nvPr>
            <p:ph idx="1"/>
          </p:nvPr>
        </p:nvSpPr>
        <p:spPr>
          <a:xfrm>
            <a:off x="-14112" y="526698"/>
            <a:ext cx="9793088" cy="6336704"/>
          </a:xfrm>
        </p:spPr>
        <p:txBody>
          <a:bodyPr/>
          <a:lstStyle/>
          <a:p>
            <a:pPr>
              <a:buSzPct val="100000"/>
              <a:buFont typeface="Wingdings" pitchFamily="2" charset="2"/>
              <a:buChar char="l"/>
            </a:pPr>
            <a:r>
              <a:rPr lang="en-US" sz="2400" dirty="0" smtClean="0">
                <a:latin typeface="Comic Sans MS" pitchFamily="66" charset="0"/>
              </a:rPr>
              <a:t>The electronics </a:t>
            </a:r>
            <a:r>
              <a:rPr lang="en-US" sz="2400" dirty="0">
                <a:latin typeface="Comic Sans MS" pitchFamily="66" charset="0"/>
              </a:rPr>
              <a:t>for </a:t>
            </a:r>
            <a:r>
              <a:rPr lang="en-US" sz="2400" dirty="0" smtClean="0">
                <a:latin typeface="Comic Sans MS" pitchFamily="66" charset="0"/>
              </a:rPr>
              <a:t>PMT signals must offer recording of the fast component </a:t>
            </a:r>
            <a:r>
              <a:rPr lang="en-US" sz="2400" dirty="0">
                <a:latin typeface="Comic Sans MS" pitchFamily="66" charset="0"/>
              </a:rPr>
              <a:t>of the scintillation light </a:t>
            </a:r>
            <a:r>
              <a:rPr lang="en-US" sz="2400" dirty="0" smtClean="0">
                <a:latin typeface="Comic Sans MS" pitchFamily="66" charset="0"/>
              </a:rPr>
              <a:t>and</a:t>
            </a:r>
            <a:r>
              <a:rPr lang="en-US" sz="2400" dirty="0">
                <a:latin typeface="Comic Sans MS" pitchFamily="66" charset="0"/>
              </a:rPr>
              <a:t>, at the same </a:t>
            </a:r>
            <a:r>
              <a:rPr lang="en-US" sz="2400" dirty="0" smtClean="0">
                <a:latin typeface="Comic Sans MS" pitchFamily="66" charset="0"/>
              </a:rPr>
              <a:t>time recording of the photons of the </a:t>
            </a:r>
            <a:r>
              <a:rPr lang="en-US" sz="2400" dirty="0">
                <a:latin typeface="Comic Sans MS" pitchFamily="66" charset="0"/>
              </a:rPr>
              <a:t>slow </a:t>
            </a:r>
            <a:r>
              <a:rPr lang="en-US" sz="2400" dirty="0" smtClean="0">
                <a:latin typeface="Comic Sans MS" pitchFamily="66" charset="0"/>
              </a:rPr>
              <a:t>LAr component (1.6 µs). </a:t>
            </a:r>
          </a:p>
          <a:p>
            <a:pPr>
              <a:buSzPct val="100000"/>
              <a:buFont typeface="Wingdings" pitchFamily="2" charset="2"/>
              <a:buChar char="l"/>
            </a:pPr>
            <a:r>
              <a:rPr lang="en-US" sz="2400" dirty="0" smtClean="0">
                <a:latin typeface="Comic Sans MS" pitchFamily="66" charset="0"/>
              </a:rPr>
              <a:t>The </a:t>
            </a:r>
            <a:r>
              <a:rPr lang="en-US" sz="2400" dirty="0">
                <a:latin typeface="Comic Sans MS" pitchFamily="66" charset="0"/>
              </a:rPr>
              <a:t>ADC sampling frequency should be sufficiently high, in order to allow a time resolution of </a:t>
            </a:r>
            <a:r>
              <a:rPr lang="en-US" sz="2400" dirty="0" smtClean="0">
                <a:latin typeface="Comic Sans MS" pitchFamily="66" charset="0"/>
              </a:rPr>
              <a:t>1 </a:t>
            </a:r>
            <a:r>
              <a:rPr lang="en-US" sz="2400" dirty="0">
                <a:latin typeface="Comic Sans MS" pitchFamily="66" charset="0"/>
              </a:rPr>
              <a:t>ns, with a buffer size </a:t>
            </a:r>
            <a:r>
              <a:rPr lang="en-US" sz="2400" dirty="0" smtClean="0">
                <a:latin typeface="Comic Sans MS" pitchFamily="66" charset="0"/>
              </a:rPr>
              <a:t>sufficient to </a:t>
            </a:r>
            <a:r>
              <a:rPr lang="en-US" sz="2400" dirty="0">
                <a:latin typeface="Comic Sans MS" pitchFamily="66" charset="0"/>
              </a:rPr>
              <a:t>collect all </a:t>
            </a:r>
            <a:r>
              <a:rPr lang="en-US" sz="2400" dirty="0" smtClean="0">
                <a:latin typeface="Comic Sans MS" pitchFamily="66" charset="0"/>
              </a:rPr>
              <a:t>events </a:t>
            </a:r>
            <a:r>
              <a:rPr lang="en-US" sz="2400" dirty="0">
                <a:latin typeface="Comic Sans MS" pitchFamily="66" charset="0"/>
              </a:rPr>
              <a:t>occurring during the 1 </a:t>
            </a:r>
            <a:r>
              <a:rPr lang="en-US" sz="2400" dirty="0" err="1">
                <a:latin typeface="Comic Sans MS" pitchFamily="66" charset="0"/>
              </a:rPr>
              <a:t>ms</a:t>
            </a:r>
            <a:r>
              <a:rPr lang="en-US" sz="2400" dirty="0">
                <a:latin typeface="Comic Sans MS" pitchFamily="66" charset="0"/>
              </a:rPr>
              <a:t> </a:t>
            </a:r>
            <a:r>
              <a:rPr lang="en-US" sz="2400" dirty="0" smtClean="0">
                <a:latin typeface="Comic Sans MS" pitchFamily="66" charset="0"/>
              </a:rPr>
              <a:t>LAr-TPC acquisition windows. </a:t>
            </a:r>
            <a:r>
              <a:rPr lang="en-US" sz="2400" dirty="0">
                <a:latin typeface="Comic Sans MS" pitchFamily="66" charset="0"/>
              </a:rPr>
              <a:t>Possible acquisition boards will be tested in the next months</a:t>
            </a:r>
            <a:r>
              <a:rPr lang="en-US" sz="2400" dirty="0" smtClean="0">
                <a:latin typeface="Comic Sans MS" pitchFamily="66" charset="0"/>
              </a:rPr>
              <a:t>.</a:t>
            </a:r>
          </a:p>
          <a:p>
            <a:pPr>
              <a:buSzPct val="100000"/>
              <a:buFont typeface="Wingdings" pitchFamily="2" charset="2"/>
              <a:buChar char="l"/>
            </a:pPr>
            <a:r>
              <a:rPr lang="en-US" sz="2400" dirty="0"/>
              <a:t>To obtain a </a:t>
            </a:r>
            <a:r>
              <a:rPr lang="en-US" sz="2400" dirty="0" smtClean="0"/>
              <a:t>1 </a:t>
            </a:r>
            <a:r>
              <a:rPr lang="en-US" sz="2400" dirty="0"/>
              <a:t>ns </a:t>
            </a:r>
            <a:r>
              <a:rPr lang="en-US" sz="2400" dirty="0" smtClean="0"/>
              <a:t>timing, equalization </a:t>
            </a:r>
            <a:r>
              <a:rPr lang="en-US" sz="2400" dirty="0"/>
              <a:t>of all the channels will be performed </a:t>
            </a:r>
            <a:r>
              <a:rPr lang="en-US" sz="2400" dirty="0" smtClean="0"/>
              <a:t>with the help of </a:t>
            </a:r>
            <a:r>
              <a:rPr lang="en-US" sz="2400" dirty="0"/>
              <a:t>a </a:t>
            </a:r>
            <a:r>
              <a:rPr lang="en-US" sz="2400" dirty="0" smtClean="0"/>
              <a:t>signal of </a:t>
            </a:r>
            <a:r>
              <a:rPr lang="en-US" sz="2400" dirty="0"/>
              <a:t>a fast </a:t>
            </a:r>
            <a:r>
              <a:rPr lang="en-US" sz="2400" dirty="0" smtClean="0"/>
              <a:t>LASER.</a:t>
            </a:r>
          </a:p>
          <a:p>
            <a:pPr>
              <a:buSzPct val="100000"/>
              <a:buFont typeface="Wingdings" pitchFamily="2" charset="2"/>
              <a:buChar char="l"/>
            </a:pPr>
            <a:r>
              <a:rPr lang="en-US" sz="2400" dirty="0" smtClean="0"/>
              <a:t>The </a:t>
            </a:r>
            <a:r>
              <a:rPr lang="en-US" sz="2400" dirty="0"/>
              <a:t>system will be made by fused </a:t>
            </a:r>
            <a:r>
              <a:rPr lang="en-US" sz="2400" dirty="0" smtClean="0"/>
              <a:t>fiber </a:t>
            </a:r>
            <a:r>
              <a:rPr lang="en-US" sz="2400" dirty="0"/>
              <a:t>splitters, optical switches and optical patch-cords. The </a:t>
            </a:r>
            <a:r>
              <a:rPr lang="en-US" sz="2400" dirty="0" smtClean="0"/>
              <a:t>fibers </a:t>
            </a:r>
            <a:r>
              <a:rPr lang="en-US" sz="2400" dirty="0"/>
              <a:t>to be inserted in the detector </a:t>
            </a:r>
            <a:r>
              <a:rPr lang="en-US" sz="2400" dirty="0" smtClean="0"/>
              <a:t>have been </a:t>
            </a:r>
            <a:r>
              <a:rPr lang="en-US" sz="2400" dirty="0"/>
              <a:t>selected for LAr temperature endurance and </a:t>
            </a:r>
            <a:r>
              <a:rPr lang="en-US" sz="2400" dirty="0" smtClean="0"/>
              <a:t>have been commissioned</a:t>
            </a:r>
            <a:r>
              <a:rPr lang="en-US" sz="2400" dirty="0"/>
              <a:t>. Each element of the system will be tested for </a:t>
            </a:r>
            <a:r>
              <a:rPr lang="en-US" sz="2400" dirty="0" smtClean="0"/>
              <a:t>installation </a:t>
            </a:r>
            <a:r>
              <a:rPr lang="en-US" sz="2400" dirty="0"/>
              <a:t>and functionality.</a:t>
            </a:r>
            <a:endParaRPr lang="en-GB" sz="2400" dirty="0" smtClean="0"/>
          </a:p>
        </p:txBody>
      </p:sp>
      <p:sp>
        <p:nvSpPr>
          <p:cNvPr id="4" name="Slide Number Placeholder 3"/>
          <p:cNvSpPr>
            <a:spLocks noGrp="1"/>
          </p:cNvSpPr>
          <p:nvPr>
            <p:ph type="sldNum" sz="quarter" idx="11"/>
          </p:nvPr>
        </p:nvSpPr>
        <p:spPr/>
        <p:txBody>
          <a:bodyPr/>
          <a:lstStyle/>
          <a:p>
            <a:r>
              <a:rPr lang="en-GB" dirty="0" smtClean="0">
                <a:solidFill>
                  <a:srgbClr val="3333CC"/>
                </a:solidFill>
              </a:rPr>
              <a:t>Slide: </a:t>
            </a:r>
            <a:fld id="{C0367892-4C36-1744-A726-262AF37AA8B7}" type="slidenum">
              <a:rPr lang="en-GB" smtClean="0">
                <a:solidFill>
                  <a:srgbClr val="3333CC"/>
                </a:solidFill>
              </a:rPr>
              <a:pPr/>
              <a:t>41</a:t>
            </a:fld>
            <a:endParaRPr lang="en-GB" dirty="0">
              <a:solidFill>
                <a:srgbClr val="00CC99"/>
              </a:solidFill>
            </a:endParaRPr>
          </a:p>
        </p:txBody>
      </p:sp>
      <p:sp>
        <p:nvSpPr>
          <p:cNvPr id="5" name="Footer Placeholder 4"/>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1951525814"/>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3"/>
          <p:cNvSpPr>
            <a:spLocks noGrp="1"/>
          </p:cNvSpPr>
          <p:nvPr>
            <p:ph type="title"/>
          </p:nvPr>
        </p:nvSpPr>
        <p:spPr/>
        <p:txBody>
          <a:bodyPr/>
          <a:lstStyle/>
          <a:p>
            <a:r>
              <a:rPr lang="en-US" dirty="0" smtClean="0">
                <a:ea typeface="ＭＳ Ｐゴシック" pitchFamily="34" charset="-128"/>
              </a:rPr>
              <a:t>5.-A </a:t>
            </a:r>
            <a:r>
              <a:rPr lang="en-US" dirty="0">
                <a:ea typeface="ＭＳ Ｐゴシック" pitchFamily="34" charset="-128"/>
              </a:rPr>
              <a:t>new, </a:t>
            </a:r>
            <a:r>
              <a:rPr lang="en-US" dirty="0" smtClean="0">
                <a:ea typeface="ＭＳ Ｐゴシック" pitchFamily="34" charset="-128"/>
              </a:rPr>
              <a:t>higher</a:t>
            </a:r>
            <a:r>
              <a:rPr lang="en-US" dirty="0">
                <a:ea typeface="ＭＳ Ｐゴシック" pitchFamily="34" charset="-128"/>
              </a:rPr>
              <a:t>-performance read-out electronics</a:t>
            </a:r>
            <a:endParaRPr lang="en-US" dirty="0" smtClean="0">
              <a:ea typeface="ＭＳ Ｐゴシック" pitchFamily="34" charset="-128"/>
            </a:endParaRPr>
          </a:p>
        </p:txBody>
      </p:sp>
      <p:sp>
        <p:nvSpPr>
          <p:cNvPr id="9" name="Content Placeholder 4"/>
          <p:cNvSpPr txBox="1">
            <a:spLocks/>
          </p:cNvSpPr>
          <p:nvPr/>
        </p:nvSpPr>
        <p:spPr bwMode="auto">
          <a:xfrm>
            <a:off x="26144" y="548680"/>
            <a:ext cx="9879855" cy="6248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a:lstStyle>
          <a:p>
            <a:pPr>
              <a:lnSpc>
                <a:spcPts val="2800"/>
              </a:lnSpc>
            </a:pPr>
            <a:r>
              <a:rPr lang="en-US" sz="2400" b="0" baseline="0" dirty="0" smtClean="0">
                <a:solidFill>
                  <a:srgbClr val="000000"/>
                </a:solidFill>
                <a:latin typeface="Comic Sans MS"/>
              </a:rPr>
              <a:t>ICARUS</a:t>
            </a:r>
            <a:r>
              <a:rPr lang="en-US" sz="2400" b="0" baseline="0" dirty="0">
                <a:solidFill>
                  <a:srgbClr val="000000"/>
                </a:solidFill>
                <a:latin typeface="Comic Sans MS"/>
              </a:rPr>
              <a:t>-T600 electronics </a:t>
            </a:r>
            <a:r>
              <a:rPr lang="en-US" sz="2400" b="0" baseline="0" dirty="0" smtClean="0">
                <a:solidFill>
                  <a:srgbClr val="000000"/>
                </a:solidFill>
                <a:latin typeface="Comic Sans MS"/>
              </a:rPr>
              <a:t>was organized in sets of 32 </a:t>
            </a:r>
            <a:r>
              <a:rPr lang="en-US" sz="2400" b="0" i="1" baseline="0" dirty="0" smtClean="0">
                <a:solidFill>
                  <a:srgbClr val="000000"/>
                </a:solidFill>
                <a:latin typeface="Comic Sans MS"/>
              </a:rPr>
              <a:t>low </a:t>
            </a:r>
            <a:r>
              <a:rPr lang="en-US" sz="2400" b="0" i="1" baseline="0" dirty="0">
                <a:solidFill>
                  <a:srgbClr val="000000"/>
                </a:solidFill>
                <a:latin typeface="Comic Sans MS"/>
              </a:rPr>
              <a:t>noise </a:t>
            </a:r>
            <a:r>
              <a:rPr lang="en-US" sz="2400" b="0" i="1" baseline="0" dirty="0" smtClean="0">
                <a:solidFill>
                  <a:srgbClr val="000000"/>
                </a:solidFill>
                <a:latin typeface="Comic Sans MS"/>
              </a:rPr>
              <a:t>amplifiers, </a:t>
            </a:r>
            <a:r>
              <a:rPr lang="en-US" sz="2400" b="0" baseline="0" dirty="0">
                <a:solidFill>
                  <a:srgbClr val="000000"/>
                </a:solidFill>
                <a:latin typeface="Comic Sans MS"/>
              </a:rPr>
              <a:t>a </a:t>
            </a:r>
            <a:r>
              <a:rPr lang="en-US" sz="2400" b="0" baseline="0" dirty="0" smtClean="0">
                <a:solidFill>
                  <a:srgbClr val="000000"/>
                </a:solidFill>
                <a:latin typeface="Comic Sans MS"/>
              </a:rPr>
              <a:t>tree of 8 analog multiplexers, of 4 10-bit ADCs, of 2 digital multiplexers, that result in a 2.5 MHz AD conversion (400 ns sampling).  A digital </a:t>
            </a:r>
            <a:r>
              <a:rPr lang="en-US" sz="2400" b="0" baseline="0" dirty="0">
                <a:solidFill>
                  <a:srgbClr val="000000"/>
                </a:solidFill>
                <a:latin typeface="Comic Sans MS"/>
              </a:rPr>
              <a:t>VME module </a:t>
            </a:r>
            <a:r>
              <a:rPr lang="en-US" sz="2400" b="0" baseline="0" dirty="0" smtClean="0">
                <a:solidFill>
                  <a:srgbClr val="000000"/>
                </a:solidFill>
                <a:latin typeface="Comic Sans MS"/>
              </a:rPr>
              <a:t>provides storage</a:t>
            </a:r>
            <a:r>
              <a:rPr lang="en-US" sz="2400" b="0" baseline="0" dirty="0">
                <a:solidFill>
                  <a:srgbClr val="000000"/>
                </a:solidFill>
                <a:latin typeface="Comic Sans MS"/>
              </a:rPr>
              <a:t>, data </a:t>
            </a:r>
            <a:r>
              <a:rPr lang="en-US" sz="2400" b="0" baseline="0" dirty="0" smtClean="0">
                <a:solidFill>
                  <a:srgbClr val="000000"/>
                </a:solidFill>
                <a:latin typeface="Comic Sans MS"/>
              </a:rPr>
              <a:t>compression &amp; trigger </a:t>
            </a:r>
            <a:r>
              <a:rPr lang="en-US" sz="2400" b="0" baseline="0" dirty="0">
                <a:solidFill>
                  <a:srgbClr val="000000"/>
                </a:solidFill>
                <a:latin typeface="Comic Sans MS"/>
              </a:rPr>
              <a:t>information</a:t>
            </a:r>
            <a:r>
              <a:rPr lang="en-US" sz="2400" b="0" baseline="0" dirty="0" smtClean="0">
                <a:solidFill>
                  <a:srgbClr val="000000"/>
                </a:solidFill>
                <a:latin typeface="Comic Sans MS"/>
              </a:rPr>
              <a:t>.</a:t>
            </a:r>
          </a:p>
          <a:p>
            <a:pPr>
              <a:lnSpc>
                <a:spcPts val="2800"/>
              </a:lnSpc>
            </a:pPr>
            <a:r>
              <a:rPr lang="en-US" sz="2400" b="0" baseline="0" dirty="0" smtClean="0">
                <a:solidFill>
                  <a:srgbClr val="000000"/>
                </a:solidFill>
                <a:latin typeface="Comic Sans MS"/>
              </a:rPr>
              <a:t>Some limitations, due to the technology when electronics was first conceived, can be now overcome.  </a:t>
            </a:r>
            <a:r>
              <a:rPr lang="en-US" sz="2400" b="0" baseline="0" dirty="0" smtClean="0">
                <a:solidFill>
                  <a:srgbClr val="000000"/>
                </a:solidFill>
                <a:latin typeface="Comic Sans MS" charset="0"/>
                <a:cs typeface="Comic Sans MS" charset="0"/>
              </a:rPr>
              <a:t>Improvements </a:t>
            </a:r>
            <a:r>
              <a:rPr lang="en-US" sz="2400" b="0" baseline="0" dirty="0" smtClean="0">
                <a:solidFill>
                  <a:srgbClr val="1C1C1C"/>
                </a:solidFill>
                <a:latin typeface="Comic Sans MS"/>
                <a:cs typeface="Comic Sans MS"/>
              </a:rPr>
              <a:t>concern:</a:t>
            </a:r>
          </a:p>
          <a:p>
            <a:pPr marL="901700" lvl="1" indent="-546100">
              <a:lnSpc>
                <a:spcPts val="2800"/>
              </a:lnSpc>
              <a:tabLst>
                <a:tab pos="355600" algn="l"/>
              </a:tabLst>
            </a:pPr>
            <a:r>
              <a:rPr lang="en-US" sz="2400" b="0" baseline="0" dirty="0">
                <a:solidFill>
                  <a:srgbClr val="1C1C1C"/>
                </a:solidFill>
                <a:latin typeface="Comic Sans MS"/>
                <a:cs typeface="Comic Sans MS"/>
              </a:rPr>
              <a:t>adoption of </a:t>
            </a:r>
            <a:r>
              <a:rPr lang="en-US" sz="2400" b="0" i="1" baseline="0" dirty="0" smtClean="0">
                <a:solidFill>
                  <a:srgbClr val="1C1C1C"/>
                </a:solidFill>
                <a:latin typeface="Comic Sans MS"/>
                <a:cs typeface="Comic Sans MS"/>
              </a:rPr>
              <a:t>serial </a:t>
            </a:r>
            <a:r>
              <a:rPr lang="en-US" sz="2400" b="0" i="1" baseline="0" dirty="0" smtClean="0">
                <a:solidFill>
                  <a:srgbClr val="1C1C1C"/>
                </a:solidFill>
                <a:cs typeface="Comic Sans MS"/>
              </a:rPr>
              <a:t>synchronous ADCs</a:t>
            </a:r>
            <a:r>
              <a:rPr lang="en-US" sz="2400" b="0" baseline="0" dirty="0" smtClean="0">
                <a:solidFill>
                  <a:srgbClr val="1C1C1C"/>
                </a:solidFill>
                <a:latin typeface="Comic Sans MS"/>
                <a:cs typeface="Comic Sans MS"/>
              </a:rPr>
              <a:t>, one per channel;</a:t>
            </a:r>
            <a:endParaRPr lang="en-US" sz="2400" b="0" baseline="0" dirty="0">
              <a:solidFill>
                <a:srgbClr val="1C1C1C"/>
              </a:solidFill>
              <a:latin typeface="Comic Sans MS"/>
              <a:cs typeface="Comic Sans MS"/>
            </a:endParaRPr>
          </a:p>
          <a:p>
            <a:pPr marL="901700" lvl="1" indent="-546100">
              <a:lnSpc>
                <a:spcPts val="2800"/>
              </a:lnSpc>
              <a:tabLst>
                <a:tab pos="355600" algn="l"/>
              </a:tabLst>
            </a:pPr>
            <a:r>
              <a:rPr lang="en-US" sz="2400" b="0" baseline="0" dirty="0" smtClean="0">
                <a:solidFill>
                  <a:srgbClr val="1C1C1C"/>
                </a:solidFill>
                <a:latin typeface="Comic Sans MS"/>
                <a:cs typeface="Comic Sans MS"/>
              </a:rPr>
              <a:t>housing and </a:t>
            </a:r>
            <a:r>
              <a:rPr lang="en-US" sz="2400" b="0" i="1" baseline="0" dirty="0" smtClean="0">
                <a:solidFill>
                  <a:srgbClr val="1C1C1C"/>
                </a:solidFill>
                <a:latin typeface="Comic Sans MS"/>
                <a:cs typeface="Comic Sans MS"/>
              </a:rPr>
              <a:t>integration of electronics </a:t>
            </a:r>
            <a:r>
              <a:rPr lang="en-US" sz="2400" b="0" baseline="0" dirty="0" smtClean="0">
                <a:solidFill>
                  <a:srgbClr val="1C1C1C"/>
                </a:solidFill>
                <a:latin typeface="Comic Sans MS"/>
                <a:cs typeface="Comic Sans MS"/>
              </a:rPr>
              <a:t>on detector flanges;</a:t>
            </a:r>
            <a:endParaRPr lang="en-US" sz="2400" b="0" baseline="0" dirty="0">
              <a:solidFill>
                <a:srgbClr val="1C1C1C"/>
              </a:solidFill>
              <a:latin typeface="Comic Sans MS"/>
              <a:cs typeface="Comic Sans MS"/>
            </a:endParaRPr>
          </a:p>
          <a:p>
            <a:pPr marL="901700" lvl="1" indent="-546100">
              <a:lnSpc>
                <a:spcPts val="2800"/>
              </a:lnSpc>
              <a:tabLst>
                <a:tab pos="355600" algn="l"/>
              </a:tabLst>
            </a:pPr>
            <a:r>
              <a:rPr lang="en-US" sz="2400" b="0" baseline="0" dirty="0">
                <a:solidFill>
                  <a:srgbClr val="1C1C1C"/>
                </a:solidFill>
                <a:latin typeface="Comic Sans MS"/>
                <a:cs typeface="Comic Sans MS"/>
              </a:rPr>
              <a:t>adoption of a </a:t>
            </a:r>
            <a:r>
              <a:rPr lang="en-US" sz="2400" b="0" i="1" baseline="0" dirty="0">
                <a:solidFill>
                  <a:srgbClr val="1C1C1C"/>
                </a:solidFill>
                <a:latin typeface="Comic Sans MS"/>
                <a:cs typeface="Comic Sans MS"/>
              </a:rPr>
              <a:t>modern serial bus </a:t>
            </a:r>
            <a:r>
              <a:rPr lang="en-US" sz="2400" b="0" i="1" baseline="0" dirty="0" smtClean="0">
                <a:solidFill>
                  <a:srgbClr val="1C1C1C"/>
                </a:solidFill>
                <a:latin typeface="Comic Sans MS"/>
                <a:cs typeface="Comic Sans MS"/>
              </a:rPr>
              <a:t>architecture </a:t>
            </a:r>
            <a:r>
              <a:rPr lang="en-US" sz="2400" b="0" baseline="0" dirty="0" smtClean="0">
                <a:solidFill>
                  <a:srgbClr val="1C1C1C"/>
                </a:solidFill>
                <a:latin typeface="Comic Sans MS"/>
                <a:cs typeface="Comic Sans MS"/>
              </a:rPr>
              <a:t>(instead of VME) </a:t>
            </a:r>
            <a:r>
              <a:rPr lang="en-US" sz="2400" b="0" baseline="0" dirty="0">
                <a:solidFill>
                  <a:srgbClr val="1C1C1C"/>
                </a:solidFill>
                <a:latin typeface="Comic Sans MS"/>
                <a:cs typeface="Comic Sans MS"/>
              </a:rPr>
              <a:t>with optical links for faster transmission rate (</a:t>
            </a:r>
            <a:r>
              <a:rPr lang="en-US" sz="2400" b="0" baseline="0" dirty="0" err="1">
                <a:solidFill>
                  <a:srgbClr val="1C1C1C"/>
                </a:solidFill>
                <a:latin typeface="Comic Sans MS"/>
                <a:cs typeface="Comic Sans MS"/>
              </a:rPr>
              <a:t>Gbit</a:t>
            </a:r>
            <a:r>
              <a:rPr lang="en-US" sz="2400" b="0" baseline="0" dirty="0">
                <a:solidFill>
                  <a:srgbClr val="1C1C1C"/>
                </a:solidFill>
                <a:latin typeface="Comic Sans MS"/>
                <a:cs typeface="Comic Sans MS"/>
              </a:rPr>
              <a:t>/s)</a:t>
            </a:r>
            <a:r>
              <a:rPr lang="en-US" sz="2400" b="0" baseline="0" dirty="0" smtClean="0">
                <a:solidFill>
                  <a:srgbClr val="1C1C1C"/>
                </a:solidFill>
                <a:latin typeface="Comic Sans MS"/>
                <a:cs typeface="Comic Sans MS"/>
              </a:rPr>
              <a:t>.</a:t>
            </a:r>
          </a:p>
          <a:p>
            <a:pPr>
              <a:lnSpc>
                <a:spcPts val="2800"/>
              </a:lnSpc>
            </a:pPr>
            <a:r>
              <a:rPr lang="en-US" sz="2400" b="0" baseline="0" dirty="0" smtClean="0">
                <a:solidFill>
                  <a:srgbClr val="1C1C1C"/>
                </a:solidFill>
                <a:latin typeface="Comic Sans MS"/>
                <a:cs typeface="Comic Sans MS"/>
              </a:rPr>
              <a:t>The imaging “quality” of a LAr TPC is fully based on </a:t>
            </a:r>
            <a:r>
              <a:rPr lang="en-US" sz="2400" b="0" i="1" baseline="0" dirty="0" smtClean="0">
                <a:solidFill>
                  <a:srgbClr val="FF0000"/>
                </a:solidFill>
                <a:latin typeface="Comic Sans MS"/>
                <a:cs typeface="Comic Sans MS"/>
              </a:rPr>
              <a:t>mechanical accuracy,  LAr purity, and electronics</a:t>
            </a:r>
            <a:r>
              <a:rPr lang="en-US" sz="2400" b="0" i="1" baseline="0" dirty="0" smtClean="0">
                <a:solidFill>
                  <a:srgbClr val="1C1C1C"/>
                </a:solidFill>
                <a:latin typeface="Comic Sans MS"/>
                <a:cs typeface="Comic Sans MS"/>
              </a:rPr>
              <a:t> </a:t>
            </a:r>
            <a:r>
              <a:rPr lang="en-US" sz="2400" b="0" baseline="0" dirty="0" smtClean="0">
                <a:solidFill>
                  <a:srgbClr val="1C1C1C"/>
                </a:solidFill>
                <a:latin typeface="Comic Sans MS"/>
                <a:cs typeface="Comic Sans MS"/>
              </a:rPr>
              <a:t>that treat the signal.</a:t>
            </a:r>
          </a:p>
          <a:p>
            <a:pPr>
              <a:lnSpc>
                <a:spcPts val="2800"/>
              </a:lnSpc>
            </a:pPr>
            <a:r>
              <a:rPr lang="en-US" sz="2400" b="0" baseline="0" dirty="0" smtClean="0">
                <a:solidFill>
                  <a:srgbClr val="1C1C1C"/>
                </a:solidFill>
                <a:latin typeface="Comic Sans MS"/>
                <a:cs typeface="Comic Sans MS"/>
              </a:rPr>
              <a:t> In the following we show </a:t>
            </a:r>
            <a:r>
              <a:rPr lang="en-US" sz="2400" b="0" baseline="0" dirty="0" smtClean="0">
                <a:solidFill>
                  <a:srgbClr val="FF0000"/>
                </a:solidFill>
                <a:latin typeface="Comic Sans MS"/>
                <a:cs typeface="Comic Sans MS"/>
              </a:rPr>
              <a:t>that we </a:t>
            </a:r>
            <a:r>
              <a:rPr lang="en-US" sz="2400" b="0" i="1" baseline="0" dirty="0" smtClean="0">
                <a:solidFill>
                  <a:srgbClr val="FF0000"/>
                </a:solidFill>
                <a:latin typeface="Comic Sans MS"/>
                <a:cs typeface="Comic Sans MS"/>
              </a:rPr>
              <a:t>don’t need to change our basic architecture, but only adopt more modern components</a:t>
            </a:r>
            <a:r>
              <a:rPr lang="en-US" sz="2400" b="0" i="1" baseline="0" dirty="0" smtClean="0">
                <a:solidFill>
                  <a:srgbClr val="1C1C1C"/>
                </a:solidFill>
                <a:latin typeface="Comic Sans MS"/>
                <a:cs typeface="Comic Sans MS"/>
              </a:rPr>
              <a:t>.</a:t>
            </a:r>
            <a:endParaRPr lang="en-US" sz="2400" b="0" i="1" baseline="0" dirty="0">
              <a:solidFill>
                <a:srgbClr val="1C1C1C"/>
              </a:solidFill>
              <a:latin typeface="Comic Sans MS"/>
              <a:cs typeface="Comic Sans MS"/>
            </a:endParaRPr>
          </a:p>
        </p:txBody>
      </p:sp>
      <p:sp>
        <p:nvSpPr>
          <p:cNvPr id="6"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42</a:t>
            </a:fld>
            <a:endParaRPr lang="en-GB" dirty="0">
              <a:solidFill>
                <a:srgbClr val="00CC99"/>
              </a:solidFill>
            </a:endParaRPr>
          </a:p>
        </p:txBody>
      </p:sp>
      <p:sp>
        <p:nvSpPr>
          <p:cNvPr id="2" name="Footer Placeholder 1"/>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1282832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2"/>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3"/>
          <p:cNvSpPr>
            <a:spLocks noGrp="1"/>
          </p:cNvSpPr>
          <p:nvPr>
            <p:ph type="title"/>
          </p:nvPr>
        </p:nvSpPr>
        <p:spPr/>
        <p:txBody>
          <a:bodyPr/>
          <a:lstStyle/>
          <a:p>
            <a:r>
              <a:rPr lang="en-US" dirty="0" smtClean="0">
                <a:latin typeface="Helvetica" charset="0"/>
              </a:rPr>
              <a:t>A new </a:t>
            </a:r>
            <a:r>
              <a:rPr lang="en-US" dirty="0">
                <a:latin typeface="Helvetica" charset="0"/>
              </a:rPr>
              <a:t>simplified/compact design</a:t>
            </a:r>
            <a:endParaRPr lang="en-US" dirty="0" smtClean="0">
              <a:ea typeface="ＭＳ Ｐゴシック" pitchFamily="34" charset="-128"/>
            </a:endParaRPr>
          </a:p>
        </p:txBody>
      </p:sp>
      <p:sp>
        <p:nvSpPr>
          <p:cNvPr id="8" name="Content Placeholder 4"/>
          <p:cNvSpPr>
            <a:spLocks noGrp="1"/>
          </p:cNvSpPr>
          <p:nvPr>
            <p:ph idx="1"/>
          </p:nvPr>
        </p:nvSpPr>
        <p:spPr>
          <a:xfrm>
            <a:off x="0" y="476672"/>
            <a:ext cx="9906000" cy="3168352"/>
          </a:xfrm>
        </p:spPr>
        <p:txBody>
          <a:bodyPr/>
          <a:lstStyle/>
          <a:p>
            <a:pPr>
              <a:lnSpc>
                <a:spcPct val="110000"/>
              </a:lnSpc>
              <a:spcBef>
                <a:spcPts val="1128"/>
              </a:spcBef>
            </a:pPr>
            <a:r>
              <a:rPr lang="en-US" sz="2400" dirty="0" smtClean="0"/>
              <a:t>Adoption of single ADCs (12 bits, one per channel) in place of the multiplexed arrangement used in T600 al LNGS. </a:t>
            </a:r>
          </a:p>
          <a:p>
            <a:pPr>
              <a:lnSpc>
                <a:spcPct val="110000"/>
              </a:lnSpc>
              <a:spcBef>
                <a:spcPts val="1128"/>
              </a:spcBef>
            </a:pPr>
            <a:r>
              <a:rPr lang="en-US" sz="2400" dirty="0" smtClean="0"/>
              <a:t>Sampling of channels (400 ns/s) of the whole detector are now </a:t>
            </a:r>
            <a:r>
              <a:rPr lang="en-US" sz="2400" i="1" dirty="0" smtClean="0"/>
              <a:t>synchronous</a:t>
            </a:r>
            <a:r>
              <a:rPr lang="en-US" sz="2400" dirty="0" smtClean="0"/>
              <a:t>, improving for instance the </a:t>
            </a:r>
            <a:r>
              <a:rPr lang="en-US" sz="2400" dirty="0" smtClean="0">
                <a:latin typeface="Symbol" panose="05050102010706020507" pitchFamily="18" charset="2"/>
                <a:cs typeface="Raavi" panose="02000500000000000000" pitchFamily="2" charset="0"/>
              </a:rPr>
              <a:t>m</a:t>
            </a:r>
            <a:r>
              <a:rPr lang="en-US" sz="2400" dirty="0" smtClean="0"/>
              <a:t> momentum of MCS with &lt; 4 </a:t>
            </a:r>
            <a:r>
              <a:rPr lang="en-US" sz="2400" dirty="0" err="1" smtClean="0"/>
              <a:t>GeV</a:t>
            </a:r>
            <a:r>
              <a:rPr lang="en-US" sz="2400" dirty="0" smtClean="0"/>
              <a:t>/c and 4 m length to </a:t>
            </a:r>
            <a:r>
              <a:rPr lang="en-US" sz="2400" dirty="0" smtClean="0">
                <a:solidFill>
                  <a:srgbClr val="0000FF"/>
                </a:solidFill>
                <a:latin typeface="Symbol" panose="05050102010706020507" pitchFamily="18" charset="2"/>
              </a:rPr>
              <a:t>D</a:t>
            </a:r>
            <a:r>
              <a:rPr lang="en-GB" sz="2400" dirty="0" smtClean="0">
                <a:solidFill>
                  <a:srgbClr val="0000FF"/>
                </a:solidFill>
              </a:rPr>
              <a:t>p/p to 12%</a:t>
            </a:r>
            <a:r>
              <a:rPr lang="en-US" sz="2400" dirty="0" smtClean="0"/>
              <a:t>.</a:t>
            </a:r>
          </a:p>
          <a:p>
            <a:pPr lvl="0">
              <a:lnSpc>
                <a:spcPct val="110000"/>
              </a:lnSpc>
              <a:spcBef>
                <a:spcPts val="1128"/>
              </a:spcBef>
            </a:pPr>
            <a:r>
              <a:rPr lang="en-US" sz="2400" dirty="0">
                <a:solidFill>
                  <a:srgbClr val="000000"/>
                </a:solidFill>
              </a:rPr>
              <a:t>The digital part is </a:t>
            </a:r>
            <a:r>
              <a:rPr lang="en-US" sz="2400" dirty="0" smtClean="0">
                <a:solidFill>
                  <a:srgbClr val="000000"/>
                </a:solidFill>
              </a:rPr>
              <a:t>contained </a:t>
            </a:r>
            <a:r>
              <a:rPr lang="en-US" sz="2400" dirty="0">
                <a:solidFill>
                  <a:srgbClr val="000000"/>
                </a:solidFill>
              </a:rPr>
              <a:t>in a </a:t>
            </a:r>
            <a:r>
              <a:rPr lang="en-US" sz="2400" i="1" dirty="0">
                <a:solidFill>
                  <a:srgbClr val="000000"/>
                </a:solidFill>
              </a:rPr>
              <a:t>single high performance </a:t>
            </a:r>
            <a:r>
              <a:rPr lang="en-US" sz="2400" dirty="0">
                <a:solidFill>
                  <a:srgbClr val="000000"/>
                </a:solidFill>
              </a:rPr>
              <a:t>FPGA </a:t>
            </a:r>
            <a:r>
              <a:rPr lang="en-US" sz="2400" dirty="0" smtClean="0">
                <a:solidFill>
                  <a:srgbClr val="000000"/>
                </a:solidFill>
              </a:rPr>
              <a:t>in each </a:t>
            </a:r>
            <a:r>
              <a:rPr lang="en-US" sz="2400" dirty="0">
                <a:solidFill>
                  <a:srgbClr val="000000"/>
                </a:solidFill>
              </a:rPr>
              <a:t>board, </a:t>
            </a:r>
            <a:r>
              <a:rPr lang="en-US" sz="2400" dirty="0" smtClean="0">
                <a:solidFill>
                  <a:srgbClr val="000000"/>
                </a:solidFill>
              </a:rPr>
              <a:t>handling </a:t>
            </a:r>
            <a:r>
              <a:rPr lang="en-US" sz="2400" dirty="0" smtClean="0">
                <a:solidFill>
                  <a:srgbClr val="000000"/>
                </a:solidFill>
                <a:cs typeface="Comic Sans MS"/>
              </a:rPr>
              <a:t>signal </a:t>
            </a:r>
            <a:r>
              <a:rPr lang="en-US" sz="2400" dirty="0">
                <a:solidFill>
                  <a:srgbClr val="000000"/>
                </a:solidFill>
                <a:cs typeface="Comic Sans MS"/>
              </a:rPr>
              <a:t>filtering and </a:t>
            </a:r>
            <a:r>
              <a:rPr lang="en-US" sz="2400" dirty="0" smtClean="0">
                <a:solidFill>
                  <a:srgbClr val="000000"/>
                </a:solidFill>
                <a:cs typeface="Comic Sans MS"/>
              </a:rPr>
              <a:t>the </a:t>
            </a:r>
            <a:r>
              <a:rPr lang="en-US" sz="2400" dirty="0">
                <a:solidFill>
                  <a:srgbClr val="000000"/>
                </a:solidFill>
                <a:cs typeface="Comic Sans MS"/>
              </a:rPr>
              <a:t>information </a:t>
            </a:r>
            <a:r>
              <a:rPr lang="en-US" sz="2400" dirty="0" smtClean="0">
                <a:solidFill>
                  <a:srgbClr val="000000"/>
                </a:solidFill>
                <a:cs typeface="Comic Sans MS"/>
              </a:rPr>
              <a:t>of ADCs</a:t>
            </a:r>
            <a:r>
              <a:rPr lang="en-US" sz="2400" dirty="0">
                <a:solidFill>
                  <a:srgbClr val="000000"/>
                </a:solidFill>
              </a:rPr>
              <a:t>. </a:t>
            </a:r>
          </a:p>
        </p:txBody>
      </p:sp>
      <p:sp>
        <p:nvSpPr>
          <p:cNvPr id="9" name="Rectangle 8"/>
          <p:cNvSpPr/>
          <p:nvPr/>
        </p:nvSpPr>
        <p:spPr>
          <a:xfrm>
            <a:off x="0" y="3645024"/>
            <a:ext cx="5601072" cy="2245743"/>
          </a:xfrm>
          <a:prstGeom prst="rect">
            <a:avLst/>
          </a:prstGeom>
        </p:spPr>
        <p:txBody>
          <a:bodyPr wrap="square">
            <a:spAutoFit/>
          </a:bodyPr>
          <a:lstStyle/>
          <a:p>
            <a:pPr marL="342900" indent="-342900" eaLnBrk="0" hangingPunct="0">
              <a:lnSpc>
                <a:spcPct val="110000"/>
              </a:lnSpc>
              <a:spcBef>
                <a:spcPts val="1000"/>
              </a:spcBef>
              <a:buClr>
                <a:srgbClr val="FF0000"/>
              </a:buClr>
              <a:buFont typeface="Zapf Dingbats" charset="2"/>
              <a:buChar char="l"/>
            </a:pPr>
            <a:r>
              <a:rPr lang="en-US" sz="2400" b="0" kern="0" baseline="0" dirty="0" smtClean="0">
                <a:solidFill>
                  <a:srgbClr val="000000"/>
                </a:solidFill>
                <a:latin typeface="Comic Sans MS"/>
                <a:ea typeface="ＭＳ Ｐゴシック" charset="0"/>
                <a:cs typeface="ＭＳ Ｐゴシック" charset="-128"/>
              </a:rPr>
              <a:t>The new compact design allows the hosting of both </a:t>
            </a:r>
            <a:r>
              <a:rPr lang="en-US" sz="2400" b="0" kern="0" baseline="0" dirty="0">
                <a:solidFill>
                  <a:srgbClr val="000000"/>
                </a:solidFill>
                <a:latin typeface="Comic Sans MS"/>
                <a:ea typeface="ＭＳ Ｐゴシック" charset="0"/>
                <a:cs typeface="ＭＳ Ｐゴシック" charset="-128"/>
              </a:rPr>
              <a:t>analogue </a:t>
            </a:r>
            <a:r>
              <a:rPr lang="en-US" sz="2400" b="0" kern="0" baseline="0" dirty="0" smtClean="0">
                <a:solidFill>
                  <a:srgbClr val="000000"/>
                </a:solidFill>
                <a:latin typeface="Comic Sans MS"/>
                <a:ea typeface="ＭＳ Ｐゴシック" charset="0"/>
                <a:cs typeface="ＭＳ Ｐゴシック" charset="-128"/>
              </a:rPr>
              <a:t>and </a:t>
            </a:r>
            <a:r>
              <a:rPr lang="en-US" sz="2400" b="0" kern="0" baseline="0" dirty="0">
                <a:solidFill>
                  <a:srgbClr val="000000"/>
                </a:solidFill>
                <a:latin typeface="Comic Sans MS"/>
                <a:ea typeface="ＭＳ Ｐゴシック" charset="0"/>
                <a:cs typeface="ＭＳ Ｐゴシック" charset="-128"/>
              </a:rPr>
              <a:t>digital electronics directly on </a:t>
            </a:r>
            <a:r>
              <a:rPr lang="en-US" sz="2400" b="0" kern="0" baseline="0" dirty="0" smtClean="0">
                <a:solidFill>
                  <a:srgbClr val="000000"/>
                </a:solidFill>
                <a:latin typeface="Comic Sans MS"/>
                <a:ea typeface="ＭＳ Ｐゴシック" charset="0"/>
                <a:cs typeface="ＭＳ Ｐゴシック" charset="-128"/>
              </a:rPr>
              <a:t>the flanges.</a:t>
            </a:r>
          </a:p>
          <a:p>
            <a:pPr marL="342900" indent="-342900" eaLnBrk="0" hangingPunct="0">
              <a:lnSpc>
                <a:spcPct val="110000"/>
              </a:lnSpc>
              <a:spcBef>
                <a:spcPts val="1000"/>
              </a:spcBef>
              <a:buClr>
                <a:srgbClr val="FF0000"/>
              </a:buClr>
              <a:buFont typeface="Zapf Dingbats" charset="2"/>
              <a:buChar char="l"/>
            </a:pPr>
            <a:r>
              <a:rPr lang="en-US" sz="2400" b="0" kern="0" baseline="0" dirty="0" smtClean="0">
                <a:solidFill>
                  <a:srgbClr val="000000"/>
                </a:solidFill>
                <a:latin typeface="Comic Sans MS"/>
                <a:ea typeface="ＭＳ Ｐゴシック" charset="0"/>
                <a:cs typeface="ＭＳ Ｐゴシック" charset="-128"/>
              </a:rPr>
              <a:t>Prototype boards are under test at INFN-LNL and CERN.</a:t>
            </a:r>
            <a:endParaRPr lang="en-US" sz="2400" b="0" kern="0" baseline="0" dirty="0">
              <a:solidFill>
                <a:srgbClr val="000000"/>
              </a:solidFill>
              <a:latin typeface="Comic Sans MS"/>
              <a:ea typeface="ＭＳ Ｐゴシック" charset="0"/>
              <a:cs typeface="ＭＳ Ｐゴシック" charset="-128"/>
            </a:endParaRPr>
          </a:p>
        </p:txBody>
      </p:sp>
      <p:grpSp>
        <p:nvGrpSpPr>
          <p:cNvPr id="2" name="Group 1"/>
          <p:cNvGrpSpPr/>
          <p:nvPr/>
        </p:nvGrpSpPr>
        <p:grpSpPr>
          <a:xfrm>
            <a:off x="5601072" y="3645024"/>
            <a:ext cx="4152528" cy="2955010"/>
            <a:chOff x="5601072" y="3873646"/>
            <a:chExt cx="4152528" cy="2955010"/>
          </a:xfrm>
        </p:grpSpPr>
        <p:pic>
          <p:nvPicPr>
            <p:cNvPr id="10" name="Picture 9" descr="33a.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01072" y="3873646"/>
              <a:ext cx="2317626" cy="2955010"/>
            </a:xfrm>
            <a:prstGeom prst="rect">
              <a:avLst/>
            </a:prstGeom>
          </p:spPr>
        </p:pic>
        <p:pic>
          <p:nvPicPr>
            <p:cNvPr id="11" name="Picture 10" descr="30b.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77872" y="5669636"/>
              <a:ext cx="1311024" cy="927716"/>
            </a:xfrm>
            <a:prstGeom prst="rect">
              <a:avLst/>
            </a:prstGeom>
          </p:spPr>
        </p:pic>
        <p:sp>
          <p:nvSpPr>
            <p:cNvPr id="12" name="AutoShape 5"/>
            <p:cNvSpPr>
              <a:spLocks noChangeArrowheads="1"/>
            </p:cNvSpPr>
            <p:nvPr/>
          </p:nvSpPr>
          <p:spPr bwMode="auto">
            <a:xfrm>
              <a:off x="7543800" y="5943600"/>
              <a:ext cx="990600" cy="381000"/>
            </a:xfrm>
            <a:prstGeom prst="rightArrow">
              <a:avLst>
                <a:gd name="adj1" fmla="val 50000"/>
                <a:gd name="adj2" fmla="val 95833"/>
              </a:avLst>
            </a:prstGeom>
            <a:solidFill>
              <a:schemeClr val="accent1"/>
            </a:solidFill>
            <a:ln w="9525">
              <a:solidFill>
                <a:schemeClr val="tx1"/>
              </a:solidFill>
              <a:miter lim="800000"/>
              <a:headEnd/>
              <a:tailEnd/>
            </a:ln>
          </p:spPr>
          <p:txBody>
            <a:bodyPr wrap="none" anchor="ctr"/>
            <a:lstStyle/>
            <a:p>
              <a:pPr eaLnBrk="0" hangingPunct="0"/>
              <a:endParaRPr lang="en-US" sz="2200" b="0" baseline="0">
                <a:solidFill>
                  <a:srgbClr val="000000"/>
                </a:solidFill>
                <a:latin typeface="Comic Sans MS" charset="0"/>
                <a:ea typeface="ＭＳ Ｐゴシック" charset="-128"/>
                <a:cs typeface="ＭＳ Ｐゴシック" charset="-128"/>
              </a:endParaRPr>
            </a:p>
          </p:txBody>
        </p:sp>
        <p:sp>
          <p:nvSpPr>
            <p:cNvPr id="13" name="TextBox 12"/>
            <p:cNvSpPr txBox="1"/>
            <p:nvPr/>
          </p:nvSpPr>
          <p:spPr>
            <a:xfrm>
              <a:off x="8001000" y="4626114"/>
              <a:ext cx="1752600" cy="707886"/>
            </a:xfrm>
            <a:prstGeom prst="rect">
              <a:avLst/>
            </a:prstGeom>
            <a:noFill/>
          </p:spPr>
          <p:txBody>
            <a:bodyPr wrap="square" rtlCol="0">
              <a:spAutoFit/>
            </a:bodyPr>
            <a:lstStyle/>
            <a:p>
              <a:pPr algn="r" eaLnBrk="0" hangingPunct="0"/>
              <a:r>
                <a:rPr lang="en-US" sz="2000" b="0" i="1" baseline="0" dirty="0" smtClean="0">
                  <a:solidFill>
                    <a:srgbClr val="000000"/>
                  </a:solidFill>
                  <a:latin typeface="Comic Sans MS" charset="0"/>
                  <a:ea typeface="ＭＳ Ｐゴシック" charset="-128"/>
                  <a:cs typeface="ＭＳ Ｐゴシック" charset="-128"/>
                </a:rPr>
                <a:t>From 595</a:t>
              </a:r>
              <a:br>
                <a:rPr lang="en-US" sz="2000" b="0" i="1" baseline="0" dirty="0" smtClean="0">
                  <a:solidFill>
                    <a:srgbClr val="000000"/>
                  </a:solidFill>
                  <a:latin typeface="Comic Sans MS" charset="0"/>
                  <a:ea typeface="ＭＳ Ｐゴシック" charset="-128"/>
                  <a:cs typeface="ＭＳ Ｐゴシック" charset="-128"/>
                </a:rPr>
              </a:br>
              <a:r>
                <a:rPr lang="en-US" sz="2000" b="0" i="1" baseline="0" dirty="0" smtClean="0">
                  <a:solidFill>
                    <a:srgbClr val="000000"/>
                  </a:solidFill>
                  <a:latin typeface="Comic Sans MS" charset="0"/>
                  <a:ea typeface="ＭＳ Ｐゴシック" charset="-128"/>
                  <a:cs typeface="ＭＳ Ｐゴシック" charset="-128"/>
                </a:rPr>
                <a:t> to 10 liters</a:t>
              </a:r>
              <a:endParaRPr lang="en-US" sz="2000" b="0" i="1" baseline="0" dirty="0">
                <a:solidFill>
                  <a:srgbClr val="000000"/>
                </a:solidFill>
                <a:latin typeface="Comic Sans MS" charset="0"/>
                <a:ea typeface="ＭＳ Ｐゴシック" charset="-128"/>
                <a:cs typeface="ＭＳ Ｐゴシック" charset="-128"/>
              </a:endParaRPr>
            </a:p>
          </p:txBody>
        </p:sp>
      </p:grpSp>
      <p:sp>
        <p:nvSpPr>
          <p:cNvPr id="14"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43</a:t>
            </a:fld>
            <a:endParaRPr lang="en-GB" dirty="0">
              <a:solidFill>
                <a:srgbClr val="00CC99"/>
              </a:solidFill>
            </a:endParaRPr>
          </a:p>
        </p:txBody>
      </p:sp>
      <p:sp>
        <p:nvSpPr>
          <p:cNvPr id="3" name="Footer Placeholder 2"/>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33685681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bldLvl="2"/>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p:cNvSpPr>
            <a:spLocks noGrp="1"/>
          </p:cNvSpPr>
          <p:nvPr>
            <p:ph type="title" idx="4294967295"/>
          </p:nvPr>
        </p:nvSpPr>
        <p:spPr>
          <a:ln/>
        </p:spPr>
        <p:txBody>
          <a:bodyPr/>
          <a:lstStyle/>
          <a:p>
            <a:r>
              <a:rPr lang="en-US" dirty="0" smtClean="0">
                <a:ea typeface="ＭＳ Ｐゴシック" pitchFamily="34" charset="-128"/>
              </a:rPr>
              <a:t>Electronics optimization</a:t>
            </a:r>
          </a:p>
        </p:txBody>
      </p:sp>
      <p:sp>
        <p:nvSpPr>
          <p:cNvPr id="33801" name="Content Placeholder 4"/>
          <p:cNvSpPr>
            <a:spLocks/>
          </p:cNvSpPr>
          <p:nvPr/>
        </p:nvSpPr>
        <p:spPr bwMode="auto">
          <a:xfrm>
            <a:off x="-15552" y="548680"/>
            <a:ext cx="6120680" cy="6277570"/>
          </a:xfrm>
          <a:prstGeom prst="rect">
            <a:avLst/>
          </a:prstGeom>
          <a:noFill/>
          <a:ln w="9525">
            <a:noFill/>
            <a:miter lim="800000"/>
            <a:headEnd/>
            <a:tailEnd/>
          </a:ln>
        </p:spPr>
        <p:txBody>
          <a:bodyPr/>
          <a:lstStyle/>
          <a:p>
            <a:pPr marL="342900" indent="-342900" eaLnBrk="0" hangingPunct="0">
              <a:lnSpc>
                <a:spcPts val="2600"/>
              </a:lnSpc>
              <a:spcBef>
                <a:spcPct val="20000"/>
              </a:spcBef>
              <a:buClr>
                <a:srgbClr val="FF0000"/>
              </a:buClr>
              <a:buFont typeface="Zapf Dingbats"/>
              <a:buChar char="l"/>
            </a:pPr>
            <a:r>
              <a:rPr lang="en-US" sz="2200" b="0" baseline="0" dirty="0" smtClean="0">
                <a:latin typeface="Comic Sans MS" pitchFamily="66" charset="0"/>
              </a:rPr>
              <a:t>The new electronics response is designed to be faster without undershoot </a:t>
            </a:r>
            <a:r>
              <a:rPr lang="en-US" sz="2200" b="0" baseline="0" dirty="0">
                <a:latin typeface="Comic Sans MS" pitchFamily="66" charset="0"/>
              </a:rPr>
              <a:t>with optimized </a:t>
            </a:r>
            <a:r>
              <a:rPr lang="en-US" sz="2200" b="0" baseline="0" dirty="0" smtClean="0">
                <a:latin typeface="Comic Sans MS" pitchFamily="66" charset="0"/>
              </a:rPr>
              <a:t>shaping. So far the approach is:</a:t>
            </a:r>
          </a:p>
          <a:p>
            <a:pPr marL="800100" lvl="1" indent="-342900" eaLnBrk="0" hangingPunct="0">
              <a:lnSpc>
                <a:spcPts val="2600"/>
              </a:lnSpc>
              <a:spcBef>
                <a:spcPct val="20000"/>
              </a:spcBef>
              <a:buClr>
                <a:srgbClr val="FF0000"/>
              </a:buClr>
              <a:buFont typeface="Wingdings" pitchFamily="2" charset="2"/>
              <a:buChar char="Ø"/>
            </a:pPr>
            <a:r>
              <a:rPr lang="en-US" sz="2200" b="0" baseline="0" dirty="0" smtClean="0">
                <a:latin typeface="Comic Sans MS" pitchFamily="66" charset="0"/>
              </a:rPr>
              <a:t>signal integration by pre-amplifier (long shaping time) followed by      zero-pole cancellation circuit;</a:t>
            </a:r>
          </a:p>
          <a:p>
            <a:pPr marL="800100" lvl="1" indent="-342900" eaLnBrk="0" hangingPunct="0">
              <a:lnSpc>
                <a:spcPts val="2600"/>
              </a:lnSpc>
              <a:spcBef>
                <a:spcPct val="20000"/>
              </a:spcBef>
              <a:buClr>
                <a:srgbClr val="FF0000"/>
              </a:buClr>
              <a:buFont typeface="Wingdings" pitchFamily="2" charset="2"/>
              <a:buChar char="Ø"/>
            </a:pPr>
            <a:r>
              <a:rPr lang="en-US" sz="2200" b="0" baseline="0" dirty="0" smtClean="0">
                <a:latin typeface="Comic Sans MS" pitchFamily="66" charset="0"/>
              </a:rPr>
              <a:t>short shaping time preserves bipolar signals in induction planes allowing for numerical integration of the digitized output.</a:t>
            </a:r>
          </a:p>
          <a:p>
            <a:pPr marL="342900" indent="-342900" eaLnBrk="0" hangingPunct="0">
              <a:lnSpc>
                <a:spcPts val="2600"/>
              </a:lnSpc>
              <a:spcBef>
                <a:spcPct val="20000"/>
              </a:spcBef>
              <a:buClr>
                <a:srgbClr val="FF0000"/>
              </a:buClr>
              <a:buFont typeface="Zapf Dingbats"/>
              <a:buChar char="l"/>
            </a:pPr>
            <a:r>
              <a:rPr lang="en-US" sz="2200" b="0" baseline="0" dirty="0">
                <a:latin typeface="Comic Sans MS" pitchFamily="66" charset="0"/>
              </a:rPr>
              <a:t>O</a:t>
            </a:r>
            <a:r>
              <a:rPr lang="en-US" sz="2200" b="0" baseline="0" dirty="0" smtClean="0">
                <a:latin typeface="Comic Sans MS" pitchFamily="66" charset="0"/>
              </a:rPr>
              <a:t>ngoing tests at Lar TPC facility in CERN and LNL facilities.</a:t>
            </a:r>
          </a:p>
          <a:p>
            <a:pPr marL="342900" indent="-342900" eaLnBrk="0" hangingPunct="0">
              <a:lnSpc>
                <a:spcPts val="2600"/>
              </a:lnSpc>
              <a:spcBef>
                <a:spcPct val="20000"/>
              </a:spcBef>
              <a:buClr>
                <a:srgbClr val="FF0000"/>
              </a:buClr>
              <a:buFont typeface="Zapf Dingbats"/>
              <a:buChar char="l"/>
            </a:pPr>
            <a:r>
              <a:rPr lang="en-US" sz="2200" b="0" baseline="0" dirty="0" smtClean="0">
                <a:latin typeface="Comic Sans MS" pitchFamily="66" charset="0"/>
              </a:rPr>
              <a:t>Significant improvement on the Induction wire planes</a:t>
            </a:r>
            <a:r>
              <a:rPr lang="en-US" sz="2200" b="0" baseline="0" dirty="0">
                <a:latin typeface="Comic Sans MS" pitchFamily="66" charset="0"/>
              </a:rPr>
              <a:t> </a:t>
            </a:r>
            <a:r>
              <a:rPr lang="en-US" sz="2200" b="0" baseline="0" dirty="0" smtClean="0">
                <a:latin typeface="Comic Sans MS" pitchFamily="66" charset="0"/>
              </a:rPr>
              <a:t>is obtained.</a:t>
            </a:r>
          </a:p>
          <a:p>
            <a:pPr marL="342900" indent="-342900" eaLnBrk="0" hangingPunct="0">
              <a:lnSpc>
                <a:spcPts val="2600"/>
              </a:lnSpc>
              <a:spcBef>
                <a:spcPct val="20000"/>
              </a:spcBef>
              <a:buClr>
                <a:srgbClr val="FF0000"/>
              </a:buClr>
              <a:buFont typeface="Zapf Dingbats"/>
              <a:buChar char="l"/>
            </a:pPr>
            <a:r>
              <a:rPr lang="en-US" sz="2200" b="0" baseline="0" dirty="0">
                <a:solidFill>
                  <a:srgbClr val="000000"/>
                </a:solidFill>
                <a:latin typeface="+mn-lt"/>
              </a:rPr>
              <a:t>New cables have been </a:t>
            </a:r>
            <a:r>
              <a:rPr lang="en-US" sz="2200" b="0" baseline="0" dirty="0" smtClean="0">
                <a:solidFill>
                  <a:srgbClr val="000000"/>
                </a:solidFill>
                <a:latin typeface="+mn-lt"/>
              </a:rPr>
              <a:t>selected. </a:t>
            </a:r>
            <a:r>
              <a:rPr lang="en-US" sz="2200" b="0" baseline="0" dirty="0">
                <a:solidFill>
                  <a:srgbClr val="000000"/>
                </a:solidFill>
                <a:latin typeface="+mn-lt"/>
              </a:rPr>
              <a:t>First delivery is expected in </a:t>
            </a:r>
            <a:r>
              <a:rPr lang="en-US" sz="2200" b="0" baseline="0" dirty="0" smtClean="0">
                <a:solidFill>
                  <a:srgbClr val="000000"/>
                </a:solidFill>
                <a:latin typeface="+mn-lt"/>
              </a:rPr>
              <a:t>April</a:t>
            </a:r>
            <a:r>
              <a:rPr lang="en-US" sz="2200" b="0" baseline="0" dirty="0">
                <a:solidFill>
                  <a:srgbClr val="000000"/>
                </a:solidFill>
              </a:rPr>
              <a:t>.</a:t>
            </a:r>
          </a:p>
          <a:p>
            <a:pPr marL="342900" indent="-342900" eaLnBrk="0" hangingPunct="0">
              <a:lnSpc>
                <a:spcPts val="2700"/>
              </a:lnSpc>
              <a:spcBef>
                <a:spcPct val="20000"/>
              </a:spcBef>
              <a:buClr>
                <a:srgbClr val="FF0000"/>
              </a:buClr>
              <a:buFont typeface="Zapf Dingbats"/>
              <a:buChar char="l"/>
            </a:pPr>
            <a:endParaRPr lang="en-US" sz="2200" b="0" baseline="0" dirty="0" smtClean="0">
              <a:latin typeface="Comic Sans MS" pitchFamily="66" charset="0"/>
            </a:endParaRPr>
          </a:p>
        </p:txBody>
      </p:sp>
      <p:grpSp>
        <p:nvGrpSpPr>
          <p:cNvPr id="2" name="Group 1"/>
          <p:cNvGrpSpPr/>
          <p:nvPr/>
        </p:nvGrpSpPr>
        <p:grpSpPr>
          <a:xfrm>
            <a:off x="5636449" y="1340768"/>
            <a:ext cx="4112182" cy="5190883"/>
            <a:chOff x="5636449" y="1340768"/>
            <a:chExt cx="4112182" cy="5190883"/>
          </a:xfrm>
        </p:grpSpPr>
        <p:pic>
          <p:nvPicPr>
            <p:cNvPr id="7" name="Picture 6" descr="icarino_lnl.pdf"/>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82485" y="1340768"/>
              <a:ext cx="3666146" cy="4750494"/>
            </a:xfrm>
            <a:prstGeom prst="rect">
              <a:avLst/>
            </a:prstGeom>
          </p:spPr>
        </p:pic>
        <p:sp>
          <p:nvSpPr>
            <p:cNvPr id="4" name="Rectangle 3"/>
            <p:cNvSpPr/>
            <p:nvPr/>
          </p:nvSpPr>
          <p:spPr>
            <a:xfrm>
              <a:off x="5636449" y="6131541"/>
              <a:ext cx="4095993" cy="400110"/>
            </a:xfrm>
            <a:prstGeom prst="rect">
              <a:avLst/>
            </a:prstGeom>
          </p:spPr>
          <p:txBody>
            <a:bodyPr wrap="none">
              <a:spAutoFit/>
            </a:bodyPr>
            <a:lstStyle/>
            <a:p>
              <a:r>
                <a:rPr lang="en-US" sz="2000" b="0" baseline="0" dirty="0" smtClean="0">
                  <a:solidFill>
                    <a:srgbClr val="0000FF"/>
                  </a:solidFill>
                  <a:latin typeface="Comic Sans MS" pitchFamily="66" charset="0"/>
                </a:rPr>
                <a:t>Test set-up on ICARINO at LNL</a:t>
              </a:r>
            </a:p>
          </p:txBody>
        </p:sp>
      </p:grpSp>
      <p:sp>
        <p:nvSpPr>
          <p:cNvPr id="9"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44</a:t>
            </a:fld>
            <a:endParaRPr lang="en-GB" dirty="0">
              <a:solidFill>
                <a:srgbClr val="00CC99"/>
              </a:solidFill>
            </a:endParaRPr>
          </a:p>
        </p:txBody>
      </p:sp>
      <p:sp>
        <p:nvSpPr>
          <p:cNvPr id="3" name="Footer Placeholder 2"/>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12734274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80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80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80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80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80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80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1"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3"/>
          <p:cNvSpPr>
            <a:spLocks noGrp="1"/>
          </p:cNvSpPr>
          <p:nvPr>
            <p:ph type="title"/>
          </p:nvPr>
        </p:nvSpPr>
        <p:spPr>
          <a:xfrm>
            <a:off x="16442" y="2943"/>
            <a:ext cx="9906000" cy="533400"/>
          </a:xfrm>
        </p:spPr>
        <p:txBody>
          <a:bodyPr/>
          <a:lstStyle/>
          <a:p>
            <a:r>
              <a:rPr lang="en-US" dirty="0" err="1" smtClean="0">
                <a:latin typeface="Helvetica" charset="0"/>
              </a:rPr>
              <a:t>Cosmics</a:t>
            </a:r>
            <a:r>
              <a:rPr lang="en-US" dirty="0" smtClean="0">
                <a:latin typeface="Helvetica" charset="0"/>
              </a:rPr>
              <a:t> test @ CERN </a:t>
            </a:r>
            <a:r>
              <a:rPr lang="en-US" dirty="0" err="1" smtClean="0">
                <a:latin typeface="Helvetica" charset="0"/>
              </a:rPr>
              <a:t>LAr</a:t>
            </a:r>
            <a:r>
              <a:rPr lang="en-US" dirty="0" smtClean="0">
                <a:latin typeface="Helvetica" charset="0"/>
              </a:rPr>
              <a:t> TPC facility</a:t>
            </a:r>
            <a:endParaRPr lang="en-US" dirty="0" smtClean="0">
              <a:ea typeface="ＭＳ Ｐゴシック" pitchFamily="34" charset="-128"/>
            </a:endParaRPr>
          </a:p>
        </p:txBody>
      </p:sp>
      <p:sp>
        <p:nvSpPr>
          <p:cNvPr id="8" name="Content Placeholder 4"/>
          <p:cNvSpPr>
            <a:spLocks noGrp="1"/>
          </p:cNvSpPr>
          <p:nvPr>
            <p:ph idx="1"/>
          </p:nvPr>
        </p:nvSpPr>
        <p:spPr>
          <a:xfrm>
            <a:off x="-2535832" y="-4995936"/>
            <a:ext cx="6321152" cy="3352800"/>
          </a:xfrm>
        </p:spPr>
        <p:txBody>
          <a:bodyPr/>
          <a:lstStyle/>
          <a:p>
            <a:pPr marL="0" lvl="0" indent="0">
              <a:lnSpc>
                <a:spcPct val="110000"/>
              </a:lnSpc>
              <a:spcBef>
                <a:spcPts val="1128"/>
              </a:spcBef>
              <a:buNone/>
            </a:pPr>
            <a:endParaRPr lang="it-IT" sz="2200" dirty="0">
              <a:solidFill>
                <a:srgbClr val="000000"/>
              </a:solidFill>
            </a:endParaRPr>
          </a:p>
          <a:p>
            <a:pPr marL="0" lvl="0" indent="0">
              <a:lnSpc>
                <a:spcPct val="110000"/>
              </a:lnSpc>
              <a:spcBef>
                <a:spcPts val="1128"/>
              </a:spcBef>
              <a:buNone/>
            </a:pPr>
            <a:endParaRPr lang="it-IT" sz="2200" dirty="0" smtClean="0">
              <a:solidFill>
                <a:srgbClr val="000000"/>
              </a:solidFill>
            </a:endParaRPr>
          </a:p>
          <a:p>
            <a:pPr lvl="0">
              <a:lnSpc>
                <a:spcPct val="110000"/>
              </a:lnSpc>
              <a:spcBef>
                <a:spcPts val="1128"/>
              </a:spcBef>
            </a:pPr>
            <a:endParaRPr lang="it-IT" sz="2200" dirty="0" smtClean="0">
              <a:solidFill>
                <a:srgbClr val="000000"/>
              </a:solidFill>
            </a:endParaRPr>
          </a:p>
          <a:p>
            <a:pPr lvl="0">
              <a:lnSpc>
                <a:spcPct val="110000"/>
              </a:lnSpc>
              <a:spcBef>
                <a:spcPts val="1128"/>
              </a:spcBef>
            </a:pPr>
            <a:endParaRPr lang="en-US" sz="2200" dirty="0" smtClean="0">
              <a:solidFill>
                <a:srgbClr val="000000"/>
              </a:solidFill>
            </a:endParaRPr>
          </a:p>
        </p:txBody>
      </p:sp>
      <p:sp>
        <p:nvSpPr>
          <p:cNvPr id="17" name="Rettangolo 16"/>
          <p:cNvSpPr/>
          <p:nvPr/>
        </p:nvSpPr>
        <p:spPr>
          <a:xfrm>
            <a:off x="4889376" y="3725416"/>
            <a:ext cx="184666" cy="256480"/>
          </a:xfrm>
          <a:prstGeom prst="rect">
            <a:avLst/>
          </a:prstGeom>
        </p:spPr>
        <p:txBody>
          <a:bodyPr wrap="none">
            <a:spAutoFit/>
          </a:bodyPr>
          <a:lstStyle/>
          <a:p>
            <a:endParaRPr lang="it-IT" dirty="0"/>
          </a:p>
        </p:txBody>
      </p:sp>
      <p:sp>
        <p:nvSpPr>
          <p:cNvPr id="18"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45</a:t>
            </a:fld>
            <a:endParaRPr lang="en-GB" dirty="0">
              <a:solidFill>
                <a:srgbClr val="00CC99"/>
              </a:solidFill>
            </a:endParaRPr>
          </a:p>
        </p:txBody>
      </p:sp>
      <p:grpSp>
        <p:nvGrpSpPr>
          <p:cNvPr id="31" name="Group 30"/>
          <p:cNvGrpSpPr/>
          <p:nvPr/>
        </p:nvGrpSpPr>
        <p:grpSpPr>
          <a:xfrm>
            <a:off x="1064568" y="536882"/>
            <a:ext cx="8352928" cy="2366044"/>
            <a:chOff x="59917" y="-50411"/>
            <a:chExt cx="9059659" cy="2592960"/>
          </a:xfrm>
        </p:grpSpPr>
        <p:pic>
          <p:nvPicPr>
            <p:cNvPr id="32" name="Picture 3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93" y="368017"/>
              <a:ext cx="4322990" cy="2174532"/>
            </a:xfrm>
            <a:prstGeom prst="rect">
              <a:avLst/>
            </a:prstGeom>
          </p:spPr>
        </p:pic>
        <p:pic>
          <p:nvPicPr>
            <p:cNvPr id="33" name="Picture 3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63000" y="193811"/>
              <a:ext cx="4322990" cy="2017354"/>
            </a:xfrm>
            <a:prstGeom prst="rect">
              <a:avLst/>
            </a:prstGeom>
          </p:spPr>
        </p:pic>
        <p:sp>
          <p:nvSpPr>
            <p:cNvPr id="34" name="Rectangle 33"/>
            <p:cNvSpPr/>
            <p:nvPr/>
          </p:nvSpPr>
          <p:spPr>
            <a:xfrm>
              <a:off x="59917" y="-50411"/>
              <a:ext cx="9059659" cy="43232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i="1" dirty="0" err="1" smtClean="0"/>
                <a:t>dd</a:t>
              </a:r>
              <a:endParaRPr lang="en-US" i="1" dirty="0"/>
            </a:p>
          </p:txBody>
        </p:sp>
        <p:sp>
          <p:nvSpPr>
            <p:cNvPr id="35" name="Rectangle 34"/>
            <p:cNvSpPr/>
            <p:nvPr/>
          </p:nvSpPr>
          <p:spPr>
            <a:xfrm>
              <a:off x="59917" y="2211165"/>
              <a:ext cx="9059659" cy="331384"/>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6" name="TextBox 35"/>
          <p:cNvSpPr txBox="1"/>
          <p:nvPr/>
        </p:nvSpPr>
        <p:spPr>
          <a:xfrm rot="16200000">
            <a:off x="-446011" y="1618421"/>
            <a:ext cx="2266967" cy="584775"/>
          </a:xfrm>
          <a:prstGeom prst="rect">
            <a:avLst/>
          </a:prstGeom>
          <a:noFill/>
        </p:spPr>
        <p:txBody>
          <a:bodyPr wrap="none" rtlCol="0">
            <a:spAutoFit/>
          </a:bodyPr>
          <a:lstStyle/>
          <a:p>
            <a:pPr algn="ctr"/>
            <a:r>
              <a:rPr lang="en-US" b="0" baseline="0"/>
              <a:t>180 µ</a:t>
            </a:r>
            <a:r>
              <a:rPr lang="en-US" b="0" baseline="0" smtClean="0"/>
              <a:t>s </a:t>
            </a:r>
            <a:r>
              <a:rPr lang="en-US" b="0" baseline="0" dirty="0"/>
              <a:t>(280 mm</a:t>
            </a:r>
            <a:r>
              <a:rPr lang="en-US" b="0" baseline="0" dirty="0" smtClean="0"/>
              <a:t>) </a:t>
            </a:r>
          </a:p>
          <a:p>
            <a:pPr algn="ctr"/>
            <a:r>
              <a:rPr lang="en-US" b="0" baseline="0" dirty="0" smtClean="0"/>
              <a:t>Drift velocity 1.5mm/µs</a:t>
            </a:r>
            <a:endParaRPr lang="en-US" b="0" baseline="0" dirty="0"/>
          </a:p>
        </p:txBody>
      </p:sp>
      <p:sp>
        <p:nvSpPr>
          <p:cNvPr id="37" name="TextBox 36"/>
          <p:cNvSpPr txBox="1"/>
          <p:nvPr/>
        </p:nvSpPr>
        <p:spPr>
          <a:xfrm>
            <a:off x="1928664" y="2522255"/>
            <a:ext cx="2909771" cy="338554"/>
          </a:xfrm>
          <a:prstGeom prst="rect">
            <a:avLst/>
          </a:prstGeom>
          <a:noFill/>
        </p:spPr>
        <p:txBody>
          <a:bodyPr wrap="none" rtlCol="0">
            <a:spAutoFit/>
          </a:bodyPr>
          <a:lstStyle/>
          <a:p>
            <a:r>
              <a:rPr lang="en-US" b="0" baseline="0" dirty="0"/>
              <a:t>128 collection wires (325 mm)</a:t>
            </a:r>
          </a:p>
        </p:txBody>
      </p:sp>
      <p:sp>
        <p:nvSpPr>
          <p:cNvPr id="38" name="TextBox 37"/>
          <p:cNvSpPr txBox="1"/>
          <p:nvPr/>
        </p:nvSpPr>
        <p:spPr>
          <a:xfrm>
            <a:off x="6088116" y="2550590"/>
            <a:ext cx="2876108" cy="338554"/>
          </a:xfrm>
          <a:prstGeom prst="rect">
            <a:avLst/>
          </a:prstGeom>
          <a:noFill/>
        </p:spPr>
        <p:txBody>
          <a:bodyPr wrap="none" rtlCol="0">
            <a:spAutoFit/>
          </a:bodyPr>
          <a:lstStyle/>
          <a:p>
            <a:r>
              <a:rPr lang="en-US" b="0" baseline="0" dirty="0"/>
              <a:t>128 induction wires (325 mm)</a:t>
            </a:r>
          </a:p>
        </p:txBody>
      </p:sp>
      <p:pic>
        <p:nvPicPr>
          <p:cNvPr id="39" name="Picture 3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72602" y="4925430"/>
            <a:ext cx="5944363" cy="1547476"/>
          </a:xfrm>
          <a:prstGeom prst="rect">
            <a:avLst/>
          </a:prstGeom>
        </p:spPr>
      </p:pic>
      <p:pic>
        <p:nvPicPr>
          <p:cNvPr id="40" name="Picture 3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48007" y="3050683"/>
            <a:ext cx="5944363" cy="1554680"/>
          </a:xfrm>
          <a:prstGeom prst="rect">
            <a:avLst/>
          </a:prstGeom>
        </p:spPr>
      </p:pic>
      <p:sp>
        <p:nvSpPr>
          <p:cNvPr id="41" name="TextBox 40"/>
          <p:cNvSpPr txBox="1"/>
          <p:nvPr/>
        </p:nvSpPr>
        <p:spPr>
          <a:xfrm>
            <a:off x="3675658" y="4623047"/>
            <a:ext cx="2592376" cy="338554"/>
          </a:xfrm>
          <a:prstGeom prst="rect">
            <a:avLst/>
          </a:prstGeom>
          <a:noFill/>
        </p:spPr>
        <p:txBody>
          <a:bodyPr wrap="none" rtlCol="0">
            <a:spAutoFit/>
          </a:bodyPr>
          <a:lstStyle/>
          <a:p>
            <a:r>
              <a:rPr lang="en-US" b="0" baseline="0" dirty="0"/>
              <a:t>Drift time (180 µ</a:t>
            </a:r>
            <a:r>
              <a:rPr lang="en-US" b="0" baseline="0" dirty="0" smtClean="0"/>
              <a:t>s, 4µs/div)</a:t>
            </a:r>
            <a:endParaRPr lang="en-US" b="0" baseline="0" dirty="0"/>
          </a:p>
        </p:txBody>
      </p:sp>
      <p:sp>
        <p:nvSpPr>
          <p:cNvPr id="42" name="TextBox 41"/>
          <p:cNvSpPr txBox="1"/>
          <p:nvPr/>
        </p:nvSpPr>
        <p:spPr>
          <a:xfrm rot="16200000">
            <a:off x="-281322" y="4756153"/>
            <a:ext cx="3487052" cy="338554"/>
          </a:xfrm>
          <a:prstGeom prst="rect">
            <a:avLst/>
          </a:prstGeom>
          <a:noFill/>
        </p:spPr>
        <p:txBody>
          <a:bodyPr wrap="none" rtlCol="0">
            <a:spAutoFit/>
          </a:bodyPr>
          <a:lstStyle/>
          <a:p>
            <a:r>
              <a:rPr lang="en-US" b="0" baseline="0" dirty="0"/>
              <a:t>Pulse height </a:t>
            </a:r>
            <a:r>
              <a:rPr lang="en-US" b="0" baseline="0" dirty="0" smtClean="0"/>
              <a:t>in units of~400 el/count</a:t>
            </a:r>
            <a:endParaRPr lang="en-US" b="0" baseline="0" dirty="0"/>
          </a:p>
        </p:txBody>
      </p:sp>
      <p:sp>
        <p:nvSpPr>
          <p:cNvPr id="43" name="Rectangle 42"/>
          <p:cNvSpPr/>
          <p:nvPr/>
        </p:nvSpPr>
        <p:spPr>
          <a:xfrm>
            <a:off x="6294101" y="3273241"/>
            <a:ext cx="3469019" cy="338554"/>
          </a:xfrm>
          <a:prstGeom prst="rect">
            <a:avLst/>
          </a:prstGeom>
        </p:spPr>
        <p:txBody>
          <a:bodyPr wrap="none">
            <a:spAutoFit/>
          </a:bodyPr>
          <a:lstStyle/>
          <a:p>
            <a:r>
              <a:rPr lang="en-US" b="0" baseline="0" dirty="0"/>
              <a:t>Collection </a:t>
            </a:r>
            <a:r>
              <a:rPr lang="en-US" b="0" baseline="0" dirty="0" smtClean="0"/>
              <a:t>signal (on a single wires)</a:t>
            </a:r>
            <a:endParaRPr lang="en-US" b="0" baseline="0" dirty="0"/>
          </a:p>
        </p:txBody>
      </p:sp>
      <p:sp>
        <p:nvSpPr>
          <p:cNvPr id="44" name="Rectangle 43"/>
          <p:cNvSpPr/>
          <p:nvPr/>
        </p:nvSpPr>
        <p:spPr>
          <a:xfrm>
            <a:off x="6436534" y="4979020"/>
            <a:ext cx="3332463" cy="338554"/>
          </a:xfrm>
          <a:prstGeom prst="rect">
            <a:avLst/>
          </a:prstGeom>
        </p:spPr>
        <p:txBody>
          <a:bodyPr wrap="none">
            <a:spAutoFit/>
          </a:bodyPr>
          <a:lstStyle/>
          <a:p>
            <a:r>
              <a:rPr lang="en-US" b="0" baseline="0" dirty="0"/>
              <a:t>Induction </a:t>
            </a:r>
            <a:r>
              <a:rPr lang="en-US" b="0" baseline="0" dirty="0" smtClean="0"/>
              <a:t>signal (on a single wire)</a:t>
            </a:r>
            <a:endParaRPr lang="en-US" b="0" baseline="0" dirty="0"/>
          </a:p>
        </p:txBody>
      </p:sp>
      <p:sp>
        <p:nvSpPr>
          <p:cNvPr id="59" name="Rectangle 58"/>
          <p:cNvSpPr/>
          <p:nvPr/>
        </p:nvSpPr>
        <p:spPr>
          <a:xfrm>
            <a:off x="1754296" y="4318902"/>
            <a:ext cx="260008" cy="256480"/>
          </a:xfrm>
          <a:prstGeom prst="rect">
            <a:avLst/>
          </a:prstGeom>
        </p:spPr>
        <p:txBody>
          <a:bodyPr wrap="none">
            <a:spAutoFit/>
          </a:bodyPr>
          <a:lstStyle/>
          <a:p>
            <a:r>
              <a:rPr lang="en-US" dirty="0"/>
              <a:t>0</a:t>
            </a:r>
          </a:p>
        </p:txBody>
      </p:sp>
      <p:sp>
        <p:nvSpPr>
          <p:cNvPr id="60" name="Rectangle 59"/>
          <p:cNvSpPr/>
          <p:nvPr/>
        </p:nvSpPr>
        <p:spPr>
          <a:xfrm>
            <a:off x="1685457" y="2813607"/>
            <a:ext cx="335348" cy="256480"/>
          </a:xfrm>
          <a:prstGeom prst="rect">
            <a:avLst/>
          </a:prstGeom>
        </p:spPr>
        <p:txBody>
          <a:bodyPr wrap="none">
            <a:spAutoFit/>
          </a:bodyPr>
          <a:lstStyle/>
          <a:p>
            <a:r>
              <a:rPr lang="en-US" dirty="0"/>
              <a:t>40</a:t>
            </a:r>
          </a:p>
        </p:txBody>
      </p:sp>
      <p:sp>
        <p:nvSpPr>
          <p:cNvPr id="61" name="Rectangle 60"/>
          <p:cNvSpPr/>
          <p:nvPr/>
        </p:nvSpPr>
        <p:spPr>
          <a:xfrm>
            <a:off x="1656631" y="6422195"/>
            <a:ext cx="304892" cy="256480"/>
          </a:xfrm>
          <a:prstGeom prst="rect">
            <a:avLst/>
          </a:prstGeom>
        </p:spPr>
        <p:txBody>
          <a:bodyPr wrap="none">
            <a:spAutoFit/>
          </a:bodyPr>
          <a:lstStyle/>
          <a:p>
            <a:r>
              <a:rPr lang="en-US" dirty="0"/>
              <a:t>-5</a:t>
            </a:r>
          </a:p>
        </p:txBody>
      </p:sp>
      <p:sp>
        <p:nvSpPr>
          <p:cNvPr id="62" name="Rectangle 61"/>
          <p:cNvSpPr/>
          <p:nvPr/>
        </p:nvSpPr>
        <p:spPr>
          <a:xfrm>
            <a:off x="1626175" y="4827785"/>
            <a:ext cx="335348" cy="256480"/>
          </a:xfrm>
          <a:prstGeom prst="rect">
            <a:avLst/>
          </a:prstGeom>
        </p:spPr>
        <p:txBody>
          <a:bodyPr wrap="none">
            <a:spAutoFit/>
          </a:bodyPr>
          <a:lstStyle/>
          <a:p>
            <a:r>
              <a:rPr lang="en-US" dirty="0"/>
              <a:t>25</a:t>
            </a:r>
          </a:p>
        </p:txBody>
      </p:sp>
      <p:sp>
        <p:nvSpPr>
          <p:cNvPr id="7" name="TextBox 6"/>
          <p:cNvSpPr txBox="1"/>
          <p:nvPr/>
        </p:nvSpPr>
        <p:spPr>
          <a:xfrm>
            <a:off x="9010185" y="4850780"/>
            <a:ext cx="184731" cy="256480"/>
          </a:xfrm>
          <a:prstGeom prst="rect">
            <a:avLst/>
          </a:prstGeom>
          <a:noFill/>
        </p:spPr>
        <p:txBody>
          <a:bodyPr wrap="none" rtlCol="0">
            <a:spAutoFit/>
          </a:bodyPr>
          <a:lstStyle/>
          <a:p>
            <a:endParaRPr lang="en-US" dirty="0"/>
          </a:p>
        </p:txBody>
      </p:sp>
      <p:sp>
        <p:nvSpPr>
          <p:cNvPr id="2" name="Footer Placeholder 1"/>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348235786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3"/>
          <p:cNvSpPr>
            <a:spLocks noGrp="1"/>
          </p:cNvSpPr>
          <p:nvPr>
            <p:ph type="title"/>
          </p:nvPr>
        </p:nvSpPr>
        <p:spPr/>
        <p:txBody>
          <a:bodyPr/>
          <a:lstStyle/>
          <a:p>
            <a:r>
              <a:rPr lang="en-US" dirty="0" smtClean="0">
                <a:ea typeface="ＭＳ Ｐゴシック" pitchFamily="34" charset="-128"/>
              </a:rPr>
              <a:t>DAQ architecture</a:t>
            </a:r>
          </a:p>
        </p:txBody>
      </p:sp>
      <p:sp>
        <p:nvSpPr>
          <p:cNvPr id="26626" name="Content Placeholder 4"/>
          <p:cNvSpPr>
            <a:spLocks noGrp="1"/>
          </p:cNvSpPr>
          <p:nvPr>
            <p:ph idx="1"/>
          </p:nvPr>
        </p:nvSpPr>
        <p:spPr>
          <a:xfrm>
            <a:off x="0" y="549277"/>
            <a:ext cx="3296816" cy="4895947"/>
          </a:xfrm>
        </p:spPr>
        <p:txBody>
          <a:bodyPr/>
          <a:lstStyle/>
          <a:p>
            <a:pPr>
              <a:lnSpc>
                <a:spcPts val="2740"/>
              </a:lnSpc>
            </a:pPr>
            <a:r>
              <a:rPr lang="en-US" sz="2400" dirty="0">
                <a:latin typeface="Comic Sans MS" pitchFamily="66" charset="0"/>
              </a:rPr>
              <a:t>Prototypes under development use CONET-2 (by CAEN) transfer protocol (80 MB/s) and a A3818 controller. The system will guarantee the full TPC drift data recording even in case of a Booster repetition rate of 15 Hz (47 MB/s).</a:t>
            </a:r>
          </a:p>
          <a:p>
            <a:endParaRPr lang="en-US" sz="2200" dirty="0" smtClean="0">
              <a:ea typeface="ＭＳ Ｐゴシック" pitchFamily="34" charset="-128"/>
            </a:endParaRPr>
          </a:p>
        </p:txBody>
      </p:sp>
      <p:pic>
        <p:nvPicPr>
          <p:cNvPr id="26629" name="Picture 4" descr="TPCreadout_W"/>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03365" y="836712"/>
            <a:ext cx="6502635" cy="4464496"/>
          </a:xfrm>
          <a:prstGeom prst="rect">
            <a:avLst/>
          </a:prstGeom>
          <a:noFill/>
          <a:ln w="9525">
            <a:noFill/>
            <a:miter lim="800000"/>
            <a:headEnd/>
            <a:tailEnd/>
          </a:ln>
        </p:spPr>
      </p:pic>
      <p:sp>
        <p:nvSpPr>
          <p:cNvPr id="9" name="Content Placeholder 4"/>
          <p:cNvSpPr txBox="1">
            <a:spLocks/>
          </p:cNvSpPr>
          <p:nvPr/>
        </p:nvSpPr>
        <p:spPr bwMode="auto">
          <a:xfrm>
            <a:off x="0" y="5445224"/>
            <a:ext cx="9633520" cy="11521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a:buChar char="l"/>
              <a:defRPr>
                <a:solidFill>
                  <a:schemeClr val="tx1"/>
                </a:solidFill>
                <a:latin typeface="+mn-lt"/>
                <a:ea typeface="ＭＳ Ｐゴシック" pitchFamily="1" charset="-128"/>
                <a:cs typeface="ＭＳ Ｐゴシック" charset="0"/>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pitchFamily="-108" charset="-128"/>
                <a:sym typeface="Wingdings"/>
              </a:defRPr>
            </a:lvl2pPr>
            <a:lvl3pPr marL="1143000" indent="-228600" algn="l" rtl="0" eaLnBrk="0" fontAlgn="base" hangingPunct="0">
              <a:spcBef>
                <a:spcPct val="20000"/>
              </a:spcBef>
              <a:spcAft>
                <a:spcPct val="0"/>
              </a:spcAft>
              <a:buChar char="•"/>
              <a:defRPr>
                <a:solidFill>
                  <a:schemeClr val="tx1"/>
                </a:solidFill>
                <a:latin typeface="+mn-lt"/>
                <a:ea typeface="ＭＳ Ｐゴシック" pitchFamily="-108" charset="-128"/>
              </a:defRPr>
            </a:lvl3pPr>
            <a:lvl4pPr marL="1600200" indent="-228600" algn="l" rtl="0" eaLnBrk="0" fontAlgn="base" hangingPunct="0">
              <a:spcBef>
                <a:spcPct val="20000"/>
              </a:spcBef>
              <a:spcAft>
                <a:spcPct val="0"/>
              </a:spcAft>
              <a:buChar char="–"/>
              <a:defRPr>
                <a:solidFill>
                  <a:schemeClr val="tx1"/>
                </a:solidFill>
                <a:latin typeface="+mj-lt"/>
                <a:ea typeface="ＭＳ Ｐゴシック" pitchFamily="-108" charset="-128"/>
              </a:defRPr>
            </a:lvl4pPr>
            <a:lvl5pPr marL="2057400" indent="-228600" algn="l" rtl="0" eaLnBrk="0" fontAlgn="base" hangingPunct="0">
              <a:spcBef>
                <a:spcPct val="20000"/>
              </a:spcBef>
              <a:spcAft>
                <a:spcPct val="0"/>
              </a:spcAft>
              <a:buChar char="»"/>
              <a:defRPr>
                <a:solidFill>
                  <a:schemeClr val="tx1"/>
                </a:solidFill>
                <a:latin typeface="+mj-lt"/>
                <a:ea typeface="ＭＳ Ｐゴシック" pitchFamily="-108" charset="-128"/>
              </a:defRPr>
            </a:lvl5pPr>
            <a:lvl6pPr marL="2514600" indent="-228600" algn="l" rtl="0" eaLnBrk="0" fontAlgn="base" hangingPunct="0">
              <a:spcBef>
                <a:spcPct val="20000"/>
              </a:spcBef>
              <a:spcAft>
                <a:spcPct val="0"/>
              </a:spcAft>
              <a:buChar char="»"/>
              <a:defRPr>
                <a:solidFill>
                  <a:schemeClr val="tx1"/>
                </a:solidFill>
                <a:latin typeface="+mj-lt"/>
                <a:ea typeface="ＭＳ Ｐゴシック" pitchFamily="-108" charset="-128"/>
              </a:defRPr>
            </a:lvl6pPr>
            <a:lvl7pPr marL="2971800" indent="-228600" algn="l" rtl="0" eaLnBrk="0" fontAlgn="base" hangingPunct="0">
              <a:spcBef>
                <a:spcPct val="20000"/>
              </a:spcBef>
              <a:spcAft>
                <a:spcPct val="0"/>
              </a:spcAft>
              <a:buChar char="»"/>
              <a:defRPr>
                <a:solidFill>
                  <a:schemeClr val="tx1"/>
                </a:solidFill>
                <a:latin typeface="+mj-lt"/>
                <a:ea typeface="ＭＳ Ｐゴシック" pitchFamily="-108" charset="-128"/>
              </a:defRPr>
            </a:lvl7pPr>
            <a:lvl8pPr marL="3429000" indent="-228600" algn="l" rtl="0" eaLnBrk="0" fontAlgn="base" hangingPunct="0">
              <a:spcBef>
                <a:spcPct val="20000"/>
              </a:spcBef>
              <a:spcAft>
                <a:spcPct val="0"/>
              </a:spcAft>
              <a:buChar char="»"/>
              <a:defRPr>
                <a:solidFill>
                  <a:schemeClr val="tx1"/>
                </a:solidFill>
                <a:latin typeface="+mj-lt"/>
                <a:ea typeface="ＭＳ Ｐゴシック" pitchFamily="-108" charset="-128"/>
              </a:defRPr>
            </a:lvl8pPr>
            <a:lvl9pPr marL="3886200" indent="-228600" algn="l" rtl="0" eaLnBrk="0" fontAlgn="base" hangingPunct="0">
              <a:spcBef>
                <a:spcPct val="20000"/>
              </a:spcBef>
              <a:spcAft>
                <a:spcPct val="0"/>
              </a:spcAft>
              <a:buChar char="»"/>
              <a:defRPr>
                <a:solidFill>
                  <a:schemeClr val="tx1"/>
                </a:solidFill>
                <a:latin typeface="+mj-lt"/>
                <a:ea typeface="ＭＳ Ｐゴシック" pitchFamily="-108" charset="-128"/>
              </a:defRPr>
            </a:lvl9pPr>
          </a:lstStyle>
          <a:p>
            <a:pPr lvl="0"/>
            <a:r>
              <a:rPr lang="en-US" sz="2400" b="0" kern="0" baseline="0" dirty="0" smtClean="0">
                <a:solidFill>
                  <a:srgbClr val="000000"/>
                </a:solidFill>
              </a:rPr>
              <a:t>A DAQ demonstrator of </a:t>
            </a:r>
            <a:r>
              <a:rPr lang="en-US" sz="2400" b="0" kern="0" baseline="0" dirty="0">
                <a:solidFill>
                  <a:srgbClr val="000000"/>
                </a:solidFill>
              </a:rPr>
              <a:t>the basic </a:t>
            </a:r>
            <a:r>
              <a:rPr lang="en-US" sz="2400" b="0" kern="0" baseline="0" dirty="0" smtClean="0">
                <a:solidFill>
                  <a:srgbClr val="000000"/>
                </a:solidFill>
              </a:rPr>
              <a:t>functionality has </a:t>
            </a:r>
            <a:r>
              <a:rPr lang="en-US" sz="2400" b="0" kern="0" baseline="0" dirty="0">
                <a:solidFill>
                  <a:srgbClr val="000000"/>
                </a:solidFill>
              </a:rPr>
              <a:t>been setup </a:t>
            </a:r>
            <a:r>
              <a:rPr lang="en-US" sz="2400" b="0" kern="0" baseline="0" dirty="0" smtClean="0">
                <a:solidFill>
                  <a:srgbClr val="000000"/>
                </a:solidFill>
              </a:rPr>
              <a:t>at </a:t>
            </a:r>
            <a:r>
              <a:rPr lang="en-US" sz="2400" b="0" kern="0" baseline="0" dirty="0">
                <a:solidFill>
                  <a:srgbClr val="000000"/>
                </a:solidFill>
              </a:rPr>
              <a:t>LNL and </a:t>
            </a:r>
            <a:r>
              <a:rPr lang="en-US" sz="2400" b="0" kern="0" baseline="0" dirty="0" smtClean="0">
                <a:solidFill>
                  <a:srgbClr val="000000"/>
                </a:solidFill>
              </a:rPr>
              <a:t>CERN for integrating the synchronization </a:t>
            </a:r>
            <a:r>
              <a:rPr lang="en-US" sz="2400" b="0" kern="0" baseline="0" dirty="0">
                <a:solidFill>
                  <a:srgbClr val="000000"/>
                </a:solidFill>
              </a:rPr>
              <a:t>and readout of </a:t>
            </a:r>
            <a:r>
              <a:rPr lang="en-US" sz="2400" b="0" kern="0" baseline="0" dirty="0" smtClean="0">
                <a:solidFill>
                  <a:srgbClr val="000000"/>
                </a:solidFill>
              </a:rPr>
              <a:t>multiple TPC </a:t>
            </a:r>
            <a:r>
              <a:rPr lang="en-US" sz="2400" b="0" kern="0" baseline="0" dirty="0">
                <a:solidFill>
                  <a:srgbClr val="000000"/>
                </a:solidFill>
              </a:rPr>
              <a:t>front-end units with the PMT system. </a:t>
            </a:r>
          </a:p>
          <a:p>
            <a:endParaRPr lang="en-US" sz="2200" b="0" baseline="0" dirty="0">
              <a:solidFill>
                <a:srgbClr val="FF0000"/>
              </a:solidFill>
              <a:latin typeface="Comic Sans MS" pitchFamily="66" charset="0"/>
            </a:endParaRPr>
          </a:p>
        </p:txBody>
      </p:sp>
      <p:sp>
        <p:nvSpPr>
          <p:cNvPr id="10"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46</a:t>
            </a:fld>
            <a:endParaRPr lang="en-GB" dirty="0">
              <a:solidFill>
                <a:srgbClr val="00CC99"/>
              </a:solidFill>
            </a:endParaRPr>
          </a:p>
        </p:txBody>
      </p:sp>
      <p:sp>
        <p:nvSpPr>
          <p:cNvPr id="2" name="Footer Placeholder 1"/>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41027237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p:bldP spid="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Simulation </a:t>
            </a:r>
            <a:r>
              <a:rPr lang="en-US" dirty="0"/>
              <a:t>of cosmic ray </a:t>
            </a:r>
            <a:r>
              <a:rPr lang="en-US" dirty="0" smtClean="0"/>
              <a:t>(</a:t>
            </a:r>
            <a:r>
              <a:rPr lang="en-US" dirty="0" smtClean="0">
                <a:latin typeface="Symbol" charset="2"/>
                <a:cs typeface="Symbol" charset="2"/>
              </a:rPr>
              <a:t>n</a:t>
            </a:r>
            <a:r>
              <a:rPr lang="en-US" dirty="0" smtClean="0"/>
              <a:t>e) </a:t>
            </a:r>
            <a:r>
              <a:rPr lang="en-US" dirty="0"/>
              <a:t>events </a:t>
            </a:r>
            <a:endParaRPr lang="en-GB" dirty="0"/>
          </a:p>
        </p:txBody>
      </p:sp>
      <p:sp>
        <p:nvSpPr>
          <p:cNvPr id="3" name="Content Placeholder 2"/>
          <p:cNvSpPr>
            <a:spLocks noGrp="1"/>
          </p:cNvSpPr>
          <p:nvPr>
            <p:ph idx="1"/>
          </p:nvPr>
        </p:nvSpPr>
        <p:spPr>
          <a:xfrm>
            <a:off x="15552" y="681608"/>
            <a:ext cx="9906000" cy="5771728"/>
          </a:xfrm>
        </p:spPr>
        <p:txBody>
          <a:bodyPr/>
          <a:lstStyle/>
          <a:p>
            <a:pPr>
              <a:lnSpc>
                <a:spcPts val="2780"/>
              </a:lnSpc>
            </a:pPr>
            <a:r>
              <a:rPr lang="en-GB" sz="2400" i="1" dirty="0" smtClean="0"/>
              <a:t>Primary</a:t>
            </a:r>
            <a:r>
              <a:rPr lang="en-GB" sz="2400" dirty="0" smtClean="0"/>
              <a:t> </a:t>
            </a:r>
            <a:r>
              <a:rPr lang="en-GB" sz="2400" dirty="0"/>
              <a:t>cosmic </a:t>
            </a:r>
            <a:r>
              <a:rPr lang="en-GB" sz="2400" dirty="0" smtClean="0"/>
              <a:t>rays </a:t>
            </a:r>
            <a:r>
              <a:rPr lang="en-GB" sz="2400" dirty="0"/>
              <a:t>electrons </a:t>
            </a:r>
            <a:r>
              <a:rPr lang="en-GB" sz="2400" dirty="0" smtClean="0"/>
              <a:t>and hadrons are </a:t>
            </a:r>
            <a:r>
              <a:rPr lang="en-GB" sz="2400" dirty="0"/>
              <a:t>are strongly attenuated </a:t>
            </a:r>
            <a:r>
              <a:rPr lang="en-GB" sz="2400" dirty="0" smtClean="0"/>
              <a:t>by an heavy </a:t>
            </a:r>
            <a:r>
              <a:rPr lang="en-GB" sz="2400" dirty="0"/>
              <a:t>concrete </a:t>
            </a:r>
            <a:r>
              <a:rPr lang="en-GB" sz="2400" dirty="0" smtClean="0"/>
              <a:t>shield. </a:t>
            </a:r>
            <a:r>
              <a:rPr lang="en-GB" sz="2400" dirty="0"/>
              <a:t>However, </a:t>
            </a:r>
            <a:r>
              <a:rPr lang="en-GB" sz="2400" i="1" dirty="0"/>
              <a:t>secondary</a:t>
            </a:r>
            <a:r>
              <a:rPr lang="en-GB" sz="2400" dirty="0"/>
              <a:t> interactions </a:t>
            </a:r>
            <a:r>
              <a:rPr lang="en-GB" sz="2400" dirty="0" smtClean="0"/>
              <a:t>may enter </a:t>
            </a:r>
            <a:r>
              <a:rPr lang="en-GB" sz="2400" dirty="0"/>
              <a:t>the T600 </a:t>
            </a:r>
            <a:r>
              <a:rPr lang="en-GB" sz="2400" dirty="0" smtClean="0"/>
              <a:t>and be </a:t>
            </a:r>
            <a:r>
              <a:rPr lang="en-GB" sz="2400" dirty="0"/>
              <a:t>confused with </a:t>
            </a:r>
            <a:r>
              <a:rPr lang="en-GB" sz="2400" dirty="0" smtClean="0">
                <a:latin typeface="Symbol" charset="2"/>
                <a:cs typeface="Symbol" charset="2"/>
              </a:rPr>
              <a:t>n</a:t>
            </a:r>
            <a:r>
              <a:rPr lang="en-GB" sz="2400" dirty="0" smtClean="0">
                <a:cs typeface="Symbol" charset="2"/>
              </a:rPr>
              <a:t>e</a:t>
            </a:r>
            <a:r>
              <a:rPr lang="en-GB" sz="2400" dirty="0" smtClean="0"/>
              <a:t> events. </a:t>
            </a:r>
          </a:p>
          <a:p>
            <a:pPr>
              <a:lnSpc>
                <a:spcPts val="2780"/>
              </a:lnSpc>
            </a:pPr>
            <a:r>
              <a:rPr lang="en-GB" sz="2400" dirty="0" smtClean="0"/>
              <a:t>The </a:t>
            </a:r>
            <a:r>
              <a:rPr lang="en-GB" sz="2400" dirty="0"/>
              <a:t>propagation of the cosmic primary flux, predicted by CRY through the overburden with GEANT4 and FLUKA </a:t>
            </a:r>
            <a:r>
              <a:rPr lang="en-GB" sz="2400" dirty="0" smtClean="0"/>
              <a:t>codes shows </a:t>
            </a:r>
            <a:r>
              <a:rPr lang="en-GB" sz="2400" dirty="0"/>
              <a:t>comparable and substantial differences especially in the rates of hadrons passing through the concrete </a:t>
            </a:r>
            <a:r>
              <a:rPr lang="en-GB" sz="2400" dirty="0" smtClean="0"/>
              <a:t>shielding (up to a factor 4). </a:t>
            </a:r>
            <a:endParaRPr lang="en-US" sz="2400" dirty="0"/>
          </a:p>
          <a:p>
            <a:pPr>
              <a:lnSpc>
                <a:spcPts val="2780"/>
              </a:lnSpc>
            </a:pPr>
            <a:r>
              <a:rPr lang="en-GB" sz="2400" dirty="0"/>
              <a:t>Therefore, </a:t>
            </a:r>
            <a:r>
              <a:rPr lang="en-GB" sz="2400" dirty="0" smtClean="0"/>
              <a:t>an </a:t>
            </a:r>
            <a:r>
              <a:rPr lang="en-GB" sz="2400" dirty="0">
                <a:solidFill>
                  <a:srgbClr val="FF0000"/>
                </a:solidFill>
              </a:rPr>
              <a:t>experimental verification </a:t>
            </a:r>
            <a:r>
              <a:rPr lang="en-GB" sz="2400" dirty="0"/>
              <a:t>in comparison with the simulation is required and it will be performed at CERN with the much smaller WARP detector, already operated extensively at LNGS, which offers the opportunity to provide experimentally crucial information on cosmic ray induced background </a:t>
            </a:r>
            <a:r>
              <a:rPr lang="en-GB" sz="2400" dirty="0" smtClean="0"/>
              <a:t>events. </a:t>
            </a:r>
          </a:p>
          <a:p>
            <a:pPr marL="342900" lvl="1" indent="-342900">
              <a:lnSpc>
                <a:spcPts val="2780"/>
              </a:lnSpc>
              <a:buSzTx/>
              <a:buFont typeface="Zapf Dingbats"/>
              <a:buChar char="l"/>
            </a:pPr>
            <a:r>
              <a:rPr lang="en-US" sz="2400" dirty="0" smtClean="0">
                <a:ea typeface="Times New Roman"/>
              </a:rPr>
              <a:t>the </a:t>
            </a:r>
            <a:r>
              <a:rPr lang="en-US" sz="2400" dirty="0">
                <a:ea typeface="Times New Roman"/>
              </a:rPr>
              <a:t>apparatus is also configured </a:t>
            </a:r>
            <a:r>
              <a:rPr lang="en-US" sz="2400" dirty="0" smtClean="0">
                <a:ea typeface="Times New Roman"/>
              </a:rPr>
              <a:t>to </a:t>
            </a:r>
            <a:r>
              <a:rPr lang="en-US" sz="2400" dirty="0">
                <a:ea typeface="Times New Roman"/>
              </a:rPr>
              <a:t>ensure convincing proof on a relatively smaller </a:t>
            </a:r>
            <a:r>
              <a:rPr lang="en-US" sz="2400" dirty="0" smtClean="0">
                <a:ea typeface="Times New Roman"/>
              </a:rPr>
              <a:t>verification of several technologies </a:t>
            </a:r>
            <a:r>
              <a:rPr lang="en-US" sz="2400" dirty="0">
                <a:ea typeface="Times New Roman"/>
              </a:rPr>
              <a:t>required for the T600 </a:t>
            </a:r>
            <a:r>
              <a:rPr lang="en-US" sz="2400" dirty="0" smtClean="0">
                <a:ea typeface="Times New Roman"/>
              </a:rPr>
              <a:t>upgrade at CERN before going to FNAL.</a:t>
            </a:r>
            <a:endParaRPr lang="en-US" sz="2400" dirty="0">
              <a:latin typeface="Times New Roman"/>
              <a:ea typeface="Times New Roman"/>
            </a:endParaRPr>
          </a:p>
        </p:txBody>
      </p:sp>
      <p:sp>
        <p:nvSpPr>
          <p:cNvPr id="4" name="Footer Placeholder 3"/>
          <p:cNvSpPr>
            <a:spLocks noGrp="1"/>
          </p:cNvSpPr>
          <p:nvPr>
            <p:ph type="ftr" sz="quarter" idx="10"/>
          </p:nvPr>
        </p:nvSpPr>
        <p:spPr/>
        <p:txBody>
          <a:bodyPr/>
          <a:lstStyle/>
          <a:p>
            <a:pPr>
              <a:defRPr/>
            </a:pPr>
            <a:r>
              <a:rPr lang="en-GB" smtClean="0"/>
              <a:t>SPSC_April 2016</a:t>
            </a:r>
            <a:endParaRPr lang="en-GB" dirty="0"/>
          </a:p>
        </p:txBody>
      </p:sp>
      <p:sp>
        <p:nvSpPr>
          <p:cNvPr id="5" name="Slide Number Placeholder 4"/>
          <p:cNvSpPr>
            <a:spLocks noGrp="1"/>
          </p:cNvSpPr>
          <p:nvPr>
            <p:ph type="sldNum" sz="quarter" idx="11"/>
          </p:nvPr>
        </p:nvSpPr>
        <p:spPr/>
        <p:txBody>
          <a:bodyPr/>
          <a:lstStyle/>
          <a:p>
            <a:pPr>
              <a:defRPr/>
            </a:pPr>
            <a:r>
              <a:rPr lang="en-GB" smtClean="0"/>
              <a:t>Slide: </a:t>
            </a:r>
            <a:fld id="{048174CF-F75A-4FC9-A89C-C11F92EC3EC4}" type="slidenum">
              <a:rPr lang="en-GB" smtClean="0"/>
              <a:pPr>
                <a:defRPr/>
              </a:pPr>
              <a:t>47</a:t>
            </a:fld>
            <a:endParaRPr lang="en-GB"/>
          </a:p>
        </p:txBody>
      </p:sp>
    </p:spTree>
    <p:extLst>
      <p:ext uri="{BB962C8B-B14F-4D97-AF65-F5344CB8AC3E}">
        <p14:creationId xmlns:p14="http://schemas.microsoft.com/office/powerpoint/2010/main" val="32287778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533400"/>
            <a:ext cx="9448800" cy="4963236"/>
          </a:xfrm>
          <a:prstGeom prst="rect">
            <a:avLst/>
          </a:prstGeom>
        </p:spPr>
      </p:pic>
      <p:sp>
        <p:nvSpPr>
          <p:cNvPr id="2" name="Title 1"/>
          <p:cNvSpPr>
            <a:spLocks noGrp="1"/>
          </p:cNvSpPr>
          <p:nvPr>
            <p:ph type="title"/>
          </p:nvPr>
        </p:nvSpPr>
        <p:spPr/>
        <p:txBody>
          <a:bodyPr/>
          <a:lstStyle/>
          <a:p>
            <a:r>
              <a:rPr lang="en-US" dirty="0" smtClean="0"/>
              <a:t>Comparison in T600 of penetrated particles from </a:t>
            </a:r>
            <a:r>
              <a:rPr lang="en-US" dirty="0" err="1" smtClean="0"/>
              <a:t>n+p</a:t>
            </a:r>
            <a:r>
              <a:rPr lang="en-US" dirty="0" smtClean="0"/>
              <a:t> and </a:t>
            </a:r>
            <a:r>
              <a:rPr lang="en-US" dirty="0" smtClean="0">
                <a:latin typeface="Symbol" charset="2"/>
                <a:cs typeface="Symbol" charset="2"/>
              </a:rPr>
              <a:t>m</a:t>
            </a:r>
            <a:endParaRPr lang="en-US" dirty="0">
              <a:latin typeface="Symbol" charset="2"/>
              <a:cs typeface="Symbol" charset="2"/>
            </a:endParaRPr>
          </a:p>
        </p:txBody>
      </p:sp>
      <p:sp>
        <p:nvSpPr>
          <p:cNvPr id="5" name="Slide Number Placeholder 4"/>
          <p:cNvSpPr>
            <a:spLocks noGrp="1"/>
          </p:cNvSpPr>
          <p:nvPr>
            <p:ph type="sldNum" sz="quarter" idx="11"/>
          </p:nvPr>
        </p:nvSpPr>
        <p:spPr/>
        <p:txBody>
          <a:bodyPr/>
          <a:lstStyle/>
          <a:p>
            <a:r>
              <a:rPr lang="en-GB" dirty="0" smtClean="0">
                <a:solidFill>
                  <a:srgbClr val="3333CC"/>
                </a:solidFill>
              </a:rPr>
              <a:t>Slide: </a:t>
            </a:r>
            <a:fld id="{C0367892-4C36-1744-A726-262AF37AA8B7}" type="slidenum">
              <a:rPr lang="en-GB" smtClean="0">
                <a:solidFill>
                  <a:srgbClr val="3333CC"/>
                </a:solidFill>
              </a:rPr>
              <a:pPr/>
              <a:t>48</a:t>
            </a:fld>
            <a:endParaRPr lang="en-GB" dirty="0">
              <a:solidFill>
                <a:srgbClr val="00CC99"/>
              </a:solidFill>
            </a:endParaRPr>
          </a:p>
        </p:txBody>
      </p:sp>
      <p:sp>
        <p:nvSpPr>
          <p:cNvPr id="7" name="Content Placeholder 2"/>
          <p:cNvSpPr txBox="1">
            <a:spLocks/>
          </p:cNvSpPr>
          <p:nvPr/>
        </p:nvSpPr>
        <p:spPr bwMode="auto">
          <a:xfrm>
            <a:off x="0" y="5486400"/>
            <a:ext cx="97536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a:lstStyle>
          <a:p>
            <a:pPr>
              <a:lnSpc>
                <a:spcPts val="2680"/>
              </a:lnSpc>
            </a:pPr>
            <a:r>
              <a:rPr lang="en-US" sz="2300" b="0" baseline="0" dirty="0" smtClean="0"/>
              <a:t>Kinetic energy threshold for the particles exiting: T &gt; 200 MeV.</a:t>
            </a:r>
          </a:p>
          <a:p>
            <a:pPr>
              <a:lnSpc>
                <a:spcPts val="2680"/>
              </a:lnSpc>
            </a:pPr>
            <a:r>
              <a:rPr lang="en-US" sz="2300" b="0" baseline="0" dirty="0" smtClean="0"/>
              <a:t>While only ≈ 1% of </a:t>
            </a:r>
            <a:r>
              <a:rPr lang="en-US" sz="2300" b="0" baseline="0" dirty="0" err="1" smtClean="0"/>
              <a:t>muon</a:t>
            </a:r>
            <a:r>
              <a:rPr lang="en-US" sz="2300" b="0" baseline="0" dirty="0" smtClean="0"/>
              <a:t> induced showers may show no presence of the visible µ, showers from hadrons remain mostly unaccompanied. </a:t>
            </a:r>
          </a:p>
        </p:txBody>
      </p:sp>
      <p:grpSp>
        <p:nvGrpSpPr>
          <p:cNvPr id="34" name="Group 33"/>
          <p:cNvGrpSpPr/>
          <p:nvPr/>
        </p:nvGrpSpPr>
        <p:grpSpPr>
          <a:xfrm>
            <a:off x="4876800" y="1219201"/>
            <a:ext cx="4515640" cy="1295399"/>
            <a:chOff x="4876800" y="1219201"/>
            <a:chExt cx="4515640" cy="1295399"/>
          </a:xfrm>
        </p:grpSpPr>
        <p:sp>
          <p:nvSpPr>
            <p:cNvPr id="20" name="Right Brace 19"/>
            <p:cNvSpPr/>
            <p:nvPr/>
          </p:nvSpPr>
          <p:spPr bwMode="auto">
            <a:xfrm>
              <a:off x="7010400" y="1447800"/>
              <a:ext cx="152400" cy="838200"/>
            </a:xfrm>
            <a:prstGeom prst="rightBrace">
              <a:avLst>
                <a:gd name="adj1" fmla="val 88888"/>
                <a:gd name="adj2" fmla="val 5000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smtClean="0">
                <a:ln>
                  <a:noFill/>
                </a:ln>
                <a:solidFill>
                  <a:schemeClr val="tx1"/>
                </a:solidFill>
                <a:effectLst/>
                <a:latin typeface="Comic Sans MS" pitchFamily="1" charset="0"/>
              </a:endParaRPr>
            </a:p>
          </p:txBody>
        </p:sp>
        <p:grpSp>
          <p:nvGrpSpPr>
            <p:cNvPr id="25" name="Group 24"/>
            <p:cNvGrpSpPr/>
            <p:nvPr/>
          </p:nvGrpSpPr>
          <p:grpSpPr>
            <a:xfrm>
              <a:off x="4876800" y="1219201"/>
              <a:ext cx="4515640" cy="1295399"/>
              <a:chOff x="4876800" y="1219201"/>
              <a:chExt cx="4515640" cy="1295399"/>
            </a:xfrm>
          </p:grpSpPr>
          <p:sp>
            <p:nvSpPr>
              <p:cNvPr id="3" name="TextBox 2"/>
              <p:cNvSpPr txBox="1"/>
              <p:nvPr/>
            </p:nvSpPr>
            <p:spPr>
              <a:xfrm>
                <a:off x="7086600" y="1600200"/>
                <a:ext cx="2305840" cy="338554"/>
              </a:xfrm>
              <a:prstGeom prst="rect">
                <a:avLst/>
              </a:prstGeom>
              <a:noFill/>
            </p:spPr>
            <p:txBody>
              <a:bodyPr wrap="none" rtlCol="0">
                <a:spAutoFit/>
              </a:bodyPr>
              <a:lstStyle/>
              <a:p>
                <a:r>
                  <a:rPr lang="it-IT" b="0" baseline="0" dirty="0" err="1" smtClean="0"/>
                  <a:t>Secondary</a:t>
                </a:r>
                <a:r>
                  <a:rPr lang="it-IT" b="0" baseline="0" dirty="0" smtClean="0"/>
                  <a:t> from </a:t>
                </a:r>
                <a:r>
                  <a:rPr lang="it-IT" b="0" baseline="0" dirty="0" err="1" smtClean="0"/>
                  <a:t>muons</a:t>
                </a:r>
                <a:r>
                  <a:rPr lang="it-IT" b="0" baseline="0" dirty="0" smtClean="0"/>
                  <a:t> </a:t>
                </a:r>
                <a:endParaRPr lang="it-IT" b="0" baseline="0" dirty="0"/>
              </a:p>
            </p:txBody>
          </p:sp>
          <p:cxnSp>
            <p:nvCxnSpPr>
              <p:cNvPr id="8" name="Straight Arrow Connector 7"/>
              <p:cNvCxnSpPr>
                <a:stCxn id="18" idx="1"/>
              </p:cNvCxnSpPr>
              <p:nvPr/>
            </p:nvCxnSpPr>
            <p:spPr bwMode="auto">
              <a:xfrm flipH="1" flipV="1">
                <a:off x="4876800" y="1219201"/>
                <a:ext cx="1143000" cy="32167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 name="Straight Arrow Connector 8"/>
              <p:cNvCxnSpPr>
                <a:stCxn id="21" idx="1"/>
              </p:cNvCxnSpPr>
              <p:nvPr/>
            </p:nvCxnSpPr>
            <p:spPr bwMode="auto">
              <a:xfrm flipH="1">
                <a:off x="4953001" y="1845677"/>
                <a:ext cx="1097638" cy="44032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 name="Straight Arrow Connector 11"/>
              <p:cNvCxnSpPr/>
              <p:nvPr/>
            </p:nvCxnSpPr>
            <p:spPr bwMode="auto">
              <a:xfrm flipH="1">
                <a:off x="4953000" y="2133600"/>
                <a:ext cx="1066800" cy="381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8" name="TextBox 17"/>
              <p:cNvSpPr txBox="1"/>
              <p:nvPr/>
            </p:nvSpPr>
            <p:spPr>
              <a:xfrm>
                <a:off x="6019800" y="1371600"/>
                <a:ext cx="954107" cy="338554"/>
              </a:xfrm>
              <a:prstGeom prst="rect">
                <a:avLst/>
              </a:prstGeom>
              <a:noFill/>
            </p:spPr>
            <p:txBody>
              <a:bodyPr wrap="none" rtlCol="0">
                <a:spAutoFit/>
              </a:bodyPr>
              <a:lstStyle/>
              <a:p>
                <a:r>
                  <a:rPr lang="it-IT" b="0" baseline="0" dirty="0" err="1" smtClean="0"/>
                  <a:t>showers</a:t>
                </a:r>
                <a:endParaRPr lang="it-IT" b="0" baseline="0" dirty="0"/>
              </a:p>
            </p:txBody>
          </p:sp>
          <p:sp>
            <p:nvSpPr>
              <p:cNvPr id="21" name="TextBox 20"/>
              <p:cNvSpPr txBox="1"/>
              <p:nvPr/>
            </p:nvSpPr>
            <p:spPr>
              <a:xfrm>
                <a:off x="6050639" y="1676400"/>
                <a:ext cx="983162" cy="338554"/>
              </a:xfrm>
              <a:prstGeom prst="rect">
                <a:avLst/>
              </a:prstGeom>
              <a:noFill/>
            </p:spPr>
            <p:txBody>
              <a:bodyPr wrap="none" rtlCol="0">
                <a:spAutoFit/>
              </a:bodyPr>
              <a:lstStyle/>
              <a:p>
                <a:r>
                  <a:rPr lang="it-IT" b="0" baseline="0" dirty="0" err="1" smtClean="0"/>
                  <a:t>neutrons</a:t>
                </a:r>
                <a:endParaRPr lang="it-IT" b="0" baseline="0" dirty="0"/>
              </a:p>
            </p:txBody>
          </p:sp>
          <p:sp>
            <p:nvSpPr>
              <p:cNvPr id="24" name="TextBox 23"/>
              <p:cNvSpPr txBox="1"/>
              <p:nvPr/>
            </p:nvSpPr>
            <p:spPr>
              <a:xfrm>
                <a:off x="6019800" y="1947446"/>
                <a:ext cx="869048" cy="338554"/>
              </a:xfrm>
              <a:prstGeom prst="rect">
                <a:avLst/>
              </a:prstGeom>
              <a:noFill/>
            </p:spPr>
            <p:txBody>
              <a:bodyPr wrap="none" rtlCol="0">
                <a:spAutoFit/>
              </a:bodyPr>
              <a:lstStyle/>
              <a:p>
                <a:r>
                  <a:rPr lang="it-IT" b="0" baseline="0" dirty="0" err="1" smtClean="0"/>
                  <a:t>protons</a:t>
                </a:r>
                <a:endParaRPr lang="it-IT" b="0" baseline="0" dirty="0"/>
              </a:p>
            </p:txBody>
          </p:sp>
        </p:grpSp>
      </p:grpSp>
      <p:grpSp>
        <p:nvGrpSpPr>
          <p:cNvPr id="35" name="Group 34"/>
          <p:cNvGrpSpPr/>
          <p:nvPr/>
        </p:nvGrpSpPr>
        <p:grpSpPr>
          <a:xfrm>
            <a:off x="5638800" y="2895600"/>
            <a:ext cx="3733800" cy="1447800"/>
            <a:chOff x="5029200" y="1371600"/>
            <a:chExt cx="3733800" cy="1447800"/>
          </a:xfrm>
        </p:grpSpPr>
        <p:sp>
          <p:nvSpPr>
            <p:cNvPr id="36" name="Right Brace 35"/>
            <p:cNvSpPr/>
            <p:nvPr/>
          </p:nvSpPr>
          <p:spPr bwMode="auto">
            <a:xfrm>
              <a:off x="7010400" y="1447800"/>
              <a:ext cx="152400" cy="838200"/>
            </a:xfrm>
            <a:prstGeom prst="rightBrace">
              <a:avLst>
                <a:gd name="adj1" fmla="val 88888"/>
                <a:gd name="adj2" fmla="val 5000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smtClean="0">
                <a:ln>
                  <a:noFill/>
                </a:ln>
                <a:solidFill>
                  <a:schemeClr val="tx1"/>
                </a:solidFill>
                <a:effectLst/>
                <a:latin typeface="Comic Sans MS" pitchFamily="1" charset="0"/>
              </a:endParaRPr>
            </a:p>
          </p:txBody>
        </p:sp>
        <p:grpSp>
          <p:nvGrpSpPr>
            <p:cNvPr id="37" name="Group 36"/>
            <p:cNvGrpSpPr/>
            <p:nvPr/>
          </p:nvGrpSpPr>
          <p:grpSpPr>
            <a:xfrm>
              <a:off x="5029200" y="1371600"/>
              <a:ext cx="3733800" cy="1447800"/>
              <a:chOff x="5029200" y="1371600"/>
              <a:chExt cx="3733800" cy="1447800"/>
            </a:xfrm>
          </p:grpSpPr>
          <p:sp>
            <p:nvSpPr>
              <p:cNvPr id="38" name="TextBox 37"/>
              <p:cNvSpPr txBox="1"/>
              <p:nvPr/>
            </p:nvSpPr>
            <p:spPr>
              <a:xfrm>
                <a:off x="7239000" y="1524000"/>
                <a:ext cx="1524000" cy="584776"/>
              </a:xfrm>
              <a:prstGeom prst="rect">
                <a:avLst/>
              </a:prstGeom>
              <a:noFill/>
            </p:spPr>
            <p:txBody>
              <a:bodyPr wrap="square" rtlCol="0">
                <a:spAutoFit/>
              </a:bodyPr>
              <a:lstStyle/>
              <a:p>
                <a:r>
                  <a:rPr lang="it-IT" b="0" baseline="0" dirty="0" err="1" smtClean="0"/>
                  <a:t>Secondary</a:t>
                </a:r>
                <a:r>
                  <a:rPr lang="it-IT" b="0" baseline="0" dirty="0" smtClean="0"/>
                  <a:t> </a:t>
                </a:r>
              </a:p>
              <a:p>
                <a:r>
                  <a:rPr lang="it-IT" b="0" baseline="0" dirty="0" smtClean="0"/>
                  <a:t>from </a:t>
                </a:r>
                <a:r>
                  <a:rPr lang="it-IT" b="0" baseline="0" dirty="0" err="1" smtClean="0"/>
                  <a:t>hadrons</a:t>
                </a:r>
                <a:endParaRPr lang="it-IT" b="0" baseline="0" dirty="0"/>
              </a:p>
            </p:txBody>
          </p:sp>
          <p:cxnSp>
            <p:nvCxnSpPr>
              <p:cNvPr id="39" name="Straight Arrow Connector 38"/>
              <p:cNvCxnSpPr>
                <a:stCxn id="42" idx="1"/>
              </p:cNvCxnSpPr>
              <p:nvPr/>
            </p:nvCxnSpPr>
            <p:spPr bwMode="auto">
              <a:xfrm flipH="1">
                <a:off x="5029200" y="1540877"/>
                <a:ext cx="990600" cy="44032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0" name="Straight Arrow Connector 39"/>
              <p:cNvCxnSpPr>
                <a:stCxn id="43" idx="1"/>
              </p:cNvCxnSpPr>
              <p:nvPr/>
            </p:nvCxnSpPr>
            <p:spPr bwMode="auto">
              <a:xfrm flipH="1">
                <a:off x="5029201" y="1845677"/>
                <a:ext cx="1021438" cy="66892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1" name="Straight Arrow Connector 40"/>
              <p:cNvCxnSpPr/>
              <p:nvPr/>
            </p:nvCxnSpPr>
            <p:spPr bwMode="auto">
              <a:xfrm flipH="1">
                <a:off x="5029200" y="2133600"/>
                <a:ext cx="990600" cy="685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42" name="TextBox 41"/>
              <p:cNvSpPr txBox="1"/>
              <p:nvPr/>
            </p:nvSpPr>
            <p:spPr>
              <a:xfrm>
                <a:off x="6019800" y="1371600"/>
                <a:ext cx="983162" cy="338554"/>
              </a:xfrm>
              <a:prstGeom prst="rect">
                <a:avLst/>
              </a:prstGeom>
              <a:noFill/>
            </p:spPr>
            <p:txBody>
              <a:bodyPr wrap="none" rtlCol="0">
                <a:spAutoFit/>
              </a:bodyPr>
              <a:lstStyle/>
              <a:p>
                <a:r>
                  <a:rPr lang="it-IT" b="0" baseline="0" dirty="0" err="1" smtClean="0"/>
                  <a:t>neutrons</a:t>
                </a:r>
                <a:endParaRPr lang="it-IT" b="0" baseline="0" dirty="0"/>
              </a:p>
            </p:txBody>
          </p:sp>
          <p:sp>
            <p:nvSpPr>
              <p:cNvPr id="43" name="TextBox 42"/>
              <p:cNvSpPr txBox="1"/>
              <p:nvPr/>
            </p:nvSpPr>
            <p:spPr>
              <a:xfrm>
                <a:off x="6050639" y="1676400"/>
                <a:ext cx="869048" cy="338554"/>
              </a:xfrm>
              <a:prstGeom prst="rect">
                <a:avLst/>
              </a:prstGeom>
              <a:noFill/>
            </p:spPr>
            <p:txBody>
              <a:bodyPr wrap="none" rtlCol="0">
                <a:spAutoFit/>
              </a:bodyPr>
              <a:lstStyle/>
              <a:p>
                <a:r>
                  <a:rPr lang="it-IT" b="0" baseline="0" dirty="0" err="1" smtClean="0"/>
                  <a:t>protons</a:t>
                </a:r>
                <a:endParaRPr lang="it-IT" b="0" baseline="0" dirty="0"/>
              </a:p>
            </p:txBody>
          </p:sp>
          <p:sp>
            <p:nvSpPr>
              <p:cNvPr id="44" name="TextBox 43"/>
              <p:cNvSpPr txBox="1"/>
              <p:nvPr/>
            </p:nvSpPr>
            <p:spPr>
              <a:xfrm>
                <a:off x="6019800" y="1947446"/>
                <a:ext cx="954107" cy="338554"/>
              </a:xfrm>
              <a:prstGeom prst="rect">
                <a:avLst/>
              </a:prstGeom>
              <a:noFill/>
            </p:spPr>
            <p:txBody>
              <a:bodyPr wrap="none" rtlCol="0">
                <a:spAutoFit/>
              </a:bodyPr>
              <a:lstStyle/>
              <a:p>
                <a:r>
                  <a:rPr lang="it-IT" b="0" baseline="0" dirty="0" err="1" smtClean="0"/>
                  <a:t>showers</a:t>
                </a:r>
                <a:endParaRPr lang="it-IT" b="0" baseline="0" dirty="0"/>
              </a:p>
            </p:txBody>
          </p:sp>
        </p:grpSp>
      </p:grpSp>
      <p:cxnSp>
        <p:nvCxnSpPr>
          <p:cNvPr id="10" name="Straight Connector 9"/>
          <p:cNvCxnSpPr/>
          <p:nvPr/>
        </p:nvCxnSpPr>
        <p:spPr bwMode="auto">
          <a:xfrm flipV="1">
            <a:off x="3338942" y="764704"/>
            <a:ext cx="0" cy="4320480"/>
          </a:xfrm>
          <a:prstGeom prst="line">
            <a:avLst/>
          </a:prstGeom>
          <a:solidFill>
            <a:schemeClr val="accent1"/>
          </a:solidFill>
          <a:ln w="38100" cap="flat" cmpd="sng" algn="ctr">
            <a:solidFill>
              <a:srgbClr val="FF0000"/>
            </a:solidFill>
            <a:prstDash val="lgDash"/>
            <a:round/>
            <a:headEnd type="none" w="med" len="med"/>
            <a:tailEnd type="none" w="med" len="med"/>
          </a:ln>
          <a:effectLst/>
        </p:spPr>
      </p:cxnSp>
      <p:grpSp>
        <p:nvGrpSpPr>
          <p:cNvPr id="15" name="Group 14"/>
          <p:cNvGrpSpPr/>
          <p:nvPr/>
        </p:nvGrpSpPr>
        <p:grpSpPr>
          <a:xfrm>
            <a:off x="3246294" y="1124744"/>
            <a:ext cx="338554" cy="1368152"/>
            <a:chOff x="3224808" y="1196752"/>
            <a:chExt cx="338554" cy="1368152"/>
          </a:xfrm>
        </p:grpSpPr>
        <p:cxnSp>
          <p:nvCxnSpPr>
            <p:cNvPr id="13" name="Straight Arrow Connector 12"/>
            <p:cNvCxnSpPr/>
            <p:nvPr/>
          </p:nvCxnSpPr>
          <p:spPr bwMode="auto">
            <a:xfrm>
              <a:off x="3224808" y="1196752"/>
              <a:ext cx="0" cy="1368152"/>
            </a:xfrm>
            <a:prstGeom prst="straightConnector1">
              <a:avLst/>
            </a:prstGeom>
            <a:solidFill>
              <a:schemeClr val="accent1"/>
            </a:solidFill>
            <a:ln w="57150" cap="flat" cmpd="sng" algn="ctr">
              <a:solidFill>
                <a:srgbClr val="FF0000"/>
              </a:solidFill>
              <a:prstDash val="solid"/>
              <a:round/>
              <a:headEnd type="none" w="med" len="med"/>
              <a:tailEnd type="arrow"/>
            </a:ln>
            <a:effectLst/>
          </p:spPr>
        </p:cxnSp>
        <p:sp>
          <p:nvSpPr>
            <p:cNvPr id="14" name="TextBox 13"/>
            <p:cNvSpPr txBox="1"/>
            <p:nvPr/>
          </p:nvSpPr>
          <p:spPr>
            <a:xfrm rot="16200000">
              <a:off x="3034045" y="1459524"/>
              <a:ext cx="720080" cy="338554"/>
            </a:xfrm>
            <a:prstGeom prst="rect">
              <a:avLst/>
            </a:prstGeom>
            <a:noFill/>
          </p:spPr>
          <p:txBody>
            <a:bodyPr wrap="square" rtlCol="0">
              <a:spAutoFit/>
            </a:bodyPr>
            <a:lstStyle/>
            <a:p>
              <a:r>
                <a:rPr lang="en-GB" baseline="0" dirty="0" smtClean="0">
                  <a:solidFill>
                    <a:srgbClr val="FF0000"/>
                  </a:solidFill>
                </a:rPr>
                <a:t>1/100</a:t>
              </a:r>
              <a:endParaRPr lang="en-GB" baseline="0" dirty="0">
                <a:solidFill>
                  <a:srgbClr val="FF0000"/>
                </a:solidFill>
              </a:endParaRPr>
            </a:p>
          </p:txBody>
        </p:sp>
      </p:grpSp>
      <p:sp>
        <p:nvSpPr>
          <p:cNvPr id="16" name="Footer Placeholder 15"/>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2286593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01272" y="476672"/>
            <a:ext cx="2209800" cy="2920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The ICARUS – WARP cosmic ray facility</a:t>
            </a:r>
            <a:endParaRPr lang="en-US" dirty="0"/>
          </a:p>
        </p:txBody>
      </p:sp>
      <p:sp>
        <p:nvSpPr>
          <p:cNvPr id="3" name="Content Placeholder 2"/>
          <p:cNvSpPr>
            <a:spLocks noGrp="1"/>
          </p:cNvSpPr>
          <p:nvPr>
            <p:ph idx="1"/>
          </p:nvPr>
        </p:nvSpPr>
        <p:spPr>
          <a:xfrm>
            <a:off x="16604" y="476672"/>
            <a:ext cx="6952619" cy="2088232"/>
          </a:xfrm>
        </p:spPr>
        <p:txBody>
          <a:bodyPr/>
          <a:lstStyle/>
          <a:p>
            <a:pPr marL="234950" lvl="1" indent="-234950">
              <a:buSzPct val="100000"/>
              <a:buFont typeface="Zapf Dingbats" charset="2"/>
              <a:buChar char="l"/>
            </a:pPr>
            <a:r>
              <a:rPr lang="en-US" sz="2400" dirty="0" smtClean="0">
                <a:solidFill>
                  <a:srgbClr val="000000"/>
                </a:solidFill>
              </a:rPr>
              <a:t>The </a:t>
            </a:r>
            <a:r>
              <a:rPr lang="en-GB" altLang="en-US" sz="2400" dirty="0" smtClean="0">
                <a:ea typeface="MS Mincho" pitchFamily="49" charset="-128"/>
                <a:cs typeface="Times New Roman" pitchFamily="18" charset="0"/>
              </a:rPr>
              <a:t>apparatus </a:t>
            </a:r>
            <a:r>
              <a:rPr lang="en-GB" altLang="en-US" sz="2400" dirty="0">
                <a:ea typeface="MS Mincho" pitchFamily="49" charset="-128"/>
                <a:cs typeface="Times New Roman" pitchFamily="18" charset="0"/>
              </a:rPr>
              <a:t>consists of </a:t>
            </a:r>
            <a:r>
              <a:rPr lang="en-GB" altLang="en-US" sz="2400" dirty="0" smtClean="0">
                <a:ea typeface="MS Mincho" pitchFamily="49" charset="-128"/>
                <a:cs typeface="Times New Roman" pitchFamily="18" charset="0"/>
              </a:rPr>
              <a:t>a </a:t>
            </a:r>
            <a:r>
              <a:rPr lang="en-GB" altLang="en-US" sz="2400" dirty="0">
                <a:ea typeface="MS Mincho" pitchFamily="49" charset="-128"/>
                <a:cs typeface="Times New Roman" pitchFamily="18" charset="0"/>
              </a:rPr>
              <a:t>LAr-TPC </a:t>
            </a:r>
            <a:r>
              <a:rPr lang="en-GB" altLang="en-US" sz="2400" dirty="0" smtClean="0">
                <a:ea typeface="MS Mincho" pitchFamily="49" charset="-128"/>
                <a:cs typeface="Times New Roman" pitchFamily="18" charset="0"/>
              </a:rPr>
              <a:t>- </a:t>
            </a:r>
            <a:r>
              <a:rPr lang="en-GB" altLang="en-US" sz="2400" i="1" dirty="0" smtClean="0">
                <a:ea typeface="MS Mincho" pitchFamily="49" charset="-128"/>
                <a:cs typeface="Times New Roman" pitchFamily="18" charset="0"/>
              </a:rPr>
              <a:t>1.8 </a:t>
            </a:r>
            <a:r>
              <a:rPr lang="en-GB" altLang="en-US" sz="2400" i="1" dirty="0">
                <a:ea typeface="MS Mincho" pitchFamily="49" charset="-128"/>
                <a:cs typeface="Times New Roman" pitchFamily="18" charset="0"/>
              </a:rPr>
              <a:t>m </a:t>
            </a:r>
            <a:r>
              <a:rPr lang="en-GB" altLang="en-US" sz="2400" i="1" dirty="0" smtClean="0">
                <a:ea typeface="MS Mincho" pitchFamily="49" charset="-128"/>
                <a:cs typeface="Times New Roman" pitchFamily="18" charset="0"/>
              </a:rPr>
              <a:t>width x 1.8 </a:t>
            </a:r>
            <a:r>
              <a:rPr lang="en-GB" altLang="en-US" sz="2400" i="1" dirty="0">
                <a:ea typeface="MS Mincho" pitchFamily="49" charset="-128"/>
                <a:cs typeface="Times New Roman" pitchFamily="18" charset="0"/>
              </a:rPr>
              <a:t>m </a:t>
            </a:r>
            <a:r>
              <a:rPr lang="en-GB" altLang="en-US" sz="2400" i="1" dirty="0" smtClean="0">
                <a:ea typeface="MS Mincho" pitchFamily="49" charset="-128"/>
                <a:cs typeface="Times New Roman" pitchFamily="18" charset="0"/>
              </a:rPr>
              <a:t>length x 3.2 </a:t>
            </a:r>
            <a:r>
              <a:rPr lang="en-GB" altLang="en-US" sz="2400" i="1" dirty="0">
                <a:ea typeface="MS Mincho" pitchFamily="49" charset="-128"/>
                <a:cs typeface="Times New Roman" pitchFamily="18" charset="0"/>
              </a:rPr>
              <a:t>m </a:t>
            </a:r>
            <a:r>
              <a:rPr lang="en-GB" altLang="en-US" sz="2400" i="1" dirty="0" smtClean="0">
                <a:ea typeface="MS Mincho" pitchFamily="49" charset="-128"/>
                <a:cs typeface="Times New Roman" pitchFamily="18" charset="0"/>
              </a:rPr>
              <a:t>height</a:t>
            </a:r>
            <a:r>
              <a:rPr lang="en-GB" altLang="en-US" sz="2400" dirty="0" smtClean="0">
                <a:ea typeface="MS Mincho" pitchFamily="49" charset="-128"/>
                <a:cs typeface="Times New Roman" pitchFamily="18" charset="0"/>
              </a:rPr>
              <a:t> - inserted </a:t>
            </a:r>
            <a:r>
              <a:rPr lang="en-GB" altLang="en-US" sz="2400" dirty="0">
                <a:ea typeface="MS Mincho" pitchFamily="49" charset="-128"/>
                <a:cs typeface="Times New Roman" pitchFamily="18" charset="0"/>
              </a:rPr>
              <a:t>in the </a:t>
            </a:r>
            <a:r>
              <a:rPr lang="en-GB" altLang="en-US" sz="2400" dirty="0" smtClean="0">
                <a:ea typeface="MS Mincho" pitchFamily="49" charset="-128"/>
                <a:cs typeface="Times New Roman" pitchFamily="18" charset="0"/>
              </a:rPr>
              <a:t>existing </a:t>
            </a:r>
            <a:r>
              <a:rPr lang="en-GB" altLang="en-US" sz="2400" dirty="0">
                <a:ea typeface="MS Mincho" pitchFamily="49" charset="-128"/>
                <a:cs typeface="Times New Roman" pitchFamily="18" charset="0"/>
              </a:rPr>
              <a:t>WARP cryostat</a:t>
            </a:r>
            <a:r>
              <a:rPr lang="en-GB" altLang="en-US" sz="2400" dirty="0" smtClean="0">
                <a:ea typeface="MS Mincho" pitchFamily="49" charset="-128"/>
                <a:cs typeface="Times New Roman" pitchFamily="18" charset="0"/>
              </a:rPr>
              <a:t>, a cylinder of 3 </a:t>
            </a:r>
            <a:r>
              <a:rPr lang="en-GB" altLang="en-US" sz="2400" dirty="0">
                <a:ea typeface="MS Mincho" pitchFamily="49" charset="-128"/>
                <a:cs typeface="Times New Roman" pitchFamily="18" charset="0"/>
              </a:rPr>
              <a:t>m </a:t>
            </a:r>
            <a:r>
              <a:rPr lang="en-GB" altLang="en-US" sz="2400" dirty="0" smtClean="0">
                <a:ea typeface="MS Mincho" pitchFamily="49" charset="-128"/>
                <a:cs typeface="Times New Roman" pitchFamily="18" charset="0"/>
              </a:rPr>
              <a:t>diameter and 6 </a:t>
            </a:r>
            <a:r>
              <a:rPr lang="en-GB" altLang="en-US" sz="2400" dirty="0">
                <a:ea typeface="MS Mincho" pitchFamily="49" charset="-128"/>
                <a:cs typeface="Times New Roman" pitchFamily="18" charset="0"/>
              </a:rPr>
              <a:t>m of </a:t>
            </a:r>
            <a:r>
              <a:rPr lang="en-GB" altLang="en-US" sz="2400" dirty="0" smtClean="0">
                <a:ea typeface="MS Mincho" pitchFamily="49" charset="-128"/>
                <a:cs typeface="Times New Roman" pitchFamily="18" charset="0"/>
              </a:rPr>
              <a:t>height</a:t>
            </a:r>
            <a:r>
              <a:rPr lang="en-US" sz="2400" dirty="0" smtClean="0">
                <a:ea typeface="Times New Roman"/>
              </a:rPr>
              <a:t>  and ~</a:t>
            </a:r>
            <a:r>
              <a:rPr lang="en-US" sz="2400" dirty="0">
                <a:ea typeface="Times New Roman"/>
              </a:rPr>
              <a:t>15 t </a:t>
            </a:r>
            <a:r>
              <a:rPr lang="en-US" sz="2400" dirty="0" smtClean="0">
                <a:ea typeface="Times New Roman"/>
              </a:rPr>
              <a:t>active LAr </a:t>
            </a:r>
            <a:r>
              <a:rPr lang="en-US" sz="2400" dirty="0">
                <a:ea typeface="Times New Roman"/>
              </a:rPr>
              <a:t>mass, surrounded by a 4</a:t>
            </a:r>
            <a:r>
              <a:rPr lang="en-US" sz="2400" dirty="0">
                <a:latin typeface="Symbol" panose="05050102010706020507" pitchFamily="18" charset="2"/>
                <a:ea typeface="Times New Roman"/>
              </a:rPr>
              <a:t>p</a:t>
            </a:r>
            <a:r>
              <a:rPr lang="en-US" sz="2400" dirty="0">
                <a:ea typeface="Times New Roman"/>
              </a:rPr>
              <a:t>  </a:t>
            </a:r>
            <a:r>
              <a:rPr lang="en-US" sz="2400" dirty="0" smtClean="0">
                <a:ea typeface="Times New Roman"/>
              </a:rPr>
              <a:t>CRT.</a:t>
            </a:r>
            <a:endParaRPr lang="en-US" sz="2400" dirty="0">
              <a:solidFill>
                <a:srgbClr val="000000"/>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3999" y="3377532"/>
            <a:ext cx="4572001" cy="3251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txBox="1">
            <a:spLocks/>
          </p:cNvSpPr>
          <p:nvPr/>
        </p:nvSpPr>
        <p:spPr bwMode="auto">
          <a:xfrm>
            <a:off x="1252" y="2420888"/>
            <a:ext cx="5410201" cy="4437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Wingdings" pitchFamily="2" charset="2"/>
              <a:buChar char="Ø"/>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a:lstStyle>
          <a:p>
            <a:pPr marL="234950" lvl="1" indent="-234950">
              <a:buSzPct val="100000"/>
              <a:buFont typeface="Zapf Dingbats" charset="2"/>
              <a:buChar char="l"/>
            </a:pPr>
            <a:r>
              <a:rPr lang="en-GB" sz="2400" b="0" i="0" kern="0" baseline="0" dirty="0" smtClean="0"/>
              <a:t>The chamber is composed </a:t>
            </a:r>
            <a:r>
              <a:rPr lang="en-GB" sz="2400" b="0" i="0" kern="0" baseline="0" dirty="0"/>
              <a:t>of 3500 </a:t>
            </a:r>
            <a:r>
              <a:rPr lang="en-GB" sz="2400" b="0" i="0" kern="0" baseline="0" dirty="0" smtClean="0"/>
              <a:t>wires organized in 3 planes, with        3 mm pitch/plane spacing oriented     at 0</a:t>
            </a:r>
            <a:r>
              <a:rPr lang="en-GB" sz="2400" b="0" i="0" kern="0" baseline="30000" dirty="0" smtClean="0"/>
              <a:t>0</a:t>
            </a:r>
            <a:r>
              <a:rPr lang="en-GB" sz="2400" b="0" i="0" kern="0" baseline="0" dirty="0" smtClean="0"/>
              <a:t>,+/- 60</a:t>
            </a:r>
            <a:r>
              <a:rPr lang="en-GB" sz="2400" b="0" i="0" kern="0" baseline="30000" dirty="0" smtClean="0"/>
              <a:t>0 </a:t>
            </a:r>
            <a:r>
              <a:rPr lang="en-GB" sz="2400" b="0" i="0" kern="0" baseline="0" dirty="0" smtClean="0"/>
              <a:t>w.r.t. horizontal direction. A </a:t>
            </a:r>
            <a:r>
              <a:rPr lang="en-GB" altLang="en-US" sz="2400" b="0" i="0" baseline="0" dirty="0" smtClean="0">
                <a:ea typeface="MS Mincho" pitchFamily="49" charset="-128"/>
                <a:cs typeface="Times New Roman" pitchFamily="18" charset="0"/>
              </a:rPr>
              <a:t>500 </a:t>
            </a:r>
            <a:r>
              <a:rPr lang="en-GB" altLang="en-US" sz="2400" b="0" i="0" baseline="0" dirty="0">
                <a:ea typeface="MS Mincho" pitchFamily="49" charset="-128"/>
                <a:cs typeface="Times New Roman" pitchFamily="18" charset="0"/>
              </a:rPr>
              <a:t>V/cm </a:t>
            </a:r>
            <a:r>
              <a:rPr lang="en-GB" altLang="en-US" sz="2400" b="0" i="0" baseline="0" dirty="0" smtClean="0">
                <a:ea typeface="MS Mincho" pitchFamily="49" charset="-128"/>
                <a:cs typeface="Times New Roman" pitchFamily="18" charset="0"/>
              </a:rPr>
              <a:t>electric field  is applied over 1.8 </a:t>
            </a:r>
            <a:r>
              <a:rPr lang="en-GB" altLang="en-US" sz="2400" b="0" i="0" baseline="0" dirty="0">
                <a:ea typeface="MS Mincho" pitchFamily="49" charset="-128"/>
                <a:cs typeface="Times New Roman" pitchFamily="18" charset="0"/>
              </a:rPr>
              <a:t>m </a:t>
            </a:r>
            <a:r>
              <a:rPr lang="en-GB" altLang="en-US" sz="2400" b="0" i="0" baseline="0" dirty="0" smtClean="0">
                <a:ea typeface="MS Mincho" pitchFamily="49" charset="-128"/>
                <a:cs typeface="Times New Roman" pitchFamily="18" charset="0"/>
              </a:rPr>
              <a:t>drift distance. </a:t>
            </a:r>
            <a:endParaRPr lang="en-GB" sz="2400" b="0" i="0" kern="0" baseline="0" dirty="0" smtClean="0"/>
          </a:p>
          <a:p>
            <a:pPr marL="234950" lvl="1" indent="-234950">
              <a:buSzPct val="100000"/>
              <a:buFont typeface="Zapf Dingbats" charset="2"/>
              <a:buChar char="l"/>
            </a:pPr>
            <a:r>
              <a:rPr lang="en-GB" sz="2400" b="0" i="0" baseline="0" dirty="0" smtClean="0"/>
              <a:t>Scintillation light will be collected    by 10 </a:t>
            </a:r>
            <a:r>
              <a:rPr lang="en-GB" sz="2400" b="0" i="0" baseline="0" dirty="0"/>
              <a:t>PMT 8’’ Hamamatsu coated </a:t>
            </a:r>
            <a:r>
              <a:rPr lang="en-GB" sz="2400" b="0" i="0" baseline="0" dirty="0" smtClean="0"/>
              <a:t>  with </a:t>
            </a:r>
            <a:r>
              <a:rPr lang="en-GB" sz="2400" b="0" i="0" baseline="0" dirty="0"/>
              <a:t>TPB wave-shifting, located </a:t>
            </a:r>
            <a:r>
              <a:rPr lang="en-GB" sz="2400" b="0" i="0" baseline="0" dirty="0" smtClean="0"/>
              <a:t>behind the </a:t>
            </a:r>
            <a:r>
              <a:rPr lang="en-GB" sz="2400" b="0" i="0" baseline="0" dirty="0"/>
              <a:t>TPC wire </a:t>
            </a:r>
            <a:r>
              <a:rPr lang="en-GB" sz="2400" b="0" i="0" baseline="0" dirty="0" smtClean="0"/>
              <a:t>planes. </a:t>
            </a:r>
            <a:endParaRPr lang="en-GB" sz="2400" b="0" i="0" kern="0" baseline="0" dirty="0" smtClean="0"/>
          </a:p>
          <a:p>
            <a:pPr marL="0" lvl="1" indent="0">
              <a:buSzPct val="100000"/>
              <a:buFont typeface="Wingdings" pitchFamily="2" charset="2"/>
              <a:buNone/>
            </a:pPr>
            <a:endParaRPr lang="en-GB" altLang="en-US" sz="2200" i="0" kern="0" dirty="0" smtClean="0">
              <a:ea typeface="MS Mincho" pitchFamily="49" charset="-128"/>
              <a:cs typeface="Times New Roman" pitchFamily="18" charset="0"/>
            </a:endParaRPr>
          </a:p>
        </p:txBody>
      </p:sp>
      <p:sp>
        <p:nvSpPr>
          <p:cNvPr id="9" name="Slide Number Placeholder 2"/>
          <p:cNvSpPr>
            <a:spLocks noGrp="1"/>
          </p:cNvSpPr>
          <p:nvPr>
            <p:ph type="sldNum" sz="quarter" idx="11"/>
          </p:nvPr>
        </p:nvSpPr>
        <p:spPr>
          <a:xfrm>
            <a:off x="7804415" y="6597650"/>
            <a:ext cx="2063750" cy="228600"/>
          </a:xfrm>
        </p:spPr>
        <p:txBody>
          <a:bodyPr/>
          <a:lstStyle/>
          <a:p>
            <a:r>
              <a:rPr lang="en-GB" dirty="0" smtClean="0">
                <a:solidFill>
                  <a:srgbClr val="3333CC"/>
                </a:solidFill>
              </a:rPr>
              <a:t>Slide: </a:t>
            </a:r>
            <a:fld id="{C0367892-4C36-1744-A726-262AF37AA8B7}" type="slidenum">
              <a:rPr lang="en-GB" smtClean="0">
                <a:solidFill>
                  <a:srgbClr val="3333CC"/>
                </a:solidFill>
              </a:rPr>
              <a:pPr/>
              <a:t>49</a:t>
            </a:fld>
            <a:endParaRPr lang="en-GB" dirty="0">
              <a:solidFill>
                <a:srgbClr val="00CC99"/>
              </a:solidFill>
            </a:endParaRPr>
          </a:p>
        </p:txBody>
      </p:sp>
      <p:sp>
        <p:nvSpPr>
          <p:cNvPr id="4" name="Footer Placeholder 3"/>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349294161"/>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uiExpand="1"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of neutrino families from Big Bang cosmology</a:t>
            </a:r>
            <a:endParaRPr lang="en-US" dirty="0"/>
          </a:p>
        </p:txBody>
      </p:sp>
      <p:sp>
        <p:nvSpPr>
          <p:cNvPr id="4" name="Footer Placeholder 3"/>
          <p:cNvSpPr>
            <a:spLocks noGrp="1"/>
          </p:cNvSpPr>
          <p:nvPr>
            <p:ph type="ftr" sz="quarter" idx="10"/>
          </p:nvPr>
        </p:nvSpPr>
        <p:spPr>
          <a:xfrm>
            <a:off x="560512" y="6512768"/>
            <a:ext cx="3136900" cy="228600"/>
          </a:xfrm>
        </p:spPr>
        <p:txBody>
          <a:bodyPr/>
          <a:lstStyle/>
          <a:p>
            <a:pPr>
              <a:defRPr/>
            </a:pPr>
            <a:r>
              <a:rPr lang="en-US"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 </a:t>
            </a:r>
            <a:fld id="{A86CEAE1-7B07-CE4F-A20C-236EDAD9CE90}" type="slidenum">
              <a:rPr lang="en-GB" smtClean="0"/>
              <a:pPr>
                <a:defRPr/>
              </a:pPr>
              <a:t>5</a:t>
            </a:fld>
            <a:endParaRPr lang="en-GB"/>
          </a:p>
        </p:txBody>
      </p:sp>
      <p:pic>
        <p:nvPicPr>
          <p:cNvPr id="6" name="Picture 5" descr="Planck_pop.jpg"/>
          <p:cNvPicPr>
            <a:picLocks noChangeAspect="1"/>
          </p:cNvPicPr>
          <p:nvPr/>
        </p:nvPicPr>
        <p:blipFill>
          <a:blip r:embed="rId2"/>
          <a:stretch>
            <a:fillRect/>
          </a:stretch>
        </p:blipFill>
        <p:spPr>
          <a:xfrm>
            <a:off x="18030" y="764704"/>
            <a:ext cx="4191000" cy="2116667"/>
          </a:xfrm>
          <a:prstGeom prst="rect">
            <a:avLst/>
          </a:prstGeom>
        </p:spPr>
      </p:pic>
      <p:pic>
        <p:nvPicPr>
          <p:cNvPr id="18" name="Picture 17"/>
          <p:cNvPicPr>
            <a:picLocks noChangeAspect="1"/>
          </p:cNvPicPr>
          <p:nvPr/>
        </p:nvPicPr>
        <p:blipFill>
          <a:blip r:embed="rId3"/>
          <a:stretch>
            <a:fillRect/>
          </a:stretch>
        </p:blipFill>
        <p:spPr>
          <a:xfrm>
            <a:off x="4160912" y="548680"/>
            <a:ext cx="5745088" cy="1661568"/>
          </a:xfrm>
          <a:prstGeom prst="rect">
            <a:avLst/>
          </a:prstGeom>
        </p:spPr>
      </p:pic>
      <p:pic>
        <p:nvPicPr>
          <p:cNvPr id="21" name="Picture 20"/>
          <p:cNvPicPr>
            <a:picLocks noChangeAspect="1"/>
          </p:cNvPicPr>
          <p:nvPr/>
        </p:nvPicPr>
        <p:blipFill>
          <a:blip r:embed="rId4"/>
          <a:stretch>
            <a:fillRect/>
          </a:stretch>
        </p:blipFill>
        <p:spPr>
          <a:xfrm>
            <a:off x="-2098095" y="5517232"/>
            <a:ext cx="2080629" cy="853058"/>
          </a:xfrm>
          <a:prstGeom prst="rect">
            <a:avLst/>
          </a:prstGeom>
          <a:ln>
            <a:solidFill>
              <a:srgbClr val="800000">
                <a:alpha val="96000"/>
              </a:srgbClr>
            </a:solidFill>
          </a:ln>
        </p:spPr>
      </p:pic>
      <p:grpSp>
        <p:nvGrpSpPr>
          <p:cNvPr id="14" name="Group 13"/>
          <p:cNvGrpSpPr/>
          <p:nvPr/>
        </p:nvGrpSpPr>
        <p:grpSpPr>
          <a:xfrm>
            <a:off x="4953000" y="3860484"/>
            <a:ext cx="3795519" cy="3168916"/>
            <a:chOff x="416496" y="3396771"/>
            <a:chExt cx="3795519" cy="3168916"/>
          </a:xfrm>
        </p:grpSpPr>
        <p:grpSp>
          <p:nvGrpSpPr>
            <p:cNvPr id="9" name="Group 8"/>
            <p:cNvGrpSpPr/>
            <p:nvPr/>
          </p:nvGrpSpPr>
          <p:grpSpPr>
            <a:xfrm>
              <a:off x="416496" y="3469343"/>
              <a:ext cx="3795519" cy="3096344"/>
              <a:chOff x="6093666" y="3685367"/>
              <a:chExt cx="3795519" cy="3096344"/>
            </a:xfrm>
          </p:grpSpPr>
          <p:pic>
            <p:nvPicPr>
              <p:cNvPr id="20" name="Picture 19" descr="pix72.tif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3666" y="3685367"/>
                <a:ext cx="3795519" cy="3096344"/>
              </a:xfrm>
              <a:prstGeom prst="rect">
                <a:avLst/>
              </a:prstGeom>
            </p:spPr>
          </p:pic>
          <p:sp>
            <p:nvSpPr>
              <p:cNvPr id="7" name="TextBox 6"/>
              <p:cNvSpPr txBox="1"/>
              <p:nvPr/>
            </p:nvSpPr>
            <p:spPr>
              <a:xfrm>
                <a:off x="8574932" y="5733256"/>
                <a:ext cx="521610" cy="338554"/>
              </a:xfrm>
              <a:prstGeom prst="rect">
                <a:avLst/>
              </a:prstGeom>
              <a:solidFill>
                <a:schemeClr val="bg1"/>
              </a:solidFill>
            </p:spPr>
            <p:txBody>
              <a:bodyPr wrap="none" rtlCol="0">
                <a:spAutoFit/>
              </a:bodyPr>
              <a:lstStyle/>
              <a:p>
                <a:r>
                  <a:rPr lang="en-US" i="1" baseline="0" dirty="0"/>
                  <a:t>N</a:t>
                </a:r>
                <a:r>
                  <a:rPr lang="en-US" i="1" dirty="0"/>
                  <a:t>eff</a:t>
                </a:r>
                <a:endParaRPr lang="en-GB" i="1" dirty="0"/>
              </a:p>
            </p:txBody>
          </p:sp>
          <p:sp>
            <p:nvSpPr>
              <p:cNvPr id="8" name="TextBox 7"/>
              <p:cNvSpPr txBox="1"/>
              <p:nvPr/>
            </p:nvSpPr>
            <p:spPr>
              <a:xfrm rot="16200000">
                <a:off x="5835173" y="4759188"/>
                <a:ext cx="878466" cy="338554"/>
              </a:xfrm>
              <a:prstGeom prst="rect">
                <a:avLst/>
              </a:prstGeom>
              <a:solidFill>
                <a:schemeClr val="bg1"/>
              </a:solidFill>
              <a:ln>
                <a:solidFill>
                  <a:srgbClr val="797B7E"/>
                </a:solidFill>
              </a:ln>
            </p:spPr>
            <p:txBody>
              <a:bodyPr wrap="none" rtlCol="0">
                <a:spAutoFit/>
              </a:bodyPr>
              <a:lstStyle/>
              <a:p>
                <a:r>
                  <a:rPr lang="en-GB" i="1" baseline="0" dirty="0" smtClean="0"/>
                  <a:t>Hubble</a:t>
                </a:r>
                <a:endParaRPr lang="en-GB" i="1" baseline="0" dirty="0"/>
              </a:p>
            </p:txBody>
          </p:sp>
        </p:grpSp>
        <p:grpSp>
          <p:nvGrpSpPr>
            <p:cNvPr id="13" name="Group 12"/>
            <p:cNvGrpSpPr/>
            <p:nvPr/>
          </p:nvGrpSpPr>
          <p:grpSpPr>
            <a:xfrm>
              <a:off x="1745389" y="3396771"/>
              <a:ext cx="338554" cy="2160240"/>
              <a:chOff x="7439374" y="3861048"/>
              <a:chExt cx="338554" cy="2160240"/>
            </a:xfrm>
          </p:grpSpPr>
          <p:cxnSp>
            <p:nvCxnSpPr>
              <p:cNvPr id="11" name="Straight Connector 10"/>
              <p:cNvCxnSpPr/>
              <p:nvPr/>
            </p:nvCxnSpPr>
            <p:spPr bwMode="auto">
              <a:xfrm flipV="1">
                <a:off x="7610946" y="3861048"/>
                <a:ext cx="0" cy="2160240"/>
              </a:xfrm>
              <a:prstGeom prst="line">
                <a:avLst/>
              </a:prstGeom>
              <a:solidFill>
                <a:schemeClr val="accent1"/>
              </a:solidFill>
              <a:ln w="19050" cap="flat" cmpd="sng" algn="ctr">
                <a:solidFill>
                  <a:srgbClr val="3366FF"/>
                </a:solidFill>
                <a:prstDash val="dash"/>
                <a:round/>
                <a:headEnd type="none" w="med" len="med"/>
                <a:tailEnd type="none" w="med" len="med"/>
              </a:ln>
              <a:effectLst/>
            </p:spPr>
          </p:cxnSp>
          <p:sp>
            <p:nvSpPr>
              <p:cNvPr id="12" name="TextBox 11"/>
              <p:cNvSpPr txBox="1"/>
              <p:nvPr/>
            </p:nvSpPr>
            <p:spPr>
              <a:xfrm rot="16200000">
                <a:off x="7246462" y="4212976"/>
                <a:ext cx="724377" cy="338554"/>
              </a:xfrm>
              <a:prstGeom prst="rect">
                <a:avLst/>
              </a:prstGeom>
              <a:solidFill>
                <a:schemeClr val="bg1"/>
              </a:solidFill>
            </p:spPr>
            <p:txBody>
              <a:bodyPr wrap="none" rtlCol="0">
                <a:spAutoFit/>
              </a:bodyPr>
              <a:lstStyle/>
              <a:p>
                <a:r>
                  <a:rPr lang="en-GB" i="1" baseline="0" dirty="0" smtClean="0"/>
                  <a:t>N = 3</a:t>
                </a:r>
                <a:endParaRPr lang="en-GB" i="1" baseline="0" dirty="0"/>
              </a:p>
            </p:txBody>
          </p:sp>
        </p:grpSp>
      </p:grpSp>
      <p:pic>
        <p:nvPicPr>
          <p:cNvPr id="19" name="Picture 18" descr="pix73.tif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32920" y="2204864"/>
            <a:ext cx="5169024" cy="1728192"/>
          </a:xfrm>
          <a:prstGeom prst="rect">
            <a:avLst/>
          </a:prstGeom>
        </p:spPr>
      </p:pic>
      <p:pic>
        <p:nvPicPr>
          <p:cNvPr id="22" name="Image 2"/>
          <p:cNvPicPr>
            <a:picLocks noChangeAspect="1"/>
          </p:cNvPicPr>
          <p:nvPr/>
        </p:nvPicPr>
        <p:blipFill>
          <a:blip r:embed="rId7"/>
          <a:stretch>
            <a:fillRect/>
          </a:stretch>
        </p:blipFill>
        <p:spPr>
          <a:xfrm>
            <a:off x="103674" y="2996952"/>
            <a:ext cx="4561294" cy="3456384"/>
          </a:xfrm>
          <a:prstGeom prst="rect">
            <a:avLst/>
          </a:prstGeom>
        </p:spPr>
      </p:pic>
    </p:spTree>
    <p:extLst>
      <p:ext uri="{BB962C8B-B14F-4D97-AF65-F5344CB8AC3E}">
        <p14:creationId xmlns:p14="http://schemas.microsoft.com/office/powerpoint/2010/main" val="13049320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Cosmic Rays induced background measurement</a:t>
            </a:r>
            <a:endParaRPr lang="en-US" dirty="0"/>
          </a:p>
        </p:txBody>
      </p:sp>
      <p:sp>
        <p:nvSpPr>
          <p:cNvPr id="3" name="Content Placeholder 2"/>
          <p:cNvSpPr>
            <a:spLocks noGrp="1"/>
          </p:cNvSpPr>
          <p:nvPr>
            <p:ph idx="1"/>
          </p:nvPr>
        </p:nvSpPr>
        <p:spPr>
          <a:xfrm>
            <a:off x="0" y="533400"/>
            <a:ext cx="9906000" cy="6324600"/>
          </a:xfrm>
        </p:spPr>
        <p:txBody>
          <a:bodyPr/>
          <a:lstStyle/>
          <a:p>
            <a:pPr>
              <a:spcBef>
                <a:spcPts val="1200"/>
              </a:spcBef>
            </a:pPr>
            <a:r>
              <a:rPr lang="en-GB" sz="2200" dirty="0" smtClean="0"/>
              <a:t>The </a:t>
            </a:r>
            <a:r>
              <a:rPr lang="en-GB" sz="2200" dirty="0"/>
              <a:t>proposed </a:t>
            </a:r>
            <a:r>
              <a:rPr lang="en-GB" sz="2200" dirty="0" smtClean="0"/>
              <a:t>facility </a:t>
            </a:r>
            <a:r>
              <a:rPr lang="en-GB" sz="2200" dirty="0"/>
              <a:t>will be </a:t>
            </a:r>
            <a:r>
              <a:rPr lang="en-GB" sz="2200" dirty="0" smtClean="0"/>
              <a:t>exposed, </a:t>
            </a:r>
            <a:r>
              <a:rPr lang="en-GB" sz="2200" dirty="0"/>
              <a:t>below a 3 m </a:t>
            </a:r>
            <a:r>
              <a:rPr lang="en-GB" sz="2200" dirty="0" smtClean="0"/>
              <a:t>overburden, </a:t>
            </a:r>
            <a:r>
              <a:rPr lang="en-GB" sz="2200" dirty="0"/>
              <a:t>at an estimated rate of ~ 460 ev/s with mostly cosmic </a:t>
            </a:r>
            <a:r>
              <a:rPr lang="en-GB" sz="2200" dirty="0" smtClean="0">
                <a:latin typeface="Symbol" panose="05050102010706020507" pitchFamily="18" charset="2"/>
              </a:rPr>
              <a:t>m’</a:t>
            </a:r>
            <a:r>
              <a:rPr lang="en-GB" sz="2200" dirty="0" smtClean="0"/>
              <a:t>s </a:t>
            </a:r>
            <a:r>
              <a:rPr lang="en-GB" sz="2200" dirty="0"/>
              <a:t>giving a LAr signal </a:t>
            </a:r>
            <a:r>
              <a:rPr lang="en-GB" sz="2200" dirty="0" smtClean="0"/>
              <a:t>E &gt;100 </a:t>
            </a:r>
            <a:r>
              <a:rPr lang="en-GB" sz="2200" dirty="0"/>
              <a:t>MeV in the </a:t>
            </a:r>
            <a:r>
              <a:rPr lang="en-GB" sz="2200" dirty="0" smtClean="0"/>
              <a:t>TPC. </a:t>
            </a:r>
          </a:p>
          <a:p>
            <a:pPr>
              <a:spcBef>
                <a:spcPts val="1200"/>
              </a:spcBef>
            </a:pPr>
            <a:r>
              <a:rPr lang="en-GB" sz="2200" dirty="0" smtClean="0"/>
              <a:t>A first mandatory reduction is provided by the 4</a:t>
            </a:r>
            <a:r>
              <a:rPr lang="en-GB" sz="2200" dirty="0" smtClean="0">
                <a:latin typeface="Symbol" panose="05050102010706020507" pitchFamily="18" charset="2"/>
              </a:rPr>
              <a:t>p</a:t>
            </a:r>
            <a:r>
              <a:rPr lang="en-GB" sz="2200" dirty="0" smtClean="0"/>
              <a:t> CRT with an estimated anti-coincidence rate of 98%, leading to a ~9.2 </a:t>
            </a:r>
            <a:r>
              <a:rPr lang="en-GB" sz="2200" dirty="0" err="1" smtClean="0"/>
              <a:t>ev</a:t>
            </a:r>
            <a:r>
              <a:rPr lang="en-GB" sz="2200" dirty="0" smtClean="0"/>
              <a:t>/s rate. </a:t>
            </a:r>
            <a:endParaRPr lang="en-US" sz="2200" dirty="0" smtClean="0"/>
          </a:p>
          <a:p>
            <a:pPr>
              <a:spcBef>
                <a:spcPts val="1200"/>
              </a:spcBef>
            </a:pPr>
            <a:r>
              <a:rPr lang="en-GB" sz="2200" dirty="0" smtClean="0"/>
              <a:t>The </a:t>
            </a:r>
            <a:r>
              <a:rPr lang="en-GB" sz="2200" dirty="0"/>
              <a:t>integrated </a:t>
            </a:r>
            <a:r>
              <a:rPr lang="en-GB" sz="2200" dirty="0" smtClean="0"/>
              <a:t>c-ray </a:t>
            </a:r>
            <a:r>
              <a:rPr lang="en-GB" sz="2200" dirty="0"/>
              <a:t>active time of the ICARUS-T600 has been estimated to be 211 </a:t>
            </a:r>
            <a:r>
              <a:rPr lang="en-GB" sz="2200" dirty="0" smtClean="0"/>
              <a:t>s </a:t>
            </a:r>
            <a:r>
              <a:rPr lang="en-GB" sz="2200" dirty="0"/>
              <a:t>during the 3 years of beam exposure with FNAL neutrino beam. </a:t>
            </a:r>
            <a:endParaRPr lang="en-GB" sz="2200" dirty="0" smtClean="0"/>
          </a:p>
          <a:p>
            <a:pPr>
              <a:spcBef>
                <a:spcPts val="1200"/>
              </a:spcBef>
            </a:pPr>
            <a:r>
              <a:rPr lang="en-GB" sz="2200" dirty="0"/>
              <a:t>T</a:t>
            </a:r>
            <a:r>
              <a:rPr lang="en-GB" sz="2200" dirty="0" smtClean="0"/>
              <a:t>he equivalent c-ray dose can be collected </a:t>
            </a:r>
            <a:r>
              <a:rPr lang="en-GB" sz="2200" dirty="0"/>
              <a:t>with WARP </a:t>
            </a:r>
            <a:r>
              <a:rPr lang="en-GB" sz="2200" dirty="0" smtClean="0"/>
              <a:t>in ~ 55 hours of active time (200’000 triggers), at the limited rate of 1 ev/s. Therefore it should be possible to record in a reasonable time several relevant data samples with different conditions. </a:t>
            </a:r>
          </a:p>
          <a:p>
            <a:pPr>
              <a:spcBef>
                <a:spcPts val="1200"/>
              </a:spcBef>
            </a:pPr>
            <a:r>
              <a:rPr lang="en-GB" sz="2200" dirty="0" smtClean="0"/>
              <a:t>The </a:t>
            </a:r>
            <a:r>
              <a:rPr lang="en-GB" sz="2200" dirty="0"/>
              <a:t>first </a:t>
            </a:r>
            <a:r>
              <a:rPr lang="en-GB" sz="2200" dirty="0" smtClean="0"/>
              <a:t>step </a:t>
            </a:r>
            <a:r>
              <a:rPr lang="en-GB" sz="2200" dirty="0"/>
              <a:t>of data reduction would consist of selecting events </a:t>
            </a:r>
            <a:r>
              <a:rPr lang="en-GB" sz="2200" dirty="0" smtClean="0"/>
              <a:t>requiring </a:t>
            </a:r>
            <a:r>
              <a:rPr lang="en-GB" sz="2200" dirty="0"/>
              <a:t>the presence of an e.m. shower, expected in  </a:t>
            </a:r>
            <a:r>
              <a:rPr lang="en-GB" sz="2200" dirty="0" smtClean="0"/>
              <a:t>~1</a:t>
            </a:r>
            <a:r>
              <a:rPr lang="en-GB" sz="2200" dirty="0"/>
              <a:t>% of the </a:t>
            </a:r>
            <a:r>
              <a:rPr lang="en-GB" sz="2200" dirty="0" smtClean="0"/>
              <a:t>cases, </a:t>
            </a:r>
            <a:r>
              <a:rPr lang="en-GB" sz="2200" dirty="0"/>
              <a:t>leading to a more reasonable number of events to be studied with the LAr-TPC. </a:t>
            </a:r>
            <a:endParaRPr lang="en-US" sz="2200" dirty="0"/>
          </a:p>
          <a:p>
            <a:pPr marL="234950" lvl="1" indent="-234950">
              <a:spcBef>
                <a:spcPts val="1200"/>
              </a:spcBef>
              <a:buSzPct val="80000"/>
              <a:buFont typeface="Zapf Dingbats" charset="2"/>
              <a:buChar char="l"/>
            </a:pPr>
            <a:endParaRPr lang="en-US" sz="2200" dirty="0" smtClean="0">
              <a:ea typeface="Times New Roman"/>
            </a:endParaRPr>
          </a:p>
        </p:txBody>
      </p:sp>
      <p:sp>
        <p:nvSpPr>
          <p:cNvPr id="4" name="Slide Number Placeholder 3"/>
          <p:cNvSpPr>
            <a:spLocks noGrp="1"/>
          </p:cNvSpPr>
          <p:nvPr>
            <p:ph type="sldNum" sz="quarter" idx="11"/>
          </p:nvPr>
        </p:nvSpPr>
        <p:spPr/>
        <p:txBody>
          <a:bodyPr/>
          <a:lstStyle/>
          <a:p>
            <a:r>
              <a:rPr lang="en-GB" smtClean="0">
                <a:solidFill>
                  <a:srgbClr val="3333CC"/>
                </a:solidFill>
              </a:rPr>
              <a:t>Slide: </a:t>
            </a:r>
            <a:fld id="{C0367892-4C36-1744-A726-262AF37AA8B7}" type="slidenum">
              <a:rPr lang="en-GB" smtClean="0">
                <a:solidFill>
                  <a:srgbClr val="3333CC"/>
                </a:solidFill>
              </a:rPr>
              <a:pPr/>
              <a:t>50</a:t>
            </a:fld>
            <a:endParaRPr lang="en-GB" dirty="0">
              <a:solidFill>
                <a:srgbClr val="00CC99"/>
              </a:solidFill>
            </a:endParaRPr>
          </a:p>
        </p:txBody>
      </p:sp>
      <p:sp>
        <p:nvSpPr>
          <p:cNvPr id="5" name="Footer Placeholder 4"/>
          <p:cNvSpPr>
            <a:spLocks noGrp="1"/>
          </p:cNvSpPr>
          <p:nvPr>
            <p:ph type="ftr" sz="quarter" idx="10"/>
          </p:nvPr>
        </p:nvSpPr>
        <p:spPr/>
        <p:txBody>
          <a:bodyPr/>
          <a:lstStyle/>
          <a:p>
            <a:pPr>
              <a:defRPr/>
            </a:pPr>
            <a:r>
              <a:rPr lang="en-GB" smtClean="0"/>
              <a:t>SPSC_April 2016</a:t>
            </a:r>
            <a:endParaRPr lang="en-GB"/>
          </a:p>
        </p:txBody>
      </p:sp>
    </p:spTree>
    <p:extLst>
      <p:ext uri="{BB962C8B-B14F-4D97-AF65-F5344CB8AC3E}">
        <p14:creationId xmlns:p14="http://schemas.microsoft.com/office/powerpoint/2010/main" val="1424377482"/>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 and moving to FNAL</a:t>
            </a:r>
            <a:endParaRPr lang="en-GB" dirty="0"/>
          </a:p>
        </p:txBody>
      </p:sp>
      <p:sp>
        <p:nvSpPr>
          <p:cNvPr id="3" name="Content Placeholder 2"/>
          <p:cNvSpPr>
            <a:spLocks noGrp="1"/>
          </p:cNvSpPr>
          <p:nvPr>
            <p:ph idx="1"/>
          </p:nvPr>
        </p:nvSpPr>
        <p:spPr>
          <a:xfrm>
            <a:off x="0" y="609600"/>
            <a:ext cx="9906000" cy="1955304"/>
          </a:xfrm>
        </p:spPr>
        <p:txBody>
          <a:bodyPr/>
          <a:lstStyle/>
          <a:p>
            <a:r>
              <a:rPr lang="en-GB" sz="2400" dirty="0" smtClean="0"/>
              <a:t>We expect that the </a:t>
            </a:r>
            <a:r>
              <a:rPr lang="en-GB" sz="2400" dirty="0"/>
              <a:t>two T300 modules will be ready for </a:t>
            </a:r>
            <a:r>
              <a:rPr lang="en-GB" sz="2400" dirty="0" smtClean="0"/>
              <a:t>transportation </a:t>
            </a:r>
            <a:r>
              <a:rPr lang="en-GB" sz="2400" dirty="0"/>
              <a:t>at the end of 2016, in correspondence with the beneficial occupancy of the Far Detector building at FNAL. </a:t>
            </a:r>
            <a:endParaRPr lang="en-GB" sz="2400" dirty="0" smtClean="0"/>
          </a:p>
          <a:p>
            <a:r>
              <a:rPr lang="en-GB" sz="2400" dirty="0" smtClean="0"/>
              <a:t>The </a:t>
            </a:r>
            <a:r>
              <a:rPr lang="en-GB" sz="2400" dirty="0"/>
              <a:t>transport of the </a:t>
            </a:r>
            <a:r>
              <a:rPr lang="en-GB" sz="2400" dirty="0" smtClean="0"/>
              <a:t>equipment </a:t>
            </a:r>
            <a:r>
              <a:rPr lang="en-GB" sz="2400" dirty="0"/>
              <a:t>to the US will </a:t>
            </a:r>
            <a:r>
              <a:rPr lang="en-GB" sz="2400" dirty="0" smtClean="0"/>
              <a:t>require </a:t>
            </a:r>
            <a:r>
              <a:rPr lang="en-GB" sz="2400" dirty="0"/>
              <a:t>about 2 </a:t>
            </a:r>
            <a:r>
              <a:rPr lang="en-GB" sz="2400" dirty="0" smtClean="0"/>
              <a:t>months, funded </a:t>
            </a:r>
            <a:r>
              <a:rPr lang="en-GB" sz="2400" dirty="0"/>
              <a:t>by CERN for an estimated amount of 1 Million SF. </a:t>
            </a:r>
            <a:endParaRPr lang="en-GB" sz="2400" dirty="0" smtClean="0"/>
          </a:p>
          <a:p>
            <a:endParaRPr lang="en-GB" dirty="0"/>
          </a:p>
        </p:txBody>
      </p:sp>
      <p:sp>
        <p:nvSpPr>
          <p:cNvPr id="4" name="Footer Placeholder 3"/>
          <p:cNvSpPr>
            <a:spLocks noGrp="1"/>
          </p:cNvSpPr>
          <p:nvPr>
            <p:ph type="ftr" sz="quarter" idx="10"/>
          </p:nvPr>
        </p:nvSpPr>
        <p:spPr/>
        <p:txBody>
          <a:bodyPr/>
          <a:lstStyle/>
          <a:p>
            <a:pPr>
              <a:defRPr/>
            </a:pPr>
            <a:r>
              <a:rPr lang="en-GB"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a:t>
            </a:r>
            <a:fld id="{048174CF-F75A-4FC9-A89C-C11F92EC3EC4}" type="slidenum">
              <a:rPr lang="en-GB" smtClean="0"/>
              <a:pPr>
                <a:defRPr/>
              </a:pPr>
              <a:t>51</a:t>
            </a:fld>
            <a:endParaRPr lang="en-GB"/>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920552" y="2708920"/>
            <a:ext cx="7704856" cy="3672408"/>
          </a:xfrm>
          <a:prstGeom prst="rect">
            <a:avLst/>
          </a:prstGeom>
        </p:spPr>
      </p:pic>
    </p:spTree>
    <p:extLst>
      <p:ext uri="{BB962C8B-B14F-4D97-AF65-F5344CB8AC3E}">
        <p14:creationId xmlns:p14="http://schemas.microsoft.com/office/powerpoint/2010/main" val="14293044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5"/>
          <p:cNvSpPr>
            <a:spLocks noGrp="1" noChangeArrowheads="1"/>
          </p:cNvSpPr>
          <p:nvPr>
            <p:ph type="ftr" sz="quarter" idx="10"/>
          </p:nvPr>
        </p:nvSpPr>
        <p:spPr>
          <a:noFill/>
        </p:spPr>
        <p:txBody>
          <a:bodyPr/>
          <a:lstStyle/>
          <a:p>
            <a:r>
              <a:rPr lang="en-US" smtClean="0"/>
              <a:t>SPSC_April 2016</a:t>
            </a:r>
            <a:endParaRPr lang="en-GB" dirty="0"/>
          </a:p>
        </p:txBody>
      </p:sp>
      <p:sp>
        <p:nvSpPr>
          <p:cNvPr id="139267" name="Rectangle 6"/>
          <p:cNvSpPr>
            <a:spLocks noGrp="1" noChangeArrowheads="1"/>
          </p:cNvSpPr>
          <p:nvPr>
            <p:ph type="sldNum" sz="quarter" idx="11"/>
          </p:nvPr>
        </p:nvSpPr>
        <p:spPr>
          <a:noFill/>
        </p:spPr>
        <p:txBody>
          <a:bodyPr/>
          <a:lstStyle/>
          <a:p>
            <a:r>
              <a:rPr lang="en-GB" dirty="0"/>
              <a:t>Slide#  : </a:t>
            </a:r>
            <a:fld id="{A346AA1F-4C01-6B40-B330-DC2F05FDDD69}" type="slidenum">
              <a:rPr lang="en-GB"/>
              <a:pPr/>
              <a:t>52</a:t>
            </a:fld>
            <a:endParaRPr lang="en-GB" dirty="0">
              <a:solidFill>
                <a:schemeClr val="accent1"/>
              </a:solidFill>
            </a:endParaRPr>
          </a:p>
        </p:txBody>
      </p:sp>
      <p:sp>
        <p:nvSpPr>
          <p:cNvPr id="139268" name="Rectangle 5"/>
          <p:cNvSpPr txBox="1">
            <a:spLocks noGrp="1" noChangeArrowheads="1"/>
          </p:cNvSpPr>
          <p:nvPr/>
        </p:nvSpPr>
        <p:spPr bwMode="auto">
          <a:xfrm>
            <a:off x="685800" y="6400800"/>
            <a:ext cx="3136900" cy="228600"/>
          </a:xfrm>
          <a:prstGeom prst="rect">
            <a:avLst/>
          </a:prstGeom>
          <a:noFill/>
          <a:ln w="9525">
            <a:noFill/>
            <a:miter lim="800000"/>
            <a:headEnd/>
            <a:tailEnd/>
          </a:ln>
        </p:spPr>
        <p:txBody>
          <a:bodyPr>
            <a:prstTxWarp prst="textNoShape">
              <a:avLst/>
            </a:prstTxWarp>
          </a:bodyPr>
          <a:lstStyle/>
          <a:p>
            <a:r>
              <a:rPr lang="en-GB" sz="1200" dirty="0">
                <a:solidFill>
                  <a:schemeClr val="accent1"/>
                </a:solidFill>
                <a:latin typeface="Helvetica" charset="0"/>
              </a:rPr>
              <a:t>LNGS_May2011</a:t>
            </a:r>
          </a:p>
        </p:txBody>
      </p:sp>
      <p:sp>
        <p:nvSpPr>
          <p:cNvPr id="139269" name="Rectangle 6"/>
          <p:cNvSpPr txBox="1">
            <a:spLocks noGrp="1" noChangeArrowheads="1"/>
          </p:cNvSpPr>
          <p:nvPr/>
        </p:nvSpPr>
        <p:spPr bwMode="auto">
          <a:xfrm>
            <a:off x="7239000" y="6400800"/>
            <a:ext cx="2063750" cy="228600"/>
          </a:xfrm>
          <a:prstGeom prst="rect">
            <a:avLst/>
          </a:prstGeom>
          <a:noFill/>
          <a:ln w="9525">
            <a:noFill/>
            <a:miter lim="800000"/>
            <a:headEnd/>
            <a:tailEnd/>
          </a:ln>
        </p:spPr>
        <p:txBody>
          <a:bodyPr>
            <a:prstTxWarp prst="textNoShape">
              <a:avLst/>
            </a:prstTxWarp>
          </a:bodyPr>
          <a:lstStyle/>
          <a:p>
            <a:pPr algn="r"/>
            <a:r>
              <a:rPr lang="en-GB" sz="1200" dirty="0">
                <a:solidFill>
                  <a:schemeClr val="accent1"/>
                </a:solidFill>
                <a:latin typeface="Helvetica" charset="0"/>
              </a:rPr>
              <a:t>Slide </a:t>
            </a:r>
            <a:fld id="{7651269B-0588-B245-A710-74FB3C53F90D}" type="slidenum">
              <a:rPr lang="en-GB" sz="1200">
                <a:solidFill>
                  <a:schemeClr val="accent1"/>
                </a:solidFill>
                <a:latin typeface="Helvetica" charset="0"/>
              </a:rPr>
              <a:pPr algn="r"/>
              <a:t>52</a:t>
            </a:fld>
            <a:endParaRPr lang="en-GB" sz="1200" dirty="0">
              <a:solidFill>
                <a:schemeClr val="accent1"/>
              </a:solidFill>
              <a:latin typeface="Helvetica" charset="0"/>
            </a:endParaRPr>
          </a:p>
        </p:txBody>
      </p:sp>
      <p:pic>
        <p:nvPicPr>
          <p:cNvPr id="139270" name="Picture 6" descr="Run9179Event107_Collection_left_I_zoom.jpg"/>
          <p:cNvPicPr>
            <a:picLocks noChangeAspect="1"/>
          </p:cNvPicPr>
          <p:nvPr/>
        </p:nvPicPr>
        <p:blipFill>
          <a:blip r:embed="rId3"/>
          <a:srcRect/>
          <a:stretch>
            <a:fillRect/>
          </a:stretch>
        </p:blipFill>
        <p:spPr bwMode="auto">
          <a:xfrm>
            <a:off x="0" y="4957763"/>
            <a:ext cx="9906000" cy="2276475"/>
          </a:xfrm>
          <a:prstGeom prst="rect">
            <a:avLst/>
          </a:prstGeom>
          <a:noFill/>
          <a:ln w="6350">
            <a:solidFill>
              <a:srgbClr val="FA012E"/>
            </a:solidFill>
            <a:miter lim="800000"/>
            <a:headEnd/>
            <a:tailEnd/>
          </a:ln>
        </p:spPr>
      </p:pic>
      <p:pic>
        <p:nvPicPr>
          <p:cNvPr id="139271" name="Picture 7" descr="Picture2.png"/>
          <p:cNvPicPr>
            <a:picLocks noChangeAspect="1"/>
          </p:cNvPicPr>
          <p:nvPr/>
        </p:nvPicPr>
        <p:blipFill>
          <a:blip r:embed="rId4"/>
          <a:srcRect/>
          <a:stretch>
            <a:fillRect/>
          </a:stretch>
        </p:blipFill>
        <p:spPr bwMode="auto">
          <a:xfrm>
            <a:off x="2133600" y="0"/>
            <a:ext cx="7772400" cy="2849563"/>
          </a:xfrm>
          <a:prstGeom prst="rect">
            <a:avLst/>
          </a:prstGeom>
          <a:noFill/>
          <a:ln w="6350">
            <a:solidFill>
              <a:srgbClr val="FA012E"/>
            </a:solidFill>
            <a:miter lim="800000"/>
            <a:headEnd/>
            <a:tailEnd/>
          </a:ln>
        </p:spPr>
      </p:pic>
      <p:pic>
        <p:nvPicPr>
          <p:cNvPr id="139272" name="Picture 8" descr="Run9839Event1398_Collection_left_II_zoom.jpg"/>
          <p:cNvPicPr>
            <a:picLocks noChangeAspect="1"/>
          </p:cNvPicPr>
          <p:nvPr/>
        </p:nvPicPr>
        <p:blipFill>
          <a:blip r:embed="rId5"/>
          <a:srcRect/>
          <a:stretch>
            <a:fillRect/>
          </a:stretch>
        </p:blipFill>
        <p:spPr bwMode="auto">
          <a:xfrm>
            <a:off x="838200" y="2133600"/>
            <a:ext cx="9067800" cy="2824163"/>
          </a:xfrm>
          <a:prstGeom prst="rect">
            <a:avLst/>
          </a:prstGeom>
          <a:noFill/>
          <a:ln w="6350">
            <a:solidFill>
              <a:srgbClr val="FA012E"/>
            </a:solidFill>
            <a:miter lim="800000"/>
            <a:headEnd/>
            <a:tailEnd/>
          </a:ln>
        </p:spPr>
      </p:pic>
      <p:pic>
        <p:nvPicPr>
          <p:cNvPr id="139273" name="Picture 9" descr="Picture3.png"/>
          <p:cNvPicPr>
            <a:picLocks noChangeAspect="1"/>
          </p:cNvPicPr>
          <p:nvPr/>
        </p:nvPicPr>
        <p:blipFill>
          <a:blip r:embed="rId6"/>
          <a:srcRect/>
          <a:stretch>
            <a:fillRect/>
          </a:stretch>
        </p:blipFill>
        <p:spPr bwMode="auto">
          <a:xfrm>
            <a:off x="0" y="0"/>
            <a:ext cx="4467225" cy="2030413"/>
          </a:xfrm>
          <a:prstGeom prst="rect">
            <a:avLst/>
          </a:prstGeom>
          <a:solidFill>
            <a:srgbClr val="FA012E"/>
          </a:solidFill>
          <a:ln w="38100">
            <a:noFill/>
            <a:miter lim="800000"/>
            <a:headEnd/>
            <a:tailEnd/>
          </a:ln>
        </p:spPr>
      </p:pic>
      <p:pic>
        <p:nvPicPr>
          <p:cNvPr id="139274" name="Picture 10" descr="Picture4.png"/>
          <p:cNvPicPr>
            <a:picLocks noChangeAspect="1"/>
          </p:cNvPicPr>
          <p:nvPr/>
        </p:nvPicPr>
        <p:blipFill>
          <a:blip r:embed="rId7"/>
          <a:srcRect/>
          <a:stretch>
            <a:fillRect/>
          </a:stretch>
        </p:blipFill>
        <p:spPr bwMode="auto">
          <a:xfrm>
            <a:off x="0" y="1524000"/>
            <a:ext cx="2246313" cy="4114800"/>
          </a:xfrm>
          <a:prstGeom prst="rect">
            <a:avLst/>
          </a:prstGeom>
          <a:noFill/>
          <a:ln w="6350">
            <a:solidFill>
              <a:srgbClr val="FA012E"/>
            </a:solidFill>
            <a:miter lim="800000"/>
            <a:headEnd/>
            <a:tailEnd/>
          </a:ln>
        </p:spPr>
      </p:pic>
      <p:sp>
        <p:nvSpPr>
          <p:cNvPr id="139275" name="Rectangle 6"/>
          <p:cNvSpPr txBox="1">
            <a:spLocks noGrp="1" noChangeArrowheads="1"/>
          </p:cNvSpPr>
          <p:nvPr/>
        </p:nvSpPr>
        <p:spPr bwMode="auto">
          <a:xfrm>
            <a:off x="7181850" y="6400800"/>
            <a:ext cx="2063750" cy="228600"/>
          </a:xfrm>
          <a:prstGeom prst="rect">
            <a:avLst/>
          </a:prstGeom>
          <a:noFill/>
          <a:ln w="9525">
            <a:noFill/>
            <a:miter lim="800000"/>
            <a:headEnd/>
            <a:tailEnd/>
          </a:ln>
        </p:spPr>
        <p:txBody>
          <a:bodyPr>
            <a:prstTxWarp prst="textNoShape">
              <a:avLst/>
            </a:prstTxWarp>
          </a:bodyPr>
          <a:lstStyle/>
          <a:p>
            <a:pPr algn="r"/>
            <a:endParaRPr lang="en-GB" sz="1200" dirty="0">
              <a:solidFill>
                <a:schemeClr val="accent1"/>
              </a:solidFill>
              <a:latin typeface="Helvetica" charset="0"/>
            </a:endParaRPr>
          </a:p>
        </p:txBody>
      </p:sp>
      <p:sp>
        <p:nvSpPr>
          <p:cNvPr id="139276" name="Rectangle 2"/>
          <p:cNvSpPr>
            <a:spLocks noChangeArrowheads="1"/>
          </p:cNvSpPr>
          <p:nvPr/>
        </p:nvSpPr>
        <p:spPr bwMode="auto">
          <a:xfrm>
            <a:off x="2438400" y="2438400"/>
            <a:ext cx="4386263" cy="838200"/>
          </a:xfrm>
          <a:prstGeom prst="rect">
            <a:avLst/>
          </a:prstGeom>
          <a:solidFill>
            <a:srgbClr val="F8FF4D"/>
          </a:solidFill>
          <a:ln w="9525">
            <a:noFill/>
            <a:miter lim="800000"/>
            <a:headEnd/>
            <a:tailEnd/>
          </a:ln>
        </p:spPr>
        <p:txBody>
          <a:bodyPr>
            <a:prstTxWarp prst="textNoShape">
              <a:avLst/>
            </a:prstTxWarp>
          </a:bodyPr>
          <a:lstStyle/>
          <a:p>
            <a:pPr marL="342900" indent="-342900" algn="ctr">
              <a:spcBef>
                <a:spcPct val="20000"/>
              </a:spcBef>
              <a:buClr>
                <a:srgbClr val="FF0000"/>
              </a:buClr>
              <a:buFont typeface="Zapf Dingbats" charset="2"/>
              <a:buNone/>
            </a:pPr>
            <a:r>
              <a:rPr lang="en-GB" sz="6000" i="0" dirty="0">
                <a:solidFill>
                  <a:srgbClr val="FF0000"/>
                </a:solidFill>
                <a:latin typeface="Marker Felt" charset="0"/>
              </a:rPr>
              <a:t>Thank you !</a:t>
            </a:r>
            <a:endParaRPr lang="en-GB" sz="6000" i="0" dirty="0"/>
          </a:p>
        </p:txBody>
      </p:sp>
    </p:spTree>
    <p:extLst>
      <p:ext uri="{BB962C8B-B14F-4D97-AF65-F5344CB8AC3E}">
        <p14:creationId xmlns:p14="http://schemas.microsoft.com/office/powerpoint/2010/main" val="227710932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Comparing the LSND anomaly with cosmology</a:t>
            </a:r>
            <a:endParaRPr lang="en-GB" dirty="0"/>
          </a:p>
        </p:txBody>
      </p:sp>
      <p:sp>
        <p:nvSpPr>
          <p:cNvPr id="3" name="Content Placeholder 2"/>
          <p:cNvSpPr>
            <a:spLocks noGrp="1"/>
          </p:cNvSpPr>
          <p:nvPr>
            <p:ph idx="1"/>
          </p:nvPr>
        </p:nvSpPr>
        <p:spPr>
          <a:xfrm>
            <a:off x="304404" y="609600"/>
            <a:ext cx="9185100" cy="5715000"/>
          </a:xfrm>
        </p:spPr>
        <p:txBody>
          <a:bodyPr/>
          <a:lstStyle/>
          <a:p>
            <a:r>
              <a:rPr lang="en-GB" sz="2400" dirty="0" smtClean="0"/>
              <a:t>Thirty years after its first observation, the LSND anomaly still requires a definitive experimental clarification. </a:t>
            </a:r>
          </a:p>
          <a:p>
            <a:r>
              <a:rPr lang="en-GB" sz="2400" dirty="0" smtClean="0"/>
              <a:t>However cosmological data </a:t>
            </a:r>
            <a:r>
              <a:rPr lang="en-GB" sz="2400" dirty="0"/>
              <a:t>combining data from cosmic microwave background (CMB) </a:t>
            </a:r>
            <a:r>
              <a:rPr lang="en-GB" sz="2400" dirty="0" smtClean="0"/>
              <a:t>experiments, </a:t>
            </a:r>
            <a:r>
              <a:rPr lang="en-GB" sz="2400" dirty="0"/>
              <a:t>large scale structure (LSS) and Lyman-α forest observations</a:t>
            </a:r>
            <a:r>
              <a:rPr lang="en-GB" sz="2400" dirty="0" smtClean="0"/>
              <a:t> naively bind </a:t>
            </a:r>
            <a:r>
              <a:rPr lang="en-GB" sz="2400" dirty="0"/>
              <a:t>the mass limit </a:t>
            </a:r>
            <a:r>
              <a:rPr lang="en-GB" sz="2400" dirty="0" smtClean="0"/>
              <a:t>for a 3 </a:t>
            </a:r>
            <a:r>
              <a:rPr lang="en-GB" sz="2400" dirty="0"/>
              <a:t>massless + 1 massive </a:t>
            </a:r>
            <a:r>
              <a:rPr lang="en-GB" sz="2400" dirty="0" smtClean="0"/>
              <a:t>sterile neutrino to </a:t>
            </a:r>
            <a:r>
              <a:rPr lang="en-GB" sz="2400" dirty="0" err="1"/>
              <a:t>m</a:t>
            </a:r>
            <a:r>
              <a:rPr lang="en-GB" sz="2400" baseline="-25000" dirty="0" err="1"/>
              <a:t>s</a:t>
            </a:r>
            <a:r>
              <a:rPr lang="en-GB" sz="2400" dirty="0"/>
              <a:t> &lt; </a:t>
            </a:r>
            <a:r>
              <a:rPr lang="en-GB" sz="2400" dirty="0" smtClean="0"/>
              <a:t>0.26 </a:t>
            </a:r>
            <a:r>
              <a:rPr lang="en-GB" sz="2400" dirty="0" err="1" smtClean="0"/>
              <a:t>eV</a:t>
            </a:r>
            <a:r>
              <a:rPr lang="en-GB" sz="2400" dirty="0" smtClean="0"/>
              <a:t> </a:t>
            </a:r>
            <a:r>
              <a:rPr lang="en-GB" sz="2400" dirty="0"/>
              <a:t>(</a:t>
            </a:r>
            <a:r>
              <a:rPr lang="en-GB" sz="2400" dirty="0" smtClean="0"/>
              <a:t>0.44 </a:t>
            </a:r>
            <a:r>
              <a:rPr lang="en-GB" sz="2400" dirty="0" err="1" smtClean="0"/>
              <a:t>eV</a:t>
            </a:r>
            <a:r>
              <a:rPr lang="en-GB" sz="2400" dirty="0"/>
              <a:t>) at 95% (99.9%) </a:t>
            </a:r>
            <a:r>
              <a:rPr lang="en-GB" sz="2400" dirty="0" err="1" smtClean="0"/>
              <a:t>c.l</a:t>
            </a:r>
            <a:r>
              <a:rPr lang="en-GB" sz="2400" dirty="0" smtClean="0"/>
              <a:t>.</a:t>
            </a:r>
          </a:p>
          <a:p>
            <a:r>
              <a:rPr lang="en-GB" sz="2400" dirty="0" smtClean="0">
                <a:solidFill>
                  <a:srgbClr val="FF0000"/>
                </a:solidFill>
              </a:rPr>
              <a:t>This result, which implies </a:t>
            </a:r>
            <a:r>
              <a:rPr lang="en-US" sz="2400" dirty="0" smtClean="0">
                <a:solidFill>
                  <a:srgbClr val="FF0000"/>
                </a:solidFill>
                <a:latin typeface="Symbol" charset="2"/>
                <a:cs typeface="Symbol" charset="2"/>
              </a:rPr>
              <a:t>D</a:t>
            </a:r>
            <a:r>
              <a:rPr lang="en-US" sz="2400" dirty="0" smtClean="0">
                <a:solidFill>
                  <a:srgbClr val="FF0000"/>
                </a:solidFill>
                <a:cs typeface="Comic Sans MS"/>
              </a:rPr>
              <a:t>m</a:t>
            </a:r>
            <a:r>
              <a:rPr lang="en-US" sz="2400" baseline="-25000" dirty="0" smtClean="0">
                <a:solidFill>
                  <a:srgbClr val="FF0000"/>
                </a:solidFill>
                <a:cs typeface="Comic Sans MS"/>
              </a:rPr>
              <a:t>s</a:t>
            </a:r>
            <a:r>
              <a:rPr lang="en-US" sz="2400" baseline="30000" dirty="0" smtClean="0">
                <a:solidFill>
                  <a:srgbClr val="FF0000"/>
                </a:solidFill>
                <a:cs typeface="Comic Sans MS"/>
              </a:rPr>
              <a:t>2</a:t>
            </a:r>
            <a:r>
              <a:rPr lang="pl-PL" sz="2400" dirty="0" smtClean="0">
                <a:solidFill>
                  <a:srgbClr val="FF0000"/>
                </a:solidFill>
                <a:cs typeface="Comic Sans MS"/>
              </a:rPr>
              <a:t> ≤ (</a:t>
            </a:r>
            <a:r>
              <a:rPr lang="en-US" sz="2400" dirty="0" smtClean="0">
                <a:solidFill>
                  <a:srgbClr val="FF0000"/>
                </a:solidFill>
                <a:cs typeface="Comic Sans MS"/>
              </a:rPr>
              <a:t>0.26 </a:t>
            </a:r>
            <a:r>
              <a:rPr lang="en-US" sz="2400" dirty="0" err="1" smtClean="0">
                <a:solidFill>
                  <a:srgbClr val="FF0000"/>
                </a:solidFill>
                <a:cs typeface="Comic Sans MS"/>
              </a:rPr>
              <a:t>eV</a:t>
            </a:r>
            <a:r>
              <a:rPr lang="en-US" sz="2400" dirty="0" smtClean="0">
                <a:solidFill>
                  <a:srgbClr val="FF0000"/>
                </a:solidFill>
                <a:cs typeface="Comic Sans MS"/>
              </a:rPr>
              <a:t>)</a:t>
            </a:r>
            <a:r>
              <a:rPr lang="en-US" sz="2400" baseline="30000" dirty="0" smtClean="0">
                <a:solidFill>
                  <a:srgbClr val="FF0000"/>
                </a:solidFill>
                <a:cs typeface="Comic Sans MS"/>
              </a:rPr>
              <a:t>2</a:t>
            </a:r>
            <a:r>
              <a:rPr lang="en-US" sz="2400" dirty="0">
                <a:solidFill>
                  <a:srgbClr val="FF0000"/>
                </a:solidFill>
                <a:cs typeface="Comic Sans MS"/>
              </a:rPr>
              <a:t> </a:t>
            </a:r>
            <a:r>
              <a:rPr lang="en-US" sz="2400" dirty="0" smtClean="0">
                <a:solidFill>
                  <a:srgbClr val="FF0000"/>
                </a:solidFill>
                <a:cs typeface="Comic Sans MS"/>
              </a:rPr>
              <a:t>= 0.067 eV</a:t>
            </a:r>
            <a:r>
              <a:rPr lang="en-US" sz="2400" baseline="30000" dirty="0" smtClean="0">
                <a:solidFill>
                  <a:srgbClr val="FF0000"/>
                </a:solidFill>
                <a:cs typeface="Comic Sans MS"/>
              </a:rPr>
              <a:t>2</a:t>
            </a:r>
            <a:r>
              <a:rPr lang="pl-PL" sz="2400" dirty="0" smtClean="0">
                <a:solidFill>
                  <a:srgbClr val="FF0000"/>
                </a:solidFill>
                <a:cs typeface="Comic Sans MS"/>
              </a:rPr>
              <a:t> </a:t>
            </a:r>
            <a:r>
              <a:rPr lang="en-GB" sz="2400" dirty="0" smtClean="0">
                <a:solidFill>
                  <a:srgbClr val="FF0000"/>
                </a:solidFill>
              </a:rPr>
              <a:t> should effectively exclude the </a:t>
            </a:r>
            <a:r>
              <a:rPr lang="en-GB" sz="2400" dirty="0">
                <a:solidFill>
                  <a:srgbClr val="FF0000"/>
                </a:solidFill>
              </a:rPr>
              <a:t>sterile neutrino hypothesis as an explanation of the LSND anomaly</a:t>
            </a:r>
            <a:r>
              <a:rPr lang="en-GB" sz="2400" dirty="0" smtClean="0"/>
              <a:t>.</a:t>
            </a:r>
          </a:p>
          <a:p>
            <a:r>
              <a:rPr lang="en-GB" sz="2400" dirty="0"/>
              <a:t>If the LSND anomaly is </a:t>
            </a:r>
            <a:r>
              <a:rPr lang="en-GB" sz="2400" dirty="0" smtClean="0"/>
              <a:t>notwithstanding finally confirmed experimentally, cosmological </a:t>
            </a:r>
            <a:r>
              <a:rPr lang="en-GB" sz="2400" dirty="0"/>
              <a:t>data </a:t>
            </a:r>
            <a:r>
              <a:rPr lang="en-GB" sz="2400" dirty="0" smtClean="0"/>
              <a:t> </a:t>
            </a:r>
            <a:r>
              <a:rPr lang="en-GB" sz="2400" dirty="0"/>
              <a:t>will have been </a:t>
            </a:r>
            <a:r>
              <a:rPr lang="en-GB" sz="2400" dirty="0" smtClean="0"/>
              <a:t>proven wrong and we </a:t>
            </a:r>
            <a:r>
              <a:rPr lang="en-GB" sz="2400" dirty="0"/>
              <a:t>will need to </a:t>
            </a:r>
            <a:r>
              <a:rPr lang="en-GB" sz="2400" dirty="0" smtClean="0"/>
              <a:t>re</a:t>
            </a:r>
            <a:r>
              <a:rPr lang="en-GB" sz="2400" dirty="0"/>
              <a:t>-</a:t>
            </a:r>
            <a:r>
              <a:rPr lang="en-GB" sz="2400" dirty="0" smtClean="0"/>
              <a:t>examine </a:t>
            </a:r>
            <a:r>
              <a:rPr lang="en-GB" sz="2400" dirty="0"/>
              <a:t>the entire framework on </a:t>
            </a:r>
            <a:r>
              <a:rPr lang="en-GB" sz="2400" dirty="0" smtClean="0"/>
              <a:t>which </a:t>
            </a:r>
            <a:r>
              <a:rPr lang="en-GB" sz="2400" dirty="0"/>
              <a:t>rest</a:t>
            </a:r>
            <a:r>
              <a:rPr lang="en-GB" sz="2400" dirty="0" smtClean="0"/>
              <a:t> </a:t>
            </a:r>
            <a:r>
              <a:rPr lang="en-GB" sz="2400" dirty="0"/>
              <a:t>these very tight </a:t>
            </a:r>
            <a:r>
              <a:rPr lang="en-GB" sz="2400" dirty="0" smtClean="0"/>
              <a:t>constraints.</a:t>
            </a:r>
            <a:endParaRPr lang="en-GB" sz="2400" dirty="0">
              <a:solidFill>
                <a:srgbClr val="800000"/>
              </a:solidFill>
            </a:endParaRPr>
          </a:p>
          <a:p>
            <a:endParaRPr lang="en-GB" sz="2400" dirty="0"/>
          </a:p>
        </p:txBody>
      </p:sp>
      <p:sp>
        <p:nvSpPr>
          <p:cNvPr id="4" name="Footer Placeholder 3"/>
          <p:cNvSpPr>
            <a:spLocks noGrp="1"/>
          </p:cNvSpPr>
          <p:nvPr>
            <p:ph type="ftr" sz="quarter" idx="10"/>
          </p:nvPr>
        </p:nvSpPr>
        <p:spPr/>
        <p:txBody>
          <a:bodyPr/>
          <a:lstStyle/>
          <a:p>
            <a:pPr>
              <a:defRPr/>
            </a:pPr>
            <a:r>
              <a:rPr lang="en-GB" smtClean="0"/>
              <a:t>SPSC_April 2016</a:t>
            </a:r>
            <a:endParaRPr lang="en-GB"/>
          </a:p>
        </p:txBody>
      </p:sp>
      <p:sp>
        <p:nvSpPr>
          <p:cNvPr id="5" name="Slide Number Placeholder 4"/>
          <p:cNvSpPr>
            <a:spLocks noGrp="1"/>
          </p:cNvSpPr>
          <p:nvPr>
            <p:ph type="sldNum" sz="quarter" idx="11"/>
          </p:nvPr>
        </p:nvSpPr>
        <p:spPr/>
        <p:txBody>
          <a:bodyPr/>
          <a:lstStyle/>
          <a:p>
            <a:pPr>
              <a:defRPr/>
            </a:pPr>
            <a:r>
              <a:rPr lang="en-GB" smtClean="0"/>
              <a:t>Slide: </a:t>
            </a:r>
            <a:fld id="{048174CF-F75A-4FC9-A89C-C11F92EC3EC4}" type="slidenum">
              <a:rPr lang="en-GB" smtClean="0"/>
              <a:pPr>
                <a:defRPr/>
              </a:pPr>
              <a:t>6</a:t>
            </a:fld>
            <a:endParaRPr lang="en-GB"/>
          </a:p>
        </p:txBody>
      </p:sp>
    </p:spTree>
    <p:extLst>
      <p:ext uri="{BB962C8B-B14F-4D97-AF65-F5344CB8AC3E}">
        <p14:creationId xmlns:p14="http://schemas.microsoft.com/office/powerpoint/2010/main" val="4210507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Persisting other anomalies in the neutrino sector</a:t>
            </a:r>
            <a:endParaRPr lang="en-GB" dirty="0"/>
          </a:p>
        </p:txBody>
      </p:sp>
      <p:sp>
        <p:nvSpPr>
          <p:cNvPr id="3" name="Content Placeholder 2"/>
          <p:cNvSpPr>
            <a:spLocks noGrp="1"/>
          </p:cNvSpPr>
          <p:nvPr>
            <p:ph idx="1"/>
          </p:nvPr>
        </p:nvSpPr>
        <p:spPr>
          <a:xfrm>
            <a:off x="228600" y="609600"/>
            <a:ext cx="9448800" cy="6019800"/>
          </a:xfrm>
        </p:spPr>
        <p:txBody>
          <a:bodyPr/>
          <a:lstStyle/>
          <a:p>
            <a:pPr>
              <a:lnSpc>
                <a:spcPts val="2880"/>
              </a:lnSpc>
            </a:pPr>
            <a:r>
              <a:rPr lang="en-GB" sz="2400" dirty="0" smtClean="0"/>
              <a:t>In addition to the observation </a:t>
            </a:r>
            <a:r>
              <a:rPr lang="en-GB" sz="2400" dirty="0"/>
              <a:t>of presumed </a:t>
            </a:r>
            <a:r>
              <a:rPr lang="en-GB" sz="2400" i="1" dirty="0">
                <a:solidFill>
                  <a:srgbClr val="FA012E"/>
                </a:solidFill>
              </a:rPr>
              <a:t>excess signals </a:t>
            </a:r>
            <a:r>
              <a:rPr lang="en-GB" sz="2400" dirty="0"/>
              <a:t>of </a:t>
            </a:r>
            <a:r>
              <a:rPr lang="en-US" sz="2400" dirty="0">
                <a:latin typeface="Symbol" charset="2"/>
              </a:rPr>
              <a:t>n</a:t>
            </a:r>
            <a:r>
              <a:rPr lang="en-US" sz="2400" baseline="-25000" dirty="0"/>
              <a:t>e </a:t>
            </a:r>
            <a:r>
              <a:rPr lang="en-GB" sz="2400" dirty="0"/>
              <a:t>electrons from </a:t>
            </a:r>
            <a:r>
              <a:rPr lang="en-GB" sz="2400" dirty="0" err="1"/>
              <a:t>muon</a:t>
            </a:r>
            <a:r>
              <a:rPr lang="en-GB" sz="2400" dirty="0"/>
              <a:t> neutrinos from particle accelerators (the LSND </a:t>
            </a:r>
            <a:r>
              <a:rPr lang="en-GB" sz="2400" dirty="0" smtClean="0"/>
              <a:t>effect) additional classes of anomalies have been reported, namely the apparent </a:t>
            </a:r>
            <a:r>
              <a:rPr lang="en-GB" sz="2400" i="1" dirty="0" smtClean="0">
                <a:solidFill>
                  <a:srgbClr val="FA012E"/>
                </a:solidFill>
              </a:rPr>
              <a:t>disappearance</a:t>
            </a:r>
            <a:r>
              <a:rPr lang="en-GB" sz="2400" dirty="0" smtClean="0"/>
              <a:t> </a:t>
            </a:r>
            <a:r>
              <a:rPr lang="en-GB" sz="2400" i="1" dirty="0" smtClean="0">
                <a:solidFill>
                  <a:srgbClr val="FA012E"/>
                </a:solidFill>
              </a:rPr>
              <a:t>signal </a:t>
            </a:r>
            <a:r>
              <a:rPr lang="en-GB" sz="2400" dirty="0" smtClean="0"/>
              <a:t>in the anti-</a:t>
            </a:r>
            <a:r>
              <a:rPr lang="en-US" sz="2400" dirty="0" smtClean="0">
                <a:latin typeface="Symbol" charset="2"/>
              </a:rPr>
              <a:t>n</a:t>
            </a:r>
            <a:r>
              <a:rPr lang="en-US" sz="2400" baseline="-25000" dirty="0" smtClean="0"/>
              <a:t>e</a:t>
            </a:r>
            <a:r>
              <a:rPr lang="en-GB" sz="2400" dirty="0" smtClean="0"/>
              <a:t> events: </a:t>
            </a:r>
          </a:p>
          <a:p>
            <a:pPr marL="742950" lvl="2" indent="-342900">
              <a:lnSpc>
                <a:spcPts val="2880"/>
              </a:lnSpc>
              <a:buClr>
                <a:srgbClr val="FF0000"/>
              </a:buClr>
              <a:buSzPct val="155000"/>
              <a:buFont typeface="Wingdings" charset="2"/>
              <a:buChar char="Ø"/>
            </a:pPr>
            <a:r>
              <a:rPr lang="en-GB" sz="2400" dirty="0" smtClean="0"/>
              <a:t>(1) missing fraction from near-by nuclear reactors and </a:t>
            </a:r>
          </a:p>
          <a:p>
            <a:pPr marL="742950" lvl="2" indent="-342900">
              <a:lnSpc>
                <a:spcPts val="2880"/>
              </a:lnSpc>
              <a:buClr>
                <a:srgbClr val="FF0000"/>
              </a:buClr>
              <a:buSzPct val="155000"/>
              <a:buFont typeface="Wingdings" charset="2"/>
              <a:buChar char="Ø"/>
            </a:pPr>
            <a:r>
              <a:rPr lang="en-GB" sz="2400" dirty="0" smtClean="0"/>
              <a:t>(2) from Mega-Curie k-capture calibration sources in the experiments to detect solar </a:t>
            </a:r>
            <a:r>
              <a:rPr lang="en-US" sz="2400" dirty="0" smtClean="0">
                <a:latin typeface="Symbol" charset="2"/>
              </a:rPr>
              <a:t>n</a:t>
            </a:r>
            <a:r>
              <a:rPr lang="en-US" sz="2400" baseline="-25000" dirty="0" smtClean="0"/>
              <a:t>e</a:t>
            </a:r>
            <a:r>
              <a:rPr lang="en-GB" sz="2400" dirty="0" smtClean="0"/>
              <a:t>,</a:t>
            </a:r>
          </a:p>
          <a:p>
            <a:pPr>
              <a:lnSpc>
                <a:spcPts val="2880"/>
              </a:lnSpc>
            </a:pPr>
            <a:r>
              <a:rPr lang="en-GB" sz="2400" dirty="0" smtClean="0"/>
              <a:t>The most popular direction is the one of of ”sterile neutrinos” although also other alternatives are possible</a:t>
            </a:r>
          </a:p>
          <a:p>
            <a:pPr>
              <a:lnSpc>
                <a:spcPts val="2880"/>
              </a:lnSpc>
            </a:pPr>
            <a:r>
              <a:rPr lang="en-GB" sz="2400" dirty="0">
                <a:ea typeface="ＭＳ Ｐゴシック" charset="-128"/>
              </a:rPr>
              <a:t>These </a:t>
            </a:r>
            <a:r>
              <a:rPr lang="en-GB" sz="2400" dirty="0" smtClean="0">
                <a:ea typeface="ＭＳ Ｐゴシック" charset="-128"/>
              </a:rPr>
              <a:t>independent </a:t>
            </a:r>
            <a:r>
              <a:rPr lang="en-GB" sz="2400" dirty="0">
                <a:ea typeface="ＭＳ Ｐゴシック" charset="-128"/>
              </a:rPr>
              <a:t>signals may all point out to the possible existence of at least a fourth non standard and heavier neutrino state driving oscillations at </a:t>
            </a:r>
            <a:r>
              <a:rPr lang="en-GB" sz="2400" dirty="0" smtClean="0">
                <a:ea typeface="ＭＳ Ｐゴシック" charset="-128"/>
              </a:rPr>
              <a:t>near </a:t>
            </a:r>
            <a:r>
              <a:rPr lang="en-GB" sz="2400" dirty="0">
                <a:ea typeface="ＭＳ Ｐゴシック" charset="-128"/>
              </a:rPr>
              <a:t>distances, with </a:t>
            </a:r>
            <a:r>
              <a:rPr lang="en-US" sz="2400" dirty="0">
                <a:latin typeface="Symbol" charset="2"/>
                <a:ea typeface="ＭＳ Ｐゴシック" charset="-128"/>
              </a:rPr>
              <a:t>D</a:t>
            </a:r>
            <a:r>
              <a:rPr lang="en-US" sz="2400" dirty="0">
                <a:ea typeface="ＭＳ Ｐゴシック" charset="-128"/>
              </a:rPr>
              <a:t>m</a:t>
            </a:r>
            <a:r>
              <a:rPr lang="en-US" sz="2400" baseline="30000" dirty="0">
                <a:ea typeface="ＭＳ Ｐゴシック" charset="-128"/>
              </a:rPr>
              <a:t>2</a:t>
            </a:r>
            <a:r>
              <a:rPr lang="en-US" sz="2400" baseline="-25000" dirty="0">
                <a:ea typeface="ＭＳ Ｐゴシック" charset="-128"/>
              </a:rPr>
              <a:t>new</a:t>
            </a:r>
            <a:r>
              <a:rPr lang="en-US" sz="2400" dirty="0">
                <a:ea typeface="ＭＳ Ｐゴシック" charset="-128"/>
              </a:rPr>
              <a:t> </a:t>
            </a:r>
            <a:r>
              <a:rPr lang="en-GB" sz="2400" dirty="0">
                <a:ea typeface="ＭＳ Ｐゴシック" charset="-128"/>
              </a:rPr>
              <a:t>of the order of </a:t>
            </a:r>
            <a:r>
              <a:rPr lang="en-US" sz="2400" dirty="0">
                <a:ea typeface="ＭＳ Ｐゴシック" charset="-128"/>
              </a:rPr>
              <a:t>≈ 1 eV</a:t>
            </a:r>
            <a:r>
              <a:rPr lang="en-US" sz="2400" baseline="30000" dirty="0">
                <a:ea typeface="ＭＳ Ｐゴシック" charset="-128"/>
              </a:rPr>
              <a:t>2 </a:t>
            </a:r>
            <a:r>
              <a:rPr lang="en-GB" sz="2400" dirty="0">
                <a:ea typeface="ＭＳ Ｐゴシック" charset="-128"/>
              </a:rPr>
              <a:t> and relatively small  sin</a:t>
            </a:r>
            <a:r>
              <a:rPr lang="en-GB" sz="2400" baseline="30000" dirty="0">
                <a:ea typeface="ＭＳ Ｐゴシック" charset="-128"/>
              </a:rPr>
              <a:t>2</a:t>
            </a:r>
            <a:r>
              <a:rPr lang="en-GB" sz="2400" dirty="0">
                <a:ea typeface="ＭＳ Ｐゴシック" charset="-128"/>
              </a:rPr>
              <a:t>(2</a:t>
            </a:r>
            <a:r>
              <a:rPr lang="en-GB" sz="2400" dirty="0">
                <a:latin typeface="Symbol" charset="2"/>
                <a:ea typeface="ＭＳ Ｐゴシック" charset="-128"/>
              </a:rPr>
              <a:t>q</a:t>
            </a:r>
            <a:r>
              <a:rPr lang="en-GB" sz="2400" baseline="-25000" dirty="0">
                <a:ea typeface="ＭＳ Ｐゴシック" charset="-128"/>
              </a:rPr>
              <a:t>new</a:t>
            </a:r>
            <a:r>
              <a:rPr lang="en-GB" sz="2400" dirty="0">
                <a:ea typeface="ＭＳ Ｐゴシック" charset="-128"/>
              </a:rPr>
              <a:t>) mixing angles.</a:t>
            </a:r>
          </a:p>
          <a:p>
            <a:pPr marL="0" indent="0">
              <a:lnSpc>
                <a:spcPct val="90000"/>
              </a:lnSpc>
              <a:buNone/>
            </a:pPr>
            <a:endParaRPr lang="en-GB" sz="2400" dirty="0" smtClean="0">
              <a:ea typeface="ＭＳ Ｐゴシック" charset="-128"/>
            </a:endParaRPr>
          </a:p>
        </p:txBody>
      </p:sp>
      <p:sp>
        <p:nvSpPr>
          <p:cNvPr id="5" name="Slide Number Placeholder 4"/>
          <p:cNvSpPr>
            <a:spLocks noGrp="1"/>
          </p:cNvSpPr>
          <p:nvPr>
            <p:ph type="sldNum" sz="quarter" idx="11"/>
          </p:nvPr>
        </p:nvSpPr>
        <p:spPr/>
        <p:txBody>
          <a:bodyPr/>
          <a:lstStyle/>
          <a:p>
            <a:r>
              <a:rPr lang="en-GB" smtClean="0"/>
              <a:t>Slide#  : </a:t>
            </a:r>
            <a:fld id="{C0367892-4C36-1744-A726-262AF37AA8B7}" type="slidenum">
              <a:rPr lang="en-GB" smtClean="0"/>
              <a:pPr/>
              <a:t>7</a:t>
            </a:fld>
            <a:endParaRPr lang="en-GB">
              <a:solidFill>
                <a:schemeClr val="accent1"/>
              </a:solidFill>
            </a:endParaRPr>
          </a:p>
        </p:txBody>
      </p:sp>
      <p:sp>
        <p:nvSpPr>
          <p:cNvPr id="6" name="Footer Placeholder 5"/>
          <p:cNvSpPr>
            <a:spLocks noGrp="1"/>
          </p:cNvSpPr>
          <p:nvPr>
            <p:ph type="ftr" sz="quarter" idx="10"/>
          </p:nvPr>
        </p:nvSpPr>
        <p:spPr/>
        <p:txBody>
          <a:bodyPr/>
          <a:lstStyle/>
          <a:p>
            <a:pPr>
              <a:defRPr/>
            </a:pPr>
            <a:r>
              <a:rPr lang="en-US" smtClean="0"/>
              <a:t>SPSC_April 2016</a:t>
            </a:r>
            <a:endParaRPr lang="en-GB" dirty="0"/>
          </a:p>
        </p:txBody>
      </p:sp>
    </p:spTree>
    <p:extLst>
      <p:ext uri="{BB962C8B-B14F-4D97-AF65-F5344CB8AC3E}">
        <p14:creationId xmlns:p14="http://schemas.microsoft.com/office/powerpoint/2010/main" val="10064746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Untitled-1.png"/>
          <p:cNvPicPr>
            <a:picLocks noChangeAspect="1"/>
          </p:cNvPicPr>
          <p:nvPr/>
        </p:nvPicPr>
        <p:blipFill>
          <a:blip r:embed="rId3"/>
          <a:stretch>
            <a:fillRect/>
          </a:stretch>
        </p:blipFill>
        <p:spPr>
          <a:xfrm>
            <a:off x="1280592" y="2777066"/>
            <a:ext cx="7163974" cy="4036310"/>
          </a:xfrm>
          <a:prstGeom prst="rect">
            <a:avLst/>
          </a:prstGeom>
          <a:solidFill>
            <a:schemeClr val="bg1"/>
          </a:solidFill>
        </p:spPr>
      </p:pic>
      <p:sp>
        <p:nvSpPr>
          <p:cNvPr id="6" name="Rectangle 5"/>
          <p:cNvSpPr>
            <a:spLocks noGrp="1" noChangeArrowheads="1"/>
          </p:cNvSpPr>
          <p:nvPr>
            <p:ph type="ftr" sz="quarter" idx="10"/>
          </p:nvPr>
        </p:nvSpPr>
        <p:spPr>
          <a:ln/>
        </p:spPr>
        <p:txBody>
          <a:bodyPr/>
          <a:lstStyle/>
          <a:p>
            <a:r>
              <a:rPr lang="en-US" smtClean="0"/>
              <a:t>SPSC_April 2016</a:t>
            </a:r>
            <a:endParaRPr lang="en-GB"/>
          </a:p>
        </p:txBody>
      </p:sp>
      <p:sp>
        <p:nvSpPr>
          <p:cNvPr id="7" name="Rectangle 6"/>
          <p:cNvSpPr>
            <a:spLocks noGrp="1" noChangeArrowheads="1"/>
          </p:cNvSpPr>
          <p:nvPr>
            <p:ph type="sldNum" sz="quarter" idx="11"/>
          </p:nvPr>
        </p:nvSpPr>
        <p:spPr>
          <a:ln/>
        </p:spPr>
        <p:txBody>
          <a:bodyPr/>
          <a:lstStyle/>
          <a:p>
            <a:r>
              <a:rPr lang="en-GB"/>
              <a:t>Slide#  : </a:t>
            </a:r>
            <a:fld id="{92DFE799-70EC-5A4A-A291-183CEA56DD64}" type="slidenum">
              <a:rPr lang="en-GB"/>
              <a:pPr/>
              <a:t>8</a:t>
            </a:fld>
            <a:endParaRPr lang="en-GB">
              <a:solidFill>
                <a:schemeClr val="accent1"/>
              </a:solidFill>
            </a:endParaRPr>
          </a:p>
        </p:txBody>
      </p:sp>
      <p:sp>
        <p:nvSpPr>
          <p:cNvPr id="2" name="Title 1"/>
          <p:cNvSpPr>
            <a:spLocks noGrp="1"/>
          </p:cNvSpPr>
          <p:nvPr>
            <p:ph type="title" idx="4294967295"/>
          </p:nvPr>
        </p:nvSpPr>
        <p:spPr>
          <a:xfrm>
            <a:off x="0" y="0"/>
            <a:ext cx="9906000" cy="533400"/>
          </a:xfrm>
        </p:spPr>
        <p:txBody>
          <a:bodyPr/>
          <a:lstStyle/>
          <a:p>
            <a:pPr>
              <a:defRPr/>
            </a:pPr>
            <a:r>
              <a:rPr lang="en-GB" dirty="0" smtClean="0"/>
              <a:t>1.-</a:t>
            </a:r>
            <a:r>
              <a:rPr lang="en-GB" dirty="0"/>
              <a:t>The reactor (anti)-neutrino disappearance anomaly</a:t>
            </a:r>
            <a:r>
              <a:rPr lang="en-US" dirty="0"/>
              <a:t> </a:t>
            </a:r>
            <a:endParaRPr lang="en-US" dirty="0" smtClean="0">
              <a:ea typeface="+mj-ea"/>
              <a:cs typeface="+mj-cs"/>
            </a:endParaRPr>
          </a:p>
        </p:txBody>
      </p:sp>
      <p:sp>
        <p:nvSpPr>
          <p:cNvPr id="9" name="Rectangle 8"/>
          <p:cNvSpPr/>
          <p:nvPr/>
        </p:nvSpPr>
        <p:spPr>
          <a:xfrm>
            <a:off x="2216696" y="4486094"/>
            <a:ext cx="1115046" cy="523220"/>
          </a:xfrm>
          <a:prstGeom prst="rect">
            <a:avLst/>
          </a:prstGeom>
          <a:solidFill>
            <a:schemeClr val="bg1"/>
          </a:solidFill>
        </p:spPr>
        <p:txBody>
          <a:bodyPr wrap="none">
            <a:spAutoFit/>
          </a:bodyPr>
          <a:lstStyle/>
          <a:p>
            <a:pPr algn="ctr"/>
            <a:r>
              <a:rPr lang="en-US" sz="1400" baseline="0" dirty="0" smtClean="0">
                <a:solidFill>
                  <a:srgbClr val="FF0000"/>
                </a:solidFill>
                <a:latin typeface="+mn-lt"/>
              </a:rPr>
              <a:t>Sterile </a:t>
            </a:r>
          </a:p>
          <a:p>
            <a:r>
              <a:rPr lang="en-US" sz="1400" baseline="0" dirty="0" smtClean="0">
                <a:solidFill>
                  <a:srgbClr val="FF0000"/>
                </a:solidFill>
                <a:latin typeface="+mn-lt"/>
              </a:rPr>
              <a:t>neutrinos ?</a:t>
            </a:r>
            <a:endParaRPr lang="en-US" sz="1400" baseline="0" dirty="0">
              <a:solidFill>
                <a:srgbClr val="FF0000"/>
              </a:solidFill>
              <a:latin typeface="+mn-lt"/>
            </a:endParaRPr>
          </a:p>
        </p:txBody>
      </p:sp>
      <p:sp>
        <p:nvSpPr>
          <p:cNvPr id="10" name="Rectangle 9"/>
          <p:cNvSpPr/>
          <p:nvPr/>
        </p:nvSpPr>
        <p:spPr>
          <a:xfrm>
            <a:off x="6633592" y="4433250"/>
            <a:ext cx="1991816" cy="307777"/>
          </a:xfrm>
          <a:prstGeom prst="rect">
            <a:avLst/>
          </a:prstGeom>
        </p:spPr>
        <p:txBody>
          <a:bodyPr wrap="square">
            <a:spAutoFit/>
          </a:bodyPr>
          <a:lstStyle/>
          <a:p>
            <a:r>
              <a:rPr lang="en-US" sz="1400" baseline="0" dirty="0">
                <a:solidFill>
                  <a:srgbClr val="FF0000"/>
                </a:solidFill>
                <a:latin typeface="Symbol" charset="0"/>
              </a:rPr>
              <a:t>D</a:t>
            </a:r>
            <a:r>
              <a:rPr lang="en-US" sz="1400" baseline="0" dirty="0">
                <a:solidFill>
                  <a:srgbClr val="FF0000"/>
                </a:solidFill>
              </a:rPr>
              <a:t>m</a:t>
            </a:r>
            <a:r>
              <a:rPr lang="en-US" sz="1400" baseline="30000" dirty="0">
                <a:solidFill>
                  <a:srgbClr val="FF0000"/>
                </a:solidFill>
              </a:rPr>
              <a:t>2</a:t>
            </a:r>
            <a:r>
              <a:rPr lang="en-US" sz="1400" dirty="0">
                <a:solidFill>
                  <a:srgbClr val="FF0000"/>
                </a:solidFill>
              </a:rPr>
              <a:t>21</a:t>
            </a:r>
            <a:r>
              <a:rPr lang="en-US" sz="1400" baseline="0" dirty="0">
                <a:solidFill>
                  <a:srgbClr val="FF0000"/>
                </a:solidFill>
              </a:rPr>
              <a:t> ≈ 8 x 10</a:t>
            </a:r>
            <a:r>
              <a:rPr lang="en-US" sz="1400" baseline="30000" dirty="0">
                <a:solidFill>
                  <a:srgbClr val="FF0000"/>
                </a:solidFill>
              </a:rPr>
              <a:t>-5</a:t>
            </a:r>
            <a:r>
              <a:rPr lang="en-US" sz="1400" baseline="0" dirty="0">
                <a:solidFill>
                  <a:srgbClr val="FF0000"/>
                </a:solidFill>
              </a:rPr>
              <a:t> eV</a:t>
            </a:r>
            <a:r>
              <a:rPr lang="en-US" sz="1400" baseline="30000" dirty="0">
                <a:solidFill>
                  <a:srgbClr val="FF0000"/>
                </a:solidFill>
              </a:rPr>
              <a:t>2</a:t>
            </a:r>
            <a:r>
              <a:rPr lang="en-US" sz="1400" baseline="0" dirty="0">
                <a:solidFill>
                  <a:srgbClr val="FF0000"/>
                </a:solidFill>
              </a:rPr>
              <a:t> </a:t>
            </a:r>
          </a:p>
        </p:txBody>
      </p:sp>
      <p:sp>
        <p:nvSpPr>
          <p:cNvPr id="11" name="Rectangle 10"/>
          <p:cNvSpPr/>
          <p:nvPr/>
        </p:nvSpPr>
        <p:spPr>
          <a:xfrm>
            <a:off x="4829861" y="5709649"/>
            <a:ext cx="1923339" cy="307777"/>
          </a:xfrm>
          <a:prstGeom prst="rect">
            <a:avLst/>
          </a:prstGeom>
        </p:spPr>
        <p:txBody>
          <a:bodyPr wrap="none">
            <a:spAutoFit/>
          </a:bodyPr>
          <a:lstStyle/>
          <a:p>
            <a:r>
              <a:rPr lang="en-US" sz="1400" baseline="0" dirty="0">
                <a:solidFill>
                  <a:srgbClr val="FF0000"/>
                </a:solidFill>
                <a:latin typeface="Symbol" charset="0"/>
              </a:rPr>
              <a:t>D</a:t>
            </a:r>
            <a:r>
              <a:rPr lang="en-US" sz="1400" baseline="0" dirty="0">
                <a:solidFill>
                  <a:srgbClr val="FF0000"/>
                </a:solidFill>
              </a:rPr>
              <a:t>m</a:t>
            </a:r>
            <a:r>
              <a:rPr lang="en-US" sz="1400" baseline="30000" dirty="0">
                <a:solidFill>
                  <a:srgbClr val="FF0000"/>
                </a:solidFill>
              </a:rPr>
              <a:t>2</a:t>
            </a:r>
            <a:r>
              <a:rPr lang="en-US" sz="1400" dirty="0">
                <a:solidFill>
                  <a:srgbClr val="FF0000"/>
                </a:solidFill>
              </a:rPr>
              <a:t>31</a:t>
            </a:r>
            <a:r>
              <a:rPr lang="en-US" sz="1400" baseline="0" dirty="0">
                <a:solidFill>
                  <a:srgbClr val="FF0000"/>
                </a:solidFill>
              </a:rPr>
              <a:t> ≈ 2.4 x 10</a:t>
            </a:r>
            <a:r>
              <a:rPr lang="en-US" sz="1400" baseline="30000" dirty="0">
                <a:solidFill>
                  <a:srgbClr val="FF0000"/>
                </a:solidFill>
              </a:rPr>
              <a:t>-3</a:t>
            </a:r>
            <a:r>
              <a:rPr lang="en-US" sz="1400" baseline="0" dirty="0">
                <a:solidFill>
                  <a:srgbClr val="FF0000"/>
                </a:solidFill>
              </a:rPr>
              <a:t> eV</a:t>
            </a:r>
            <a:r>
              <a:rPr lang="en-US" sz="1400" baseline="30000" dirty="0">
                <a:solidFill>
                  <a:srgbClr val="FF0000"/>
                </a:solidFill>
              </a:rPr>
              <a:t>2</a:t>
            </a:r>
          </a:p>
        </p:txBody>
      </p:sp>
      <p:sp>
        <p:nvSpPr>
          <p:cNvPr id="4" name="Rectangle 3"/>
          <p:cNvSpPr/>
          <p:nvPr/>
        </p:nvSpPr>
        <p:spPr bwMode="auto">
          <a:xfrm>
            <a:off x="1568624" y="2492896"/>
            <a:ext cx="7056784" cy="57606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25000">
              <a:ln>
                <a:noFill/>
              </a:ln>
              <a:solidFill>
                <a:schemeClr val="tx1"/>
              </a:solidFill>
              <a:effectLst/>
              <a:latin typeface="Helvetica" pitchFamily="-108" charset="0"/>
            </a:endParaRPr>
          </a:p>
        </p:txBody>
      </p:sp>
      <p:sp>
        <p:nvSpPr>
          <p:cNvPr id="3" name="Content Placeholder 2"/>
          <p:cNvSpPr>
            <a:spLocks noGrp="1"/>
          </p:cNvSpPr>
          <p:nvPr>
            <p:ph idx="4294967295"/>
          </p:nvPr>
        </p:nvSpPr>
        <p:spPr>
          <a:xfrm>
            <a:off x="23936" y="620688"/>
            <a:ext cx="9753600" cy="2387352"/>
          </a:xfrm>
        </p:spPr>
        <p:txBody>
          <a:bodyPr/>
          <a:lstStyle/>
          <a:p>
            <a:pPr>
              <a:lnSpc>
                <a:spcPts val="2780"/>
              </a:lnSpc>
              <a:spcBef>
                <a:spcPts val="600"/>
              </a:spcBef>
            </a:pPr>
            <a:r>
              <a:rPr lang="en-GB" sz="2400" dirty="0" smtClean="0">
                <a:ea typeface="ＭＳ Ｐゴシック" charset="-128"/>
                <a:cs typeface="ＭＳ Ｐゴシック" charset="-128"/>
              </a:rPr>
              <a:t>A recent </a:t>
            </a:r>
            <a:r>
              <a:rPr lang="en-GB" sz="2400" dirty="0">
                <a:ea typeface="ＭＳ Ｐゴシック" charset="-128"/>
                <a:cs typeface="ＭＳ Ｐゴシック" charset="-128"/>
              </a:rPr>
              <a:t>re-evaluation of </a:t>
            </a:r>
            <a:r>
              <a:rPr lang="en-GB" sz="2400" dirty="0" smtClean="0">
                <a:ea typeface="ＭＳ Ｐゴシック" charset="-128"/>
                <a:cs typeface="ＭＳ Ｐゴシック" charset="-128"/>
              </a:rPr>
              <a:t>the </a:t>
            </a:r>
            <a:r>
              <a:rPr lang="en-GB" sz="2400" dirty="0">
                <a:solidFill>
                  <a:srgbClr val="FF0000"/>
                </a:solidFill>
                <a:ea typeface="ＭＳ Ｐゴシック" charset="-128"/>
                <a:cs typeface="ＭＳ Ｐゴシック" charset="-128"/>
              </a:rPr>
              <a:t>reactor antineutrino spectra </a:t>
            </a:r>
            <a:r>
              <a:rPr lang="en-GB" sz="2400" dirty="0">
                <a:ea typeface="ＭＳ Ｐゴシック" charset="-128"/>
                <a:cs typeface="ＭＳ Ｐゴシック" charset="-128"/>
              </a:rPr>
              <a:t>has </a:t>
            </a:r>
            <a:r>
              <a:rPr lang="en-GB" sz="2400" dirty="0" smtClean="0">
                <a:ea typeface="ＭＳ Ｐゴシック" charset="-128"/>
                <a:cs typeface="ＭＳ Ｐゴシック" charset="-128"/>
              </a:rPr>
              <a:t>introduced changes in the expected flux. </a:t>
            </a:r>
            <a:r>
              <a:rPr lang="en-GB" sz="2400" dirty="0">
                <a:ea typeface="ＭＳ Ｐゴシック" charset="-128"/>
                <a:cs typeface="ＭＳ Ｐゴシック" charset="-128"/>
              </a:rPr>
              <a:t>With such </a:t>
            </a:r>
            <a:r>
              <a:rPr lang="en-GB" sz="2400" dirty="0" smtClean="0">
                <a:ea typeface="ＭＳ Ｐゴシック" charset="-128"/>
                <a:cs typeface="ＭＳ Ｐゴシック" charset="-128"/>
              </a:rPr>
              <a:t>new evaluation</a:t>
            </a:r>
            <a:r>
              <a:rPr lang="en-GB" sz="2400" dirty="0">
                <a:ea typeface="ＭＳ Ｐゴシック" charset="-128"/>
                <a:cs typeface="ＭＳ Ｐゴシック" charset="-128"/>
              </a:rPr>
              <a:t>, the ratio R between the observed and predicted rates</a:t>
            </a:r>
            <a:r>
              <a:rPr lang="en-GB" sz="2400" dirty="0" smtClean="0">
                <a:ea typeface="ＭＳ Ｐゴシック" charset="-128"/>
                <a:cs typeface="ＭＳ Ｐゴシック" charset="-128"/>
              </a:rPr>
              <a:t> of experiments is significantly less than 1</a:t>
            </a:r>
            <a:r>
              <a:rPr lang="en-GB" sz="2400" dirty="0" smtClean="0"/>
              <a:t>.</a:t>
            </a:r>
          </a:p>
          <a:p>
            <a:pPr>
              <a:lnSpc>
                <a:spcPts val="2780"/>
              </a:lnSpc>
              <a:spcBef>
                <a:spcPts val="600"/>
              </a:spcBef>
            </a:pPr>
            <a:r>
              <a:rPr lang="en-GB" sz="2400" dirty="0" smtClean="0">
                <a:ea typeface="ＭＳ Ｐゴシック" charset="-128"/>
                <a:cs typeface="ＭＳ Ｐゴシック" charset="-128"/>
              </a:rPr>
              <a:t>However all </a:t>
            </a:r>
            <a:r>
              <a:rPr lang="en-GB" sz="2400" dirty="0" smtClean="0">
                <a:ea typeface="ＭＳ Ｐゴシック" charset="-128"/>
              </a:rPr>
              <a:t>rea</a:t>
            </a:r>
            <a:r>
              <a:rPr lang="en-GB" sz="2400" dirty="0" smtClean="0">
                <a:ea typeface="ＭＳ Ｐゴシック" charset="-128"/>
                <a:cs typeface="ＭＳ Ｐゴシック" charset="-128"/>
              </a:rPr>
              <a:t>ctor experiments rely on a common prediction on fission cross-sections and </a:t>
            </a:r>
            <a:r>
              <a:rPr lang="en-GB" sz="2400" dirty="0" smtClean="0"/>
              <a:t>R </a:t>
            </a:r>
            <a:r>
              <a:rPr lang="en-GB" sz="2400" dirty="0"/>
              <a:t>= 0.938 ± 0.023, leading to a deviation of 2.7 </a:t>
            </a:r>
            <a:r>
              <a:rPr lang="en-GB" sz="2400" dirty="0">
                <a:sym typeface="Symbol" charset="2"/>
              </a:rPr>
              <a:t></a:t>
            </a:r>
            <a:r>
              <a:rPr lang="en-GB" sz="2400" dirty="0"/>
              <a:t> from </a:t>
            </a:r>
            <a:r>
              <a:rPr lang="en-GB" sz="2400" dirty="0" smtClean="0"/>
              <a:t>unity</a:t>
            </a:r>
            <a:endParaRPr lang="it-IT" sz="2400" dirty="0">
              <a:latin typeface="Comic Sans MS" panose="030F0702030302020204" pitchFamily="66" charset="0"/>
            </a:endParaRPr>
          </a:p>
        </p:txBody>
      </p:sp>
      <p:grpSp>
        <p:nvGrpSpPr>
          <p:cNvPr id="15" name="Group 14"/>
          <p:cNvGrpSpPr/>
          <p:nvPr/>
        </p:nvGrpSpPr>
        <p:grpSpPr>
          <a:xfrm>
            <a:off x="2072680" y="3284984"/>
            <a:ext cx="1281988" cy="698594"/>
            <a:chOff x="2288704" y="3378478"/>
            <a:chExt cx="1281988" cy="698594"/>
          </a:xfrm>
        </p:grpSpPr>
        <p:sp>
          <p:nvSpPr>
            <p:cNvPr id="13" name="Rectangle 12"/>
            <p:cNvSpPr/>
            <p:nvPr/>
          </p:nvSpPr>
          <p:spPr>
            <a:xfrm>
              <a:off x="2288704" y="3378478"/>
              <a:ext cx="1281988" cy="338554"/>
            </a:xfrm>
            <a:prstGeom prst="rect">
              <a:avLst/>
            </a:prstGeom>
          </p:spPr>
          <p:txBody>
            <a:bodyPr wrap="none">
              <a:spAutoFit/>
            </a:bodyPr>
            <a:lstStyle/>
            <a:p>
              <a:r>
                <a:rPr lang="en-US" b="0" baseline="0" dirty="0" smtClean="0">
                  <a:solidFill>
                    <a:srgbClr val="FF0000"/>
                  </a:solidFill>
                  <a:latin typeface="Symbol" charset="0"/>
                </a:rPr>
                <a:t>D</a:t>
              </a:r>
              <a:r>
                <a:rPr lang="en-US" b="0" baseline="0" dirty="0" smtClean="0">
                  <a:solidFill>
                    <a:srgbClr val="FF0000"/>
                  </a:solidFill>
                </a:rPr>
                <a:t>m</a:t>
              </a:r>
              <a:r>
                <a:rPr lang="en-US" b="0" baseline="30000" dirty="0" smtClean="0">
                  <a:solidFill>
                    <a:srgbClr val="FF0000"/>
                  </a:solidFill>
                </a:rPr>
                <a:t>2</a:t>
              </a:r>
              <a:r>
                <a:rPr lang="en-US" b="0" baseline="0" dirty="0" smtClean="0">
                  <a:solidFill>
                    <a:srgbClr val="FF0000"/>
                  </a:solidFill>
                </a:rPr>
                <a:t> </a:t>
              </a:r>
              <a:r>
                <a:rPr lang="en-US" b="0" baseline="0" dirty="0">
                  <a:solidFill>
                    <a:srgbClr val="FF0000"/>
                  </a:solidFill>
                </a:rPr>
                <a:t>≈ </a:t>
              </a:r>
              <a:r>
                <a:rPr lang="en-US" b="0" baseline="0" dirty="0" smtClean="0">
                  <a:solidFill>
                    <a:srgbClr val="FF0000"/>
                  </a:solidFill>
                </a:rPr>
                <a:t>1 eV</a:t>
              </a:r>
              <a:r>
                <a:rPr lang="en-US" b="0" baseline="30000" dirty="0" smtClean="0">
                  <a:solidFill>
                    <a:srgbClr val="FF0000"/>
                  </a:solidFill>
                </a:rPr>
                <a:t>2</a:t>
              </a:r>
              <a:endParaRPr lang="en-US" b="0" baseline="30000" dirty="0">
                <a:solidFill>
                  <a:srgbClr val="FF0000"/>
                </a:solidFill>
              </a:endParaRPr>
            </a:p>
          </p:txBody>
        </p:sp>
        <p:cxnSp>
          <p:nvCxnSpPr>
            <p:cNvPr id="14" name="Straight Arrow Connector 13"/>
            <p:cNvCxnSpPr/>
            <p:nvPr/>
          </p:nvCxnSpPr>
          <p:spPr bwMode="auto">
            <a:xfrm flipH="1">
              <a:off x="2792760" y="3645024"/>
              <a:ext cx="360040" cy="432048"/>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grpSp>
    </p:spTree>
    <p:extLst>
      <p:ext uri="{BB962C8B-B14F-4D97-AF65-F5344CB8AC3E}">
        <p14:creationId xmlns:p14="http://schemas.microsoft.com/office/powerpoint/2010/main" val="42890705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906000" cy="533400"/>
          </a:xfrm>
        </p:spPr>
        <p:txBody>
          <a:bodyPr/>
          <a:lstStyle/>
          <a:p>
            <a:r>
              <a:rPr lang="en-GB" dirty="0" smtClean="0"/>
              <a:t>Experimental data from reactors are not in perfect agreement</a:t>
            </a:r>
            <a:endParaRPr lang="en-GB" dirty="0"/>
          </a:p>
        </p:txBody>
      </p:sp>
      <p:sp>
        <p:nvSpPr>
          <p:cNvPr id="4" name="Footer Placeholder 3"/>
          <p:cNvSpPr>
            <a:spLocks noGrp="1"/>
          </p:cNvSpPr>
          <p:nvPr>
            <p:ph type="ftr" sz="quarter" idx="10"/>
          </p:nvPr>
        </p:nvSpPr>
        <p:spPr/>
        <p:txBody>
          <a:bodyPr/>
          <a:lstStyle/>
          <a:p>
            <a:pPr>
              <a:defRPr/>
            </a:pPr>
            <a:r>
              <a:rPr lang="en-US" smtClean="0"/>
              <a:t>SPSC_April 2016</a:t>
            </a:r>
            <a:endParaRPr lang="en-GB" dirty="0"/>
          </a:p>
        </p:txBody>
      </p:sp>
      <p:sp>
        <p:nvSpPr>
          <p:cNvPr id="5" name="Slide Number Placeholder 4"/>
          <p:cNvSpPr>
            <a:spLocks noGrp="1"/>
          </p:cNvSpPr>
          <p:nvPr>
            <p:ph type="sldNum" sz="quarter" idx="11"/>
          </p:nvPr>
        </p:nvSpPr>
        <p:spPr/>
        <p:txBody>
          <a:bodyPr/>
          <a:lstStyle/>
          <a:p>
            <a:pPr>
              <a:defRPr/>
            </a:pPr>
            <a:r>
              <a:rPr lang="en-GB" smtClean="0"/>
              <a:t>Slide# : </a:t>
            </a:r>
            <a:fld id="{A86CEAE1-7B07-CE4F-A20C-236EDAD9CE90}" type="slidenum">
              <a:rPr lang="en-GB" smtClean="0"/>
              <a:pPr>
                <a:defRPr/>
              </a:pPr>
              <a:t>9</a:t>
            </a:fld>
            <a:endParaRPr lang="en-GB"/>
          </a:p>
        </p:txBody>
      </p:sp>
      <p:grpSp>
        <p:nvGrpSpPr>
          <p:cNvPr id="9" name="Group 8"/>
          <p:cNvGrpSpPr/>
          <p:nvPr/>
        </p:nvGrpSpPr>
        <p:grpSpPr>
          <a:xfrm>
            <a:off x="704528" y="1052736"/>
            <a:ext cx="8064896" cy="5297145"/>
            <a:chOff x="704528" y="1052736"/>
            <a:chExt cx="8064896" cy="5297145"/>
          </a:xfrm>
        </p:grpSpPr>
        <p:pic>
          <p:nvPicPr>
            <p:cNvPr id="6" name="Picture 5" descr="pix92.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2560" y="1268760"/>
              <a:ext cx="7776864" cy="5081121"/>
            </a:xfrm>
            <a:prstGeom prst="rect">
              <a:avLst/>
            </a:prstGeom>
          </p:spPr>
        </p:pic>
        <p:sp>
          <p:nvSpPr>
            <p:cNvPr id="7" name="Rectangle 6"/>
            <p:cNvSpPr/>
            <p:nvPr/>
          </p:nvSpPr>
          <p:spPr bwMode="auto">
            <a:xfrm>
              <a:off x="704528" y="1052736"/>
              <a:ext cx="1728192" cy="36004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25000">
                <a:ln>
                  <a:noFill/>
                </a:ln>
                <a:solidFill>
                  <a:schemeClr val="tx1"/>
                </a:solidFill>
                <a:effectLst/>
                <a:latin typeface="Helvetica" charset="0"/>
              </a:endParaRPr>
            </a:p>
          </p:txBody>
        </p:sp>
      </p:grpSp>
      <p:sp>
        <p:nvSpPr>
          <p:cNvPr id="11" name="Up Arrow 10"/>
          <p:cNvSpPr/>
          <p:nvPr/>
        </p:nvSpPr>
        <p:spPr bwMode="auto">
          <a:xfrm>
            <a:off x="7041232" y="2492896"/>
            <a:ext cx="288032" cy="648072"/>
          </a:xfrm>
          <a:prstGeom prst="up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25000">
              <a:ln>
                <a:noFill/>
              </a:ln>
              <a:solidFill>
                <a:schemeClr val="tx1"/>
              </a:solidFill>
              <a:effectLst/>
              <a:latin typeface="Helvetica" charset="0"/>
            </a:endParaRPr>
          </a:p>
        </p:txBody>
      </p:sp>
      <p:sp>
        <p:nvSpPr>
          <p:cNvPr id="3" name="Content Placeholder 2"/>
          <p:cNvSpPr>
            <a:spLocks noGrp="1"/>
          </p:cNvSpPr>
          <p:nvPr>
            <p:ph idx="1"/>
          </p:nvPr>
        </p:nvSpPr>
        <p:spPr>
          <a:xfrm>
            <a:off x="200472" y="548680"/>
            <a:ext cx="9400728" cy="803176"/>
          </a:xfrm>
        </p:spPr>
        <p:txBody>
          <a:bodyPr/>
          <a:lstStyle/>
          <a:p>
            <a:r>
              <a:rPr lang="en-GB" sz="2400" dirty="0" smtClean="0"/>
              <a:t>A rate </a:t>
            </a:r>
            <a:r>
              <a:rPr lang="en-GB" sz="2400" dirty="0"/>
              <a:t>excess is </a:t>
            </a:r>
            <a:r>
              <a:rPr lang="en-GB" sz="2400" dirty="0" smtClean="0"/>
              <a:t>observed over </a:t>
            </a:r>
            <a:r>
              <a:rPr lang="en-GB" sz="2400" dirty="0" err="1" smtClean="0"/>
              <a:t>Montecarlo</a:t>
            </a:r>
            <a:r>
              <a:rPr lang="en-GB" sz="2400" dirty="0" smtClean="0"/>
              <a:t> flux predictions at about 5 MeV</a:t>
            </a:r>
            <a:endParaRPr lang="en-GB" sz="2400" dirty="0"/>
          </a:p>
        </p:txBody>
      </p:sp>
      <p:sp>
        <p:nvSpPr>
          <p:cNvPr id="10" name="Up Arrow 9"/>
          <p:cNvSpPr/>
          <p:nvPr/>
        </p:nvSpPr>
        <p:spPr bwMode="auto">
          <a:xfrm flipH="1" flipV="1">
            <a:off x="7185248" y="3789040"/>
            <a:ext cx="288032" cy="648072"/>
          </a:xfrm>
          <a:prstGeom prst="up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25000">
              <a:ln>
                <a:noFill/>
              </a:ln>
              <a:solidFill>
                <a:schemeClr val="tx1"/>
              </a:solidFill>
              <a:effectLst/>
              <a:latin typeface="Helvetica" charset="0"/>
            </a:endParaRPr>
          </a:p>
        </p:txBody>
      </p:sp>
      <p:sp>
        <p:nvSpPr>
          <p:cNvPr id="12" name="Up Arrow 11"/>
          <p:cNvSpPr/>
          <p:nvPr/>
        </p:nvSpPr>
        <p:spPr bwMode="auto">
          <a:xfrm flipH="1" flipV="1">
            <a:off x="2648744" y="4509120"/>
            <a:ext cx="288032" cy="648072"/>
          </a:xfrm>
          <a:prstGeom prst="up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25000">
              <a:ln>
                <a:noFill/>
              </a:ln>
              <a:solidFill>
                <a:schemeClr val="tx1"/>
              </a:solidFill>
              <a:effectLst/>
              <a:latin typeface="Helvetica" charset="0"/>
            </a:endParaRPr>
          </a:p>
        </p:txBody>
      </p:sp>
    </p:spTree>
    <p:extLst>
      <p:ext uri="{BB962C8B-B14F-4D97-AF65-F5344CB8AC3E}">
        <p14:creationId xmlns:p14="http://schemas.microsoft.com/office/powerpoint/2010/main" val="33725868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build="p"/>
      <p:bldP spid="10" grpId="0" animBg="1"/>
      <p:bldP spid="12" grpId="0" animBg="1"/>
    </p:bldLst>
  </p:timing>
</p:sld>
</file>

<file path=ppt/theme/theme1.xml><?xml version="1.0" encoding="utf-8"?>
<a:theme xmlns:a="http://schemas.openxmlformats.org/drawingml/2006/main" name="OECD_TALK">
  <a:themeElements>
    <a:clrScheme name="OECD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ECD_TALK">
      <a:majorFont>
        <a:latin typeface="Helvetica"/>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25000">
            <a:ln>
              <a:noFill/>
            </a:ln>
            <a:solidFill>
              <a:schemeClr val="tx1"/>
            </a:solidFill>
            <a:effectLst/>
            <a:latin typeface="Helvetica" pitchFamily="-10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25000">
            <a:ln>
              <a:noFill/>
            </a:ln>
            <a:solidFill>
              <a:schemeClr val="tx1"/>
            </a:solidFill>
            <a:effectLst/>
            <a:latin typeface="Helvetica" pitchFamily="-108" charset="0"/>
          </a:defRPr>
        </a:defPPr>
      </a:lstStyle>
    </a:lnDef>
  </a:objectDefaults>
  <a:extraClrSchemeLst>
    <a:extraClrScheme>
      <a:clrScheme name="OECD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ECD_TAL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ECD_TAL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ECD_TAL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ECD_TAL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ECD_TAL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ECD_TAL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2004:Templates:Presentations:Designs:Bold Stripes</Template>
  <TotalTime>84193</TotalTime>
  <Words>5301</Words>
  <Application>Microsoft Macintosh PowerPoint</Application>
  <PresentationFormat>A4 Paper (210x297 mm)</PresentationFormat>
  <Paragraphs>507</Paragraphs>
  <Slides>52</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54" baseType="lpstr">
      <vt:lpstr>OECD_TALK</vt:lpstr>
      <vt:lpstr>Equation</vt:lpstr>
      <vt:lpstr>PowerPoint Presentation</vt:lpstr>
      <vt:lpstr>The ICARUS/WA104 Collaboration</vt:lpstr>
      <vt:lpstr>What are “sterile” neutrinos ?</vt:lpstr>
      <vt:lpstr>The LSND anomaly at Los Alamos (30 years ago)</vt:lpstr>
      <vt:lpstr>Number of neutrino families from Big Bang cosmology</vt:lpstr>
      <vt:lpstr>Comparing the LSND anomaly with cosmology</vt:lpstr>
      <vt:lpstr>Persisting other anomalies in the neutrino sector</vt:lpstr>
      <vt:lpstr>1.-The reactor (anti)-neutrino disappearance anomaly </vt:lpstr>
      <vt:lpstr>Experimental data from reactors are not in perfect agreement</vt:lpstr>
      <vt:lpstr>Several future, very short baseline reactor experiments</vt:lpstr>
      <vt:lpstr>2.-The Gallium disappearance anomaly  </vt:lpstr>
      <vt:lpstr>Future experiments</vt:lpstr>
      <vt:lpstr>Many processes have been studied</vt:lpstr>
      <vt:lpstr>Some examples of different detectors</vt:lpstr>
      <vt:lpstr>An example:Borexino experiment at LNGS</vt:lpstr>
      <vt:lpstr>Transport of the 144Ce source from Russia to LNGS</vt:lpstr>
      <vt:lpstr>A definitve clarification of these “anomalies” at FNAL</vt:lpstr>
      <vt:lpstr>The ICARUS LAr-TPC invention by INFN</vt:lpstr>
      <vt:lpstr>ICARUS physics at FNAL</vt:lpstr>
      <vt:lpstr>PowerPoint Presentation</vt:lpstr>
      <vt:lpstr>Far Detector building at FNAL</vt:lpstr>
      <vt:lpstr>T600 transport and Far Detector building</vt:lpstr>
      <vt:lpstr>A new building</vt:lpstr>
      <vt:lpstr>A “naïve expectation” for the short baseline FNAL program</vt:lpstr>
      <vt:lpstr>Appearances and disappearances</vt:lpstr>
      <vt:lpstr>Cancellations between disappearance and appearance</vt:lpstr>
      <vt:lpstr>Examples of electron neutrino spectra</vt:lpstr>
      <vt:lpstr>A brief description of the activities of WA104/ICARUS</vt:lpstr>
      <vt:lpstr>1a.- New purely passive insulation</vt:lpstr>
      <vt:lpstr>1b.- New cold vessels</vt:lpstr>
      <vt:lpstr>New cold vessels (cont)</vt:lpstr>
      <vt:lpstr>Cold Vessels Time Schedule</vt:lpstr>
      <vt:lpstr>2a.- Purification systems</vt:lpstr>
      <vt:lpstr>Characterization of copper filters</vt:lpstr>
      <vt:lpstr>2b.- Cryogenics specifications</vt:lpstr>
      <vt:lpstr> 3a.-Inner detectors with better planarity </vt:lpstr>
      <vt:lpstr>3b.-Refurbishing of the cathode panels at CERN </vt:lpstr>
      <vt:lpstr>4a.-The new T600 light detection system</vt:lpstr>
      <vt:lpstr>The new T600 light detection system</vt:lpstr>
      <vt:lpstr>Present PMT activities at CERN</vt:lpstr>
      <vt:lpstr>4b.- PMT electronics and calibration system</vt:lpstr>
      <vt:lpstr>5.-A new, higher-performance read-out electronics</vt:lpstr>
      <vt:lpstr>A new simplified/compact design</vt:lpstr>
      <vt:lpstr>Electronics optimization</vt:lpstr>
      <vt:lpstr>Cosmics test @ CERN LAr TPC facility</vt:lpstr>
      <vt:lpstr>DAQ architecture</vt:lpstr>
      <vt:lpstr>6.- Simulation of cosmic ray (ne) events </vt:lpstr>
      <vt:lpstr>Comparison in T600 of penetrated particles from n+p and m</vt:lpstr>
      <vt:lpstr>The ICARUS – WARP cosmic ray facility</vt:lpstr>
      <vt:lpstr>Cosmic Rays induced background measurement</vt:lpstr>
      <vt:lpstr>Conclusions and moving to FNAL</vt:lpstr>
      <vt:lpstr>PowerPoint Presentation</vt:lpstr>
    </vt:vector>
  </TitlesOfParts>
  <Company>뿿쾐뿿컰뿿</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Carlo Rubbia</dc:creator>
  <cp:lastModifiedBy>Carlo Rubbia</cp:lastModifiedBy>
  <cp:revision>1132</cp:revision>
  <cp:lastPrinted>2013-06-07T11:19:57Z</cp:lastPrinted>
  <dcterms:created xsi:type="dcterms:W3CDTF">2009-03-13T21:33:15Z</dcterms:created>
  <dcterms:modified xsi:type="dcterms:W3CDTF">2016-04-19T08:17:26Z</dcterms:modified>
</cp:coreProperties>
</file>