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2" r:id="rId2"/>
    <p:sldMasterId id="2147483687" r:id="rId3"/>
  </p:sldMasterIdLst>
  <p:notesMasterIdLst>
    <p:notesMasterId r:id="rId12"/>
  </p:notesMasterIdLst>
  <p:handoutMasterIdLst>
    <p:handoutMasterId r:id="rId13"/>
  </p:handoutMasterIdLst>
  <p:sldIdLst>
    <p:sldId id="261" r:id="rId4"/>
    <p:sldId id="262" r:id="rId5"/>
    <p:sldId id="263" r:id="rId6"/>
    <p:sldId id="264" r:id="rId7"/>
    <p:sldId id="267" r:id="rId8"/>
    <p:sldId id="268" r:id="rId9"/>
    <p:sldId id="266" r:id="rId10"/>
    <p:sldId id="265" r:id="rId1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80808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62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5/12/2016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12/05/2016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5/12/2016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5/12/2016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StopBDII#Computin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oc.egi.eu/portal/index.php?Page_Type=Service&amp;id=2711" TargetMode="External"/><Relationship Id="rId2" Type="http://schemas.openxmlformats.org/officeDocument/2006/relationships/hyperlink" Target="https://goc.egi.eu/portal/index.php?Page_Type=Service&amp;id=271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oc.egi.eu/portal/index.php?Page_Type=Service&amp;id=5541" TargetMode="External"/><Relationship Id="rId4" Type="http://schemas.openxmlformats.org/officeDocument/2006/relationships/hyperlink" Target="https://goc.egi.eu/portal/index.php?Page_Type=Service&amp;id=271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im-itb.grid.iu.edu/oim/resourceedit?id=3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Experience adding computing static information in GOCDB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Information System Task Force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12th May 2016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Current dependency on the BDII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LHC VOs rely on the BDII to discover CE queues and related information</a:t>
            </a:r>
          </a:p>
          <a:p>
            <a:pPr lvl="1"/>
            <a:r>
              <a:rPr lang="en-GB" dirty="0" smtClean="0"/>
              <a:t>But only a few attributes!</a:t>
            </a:r>
          </a:p>
          <a:p>
            <a:pPr lvl="1"/>
            <a:r>
              <a:rPr lang="en-GB" dirty="0" smtClean="0"/>
              <a:t>There is no need to provide more information and run the BDII only for this!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072851"/>
              </p:ext>
            </p:extLst>
          </p:nvPr>
        </p:nvGraphicFramePr>
        <p:xfrm>
          <a:off x="616560" y="3836194"/>
          <a:ext cx="7908133" cy="2238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046"/>
                <a:gridCol w="2350294"/>
                <a:gridCol w="2250281"/>
                <a:gridCol w="1814512"/>
              </a:tblGrid>
              <a:tr h="39088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Attribute generic name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GLUE 1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GLUE 2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Example </a:t>
                      </a:r>
                    </a:p>
                  </a:txBody>
                  <a:tcPr marL="0" marR="0" marT="0" marB="0"/>
                </a:tc>
              </a:tr>
              <a:tr h="309205">
                <a:tc>
                  <a:txBody>
                    <a:bodyPr/>
                    <a:lstStyle/>
                    <a:p>
                      <a:r>
                        <a:rPr lang="en-GB" sz="1200" dirty="0"/>
                        <a:t>CE endpoint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Included in </a:t>
                      </a:r>
                      <a:r>
                        <a:rPr lang="en-GB" sz="1200" dirty="0" err="1"/>
                        <a:t>GlueCEUniqueID</a:t>
                      </a:r>
                      <a:r>
                        <a:rPr lang="en-GB" sz="1200" dirty="0"/>
                        <a:t>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GLUE2EndpointID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ce503.cern.ch:9619 </a:t>
                      </a:r>
                    </a:p>
                  </a:txBody>
                  <a:tcPr marL="0" marR="0" marT="0" marB="0"/>
                </a:tc>
              </a:tr>
              <a:tr h="285750">
                <a:tc>
                  <a:txBody>
                    <a:bodyPr/>
                    <a:lstStyle/>
                    <a:p>
                      <a:r>
                        <a:rPr lang="en-GB" sz="1200" dirty="0"/>
                        <a:t>Queue name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Included in GlueCEUniqueID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GLUE2ComputingShareMappingQueue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grid_2nh_atlas </a:t>
                      </a:r>
                    </a:p>
                  </a:txBody>
                  <a:tcPr marL="0" marR="0" marT="0" marB="0"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200" dirty="0"/>
                        <a:t>CE type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GlueCEImplementationName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GLUE2EndpointImplementationName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HTCondorCE </a:t>
                      </a:r>
                    </a:p>
                  </a:txBody>
                  <a:tcPr marL="0" marR="0" marT="0" marB="0"/>
                </a:tc>
              </a:tr>
              <a:tr h="321468">
                <a:tc>
                  <a:txBody>
                    <a:bodyPr/>
                    <a:lstStyle/>
                    <a:p>
                      <a:r>
                        <a:rPr lang="en-GB" sz="1200" dirty="0"/>
                        <a:t>CE LRMS type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GlueCEInfoLRMSType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GLUE2ManagerProductName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Condor </a:t>
                      </a:r>
                    </a:p>
                  </a:txBody>
                  <a:tcPr marL="0" marR="0" marT="0" marB="0"/>
                </a:tc>
              </a:tr>
              <a:tr h="274181">
                <a:tc>
                  <a:txBody>
                    <a:bodyPr/>
                    <a:lstStyle/>
                    <a:p>
                      <a:r>
                        <a:rPr lang="en-GB" sz="1200" dirty="0"/>
                        <a:t>Max CPU time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GlueCEPolicyMaxCPUTime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GLUE2ComputingShareMaxCPUTime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2880 </a:t>
                      </a:r>
                    </a:p>
                  </a:txBody>
                  <a:tcPr marL="0" marR="0" marT="0" marB="0"/>
                </a:tc>
              </a:tr>
              <a:tr h="278606">
                <a:tc>
                  <a:txBody>
                    <a:bodyPr/>
                    <a:lstStyle/>
                    <a:p>
                      <a:r>
                        <a:rPr lang="en-GB" sz="1200" dirty="0"/>
                        <a:t>Max </a:t>
                      </a:r>
                      <a:r>
                        <a:rPr lang="en-GB" sz="1200" dirty="0" err="1"/>
                        <a:t>Wallclock</a:t>
                      </a:r>
                      <a:r>
                        <a:rPr lang="en-GB" sz="1200" dirty="0"/>
                        <a:t> time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GlueCEPolicyMaxWallClockTime</a:t>
                      </a:r>
                      <a:r>
                        <a:rPr lang="en-GB" sz="1200" dirty="0"/>
                        <a:t>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GLUE2ComputingShareMaxWallTime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2880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527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Provide static computing attributes through the GOCDB/OIM extension properties</a:t>
            </a:r>
          </a:p>
          <a:p>
            <a:pPr lvl="1"/>
            <a:r>
              <a:rPr lang="en-GB" dirty="0" smtClean="0"/>
              <a:t>Stop dependency on the BDII service for computing information</a:t>
            </a:r>
          </a:p>
          <a:p>
            <a:pPr lvl="1"/>
            <a:r>
              <a:rPr lang="en-GB" dirty="0" smtClean="0"/>
              <a:t>Agree on a naming convention for the attributes</a:t>
            </a:r>
          </a:p>
          <a:p>
            <a:pPr lvl="2"/>
            <a:r>
              <a:rPr lang="en-GB" dirty="0" smtClean="0"/>
              <a:t>Using GLUE 2 seems the best option</a:t>
            </a:r>
          </a:p>
          <a:p>
            <a:pPr lvl="1"/>
            <a:r>
              <a:rPr lang="en-GB" dirty="0" smtClean="0"/>
              <a:t>Agree on the possible values for the type names</a:t>
            </a:r>
          </a:p>
          <a:p>
            <a:pPr lvl="2"/>
            <a:r>
              <a:rPr lang="en-GB" dirty="0" smtClean="0"/>
              <a:t>We could be aligned with GLUE Enumerated types</a:t>
            </a:r>
          </a:p>
          <a:p>
            <a:pPr marL="1042416" lvl="3" indent="0">
              <a:buNone/>
            </a:pPr>
            <a:r>
              <a:rPr lang="en-GB" sz="1300" dirty="0"/>
              <a:t>https://github.com/OGF-GLUE/Enumerations/blob/master/ServiceType_t.csv</a:t>
            </a:r>
            <a:endParaRPr lang="en-GB" sz="1300" dirty="0" smtClean="0"/>
          </a:p>
          <a:p>
            <a:pPr lvl="1"/>
            <a:r>
              <a:rPr lang="en-GB" dirty="0" smtClean="0"/>
              <a:t>All the details:</a:t>
            </a:r>
          </a:p>
          <a:p>
            <a:pPr marL="635508" lvl="2" indent="0">
              <a:buNone/>
            </a:pPr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twiki.cern.ch/twiki/bin/view/EGEE/StopBDII#Computing</a:t>
            </a:r>
            <a:endParaRPr lang="en-GB" sz="2000" dirty="0" smtClean="0"/>
          </a:p>
          <a:p>
            <a:pPr marL="635508" lvl="2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6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from Glasgow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Thanks to Gareth Roy for this</a:t>
            </a:r>
          </a:p>
          <a:p>
            <a:r>
              <a:rPr lang="en-GB" dirty="0" smtClean="0"/>
              <a:t>Manually added the relevant attributes:</a:t>
            </a:r>
          </a:p>
          <a:p>
            <a:pPr lvl="1"/>
            <a:r>
              <a:rPr lang="en-GB" sz="1800" u="sng" dirty="0">
                <a:hlinkClick r:id="rId2"/>
              </a:rPr>
              <a:t>https://goc.egi.eu/portal/index.php?Page_Type=Service&amp;id=2712</a:t>
            </a:r>
            <a:endParaRPr lang="en-GB" sz="1800" dirty="0"/>
          </a:p>
          <a:p>
            <a:pPr lvl="1"/>
            <a:r>
              <a:rPr lang="en-GB" sz="1800" u="sng" dirty="0">
                <a:hlinkClick r:id="rId3"/>
              </a:rPr>
              <a:t>https://goc.egi.eu/portal/index.php?Page_Type=Service&amp;id=2711</a:t>
            </a:r>
            <a:endParaRPr lang="en-GB" sz="1800" dirty="0"/>
          </a:p>
          <a:p>
            <a:pPr lvl="1"/>
            <a:r>
              <a:rPr lang="en-GB" sz="1800" u="sng" dirty="0">
                <a:hlinkClick r:id="rId4"/>
              </a:rPr>
              <a:t>https://goc.egi.eu/portal/index.php?Page_Type=Service&amp;id=2710</a:t>
            </a:r>
            <a:endParaRPr lang="en-GB" sz="1800" dirty="0"/>
          </a:p>
          <a:p>
            <a:pPr lvl="1"/>
            <a:r>
              <a:rPr lang="en-GB" sz="1800" u="sng" dirty="0">
                <a:hlinkClick r:id="rId5"/>
              </a:rPr>
              <a:t>https://goc.egi.eu/portal/index.php?Page_Type=Service&amp;id=5541</a:t>
            </a:r>
            <a:endParaRPr lang="en-GB" sz="1800" dirty="0"/>
          </a:p>
          <a:p>
            <a:r>
              <a:rPr lang="en-GB" dirty="0" smtClean="0"/>
              <a:t>Very simple to do, takes a few minutes</a:t>
            </a:r>
          </a:p>
          <a:p>
            <a:pPr lvl="1"/>
            <a:r>
              <a:rPr lang="en-GB" dirty="0" smtClean="0"/>
              <a:t>Implies editing key/value pairs </a:t>
            </a:r>
          </a:p>
          <a:p>
            <a:pPr lvl="2"/>
            <a:r>
              <a:rPr lang="en-GB" dirty="0" smtClean="0"/>
              <a:t>But it could be done using bulk add editing feature! (See next slide)</a:t>
            </a:r>
          </a:p>
          <a:p>
            <a:pPr lvl="2"/>
            <a:r>
              <a:rPr lang="en-GB" dirty="0" smtClean="0"/>
              <a:t>And we are also requesting a writeable API (see next presentation)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4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Experience from Glasgow (</a:t>
            </a:r>
            <a:r>
              <a:rPr lang="en-GB" dirty="0" smtClean="0"/>
              <a:t>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6932" y="1382051"/>
            <a:ext cx="3935989" cy="4581061"/>
          </a:xfrm>
        </p:spPr>
        <p:txBody>
          <a:bodyPr/>
          <a:lstStyle/>
          <a:p>
            <a:r>
              <a:rPr lang="en-GB" dirty="0" smtClean="0"/>
              <a:t>GOCDB allows to bulk add several attributes</a:t>
            </a:r>
          </a:p>
          <a:p>
            <a:r>
              <a:rPr lang="en-GB" dirty="0" smtClean="0"/>
              <a:t>Even uploading them from a file</a:t>
            </a:r>
          </a:p>
          <a:p>
            <a:r>
              <a:rPr lang="en-GB" dirty="0" smtClean="0"/>
              <a:t>The site can maintain this file through version control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98254D98-9C8E-4A8B-8EEC-6ED3E601B55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87" y="1173935"/>
            <a:ext cx="5546013" cy="4696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200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from Glasgow (III)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653337"/>
          </a:xfrm>
        </p:spPr>
        <p:txBody>
          <a:bodyPr/>
          <a:lstStyle/>
          <a:p>
            <a:r>
              <a:rPr lang="en-GB" dirty="0" smtClean="0"/>
              <a:t>All extension properties can be exported from GOCDB in the correct format for modifications and re-uploading as well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0C2604BE-A106-4B5E-9F39-5F8D0F34819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38" y="3052183"/>
            <a:ext cx="653732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8354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OIM?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also possible to add key/value pairs</a:t>
            </a:r>
          </a:p>
          <a:p>
            <a:r>
              <a:rPr lang="en-GB" dirty="0" smtClean="0"/>
              <a:t>For instance, Max Wall Time was added in this resource as an example</a:t>
            </a:r>
          </a:p>
          <a:p>
            <a:pPr lvl="1"/>
            <a:r>
              <a:rPr lang="en-GB" u="sng" dirty="0">
                <a:hlinkClick r:id="rId2"/>
              </a:rPr>
              <a:t>https://</a:t>
            </a:r>
            <a:r>
              <a:rPr lang="en-GB" u="sng" dirty="0" smtClean="0">
                <a:hlinkClick r:id="rId2"/>
              </a:rPr>
              <a:t>oim-itb.grid.iu.edu/oim/resourceedit?id=3</a:t>
            </a:r>
            <a:endParaRPr lang="en-GB" dirty="0"/>
          </a:p>
          <a:p>
            <a:r>
              <a:rPr lang="en-GB" dirty="0" smtClean="0"/>
              <a:t>To be tested in practice but in principle no problems from a technical point of 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8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Use AGIS to consume this information from GOCDB/OIM instead of BDII</a:t>
            </a:r>
          </a:p>
          <a:p>
            <a:pPr lvl="1"/>
            <a:r>
              <a:rPr lang="en-GB" dirty="0" smtClean="0"/>
              <a:t>If OK, evaluate whether this could be done also for other experiments</a:t>
            </a:r>
          </a:p>
          <a:p>
            <a:pPr lvl="2"/>
            <a:r>
              <a:rPr lang="en-GB" dirty="0" smtClean="0"/>
              <a:t>Understand what changes are needed in their frameworks/tools</a:t>
            </a:r>
          </a:p>
          <a:p>
            <a:r>
              <a:rPr lang="en-GB" dirty="0" smtClean="0"/>
              <a:t>Ask remaining sites to provide this information in GOCDB/OIM</a:t>
            </a:r>
          </a:p>
          <a:p>
            <a:r>
              <a:rPr lang="en-GB" dirty="0" smtClean="0"/>
              <a:t>When all sites provide this information in </a:t>
            </a:r>
            <a:r>
              <a:rPr lang="en-GB" dirty="0" smtClean="0"/>
              <a:t>GOCDB/OIM AND experiments consume it from there, </a:t>
            </a:r>
            <a:r>
              <a:rPr lang="en-GB" dirty="0" smtClean="0"/>
              <a:t>stop publishing on BDII</a:t>
            </a:r>
          </a:p>
          <a:p>
            <a:pPr lvl="2"/>
            <a:r>
              <a:rPr lang="en-GB" dirty="0" smtClean="0"/>
              <a:t>Provide a recipe similar to dedicated WLCG storage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07681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2898</TotalTime>
  <Words>401</Words>
  <Application>Microsoft Office PowerPoint</Application>
  <PresentationFormat>On-screen Show (4:3)</PresentationFormat>
  <Paragraphs>81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News Gothic MT</vt:lpstr>
      <vt:lpstr>Times New Roman</vt:lpstr>
      <vt:lpstr>Wingdings</vt:lpstr>
      <vt:lpstr>CERNCorporate4-3</vt:lpstr>
      <vt:lpstr>IT Groups</vt:lpstr>
      <vt:lpstr>1_IT Groups</vt:lpstr>
      <vt:lpstr>Experience adding computing static information in GOCDB Information System Task Force 12th May 2016</vt:lpstr>
      <vt:lpstr>Current dependency on the BDII</vt:lpstr>
      <vt:lpstr>Proposal</vt:lpstr>
      <vt:lpstr>Experience from Glasgow (I)</vt:lpstr>
      <vt:lpstr>Experience from Glasgow (II)</vt:lpstr>
      <vt:lpstr>Experience from Glasgow (III)</vt:lpstr>
      <vt:lpstr>What about OIM?</vt:lpstr>
      <vt:lpstr>Next steps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Maria Alandes Pradillo</cp:lastModifiedBy>
  <cp:revision>210</cp:revision>
  <cp:lastPrinted>2015-03-25T10:23:14Z</cp:lastPrinted>
  <dcterms:created xsi:type="dcterms:W3CDTF">2015-01-26T14:46:24Z</dcterms:created>
  <dcterms:modified xsi:type="dcterms:W3CDTF">2016-05-12T07:45:55Z</dcterms:modified>
</cp:coreProperties>
</file>