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2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71" r:id="rId3"/>
    <p:sldId id="280" r:id="rId4"/>
    <p:sldId id="287" r:id="rId5"/>
    <p:sldId id="268" r:id="rId6"/>
    <p:sldId id="265" r:id="rId7"/>
    <p:sldId id="288" r:id="rId8"/>
    <p:sldId id="262" r:id="rId9"/>
    <p:sldId id="285" r:id="rId10"/>
    <p:sldId id="282" r:id="rId11"/>
    <p:sldId id="283" r:id="rId12"/>
    <p:sldId id="300" r:id="rId13"/>
    <p:sldId id="284" r:id="rId14"/>
    <p:sldId id="272" r:id="rId15"/>
    <p:sldId id="273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1" r:id="rId28"/>
    <p:sldId id="302" r:id="rId29"/>
    <p:sldId id="30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0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F172A-FFCA-8744-8817-ED024FB1B9FB}" type="datetimeFigureOut">
              <a:rPr lang="en-US" smtClean="0"/>
              <a:t>2017-05-18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1930B-D892-114B-95D4-86EABF602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562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6B7E0-962C-D545-AADE-8DC03C103E30}" type="datetimeFigureOut">
              <a:rPr lang="en-US" smtClean="0"/>
              <a:t>2017-05-18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0F7D7-77F1-0144-96F8-3EFAA9987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077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JER PER 5% on signal shape width. 4% photon id &gt;</a:t>
            </a:r>
            <a:r>
              <a:rPr lang="en-US" baseline="0" dirty="0" smtClean="0"/>
              <a:t> 1TeV </a:t>
            </a:r>
            <a:r>
              <a:rPr lang="en-US" dirty="0" smtClean="0"/>
              <a:t>2.7% </a:t>
            </a:r>
            <a:r>
              <a:rPr lang="en-US" dirty="0" err="1" smtClean="0"/>
              <a:t>lumi</a:t>
            </a:r>
            <a:r>
              <a:rPr lang="en-US" dirty="0" smtClean="0"/>
              <a:t>;</a:t>
            </a:r>
            <a:r>
              <a:rPr lang="en-US" baseline="0" dirty="0" smtClean="0"/>
              <a:t> width 3% x f^2 x </a:t>
            </a:r>
            <a:r>
              <a:rPr lang="en-US" baseline="0" dirty="0" err="1" smtClean="0"/>
              <a:t>Mq</a:t>
            </a:r>
            <a:r>
              <a:rPr lang="en-US" baseline="0" dirty="0" smtClean="0"/>
              <a:t>*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2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Dilepton trigger </a:t>
            </a:r>
            <a:r>
              <a:rPr lang="en-US" dirty="0" err="1" smtClean="0"/>
              <a:t>DY+gamma</a:t>
            </a:r>
            <a:r>
              <a:rPr lang="en-US" dirty="0" smtClean="0"/>
              <a:t> NLO </a:t>
            </a:r>
            <a:r>
              <a:rPr lang="en-US" dirty="0" err="1" smtClean="0"/>
              <a:t>fpr</a:t>
            </a:r>
            <a:r>
              <a:rPr lang="en-US" dirty="0" smtClean="0"/>
              <a:t> </a:t>
            </a:r>
            <a:r>
              <a:rPr lang="en-US" dirty="0" err="1" smtClean="0"/>
              <a:t>p_T_gamma</a:t>
            </a:r>
            <a:r>
              <a:rPr lang="en-US" dirty="0" smtClean="0"/>
              <a:t>&lt;130</a:t>
            </a:r>
            <a:r>
              <a:rPr lang="en-US" baseline="0" dirty="0" smtClean="0"/>
              <a:t> 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30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2e trigger</a:t>
            </a:r>
          </a:p>
          <a:p>
            <a:r>
              <a:rPr lang="en-US" dirty="0" smtClean="0"/>
              <a:t>Bayesian limit setting</a:t>
            </a:r>
          </a:p>
          <a:p>
            <a:r>
              <a:rPr lang="en-US" dirty="0" err="1" smtClean="0"/>
              <a:t>Bg</a:t>
            </a:r>
            <a:r>
              <a:rPr lang="en-US" dirty="0" smtClean="0"/>
              <a:t> uncertainty</a:t>
            </a:r>
            <a:r>
              <a:rPr lang="en-US" baseline="0" dirty="0" smtClean="0"/>
              <a:t> 2% at 300 GeV to 40% at 1250 GeV </a:t>
            </a:r>
            <a:r>
              <a:rPr lang="en-US" baseline="0" dirty="0" err="1" smtClean="0"/>
              <a:t>Blackhat</a:t>
            </a:r>
            <a:r>
              <a:rPr lang="en-US" baseline="0" dirty="0" smtClean="0"/>
              <a:t> VS POWHEG NLO QCD VS NLO (QCD +EW) </a:t>
            </a:r>
            <a:r>
              <a:rPr lang="en-US" baseline="0" dirty="0" err="1" smtClean="0"/>
              <a:t>Dittmaier</a:t>
            </a:r>
            <a:r>
              <a:rPr lang="en-US" baseline="0" dirty="0" smtClean="0"/>
              <a:t> et al.</a:t>
            </a:r>
          </a:p>
          <a:p>
            <a:r>
              <a:rPr lang="en-US" baseline="0" dirty="0" smtClean="0"/>
              <a:t>Signal </a:t>
            </a:r>
            <a:r>
              <a:rPr lang="en-US" baseline="0" dirty="0" err="1" smtClean="0"/>
              <a:t>pdf</a:t>
            </a:r>
            <a:r>
              <a:rPr lang="en-US" baseline="0" dirty="0" smtClean="0"/>
              <a:t>: Gaussian + asymmetric </a:t>
            </a:r>
            <a:r>
              <a:rPr lang="en-US" baseline="0" dirty="0" err="1" smtClean="0"/>
              <a:t>exp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55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CI: </a:t>
            </a:r>
            <a:r>
              <a:rPr lang="en-US" dirty="0" err="1" smtClean="0"/>
              <a:t>Madgraph</a:t>
            </a:r>
            <a:r>
              <a:rPr lang="en-US" dirty="0" smtClean="0"/>
              <a:t> (LO)</a:t>
            </a:r>
          </a:p>
          <a:p>
            <a:r>
              <a:rPr lang="en-US" dirty="0" smtClean="0"/>
              <a:t>Single</a:t>
            </a:r>
            <a:r>
              <a:rPr lang="en-US" baseline="0" dirty="0" smtClean="0"/>
              <a:t> lepton trigger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13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Dilepton triggers;</a:t>
            </a:r>
          </a:p>
          <a:p>
            <a:r>
              <a:rPr lang="en-US" dirty="0" smtClean="0"/>
              <a:t>Signal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madgraph</a:t>
            </a:r>
            <a:r>
              <a:rPr lang="en-US" baseline="0" dirty="0" smtClean="0"/>
              <a:t> 5</a:t>
            </a:r>
          </a:p>
          <a:p>
            <a:r>
              <a:rPr lang="en-US" baseline="0" dirty="0" smtClean="0"/>
              <a:t>Lepton threshold 25 15 10 GeV</a:t>
            </a:r>
          </a:p>
          <a:p>
            <a:r>
              <a:rPr lang="en-US" baseline="0" dirty="0" smtClean="0"/>
              <a:t>Matrix method</a:t>
            </a:r>
          </a:p>
          <a:p>
            <a:r>
              <a:rPr lang="en-US" baseline="0" dirty="0" smtClean="0"/>
              <a:t>Conversions from </a:t>
            </a:r>
            <a:r>
              <a:rPr lang="en-US" baseline="0" dirty="0" err="1" smtClean="0"/>
              <a:t>trileptons</a:t>
            </a:r>
            <a:r>
              <a:rPr lang="en-US" baseline="0" dirty="0" smtClean="0"/>
              <a:t> on-Z</a:t>
            </a:r>
          </a:p>
          <a:p>
            <a:r>
              <a:rPr lang="en-US" baseline="0" dirty="0" smtClean="0"/>
              <a:t>Systematics mainly due to WZ/ZZ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3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Dielectron</a:t>
            </a:r>
            <a:r>
              <a:rPr lang="en-US" dirty="0" smtClean="0"/>
              <a:t> + single e trigger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 or 2 e or mu OR 2 had </a:t>
            </a:r>
            <a:r>
              <a:rPr lang="en-US" dirty="0" err="1" smtClean="0"/>
              <a:t>taus</a:t>
            </a:r>
            <a:endParaRPr lang="en-US" dirty="0" smtClean="0"/>
          </a:p>
          <a:p>
            <a:r>
              <a:rPr lang="en-US" dirty="0" smtClean="0"/>
              <a:t>Hadron</a:t>
            </a:r>
            <a:r>
              <a:rPr lang="en-US" baseline="0" dirty="0" smtClean="0"/>
              <a:t> + strips </a:t>
            </a:r>
            <a:r>
              <a:rPr lang="en-US" baseline="0" dirty="0" err="1" smtClean="0"/>
              <a:t>hadronic</a:t>
            </a:r>
            <a:r>
              <a:rPr lang="en-US" baseline="0" dirty="0" smtClean="0"/>
              <a:t> tau</a:t>
            </a:r>
          </a:p>
          <a:p>
            <a:r>
              <a:rPr lang="en-US" baseline="0" dirty="0" err="1" smtClean="0"/>
              <a:t>pT</a:t>
            </a:r>
            <a:r>
              <a:rPr lang="en-US" baseline="0" dirty="0" smtClean="0"/>
              <a:t> 20-40 depending on the </a:t>
            </a:r>
            <a:r>
              <a:rPr lang="en-US" baseline="0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0F7D7-77F1-0144-96F8-3EFAA9987C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20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2017-05-18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 Fedorko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826" r:id="rId1"/>
    <p:sldLayoutId id="2147484827" r:id="rId2"/>
    <p:sldLayoutId id="2147484828" r:id="rId3"/>
    <p:sldLayoutId id="2147484829" r:id="rId4"/>
    <p:sldLayoutId id="2147484830" r:id="rId5"/>
    <p:sldLayoutId id="2147484831" r:id="rId6"/>
    <p:sldLayoutId id="2147484832" r:id="rId7"/>
    <p:sldLayoutId id="2147484833" r:id="rId8"/>
    <p:sldLayoutId id="2147484834" r:id="rId9"/>
    <p:sldLayoutId id="2147484835" r:id="rId10"/>
    <p:sldLayoutId id="214748483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ms-results.web.cern.ch/cms-results/public-results/preliminary-results/EXO-17-006/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hyperlink" Target="https://atlas.web.cern.ch/Atlas/GROUPS/PHYSICS/PAPERS/EXOT-2014-07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16-051/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ms-results.web.cern.ch/cms-results/public-results/preliminary-results/HIG-16-036/index.html" TargetMode="External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tlas.web.cern.ch/Atlas/GROUPS/PHYSICS/CONFNOTES/ATLAS-CONF-2016-070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hyperlink" Target="http://cms-results.web.cern.ch/cms-results/public-results/preliminary-results/EXO-16-015/index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http://cms-results.web.cern.ch/cms-results/public-results/preliminary-results/EXO-16-015/index.html" TargetMode="External"/><Relationship Id="rId6" Type="http://schemas.openxmlformats.org/officeDocument/2006/relationships/hyperlink" Target="https://atlas.web.cern.ch/Atlas/GROUPS/PHYSICS/PAPERS/EXOT-2015-12/" TargetMode="External"/><Relationship Id="rId7" Type="http://schemas.openxmlformats.org/officeDocument/2006/relationships/hyperlink" Target="https://atlas.web.cern.ch/Atlas/GROUPS/PHYSICS/PAPERS/EXOT-2016-21/" TargetMode="External"/><Relationship Id="rId8" Type="http://schemas.openxmlformats.org/officeDocument/2006/relationships/hyperlink" Target="http://cms-results.web.cern.ch/cms-results/public-results/preliminary-results/EXO-16-056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ms-results.web.cern.ch/cms-results/public-results/preliminary-results/EXO-16-009/index.html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hyperlink" Target="https://atlas.web.cern.ch/Atlas/GROUPS/PHYSICS/PAPERS/EXOT-2015-01/" TargetMode="External"/><Relationship Id="rId9" Type="http://schemas.openxmlformats.org/officeDocument/2006/relationships/hyperlink" Target="https://atlas.web.cern.ch/Atlas/GROUPS/PHYSICS/PAPERS/EXOT-2012-21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ms-results.web.cern.ch/cms-results/public-results/preliminary-results/EXO-12-033/index.html" TargetMode="Externa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hyperlink" Target="http://cms-results.web.cern.ch/cms-results/public-results/preliminary-results/B2G-17-001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://cms-results.web.cern.ch/cms-results/public-results/publications/EXO-12-061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tlas.web.cern.ch/Atlas/GROUPS/PHYSICS/CONFNOTES/ATLAS-CONF-2017-02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16-032/" TargetMode="External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38672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Searches for other new phenomena in final states with leptons and photons in ATLAS and CMS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634567"/>
            <a:ext cx="6400800" cy="1752600"/>
          </a:xfrm>
        </p:spPr>
        <p:txBody>
          <a:bodyPr/>
          <a:lstStyle/>
          <a:p>
            <a:r>
              <a:rPr lang="en-US" dirty="0" smtClean="0"/>
              <a:t>W. Fedorko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148961"/>
            <a:ext cx="1224996" cy="16699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277" y="4573587"/>
            <a:ext cx="2130425" cy="2130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82542" y1="48784" x2="82542" y2="48784"/>
                        <a14:foregroundMark x1="74391" y1="58706" x2="74391" y2="58706"/>
                        <a14:foregroundMark x1="55799" y1="63490" x2="55799" y2="63490"/>
                        <a14:foregroundMark x1="46698" y1="63490" x2="46698" y2="63490"/>
                        <a14:foregroundMark x1="39517" y1="57608" x2="39517" y2="57608"/>
                        <a14:foregroundMark x1="29055" y1="76392" x2="29055" y2="76392"/>
                        <a14:foregroundMark x1="36030" y1="76392" x2="36030" y2="76392"/>
                        <a14:foregroundMark x1="41457" y1="77137" x2="41457" y2="77137"/>
                        <a14:foregroundMark x1="48040" y1="75647" x2="48040" y2="75647"/>
                        <a14:foregroundMark x1="53467" y1="76392" x2="53467" y2="76392"/>
                        <a14:foregroundMark x1="60256" y1="76039" x2="60256" y2="76039"/>
                        <a14:foregroundMark x1="63929" y1="76392" x2="63929" y2="76392"/>
                        <a14:foregroundMark x1="72658" y1="76392" x2="72658" y2="76392"/>
                        <a14:foregroundMark x1="78663" y1="75647" x2="78663" y2="75647"/>
                        <a14:foregroundMark x1="87000" y1="76745" x2="87000" y2="76745"/>
                        <a14:backgroundMark x1="42633" y1="73451" x2="42633" y2="73451"/>
                        <a14:backgroundMark x1="54437" y1="73804" x2="54437" y2="73804"/>
                        <a14:backgroundMark x1="23958" y1="51922" x2="23958" y2="51922"/>
                        <a14:backgroundMark x1="26083" y1="48706" x2="26083" y2="48706"/>
                        <a14:backgroundMark x1="16323" y1="22118" x2="16323" y2="22118"/>
                        <a14:backgroundMark x1="14548" y1="24549" x2="14548" y2="24549"/>
                        <a14:backgroundMark x1="11927" y1="32275" x2="11927" y2="322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9958" y="4574822"/>
            <a:ext cx="4046297" cy="21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0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Type III seesaw in </a:t>
            </a:r>
            <a:r>
              <a:rPr lang="en-US" dirty="0" err="1" smtClean="0"/>
              <a:t>multileptons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283" y="800525"/>
            <a:ext cx="6606348" cy="3182172"/>
          </a:xfrm>
        </p:spPr>
        <p:txBody>
          <a:bodyPr anchor="t" anchorCtr="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At least 3 leptons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Veto OSSF </a:t>
            </a:r>
            <a:r>
              <a:rPr lang="en-US" sz="1800" dirty="0" err="1" smtClean="0"/>
              <a:t>m</a:t>
            </a:r>
            <a:r>
              <a:rPr lang="en-US" sz="1800" baseline="-25000" dirty="0" err="1" smtClean="0"/>
              <a:t>ll</a:t>
            </a:r>
            <a:r>
              <a:rPr lang="en-US" sz="1800" dirty="0" smtClean="0"/>
              <a:t> &lt; 12 GeV</a:t>
            </a:r>
          </a:p>
          <a:p>
            <a:pPr>
              <a:lnSpc>
                <a:spcPct val="100000"/>
              </a:lnSpc>
            </a:pPr>
            <a:r>
              <a:rPr lang="en-US" sz="1800" dirty="0" err="1" smtClean="0"/>
              <a:t>Categorise</a:t>
            </a:r>
            <a:r>
              <a:rPr lang="en-US" sz="1800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en-US" sz="1600" dirty="0" smtClean="0"/>
              <a:t>number of leptons (3, &gt;=4)</a:t>
            </a:r>
          </a:p>
          <a:p>
            <a:pPr lvl="1">
              <a:lnSpc>
                <a:spcPct val="100000"/>
              </a:lnSpc>
            </a:pPr>
            <a:r>
              <a:rPr lang="en-US" sz="1600" dirty="0" smtClean="0"/>
              <a:t>number of OSSF pairs (0,1,2)</a:t>
            </a:r>
          </a:p>
          <a:p>
            <a:pPr lvl="2">
              <a:lnSpc>
                <a:spcPct val="100000"/>
              </a:lnSpc>
            </a:pPr>
            <a:r>
              <a:rPr lang="en-US" sz="1400" dirty="0" smtClean="0"/>
              <a:t>1 OSSF pair below-, on-, above Z-peak</a:t>
            </a:r>
          </a:p>
          <a:p>
            <a:pPr lvl="1">
              <a:lnSpc>
                <a:spcPct val="100000"/>
              </a:lnSpc>
            </a:pPr>
            <a:r>
              <a:rPr lang="en-US" sz="1600" dirty="0" smtClean="0"/>
              <a:t>CR </a:t>
            </a:r>
            <a:r>
              <a:rPr lang="en-US" sz="1600" dirty="0" err="1" smtClean="0"/>
              <a:t>vetos</a:t>
            </a:r>
            <a:endParaRPr lang="en-US" sz="16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CRs for WZ  ZZ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Misidentified and conversion background data-driven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In each category 8 bins in </a:t>
            </a:r>
            <a:r>
              <a:rPr lang="en-US" sz="1800" dirty="0" err="1" smtClean="0"/>
              <a:t>L</a:t>
            </a:r>
            <a:r>
              <a:rPr lang="en-US" sz="1800" baseline="-25000" dirty="0" err="1" smtClean="0"/>
              <a:t>T</a:t>
            </a:r>
            <a:r>
              <a:rPr lang="en-US" sz="1800" dirty="0" err="1" smtClean="0"/>
              <a:t>+p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 or M</a:t>
            </a:r>
            <a:r>
              <a:rPr lang="en-US" sz="1800" baseline="-25000" dirty="0" smtClean="0"/>
              <a:t>T </a:t>
            </a:r>
            <a:r>
              <a:rPr lang="en-US" sz="1800" dirty="0" smtClean="0"/>
              <a:t>(l not in OS +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4572000" y="-597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CMX-PAS-EXO-17-006</a:t>
            </a:r>
            <a:endParaRPr lang="en-US" dirty="0"/>
          </a:p>
        </p:txBody>
      </p:sp>
      <p:sp>
        <p:nvSpPr>
          <p:cNvPr id="5" name="Freeform 82"/>
          <p:cNvSpPr>
            <a:spLocks/>
          </p:cNvSpPr>
          <p:nvPr/>
        </p:nvSpPr>
        <p:spPr bwMode="auto">
          <a:xfrm flipV="1">
            <a:off x="6737643" y="1243477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 rot="2700000">
            <a:off x="7795800" y="1515751"/>
            <a:ext cx="928336" cy="422966"/>
            <a:chOff x="1392" y="1488"/>
            <a:chExt cx="1584" cy="0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9" name="Group 5"/>
          <p:cNvGrpSpPr>
            <a:grpSpLocks/>
          </p:cNvGrpSpPr>
          <p:nvPr/>
        </p:nvGrpSpPr>
        <p:grpSpPr bwMode="auto">
          <a:xfrm rot="8100000">
            <a:off x="7765432" y="569917"/>
            <a:ext cx="928336" cy="422966"/>
            <a:chOff x="1392" y="1488"/>
            <a:chExt cx="1584" cy="0"/>
          </a:xfrm>
        </p:grpSpPr>
        <p:sp>
          <p:nvSpPr>
            <p:cNvPr id="1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8238361" y="621295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err="1" smtClean="0">
                <a:ln w="18415" cmpd="sng">
                  <a:noFill/>
                  <a:prstDash val="solid"/>
                </a:ln>
              </a:rPr>
              <a:t>Σ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42832" y="1144515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err="1" smtClean="0">
                <a:ln w="18415" cmpd="sng">
                  <a:noFill/>
                  <a:prstDash val="solid"/>
                </a:ln>
              </a:rPr>
              <a:t>Σ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59394" y="1587075"/>
            <a:ext cx="2061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baseline="30000" dirty="0" smtClean="0"/>
              <a:t>+-</a:t>
            </a:r>
            <a:r>
              <a:rPr lang="en-US" dirty="0" smtClean="0">
                <a:sym typeface="Wingdings"/>
              </a:rPr>
              <a:t>H l</a:t>
            </a:r>
            <a:r>
              <a:rPr lang="en-US" baseline="30000" dirty="0" smtClean="0">
                <a:sym typeface="Wingdings"/>
              </a:rPr>
              <a:t>+-</a:t>
            </a:r>
            <a:r>
              <a:rPr lang="en-US" dirty="0" smtClean="0">
                <a:sym typeface="Wingdings"/>
              </a:rPr>
              <a:t>, Z l</a:t>
            </a:r>
            <a:r>
              <a:rPr lang="en-US" baseline="30000" dirty="0" smtClean="0">
                <a:sym typeface="Wingdings"/>
              </a:rPr>
              <a:t>+-</a:t>
            </a:r>
            <a:r>
              <a:rPr lang="en-US" dirty="0" smtClean="0">
                <a:sym typeface="Wingdings"/>
              </a:rPr>
              <a:t>, W</a:t>
            </a:r>
            <a:r>
              <a:rPr lang="en-US" baseline="30000" dirty="0" smtClean="0">
                <a:sym typeface="Wingdings"/>
              </a:rPr>
              <a:t>+-</a:t>
            </a:r>
            <a:r>
              <a:rPr lang="en-US" dirty="0" err="1" smtClean="0">
                <a:sym typeface="Wingdings"/>
              </a:rPr>
              <a:t>ν</a:t>
            </a:r>
            <a:endParaRPr lang="en-US" dirty="0" smtClean="0">
              <a:sym typeface="Wingdings"/>
            </a:endParaRPr>
          </a:p>
          <a:p>
            <a:r>
              <a:rPr lang="en-US" dirty="0" smtClean="0"/>
              <a:t>Σ</a:t>
            </a:r>
            <a:r>
              <a:rPr lang="en-US" baseline="30000" dirty="0"/>
              <a:t>0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>
                <a:sym typeface="Wingdings"/>
              </a:rPr>
              <a:t>H </a:t>
            </a:r>
            <a:r>
              <a:rPr lang="en-US" dirty="0" err="1" smtClean="0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, </a:t>
            </a:r>
            <a:r>
              <a:rPr lang="en-US" dirty="0">
                <a:sym typeface="Wingdings"/>
              </a:rPr>
              <a:t>Z </a:t>
            </a:r>
            <a:r>
              <a:rPr lang="en-US" dirty="0" err="1" smtClean="0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, </a:t>
            </a:r>
            <a:r>
              <a:rPr lang="en-US" dirty="0">
                <a:sym typeface="Wingdings"/>
              </a:rPr>
              <a:t>W</a:t>
            </a:r>
            <a:r>
              <a:rPr lang="en-US" baseline="30000" dirty="0">
                <a:sym typeface="Wingdings"/>
              </a:rPr>
              <a:t>+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l</a:t>
            </a:r>
            <a:r>
              <a:rPr lang="en-US" baseline="30000" dirty="0" smtClean="0">
                <a:sym typeface="Wingdings"/>
              </a:rPr>
              <a:t>-+</a:t>
            </a:r>
            <a:endParaRPr lang="en-US" dirty="0">
              <a:sym typeface="Wingding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73" y="3880777"/>
            <a:ext cx="3076822" cy="29772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38" y="3880777"/>
            <a:ext cx="3076823" cy="297722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510412" y="4455898"/>
            <a:ext cx="167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l, 1 OSSF on-Z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249008" y="4247414"/>
            <a:ext cx="1191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l, 1 OSSF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384973" y="2924303"/>
            <a:ext cx="141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Σ</a:t>
            </a:r>
            <a:r>
              <a:rPr lang="en-US" dirty="0" smtClean="0"/>
              <a:t>&gt; 850 GeV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64324" y="2113314"/>
            <a:ext cx="2646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Lepton flavor democratic,</a:t>
            </a:r>
          </a:p>
          <a:p>
            <a:pPr algn="ctr"/>
            <a:r>
              <a:rPr lang="en-US" dirty="0" smtClean="0"/>
              <a:t>Mass degenerate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040012" y="218599"/>
            <a:ext cx="10780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 smtClean="0">
                <a:hlinkClick r:id="rId6"/>
              </a:rPr>
              <a:t>ATLAS 8 TeV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74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32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Doubly charged Higgs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972" y="896384"/>
            <a:ext cx="6151645" cy="3329352"/>
          </a:xfrm>
        </p:spPr>
        <p:txBody>
          <a:bodyPr anchor="t" anchorCtr="0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Signal region: at least one SS </a:t>
            </a:r>
            <a:r>
              <a:rPr lang="en-US" sz="2400" dirty="0" err="1" smtClean="0"/>
              <a:t>ee</a:t>
            </a:r>
            <a:r>
              <a:rPr lang="en-US" sz="2400" dirty="0" smtClean="0"/>
              <a:t> pair with       m(</a:t>
            </a:r>
            <a:r>
              <a:rPr lang="en-US" sz="2400" dirty="0" err="1" smtClean="0"/>
              <a:t>ee</a:t>
            </a:r>
            <a:r>
              <a:rPr lang="en-US" sz="2400" dirty="0" smtClean="0"/>
              <a:t>) &gt; 300 GeV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Control region:</a:t>
            </a:r>
          </a:p>
          <a:p>
            <a:pPr lvl="2">
              <a:lnSpc>
                <a:spcPct val="100000"/>
              </a:lnSpc>
            </a:pPr>
            <a:r>
              <a:rPr lang="en-US" sz="1800" dirty="0" smtClean="0"/>
              <a:t>OSCR exactly one opposite sign </a:t>
            </a:r>
            <a:r>
              <a:rPr lang="en-US" sz="1800" dirty="0" err="1" smtClean="0"/>
              <a:t>ee</a:t>
            </a:r>
            <a:r>
              <a:rPr lang="en-US" sz="1800" dirty="0" smtClean="0"/>
              <a:t> pair</a:t>
            </a:r>
          </a:p>
          <a:p>
            <a:pPr lvl="2">
              <a:lnSpc>
                <a:spcPct val="100000"/>
              </a:lnSpc>
            </a:pPr>
            <a:r>
              <a:rPr lang="en-US" sz="1800" dirty="0" smtClean="0"/>
              <a:t>DBCR one OS pair near Z peak + SS, pair SS partner with the e from the window m(</a:t>
            </a:r>
            <a:r>
              <a:rPr lang="en-US" sz="1800" dirty="0" err="1" smtClean="0"/>
              <a:t>ee</a:t>
            </a:r>
            <a:r>
              <a:rPr lang="en-US" sz="1800" dirty="0" smtClean="0"/>
              <a:t>)&lt;200 GeV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Backgrounds: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Charge </a:t>
            </a:r>
            <a:r>
              <a:rPr lang="en-US" sz="2000" dirty="0" err="1" smtClean="0"/>
              <a:t>mis</a:t>
            </a:r>
            <a:r>
              <a:rPr lang="en-US" sz="2000" dirty="0" smtClean="0"/>
              <a:t>-id: MC, reweighted using </a:t>
            </a:r>
            <a:r>
              <a:rPr lang="en-US" sz="2000" dirty="0" err="1" smtClean="0"/>
              <a:t>Z</a:t>
            </a:r>
            <a:r>
              <a:rPr lang="en-US" sz="2000" dirty="0" err="1" smtClean="0">
                <a:sym typeface="Wingdings"/>
              </a:rPr>
              <a:t>ee</a:t>
            </a:r>
            <a:endParaRPr lang="en-US" sz="2000" dirty="0" smtClean="0">
              <a:sym typeface="Wingdings"/>
            </a:endParaRP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sym typeface="Wingdings"/>
              </a:rPr>
              <a:t>Fakes (data-driven)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sym typeface="Wingdings"/>
              </a:rPr>
              <a:t>Combined fit in m(</a:t>
            </a:r>
            <a:r>
              <a:rPr lang="en-US" sz="2400" dirty="0" err="1" smtClean="0">
                <a:sym typeface="Wingdings"/>
              </a:rPr>
              <a:t>ee</a:t>
            </a:r>
            <a:r>
              <a:rPr lang="en-US" sz="2400" dirty="0" smtClean="0">
                <a:sym typeface="Wingdings"/>
              </a:rPr>
              <a:t>) + CL</a:t>
            </a:r>
            <a:r>
              <a:rPr lang="en-US" sz="2400" baseline="-25000" dirty="0" smtClean="0">
                <a:sym typeface="Wingdings"/>
              </a:rPr>
              <a:t>S</a:t>
            </a:r>
            <a:endParaRPr lang="en-US" sz="2400" dirty="0" smtClean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0" y="38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ATLAS-CONF-2016-051</a:t>
            </a:r>
            <a:endParaRPr lang="en-US" dirty="0"/>
          </a:p>
        </p:txBody>
      </p:sp>
      <p:sp>
        <p:nvSpPr>
          <p:cNvPr id="5" name="Freeform 82"/>
          <p:cNvSpPr>
            <a:spLocks/>
          </p:cNvSpPr>
          <p:nvPr/>
        </p:nvSpPr>
        <p:spPr bwMode="auto">
          <a:xfrm flipV="1">
            <a:off x="6737643" y="1243477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rot="2700000">
            <a:off x="7941823" y="1467444"/>
            <a:ext cx="650498" cy="41101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67259" y="1423862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H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--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5659" y="53781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H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2700000" flipV="1">
            <a:off x="8270343" y="715426"/>
            <a:ext cx="22521" cy="62797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grpSp>
        <p:nvGrpSpPr>
          <p:cNvPr id="12" name="Group 5"/>
          <p:cNvGrpSpPr>
            <a:grpSpLocks/>
          </p:cNvGrpSpPr>
          <p:nvPr/>
        </p:nvGrpSpPr>
        <p:grpSpPr bwMode="auto">
          <a:xfrm rot="13500000">
            <a:off x="8573133" y="635967"/>
            <a:ext cx="500880" cy="422966"/>
            <a:chOff x="1392" y="1488"/>
            <a:chExt cx="1584" cy="0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15" name="Group 5"/>
          <p:cNvGrpSpPr>
            <a:grpSpLocks/>
          </p:cNvGrpSpPr>
          <p:nvPr/>
        </p:nvGrpSpPr>
        <p:grpSpPr bwMode="auto">
          <a:xfrm rot="8100000">
            <a:off x="8283539" y="283092"/>
            <a:ext cx="513983" cy="422966"/>
            <a:chOff x="1392" y="1488"/>
            <a:chExt cx="1584" cy="0"/>
          </a:xfrm>
        </p:grpSpPr>
        <p:sp>
          <p:nvSpPr>
            <p:cNvPr id="1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8570347" y="373163"/>
            <a:ext cx="74169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e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59841" y="679835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e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 rot="18900000">
            <a:off x="8579547" y="1521028"/>
            <a:ext cx="457079" cy="422966"/>
            <a:chOff x="1392" y="1488"/>
            <a:chExt cx="1584" cy="0"/>
          </a:xfrm>
        </p:grpSpPr>
        <p:sp>
          <p:nvSpPr>
            <p:cNvPr id="2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8463346" y="129098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e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-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467179" y="1557336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e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-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6" name="Group 5"/>
          <p:cNvGrpSpPr>
            <a:grpSpLocks/>
          </p:cNvGrpSpPr>
          <p:nvPr/>
        </p:nvGrpSpPr>
        <p:grpSpPr bwMode="auto">
          <a:xfrm rot="2700000">
            <a:off x="8284084" y="1836392"/>
            <a:ext cx="457079" cy="422966"/>
            <a:chOff x="1392" y="1488"/>
            <a:chExt cx="1584" cy="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350" y="4225735"/>
            <a:ext cx="3183617" cy="263226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3275" y="4225735"/>
            <a:ext cx="3668031" cy="263226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836196" y="2080556"/>
            <a:ext cx="22432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BR</a:t>
            </a:r>
            <a:r>
              <a:rPr lang="en-US" dirty="0" err="1" smtClean="0">
                <a:sym typeface="Wingdings"/>
              </a:rPr>
              <a:t>ee</a:t>
            </a:r>
            <a:r>
              <a:rPr lang="en-US" dirty="0" smtClean="0">
                <a:sym typeface="Wingdings"/>
              </a:rPr>
              <a:t>=1:</a:t>
            </a:r>
          </a:p>
          <a:p>
            <a:r>
              <a:rPr lang="en-US" dirty="0" smtClean="0">
                <a:sym typeface="Wingdings"/>
              </a:rPr>
              <a:t>M(H</a:t>
            </a:r>
            <a:r>
              <a:rPr lang="en-US" baseline="-25000" dirty="0" smtClean="0">
                <a:sym typeface="Wingdings"/>
              </a:rPr>
              <a:t>R</a:t>
            </a:r>
            <a:r>
              <a:rPr lang="en-US" dirty="0" smtClean="0">
                <a:sym typeface="Wingdings"/>
              </a:rPr>
              <a:t>)&gt;420 GeV </a:t>
            </a:r>
          </a:p>
          <a:p>
            <a:r>
              <a:rPr lang="en-US" dirty="0" smtClean="0">
                <a:sym typeface="Wingdings"/>
              </a:rPr>
              <a:t>M(H</a:t>
            </a:r>
            <a:r>
              <a:rPr lang="en-US" baseline="-25000" dirty="0" smtClean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)&gt;570 GeV</a:t>
            </a:r>
          </a:p>
          <a:p>
            <a:r>
              <a:rPr lang="en-US" dirty="0" err="1"/>
              <a:t>BR</a:t>
            </a:r>
            <a:r>
              <a:rPr lang="en-US" dirty="0" err="1">
                <a:sym typeface="Wingdings"/>
              </a:rPr>
              <a:t>ee</a:t>
            </a:r>
            <a:r>
              <a:rPr lang="en-US" dirty="0" smtClean="0">
                <a:sym typeface="Wingdings"/>
              </a:rPr>
              <a:t>=0.5: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M(H</a:t>
            </a:r>
            <a:r>
              <a:rPr lang="en-US" baseline="-25000" dirty="0">
                <a:sym typeface="Wingdings"/>
              </a:rPr>
              <a:t>R</a:t>
            </a:r>
            <a:r>
              <a:rPr lang="en-US" dirty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&gt;380 GeV</a:t>
            </a:r>
          </a:p>
          <a:p>
            <a:r>
              <a:rPr lang="en-US" dirty="0" smtClean="0">
                <a:sym typeface="Wingdings"/>
              </a:rPr>
              <a:t>M</a:t>
            </a:r>
            <a:r>
              <a:rPr lang="en-US" dirty="0">
                <a:sym typeface="Wingdings"/>
              </a:rPr>
              <a:t>(H</a:t>
            </a:r>
            <a:r>
              <a:rPr lang="en-US" baseline="-25000" dirty="0">
                <a:sym typeface="Wingdings"/>
              </a:rPr>
              <a:t>L</a:t>
            </a:r>
            <a:r>
              <a:rPr lang="en-US" dirty="0">
                <a:sym typeface="Wingdings"/>
              </a:rPr>
              <a:t>)&gt;</a:t>
            </a:r>
            <a:r>
              <a:rPr lang="en-US" dirty="0" smtClean="0">
                <a:sym typeface="Wingdings"/>
              </a:rPr>
              <a:t>530 GeV</a:t>
            </a:r>
            <a:endParaRPr lang="en-US" dirty="0">
              <a:sym typeface="Wingdings"/>
            </a:endParaRPr>
          </a:p>
          <a:p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36196" y="187527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LRSM: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55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1" y="825837"/>
            <a:ext cx="8229600" cy="2733843"/>
          </a:xfrm>
        </p:spPr>
        <p:txBody>
          <a:bodyPr anchor="t" anchorCtr="0"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100% BR to 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eμ</a:t>
            </a:r>
            <a:r>
              <a:rPr lang="en-US" dirty="0" smtClean="0"/>
              <a:t>, </a:t>
            </a:r>
            <a:r>
              <a:rPr lang="en-US" dirty="0" err="1" smtClean="0"/>
              <a:t>μμ</a:t>
            </a:r>
            <a:r>
              <a:rPr lang="en-US" dirty="0" smtClean="0"/>
              <a:t>, </a:t>
            </a:r>
            <a:r>
              <a:rPr lang="en-US" dirty="0" err="1" smtClean="0"/>
              <a:t>eτ</a:t>
            </a:r>
            <a:r>
              <a:rPr lang="en-US" dirty="0" smtClean="0"/>
              <a:t>, </a:t>
            </a:r>
            <a:r>
              <a:rPr lang="en-US" dirty="0" err="1" smtClean="0"/>
              <a:t>μτ</a:t>
            </a:r>
            <a:r>
              <a:rPr lang="en-US" dirty="0" smtClean="0"/>
              <a:t>, </a:t>
            </a:r>
            <a:r>
              <a:rPr lang="en-US" dirty="0" err="1" smtClean="0"/>
              <a:t>ττ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Also  4 benchmark points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3 ++- --+ or 4 ++-- leptons,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ll</a:t>
            </a:r>
            <a:r>
              <a:rPr lang="en-US" dirty="0" smtClean="0"/>
              <a:t>&gt;12 GeV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Selections in S</a:t>
            </a:r>
            <a:r>
              <a:rPr lang="en-US" baseline="-25000" dirty="0" smtClean="0"/>
              <a:t>T</a:t>
            </a:r>
            <a:r>
              <a:rPr lang="en-US" dirty="0" smtClean="0"/>
              <a:t>,</a:t>
            </a:r>
            <a:r>
              <a:rPr lang="en-US" baseline="-25000" dirty="0"/>
              <a:t> </a:t>
            </a:r>
            <a:r>
              <a:rPr lang="en-US" dirty="0" err="1" smtClean="0"/>
              <a:t>Δm</a:t>
            </a:r>
            <a:r>
              <a:rPr lang="en-US" baseline="-25000" dirty="0" err="1" smtClean="0"/>
              <a:t>OSSF</a:t>
            </a:r>
            <a:r>
              <a:rPr lang="en-US" dirty="0" smtClean="0"/>
              <a:t> to Z,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, ΔR(l</a:t>
            </a:r>
            <a:r>
              <a:rPr lang="en-US" baseline="30000" dirty="0" smtClean="0"/>
              <a:t>+/-</a:t>
            </a:r>
            <a:r>
              <a:rPr lang="en-US" dirty="0" smtClean="0"/>
              <a:t>,l</a:t>
            </a:r>
            <a:r>
              <a:rPr lang="en-US" baseline="30000" dirty="0" smtClean="0"/>
              <a:t>+/-</a:t>
            </a:r>
            <a:r>
              <a:rPr lang="en-US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Same sign mass window up to 0.3-1.1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φ</a:t>
            </a:r>
            <a:endParaRPr lang="en-US" baseline="-25000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Sideband + tight to loose (for non-prompt)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CL</a:t>
            </a:r>
            <a:r>
              <a:rPr lang="en-US" baseline="-25000" dirty="0" smtClean="0"/>
              <a:t>S </a:t>
            </a:r>
            <a:r>
              <a:rPr lang="en-US" dirty="0" smtClean="0"/>
              <a:t>Sideband + mass window combined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38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dirty="0" smtClean="0"/>
              <a:t>Doubly charged Higgs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0" y="5459"/>
            <a:ext cx="2287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CMS-PAS-HIG-16-036</a:t>
            </a:r>
            <a:endParaRPr lang="en-US" dirty="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 flipV="1">
            <a:off x="6737643" y="1243477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2700000">
            <a:off x="7941823" y="1467444"/>
            <a:ext cx="650498" cy="41101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93179" y="137942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φ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-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914779" y="58101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φ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 rot="2700000" flipV="1">
            <a:off x="8270343" y="715426"/>
            <a:ext cx="22521" cy="62797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 rot="13500000">
            <a:off x="8573133" y="635967"/>
            <a:ext cx="500880" cy="422966"/>
            <a:chOff x="1392" y="1488"/>
            <a:chExt cx="1584" cy="0"/>
          </a:xfrm>
        </p:grpSpPr>
        <p:sp>
          <p:nvSpPr>
            <p:cNvPr id="1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8570347" y="373163"/>
            <a:ext cx="74169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l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559841" y="679835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l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+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 rot="18900000">
            <a:off x="8579547" y="1521028"/>
            <a:ext cx="457079" cy="422966"/>
            <a:chOff x="1392" y="1488"/>
            <a:chExt cx="1584" cy="0"/>
          </a:xfrm>
        </p:grpSpPr>
        <p:sp>
          <p:nvSpPr>
            <p:cNvPr id="2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8463346" y="129098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l</a:t>
            </a:r>
            <a:r>
              <a:rPr lang="en-US" sz="2800" baseline="30000" dirty="0" smtClean="0">
                <a:ln w="18415" cmpd="sng">
                  <a:noFill/>
                  <a:prstDash val="solid"/>
                </a:ln>
              </a:rPr>
              <a:t>-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467179" y="1557336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 err="1" smtClean="0">
                <a:ln w="18415" cmpd="sng">
                  <a:noFill/>
                  <a:prstDash val="solid"/>
                </a:ln>
              </a:rPr>
              <a:t>ν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5" name="Group 5"/>
          <p:cNvGrpSpPr>
            <a:grpSpLocks/>
          </p:cNvGrpSpPr>
          <p:nvPr/>
        </p:nvGrpSpPr>
        <p:grpSpPr bwMode="auto">
          <a:xfrm rot="2700000">
            <a:off x="8284084" y="1836392"/>
            <a:ext cx="457079" cy="422966"/>
            <a:chOff x="1392" y="1488"/>
            <a:chExt cx="1584" cy="0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29" name="Group 5"/>
          <p:cNvGrpSpPr>
            <a:grpSpLocks/>
          </p:cNvGrpSpPr>
          <p:nvPr/>
        </p:nvGrpSpPr>
        <p:grpSpPr bwMode="auto">
          <a:xfrm rot="8100000">
            <a:off x="8283539" y="283092"/>
            <a:ext cx="513983" cy="422966"/>
            <a:chOff x="1392" y="1488"/>
            <a:chExt cx="1584" cy="0"/>
          </a:xfrm>
        </p:grpSpPr>
        <p:sp>
          <p:nvSpPr>
            <p:cNvPr id="3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146897" y="78582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W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58459" y="2687040"/>
            <a:ext cx="2615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Limits: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φ</a:t>
            </a:r>
            <a:r>
              <a:rPr lang="en-US" baseline="-25000" dirty="0" smtClean="0"/>
              <a:t> </a:t>
            </a:r>
            <a:r>
              <a:rPr lang="en-US" dirty="0" smtClean="0"/>
              <a:t>&gt; 535-820 GeV</a:t>
            </a:r>
            <a:endParaRPr lang="en-US" baseline="-25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326" y="3572835"/>
            <a:ext cx="3424265" cy="328516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067" y="3572835"/>
            <a:ext cx="3424266" cy="32851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9652" y="6563174"/>
            <a:ext cx="41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chemeClr val="bg1"/>
                </a:solidFill>
              </a:rPr>
              <a:t>lll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32336" y="6536809"/>
            <a:ext cx="61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chemeClr val="bg1"/>
                </a:solidFill>
              </a:rPr>
              <a:t>ττττ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L</a:t>
            </a:r>
            <a:r>
              <a:rPr lang="en-US" sz="3200" dirty="0" smtClean="0"/>
              <a:t>ight resonance decaying to a pair of jets produced in association with a photon or a jet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6" y="1200362"/>
            <a:ext cx="5647545" cy="4525963"/>
          </a:xfrm>
        </p:spPr>
        <p:txBody>
          <a:bodyPr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P</a:t>
            </a:r>
            <a:r>
              <a:rPr lang="en-US" sz="2400" dirty="0" smtClean="0"/>
              <a:t>hoton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&gt;150 GeV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Two R=0.4 jets y</a:t>
            </a:r>
            <a:r>
              <a:rPr lang="en-US" sz="2400" baseline="-25000" dirty="0" smtClean="0"/>
              <a:t>12</a:t>
            </a:r>
            <a:r>
              <a:rPr lang="en-US" sz="2400" baseline="30000" dirty="0" smtClean="0"/>
              <a:t>*</a:t>
            </a:r>
            <a:r>
              <a:rPr lang="en-US" sz="2400" dirty="0" smtClean="0"/>
              <a:t>&lt;0.8 </a:t>
            </a:r>
            <a:r>
              <a:rPr lang="en-US" sz="2400" dirty="0" err="1" smtClean="0"/>
              <a:t>ΔR</a:t>
            </a:r>
            <a:r>
              <a:rPr lang="en-US" sz="2400" baseline="-25000" dirty="0" err="1" smtClean="0"/>
              <a:t>γ,j</a:t>
            </a:r>
            <a:r>
              <a:rPr lang="en-US" sz="2400" dirty="0" smtClean="0"/>
              <a:t>&gt;0.8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Fit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jj</a:t>
            </a:r>
            <a:r>
              <a:rPr lang="en-US" sz="2400" dirty="0" smtClean="0"/>
              <a:t> to a continuous model</a:t>
            </a:r>
          </a:p>
          <a:p>
            <a:pPr>
              <a:lnSpc>
                <a:spcPct val="100000"/>
              </a:lnSpc>
            </a:pPr>
            <a:r>
              <a:rPr lang="en-US" sz="2400" dirty="0" err="1" smtClean="0"/>
              <a:t>BumpHunter</a:t>
            </a:r>
            <a:r>
              <a:rPr lang="en-US" sz="2400" dirty="0" smtClean="0"/>
              <a:t> search and Bayesian limit setting: </a:t>
            </a:r>
            <a:r>
              <a:rPr lang="en-US" sz="2400" dirty="0" err="1" smtClean="0"/>
              <a:t>leptophobic</a:t>
            </a:r>
            <a:r>
              <a:rPr lang="en-US" sz="2400" dirty="0" smtClean="0"/>
              <a:t> Z’ and generic Gaussian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0" y="-847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2"/>
              </a:rPr>
              <a:t>ATLAS-CONF-2016-070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347187" y="1502700"/>
            <a:ext cx="428322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noFill/>
                  <a:prstDash val="solid"/>
                </a:ln>
              </a:rPr>
              <a:t>X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8349" y="1193615"/>
            <a:ext cx="43713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 rot="2700000">
            <a:off x="5637273" y="1613639"/>
            <a:ext cx="1243051" cy="422966"/>
            <a:chOff x="1392" y="1488"/>
            <a:chExt cx="1584" cy="0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10" name="Group 5"/>
          <p:cNvGrpSpPr>
            <a:grpSpLocks/>
          </p:cNvGrpSpPr>
          <p:nvPr/>
        </p:nvGrpSpPr>
        <p:grpSpPr bwMode="auto">
          <a:xfrm rot="8100000">
            <a:off x="5632050" y="2173785"/>
            <a:ext cx="1243051" cy="422966"/>
            <a:chOff x="1392" y="1488"/>
            <a:chExt cx="1584" cy="0"/>
          </a:xfrm>
        </p:grpSpPr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0800000">
            <a:off x="7970429" y="1689178"/>
            <a:ext cx="1243051" cy="1331213"/>
            <a:chOff x="3348614" y="4167801"/>
            <a:chExt cx="841834" cy="901541"/>
          </a:xfrm>
        </p:grpSpPr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2700000">
              <a:off x="3250877" y="4445495"/>
              <a:ext cx="841834" cy="286446"/>
              <a:chOff x="1392" y="1488"/>
              <a:chExt cx="1584" cy="0"/>
            </a:xfrm>
          </p:grpSpPr>
          <p:sp>
            <p:nvSpPr>
              <p:cNvPr id="18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8100000">
              <a:off x="3348614" y="5069341"/>
              <a:ext cx="841834" cy="1"/>
              <a:chOff x="1392" y="1487"/>
              <a:chExt cx="1584" cy="1"/>
            </a:xfrm>
          </p:grpSpPr>
          <p:sp>
            <p:nvSpPr>
              <p:cNvPr id="16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" name="Line 4"/>
              <p:cNvSpPr>
                <a:spLocks noChangeShapeType="1"/>
              </p:cNvSpPr>
              <p:nvPr/>
            </p:nvSpPr>
            <p:spPr bwMode="auto">
              <a:xfrm>
                <a:off x="1392" y="1487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</p:grpSp>
      <p:sp>
        <p:nvSpPr>
          <p:cNvPr id="21" name="Rectangle 20"/>
          <p:cNvSpPr/>
          <p:nvPr/>
        </p:nvSpPr>
        <p:spPr>
          <a:xfrm>
            <a:off x="6452297" y="2324616"/>
            <a:ext cx="43713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575796" y="2525641"/>
            <a:ext cx="17029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665566" y="1418831"/>
            <a:ext cx="39946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5" name="Line 4"/>
          <p:cNvSpPr>
            <a:spLocks noChangeShapeType="1"/>
          </p:cNvSpPr>
          <p:nvPr/>
        </p:nvSpPr>
        <p:spPr bwMode="auto">
          <a:xfrm rot="2700000" flipV="1">
            <a:off x="7038886" y="1647659"/>
            <a:ext cx="922522" cy="92252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sp>
        <p:nvSpPr>
          <p:cNvPr id="26" name="Freeform 82"/>
          <p:cNvSpPr>
            <a:spLocks/>
          </p:cNvSpPr>
          <p:nvPr/>
        </p:nvSpPr>
        <p:spPr bwMode="auto">
          <a:xfrm rot="19074019" flipV="1">
            <a:off x="6554519" y="1444715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sp>
        <p:nvSpPr>
          <p:cNvPr id="27" name="Rectangle 26"/>
          <p:cNvSpPr/>
          <p:nvPr/>
        </p:nvSpPr>
        <p:spPr>
          <a:xfrm>
            <a:off x="8567024" y="2003607"/>
            <a:ext cx="43713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8700445" y="2231164"/>
            <a:ext cx="17029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41" y="3731818"/>
            <a:ext cx="3256165" cy="312618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814" y="3731818"/>
            <a:ext cx="4603210" cy="3126182"/>
          </a:xfrm>
          <a:prstGeom prst="rect">
            <a:avLst/>
          </a:prstGeom>
        </p:spPr>
      </p:pic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2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7153" cy="4525963"/>
          </a:xfrm>
        </p:spPr>
        <p:txBody>
          <a:bodyPr/>
          <a:lstStyle/>
          <a:p>
            <a:r>
              <a:rPr lang="en-US" i="1" dirty="0" smtClean="0"/>
              <a:t>“The </a:t>
            </a:r>
            <a:r>
              <a:rPr lang="en-US" i="1" dirty="0"/>
              <a:t>more he looked inside the more Piglet wasn't there</a:t>
            </a:r>
            <a:r>
              <a:rPr lang="en-US" i="1" dirty="0" smtClean="0"/>
              <a:t>.”</a:t>
            </a:r>
            <a:r>
              <a:rPr lang="en-US" dirty="0" smtClean="0"/>
              <a:t> A. A. Milne</a:t>
            </a:r>
            <a:endParaRPr lang="en-US" i="1" dirty="0" smtClean="0"/>
          </a:p>
          <a:p>
            <a:r>
              <a:rPr lang="en-US" dirty="0" smtClean="0"/>
              <a:t>Some results with 2015+2016 data still coming</a:t>
            </a:r>
          </a:p>
          <a:p>
            <a:r>
              <a:rPr lang="en-US" dirty="0" smtClean="0"/>
              <a:t>A lot more data coming!</a:t>
            </a:r>
          </a:p>
          <a:p>
            <a:pPr lvl="1"/>
            <a:r>
              <a:rPr lang="en-US" smtClean="0"/>
              <a:t>Let’s stay creative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2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7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q* </a:t>
            </a:r>
            <a:r>
              <a:rPr lang="en-US" dirty="0" err="1" smtClean="0"/>
              <a:t>Lagrangian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91" y="2200240"/>
            <a:ext cx="4940300" cy="647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3086100"/>
            <a:ext cx="7213600" cy="67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588" y="4248960"/>
            <a:ext cx="2349500" cy="749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4588" y="4998260"/>
            <a:ext cx="6553200" cy="35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500" y="3785120"/>
            <a:ext cx="1612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88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q* cross section limit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118" y="1986184"/>
            <a:ext cx="4987006" cy="41398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99489" y="-38296"/>
            <a:ext cx="231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  <a:hlinkClick r:id="rId3"/>
              </a:rPr>
              <a:t>CMS-PAS-EXO</a:t>
            </a:r>
            <a:r>
              <a:rPr lang="en-US" dirty="0">
                <a:solidFill>
                  <a:srgbClr val="FFFF00"/>
                </a:solidFill>
                <a:hlinkClick r:id="rId3"/>
              </a:rPr>
              <a:t>-16-015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81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dijet</a:t>
            </a:r>
            <a:r>
              <a:rPr lang="en-US" dirty="0" smtClean="0"/>
              <a:t>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q</a:t>
            </a:r>
            <a:r>
              <a:rPr lang="en-US" dirty="0" smtClean="0"/>
              <a:t> limit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769" y="2073600"/>
            <a:ext cx="6342832" cy="443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09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l* yields and systematics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471" y="2715486"/>
            <a:ext cx="6929744" cy="34157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907" y="1043931"/>
            <a:ext cx="4509902" cy="15987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37297" y="744000"/>
            <a:ext cx="2044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(No ‘inverted L’ cut)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18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3803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64" y="1936188"/>
            <a:ext cx="8229600" cy="48991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In this talk: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Contact interactions / compositeness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Non-resonant interpretation of dilepton search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Excited quarks and leptons</a:t>
            </a:r>
          </a:p>
          <a:p>
            <a:pPr lvl="2">
              <a:lnSpc>
                <a:spcPct val="100000"/>
              </a:lnSpc>
            </a:pPr>
            <a:r>
              <a:rPr lang="en-US" sz="1600" dirty="0" err="1" smtClean="0"/>
              <a:t>tttt</a:t>
            </a:r>
            <a:r>
              <a:rPr lang="en-US" sz="1600" dirty="0"/>
              <a:t> </a:t>
            </a:r>
            <a:r>
              <a:rPr lang="en-US" sz="1600" dirty="0" smtClean="0"/>
              <a:t>contact interaction</a:t>
            </a:r>
          </a:p>
          <a:p>
            <a:pPr lvl="1">
              <a:lnSpc>
                <a:spcPct val="100000"/>
              </a:lnSpc>
            </a:pPr>
            <a:r>
              <a:rPr lang="en-US" sz="2000" dirty="0" err="1" smtClean="0"/>
              <a:t>Multilepton</a:t>
            </a:r>
            <a:r>
              <a:rPr lang="en-US" sz="2000" dirty="0" smtClean="0"/>
              <a:t> searches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H</a:t>
            </a:r>
            <a:r>
              <a:rPr lang="en-US" sz="1600" baseline="30000" dirty="0" smtClean="0"/>
              <a:t>++ </a:t>
            </a:r>
            <a:r>
              <a:rPr lang="en-US" sz="1600" dirty="0" err="1" smtClean="0"/>
              <a:t>Σ</a:t>
            </a:r>
            <a:endParaRPr lang="en-US" sz="1600" dirty="0" smtClean="0"/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Seesaw type II and III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Photon as a ‘tag’ – light resonances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NOT in this talk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Dark matter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High mass </a:t>
            </a:r>
            <a:r>
              <a:rPr lang="en-US" sz="1800" dirty="0" smtClean="0"/>
              <a:t>resonances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Vector-</a:t>
            </a:r>
            <a:r>
              <a:rPr lang="en-US" sz="1800" dirty="0"/>
              <a:t>l</a:t>
            </a:r>
            <a:r>
              <a:rPr lang="en-US" sz="1800" dirty="0" smtClean="0"/>
              <a:t>ike quarks</a:t>
            </a:r>
          </a:p>
          <a:p>
            <a:pPr lvl="1">
              <a:lnSpc>
                <a:spcPct val="100000"/>
              </a:lnSpc>
            </a:pPr>
            <a:r>
              <a:rPr lang="en-US" sz="1800" dirty="0" err="1" smtClean="0"/>
              <a:t>Leptoquarks</a:t>
            </a:r>
            <a:endParaRPr lang="en-US" sz="1800" dirty="0" smtClean="0"/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Heavy neutrino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Displaced vertices, hidden valleys 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Heavy charged particles.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…</a:t>
            </a:r>
          </a:p>
          <a:p>
            <a:pPr lvl="1">
              <a:lnSpc>
                <a:spcPct val="100000"/>
              </a:lnSpc>
            </a:pPr>
            <a:endParaRPr lang="en-US" sz="1800" dirty="0" smtClean="0"/>
          </a:p>
          <a:p>
            <a:pPr lvl="1">
              <a:lnSpc>
                <a:spcPct val="100000"/>
              </a:lnSpc>
            </a:pPr>
            <a:endParaRPr lang="en-US" sz="1800" dirty="0" smtClean="0"/>
          </a:p>
          <a:p>
            <a:pPr marL="457200" lvl="1" indent="0">
              <a:lnSpc>
                <a:spcPct val="100000"/>
              </a:lnSpc>
              <a:buNone/>
            </a:pPr>
            <a:endParaRPr lang="en-US" sz="1800" dirty="0" smtClean="0"/>
          </a:p>
          <a:p>
            <a:pPr lvl="1"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1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l* 1D distributions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531" y="1364402"/>
            <a:ext cx="5335188" cy="523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92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4-t </a:t>
            </a:r>
            <a:r>
              <a:rPr lang="en-US" dirty="0" err="1" smtClean="0"/>
              <a:t>Lagrangian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022600"/>
            <a:ext cx="38100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098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200"/>
            <a:ext cx="8229600" cy="7437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tttt</a:t>
            </a:r>
            <a:r>
              <a:rPr lang="en-US" dirty="0" smtClean="0"/>
              <a:t> </a:t>
            </a:r>
            <a:r>
              <a:rPr lang="en-US" dirty="0" err="1" smtClean="0"/>
              <a:t>preselection</a:t>
            </a:r>
            <a:r>
              <a:rPr lang="en-US" dirty="0" smtClean="0"/>
              <a:t> and SR definition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806" y="1200960"/>
            <a:ext cx="5442986" cy="1919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223" y="3404160"/>
            <a:ext cx="6936753" cy="32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03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240"/>
            <a:ext cx="8229600" cy="69192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t</a:t>
            </a:r>
            <a:r>
              <a:rPr lang="en-US" dirty="0" err="1" smtClean="0"/>
              <a:t>ttt</a:t>
            </a:r>
            <a:r>
              <a:rPr lang="en-US" dirty="0" smtClean="0"/>
              <a:t> yields and systematics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78857" y="938400"/>
            <a:ext cx="8347960" cy="2852920"/>
            <a:chOff x="0" y="961680"/>
            <a:chExt cx="8347960" cy="28529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b="1040"/>
            <a:stretch/>
          </p:blipFill>
          <p:spPr>
            <a:xfrm>
              <a:off x="0" y="961680"/>
              <a:ext cx="6019800" cy="28529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t="602"/>
            <a:stretch/>
          </p:blipFill>
          <p:spPr>
            <a:xfrm>
              <a:off x="6011160" y="961680"/>
              <a:ext cx="2336800" cy="285292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649" y="4570774"/>
            <a:ext cx="4090215" cy="17855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3785" y="4683200"/>
            <a:ext cx="4090215" cy="14650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90309" y="4224914"/>
            <a:ext cx="131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67302" y="4313868"/>
            <a:ext cx="74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83371" y="4245563"/>
            <a:ext cx="370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224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tttt</a:t>
            </a:r>
            <a:r>
              <a:rPr lang="en-US" dirty="0" smtClean="0"/>
              <a:t> distribution after pre-selection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83" y="898560"/>
            <a:ext cx="6919853" cy="570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28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080"/>
            <a:ext cx="8229600" cy="7264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 III Seesaw SRs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262520"/>
            <a:ext cx="88011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6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H++ (ATLAS) systematics (post fit)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220" y="1099518"/>
            <a:ext cx="6151438" cy="44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24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40"/>
            <a:ext cx="8229600" cy="1143000"/>
          </a:xfrm>
        </p:spPr>
        <p:txBody>
          <a:bodyPr/>
          <a:lstStyle/>
          <a:p>
            <a:r>
              <a:rPr lang="en-US" dirty="0" smtClean="0"/>
              <a:t>H++ CMS BPs and SRs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254" y="950240"/>
            <a:ext cx="6527800" cy="1765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92140"/>
            <a:ext cx="9144000" cy="368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883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H++ CMS systematics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66900"/>
            <a:ext cx="54864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407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H++ CMS limits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1638300"/>
            <a:ext cx="70358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08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Quark and lepton </a:t>
            </a:r>
            <a:r>
              <a:rPr lang="en-US" dirty="0" err="1" smtClean="0"/>
              <a:t>compositness</a:t>
            </a:r>
            <a:r>
              <a:rPr lang="en-US" dirty="0" smtClean="0"/>
              <a:t>: Why and 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503271" cy="1634564"/>
          </a:xfrm>
        </p:spPr>
        <p:txBody>
          <a:bodyPr anchor="t" anchorCtr="0"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‘Family’ structure of leptons and quarks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Free parameters of SM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Excited quarks and leptons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Contact interaction signatures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022458" y="1936724"/>
            <a:ext cx="3581430" cy="1868144"/>
            <a:chOff x="4379374" y="1935809"/>
            <a:chExt cx="3581430" cy="1868144"/>
          </a:xfrm>
        </p:grpSpPr>
        <p:grpSp>
          <p:nvGrpSpPr>
            <p:cNvPr id="8" name="Group 7"/>
            <p:cNvGrpSpPr/>
            <p:nvPr/>
          </p:nvGrpSpPr>
          <p:grpSpPr>
            <a:xfrm>
              <a:off x="4379374" y="1972245"/>
              <a:ext cx="3581430" cy="1816795"/>
              <a:chOff x="4379374" y="1972245"/>
              <a:chExt cx="3581430" cy="1816795"/>
            </a:xfrm>
          </p:grpSpPr>
          <p:grpSp>
            <p:nvGrpSpPr>
              <p:cNvPr id="13" name="Group 5"/>
              <p:cNvGrpSpPr>
                <a:grpSpLocks/>
              </p:cNvGrpSpPr>
              <p:nvPr/>
            </p:nvGrpSpPr>
            <p:grpSpPr bwMode="auto">
              <a:xfrm rot="2700000">
                <a:off x="4384597" y="2382288"/>
                <a:ext cx="1243051" cy="422966"/>
                <a:chOff x="1392" y="1488"/>
                <a:chExt cx="1584" cy="0"/>
              </a:xfrm>
            </p:grpSpPr>
            <p:sp>
              <p:nvSpPr>
                <p:cNvPr id="25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26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  <p:grpSp>
            <p:nvGrpSpPr>
              <p:cNvPr id="14" name="Group 5"/>
              <p:cNvGrpSpPr>
                <a:grpSpLocks/>
              </p:cNvGrpSpPr>
              <p:nvPr/>
            </p:nvGrpSpPr>
            <p:grpSpPr bwMode="auto">
              <a:xfrm rot="8100000">
                <a:off x="4379374" y="2942434"/>
                <a:ext cx="1243051" cy="422966"/>
                <a:chOff x="1392" y="1488"/>
                <a:chExt cx="1584" cy="0"/>
              </a:xfrm>
            </p:grpSpPr>
            <p:sp>
              <p:nvSpPr>
                <p:cNvPr id="23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24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 rot="10800000">
                <a:off x="6717753" y="2457827"/>
                <a:ext cx="1243051" cy="1331213"/>
                <a:chOff x="3348614" y="4167801"/>
                <a:chExt cx="841834" cy="901541"/>
              </a:xfrm>
            </p:grpSpPr>
            <p:grpSp>
              <p:nvGrpSpPr>
                <p:cNvPr id="17" name="Group 5"/>
                <p:cNvGrpSpPr>
                  <a:grpSpLocks/>
                </p:cNvGrpSpPr>
                <p:nvPr/>
              </p:nvGrpSpPr>
              <p:grpSpPr bwMode="auto">
                <a:xfrm rot="2700000">
                  <a:off x="3250877" y="4445495"/>
                  <a:ext cx="841834" cy="286446"/>
                  <a:chOff x="1392" y="1488"/>
                  <a:chExt cx="1584" cy="0"/>
                </a:xfrm>
              </p:grpSpPr>
              <p:sp>
                <p:nvSpPr>
                  <p:cNvPr id="21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86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  <p:sp>
                <p:nvSpPr>
                  <p:cNvPr id="22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</p:grpSp>
            <p:grpSp>
              <p:nvGrpSpPr>
                <p:cNvPr id="18" name="Group 5"/>
                <p:cNvGrpSpPr>
                  <a:grpSpLocks/>
                </p:cNvGrpSpPr>
                <p:nvPr/>
              </p:nvGrpSpPr>
              <p:grpSpPr bwMode="auto">
                <a:xfrm rot="8100000">
                  <a:off x="3348614" y="5069341"/>
                  <a:ext cx="841834" cy="1"/>
                  <a:chOff x="1392" y="1487"/>
                  <a:chExt cx="1584" cy="1"/>
                </a:xfrm>
              </p:grpSpPr>
              <p:sp>
                <p:nvSpPr>
                  <p:cNvPr id="19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86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  <p:sp>
                <p:nvSpPr>
                  <p:cNvPr id="20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7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</p:grpSp>
          </p:grpSp>
          <p:sp>
            <p:nvSpPr>
              <p:cNvPr id="16" name="Rectangle 15"/>
              <p:cNvSpPr/>
              <p:nvPr/>
            </p:nvSpPr>
            <p:spPr>
              <a:xfrm>
                <a:off x="6029307" y="2244464"/>
                <a:ext cx="412292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?</a:t>
                </a:r>
                <a:endParaRPr lang="en-US" sz="4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7216222" y="1935809"/>
              <a:ext cx="18473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sz="3200" b="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52631" y="3207907"/>
              <a:ext cx="28725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endParaRPr lang="en-US" sz="3200" b="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69256" y="1935809"/>
              <a:ext cx="28725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endParaRPr lang="en-US" sz="3200" b="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60032" y="3219178"/>
              <a:ext cx="905706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endParaRPr lang="en-US" sz="3200" b="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679464" y="1966619"/>
            <a:ext cx="2257293" cy="1798133"/>
            <a:chOff x="4374946" y="4060476"/>
            <a:chExt cx="2257293" cy="1798133"/>
          </a:xfrm>
        </p:grpSpPr>
        <p:grpSp>
          <p:nvGrpSpPr>
            <p:cNvPr id="28" name="Group 5"/>
            <p:cNvGrpSpPr>
              <a:grpSpLocks/>
            </p:cNvGrpSpPr>
            <p:nvPr/>
          </p:nvGrpSpPr>
          <p:grpSpPr bwMode="auto">
            <a:xfrm rot="2700000">
              <a:off x="4380169" y="4470519"/>
              <a:ext cx="1243051" cy="422966"/>
              <a:chOff x="1392" y="1488"/>
              <a:chExt cx="1584" cy="0"/>
            </a:xfrm>
          </p:grpSpPr>
          <p:sp>
            <p:nvSpPr>
              <p:cNvPr id="40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41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grpSp>
          <p:nvGrpSpPr>
            <p:cNvPr id="29" name="Group 5"/>
            <p:cNvGrpSpPr>
              <a:grpSpLocks/>
            </p:cNvGrpSpPr>
            <p:nvPr/>
          </p:nvGrpSpPr>
          <p:grpSpPr bwMode="auto">
            <a:xfrm rot="8100000">
              <a:off x="4374946" y="5030665"/>
              <a:ext cx="1243051" cy="422966"/>
              <a:chOff x="1392" y="1488"/>
              <a:chExt cx="1584" cy="0"/>
            </a:xfrm>
          </p:grpSpPr>
          <p:sp>
            <p:nvSpPr>
              <p:cNvPr id="38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39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 rot="10800000">
              <a:off x="5389188" y="4527396"/>
              <a:ext cx="1243051" cy="1331213"/>
              <a:chOff x="3348614" y="4167801"/>
              <a:chExt cx="841834" cy="901541"/>
            </a:xfrm>
          </p:grpSpPr>
          <p:grpSp>
            <p:nvGrpSpPr>
              <p:cNvPr id="32" name="Group 5"/>
              <p:cNvGrpSpPr>
                <a:grpSpLocks/>
              </p:cNvGrpSpPr>
              <p:nvPr/>
            </p:nvGrpSpPr>
            <p:grpSpPr bwMode="auto">
              <a:xfrm rot="2700000">
                <a:off x="3250877" y="4445495"/>
                <a:ext cx="841834" cy="286446"/>
                <a:chOff x="1392" y="1488"/>
                <a:chExt cx="1584" cy="0"/>
              </a:xfrm>
            </p:grpSpPr>
            <p:sp>
              <p:nvSpPr>
                <p:cNvPr id="36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37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  <p:grpSp>
            <p:nvGrpSpPr>
              <p:cNvPr id="33" name="Group 5"/>
              <p:cNvGrpSpPr>
                <a:grpSpLocks/>
              </p:cNvGrpSpPr>
              <p:nvPr/>
            </p:nvGrpSpPr>
            <p:grpSpPr bwMode="auto">
              <a:xfrm rot="8100000">
                <a:off x="3348614" y="5069341"/>
                <a:ext cx="841834" cy="1"/>
                <a:chOff x="1392" y="1487"/>
                <a:chExt cx="1584" cy="1"/>
              </a:xfrm>
            </p:grpSpPr>
            <p:sp>
              <p:nvSpPr>
                <p:cNvPr id="34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35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7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</p:grpSp>
        <p:sp>
          <p:nvSpPr>
            <p:cNvPr id="31" name="Oval 30"/>
            <p:cNvSpPr/>
            <p:nvPr/>
          </p:nvSpPr>
          <p:spPr>
            <a:xfrm>
              <a:off x="5443535" y="4832344"/>
              <a:ext cx="244942" cy="239720"/>
            </a:xfrm>
            <a:prstGeom prst="ellipse">
              <a:avLst/>
            </a:prstGeom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5700677" y="1825968"/>
            <a:ext cx="3754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32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87665" y="375152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5126338" y="1735298"/>
            <a:ext cx="0" cy="430609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633147" y="1783142"/>
            <a:ext cx="0" cy="430609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670492" y="15912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51" name="Rectangle 50"/>
          <p:cNvSpPr/>
          <p:nvPr/>
        </p:nvSpPr>
        <p:spPr>
          <a:xfrm>
            <a:off x="5822358" y="3031442"/>
            <a:ext cx="3754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32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5919519" y="3247466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331" y="2396690"/>
            <a:ext cx="951460" cy="850776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4950450" y="3895538"/>
            <a:ext cx="3581430" cy="2036721"/>
            <a:chOff x="1874739" y="4005064"/>
            <a:chExt cx="3581430" cy="2036721"/>
          </a:xfrm>
        </p:grpSpPr>
        <p:grpSp>
          <p:nvGrpSpPr>
            <p:cNvPr id="55" name="Group 54"/>
            <p:cNvGrpSpPr/>
            <p:nvPr/>
          </p:nvGrpSpPr>
          <p:grpSpPr>
            <a:xfrm>
              <a:off x="1874739" y="4005064"/>
              <a:ext cx="3581430" cy="2036721"/>
              <a:chOff x="979984" y="1736052"/>
              <a:chExt cx="3581430" cy="2036721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979984" y="1955978"/>
                <a:ext cx="3581430" cy="1816795"/>
                <a:chOff x="691065" y="1351094"/>
                <a:chExt cx="3581430" cy="1816795"/>
              </a:xfrm>
              <a:effectLst/>
            </p:grpSpPr>
            <p:grpSp>
              <p:nvGrpSpPr>
                <p:cNvPr id="64" name="Group 5"/>
                <p:cNvGrpSpPr>
                  <a:grpSpLocks/>
                </p:cNvGrpSpPr>
                <p:nvPr/>
              </p:nvGrpSpPr>
              <p:grpSpPr bwMode="auto">
                <a:xfrm rot="2700000">
                  <a:off x="696288" y="1761137"/>
                  <a:ext cx="1243051" cy="422966"/>
                  <a:chOff x="1392" y="1488"/>
                  <a:chExt cx="1584" cy="0"/>
                </a:xfrm>
              </p:grpSpPr>
              <p:sp>
                <p:nvSpPr>
                  <p:cNvPr id="76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86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  <p:sp>
                <p:nvSpPr>
                  <p:cNvPr id="77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</p:grpSp>
            <p:grpSp>
              <p:nvGrpSpPr>
                <p:cNvPr id="65" name="Group 5"/>
                <p:cNvGrpSpPr>
                  <a:grpSpLocks/>
                </p:cNvGrpSpPr>
                <p:nvPr/>
              </p:nvGrpSpPr>
              <p:grpSpPr bwMode="auto">
                <a:xfrm rot="8100000">
                  <a:off x="691065" y="2321283"/>
                  <a:ext cx="1243051" cy="422966"/>
                  <a:chOff x="1392" y="1488"/>
                  <a:chExt cx="1584" cy="0"/>
                </a:xfrm>
              </p:grpSpPr>
              <p:sp>
                <p:nvSpPr>
                  <p:cNvPr id="74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86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  <p:sp>
                <p:nvSpPr>
                  <p:cNvPr id="75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488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1200" dirty="0"/>
                  </a:p>
                </p:txBody>
              </p:sp>
            </p:grpSp>
            <p:grpSp>
              <p:nvGrpSpPr>
                <p:cNvPr id="66" name="Group 65"/>
                <p:cNvGrpSpPr/>
                <p:nvPr/>
              </p:nvGrpSpPr>
              <p:grpSpPr>
                <a:xfrm rot="10800000">
                  <a:off x="3029444" y="1836676"/>
                  <a:ext cx="1243051" cy="1331213"/>
                  <a:chOff x="3348614" y="4167801"/>
                  <a:chExt cx="841834" cy="901541"/>
                </a:xfrm>
              </p:grpSpPr>
              <p:grpSp>
                <p:nvGrpSpPr>
                  <p:cNvPr id="68" name="Group 5"/>
                  <p:cNvGrpSpPr>
                    <a:grpSpLocks/>
                  </p:cNvGrpSpPr>
                  <p:nvPr/>
                </p:nvGrpSpPr>
                <p:grpSpPr bwMode="auto">
                  <a:xfrm rot="2700000">
                    <a:off x="3250877" y="4445495"/>
                    <a:ext cx="841834" cy="286446"/>
                    <a:chOff x="1392" y="1488"/>
                    <a:chExt cx="1584" cy="0"/>
                  </a:xfrm>
                </p:grpSpPr>
                <p:sp>
                  <p:nvSpPr>
                    <p:cNvPr id="72" name="Line 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488"/>
                      <a:ext cx="86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sz="1200" dirty="0"/>
                    </a:p>
                  </p:txBody>
                </p:sp>
                <p:sp>
                  <p:nvSpPr>
                    <p:cNvPr id="73" name="Line 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488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sz="1200" dirty="0"/>
                    </a:p>
                  </p:txBody>
                </p:sp>
              </p:grpSp>
              <p:grpSp>
                <p:nvGrpSpPr>
                  <p:cNvPr id="69" name="Group 5"/>
                  <p:cNvGrpSpPr>
                    <a:grpSpLocks/>
                  </p:cNvGrpSpPr>
                  <p:nvPr/>
                </p:nvGrpSpPr>
                <p:grpSpPr bwMode="auto">
                  <a:xfrm rot="8100000">
                    <a:off x="3348614" y="5069341"/>
                    <a:ext cx="841834" cy="1"/>
                    <a:chOff x="1392" y="1487"/>
                    <a:chExt cx="1584" cy="1"/>
                  </a:xfrm>
                </p:grpSpPr>
                <p:sp>
                  <p:nvSpPr>
                    <p:cNvPr id="70" name="Line 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488"/>
                      <a:ext cx="86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sz="1200" dirty="0"/>
                    </a:p>
                  </p:txBody>
                </p:sp>
                <p:sp>
                  <p:nvSpPr>
                    <p:cNvPr id="71" name="Line 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92" y="1487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 sz="1200" dirty="0"/>
                    </a:p>
                  </p:txBody>
                </p:sp>
              </p:grpSp>
            </p:grpSp>
            <p:sp>
              <p:nvSpPr>
                <p:cNvPr id="67" name="Freeform 82"/>
                <p:cNvSpPr>
                  <a:spLocks/>
                </p:cNvSpPr>
                <p:nvPr/>
              </p:nvSpPr>
              <p:spPr bwMode="auto">
                <a:xfrm flipV="1">
                  <a:off x="1906840" y="2251519"/>
                  <a:ext cx="1313975" cy="204417"/>
                </a:xfrm>
                <a:custGeom>
                  <a:avLst/>
                  <a:gdLst>
                    <a:gd name="T0" fmla="*/ 0 w 2304"/>
                    <a:gd name="T1" fmla="*/ 192 h 192"/>
                    <a:gd name="T2" fmla="*/ 192 w 2304"/>
                    <a:gd name="T3" fmla="*/ 0 h 192"/>
                    <a:gd name="T4" fmla="*/ 384 w 2304"/>
                    <a:gd name="T5" fmla="*/ 192 h 192"/>
                    <a:gd name="T6" fmla="*/ 576 w 2304"/>
                    <a:gd name="T7" fmla="*/ 0 h 192"/>
                    <a:gd name="T8" fmla="*/ 768 w 2304"/>
                    <a:gd name="T9" fmla="*/ 192 h 192"/>
                    <a:gd name="T10" fmla="*/ 960 w 2304"/>
                    <a:gd name="T11" fmla="*/ 0 h 192"/>
                    <a:gd name="T12" fmla="*/ 1152 w 2304"/>
                    <a:gd name="T13" fmla="*/ 192 h 192"/>
                    <a:gd name="T14" fmla="*/ 1344 w 2304"/>
                    <a:gd name="T15" fmla="*/ 0 h 192"/>
                    <a:gd name="T16" fmla="*/ 1536 w 2304"/>
                    <a:gd name="T17" fmla="*/ 192 h 192"/>
                    <a:gd name="T18" fmla="*/ 1728 w 2304"/>
                    <a:gd name="T19" fmla="*/ 0 h 192"/>
                    <a:gd name="T20" fmla="*/ 1920 w 2304"/>
                    <a:gd name="T21" fmla="*/ 192 h 192"/>
                    <a:gd name="T22" fmla="*/ 2112 w 2304"/>
                    <a:gd name="T23" fmla="*/ 0 h 192"/>
                    <a:gd name="T24" fmla="*/ 2304 w 2304"/>
                    <a:gd name="T25" fmla="*/ 192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04" h="192">
                      <a:moveTo>
                        <a:pt x="0" y="192"/>
                      </a:moveTo>
                      <a:cubicBezTo>
                        <a:pt x="64" y="96"/>
                        <a:pt x="128" y="0"/>
                        <a:pt x="192" y="0"/>
                      </a:cubicBezTo>
                      <a:cubicBezTo>
                        <a:pt x="256" y="0"/>
                        <a:pt x="320" y="192"/>
                        <a:pt x="384" y="192"/>
                      </a:cubicBezTo>
                      <a:cubicBezTo>
                        <a:pt x="448" y="192"/>
                        <a:pt x="512" y="0"/>
                        <a:pt x="576" y="0"/>
                      </a:cubicBezTo>
                      <a:cubicBezTo>
                        <a:pt x="640" y="0"/>
                        <a:pt x="704" y="192"/>
                        <a:pt x="768" y="192"/>
                      </a:cubicBezTo>
                      <a:cubicBezTo>
                        <a:pt x="832" y="192"/>
                        <a:pt x="896" y="0"/>
                        <a:pt x="960" y="0"/>
                      </a:cubicBezTo>
                      <a:cubicBezTo>
                        <a:pt x="1024" y="0"/>
                        <a:pt x="1088" y="192"/>
                        <a:pt x="1152" y="192"/>
                      </a:cubicBezTo>
                      <a:cubicBezTo>
                        <a:pt x="1216" y="192"/>
                        <a:pt x="1280" y="0"/>
                        <a:pt x="1344" y="0"/>
                      </a:cubicBezTo>
                      <a:cubicBezTo>
                        <a:pt x="1408" y="0"/>
                        <a:pt x="1472" y="192"/>
                        <a:pt x="1536" y="192"/>
                      </a:cubicBezTo>
                      <a:cubicBezTo>
                        <a:pt x="1600" y="192"/>
                        <a:pt x="1664" y="0"/>
                        <a:pt x="1728" y="0"/>
                      </a:cubicBezTo>
                      <a:cubicBezTo>
                        <a:pt x="1792" y="0"/>
                        <a:pt x="1856" y="192"/>
                        <a:pt x="1920" y="192"/>
                      </a:cubicBezTo>
                      <a:cubicBezTo>
                        <a:pt x="1984" y="192"/>
                        <a:pt x="2048" y="0"/>
                        <a:pt x="2112" y="0"/>
                      </a:cubicBezTo>
                      <a:cubicBezTo>
                        <a:pt x="2176" y="0"/>
                        <a:pt x="2272" y="160"/>
                        <a:pt x="2304" y="192"/>
                      </a:cubicBez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2311428" y="2150936"/>
                <a:ext cx="1149675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i="1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Z / </a:t>
                </a:r>
                <a:r>
                  <a:rPr lang="el-GR" sz="3200" i="1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Book Antiqua"/>
                  </a:rPr>
                  <a:t>γ</a:t>
                </a:r>
                <a:r>
                  <a:rPr lang="en-US" sz="3200" i="1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Book Antiqua"/>
                  </a:rPr>
                  <a:t>*</a:t>
                </a:r>
                <a:endParaRPr lang="en-US" sz="3200" b="0" i="1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626994" y="1736052"/>
                <a:ext cx="375424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b="0" i="1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q</a:t>
                </a:r>
                <a:endParaRPr lang="en-US" sz="3200" b="0" i="1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2555776" y="5445224"/>
              <a:ext cx="375424" cy="584775"/>
              <a:chOff x="2555776" y="5445224"/>
              <a:chExt cx="375424" cy="584775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2555776" y="5445224"/>
                <a:ext cx="375424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3200" b="0" i="1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q</a:t>
                </a:r>
                <a:endParaRPr lang="en-US" sz="3200" b="0" i="1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2657091" y="5661248"/>
                <a:ext cx="14401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Freeform 82"/>
          <p:cNvSpPr>
            <a:spLocks/>
          </p:cNvSpPr>
          <p:nvPr/>
        </p:nvSpPr>
        <p:spPr bwMode="auto">
          <a:xfrm rot="7829761" flipV="1">
            <a:off x="1933811" y="4009352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grpSp>
        <p:nvGrpSpPr>
          <p:cNvPr id="79" name="Group 5"/>
          <p:cNvGrpSpPr>
            <a:grpSpLocks/>
          </p:cNvGrpSpPr>
          <p:nvPr/>
        </p:nvGrpSpPr>
        <p:grpSpPr bwMode="auto">
          <a:xfrm rot="2700000">
            <a:off x="1943855" y="4927284"/>
            <a:ext cx="928336" cy="422966"/>
            <a:chOff x="1392" y="1488"/>
            <a:chExt cx="1584" cy="0"/>
          </a:xfrm>
        </p:grpSpPr>
        <p:sp>
          <p:nvSpPr>
            <p:cNvPr id="8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82" name="Group 5"/>
          <p:cNvGrpSpPr>
            <a:grpSpLocks/>
          </p:cNvGrpSpPr>
          <p:nvPr/>
        </p:nvGrpSpPr>
        <p:grpSpPr bwMode="auto">
          <a:xfrm>
            <a:off x="1319064" y="4683714"/>
            <a:ext cx="928336" cy="422966"/>
            <a:chOff x="1392" y="1488"/>
            <a:chExt cx="1584" cy="0"/>
          </a:xfrm>
        </p:grpSpPr>
        <p:sp>
          <p:nvSpPr>
            <p:cNvPr id="8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8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01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3000" y="3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8" grpId="0"/>
      <p:bldP spid="51" grpId="0"/>
      <p:bldP spid="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951"/>
            <a:ext cx="8229600" cy="70821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Excited quark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612" y="677879"/>
            <a:ext cx="8229600" cy="4525963"/>
          </a:xfrm>
        </p:spPr>
        <p:txBody>
          <a:bodyPr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/>
              <a:t>High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(&gt;190 GeV) barrel photon</a:t>
            </a:r>
          </a:p>
          <a:p>
            <a:pPr>
              <a:lnSpc>
                <a:spcPct val="100000"/>
              </a:lnSpc>
            </a:pPr>
            <a:r>
              <a:rPr lang="en-US" sz="2800" dirty="0" smtClean="0"/>
              <a:t>High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baseline="-25000" dirty="0" smtClean="0"/>
              <a:t>  </a:t>
            </a:r>
            <a:r>
              <a:rPr lang="en-US" sz="2800" dirty="0" smtClean="0"/>
              <a:t>jet (&gt;190 GeV) 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/>
              <a:t>Back-to-back to photon (</a:t>
            </a:r>
            <a:r>
              <a:rPr lang="en-US" sz="2400" dirty="0" err="1" smtClean="0"/>
              <a:t>Δϕ</a:t>
            </a:r>
            <a:r>
              <a:rPr lang="en-US" sz="2400" dirty="0" smtClean="0"/>
              <a:t> &lt; 1.5)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/>
              <a:t>Close in </a:t>
            </a:r>
            <a:r>
              <a:rPr lang="en-US" sz="2400" dirty="0" err="1" smtClean="0"/>
              <a:t>pseudorapidity</a:t>
            </a:r>
            <a:r>
              <a:rPr lang="en-US" sz="2400" dirty="0" smtClean="0"/>
              <a:t> to the photon (</a:t>
            </a:r>
            <a:r>
              <a:rPr lang="en-US" sz="2400" dirty="0" err="1" smtClean="0"/>
              <a:t>Δη</a:t>
            </a:r>
            <a:r>
              <a:rPr lang="en-US" sz="2400" dirty="0" smtClean="0"/>
              <a:t> &lt; 1.8)</a:t>
            </a:r>
          </a:p>
          <a:p>
            <a:pPr>
              <a:lnSpc>
                <a:spcPct val="100000"/>
              </a:lnSpc>
            </a:pPr>
            <a:r>
              <a:rPr lang="en-US" sz="2800" dirty="0" err="1" smtClean="0"/>
              <a:t>M</a:t>
            </a:r>
            <a:r>
              <a:rPr lang="en-US" sz="2800" baseline="-25000" dirty="0" err="1" smtClean="0"/>
              <a:t>γ,jet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&gt; 695 GeV</a:t>
            </a:r>
          </a:p>
          <a:p>
            <a:pPr>
              <a:lnSpc>
                <a:spcPct val="100000"/>
              </a:lnSpc>
            </a:pPr>
            <a:r>
              <a:rPr lang="en-US" sz="2800" dirty="0" smtClean="0"/>
              <a:t>Background from fit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 rot="2707822">
            <a:off x="6380719" y="1069531"/>
            <a:ext cx="928336" cy="422966"/>
            <a:chOff x="1392" y="1488"/>
            <a:chExt cx="1584" cy="0"/>
          </a:xfrm>
        </p:grpSpPr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4" name="Freeform 82"/>
          <p:cNvSpPr>
            <a:spLocks/>
          </p:cNvSpPr>
          <p:nvPr/>
        </p:nvSpPr>
        <p:spPr bwMode="auto">
          <a:xfrm rot="7829761" flipV="1">
            <a:off x="7946183" y="783332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 rot="2700000">
            <a:off x="7956227" y="1701264"/>
            <a:ext cx="928336" cy="422966"/>
            <a:chOff x="1392" y="1488"/>
            <a:chExt cx="1584" cy="0"/>
          </a:xfrm>
        </p:grpSpPr>
        <p:sp>
          <p:nvSpPr>
            <p:cNvPr id="1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6753215" y="757451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7313383" y="1453388"/>
            <a:ext cx="928336" cy="422966"/>
            <a:chOff x="1392" y="1488"/>
            <a:chExt cx="1584" cy="0"/>
          </a:xfrm>
        </p:grpSpPr>
        <p:sp>
          <p:nvSpPr>
            <p:cNvPr id="2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8215833" y="1288190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447966" y="921443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q</a:t>
            </a:r>
            <a:r>
              <a:rPr lang="en-US" sz="2800" dirty="0" smtClean="0">
                <a:ln w="18415" cmpd="sng">
                  <a:noFill/>
                  <a:prstDash val="solid"/>
                </a:ln>
              </a:rPr>
              <a:t>*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78982" y="817793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γ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41" name="Group 126"/>
          <p:cNvGrpSpPr>
            <a:grpSpLocks noChangeAspect="1"/>
          </p:cNvGrpSpPr>
          <p:nvPr/>
        </p:nvGrpSpPr>
        <p:grpSpPr bwMode="auto">
          <a:xfrm rot="18900000" flipV="1">
            <a:off x="6629401" y="1730553"/>
            <a:ext cx="879351" cy="181713"/>
            <a:chOff x="804" y="3206"/>
            <a:chExt cx="2344" cy="314"/>
          </a:xfrm>
        </p:grpSpPr>
        <p:sp>
          <p:nvSpPr>
            <p:cNvPr id="50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Freeform 13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Freeform 13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Freeform 13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17" y="3645192"/>
            <a:ext cx="4241385" cy="3187433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950" y="3645191"/>
            <a:ext cx="3296697" cy="3197305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7751479" y="1383089"/>
            <a:ext cx="7678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i="1" dirty="0" err="1" smtClean="0">
                <a:ln w="18415" cmpd="sng">
                  <a:noFill/>
                  <a:prstDash val="solid"/>
                </a:ln>
              </a:rPr>
              <a:t>f,f</a:t>
            </a:r>
            <a:r>
              <a:rPr lang="en-US" i="1" dirty="0" smtClean="0">
                <a:ln w="18415" cmpd="sng">
                  <a:noFill/>
                  <a:prstDash val="solid"/>
                </a:ln>
              </a:rPr>
              <a:t>’</a:t>
            </a:r>
            <a:endParaRPr lang="en-US" b="0" i="1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741743" y="1245244"/>
            <a:ext cx="76788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i="1" dirty="0" err="1" smtClean="0">
                <a:ln w="18415" cmpd="sng">
                  <a:noFill/>
                  <a:prstDash val="solid"/>
                </a:ln>
              </a:rPr>
              <a:t>f</a:t>
            </a:r>
            <a:r>
              <a:rPr lang="en-US" i="1" baseline="-25000" dirty="0" err="1" smtClean="0">
                <a:ln w="18415" cmpd="sng">
                  <a:noFill/>
                  <a:prstDash val="solid"/>
                </a:ln>
              </a:rPr>
              <a:t>s</a:t>
            </a:r>
            <a:endParaRPr lang="en-US" b="0" i="1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99489" y="-38296"/>
            <a:ext cx="231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  <a:hlinkClick r:id="rId5"/>
              </a:rPr>
              <a:t>CMS-PAS-EXO</a:t>
            </a:r>
            <a:r>
              <a:rPr lang="en-US" dirty="0">
                <a:solidFill>
                  <a:srgbClr val="FFFF00"/>
                </a:solidFill>
                <a:hlinkClick r:id="rId5"/>
              </a:rPr>
              <a:t>-16-015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89947" y="241799"/>
            <a:ext cx="172267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hlinkClick r:id="rId6"/>
              </a:rPr>
              <a:t>ATLAS 3.2/fb M</a:t>
            </a:r>
            <a:r>
              <a:rPr lang="en-US" sz="1050" baseline="-25000" dirty="0" smtClean="0">
                <a:hlinkClick r:id="rId6"/>
              </a:rPr>
              <a:t>q* </a:t>
            </a:r>
            <a:r>
              <a:rPr lang="en-US" sz="1050" dirty="0" smtClean="0">
                <a:hlinkClick r:id="rId6"/>
              </a:rPr>
              <a:t>&gt; 4.4 TeV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6851753" y="4505704"/>
            <a:ext cx="88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4.4 TeV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7114759" y="3853440"/>
            <a:ext cx="0" cy="654452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19269" y="3870164"/>
            <a:ext cx="2134450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14 </a:t>
            </a:r>
            <a:r>
              <a:rPr lang="en-US" sz="1400" dirty="0" err="1" smtClean="0">
                <a:solidFill>
                  <a:schemeClr val="bg1"/>
                </a:solidFill>
              </a:rPr>
              <a:t>exp</a:t>
            </a:r>
            <a:r>
              <a:rPr lang="en-US" sz="1400" dirty="0" smtClean="0">
                <a:solidFill>
                  <a:schemeClr val="bg1"/>
                </a:solidFill>
              </a:rPr>
              <a:t> 34 </a:t>
            </a:r>
            <a:r>
              <a:rPr lang="en-US" sz="1400" dirty="0" err="1" smtClean="0">
                <a:solidFill>
                  <a:schemeClr val="bg1"/>
                </a:solidFill>
              </a:rPr>
              <a:t>obs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i="1" dirty="0" smtClean="0">
                <a:solidFill>
                  <a:schemeClr val="bg1"/>
                </a:solidFill>
              </a:rPr>
              <a:t>f</a:t>
            </a:r>
            <a:r>
              <a:rPr lang="en-US" sz="1400" dirty="0" smtClean="0">
                <a:solidFill>
                  <a:schemeClr val="bg1"/>
                </a:solidFill>
              </a:rPr>
              <a:t>=0.1 3.7 </a:t>
            </a:r>
            <a:r>
              <a:rPr lang="en-US" sz="1400" dirty="0" err="1" smtClean="0">
                <a:solidFill>
                  <a:schemeClr val="bg1"/>
                </a:solidFill>
              </a:rPr>
              <a:t>σ</a:t>
            </a:r>
            <a:r>
              <a:rPr lang="en-US" sz="1400" dirty="0" smtClean="0">
                <a:solidFill>
                  <a:schemeClr val="bg1"/>
                </a:solidFill>
              </a:rPr>
              <a:t> local 2.8 global</a:t>
            </a:r>
            <a:endParaRPr lang="en-US" sz="1400" i="1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696779" y="4350184"/>
            <a:ext cx="0" cy="116696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825817" y="392035"/>
            <a:ext cx="195137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hlinkClick r:id="rId7"/>
              </a:rPr>
              <a:t>ATLAS</a:t>
            </a:r>
            <a:r>
              <a:rPr lang="en-US" sz="1050" dirty="0" smtClean="0"/>
              <a:t> </a:t>
            </a:r>
            <a:r>
              <a:rPr lang="en-US" sz="1050" dirty="0" smtClean="0">
                <a:hlinkClick r:id="rId8"/>
              </a:rPr>
              <a:t>CMS</a:t>
            </a:r>
            <a:r>
              <a:rPr lang="en-US" sz="1050" dirty="0" smtClean="0"/>
              <a:t> </a:t>
            </a:r>
            <a:r>
              <a:rPr lang="en-US" sz="1050" dirty="0" err="1"/>
              <a:t>dijet</a:t>
            </a:r>
            <a:r>
              <a:rPr lang="en-US" sz="1050" dirty="0"/>
              <a:t> </a:t>
            </a:r>
            <a:r>
              <a:rPr lang="en-US" sz="1050" dirty="0" err="1"/>
              <a:t>M</a:t>
            </a:r>
            <a:r>
              <a:rPr lang="en-US" sz="1050" baseline="-25000" dirty="0" err="1"/>
              <a:t>q</a:t>
            </a:r>
            <a:r>
              <a:rPr lang="en-US" sz="1050" baseline="-25000" dirty="0"/>
              <a:t>* </a:t>
            </a:r>
            <a:r>
              <a:rPr lang="en-US" sz="1050" dirty="0"/>
              <a:t>&gt; 6.0 TeV</a:t>
            </a:r>
          </a:p>
        </p:txBody>
      </p:sp>
    </p:spTree>
    <p:extLst>
      <p:ext uri="{BB962C8B-B14F-4D97-AF65-F5344CB8AC3E}">
        <p14:creationId xmlns:p14="http://schemas.microsoft.com/office/powerpoint/2010/main" val="26138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1742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Excited leptons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31" y="711461"/>
            <a:ext cx="6825745" cy="3010192"/>
          </a:xfrm>
        </p:spPr>
        <p:txBody>
          <a:bodyPr anchor="t" anchorCtr="0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Two same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leptons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B</a:t>
            </a:r>
            <a:r>
              <a:rPr lang="en-US" sz="2400" dirty="0" smtClean="0"/>
              <a:t>arrel </a:t>
            </a:r>
            <a:r>
              <a:rPr lang="en-US" sz="2400" dirty="0" err="1" smtClean="0"/>
              <a:t>γ</a:t>
            </a:r>
            <a:r>
              <a:rPr lang="en-US" sz="2400" dirty="0" smtClean="0"/>
              <a:t> (|</a:t>
            </a:r>
            <a:r>
              <a:rPr lang="en-US" sz="2400" dirty="0" err="1" smtClean="0"/>
              <a:t>η</a:t>
            </a:r>
            <a:r>
              <a:rPr lang="en-US" sz="2400" dirty="0" smtClean="0"/>
              <a:t>|&lt;1.44)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ΔR(</a:t>
            </a:r>
            <a:r>
              <a:rPr lang="en-US" sz="2400" dirty="0" err="1" smtClean="0"/>
              <a:t>γ,l</a:t>
            </a:r>
            <a:r>
              <a:rPr lang="en-US" sz="2400" dirty="0" smtClean="0"/>
              <a:t>)&gt;0.7, Z-veto (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ll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&gt; 116 GeV)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MC Background estimate for all prompt leptons and prompt </a:t>
            </a:r>
            <a:r>
              <a:rPr lang="en-US" sz="2400" dirty="0" err="1" smtClean="0"/>
              <a:t>γ</a:t>
            </a:r>
            <a:endParaRPr lang="en-US" sz="2400" dirty="0" smtClean="0"/>
          </a:p>
          <a:p>
            <a:pPr>
              <a:lnSpc>
                <a:spcPct val="100000"/>
              </a:lnSpc>
            </a:pPr>
            <a:r>
              <a:rPr lang="en-US" sz="2400" dirty="0" smtClean="0"/>
              <a:t>Data driven </a:t>
            </a:r>
            <a:r>
              <a:rPr lang="en-US" sz="2400" dirty="0"/>
              <a:t>for fake </a:t>
            </a:r>
            <a:r>
              <a:rPr lang="en-US" sz="2400" dirty="0" err="1" smtClean="0"/>
              <a:t>γ</a:t>
            </a:r>
            <a:r>
              <a:rPr lang="en-US" sz="2400" dirty="0" smtClean="0"/>
              <a:t> and fake e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Form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lγ</a:t>
            </a:r>
            <a:r>
              <a:rPr lang="en-US" sz="2400" baseline="30000" dirty="0" err="1" smtClean="0"/>
              <a:t>min</a:t>
            </a:r>
            <a:r>
              <a:rPr lang="en-US" sz="2400" dirty="0" smtClean="0"/>
              <a:t> and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lγ</a:t>
            </a:r>
            <a:r>
              <a:rPr lang="en-US" sz="2400" baseline="30000" dirty="0" err="1" smtClean="0"/>
              <a:t>max</a:t>
            </a:r>
            <a:r>
              <a:rPr lang="en-US" sz="2400" dirty="0" smtClean="0"/>
              <a:t> – define ‘L’ shaped window depending on l* mass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counting experiment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830608" y="-43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CMS-PAS-EXO-16-009</a:t>
            </a:r>
            <a:endParaRPr lang="en-US" dirty="0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 rot="13500000">
            <a:off x="6962163" y="1099783"/>
            <a:ext cx="928336" cy="422966"/>
            <a:chOff x="1392" y="1488"/>
            <a:chExt cx="1584" cy="0"/>
          </a:xfrm>
        </p:grpSpPr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11" name="Group 5"/>
          <p:cNvGrpSpPr>
            <a:grpSpLocks/>
          </p:cNvGrpSpPr>
          <p:nvPr/>
        </p:nvGrpSpPr>
        <p:grpSpPr bwMode="auto">
          <a:xfrm rot="18900000">
            <a:off x="6962164" y="2033331"/>
            <a:ext cx="928336" cy="422966"/>
            <a:chOff x="1392" y="1488"/>
            <a:chExt cx="1584" cy="0"/>
          </a:xfrm>
        </p:grpSpPr>
        <p:sp>
          <p:nvSpPr>
            <p:cNvPr id="1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7504875" y="1685722"/>
            <a:ext cx="195862" cy="1958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82"/>
          <p:cNvSpPr>
            <a:spLocks/>
          </p:cNvSpPr>
          <p:nvPr/>
        </p:nvSpPr>
        <p:spPr bwMode="auto">
          <a:xfrm rot="7829761" flipV="1">
            <a:off x="7946183" y="480932"/>
            <a:ext cx="1313975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grpSp>
        <p:nvGrpSpPr>
          <p:cNvPr id="19" name="Group 5"/>
          <p:cNvGrpSpPr>
            <a:grpSpLocks/>
          </p:cNvGrpSpPr>
          <p:nvPr/>
        </p:nvGrpSpPr>
        <p:grpSpPr bwMode="auto">
          <a:xfrm rot="2700000">
            <a:off x="7956227" y="1398864"/>
            <a:ext cx="928336" cy="422966"/>
            <a:chOff x="1392" y="1488"/>
            <a:chExt cx="1584" cy="0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953183" y="985790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37792" y="1505446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58074" y="1685722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18415" cmpd="sng">
                  <a:noFill/>
                  <a:prstDash val="solid"/>
                </a:ln>
              </a:rPr>
              <a:t>l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5" name="Group 5"/>
          <p:cNvGrpSpPr>
            <a:grpSpLocks/>
          </p:cNvGrpSpPr>
          <p:nvPr/>
        </p:nvGrpSpPr>
        <p:grpSpPr bwMode="auto">
          <a:xfrm rot="13500000">
            <a:off x="7595129" y="1729940"/>
            <a:ext cx="928336" cy="422966"/>
            <a:chOff x="1392" y="1488"/>
            <a:chExt cx="1584" cy="0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28" name="Group 5"/>
          <p:cNvGrpSpPr>
            <a:grpSpLocks/>
          </p:cNvGrpSpPr>
          <p:nvPr/>
        </p:nvGrpSpPr>
        <p:grpSpPr bwMode="auto">
          <a:xfrm rot="18900000">
            <a:off x="7602915" y="1398866"/>
            <a:ext cx="928336" cy="422966"/>
            <a:chOff x="1392" y="1488"/>
            <a:chExt cx="1584" cy="0"/>
          </a:xfrm>
        </p:grpSpPr>
        <p:sp>
          <p:nvSpPr>
            <p:cNvPr id="2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8215833" y="985790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18415" cmpd="sng">
                  <a:noFill/>
                  <a:prstDash val="solid"/>
                </a:ln>
              </a:rPr>
              <a:t>l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447966" y="965908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noFill/>
                  <a:prstDash val="solid"/>
                </a:ln>
              </a:rPr>
              <a:t>l*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378982" y="515393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γ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5" y="3810218"/>
            <a:ext cx="3190759" cy="304778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9973" y="3810218"/>
            <a:ext cx="3064240" cy="304778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8011" y="2454850"/>
            <a:ext cx="2222036" cy="215504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2677" y="4679798"/>
            <a:ext cx="2237370" cy="2169915"/>
          </a:xfrm>
          <a:prstGeom prst="rect">
            <a:avLst/>
          </a:prstGeom>
        </p:spPr>
      </p:pic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39292" y="243807"/>
            <a:ext cx="195931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 smtClean="0">
                <a:hlinkClick r:id="rId8"/>
              </a:rPr>
              <a:t>ATLAS μ* CI mediated 8 TeV</a:t>
            </a:r>
            <a:endParaRPr lang="en-US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8102494" y="3352320"/>
            <a:ext cx="88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2.8 TeV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48295" y="3687092"/>
            <a:ext cx="0" cy="313228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11003" y="5612880"/>
            <a:ext cx="86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3.0 TeV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8756804" y="5947652"/>
            <a:ext cx="0" cy="313228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244213" y="418419"/>
            <a:ext cx="115582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 smtClean="0">
                <a:hlinkClick r:id="rId9"/>
              </a:rPr>
              <a:t>ATLAS l* 8TeV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034963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1840"/>
            <a:ext cx="6142798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Boosted Z 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 err="1" smtClean="0">
                <a:sym typeface="Wingdings"/>
              </a:rPr>
              <a:t>ee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7280" y="436358"/>
            <a:ext cx="6142798" cy="4911243"/>
          </a:xfrm>
        </p:spPr>
        <p:txBody>
          <a:bodyPr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Two barrel electrons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ee</a:t>
            </a:r>
            <a:r>
              <a:rPr lang="en-US" sz="2000" dirty="0" smtClean="0"/>
              <a:t>  consistent with Z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Modified isolation excludes tracks and </a:t>
            </a:r>
            <a:r>
              <a:rPr lang="en-US" sz="1800" dirty="0" err="1" smtClean="0"/>
              <a:t>calo</a:t>
            </a:r>
            <a:r>
              <a:rPr lang="en-US" sz="1800" dirty="0" smtClean="0"/>
              <a:t> deposits from the other e 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Veto if </a:t>
            </a:r>
            <a:r>
              <a:rPr lang="en-US" sz="1800" dirty="0" err="1" smtClean="0"/>
              <a:t>Δη</a:t>
            </a:r>
            <a:r>
              <a:rPr lang="en-US" sz="1800" baseline="-25000" dirty="0" err="1" smtClean="0"/>
              <a:t>ee</a:t>
            </a:r>
            <a:r>
              <a:rPr lang="en-US" sz="1800" dirty="0" smtClean="0"/>
              <a:t>&lt;0.07 and </a:t>
            </a:r>
            <a:r>
              <a:rPr lang="en-US" sz="1800" dirty="0" err="1" smtClean="0"/>
              <a:t>Δφ</a:t>
            </a:r>
            <a:r>
              <a:rPr lang="en-US" sz="1800" baseline="-25000" dirty="0" err="1" smtClean="0"/>
              <a:t>ee</a:t>
            </a:r>
            <a:r>
              <a:rPr lang="en-US" sz="1800" dirty="0" smtClean="0"/>
              <a:t>&lt;0.3 (</a:t>
            </a:r>
            <a:r>
              <a:rPr lang="en-US" sz="1800" dirty="0" err="1" smtClean="0"/>
              <a:t>modelling</a:t>
            </a:r>
            <a:r>
              <a:rPr lang="en-US" sz="18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MC for prompt l:                                                                       DY (</a:t>
            </a:r>
            <a:r>
              <a:rPr lang="en-US" sz="2000" dirty="0" err="1" smtClean="0"/>
              <a:t>MadGraph</a:t>
            </a:r>
            <a:r>
              <a:rPr lang="en-US" sz="2000" dirty="0" smtClean="0"/>
              <a:t> x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QCD,NLO</a:t>
            </a:r>
            <a:r>
              <a:rPr lang="en-US" sz="2000" dirty="0" smtClean="0"/>
              <a:t>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), normalized)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,                    </a:t>
            </a:r>
            <a:r>
              <a:rPr lang="en-US" sz="2000" dirty="0" err="1" smtClean="0"/>
              <a:t>eμ</a:t>
            </a:r>
            <a:r>
              <a:rPr lang="en-US" sz="2000" dirty="0" smtClean="0"/>
              <a:t> validation for </a:t>
            </a:r>
            <a:r>
              <a:rPr lang="en-US" sz="2000" dirty="0" err="1" smtClean="0"/>
              <a:t>tt</a:t>
            </a:r>
            <a:r>
              <a:rPr lang="en-US" sz="2000" dirty="0" smtClean="0"/>
              <a:t>, </a:t>
            </a:r>
            <a:r>
              <a:rPr lang="en-US" sz="2000" dirty="0" err="1" smtClean="0"/>
              <a:t>tW</a:t>
            </a:r>
            <a:r>
              <a:rPr lang="en-US" sz="2000" dirty="0" smtClean="0"/>
              <a:t>, VV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Data-driven misidentified estimate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Bayesian limit</a:t>
            </a:r>
            <a:r>
              <a:rPr lang="en-US" sz="2000" smtClean="0"/>
              <a:t>: binned </a:t>
            </a:r>
            <a:r>
              <a:rPr lang="en-US" sz="2000" dirty="0" smtClean="0"/>
              <a:t>extended max </a:t>
            </a:r>
            <a:r>
              <a:rPr lang="en-US" sz="2000" dirty="0" smtClean="0">
                <a:latin typeface="Apple Chancery"/>
                <a:cs typeface="Apple Chancery"/>
              </a:rPr>
              <a:t>L </a:t>
            </a:r>
            <a:r>
              <a:rPr lang="en-US" sz="2000" dirty="0" smtClean="0"/>
              <a:t>in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T,ee</a:t>
            </a:r>
            <a:r>
              <a:rPr lang="en-US" sz="2000" baseline="-25000" dirty="0" smtClean="0"/>
              <a:t>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572000" y="-64997"/>
            <a:ext cx="4035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CMS-PAS-EXO-12-033</a:t>
            </a:r>
            <a:endParaRPr 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 rot="13500000">
            <a:off x="7455291" y="1047119"/>
            <a:ext cx="586951" cy="422966"/>
            <a:chOff x="1392" y="1488"/>
            <a:chExt cx="1584" cy="0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8" name="Group 5"/>
          <p:cNvGrpSpPr>
            <a:grpSpLocks/>
          </p:cNvGrpSpPr>
          <p:nvPr/>
        </p:nvGrpSpPr>
        <p:grpSpPr bwMode="auto">
          <a:xfrm rot="18900000">
            <a:off x="7490086" y="1765406"/>
            <a:ext cx="527817" cy="422966"/>
            <a:chOff x="1392" y="1488"/>
            <a:chExt cx="1584" cy="0"/>
          </a:xfrm>
        </p:grpSpPr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7706614" y="1512361"/>
            <a:ext cx="195862" cy="1958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82"/>
          <p:cNvSpPr>
            <a:spLocks/>
          </p:cNvSpPr>
          <p:nvPr/>
        </p:nvSpPr>
        <p:spPr bwMode="auto">
          <a:xfrm rot="7829761" flipV="1">
            <a:off x="8016024" y="640322"/>
            <a:ext cx="945639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grpSp>
        <p:nvGrpSpPr>
          <p:cNvPr id="13" name="Group 5"/>
          <p:cNvGrpSpPr>
            <a:grpSpLocks/>
          </p:cNvGrpSpPr>
          <p:nvPr/>
        </p:nvGrpSpPr>
        <p:grpSpPr bwMode="auto">
          <a:xfrm rot="2700000">
            <a:off x="8000971" y="1321049"/>
            <a:ext cx="594444" cy="422966"/>
            <a:chOff x="1392" y="1488"/>
            <a:chExt cx="1584" cy="0"/>
          </a:xfrm>
        </p:grpSpPr>
        <p:sp>
          <p:nvSpPr>
            <p:cNvPr id="1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7154922" y="812429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57812" y="1402097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59813" y="1512361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19" name="Group 5"/>
          <p:cNvGrpSpPr>
            <a:grpSpLocks/>
          </p:cNvGrpSpPr>
          <p:nvPr/>
        </p:nvGrpSpPr>
        <p:grpSpPr bwMode="auto">
          <a:xfrm rot="13500000">
            <a:off x="7848358" y="1432273"/>
            <a:ext cx="576744" cy="422966"/>
            <a:chOff x="1392" y="1488"/>
            <a:chExt cx="1584" cy="0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22" name="Group 5"/>
          <p:cNvGrpSpPr>
            <a:grpSpLocks/>
          </p:cNvGrpSpPr>
          <p:nvPr/>
        </p:nvGrpSpPr>
        <p:grpSpPr bwMode="auto">
          <a:xfrm rot="18900000">
            <a:off x="7846363" y="1326200"/>
            <a:ext cx="643527" cy="422966"/>
            <a:chOff x="1392" y="1488"/>
            <a:chExt cx="1584" cy="0"/>
          </a:xfrm>
        </p:grpSpPr>
        <p:sp>
          <p:nvSpPr>
            <p:cNvPr id="2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8223146" y="878877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18415" cmpd="sng">
                  <a:noFill/>
                  <a:prstDash val="solid"/>
                </a:ln>
              </a:rPr>
              <a:t>q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618345" y="855267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q</a:t>
            </a:r>
            <a:r>
              <a:rPr lang="en-US" sz="2800" dirty="0" smtClean="0">
                <a:ln w="18415" cmpd="sng">
                  <a:noFill/>
                  <a:prstDash val="solid"/>
                </a:ln>
              </a:rPr>
              <a:t>*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430034" y="550819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18415" cmpd="sng">
                  <a:noFill/>
                  <a:prstDash val="solid"/>
                </a:ln>
              </a:rPr>
              <a:t>Z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48089" y="946134"/>
            <a:ext cx="620082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noFill/>
                  <a:prstDash val="solid"/>
                </a:ln>
              </a:rPr>
              <a:t>q*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496304" y="862070"/>
            <a:ext cx="43713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30" name="Group 5"/>
          <p:cNvGrpSpPr>
            <a:grpSpLocks/>
          </p:cNvGrpSpPr>
          <p:nvPr/>
        </p:nvGrpSpPr>
        <p:grpSpPr bwMode="auto">
          <a:xfrm rot="2700000">
            <a:off x="5217667" y="1302127"/>
            <a:ext cx="549934" cy="422966"/>
            <a:chOff x="1392" y="1488"/>
            <a:chExt cx="1584" cy="0"/>
          </a:xfrm>
        </p:grpSpPr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5635370" y="1563747"/>
            <a:ext cx="402474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noFill/>
                  <a:prstDash val="solid"/>
                </a:ln>
              </a:rPr>
              <a:t>g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46" name="Line 4"/>
          <p:cNvSpPr>
            <a:spLocks noChangeShapeType="1"/>
          </p:cNvSpPr>
          <p:nvPr/>
        </p:nvSpPr>
        <p:spPr bwMode="auto">
          <a:xfrm rot="2700000" flipV="1">
            <a:off x="5924662" y="1339770"/>
            <a:ext cx="425168" cy="425168"/>
          </a:xfrm>
          <a:prstGeom prst="line">
            <a:avLst/>
          </a:prstGeom>
          <a:noFill/>
          <a:ln w="38100" cmpd="dbl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800" dirty="0">
              <a:solidFill>
                <a:prstClr val="black"/>
              </a:solidFill>
              <a:latin typeface="Cambria Math"/>
              <a:cs typeface="Cambria Math"/>
            </a:endParaRPr>
          </a:p>
        </p:txBody>
      </p:sp>
      <p:grpSp>
        <p:nvGrpSpPr>
          <p:cNvPr id="50" name="Group 126"/>
          <p:cNvGrpSpPr>
            <a:grpSpLocks noChangeAspect="1"/>
          </p:cNvGrpSpPr>
          <p:nvPr/>
        </p:nvGrpSpPr>
        <p:grpSpPr bwMode="auto">
          <a:xfrm rot="8437057">
            <a:off x="5434024" y="1685029"/>
            <a:ext cx="473138" cy="107711"/>
            <a:chOff x="804" y="3212"/>
            <a:chExt cx="1348" cy="308"/>
          </a:xfrm>
        </p:grpSpPr>
        <p:sp>
          <p:nvSpPr>
            <p:cNvPr id="51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52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53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54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</p:grpSp>
      <p:sp>
        <p:nvSpPr>
          <p:cNvPr id="55" name="Freeform 82"/>
          <p:cNvSpPr>
            <a:spLocks/>
          </p:cNvSpPr>
          <p:nvPr/>
        </p:nvSpPr>
        <p:spPr bwMode="auto">
          <a:xfrm rot="7829761" flipV="1">
            <a:off x="6202988" y="1029602"/>
            <a:ext cx="945639" cy="20441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3200"/>
          </a:p>
        </p:txBody>
      </p:sp>
      <p:sp>
        <p:nvSpPr>
          <p:cNvPr id="56" name="Rectangle 55"/>
          <p:cNvSpPr/>
          <p:nvPr/>
        </p:nvSpPr>
        <p:spPr>
          <a:xfrm>
            <a:off x="6507763" y="1025872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18415" cmpd="sng">
                  <a:noFill/>
                  <a:prstDash val="solid"/>
                </a:ln>
              </a:rPr>
              <a:t>Z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58" name="Group 5"/>
          <p:cNvGrpSpPr>
            <a:grpSpLocks/>
          </p:cNvGrpSpPr>
          <p:nvPr/>
        </p:nvGrpSpPr>
        <p:grpSpPr bwMode="auto">
          <a:xfrm rot="2700000">
            <a:off x="6206129" y="1670668"/>
            <a:ext cx="549934" cy="422966"/>
            <a:chOff x="1392" y="1488"/>
            <a:chExt cx="1584" cy="0"/>
          </a:xfrm>
        </p:grpSpPr>
        <p:sp>
          <p:nvSpPr>
            <p:cNvPr id="5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61" name="Rectangle 60"/>
          <p:cNvSpPr/>
          <p:nvPr/>
        </p:nvSpPr>
        <p:spPr>
          <a:xfrm>
            <a:off x="6212221" y="1446846"/>
            <a:ext cx="43713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noFill/>
                  <a:prstDash val="solid"/>
                </a:ln>
              </a:rPr>
              <a:t>q</a:t>
            </a:r>
            <a:endParaRPr lang="en-US" sz="3200" b="0" cap="none" spc="0" dirty="0">
              <a:ln w="18415" cmpd="sng">
                <a:noFill/>
                <a:prstDash val="solid"/>
              </a:ln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405" y="3599811"/>
            <a:ext cx="3465136" cy="3221004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0864" y="2157259"/>
            <a:ext cx="3287038" cy="235965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0316" y="4460764"/>
            <a:ext cx="3287586" cy="2360051"/>
          </a:xfrm>
          <a:prstGeom prst="rect">
            <a:avLst/>
          </a:prstGeom>
        </p:spPr>
      </p:pic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5400000">
            <a:off x="7858720" y="3183380"/>
            <a:ext cx="189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Gauge interaction</a:t>
            </a:r>
          </a:p>
        </p:txBody>
      </p:sp>
      <p:sp>
        <p:nvSpPr>
          <p:cNvPr id="57" name="TextBox 56"/>
          <p:cNvSpPr txBox="1"/>
          <p:nvPr/>
        </p:nvSpPr>
        <p:spPr>
          <a:xfrm rot="5400000">
            <a:off x="7793066" y="5484297"/>
            <a:ext cx="202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Contact interaction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291036" y="220089"/>
            <a:ext cx="230936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_tradnl" sz="900" dirty="0" smtClean="0">
                <a:hlinkClick r:id="rId7"/>
              </a:rPr>
              <a:t>CMS Z(W)(</a:t>
            </a:r>
            <a:r>
              <a:rPr lang="es-ES_tradnl" sz="900" dirty="0" smtClean="0">
                <a:sym typeface="Wingdings"/>
                <a:hlinkClick r:id="rId7"/>
              </a:rPr>
              <a:t></a:t>
            </a:r>
            <a:r>
              <a:rPr lang="es-ES_tradnl" sz="900" dirty="0" smtClean="0">
                <a:hlinkClick r:id="rId7"/>
              </a:rPr>
              <a:t>qq) q; 13 TeV M</a:t>
            </a:r>
            <a:r>
              <a:rPr lang="es-ES_tradnl" sz="900" baseline="-25000" dirty="0" smtClean="0">
                <a:hlinkClick r:id="rId7"/>
              </a:rPr>
              <a:t>q* </a:t>
            </a:r>
            <a:r>
              <a:rPr lang="es-ES_tradnl" sz="900" dirty="0" smtClean="0">
                <a:hlinkClick r:id="rId7"/>
              </a:rPr>
              <a:t>&gt; 4.8 (5.0) TeV 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7454438" y="3187279"/>
            <a:ext cx="88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2.6 TeV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7723759" y="3473280"/>
            <a:ext cx="0" cy="422479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121210" y="6103151"/>
            <a:ext cx="86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3.0 TeV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7859813" y="5978881"/>
            <a:ext cx="244259" cy="215999"/>
          </a:xfrm>
          <a:prstGeom prst="straightConnector1">
            <a:avLst/>
          </a:prstGeom>
          <a:ln>
            <a:solidFill>
              <a:schemeClr val="bg2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5400000">
            <a:off x="8523915" y="4243629"/>
            <a:ext cx="106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err="1"/>
              <a:t>f</a:t>
            </a:r>
            <a:r>
              <a:rPr lang="en-US" i="1" baseline="-25000" dirty="0" err="1"/>
              <a:t>s</a:t>
            </a:r>
            <a:r>
              <a:rPr lang="en-US" i="1" dirty="0"/>
              <a:t>=f=f’=1</a:t>
            </a:r>
          </a:p>
        </p:txBody>
      </p:sp>
    </p:spTree>
    <p:extLst>
      <p:ext uri="{BB962C8B-B14F-4D97-AF65-F5344CB8AC3E}">
        <p14:creationId xmlns:p14="http://schemas.microsoft.com/office/powerpoint/2010/main" val="28128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511"/>
            <a:ext cx="681317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Dilepton final state:        non-resonant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79227"/>
            <a:ext cx="8229600" cy="6726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Bayesian limit setting; assume pure CI term or pure interference term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Depending on the chiral structure  </a:t>
            </a:r>
            <a:r>
              <a:rPr lang="en-US" sz="2000" dirty="0" err="1" smtClean="0"/>
              <a:t>Λ</a:t>
            </a:r>
            <a:r>
              <a:rPr lang="en-US" sz="2000" dirty="0" smtClean="0"/>
              <a:t> &gt; 19 -40 TeV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-6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2"/>
              </a:rPr>
              <a:t>ATLAS-CONF-2017-027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882545" y="278239"/>
            <a:ext cx="2257293" cy="1798133"/>
            <a:chOff x="4374946" y="4060476"/>
            <a:chExt cx="2257293" cy="1798133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 rot="2700000">
              <a:off x="4380169" y="4470519"/>
              <a:ext cx="1243051" cy="422966"/>
              <a:chOff x="1392" y="1488"/>
              <a:chExt cx="1584" cy="0"/>
            </a:xfrm>
          </p:grpSpPr>
          <p:sp>
            <p:nvSpPr>
              <p:cNvPr id="21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22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grpSp>
          <p:nvGrpSpPr>
            <p:cNvPr id="10" name="Group 5"/>
            <p:cNvGrpSpPr>
              <a:grpSpLocks/>
            </p:cNvGrpSpPr>
            <p:nvPr/>
          </p:nvGrpSpPr>
          <p:grpSpPr bwMode="auto">
            <a:xfrm rot="8100000">
              <a:off x="4374946" y="5030665"/>
              <a:ext cx="1243051" cy="422966"/>
              <a:chOff x="1392" y="1488"/>
              <a:chExt cx="1584" cy="0"/>
            </a:xfrm>
          </p:grpSpPr>
          <p:sp>
            <p:nvSpPr>
              <p:cNvPr id="19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20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 rot="10800000">
              <a:off x="5389188" y="4527396"/>
              <a:ext cx="1243051" cy="1331213"/>
              <a:chOff x="3348614" y="4167801"/>
              <a:chExt cx="841834" cy="901541"/>
            </a:xfrm>
          </p:grpSpPr>
          <p:grpSp>
            <p:nvGrpSpPr>
              <p:cNvPr id="13" name="Group 5"/>
              <p:cNvGrpSpPr>
                <a:grpSpLocks/>
              </p:cNvGrpSpPr>
              <p:nvPr/>
            </p:nvGrpSpPr>
            <p:grpSpPr bwMode="auto">
              <a:xfrm rot="2700000">
                <a:off x="3250877" y="4445495"/>
                <a:ext cx="841834" cy="286446"/>
                <a:chOff x="1392" y="1488"/>
                <a:chExt cx="1584" cy="0"/>
              </a:xfrm>
            </p:grpSpPr>
            <p:sp>
              <p:nvSpPr>
                <p:cNvPr id="17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18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  <p:grpSp>
            <p:nvGrpSpPr>
              <p:cNvPr id="14" name="Group 5"/>
              <p:cNvGrpSpPr>
                <a:grpSpLocks/>
              </p:cNvGrpSpPr>
              <p:nvPr/>
            </p:nvGrpSpPr>
            <p:grpSpPr bwMode="auto">
              <a:xfrm rot="8100000">
                <a:off x="3348614" y="5069341"/>
                <a:ext cx="841834" cy="1"/>
                <a:chOff x="1392" y="1487"/>
                <a:chExt cx="1584" cy="1"/>
              </a:xfrm>
            </p:grpSpPr>
            <p:sp>
              <p:nvSpPr>
                <p:cNvPr id="15" name="Line 3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  <p:sp>
              <p:nvSpPr>
                <p:cNvPr id="16" name="Line 4"/>
                <p:cNvSpPr>
                  <a:spLocks noChangeShapeType="1"/>
                </p:cNvSpPr>
                <p:nvPr/>
              </p:nvSpPr>
              <p:spPr bwMode="auto">
                <a:xfrm>
                  <a:off x="1392" y="1487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1200" dirty="0"/>
                </a:p>
              </p:txBody>
            </p:sp>
          </p:grpSp>
        </p:grpSp>
        <p:sp>
          <p:nvSpPr>
            <p:cNvPr id="12" name="Oval 11"/>
            <p:cNvSpPr/>
            <p:nvPr/>
          </p:nvSpPr>
          <p:spPr>
            <a:xfrm>
              <a:off x="5443535" y="4832344"/>
              <a:ext cx="244942" cy="239720"/>
            </a:xfrm>
            <a:prstGeom prst="ellipse">
              <a:avLst/>
            </a:prstGeom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7014392" y="272289"/>
            <a:ext cx="39946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86819" y="1358227"/>
            <a:ext cx="39946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207901" y="1574251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794804" y="319469"/>
            <a:ext cx="370814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32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891839" y="1442762"/>
            <a:ext cx="420107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32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2674" r="6413"/>
          <a:stretch/>
        </p:blipFill>
        <p:spPr>
          <a:xfrm>
            <a:off x="79696" y="2070372"/>
            <a:ext cx="3648863" cy="331236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998" y="2070372"/>
            <a:ext cx="4602719" cy="331236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883825" y="188664"/>
            <a:ext cx="9785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dirty="0" smtClean="0">
                <a:hlinkClick r:id="rId5"/>
              </a:rPr>
              <a:t>CMS 8 TeV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8056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b jets + same charge leptons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152" y="843681"/>
            <a:ext cx="5973832" cy="4525963"/>
          </a:xfrm>
        </p:spPr>
        <p:txBody>
          <a:bodyPr anchor="t" anchorCtr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Two same </a:t>
            </a:r>
            <a:r>
              <a:rPr lang="en-US" sz="2000" dirty="0"/>
              <a:t>sign </a:t>
            </a:r>
            <a:r>
              <a:rPr lang="en-US" sz="2000" dirty="0" smtClean="0"/>
              <a:t>leptons or </a:t>
            </a:r>
            <a:r>
              <a:rPr lang="en-US" sz="2000" dirty="0"/>
              <a:t>&gt;2 </a:t>
            </a:r>
            <a:r>
              <a:rPr lang="en-US" sz="2000" dirty="0" smtClean="0"/>
              <a:t>leptons</a:t>
            </a:r>
          </a:p>
          <a:p>
            <a:pPr lvl="1">
              <a:lnSpc>
                <a:spcPct val="100000"/>
              </a:lnSpc>
            </a:pPr>
            <a:r>
              <a:rPr lang="en-US" sz="1800" dirty="0" err="1" smtClean="0"/>
              <a:t>m</a:t>
            </a:r>
            <a:r>
              <a:rPr lang="en-US" sz="1800" baseline="-25000" dirty="0" err="1" smtClean="0"/>
              <a:t>ee</a:t>
            </a:r>
            <a:r>
              <a:rPr lang="en-US" sz="1800" dirty="0" smtClean="0"/>
              <a:t>&gt;15 GeV, not on Z-peak 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Two jets, at least one b-tagged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High </a:t>
            </a:r>
            <a:r>
              <a:rPr lang="en-US" sz="2000" dirty="0" err="1" smtClean="0"/>
              <a:t>E</a:t>
            </a:r>
            <a:r>
              <a:rPr lang="en-US" sz="2000" baseline="-25000" dirty="0" err="1"/>
              <a:t>T</a:t>
            </a:r>
            <a:r>
              <a:rPr lang="en-US" sz="2000" baseline="30000" dirty="0" err="1" smtClean="0"/>
              <a:t>miss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T</a:t>
            </a:r>
            <a:endParaRPr lang="en-US" sz="2000" baseline="300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8 signal regions optimized for different types of signal:</a:t>
            </a:r>
          </a:p>
          <a:p>
            <a:pPr lvl="1">
              <a:lnSpc>
                <a:spcPct val="100000"/>
              </a:lnSpc>
            </a:pPr>
            <a:r>
              <a:rPr lang="en-US" sz="1800" dirty="0" err="1" smtClean="0"/>
              <a:t>N</a:t>
            </a:r>
            <a:r>
              <a:rPr lang="en-US" sz="1800" baseline="-25000" dirty="0" err="1" smtClean="0"/>
              <a:t>b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(1,2,3), H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(&gt;400 GeV &lt; 700 GeV, &gt; 700 GeV),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(&gt;40 GeV &lt;100 GeV, &gt; 100 GeV) 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57200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hlinkClick r:id="rId3"/>
              </a:rPr>
              <a:t>ATLAS-CONF-2016-032</a:t>
            </a:r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 rot="13500000">
            <a:off x="7758878" y="755867"/>
            <a:ext cx="477997" cy="422966"/>
            <a:chOff x="1392" y="1488"/>
            <a:chExt cx="1584" cy="0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9" name="Group 5"/>
          <p:cNvGrpSpPr>
            <a:grpSpLocks/>
          </p:cNvGrpSpPr>
          <p:nvPr/>
        </p:nvGrpSpPr>
        <p:grpSpPr bwMode="auto">
          <a:xfrm rot="18900000">
            <a:off x="7761517" y="1335836"/>
            <a:ext cx="511647" cy="422966"/>
            <a:chOff x="1392" y="1488"/>
            <a:chExt cx="1584" cy="0"/>
          </a:xfrm>
        </p:grpSpPr>
        <p:sp>
          <p:nvSpPr>
            <p:cNvPr id="1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7917203" y="1182588"/>
            <a:ext cx="195862" cy="1958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5"/>
          <p:cNvGrpSpPr>
            <a:grpSpLocks/>
          </p:cNvGrpSpPr>
          <p:nvPr/>
        </p:nvGrpSpPr>
        <p:grpSpPr bwMode="auto">
          <a:xfrm rot="13500000">
            <a:off x="8104280" y="1073358"/>
            <a:ext cx="427793" cy="422966"/>
            <a:chOff x="1392" y="1488"/>
            <a:chExt cx="1584" cy="0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7955068" y="508301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t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grpSp>
        <p:nvGrpSpPr>
          <p:cNvPr id="27" name="Group 5"/>
          <p:cNvGrpSpPr>
            <a:grpSpLocks/>
          </p:cNvGrpSpPr>
          <p:nvPr/>
        </p:nvGrpSpPr>
        <p:grpSpPr bwMode="auto">
          <a:xfrm rot="18900000">
            <a:off x="8088865" y="1046571"/>
            <a:ext cx="479520" cy="422966"/>
            <a:chOff x="1392" y="1488"/>
            <a:chExt cx="1584" cy="0"/>
          </a:xfrm>
        </p:grpSpPr>
        <p:sp>
          <p:nvSpPr>
            <p:cNvPr id="2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30" name="Group 5"/>
          <p:cNvGrpSpPr>
            <a:grpSpLocks/>
          </p:cNvGrpSpPr>
          <p:nvPr/>
        </p:nvGrpSpPr>
        <p:grpSpPr bwMode="auto">
          <a:xfrm rot="13500000">
            <a:off x="7773796" y="1361549"/>
            <a:ext cx="427793" cy="422966"/>
            <a:chOff x="1392" y="1488"/>
            <a:chExt cx="1584" cy="0"/>
          </a:xfrm>
        </p:grpSpPr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3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33" name="Group 5"/>
          <p:cNvGrpSpPr>
            <a:grpSpLocks/>
          </p:cNvGrpSpPr>
          <p:nvPr/>
        </p:nvGrpSpPr>
        <p:grpSpPr bwMode="auto">
          <a:xfrm rot="18900000">
            <a:off x="7758655" y="717815"/>
            <a:ext cx="479520" cy="422966"/>
            <a:chOff x="1392" y="1488"/>
            <a:chExt cx="1584" cy="0"/>
          </a:xfrm>
        </p:grpSpPr>
        <p:sp>
          <p:nvSpPr>
            <p:cNvPr id="3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  <p:sp>
          <p:nvSpPr>
            <p:cNvPr id="3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>
                <a:solidFill>
                  <a:prstClr val="black"/>
                </a:solidFill>
                <a:latin typeface="Cambria Math"/>
                <a:cs typeface="Cambria Math"/>
              </a:endParaRPr>
            </a:p>
          </p:txBody>
        </p:sp>
      </p:grpSp>
      <p:grpSp>
        <p:nvGrpSpPr>
          <p:cNvPr id="36" name="Group 126"/>
          <p:cNvGrpSpPr>
            <a:grpSpLocks noChangeAspect="1"/>
          </p:cNvGrpSpPr>
          <p:nvPr/>
        </p:nvGrpSpPr>
        <p:grpSpPr bwMode="auto">
          <a:xfrm>
            <a:off x="7213765" y="841583"/>
            <a:ext cx="473138" cy="107711"/>
            <a:chOff x="804" y="3212"/>
            <a:chExt cx="1348" cy="308"/>
          </a:xfrm>
        </p:grpSpPr>
        <p:sp>
          <p:nvSpPr>
            <p:cNvPr id="37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38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39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40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</p:grpSp>
      <p:grpSp>
        <p:nvGrpSpPr>
          <p:cNvPr id="44" name="Group 126"/>
          <p:cNvGrpSpPr>
            <a:grpSpLocks noChangeAspect="1"/>
          </p:cNvGrpSpPr>
          <p:nvPr/>
        </p:nvGrpSpPr>
        <p:grpSpPr bwMode="auto">
          <a:xfrm>
            <a:off x="7210255" y="1464600"/>
            <a:ext cx="473138" cy="107711"/>
            <a:chOff x="804" y="3212"/>
            <a:chExt cx="1348" cy="308"/>
          </a:xfrm>
        </p:grpSpPr>
        <p:sp>
          <p:nvSpPr>
            <p:cNvPr id="45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46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47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  <p:sp>
          <p:nvSpPr>
            <p:cNvPr id="48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800" dirty="0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7652213" y="488541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t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565533" y="1347803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t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955140" y="1079160"/>
            <a:ext cx="7678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8415" cmpd="sng">
                  <a:noFill/>
                  <a:prstDash val="solid"/>
                </a:ln>
              </a:rPr>
              <a:t>t</a:t>
            </a:r>
            <a:endParaRPr lang="en-US" sz="2800" b="0" cap="none" spc="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81521" y="1915064"/>
            <a:ext cx="212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+VLQ (TT,BB) + UED </a:t>
            </a:r>
            <a:endParaRPr lang="en-US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97" y="3629454"/>
            <a:ext cx="4280462" cy="307137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2488" y="3629454"/>
            <a:ext cx="4280462" cy="3071378"/>
          </a:xfrm>
          <a:prstGeom prst="rect">
            <a:avLst/>
          </a:prstGeom>
        </p:spPr>
      </p:pic>
      <p:sp>
        <p:nvSpPr>
          <p:cNvPr id="54" name="Date Placeholder 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9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941"/>
          </a:xfrm>
        </p:spPr>
        <p:txBody>
          <a:bodyPr/>
          <a:lstStyle/>
          <a:p>
            <a:r>
              <a:rPr lang="en-US" dirty="0" smtClean="0"/>
              <a:t>Seesaw: 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93" y="1107147"/>
            <a:ext cx="8229600" cy="5033677"/>
          </a:xfrm>
        </p:spPr>
        <p:txBody>
          <a:bodyPr anchor="t" anchorCtr="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/>
              <a:t>Type I: add right handed singlet</a:t>
            </a:r>
          </a:p>
          <a:p>
            <a:pPr>
              <a:lnSpc>
                <a:spcPct val="100000"/>
              </a:lnSpc>
            </a:pPr>
            <a:endParaRPr lang="en-US" sz="2800" dirty="0" smtClean="0"/>
          </a:p>
          <a:p>
            <a:pPr>
              <a:lnSpc>
                <a:spcPct val="100000"/>
              </a:lnSpc>
            </a:pPr>
            <a:endParaRPr lang="en-US" sz="2800" dirty="0" smtClean="0"/>
          </a:p>
          <a:p>
            <a:pPr>
              <a:lnSpc>
                <a:spcPct val="100000"/>
              </a:lnSpc>
            </a:pPr>
            <a:r>
              <a:rPr lang="en-US" sz="2800" dirty="0" smtClean="0"/>
              <a:t>Type II: add scalar triplet</a:t>
            </a:r>
          </a:p>
          <a:p>
            <a:pPr>
              <a:lnSpc>
                <a:spcPct val="100000"/>
              </a:lnSpc>
            </a:pPr>
            <a:endParaRPr lang="en-US" sz="2800" dirty="0" smtClean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 smtClean="0"/>
              <a:t>Type III: add fermion triplet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 smtClean="0"/>
          </a:p>
          <a:p>
            <a:pPr>
              <a:lnSpc>
                <a:spcPct val="100000"/>
              </a:lnSpc>
            </a:pPr>
            <a:r>
              <a:rPr lang="en-US" sz="2800" dirty="0" smtClean="0"/>
              <a:t>Seesaw: </a:t>
            </a:r>
            <a:r>
              <a:rPr lang="en-US" sz="2800" dirty="0" err="1" smtClean="0"/>
              <a:t>m</a:t>
            </a:r>
            <a:r>
              <a:rPr lang="en-US" sz="2800" baseline="-25000" dirty="0" err="1" smtClean="0"/>
              <a:t>ν</a:t>
            </a:r>
            <a:r>
              <a:rPr lang="en-US" sz="2800" dirty="0" smtClean="0"/>
              <a:t> ~ 1/M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 , 1/M</a:t>
            </a:r>
            <a:r>
              <a:rPr lang="en-US" sz="2800" baseline="-25000" dirty="0" smtClean="0"/>
              <a:t>Δ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, 1/M</a:t>
            </a:r>
            <a:r>
              <a:rPr lang="en-US" sz="2800" baseline="-25000" dirty="0" smtClean="0"/>
              <a:t>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2017-05-18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64218"/>
          <a:stretch/>
        </p:blipFill>
        <p:spPr>
          <a:xfrm>
            <a:off x="5613399" y="769470"/>
            <a:ext cx="2594709" cy="12998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5551"/>
          <a:stretch/>
        </p:blipFill>
        <p:spPr>
          <a:xfrm>
            <a:off x="4933574" y="3573929"/>
            <a:ext cx="2498024" cy="1299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8710" r="36628"/>
          <a:stretch/>
        </p:blipFill>
        <p:spPr>
          <a:xfrm>
            <a:off x="4544358" y="2144807"/>
            <a:ext cx="1788366" cy="129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0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Custom 6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66CCFF"/>
      </a:hlink>
      <a:folHlink>
        <a:srgbClr val="66CCFF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4524</TotalTime>
  <Words>1648</Words>
  <Application>Microsoft Macintosh PowerPoint</Application>
  <PresentationFormat>On-screen Show (4:3)</PresentationFormat>
  <Paragraphs>337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Twilight</vt:lpstr>
      <vt:lpstr>Searches for other new phenomena in final states with leptons and photons in ATLAS and CMS</vt:lpstr>
      <vt:lpstr>Introduction</vt:lpstr>
      <vt:lpstr>Quark and lepton compositness: Why and how?</vt:lpstr>
      <vt:lpstr>Excited quark search</vt:lpstr>
      <vt:lpstr>Excited leptons search</vt:lpstr>
      <vt:lpstr>Boosted Z  ee</vt:lpstr>
      <vt:lpstr>Dilepton final state:        non-resonant interpretation</vt:lpstr>
      <vt:lpstr>b jets + same charge leptons</vt:lpstr>
      <vt:lpstr>Seesaw: ingredients</vt:lpstr>
      <vt:lpstr>Type III seesaw in multileptons</vt:lpstr>
      <vt:lpstr>Doubly charged Higgs </vt:lpstr>
      <vt:lpstr>PowerPoint Presentation</vt:lpstr>
      <vt:lpstr>Light resonance decaying to a pair of jets produced in association with a photon or a jet</vt:lpstr>
      <vt:lpstr>Conclusions</vt:lpstr>
      <vt:lpstr>extras</vt:lpstr>
      <vt:lpstr>q* Lagrangian</vt:lpstr>
      <vt:lpstr>q* cross section limit</vt:lpstr>
      <vt:lpstr>ATLAS dijet gq limit</vt:lpstr>
      <vt:lpstr>l* yields and systematics</vt:lpstr>
      <vt:lpstr>l* 1D distributions</vt:lpstr>
      <vt:lpstr>4-t Lagrangian</vt:lpstr>
      <vt:lpstr>tttt preselection and SR definition</vt:lpstr>
      <vt:lpstr>tttt yields and systematics</vt:lpstr>
      <vt:lpstr>tttt distribution after pre-selection</vt:lpstr>
      <vt:lpstr>Type III Seesaw SRs</vt:lpstr>
      <vt:lpstr>H++ (ATLAS) systematics (post fit)</vt:lpstr>
      <vt:lpstr>H++ CMS BPs and SRs</vt:lpstr>
      <vt:lpstr>H++ CMS systematics</vt:lpstr>
      <vt:lpstr>H++ CMS limits</vt:lpstr>
    </vt:vector>
  </TitlesOfParts>
  <Company>UBC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‘Other’ new phenomena</dc:title>
  <dc:creator>Wojciech Fedorko</dc:creator>
  <cp:lastModifiedBy>Wojciech Fedorko</cp:lastModifiedBy>
  <cp:revision>166</cp:revision>
  <dcterms:created xsi:type="dcterms:W3CDTF">2017-04-30T09:30:14Z</dcterms:created>
  <dcterms:modified xsi:type="dcterms:W3CDTF">2017-05-18T02:10:46Z</dcterms:modified>
</cp:coreProperties>
</file>