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2"/>
  </p:notesMasterIdLst>
  <p:sldIdLst>
    <p:sldId id="259" r:id="rId2"/>
    <p:sldId id="261" r:id="rId3"/>
    <p:sldId id="260" r:id="rId4"/>
    <p:sldId id="291" r:id="rId5"/>
    <p:sldId id="256" r:id="rId6"/>
    <p:sldId id="264" r:id="rId7"/>
    <p:sldId id="265" r:id="rId8"/>
    <p:sldId id="266" r:id="rId9"/>
    <p:sldId id="267" r:id="rId10"/>
    <p:sldId id="274" r:id="rId11"/>
    <p:sldId id="275" r:id="rId12"/>
    <p:sldId id="276" r:id="rId13"/>
    <p:sldId id="277" r:id="rId14"/>
    <p:sldId id="278" r:id="rId15"/>
    <p:sldId id="279" r:id="rId16"/>
    <p:sldId id="280" r:id="rId17"/>
    <p:sldId id="281" r:id="rId18"/>
    <p:sldId id="282" r:id="rId19"/>
    <p:sldId id="283" r:id="rId20"/>
    <p:sldId id="284" r:id="rId21"/>
    <p:sldId id="273" r:id="rId22"/>
    <p:sldId id="285" r:id="rId23"/>
    <p:sldId id="286" r:id="rId24"/>
    <p:sldId id="290" r:id="rId25"/>
    <p:sldId id="289" r:id="rId26"/>
    <p:sldId id="292" r:id="rId27"/>
    <p:sldId id="263" r:id="rId28"/>
    <p:sldId id="293" r:id="rId29"/>
    <p:sldId id="271" r:id="rId30"/>
    <p:sldId id="25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932" autoAdjust="0"/>
  </p:normalViewPr>
  <p:slideViewPr>
    <p:cSldViewPr>
      <p:cViewPr>
        <p:scale>
          <a:sx n="75" d="100"/>
          <a:sy n="75" d="100"/>
        </p:scale>
        <p:origin x="-2562" y="-840"/>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6CB289-3FBC-4E5F-B8F5-BE029F5F0015}" type="datetimeFigureOut">
              <a:rPr lang="en-US" smtClean="0"/>
              <a:t>4/18/2016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44A0B8-EC3B-4511-9A8B-7FBCE64EB1FF}" type="slidenum">
              <a:rPr lang="en-US" smtClean="0"/>
              <a:t>‹#›</a:t>
            </a:fld>
            <a:endParaRPr lang="en-US"/>
          </a:p>
        </p:txBody>
      </p:sp>
    </p:spTree>
    <p:extLst>
      <p:ext uri="{BB962C8B-B14F-4D97-AF65-F5344CB8AC3E}">
        <p14:creationId xmlns:p14="http://schemas.microsoft.com/office/powerpoint/2010/main" val="759980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A0B8-EC3B-4511-9A8B-7FBCE64EB1FF}" type="slidenum">
              <a:rPr lang="en-US" smtClean="0"/>
              <a:t>5</a:t>
            </a:fld>
            <a:endParaRPr lang="en-US"/>
          </a:p>
        </p:txBody>
      </p:sp>
    </p:spTree>
    <p:extLst>
      <p:ext uri="{BB962C8B-B14F-4D97-AF65-F5344CB8AC3E}">
        <p14:creationId xmlns:p14="http://schemas.microsoft.com/office/powerpoint/2010/main" val="2981089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Root files with shower data obtained by running ./submitMarlinJob.sh -b eos-CLICdet_40_PROPER_SEED-gamma-1to1500.txt -t /home/</a:t>
            </a:r>
            <a:r>
              <a:rPr lang="en-US" dirty="0" err="1" smtClean="0"/>
              <a:t>nikiforo</a:t>
            </a:r>
            <a:r>
              <a:rPr lang="en-US" dirty="0" smtClean="0"/>
              <a:t>/CLICdet_40Calib/output/showerShapes.xml -G /home/</a:t>
            </a:r>
            <a:r>
              <a:rPr lang="en-US" dirty="0" err="1" smtClean="0"/>
              <a:t>nikiforo</a:t>
            </a:r>
            <a:r>
              <a:rPr lang="en-US" dirty="0" smtClean="0"/>
              <a:t>/CLICdet_40Calib/GearOutput.xml -x /</a:t>
            </a:r>
            <a:r>
              <a:rPr lang="en-US" dirty="0" err="1" smtClean="0"/>
              <a:t>afs</a:t>
            </a:r>
            <a:r>
              <a:rPr lang="en-US" dirty="0" smtClean="0"/>
              <a:t>/cern.ch/</a:t>
            </a:r>
            <a:r>
              <a:rPr lang="en-US" dirty="0" err="1" smtClean="0"/>
              <a:t>eng</a:t>
            </a:r>
            <a:r>
              <a:rPr lang="en-US" dirty="0" smtClean="0"/>
              <a:t>/</a:t>
            </a:r>
            <a:r>
              <a:rPr lang="en-US" dirty="0" err="1" smtClean="0"/>
              <a:t>clic</a:t>
            </a:r>
            <a:r>
              <a:rPr lang="en-US" dirty="0" smtClean="0"/>
              <a:t>/work/</a:t>
            </a:r>
            <a:r>
              <a:rPr lang="en-US" dirty="0" err="1" smtClean="0"/>
              <a:t>ilcsoft</a:t>
            </a:r>
            <a:r>
              <a:rPr lang="en-US" dirty="0" smtClean="0"/>
              <a:t>/HEAD-2016-02-19/</a:t>
            </a:r>
            <a:r>
              <a:rPr lang="en-US" dirty="0" err="1" smtClean="0"/>
              <a:t>lcgeo</a:t>
            </a:r>
            <a:r>
              <a:rPr lang="en-US" dirty="0" smtClean="0"/>
              <a:t>/HEAD/CLIC/compact/</a:t>
            </a:r>
            <a:r>
              <a:rPr lang="en-US" dirty="0" err="1" smtClean="0"/>
              <a:t>CLICdet_ECalStudy</a:t>
            </a:r>
            <a:r>
              <a:rPr lang="en-US" dirty="0" smtClean="0"/>
              <a:t>/CLICdet_40.xml -m -1 -d ShowerData_CLICdet_40_gamma_1to1500GeV -X</a:t>
            </a:r>
          </a:p>
          <a:p>
            <a:r>
              <a:rPr lang="en-US" dirty="0" smtClean="0"/>
              <a:t>For each point.</a:t>
            </a:r>
            <a:r>
              <a:rPr lang="en-US" baseline="0" dirty="0" smtClean="0"/>
              <a:t>  </a:t>
            </a:r>
            <a:r>
              <a:rPr lang="en-US" baseline="0" dirty="0" err="1" smtClean="0"/>
              <a:t>ShowerData</a:t>
            </a:r>
            <a:r>
              <a:rPr lang="en-US" baseline="0" dirty="0" smtClean="0"/>
              <a:t> processor from </a:t>
            </a:r>
            <a:r>
              <a:rPr lang="en-US" baseline="0" dirty="0" err="1" smtClean="0"/>
              <a:t>ClicPerformance</a:t>
            </a:r>
            <a:r>
              <a:rPr lang="en-US" baseline="0" dirty="0" smtClean="0"/>
              <a:t> is needed. </a:t>
            </a:r>
          </a:p>
          <a:p>
            <a:endParaRPr lang="en-US" dirty="0" smtClean="0"/>
          </a:p>
          <a:p>
            <a:r>
              <a:rPr lang="en-US" dirty="0" smtClean="0"/>
              <a:t>Then /</a:t>
            </a:r>
            <a:r>
              <a:rPr lang="en-US" dirty="0" err="1" smtClean="0"/>
              <a:t>afs</a:t>
            </a:r>
            <a:r>
              <a:rPr lang="en-US" dirty="0" smtClean="0"/>
              <a:t>/cern.ch/user/n/</a:t>
            </a:r>
            <a:r>
              <a:rPr lang="en-US" dirty="0" err="1" smtClean="0"/>
              <a:t>nikiforo</a:t>
            </a:r>
            <a:r>
              <a:rPr lang="en-US" dirty="0" smtClean="0"/>
              <a:t>/scripts/</a:t>
            </a:r>
            <a:r>
              <a:rPr lang="en-US" dirty="0" err="1" smtClean="0"/>
              <a:t>drawShowerDepthPlot.C</a:t>
            </a:r>
            <a:r>
              <a:rPr lang="en-US" dirty="0" smtClean="0"/>
              <a:t> is used on each model </a:t>
            </a:r>
            <a:endParaRPr lang="en-US" dirty="0"/>
          </a:p>
        </p:txBody>
      </p:sp>
      <p:sp>
        <p:nvSpPr>
          <p:cNvPr id="4" name="Slide Number Placeholder 3"/>
          <p:cNvSpPr>
            <a:spLocks noGrp="1"/>
          </p:cNvSpPr>
          <p:nvPr>
            <p:ph type="sldNum" sz="quarter" idx="10"/>
          </p:nvPr>
        </p:nvSpPr>
        <p:spPr/>
        <p:txBody>
          <a:bodyPr/>
          <a:lstStyle/>
          <a:p>
            <a:fld id="{F044A0B8-EC3B-4511-9A8B-7FBCE64EB1FF}" type="slidenum">
              <a:rPr lang="en-US" smtClean="0"/>
              <a:t>6</a:t>
            </a:fld>
            <a:endParaRPr lang="en-US"/>
          </a:p>
        </p:txBody>
      </p:sp>
    </p:spTree>
    <p:extLst>
      <p:ext uri="{BB962C8B-B14F-4D97-AF65-F5344CB8AC3E}">
        <p14:creationId xmlns:p14="http://schemas.microsoft.com/office/powerpoint/2010/main" val="1523088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the output of Steve’s calibration procedure</a:t>
            </a:r>
            <a:endParaRPr lang="en-US" dirty="0"/>
          </a:p>
        </p:txBody>
      </p:sp>
      <p:sp>
        <p:nvSpPr>
          <p:cNvPr id="4" name="Slide Number Placeholder 3"/>
          <p:cNvSpPr>
            <a:spLocks noGrp="1"/>
          </p:cNvSpPr>
          <p:nvPr>
            <p:ph type="sldNum" sz="quarter" idx="10"/>
          </p:nvPr>
        </p:nvSpPr>
        <p:spPr/>
        <p:txBody>
          <a:bodyPr/>
          <a:lstStyle/>
          <a:p>
            <a:fld id="{F044A0B8-EC3B-4511-9A8B-7FBCE64EB1FF}" type="slidenum">
              <a:rPr lang="en-US" smtClean="0"/>
              <a:t>11</a:t>
            </a:fld>
            <a:endParaRPr lang="en-US"/>
          </a:p>
        </p:txBody>
      </p:sp>
    </p:spTree>
    <p:extLst>
      <p:ext uri="{BB962C8B-B14F-4D97-AF65-F5344CB8AC3E}">
        <p14:creationId xmlns:p14="http://schemas.microsoft.com/office/powerpoint/2010/main" val="1379624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afs</a:t>
            </a:r>
            <a:r>
              <a:rPr lang="en-US" dirty="0" smtClean="0"/>
              <a:t>/cern.ch/user/n/</a:t>
            </a:r>
            <a:r>
              <a:rPr lang="en-US" dirty="0" err="1" smtClean="0"/>
              <a:t>nikiforo</a:t>
            </a:r>
            <a:r>
              <a:rPr lang="en-US" dirty="0" smtClean="0"/>
              <a:t>/scripts/</a:t>
            </a:r>
            <a:r>
              <a:rPr lang="en-US" dirty="0" err="1" smtClean="0"/>
              <a:t>linearFit.C</a:t>
            </a:r>
            <a:r>
              <a:rPr lang="en-US" dirty="0" smtClean="0"/>
              <a:t> will be used to fit. Here, just a simple visualization using</a:t>
            </a:r>
            <a:r>
              <a:rPr lang="en-US" baseline="0" dirty="0" smtClean="0"/>
              <a:t> </a:t>
            </a:r>
            <a:r>
              <a:rPr lang="en-US" baseline="0" dirty="0" err="1" smtClean="0"/>
              <a:t>showerData</a:t>
            </a:r>
            <a:r>
              <a:rPr lang="en-US" baseline="0" dirty="0" smtClean="0"/>
              <a:t>-&gt;Draw("</a:t>
            </a:r>
            <a:r>
              <a:rPr lang="en-US" baseline="0" dirty="0" err="1" smtClean="0"/>
              <a:t>total_layerGroup_energy</a:t>
            </a:r>
            <a:r>
              <a:rPr lang="en-US" baseline="0" dirty="0" smtClean="0"/>
              <a:t>[0]:</a:t>
            </a:r>
            <a:r>
              <a:rPr lang="en-US" baseline="0" dirty="0" err="1" smtClean="0"/>
              <a:t>total_layerGroup_energy</a:t>
            </a:r>
            <a:r>
              <a:rPr lang="en-US" baseline="0" dirty="0" smtClean="0"/>
              <a:t>[1]:</a:t>
            </a:r>
            <a:r>
              <a:rPr lang="en-US" baseline="0" dirty="0" err="1" smtClean="0"/>
              <a:t>totalLeakEnergy</a:t>
            </a:r>
            <a:r>
              <a:rPr lang="en-US" baseline="0" dirty="0" smtClean="0"/>
              <a:t>","</a:t>
            </a:r>
            <a:r>
              <a:rPr lang="en-US" baseline="0" dirty="0" err="1" smtClean="0"/>
              <a:t>trueEnergy</a:t>
            </a:r>
            <a:r>
              <a:rPr lang="en-US" baseline="0" dirty="0" smtClean="0"/>
              <a:t>==1500","")</a:t>
            </a:r>
          </a:p>
          <a:p>
            <a:r>
              <a:rPr lang="en-US" dirty="0" smtClean="0"/>
              <a:t>Fo</a:t>
            </a:r>
            <a:r>
              <a:rPr lang="en-US" baseline="0" dirty="0" smtClean="0"/>
              <a:t>r CLIC_o2_v04</a:t>
            </a:r>
            <a:endParaRPr lang="en-US" dirty="0" smtClean="0"/>
          </a:p>
        </p:txBody>
      </p:sp>
      <p:sp>
        <p:nvSpPr>
          <p:cNvPr id="4" name="Slide Number Placeholder 3"/>
          <p:cNvSpPr>
            <a:spLocks noGrp="1"/>
          </p:cNvSpPr>
          <p:nvPr>
            <p:ph type="sldNum" sz="quarter" idx="10"/>
          </p:nvPr>
        </p:nvSpPr>
        <p:spPr/>
        <p:txBody>
          <a:bodyPr/>
          <a:lstStyle/>
          <a:p>
            <a:fld id="{F044A0B8-EC3B-4511-9A8B-7FBCE64EB1FF}" type="slidenum">
              <a:rPr lang="en-US" smtClean="0"/>
              <a:t>19</a:t>
            </a:fld>
            <a:endParaRPr lang="en-US"/>
          </a:p>
        </p:txBody>
      </p:sp>
    </p:spTree>
    <p:extLst>
      <p:ext uri="{BB962C8B-B14F-4D97-AF65-F5344CB8AC3E}">
        <p14:creationId xmlns:p14="http://schemas.microsoft.com/office/powerpoint/2010/main" val="2826969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Obtained using /</a:t>
            </a:r>
            <a:r>
              <a:rPr lang="en-US" dirty="0" err="1" smtClean="0"/>
              <a:t>afs</a:t>
            </a:r>
            <a:r>
              <a:rPr lang="en-US" dirty="0" smtClean="0"/>
              <a:t>/cern.ch/user/n/</a:t>
            </a:r>
            <a:r>
              <a:rPr lang="en-US" dirty="0" err="1" smtClean="0"/>
              <a:t>nikiforo</a:t>
            </a:r>
            <a:r>
              <a:rPr lang="en-US" dirty="0" smtClean="0"/>
              <a:t>/scripts/makeSDPlots1to1500.C which creates all the total energy distribution plots for every energy point and every model</a:t>
            </a:r>
            <a:r>
              <a:rPr lang="en-US" baseline="0" dirty="0" smtClean="0"/>
              <a:t> and fits iteratively </a:t>
            </a:r>
            <a:r>
              <a:rPr lang="en-US" baseline="0" dirty="0" err="1" smtClean="0"/>
              <a:t>gaussians</a:t>
            </a:r>
            <a:r>
              <a:rPr lang="en-US" baseline="0" dirty="0" smtClean="0"/>
              <a:t> within 3 sigma. The script uses calibration parameters obtained using ~/scripts/</a:t>
            </a:r>
            <a:r>
              <a:rPr lang="en-US" baseline="0" dirty="0" err="1" smtClean="0"/>
              <a:t>linearFit.C</a:t>
            </a:r>
            <a:r>
              <a:rPr lang="en-US" baseline="0" dirty="0" smtClean="0"/>
              <a:t> which fits a plane to the set of 3d points in the space of </a:t>
            </a:r>
            <a:r>
              <a:rPr lang="en-US" baseline="0" dirty="0" err="1" smtClean="0"/>
              <a:t>totalEnergyECalFront</a:t>
            </a:r>
            <a:r>
              <a:rPr lang="en-US" baseline="0" dirty="0" smtClean="0"/>
              <a:t> x </a:t>
            </a:r>
            <a:r>
              <a:rPr lang="en-US" baseline="0" dirty="0" err="1" smtClean="0"/>
              <a:t>totalEnergyECalBack</a:t>
            </a:r>
            <a:r>
              <a:rPr lang="en-US" baseline="0" dirty="0" smtClean="0"/>
              <a:t> x </a:t>
            </a:r>
            <a:r>
              <a:rPr lang="en-US" baseline="0" dirty="0" err="1" smtClean="0"/>
              <a:t>totalEnergyHCal</a:t>
            </a:r>
            <a:endParaRPr lang="en-US" dirty="0"/>
          </a:p>
        </p:txBody>
      </p:sp>
      <p:sp>
        <p:nvSpPr>
          <p:cNvPr id="4" name="Slide Number Placeholder 3"/>
          <p:cNvSpPr>
            <a:spLocks noGrp="1"/>
          </p:cNvSpPr>
          <p:nvPr>
            <p:ph type="sldNum" sz="quarter" idx="10"/>
          </p:nvPr>
        </p:nvSpPr>
        <p:spPr/>
        <p:txBody>
          <a:bodyPr/>
          <a:lstStyle/>
          <a:p>
            <a:fld id="{F044A0B8-EC3B-4511-9A8B-7FBCE64EB1FF}" type="slidenum">
              <a:rPr lang="en-US" smtClean="0"/>
              <a:t>21</a:t>
            </a:fld>
            <a:endParaRPr lang="en-US"/>
          </a:p>
        </p:txBody>
      </p:sp>
    </p:spTree>
    <p:extLst>
      <p:ext uri="{BB962C8B-B14F-4D97-AF65-F5344CB8AC3E}">
        <p14:creationId xmlns:p14="http://schemas.microsoft.com/office/powerpoint/2010/main" val="2750972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Obtained using /</a:t>
            </a:r>
            <a:r>
              <a:rPr lang="en-US" dirty="0" err="1" smtClean="0"/>
              <a:t>afs</a:t>
            </a:r>
            <a:r>
              <a:rPr lang="en-US" dirty="0" smtClean="0"/>
              <a:t>/cern.ch/user/n/</a:t>
            </a:r>
            <a:r>
              <a:rPr lang="en-US" dirty="0" err="1" smtClean="0"/>
              <a:t>nikiforo</a:t>
            </a:r>
            <a:r>
              <a:rPr lang="en-US" dirty="0" smtClean="0"/>
              <a:t>/scripts/makeSDPlots1to1500.C which creates all the total energy distribution plots for every energy point and every model</a:t>
            </a:r>
            <a:r>
              <a:rPr lang="en-US" baseline="0" dirty="0" smtClean="0"/>
              <a:t> and fits iteratively </a:t>
            </a:r>
            <a:r>
              <a:rPr lang="en-US" baseline="0" dirty="0" err="1" smtClean="0"/>
              <a:t>gaussians</a:t>
            </a:r>
            <a:r>
              <a:rPr lang="en-US" baseline="0" dirty="0" smtClean="0"/>
              <a:t> within 3 sigma. The script uses calibration parameters obtained using ~/scripts/</a:t>
            </a:r>
            <a:r>
              <a:rPr lang="en-US" baseline="0" dirty="0" err="1" smtClean="0"/>
              <a:t>linearFit.C</a:t>
            </a:r>
            <a:r>
              <a:rPr lang="en-US" baseline="0" dirty="0" smtClean="0"/>
              <a:t> which fits a plane to the set of 3d points in the space of </a:t>
            </a:r>
            <a:r>
              <a:rPr lang="en-US" baseline="0" dirty="0" err="1" smtClean="0"/>
              <a:t>totalEnergyECalFront</a:t>
            </a:r>
            <a:r>
              <a:rPr lang="en-US" baseline="0" dirty="0" smtClean="0"/>
              <a:t> x </a:t>
            </a:r>
            <a:r>
              <a:rPr lang="en-US" baseline="0" dirty="0" err="1" smtClean="0"/>
              <a:t>totalEnergyECalBack</a:t>
            </a:r>
            <a:r>
              <a:rPr lang="en-US" baseline="0" dirty="0" smtClean="0"/>
              <a:t> x </a:t>
            </a:r>
            <a:r>
              <a:rPr lang="en-US" baseline="0" dirty="0" err="1" smtClean="0"/>
              <a:t>totalEnergyHCal</a:t>
            </a:r>
            <a:endParaRPr lang="en-US" dirty="0"/>
          </a:p>
        </p:txBody>
      </p:sp>
      <p:sp>
        <p:nvSpPr>
          <p:cNvPr id="4" name="Slide Number Placeholder 3"/>
          <p:cNvSpPr>
            <a:spLocks noGrp="1"/>
          </p:cNvSpPr>
          <p:nvPr>
            <p:ph type="sldNum" sz="quarter" idx="10"/>
          </p:nvPr>
        </p:nvSpPr>
        <p:spPr/>
        <p:txBody>
          <a:bodyPr/>
          <a:lstStyle/>
          <a:p>
            <a:fld id="{F044A0B8-EC3B-4511-9A8B-7FBCE64EB1FF}" type="slidenum">
              <a:rPr lang="en-US" smtClean="0"/>
              <a:t>22</a:t>
            </a:fld>
            <a:endParaRPr lang="en-US"/>
          </a:p>
        </p:txBody>
      </p:sp>
    </p:spTree>
    <p:extLst>
      <p:ext uri="{BB962C8B-B14F-4D97-AF65-F5344CB8AC3E}">
        <p14:creationId xmlns:p14="http://schemas.microsoft.com/office/powerpoint/2010/main" val="2750972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Obtained using /</a:t>
            </a:r>
            <a:r>
              <a:rPr lang="en-US" dirty="0" err="1" smtClean="0"/>
              <a:t>afs</a:t>
            </a:r>
            <a:r>
              <a:rPr lang="en-US" dirty="0" smtClean="0"/>
              <a:t>/cern.ch/user/n/</a:t>
            </a:r>
            <a:r>
              <a:rPr lang="en-US" dirty="0" err="1" smtClean="0"/>
              <a:t>nikiforo</a:t>
            </a:r>
            <a:r>
              <a:rPr lang="en-US" dirty="0" smtClean="0"/>
              <a:t>/scripts/makeSDPlots1to1500.C which creates all the total energy distribution plots for every energy point and every model</a:t>
            </a:r>
            <a:r>
              <a:rPr lang="en-US" baseline="0" dirty="0" smtClean="0"/>
              <a:t> and fits iteratively </a:t>
            </a:r>
            <a:r>
              <a:rPr lang="en-US" baseline="0" dirty="0" err="1" smtClean="0"/>
              <a:t>gaussians</a:t>
            </a:r>
            <a:r>
              <a:rPr lang="en-US" baseline="0" dirty="0" smtClean="0"/>
              <a:t> within 3 sigma. The script uses calibration parameters obtained using ~/scripts/</a:t>
            </a:r>
            <a:r>
              <a:rPr lang="en-US" baseline="0" dirty="0" err="1" smtClean="0"/>
              <a:t>linearFit.C</a:t>
            </a:r>
            <a:r>
              <a:rPr lang="en-US" baseline="0" dirty="0" smtClean="0"/>
              <a:t> which fits a plane to the set of 3d points in the space of </a:t>
            </a:r>
            <a:r>
              <a:rPr lang="en-US" baseline="0" dirty="0" err="1" smtClean="0"/>
              <a:t>totalEnergyECalFront</a:t>
            </a:r>
            <a:r>
              <a:rPr lang="en-US" baseline="0" dirty="0" smtClean="0"/>
              <a:t> x </a:t>
            </a:r>
            <a:r>
              <a:rPr lang="en-US" baseline="0" dirty="0" err="1" smtClean="0"/>
              <a:t>totalEnergyECalBack</a:t>
            </a:r>
            <a:r>
              <a:rPr lang="en-US" baseline="0" dirty="0" smtClean="0"/>
              <a:t> x </a:t>
            </a:r>
            <a:r>
              <a:rPr lang="en-US" baseline="0" dirty="0" err="1" smtClean="0"/>
              <a:t>totalEnergyHCal</a:t>
            </a:r>
            <a:endParaRPr lang="en-US" dirty="0"/>
          </a:p>
        </p:txBody>
      </p:sp>
      <p:sp>
        <p:nvSpPr>
          <p:cNvPr id="4" name="Slide Number Placeholder 3"/>
          <p:cNvSpPr>
            <a:spLocks noGrp="1"/>
          </p:cNvSpPr>
          <p:nvPr>
            <p:ph type="sldNum" sz="quarter" idx="10"/>
          </p:nvPr>
        </p:nvSpPr>
        <p:spPr/>
        <p:txBody>
          <a:bodyPr/>
          <a:lstStyle/>
          <a:p>
            <a:fld id="{F044A0B8-EC3B-4511-9A8B-7FBCE64EB1FF}" type="slidenum">
              <a:rPr lang="en-US" smtClean="0"/>
              <a:t>23</a:t>
            </a:fld>
            <a:endParaRPr lang="en-US"/>
          </a:p>
        </p:txBody>
      </p:sp>
    </p:spTree>
    <p:extLst>
      <p:ext uri="{BB962C8B-B14F-4D97-AF65-F5344CB8AC3E}">
        <p14:creationId xmlns:p14="http://schemas.microsoft.com/office/powerpoint/2010/main" val="2750972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r>
              <a:rPr lang="en-US" smtClean="0"/>
              <a:t>18/04/2016</a:t>
            </a:r>
            <a:endParaRPr lang="en-US"/>
          </a:p>
        </p:txBody>
      </p:sp>
      <p:sp>
        <p:nvSpPr>
          <p:cNvPr id="17" name="Footer Placeholder 16"/>
          <p:cNvSpPr>
            <a:spLocks noGrp="1"/>
          </p:cNvSpPr>
          <p:nvPr>
            <p:ph type="ftr" sz="quarter" idx="11"/>
          </p:nvPr>
        </p:nvSpPr>
        <p:spPr>
          <a:xfrm>
            <a:off x="2898648" y="6355080"/>
            <a:ext cx="3474720" cy="365760"/>
          </a:xfrm>
        </p:spPr>
        <p:txBody>
          <a:bodyPr/>
          <a:lstStyle/>
          <a:p>
            <a:r>
              <a:rPr lang="en-US" smtClean="0"/>
              <a:t>ECal Optimization, N. Nikiforou</a:t>
            </a:r>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C6457D3E-0CB0-416D-8D3F-9EE2D6712DE4}"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18/04/2016</a:t>
            </a:r>
            <a:endParaRPr lang="en-US"/>
          </a:p>
        </p:txBody>
      </p:sp>
      <p:sp>
        <p:nvSpPr>
          <p:cNvPr id="5" name="Footer Placeholder 4"/>
          <p:cNvSpPr>
            <a:spLocks noGrp="1"/>
          </p:cNvSpPr>
          <p:nvPr>
            <p:ph type="ftr" sz="quarter" idx="11"/>
          </p:nvPr>
        </p:nvSpPr>
        <p:spPr/>
        <p:txBody>
          <a:bodyPr/>
          <a:lstStyle/>
          <a:p>
            <a:r>
              <a:rPr lang="en-US" smtClean="0"/>
              <a:t>ECal Optimization, N. Nikiforou</a:t>
            </a:r>
            <a:endParaRPr lang="en-US"/>
          </a:p>
        </p:txBody>
      </p:sp>
      <p:sp>
        <p:nvSpPr>
          <p:cNvPr id="6" name="Slide Number Placeholder 5"/>
          <p:cNvSpPr>
            <a:spLocks noGrp="1"/>
          </p:cNvSpPr>
          <p:nvPr>
            <p:ph type="sldNum" sz="quarter" idx="12"/>
          </p:nvPr>
        </p:nvSpPr>
        <p:spPr/>
        <p:txBody>
          <a:bodyPr/>
          <a:lstStyle/>
          <a:p>
            <a:fld id="{C6457D3E-0CB0-416D-8D3F-9EE2D6712DE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18/04/2016</a:t>
            </a:r>
            <a:endParaRPr lang="en-US"/>
          </a:p>
        </p:txBody>
      </p:sp>
      <p:sp>
        <p:nvSpPr>
          <p:cNvPr id="5" name="Footer Placeholder 4"/>
          <p:cNvSpPr>
            <a:spLocks noGrp="1"/>
          </p:cNvSpPr>
          <p:nvPr>
            <p:ph type="ftr" sz="quarter" idx="11"/>
          </p:nvPr>
        </p:nvSpPr>
        <p:spPr/>
        <p:txBody>
          <a:bodyPr/>
          <a:lstStyle/>
          <a:p>
            <a:r>
              <a:rPr lang="en-US" smtClean="0"/>
              <a:t>ECal Optimization, N. Nikiforou</a:t>
            </a:r>
            <a:endParaRPr lang="en-US"/>
          </a:p>
        </p:txBody>
      </p:sp>
      <p:sp>
        <p:nvSpPr>
          <p:cNvPr id="6" name="Slide Number Placeholder 5"/>
          <p:cNvSpPr>
            <a:spLocks noGrp="1"/>
          </p:cNvSpPr>
          <p:nvPr>
            <p:ph type="sldNum" sz="quarter" idx="12"/>
          </p:nvPr>
        </p:nvSpPr>
        <p:spPr/>
        <p:txBody>
          <a:bodyPr/>
          <a:lstStyle/>
          <a:p>
            <a:fld id="{C6457D3E-0CB0-416D-8D3F-9EE2D6712DE4}"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18/04/2016</a:t>
            </a:r>
            <a:endParaRPr lang="en-US"/>
          </a:p>
        </p:txBody>
      </p:sp>
      <p:sp>
        <p:nvSpPr>
          <p:cNvPr id="5" name="Footer Placeholder 4"/>
          <p:cNvSpPr>
            <a:spLocks noGrp="1"/>
          </p:cNvSpPr>
          <p:nvPr>
            <p:ph type="ftr" sz="quarter" idx="11"/>
          </p:nvPr>
        </p:nvSpPr>
        <p:spPr/>
        <p:txBody>
          <a:bodyPr/>
          <a:lstStyle/>
          <a:p>
            <a:r>
              <a:rPr lang="en-US" smtClean="0"/>
              <a:t>ECal Optimization, N. Nikiforou</a:t>
            </a:r>
            <a:endParaRPr lang="en-US"/>
          </a:p>
        </p:txBody>
      </p:sp>
      <p:sp>
        <p:nvSpPr>
          <p:cNvPr id="6" name="Slide Number Placeholder 5"/>
          <p:cNvSpPr>
            <a:spLocks noGrp="1"/>
          </p:cNvSpPr>
          <p:nvPr>
            <p:ph type="sldNum" sz="quarter" idx="12"/>
          </p:nvPr>
        </p:nvSpPr>
        <p:spPr/>
        <p:txBody>
          <a:bodyPr/>
          <a:lstStyle/>
          <a:p>
            <a:fld id="{C6457D3E-0CB0-416D-8D3F-9EE2D6712DE4}"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r>
              <a:rPr lang="en-US" smtClean="0"/>
              <a:t>18/04/2016</a:t>
            </a:r>
            <a:endParaRPr lang="en-US"/>
          </a:p>
        </p:txBody>
      </p:sp>
      <p:sp>
        <p:nvSpPr>
          <p:cNvPr id="5" name="Footer Placeholder 4"/>
          <p:cNvSpPr>
            <a:spLocks noGrp="1"/>
          </p:cNvSpPr>
          <p:nvPr>
            <p:ph type="ftr" sz="quarter" idx="11"/>
          </p:nvPr>
        </p:nvSpPr>
        <p:spPr>
          <a:xfrm>
            <a:off x="2898648" y="6355080"/>
            <a:ext cx="3474720" cy="365760"/>
          </a:xfrm>
        </p:spPr>
        <p:txBody>
          <a:bodyPr/>
          <a:lstStyle/>
          <a:p>
            <a:r>
              <a:rPr lang="en-US" smtClean="0"/>
              <a:t>ECal Optimization, N. Nikiforou</a:t>
            </a:r>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C6457D3E-0CB0-416D-8D3F-9EE2D6712DE4}"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18/04/2016</a:t>
            </a:r>
            <a:endParaRPr lang="en-US"/>
          </a:p>
        </p:txBody>
      </p:sp>
      <p:sp>
        <p:nvSpPr>
          <p:cNvPr id="6" name="Footer Placeholder 5"/>
          <p:cNvSpPr>
            <a:spLocks noGrp="1"/>
          </p:cNvSpPr>
          <p:nvPr>
            <p:ph type="ftr" sz="quarter" idx="11"/>
          </p:nvPr>
        </p:nvSpPr>
        <p:spPr/>
        <p:txBody>
          <a:bodyPr/>
          <a:lstStyle/>
          <a:p>
            <a:r>
              <a:rPr lang="en-US" smtClean="0"/>
              <a:t>ECal Optimization, N. Nikiforou</a:t>
            </a:r>
            <a:endParaRPr lang="en-US"/>
          </a:p>
        </p:txBody>
      </p:sp>
      <p:sp>
        <p:nvSpPr>
          <p:cNvPr id="7" name="Slide Number Placeholder 6"/>
          <p:cNvSpPr>
            <a:spLocks noGrp="1"/>
          </p:cNvSpPr>
          <p:nvPr>
            <p:ph type="sldNum" sz="quarter" idx="12"/>
          </p:nvPr>
        </p:nvSpPr>
        <p:spPr/>
        <p:txBody>
          <a:bodyPr/>
          <a:lstStyle/>
          <a:p>
            <a:fld id="{C6457D3E-0CB0-416D-8D3F-9EE2D6712DE4}"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en-US" smtClean="0"/>
              <a:t>18/04/2016</a:t>
            </a:r>
            <a:endParaRPr lang="en-US"/>
          </a:p>
        </p:txBody>
      </p:sp>
      <p:sp>
        <p:nvSpPr>
          <p:cNvPr id="8" name="Footer Placeholder 7"/>
          <p:cNvSpPr>
            <a:spLocks noGrp="1"/>
          </p:cNvSpPr>
          <p:nvPr>
            <p:ph type="ftr" sz="quarter" idx="11"/>
          </p:nvPr>
        </p:nvSpPr>
        <p:spPr/>
        <p:txBody>
          <a:bodyPr/>
          <a:lstStyle/>
          <a:p>
            <a:r>
              <a:rPr lang="en-US" smtClean="0"/>
              <a:t>ECal Optimization, N. Nikiforou</a:t>
            </a:r>
            <a:endParaRPr lang="en-US"/>
          </a:p>
        </p:txBody>
      </p:sp>
      <p:sp>
        <p:nvSpPr>
          <p:cNvPr id="9" name="Slide Number Placeholder 8"/>
          <p:cNvSpPr>
            <a:spLocks noGrp="1"/>
          </p:cNvSpPr>
          <p:nvPr>
            <p:ph type="sldNum" sz="quarter" idx="12"/>
          </p:nvPr>
        </p:nvSpPr>
        <p:spPr/>
        <p:txBody>
          <a:bodyPr/>
          <a:lstStyle/>
          <a:p>
            <a:fld id="{C6457D3E-0CB0-416D-8D3F-9EE2D6712DE4}"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18/04/2016</a:t>
            </a:r>
            <a:endParaRPr lang="en-US"/>
          </a:p>
        </p:txBody>
      </p:sp>
      <p:sp>
        <p:nvSpPr>
          <p:cNvPr id="3" name="Footer Placeholder 2"/>
          <p:cNvSpPr>
            <a:spLocks noGrp="1"/>
          </p:cNvSpPr>
          <p:nvPr>
            <p:ph type="ftr" sz="quarter" idx="11"/>
          </p:nvPr>
        </p:nvSpPr>
        <p:spPr/>
        <p:txBody>
          <a:bodyPr/>
          <a:lstStyle/>
          <a:p>
            <a:r>
              <a:rPr lang="en-US" smtClean="0"/>
              <a:t>ECal Optimization, N. Nikiforou</a:t>
            </a:r>
            <a:endParaRPr lang="en-US"/>
          </a:p>
        </p:txBody>
      </p:sp>
      <p:sp>
        <p:nvSpPr>
          <p:cNvPr id="4" name="Slide Number Placeholder 3"/>
          <p:cNvSpPr>
            <a:spLocks noGrp="1"/>
          </p:cNvSpPr>
          <p:nvPr>
            <p:ph type="sldNum" sz="quarter" idx="12"/>
          </p:nvPr>
        </p:nvSpPr>
        <p:spPr/>
        <p:txBody>
          <a:bodyPr/>
          <a:lstStyle/>
          <a:p>
            <a:fld id="{C6457D3E-0CB0-416D-8D3F-9EE2D6712DE4}"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18/04/2016</a:t>
            </a:r>
            <a:endParaRPr lang="en-US"/>
          </a:p>
        </p:txBody>
      </p:sp>
      <p:sp>
        <p:nvSpPr>
          <p:cNvPr id="6" name="Footer Placeholder 5"/>
          <p:cNvSpPr>
            <a:spLocks noGrp="1"/>
          </p:cNvSpPr>
          <p:nvPr>
            <p:ph type="ftr" sz="quarter" idx="11"/>
          </p:nvPr>
        </p:nvSpPr>
        <p:spPr/>
        <p:txBody>
          <a:bodyPr/>
          <a:lstStyle/>
          <a:p>
            <a:r>
              <a:rPr lang="en-US" smtClean="0"/>
              <a:t>ECal Optimization, N. Nikiforou</a:t>
            </a:r>
            <a:endParaRPr lang="en-US"/>
          </a:p>
        </p:txBody>
      </p:sp>
      <p:sp>
        <p:nvSpPr>
          <p:cNvPr id="7" name="Slide Number Placeholder 6"/>
          <p:cNvSpPr>
            <a:spLocks noGrp="1"/>
          </p:cNvSpPr>
          <p:nvPr>
            <p:ph type="sldNum" sz="quarter" idx="12"/>
          </p:nvPr>
        </p:nvSpPr>
        <p:spPr/>
        <p:txBody>
          <a:bodyPr/>
          <a:lstStyle/>
          <a:p>
            <a:fld id="{C6457D3E-0CB0-416D-8D3F-9EE2D6712DE4}"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18/04/2016</a:t>
            </a:r>
            <a:endParaRPr lang="en-US"/>
          </a:p>
        </p:txBody>
      </p:sp>
      <p:sp>
        <p:nvSpPr>
          <p:cNvPr id="6" name="Footer Placeholder 5"/>
          <p:cNvSpPr>
            <a:spLocks noGrp="1"/>
          </p:cNvSpPr>
          <p:nvPr>
            <p:ph type="ftr" sz="quarter" idx="11"/>
          </p:nvPr>
        </p:nvSpPr>
        <p:spPr/>
        <p:txBody>
          <a:bodyPr/>
          <a:lstStyle/>
          <a:p>
            <a:r>
              <a:rPr lang="en-US" smtClean="0"/>
              <a:t>ECal Optimization, N. Nikiforou</a:t>
            </a:r>
            <a:endParaRPr lang="en-US"/>
          </a:p>
        </p:txBody>
      </p:sp>
      <p:sp>
        <p:nvSpPr>
          <p:cNvPr id="7" name="Slide Number Placeholder 6"/>
          <p:cNvSpPr>
            <a:spLocks noGrp="1"/>
          </p:cNvSpPr>
          <p:nvPr>
            <p:ph type="sldNum" sz="quarter" idx="12"/>
          </p:nvPr>
        </p:nvSpPr>
        <p:spPr/>
        <p:txBody>
          <a:bodyPr/>
          <a:lstStyle/>
          <a:p>
            <a:fld id="{C6457D3E-0CB0-416D-8D3F-9EE2D6712DE4}"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r>
              <a:rPr lang="en-US" smtClean="0"/>
              <a:t>18/04/2016</a:t>
            </a:r>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lang="en-US" smtClean="0"/>
              <a:t>ECal Optimization, N. Nikiforou</a:t>
            </a:r>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C6457D3E-0CB0-416D-8D3F-9EE2D6712DE4}"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80.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3.emf"/></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Calorimeter Calibration Issues and </a:t>
            </a:r>
            <a:r>
              <a:rPr lang="en-US" dirty="0" err="1" smtClean="0"/>
              <a:t>ECal</a:t>
            </a:r>
            <a:r>
              <a:rPr lang="en-US" dirty="0" smtClean="0"/>
              <a:t> Optimization with DD4hep</a:t>
            </a:r>
            <a:endParaRPr lang="en-US" dirty="0"/>
          </a:p>
        </p:txBody>
      </p:sp>
      <p:sp>
        <p:nvSpPr>
          <p:cNvPr id="5" name="Subtitle 4"/>
          <p:cNvSpPr>
            <a:spLocks noGrp="1"/>
          </p:cNvSpPr>
          <p:nvPr>
            <p:ph type="subTitle" idx="1"/>
          </p:nvPr>
        </p:nvSpPr>
        <p:spPr/>
        <p:txBody>
          <a:bodyPr>
            <a:normAutofit fontScale="70000" lnSpcReduction="20000"/>
          </a:bodyPr>
          <a:lstStyle/>
          <a:p>
            <a:r>
              <a:rPr lang="en-US" dirty="0" smtClean="0"/>
              <a:t>Nikiforos Nikiforou</a:t>
            </a:r>
          </a:p>
          <a:p>
            <a:r>
              <a:rPr lang="en-US" dirty="0" smtClean="0"/>
              <a:t>CERN/EP-LCD</a:t>
            </a:r>
            <a:endParaRPr lang="en-US" dirty="0" smtClean="0"/>
          </a:p>
        </p:txBody>
      </p:sp>
      <p:sp>
        <p:nvSpPr>
          <p:cNvPr id="6" name="Slide Number Placeholder 5"/>
          <p:cNvSpPr>
            <a:spLocks noGrp="1"/>
          </p:cNvSpPr>
          <p:nvPr>
            <p:ph type="sldNum" sz="quarter" idx="12"/>
          </p:nvPr>
        </p:nvSpPr>
        <p:spPr/>
        <p:txBody>
          <a:bodyPr/>
          <a:lstStyle/>
          <a:p>
            <a:fld id="{C6457D3E-0CB0-416D-8D3F-9EE2D6712DE4}" type="slidenum">
              <a:rPr lang="en-US" smtClean="0"/>
              <a:t>1</a:t>
            </a:fld>
            <a:endParaRPr lang="en-US"/>
          </a:p>
        </p:txBody>
      </p:sp>
      <p:sp>
        <p:nvSpPr>
          <p:cNvPr id="2" name="Date Placeholder 1"/>
          <p:cNvSpPr>
            <a:spLocks noGrp="1"/>
          </p:cNvSpPr>
          <p:nvPr>
            <p:ph type="dt" sz="half" idx="10"/>
          </p:nvPr>
        </p:nvSpPr>
        <p:spPr/>
        <p:txBody>
          <a:bodyPr/>
          <a:lstStyle/>
          <a:p>
            <a:r>
              <a:rPr lang="en-US" smtClean="0"/>
              <a:t>18/04/2016</a:t>
            </a:r>
            <a:endParaRPr lang="en-US"/>
          </a:p>
        </p:txBody>
      </p:sp>
      <p:sp>
        <p:nvSpPr>
          <p:cNvPr id="3" name="Footer Placeholder 2"/>
          <p:cNvSpPr>
            <a:spLocks noGrp="1"/>
          </p:cNvSpPr>
          <p:nvPr>
            <p:ph type="ftr" sz="quarter" idx="11"/>
          </p:nvPr>
        </p:nvSpPr>
        <p:spPr/>
        <p:txBody>
          <a:bodyPr/>
          <a:lstStyle/>
          <a:p>
            <a:r>
              <a:rPr lang="en-US" smtClean="0"/>
              <a:t>ECal Optimization, N. Nikiforou</a:t>
            </a:r>
            <a:endParaRPr lang="en-US"/>
          </a:p>
        </p:txBody>
      </p:sp>
    </p:spTree>
    <p:extLst>
      <p:ext uri="{BB962C8B-B14F-4D97-AF65-F5344CB8AC3E}">
        <p14:creationId xmlns:p14="http://schemas.microsoft.com/office/powerpoint/2010/main" val="477419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Calibration Issues	</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10</a:t>
            </a:fld>
            <a:endParaRPr lang="en-US"/>
          </a:p>
        </p:txBody>
      </p:sp>
      <p:sp>
        <p:nvSpPr>
          <p:cNvPr id="6" name="Content Placeholder 5"/>
          <p:cNvSpPr>
            <a:spLocks noGrp="1"/>
          </p:cNvSpPr>
          <p:nvPr>
            <p:ph sz="quarter" idx="1"/>
          </p:nvPr>
        </p:nvSpPr>
        <p:spPr/>
        <p:txBody>
          <a:bodyPr>
            <a:normAutofit fontScale="92500" lnSpcReduction="10000"/>
          </a:bodyPr>
          <a:lstStyle/>
          <a:p>
            <a:r>
              <a:rPr lang="en-US" sz="2400" dirty="0" smtClean="0"/>
              <a:t>To compare model performance (resolution, leakage) one has to calibrate first (Geant4 GeV -&gt; particle GeV)</a:t>
            </a:r>
          </a:p>
          <a:p>
            <a:pPr lvl="1"/>
            <a:r>
              <a:rPr lang="en-US" sz="2100" dirty="0" smtClean="0"/>
              <a:t>I only look at digitized calorimeter hits, so no Pandora calibration constants used</a:t>
            </a:r>
          </a:p>
          <a:p>
            <a:r>
              <a:rPr lang="en-US" sz="2400" dirty="0" smtClean="0"/>
              <a:t>Start by using the digitization part of the Calibration procedure by Steve</a:t>
            </a:r>
          </a:p>
          <a:p>
            <a:pPr lvl="1"/>
            <a:r>
              <a:rPr lang="en-US" sz="2100" dirty="0" smtClean="0"/>
              <a:t>Use single particles (10 GeV γ, 50 GeV K0L), fit </a:t>
            </a:r>
            <a:r>
              <a:rPr lang="en-US" sz="2100" dirty="0" err="1" smtClean="0"/>
              <a:t>gaussians</a:t>
            </a:r>
            <a:r>
              <a:rPr lang="en-US" sz="2100" dirty="0" smtClean="0"/>
              <a:t>, get </a:t>
            </a:r>
            <a:r>
              <a:rPr lang="en-US" sz="2100" dirty="0" err="1" smtClean="0"/>
              <a:t>CalibrECAL</a:t>
            </a:r>
            <a:r>
              <a:rPr lang="en-US" sz="2100" dirty="0" smtClean="0"/>
              <a:t>, </a:t>
            </a:r>
            <a:r>
              <a:rPr lang="en-US" sz="2100" dirty="0" err="1" smtClean="0"/>
              <a:t>CalibrHCAL</a:t>
            </a:r>
            <a:r>
              <a:rPr lang="en-US" sz="2100" dirty="0" smtClean="0"/>
              <a:t>: t</a:t>
            </a:r>
            <a:r>
              <a:rPr lang="en-US" sz="1800" dirty="0" smtClean="0"/>
              <a:t>hese are constants of the order </a:t>
            </a:r>
            <a:r>
              <a:rPr lang="en-US" sz="1800" b="1" dirty="0" smtClean="0"/>
              <a:t>40-50</a:t>
            </a:r>
          </a:p>
          <a:p>
            <a:pPr lvl="1"/>
            <a:r>
              <a:rPr lang="en-US" sz="1800" dirty="0" smtClean="0">
                <a:solidFill>
                  <a:srgbClr val="7030A0"/>
                </a:solidFill>
              </a:rPr>
              <a:t>Puzzle: Say in the </a:t>
            </a:r>
            <a:r>
              <a:rPr lang="en-US" sz="1800" dirty="0" err="1" smtClean="0">
                <a:solidFill>
                  <a:srgbClr val="7030A0"/>
                </a:solidFill>
              </a:rPr>
              <a:t>ECal</a:t>
            </a:r>
            <a:r>
              <a:rPr lang="en-US" sz="1800" dirty="0" smtClean="0">
                <a:solidFill>
                  <a:srgbClr val="7030A0"/>
                </a:solidFill>
              </a:rPr>
              <a:t>, 2.4 mm W + other dead material = 0.7 X0 and 0.5 mm Si is 0.0053 X0. Therefore I would have expected </a:t>
            </a:r>
            <a:r>
              <a:rPr lang="en-US" sz="1800" dirty="0" err="1" smtClean="0">
                <a:solidFill>
                  <a:srgbClr val="7030A0"/>
                </a:solidFill>
              </a:rPr>
              <a:t>CalibrECAL</a:t>
            </a:r>
            <a:r>
              <a:rPr lang="en-US" sz="1800" dirty="0" smtClean="0">
                <a:solidFill>
                  <a:srgbClr val="7030A0"/>
                </a:solidFill>
              </a:rPr>
              <a:t>=0.7/0.0053=</a:t>
            </a:r>
            <a:r>
              <a:rPr lang="en-US" sz="1800" b="1" dirty="0" smtClean="0">
                <a:solidFill>
                  <a:srgbClr val="7030A0"/>
                </a:solidFill>
              </a:rPr>
              <a:t>132</a:t>
            </a:r>
            <a:r>
              <a:rPr lang="en-US" sz="1800" dirty="0" smtClean="0">
                <a:solidFill>
                  <a:srgbClr val="7030A0"/>
                </a:solidFill>
              </a:rPr>
              <a:t> (:s ?) </a:t>
            </a:r>
          </a:p>
          <a:p>
            <a:pPr lvl="2"/>
            <a:r>
              <a:rPr lang="en-US" sz="1500" dirty="0" smtClean="0">
                <a:solidFill>
                  <a:srgbClr val="0000FF"/>
                </a:solidFill>
              </a:rPr>
              <a:t>The ratio works if absorber/sensitive slices are the same (or have similar X0). Verified by simulating ECal with W absorber and W slices marked as “sensitive”</a:t>
            </a:r>
          </a:p>
          <a:p>
            <a:pPr lvl="1"/>
            <a:r>
              <a:rPr lang="en-US" sz="1800" dirty="0" smtClean="0">
                <a:solidFill>
                  <a:srgbClr val="C00000"/>
                </a:solidFill>
              </a:rPr>
              <a:t>Anyway, we use what we get and we </a:t>
            </a:r>
            <a:r>
              <a:rPr lang="en-US" sz="1800" b="1" dirty="0" smtClean="0">
                <a:solidFill>
                  <a:srgbClr val="C00000"/>
                </a:solidFill>
              </a:rPr>
              <a:t>also assume an additional factor of 2 for the layers in the back which have 4.8 mm W </a:t>
            </a:r>
            <a:r>
              <a:rPr lang="en-US" sz="1800" dirty="0" smtClean="0">
                <a:solidFill>
                  <a:srgbClr val="C00000"/>
                </a:solidFill>
              </a:rPr>
              <a:t>(though it probably should be 1.925, taking into account the other dead material X0, even more different for other combinations of layers)</a:t>
            </a:r>
            <a:endParaRPr lang="en-US" sz="1800" b="1" dirty="0">
              <a:solidFill>
                <a:srgbClr val="C00000"/>
              </a:solidFill>
            </a:endParaRPr>
          </a:p>
        </p:txBody>
      </p:sp>
    </p:spTree>
    <p:extLst>
      <p:ext uri="{BB962C8B-B14F-4D97-AF65-F5344CB8AC3E}">
        <p14:creationId xmlns:p14="http://schemas.microsoft.com/office/powerpoint/2010/main" val="2290509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rotWithShape="1">
          <a:blip r:embed="rId3" cstate="print">
            <a:extLst>
              <a:ext uri="{28A0092B-C50C-407E-A947-70E740481C1C}">
                <a14:useLocalDpi xmlns:a14="http://schemas.microsoft.com/office/drawing/2010/main" val="0"/>
              </a:ext>
            </a:extLst>
          </a:blip>
          <a:srcRect t="9710"/>
          <a:stretch/>
        </p:blipFill>
        <p:spPr bwMode="auto">
          <a:xfrm>
            <a:off x="755576" y="1164566"/>
            <a:ext cx="3024344" cy="3175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Initial Calibration of a model (CLIC_o2_v04)</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11</a:t>
            </a:fld>
            <a:endParaRPr lang="en-US"/>
          </a:p>
        </p:txBody>
      </p:sp>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313"/>
          <a:stretch/>
        </p:blipFill>
        <p:spPr bwMode="auto">
          <a:xfrm>
            <a:off x="5364088" y="1175462"/>
            <a:ext cx="2993769" cy="3189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115616" y="1772816"/>
            <a:ext cx="1146468" cy="369332"/>
          </a:xfrm>
          <a:prstGeom prst="rect">
            <a:avLst/>
          </a:prstGeom>
          <a:noFill/>
        </p:spPr>
        <p:txBody>
          <a:bodyPr wrap="none" rtlCol="0">
            <a:spAutoFit/>
          </a:bodyPr>
          <a:lstStyle/>
          <a:p>
            <a:r>
              <a:rPr lang="en-US" dirty="0" smtClean="0"/>
              <a:t>10 GeV γ</a:t>
            </a:r>
            <a:endParaRPr lang="en-US" dirty="0"/>
          </a:p>
        </p:txBody>
      </p:sp>
      <p:sp>
        <p:nvSpPr>
          <p:cNvPr id="10" name="TextBox 9"/>
          <p:cNvSpPr txBox="1"/>
          <p:nvPr/>
        </p:nvSpPr>
        <p:spPr>
          <a:xfrm>
            <a:off x="5724128" y="1700808"/>
            <a:ext cx="1441420" cy="369332"/>
          </a:xfrm>
          <a:prstGeom prst="rect">
            <a:avLst/>
          </a:prstGeom>
          <a:noFill/>
        </p:spPr>
        <p:txBody>
          <a:bodyPr wrap="none" rtlCol="0">
            <a:spAutoFit/>
          </a:bodyPr>
          <a:lstStyle/>
          <a:p>
            <a:r>
              <a:rPr lang="en-US" dirty="0" smtClean="0"/>
              <a:t>50 GeV Κ0L</a:t>
            </a:r>
            <a:endParaRPr lang="en-US" dirty="0"/>
          </a:p>
        </p:txBody>
      </p:sp>
      <p:sp>
        <p:nvSpPr>
          <p:cNvPr id="11" name="TextBox 10"/>
          <p:cNvSpPr txBox="1"/>
          <p:nvPr/>
        </p:nvSpPr>
        <p:spPr>
          <a:xfrm>
            <a:off x="179512" y="4221088"/>
            <a:ext cx="4600940" cy="369332"/>
          </a:xfrm>
          <a:prstGeom prst="rect">
            <a:avLst/>
          </a:prstGeom>
          <a:noFill/>
        </p:spPr>
        <p:txBody>
          <a:bodyPr wrap="none" rtlCol="0">
            <a:spAutoFit/>
          </a:bodyPr>
          <a:lstStyle/>
          <a:p>
            <a:r>
              <a:rPr lang="en-US" dirty="0" smtClean="0"/>
              <a:t>Obtain </a:t>
            </a:r>
            <a:r>
              <a:rPr lang="en-US" b="1" dirty="0" err="1" smtClean="0">
                <a:latin typeface="Consolas" pitchFamily="49" charset="0"/>
                <a:cs typeface="Consolas" pitchFamily="49" charset="0"/>
              </a:rPr>
              <a:t>CalibrECal</a:t>
            </a:r>
            <a:r>
              <a:rPr lang="en-US" b="1" dirty="0" smtClean="0">
                <a:latin typeface="Consolas" pitchFamily="49" charset="0"/>
                <a:cs typeface="Consolas" pitchFamily="49" charset="0"/>
              </a:rPr>
              <a:t> = 40.34 and 80.68 </a:t>
            </a:r>
            <a:endParaRPr lang="en-US" b="1" dirty="0">
              <a:latin typeface="Consolas" pitchFamily="49" charset="0"/>
              <a:cs typeface="Consolas" pitchFamily="49" charset="0"/>
            </a:endParaRPr>
          </a:p>
        </p:txBody>
      </p:sp>
      <p:sp>
        <p:nvSpPr>
          <p:cNvPr id="12" name="TextBox 11"/>
          <p:cNvSpPr txBox="1"/>
          <p:nvPr/>
        </p:nvSpPr>
        <p:spPr>
          <a:xfrm>
            <a:off x="5148064" y="4283804"/>
            <a:ext cx="4094391" cy="369332"/>
          </a:xfrm>
          <a:prstGeom prst="rect">
            <a:avLst/>
          </a:prstGeom>
          <a:noFill/>
        </p:spPr>
        <p:txBody>
          <a:bodyPr wrap="none" rtlCol="0">
            <a:spAutoFit/>
          </a:bodyPr>
          <a:lstStyle/>
          <a:p>
            <a:r>
              <a:rPr lang="en-US" dirty="0" smtClean="0"/>
              <a:t>Obtain </a:t>
            </a:r>
            <a:r>
              <a:rPr lang="en-US" b="1" dirty="0" err="1" smtClean="0">
                <a:latin typeface="Consolas" pitchFamily="49" charset="0"/>
                <a:cs typeface="Consolas" pitchFamily="49" charset="0"/>
              </a:rPr>
              <a:t>CalibrHCalBarrel</a:t>
            </a:r>
            <a:r>
              <a:rPr lang="en-US" b="1" dirty="0" smtClean="0">
                <a:latin typeface="Consolas" pitchFamily="49" charset="0"/>
                <a:cs typeface="Consolas" pitchFamily="49" charset="0"/>
              </a:rPr>
              <a:t> = 46.62 </a:t>
            </a:r>
            <a:endParaRPr lang="en-US" b="1" dirty="0">
              <a:latin typeface="Consolas" pitchFamily="49" charset="0"/>
              <a:cs typeface="Consolas" pitchFamily="49" charset="0"/>
            </a:endParaRPr>
          </a:p>
        </p:txBody>
      </p:sp>
      <p:sp>
        <p:nvSpPr>
          <p:cNvPr id="8" name="TextBox 7"/>
          <p:cNvSpPr txBox="1"/>
          <p:nvPr/>
        </p:nvSpPr>
        <p:spPr>
          <a:xfrm>
            <a:off x="251520" y="4582869"/>
            <a:ext cx="8784976" cy="1846659"/>
          </a:xfrm>
          <a:prstGeom prst="rect">
            <a:avLst/>
          </a:prstGeom>
          <a:noFill/>
        </p:spPr>
        <p:txBody>
          <a:bodyPr wrap="square" rtlCol="0">
            <a:spAutoFit/>
          </a:bodyPr>
          <a:lstStyle/>
          <a:p>
            <a:r>
              <a:rPr lang="en-US" dirty="0" smtClean="0"/>
              <a:t>We can now digitize our hits and use them to make sums of energies and determine resolutions (or not?)</a:t>
            </a:r>
          </a:p>
          <a:p>
            <a:endParaRPr lang="en-US" sz="1400" dirty="0"/>
          </a:p>
          <a:p>
            <a:r>
              <a:rPr lang="en-US" sz="1600" b="1" dirty="0" smtClean="0"/>
              <a:t>N.B.:</a:t>
            </a:r>
            <a:r>
              <a:rPr lang="en-US" sz="1600" dirty="0" smtClean="0"/>
              <a:t> later in the Pandora calibration (not needed today) you obtain additional parameters like</a:t>
            </a:r>
          </a:p>
          <a:p>
            <a:r>
              <a:rPr lang="en-US" sz="1600" b="1" dirty="0" err="1" smtClean="0">
                <a:latin typeface="Consolas" pitchFamily="49" charset="0"/>
                <a:cs typeface="Consolas" pitchFamily="49" charset="0"/>
              </a:rPr>
              <a:t>ECalToEMGeVCalibration</a:t>
            </a:r>
            <a:r>
              <a:rPr lang="en-US" sz="1600" b="1" dirty="0" smtClean="0">
                <a:latin typeface="Consolas" pitchFamily="49" charset="0"/>
                <a:cs typeface="Consolas" pitchFamily="49" charset="0"/>
              </a:rPr>
              <a:t>=</a:t>
            </a:r>
            <a:r>
              <a:rPr lang="en-US" sz="1600" b="1" dirty="0" err="1" smtClean="0">
                <a:latin typeface="Consolas" pitchFamily="49" charset="0"/>
                <a:cs typeface="Consolas" pitchFamily="49" charset="0"/>
              </a:rPr>
              <a:t>HCalToEMGeVCalibration</a:t>
            </a:r>
            <a:r>
              <a:rPr lang="en-US" sz="1600" dirty="0" smtClean="0">
                <a:latin typeface="Consolas" pitchFamily="49" charset="0"/>
                <a:cs typeface="Consolas" pitchFamily="49" charset="0"/>
              </a:rPr>
              <a:t>=~</a:t>
            </a:r>
            <a:r>
              <a:rPr lang="en-US" sz="1600" b="1" dirty="0" smtClean="0">
                <a:solidFill>
                  <a:srgbClr val="FF0000"/>
                </a:solidFill>
                <a:latin typeface="Consolas" pitchFamily="49" charset="0"/>
                <a:cs typeface="Consolas" pitchFamily="49" charset="0"/>
              </a:rPr>
              <a:t>1</a:t>
            </a:r>
          </a:p>
          <a:p>
            <a:r>
              <a:rPr lang="en-US" sz="1600" b="1" dirty="0" err="1" smtClean="0">
                <a:latin typeface="Consolas" pitchFamily="49" charset="0"/>
                <a:cs typeface="Consolas" pitchFamily="49" charset="0"/>
              </a:rPr>
              <a:t>ECalToHadGeVCalibrationBarrel</a:t>
            </a:r>
            <a:r>
              <a:rPr lang="en-US" sz="1600" b="1" dirty="0">
                <a:latin typeface="Consolas" pitchFamily="49" charset="0"/>
                <a:cs typeface="Consolas" pitchFamily="49" charset="0"/>
              </a:rPr>
              <a:t>=~0.975 </a:t>
            </a:r>
            <a:r>
              <a:rPr lang="en-US" sz="1600" dirty="0" smtClean="0">
                <a:latin typeface="Consolas" pitchFamily="49" charset="0"/>
                <a:cs typeface="Consolas" pitchFamily="49" charset="0"/>
              </a:rPr>
              <a:t>and </a:t>
            </a:r>
            <a:r>
              <a:rPr lang="en-US" sz="1600" b="1" dirty="0" err="1" smtClean="0">
                <a:latin typeface="Consolas" pitchFamily="49" charset="0"/>
                <a:cs typeface="Consolas" pitchFamily="49" charset="0"/>
              </a:rPr>
              <a:t>HCalToHadGeVCalibration</a:t>
            </a:r>
            <a:r>
              <a:rPr lang="en-US" sz="1600" b="1" dirty="0" smtClean="0">
                <a:latin typeface="Consolas" pitchFamily="49" charset="0"/>
                <a:cs typeface="Consolas" pitchFamily="49" charset="0"/>
              </a:rPr>
              <a:t>=1.05</a:t>
            </a:r>
          </a:p>
          <a:p>
            <a:r>
              <a:rPr lang="en-US" sz="1600" dirty="0" smtClean="0">
                <a:solidFill>
                  <a:srgbClr val="FF0000"/>
                </a:solidFill>
                <a:latin typeface="+mj-lt"/>
                <a:cs typeface="Consolas" pitchFamily="49" charset="0"/>
              </a:rPr>
              <a:t>-&gt; Essentially we kind of digitize at the EM scale  (?)</a:t>
            </a:r>
          </a:p>
        </p:txBody>
      </p:sp>
    </p:spTree>
    <p:extLst>
      <p:ext uri="{BB962C8B-B14F-4D97-AF65-F5344CB8AC3E}">
        <p14:creationId xmlns:p14="http://schemas.microsoft.com/office/powerpoint/2010/main" val="4053816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fontScale="90000"/>
              </a:bodyPr>
              <a:lstStyle/>
              <a:p>
                <a:r>
                  <a:rPr lang="en-US" dirty="0" smtClean="0"/>
                  <a:t>Leakage in CLIC_o2_v04 for </a:t>
                </a:r>
                <a14:m>
                  <m:oMath xmlns:m="http://schemas.openxmlformats.org/officeDocument/2006/math">
                    <m:sSubSup>
                      <m:sSubSupPr>
                        <m:ctrlPr>
                          <a:rPr lang="en-US" b="0" i="1" smtClean="0">
                            <a:latin typeface="Cambria Math"/>
                          </a:rPr>
                        </m:ctrlPr>
                      </m:sSubSupPr>
                      <m:e>
                        <m:r>
                          <a:rPr lang="en-US" b="0" i="1" smtClean="0">
                            <a:latin typeface="Cambria Math"/>
                          </a:rPr>
                          <m:t>𝐸</m:t>
                        </m:r>
                      </m:e>
                      <m:sub>
                        <m:r>
                          <a:rPr lang="en-US" b="0" i="1" smtClean="0">
                            <a:latin typeface="Cambria Math"/>
                          </a:rPr>
                          <m:t>𝛾</m:t>
                        </m:r>
                      </m:sub>
                      <m:sup>
                        <m:r>
                          <a:rPr lang="en-US" b="0" i="1" smtClean="0">
                            <a:latin typeface="Cambria Math"/>
                          </a:rPr>
                          <m:t>𝑡𝑟𝑢𝑒</m:t>
                        </m:r>
                      </m:sup>
                    </m:sSubSup>
                    <m:r>
                      <a:rPr lang="en-US" b="0" i="1" smtClean="0">
                        <a:latin typeface="Cambria Math"/>
                      </a:rPr>
                      <m:t>=1500 </m:t>
                    </m:r>
                    <m:r>
                      <m:rPr>
                        <m:sty m:val="p"/>
                      </m:rPr>
                      <a:rPr lang="en-US" b="0" i="0" smtClean="0">
                        <a:latin typeface="Cambria Math"/>
                      </a:rPr>
                      <m:t>GeV</m:t>
                    </m:r>
                  </m:oMath>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2"/>
                <a:stretch>
                  <a:fillRect l="-1556" b="-14110"/>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12</a:t>
            </a:fld>
            <a:endParaRPr lang="en-US"/>
          </a:p>
        </p:txBody>
      </p:sp>
      <p:pic>
        <p:nvPicPr>
          <p:cNvPr id="2050"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601241" y="1219200"/>
            <a:ext cx="7941517" cy="493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835696" y="2204864"/>
            <a:ext cx="3096344" cy="1200329"/>
          </a:xfrm>
          <a:prstGeom prst="rect">
            <a:avLst/>
          </a:prstGeom>
          <a:noFill/>
        </p:spPr>
        <p:txBody>
          <a:bodyPr wrap="square" rtlCol="0">
            <a:spAutoFit/>
          </a:bodyPr>
          <a:lstStyle/>
          <a:p>
            <a:r>
              <a:rPr lang="en-US" b="1" i="1" dirty="0" smtClean="0">
                <a:solidFill>
                  <a:srgbClr val="FF0000"/>
                </a:solidFill>
              </a:rPr>
              <a:t>Clearly</a:t>
            </a:r>
            <a:r>
              <a:rPr lang="en-US" b="1" dirty="0" smtClean="0">
                <a:solidFill>
                  <a:srgbClr val="FF0000"/>
                </a:solidFill>
              </a:rPr>
              <a:t> we are losing energy in the HCal and recovery is needed</a:t>
            </a:r>
          </a:p>
          <a:p>
            <a:pPr marL="285750" indent="-285750">
              <a:buFont typeface="Wingdings" pitchFamily="2" charset="2"/>
              <a:buChar char="Ø"/>
            </a:pPr>
            <a:r>
              <a:rPr lang="en-US" b="1" dirty="0" smtClean="0">
                <a:solidFill>
                  <a:srgbClr val="0000FF"/>
                </a:solidFill>
              </a:rPr>
              <a:t>Add HCal energy</a:t>
            </a:r>
            <a:endParaRPr lang="en-US" b="1" dirty="0">
              <a:solidFill>
                <a:srgbClr val="0000FF"/>
              </a:solidFill>
            </a:endParaRPr>
          </a:p>
        </p:txBody>
      </p:sp>
    </p:spTree>
    <p:extLst>
      <p:ext uri="{BB962C8B-B14F-4D97-AF65-F5344CB8AC3E}">
        <p14:creationId xmlns:p14="http://schemas.microsoft.com/office/powerpoint/2010/main" val="3377598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fontScale="90000"/>
              </a:bodyPr>
              <a:lstStyle/>
              <a:p>
                <a:r>
                  <a:rPr lang="en-US" dirty="0" smtClean="0"/>
                  <a:t>Leakage Recovery in CLIC_o2_v04 for </a:t>
                </a:r>
                <a14:m>
                  <m:oMath xmlns:m="http://schemas.openxmlformats.org/officeDocument/2006/math">
                    <m:sSubSup>
                      <m:sSubSupPr>
                        <m:ctrlPr>
                          <a:rPr lang="en-US" b="0" i="1" smtClean="0">
                            <a:latin typeface="Cambria Math"/>
                          </a:rPr>
                        </m:ctrlPr>
                      </m:sSubSupPr>
                      <m:e>
                        <m:r>
                          <a:rPr lang="en-US" b="0" i="1" smtClean="0">
                            <a:latin typeface="Cambria Math"/>
                          </a:rPr>
                          <m:t>𝐸</m:t>
                        </m:r>
                      </m:e>
                      <m:sub>
                        <m:r>
                          <a:rPr lang="en-US" b="0" i="1" smtClean="0">
                            <a:latin typeface="Cambria Math"/>
                          </a:rPr>
                          <m:t>𝛾</m:t>
                        </m:r>
                      </m:sub>
                      <m:sup>
                        <m:r>
                          <a:rPr lang="en-US" b="0" i="1" smtClean="0">
                            <a:latin typeface="Cambria Math"/>
                          </a:rPr>
                          <m:t>𝑡𝑟𝑢𝑒</m:t>
                        </m:r>
                      </m:sup>
                    </m:sSubSup>
                    <m:r>
                      <a:rPr lang="en-US" b="0" i="1" smtClean="0">
                        <a:latin typeface="Cambria Math"/>
                      </a:rPr>
                      <m:t>=1500 </m:t>
                    </m:r>
                    <m:r>
                      <m:rPr>
                        <m:sty m:val="p"/>
                      </m:rPr>
                      <a:rPr lang="en-US" b="0" i="0" smtClean="0">
                        <a:latin typeface="Cambria Math"/>
                      </a:rPr>
                      <m:t>GeV</m:t>
                    </m:r>
                  </m:oMath>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2"/>
                <a:stretch>
                  <a:fillRect l="-1556" t="-8589"/>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13</a:t>
            </a:fld>
            <a:endParaRPr lang="en-US"/>
          </a:p>
        </p:txBody>
      </p:sp>
      <p:pic>
        <p:nvPicPr>
          <p:cNvPr id="3077" name="Picture 5"/>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633889" y="1219200"/>
            <a:ext cx="7876221" cy="493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mc:Choice xmlns:a14="http://schemas.microsoft.com/office/drawing/2010/main" Requires="a14">
          <p:sp>
            <p:nvSpPr>
              <p:cNvPr id="7" name="TextBox 6"/>
              <p:cNvSpPr txBox="1"/>
              <p:nvPr/>
            </p:nvSpPr>
            <p:spPr>
              <a:xfrm>
                <a:off x="1547664" y="2204864"/>
                <a:ext cx="4608512" cy="3416320"/>
              </a:xfrm>
              <a:prstGeom prst="rect">
                <a:avLst/>
              </a:prstGeom>
              <a:noFill/>
            </p:spPr>
            <p:txBody>
              <a:bodyPr wrap="square" rtlCol="0">
                <a:spAutoFit/>
              </a:bodyPr>
              <a:lstStyle/>
              <a:p>
                <a:r>
                  <a:rPr lang="en-US" b="1" dirty="0" smtClean="0">
                    <a:solidFill>
                      <a:srgbClr val="FF0000"/>
                    </a:solidFill>
                  </a:rPr>
                  <a:t>Again </a:t>
                </a:r>
                <a:r>
                  <a:rPr lang="en-US" b="1" i="1" dirty="0" smtClean="0">
                    <a:solidFill>
                      <a:srgbClr val="FF0000"/>
                    </a:solidFill>
                  </a:rPr>
                  <a:t>clearly</a:t>
                </a:r>
                <a:r>
                  <a:rPr lang="en-US" b="1" dirty="0" smtClean="0">
                    <a:solidFill>
                      <a:srgbClr val="FF0000"/>
                    </a:solidFill>
                  </a:rPr>
                  <a:t> we are doing something wrong in simply adding the HCal hits as digitized with </a:t>
                </a:r>
                <a:r>
                  <a:rPr lang="en-US" b="1" dirty="0" err="1" smtClean="0">
                    <a:solidFill>
                      <a:srgbClr val="FF0000"/>
                    </a:solidFill>
                  </a:rPr>
                  <a:t>CalibrHCAL</a:t>
                </a:r>
                <a:r>
                  <a:rPr lang="en-US" b="1" dirty="0" smtClean="0">
                    <a:solidFill>
                      <a:srgbClr val="FF0000"/>
                    </a:solidFill>
                  </a:rPr>
                  <a:t> (</a:t>
                </a:r>
                <a:r>
                  <a:rPr lang="en-US" b="1" dirty="0" err="1" smtClean="0">
                    <a:solidFill>
                      <a:srgbClr val="FF0000"/>
                    </a:solidFill>
                  </a:rPr>
                  <a:t>hadronic</a:t>
                </a:r>
                <a:r>
                  <a:rPr lang="en-US" b="1" dirty="0" smtClean="0">
                    <a:solidFill>
                      <a:srgbClr val="FF0000"/>
                    </a:solidFill>
                  </a:rPr>
                  <a:t> scale)</a:t>
                </a:r>
              </a:p>
              <a:p>
                <a:pPr marL="285750" indent="-285750">
                  <a:buFont typeface="Arial" pitchFamily="34" charset="0"/>
                  <a:buChar char="•"/>
                </a:pPr>
                <a:r>
                  <a:rPr lang="en-US" b="1" dirty="0" smtClean="0">
                    <a:solidFill>
                      <a:srgbClr val="7030A0"/>
                    </a:solidFill>
                  </a:rPr>
                  <a:t>Need to recalibrate HCal for EM scale</a:t>
                </a:r>
                <a:r>
                  <a:rPr lang="en-US" b="1" dirty="0" smtClean="0">
                    <a:solidFill>
                      <a:srgbClr val="7030A0"/>
                    </a:solidFill>
                  </a:rPr>
                  <a:t>!</a:t>
                </a:r>
              </a:p>
              <a:p>
                <a:pPr marL="742950" lvl="1" indent="-285750">
                  <a:buFont typeface="Arial" pitchFamily="34" charset="0"/>
                  <a:buChar char="•"/>
                </a:pPr>
                <a:r>
                  <a:rPr lang="en-US" b="1" dirty="0" smtClean="0">
                    <a:solidFill>
                      <a:srgbClr val="7030A0"/>
                    </a:solidFill>
                  </a:rPr>
                  <a:t>Not clear that this is to blame </a:t>
                </a:r>
                <a:endParaRPr lang="en-US" b="1" dirty="0" smtClean="0">
                  <a:solidFill>
                    <a:srgbClr val="7030A0"/>
                  </a:solidFill>
                </a:endParaRPr>
              </a:p>
              <a:p>
                <a:pPr marL="285750" indent="-285750">
                  <a:buFont typeface="Arial" pitchFamily="34" charset="0"/>
                  <a:buChar char="•"/>
                </a:pPr>
                <a:r>
                  <a:rPr lang="en-US" b="1" dirty="0" smtClean="0">
                    <a:solidFill>
                      <a:srgbClr val="7030A0"/>
                    </a:solidFill>
                  </a:rPr>
                  <a:t>Simply removing the </a:t>
                </a:r>
                <a:r>
                  <a:rPr lang="en-US" b="1" dirty="0" err="1" smtClean="0">
                    <a:solidFill>
                      <a:srgbClr val="7030A0"/>
                    </a:solidFill>
                  </a:rPr>
                  <a:t>ECal</a:t>
                </a:r>
                <a:r>
                  <a:rPr lang="en-US" b="1" dirty="0" smtClean="0">
                    <a:solidFill>
                      <a:srgbClr val="7030A0"/>
                    </a:solidFill>
                  </a:rPr>
                  <a:t> and firing photons on the HCal (which is the same for all models) does not really work</a:t>
                </a:r>
              </a:p>
              <a:p>
                <a:pPr marL="742950" lvl="1" indent="-285750">
                  <a:buFont typeface="Arial" pitchFamily="34" charset="0"/>
                  <a:buChar char="•"/>
                </a:pPr>
                <a:r>
                  <a:rPr lang="en-US" dirty="0" smtClean="0">
                    <a:solidFill>
                      <a:srgbClr val="7030A0"/>
                    </a:solidFill>
                  </a:rPr>
                  <a:t>Calibrate at 1500 GeV constraining </a:t>
                </a:r>
                <a14:m>
                  <m:oMath xmlns:m="http://schemas.openxmlformats.org/officeDocument/2006/math">
                    <m:sSub>
                      <m:sSubPr>
                        <m:ctrlPr>
                          <a:rPr lang="en-US" b="0" i="1" smtClean="0">
                            <a:solidFill>
                              <a:srgbClr val="7030A0"/>
                            </a:solidFill>
                            <a:latin typeface="Cambria Math"/>
                          </a:rPr>
                        </m:ctrlPr>
                      </m:sSubPr>
                      <m:e>
                        <m:r>
                          <a:rPr lang="en-US" b="0" i="1" smtClean="0">
                            <a:solidFill>
                              <a:srgbClr val="7030A0"/>
                            </a:solidFill>
                            <a:latin typeface="Cambria Math"/>
                          </a:rPr>
                          <m:t>𝛼</m:t>
                        </m:r>
                        <m:r>
                          <a:rPr lang="en-US" b="0" i="1" smtClean="0">
                            <a:solidFill>
                              <a:srgbClr val="7030A0"/>
                            </a:solidFill>
                            <a:latin typeface="Cambria Math"/>
                          </a:rPr>
                          <m:t>𝐸</m:t>
                        </m:r>
                      </m:e>
                      <m:sub>
                        <m:r>
                          <a:rPr lang="en-US" b="0" i="1" smtClean="0">
                            <a:solidFill>
                              <a:srgbClr val="7030A0"/>
                            </a:solidFill>
                            <a:latin typeface="Cambria Math"/>
                          </a:rPr>
                          <m:t>𝐸𝐶𝑎𝑙</m:t>
                        </m:r>
                      </m:sub>
                    </m:sSub>
                    <m:r>
                      <a:rPr lang="en-US" b="0" i="1" smtClean="0">
                        <a:solidFill>
                          <a:srgbClr val="7030A0"/>
                        </a:solidFill>
                        <a:latin typeface="Cambria Math"/>
                      </a:rPr>
                      <m:t>+</m:t>
                    </m:r>
                    <m:sSub>
                      <m:sSubPr>
                        <m:ctrlPr>
                          <a:rPr lang="en-US" b="0" i="1" smtClean="0">
                            <a:solidFill>
                              <a:srgbClr val="7030A0"/>
                            </a:solidFill>
                            <a:latin typeface="Cambria Math"/>
                          </a:rPr>
                        </m:ctrlPr>
                      </m:sSubPr>
                      <m:e>
                        <m:r>
                          <a:rPr lang="en-US" b="0" i="1" smtClean="0">
                            <a:solidFill>
                              <a:srgbClr val="7030A0"/>
                            </a:solidFill>
                            <a:latin typeface="Cambria Math"/>
                          </a:rPr>
                          <m:t>𝛽</m:t>
                        </m:r>
                        <m:r>
                          <a:rPr lang="en-US" b="0" i="1" smtClean="0">
                            <a:solidFill>
                              <a:srgbClr val="7030A0"/>
                            </a:solidFill>
                            <a:latin typeface="Cambria Math"/>
                          </a:rPr>
                          <m:t>𝐸</m:t>
                        </m:r>
                      </m:e>
                      <m:sub>
                        <m:r>
                          <a:rPr lang="en-US" b="0" i="1" smtClean="0">
                            <a:solidFill>
                              <a:srgbClr val="7030A0"/>
                            </a:solidFill>
                            <a:latin typeface="Cambria Math"/>
                          </a:rPr>
                          <m:t>𝐻𝐶𝑎𝑙</m:t>
                        </m:r>
                      </m:sub>
                    </m:sSub>
                    <m:r>
                      <a:rPr lang="en-US" b="0" i="1" smtClean="0">
                        <a:solidFill>
                          <a:srgbClr val="7030A0"/>
                        </a:solidFill>
                        <a:latin typeface="Cambria Math"/>
                      </a:rPr>
                      <m:t>=1500 </m:t>
                    </m:r>
                    <m:r>
                      <a:rPr lang="en-US" b="0" i="1" smtClean="0">
                        <a:solidFill>
                          <a:srgbClr val="7030A0"/>
                        </a:solidFill>
                        <a:latin typeface="Cambria Math"/>
                      </a:rPr>
                      <m:t>𝐺𝑒𝑉</m:t>
                    </m:r>
                  </m:oMath>
                </a14:m>
                <a:endParaRPr lang="en-US" dirty="0">
                  <a:solidFill>
                    <a:srgbClr val="7030A0"/>
                  </a:solidFill>
                </a:endParaRPr>
              </a:p>
            </p:txBody>
          </p:sp>
        </mc:Choice>
        <mc:Fallback>
          <p:sp>
            <p:nvSpPr>
              <p:cNvPr id="7" name="TextBox 6"/>
              <p:cNvSpPr txBox="1">
                <a:spLocks noRot="1" noChangeAspect="1" noMove="1" noResize="1" noEditPoints="1" noAdjustHandles="1" noChangeArrowheads="1" noChangeShapeType="1" noTextEdit="1"/>
              </p:cNvSpPr>
              <p:nvPr/>
            </p:nvSpPr>
            <p:spPr>
              <a:xfrm>
                <a:off x="1547664" y="2204864"/>
                <a:ext cx="4608512" cy="3416320"/>
              </a:xfrm>
              <a:prstGeom prst="rect">
                <a:avLst/>
              </a:prstGeom>
              <a:blipFill rotWithShape="1">
                <a:blip r:embed="rId4"/>
                <a:stretch>
                  <a:fillRect l="-1190" t="-893" r="-794" b="-714"/>
                </a:stretch>
              </a:blipFill>
            </p:spPr>
            <p:txBody>
              <a:bodyPr/>
              <a:lstStyle/>
              <a:p>
                <a:r>
                  <a:rPr lang="en-US">
                    <a:noFill/>
                  </a:rPr>
                  <a:t> </a:t>
                </a:r>
              </a:p>
            </p:txBody>
          </p:sp>
        </mc:Fallback>
      </mc:AlternateContent>
    </p:spTree>
    <p:extLst>
      <p:ext uri="{BB962C8B-B14F-4D97-AF65-F5344CB8AC3E}">
        <p14:creationId xmlns:p14="http://schemas.microsoft.com/office/powerpoint/2010/main" val="806948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fontScale="90000"/>
              </a:bodyPr>
              <a:lstStyle/>
              <a:p>
                <a:r>
                  <a:rPr lang="en-US" dirty="0" smtClean="0"/>
                  <a:t>Leakage Recovery in CLIC_o2_v04 for </a:t>
                </a:r>
                <a14:m>
                  <m:oMath xmlns:m="http://schemas.openxmlformats.org/officeDocument/2006/math">
                    <m:sSubSup>
                      <m:sSubSupPr>
                        <m:ctrlPr>
                          <a:rPr lang="en-US" b="0" i="1" smtClean="0">
                            <a:latin typeface="Cambria Math"/>
                          </a:rPr>
                        </m:ctrlPr>
                      </m:sSubSupPr>
                      <m:e>
                        <m:r>
                          <a:rPr lang="en-US" b="0" i="1" smtClean="0">
                            <a:latin typeface="Cambria Math"/>
                          </a:rPr>
                          <m:t>𝐸</m:t>
                        </m:r>
                      </m:e>
                      <m:sub>
                        <m:r>
                          <a:rPr lang="en-US" b="0" i="1" smtClean="0">
                            <a:latin typeface="Cambria Math"/>
                          </a:rPr>
                          <m:t>𝛾</m:t>
                        </m:r>
                      </m:sub>
                      <m:sup>
                        <m:r>
                          <a:rPr lang="en-US" b="0" i="1" smtClean="0">
                            <a:latin typeface="Cambria Math"/>
                          </a:rPr>
                          <m:t>𝑡𝑟𝑢𝑒</m:t>
                        </m:r>
                      </m:sup>
                    </m:sSubSup>
                    <m:r>
                      <a:rPr lang="en-US" b="0" i="1" smtClean="0">
                        <a:latin typeface="Cambria Math"/>
                      </a:rPr>
                      <m:t>=1500 </m:t>
                    </m:r>
                    <m:r>
                      <m:rPr>
                        <m:sty m:val="p"/>
                      </m:rPr>
                      <a:rPr lang="en-US" b="0" i="0" smtClean="0">
                        <a:latin typeface="Cambria Math"/>
                      </a:rPr>
                      <m:t>GeV</m:t>
                    </m:r>
                  </m:oMath>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2"/>
                <a:stretch>
                  <a:fillRect l="-1556" t="-8589"/>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14</a:t>
            </a:fld>
            <a:endParaRPr lang="en-US"/>
          </a:p>
        </p:txBody>
      </p:sp>
      <mc:AlternateContent xmlns:mc="http://schemas.openxmlformats.org/markup-compatibility/2006" xmlns:a14="http://schemas.microsoft.com/office/drawing/2010/main">
        <mc:Choice Requires="a14">
          <p:sp>
            <p:nvSpPr>
              <p:cNvPr id="6" name="Content Placeholder 5"/>
              <p:cNvSpPr>
                <a:spLocks noGrp="1"/>
              </p:cNvSpPr>
              <p:nvPr>
                <p:ph sz="quarter" idx="1"/>
              </p:nvPr>
            </p:nvSpPr>
            <p:spPr>
              <a:xfrm>
                <a:off x="457200" y="1219200"/>
                <a:ext cx="4114800" cy="4937760"/>
              </a:xfrm>
            </p:spPr>
            <p:txBody>
              <a:bodyPr>
                <a:normAutofit/>
              </a:bodyPr>
              <a:lstStyle/>
              <a:p>
                <a:r>
                  <a:rPr lang="en-US" sz="1800" dirty="0" smtClean="0"/>
                  <a:t>All points should ideally lie on the blue line</a:t>
                </a:r>
              </a:p>
              <a:p>
                <a:r>
                  <a:rPr lang="en-US" sz="1800" dirty="0" smtClean="0"/>
                  <a:t>If you fit a line </a:t>
                </a:r>
                <a14:m>
                  <m:oMath xmlns:m="http://schemas.openxmlformats.org/officeDocument/2006/math">
                    <m:r>
                      <a:rPr lang="en-US" sz="1800" b="0" i="1" smtClean="0">
                        <a:latin typeface="Cambria Math"/>
                      </a:rPr>
                      <m:t>𝑦</m:t>
                    </m:r>
                    <m:r>
                      <a:rPr lang="en-US" sz="1800" b="0" i="1" smtClean="0">
                        <a:latin typeface="Cambria Math"/>
                      </a:rPr>
                      <m:t>=</m:t>
                    </m:r>
                    <m:r>
                      <a:rPr lang="en-US" sz="1800" b="0" i="1" smtClean="0">
                        <a:latin typeface="Cambria Math"/>
                      </a:rPr>
                      <m:t>𝛼</m:t>
                    </m:r>
                    <m:r>
                      <a:rPr lang="en-US" sz="1800" b="0" i="1" smtClean="0">
                        <a:latin typeface="Cambria Math"/>
                      </a:rPr>
                      <m:t>𝑥</m:t>
                    </m:r>
                    <m:r>
                      <a:rPr lang="en-US" sz="1800" b="0" i="1" smtClean="0">
                        <a:latin typeface="Cambria Math"/>
                      </a:rPr>
                      <m:t>+</m:t>
                    </m:r>
                    <m:r>
                      <a:rPr lang="en-US" sz="1800" b="0" i="1" smtClean="0">
                        <a:latin typeface="Cambria Math"/>
                      </a:rPr>
                      <m:t>𝛽</m:t>
                    </m:r>
                  </m:oMath>
                </a14:m>
                <a:r>
                  <a:rPr lang="en-US" sz="1800" dirty="0" smtClean="0"/>
                  <a:t> through the points the intercepts should be 1500 on either axis (</a:t>
                </a:r>
                <a14:m>
                  <m:oMath xmlns:m="http://schemas.openxmlformats.org/officeDocument/2006/math">
                    <m:r>
                      <a:rPr lang="en-US" sz="1800" b="0" i="1" smtClean="0">
                        <a:latin typeface="Cambria Math"/>
                      </a:rPr>
                      <m:t>𝛽</m:t>
                    </m:r>
                    <m:r>
                      <a:rPr lang="en-US" sz="1800" b="0" i="1" smtClean="0">
                        <a:latin typeface="Cambria Math"/>
                      </a:rPr>
                      <m:t>=1500 </m:t>
                    </m:r>
                  </m:oMath>
                </a14:m>
                <a:r>
                  <a:rPr lang="en-US" sz="1800" dirty="0" smtClean="0"/>
                  <a:t>and </a:t>
                </a:r>
                <a14:m>
                  <m:oMath xmlns:m="http://schemas.openxmlformats.org/officeDocument/2006/math">
                    <m:r>
                      <a:rPr lang="en-US" sz="1800" b="0" i="1" smtClean="0">
                        <a:latin typeface="Cambria Math"/>
                      </a:rPr>
                      <m:t>−</m:t>
                    </m:r>
                    <m:f>
                      <m:fPr>
                        <m:ctrlPr>
                          <a:rPr lang="en-US" sz="1800" b="0" i="1" smtClean="0">
                            <a:latin typeface="Cambria Math"/>
                          </a:rPr>
                        </m:ctrlPr>
                      </m:fPr>
                      <m:num>
                        <m:r>
                          <a:rPr lang="en-US" sz="1800" b="0" i="1" smtClean="0">
                            <a:latin typeface="Cambria Math"/>
                          </a:rPr>
                          <m:t>𝛽</m:t>
                        </m:r>
                      </m:num>
                      <m:den>
                        <m:r>
                          <a:rPr lang="en-US" sz="1800" b="0" i="1" smtClean="0">
                            <a:latin typeface="Cambria Math"/>
                          </a:rPr>
                          <m:t>𝛼</m:t>
                        </m:r>
                      </m:den>
                    </m:f>
                    <m:r>
                      <a:rPr lang="en-US" sz="1800" b="0" i="1" smtClean="0">
                        <a:latin typeface="Cambria Math"/>
                      </a:rPr>
                      <m:t>=1500</m:t>
                    </m:r>
                  </m:oMath>
                </a14:m>
                <a:r>
                  <a:rPr lang="en-US" sz="1800" dirty="0" smtClean="0"/>
                  <a:t>)</a:t>
                </a:r>
              </a:p>
              <a:p>
                <a:r>
                  <a:rPr lang="en-US" sz="1800" dirty="0" smtClean="0"/>
                  <a:t>If not, scale </a:t>
                </a:r>
                <a14:m>
                  <m:oMath xmlns:m="http://schemas.openxmlformats.org/officeDocument/2006/math">
                    <m:sSub>
                      <m:sSubPr>
                        <m:ctrlPr>
                          <a:rPr lang="en-US" sz="1800" b="0" i="1" smtClean="0">
                            <a:latin typeface="Cambria Math"/>
                          </a:rPr>
                        </m:ctrlPr>
                      </m:sSubPr>
                      <m:e>
                        <m:r>
                          <a:rPr lang="en-US" sz="1800" b="0" i="1" smtClean="0">
                            <a:latin typeface="Cambria Math"/>
                          </a:rPr>
                          <m:t>𝐸</m:t>
                        </m:r>
                      </m:e>
                      <m:sub>
                        <m:r>
                          <a:rPr lang="en-US" sz="1800" b="0" i="1" smtClean="0">
                            <a:latin typeface="Cambria Math"/>
                          </a:rPr>
                          <m:t>𝐸𝐶𝑎𝑙</m:t>
                        </m:r>
                      </m:sub>
                    </m:sSub>
                  </m:oMath>
                </a14:m>
                <a:r>
                  <a:rPr lang="en-US" sz="1800" dirty="0" smtClean="0"/>
                  <a:t>by </a:t>
                </a:r>
                <a14:m>
                  <m:oMath xmlns:m="http://schemas.openxmlformats.org/officeDocument/2006/math">
                    <m:r>
                      <a:rPr lang="en-US" sz="1800" b="0" i="1" smtClean="0">
                        <a:latin typeface="Cambria Math"/>
                      </a:rPr>
                      <m:t>1500/</m:t>
                    </m:r>
                    <m:r>
                      <a:rPr lang="en-US" sz="1800" b="0" i="1" smtClean="0">
                        <a:latin typeface="Cambria Math"/>
                      </a:rPr>
                      <m:t>𝛽</m:t>
                    </m:r>
                  </m:oMath>
                </a14:m>
                <a:r>
                  <a:rPr lang="en-US" sz="1800" dirty="0" smtClean="0"/>
                  <a:t> and </a:t>
                </a:r>
                <a14:m>
                  <m:oMath xmlns:m="http://schemas.openxmlformats.org/officeDocument/2006/math">
                    <m:sSub>
                      <m:sSubPr>
                        <m:ctrlPr>
                          <a:rPr lang="en-US" sz="1800" b="0" i="1" smtClean="0">
                            <a:latin typeface="Cambria Math"/>
                          </a:rPr>
                        </m:ctrlPr>
                      </m:sSubPr>
                      <m:e>
                        <m:r>
                          <a:rPr lang="en-US" sz="1800" b="0" i="1" smtClean="0">
                            <a:latin typeface="Cambria Math"/>
                          </a:rPr>
                          <m:t>𝐸</m:t>
                        </m:r>
                      </m:e>
                      <m:sub>
                        <m:r>
                          <a:rPr lang="en-US" sz="1800" b="0" i="1" smtClean="0">
                            <a:latin typeface="Cambria Math"/>
                          </a:rPr>
                          <m:t>𝐻𝐶𝑎𝑙</m:t>
                        </m:r>
                      </m:sub>
                    </m:sSub>
                  </m:oMath>
                </a14:m>
                <a:r>
                  <a:rPr lang="en-US" sz="1800" dirty="0" smtClean="0"/>
                  <a:t> by </a:t>
                </a:r>
                <a14:m>
                  <m:oMath xmlns:m="http://schemas.openxmlformats.org/officeDocument/2006/math">
                    <m:r>
                      <a:rPr lang="en-US" sz="1800" b="0" i="1" smtClean="0">
                        <a:latin typeface="Cambria Math"/>
                      </a:rPr>
                      <m:t>1500/(−</m:t>
                    </m:r>
                    <m:f>
                      <m:fPr>
                        <m:ctrlPr>
                          <a:rPr lang="en-US" sz="1800" b="0" i="1" smtClean="0">
                            <a:latin typeface="Cambria Math"/>
                          </a:rPr>
                        </m:ctrlPr>
                      </m:fPr>
                      <m:num>
                        <m:r>
                          <a:rPr lang="en-US" sz="1800" b="0" i="1" smtClean="0">
                            <a:latin typeface="Cambria Math"/>
                          </a:rPr>
                          <m:t>𝛽</m:t>
                        </m:r>
                      </m:num>
                      <m:den>
                        <m:r>
                          <a:rPr lang="en-US" sz="1800" b="0" i="1" smtClean="0">
                            <a:latin typeface="Cambria Math"/>
                          </a:rPr>
                          <m:t>𝑎</m:t>
                        </m:r>
                      </m:den>
                    </m:f>
                    <m:r>
                      <a:rPr lang="en-US" sz="1800" b="0" i="1" smtClean="0">
                        <a:latin typeface="Cambria Math"/>
                      </a:rPr>
                      <m:t>)</m:t>
                    </m:r>
                  </m:oMath>
                </a14:m>
                <a:r>
                  <a:rPr lang="en-US" sz="1800" dirty="0" smtClean="0"/>
                  <a:t> </a:t>
                </a:r>
              </a:p>
              <a:p>
                <a:r>
                  <a:rPr lang="en-US" sz="1800" dirty="0" smtClean="0"/>
                  <a:t>Clearly the HCal constant needs to change</a:t>
                </a:r>
              </a:p>
              <a:p>
                <a:r>
                  <a:rPr lang="en-US" sz="1800" dirty="0" smtClean="0"/>
                  <a:t>However, </a:t>
                </a:r>
                <a:r>
                  <a:rPr lang="en-US" sz="1800" b="1" dirty="0" smtClean="0"/>
                  <a:t>notice the “kink” around 400 GeV</a:t>
                </a:r>
              </a:p>
              <a:p>
                <a:r>
                  <a:rPr lang="en-US" sz="1800" b="1" dirty="0" smtClean="0"/>
                  <a:t>We cannot reasonably fit a line to get the constants</a:t>
                </a:r>
              </a:p>
              <a:p>
                <a:pPr marL="0" indent="0">
                  <a:buNone/>
                </a:pPr>
                <a:endParaRPr lang="en-US" sz="1800" b="1" dirty="0"/>
              </a:p>
            </p:txBody>
          </p:sp>
        </mc:Choice>
        <mc:Fallback xmlns="">
          <p:sp>
            <p:nvSpPr>
              <p:cNvPr id="6" name="Content Placeholder 5"/>
              <p:cNvSpPr>
                <a:spLocks noGrp="1" noRot="1" noChangeAspect="1" noMove="1" noResize="1" noEditPoints="1" noAdjustHandles="1" noChangeArrowheads="1" noChangeShapeType="1" noTextEdit="1"/>
              </p:cNvSpPr>
              <p:nvPr>
                <p:ph sz="quarter" idx="1"/>
              </p:nvPr>
            </p:nvSpPr>
            <p:spPr>
              <a:xfrm>
                <a:off x="457200" y="1219200"/>
                <a:ext cx="4114800" cy="4937760"/>
              </a:xfrm>
              <a:blipFill rotWithShape="1">
                <a:blip r:embed="rId3"/>
                <a:stretch>
                  <a:fillRect l="-148" t="-617" r="-2074"/>
                </a:stretch>
              </a:blipFill>
            </p:spPr>
            <p:txBody>
              <a:bodyPr/>
              <a:lstStyle/>
              <a:p>
                <a:r>
                  <a:rPr lang="en-US">
                    <a:noFill/>
                  </a:rPr>
                  <a:t> </a:t>
                </a:r>
              </a:p>
            </p:txBody>
          </p:sp>
        </mc:Fallback>
      </mc:AlternateContent>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509911" y="1196752"/>
            <a:ext cx="4558276" cy="4564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3953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a:bodyPr>
              <a:lstStyle/>
              <a:p>
                <a:r>
                  <a:rPr lang="en-US" dirty="0" smtClean="0"/>
                  <a:t>Other models? (always </a:t>
                </a:r>
                <a14:m>
                  <m:oMath xmlns:m="http://schemas.openxmlformats.org/officeDocument/2006/math">
                    <m:sSubSup>
                      <m:sSubSupPr>
                        <m:ctrlPr>
                          <a:rPr lang="en-US" i="1">
                            <a:latin typeface="Cambria Math"/>
                          </a:rPr>
                        </m:ctrlPr>
                      </m:sSubSupPr>
                      <m:e>
                        <m:r>
                          <a:rPr lang="en-US" i="1">
                            <a:latin typeface="Cambria Math"/>
                          </a:rPr>
                          <m:t>𝐸</m:t>
                        </m:r>
                      </m:e>
                      <m:sub>
                        <m:r>
                          <a:rPr lang="en-US" i="1">
                            <a:latin typeface="Cambria Math"/>
                          </a:rPr>
                          <m:t>𝛾</m:t>
                        </m:r>
                      </m:sub>
                      <m:sup>
                        <m:r>
                          <a:rPr lang="en-US" i="1">
                            <a:latin typeface="Cambria Math"/>
                          </a:rPr>
                          <m:t>𝑡𝑟𝑢𝑒</m:t>
                        </m:r>
                      </m:sup>
                    </m:sSubSup>
                    <m:r>
                      <a:rPr lang="en-US" i="1">
                        <a:latin typeface="Cambria Math"/>
                      </a:rPr>
                      <m:t>=1500 </m:t>
                    </m:r>
                    <m:r>
                      <m:rPr>
                        <m:sty m:val="p"/>
                      </m:rPr>
                      <a:rPr lang="en-US">
                        <a:latin typeface="Cambria Math"/>
                      </a:rPr>
                      <m:t>GeV</m:t>
                    </m:r>
                  </m:oMath>
                </a14:m>
                <a:r>
                  <a:rPr lang="en-US" dirty="0" smtClean="0"/>
                  <a:t>)</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2"/>
                <a:stretch>
                  <a:fillRect l="-1852" b="-15337"/>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15</a:t>
            </a:fld>
            <a:endParaRPr lang="en-US"/>
          </a:p>
        </p:txBody>
      </p:sp>
      <p:sp>
        <p:nvSpPr>
          <p:cNvPr id="6" name="Content Placeholder 5"/>
          <p:cNvSpPr>
            <a:spLocks noGrp="1"/>
          </p:cNvSpPr>
          <p:nvPr>
            <p:ph sz="quarter" idx="1"/>
          </p:nvPr>
        </p:nvSpPr>
        <p:spPr>
          <a:xfrm>
            <a:off x="457200" y="5813608"/>
            <a:ext cx="7859216" cy="495712"/>
          </a:xfrm>
        </p:spPr>
        <p:txBody>
          <a:bodyPr>
            <a:normAutofit/>
          </a:bodyPr>
          <a:lstStyle/>
          <a:p>
            <a:r>
              <a:rPr lang="en-US" sz="1800" dirty="0" smtClean="0"/>
              <a:t>Other models also show kink</a:t>
            </a:r>
            <a:endParaRPr lang="en-US" sz="1800" b="1"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09911" y="1196752"/>
            <a:ext cx="4558276" cy="4564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30" y="1196752"/>
            <a:ext cx="4558270" cy="4564800"/>
          </a:xfrm>
          <a:prstGeom prst="rect">
            <a:avLst/>
          </a:prstGeom>
        </p:spPr>
      </p:pic>
    </p:spTree>
    <p:extLst>
      <p:ext uri="{BB962C8B-B14F-4D97-AF65-F5344CB8AC3E}">
        <p14:creationId xmlns:p14="http://schemas.microsoft.com/office/powerpoint/2010/main" val="12398469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CLICdet_40 is OK</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16</a:t>
            </a:fld>
            <a:endParaRPr lang="en-US"/>
          </a:p>
        </p:txBody>
      </p:sp>
      <p:sp>
        <p:nvSpPr>
          <p:cNvPr id="6" name="Content Placeholder 5"/>
          <p:cNvSpPr>
            <a:spLocks noGrp="1"/>
          </p:cNvSpPr>
          <p:nvPr>
            <p:ph sz="quarter" idx="1"/>
          </p:nvPr>
        </p:nvSpPr>
        <p:spPr>
          <a:xfrm>
            <a:off x="457200" y="1219200"/>
            <a:ext cx="4114800" cy="4937760"/>
          </a:xfrm>
        </p:spPr>
        <p:txBody>
          <a:bodyPr>
            <a:normAutofit/>
          </a:bodyPr>
          <a:lstStyle/>
          <a:p>
            <a:r>
              <a:rPr lang="en-US" sz="1800" dirty="0" smtClean="0"/>
              <a:t>The uniform model (40 layers of constant thickness) doesn’t exhibit this pathology</a:t>
            </a:r>
          </a:p>
          <a:p>
            <a:pPr marL="0" indent="0">
              <a:buNone/>
            </a:pPr>
            <a:endParaRPr lang="en-US" sz="1800"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09911" y="1196752"/>
            <a:ext cx="4558276" cy="4564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9320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CLICdet_40 is OK</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17</a:t>
            </a:fld>
            <a:endParaRPr lang="en-US"/>
          </a:p>
        </p:txBody>
      </p:sp>
      <p:sp>
        <p:nvSpPr>
          <p:cNvPr id="6" name="Content Placeholder 5"/>
          <p:cNvSpPr>
            <a:spLocks noGrp="1"/>
          </p:cNvSpPr>
          <p:nvPr>
            <p:ph sz="quarter" idx="1"/>
          </p:nvPr>
        </p:nvSpPr>
        <p:spPr>
          <a:xfrm>
            <a:off x="457200" y="1219200"/>
            <a:ext cx="4114800" cy="4937760"/>
          </a:xfrm>
        </p:spPr>
        <p:txBody>
          <a:bodyPr>
            <a:normAutofit/>
          </a:bodyPr>
          <a:lstStyle/>
          <a:p>
            <a:r>
              <a:rPr lang="en-US" sz="1800" dirty="0" smtClean="0"/>
              <a:t>The uniform model (40 layers of constant thickness) doesn’t exhibit this pathology</a:t>
            </a:r>
          </a:p>
          <a:p>
            <a:r>
              <a:rPr lang="en-US" sz="1800" dirty="0" smtClean="0"/>
              <a:t>We can easily fit and obtain the constants</a:t>
            </a:r>
          </a:p>
          <a:p>
            <a:pPr marL="0" indent="0">
              <a:buNone/>
            </a:pPr>
            <a:endParaRPr lang="en-US" sz="1800"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09911" y="1196752"/>
            <a:ext cx="4558275" cy="4564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6412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CLICdet_40 is OK</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18</a:t>
            </a:fld>
            <a:endParaRPr lang="en-US"/>
          </a:p>
        </p:txBody>
      </p:sp>
      <p:sp>
        <p:nvSpPr>
          <p:cNvPr id="6" name="Content Placeholder 5"/>
          <p:cNvSpPr>
            <a:spLocks noGrp="1"/>
          </p:cNvSpPr>
          <p:nvPr>
            <p:ph sz="quarter" idx="1"/>
          </p:nvPr>
        </p:nvSpPr>
        <p:spPr>
          <a:xfrm>
            <a:off x="457200" y="1219200"/>
            <a:ext cx="4114800" cy="4937760"/>
          </a:xfrm>
        </p:spPr>
        <p:txBody>
          <a:bodyPr>
            <a:normAutofit lnSpcReduction="10000"/>
          </a:bodyPr>
          <a:lstStyle/>
          <a:p>
            <a:r>
              <a:rPr lang="en-US" sz="1800" dirty="0" smtClean="0"/>
              <a:t>The uniform model (40 layers of constant thickness) doesn’t exhibit this pathology</a:t>
            </a:r>
          </a:p>
          <a:p>
            <a:r>
              <a:rPr lang="en-US" sz="1800" dirty="0" smtClean="0"/>
              <a:t>We can easily fit and obtain the constants and rescale. We could then apply the constants to the rest (lower) of the energy points</a:t>
            </a:r>
          </a:p>
          <a:p>
            <a:r>
              <a:rPr lang="en-US" sz="1800" dirty="0" smtClean="0"/>
              <a:t>This would suggest that the factor of two between the front and back layer calibration is wrong</a:t>
            </a:r>
          </a:p>
          <a:p>
            <a:r>
              <a:rPr lang="en-US" sz="1800" dirty="0" smtClean="0"/>
              <a:t>Remember, hits are already digitized with </a:t>
            </a:r>
            <a:r>
              <a:rPr lang="en-US" sz="1800" b="1" dirty="0" err="1">
                <a:solidFill>
                  <a:srgbClr val="C00000"/>
                </a:solidFill>
                <a:latin typeface="Consolas" pitchFamily="49" charset="0"/>
                <a:cs typeface="Consolas" pitchFamily="49" charset="0"/>
              </a:rPr>
              <a:t>CalibrECAL</a:t>
            </a:r>
            <a:r>
              <a:rPr lang="en-US" sz="1800" dirty="0" smtClean="0"/>
              <a:t>, </a:t>
            </a:r>
            <a:r>
              <a:rPr lang="en-US" sz="1800" b="1" dirty="0">
                <a:solidFill>
                  <a:srgbClr val="C00000"/>
                </a:solidFill>
                <a:latin typeface="Consolas" pitchFamily="49" charset="0"/>
                <a:cs typeface="Consolas" pitchFamily="49" charset="0"/>
              </a:rPr>
              <a:t>2xCalibrECal</a:t>
            </a:r>
            <a:r>
              <a:rPr lang="en-US" sz="1800" dirty="0" smtClean="0"/>
              <a:t> and </a:t>
            </a:r>
            <a:r>
              <a:rPr lang="en-US" sz="1800" b="1" dirty="0" err="1" smtClean="0">
                <a:solidFill>
                  <a:srgbClr val="C00000"/>
                </a:solidFill>
                <a:latin typeface="Consolas" pitchFamily="49" charset="0"/>
                <a:cs typeface="Consolas" pitchFamily="49" charset="0"/>
              </a:rPr>
              <a:t>CalibrHCALBarrel</a:t>
            </a:r>
            <a:endParaRPr lang="en-US" sz="1800" b="1" dirty="0" smtClean="0">
              <a:solidFill>
                <a:srgbClr val="C00000"/>
              </a:solidFill>
              <a:latin typeface="Consolas" pitchFamily="49" charset="0"/>
              <a:cs typeface="Consolas" pitchFamily="49" charset="0"/>
            </a:endParaRPr>
          </a:p>
          <a:p>
            <a:r>
              <a:rPr lang="en-US" sz="1800" dirty="0" smtClean="0"/>
              <a:t>For the </a:t>
            </a:r>
            <a:r>
              <a:rPr lang="en-US" sz="1800" dirty="0" err="1" smtClean="0"/>
              <a:t>ECal</a:t>
            </a:r>
            <a:r>
              <a:rPr lang="en-US" sz="1800" dirty="0" smtClean="0"/>
              <a:t> models with two layer compartments one needs to simultaneously calibrate the two </a:t>
            </a:r>
            <a:r>
              <a:rPr lang="en-US" sz="1800" dirty="0" err="1" smtClean="0"/>
              <a:t>ECal</a:t>
            </a:r>
            <a:r>
              <a:rPr lang="en-US" sz="1800" dirty="0" smtClean="0"/>
              <a:t> compartments and the HCal </a:t>
            </a:r>
          </a:p>
          <a:p>
            <a:pPr marL="0" indent="0">
              <a:buNone/>
            </a:pPr>
            <a:endParaRPr lang="en-US" sz="1800"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09911" y="1196752"/>
            <a:ext cx="4558275" cy="4564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4385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Generalized Line Fit</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19</a:t>
            </a:fld>
            <a:endParaRPr lang="en-US"/>
          </a:p>
        </p:txBody>
      </p:sp>
      <mc:AlternateContent xmlns:mc="http://schemas.openxmlformats.org/markup-compatibility/2006" xmlns:a14="http://schemas.microsoft.com/office/drawing/2010/main">
        <mc:Choice Requires="a14">
          <p:sp>
            <p:nvSpPr>
              <p:cNvPr id="6" name="Content Placeholder 5"/>
              <p:cNvSpPr>
                <a:spLocks noGrp="1"/>
              </p:cNvSpPr>
              <p:nvPr>
                <p:ph sz="quarter" idx="1"/>
              </p:nvPr>
            </p:nvSpPr>
            <p:spPr>
              <a:xfrm>
                <a:off x="457200" y="1219200"/>
                <a:ext cx="4114800" cy="4937760"/>
              </a:xfrm>
            </p:spPr>
            <p:txBody>
              <a:bodyPr>
                <a:normAutofit/>
              </a:bodyPr>
              <a:lstStyle/>
              <a:p>
                <a:r>
                  <a:rPr lang="en-US" sz="1800" dirty="0" smtClean="0"/>
                  <a:t>Essentially fit a plane to the 1500 GeV points in the space       </a:t>
                </a:r>
                <a14:m>
                  <m:oMath xmlns:m="http://schemas.openxmlformats.org/officeDocument/2006/math">
                    <m:sSubSup>
                      <m:sSubSupPr>
                        <m:ctrlPr>
                          <a:rPr lang="en-US" sz="1800" b="0" i="1" smtClean="0">
                            <a:latin typeface="Cambria Math"/>
                          </a:rPr>
                        </m:ctrlPr>
                      </m:sSubSupPr>
                      <m:e>
                        <m:r>
                          <a:rPr lang="en-US" sz="1800" b="0" i="1" smtClean="0">
                            <a:latin typeface="Cambria Math"/>
                          </a:rPr>
                          <m:t>𝐸</m:t>
                        </m:r>
                      </m:e>
                      <m:sub>
                        <m:r>
                          <a:rPr lang="en-US" sz="1800" b="0" i="1" smtClean="0">
                            <a:latin typeface="Cambria Math"/>
                          </a:rPr>
                          <m:t>𝐸𝐶𝑎𝑙</m:t>
                        </m:r>
                      </m:sub>
                      <m:sup>
                        <m:r>
                          <m:rPr>
                            <m:sty m:val="p"/>
                          </m:rPr>
                          <a:rPr lang="en-US" sz="1800" b="0" i="0" smtClean="0">
                            <a:latin typeface="Cambria Math"/>
                          </a:rPr>
                          <m:t>Front</m:t>
                        </m:r>
                      </m:sup>
                    </m:sSubSup>
                    <m:r>
                      <a:rPr lang="en-US" sz="1800" b="0" i="1" smtClean="0">
                        <a:latin typeface="Cambria Math"/>
                      </a:rPr>
                      <m:t>×</m:t>
                    </m:r>
                    <m:sSubSup>
                      <m:sSubSupPr>
                        <m:ctrlPr>
                          <a:rPr lang="en-US" sz="1800" b="0" i="1" smtClean="0">
                            <a:latin typeface="Cambria Math"/>
                          </a:rPr>
                        </m:ctrlPr>
                      </m:sSubSupPr>
                      <m:e>
                        <m:r>
                          <a:rPr lang="en-US" sz="1800" b="0" i="1" smtClean="0">
                            <a:latin typeface="Cambria Math"/>
                          </a:rPr>
                          <m:t>𝐸</m:t>
                        </m:r>
                      </m:e>
                      <m:sub>
                        <m:r>
                          <a:rPr lang="en-US" sz="1800" b="0" i="1" smtClean="0">
                            <a:latin typeface="Cambria Math"/>
                          </a:rPr>
                          <m:t>𝐸𝐶𝑎𝑙</m:t>
                        </m:r>
                      </m:sub>
                      <m:sup>
                        <m:r>
                          <m:rPr>
                            <m:sty m:val="p"/>
                          </m:rPr>
                          <a:rPr lang="en-US" sz="1800" b="0" i="0" smtClean="0">
                            <a:latin typeface="Cambria Math"/>
                          </a:rPr>
                          <m:t>Back</m:t>
                        </m:r>
                      </m:sup>
                    </m:sSubSup>
                    <m:r>
                      <a:rPr lang="en-US" sz="1800" b="0" i="1" smtClean="0">
                        <a:latin typeface="Cambria Math"/>
                      </a:rPr>
                      <m:t>×</m:t>
                    </m:r>
                    <m:sSub>
                      <m:sSubPr>
                        <m:ctrlPr>
                          <a:rPr lang="en-US" sz="1800" b="0" i="1" smtClean="0">
                            <a:latin typeface="Cambria Math"/>
                          </a:rPr>
                        </m:ctrlPr>
                      </m:sSubPr>
                      <m:e>
                        <m:r>
                          <a:rPr lang="en-US" sz="1800" b="0" i="1" smtClean="0">
                            <a:latin typeface="Cambria Math"/>
                          </a:rPr>
                          <m:t>𝐸</m:t>
                        </m:r>
                      </m:e>
                      <m:sub>
                        <m:r>
                          <a:rPr lang="en-US" sz="1800" b="0" i="1" smtClean="0">
                            <a:latin typeface="Cambria Math"/>
                          </a:rPr>
                          <m:t>𝐻𝐶𝑎𝑙</m:t>
                        </m:r>
                      </m:sub>
                    </m:sSub>
                  </m:oMath>
                </a14:m>
                <a:endParaRPr lang="en-US" sz="1800" dirty="0" smtClean="0"/>
              </a:p>
              <a:p>
                <a14:m>
                  <m:oMath xmlns:m="http://schemas.openxmlformats.org/officeDocument/2006/math">
                    <m:r>
                      <a:rPr lang="en-US" sz="1800" b="0" i="1" smtClean="0">
                        <a:latin typeface="Cambria Math"/>
                      </a:rPr>
                      <m:t>𝑧</m:t>
                    </m:r>
                    <m:r>
                      <a:rPr lang="en-US" sz="1800" b="0" i="1" smtClean="0">
                        <a:latin typeface="Cambria Math"/>
                      </a:rPr>
                      <m:t>=</m:t>
                    </m:r>
                    <m:r>
                      <a:rPr lang="en-US" sz="1800" b="0" i="1" smtClean="0">
                        <a:latin typeface="Cambria Math"/>
                      </a:rPr>
                      <m:t>𝛼</m:t>
                    </m:r>
                    <m:r>
                      <a:rPr lang="en-US" sz="1800" b="0" i="1" smtClean="0">
                        <a:latin typeface="Cambria Math"/>
                      </a:rPr>
                      <m:t>𝑥</m:t>
                    </m:r>
                    <m:r>
                      <a:rPr lang="en-US" sz="1800" b="0" i="1" smtClean="0">
                        <a:latin typeface="Cambria Math"/>
                      </a:rPr>
                      <m:t>+</m:t>
                    </m:r>
                    <m:r>
                      <a:rPr lang="en-US" sz="1800" b="0" i="1" smtClean="0">
                        <a:latin typeface="Cambria Math"/>
                      </a:rPr>
                      <m:t>𝛽</m:t>
                    </m:r>
                    <m:r>
                      <a:rPr lang="en-US" sz="1800" b="0" i="1" smtClean="0">
                        <a:latin typeface="Cambria Math"/>
                      </a:rPr>
                      <m:t>𝑦</m:t>
                    </m:r>
                    <m:r>
                      <a:rPr lang="en-US" sz="1800" b="0" i="1" smtClean="0">
                        <a:latin typeface="Cambria Math"/>
                      </a:rPr>
                      <m:t>+</m:t>
                    </m:r>
                    <m:r>
                      <a:rPr lang="en-US" sz="1800" b="0" i="1" smtClean="0">
                        <a:latin typeface="Cambria Math"/>
                      </a:rPr>
                      <m:t>𝛾</m:t>
                    </m:r>
                    <m:r>
                      <a:rPr lang="en-US" sz="1800" b="0" i="1" smtClean="0">
                        <a:latin typeface="Cambria Math"/>
                      </a:rPr>
                      <m:t> </m:t>
                    </m:r>
                  </m:oMath>
                </a14:m>
                <a:endParaRPr lang="en-US" sz="1800" dirty="0" smtClean="0"/>
              </a:p>
              <a:p>
                <a:r>
                  <a:rPr lang="en-US" sz="1800" dirty="0" smtClean="0"/>
                  <a:t>Use ROOT’s </a:t>
                </a:r>
                <a:r>
                  <a:rPr lang="en-US" sz="1800" dirty="0" err="1" smtClean="0"/>
                  <a:t>TLinearFitter</a:t>
                </a:r>
                <a:endParaRPr lang="en-US" sz="1800" dirty="0" smtClean="0"/>
              </a:p>
              <a:p>
                <a:r>
                  <a:rPr lang="en-US" sz="1800" dirty="0" smtClean="0"/>
                  <a:t>Obtain correction factors for the three calibration constants:</a:t>
                </a:r>
              </a:p>
              <a:p>
                <a:pPr lvl="1"/>
                <a14:m>
                  <m:oMath xmlns:m="http://schemas.openxmlformats.org/officeDocument/2006/math">
                    <m:r>
                      <a:rPr lang="en-US" sz="1500" b="0" i="1" smtClean="0">
                        <a:latin typeface="Cambria Math"/>
                      </a:rPr>
                      <m:t>1500/</m:t>
                    </m:r>
                    <m:r>
                      <a:rPr lang="en-US" sz="1500" b="0" i="1" smtClean="0">
                        <a:latin typeface="Cambria Math"/>
                      </a:rPr>
                      <m:t>𝛾</m:t>
                    </m:r>
                  </m:oMath>
                </a14:m>
                <a:r>
                  <a:rPr lang="en-US" sz="1500" dirty="0" smtClean="0"/>
                  <a:t> for </a:t>
                </a:r>
                <a14:m>
                  <m:oMath xmlns:m="http://schemas.openxmlformats.org/officeDocument/2006/math">
                    <m:sSubSup>
                      <m:sSubSupPr>
                        <m:ctrlPr>
                          <a:rPr lang="en-US" sz="1500" b="0" i="1" smtClean="0">
                            <a:latin typeface="Cambria Math"/>
                          </a:rPr>
                        </m:ctrlPr>
                      </m:sSubSupPr>
                      <m:e>
                        <m:r>
                          <a:rPr lang="en-US" sz="1500" b="0" i="1" smtClean="0">
                            <a:latin typeface="Cambria Math"/>
                          </a:rPr>
                          <m:t>𝐸</m:t>
                        </m:r>
                      </m:e>
                      <m:sub>
                        <m:r>
                          <a:rPr lang="en-US" sz="1500" b="0" i="1" smtClean="0">
                            <a:latin typeface="Cambria Math"/>
                          </a:rPr>
                          <m:t>𝐸𝐶𝑎𝑙</m:t>
                        </m:r>
                      </m:sub>
                      <m:sup>
                        <m:r>
                          <a:rPr lang="en-US" sz="1500" b="0" i="1" smtClean="0">
                            <a:latin typeface="Cambria Math"/>
                          </a:rPr>
                          <m:t>𝐹𝑟𝑜𝑛𝑡</m:t>
                        </m:r>
                      </m:sup>
                    </m:sSubSup>
                  </m:oMath>
                </a14:m>
                <a:endParaRPr lang="en-US" sz="1500" dirty="0" smtClean="0"/>
              </a:p>
              <a:p>
                <a:pPr lvl="1"/>
                <a14:m>
                  <m:oMath xmlns:m="http://schemas.openxmlformats.org/officeDocument/2006/math">
                    <m:r>
                      <a:rPr lang="en-US" sz="1500" i="1">
                        <a:latin typeface="Cambria Math"/>
                      </a:rPr>
                      <m:t>1500/</m:t>
                    </m:r>
                    <m:r>
                      <a:rPr lang="en-US" sz="1500" b="0" i="1" smtClean="0">
                        <a:latin typeface="Cambria Math"/>
                      </a:rPr>
                      <m:t>(−</m:t>
                    </m:r>
                    <m:r>
                      <a:rPr lang="en-US" sz="1500" i="1">
                        <a:latin typeface="Cambria Math"/>
                      </a:rPr>
                      <m:t>𝛾</m:t>
                    </m:r>
                    <m:r>
                      <a:rPr lang="en-US" sz="1500" b="0" i="1" smtClean="0">
                        <a:latin typeface="Cambria Math"/>
                      </a:rPr>
                      <m:t>/</m:t>
                    </m:r>
                    <m:r>
                      <a:rPr lang="en-US" sz="1500" b="0" i="1" smtClean="0">
                        <a:latin typeface="Cambria Math"/>
                      </a:rPr>
                      <m:t>𝛼</m:t>
                    </m:r>
                  </m:oMath>
                </a14:m>
                <a:r>
                  <a:rPr lang="en-US" sz="1500" dirty="0" smtClean="0"/>
                  <a:t>)</a:t>
                </a:r>
                <a:r>
                  <a:rPr lang="en-US" sz="1500" dirty="0"/>
                  <a:t> for </a:t>
                </a:r>
                <a14:m>
                  <m:oMath xmlns:m="http://schemas.openxmlformats.org/officeDocument/2006/math">
                    <m:sSubSup>
                      <m:sSubSupPr>
                        <m:ctrlPr>
                          <a:rPr lang="en-US" sz="1500" i="1">
                            <a:latin typeface="Cambria Math"/>
                          </a:rPr>
                        </m:ctrlPr>
                      </m:sSubSupPr>
                      <m:e>
                        <m:r>
                          <a:rPr lang="en-US" sz="1500" i="1">
                            <a:latin typeface="Cambria Math"/>
                          </a:rPr>
                          <m:t>𝐸</m:t>
                        </m:r>
                      </m:e>
                      <m:sub>
                        <m:r>
                          <a:rPr lang="en-US" sz="1500" i="1">
                            <a:latin typeface="Cambria Math"/>
                          </a:rPr>
                          <m:t>𝐸𝐶𝑎𝑙</m:t>
                        </m:r>
                      </m:sub>
                      <m:sup>
                        <m:r>
                          <a:rPr lang="en-US" sz="1500" b="0" i="1" smtClean="0">
                            <a:latin typeface="Cambria Math"/>
                          </a:rPr>
                          <m:t>𝐵𝑎𝑐𝑘</m:t>
                        </m:r>
                      </m:sup>
                    </m:sSubSup>
                  </m:oMath>
                </a14:m>
                <a:endParaRPr lang="en-US" sz="1500" dirty="0" smtClean="0"/>
              </a:p>
              <a:p>
                <a:pPr lvl="1"/>
                <a14:m>
                  <m:oMath xmlns:m="http://schemas.openxmlformats.org/officeDocument/2006/math">
                    <m:r>
                      <a:rPr lang="en-US" sz="1500" i="1">
                        <a:latin typeface="Cambria Math"/>
                      </a:rPr>
                      <m:t>1500/(−</m:t>
                    </m:r>
                    <m:r>
                      <a:rPr lang="en-US" sz="1500" i="1" smtClean="0">
                        <a:latin typeface="Cambria Math"/>
                      </a:rPr>
                      <m:t>𝛾</m:t>
                    </m:r>
                    <m:r>
                      <a:rPr lang="en-US" sz="1500" i="1">
                        <a:latin typeface="Cambria Math"/>
                      </a:rPr>
                      <m:t>/</m:t>
                    </m:r>
                    <m:r>
                      <a:rPr lang="en-US" sz="1500" b="0" i="1" smtClean="0">
                        <a:latin typeface="Cambria Math"/>
                      </a:rPr>
                      <m:t>𝛽</m:t>
                    </m:r>
                  </m:oMath>
                </a14:m>
                <a:r>
                  <a:rPr lang="en-US" sz="1500" dirty="0"/>
                  <a:t>) for </a:t>
                </a:r>
                <a14:m>
                  <m:oMath xmlns:m="http://schemas.openxmlformats.org/officeDocument/2006/math">
                    <m:sSub>
                      <m:sSubPr>
                        <m:ctrlPr>
                          <a:rPr lang="en-US" sz="1500" b="0" i="1" smtClean="0">
                            <a:latin typeface="Cambria Math"/>
                          </a:rPr>
                        </m:ctrlPr>
                      </m:sSubPr>
                      <m:e>
                        <m:r>
                          <a:rPr lang="en-US" sz="1500" b="0" i="1" smtClean="0">
                            <a:latin typeface="Cambria Math"/>
                          </a:rPr>
                          <m:t>𝐸</m:t>
                        </m:r>
                      </m:e>
                      <m:sub>
                        <m:r>
                          <a:rPr lang="en-US" sz="1500" b="0" i="1" smtClean="0">
                            <a:latin typeface="Cambria Math"/>
                          </a:rPr>
                          <m:t>𝐻𝐶𝑎𝑙</m:t>
                        </m:r>
                      </m:sub>
                    </m:sSub>
                    <m:r>
                      <a:rPr lang="en-US" sz="1500" b="0" i="1" smtClean="0">
                        <a:latin typeface="Cambria Math"/>
                      </a:rPr>
                      <m:t> </m:t>
                    </m:r>
                  </m:oMath>
                </a14:m>
                <a:endParaRPr lang="en-US" sz="1500" dirty="0"/>
              </a:p>
              <a:p>
                <a:pPr marL="274320" lvl="1" indent="0">
                  <a:buNone/>
                </a:pPr>
                <a:endParaRPr lang="en-US" sz="1500" dirty="0" smtClean="0"/>
              </a:p>
              <a:p>
                <a:pPr marL="0" indent="0">
                  <a:buNone/>
                </a:pPr>
                <a:endParaRPr lang="en-US" sz="1800" b="1" dirty="0"/>
              </a:p>
            </p:txBody>
          </p:sp>
        </mc:Choice>
        <mc:Fallback xmlns="">
          <p:sp>
            <p:nvSpPr>
              <p:cNvPr id="6" name="Content Placeholder 5"/>
              <p:cNvSpPr>
                <a:spLocks noGrp="1" noRot="1" noChangeAspect="1" noMove="1" noResize="1" noEditPoints="1" noAdjustHandles="1" noChangeArrowheads="1" noChangeShapeType="1" noTextEdit="1"/>
              </p:cNvSpPr>
              <p:nvPr>
                <p:ph sz="quarter" idx="1"/>
              </p:nvPr>
            </p:nvSpPr>
            <p:spPr>
              <a:xfrm>
                <a:off x="457200" y="1219200"/>
                <a:ext cx="4114800" cy="4937760"/>
              </a:xfrm>
              <a:blipFill rotWithShape="1">
                <a:blip r:embed="rId3"/>
                <a:stretch>
                  <a:fillRect l="-148" t="-617"/>
                </a:stretch>
              </a:blipFill>
            </p:spPr>
            <p:txBody>
              <a:bodyPr/>
              <a:lstStyle/>
              <a:p>
                <a:r>
                  <a:rPr lang="en-US">
                    <a:noFill/>
                  </a:rPr>
                  <a:t> </a:t>
                </a:r>
              </a:p>
            </p:txBody>
          </p:sp>
        </mc:Fallback>
      </mc:AlternateContent>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168456"/>
            <a:ext cx="4357594" cy="456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804248" y="5805264"/>
            <a:ext cx="2121799" cy="523220"/>
          </a:xfrm>
          <a:prstGeom prst="rect">
            <a:avLst/>
          </a:prstGeom>
          <a:noFill/>
        </p:spPr>
        <p:txBody>
          <a:bodyPr wrap="none" rtlCol="0">
            <a:spAutoFit/>
          </a:bodyPr>
          <a:lstStyle/>
          <a:p>
            <a:r>
              <a:rPr lang="en-US" sz="1400" dirty="0" smtClean="0">
                <a:solidFill>
                  <a:schemeClr val="tx2">
                    <a:lumMod val="60000"/>
                    <a:lumOff val="40000"/>
                  </a:schemeClr>
                </a:solidFill>
              </a:rPr>
              <a:t>1.5 TeV γ, CLIC_o2_v04</a:t>
            </a:r>
          </a:p>
          <a:p>
            <a:r>
              <a:rPr lang="en-US" sz="1400" dirty="0" smtClean="0">
                <a:solidFill>
                  <a:schemeClr val="tx2">
                    <a:lumMod val="60000"/>
                    <a:lumOff val="40000"/>
                  </a:schemeClr>
                </a:solidFill>
              </a:rPr>
              <a:t>Only for illustration</a:t>
            </a:r>
            <a:endParaRPr lang="en-US" sz="1400" dirty="0">
              <a:solidFill>
                <a:schemeClr val="tx2">
                  <a:lumMod val="60000"/>
                  <a:lumOff val="40000"/>
                </a:schemeClr>
              </a:solidFill>
            </a:endParaRPr>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3996820508"/>
                  </p:ext>
                </p:extLst>
              </p:nvPr>
            </p:nvGraphicFramePr>
            <p:xfrm>
              <a:off x="107504" y="4509120"/>
              <a:ext cx="4248473" cy="1870710"/>
            </p:xfrm>
            <a:graphic>
              <a:graphicData uri="http://schemas.openxmlformats.org/drawingml/2006/table">
                <a:tbl>
                  <a:tblPr>
                    <a:tableStyleId>{5DA37D80-6434-44D0-A028-1B22A696006F}</a:tableStyleId>
                  </a:tblPr>
                  <a:tblGrid>
                    <a:gridCol w="1359513"/>
                    <a:gridCol w="764726"/>
                    <a:gridCol w="509816"/>
                    <a:gridCol w="509816"/>
                    <a:gridCol w="509816"/>
                    <a:gridCol w="594786"/>
                  </a:tblGrid>
                  <a:tr h="216024">
                    <a:tc gridSpan="6">
                      <a:txBody>
                        <a:bodyPr/>
                        <a:lstStyle/>
                        <a:p>
                          <a:pPr algn="ctr" fontAlgn="ctr"/>
                          <a:r>
                            <a:rPr lang="en-US" sz="1400" b="0" i="0" u="none" strike="noStrike" dirty="0" smtClean="0">
                              <a:solidFill>
                                <a:srgbClr val="000000"/>
                              </a:solidFill>
                              <a:effectLst/>
                              <a:latin typeface="Calibri"/>
                            </a:rPr>
                            <a:t>Obtained</a:t>
                          </a:r>
                          <a:r>
                            <a:rPr lang="en-US" sz="1400" b="0" i="0" u="none" strike="noStrike" baseline="0" dirty="0" smtClean="0">
                              <a:solidFill>
                                <a:srgbClr val="000000"/>
                              </a:solidFill>
                              <a:effectLst/>
                              <a:latin typeface="Calibri"/>
                            </a:rPr>
                            <a:t> correction factors to digitization constants</a:t>
                          </a:r>
                          <a:endParaRPr lang="en-US" sz="1400" b="0"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r>
                  <a:tr h="381000">
                    <a:tc>
                      <a:txBody>
                        <a:bodyPr/>
                        <a:lstStyle/>
                        <a:p>
                          <a:pPr algn="l" fontAlgn="ctr"/>
                          <a:endParaRPr lang="en-US" sz="1100" b="0" i="0" u="none" strike="noStrike" dirty="0">
                            <a:solidFill>
                              <a:srgbClr val="000000"/>
                            </a:solidFill>
                            <a:effectLst/>
                            <a:latin typeface="Calibri"/>
                          </a:endParaRPr>
                        </a:p>
                      </a:txBody>
                      <a:tcPr marL="9525" marR="9525" marT="9525" marB="0" anchor="ctr"/>
                    </a:tc>
                    <a:tc>
                      <a:txBody>
                        <a:bodyPr/>
                        <a:lstStyle/>
                        <a:p>
                          <a:pPr algn="ctr" fontAlgn="ctr"/>
                          <a:r>
                            <a:rPr lang="en-US" sz="1100" b="1" u="none" strike="noStrike" dirty="0">
                              <a:effectLst/>
                            </a:rPr>
                            <a:t>ECAL FRONT</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100" b="1" u="none" strike="noStrike" dirty="0">
                              <a:effectLst/>
                            </a:rPr>
                            <a:t>ECAL BACK</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100" b="1" u="none" strike="noStrike" dirty="0">
                              <a:solidFill>
                                <a:srgbClr val="0070C0"/>
                              </a:solidFill>
                              <a:effectLst/>
                            </a:rPr>
                            <a:t>HCAL</a:t>
                          </a:r>
                          <a:endParaRPr lang="en-US" sz="1100" b="1" i="0" u="none" strike="noStrike" dirty="0">
                            <a:solidFill>
                              <a:srgbClr val="0070C0"/>
                            </a:solidFill>
                            <a:effectLst/>
                            <a:latin typeface="Calibri"/>
                          </a:endParaRPr>
                        </a:p>
                      </a:txBody>
                      <a:tcPr marL="9525" marR="9525" marT="9525" marB="0" anchor="ctr"/>
                    </a:tc>
                    <a:tc>
                      <a:txBody>
                        <a:bodyPr/>
                        <a:lstStyle/>
                        <a:p>
                          <a:pPr algn="ctr" fontAlgn="ctr"/>
                          <a:r>
                            <a:rPr lang="en-US" sz="1100" b="1" u="none" strike="noStrike" dirty="0">
                              <a:effectLst/>
                            </a:rPr>
                            <a:t>Ratio B/F</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100" b="1" u="none" strike="noStrike" dirty="0">
                              <a:solidFill>
                                <a:srgbClr val="FF0000"/>
                              </a:solidFill>
                              <a:effectLst/>
                            </a:rPr>
                            <a:t>2*B/F</a:t>
                          </a:r>
                          <a:endParaRPr lang="en-US" sz="1100" b="1" i="0" u="none" strike="noStrike" dirty="0">
                            <a:solidFill>
                              <a:srgbClr val="FF0000"/>
                            </a:solidFill>
                            <a:effectLst/>
                            <a:latin typeface="Calibri"/>
                          </a:endParaRPr>
                        </a:p>
                      </a:txBody>
                      <a:tcPr marL="9525" marR="9525" marT="9525" marB="0" anchor="ctr"/>
                    </a:tc>
                  </a:tr>
                  <a:tr h="190500">
                    <a:tc>
                      <a:txBody>
                        <a:bodyPr/>
                        <a:lstStyle/>
                        <a:p>
                          <a:pPr algn="l" fontAlgn="ctr"/>
                          <a:r>
                            <a:rPr lang="en-US" sz="1100" b="1" u="none" strike="noStrike" dirty="0">
                              <a:effectLst/>
                            </a:rPr>
                            <a:t>CLIC_o2_v04</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1.05</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0.92</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0070C0"/>
                              </a:solidFill>
                              <a:effectLst/>
                            </a:rPr>
                            <a:t>0.74</a:t>
                          </a:r>
                          <a:endParaRPr lang="en-US" sz="1600" b="0" i="0" u="none" strike="noStrike" dirty="0">
                            <a:solidFill>
                              <a:srgbClr val="0070C0"/>
                            </a:solidFill>
                            <a:effectLst/>
                            <a:latin typeface="Calibri"/>
                          </a:endParaRPr>
                        </a:p>
                      </a:txBody>
                      <a:tcPr marL="9525" marR="9525" marT="9525" marB="0" anchor="ctr"/>
                    </a:tc>
                    <a:tc>
                      <a:txBody>
                        <a:bodyPr/>
                        <a:lstStyle/>
                        <a:p>
                          <a:pPr algn="ctr" fontAlgn="ctr"/>
                          <a:r>
                            <a:rPr lang="en-US" sz="1600" u="none" strike="noStrike">
                              <a:effectLst/>
                            </a:rPr>
                            <a:t>0.88</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b="1" u="none" strike="noStrike" dirty="0">
                              <a:solidFill>
                                <a:srgbClr val="FF0000"/>
                              </a:solidFill>
                              <a:effectLst/>
                            </a:rPr>
                            <a:t>1.76</a:t>
                          </a:r>
                          <a:endParaRPr lang="en-US" sz="1600" b="1" i="0" u="none" strike="noStrike" dirty="0">
                            <a:solidFill>
                              <a:srgbClr val="FF0000"/>
                            </a:solidFill>
                            <a:effectLst/>
                            <a:latin typeface="Calibri"/>
                          </a:endParaRPr>
                        </a:p>
                      </a:txBody>
                      <a:tcPr marL="9525" marR="9525" marT="9525" marB="0" anchor="ctr"/>
                    </a:tc>
                  </a:tr>
                  <a:tr h="190500">
                    <a:tc>
                      <a:txBody>
                        <a:bodyPr/>
                        <a:lstStyle/>
                        <a:p>
                          <a:pPr algn="l" fontAlgn="ctr"/>
                          <a:r>
                            <a:rPr lang="en-US" sz="1100" b="1" u="none" strike="noStrike" dirty="0">
                              <a:effectLst/>
                            </a:rPr>
                            <a:t>CLICdet_20_10</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a:effectLst/>
                            </a:rPr>
                            <a:t>1.04</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0.93</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0070C0"/>
                              </a:solidFill>
                              <a:effectLst/>
                            </a:rPr>
                            <a:t>0.86</a:t>
                          </a:r>
                          <a:endParaRPr lang="en-US" sz="1600" b="0" i="0" u="none" strike="noStrike" dirty="0">
                            <a:solidFill>
                              <a:srgbClr val="0070C0"/>
                            </a:solidFill>
                            <a:effectLst/>
                            <a:latin typeface="Calibri"/>
                          </a:endParaRPr>
                        </a:p>
                      </a:txBody>
                      <a:tcPr marL="9525" marR="9525" marT="9525" marB="0" anchor="ctr"/>
                    </a:tc>
                    <a:tc>
                      <a:txBody>
                        <a:bodyPr/>
                        <a:lstStyle/>
                        <a:p>
                          <a:pPr algn="ctr" fontAlgn="ctr"/>
                          <a:r>
                            <a:rPr lang="en-US" sz="1600" u="none" strike="noStrike" dirty="0">
                              <a:effectLst/>
                            </a:rPr>
                            <a:t>0.89</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1" u="none" strike="noStrike" dirty="0">
                              <a:solidFill>
                                <a:srgbClr val="FF0000"/>
                              </a:solidFill>
                              <a:effectLst/>
                            </a:rPr>
                            <a:t>1.77</a:t>
                          </a:r>
                          <a:endParaRPr lang="en-US" sz="1600" b="1" i="0" u="none" strike="noStrike" dirty="0">
                            <a:solidFill>
                              <a:srgbClr val="FF0000"/>
                            </a:solidFill>
                            <a:effectLst/>
                            <a:latin typeface="Calibri"/>
                          </a:endParaRPr>
                        </a:p>
                      </a:txBody>
                      <a:tcPr marL="9525" marR="9525" marT="9525" marB="0" anchor="ctr"/>
                    </a:tc>
                  </a:tr>
                  <a:tr h="190500">
                    <a:tc>
                      <a:txBody>
                        <a:bodyPr/>
                        <a:lstStyle/>
                        <a:p>
                          <a:pPr algn="l" fontAlgn="ctr"/>
                          <a:r>
                            <a:rPr lang="en-US" sz="1100" b="1" u="none" strike="noStrike" dirty="0">
                              <a:effectLst/>
                            </a:rPr>
                            <a:t>CLICdet_30_10</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a:effectLst/>
                            </a:rPr>
                            <a:t>1.02</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a:effectLst/>
                            </a:rPr>
                            <a:t>0.92</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0070C0"/>
                              </a:solidFill>
                              <a:effectLst/>
                            </a:rPr>
                            <a:t>0.88</a:t>
                          </a:r>
                          <a:endParaRPr lang="en-US" sz="1600" b="0" i="0" u="none" strike="noStrike" dirty="0">
                            <a:solidFill>
                              <a:srgbClr val="0070C0"/>
                            </a:solidFill>
                            <a:effectLst/>
                            <a:latin typeface="Calibri"/>
                          </a:endParaRPr>
                        </a:p>
                      </a:txBody>
                      <a:tcPr marL="9525" marR="9525" marT="9525" marB="0" anchor="ctr"/>
                    </a:tc>
                    <a:tc>
                      <a:txBody>
                        <a:bodyPr/>
                        <a:lstStyle/>
                        <a:p>
                          <a:pPr algn="ctr" fontAlgn="ctr"/>
                          <a:r>
                            <a:rPr lang="en-US" sz="1600" u="none" strike="noStrike" dirty="0">
                              <a:effectLst/>
                            </a:rPr>
                            <a:t>0.90</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1" u="none" strike="noStrike" dirty="0">
                              <a:solidFill>
                                <a:srgbClr val="FF0000"/>
                              </a:solidFill>
                              <a:effectLst/>
                            </a:rPr>
                            <a:t>1.80</a:t>
                          </a:r>
                          <a:endParaRPr lang="en-US" sz="1600" b="1" i="0" u="none" strike="noStrike" dirty="0">
                            <a:solidFill>
                              <a:srgbClr val="FF0000"/>
                            </a:solidFill>
                            <a:effectLst/>
                            <a:latin typeface="Calibri"/>
                          </a:endParaRPr>
                        </a:p>
                      </a:txBody>
                      <a:tcPr marL="9525" marR="9525" marT="9525" marB="0" anchor="ctr"/>
                    </a:tc>
                  </a:tr>
                  <a:tr h="190500">
                    <a:tc>
                      <a:txBody>
                        <a:bodyPr/>
                        <a:lstStyle/>
                        <a:p>
                          <a:pPr algn="l" fontAlgn="ctr"/>
                          <a:r>
                            <a:rPr lang="en-US" sz="1100" b="1" u="none" strike="noStrike" dirty="0">
                              <a:effectLst/>
                            </a:rPr>
                            <a:t>CLICdet_40</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a:effectLst/>
                            </a:rPr>
                            <a:t>0.99</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a:effectLst/>
                            </a:rPr>
                            <a:t>0.00</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0070C0"/>
                              </a:solidFill>
                              <a:effectLst/>
                            </a:rPr>
                            <a:t>0.92</a:t>
                          </a:r>
                          <a:endParaRPr lang="en-US" sz="1600" b="0" i="0" u="none" strike="noStrike" dirty="0">
                            <a:solidFill>
                              <a:srgbClr val="0070C0"/>
                            </a:solidFill>
                            <a:effectLst/>
                            <a:latin typeface="Calibri"/>
                          </a:endParaRPr>
                        </a:p>
                      </a:txBody>
                      <a:tcPr marL="9525" marR="9525" marT="9525" marB="0" anchor="ctr"/>
                    </a:tc>
                    <a:tc>
                      <a:txBody>
                        <a:bodyPr/>
                        <a:lstStyle/>
                        <a:p>
                          <a:pPr algn="ctr" fontAlgn="ctr"/>
                          <a:r>
                            <a:rPr lang="en-US" sz="1600" u="none" strike="noStrike">
                              <a:effectLst/>
                            </a:rPr>
                            <a:t>0.00</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FF0000"/>
                              </a:solidFill>
                              <a:effectLst/>
                            </a:rPr>
                            <a:t>0.00</a:t>
                          </a:r>
                          <a:endParaRPr lang="en-US" sz="1600" b="0" i="0" u="none" strike="noStrike" dirty="0">
                            <a:solidFill>
                              <a:srgbClr val="FF0000"/>
                            </a:solidFill>
                            <a:effectLst/>
                            <a:latin typeface="Calibri"/>
                          </a:endParaRPr>
                        </a:p>
                      </a:txBody>
                      <a:tcPr marL="9525" marR="9525" marT="9525" marB="0" anchor="ctr"/>
                    </a:tc>
                  </a:tr>
                  <a:tr h="190500">
                    <a:tc>
                      <a:txBody>
                        <a:bodyPr/>
                        <a:lstStyle/>
                        <a:p>
                          <a:pPr algn="l" fontAlgn="ctr"/>
                          <a:endParaRPr lang="en-US" sz="1100" b="1"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fontAlgn="ctr"/>
                          <a:endParaRPr lang="en-US" sz="16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fontAlgn="ctr"/>
                          <a:endParaRPr lang="en-US" sz="16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fontAlgn="ctr"/>
                          <a14:m>
                            <m:oMathPara xmlns:m="http://schemas.openxmlformats.org/officeDocument/2006/math">
                              <m:oMathParaPr>
                                <m:jc m:val="centerGroup"/>
                              </m:oMathParaPr>
                              <m:oMath xmlns:m="http://schemas.openxmlformats.org/officeDocument/2006/math">
                                <m:r>
                                  <a:rPr lang="en-US" sz="1600" b="0" i="1" u="none" strike="noStrike" dirty="0" smtClean="0">
                                    <a:solidFill>
                                      <a:srgbClr val="0070C0"/>
                                    </a:solidFill>
                                    <a:effectLst/>
                                    <a:latin typeface="Cambria Math"/>
                                  </a:rPr>
                                  <m:t>&lt;1!</m:t>
                                </m:r>
                              </m:oMath>
                            </m:oMathPara>
                          </a14:m>
                          <a:endParaRPr lang="en-US" sz="1600" b="0" i="0" u="none" strike="noStrike" dirty="0">
                            <a:solidFill>
                              <a:srgbClr val="0070C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fontAlgn="ctr"/>
                          <a:endParaRPr lang="en-US" sz="16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fontAlgn="ctr"/>
                          <a14:m>
                            <m:oMathPara xmlns:m="http://schemas.openxmlformats.org/officeDocument/2006/math">
                              <m:oMathParaPr>
                                <m:jc m:val="centerGroup"/>
                              </m:oMathParaPr>
                              <m:oMath xmlns:m="http://schemas.openxmlformats.org/officeDocument/2006/math">
                                <m:r>
                                  <a:rPr lang="en-US" sz="1600" b="0" i="1" u="none" strike="noStrike" smtClean="0">
                                    <a:solidFill>
                                      <a:srgbClr val="FF0000"/>
                                    </a:solidFill>
                                    <a:effectLst/>
                                    <a:latin typeface="Cambria Math"/>
                                  </a:rPr>
                                  <m:t>≠2!</m:t>
                                </m:r>
                              </m:oMath>
                            </m:oMathPara>
                          </a14:m>
                          <a:endParaRPr lang="en-US" sz="1600" b="0" i="0" u="none" strike="noStrike" dirty="0">
                            <a:solidFill>
                              <a:srgbClr val="FF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3996820508"/>
                  </p:ext>
                </p:extLst>
              </p:nvPr>
            </p:nvGraphicFramePr>
            <p:xfrm>
              <a:off x="107504" y="4509120"/>
              <a:ext cx="4248473" cy="1870710"/>
            </p:xfrm>
            <a:graphic>
              <a:graphicData uri="http://schemas.openxmlformats.org/drawingml/2006/table">
                <a:tbl>
                  <a:tblPr>
                    <a:tableStyleId>{5DA37D80-6434-44D0-A028-1B22A696006F}</a:tableStyleId>
                  </a:tblPr>
                  <a:tblGrid>
                    <a:gridCol w="1359513"/>
                    <a:gridCol w="764726"/>
                    <a:gridCol w="509816"/>
                    <a:gridCol w="509816"/>
                    <a:gridCol w="509816"/>
                    <a:gridCol w="594786"/>
                  </a:tblGrid>
                  <a:tr h="222885">
                    <a:tc gridSpan="6">
                      <a:txBody>
                        <a:bodyPr/>
                        <a:lstStyle/>
                        <a:p>
                          <a:pPr algn="ctr" fontAlgn="ctr"/>
                          <a:r>
                            <a:rPr lang="en-US" sz="1400" b="0" i="0" u="none" strike="noStrike" dirty="0" smtClean="0">
                              <a:solidFill>
                                <a:srgbClr val="000000"/>
                              </a:solidFill>
                              <a:effectLst/>
                              <a:latin typeface="Calibri"/>
                            </a:rPr>
                            <a:t>Obtained</a:t>
                          </a:r>
                          <a:r>
                            <a:rPr lang="en-US" sz="1400" b="0" i="0" u="none" strike="noStrike" baseline="0" dirty="0" smtClean="0">
                              <a:solidFill>
                                <a:srgbClr val="000000"/>
                              </a:solidFill>
                              <a:effectLst/>
                              <a:latin typeface="Calibri"/>
                            </a:rPr>
                            <a:t> correction factors to digitization constants</a:t>
                          </a:r>
                          <a:endParaRPr lang="en-US" sz="1400" b="0"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c hMerge="1">
                      <a:txBody>
                        <a:bodyPr/>
                        <a:lstStyle/>
                        <a:p>
                          <a:pPr algn="ctr" fontAlgn="ctr"/>
                          <a:endParaRPr lang="en-US" sz="1100" b="1" i="0" u="none" strike="noStrike" dirty="0">
                            <a:solidFill>
                              <a:srgbClr val="000000"/>
                            </a:solidFill>
                            <a:effectLst/>
                            <a:latin typeface="Calibri"/>
                          </a:endParaRPr>
                        </a:p>
                      </a:txBody>
                      <a:tcPr marL="9525" marR="9525" marT="9525" marB="0" anchor="ctr"/>
                    </a:tc>
                  </a:tr>
                  <a:tr h="381000">
                    <a:tc>
                      <a:txBody>
                        <a:bodyPr/>
                        <a:lstStyle/>
                        <a:p>
                          <a:pPr algn="l" fontAlgn="ctr"/>
                          <a:endParaRPr lang="en-US" sz="1100" b="0" i="0" u="none" strike="noStrike" dirty="0">
                            <a:solidFill>
                              <a:srgbClr val="000000"/>
                            </a:solidFill>
                            <a:effectLst/>
                            <a:latin typeface="Calibri"/>
                          </a:endParaRPr>
                        </a:p>
                      </a:txBody>
                      <a:tcPr marL="9525" marR="9525" marT="9525" marB="0" anchor="ctr"/>
                    </a:tc>
                    <a:tc>
                      <a:txBody>
                        <a:bodyPr/>
                        <a:lstStyle/>
                        <a:p>
                          <a:pPr algn="ctr" fontAlgn="ctr"/>
                          <a:r>
                            <a:rPr lang="en-US" sz="1100" b="1" u="none" strike="noStrike" dirty="0">
                              <a:effectLst/>
                            </a:rPr>
                            <a:t>ECAL FRONT</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100" b="1" u="none" strike="noStrike" dirty="0">
                              <a:effectLst/>
                            </a:rPr>
                            <a:t>ECAL BACK</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100" b="1" u="none" strike="noStrike" dirty="0">
                              <a:solidFill>
                                <a:srgbClr val="0070C0"/>
                              </a:solidFill>
                              <a:effectLst/>
                            </a:rPr>
                            <a:t>HCAL</a:t>
                          </a:r>
                          <a:endParaRPr lang="en-US" sz="1100" b="1" i="0" u="none" strike="noStrike" dirty="0">
                            <a:solidFill>
                              <a:srgbClr val="0070C0"/>
                            </a:solidFill>
                            <a:effectLst/>
                            <a:latin typeface="Calibri"/>
                          </a:endParaRPr>
                        </a:p>
                      </a:txBody>
                      <a:tcPr marL="9525" marR="9525" marT="9525" marB="0" anchor="ctr"/>
                    </a:tc>
                    <a:tc>
                      <a:txBody>
                        <a:bodyPr/>
                        <a:lstStyle/>
                        <a:p>
                          <a:pPr algn="ctr" fontAlgn="ctr"/>
                          <a:r>
                            <a:rPr lang="en-US" sz="1100" b="1" u="none" strike="noStrike" dirty="0">
                              <a:effectLst/>
                            </a:rPr>
                            <a:t>Ratio B/F</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100" b="1" u="none" strike="noStrike" dirty="0">
                              <a:solidFill>
                                <a:srgbClr val="FF0000"/>
                              </a:solidFill>
                              <a:effectLst/>
                            </a:rPr>
                            <a:t>2*B/F</a:t>
                          </a:r>
                          <a:endParaRPr lang="en-US" sz="1100" b="1" i="0" u="none" strike="noStrike" dirty="0">
                            <a:solidFill>
                              <a:srgbClr val="FF0000"/>
                            </a:solidFill>
                            <a:effectLst/>
                            <a:latin typeface="Calibri"/>
                          </a:endParaRPr>
                        </a:p>
                      </a:txBody>
                      <a:tcPr marL="9525" marR="9525" marT="9525" marB="0" anchor="ctr"/>
                    </a:tc>
                  </a:tr>
                  <a:tr h="253365">
                    <a:tc>
                      <a:txBody>
                        <a:bodyPr/>
                        <a:lstStyle/>
                        <a:p>
                          <a:pPr algn="l" fontAlgn="ctr"/>
                          <a:r>
                            <a:rPr lang="en-US" sz="1100" b="1" u="none" strike="noStrike" dirty="0">
                              <a:effectLst/>
                            </a:rPr>
                            <a:t>CLIC_o2_v04</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1.05</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0.92</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0070C0"/>
                              </a:solidFill>
                              <a:effectLst/>
                            </a:rPr>
                            <a:t>0.74</a:t>
                          </a:r>
                          <a:endParaRPr lang="en-US" sz="1600" b="0" i="0" u="none" strike="noStrike" dirty="0">
                            <a:solidFill>
                              <a:srgbClr val="0070C0"/>
                            </a:solidFill>
                            <a:effectLst/>
                            <a:latin typeface="Calibri"/>
                          </a:endParaRPr>
                        </a:p>
                      </a:txBody>
                      <a:tcPr marL="9525" marR="9525" marT="9525" marB="0" anchor="ctr"/>
                    </a:tc>
                    <a:tc>
                      <a:txBody>
                        <a:bodyPr/>
                        <a:lstStyle/>
                        <a:p>
                          <a:pPr algn="ctr" fontAlgn="ctr"/>
                          <a:r>
                            <a:rPr lang="en-US" sz="1600" u="none" strike="noStrike">
                              <a:effectLst/>
                            </a:rPr>
                            <a:t>0.88</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b="1" u="none" strike="noStrike" dirty="0">
                              <a:solidFill>
                                <a:srgbClr val="FF0000"/>
                              </a:solidFill>
                              <a:effectLst/>
                            </a:rPr>
                            <a:t>1.76</a:t>
                          </a:r>
                          <a:endParaRPr lang="en-US" sz="1600" b="1" i="0" u="none" strike="noStrike" dirty="0">
                            <a:solidFill>
                              <a:srgbClr val="FF0000"/>
                            </a:solidFill>
                            <a:effectLst/>
                            <a:latin typeface="Calibri"/>
                          </a:endParaRPr>
                        </a:p>
                      </a:txBody>
                      <a:tcPr marL="9525" marR="9525" marT="9525" marB="0" anchor="ctr"/>
                    </a:tc>
                  </a:tr>
                  <a:tr h="253365">
                    <a:tc>
                      <a:txBody>
                        <a:bodyPr/>
                        <a:lstStyle/>
                        <a:p>
                          <a:pPr algn="l" fontAlgn="ctr"/>
                          <a:r>
                            <a:rPr lang="en-US" sz="1100" b="1" u="none" strike="noStrike" dirty="0">
                              <a:effectLst/>
                            </a:rPr>
                            <a:t>CLICdet_20_10</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a:effectLst/>
                            </a:rPr>
                            <a:t>1.04</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dirty="0">
                              <a:effectLst/>
                            </a:rPr>
                            <a:t>0.93</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0070C0"/>
                              </a:solidFill>
                              <a:effectLst/>
                            </a:rPr>
                            <a:t>0.86</a:t>
                          </a:r>
                          <a:endParaRPr lang="en-US" sz="1600" b="0" i="0" u="none" strike="noStrike" dirty="0">
                            <a:solidFill>
                              <a:srgbClr val="0070C0"/>
                            </a:solidFill>
                            <a:effectLst/>
                            <a:latin typeface="Calibri"/>
                          </a:endParaRPr>
                        </a:p>
                      </a:txBody>
                      <a:tcPr marL="9525" marR="9525" marT="9525" marB="0" anchor="ctr"/>
                    </a:tc>
                    <a:tc>
                      <a:txBody>
                        <a:bodyPr/>
                        <a:lstStyle/>
                        <a:p>
                          <a:pPr algn="ctr" fontAlgn="ctr"/>
                          <a:r>
                            <a:rPr lang="en-US" sz="1600" u="none" strike="noStrike" dirty="0">
                              <a:effectLst/>
                            </a:rPr>
                            <a:t>0.89</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1" u="none" strike="noStrike" dirty="0">
                              <a:solidFill>
                                <a:srgbClr val="FF0000"/>
                              </a:solidFill>
                              <a:effectLst/>
                            </a:rPr>
                            <a:t>1.77</a:t>
                          </a:r>
                          <a:endParaRPr lang="en-US" sz="1600" b="1" i="0" u="none" strike="noStrike" dirty="0">
                            <a:solidFill>
                              <a:srgbClr val="FF0000"/>
                            </a:solidFill>
                            <a:effectLst/>
                            <a:latin typeface="Calibri"/>
                          </a:endParaRPr>
                        </a:p>
                      </a:txBody>
                      <a:tcPr marL="9525" marR="9525" marT="9525" marB="0" anchor="ctr"/>
                    </a:tc>
                  </a:tr>
                  <a:tr h="253365">
                    <a:tc>
                      <a:txBody>
                        <a:bodyPr/>
                        <a:lstStyle/>
                        <a:p>
                          <a:pPr algn="l" fontAlgn="ctr"/>
                          <a:r>
                            <a:rPr lang="en-US" sz="1100" b="1" u="none" strike="noStrike" dirty="0">
                              <a:effectLst/>
                            </a:rPr>
                            <a:t>CLICdet_30_10</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a:effectLst/>
                            </a:rPr>
                            <a:t>1.02</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a:effectLst/>
                            </a:rPr>
                            <a:t>0.92</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0070C0"/>
                              </a:solidFill>
                              <a:effectLst/>
                            </a:rPr>
                            <a:t>0.88</a:t>
                          </a:r>
                          <a:endParaRPr lang="en-US" sz="1600" b="0" i="0" u="none" strike="noStrike" dirty="0">
                            <a:solidFill>
                              <a:srgbClr val="0070C0"/>
                            </a:solidFill>
                            <a:effectLst/>
                            <a:latin typeface="Calibri"/>
                          </a:endParaRPr>
                        </a:p>
                      </a:txBody>
                      <a:tcPr marL="9525" marR="9525" marT="9525" marB="0" anchor="ctr"/>
                    </a:tc>
                    <a:tc>
                      <a:txBody>
                        <a:bodyPr/>
                        <a:lstStyle/>
                        <a:p>
                          <a:pPr algn="ctr" fontAlgn="ctr"/>
                          <a:r>
                            <a:rPr lang="en-US" sz="1600" u="none" strike="noStrike" dirty="0">
                              <a:effectLst/>
                            </a:rPr>
                            <a:t>0.90</a:t>
                          </a:r>
                          <a:endParaRPr lang="en-US" sz="1600" b="0" i="0" u="none" strike="noStrike" dirty="0">
                            <a:solidFill>
                              <a:srgbClr val="000000"/>
                            </a:solidFill>
                            <a:effectLst/>
                            <a:latin typeface="Calibri"/>
                          </a:endParaRPr>
                        </a:p>
                      </a:txBody>
                      <a:tcPr marL="9525" marR="9525" marT="9525" marB="0" anchor="ctr"/>
                    </a:tc>
                    <a:tc>
                      <a:txBody>
                        <a:bodyPr/>
                        <a:lstStyle/>
                        <a:p>
                          <a:pPr algn="ctr" fontAlgn="ctr"/>
                          <a:r>
                            <a:rPr lang="en-US" sz="1600" b="1" u="none" strike="noStrike" dirty="0">
                              <a:solidFill>
                                <a:srgbClr val="FF0000"/>
                              </a:solidFill>
                              <a:effectLst/>
                            </a:rPr>
                            <a:t>1.80</a:t>
                          </a:r>
                          <a:endParaRPr lang="en-US" sz="1600" b="1" i="0" u="none" strike="noStrike" dirty="0">
                            <a:solidFill>
                              <a:srgbClr val="FF0000"/>
                            </a:solidFill>
                            <a:effectLst/>
                            <a:latin typeface="Calibri"/>
                          </a:endParaRPr>
                        </a:p>
                      </a:txBody>
                      <a:tcPr marL="9525" marR="9525" marT="9525" marB="0" anchor="ctr"/>
                    </a:tc>
                  </a:tr>
                  <a:tr h="253365">
                    <a:tc>
                      <a:txBody>
                        <a:bodyPr/>
                        <a:lstStyle/>
                        <a:p>
                          <a:pPr algn="l" fontAlgn="ctr"/>
                          <a:r>
                            <a:rPr lang="en-US" sz="1100" b="1" u="none" strike="noStrike" dirty="0">
                              <a:effectLst/>
                            </a:rPr>
                            <a:t>CLICdet_40</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600" u="none" strike="noStrike">
                              <a:effectLst/>
                            </a:rPr>
                            <a:t>0.99</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a:effectLst/>
                            </a:rPr>
                            <a:t>0.00</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0070C0"/>
                              </a:solidFill>
                              <a:effectLst/>
                            </a:rPr>
                            <a:t>0.92</a:t>
                          </a:r>
                          <a:endParaRPr lang="en-US" sz="1600" b="0" i="0" u="none" strike="noStrike" dirty="0">
                            <a:solidFill>
                              <a:srgbClr val="0070C0"/>
                            </a:solidFill>
                            <a:effectLst/>
                            <a:latin typeface="Calibri"/>
                          </a:endParaRPr>
                        </a:p>
                      </a:txBody>
                      <a:tcPr marL="9525" marR="9525" marT="9525" marB="0" anchor="ctr"/>
                    </a:tc>
                    <a:tc>
                      <a:txBody>
                        <a:bodyPr/>
                        <a:lstStyle/>
                        <a:p>
                          <a:pPr algn="ctr" fontAlgn="ctr"/>
                          <a:r>
                            <a:rPr lang="en-US" sz="1600" u="none" strike="noStrike">
                              <a:effectLst/>
                            </a:rPr>
                            <a:t>0.00</a:t>
                          </a:r>
                          <a:endParaRPr lang="en-US" sz="1600" b="0" i="0" u="none" strike="noStrike">
                            <a:solidFill>
                              <a:srgbClr val="000000"/>
                            </a:solidFill>
                            <a:effectLst/>
                            <a:latin typeface="Calibri"/>
                          </a:endParaRPr>
                        </a:p>
                      </a:txBody>
                      <a:tcPr marL="9525" marR="9525" marT="9525" marB="0" anchor="ctr"/>
                    </a:tc>
                    <a:tc>
                      <a:txBody>
                        <a:bodyPr/>
                        <a:lstStyle/>
                        <a:p>
                          <a:pPr algn="ctr" fontAlgn="ctr"/>
                          <a:r>
                            <a:rPr lang="en-US" sz="1600" u="none" strike="noStrike" dirty="0">
                              <a:solidFill>
                                <a:srgbClr val="FF0000"/>
                              </a:solidFill>
                              <a:effectLst/>
                            </a:rPr>
                            <a:t>0.00</a:t>
                          </a:r>
                          <a:endParaRPr lang="en-US" sz="1600" b="0" i="0" u="none" strike="noStrike" dirty="0">
                            <a:solidFill>
                              <a:srgbClr val="FF0000"/>
                            </a:solidFill>
                            <a:effectLst/>
                            <a:latin typeface="Calibri"/>
                          </a:endParaRPr>
                        </a:p>
                      </a:txBody>
                      <a:tcPr marL="9525" marR="9525" marT="9525" marB="0" anchor="ctr"/>
                    </a:tc>
                  </a:tr>
                  <a:tr h="253365">
                    <a:tc>
                      <a:txBody>
                        <a:bodyPr/>
                        <a:lstStyle/>
                        <a:p>
                          <a:pPr algn="l" fontAlgn="ctr"/>
                          <a:endParaRPr lang="en-US" sz="1100" b="1"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fontAlgn="ctr"/>
                          <a:endParaRPr lang="en-US" sz="16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fontAlgn="ctr"/>
                          <a:endParaRPr lang="en-US" sz="16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endParaRPr lang="en-US"/>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blipFill rotWithShape="1">
                          <a:blip r:embed="rId5"/>
                          <a:stretch>
                            <a:fillRect l="-515476" t="-647619" r="-215476" b="-7143"/>
                          </a:stretch>
                        </a:blipFill>
                      </a:tcPr>
                    </a:tc>
                    <a:tc>
                      <a:txBody>
                        <a:bodyPr/>
                        <a:lstStyle/>
                        <a:p>
                          <a:pPr algn="ctr" fontAlgn="ctr"/>
                          <a:endParaRPr lang="en-US" sz="16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a:txBody>
                        <a:bodyPr/>
                        <a:lstStyle/>
                        <a:p>
                          <a:endParaRPr lang="en-US"/>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blipFill rotWithShape="1">
                          <a:blip r:embed="rId5"/>
                          <a:stretch>
                            <a:fillRect l="-612245" t="-647619" b="-7143"/>
                          </a:stretch>
                        </a:blipFill>
                      </a:tcPr>
                    </a:tc>
                  </a:tr>
                </a:tbl>
              </a:graphicData>
            </a:graphic>
          </p:graphicFrame>
        </mc:Fallback>
      </mc:AlternateContent>
    </p:spTree>
    <p:extLst>
      <p:ext uri="{BB962C8B-B14F-4D97-AF65-F5344CB8AC3E}">
        <p14:creationId xmlns:p14="http://schemas.microsoft.com/office/powerpoint/2010/main" val="3482328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Slide Number Placeholder 2"/>
          <p:cNvSpPr>
            <a:spLocks noGrp="1"/>
          </p:cNvSpPr>
          <p:nvPr>
            <p:ph type="sldNum" sz="quarter" idx="12"/>
          </p:nvPr>
        </p:nvSpPr>
        <p:spPr/>
        <p:txBody>
          <a:bodyPr/>
          <a:lstStyle/>
          <a:p>
            <a:fld id="{C6457D3E-0CB0-416D-8D3F-9EE2D6712DE4}" type="slidenum">
              <a:rPr lang="en-US" smtClean="0"/>
              <a:t>2</a:t>
            </a:fld>
            <a:endParaRPr lang="en-US"/>
          </a:p>
        </p:txBody>
      </p:sp>
      <mc:AlternateContent xmlns:mc="http://schemas.openxmlformats.org/markup-compatibility/2006" xmlns:a14="http://schemas.microsoft.com/office/drawing/2010/main">
        <mc:Choice Requires="a14">
          <p:sp>
            <p:nvSpPr>
              <p:cNvPr id="4" name="Content Placeholder 3"/>
              <p:cNvSpPr>
                <a:spLocks noGrp="1"/>
              </p:cNvSpPr>
              <p:nvPr>
                <p:ph sz="quarter" idx="1"/>
              </p:nvPr>
            </p:nvSpPr>
            <p:spPr/>
            <p:txBody>
              <a:bodyPr>
                <a:normAutofit lnSpcReduction="10000"/>
              </a:bodyPr>
              <a:lstStyle/>
              <a:p>
                <a:r>
                  <a:rPr lang="en-US" sz="2400" dirty="0" smtClean="0"/>
                  <a:t>Continuing the studies from last meeting (Feb. 29</a:t>
                </a:r>
                <a:r>
                  <a:rPr lang="en-US" sz="2400" baseline="30000" dirty="0" smtClean="0"/>
                  <a:t>th</a:t>
                </a:r>
                <a:r>
                  <a:rPr lang="en-US" sz="2400" dirty="0" smtClean="0"/>
                  <a:t>)</a:t>
                </a:r>
              </a:p>
              <a:p>
                <a:r>
                  <a:rPr lang="en-US" sz="2400" dirty="0" smtClean="0"/>
                  <a:t>Now only simulating single photons at fixed </a:t>
                </a:r>
                <a14:m>
                  <m:oMath xmlns:m="http://schemas.openxmlformats.org/officeDocument/2006/math">
                    <m:r>
                      <a:rPr lang="en-US" sz="2400" b="0" i="1" smtClean="0">
                        <a:latin typeface="Cambria Math"/>
                      </a:rPr>
                      <m:t>𝜃</m:t>
                    </m:r>
                    <m:r>
                      <a:rPr lang="en-US" sz="2400" b="0" i="1" smtClean="0">
                        <a:latin typeface="Cambria Math"/>
                      </a:rPr>
                      <m:t>=90°</m:t>
                    </m:r>
                  </m:oMath>
                </a14:m>
                <a:r>
                  <a:rPr lang="en-US" sz="2400" dirty="0" smtClean="0"/>
                  <a:t> and </a:t>
                </a:r>
                <a14:m>
                  <m:oMath xmlns:m="http://schemas.openxmlformats.org/officeDocument/2006/math">
                    <m:r>
                      <a:rPr lang="en-US" sz="2400" b="0" i="1" smtClean="0">
                        <a:latin typeface="Cambria Math"/>
                      </a:rPr>
                      <m:t>𝜙</m:t>
                    </m:r>
                    <m:r>
                      <a:rPr lang="en-US" sz="2400" b="0" i="1" smtClean="0">
                        <a:latin typeface="Cambria Math"/>
                      </a:rPr>
                      <m:t>=0°</m:t>
                    </m:r>
                  </m:oMath>
                </a14:m>
                <a:r>
                  <a:rPr lang="en-US" sz="2400" b="0" dirty="0" smtClean="0"/>
                  <a:t> with energies between 1 GeV and 1.5 TeV</a:t>
                </a:r>
              </a:p>
              <a:p>
                <a:r>
                  <a:rPr lang="en-US" sz="2400" dirty="0" smtClean="0"/>
                  <a:t>Looked at various quantities: Reconstructed PFO energy, Total </a:t>
                </a:r>
                <a:r>
                  <a:rPr lang="en-US" sz="2400" dirty="0" err="1" smtClean="0"/>
                  <a:t>ECal</a:t>
                </a:r>
                <a:r>
                  <a:rPr lang="en-US" sz="2400" dirty="0" smtClean="0"/>
                  <a:t> energy, Digitized Hit energies, raw hit energies, …</a:t>
                </a:r>
              </a:p>
              <a:p>
                <a:pPr lvl="1"/>
                <a:r>
                  <a:rPr lang="en-US" sz="2100" dirty="0" smtClean="0"/>
                  <a:t>N.B.: It was pointed out by Bono last time that the photon reconstruction needs to be retrained for the various models.</a:t>
                </a:r>
              </a:p>
              <a:p>
                <a:pPr lvl="2"/>
                <a:r>
                  <a:rPr lang="en-US" sz="1800" dirty="0" smtClean="0"/>
                  <a:t>Also for the higher photon energies expected at CLIC!</a:t>
                </a:r>
              </a:p>
              <a:p>
                <a:pPr lvl="1"/>
                <a:r>
                  <a:rPr lang="en-US" sz="2100" dirty="0" smtClean="0">
                    <a:solidFill>
                      <a:srgbClr val="FF0000"/>
                    </a:solidFill>
                  </a:rPr>
                  <a:t>This has not been done yet!</a:t>
                </a:r>
              </a:p>
              <a:p>
                <a:pPr lvl="2"/>
                <a:r>
                  <a:rPr lang="en-US" sz="1800" dirty="0" smtClean="0"/>
                  <a:t>I put more weight on the hit-level information</a:t>
                </a:r>
              </a:p>
              <a:p>
                <a:pPr lvl="2"/>
                <a:r>
                  <a:rPr lang="en-US" sz="1800" dirty="0" smtClean="0"/>
                  <a:t>Wrote new “</a:t>
                </a:r>
                <a:r>
                  <a:rPr lang="en-US" sz="1800" b="1" dirty="0" err="1" smtClean="0">
                    <a:solidFill>
                      <a:srgbClr val="7030A0"/>
                    </a:solidFill>
                    <a:latin typeface="Consolas" pitchFamily="49" charset="0"/>
                    <a:cs typeface="Consolas" pitchFamily="49" charset="0"/>
                  </a:rPr>
                  <a:t>ShowerStudy</a:t>
                </a:r>
                <a:r>
                  <a:rPr lang="en-US" sz="1800" dirty="0" smtClean="0"/>
                  <a:t>” Marlin Processor (in package </a:t>
                </a:r>
                <a:r>
                  <a:rPr lang="en-US" sz="1800" b="1" dirty="0" err="1" smtClean="0">
                    <a:solidFill>
                      <a:srgbClr val="7030A0"/>
                    </a:solidFill>
                    <a:latin typeface="Consolas" pitchFamily="49" charset="0"/>
                    <a:cs typeface="Consolas" pitchFamily="49" charset="0"/>
                  </a:rPr>
                  <a:t>ClicPerformance</a:t>
                </a:r>
                <a:r>
                  <a:rPr lang="en-US" sz="1800" dirty="0" smtClean="0"/>
                  <a:t>) that dumps information in ROOT tree and histograms</a:t>
                </a:r>
                <a:endParaRPr lang="en-US" sz="1800" dirty="0"/>
              </a:p>
            </p:txBody>
          </p:sp>
        </mc:Choice>
        <mc:Fallback xmlns="">
          <p:sp>
            <p:nvSpPr>
              <p:cNvPr id="4" name="Content Placeholder 3"/>
              <p:cNvSpPr>
                <a:spLocks noGrp="1" noRot="1" noChangeAspect="1" noMove="1" noResize="1" noEditPoints="1" noAdjustHandles="1" noChangeArrowheads="1" noChangeShapeType="1" noTextEdit="1"/>
              </p:cNvSpPr>
              <p:nvPr>
                <p:ph sz="quarter" idx="1"/>
              </p:nvPr>
            </p:nvSpPr>
            <p:spPr>
              <a:blipFill rotWithShape="1">
                <a:blip r:embed="rId2"/>
                <a:stretch>
                  <a:fillRect l="-444" t="-1605" r="-1481"/>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r>
              <a:rPr lang="en-US" smtClean="0"/>
              <a:t>18/04/2016</a:t>
            </a:r>
            <a:endParaRPr lang="en-US"/>
          </a:p>
        </p:txBody>
      </p:sp>
      <p:sp>
        <p:nvSpPr>
          <p:cNvPr id="6" name="Footer Placeholder 5"/>
          <p:cNvSpPr>
            <a:spLocks noGrp="1"/>
          </p:cNvSpPr>
          <p:nvPr>
            <p:ph type="ftr" sz="quarter" idx="11"/>
          </p:nvPr>
        </p:nvSpPr>
        <p:spPr/>
        <p:txBody>
          <a:bodyPr/>
          <a:lstStyle/>
          <a:p>
            <a:r>
              <a:rPr lang="en-US" smtClean="0"/>
              <a:t>ECal Optimization, N. Nikiforou</a:t>
            </a:r>
            <a:endParaRPr lang="en-US"/>
          </a:p>
        </p:txBody>
      </p:sp>
    </p:spTree>
    <p:extLst>
      <p:ext uri="{BB962C8B-B14F-4D97-AF65-F5344CB8AC3E}">
        <p14:creationId xmlns:p14="http://schemas.microsoft.com/office/powerpoint/2010/main" val="383766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CLIC_o2_v04 (others similar) are now OK</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20</a:t>
            </a:fld>
            <a:endParaRPr lang="en-US"/>
          </a:p>
        </p:txBody>
      </p:sp>
      <mc:AlternateContent xmlns:mc="http://schemas.openxmlformats.org/markup-compatibility/2006" xmlns:a14="http://schemas.microsoft.com/office/drawing/2010/main">
        <mc:Choice Requires="a14">
          <p:sp>
            <p:nvSpPr>
              <p:cNvPr id="6" name="Content Placeholder 5"/>
              <p:cNvSpPr>
                <a:spLocks noGrp="1"/>
              </p:cNvSpPr>
              <p:nvPr>
                <p:ph sz="quarter" idx="1"/>
              </p:nvPr>
            </p:nvSpPr>
            <p:spPr>
              <a:xfrm>
                <a:off x="457200" y="4797152"/>
                <a:ext cx="8003232" cy="1359808"/>
              </a:xfrm>
            </p:spPr>
            <p:txBody>
              <a:bodyPr>
                <a:normAutofit lnSpcReduction="10000"/>
              </a:bodyPr>
              <a:lstStyle/>
              <a:p>
                <a:r>
                  <a:rPr lang="en-US" sz="1800" dirty="0" smtClean="0"/>
                  <a:t>We now have recovered the response uniformity for the other models with non-constant layer thicknesses </a:t>
                </a:r>
              </a:p>
              <a:p>
                <a:r>
                  <a:rPr lang="en-US" sz="1800" dirty="0" smtClean="0"/>
                  <a:t>Corrections work fine for other energy points, down to </a:t>
                </a:r>
                <a14:m>
                  <m:oMath xmlns:m="http://schemas.openxmlformats.org/officeDocument/2006/math">
                    <m:sSub>
                      <m:sSubPr>
                        <m:ctrlPr>
                          <a:rPr lang="en-US" sz="1800" b="0" i="1" smtClean="0">
                            <a:latin typeface="Cambria Math"/>
                          </a:rPr>
                        </m:ctrlPr>
                      </m:sSubPr>
                      <m:e>
                        <m:r>
                          <a:rPr lang="en-US" sz="1800" b="0" i="1" smtClean="0">
                            <a:latin typeface="Cambria Math"/>
                          </a:rPr>
                          <m:t>𝐸</m:t>
                        </m:r>
                      </m:e>
                      <m:sub>
                        <m:r>
                          <a:rPr lang="en-US" sz="1800" b="0" i="1" smtClean="0">
                            <a:latin typeface="Cambria Math"/>
                          </a:rPr>
                          <m:t>𝛾</m:t>
                        </m:r>
                      </m:sub>
                    </m:sSub>
                    <m:r>
                      <a:rPr lang="en-US" sz="1800" b="0" i="1" smtClean="0">
                        <a:latin typeface="Cambria Math"/>
                      </a:rPr>
                      <m:t>≈10 </m:t>
                    </m:r>
                    <m:r>
                      <m:rPr>
                        <m:sty m:val="p"/>
                      </m:rPr>
                      <a:rPr lang="en-US" sz="1800" b="0" i="0" smtClean="0">
                        <a:latin typeface="Cambria Math"/>
                      </a:rPr>
                      <m:t>GeV</m:t>
                    </m:r>
                  </m:oMath>
                </a14:m>
                <a:endParaRPr lang="en-US" sz="1800" dirty="0" smtClean="0"/>
              </a:p>
              <a:p>
                <a:r>
                  <a:rPr lang="en-US" sz="1800" dirty="0" smtClean="0"/>
                  <a:t>We can proceed with studying the resolution as a function of </a:t>
                </a:r>
                <a14:m>
                  <m:oMath xmlns:m="http://schemas.openxmlformats.org/officeDocument/2006/math">
                    <m:sSub>
                      <m:sSubPr>
                        <m:ctrlPr>
                          <a:rPr lang="en-US" sz="1800" b="0" i="1" dirty="0" smtClean="0">
                            <a:latin typeface="Cambria Math"/>
                          </a:rPr>
                        </m:ctrlPr>
                      </m:sSubPr>
                      <m:e>
                        <m:r>
                          <a:rPr lang="en-US" sz="1800" b="0" i="1" dirty="0" smtClean="0">
                            <a:latin typeface="Cambria Math"/>
                          </a:rPr>
                          <m:t>𝐸</m:t>
                        </m:r>
                      </m:e>
                      <m:sub>
                        <m:r>
                          <a:rPr lang="en-US" sz="1800" b="0" i="1" dirty="0" smtClean="0">
                            <a:latin typeface="Cambria Math"/>
                          </a:rPr>
                          <m:t>𝛾</m:t>
                        </m:r>
                      </m:sub>
                    </m:sSub>
                  </m:oMath>
                </a14:m>
                <a:endParaRPr lang="en-US" sz="1800" dirty="0" smtClean="0"/>
              </a:p>
            </p:txBody>
          </p:sp>
        </mc:Choice>
        <mc:Fallback xmlns="">
          <p:sp>
            <p:nvSpPr>
              <p:cNvPr id="6" name="Content Placeholder 5"/>
              <p:cNvSpPr>
                <a:spLocks noGrp="1" noRot="1" noChangeAspect="1" noMove="1" noResize="1" noEditPoints="1" noAdjustHandles="1" noChangeArrowheads="1" noChangeShapeType="1" noTextEdit="1"/>
              </p:cNvSpPr>
              <p:nvPr>
                <p:ph sz="quarter" idx="1"/>
              </p:nvPr>
            </p:nvSpPr>
            <p:spPr>
              <a:xfrm>
                <a:off x="457200" y="4797152"/>
                <a:ext cx="8003232" cy="1359808"/>
              </a:xfrm>
              <a:blipFill rotWithShape="1">
                <a:blip r:embed="rId2"/>
                <a:stretch>
                  <a:fillRect l="-76" t="-4036" r="-381"/>
                </a:stretch>
              </a:blipFill>
            </p:spPr>
            <p:txBody>
              <a:bodyPr/>
              <a:lstStyle/>
              <a:p>
                <a:r>
                  <a:rPr lang="en-US">
                    <a:noFill/>
                  </a:rPr>
                  <a:t> </a:t>
                </a:r>
              </a:p>
            </p:txBody>
          </p:sp>
        </mc:Fallback>
      </mc:AlternateContent>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1240459"/>
            <a:ext cx="3347864" cy="3352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912" y="1171575"/>
            <a:ext cx="5224993" cy="3548205"/>
          </a:xfrm>
          <a:prstGeom prst="rect">
            <a:avLst/>
          </a:prstGeom>
        </p:spPr>
      </p:pic>
      <p:sp>
        <p:nvSpPr>
          <p:cNvPr id="8" name="TextBox 7"/>
          <p:cNvSpPr txBox="1"/>
          <p:nvPr/>
        </p:nvSpPr>
        <p:spPr>
          <a:xfrm>
            <a:off x="611561" y="3284984"/>
            <a:ext cx="1440160" cy="584775"/>
          </a:xfrm>
          <a:prstGeom prst="rect">
            <a:avLst/>
          </a:prstGeom>
          <a:noFill/>
        </p:spPr>
        <p:txBody>
          <a:bodyPr wrap="square" rtlCol="0">
            <a:spAutoFit/>
          </a:bodyPr>
          <a:lstStyle/>
          <a:p>
            <a:r>
              <a:rPr lang="en-US" sz="1600" dirty="0" smtClean="0">
                <a:solidFill>
                  <a:schemeClr val="bg1">
                    <a:lumMod val="65000"/>
                  </a:schemeClr>
                </a:solidFill>
              </a:rPr>
              <a:t>This fit only for illustration</a:t>
            </a:r>
            <a:endParaRPr lang="en-US" sz="1600" dirty="0">
              <a:solidFill>
                <a:schemeClr val="bg1">
                  <a:lumMod val="65000"/>
                </a:schemeClr>
              </a:solidFill>
            </a:endParaRPr>
          </a:p>
        </p:txBody>
      </p:sp>
    </p:spTree>
    <p:extLst>
      <p:ext uri="{BB962C8B-B14F-4D97-AF65-F5344CB8AC3E}">
        <p14:creationId xmlns:p14="http://schemas.microsoft.com/office/powerpoint/2010/main" val="4781738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Resolution using total </a:t>
            </a:r>
            <a:r>
              <a:rPr lang="en-US" dirty="0" err="1" smtClean="0"/>
              <a:t>ECal</a:t>
            </a:r>
            <a:r>
              <a:rPr lang="en-US" dirty="0" smtClean="0"/>
              <a:t> and HCal Energy</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21</a:t>
            </a:fld>
            <a:endParaRPr lang="en-US"/>
          </a:p>
        </p:txBody>
      </p:sp>
      <p:pic>
        <p:nvPicPr>
          <p:cNvPr id="7" name="Content Placeholder 6"/>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8441" y="1268760"/>
            <a:ext cx="6075727" cy="4125923"/>
          </a:xfrm>
        </p:spPr>
      </p:pic>
      <p:sp>
        <p:nvSpPr>
          <p:cNvPr id="8" name="TextBox 7"/>
          <p:cNvSpPr txBox="1"/>
          <p:nvPr/>
        </p:nvSpPr>
        <p:spPr>
          <a:xfrm>
            <a:off x="6156176" y="1340768"/>
            <a:ext cx="2987824" cy="3970318"/>
          </a:xfrm>
          <a:prstGeom prst="rect">
            <a:avLst/>
          </a:prstGeom>
          <a:noFill/>
        </p:spPr>
        <p:txBody>
          <a:bodyPr wrap="square" rtlCol="0">
            <a:spAutoFit/>
          </a:bodyPr>
          <a:lstStyle/>
          <a:p>
            <a:pPr indent="341313">
              <a:buFont typeface="Arial" pitchFamily="34" charset="0"/>
              <a:buChar char="•"/>
            </a:pPr>
            <a:r>
              <a:rPr lang="en-US" dirty="0" smtClean="0"/>
              <a:t>Fits not perfect, but constant term &lt;1% shown and agreeing with the trend of the points.</a:t>
            </a:r>
          </a:p>
          <a:p>
            <a:pPr indent="341313">
              <a:buFont typeface="Arial" pitchFamily="34" charset="0"/>
              <a:buChar char="•"/>
            </a:pPr>
            <a:r>
              <a:rPr lang="en-US" dirty="0" smtClean="0"/>
              <a:t>Thicker back layers detrimental to high energy </a:t>
            </a:r>
            <a:r>
              <a:rPr lang="en-US" dirty="0" err="1" smtClean="0"/>
              <a:t>γ’s</a:t>
            </a:r>
            <a:endParaRPr lang="en-US" dirty="0" smtClean="0"/>
          </a:p>
          <a:p>
            <a:pPr indent="341313">
              <a:buFont typeface="Arial" pitchFamily="34" charset="0"/>
              <a:buChar char="•"/>
            </a:pPr>
            <a:r>
              <a:rPr lang="en-US" b="1" dirty="0" smtClean="0"/>
              <a:t>The uniformly thin option is the best behaving at high energy since it has the thinnest layers at the back (1.9 mm)</a:t>
            </a:r>
          </a:p>
          <a:p>
            <a:pPr indent="341313">
              <a:buFont typeface="Arial" pitchFamily="34" charset="0"/>
              <a:buChar char="•"/>
            </a:pPr>
            <a:endParaRPr lang="en-US" dirty="0"/>
          </a:p>
        </p:txBody>
      </p:sp>
      <mc:AlternateContent xmlns:mc="http://schemas.openxmlformats.org/markup-compatibility/2006" xmlns:a14="http://schemas.microsoft.com/office/drawing/2010/main">
        <mc:Choice Requires="a14">
          <p:sp>
            <p:nvSpPr>
              <p:cNvPr id="6" name="TextBox 5"/>
              <p:cNvSpPr txBox="1"/>
              <p:nvPr/>
            </p:nvSpPr>
            <p:spPr>
              <a:xfrm>
                <a:off x="3131840" y="836712"/>
                <a:ext cx="5796136" cy="338554"/>
              </a:xfrm>
              <a:prstGeom prst="rect">
                <a:avLst/>
              </a:prstGeom>
              <a:noFill/>
            </p:spPr>
            <p:txBody>
              <a:bodyPr wrap="square" rtlCol="0">
                <a:spAutoFit/>
              </a:bodyPr>
              <a:lstStyle/>
              <a:p>
                <a:r>
                  <a:rPr lang="en-US" sz="1600" dirty="0" smtClean="0">
                    <a:solidFill>
                      <a:srgbClr val="FF0000"/>
                    </a:solidFill>
                  </a:rPr>
                  <a:t>REMINDER: Only single photons </a:t>
                </a:r>
                <a:r>
                  <a:rPr lang="en-US" sz="1600" dirty="0">
                    <a:solidFill>
                      <a:srgbClr val="FF0000"/>
                    </a:solidFill>
                  </a:rPr>
                  <a:t>at fixed </a:t>
                </a:r>
                <a14:m>
                  <m:oMath xmlns:m="http://schemas.openxmlformats.org/officeDocument/2006/math">
                    <m:r>
                      <a:rPr lang="en-US" sz="1600" i="1">
                        <a:solidFill>
                          <a:srgbClr val="FF0000"/>
                        </a:solidFill>
                        <a:latin typeface="Cambria Math"/>
                      </a:rPr>
                      <m:t>𝜃</m:t>
                    </m:r>
                    <m:r>
                      <a:rPr lang="en-US" sz="1600" i="1">
                        <a:solidFill>
                          <a:srgbClr val="FF0000"/>
                        </a:solidFill>
                        <a:latin typeface="Cambria Math"/>
                      </a:rPr>
                      <m:t>=90°</m:t>
                    </m:r>
                  </m:oMath>
                </a14:m>
                <a:r>
                  <a:rPr lang="en-US" sz="1600" dirty="0">
                    <a:solidFill>
                      <a:srgbClr val="FF0000"/>
                    </a:solidFill>
                  </a:rPr>
                  <a:t> and </a:t>
                </a:r>
                <a14:m>
                  <m:oMath xmlns:m="http://schemas.openxmlformats.org/officeDocument/2006/math">
                    <m:r>
                      <a:rPr lang="en-US" sz="1600" i="1">
                        <a:solidFill>
                          <a:srgbClr val="FF0000"/>
                        </a:solidFill>
                        <a:latin typeface="Cambria Math"/>
                      </a:rPr>
                      <m:t>𝜙</m:t>
                    </m:r>
                    <m:r>
                      <a:rPr lang="en-US" sz="1600" i="1">
                        <a:solidFill>
                          <a:srgbClr val="FF0000"/>
                        </a:solidFill>
                        <a:latin typeface="Cambria Math"/>
                      </a:rPr>
                      <m:t>=0°</m:t>
                    </m:r>
                  </m:oMath>
                </a14:m>
                <a:endParaRPr lang="en-US" sz="1600"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131840" y="836712"/>
                <a:ext cx="5796136" cy="338554"/>
              </a:xfrm>
              <a:prstGeom prst="rect">
                <a:avLst/>
              </a:prstGeom>
              <a:blipFill rotWithShape="1">
                <a:blip r:embed="rId4"/>
                <a:stretch>
                  <a:fillRect l="-631" t="-5357" b="-21429"/>
                </a:stretch>
              </a:blipFill>
            </p:spPr>
            <p:txBody>
              <a:bodyPr/>
              <a:lstStyle/>
              <a:p>
                <a:r>
                  <a:rPr lang="en-US">
                    <a:noFill/>
                  </a:rPr>
                  <a:t> </a:t>
                </a:r>
              </a:p>
            </p:txBody>
          </p:sp>
        </mc:Fallback>
      </mc:AlternateContent>
      <p:sp>
        <p:nvSpPr>
          <p:cNvPr id="9" name="TextBox 8"/>
          <p:cNvSpPr txBox="1"/>
          <p:nvPr/>
        </p:nvSpPr>
        <p:spPr>
          <a:xfrm>
            <a:off x="179512" y="5445224"/>
            <a:ext cx="8888288" cy="923330"/>
          </a:xfrm>
          <a:prstGeom prst="rect">
            <a:avLst/>
          </a:prstGeom>
          <a:noFill/>
        </p:spPr>
        <p:txBody>
          <a:bodyPr wrap="square" rtlCol="0">
            <a:spAutoFit/>
          </a:bodyPr>
          <a:lstStyle/>
          <a:p>
            <a:pPr indent="341313">
              <a:buFont typeface="Arial" pitchFamily="34" charset="0"/>
              <a:buChar char="•"/>
            </a:pPr>
            <a:r>
              <a:rPr lang="en-US" dirty="0" smtClean="0">
                <a:solidFill>
                  <a:srgbClr val="7030A0"/>
                </a:solidFill>
              </a:rPr>
              <a:t>Perhaps should have also investigated a uniform 30 layer option (if 40 layers is prohibitive) though I am afraid it will need at least 2.6 mm thick plates ( for 22.8 X0)</a:t>
            </a:r>
          </a:p>
          <a:p>
            <a:endParaRPr lang="en-US" dirty="0"/>
          </a:p>
        </p:txBody>
      </p:sp>
    </p:spTree>
    <p:extLst>
      <p:ext uri="{BB962C8B-B14F-4D97-AF65-F5344CB8AC3E}">
        <p14:creationId xmlns:p14="http://schemas.microsoft.com/office/powerpoint/2010/main" val="11964222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Residuals</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22</a:t>
            </a:fld>
            <a:endParaRPr lang="en-US"/>
          </a:p>
        </p:txBody>
      </p:sp>
      <p:pic>
        <p:nvPicPr>
          <p:cNvPr id="7" name="Content Placeholder 6"/>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502418" y="1312811"/>
            <a:ext cx="5725766" cy="3888270"/>
          </a:xfrm>
        </p:spPr>
      </p:pic>
      <p:sp>
        <p:nvSpPr>
          <p:cNvPr id="6" name="TextBox 5"/>
          <p:cNvSpPr txBox="1"/>
          <p:nvPr/>
        </p:nvSpPr>
        <p:spPr>
          <a:xfrm>
            <a:off x="6444208" y="1628800"/>
            <a:ext cx="2592288" cy="2585323"/>
          </a:xfrm>
          <a:prstGeom prst="rect">
            <a:avLst/>
          </a:prstGeom>
          <a:noFill/>
        </p:spPr>
        <p:txBody>
          <a:bodyPr wrap="square" rtlCol="0">
            <a:spAutoFit/>
          </a:bodyPr>
          <a:lstStyle/>
          <a:p>
            <a:r>
              <a:rPr lang="en-US" dirty="0" smtClean="0"/>
              <a:t>Since we are optimized for high energy, we observe the calibration breaking down at lower energy </a:t>
            </a:r>
          </a:p>
          <a:p>
            <a:endParaRPr lang="en-US" dirty="0"/>
          </a:p>
          <a:p>
            <a:r>
              <a:rPr lang="en-US" dirty="0" smtClean="0"/>
              <a:t>Could perhaps calibrate at an intermediate value</a:t>
            </a:r>
            <a:endParaRPr lang="en-US" dirty="0"/>
          </a:p>
        </p:txBody>
      </p:sp>
      <p:sp>
        <p:nvSpPr>
          <p:cNvPr id="8" name="TextBox 7"/>
          <p:cNvSpPr txBox="1"/>
          <p:nvPr/>
        </p:nvSpPr>
        <p:spPr>
          <a:xfrm>
            <a:off x="395536" y="5517232"/>
            <a:ext cx="7992888" cy="707886"/>
          </a:xfrm>
          <a:prstGeom prst="rect">
            <a:avLst/>
          </a:prstGeom>
          <a:noFill/>
        </p:spPr>
        <p:txBody>
          <a:bodyPr wrap="square" rtlCol="0">
            <a:spAutoFit/>
          </a:bodyPr>
          <a:lstStyle/>
          <a:p>
            <a:pPr marL="285750" indent="-285750">
              <a:buFont typeface="Arial" pitchFamily="34" charset="0"/>
              <a:buChar char="•"/>
            </a:pPr>
            <a:r>
              <a:rPr lang="en-US" sz="2000" dirty="0" smtClean="0"/>
              <a:t>Non linearity corrections probably needed.</a:t>
            </a:r>
          </a:p>
          <a:p>
            <a:pPr marL="285750" indent="-285750">
              <a:buFont typeface="Arial" pitchFamily="34" charset="0"/>
              <a:buChar char="•"/>
            </a:pPr>
            <a:r>
              <a:rPr lang="en-US" sz="2000" dirty="0" smtClean="0"/>
              <a:t>Should also look at effect on Jet Energy Resolution </a:t>
            </a:r>
            <a:endParaRPr lang="en-US" sz="2000" dirty="0"/>
          </a:p>
        </p:txBody>
      </p:sp>
    </p:spTree>
    <p:extLst>
      <p:ext uri="{BB962C8B-B14F-4D97-AF65-F5344CB8AC3E}">
        <p14:creationId xmlns:p14="http://schemas.microsoft.com/office/powerpoint/2010/main" val="3545162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Leakage</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23</a:t>
            </a:fld>
            <a:endParaRPr lang="en-US"/>
          </a:p>
        </p:txBody>
      </p:sp>
      <p:pic>
        <p:nvPicPr>
          <p:cNvPr id="7" name="Content Placeholder 6"/>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2633" y="1268760"/>
            <a:ext cx="5412457" cy="3675508"/>
          </a:xfrm>
        </p:spPr>
      </p:pic>
      <p:sp>
        <p:nvSpPr>
          <p:cNvPr id="6" name="TextBox 5"/>
          <p:cNvSpPr txBox="1"/>
          <p:nvPr/>
        </p:nvSpPr>
        <p:spPr>
          <a:xfrm>
            <a:off x="107504" y="4797152"/>
            <a:ext cx="9036496" cy="1477328"/>
          </a:xfrm>
          <a:prstGeom prst="rect">
            <a:avLst/>
          </a:prstGeom>
          <a:noFill/>
        </p:spPr>
        <p:txBody>
          <a:bodyPr wrap="square" rtlCol="0">
            <a:spAutoFit/>
          </a:bodyPr>
          <a:lstStyle/>
          <a:p>
            <a:pPr marL="285750" indent="-285750">
              <a:buFont typeface="Arial" pitchFamily="34" charset="0"/>
              <a:buChar char="•"/>
            </a:pPr>
            <a:r>
              <a:rPr lang="en-US" dirty="0" smtClean="0"/>
              <a:t>More X0’s is generally better, of course</a:t>
            </a:r>
          </a:p>
          <a:p>
            <a:pPr marL="285750" indent="-285750">
              <a:buFont typeface="Arial" pitchFamily="34" charset="0"/>
              <a:buChar char="•"/>
            </a:pPr>
            <a:r>
              <a:rPr lang="en-US" dirty="0" smtClean="0"/>
              <a:t>Do not completely understand the splitting (thinner plates leak more), or why 22.58X0 leaks less than 22.85X0</a:t>
            </a:r>
          </a:p>
          <a:p>
            <a:pPr marL="285750" indent="-285750">
              <a:buFont typeface="Arial" pitchFamily="34" charset="0"/>
              <a:buChar char="•"/>
            </a:pPr>
            <a:r>
              <a:rPr lang="en-US" dirty="0" smtClean="0">
                <a:solidFill>
                  <a:srgbClr val="0000FF"/>
                </a:solidFill>
              </a:rPr>
              <a:t>A next iteration of the study should keep #X0 constant!</a:t>
            </a:r>
          </a:p>
          <a:p>
            <a:pPr marL="742950" lvl="1" indent="-285750">
              <a:buFont typeface="Arial" pitchFamily="34" charset="0"/>
              <a:buChar char="•"/>
            </a:pPr>
            <a:r>
              <a:rPr lang="en-US" dirty="0" smtClean="0">
                <a:solidFill>
                  <a:srgbClr val="0000FF"/>
                </a:solidFill>
              </a:rPr>
              <a:t>probably at the deeper option (23.35X0 +)</a:t>
            </a:r>
            <a:endParaRPr lang="en-US" dirty="0">
              <a:solidFill>
                <a:srgbClr val="0000FF"/>
              </a:solidFill>
            </a:endParaRPr>
          </a:p>
        </p:txBody>
      </p:sp>
      <p:sp>
        <p:nvSpPr>
          <p:cNvPr id="8" name="TextBox 7"/>
          <p:cNvSpPr txBox="1"/>
          <p:nvPr/>
        </p:nvSpPr>
        <p:spPr>
          <a:xfrm rot="16200000">
            <a:off x="-170004" y="3367516"/>
            <a:ext cx="761747" cy="369332"/>
          </a:xfrm>
          <a:prstGeom prst="rect">
            <a:avLst/>
          </a:prstGeom>
          <a:noFill/>
        </p:spPr>
        <p:txBody>
          <a:bodyPr wrap="none" rtlCol="0">
            <a:spAutoFit/>
          </a:bodyPr>
          <a:lstStyle/>
          <a:p>
            <a:r>
              <a:rPr lang="en-US" dirty="0" smtClean="0">
                <a:solidFill>
                  <a:srgbClr val="FF0000"/>
                </a:solidFill>
              </a:rPr>
              <a:t>Mean</a:t>
            </a:r>
            <a:endParaRPr lang="en-US" dirty="0">
              <a:solidFill>
                <a:srgbClr val="FF0000"/>
              </a:solidFill>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8104" y="1268760"/>
            <a:ext cx="3586423" cy="3744416"/>
          </a:xfrm>
          <a:prstGeom prst="rect">
            <a:avLst/>
          </a:prstGeom>
        </p:spPr>
      </p:pic>
      <p:sp>
        <p:nvSpPr>
          <p:cNvPr id="10" name="TextBox 9"/>
          <p:cNvSpPr txBox="1"/>
          <p:nvPr/>
        </p:nvSpPr>
        <p:spPr>
          <a:xfrm>
            <a:off x="6588224" y="908720"/>
            <a:ext cx="1936749" cy="307777"/>
          </a:xfrm>
          <a:prstGeom prst="rect">
            <a:avLst/>
          </a:prstGeom>
          <a:noFill/>
        </p:spPr>
        <p:txBody>
          <a:bodyPr wrap="none" rtlCol="0">
            <a:spAutoFit/>
          </a:bodyPr>
          <a:lstStyle/>
          <a:p>
            <a:r>
              <a:rPr lang="en-US" sz="1400" dirty="0" smtClean="0">
                <a:solidFill>
                  <a:schemeClr val="tx2">
                    <a:lumMod val="60000"/>
                    <a:lumOff val="40000"/>
                  </a:schemeClr>
                </a:solidFill>
              </a:rPr>
              <a:t>Example at 1500 GeV</a:t>
            </a:r>
            <a:endParaRPr lang="en-US" sz="1400" dirty="0">
              <a:solidFill>
                <a:schemeClr val="tx2">
                  <a:lumMod val="60000"/>
                  <a:lumOff val="40000"/>
                </a:schemeClr>
              </a:solidFill>
            </a:endParaRPr>
          </a:p>
        </p:txBody>
      </p:sp>
    </p:spTree>
    <p:extLst>
      <p:ext uri="{BB962C8B-B14F-4D97-AF65-F5344CB8AC3E}">
        <p14:creationId xmlns:p14="http://schemas.microsoft.com/office/powerpoint/2010/main" val="557368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exotic tests: A full steel block HCal</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24</a:t>
            </a:fld>
            <a:endParaRPr lang="en-US"/>
          </a:p>
        </p:txBody>
      </p:sp>
      <p:sp>
        <p:nvSpPr>
          <p:cNvPr id="6" name="Content Placeholder 5"/>
          <p:cNvSpPr>
            <a:spLocks noGrp="1"/>
          </p:cNvSpPr>
          <p:nvPr>
            <p:ph sz="quarter" idx="1"/>
          </p:nvPr>
        </p:nvSpPr>
        <p:spPr/>
        <p:txBody>
          <a:bodyPr>
            <a:normAutofit lnSpcReduction="10000"/>
          </a:bodyPr>
          <a:lstStyle/>
          <a:p>
            <a:r>
              <a:rPr lang="en-US" sz="2400" dirty="0" smtClean="0">
                <a:solidFill>
                  <a:srgbClr val="7030A0"/>
                </a:solidFill>
              </a:rPr>
              <a:t>Would have liked to quantify leakage better</a:t>
            </a:r>
          </a:p>
          <a:p>
            <a:r>
              <a:rPr lang="en-US" sz="2400" dirty="0" smtClean="0"/>
              <a:t>I </a:t>
            </a:r>
            <a:r>
              <a:rPr lang="en-US" sz="2400" dirty="0"/>
              <a:t>also tried simulating the ECal models with a fully homogenous Steel block HCal </a:t>
            </a:r>
            <a:r>
              <a:rPr lang="en-US" sz="2400" dirty="0" smtClean="0"/>
              <a:t>at their back</a:t>
            </a:r>
          </a:p>
          <a:p>
            <a:r>
              <a:rPr lang="en-US" sz="2400" dirty="0" smtClean="0"/>
              <a:t>Collected </a:t>
            </a:r>
            <a:r>
              <a:rPr lang="en-US" sz="2400" dirty="0"/>
              <a:t>the energy in the steel (no sampling – hoping to have a perfect response at the back of the ECal). Results more confusing than </a:t>
            </a:r>
            <a:r>
              <a:rPr lang="en-US" sz="2400" dirty="0" smtClean="0"/>
              <a:t>helpful</a:t>
            </a:r>
          </a:p>
          <a:p>
            <a:pPr lvl="1"/>
            <a:r>
              <a:rPr lang="en-US" sz="2400" dirty="0" smtClean="0">
                <a:solidFill>
                  <a:srgbClr val="FF0000"/>
                </a:solidFill>
              </a:rPr>
              <a:t>Somehow getting more energy in the HCal than needed (still </a:t>
            </a:r>
            <a:r>
              <a:rPr lang="en-US" sz="2400" dirty="0" err="1" smtClean="0">
                <a:solidFill>
                  <a:srgbClr val="FF0000"/>
                </a:solidFill>
              </a:rPr>
              <a:t>calib</a:t>
            </a:r>
            <a:r>
              <a:rPr lang="en-US" sz="2400" dirty="0" smtClean="0">
                <a:solidFill>
                  <a:srgbClr val="FF0000"/>
                </a:solidFill>
              </a:rPr>
              <a:t> factor &lt;</a:t>
            </a:r>
            <a:r>
              <a:rPr lang="en-US" sz="2400" dirty="0" smtClean="0">
                <a:solidFill>
                  <a:srgbClr val="FF0000"/>
                </a:solidFill>
              </a:rPr>
              <a:t>1)</a:t>
            </a:r>
          </a:p>
          <a:p>
            <a:pPr lvl="2"/>
            <a:r>
              <a:rPr lang="en-US" sz="2100" b="1" dirty="0" smtClean="0">
                <a:solidFill>
                  <a:srgbClr val="FF0000"/>
                </a:solidFill>
              </a:rPr>
              <a:t>Non linearity to blame rather than the Scale?</a:t>
            </a:r>
            <a:endParaRPr lang="en-US" sz="2100" b="1" dirty="0">
              <a:solidFill>
                <a:srgbClr val="FF0000"/>
              </a:solidFill>
            </a:endParaRPr>
          </a:p>
          <a:p>
            <a:r>
              <a:rPr lang="en-US" sz="2400" dirty="0" smtClean="0"/>
              <a:t>I still believe such a test with a perfect “tail catcher” could be instructive, if we understand what’s going on</a:t>
            </a:r>
          </a:p>
          <a:p>
            <a:r>
              <a:rPr lang="en-US" sz="2400" dirty="0" smtClean="0">
                <a:solidFill>
                  <a:srgbClr val="0000FF"/>
                </a:solidFill>
              </a:rPr>
              <a:t>Could be done, perhaps more easily, by using all the MC Particles after the ECal</a:t>
            </a:r>
            <a:endParaRPr lang="en-US" sz="2400" dirty="0">
              <a:solidFill>
                <a:srgbClr val="0000FF"/>
              </a:solidFill>
            </a:endParaRPr>
          </a:p>
        </p:txBody>
      </p:sp>
    </p:spTree>
    <p:extLst>
      <p:ext uri="{BB962C8B-B14F-4D97-AF65-F5344CB8AC3E}">
        <p14:creationId xmlns:p14="http://schemas.microsoft.com/office/powerpoint/2010/main" val="27221421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open issues and conclusions</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25</a:t>
            </a:fld>
            <a:endParaRPr lang="en-US"/>
          </a:p>
        </p:txBody>
      </p:sp>
      <p:sp>
        <p:nvSpPr>
          <p:cNvPr id="6" name="Content Placeholder 5"/>
          <p:cNvSpPr>
            <a:spLocks noGrp="1"/>
          </p:cNvSpPr>
          <p:nvPr>
            <p:ph sz="quarter" idx="1"/>
          </p:nvPr>
        </p:nvSpPr>
        <p:spPr>
          <a:xfrm>
            <a:off x="179512" y="1219200"/>
            <a:ext cx="8712968" cy="5162128"/>
          </a:xfrm>
        </p:spPr>
        <p:txBody>
          <a:bodyPr>
            <a:normAutofit/>
          </a:bodyPr>
          <a:lstStyle/>
          <a:p>
            <a:r>
              <a:rPr lang="en-US" sz="2100" dirty="0" smtClean="0"/>
              <a:t>Need to </a:t>
            </a:r>
            <a:r>
              <a:rPr lang="en-US" sz="2100" dirty="0" smtClean="0">
                <a:solidFill>
                  <a:srgbClr val="FF0000"/>
                </a:solidFill>
              </a:rPr>
              <a:t>revisit calibration procedure </a:t>
            </a:r>
            <a:r>
              <a:rPr lang="en-US" sz="2100" dirty="0" smtClean="0"/>
              <a:t>for obtaining Digitization/Pandora constants for physics reconstruction</a:t>
            </a:r>
          </a:p>
          <a:p>
            <a:pPr lvl="1"/>
            <a:r>
              <a:rPr lang="en-US" sz="1800" dirty="0" smtClean="0">
                <a:solidFill>
                  <a:srgbClr val="FF0000"/>
                </a:solidFill>
              </a:rPr>
              <a:t>Calibrate two </a:t>
            </a:r>
            <a:r>
              <a:rPr lang="en-US" sz="1800" dirty="0" err="1" smtClean="0">
                <a:solidFill>
                  <a:srgbClr val="FF0000"/>
                </a:solidFill>
              </a:rPr>
              <a:t>ECal</a:t>
            </a:r>
            <a:r>
              <a:rPr lang="en-US" sz="1800" dirty="0" smtClean="0">
                <a:solidFill>
                  <a:srgbClr val="FF0000"/>
                </a:solidFill>
              </a:rPr>
              <a:t> compartments simultaneously</a:t>
            </a:r>
            <a:r>
              <a:rPr lang="en-US" sz="1800" dirty="0" smtClean="0"/>
              <a:t>, rather than applying factor of 2 in digitization constants?</a:t>
            </a:r>
          </a:p>
          <a:p>
            <a:pPr lvl="2"/>
            <a:r>
              <a:rPr lang="en-US" sz="1600" dirty="0" smtClean="0"/>
              <a:t>HCal calibration: </a:t>
            </a:r>
            <a:r>
              <a:rPr lang="en-US" sz="1600" dirty="0"/>
              <a:t>Consider issues with EM/Had </a:t>
            </a:r>
            <a:r>
              <a:rPr lang="en-US" sz="1600" dirty="0" smtClean="0"/>
              <a:t>scale. Maybe calibrate together with ECal with high energy photons first?</a:t>
            </a:r>
          </a:p>
          <a:p>
            <a:pPr lvl="1"/>
            <a:r>
              <a:rPr lang="en-US" sz="1800" dirty="0" smtClean="0"/>
              <a:t>Consider non-linearity corrections? Maybe at least higher photon energy for calibration rather than just 10 GeV?</a:t>
            </a:r>
          </a:p>
          <a:p>
            <a:r>
              <a:rPr lang="en-US" sz="2100" dirty="0" smtClean="0"/>
              <a:t>Hit-level performance should be studied with more realistic events</a:t>
            </a:r>
          </a:p>
          <a:p>
            <a:pPr lvl="1"/>
            <a:r>
              <a:rPr lang="en-US" sz="1800" dirty="0" smtClean="0">
                <a:solidFill>
                  <a:srgbClr val="0000FF"/>
                </a:solidFill>
              </a:rPr>
              <a:t>At least with </a:t>
            </a:r>
            <a:r>
              <a:rPr lang="en-US" sz="1800" dirty="0" err="1" smtClean="0">
                <a:solidFill>
                  <a:srgbClr val="0000FF"/>
                </a:solidFill>
              </a:rPr>
              <a:t>isotropically</a:t>
            </a:r>
            <a:r>
              <a:rPr lang="en-US" sz="1800" dirty="0" smtClean="0">
                <a:solidFill>
                  <a:srgbClr val="0000FF"/>
                </a:solidFill>
              </a:rPr>
              <a:t> distributed single photons </a:t>
            </a:r>
          </a:p>
          <a:p>
            <a:r>
              <a:rPr lang="en-US" sz="2100" dirty="0" smtClean="0">
                <a:solidFill>
                  <a:srgbClr val="7030A0"/>
                </a:solidFill>
              </a:rPr>
              <a:t>Photon Training: still needs to be done </a:t>
            </a:r>
            <a:r>
              <a:rPr lang="en-US" sz="2100" dirty="0" smtClean="0"/>
              <a:t>at least for eventual model to be used. Should do for all models under investigation to compare final photon performance</a:t>
            </a:r>
          </a:p>
          <a:p>
            <a:r>
              <a:rPr lang="en-US" sz="2100" b="1" dirty="0" smtClean="0">
                <a:solidFill>
                  <a:srgbClr val="C00000"/>
                </a:solidFill>
              </a:rPr>
              <a:t>Leakage: </a:t>
            </a:r>
            <a:r>
              <a:rPr lang="en-US" sz="2100" dirty="0" smtClean="0"/>
              <a:t>will we really be able to recover the energy in the HCal in real events?</a:t>
            </a:r>
          </a:p>
        </p:txBody>
      </p:sp>
    </p:spTree>
    <p:extLst>
      <p:ext uri="{BB962C8B-B14F-4D97-AF65-F5344CB8AC3E}">
        <p14:creationId xmlns:p14="http://schemas.microsoft.com/office/powerpoint/2010/main" val="41899679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 open issues and conclusions II</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26</a:t>
            </a:fld>
            <a:endParaRPr lang="en-US"/>
          </a:p>
        </p:txBody>
      </p:sp>
      <mc:AlternateContent xmlns:mc="http://schemas.openxmlformats.org/markup-compatibility/2006">
        <mc:Choice xmlns:a14="http://schemas.microsoft.com/office/drawing/2010/main" Requires="a14">
          <p:sp>
            <p:nvSpPr>
              <p:cNvPr id="6" name="Content Placeholder 5"/>
              <p:cNvSpPr>
                <a:spLocks noGrp="1"/>
              </p:cNvSpPr>
              <p:nvPr>
                <p:ph sz="quarter" idx="1"/>
              </p:nvPr>
            </p:nvSpPr>
            <p:spPr>
              <a:xfrm>
                <a:off x="179512" y="1219200"/>
                <a:ext cx="8712968" cy="5162128"/>
              </a:xfrm>
            </p:spPr>
            <p:txBody>
              <a:bodyPr>
                <a:normAutofit/>
              </a:bodyPr>
              <a:lstStyle/>
              <a:p>
                <a:r>
                  <a:rPr lang="en-US" sz="2100" dirty="0" smtClean="0"/>
                  <a:t>Absorber plate thickness has a significant effect on the photon energy resolution</a:t>
                </a:r>
              </a:p>
              <a:p>
                <a:r>
                  <a:rPr lang="en-US" sz="2100" dirty="0" smtClean="0"/>
                  <a:t>Having combinations of layer thicknesses (thicker absorbers at the back) can make calibration more complicated</a:t>
                </a:r>
              </a:p>
              <a:p>
                <a:pPr lvl="1"/>
                <a:r>
                  <a:rPr lang="en-US" sz="1800" dirty="0" smtClean="0"/>
                  <a:t>Non uniformity in response observed</a:t>
                </a:r>
              </a:p>
              <a:p>
                <a:r>
                  <a:rPr lang="en-US" sz="2100" dirty="0" smtClean="0"/>
                  <a:t>It also </a:t>
                </a:r>
                <a:r>
                  <a:rPr lang="en-US" sz="2100" dirty="0" smtClean="0">
                    <a:solidFill>
                      <a:srgbClr val="FF0000"/>
                    </a:solidFill>
                  </a:rPr>
                  <a:t>biases performance to favor lower energy photons</a:t>
                </a:r>
                <a:endParaRPr lang="en-US" sz="1800" dirty="0" smtClean="0">
                  <a:solidFill>
                    <a:srgbClr val="FF0000"/>
                  </a:solidFill>
                </a:endParaRPr>
              </a:p>
              <a:p>
                <a:r>
                  <a:rPr lang="en-US" sz="2100" dirty="0" smtClean="0"/>
                  <a:t>More layers would help in keeping plate thickness small</a:t>
                </a:r>
                <a:endParaRPr lang="en-US" sz="1800" dirty="0"/>
              </a:p>
              <a:p>
                <a:r>
                  <a:rPr lang="en-US" sz="2100" dirty="0" smtClean="0">
                    <a:solidFill>
                      <a:srgbClr val="0000FF"/>
                    </a:solidFill>
                  </a:rPr>
                  <a:t>We should </a:t>
                </a:r>
                <a:r>
                  <a:rPr lang="en-US" sz="2100" dirty="0">
                    <a:solidFill>
                      <a:srgbClr val="0000FF"/>
                    </a:solidFill>
                  </a:rPr>
                  <a:t>therefore proceed </a:t>
                </a:r>
                <a:r>
                  <a:rPr lang="en-US" sz="2100" b="1" dirty="0">
                    <a:solidFill>
                      <a:srgbClr val="0000FF"/>
                    </a:solidFill>
                  </a:rPr>
                  <a:t>at least </a:t>
                </a:r>
                <a:r>
                  <a:rPr lang="en-US" sz="2100" dirty="0">
                    <a:solidFill>
                      <a:srgbClr val="0000FF"/>
                    </a:solidFill>
                  </a:rPr>
                  <a:t>with </a:t>
                </a:r>
                <a:r>
                  <a:rPr lang="en-US" sz="2100" dirty="0" smtClean="0">
                    <a:solidFill>
                      <a:srgbClr val="0000FF"/>
                    </a:solidFill>
                  </a:rPr>
                  <a:t>the original CDR option with </a:t>
                </a:r>
                <a14:m>
                  <m:oMath xmlns:m="http://schemas.openxmlformats.org/officeDocument/2006/math">
                    <m:r>
                      <a:rPr lang="en-US" sz="2100" i="1" dirty="0" smtClean="0">
                        <a:solidFill>
                          <a:srgbClr val="0000FF"/>
                        </a:solidFill>
                        <a:latin typeface="Cambria Math"/>
                      </a:rPr>
                      <m:t>20</m:t>
                    </m:r>
                    <m:r>
                      <a:rPr lang="en-US" sz="2100" b="0" i="1" dirty="0" smtClean="0">
                        <a:solidFill>
                          <a:srgbClr val="0000FF"/>
                        </a:solidFill>
                        <a:latin typeface="Cambria Math"/>
                      </a:rPr>
                      <m:t>×</m:t>
                    </m:r>
                    <m:r>
                      <a:rPr lang="en-US" sz="2100" i="1" dirty="0" smtClean="0">
                        <a:solidFill>
                          <a:srgbClr val="0000FF"/>
                        </a:solidFill>
                        <a:latin typeface="Cambria Math"/>
                      </a:rPr>
                      <m:t>2 </m:t>
                    </m:r>
                    <m:r>
                      <m:rPr>
                        <m:sty m:val="p"/>
                      </m:rPr>
                      <a:rPr lang="en-US" sz="2100" i="0" dirty="0" smtClean="0">
                        <a:solidFill>
                          <a:srgbClr val="0000FF"/>
                        </a:solidFill>
                        <a:latin typeface="Cambria Math"/>
                      </a:rPr>
                      <m:t>mm</m:t>
                    </m:r>
                    <m:r>
                      <a:rPr lang="en-US" sz="2100" i="1" dirty="0" smtClean="0">
                        <a:solidFill>
                          <a:srgbClr val="0000FF"/>
                        </a:solidFill>
                        <a:latin typeface="Cambria Math"/>
                      </a:rPr>
                      <m:t>+10</m:t>
                    </m:r>
                    <m:r>
                      <a:rPr lang="en-US" sz="2100" b="0" i="1" dirty="0" smtClean="0">
                        <a:solidFill>
                          <a:srgbClr val="0000FF"/>
                        </a:solidFill>
                        <a:latin typeface="Cambria Math"/>
                      </a:rPr>
                      <m:t>×</m:t>
                    </m:r>
                    <m:r>
                      <a:rPr lang="en-US" sz="2100" i="1" dirty="0" smtClean="0">
                        <a:solidFill>
                          <a:srgbClr val="0000FF"/>
                        </a:solidFill>
                        <a:latin typeface="Cambria Math"/>
                      </a:rPr>
                      <m:t>4 </m:t>
                    </m:r>
                    <m:r>
                      <m:rPr>
                        <m:sty m:val="p"/>
                      </m:rPr>
                      <a:rPr lang="en-US" sz="2100" i="0" dirty="0" smtClean="0">
                        <a:solidFill>
                          <a:srgbClr val="0000FF"/>
                        </a:solidFill>
                        <a:latin typeface="Cambria Math"/>
                      </a:rPr>
                      <m:t>mm</m:t>
                    </m:r>
                  </m:oMath>
                </a14:m>
                <a:r>
                  <a:rPr lang="en-US" sz="2100" dirty="0" smtClean="0">
                    <a:solidFill>
                      <a:srgbClr val="0000FF"/>
                    </a:solidFill>
                  </a:rPr>
                  <a:t> plates</a:t>
                </a:r>
              </a:p>
              <a:p>
                <a:pPr lvl="1"/>
                <a:r>
                  <a:rPr lang="en-US" sz="1800" dirty="0" smtClean="0"/>
                  <a:t>An other option could be </a:t>
                </a:r>
                <a14:m>
                  <m:oMath xmlns:m="http://schemas.openxmlformats.org/officeDocument/2006/math">
                    <m:r>
                      <a:rPr lang="en-US" sz="1800" i="1" dirty="0" smtClean="0">
                        <a:latin typeface="Cambria Math"/>
                      </a:rPr>
                      <m:t>30</m:t>
                    </m:r>
                    <m:r>
                      <a:rPr lang="en-US" sz="1800" b="0" i="1" dirty="0" smtClean="0">
                        <a:latin typeface="Cambria Math"/>
                      </a:rPr>
                      <m:t>×</m:t>
                    </m:r>
                    <m:r>
                      <a:rPr lang="en-US" sz="1800" i="1" dirty="0" smtClean="0">
                        <a:latin typeface="Cambria Math"/>
                      </a:rPr>
                      <m:t>2.6</m:t>
                    </m:r>
                    <m:r>
                      <a:rPr lang="en-US" sz="1800" b="0" i="1" dirty="0" smtClean="0">
                        <a:latin typeface="Cambria Math"/>
                      </a:rPr>
                      <m:t>5</m:t>
                    </m:r>
                    <m:r>
                      <a:rPr lang="en-US" sz="1800" i="1" dirty="0" smtClean="0">
                        <a:latin typeface="Cambria Math"/>
                      </a:rPr>
                      <m:t> </m:t>
                    </m:r>
                    <m:r>
                      <m:rPr>
                        <m:sty m:val="p"/>
                      </m:rPr>
                      <a:rPr lang="en-US" sz="1800" i="0" dirty="0" smtClean="0">
                        <a:latin typeface="Cambria Math"/>
                      </a:rPr>
                      <m:t>mm</m:t>
                    </m:r>
                    <m:r>
                      <a:rPr lang="en-US" sz="1800" b="0" i="0" dirty="0" smtClean="0">
                        <a:latin typeface="Cambria Math"/>
                      </a:rPr>
                      <m:t> </m:t>
                    </m:r>
                  </m:oMath>
                </a14:m>
                <a:r>
                  <a:rPr lang="en-US" sz="1800" dirty="0" smtClean="0"/>
                  <a:t>(for 23.22X0) but the impact on low energy photons and JER has to be </a:t>
                </a:r>
                <a:r>
                  <a:rPr lang="en-US" sz="1800" dirty="0" smtClean="0"/>
                  <a:t>investigated</a:t>
                </a:r>
              </a:p>
              <a:p>
                <a:pPr lvl="2"/>
                <a:r>
                  <a:rPr lang="en-US" sz="1500" dirty="0" smtClean="0"/>
                  <a:t>Jobs still running to add this curve too to the plots</a:t>
                </a:r>
                <a:endParaRPr lang="en-US" sz="1500" dirty="0" smtClean="0"/>
              </a:p>
            </p:txBody>
          </p:sp>
        </mc:Choice>
        <mc:Fallback>
          <p:sp>
            <p:nvSpPr>
              <p:cNvPr id="6" name="Content Placeholder 5"/>
              <p:cNvSpPr>
                <a:spLocks noGrp="1" noRot="1" noChangeAspect="1" noMove="1" noResize="1" noEditPoints="1" noAdjustHandles="1" noChangeArrowheads="1" noChangeShapeType="1" noTextEdit="1"/>
              </p:cNvSpPr>
              <p:nvPr>
                <p:ph sz="quarter" idx="1"/>
              </p:nvPr>
            </p:nvSpPr>
            <p:spPr>
              <a:xfrm>
                <a:off x="179512" y="1219200"/>
                <a:ext cx="8712968" cy="5162128"/>
              </a:xfrm>
              <a:blipFill rotWithShape="1">
                <a:blip r:embed="rId2"/>
                <a:stretch>
                  <a:fillRect l="-280" t="-708" r="-1189"/>
                </a:stretch>
              </a:blipFill>
            </p:spPr>
            <p:txBody>
              <a:bodyPr/>
              <a:lstStyle/>
              <a:p>
                <a:r>
                  <a:rPr lang="en-US">
                    <a:noFill/>
                  </a:rPr>
                  <a:t> </a:t>
                </a:r>
              </a:p>
            </p:txBody>
          </p:sp>
        </mc:Fallback>
      </mc:AlternateContent>
    </p:spTree>
    <p:extLst>
      <p:ext uri="{BB962C8B-B14F-4D97-AF65-F5344CB8AC3E}">
        <p14:creationId xmlns:p14="http://schemas.microsoft.com/office/powerpoint/2010/main" val="42799288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Backup Material</a:t>
            </a:r>
            <a:endParaRPr lang="en-US" dirty="0"/>
          </a:p>
        </p:txBody>
      </p:sp>
      <p:sp>
        <p:nvSpPr>
          <p:cNvPr id="6" name="Text Placeholder 5"/>
          <p:cNvSpPr>
            <a:spLocks noGrp="1"/>
          </p:cNvSpPr>
          <p:nvPr>
            <p:ph type="body" idx="1"/>
          </p:nvPr>
        </p:nvSpPr>
        <p:spPr/>
        <p:txBody>
          <a:bodyPr/>
          <a:lstStyle/>
          <a:p>
            <a:endParaRPr lang="en-US"/>
          </a:p>
        </p:txBody>
      </p:sp>
      <p:sp>
        <p:nvSpPr>
          <p:cNvPr id="3" name="Slide Number Placeholder 2"/>
          <p:cNvSpPr>
            <a:spLocks noGrp="1"/>
          </p:cNvSpPr>
          <p:nvPr>
            <p:ph type="sldNum" sz="quarter" idx="12"/>
          </p:nvPr>
        </p:nvSpPr>
        <p:spPr/>
        <p:txBody>
          <a:bodyPr/>
          <a:lstStyle/>
          <a:p>
            <a:fld id="{C6457D3E-0CB0-416D-8D3F-9EE2D6712DE4}" type="slidenum">
              <a:rPr lang="en-US" smtClean="0"/>
              <a:t>27</a:t>
            </a:fld>
            <a:endParaRPr lang="en-US"/>
          </a:p>
        </p:txBody>
      </p:sp>
      <p:sp>
        <p:nvSpPr>
          <p:cNvPr id="7" name="Date Placeholder 6"/>
          <p:cNvSpPr>
            <a:spLocks noGrp="1"/>
          </p:cNvSpPr>
          <p:nvPr>
            <p:ph type="dt" sz="half" idx="10"/>
          </p:nvPr>
        </p:nvSpPr>
        <p:spPr/>
        <p:txBody>
          <a:bodyPr/>
          <a:lstStyle/>
          <a:p>
            <a:r>
              <a:rPr lang="en-US" smtClean="0"/>
              <a:t>18/04/2016</a:t>
            </a:r>
            <a:endParaRPr lang="en-US"/>
          </a:p>
        </p:txBody>
      </p:sp>
      <p:sp>
        <p:nvSpPr>
          <p:cNvPr id="8" name="Footer Placeholder 7"/>
          <p:cNvSpPr>
            <a:spLocks noGrp="1"/>
          </p:cNvSpPr>
          <p:nvPr>
            <p:ph type="ftr" sz="quarter" idx="11"/>
          </p:nvPr>
        </p:nvSpPr>
        <p:spPr/>
        <p:txBody>
          <a:bodyPr/>
          <a:lstStyle/>
          <a:p>
            <a:r>
              <a:rPr lang="en-US" smtClean="0"/>
              <a:t>ECal Optimization, N. Nikiforou</a:t>
            </a:r>
            <a:endParaRPr lang="en-US"/>
          </a:p>
        </p:txBody>
      </p:sp>
    </p:spTree>
    <p:extLst>
      <p:ext uri="{BB962C8B-B14F-4D97-AF65-F5344CB8AC3E}">
        <p14:creationId xmlns:p14="http://schemas.microsoft.com/office/powerpoint/2010/main" val="2225673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More models</a:t>
            </a:r>
            <a:endParaRPr lang="en-US" dirty="0"/>
          </a:p>
        </p:txBody>
      </p:sp>
      <p:sp>
        <p:nvSpPr>
          <p:cNvPr id="4" name="Date Placeholder 3"/>
          <p:cNvSpPr>
            <a:spLocks noGrp="1"/>
          </p:cNvSpPr>
          <p:nvPr>
            <p:ph type="dt" sz="half" idx="10"/>
          </p:nvPr>
        </p:nvSpPr>
        <p:spPr/>
        <p:txBody>
          <a:bodyPr/>
          <a:lstStyle/>
          <a:p>
            <a:r>
              <a:rPr lang="en-US" smtClean="0"/>
              <a:t>18/04/2016</a:t>
            </a:r>
            <a:endParaRPr lang="en-US"/>
          </a:p>
        </p:txBody>
      </p:sp>
      <p:sp>
        <p:nvSpPr>
          <p:cNvPr id="5" name="Footer Placeholder 4"/>
          <p:cNvSpPr>
            <a:spLocks noGrp="1"/>
          </p:cNvSpPr>
          <p:nvPr>
            <p:ph type="ftr" sz="quarter" idx="11"/>
          </p:nvPr>
        </p:nvSpPr>
        <p:spPr/>
        <p:txBody>
          <a:bodyPr/>
          <a:lstStyle/>
          <a:p>
            <a:r>
              <a:rPr lang="en-US" smtClean="0"/>
              <a:t>ECal Optimization, N. Nikiforou</a:t>
            </a:r>
            <a:endParaRPr lang="en-US"/>
          </a:p>
        </p:txBody>
      </p:sp>
      <p:sp>
        <p:nvSpPr>
          <p:cNvPr id="6" name="Slide Number Placeholder 5"/>
          <p:cNvSpPr>
            <a:spLocks noGrp="1"/>
          </p:cNvSpPr>
          <p:nvPr>
            <p:ph type="sldNum" sz="quarter" idx="12"/>
          </p:nvPr>
        </p:nvSpPr>
        <p:spPr/>
        <p:txBody>
          <a:bodyPr/>
          <a:lstStyle/>
          <a:p>
            <a:fld id="{C6457D3E-0CB0-416D-8D3F-9EE2D6712DE4}" type="slidenum">
              <a:rPr lang="en-US" smtClean="0"/>
              <a:t>28</a:t>
            </a:fld>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4070578681"/>
              </p:ext>
            </p:extLst>
          </p:nvPr>
        </p:nvGraphicFramePr>
        <p:xfrm>
          <a:off x="357188" y="1666875"/>
          <a:ext cx="8429625" cy="3524250"/>
        </p:xfrm>
        <a:graphic>
          <a:graphicData uri="http://schemas.openxmlformats.org/presentationml/2006/ole">
            <mc:AlternateContent xmlns:mc="http://schemas.openxmlformats.org/markup-compatibility/2006">
              <mc:Choice xmlns:v="urn:schemas-microsoft-com:vml" Requires="v">
                <p:oleObj spid="_x0000_s1029" name="Microsoft Excel Worksheet" r:id="rId3" imgW="8429760" imgH="3524250" progId="Excel.Sheet.12">
                  <p:embed/>
                </p:oleObj>
              </mc:Choice>
              <mc:Fallback>
                <p:oleObj name="Microsoft Excel Worksheet" r:id="rId3" imgW="8429760" imgH="3524250" progId="Excel.Sheet.12">
                  <p:embed/>
                  <p:pic>
                    <p:nvPicPr>
                      <p:cNvPr id="0" name=""/>
                      <p:cNvPicPr/>
                      <p:nvPr/>
                    </p:nvPicPr>
                    <p:blipFill>
                      <a:blip r:embed="rId4"/>
                      <a:stretch>
                        <a:fillRect/>
                      </a:stretch>
                    </p:blipFill>
                    <p:spPr>
                      <a:xfrm>
                        <a:off x="357188" y="1666875"/>
                        <a:ext cx="8429625" cy="3524250"/>
                      </a:xfrm>
                      <a:prstGeom prst="rect">
                        <a:avLst/>
                      </a:prstGeom>
                    </p:spPr>
                  </p:pic>
                </p:oleObj>
              </mc:Fallback>
            </mc:AlternateContent>
          </a:graphicData>
        </a:graphic>
      </p:graphicFrame>
    </p:spTree>
    <p:extLst>
      <p:ext uri="{BB962C8B-B14F-4D97-AF65-F5344CB8AC3E}">
        <p14:creationId xmlns:p14="http://schemas.microsoft.com/office/powerpoint/2010/main" val="1422157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US" dirty="0" smtClean="0"/>
              <a:t>100 GeV Photons (old study)</a:t>
            </a:r>
            <a:endParaRPr lang="en-US" dirty="0"/>
          </a:p>
        </p:txBody>
      </p:sp>
      <p:sp>
        <p:nvSpPr>
          <p:cNvPr id="4" name="Date Placeholder 3"/>
          <p:cNvSpPr>
            <a:spLocks noGrp="1"/>
          </p:cNvSpPr>
          <p:nvPr>
            <p:ph type="dt" sz="half" idx="10"/>
          </p:nvPr>
        </p:nvSpPr>
        <p:spPr/>
        <p:txBody>
          <a:bodyPr/>
          <a:lstStyle/>
          <a:p>
            <a:r>
              <a:rPr lang="en-US" smtClean="0"/>
              <a:t>18/04/2016</a:t>
            </a:r>
            <a:endParaRPr lang="en-US"/>
          </a:p>
        </p:txBody>
      </p:sp>
      <p:sp>
        <p:nvSpPr>
          <p:cNvPr id="5" name="Footer Placeholder 4"/>
          <p:cNvSpPr>
            <a:spLocks noGrp="1"/>
          </p:cNvSpPr>
          <p:nvPr>
            <p:ph type="ftr" sz="quarter" idx="11"/>
          </p:nvPr>
        </p:nvSpPr>
        <p:spPr/>
        <p:txBody>
          <a:bodyPr/>
          <a:lstStyle/>
          <a:p>
            <a:r>
              <a:rPr lang="en-US" smtClean="0"/>
              <a:t>ECal Optimization, N. Nikiforou</a:t>
            </a:r>
            <a:endParaRPr lang="en-US"/>
          </a:p>
        </p:txBody>
      </p:sp>
      <p:sp>
        <p:nvSpPr>
          <p:cNvPr id="6" name="Slide Number Placeholder 5"/>
          <p:cNvSpPr>
            <a:spLocks noGrp="1"/>
          </p:cNvSpPr>
          <p:nvPr>
            <p:ph type="sldNum" sz="quarter" idx="12"/>
          </p:nvPr>
        </p:nvSpPr>
        <p:spPr/>
        <p:txBody>
          <a:bodyPr/>
          <a:lstStyle/>
          <a:p>
            <a:fld id="{2A84551A-CB34-4E75-B193-DDF6EEB1C19F}" type="slidenum">
              <a:rPr lang="en-US" smtClean="0"/>
              <a:t>29</a:t>
            </a:fld>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24" y="693160"/>
            <a:ext cx="4683892" cy="4176000"/>
          </a:xfrm>
          <a:prstGeom prst="rect">
            <a:avLst/>
          </a:prstGeom>
        </p:spPr>
      </p:pic>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27984" y="693160"/>
            <a:ext cx="4683892" cy="4176000"/>
          </a:xfrm>
        </p:spPr>
      </p:pic>
      <p:graphicFrame>
        <p:nvGraphicFramePr>
          <p:cNvPr id="9" name="Table 8"/>
          <p:cNvGraphicFramePr>
            <a:graphicFrameLocks noGrp="1"/>
          </p:cNvGraphicFramePr>
          <p:nvPr>
            <p:extLst>
              <p:ext uri="{D42A27DB-BD31-4B8C-83A1-F6EECF244321}">
                <p14:modId xmlns:p14="http://schemas.microsoft.com/office/powerpoint/2010/main" val="2028503235"/>
              </p:ext>
            </p:extLst>
          </p:nvPr>
        </p:nvGraphicFramePr>
        <p:xfrm>
          <a:off x="1331640" y="4797152"/>
          <a:ext cx="6984776" cy="2135687"/>
        </p:xfrm>
        <a:graphic>
          <a:graphicData uri="http://schemas.openxmlformats.org/drawingml/2006/table">
            <a:tbl>
              <a:tblPr>
                <a:tableStyleId>{073A0DAA-6AF3-43AB-8588-CEC1D06C72B9}</a:tableStyleId>
              </a:tblPr>
              <a:tblGrid>
                <a:gridCol w="2619290"/>
                <a:gridCol w="1141743"/>
                <a:gridCol w="947807"/>
                <a:gridCol w="1201355"/>
                <a:gridCol w="1074581"/>
              </a:tblGrid>
              <a:tr h="564062">
                <a:tc rowSpan="2">
                  <a:txBody>
                    <a:bodyPr/>
                    <a:lstStyle/>
                    <a:p>
                      <a:pPr algn="ctr" fontAlgn="ctr"/>
                      <a:r>
                        <a:rPr lang="en-US" sz="1400" u="none" strike="noStrike" dirty="0">
                          <a:effectLst/>
                        </a:rPr>
                        <a:t>Model/ Energy</a:t>
                      </a:r>
                      <a:endParaRPr lang="en-US" sz="1400" b="0" i="0" u="none" strike="noStrike" dirty="0">
                        <a:solidFill>
                          <a:srgbClr val="000000"/>
                        </a:solidFill>
                        <a:effectLst/>
                        <a:latin typeface="Calibri"/>
                      </a:endParaRPr>
                    </a:p>
                  </a:txBody>
                  <a:tcPr marL="9525" marR="9525" marT="9525" marB="0" anchor="ctr"/>
                </a:tc>
                <a:tc gridSpan="2">
                  <a:txBody>
                    <a:bodyPr/>
                    <a:lstStyle/>
                    <a:p>
                      <a:pPr algn="ctr" fontAlgn="ctr"/>
                      <a:r>
                        <a:rPr lang="en-US" sz="1800" u="none" strike="noStrike" dirty="0">
                          <a:effectLst/>
                        </a:rPr>
                        <a:t>Total </a:t>
                      </a:r>
                      <a:r>
                        <a:rPr lang="el-GR" sz="1800" u="none" strike="noStrike" dirty="0">
                          <a:effectLst/>
                        </a:rPr>
                        <a:t>γ </a:t>
                      </a:r>
                      <a:r>
                        <a:rPr lang="en-US" sz="1800" u="none" strike="noStrike" dirty="0">
                          <a:effectLst/>
                        </a:rPr>
                        <a:t>PFO Energy</a:t>
                      </a:r>
                      <a:endParaRPr lang="en-US" sz="1800" b="0" i="0" u="none" strike="noStrike" dirty="0">
                        <a:solidFill>
                          <a:srgbClr val="000000"/>
                        </a:solidFill>
                        <a:effectLst/>
                        <a:latin typeface="Calibri"/>
                      </a:endParaRPr>
                    </a:p>
                  </a:txBody>
                  <a:tcPr marL="9525" marR="9525" marT="9525" marB="0" anchor="ctr"/>
                </a:tc>
                <a:tc hMerge="1">
                  <a:txBody>
                    <a:bodyPr/>
                    <a:lstStyle/>
                    <a:p>
                      <a:endParaRPr lang="en-US"/>
                    </a:p>
                  </a:txBody>
                  <a:tcPr/>
                </a:tc>
                <a:tc gridSpan="2">
                  <a:txBody>
                    <a:bodyPr/>
                    <a:lstStyle/>
                    <a:p>
                      <a:pPr algn="ctr" fontAlgn="ctr"/>
                      <a:r>
                        <a:rPr lang="es-ES" sz="1800" u="none" strike="noStrike" dirty="0">
                          <a:effectLst/>
                        </a:rPr>
                        <a:t>Total </a:t>
                      </a:r>
                      <a:r>
                        <a:rPr lang="es-ES" sz="1800" u="none" strike="noStrike" dirty="0" err="1">
                          <a:effectLst/>
                        </a:rPr>
                        <a:t>ECal</a:t>
                      </a:r>
                      <a:r>
                        <a:rPr lang="es-ES" sz="1800" u="none" strike="noStrike" dirty="0">
                          <a:effectLst/>
                        </a:rPr>
                        <a:t> </a:t>
                      </a:r>
                      <a:r>
                        <a:rPr lang="es-ES" sz="1800" u="none" strike="noStrike" dirty="0" err="1">
                          <a:effectLst/>
                        </a:rPr>
                        <a:t>Energy</a:t>
                      </a:r>
                      <a:r>
                        <a:rPr lang="es-ES" sz="1800" u="none" strike="noStrike" dirty="0">
                          <a:effectLst/>
                        </a:rPr>
                        <a:t> </a:t>
                      </a:r>
                      <a:r>
                        <a:rPr lang="es-ES" sz="1800" u="none" strike="noStrike" dirty="0" smtClean="0">
                          <a:effectLst/>
                        </a:rPr>
                        <a:t> </a:t>
                      </a:r>
                    </a:p>
                    <a:p>
                      <a:pPr algn="ctr" fontAlgn="ctr"/>
                      <a:r>
                        <a:rPr lang="es-ES" sz="1800" u="none" strike="noStrike" dirty="0" smtClean="0">
                          <a:effectLst/>
                        </a:rPr>
                        <a:t>(</a:t>
                      </a:r>
                      <a:r>
                        <a:rPr lang="es-ES" sz="1800" u="none" strike="noStrike" dirty="0">
                          <a:effectLst/>
                        </a:rPr>
                        <a:t>no γ </a:t>
                      </a:r>
                      <a:r>
                        <a:rPr lang="es-ES" sz="1800" u="none" strike="noStrike" dirty="0" err="1">
                          <a:effectLst/>
                        </a:rPr>
                        <a:t>reco</a:t>
                      </a:r>
                      <a:r>
                        <a:rPr lang="es-ES" sz="1800" u="none" strike="noStrike" dirty="0">
                          <a:effectLst/>
                        </a:rPr>
                        <a:t>)</a:t>
                      </a:r>
                      <a:endParaRPr lang="es-ES" sz="1800" b="0" i="0" u="none" strike="noStrike" dirty="0">
                        <a:solidFill>
                          <a:srgbClr val="000000"/>
                        </a:solidFill>
                        <a:effectLst/>
                        <a:latin typeface="Calibri"/>
                      </a:endParaRPr>
                    </a:p>
                  </a:txBody>
                  <a:tcPr marL="9525" marR="9525" marT="9525" marB="0" anchor="ctr"/>
                </a:tc>
                <a:tc hMerge="1">
                  <a:txBody>
                    <a:bodyPr/>
                    <a:lstStyle/>
                    <a:p>
                      <a:endParaRPr lang="en-US"/>
                    </a:p>
                  </a:txBody>
                  <a:tcPr/>
                </a:tc>
              </a:tr>
              <a:tr h="313368">
                <a:tc vMerge="1">
                  <a:txBody>
                    <a:bodyPr/>
                    <a:lstStyle/>
                    <a:p>
                      <a:endParaRPr lang="en-US"/>
                    </a:p>
                  </a:txBody>
                  <a:tcPr/>
                </a:tc>
                <a:tc>
                  <a:txBody>
                    <a:bodyPr/>
                    <a:lstStyle/>
                    <a:p>
                      <a:pPr algn="ctr" fontAlgn="ctr"/>
                      <a:r>
                        <a:rPr lang="en-US" sz="1400" u="none" strike="noStrike">
                          <a:effectLst/>
                        </a:rPr>
                        <a:t>Mean [GeV]</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Sigma [GeV]</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Mean [GeV]</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Sigma [GeV]</a:t>
                      </a:r>
                      <a:endParaRPr lang="en-US" sz="1400" b="0" i="0" u="none" strike="noStrike" dirty="0">
                        <a:solidFill>
                          <a:srgbClr val="000000"/>
                        </a:solidFill>
                        <a:effectLst/>
                        <a:latin typeface="Calibri"/>
                      </a:endParaRPr>
                    </a:p>
                  </a:txBody>
                  <a:tcPr marL="9525" marR="9525" marT="9525" marB="0" anchor="ctr"/>
                </a:tc>
              </a:tr>
              <a:tr h="277853">
                <a:tc>
                  <a:txBody>
                    <a:bodyPr/>
                    <a:lstStyle/>
                    <a:p>
                      <a:pPr algn="l" fontAlgn="ctr"/>
                      <a:r>
                        <a:rPr lang="en-US" sz="1800" u="none" strike="noStrike" dirty="0">
                          <a:solidFill>
                            <a:srgbClr val="0000FF"/>
                          </a:solidFill>
                          <a:effectLst/>
                        </a:rPr>
                        <a:t>CLIC_o2_v04_100GeV</a:t>
                      </a:r>
                      <a:endParaRPr lang="en-US" sz="1800" b="0" i="0" u="none" strike="noStrike" dirty="0">
                        <a:solidFill>
                          <a:srgbClr val="0000FF"/>
                        </a:solidFill>
                        <a:effectLst/>
                        <a:latin typeface="Calibri"/>
                      </a:endParaRPr>
                    </a:p>
                  </a:txBody>
                  <a:tcPr marL="9525" marR="9525" marT="9525" marB="0" anchor="ctr"/>
                </a:tc>
                <a:tc>
                  <a:txBody>
                    <a:bodyPr/>
                    <a:lstStyle/>
                    <a:p>
                      <a:pPr algn="ctr" fontAlgn="ctr"/>
                      <a:r>
                        <a:rPr lang="en-US" sz="1800" u="none" strike="noStrike">
                          <a:solidFill>
                            <a:srgbClr val="0000FF"/>
                          </a:solidFill>
                          <a:effectLst/>
                        </a:rPr>
                        <a:t>101.33</a:t>
                      </a:r>
                      <a:endParaRPr lang="en-US" sz="1800" b="0" i="0" u="none" strike="noStrike">
                        <a:solidFill>
                          <a:srgbClr val="0000FF"/>
                        </a:solidFill>
                        <a:effectLst/>
                        <a:latin typeface="Calibri"/>
                      </a:endParaRPr>
                    </a:p>
                  </a:txBody>
                  <a:tcPr marL="9525" marR="9525" marT="9525" marB="0" anchor="ctr"/>
                </a:tc>
                <a:tc>
                  <a:txBody>
                    <a:bodyPr/>
                    <a:lstStyle/>
                    <a:p>
                      <a:pPr algn="ctr" fontAlgn="ctr"/>
                      <a:r>
                        <a:rPr lang="en-US" sz="1800" u="none" strike="noStrike" dirty="0">
                          <a:solidFill>
                            <a:srgbClr val="0000FF"/>
                          </a:solidFill>
                          <a:effectLst/>
                        </a:rPr>
                        <a:t>2.25</a:t>
                      </a:r>
                      <a:endParaRPr lang="en-US" sz="1800" b="0" i="0" u="none" strike="noStrike" dirty="0">
                        <a:solidFill>
                          <a:srgbClr val="0000FF"/>
                        </a:solidFill>
                        <a:effectLst/>
                        <a:latin typeface="Calibri"/>
                      </a:endParaRPr>
                    </a:p>
                  </a:txBody>
                  <a:tcPr marL="9525" marR="9525" marT="9525" marB="0" anchor="ctr"/>
                </a:tc>
                <a:tc>
                  <a:txBody>
                    <a:bodyPr/>
                    <a:lstStyle/>
                    <a:p>
                      <a:pPr algn="ctr" fontAlgn="ctr"/>
                      <a:r>
                        <a:rPr lang="en-US" sz="1800" u="none" strike="noStrike" dirty="0">
                          <a:solidFill>
                            <a:srgbClr val="0000FF"/>
                          </a:solidFill>
                          <a:effectLst/>
                        </a:rPr>
                        <a:t>99.55</a:t>
                      </a:r>
                      <a:endParaRPr lang="en-US" sz="1800" b="0" i="0" u="none" strike="noStrike" dirty="0">
                        <a:solidFill>
                          <a:srgbClr val="0000FF"/>
                        </a:solidFill>
                        <a:effectLst/>
                        <a:latin typeface="Calibri"/>
                      </a:endParaRPr>
                    </a:p>
                  </a:txBody>
                  <a:tcPr marL="9525" marR="9525" marT="9525" marB="0" anchor="ctr"/>
                </a:tc>
                <a:tc>
                  <a:txBody>
                    <a:bodyPr/>
                    <a:lstStyle/>
                    <a:p>
                      <a:pPr algn="ctr" fontAlgn="ctr"/>
                      <a:r>
                        <a:rPr lang="en-US" sz="1800" u="none" strike="noStrike" dirty="0">
                          <a:solidFill>
                            <a:srgbClr val="0000FF"/>
                          </a:solidFill>
                          <a:effectLst/>
                        </a:rPr>
                        <a:t>2.33</a:t>
                      </a:r>
                      <a:endParaRPr lang="en-US" sz="1800" b="0" i="0" u="none" strike="noStrike" dirty="0">
                        <a:solidFill>
                          <a:srgbClr val="0000FF"/>
                        </a:solidFill>
                        <a:effectLst/>
                        <a:latin typeface="Calibri"/>
                      </a:endParaRPr>
                    </a:p>
                  </a:txBody>
                  <a:tcPr marL="9525" marR="9525" marT="9525" marB="0" anchor="ctr"/>
                </a:tc>
              </a:tr>
              <a:tr h="277853">
                <a:tc>
                  <a:txBody>
                    <a:bodyPr/>
                    <a:lstStyle/>
                    <a:p>
                      <a:pPr algn="l" fontAlgn="ctr"/>
                      <a:r>
                        <a:rPr lang="en-US" sz="1800" u="none" strike="noStrike" dirty="0">
                          <a:solidFill>
                            <a:srgbClr val="FF0000"/>
                          </a:solidFill>
                          <a:effectLst/>
                        </a:rPr>
                        <a:t>CLICdet20_10_100GeV</a:t>
                      </a:r>
                      <a:endParaRPr lang="en-US" sz="1800" b="0" i="0" u="none" strike="noStrike" dirty="0">
                        <a:solidFill>
                          <a:srgbClr val="FF0000"/>
                        </a:solidFill>
                        <a:effectLst/>
                        <a:latin typeface="Calibri"/>
                      </a:endParaRPr>
                    </a:p>
                  </a:txBody>
                  <a:tcPr marL="9525" marR="9525" marT="9525" marB="0" anchor="ctr"/>
                </a:tc>
                <a:tc>
                  <a:txBody>
                    <a:bodyPr/>
                    <a:lstStyle/>
                    <a:p>
                      <a:pPr algn="ctr" fontAlgn="ctr"/>
                      <a:r>
                        <a:rPr lang="en-US" sz="1800" u="none" strike="noStrike" dirty="0">
                          <a:solidFill>
                            <a:srgbClr val="FF0000"/>
                          </a:solidFill>
                          <a:effectLst/>
                        </a:rPr>
                        <a:t>101.32</a:t>
                      </a:r>
                      <a:endParaRPr lang="en-US" sz="1800" b="0" i="0" u="none" strike="noStrike" dirty="0">
                        <a:solidFill>
                          <a:srgbClr val="FF0000"/>
                        </a:solidFill>
                        <a:effectLst/>
                        <a:latin typeface="Calibri"/>
                      </a:endParaRPr>
                    </a:p>
                  </a:txBody>
                  <a:tcPr marL="9525" marR="9525" marT="9525" marB="0" anchor="ctr"/>
                </a:tc>
                <a:tc>
                  <a:txBody>
                    <a:bodyPr/>
                    <a:lstStyle/>
                    <a:p>
                      <a:pPr algn="ctr" fontAlgn="ctr"/>
                      <a:r>
                        <a:rPr lang="en-US" sz="1800" u="none" strike="noStrike" dirty="0">
                          <a:solidFill>
                            <a:srgbClr val="FF0000"/>
                          </a:solidFill>
                          <a:effectLst/>
                        </a:rPr>
                        <a:t>2.04</a:t>
                      </a:r>
                      <a:endParaRPr lang="en-US" sz="1800" b="0" i="0" u="none" strike="noStrike" dirty="0">
                        <a:solidFill>
                          <a:srgbClr val="FF0000"/>
                        </a:solidFill>
                        <a:effectLst/>
                        <a:latin typeface="Calibri"/>
                      </a:endParaRPr>
                    </a:p>
                  </a:txBody>
                  <a:tcPr marL="9525" marR="9525" marT="9525" marB="0" anchor="ctr"/>
                </a:tc>
                <a:tc>
                  <a:txBody>
                    <a:bodyPr/>
                    <a:lstStyle/>
                    <a:p>
                      <a:pPr algn="ctr" fontAlgn="ctr"/>
                      <a:r>
                        <a:rPr lang="en-US" sz="1800" u="none" strike="noStrike">
                          <a:solidFill>
                            <a:srgbClr val="FF0000"/>
                          </a:solidFill>
                          <a:effectLst/>
                        </a:rPr>
                        <a:t>99.72</a:t>
                      </a:r>
                      <a:endParaRPr lang="en-US" sz="1800" b="0" i="0" u="none" strike="noStrike">
                        <a:solidFill>
                          <a:srgbClr val="FF0000"/>
                        </a:solidFill>
                        <a:effectLst/>
                        <a:latin typeface="Calibri"/>
                      </a:endParaRPr>
                    </a:p>
                  </a:txBody>
                  <a:tcPr marL="9525" marR="9525" marT="9525" marB="0" anchor="ctr"/>
                </a:tc>
                <a:tc>
                  <a:txBody>
                    <a:bodyPr/>
                    <a:lstStyle/>
                    <a:p>
                      <a:pPr algn="ctr" fontAlgn="ctr"/>
                      <a:r>
                        <a:rPr lang="en-US" sz="1800" u="none" strike="noStrike" dirty="0">
                          <a:solidFill>
                            <a:srgbClr val="FF0000"/>
                          </a:solidFill>
                          <a:effectLst/>
                        </a:rPr>
                        <a:t>2.05</a:t>
                      </a:r>
                      <a:endParaRPr lang="en-US" sz="1800" b="0" i="0" u="none" strike="noStrike" dirty="0">
                        <a:solidFill>
                          <a:srgbClr val="FF0000"/>
                        </a:solidFill>
                        <a:effectLst/>
                        <a:latin typeface="Calibri"/>
                      </a:endParaRPr>
                    </a:p>
                  </a:txBody>
                  <a:tcPr marL="9525" marR="9525" marT="9525" marB="0" anchor="ctr"/>
                </a:tc>
              </a:tr>
              <a:tr h="277853">
                <a:tc>
                  <a:txBody>
                    <a:bodyPr/>
                    <a:lstStyle/>
                    <a:p>
                      <a:pPr algn="l" fontAlgn="ctr"/>
                      <a:r>
                        <a:rPr lang="en-US" sz="1800" u="none" strike="noStrike" dirty="0">
                          <a:effectLst/>
                        </a:rPr>
                        <a:t>CLICdet30_10_100GeV</a:t>
                      </a:r>
                      <a:endParaRPr lang="en-US" sz="1800" b="0" i="0" u="none" strike="noStrike" dirty="0">
                        <a:solidFill>
                          <a:srgbClr val="000000"/>
                        </a:solidFill>
                        <a:effectLst/>
                        <a:latin typeface="Calibri"/>
                      </a:endParaRPr>
                    </a:p>
                  </a:txBody>
                  <a:tcPr marL="9525" marR="9525" marT="9525" marB="0" anchor="ctr"/>
                </a:tc>
                <a:tc>
                  <a:txBody>
                    <a:bodyPr/>
                    <a:lstStyle/>
                    <a:p>
                      <a:pPr algn="ctr" fontAlgn="ctr"/>
                      <a:r>
                        <a:rPr lang="en-US" sz="1800" u="none" strike="noStrike">
                          <a:effectLst/>
                        </a:rPr>
                        <a:t>101.67</a:t>
                      </a:r>
                      <a:endParaRPr lang="en-US" sz="1800" b="0" i="0" u="none" strike="noStrike">
                        <a:solidFill>
                          <a:srgbClr val="000000"/>
                        </a:solidFill>
                        <a:effectLst/>
                        <a:latin typeface="Calibri"/>
                      </a:endParaRPr>
                    </a:p>
                  </a:txBody>
                  <a:tcPr marL="9525" marR="9525" marT="9525" marB="0" anchor="ctr"/>
                </a:tc>
                <a:tc>
                  <a:txBody>
                    <a:bodyPr/>
                    <a:lstStyle/>
                    <a:p>
                      <a:pPr algn="ctr" fontAlgn="ctr"/>
                      <a:r>
                        <a:rPr lang="en-US" sz="1800" u="none" strike="noStrike" dirty="0">
                          <a:effectLst/>
                        </a:rPr>
                        <a:t>1.74</a:t>
                      </a:r>
                      <a:endParaRPr lang="en-US" sz="1800" b="0" i="0" u="none" strike="noStrike" dirty="0">
                        <a:solidFill>
                          <a:srgbClr val="000000"/>
                        </a:solidFill>
                        <a:effectLst/>
                        <a:latin typeface="Calibri"/>
                      </a:endParaRPr>
                    </a:p>
                  </a:txBody>
                  <a:tcPr marL="9525" marR="9525" marT="9525" marB="0" anchor="ctr"/>
                </a:tc>
                <a:tc>
                  <a:txBody>
                    <a:bodyPr/>
                    <a:lstStyle/>
                    <a:p>
                      <a:pPr algn="ctr" fontAlgn="ctr"/>
                      <a:r>
                        <a:rPr lang="en-US" sz="1800" u="none" strike="noStrike" dirty="0">
                          <a:effectLst/>
                        </a:rPr>
                        <a:t>99.49</a:t>
                      </a:r>
                      <a:endParaRPr lang="en-US" sz="1800" b="0" i="0" u="none" strike="noStrike" dirty="0">
                        <a:solidFill>
                          <a:srgbClr val="000000"/>
                        </a:solidFill>
                        <a:effectLst/>
                        <a:latin typeface="Calibri"/>
                      </a:endParaRPr>
                    </a:p>
                  </a:txBody>
                  <a:tcPr marL="9525" marR="9525" marT="9525" marB="0" anchor="ctr"/>
                </a:tc>
                <a:tc>
                  <a:txBody>
                    <a:bodyPr/>
                    <a:lstStyle/>
                    <a:p>
                      <a:pPr algn="ctr" fontAlgn="ctr"/>
                      <a:r>
                        <a:rPr lang="en-US" sz="1800" u="none" strike="noStrike" dirty="0">
                          <a:effectLst/>
                        </a:rPr>
                        <a:t>1.82</a:t>
                      </a:r>
                      <a:endParaRPr lang="en-US" sz="1800" b="0" i="0" u="none" strike="noStrike" dirty="0">
                        <a:solidFill>
                          <a:srgbClr val="000000"/>
                        </a:solidFill>
                        <a:effectLst/>
                        <a:latin typeface="Calibri"/>
                      </a:endParaRPr>
                    </a:p>
                  </a:txBody>
                  <a:tcPr marL="9525" marR="9525" marT="9525" marB="0" anchor="ctr"/>
                </a:tc>
              </a:tr>
              <a:tr h="277853">
                <a:tc>
                  <a:txBody>
                    <a:bodyPr/>
                    <a:lstStyle/>
                    <a:p>
                      <a:pPr algn="l" fontAlgn="ctr"/>
                      <a:r>
                        <a:rPr lang="en-US" sz="1800" u="none" strike="noStrike" dirty="0">
                          <a:solidFill>
                            <a:srgbClr val="FF00FF"/>
                          </a:solidFill>
                          <a:effectLst/>
                        </a:rPr>
                        <a:t>CLICdet40_100GeV</a:t>
                      </a:r>
                      <a:endParaRPr lang="en-US" sz="1800" b="0" i="0" u="none" strike="noStrike" dirty="0">
                        <a:solidFill>
                          <a:srgbClr val="FF00FF"/>
                        </a:solidFill>
                        <a:effectLst/>
                        <a:latin typeface="Calibri"/>
                      </a:endParaRPr>
                    </a:p>
                  </a:txBody>
                  <a:tcPr marL="9525" marR="9525" marT="9525" marB="0" anchor="ctr"/>
                </a:tc>
                <a:tc>
                  <a:txBody>
                    <a:bodyPr/>
                    <a:lstStyle/>
                    <a:p>
                      <a:pPr algn="ctr" fontAlgn="ctr"/>
                      <a:r>
                        <a:rPr lang="en-US" sz="1800" u="none" strike="noStrike">
                          <a:solidFill>
                            <a:srgbClr val="FF00FF"/>
                          </a:solidFill>
                          <a:effectLst/>
                        </a:rPr>
                        <a:t>101.07</a:t>
                      </a:r>
                      <a:endParaRPr lang="en-US" sz="1800" b="0" i="0" u="none" strike="noStrike">
                        <a:solidFill>
                          <a:srgbClr val="FF00FF"/>
                        </a:solidFill>
                        <a:effectLst/>
                        <a:latin typeface="Calibri"/>
                      </a:endParaRPr>
                    </a:p>
                  </a:txBody>
                  <a:tcPr marL="9525" marR="9525" marT="9525" marB="0" anchor="ctr"/>
                </a:tc>
                <a:tc>
                  <a:txBody>
                    <a:bodyPr/>
                    <a:lstStyle/>
                    <a:p>
                      <a:pPr algn="ctr" fontAlgn="ctr"/>
                      <a:r>
                        <a:rPr lang="en-US" sz="1800" u="none" strike="noStrike">
                          <a:solidFill>
                            <a:srgbClr val="FF00FF"/>
                          </a:solidFill>
                          <a:effectLst/>
                        </a:rPr>
                        <a:t>1.65</a:t>
                      </a:r>
                      <a:endParaRPr lang="en-US" sz="1800" b="0" i="0" u="none" strike="noStrike">
                        <a:solidFill>
                          <a:srgbClr val="FF00FF"/>
                        </a:solidFill>
                        <a:effectLst/>
                        <a:latin typeface="Calibri"/>
                      </a:endParaRPr>
                    </a:p>
                  </a:txBody>
                  <a:tcPr marL="9525" marR="9525" marT="9525" marB="0" anchor="ctr"/>
                </a:tc>
                <a:tc>
                  <a:txBody>
                    <a:bodyPr/>
                    <a:lstStyle/>
                    <a:p>
                      <a:pPr algn="ctr" fontAlgn="ctr"/>
                      <a:r>
                        <a:rPr lang="en-US" sz="1800" u="none" strike="noStrike" dirty="0">
                          <a:solidFill>
                            <a:srgbClr val="FF00FF"/>
                          </a:solidFill>
                          <a:effectLst/>
                        </a:rPr>
                        <a:t>99.17</a:t>
                      </a:r>
                      <a:endParaRPr lang="en-US" sz="1800" b="0" i="0" u="none" strike="noStrike" dirty="0">
                        <a:solidFill>
                          <a:srgbClr val="FF00FF"/>
                        </a:solidFill>
                        <a:effectLst/>
                        <a:latin typeface="Calibri"/>
                      </a:endParaRPr>
                    </a:p>
                  </a:txBody>
                  <a:tcPr marL="9525" marR="9525" marT="9525" marB="0" anchor="ctr"/>
                </a:tc>
                <a:tc>
                  <a:txBody>
                    <a:bodyPr/>
                    <a:lstStyle/>
                    <a:p>
                      <a:pPr algn="ctr" fontAlgn="ctr"/>
                      <a:r>
                        <a:rPr lang="en-US" sz="1800" u="none" strike="noStrike" dirty="0">
                          <a:solidFill>
                            <a:srgbClr val="FF00FF"/>
                          </a:solidFill>
                          <a:effectLst/>
                        </a:rPr>
                        <a:t>2.04</a:t>
                      </a:r>
                      <a:endParaRPr lang="en-US" sz="1800" b="0" i="0" u="none" strike="noStrike" dirty="0">
                        <a:solidFill>
                          <a:srgbClr val="FF00FF"/>
                        </a:solidFill>
                        <a:effectLst/>
                        <a:latin typeface="Calibri"/>
                      </a:endParaRPr>
                    </a:p>
                  </a:txBody>
                  <a:tcPr marL="9525" marR="9525" marT="9525" marB="0" anchor="ctr"/>
                </a:tc>
              </a:tr>
            </a:tbl>
          </a:graphicData>
        </a:graphic>
      </p:graphicFrame>
      <p:sp>
        <p:nvSpPr>
          <p:cNvPr id="3" name="TextBox 2"/>
          <p:cNvSpPr txBox="1"/>
          <p:nvPr/>
        </p:nvSpPr>
        <p:spPr>
          <a:xfrm>
            <a:off x="683568" y="1196752"/>
            <a:ext cx="1368152" cy="2031325"/>
          </a:xfrm>
          <a:prstGeom prst="rect">
            <a:avLst/>
          </a:prstGeom>
          <a:noFill/>
        </p:spPr>
        <p:txBody>
          <a:bodyPr wrap="square" rtlCol="0">
            <a:spAutoFit/>
          </a:bodyPr>
          <a:lstStyle/>
          <a:p>
            <a:r>
              <a:rPr lang="en-US" sz="1400" dirty="0"/>
              <a:t>Notice that this has significant underflows! ~6-7% -&gt; Implicitly “bad” events </a:t>
            </a:r>
            <a:r>
              <a:rPr lang="en-US" sz="1400" dirty="0" smtClean="0"/>
              <a:t>where photons are badly reconstructed are </a:t>
            </a:r>
            <a:r>
              <a:rPr lang="en-US" sz="1400" dirty="0"/>
              <a:t>ignored</a:t>
            </a:r>
          </a:p>
        </p:txBody>
      </p:sp>
      <p:sp>
        <p:nvSpPr>
          <p:cNvPr id="10" name="TextBox 9"/>
          <p:cNvSpPr txBox="1"/>
          <p:nvPr/>
        </p:nvSpPr>
        <p:spPr>
          <a:xfrm>
            <a:off x="5004048" y="1124744"/>
            <a:ext cx="1368152" cy="523220"/>
          </a:xfrm>
          <a:prstGeom prst="rect">
            <a:avLst/>
          </a:prstGeom>
          <a:noFill/>
        </p:spPr>
        <p:txBody>
          <a:bodyPr wrap="square" rtlCol="0">
            <a:spAutoFit/>
          </a:bodyPr>
          <a:lstStyle/>
          <a:p>
            <a:r>
              <a:rPr lang="en-US" sz="1400" dirty="0" smtClean="0"/>
              <a:t>Underflows &lt;0.1%</a:t>
            </a:r>
            <a:endParaRPr lang="en-US" sz="1400" dirty="0"/>
          </a:p>
        </p:txBody>
      </p:sp>
    </p:spTree>
    <p:extLst>
      <p:ext uri="{BB962C8B-B14F-4D97-AF65-F5344CB8AC3E}">
        <p14:creationId xmlns:p14="http://schemas.microsoft.com/office/powerpoint/2010/main" val="1338820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13010"/>
            <a:ext cx="9144000" cy="3296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Modify geometry and simulate</a:t>
            </a:r>
            <a:endParaRPr lang="en-US" dirty="0"/>
          </a:p>
        </p:txBody>
      </p:sp>
      <p:sp>
        <p:nvSpPr>
          <p:cNvPr id="4" name="Slide Number Placeholder 3"/>
          <p:cNvSpPr>
            <a:spLocks noGrp="1"/>
          </p:cNvSpPr>
          <p:nvPr>
            <p:ph type="sldNum" sz="quarter" idx="12"/>
          </p:nvPr>
        </p:nvSpPr>
        <p:spPr/>
        <p:txBody>
          <a:bodyPr/>
          <a:lstStyle/>
          <a:p>
            <a:fld id="{C6457D3E-0CB0-416D-8D3F-9EE2D6712DE4}" type="slidenum">
              <a:rPr lang="en-US" smtClean="0"/>
              <a:t>3</a:t>
            </a:fld>
            <a:endParaRPr lang="en-US"/>
          </a:p>
        </p:txBody>
      </p:sp>
      <p:sp>
        <p:nvSpPr>
          <p:cNvPr id="3" name="Content Placeholder 2"/>
          <p:cNvSpPr>
            <a:spLocks noGrp="1"/>
          </p:cNvSpPr>
          <p:nvPr>
            <p:ph sz="quarter" idx="1"/>
          </p:nvPr>
        </p:nvSpPr>
        <p:spPr/>
        <p:txBody>
          <a:bodyPr>
            <a:normAutofit/>
          </a:bodyPr>
          <a:lstStyle/>
          <a:p>
            <a:r>
              <a:rPr lang="en-US" sz="2000" dirty="0" smtClean="0"/>
              <a:t>Use simple “</a:t>
            </a:r>
            <a:r>
              <a:rPr lang="en-US" sz="2000" dirty="0" err="1" smtClean="0"/>
              <a:t>GenericCalBarrel</a:t>
            </a:r>
            <a:r>
              <a:rPr lang="en-US" sz="2000" dirty="0" smtClean="0"/>
              <a:t>” driver (no need to compile anything)</a:t>
            </a:r>
          </a:p>
          <a:p>
            <a:pPr lvl="1"/>
            <a:r>
              <a:rPr lang="en-US" sz="1800" dirty="0" smtClean="0"/>
              <a:t>Polyhedral layered calorimeter</a:t>
            </a:r>
          </a:p>
          <a:p>
            <a:r>
              <a:rPr lang="en-US" sz="2000" dirty="0" smtClean="0"/>
              <a:t>Specify makeup and number of layers in xml for every model</a:t>
            </a:r>
          </a:p>
          <a:p>
            <a:r>
              <a:rPr lang="en-US" sz="2000" dirty="0" smtClean="0"/>
              <a:t>Simulate single photons with </a:t>
            </a:r>
            <a:r>
              <a:rPr lang="en-US" sz="2000" b="1" dirty="0" err="1" smtClean="0">
                <a:solidFill>
                  <a:srgbClr val="7030A0"/>
                </a:solidFill>
                <a:latin typeface="Consolas" pitchFamily="49" charset="0"/>
                <a:cs typeface="Consolas" pitchFamily="49" charset="0"/>
              </a:rPr>
              <a:t>ddsim</a:t>
            </a:r>
            <a:r>
              <a:rPr lang="en-US" sz="2000" dirty="0" smtClean="0"/>
              <a:t> to get </a:t>
            </a:r>
            <a:r>
              <a:rPr lang="en-US" sz="2000" b="1" dirty="0" err="1">
                <a:solidFill>
                  <a:srgbClr val="7030A0"/>
                </a:solidFill>
                <a:latin typeface="Consolas" pitchFamily="49" charset="0"/>
                <a:cs typeface="Consolas" pitchFamily="49" charset="0"/>
              </a:rPr>
              <a:t>lcio</a:t>
            </a:r>
            <a:r>
              <a:rPr lang="en-US" sz="2000" dirty="0" smtClean="0"/>
              <a:t> files with </a:t>
            </a:r>
            <a:r>
              <a:rPr lang="en-US" sz="2000" b="1" dirty="0" err="1">
                <a:solidFill>
                  <a:srgbClr val="7030A0"/>
                </a:solidFill>
                <a:latin typeface="Consolas" pitchFamily="49" charset="0"/>
                <a:cs typeface="Consolas" pitchFamily="49" charset="0"/>
              </a:rPr>
              <a:t>SimCalorimeterHits</a:t>
            </a:r>
            <a:endParaRPr lang="en-US" sz="2000" b="1" dirty="0">
              <a:solidFill>
                <a:srgbClr val="7030A0"/>
              </a:solidFill>
              <a:latin typeface="Consolas" pitchFamily="49" charset="0"/>
              <a:cs typeface="Consolas" pitchFamily="49" charset="0"/>
            </a:endParaRPr>
          </a:p>
        </p:txBody>
      </p:sp>
      <p:sp>
        <p:nvSpPr>
          <p:cNvPr id="5" name="Date Placeholder 4"/>
          <p:cNvSpPr>
            <a:spLocks noGrp="1"/>
          </p:cNvSpPr>
          <p:nvPr>
            <p:ph type="dt" sz="half" idx="10"/>
          </p:nvPr>
        </p:nvSpPr>
        <p:spPr/>
        <p:txBody>
          <a:bodyPr/>
          <a:lstStyle/>
          <a:p>
            <a:r>
              <a:rPr lang="en-US" smtClean="0"/>
              <a:t>18/04/2016</a:t>
            </a:r>
            <a:endParaRPr lang="en-US"/>
          </a:p>
        </p:txBody>
      </p:sp>
      <p:sp>
        <p:nvSpPr>
          <p:cNvPr id="6" name="Footer Placeholder 5"/>
          <p:cNvSpPr>
            <a:spLocks noGrp="1"/>
          </p:cNvSpPr>
          <p:nvPr>
            <p:ph type="ftr" sz="quarter" idx="11"/>
          </p:nvPr>
        </p:nvSpPr>
        <p:spPr/>
        <p:txBody>
          <a:bodyPr/>
          <a:lstStyle/>
          <a:p>
            <a:r>
              <a:rPr lang="en-US" smtClean="0"/>
              <a:t>ECal Optimization, N. Nikiforou</a:t>
            </a:r>
            <a:endParaRPr lang="en-US"/>
          </a:p>
        </p:txBody>
      </p:sp>
    </p:spTree>
    <p:extLst>
      <p:ext uri="{BB962C8B-B14F-4D97-AF65-F5344CB8AC3E}">
        <p14:creationId xmlns:p14="http://schemas.microsoft.com/office/powerpoint/2010/main" val="1763825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Simple analysis of digitized </a:t>
            </a:r>
            <a:r>
              <a:rPr lang="en-US" smtClean="0"/>
              <a:t>Calorimeter LCIO hits</a:t>
            </a:r>
            <a:endParaRPr lang="en-US" dirty="0"/>
          </a:p>
        </p:txBody>
      </p:sp>
      <p:sp>
        <p:nvSpPr>
          <p:cNvPr id="5" name="Slide Number Placeholder 4"/>
          <p:cNvSpPr>
            <a:spLocks noGrp="1"/>
          </p:cNvSpPr>
          <p:nvPr>
            <p:ph type="sldNum" sz="quarter" idx="12"/>
          </p:nvPr>
        </p:nvSpPr>
        <p:spPr/>
        <p:txBody>
          <a:bodyPr/>
          <a:lstStyle/>
          <a:p>
            <a:fld id="{C6457D3E-0CB0-416D-8D3F-9EE2D6712DE4}" type="slidenum">
              <a:rPr lang="en-US" smtClean="0"/>
              <a:t>30</a:t>
            </a:fld>
            <a:endParaRPr lang="en-US"/>
          </a:p>
        </p:txBody>
      </p:sp>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825217" y="1600200"/>
            <a:ext cx="6577973"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148064" y="5301208"/>
            <a:ext cx="3816424" cy="923330"/>
          </a:xfrm>
          <a:prstGeom prst="rect">
            <a:avLst/>
          </a:prstGeom>
          <a:noFill/>
        </p:spPr>
        <p:txBody>
          <a:bodyPr wrap="square" rtlCol="0">
            <a:spAutoFit/>
          </a:bodyPr>
          <a:lstStyle/>
          <a:p>
            <a:r>
              <a:rPr lang="en-US" dirty="0" smtClean="0"/>
              <a:t>Can equivalently easily run simple python scripts on </a:t>
            </a:r>
            <a:r>
              <a:rPr lang="en-US" dirty="0" err="1" smtClean="0"/>
              <a:t>lcio</a:t>
            </a:r>
            <a:r>
              <a:rPr lang="en-US" dirty="0" smtClean="0"/>
              <a:t> files (no need to run the full ILCSOFT framework)</a:t>
            </a:r>
            <a:endParaRPr lang="en-US" dirty="0"/>
          </a:p>
        </p:txBody>
      </p:sp>
      <p:sp>
        <p:nvSpPr>
          <p:cNvPr id="3" name="Date Placeholder 2"/>
          <p:cNvSpPr>
            <a:spLocks noGrp="1"/>
          </p:cNvSpPr>
          <p:nvPr>
            <p:ph type="dt" sz="half" idx="10"/>
          </p:nvPr>
        </p:nvSpPr>
        <p:spPr/>
        <p:txBody>
          <a:bodyPr/>
          <a:lstStyle/>
          <a:p>
            <a:r>
              <a:rPr lang="en-US" smtClean="0"/>
              <a:t>18/04/2016</a:t>
            </a:r>
            <a:endParaRPr lang="en-US"/>
          </a:p>
        </p:txBody>
      </p:sp>
      <p:sp>
        <p:nvSpPr>
          <p:cNvPr id="6" name="Footer Placeholder 5"/>
          <p:cNvSpPr>
            <a:spLocks noGrp="1"/>
          </p:cNvSpPr>
          <p:nvPr>
            <p:ph type="ftr" sz="quarter" idx="11"/>
          </p:nvPr>
        </p:nvSpPr>
        <p:spPr/>
        <p:txBody>
          <a:bodyPr/>
          <a:lstStyle/>
          <a:p>
            <a:r>
              <a:rPr lang="en-US" smtClean="0"/>
              <a:t>ECal Optimization, N. Nikiforou</a:t>
            </a:r>
            <a:endParaRPr lang="en-US"/>
          </a:p>
        </p:txBody>
      </p:sp>
    </p:spTree>
    <p:extLst>
      <p:ext uri="{BB962C8B-B14F-4D97-AF65-F5344CB8AC3E}">
        <p14:creationId xmlns:p14="http://schemas.microsoft.com/office/powerpoint/2010/main" val="2339930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Possible </a:t>
            </a:r>
            <a:r>
              <a:rPr lang="en-US" sz="3200" dirty="0" smtClean="0"/>
              <a:t>Models (only Si active layer)</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45942855"/>
              </p:ext>
            </p:extLst>
          </p:nvPr>
        </p:nvGraphicFramePr>
        <p:xfrm>
          <a:off x="457200" y="1600200"/>
          <a:ext cx="8579293" cy="3479165"/>
        </p:xfrm>
        <a:graphic>
          <a:graphicData uri="http://schemas.openxmlformats.org/drawingml/2006/table">
            <a:tbl>
              <a:tblPr firstRow="1" bandRow="1">
                <a:tableStyleId>{5C22544A-7EE6-4342-B048-85BDC9FD1C3A}</a:tableStyleId>
              </a:tblPr>
              <a:tblGrid>
                <a:gridCol w="1061733"/>
                <a:gridCol w="460779"/>
                <a:gridCol w="622312"/>
                <a:gridCol w="385800"/>
                <a:gridCol w="720080"/>
                <a:gridCol w="1038943"/>
                <a:gridCol w="545233"/>
                <a:gridCol w="884649"/>
                <a:gridCol w="714941"/>
                <a:gridCol w="714941"/>
                <a:gridCol w="714941"/>
                <a:gridCol w="714941"/>
              </a:tblGrid>
              <a:tr h="370840">
                <a:tc>
                  <a:txBody>
                    <a:bodyPr/>
                    <a:lstStyle/>
                    <a:p>
                      <a:pPr algn="ctr" fontAlgn="ctr"/>
                      <a:r>
                        <a:rPr lang="en-US" sz="1100" b="0" i="0" u="none" strike="noStrike" dirty="0">
                          <a:solidFill>
                            <a:srgbClr val="000000"/>
                          </a:solidFill>
                          <a:effectLst/>
                          <a:latin typeface="Calibri"/>
                        </a:rPr>
                        <a:t> </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a:rPr>
                        <a:t># Layers</a:t>
                      </a:r>
                      <a:endParaRPr lang="en-US" sz="1100" b="0" i="0" u="none" strike="noStrike" dirty="0">
                        <a:solidFill>
                          <a:srgbClr val="000000"/>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Absorber Thickness [mm]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Si </a:t>
                      </a:r>
                      <a:r>
                        <a:rPr lang="en-US" sz="1100" b="0" i="0" u="none" strike="noStrike" dirty="0" smtClean="0">
                          <a:solidFill>
                            <a:srgbClr val="000000"/>
                          </a:solidFill>
                          <a:effectLst/>
                          <a:latin typeface="Calibri"/>
                        </a:rPr>
                        <a:t>[</a:t>
                      </a:r>
                      <a:r>
                        <a:rPr lang="en-US" sz="1100" b="0" i="0" u="none" strike="noStrike" dirty="0">
                          <a:solidFill>
                            <a:srgbClr val="000000"/>
                          </a:solidFill>
                          <a:effectLst/>
                          <a:latin typeface="Calibri"/>
                        </a:rPr>
                        <a:t>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Other (gaps, etc) [mm]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Absorber Thickness [X0]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Si+Other Thickness [mm]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Si+Other Thickness [X0]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Total Thickness [mm]</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Total Thickness [X0]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Calorimeter Thickness [mm] </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a:rPr>
                        <a:t>Calorimeter Depth [X0]</a:t>
                      </a:r>
                    </a:p>
                  </a:txBody>
                  <a:tcPr marL="9525" marR="9525" marT="9525" marB="0" anchor="ctr">
                    <a:lnB w="12700" cap="flat" cmpd="sng" algn="ctr">
                      <a:solidFill>
                        <a:schemeClr val="tx1"/>
                      </a:solidFill>
                      <a:prstDash val="solid"/>
                      <a:round/>
                      <a:headEnd type="none" w="med" len="med"/>
                      <a:tailEnd type="none" w="med" len="med"/>
                    </a:lnB>
                  </a:tcPr>
                </a:tc>
              </a:tr>
              <a:tr h="370840">
                <a:tc rowSpan="2">
                  <a:txBody>
                    <a:bodyPr/>
                    <a:lstStyle/>
                    <a:p>
                      <a:pPr algn="ctr" fontAlgn="ctr"/>
                      <a:r>
                        <a:rPr lang="en-US" sz="1100" b="1" i="0" u="none" strike="noStrike" dirty="0" smtClean="0">
                          <a:solidFill>
                            <a:srgbClr val="0000FF"/>
                          </a:solidFill>
                          <a:effectLst/>
                          <a:latin typeface="Calibri"/>
                        </a:rPr>
                        <a:t>CLIC_o2_v04</a:t>
                      </a:r>
                    </a:p>
                    <a:p>
                      <a:pPr algn="ctr" fontAlgn="ctr"/>
                      <a:r>
                        <a:rPr lang="en-US" sz="1100" b="1" i="0" u="none" strike="noStrike" dirty="0" smtClean="0">
                          <a:solidFill>
                            <a:srgbClr val="0000FF"/>
                          </a:solidFill>
                          <a:effectLst/>
                          <a:latin typeface="Calibri"/>
                        </a:rPr>
                        <a:t>(current)</a:t>
                      </a:r>
                      <a:endParaRPr lang="en-US" sz="1100" b="1" i="0" u="none" strike="noStrike" dirty="0">
                        <a:solidFill>
                          <a:srgbClr val="0000FF"/>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17</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2.4</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0.5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0.65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2</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0.06</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74.8</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12.01</a:t>
                      </a:r>
                    </a:p>
                  </a:txBody>
                  <a:tcPr marL="9525" marR="9525" marT="9525" marB="0" anchor="ctr">
                    <a:lnT w="12700" cap="flat" cmpd="sng" algn="ctr">
                      <a:solidFill>
                        <a:schemeClr val="tx1"/>
                      </a:solidFill>
                      <a:prstDash val="solid"/>
                      <a:round/>
                      <a:headEnd type="none" w="med" len="med"/>
                      <a:tailEnd type="none" w="med" len="med"/>
                    </a:lnT>
                  </a:tcPr>
                </a:tc>
                <a:tc rowSpan="2">
                  <a:txBody>
                    <a:bodyPr/>
                    <a:lstStyle/>
                    <a:p>
                      <a:pPr algn="ctr" fontAlgn="ctr"/>
                      <a:r>
                        <a:rPr lang="en-US" sz="1800" b="0" i="0" u="none" strike="noStrike">
                          <a:solidFill>
                            <a:srgbClr val="000000"/>
                          </a:solidFill>
                          <a:effectLst/>
                          <a:latin typeface="Calibri"/>
                        </a:rPr>
                        <a:t>129.2</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i="0" u="none" strike="noStrike">
                          <a:solidFill>
                            <a:srgbClr val="000000"/>
                          </a:solidFill>
                          <a:effectLst/>
                          <a:latin typeface="Calibri"/>
                        </a:rPr>
                        <a:t>22.85</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lang="en-US"/>
                    </a:p>
                  </a:txBody>
                  <a:tcPr/>
                </a:tc>
                <a:tc>
                  <a:txBody>
                    <a:bodyPr/>
                    <a:lstStyle/>
                    <a:p>
                      <a:pPr algn="ctr" fontAlgn="ctr"/>
                      <a:r>
                        <a:rPr lang="en-US" sz="1800" b="0" i="0" u="none" strike="noStrike">
                          <a:solidFill>
                            <a:srgbClr val="000000"/>
                          </a:solidFill>
                          <a:effectLst/>
                          <a:latin typeface="Calibri"/>
                        </a:rPr>
                        <a:t>8</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4.8</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1.30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2</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54.4</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10.84</a:t>
                      </a:r>
                    </a:p>
                  </a:txBody>
                  <a:tcPr marL="9525" marR="9525" marT="9525" marB="0" anchor="ctr">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370840">
                <a:tc rowSpan="2">
                  <a:txBody>
                    <a:bodyPr/>
                    <a:lstStyle/>
                    <a:p>
                      <a:pPr algn="ctr" fontAlgn="ctr"/>
                      <a:r>
                        <a:rPr lang="en-US" sz="1100" b="1" i="0" u="none" strike="noStrike" dirty="0" smtClean="0">
                          <a:solidFill>
                            <a:srgbClr val="FF0000"/>
                          </a:solidFill>
                          <a:effectLst/>
                          <a:latin typeface="Calibri"/>
                        </a:rPr>
                        <a:t>CLICdet_20_10</a:t>
                      </a:r>
                    </a:p>
                    <a:p>
                      <a:pPr algn="ctr" fontAlgn="ctr"/>
                      <a:r>
                        <a:rPr lang="en-US" sz="1100" b="1" i="0" u="none" strike="noStrike" dirty="0" smtClean="0">
                          <a:solidFill>
                            <a:srgbClr val="FF0000"/>
                          </a:solidFill>
                          <a:effectLst/>
                          <a:latin typeface="Calibri"/>
                        </a:rPr>
                        <a:t>(original CLIC_ILD)</a:t>
                      </a:r>
                      <a:endParaRPr lang="en-US" sz="1100" b="1" i="0" u="none" strike="noStrike" dirty="0">
                        <a:solidFill>
                          <a:srgbClr val="FF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20</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0.54</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0.06</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80</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11.96</a:t>
                      </a:r>
                    </a:p>
                  </a:txBody>
                  <a:tcPr marL="9525" marR="9525" marT="9525" marB="0" anchor="ctr">
                    <a:lnT w="12700" cap="flat" cmpd="sng" algn="ctr">
                      <a:solidFill>
                        <a:schemeClr val="tx1"/>
                      </a:solidFill>
                      <a:prstDash val="solid"/>
                      <a:round/>
                      <a:headEnd type="none" w="med" len="med"/>
                      <a:tailEnd type="none" w="med" len="med"/>
                    </a:lnT>
                  </a:tcPr>
                </a:tc>
                <a:tc rowSpan="2">
                  <a:txBody>
                    <a:bodyPr/>
                    <a:lstStyle/>
                    <a:p>
                      <a:pPr algn="ctr" fontAlgn="ctr"/>
                      <a:r>
                        <a:rPr lang="en-US" sz="1800" b="0" i="0" u="none" strike="noStrike">
                          <a:solidFill>
                            <a:srgbClr val="000000"/>
                          </a:solidFill>
                          <a:effectLst/>
                          <a:latin typeface="Calibri"/>
                        </a:rPr>
                        <a:t>140</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i="0" u="none" strike="noStrike">
                          <a:solidFill>
                            <a:srgbClr val="000000"/>
                          </a:solidFill>
                          <a:effectLst/>
                          <a:latin typeface="Calibri"/>
                        </a:rPr>
                        <a:t>23.35</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lang="en-US"/>
                    </a:p>
                  </a:txBody>
                  <a:tcPr/>
                </a:tc>
                <a:tc>
                  <a:txBody>
                    <a:bodyPr/>
                    <a:lstStyle/>
                    <a:p>
                      <a:pPr algn="ctr" fontAlgn="ctr"/>
                      <a:r>
                        <a:rPr lang="en-US" sz="1800" b="0" i="0" u="none" strike="noStrike">
                          <a:solidFill>
                            <a:srgbClr val="000000"/>
                          </a:solidFill>
                          <a:effectLst/>
                          <a:latin typeface="Calibri"/>
                        </a:rPr>
                        <a:t>10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4</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1.08</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2</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60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11.39</a:t>
                      </a:r>
                    </a:p>
                  </a:txBody>
                  <a:tcPr marL="9525" marR="9525" marT="9525" marB="0" anchor="ctr">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370840">
                <a:tc rowSpan="2">
                  <a:txBody>
                    <a:bodyPr/>
                    <a:lstStyle/>
                    <a:p>
                      <a:pPr algn="ctr" fontAlgn="ctr"/>
                      <a:r>
                        <a:rPr lang="en-US" sz="1100" b="1" i="0" u="none" strike="noStrike" dirty="0" smtClean="0">
                          <a:solidFill>
                            <a:srgbClr val="FF00FF"/>
                          </a:solidFill>
                          <a:effectLst/>
                          <a:latin typeface="Calibri"/>
                        </a:rPr>
                        <a:t>CLICdet_30_10</a:t>
                      </a:r>
                    </a:p>
                    <a:p>
                      <a:pPr algn="ctr" fontAlgn="ctr"/>
                      <a:r>
                        <a:rPr lang="en-US" sz="1100" b="1" i="0" u="none" strike="noStrike" dirty="0" smtClean="0">
                          <a:solidFill>
                            <a:srgbClr val="FF00FF"/>
                          </a:solidFill>
                          <a:effectLst/>
                          <a:latin typeface="Calibri"/>
                        </a:rPr>
                        <a:t>(possible</a:t>
                      </a:r>
                      <a:r>
                        <a:rPr lang="en-US" sz="1100" b="1" i="0" u="none" strike="noStrike" baseline="0" dirty="0" smtClean="0">
                          <a:solidFill>
                            <a:srgbClr val="FF00FF"/>
                          </a:solidFill>
                          <a:effectLst/>
                          <a:latin typeface="Calibri"/>
                        </a:rPr>
                        <a:t> high granularity option)</a:t>
                      </a:r>
                      <a:endParaRPr lang="en-US" sz="1100" b="1" i="0" u="none" strike="noStrike" dirty="0">
                        <a:solidFill>
                          <a:srgbClr val="FF00FF"/>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30</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0.41</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2</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105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13.89</a:t>
                      </a:r>
                    </a:p>
                  </a:txBody>
                  <a:tcPr marL="9525" marR="9525" marT="9525" marB="0" anchor="ctr">
                    <a:lnT w="12700" cap="flat" cmpd="sng" algn="ctr">
                      <a:solidFill>
                        <a:schemeClr val="tx1"/>
                      </a:solidFill>
                      <a:prstDash val="solid"/>
                      <a:round/>
                      <a:headEnd type="none" w="med" len="med"/>
                      <a:tailEnd type="none" w="med" len="med"/>
                    </a:lnT>
                  </a:tcPr>
                </a:tc>
                <a:tc rowSpan="2">
                  <a:txBody>
                    <a:bodyPr/>
                    <a:lstStyle/>
                    <a:p>
                      <a:pPr algn="ctr" fontAlgn="ctr"/>
                      <a:r>
                        <a:rPr lang="en-US" sz="1800" b="0" i="0" u="none" strike="noStrike">
                          <a:solidFill>
                            <a:srgbClr val="000000"/>
                          </a:solidFill>
                          <a:effectLst/>
                          <a:latin typeface="Calibri"/>
                        </a:rPr>
                        <a:t>155</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i="0" u="none" strike="noStrike">
                          <a:solidFill>
                            <a:srgbClr val="000000"/>
                          </a:solidFill>
                          <a:effectLst/>
                          <a:latin typeface="Calibri"/>
                        </a:rPr>
                        <a:t>22.58</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lang="en-US"/>
                    </a:p>
                  </a:txBody>
                  <a:tcPr/>
                </a:tc>
                <a:tc>
                  <a:txBody>
                    <a:bodyPr/>
                    <a:lstStyle/>
                    <a:p>
                      <a:pPr algn="ctr" fontAlgn="ctr"/>
                      <a:r>
                        <a:rPr lang="en-US" sz="1800" b="0" i="0" u="none" strike="noStrike">
                          <a:solidFill>
                            <a:srgbClr val="000000"/>
                          </a:solidFill>
                          <a:effectLst/>
                          <a:latin typeface="Calibri"/>
                        </a:rPr>
                        <a:t>10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3</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1.5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0.81</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2</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50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8.68</a:t>
                      </a:r>
                    </a:p>
                  </a:txBody>
                  <a:tcPr marL="9525" marR="9525" marT="9525" marB="0" anchor="ctr">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370840">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1" i="0" u="none" strike="noStrike" dirty="0" smtClean="0">
                          <a:solidFill>
                            <a:srgbClr val="000000"/>
                          </a:solidFill>
                          <a:effectLst/>
                          <a:latin typeface="Calibri"/>
                        </a:rPr>
                        <a:t>CLICdet_40</a:t>
                      </a:r>
                    </a:p>
                    <a:p>
                      <a:pPr marL="0" marR="0" indent="0" algn="ctr" defTabSz="914400" rtl="0" eaLnBrk="1" fontAlgn="ctr" latinLnBrk="0" hangingPunct="1">
                        <a:lnSpc>
                          <a:spcPct val="100000"/>
                        </a:lnSpc>
                        <a:spcBef>
                          <a:spcPts val="0"/>
                        </a:spcBef>
                        <a:spcAft>
                          <a:spcPts val="0"/>
                        </a:spcAft>
                        <a:buClrTx/>
                        <a:buSzTx/>
                        <a:buFontTx/>
                        <a:buNone/>
                        <a:tabLst/>
                        <a:defRPr/>
                      </a:pPr>
                      <a:r>
                        <a:rPr lang="en-US" sz="1100" b="1" i="0" u="none" strike="noStrike" dirty="0" smtClean="0">
                          <a:solidFill>
                            <a:schemeClr val="tx1"/>
                          </a:solidFill>
                          <a:effectLst/>
                          <a:latin typeface="Calibri"/>
                        </a:rPr>
                        <a:t>(possible</a:t>
                      </a:r>
                      <a:r>
                        <a:rPr lang="en-US" sz="1100" b="1" i="0" u="none" strike="noStrike" baseline="0" dirty="0" smtClean="0">
                          <a:solidFill>
                            <a:schemeClr val="tx1"/>
                          </a:solidFill>
                          <a:effectLst/>
                          <a:latin typeface="Calibri"/>
                        </a:rPr>
                        <a:t> high granularity option)</a:t>
                      </a:r>
                      <a:endParaRPr lang="en-US" sz="1100" b="1" i="0" u="none" strike="noStrike" dirty="0">
                        <a:solidFill>
                          <a:schemeClr val="tx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40</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1.9</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0.51</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0.06</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a:solidFill>
                            <a:srgbClr val="000000"/>
                          </a:solidFill>
                          <a:effectLst/>
                          <a:latin typeface="Calibri"/>
                        </a:rPr>
                        <a:t>156</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800" b="0" i="0" u="none" strike="noStrike" dirty="0">
                          <a:solidFill>
                            <a:srgbClr val="000000"/>
                          </a:solidFill>
                          <a:effectLst/>
                          <a:latin typeface="Calibri"/>
                        </a:rPr>
                        <a:t>22.85</a:t>
                      </a:r>
                    </a:p>
                  </a:txBody>
                  <a:tcPr marL="9525" marR="9525" marT="9525" marB="0" anchor="ctr">
                    <a:lnT w="12700" cap="flat" cmpd="sng" algn="ctr">
                      <a:solidFill>
                        <a:schemeClr val="tx1"/>
                      </a:solidFill>
                      <a:prstDash val="solid"/>
                      <a:round/>
                      <a:headEnd type="none" w="med" len="med"/>
                      <a:tailEnd type="none" w="med" len="med"/>
                    </a:lnT>
                  </a:tcPr>
                </a:tc>
                <a:tc rowSpan="2">
                  <a:txBody>
                    <a:bodyPr/>
                    <a:lstStyle/>
                    <a:p>
                      <a:pPr algn="ctr" fontAlgn="ctr"/>
                      <a:r>
                        <a:rPr lang="en-US" sz="1800" b="0" i="0" u="none" strike="noStrike" dirty="0">
                          <a:solidFill>
                            <a:srgbClr val="000000"/>
                          </a:solidFill>
                          <a:effectLst/>
                          <a:latin typeface="Calibri"/>
                        </a:rPr>
                        <a:t>156</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1800" b="0" i="0" u="none" strike="noStrike" dirty="0">
                          <a:solidFill>
                            <a:srgbClr val="000000"/>
                          </a:solidFill>
                          <a:effectLst/>
                          <a:latin typeface="Calibri"/>
                        </a:rPr>
                        <a:t>22.85</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lang="en-US"/>
                    </a:p>
                  </a:txBody>
                  <a:tcPr/>
                </a:tc>
                <a:tc>
                  <a:txBody>
                    <a:bodyPr/>
                    <a:lstStyle/>
                    <a:p>
                      <a:pPr algn="ctr" fontAlgn="ctr"/>
                      <a:r>
                        <a:rPr lang="en-US" sz="1800" b="0" i="0" u="none" strike="noStrike">
                          <a:solidFill>
                            <a:srgbClr val="000000"/>
                          </a:solidFill>
                          <a:effectLst/>
                          <a:latin typeface="Calibri"/>
                        </a:rPr>
                        <a:t>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0.00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a:rPr>
                        <a:t>0.00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Calibri"/>
                        </a:rPr>
                        <a:t>0.00</a:t>
                      </a:r>
                    </a:p>
                  </a:txBody>
                  <a:tcPr marL="9525" marR="9525" marT="9525" marB="0" anchor="ctr">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bl>
          </a:graphicData>
        </a:graphic>
      </p:graphicFrame>
      <p:sp>
        <p:nvSpPr>
          <p:cNvPr id="5" name="Date Placeholder 4"/>
          <p:cNvSpPr>
            <a:spLocks noGrp="1"/>
          </p:cNvSpPr>
          <p:nvPr>
            <p:ph type="dt" sz="half" idx="10"/>
          </p:nvPr>
        </p:nvSpPr>
        <p:spPr/>
        <p:txBody>
          <a:bodyPr/>
          <a:lstStyle/>
          <a:p>
            <a:r>
              <a:rPr lang="en-US" smtClean="0"/>
              <a:t>18/04/2016</a:t>
            </a:r>
            <a:endParaRPr lang="en-US"/>
          </a:p>
        </p:txBody>
      </p:sp>
      <p:sp>
        <p:nvSpPr>
          <p:cNvPr id="6" name="Footer Placeholder 5"/>
          <p:cNvSpPr>
            <a:spLocks noGrp="1"/>
          </p:cNvSpPr>
          <p:nvPr>
            <p:ph type="ftr" sz="quarter" idx="11"/>
          </p:nvPr>
        </p:nvSpPr>
        <p:spPr/>
        <p:txBody>
          <a:bodyPr/>
          <a:lstStyle/>
          <a:p>
            <a:r>
              <a:rPr lang="en-US" smtClean="0"/>
              <a:t>ECal Optimization, N. Nikiforou</a:t>
            </a:r>
            <a:endParaRPr lang="en-US" dirty="0"/>
          </a:p>
        </p:txBody>
      </p:sp>
      <p:sp>
        <p:nvSpPr>
          <p:cNvPr id="7" name="Slide Number Placeholder 6"/>
          <p:cNvSpPr>
            <a:spLocks noGrp="1"/>
          </p:cNvSpPr>
          <p:nvPr>
            <p:ph type="sldNum" sz="quarter" idx="12"/>
          </p:nvPr>
        </p:nvSpPr>
        <p:spPr/>
        <p:txBody>
          <a:bodyPr/>
          <a:lstStyle/>
          <a:p>
            <a:fld id="{2A84551A-CB34-4E75-B193-DDF6EEB1C19F}" type="slidenum">
              <a:rPr lang="en-US" smtClean="0"/>
              <a:t>4</a:t>
            </a:fld>
            <a:endParaRPr lang="en-US" dirty="0"/>
          </a:p>
        </p:txBody>
      </p:sp>
      <p:sp>
        <p:nvSpPr>
          <p:cNvPr id="8" name="TextBox 7"/>
          <p:cNvSpPr txBox="1"/>
          <p:nvPr/>
        </p:nvSpPr>
        <p:spPr>
          <a:xfrm>
            <a:off x="395536" y="1124744"/>
            <a:ext cx="5109091" cy="369332"/>
          </a:xfrm>
          <a:prstGeom prst="rect">
            <a:avLst/>
          </a:prstGeom>
          <a:noFill/>
        </p:spPr>
        <p:txBody>
          <a:bodyPr wrap="none" rtlCol="0">
            <a:spAutoFit/>
          </a:bodyPr>
          <a:lstStyle/>
          <a:p>
            <a:r>
              <a:rPr lang="en-US" dirty="0" smtClean="0"/>
              <a:t>Calculations from geometry xml file using excel</a:t>
            </a:r>
            <a:endParaRPr lang="en-US" dirty="0"/>
          </a:p>
        </p:txBody>
      </p:sp>
      <p:sp>
        <p:nvSpPr>
          <p:cNvPr id="9" name="TextBox 8"/>
          <p:cNvSpPr txBox="1"/>
          <p:nvPr/>
        </p:nvSpPr>
        <p:spPr>
          <a:xfrm>
            <a:off x="611561" y="5373216"/>
            <a:ext cx="8280920" cy="646331"/>
          </a:xfrm>
          <a:prstGeom prst="rect">
            <a:avLst/>
          </a:prstGeom>
          <a:noFill/>
        </p:spPr>
        <p:txBody>
          <a:bodyPr wrap="square" rtlCol="0">
            <a:spAutoFit/>
          </a:bodyPr>
          <a:lstStyle/>
          <a:p>
            <a:r>
              <a:rPr lang="en-US" dirty="0" smtClean="0"/>
              <a:t>Note: we can “easily” accommodate an </a:t>
            </a:r>
            <a:r>
              <a:rPr lang="en-US" dirty="0" err="1" smtClean="0"/>
              <a:t>ECal</a:t>
            </a:r>
            <a:r>
              <a:rPr lang="en-US" dirty="0" smtClean="0"/>
              <a:t> thickness up to 159 mm (thickness of envelope) in our models without increasing detector size</a:t>
            </a:r>
            <a:endParaRPr lang="en-US" dirty="0"/>
          </a:p>
        </p:txBody>
      </p:sp>
    </p:spTree>
    <p:extLst>
      <p:ext uri="{BB962C8B-B14F-4D97-AF65-F5344CB8AC3E}">
        <p14:creationId xmlns:p14="http://schemas.microsoft.com/office/powerpoint/2010/main" val="3949937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374296"/>
            <a:ext cx="8784976" cy="5367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p:txBody>
          <a:bodyPr>
            <a:normAutofit fontScale="90000"/>
          </a:bodyPr>
          <a:lstStyle/>
          <a:p>
            <a:r>
              <a:rPr lang="en-US" dirty="0" smtClean="0"/>
              <a:t>200 GeV γ in CLIC_o2_v04 with </a:t>
            </a:r>
            <a:r>
              <a:rPr lang="en-US" dirty="0" err="1" smtClean="0"/>
              <a:t>teveLCIO</a:t>
            </a:r>
            <a:r>
              <a:rPr lang="en-US" dirty="0" smtClean="0"/>
              <a:t> in DD4hep</a:t>
            </a:r>
            <a:endParaRPr lang="en-US" dirty="0"/>
          </a:p>
        </p:txBody>
      </p:sp>
      <p:sp>
        <p:nvSpPr>
          <p:cNvPr id="7" name="Slide Number Placeholder 6"/>
          <p:cNvSpPr>
            <a:spLocks noGrp="1"/>
          </p:cNvSpPr>
          <p:nvPr>
            <p:ph type="sldNum" sz="quarter" idx="12"/>
          </p:nvPr>
        </p:nvSpPr>
        <p:spPr/>
        <p:txBody>
          <a:bodyPr/>
          <a:lstStyle/>
          <a:p>
            <a:fld id="{C6457D3E-0CB0-416D-8D3F-9EE2D6712DE4}" type="slidenum">
              <a:rPr lang="en-US" smtClean="0"/>
              <a:t>5</a:t>
            </a:fld>
            <a:endParaRPr lang="en-US"/>
          </a:p>
        </p:txBody>
      </p:sp>
      <p:sp>
        <p:nvSpPr>
          <p:cNvPr id="2" name="Date Placeholder 1"/>
          <p:cNvSpPr>
            <a:spLocks noGrp="1"/>
          </p:cNvSpPr>
          <p:nvPr>
            <p:ph type="dt" sz="half" idx="10"/>
          </p:nvPr>
        </p:nvSpPr>
        <p:spPr/>
        <p:txBody>
          <a:bodyPr/>
          <a:lstStyle/>
          <a:p>
            <a:r>
              <a:rPr lang="en-US" smtClean="0"/>
              <a:t>18/04/2016</a:t>
            </a:r>
            <a:endParaRPr lang="en-US"/>
          </a:p>
        </p:txBody>
      </p:sp>
      <p:sp>
        <p:nvSpPr>
          <p:cNvPr id="3" name="Footer Placeholder 2"/>
          <p:cNvSpPr>
            <a:spLocks noGrp="1"/>
          </p:cNvSpPr>
          <p:nvPr>
            <p:ph type="ftr" sz="quarter" idx="11"/>
          </p:nvPr>
        </p:nvSpPr>
        <p:spPr/>
        <p:txBody>
          <a:bodyPr/>
          <a:lstStyle/>
          <a:p>
            <a:r>
              <a:rPr lang="en-US" smtClean="0"/>
              <a:t>ECal Optimization, N. Nikiforou</a:t>
            </a:r>
            <a:endParaRPr lang="en-US"/>
          </a:p>
        </p:txBody>
      </p:sp>
    </p:spTree>
    <p:extLst>
      <p:ext uri="{BB962C8B-B14F-4D97-AF65-F5344CB8AC3E}">
        <p14:creationId xmlns:p14="http://schemas.microsoft.com/office/powerpoint/2010/main" val="2904813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1247775" y="1794470"/>
            <a:ext cx="6648450" cy="4514850"/>
          </a:xfrm>
        </p:spPr>
      </p:pic>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fontScale="90000"/>
              </a:bodyPr>
              <a:lstStyle/>
              <a:p>
                <a:r>
                  <a:rPr lang="en-US" dirty="0" smtClean="0"/>
                  <a:t>Deposited Energy Per Unit Length For a few </a:t>
                </a:r>
                <a14:m>
                  <m:oMath xmlns:m="http://schemas.openxmlformats.org/officeDocument/2006/math">
                    <m:sSub>
                      <m:sSubPr>
                        <m:ctrlPr>
                          <a:rPr lang="en-US" b="0" i="1" smtClean="0">
                            <a:latin typeface="Cambria Math"/>
                          </a:rPr>
                        </m:ctrlPr>
                      </m:sSubPr>
                      <m:e>
                        <m:r>
                          <a:rPr lang="en-US" b="0" i="1" smtClean="0">
                            <a:latin typeface="Cambria Math"/>
                          </a:rPr>
                          <m:t>𝐸</m:t>
                        </m:r>
                      </m:e>
                      <m:sub>
                        <m:r>
                          <a:rPr lang="en-US" b="0" i="1" smtClean="0">
                            <a:latin typeface="Cambria Math"/>
                          </a:rPr>
                          <m:t>𝛾</m:t>
                        </m:r>
                      </m:sub>
                    </m:sSub>
                  </m:oMath>
                </a14:m>
                <a:r>
                  <a:rPr lang="en-US" dirty="0" smtClean="0"/>
                  <a:t> for CLIC_o2_v04 </a:t>
                </a:r>
                <a:r>
                  <a:rPr lang="en-US" sz="2200" dirty="0" smtClean="0"/>
                  <a:t>(every plot normalized to 1)</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4"/>
                <a:stretch>
                  <a:fillRect l="-1556" t="-7975" r="-1037" b="-14110"/>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6</a:t>
            </a:fld>
            <a:endParaRPr lang="en-US"/>
          </a:p>
        </p:txBody>
      </p:sp>
      <p:sp>
        <p:nvSpPr>
          <p:cNvPr id="9" name="TextBox 8"/>
          <p:cNvSpPr txBox="1"/>
          <p:nvPr/>
        </p:nvSpPr>
        <p:spPr>
          <a:xfrm>
            <a:off x="107505" y="1196752"/>
            <a:ext cx="9036496" cy="830997"/>
          </a:xfrm>
          <a:prstGeom prst="rect">
            <a:avLst/>
          </a:prstGeom>
          <a:noFill/>
        </p:spPr>
        <p:txBody>
          <a:bodyPr wrap="square" rtlCol="0">
            <a:spAutoFit/>
          </a:bodyPr>
          <a:lstStyle/>
          <a:p>
            <a:r>
              <a:rPr lang="en-US" sz="1600" dirty="0" smtClean="0"/>
              <a:t>Raw energy deposited in sensitive volume as reported by Geant4, divided by sensitive volume thickness. Normalization starts to fail for high energies due to loss of energy in dead material between </a:t>
            </a:r>
            <a:r>
              <a:rPr lang="en-US" sz="1600" dirty="0" err="1" smtClean="0"/>
              <a:t>ECal</a:t>
            </a:r>
            <a:r>
              <a:rPr lang="en-US" sz="1600" dirty="0" smtClean="0"/>
              <a:t> and HCal </a:t>
            </a:r>
            <a:endParaRPr lang="en-US" sz="1600" dirty="0"/>
          </a:p>
        </p:txBody>
      </p:sp>
      <mc:AlternateContent xmlns:mc="http://schemas.openxmlformats.org/markup-compatibility/2006" xmlns:a14="http://schemas.microsoft.com/office/drawing/2010/main">
        <mc:Choice Requires="a14">
          <p:sp>
            <p:nvSpPr>
              <p:cNvPr id="10" name="TextBox 9"/>
              <p:cNvSpPr txBox="1"/>
              <p:nvPr/>
            </p:nvSpPr>
            <p:spPr>
              <a:xfrm>
                <a:off x="3635975" y="3861048"/>
                <a:ext cx="1008033" cy="369332"/>
              </a:xfrm>
              <a:prstGeom prst="rect">
                <a:avLst/>
              </a:prstGeom>
              <a:noFill/>
            </p:spPr>
            <p:txBody>
              <a:bodyPr wrap="none" rtlCol="0">
                <a:spAutoFit/>
              </a:bodyPr>
              <a:lstStyle/>
              <a:p>
                <a:r>
                  <a:rPr lang="en-US" dirty="0" smtClean="0"/>
                  <a:t>22.85</a:t>
                </a:r>
                <a14:m>
                  <m:oMath xmlns:m="http://schemas.openxmlformats.org/officeDocument/2006/math">
                    <m:sSub>
                      <m:sSubPr>
                        <m:ctrlPr>
                          <a:rPr lang="en-US" b="0" i="1" dirty="0" smtClean="0">
                            <a:latin typeface="Cambria Math"/>
                          </a:rPr>
                        </m:ctrlPr>
                      </m:sSubPr>
                      <m:e>
                        <m:r>
                          <a:rPr lang="en-US" i="1" dirty="0" smtClean="0">
                            <a:latin typeface="Cambria Math"/>
                          </a:rPr>
                          <m:t>𝑋</m:t>
                        </m:r>
                      </m:e>
                      <m:sub>
                        <m:r>
                          <a:rPr lang="en-US" i="1" dirty="0" smtClean="0">
                            <a:latin typeface="Cambria Math"/>
                          </a:rPr>
                          <m:t>0</m:t>
                        </m:r>
                      </m:sub>
                    </m:sSub>
                  </m:oMath>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3635975" y="3861048"/>
                <a:ext cx="1008033" cy="369332"/>
              </a:xfrm>
              <a:prstGeom prst="rect">
                <a:avLst/>
              </a:prstGeom>
              <a:blipFill rotWithShape="1">
                <a:blip r:embed="rId5"/>
                <a:stretch>
                  <a:fillRect l="-4819" t="-8197" b="-24590"/>
                </a:stretch>
              </a:blipFill>
            </p:spPr>
            <p:txBody>
              <a:bodyPr/>
              <a:lstStyle/>
              <a:p>
                <a:r>
                  <a:rPr lang="en-US">
                    <a:noFill/>
                  </a:rPr>
                  <a:t> </a:t>
                </a:r>
              </a:p>
            </p:txBody>
          </p:sp>
        </mc:Fallback>
      </mc:AlternateContent>
      <p:cxnSp>
        <p:nvCxnSpPr>
          <p:cNvPr id="11" name="Straight Arrow Connector 10"/>
          <p:cNvCxnSpPr/>
          <p:nvPr/>
        </p:nvCxnSpPr>
        <p:spPr>
          <a:xfrm flipH="1">
            <a:off x="3563888" y="4221088"/>
            <a:ext cx="1008112"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123728" y="2204864"/>
            <a:ext cx="1518364" cy="369332"/>
          </a:xfrm>
          <a:prstGeom prst="rect">
            <a:avLst/>
          </a:prstGeom>
          <a:noFill/>
        </p:spPr>
        <p:txBody>
          <a:bodyPr wrap="none" rtlCol="0">
            <a:spAutoFit/>
          </a:bodyPr>
          <a:lstStyle/>
          <a:p>
            <a:r>
              <a:rPr lang="en-US" dirty="0" smtClean="0">
                <a:solidFill>
                  <a:srgbClr val="7030A0"/>
                </a:solidFill>
              </a:rPr>
              <a:t>2.4 mm/layer</a:t>
            </a:r>
            <a:endParaRPr lang="en-US" dirty="0">
              <a:solidFill>
                <a:srgbClr val="7030A0"/>
              </a:solidFill>
            </a:endParaRPr>
          </a:p>
        </p:txBody>
      </p:sp>
      <p:sp>
        <p:nvSpPr>
          <p:cNvPr id="13" name="TextBox 12"/>
          <p:cNvSpPr txBox="1"/>
          <p:nvPr/>
        </p:nvSpPr>
        <p:spPr>
          <a:xfrm>
            <a:off x="3689901" y="2195572"/>
            <a:ext cx="954107" cy="369332"/>
          </a:xfrm>
          <a:prstGeom prst="rect">
            <a:avLst/>
          </a:prstGeom>
          <a:noFill/>
        </p:spPr>
        <p:txBody>
          <a:bodyPr wrap="none" rtlCol="0">
            <a:spAutoFit/>
          </a:bodyPr>
          <a:lstStyle/>
          <a:p>
            <a:r>
              <a:rPr lang="en-US" dirty="0" smtClean="0">
                <a:solidFill>
                  <a:srgbClr val="7030A0"/>
                </a:solidFill>
              </a:rPr>
              <a:t>4.8 mm</a:t>
            </a:r>
            <a:endParaRPr lang="en-US" dirty="0">
              <a:solidFill>
                <a:srgbClr val="7030A0"/>
              </a:solidFill>
            </a:endParaRPr>
          </a:p>
        </p:txBody>
      </p:sp>
      <p:sp>
        <p:nvSpPr>
          <p:cNvPr id="14" name="TextBox 13"/>
          <p:cNvSpPr txBox="1"/>
          <p:nvPr/>
        </p:nvSpPr>
        <p:spPr>
          <a:xfrm>
            <a:off x="5580113" y="4581128"/>
            <a:ext cx="2808312" cy="923330"/>
          </a:xfrm>
          <a:prstGeom prst="rect">
            <a:avLst/>
          </a:prstGeom>
          <a:noFill/>
        </p:spPr>
        <p:txBody>
          <a:bodyPr wrap="square" rtlCol="0">
            <a:spAutoFit/>
          </a:bodyPr>
          <a:lstStyle/>
          <a:p>
            <a:r>
              <a:rPr lang="en-US" dirty="0" smtClean="0">
                <a:solidFill>
                  <a:srgbClr val="FF0000"/>
                </a:solidFill>
              </a:rPr>
              <a:t>Already at 100 GeV we are sampling with the “bad” layers</a:t>
            </a:r>
            <a:endParaRPr lang="en-US" dirty="0">
              <a:solidFill>
                <a:srgbClr val="FF0000"/>
              </a:solidFill>
            </a:endParaRPr>
          </a:p>
        </p:txBody>
      </p:sp>
    </p:spTree>
    <p:extLst>
      <p:ext uri="{BB962C8B-B14F-4D97-AF65-F5344CB8AC3E}">
        <p14:creationId xmlns:p14="http://schemas.microsoft.com/office/powerpoint/2010/main" val="3547094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247775" y="1794470"/>
            <a:ext cx="6648450" cy="4514850"/>
          </a:xfrm>
        </p:spPr>
      </p:pic>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fontScale="90000"/>
              </a:bodyPr>
              <a:lstStyle/>
              <a:p>
                <a:r>
                  <a:rPr lang="en-US" dirty="0" smtClean="0"/>
                  <a:t>Deposited Energy Per Unit Length For a few </a:t>
                </a:r>
                <a14:m>
                  <m:oMath xmlns:m="http://schemas.openxmlformats.org/officeDocument/2006/math">
                    <m:sSub>
                      <m:sSubPr>
                        <m:ctrlPr>
                          <a:rPr lang="en-US" b="0" i="1" smtClean="0">
                            <a:latin typeface="Cambria Math"/>
                          </a:rPr>
                        </m:ctrlPr>
                      </m:sSubPr>
                      <m:e>
                        <m:r>
                          <a:rPr lang="en-US" b="0" i="1" smtClean="0">
                            <a:latin typeface="Cambria Math"/>
                          </a:rPr>
                          <m:t>𝐸</m:t>
                        </m:r>
                      </m:e>
                      <m:sub>
                        <m:r>
                          <a:rPr lang="en-US" b="0" i="1" smtClean="0">
                            <a:latin typeface="Cambria Math"/>
                          </a:rPr>
                          <m:t>𝛾</m:t>
                        </m:r>
                      </m:sub>
                    </m:sSub>
                  </m:oMath>
                </a14:m>
                <a:r>
                  <a:rPr lang="en-US" dirty="0" smtClean="0"/>
                  <a:t> for CLICdet_20_10 </a:t>
                </a:r>
                <a:r>
                  <a:rPr lang="en-US" sz="2200" dirty="0" smtClean="0"/>
                  <a:t>(every plot normalized to 1)</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3"/>
                <a:stretch>
                  <a:fillRect l="-1556" t="-7975" r="-1037" b="-14110"/>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7</a:t>
            </a:fld>
            <a:endParaRPr lang="en-US"/>
          </a:p>
        </p:txBody>
      </p:sp>
      <p:sp>
        <p:nvSpPr>
          <p:cNvPr id="9" name="TextBox 8"/>
          <p:cNvSpPr txBox="1"/>
          <p:nvPr/>
        </p:nvSpPr>
        <p:spPr>
          <a:xfrm>
            <a:off x="107505" y="1196752"/>
            <a:ext cx="9036496" cy="830997"/>
          </a:xfrm>
          <a:prstGeom prst="rect">
            <a:avLst/>
          </a:prstGeom>
          <a:noFill/>
        </p:spPr>
        <p:txBody>
          <a:bodyPr wrap="square" rtlCol="0">
            <a:spAutoFit/>
          </a:bodyPr>
          <a:lstStyle/>
          <a:p>
            <a:r>
              <a:rPr lang="en-US" sz="1600" dirty="0" smtClean="0"/>
              <a:t>Raw energy deposited in sensitive volume as reported by Geant4, divided by sensitive volume thickness. Normalization starts to fail for high energies due to loss of energy in dead material between </a:t>
            </a:r>
            <a:r>
              <a:rPr lang="en-US" sz="1600" dirty="0" err="1" smtClean="0"/>
              <a:t>ECal</a:t>
            </a:r>
            <a:r>
              <a:rPr lang="en-US" sz="1600" dirty="0" smtClean="0"/>
              <a:t> and HCal </a:t>
            </a:r>
            <a:endParaRPr lang="en-US" sz="1600" dirty="0"/>
          </a:p>
        </p:txBody>
      </p:sp>
      <mc:AlternateContent xmlns:mc="http://schemas.openxmlformats.org/markup-compatibility/2006" xmlns:a14="http://schemas.microsoft.com/office/drawing/2010/main">
        <mc:Choice Requires="a14">
          <p:sp>
            <p:nvSpPr>
              <p:cNvPr id="8" name="TextBox 7"/>
              <p:cNvSpPr txBox="1"/>
              <p:nvPr/>
            </p:nvSpPr>
            <p:spPr>
              <a:xfrm>
                <a:off x="4068023" y="3861048"/>
                <a:ext cx="1008033" cy="369332"/>
              </a:xfrm>
              <a:prstGeom prst="rect">
                <a:avLst/>
              </a:prstGeom>
              <a:noFill/>
            </p:spPr>
            <p:txBody>
              <a:bodyPr wrap="none" rtlCol="0">
                <a:spAutoFit/>
              </a:bodyPr>
              <a:lstStyle/>
              <a:p>
                <a:r>
                  <a:rPr lang="en-US" dirty="0" smtClean="0"/>
                  <a:t>23.35</a:t>
                </a:r>
                <a14:m>
                  <m:oMath xmlns:m="http://schemas.openxmlformats.org/officeDocument/2006/math">
                    <m:sSub>
                      <m:sSubPr>
                        <m:ctrlPr>
                          <a:rPr lang="en-US" b="0" i="1" dirty="0" smtClean="0">
                            <a:latin typeface="Cambria Math"/>
                          </a:rPr>
                        </m:ctrlPr>
                      </m:sSubPr>
                      <m:e>
                        <m:r>
                          <a:rPr lang="en-US" i="1" dirty="0" smtClean="0">
                            <a:latin typeface="Cambria Math"/>
                          </a:rPr>
                          <m:t>𝑋</m:t>
                        </m:r>
                      </m:e>
                      <m:sub>
                        <m:r>
                          <a:rPr lang="en-US" i="1" dirty="0" smtClean="0">
                            <a:latin typeface="Cambria Math"/>
                          </a:rPr>
                          <m:t>0</m:t>
                        </m:r>
                      </m:sub>
                    </m:sSub>
                  </m:oMath>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4068023" y="3861048"/>
                <a:ext cx="1008033" cy="369332"/>
              </a:xfrm>
              <a:prstGeom prst="rect">
                <a:avLst/>
              </a:prstGeom>
              <a:blipFill rotWithShape="1">
                <a:blip r:embed="rId4"/>
                <a:stretch>
                  <a:fillRect l="-4819" t="-8197" b="-24590"/>
                </a:stretch>
              </a:blipFill>
            </p:spPr>
            <p:txBody>
              <a:bodyPr/>
              <a:lstStyle/>
              <a:p>
                <a:r>
                  <a:rPr lang="en-US">
                    <a:noFill/>
                  </a:rPr>
                  <a:t> </a:t>
                </a:r>
              </a:p>
            </p:txBody>
          </p:sp>
        </mc:Fallback>
      </mc:AlternateContent>
      <p:cxnSp>
        <p:nvCxnSpPr>
          <p:cNvPr id="10" name="Straight Arrow Connector 9"/>
          <p:cNvCxnSpPr/>
          <p:nvPr/>
        </p:nvCxnSpPr>
        <p:spPr>
          <a:xfrm flipH="1">
            <a:off x="4427984" y="4221088"/>
            <a:ext cx="648072"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123728" y="2204864"/>
            <a:ext cx="1326004" cy="369332"/>
          </a:xfrm>
          <a:prstGeom prst="rect">
            <a:avLst/>
          </a:prstGeom>
          <a:noFill/>
        </p:spPr>
        <p:txBody>
          <a:bodyPr wrap="none" rtlCol="0">
            <a:spAutoFit/>
          </a:bodyPr>
          <a:lstStyle/>
          <a:p>
            <a:r>
              <a:rPr lang="en-US" dirty="0" smtClean="0">
                <a:solidFill>
                  <a:srgbClr val="7030A0"/>
                </a:solidFill>
              </a:rPr>
              <a:t>2 mm/layer</a:t>
            </a:r>
            <a:endParaRPr lang="en-US" dirty="0">
              <a:solidFill>
                <a:srgbClr val="7030A0"/>
              </a:solidFill>
            </a:endParaRPr>
          </a:p>
        </p:txBody>
      </p:sp>
      <p:sp>
        <p:nvSpPr>
          <p:cNvPr id="12" name="TextBox 11"/>
          <p:cNvSpPr txBox="1"/>
          <p:nvPr/>
        </p:nvSpPr>
        <p:spPr>
          <a:xfrm>
            <a:off x="4049941" y="2195572"/>
            <a:ext cx="761747" cy="369332"/>
          </a:xfrm>
          <a:prstGeom prst="rect">
            <a:avLst/>
          </a:prstGeom>
          <a:noFill/>
        </p:spPr>
        <p:txBody>
          <a:bodyPr wrap="none" rtlCol="0">
            <a:spAutoFit/>
          </a:bodyPr>
          <a:lstStyle/>
          <a:p>
            <a:r>
              <a:rPr lang="en-US" dirty="0" smtClean="0">
                <a:solidFill>
                  <a:srgbClr val="7030A0"/>
                </a:solidFill>
              </a:rPr>
              <a:t>4 mm</a:t>
            </a:r>
            <a:endParaRPr lang="en-US" dirty="0">
              <a:solidFill>
                <a:srgbClr val="7030A0"/>
              </a:solidFill>
            </a:endParaRPr>
          </a:p>
        </p:txBody>
      </p:sp>
      <p:sp>
        <p:nvSpPr>
          <p:cNvPr id="13" name="TextBox 12"/>
          <p:cNvSpPr txBox="1"/>
          <p:nvPr/>
        </p:nvSpPr>
        <p:spPr>
          <a:xfrm>
            <a:off x="5580113" y="4581128"/>
            <a:ext cx="2808312" cy="646331"/>
          </a:xfrm>
          <a:prstGeom prst="rect">
            <a:avLst/>
          </a:prstGeom>
          <a:noFill/>
        </p:spPr>
        <p:txBody>
          <a:bodyPr wrap="square" rtlCol="0">
            <a:spAutoFit/>
          </a:bodyPr>
          <a:lstStyle/>
          <a:p>
            <a:r>
              <a:rPr lang="en-US" dirty="0" smtClean="0">
                <a:solidFill>
                  <a:srgbClr val="FF0000"/>
                </a:solidFill>
              </a:rPr>
              <a:t>A bit better, but still not optimal</a:t>
            </a:r>
            <a:endParaRPr lang="en-US" dirty="0">
              <a:solidFill>
                <a:srgbClr val="FF0000"/>
              </a:solidFill>
            </a:endParaRPr>
          </a:p>
        </p:txBody>
      </p:sp>
    </p:spTree>
    <p:extLst>
      <p:ext uri="{BB962C8B-B14F-4D97-AF65-F5344CB8AC3E}">
        <p14:creationId xmlns:p14="http://schemas.microsoft.com/office/powerpoint/2010/main" val="1080145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247775" y="1794470"/>
            <a:ext cx="6648450" cy="4514850"/>
          </a:xfrm>
        </p:spPr>
      </p:pic>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fontScale="90000"/>
              </a:bodyPr>
              <a:lstStyle/>
              <a:p>
                <a:r>
                  <a:rPr lang="en-US" dirty="0" smtClean="0"/>
                  <a:t>Deposited Energy Per Unit Length For a few </a:t>
                </a:r>
                <a14:m>
                  <m:oMath xmlns:m="http://schemas.openxmlformats.org/officeDocument/2006/math">
                    <m:sSub>
                      <m:sSubPr>
                        <m:ctrlPr>
                          <a:rPr lang="en-US" b="0" i="1" smtClean="0">
                            <a:latin typeface="Cambria Math"/>
                          </a:rPr>
                        </m:ctrlPr>
                      </m:sSubPr>
                      <m:e>
                        <m:r>
                          <a:rPr lang="en-US" b="0" i="1" smtClean="0">
                            <a:latin typeface="Cambria Math"/>
                          </a:rPr>
                          <m:t>𝐸</m:t>
                        </m:r>
                      </m:e>
                      <m:sub>
                        <m:r>
                          <a:rPr lang="en-US" b="0" i="1" smtClean="0">
                            <a:latin typeface="Cambria Math"/>
                          </a:rPr>
                          <m:t>𝛾</m:t>
                        </m:r>
                      </m:sub>
                    </m:sSub>
                  </m:oMath>
                </a14:m>
                <a:r>
                  <a:rPr lang="en-US" dirty="0" smtClean="0"/>
                  <a:t> for CLICdet_30_10 </a:t>
                </a:r>
                <a:r>
                  <a:rPr lang="en-US" sz="2200" dirty="0" smtClean="0"/>
                  <a:t>(every plot normalized to 1)</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3"/>
                <a:stretch>
                  <a:fillRect l="-1556" t="-7975" r="-1037" b="-14110"/>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8</a:t>
            </a:fld>
            <a:endParaRPr lang="en-US"/>
          </a:p>
        </p:txBody>
      </p:sp>
      <p:sp>
        <p:nvSpPr>
          <p:cNvPr id="9" name="TextBox 8"/>
          <p:cNvSpPr txBox="1"/>
          <p:nvPr/>
        </p:nvSpPr>
        <p:spPr>
          <a:xfrm>
            <a:off x="107505" y="1196752"/>
            <a:ext cx="9036496" cy="830997"/>
          </a:xfrm>
          <a:prstGeom prst="rect">
            <a:avLst/>
          </a:prstGeom>
          <a:noFill/>
        </p:spPr>
        <p:txBody>
          <a:bodyPr wrap="square" rtlCol="0">
            <a:spAutoFit/>
          </a:bodyPr>
          <a:lstStyle/>
          <a:p>
            <a:r>
              <a:rPr lang="en-US" sz="1600" dirty="0" smtClean="0"/>
              <a:t>Raw energy deposited in sensitive volume as reported by Geant4, divided by sensitive volume thickness. Normalization starts to fail for high energies due to loss of energy in dead material between </a:t>
            </a:r>
            <a:r>
              <a:rPr lang="en-US" sz="1600" dirty="0" err="1" smtClean="0"/>
              <a:t>ECal</a:t>
            </a:r>
            <a:r>
              <a:rPr lang="en-US" sz="1600" dirty="0" smtClean="0"/>
              <a:t> and HCal </a:t>
            </a:r>
            <a:endParaRPr lang="en-US" sz="1600" dirty="0"/>
          </a:p>
        </p:txBody>
      </p:sp>
      <mc:AlternateContent xmlns:mc="http://schemas.openxmlformats.org/markup-compatibility/2006" xmlns:a14="http://schemas.microsoft.com/office/drawing/2010/main">
        <mc:Choice Requires="a14">
          <p:sp>
            <p:nvSpPr>
              <p:cNvPr id="8" name="TextBox 7"/>
              <p:cNvSpPr txBox="1"/>
              <p:nvPr/>
            </p:nvSpPr>
            <p:spPr>
              <a:xfrm>
                <a:off x="5220151" y="3861048"/>
                <a:ext cx="1008033" cy="369332"/>
              </a:xfrm>
              <a:prstGeom prst="rect">
                <a:avLst/>
              </a:prstGeom>
              <a:noFill/>
            </p:spPr>
            <p:txBody>
              <a:bodyPr wrap="none" rtlCol="0">
                <a:spAutoFit/>
              </a:bodyPr>
              <a:lstStyle/>
              <a:p>
                <a:r>
                  <a:rPr lang="en-US" dirty="0" smtClean="0"/>
                  <a:t>22.58</a:t>
                </a:r>
                <a14:m>
                  <m:oMath xmlns:m="http://schemas.openxmlformats.org/officeDocument/2006/math">
                    <m:sSub>
                      <m:sSubPr>
                        <m:ctrlPr>
                          <a:rPr lang="en-US" b="0" i="1" dirty="0" smtClean="0">
                            <a:latin typeface="Cambria Math"/>
                          </a:rPr>
                        </m:ctrlPr>
                      </m:sSubPr>
                      <m:e>
                        <m:r>
                          <a:rPr lang="en-US" i="1" dirty="0" smtClean="0">
                            <a:latin typeface="Cambria Math"/>
                          </a:rPr>
                          <m:t>𝑋</m:t>
                        </m:r>
                      </m:e>
                      <m:sub>
                        <m:r>
                          <a:rPr lang="en-US" i="1" dirty="0" smtClean="0">
                            <a:latin typeface="Cambria Math"/>
                          </a:rPr>
                          <m:t>0</m:t>
                        </m:r>
                      </m:sub>
                    </m:sSub>
                  </m:oMath>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5220151" y="3861048"/>
                <a:ext cx="1008033" cy="369332"/>
              </a:xfrm>
              <a:prstGeom prst="rect">
                <a:avLst/>
              </a:prstGeom>
              <a:blipFill rotWithShape="1">
                <a:blip r:embed="rId4"/>
                <a:stretch>
                  <a:fillRect l="-4819" t="-8197" b="-24590"/>
                </a:stretch>
              </a:blipFill>
            </p:spPr>
            <p:txBody>
              <a:bodyPr/>
              <a:lstStyle/>
              <a:p>
                <a:r>
                  <a:rPr lang="en-US">
                    <a:noFill/>
                  </a:rPr>
                  <a:t> </a:t>
                </a:r>
              </a:p>
            </p:txBody>
          </p:sp>
        </mc:Fallback>
      </mc:AlternateContent>
      <p:cxnSp>
        <p:nvCxnSpPr>
          <p:cNvPr id="10" name="Straight Arrow Connector 9"/>
          <p:cNvCxnSpPr/>
          <p:nvPr/>
        </p:nvCxnSpPr>
        <p:spPr>
          <a:xfrm flipH="1">
            <a:off x="5580112" y="4221088"/>
            <a:ext cx="576064"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123728" y="2204864"/>
            <a:ext cx="1518364" cy="369332"/>
          </a:xfrm>
          <a:prstGeom prst="rect">
            <a:avLst/>
          </a:prstGeom>
          <a:noFill/>
        </p:spPr>
        <p:txBody>
          <a:bodyPr wrap="none" rtlCol="0">
            <a:spAutoFit/>
          </a:bodyPr>
          <a:lstStyle/>
          <a:p>
            <a:r>
              <a:rPr lang="en-US" dirty="0" smtClean="0">
                <a:solidFill>
                  <a:srgbClr val="7030A0"/>
                </a:solidFill>
              </a:rPr>
              <a:t>1.5 mm/layer</a:t>
            </a:r>
            <a:endParaRPr lang="en-US" dirty="0">
              <a:solidFill>
                <a:srgbClr val="7030A0"/>
              </a:solidFill>
            </a:endParaRPr>
          </a:p>
        </p:txBody>
      </p:sp>
      <p:sp>
        <p:nvSpPr>
          <p:cNvPr id="12" name="TextBox 11"/>
          <p:cNvSpPr txBox="1"/>
          <p:nvPr/>
        </p:nvSpPr>
        <p:spPr>
          <a:xfrm>
            <a:off x="5220072" y="2195572"/>
            <a:ext cx="761747" cy="369332"/>
          </a:xfrm>
          <a:prstGeom prst="rect">
            <a:avLst/>
          </a:prstGeom>
          <a:noFill/>
        </p:spPr>
        <p:txBody>
          <a:bodyPr wrap="none" rtlCol="0">
            <a:spAutoFit/>
          </a:bodyPr>
          <a:lstStyle/>
          <a:p>
            <a:r>
              <a:rPr lang="en-US" dirty="0">
                <a:solidFill>
                  <a:srgbClr val="7030A0"/>
                </a:solidFill>
              </a:rPr>
              <a:t>3</a:t>
            </a:r>
            <a:r>
              <a:rPr lang="en-US" dirty="0" smtClean="0">
                <a:solidFill>
                  <a:srgbClr val="7030A0"/>
                </a:solidFill>
              </a:rPr>
              <a:t> mm</a:t>
            </a:r>
            <a:endParaRPr lang="en-US" dirty="0">
              <a:solidFill>
                <a:srgbClr val="7030A0"/>
              </a:solidFill>
            </a:endParaRPr>
          </a:p>
        </p:txBody>
      </p:sp>
      <p:sp>
        <p:nvSpPr>
          <p:cNvPr id="13" name="TextBox 12"/>
          <p:cNvSpPr txBox="1"/>
          <p:nvPr/>
        </p:nvSpPr>
        <p:spPr>
          <a:xfrm>
            <a:off x="6300192" y="4221088"/>
            <a:ext cx="2808312" cy="1200329"/>
          </a:xfrm>
          <a:prstGeom prst="rect">
            <a:avLst/>
          </a:prstGeom>
          <a:noFill/>
        </p:spPr>
        <p:txBody>
          <a:bodyPr wrap="square" rtlCol="0">
            <a:spAutoFit/>
          </a:bodyPr>
          <a:lstStyle/>
          <a:p>
            <a:r>
              <a:rPr lang="en-US" dirty="0" smtClean="0">
                <a:solidFill>
                  <a:srgbClr val="FF0000"/>
                </a:solidFill>
              </a:rPr>
              <a:t>An expensive option with reasonable sampling throughout the energy range</a:t>
            </a:r>
            <a:endParaRPr lang="en-US" dirty="0">
              <a:solidFill>
                <a:srgbClr val="FF0000"/>
              </a:solidFill>
            </a:endParaRPr>
          </a:p>
        </p:txBody>
      </p:sp>
    </p:spTree>
    <p:extLst>
      <p:ext uri="{BB962C8B-B14F-4D97-AF65-F5344CB8AC3E}">
        <p14:creationId xmlns:p14="http://schemas.microsoft.com/office/powerpoint/2010/main" val="2539420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247775" y="1794470"/>
            <a:ext cx="6648450" cy="4514850"/>
          </a:xfrm>
        </p:spPr>
      </p:pic>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fontScale="90000"/>
              </a:bodyPr>
              <a:lstStyle/>
              <a:p>
                <a:r>
                  <a:rPr lang="en-US" dirty="0" smtClean="0"/>
                  <a:t>Deposited Energy Per Unit Length For a few </a:t>
                </a:r>
                <a14:m>
                  <m:oMath xmlns:m="http://schemas.openxmlformats.org/officeDocument/2006/math">
                    <m:sSub>
                      <m:sSubPr>
                        <m:ctrlPr>
                          <a:rPr lang="en-US" b="0" i="1" smtClean="0">
                            <a:latin typeface="Cambria Math"/>
                          </a:rPr>
                        </m:ctrlPr>
                      </m:sSubPr>
                      <m:e>
                        <m:r>
                          <a:rPr lang="en-US" b="0" i="1" smtClean="0">
                            <a:latin typeface="Cambria Math"/>
                          </a:rPr>
                          <m:t>𝐸</m:t>
                        </m:r>
                      </m:e>
                      <m:sub>
                        <m:r>
                          <a:rPr lang="en-US" b="0" i="1" smtClean="0">
                            <a:latin typeface="Cambria Math"/>
                          </a:rPr>
                          <m:t>𝛾</m:t>
                        </m:r>
                      </m:sub>
                    </m:sSub>
                  </m:oMath>
                </a14:m>
                <a:r>
                  <a:rPr lang="en-US" dirty="0" smtClean="0"/>
                  <a:t> for CLICdet_40 </a:t>
                </a:r>
                <a:r>
                  <a:rPr lang="en-US" sz="2200" dirty="0" smtClean="0"/>
                  <a:t>(every plot normalized to 1)</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3"/>
                <a:stretch>
                  <a:fillRect l="-1556" t="-7975" r="-1037" b="-14110"/>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r>
              <a:rPr lang="en-US" smtClean="0"/>
              <a:t>18/04/2016</a:t>
            </a:r>
            <a:endParaRPr lang="en-US"/>
          </a:p>
        </p:txBody>
      </p:sp>
      <p:sp>
        <p:nvSpPr>
          <p:cNvPr id="4" name="Footer Placeholder 3"/>
          <p:cNvSpPr>
            <a:spLocks noGrp="1"/>
          </p:cNvSpPr>
          <p:nvPr>
            <p:ph type="ftr" sz="quarter" idx="11"/>
          </p:nvPr>
        </p:nvSpPr>
        <p:spPr/>
        <p:txBody>
          <a:bodyPr/>
          <a:lstStyle/>
          <a:p>
            <a:r>
              <a:rPr lang="en-US" smtClean="0"/>
              <a:t>ECal Optimization, N. Nikiforou</a:t>
            </a:r>
            <a:endParaRPr lang="en-US"/>
          </a:p>
        </p:txBody>
      </p:sp>
      <p:sp>
        <p:nvSpPr>
          <p:cNvPr id="5" name="Slide Number Placeholder 4"/>
          <p:cNvSpPr>
            <a:spLocks noGrp="1"/>
          </p:cNvSpPr>
          <p:nvPr>
            <p:ph type="sldNum" sz="quarter" idx="12"/>
          </p:nvPr>
        </p:nvSpPr>
        <p:spPr/>
        <p:txBody>
          <a:bodyPr/>
          <a:lstStyle/>
          <a:p>
            <a:fld id="{C6457D3E-0CB0-416D-8D3F-9EE2D6712DE4}" type="slidenum">
              <a:rPr lang="en-US" smtClean="0"/>
              <a:t>9</a:t>
            </a:fld>
            <a:endParaRPr lang="en-US"/>
          </a:p>
        </p:txBody>
      </p:sp>
      <p:sp>
        <p:nvSpPr>
          <p:cNvPr id="9" name="TextBox 8"/>
          <p:cNvSpPr txBox="1"/>
          <p:nvPr/>
        </p:nvSpPr>
        <p:spPr>
          <a:xfrm>
            <a:off x="107505" y="1196752"/>
            <a:ext cx="9036496" cy="830997"/>
          </a:xfrm>
          <a:prstGeom prst="rect">
            <a:avLst/>
          </a:prstGeom>
          <a:noFill/>
        </p:spPr>
        <p:txBody>
          <a:bodyPr wrap="square" rtlCol="0">
            <a:spAutoFit/>
          </a:bodyPr>
          <a:lstStyle/>
          <a:p>
            <a:r>
              <a:rPr lang="en-US" sz="1600" dirty="0" smtClean="0"/>
              <a:t>Raw energy deposited in sensitive volume as reported by Geant4, divided by sensitive volume thickness. Normalization starts to fail for high energies due to loss of energy in dead material between </a:t>
            </a:r>
            <a:r>
              <a:rPr lang="en-US" sz="1600" dirty="0" err="1" smtClean="0"/>
              <a:t>ECal</a:t>
            </a:r>
            <a:r>
              <a:rPr lang="en-US" sz="1600" dirty="0" smtClean="0"/>
              <a:t> and HCal </a:t>
            </a:r>
            <a:endParaRPr lang="en-US" sz="1600" dirty="0"/>
          </a:p>
        </p:txBody>
      </p:sp>
      <mc:AlternateContent xmlns:mc="http://schemas.openxmlformats.org/markup-compatibility/2006" xmlns:a14="http://schemas.microsoft.com/office/drawing/2010/main">
        <mc:Choice Requires="a14">
          <p:sp>
            <p:nvSpPr>
              <p:cNvPr id="6" name="TextBox 5"/>
              <p:cNvSpPr txBox="1"/>
              <p:nvPr/>
            </p:nvSpPr>
            <p:spPr>
              <a:xfrm>
                <a:off x="5220151" y="3861048"/>
                <a:ext cx="1008033" cy="369332"/>
              </a:xfrm>
              <a:prstGeom prst="rect">
                <a:avLst/>
              </a:prstGeom>
              <a:noFill/>
            </p:spPr>
            <p:txBody>
              <a:bodyPr wrap="none" rtlCol="0">
                <a:spAutoFit/>
              </a:bodyPr>
              <a:lstStyle/>
              <a:p>
                <a:r>
                  <a:rPr lang="en-US" dirty="0" smtClean="0"/>
                  <a:t>22.85</a:t>
                </a:r>
                <a14:m>
                  <m:oMath xmlns:m="http://schemas.openxmlformats.org/officeDocument/2006/math">
                    <m:sSub>
                      <m:sSubPr>
                        <m:ctrlPr>
                          <a:rPr lang="en-US" b="0" i="1" dirty="0" smtClean="0">
                            <a:latin typeface="Cambria Math"/>
                          </a:rPr>
                        </m:ctrlPr>
                      </m:sSubPr>
                      <m:e>
                        <m:r>
                          <a:rPr lang="en-US" i="1" dirty="0" smtClean="0">
                            <a:latin typeface="Cambria Math"/>
                          </a:rPr>
                          <m:t>𝑋</m:t>
                        </m:r>
                      </m:e>
                      <m:sub>
                        <m:r>
                          <a:rPr lang="en-US" i="1" dirty="0" smtClean="0">
                            <a:latin typeface="Cambria Math"/>
                          </a:rPr>
                          <m:t>0</m:t>
                        </m:r>
                      </m:sub>
                    </m:sSub>
                  </m:oMath>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5220151" y="3861048"/>
                <a:ext cx="1008033" cy="369332"/>
              </a:xfrm>
              <a:prstGeom prst="rect">
                <a:avLst/>
              </a:prstGeom>
              <a:blipFill rotWithShape="1">
                <a:blip r:embed="rId4"/>
                <a:stretch>
                  <a:fillRect l="-4819" t="-8197" b="-24590"/>
                </a:stretch>
              </a:blipFill>
            </p:spPr>
            <p:txBody>
              <a:bodyPr/>
              <a:lstStyle/>
              <a:p>
                <a:r>
                  <a:rPr lang="en-US">
                    <a:noFill/>
                  </a:rPr>
                  <a:t> </a:t>
                </a:r>
              </a:p>
            </p:txBody>
          </p:sp>
        </mc:Fallback>
      </mc:AlternateContent>
      <p:cxnSp>
        <p:nvCxnSpPr>
          <p:cNvPr id="10" name="Straight Arrow Connector 9"/>
          <p:cNvCxnSpPr/>
          <p:nvPr/>
        </p:nvCxnSpPr>
        <p:spPr>
          <a:xfrm flipH="1">
            <a:off x="5148064" y="4221088"/>
            <a:ext cx="1008112"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341668" y="2204864"/>
            <a:ext cx="1518364" cy="369332"/>
          </a:xfrm>
          <a:prstGeom prst="rect">
            <a:avLst/>
          </a:prstGeom>
          <a:noFill/>
        </p:spPr>
        <p:txBody>
          <a:bodyPr wrap="none" rtlCol="0">
            <a:spAutoFit/>
          </a:bodyPr>
          <a:lstStyle/>
          <a:p>
            <a:r>
              <a:rPr lang="en-US" dirty="0" smtClean="0">
                <a:solidFill>
                  <a:srgbClr val="7030A0"/>
                </a:solidFill>
              </a:rPr>
              <a:t>1.9 mm/layer</a:t>
            </a:r>
            <a:endParaRPr lang="en-US" dirty="0">
              <a:solidFill>
                <a:srgbClr val="7030A0"/>
              </a:solidFill>
            </a:endParaRPr>
          </a:p>
        </p:txBody>
      </p:sp>
      <p:sp>
        <p:nvSpPr>
          <p:cNvPr id="13" name="TextBox 12"/>
          <p:cNvSpPr txBox="1"/>
          <p:nvPr/>
        </p:nvSpPr>
        <p:spPr>
          <a:xfrm>
            <a:off x="6300192" y="4221088"/>
            <a:ext cx="2808312" cy="646331"/>
          </a:xfrm>
          <a:prstGeom prst="rect">
            <a:avLst/>
          </a:prstGeom>
          <a:noFill/>
        </p:spPr>
        <p:txBody>
          <a:bodyPr wrap="square" rtlCol="0">
            <a:spAutoFit/>
          </a:bodyPr>
          <a:lstStyle/>
          <a:p>
            <a:r>
              <a:rPr lang="en-US" dirty="0" smtClean="0">
                <a:solidFill>
                  <a:srgbClr val="FF0000"/>
                </a:solidFill>
              </a:rPr>
              <a:t>An expensive option with constant sampling</a:t>
            </a:r>
            <a:endParaRPr lang="en-US" dirty="0">
              <a:solidFill>
                <a:srgbClr val="FF0000"/>
              </a:solidFill>
            </a:endParaRPr>
          </a:p>
        </p:txBody>
      </p:sp>
    </p:spTree>
    <p:extLst>
      <p:ext uri="{BB962C8B-B14F-4D97-AF65-F5344CB8AC3E}">
        <p14:creationId xmlns:p14="http://schemas.microsoft.com/office/powerpoint/2010/main" val="4471386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4751</TotalTime>
  <Words>2750</Words>
  <Application>Microsoft Office PowerPoint</Application>
  <PresentationFormat>On-screen Show (4:3)</PresentationFormat>
  <Paragraphs>426</Paragraphs>
  <Slides>30</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Origin</vt:lpstr>
      <vt:lpstr>Microsoft Excel Worksheet</vt:lpstr>
      <vt:lpstr>Calorimeter Calibration Issues and ECal Optimization with DD4hep</vt:lpstr>
      <vt:lpstr>Introduction</vt:lpstr>
      <vt:lpstr>Modify geometry and simulate</vt:lpstr>
      <vt:lpstr>Possible Models (only Si active layer)</vt:lpstr>
      <vt:lpstr>200 GeV γ in CLIC_o2_v04 with teveLCIO in DD4hep</vt:lpstr>
      <vt:lpstr>Deposited Energy Per Unit Length For a few E_γ for CLIC_o2_v04 (every plot normalized to 1)</vt:lpstr>
      <vt:lpstr>Deposited Energy Per Unit Length For a few E_γ for CLICdet_20_10 (every plot normalized to 1)</vt:lpstr>
      <vt:lpstr>Deposited Energy Per Unit Length For a few E_γ for CLICdet_30_10 (every plot normalized to 1)</vt:lpstr>
      <vt:lpstr>Deposited Energy Per Unit Length For a few E_γ for CLICdet_40 (every plot normalized to 1)</vt:lpstr>
      <vt:lpstr>Calibration Issues </vt:lpstr>
      <vt:lpstr>Initial Calibration of a model (CLIC_o2_v04)</vt:lpstr>
      <vt:lpstr>Leakage in CLIC_o2_v04 for E_γ^true=1500 GeV</vt:lpstr>
      <vt:lpstr>Leakage Recovery in CLIC_o2_v04 for E_γ^true=1500 GeV</vt:lpstr>
      <vt:lpstr>Leakage Recovery in CLIC_o2_v04 for E_γ^true=1500 GeV</vt:lpstr>
      <vt:lpstr>Other models? (always E_γ^true=1500 GeV)</vt:lpstr>
      <vt:lpstr>CLICdet_40 is OK</vt:lpstr>
      <vt:lpstr>CLICdet_40 is OK</vt:lpstr>
      <vt:lpstr>CLICdet_40 is OK</vt:lpstr>
      <vt:lpstr>Generalized Line Fit</vt:lpstr>
      <vt:lpstr>CLIC_o2_v04 (others similar) are now OK</vt:lpstr>
      <vt:lpstr>Resolution using total ECal and HCal Energy</vt:lpstr>
      <vt:lpstr>Residuals</vt:lpstr>
      <vt:lpstr>Leakage</vt:lpstr>
      <vt:lpstr>More exotic tests: A full steel block HCal</vt:lpstr>
      <vt:lpstr>Summary, open issues and conclusions</vt:lpstr>
      <vt:lpstr>Summary, open issues and conclusions II</vt:lpstr>
      <vt:lpstr>Backup Material</vt:lpstr>
      <vt:lpstr>More models</vt:lpstr>
      <vt:lpstr>100 GeV Photons (old study)</vt:lpstr>
      <vt:lpstr>Simple analysis of digitized Calorimeter LCIO hits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200 GeV γ in CLIC_o2_v04 with teveLCIO in DD4hep</dc:title>
  <dc:creator>Nikiforos Nikiforou</dc:creator>
  <cp:lastModifiedBy>Nikiforos Nikiforou</cp:lastModifiedBy>
  <cp:revision>81</cp:revision>
  <dcterms:created xsi:type="dcterms:W3CDTF">2016-03-10T13:30:10Z</dcterms:created>
  <dcterms:modified xsi:type="dcterms:W3CDTF">2016-04-18T08:22:00Z</dcterms:modified>
</cp:coreProperties>
</file>