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2"/>
  </p:notesMasterIdLst>
  <p:sldIdLst>
    <p:sldId id="256" r:id="rId2"/>
    <p:sldId id="463" r:id="rId3"/>
    <p:sldId id="464" r:id="rId4"/>
    <p:sldId id="465" r:id="rId5"/>
    <p:sldId id="521" r:id="rId6"/>
    <p:sldId id="522" r:id="rId7"/>
    <p:sldId id="466" r:id="rId8"/>
    <p:sldId id="468" r:id="rId9"/>
    <p:sldId id="439" r:id="rId10"/>
    <p:sldId id="520" r:id="rId11"/>
    <p:sldId id="389" r:id="rId12"/>
    <p:sldId id="508" r:id="rId13"/>
    <p:sldId id="441" r:id="rId14"/>
    <p:sldId id="523" r:id="rId15"/>
    <p:sldId id="442" r:id="rId16"/>
    <p:sldId id="530" r:id="rId17"/>
    <p:sldId id="511" r:id="rId18"/>
    <p:sldId id="515" r:id="rId19"/>
    <p:sldId id="444" r:id="rId20"/>
    <p:sldId id="451" r:id="rId21"/>
    <p:sldId id="446" r:id="rId22"/>
    <p:sldId id="454" r:id="rId23"/>
    <p:sldId id="447" r:id="rId24"/>
    <p:sldId id="483" r:id="rId25"/>
    <p:sldId id="448" r:id="rId26"/>
    <p:sldId id="527" r:id="rId27"/>
    <p:sldId id="525" r:id="rId28"/>
    <p:sldId id="531" r:id="rId29"/>
    <p:sldId id="528" r:id="rId30"/>
    <p:sldId id="542" r:id="rId31"/>
    <p:sldId id="543" r:id="rId32"/>
    <p:sldId id="544" r:id="rId33"/>
    <p:sldId id="557" r:id="rId34"/>
    <p:sldId id="533" r:id="rId35"/>
    <p:sldId id="529" r:id="rId36"/>
    <p:sldId id="518" r:id="rId37"/>
    <p:sldId id="519" r:id="rId38"/>
    <p:sldId id="558" r:id="rId39"/>
    <p:sldId id="461" r:id="rId40"/>
    <p:sldId id="534" r:id="rId41"/>
    <p:sldId id="475" r:id="rId42"/>
    <p:sldId id="477" r:id="rId43"/>
    <p:sldId id="535" r:id="rId44"/>
    <p:sldId id="536" r:id="rId45"/>
    <p:sldId id="537" r:id="rId46"/>
    <p:sldId id="538" r:id="rId47"/>
    <p:sldId id="539" r:id="rId48"/>
    <p:sldId id="540" r:id="rId49"/>
    <p:sldId id="541" r:id="rId50"/>
    <p:sldId id="545" r:id="rId51"/>
    <p:sldId id="547" r:id="rId52"/>
    <p:sldId id="548" r:id="rId53"/>
    <p:sldId id="549" r:id="rId54"/>
    <p:sldId id="550" r:id="rId55"/>
    <p:sldId id="551" r:id="rId56"/>
    <p:sldId id="556" r:id="rId57"/>
    <p:sldId id="552" r:id="rId58"/>
    <p:sldId id="553" r:id="rId59"/>
    <p:sldId id="554" r:id="rId60"/>
    <p:sldId id="555" r:id="rId6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BACC"/>
    <a:srgbClr val="FF0000"/>
    <a:srgbClr val="FF9393"/>
    <a:srgbClr val="F6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77" autoAdjust="0"/>
    <p:restoredTop sz="94676" autoAdjust="0"/>
  </p:normalViewPr>
  <p:slideViewPr>
    <p:cSldViewPr>
      <p:cViewPr varScale="1">
        <p:scale>
          <a:sx n="87" d="100"/>
          <a:sy n="87" d="100"/>
        </p:scale>
        <p:origin x="-46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_rels/data1.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png"/><Relationship Id="rId1" Type="http://schemas.openxmlformats.org/officeDocument/2006/relationships/image" Target="../media/image32.png"/><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diagrams/_rels/drawing1.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png"/><Relationship Id="rId1" Type="http://schemas.openxmlformats.org/officeDocument/2006/relationships/image" Target="../media/image32.png"/><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A093988-7D0C-4436-BDBF-925024717BB4}" type="doc">
      <dgm:prSet loTypeId="urn:microsoft.com/office/officeart/2005/8/layout/hList7" loCatId="process" qsTypeId="urn:microsoft.com/office/officeart/2005/8/quickstyle/simple1" qsCatId="simple" csTypeId="urn:microsoft.com/office/officeart/2005/8/colors/accent1_2" csCatId="accent1" phldr="1"/>
      <dgm:spPr/>
    </dgm:pt>
    <dgm:pt modelId="{85FE32AF-5168-4B3E-AB6B-714B99D67AB5}">
      <dgm:prSet phldrT="[Text]"/>
      <dgm:spPr>
        <a:solidFill>
          <a:srgbClr val="0070C0"/>
        </a:solidFill>
      </dgm:spPr>
      <dgm:t>
        <a:bodyPr/>
        <a:lstStyle/>
        <a:p>
          <a:r>
            <a:rPr lang="en-US" b="1" dirty="0" smtClean="0">
              <a:solidFill>
                <a:schemeClr val="bg2"/>
              </a:solidFill>
            </a:rPr>
            <a:t>Beam in TR3</a:t>
          </a:r>
        </a:p>
        <a:p>
          <a:r>
            <a:rPr lang="en-US" b="1" dirty="0" smtClean="0">
              <a:solidFill>
                <a:schemeClr val="bg2"/>
              </a:solidFill>
            </a:rPr>
            <a:t>Aug 11</a:t>
          </a:r>
        </a:p>
        <a:p>
          <a:r>
            <a:rPr lang="sv-SE" b="1" dirty="0" smtClean="0">
              <a:solidFill>
                <a:schemeClr val="bg2"/>
              </a:solidFill>
            </a:rPr>
            <a:t>2015</a:t>
          </a:r>
          <a:endParaRPr lang="en-US" b="1" dirty="0">
            <a:solidFill>
              <a:schemeClr val="bg2"/>
            </a:solidFill>
          </a:endParaRPr>
        </a:p>
      </dgm:t>
    </dgm:pt>
    <dgm:pt modelId="{9B812756-4F6D-424E-AED5-02D44616BA2E}" type="parTrans" cxnId="{2ABA165B-D58B-4653-AD78-3090B00CF59E}">
      <dgm:prSet/>
      <dgm:spPr/>
      <dgm:t>
        <a:bodyPr/>
        <a:lstStyle/>
        <a:p>
          <a:endParaRPr lang="en-US"/>
        </a:p>
      </dgm:t>
    </dgm:pt>
    <dgm:pt modelId="{36F24BEE-8B7F-4E5B-AF87-780F33FA7FA0}" type="sibTrans" cxnId="{2ABA165B-D58B-4653-AD78-3090B00CF59E}">
      <dgm:prSet/>
      <dgm:spPr/>
      <dgm:t>
        <a:bodyPr/>
        <a:lstStyle/>
        <a:p>
          <a:endParaRPr lang="en-US"/>
        </a:p>
      </dgm:t>
    </dgm:pt>
    <dgm:pt modelId="{57CF9765-58D0-4EF7-8E83-9CE54D019D59}">
      <dgm:prSet phldrT="[Text]"/>
      <dgm:spPr>
        <a:solidFill>
          <a:srgbClr val="0070C0"/>
        </a:solidFill>
      </dgm:spPr>
      <dgm:t>
        <a:bodyPr/>
        <a:lstStyle/>
        <a:p>
          <a:r>
            <a:rPr lang="en-US" b="1" dirty="0" smtClean="0">
              <a:solidFill>
                <a:schemeClr val="bg2"/>
              </a:solidFill>
            </a:rPr>
            <a:t>First Turn</a:t>
          </a:r>
        </a:p>
        <a:p>
          <a:r>
            <a:rPr lang="en-US" b="1" dirty="0" smtClean="0">
              <a:solidFill>
                <a:schemeClr val="bg2"/>
              </a:solidFill>
            </a:rPr>
            <a:t>Aug 25</a:t>
          </a:r>
        </a:p>
        <a:p>
          <a:r>
            <a:rPr lang="sv-SE" b="1" dirty="0" smtClean="0">
              <a:solidFill>
                <a:schemeClr val="bg2"/>
              </a:solidFill>
            </a:rPr>
            <a:t>2015</a:t>
          </a:r>
          <a:endParaRPr lang="en-US" b="1" dirty="0">
            <a:solidFill>
              <a:schemeClr val="bg2"/>
            </a:solidFill>
          </a:endParaRPr>
        </a:p>
      </dgm:t>
    </dgm:pt>
    <dgm:pt modelId="{DD00D4D0-385D-4632-840B-C7B641D61591}" type="parTrans" cxnId="{FBCFD680-FBB0-4441-A18F-B90E8B211E50}">
      <dgm:prSet/>
      <dgm:spPr/>
      <dgm:t>
        <a:bodyPr/>
        <a:lstStyle/>
        <a:p>
          <a:endParaRPr lang="en-US"/>
        </a:p>
      </dgm:t>
    </dgm:pt>
    <dgm:pt modelId="{C12FFC86-616E-4514-A720-ECD8236BC4DC}" type="sibTrans" cxnId="{FBCFD680-FBB0-4441-A18F-B90E8B211E50}">
      <dgm:prSet/>
      <dgm:spPr/>
      <dgm:t>
        <a:bodyPr/>
        <a:lstStyle/>
        <a:p>
          <a:endParaRPr lang="en-US"/>
        </a:p>
      </dgm:t>
    </dgm:pt>
    <dgm:pt modelId="{5A722A02-7BC8-4488-83AB-230A8082C469}">
      <dgm:prSet phldrT="[Text]"/>
      <dgm:spPr>
        <a:solidFill>
          <a:srgbClr val="0070C0"/>
        </a:solidFill>
      </dgm:spPr>
      <dgm:t>
        <a:bodyPr/>
        <a:lstStyle/>
        <a:p>
          <a:r>
            <a:rPr lang="en-US" b="1" dirty="0" smtClean="0">
              <a:solidFill>
                <a:schemeClr val="bg2"/>
              </a:solidFill>
            </a:rPr>
            <a:t>Stored Beam</a:t>
          </a:r>
        </a:p>
        <a:p>
          <a:r>
            <a:rPr lang="en-US" b="1" dirty="0" smtClean="0">
              <a:solidFill>
                <a:schemeClr val="bg2"/>
              </a:solidFill>
            </a:rPr>
            <a:t>0.1 mA</a:t>
          </a:r>
        </a:p>
        <a:p>
          <a:r>
            <a:rPr lang="en-US" b="1" dirty="0" smtClean="0">
              <a:solidFill>
                <a:schemeClr val="bg2"/>
              </a:solidFill>
            </a:rPr>
            <a:t>Sep 15</a:t>
          </a:r>
        </a:p>
        <a:p>
          <a:r>
            <a:rPr lang="sv-SE" b="1" dirty="0" smtClean="0">
              <a:solidFill>
                <a:schemeClr val="bg2"/>
              </a:solidFill>
            </a:rPr>
            <a:t>2015</a:t>
          </a:r>
          <a:endParaRPr lang="en-US" b="1" dirty="0" smtClean="0">
            <a:solidFill>
              <a:schemeClr val="bg2"/>
            </a:solidFill>
          </a:endParaRPr>
        </a:p>
      </dgm:t>
    </dgm:pt>
    <dgm:pt modelId="{FDBBC621-99A1-4C35-A144-760371E31622}" type="parTrans" cxnId="{363A786E-37CD-4E1C-BAC5-1C8D54749566}">
      <dgm:prSet/>
      <dgm:spPr/>
      <dgm:t>
        <a:bodyPr/>
        <a:lstStyle/>
        <a:p>
          <a:endParaRPr lang="en-US"/>
        </a:p>
      </dgm:t>
    </dgm:pt>
    <dgm:pt modelId="{6213DA71-9ACE-46DE-AED0-2C09AA698473}" type="sibTrans" cxnId="{363A786E-37CD-4E1C-BAC5-1C8D54749566}">
      <dgm:prSet/>
      <dgm:spPr/>
      <dgm:t>
        <a:bodyPr/>
        <a:lstStyle/>
        <a:p>
          <a:endParaRPr lang="en-US"/>
        </a:p>
      </dgm:t>
    </dgm:pt>
    <dgm:pt modelId="{3C963EF7-D829-487E-AF9F-97C26AD7894E}">
      <dgm:prSet phldrT="[Text]"/>
      <dgm:spPr>
        <a:solidFill>
          <a:srgbClr val="0070C0"/>
        </a:solidFill>
      </dgm:spPr>
      <dgm:t>
        <a:bodyPr/>
        <a:lstStyle/>
        <a:p>
          <a:r>
            <a:rPr lang="en-US" b="1" dirty="0" smtClean="0">
              <a:solidFill>
                <a:schemeClr val="bg2"/>
              </a:solidFill>
            </a:rPr>
            <a:t>Stacking</a:t>
          </a:r>
        </a:p>
        <a:p>
          <a:r>
            <a:rPr lang="en-US" b="1" dirty="0" smtClean="0">
              <a:solidFill>
                <a:schemeClr val="bg2"/>
              </a:solidFill>
            </a:rPr>
            <a:t>4 mA</a:t>
          </a:r>
        </a:p>
        <a:p>
          <a:r>
            <a:rPr lang="en-US" b="1" dirty="0" smtClean="0">
              <a:solidFill>
                <a:schemeClr val="bg2"/>
              </a:solidFill>
            </a:rPr>
            <a:t>Oct 08</a:t>
          </a:r>
        </a:p>
        <a:p>
          <a:r>
            <a:rPr lang="sv-SE" b="1" dirty="0" smtClean="0">
              <a:solidFill>
                <a:schemeClr val="bg2"/>
              </a:solidFill>
            </a:rPr>
            <a:t>2015</a:t>
          </a:r>
          <a:endParaRPr lang="en-US" b="1" dirty="0" smtClean="0">
            <a:solidFill>
              <a:schemeClr val="bg2"/>
            </a:solidFill>
          </a:endParaRPr>
        </a:p>
      </dgm:t>
    </dgm:pt>
    <dgm:pt modelId="{F3F3D438-DAED-4B7B-B72F-C92AFB4421C0}" type="parTrans" cxnId="{6E21D4A2-01EB-425C-94B1-60CE6B5F80C2}">
      <dgm:prSet/>
      <dgm:spPr/>
      <dgm:t>
        <a:bodyPr/>
        <a:lstStyle/>
        <a:p>
          <a:endParaRPr lang="en-US"/>
        </a:p>
      </dgm:t>
    </dgm:pt>
    <dgm:pt modelId="{54646395-9BD3-4F43-9AC5-156BF49F6E55}" type="sibTrans" cxnId="{6E21D4A2-01EB-425C-94B1-60CE6B5F80C2}">
      <dgm:prSet/>
      <dgm:spPr/>
      <dgm:t>
        <a:bodyPr/>
        <a:lstStyle/>
        <a:p>
          <a:endParaRPr lang="en-US"/>
        </a:p>
      </dgm:t>
    </dgm:pt>
    <dgm:pt modelId="{FA8D827E-8089-43A6-99AE-635E38853D72}">
      <dgm:prSet phldrT="[Text]"/>
      <dgm:spPr>
        <a:solidFill>
          <a:srgbClr val="0070C0"/>
        </a:solidFill>
      </dgm:spPr>
      <dgm:t>
        <a:bodyPr/>
        <a:lstStyle/>
        <a:p>
          <a:r>
            <a:rPr lang="en-US" b="1" dirty="0" smtClean="0">
              <a:solidFill>
                <a:schemeClr val="bg2"/>
              </a:solidFill>
            </a:rPr>
            <a:t>First Light</a:t>
          </a:r>
        </a:p>
        <a:p>
          <a:r>
            <a:rPr lang="sv-SE" b="1" dirty="0" smtClean="0">
              <a:solidFill>
                <a:schemeClr val="bg2"/>
              </a:solidFill>
            </a:rPr>
            <a:t>Nov 2</a:t>
          </a:r>
        </a:p>
        <a:p>
          <a:r>
            <a:rPr lang="sv-SE" b="1" dirty="0" smtClean="0">
              <a:solidFill>
                <a:schemeClr val="bg2"/>
              </a:solidFill>
            </a:rPr>
            <a:t>2015</a:t>
          </a:r>
          <a:endParaRPr lang="en-US" dirty="0" smtClean="0"/>
        </a:p>
      </dgm:t>
    </dgm:pt>
    <dgm:pt modelId="{A1699958-AEB4-4E6B-8AA7-5F5FFD627C30}" type="parTrans" cxnId="{DB8F70CE-1C1B-4FA1-ADA9-483A117FD5FD}">
      <dgm:prSet/>
      <dgm:spPr/>
      <dgm:t>
        <a:bodyPr/>
        <a:lstStyle/>
        <a:p>
          <a:endParaRPr lang="en-US"/>
        </a:p>
      </dgm:t>
    </dgm:pt>
    <dgm:pt modelId="{16F716B0-4CB3-46F3-9CD5-C1F1A8835191}" type="sibTrans" cxnId="{DB8F70CE-1C1B-4FA1-ADA9-483A117FD5FD}">
      <dgm:prSet/>
      <dgm:spPr/>
      <dgm:t>
        <a:bodyPr/>
        <a:lstStyle/>
        <a:p>
          <a:endParaRPr lang="en-US"/>
        </a:p>
      </dgm:t>
    </dgm:pt>
    <dgm:pt modelId="{48548018-002E-4D80-AD6F-8407F5EE84AB}">
      <dgm:prSet phldrT="[Text]"/>
      <dgm:spPr>
        <a:solidFill>
          <a:srgbClr val="0070C0"/>
        </a:solidFill>
      </dgm:spPr>
      <dgm:t>
        <a:bodyPr/>
        <a:lstStyle/>
        <a:p>
          <a:r>
            <a:rPr lang="en-US" b="1" dirty="0" smtClean="0">
              <a:solidFill>
                <a:schemeClr val="bg2"/>
              </a:solidFill>
            </a:rPr>
            <a:t>198 mA  </a:t>
          </a:r>
        </a:p>
        <a:p>
          <a:r>
            <a:rPr lang="en-US" b="1" dirty="0" smtClean="0">
              <a:solidFill>
                <a:schemeClr val="bg2"/>
              </a:solidFill>
            </a:rPr>
            <a:t>July 9, 2016</a:t>
          </a:r>
        </a:p>
      </dgm:t>
    </dgm:pt>
    <dgm:pt modelId="{FA2B7187-0637-4121-8928-3ED4CA03C292}" type="parTrans" cxnId="{9BD3CF4E-FC4F-47F3-8571-F24D573FED6E}">
      <dgm:prSet/>
      <dgm:spPr/>
      <dgm:t>
        <a:bodyPr/>
        <a:lstStyle/>
        <a:p>
          <a:endParaRPr lang="en-US"/>
        </a:p>
      </dgm:t>
    </dgm:pt>
    <dgm:pt modelId="{319DC9BB-D272-461B-931C-E13F82422395}" type="sibTrans" cxnId="{9BD3CF4E-FC4F-47F3-8571-F24D573FED6E}">
      <dgm:prSet/>
      <dgm:spPr/>
      <dgm:t>
        <a:bodyPr/>
        <a:lstStyle/>
        <a:p>
          <a:endParaRPr lang="en-US"/>
        </a:p>
      </dgm:t>
    </dgm:pt>
    <dgm:pt modelId="{7CF4A4EA-BBEF-4809-91D0-C0C2910F8A12}">
      <dgm:prSet phldrT="[Text]"/>
      <dgm:spPr>
        <a:solidFill>
          <a:srgbClr val="0070C0"/>
        </a:solidFill>
      </dgm:spPr>
      <dgm:t>
        <a:bodyPr/>
        <a:lstStyle/>
        <a:p>
          <a:r>
            <a:rPr lang="en-US" b="1" dirty="0" err="1" smtClean="0">
              <a:solidFill>
                <a:schemeClr val="bg2"/>
              </a:solidFill>
            </a:rPr>
            <a:t>Feb&amp;March</a:t>
          </a:r>
          <a:r>
            <a:rPr lang="en-US" b="1" dirty="0" smtClean="0">
              <a:solidFill>
                <a:schemeClr val="bg2"/>
              </a:solidFill>
            </a:rPr>
            <a:t> 2016 </a:t>
          </a:r>
        </a:p>
        <a:p>
          <a:r>
            <a:rPr lang="en-US" b="1" dirty="0" smtClean="0">
              <a:solidFill>
                <a:schemeClr val="bg2"/>
              </a:solidFill>
            </a:rPr>
            <a:t>First </a:t>
          </a:r>
          <a:r>
            <a:rPr lang="en-US" b="1" dirty="0" err="1" smtClean="0">
              <a:solidFill>
                <a:schemeClr val="bg2"/>
              </a:solidFill>
            </a:rPr>
            <a:t>IVUs</a:t>
          </a:r>
          <a:endParaRPr lang="en-US" b="1" dirty="0" smtClean="0">
            <a:solidFill>
              <a:schemeClr val="bg2"/>
            </a:solidFill>
          </a:endParaRPr>
        </a:p>
        <a:p>
          <a:endParaRPr lang="en-US" dirty="0" smtClean="0"/>
        </a:p>
      </dgm:t>
    </dgm:pt>
    <dgm:pt modelId="{72B6DD0A-737C-4C05-BDB6-5F4ACA0DF3BE}" type="parTrans" cxnId="{D32DAE4E-B57E-486A-92F4-EF46B117303C}">
      <dgm:prSet/>
      <dgm:spPr/>
      <dgm:t>
        <a:bodyPr/>
        <a:lstStyle/>
        <a:p>
          <a:endParaRPr lang="en-US"/>
        </a:p>
      </dgm:t>
    </dgm:pt>
    <dgm:pt modelId="{1F287750-943B-4FC0-A493-A0D1CCE71267}" type="sibTrans" cxnId="{D32DAE4E-B57E-486A-92F4-EF46B117303C}">
      <dgm:prSet/>
      <dgm:spPr/>
      <dgm:t>
        <a:bodyPr/>
        <a:lstStyle/>
        <a:p>
          <a:endParaRPr lang="en-US"/>
        </a:p>
      </dgm:t>
    </dgm:pt>
    <dgm:pt modelId="{256D4EEF-8895-4907-A8A2-9B7E4E555B64}" type="pres">
      <dgm:prSet presAssocID="{DA093988-7D0C-4436-BDBF-925024717BB4}" presName="Name0" presStyleCnt="0">
        <dgm:presLayoutVars>
          <dgm:dir/>
          <dgm:resizeHandles val="exact"/>
        </dgm:presLayoutVars>
      </dgm:prSet>
      <dgm:spPr/>
    </dgm:pt>
    <dgm:pt modelId="{ABD40A31-9912-4EDE-8D9F-1634EB6C4FE7}" type="pres">
      <dgm:prSet presAssocID="{DA093988-7D0C-4436-BDBF-925024717BB4}" presName="fgShape" presStyleLbl="fgShp" presStyleIdx="0" presStyleCnt="1" custLinFactNeighborX="207" custLinFactNeighborY="13893"/>
      <dgm:spPr>
        <a:prstGeom prst="rightArrow">
          <a:avLst/>
        </a:prstGeom>
        <a:solidFill>
          <a:srgbClr val="FFFF00"/>
        </a:solidFill>
      </dgm:spPr>
    </dgm:pt>
    <dgm:pt modelId="{E8A55915-9A1C-464C-A60D-44CA79C9E8B7}" type="pres">
      <dgm:prSet presAssocID="{DA093988-7D0C-4436-BDBF-925024717BB4}" presName="linComp" presStyleCnt="0"/>
      <dgm:spPr/>
    </dgm:pt>
    <dgm:pt modelId="{517A169A-DA56-4A37-8738-4F7E5772551F}" type="pres">
      <dgm:prSet presAssocID="{85FE32AF-5168-4B3E-AB6B-714B99D67AB5}" presName="compNode" presStyleCnt="0"/>
      <dgm:spPr/>
    </dgm:pt>
    <dgm:pt modelId="{1F3FC3AF-7915-4F4A-ACF5-1E9FEB5419D5}" type="pres">
      <dgm:prSet presAssocID="{85FE32AF-5168-4B3E-AB6B-714B99D67AB5}" presName="bkgdShape" presStyleLbl="node1" presStyleIdx="0" presStyleCnt="7"/>
      <dgm:spPr/>
      <dgm:t>
        <a:bodyPr/>
        <a:lstStyle/>
        <a:p>
          <a:endParaRPr lang="en-US"/>
        </a:p>
      </dgm:t>
    </dgm:pt>
    <dgm:pt modelId="{1ADCDDE2-5751-4D6D-96F4-5CE9D04F0FA5}" type="pres">
      <dgm:prSet presAssocID="{85FE32AF-5168-4B3E-AB6B-714B99D67AB5}" presName="nodeTx" presStyleLbl="node1" presStyleIdx="0" presStyleCnt="7">
        <dgm:presLayoutVars>
          <dgm:bulletEnabled val="1"/>
        </dgm:presLayoutVars>
      </dgm:prSet>
      <dgm:spPr/>
      <dgm:t>
        <a:bodyPr/>
        <a:lstStyle/>
        <a:p>
          <a:endParaRPr lang="en-US"/>
        </a:p>
      </dgm:t>
    </dgm:pt>
    <dgm:pt modelId="{4F7E8E6D-3F81-4EE2-82D3-2EFCE57A9616}" type="pres">
      <dgm:prSet presAssocID="{85FE32AF-5168-4B3E-AB6B-714B99D67AB5}" presName="invisiNode" presStyleLbl="node1" presStyleIdx="0" presStyleCnt="7"/>
      <dgm:spPr/>
    </dgm:pt>
    <dgm:pt modelId="{CC2CA90E-333F-4460-A9D8-DE74EE65193B}" type="pres">
      <dgm:prSet presAssocID="{85FE32AF-5168-4B3E-AB6B-714B99D67AB5}" presName="imagNode" presStyleLbl="fgImgPlace1" presStyleIdx="0" presStyleCnt="7"/>
      <dgm:spPr>
        <a:blipFill rotWithShape="1">
          <a:blip xmlns:r="http://schemas.openxmlformats.org/officeDocument/2006/relationships" r:embed="rId1"/>
          <a:stretch>
            <a:fillRect/>
          </a:stretch>
        </a:blipFill>
      </dgm:spPr>
    </dgm:pt>
    <dgm:pt modelId="{5CA7E605-47EB-47EF-99D4-1023C1A05C5C}" type="pres">
      <dgm:prSet presAssocID="{36F24BEE-8B7F-4E5B-AF87-780F33FA7FA0}" presName="sibTrans" presStyleLbl="sibTrans2D1" presStyleIdx="0" presStyleCnt="0"/>
      <dgm:spPr/>
      <dgm:t>
        <a:bodyPr/>
        <a:lstStyle/>
        <a:p>
          <a:endParaRPr lang="en-US"/>
        </a:p>
      </dgm:t>
    </dgm:pt>
    <dgm:pt modelId="{78D799B8-378A-4BBF-9597-C347ABB4310F}" type="pres">
      <dgm:prSet presAssocID="{57CF9765-58D0-4EF7-8E83-9CE54D019D59}" presName="compNode" presStyleCnt="0"/>
      <dgm:spPr/>
    </dgm:pt>
    <dgm:pt modelId="{26C4F64D-F7BF-4241-B65D-6C0C671993DF}" type="pres">
      <dgm:prSet presAssocID="{57CF9765-58D0-4EF7-8E83-9CE54D019D59}" presName="bkgdShape" presStyleLbl="node1" presStyleIdx="1" presStyleCnt="7"/>
      <dgm:spPr/>
      <dgm:t>
        <a:bodyPr/>
        <a:lstStyle/>
        <a:p>
          <a:endParaRPr lang="en-US"/>
        </a:p>
      </dgm:t>
    </dgm:pt>
    <dgm:pt modelId="{B62099AE-684E-4FB8-BC44-7FF813DF5B18}" type="pres">
      <dgm:prSet presAssocID="{57CF9765-58D0-4EF7-8E83-9CE54D019D59}" presName="nodeTx" presStyleLbl="node1" presStyleIdx="1" presStyleCnt="7">
        <dgm:presLayoutVars>
          <dgm:bulletEnabled val="1"/>
        </dgm:presLayoutVars>
      </dgm:prSet>
      <dgm:spPr/>
      <dgm:t>
        <a:bodyPr/>
        <a:lstStyle/>
        <a:p>
          <a:endParaRPr lang="en-US"/>
        </a:p>
      </dgm:t>
    </dgm:pt>
    <dgm:pt modelId="{268C641B-B7E8-429F-9E1C-321D7EA54F43}" type="pres">
      <dgm:prSet presAssocID="{57CF9765-58D0-4EF7-8E83-9CE54D019D59}" presName="invisiNode" presStyleLbl="node1" presStyleIdx="1" presStyleCnt="7"/>
      <dgm:spPr/>
    </dgm:pt>
    <dgm:pt modelId="{78E95400-0642-4AB0-88D3-C646CC94D2F9}" type="pres">
      <dgm:prSet presAssocID="{57CF9765-58D0-4EF7-8E83-9CE54D019D59}" presName="imagNode" presStyleLbl="fgImgPlace1" presStyleIdx="1" presStyleCnt="7"/>
      <dgm:spPr>
        <a:blipFill rotWithShape="1">
          <a:blip xmlns:r="http://schemas.openxmlformats.org/officeDocument/2006/relationships" r:embed="rId2"/>
          <a:stretch>
            <a:fillRect/>
          </a:stretch>
        </a:blipFill>
      </dgm:spPr>
    </dgm:pt>
    <dgm:pt modelId="{1FF9B0AC-9F95-4976-97B0-C07AD9BD8966}" type="pres">
      <dgm:prSet presAssocID="{C12FFC86-616E-4514-A720-ECD8236BC4DC}" presName="sibTrans" presStyleLbl="sibTrans2D1" presStyleIdx="0" presStyleCnt="0"/>
      <dgm:spPr/>
      <dgm:t>
        <a:bodyPr/>
        <a:lstStyle/>
        <a:p>
          <a:endParaRPr lang="en-US"/>
        </a:p>
      </dgm:t>
    </dgm:pt>
    <dgm:pt modelId="{F65F73C9-8103-4C80-9BAF-97D8200F894C}" type="pres">
      <dgm:prSet presAssocID="{5A722A02-7BC8-4488-83AB-230A8082C469}" presName="compNode" presStyleCnt="0"/>
      <dgm:spPr/>
    </dgm:pt>
    <dgm:pt modelId="{C8FE4E7C-3886-454F-BAD2-669FED4F514D}" type="pres">
      <dgm:prSet presAssocID="{5A722A02-7BC8-4488-83AB-230A8082C469}" presName="bkgdShape" presStyleLbl="node1" presStyleIdx="2" presStyleCnt="7"/>
      <dgm:spPr/>
      <dgm:t>
        <a:bodyPr/>
        <a:lstStyle/>
        <a:p>
          <a:endParaRPr lang="en-US"/>
        </a:p>
      </dgm:t>
    </dgm:pt>
    <dgm:pt modelId="{0B4FAF44-321F-46AD-AB04-BEDA37552D54}" type="pres">
      <dgm:prSet presAssocID="{5A722A02-7BC8-4488-83AB-230A8082C469}" presName="nodeTx" presStyleLbl="node1" presStyleIdx="2" presStyleCnt="7">
        <dgm:presLayoutVars>
          <dgm:bulletEnabled val="1"/>
        </dgm:presLayoutVars>
      </dgm:prSet>
      <dgm:spPr/>
      <dgm:t>
        <a:bodyPr/>
        <a:lstStyle/>
        <a:p>
          <a:endParaRPr lang="en-US"/>
        </a:p>
      </dgm:t>
    </dgm:pt>
    <dgm:pt modelId="{BC20E70C-7DA1-42EA-9F21-23137A623346}" type="pres">
      <dgm:prSet presAssocID="{5A722A02-7BC8-4488-83AB-230A8082C469}" presName="invisiNode" presStyleLbl="node1" presStyleIdx="2" presStyleCnt="7"/>
      <dgm:spPr/>
    </dgm:pt>
    <dgm:pt modelId="{B42AF59B-73FC-451C-A7D5-234460EBEEA5}" type="pres">
      <dgm:prSet presAssocID="{5A722A02-7BC8-4488-83AB-230A8082C469}" presName="imagNode" presStyleLbl="fgImgPlace1" presStyleIdx="2" presStyleCnt="7"/>
      <dgm:spPr>
        <a:blipFill rotWithShape="1">
          <a:blip xmlns:r="http://schemas.openxmlformats.org/officeDocument/2006/relationships" r:embed="rId3"/>
          <a:stretch>
            <a:fillRect/>
          </a:stretch>
        </a:blipFill>
      </dgm:spPr>
    </dgm:pt>
    <dgm:pt modelId="{F1D7DFF5-621B-479F-A82F-E68DEBF29D09}" type="pres">
      <dgm:prSet presAssocID="{6213DA71-9ACE-46DE-AED0-2C09AA698473}" presName="sibTrans" presStyleLbl="sibTrans2D1" presStyleIdx="0" presStyleCnt="0"/>
      <dgm:spPr/>
      <dgm:t>
        <a:bodyPr/>
        <a:lstStyle/>
        <a:p>
          <a:endParaRPr lang="en-US"/>
        </a:p>
      </dgm:t>
    </dgm:pt>
    <dgm:pt modelId="{53F4C7A0-A519-489E-8319-A05528619F4A}" type="pres">
      <dgm:prSet presAssocID="{3C963EF7-D829-487E-AF9F-97C26AD7894E}" presName="compNode" presStyleCnt="0"/>
      <dgm:spPr/>
    </dgm:pt>
    <dgm:pt modelId="{BFFA2E4D-1B40-46DD-8B0C-ABD0C203D954}" type="pres">
      <dgm:prSet presAssocID="{3C963EF7-D829-487E-AF9F-97C26AD7894E}" presName="bkgdShape" presStyleLbl="node1" presStyleIdx="3" presStyleCnt="7"/>
      <dgm:spPr/>
      <dgm:t>
        <a:bodyPr/>
        <a:lstStyle/>
        <a:p>
          <a:endParaRPr lang="en-US"/>
        </a:p>
      </dgm:t>
    </dgm:pt>
    <dgm:pt modelId="{9A2DA97F-A3E5-407C-AC00-390ECBF1A06D}" type="pres">
      <dgm:prSet presAssocID="{3C963EF7-D829-487E-AF9F-97C26AD7894E}" presName="nodeTx" presStyleLbl="node1" presStyleIdx="3" presStyleCnt="7">
        <dgm:presLayoutVars>
          <dgm:bulletEnabled val="1"/>
        </dgm:presLayoutVars>
      </dgm:prSet>
      <dgm:spPr/>
      <dgm:t>
        <a:bodyPr/>
        <a:lstStyle/>
        <a:p>
          <a:endParaRPr lang="en-US"/>
        </a:p>
      </dgm:t>
    </dgm:pt>
    <dgm:pt modelId="{45A4A493-7577-406D-9F45-6AD97611575F}" type="pres">
      <dgm:prSet presAssocID="{3C963EF7-D829-487E-AF9F-97C26AD7894E}" presName="invisiNode" presStyleLbl="node1" presStyleIdx="3" presStyleCnt="7"/>
      <dgm:spPr/>
    </dgm:pt>
    <dgm:pt modelId="{3331F4B2-EF90-4CF9-AE69-4D2FAFC0749E}" type="pres">
      <dgm:prSet presAssocID="{3C963EF7-D829-487E-AF9F-97C26AD7894E}" presName="imagNode" presStyleLbl="fgImgPlace1" presStyleIdx="3" presStyleCnt="7"/>
      <dgm:spPr>
        <a:blipFill rotWithShape="1">
          <a:blip xmlns:r="http://schemas.openxmlformats.org/officeDocument/2006/relationships" r:embed="rId4"/>
          <a:stretch>
            <a:fillRect/>
          </a:stretch>
        </a:blipFill>
      </dgm:spPr>
    </dgm:pt>
    <dgm:pt modelId="{3DF348F3-9B39-49D0-A36B-72B4557A88E1}" type="pres">
      <dgm:prSet presAssocID="{54646395-9BD3-4F43-9AC5-156BF49F6E55}" presName="sibTrans" presStyleLbl="sibTrans2D1" presStyleIdx="0" presStyleCnt="0"/>
      <dgm:spPr/>
      <dgm:t>
        <a:bodyPr/>
        <a:lstStyle/>
        <a:p>
          <a:endParaRPr lang="en-US"/>
        </a:p>
      </dgm:t>
    </dgm:pt>
    <dgm:pt modelId="{1221436B-A29D-48CF-9A64-36503F6AAAA5}" type="pres">
      <dgm:prSet presAssocID="{FA8D827E-8089-43A6-99AE-635E38853D72}" presName="compNode" presStyleCnt="0"/>
      <dgm:spPr/>
    </dgm:pt>
    <dgm:pt modelId="{F947B805-74D4-4363-8548-8501972927AC}" type="pres">
      <dgm:prSet presAssocID="{FA8D827E-8089-43A6-99AE-635E38853D72}" presName="bkgdShape" presStyleLbl="node1" presStyleIdx="4" presStyleCnt="7"/>
      <dgm:spPr/>
      <dgm:t>
        <a:bodyPr/>
        <a:lstStyle/>
        <a:p>
          <a:endParaRPr lang="en-US"/>
        </a:p>
      </dgm:t>
    </dgm:pt>
    <dgm:pt modelId="{5A802340-AD14-4D10-B3D8-65CA57E26397}" type="pres">
      <dgm:prSet presAssocID="{FA8D827E-8089-43A6-99AE-635E38853D72}" presName="nodeTx" presStyleLbl="node1" presStyleIdx="4" presStyleCnt="7">
        <dgm:presLayoutVars>
          <dgm:bulletEnabled val="1"/>
        </dgm:presLayoutVars>
      </dgm:prSet>
      <dgm:spPr/>
      <dgm:t>
        <a:bodyPr/>
        <a:lstStyle/>
        <a:p>
          <a:endParaRPr lang="en-US"/>
        </a:p>
      </dgm:t>
    </dgm:pt>
    <dgm:pt modelId="{DF993B71-D809-415F-8193-89DD7F95593F}" type="pres">
      <dgm:prSet presAssocID="{FA8D827E-8089-43A6-99AE-635E38853D72}" presName="invisiNode" presStyleLbl="node1" presStyleIdx="4" presStyleCnt="7"/>
      <dgm:spPr/>
    </dgm:pt>
    <dgm:pt modelId="{A75231D8-4E10-4C7D-A94C-74388A53C1DD}" type="pres">
      <dgm:prSet presAssocID="{FA8D827E-8089-43A6-99AE-635E38853D72}" presName="imagNode" presStyleLbl="fgImgPlace1" presStyleIdx="4" presStyleCnt="7"/>
      <dgm:spPr>
        <a:blipFill rotWithShape="1">
          <a:blip xmlns:r="http://schemas.openxmlformats.org/officeDocument/2006/relationships" r:embed="rId5"/>
          <a:stretch>
            <a:fillRect/>
          </a:stretch>
        </a:blipFill>
      </dgm:spPr>
    </dgm:pt>
    <dgm:pt modelId="{15B7C2C4-06C3-4216-8201-ECA565CEA1B3}" type="pres">
      <dgm:prSet presAssocID="{16F716B0-4CB3-46F3-9CD5-C1F1A8835191}" presName="sibTrans" presStyleLbl="sibTrans2D1" presStyleIdx="0" presStyleCnt="0"/>
      <dgm:spPr/>
      <dgm:t>
        <a:bodyPr/>
        <a:lstStyle/>
        <a:p>
          <a:endParaRPr lang="en-US"/>
        </a:p>
      </dgm:t>
    </dgm:pt>
    <dgm:pt modelId="{934A5521-FDCB-4F27-82A9-FB11B8B18F0A}" type="pres">
      <dgm:prSet presAssocID="{7CF4A4EA-BBEF-4809-91D0-C0C2910F8A12}" presName="compNode" presStyleCnt="0"/>
      <dgm:spPr/>
    </dgm:pt>
    <dgm:pt modelId="{EA8FE497-64FA-4876-9B4C-E58EC74109DD}" type="pres">
      <dgm:prSet presAssocID="{7CF4A4EA-BBEF-4809-91D0-C0C2910F8A12}" presName="bkgdShape" presStyleLbl="node1" presStyleIdx="5" presStyleCnt="7"/>
      <dgm:spPr/>
      <dgm:t>
        <a:bodyPr/>
        <a:lstStyle/>
        <a:p>
          <a:endParaRPr lang="en-US"/>
        </a:p>
      </dgm:t>
    </dgm:pt>
    <dgm:pt modelId="{1AB86214-B2F9-4237-A569-6CFEA4217241}" type="pres">
      <dgm:prSet presAssocID="{7CF4A4EA-BBEF-4809-91D0-C0C2910F8A12}" presName="nodeTx" presStyleLbl="node1" presStyleIdx="5" presStyleCnt="7">
        <dgm:presLayoutVars>
          <dgm:bulletEnabled val="1"/>
        </dgm:presLayoutVars>
      </dgm:prSet>
      <dgm:spPr/>
      <dgm:t>
        <a:bodyPr/>
        <a:lstStyle/>
        <a:p>
          <a:endParaRPr lang="en-US"/>
        </a:p>
      </dgm:t>
    </dgm:pt>
    <dgm:pt modelId="{EB87E0FA-9167-47EC-AE74-CE3F67537157}" type="pres">
      <dgm:prSet presAssocID="{7CF4A4EA-BBEF-4809-91D0-C0C2910F8A12}" presName="invisiNode" presStyleLbl="node1" presStyleIdx="5" presStyleCnt="7"/>
      <dgm:spPr/>
    </dgm:pt>
    <dgm:pt modelId="{8CBC4839-FADC-451D-9953-855F71BAE613}" type="pres">
      <dgm:prSet presAssocID="{7CF4A4EA-BBEF-4809-91D0-C0C2910F8A12}" presName="imagNode" presStyleLbl="fgImgPlace1" presStyleIdx="5" presStyleCnt="7"/>
      <dgm:spPr>
        <a:blipFill rotWithShape="1">
          <a:blip xmlns:r="http://schemas.openxmlformats.org/officeDocument/2006/relationships" r:embed="rId6"/>
          <a:stretch>
            <a:fillRect/>
          </a:stretch>
        </a:blipFill>
      </dgm:spPr>
    </dgm:pt>
    <dgm:pt modelId="{222153AC-328F-4619-8D64-A1463D9971BE}" type="pres">
      <dgm:prSet presAssocID="{1F287750-943B-4FC0-A493-A0D1CCE71267}" presName="sibTrans" presStyleLbl="sibTrans2D1" presStyleIdx="0" presStyleCnt="0"/>
      <dgm:spPr/>
      <dgm:t>
        <a:bodyPr/>
        <a:lstStyle/>
        <a:p>
          <a:endParaRPr lang="en-US"/>
        </a:p>
      </dgm:t>
    </dgm:pt>
    <dgm:pt modelId="{AB121F2A-4CA0-45A1-83A1-75DE9B80220E}" type="pres">
      <dgm:prSet presAssocID="{48548018-002E-4D80-AD6F-8407F5EE84AB}" presName="compNode" presStyleCnt="0"/>
      <dgm:spPr/>
    </dgm:pt>
    <dgm:pt modelId="{7E89B2B0-AE34-4BBC-ADBE-071B2AB3DF43}" type="pres">
      <dgm:prSet presAssocID="{48548018-002E-4D80-AD6F-8407F5EE84AB}" presName="bkgdShape" presStyleLbl="node1" presStyleIdx="6" presStyleCnt="7"/>
      <dgm:spPr/>
      <dgm:t>
        <a:bodyPr/>
        <a:lstStyle/>
        <a:p>
          <a:endParaRPr lang="en-US"/>
        </a:p>
      </dgm:t>
    </dgm:pt>
    <dgm:pt modelId="{C2D24294-E526-44F5-A787-D176E70B4B0A}" type="pres">
      <dgm:prSet presAssocID="{48548018-002E-4D80-AD6F-8407F5EE84AB}" presName="nodeTx" presStyleLbl="node1" presStyleIdx="6" presStyleCnt="7">
        <dgm:presLayoutVars>
          <dgm:bulletEnabled val="1"/>
        </dgm:presLayoutVars>
      </dgm:prSet>
      <dgm:spPr/>
      <dgm:t>
        <a:bodyPr/>
        <a:lstStyle/>
        <a:p>
          <a:endParaRPr lang="en-US"/>
        </a:p>
      </dgm:t>
    </dgm:pt>
    <dgm:pt modelId="{ED1CF322-09CC-4648-AA19-5E695263BBF7}" type="pres">
      <dgm:prSet presAssocID="{48548018-002E-4D80-AD6F-8407F5EE84AB}" presName="invisiNode" presStyleLbl="node1" presStyleIdx="6" presStyleCnt="7"/>
      <dgm:spPr/>
    </dgm:pt>
    <dgm:pt modelId="{7E0D3F55-D1B1-4538-AC26-AB13CC714F03}" type="pres">
      <dgm:prSet presAssocID="{48548018-002E-4D80-AD6F-8407F5EE84AB}" presName="imagNode" presStyleLbl="fgImgPlace1" presStyleIdx="6" presStyleCnt="7"/>
      <dgm:spPr>
        <a:blipFill rotWithShape="1">
          <a:blip xmlns:r="http://schemas.openxmlformats.org/officeDocument/2006/relationships" r:embed="rId7"/>
          <a:stretch>
            <a:fillRect/>
          </a:stretch>
        </a:blipFill>
      </dgm:spPr>
    </dgm:pt>
  </dgm:ptLst>
  <dgm:cxnLst>
    <dgm:cxn modelId="{6E21D4A2-01EB-425C-94B1-60CE6B5F80C2}" srcId="{DA093988-7D0C-4436-BDBF-925024717BB4}" destId="{3C963EF7-D829-487E-AF9F-97C26AD7894E}" srcOrd="3" destOrd="0" parTransId="{F3F3D438-DAED-4B7B-B72F-C92AFB4421C0}" sibTransId="{54646395-9BD3-4F43-9AC5-156BF49F6E55}"/>
    <dgm:cxn modelId="{FBCFD680-FBB0-4441-A18F-B90E8B211E50}" srcId="{DA093988-7D0C-4436-BDBF-925024717BB4}" destId="{57CF9765-58D0-4EF7-8E83-9CE54D019D59}" srcOrd="1" destOrd="0" parTransId="{DD00D4D0-385D-4632-840B-C7B641D61591}" sibTransId="{C12FFC86-616E-4514-A720-ECD8236BC4DC}"/>
    <dgm:cxn modelId="{C85ED676-C922-426A-B483-CE441A93C93F}" type="presOf" srcId="{16F716B0-4CB3-46F3-9CD5-C1F1A8835191}" destId="{15B7C2C4-06C3-4216-8201-ECA565CEA1B3}" srcOrd="0" destOrd="0" presId="urn:microsoft.com/office/officeart/2005/8/layout/hList7"/>
    <dgm:cxn modelId="{2ABA165B-D58B-4653-AD78-3090B00CF59E}" srcId="{DA093988-7D0C-4436-BDBF-925024717BB4}" destId="{85FE32AF-5168-4B3E-AB6B-714B99D67AB5}" srcOrd="0" destOrd="0" parTransId="{9B812756-4F6D-424E-AED5-02D44616BA2E}" sibTransId="{36F24BEE-8B7F-4E5B-AF87-780F33FA7FA0}"/>
    <dgm:cxn modelId="{FC9FE23D-BE5D-4B96-AEE2-931F96DFBE74}" type="presOf" srcId="{85FE32AF-5168-4B3E-AB6B-714B99D67AB5}" destId="{1F3FC3AF-7915-4F4A-ACF5-1E9FEB5419D5}" srcOrd="0" destOrd="0" presId="urn:microsoft.com/office/officeart/2005/8/layout/hList7"/>
    <dgm:cxn modelId="{9BD3CF4E-FC4F-47F3-8571-F24D573FED6E}" srcId="{DA093988-7D0C-4436-BDBF-925024717BB4}" destId="{48548018-002E-4D80-AD6F-8407F5EE84AB}" srcOrd="6" destOrd="0" parTransId="{FA2B7187-0637-4121-8928-3ED4CA03C292}" sibTransId="{319DC9BB-D272-461B-931C-E13F82422395}"/>
    <dgm:cxn modelId="{0847A839-D7C5-473A-83B7-BE1AF9AC9B63}" type="presOf" srcId="{36F24BEE-8B7F-4E5B-AF87-780F33FA7FA0}" destId="{5CA7E605-47EB-47EF-99D4-1023C1A05C5C}" srcOrd="0" destOrd="0" presId="urn:microsoft.com/office/officeart/2005/8/layout/hList7"/>
    <dgm:cxn modelId="{FA56580F-F5AE-4EE3-A33E-788E3F2E4DAB}" type="presOf" srcId="{6213DA71-9ACE-46DE-AED0-2C09AA698473}" destId="{F1D7DFF5-621B-479F-A82F-E68DEBF29D09}" srcOrd="0" destOrd="0" presId="urn:microsoft.com/office/officeart/2005/8/layout/hList7"/>
    <dgm:cxn modelId="{BE59BFD1-91B6-4179-8636-371AB6F08DFF}" type="presOf" srcId="{FA8D827E-8089-43A6-99AE-635E38853D72}" destId="{5A802340-AD14-4D10-B3D8-65CA57E26397}" srcOrd="1" destOrd="0" presId="urn:microsoft.com/office/officeart/2005/8/layout/hList7"/>
    <dgm:cxn modelId="{030E955A-53ED-4068-8B07-236C08E8955E}" type="presOf" srcId="{1F287750-943B-4FC0-A493-A0D1CCE71267}" destId="{222153AC-328F-4619-8D64-A1463D9971BE}" srcOrd="0" destOrd="0" presId="urn:microsoft.com/office/officeart/2005/8/layout/hList7"/>
    <dgm:cxn modelId="{1797F7AB-56ED-42EC-8037-6CAC53A569B9}" type="presOf" srcId="{7CF4A4EA-BBEF-4809-91D0-C0C2910F8A12}" destId="{1AB86214-B2F9-4237-A569-6CFEA4217241}" srcOrd="1" destOrd="0" presId="urn:microsoft.com/office/officeart/2005/8/layout/hList7"/>
    <dgm:cxn modelId="{A78271ED-A15F-4BE1-B029-CBFCA40D0C2F}" type="presOf" srcId="{3C963EF7-D829-487E-AF9F-97C26AD7894E}" destId="{9A2DA97F-A3E5-407C-AC00-390ECBF1A06D}" srcOrd="1" destOrd="0" presId="urn:microsoft.com/office/officeart/2005/8/layout/hList7"/>
    <dgm:cxn modelId="{DB8F70CE-1C1B-4FA1-ADA9-483A117FD5FD}" srcId="{DA093988-7D0C-4436-BDBF-925024717BB4}" destId="{FA8D827E-8089-43A6-99AE-635E38853D72}" srcOrd="4" destOrd="0" parTransId="{A1699958-AEB4-4E6B-8AA7-5F5FFD627C30}" sibTransId="{16F716B0-4CB3-46F3-9CD5-C1F1A8835191}"/>
    <dgm:cxn modelId="{2CCA3B03-C3EE-4F22-A8EE-9B382B0DB659}" type="presOf" srcId="{5A722A02-7BC8-4488-83AB-230A8082C469}" destId="{0B4FAF44-321F-46AD-AB04-BEDA37552D54}" srcOrd="1" destOrd="0" presId="urn:microsoft.com/office/officeart/2005/8/layout/hList7"/>
    <dgm:cxn modelId="{FB0D3D6B-8717-4631-B5DE-931522A05B19}" type="presOf" srcId="{54646395-9BD3-4F43-9AC5-156BF49F6E55}" destId="{3DF348F3-9B39-49D0-A36B-72B4557A88E1}" srcOrd="0" destOrd="0" presId="urn:microsoft.com/office/officeart/2005/8/layout/hList7"/>
    <dgm:cxn modelId="{37A17DAA-EA68-4EF6-BA99-0F661623E42A}" type="presOf" srcId="{3C963EF7-D829-487E-AF9F-97C26AD7894E}" destId="{BFFA2E4D-1B40-46DD-8B0C-ABD0C203D954}" srcOrd="0" destOrd="0" presId="urn:microsoft.com/office/officeart/2005/8/layout/hList7"/>
    <dgm:cxn modelId="{363A786E-37CD-4E1C-BAC5-1C8D54749566}" srcId="{DA093988-7D0C-4436-BDBF-925024717BB4}" destId="{5A722A02-7BC8-4488-83AB-230A8082C469}" srcOrd="2" destOrd="0" parTransId="{FDBBC621-99A1-4C35-A144-760371E31622}" sibTransId="{6213DA71-9ACE-46DE-AED0-2C09AA698473}"/>
    <dgm:cxn modelId="{C9A1C29F-E030-46C7-A050-6F1A85E0B76E}" type="presOf" srcId="{57CF9765-58D0-4EF7-8E83-9CE54D019D59}" destId="{26C4F64D-F7BF-4241-B65D-6C0C671993DF}" srcOrd="0" destOrd="0" presId="urn:microsoft.com/office/officeart/2005/8/layout/hList7"/>
    <dgm:cxn modelId="{015B34A6-B7B6-41B5-9F29-0B0F52ACF47D}" type="presOf" srcId="{57CF9765-58D0-4EF7-8E83-9CE54D019D59}" destId="{B62099AE-684E-4FB8-BC44-7FF813DF5B18}" srcOrd="1" destOrd="0" presId="urn:microsoft.com/office/officeart/2005/8/layout/hList7"/>
    <dgm:cxn modelId="{F4E8A627-9B23-476D-BE8C-DB2BFE1D57E2}" type="presOf" srcId="{7CF4A4EA-BBEF-4809-91D0-C0C2910F8A12}" destId="{EA8FE497-64FA-4876-9B4C-E58EC74109DD}" srcOrd="0" destOrd="0" presId="urn:microsoft.com/office/officeart/2005/8/layout/hList7"/>
    <dgm:cxn modelId="{E0359AF9-59B7-47E0-8B3F-20D196AB4F57}" type="presOf" srcId="{48548018-002E-4D80-AD6F-8407F5EE84AB}" destId="{7E89B2B0-AE34-4BBC-ADBE-071B2AB3DF43}" srcOrd="0" destOrd="0" presId="urn:microsoft.com/office/officeart/2005/8/layout/hList7"/>
    <dgm:cxn modelId="{FCD8B92E-F08A-4B4F-B071-65D5B07AF09D}" type="presOf" srcId="{FA8D827E-8089-43A6-99AE-635E38853D72}" destId="{F947B805-74D4-4363-8548-8501972927AC}" srcOrd="0" destOrd="0" presId="urn:microsoft.com/office/officeart/2005/8/layout/hList7"/>
    <dgm:cxn modelId="{2EE6B9FB-5DFE-4F03-A10A-41F5A31C014A}" type="presOf" srcId="{48548018-002E-4D80-AD6F-8407F5EE84AB}" destId="{C2D24294-E526-44F5-A787-D176E70B4B0A}" srcOrd="1" destOrd="0" presId="urn:microsoft.com/office/officeart/2005/8/layout/hList7"/>
    <dgm:cxn modelId="{AF571513-211B-47F9-9D7E-0466DA0DCF9F}" type="presOf" srcId="{5A722A02-7BC8-4488-83AB-230A8082C469}" destId="{C8FE4E7C-3886-454F-BAD2-669FED4F514D}" srcOrd="0" destOrd="0" presId="urn:microsoft.com/office/officeart/2005/8/layout/hList7"/>
    <dgm:cxn modelId="{D32DAE4E-B57E-486A-92F4-EF46B117303C}" srcId="{DA093988-7D0C-4436-BDBF-925024717BB4}" destId="{7CF4A4EA-BBEF-4809-91D0-C0C2910F8A12}" srcOrd="5" destOrd="0" parTransId="{72B6DD0A-737C-4C05-BDB6-5F4ACA0DF3BE}" sibTransId="{1F287750-943B-4FC0-A493-A0D1CCE71267}"/>
    <dgm:cxn modelId="{F0DE33F0-EA6F-4267-A7BE-C5CCAED88DAF}" type="presOf" srcId="{C12FFC86-616E-4514-A720-ECD8236BC4DC}" destId="{1FF9B0AC-9F95-4976-97B0-C07AD9BD8966}" srcOrd="0" destOrd="0" presId="urn:microsoft.com/office/officeart/2005/8/layout/hList7"/>
    <dgm:cxn modelId="{09402035-E8ED-4A17-B2EB-36C3D77C12D6}" type="presOf" srcId="{85FE32AF-5168-4B3E-AB6B-714B99D67AB5}" destId="{1ADCDDE2-5751-4D6D-96F4-5CE9D04F0FA5}" srcOrd="1" destOrd="0" presId="urn:microsoft.com/office/officeart/2005/8/layout/hList7"/>
    <dgm:cxn modelId="{65F99633-D204-478E-95B3-B3A200BE9534}" type="presOf" srcId="{DA093988-7D0C-4436-BDBF-925024717BB4}" destId="{256D4EEF-8895-4907-A8A2-9B7E4E555B64}" srcOrd="0" destOrd="0" presId="urn:microsoft.com/office/officeart/2005/8/layout/hList7"/>
    <dgm:cxn modelId="{7A3E686D-FB76-4EAF-91DC-C086C3C00B54}" type="presParOf" srcId="{256D4EEF-8895-4907-A8A2-9B7E4E555B64}" destId="{ABD40A31-9912-4EDE-8D9F-1634EB6C4FE7}" srcOrd="0" destOrd="0" presId="urn:microsoft.com/office/officeart/2005/8/layout/hList7"/>
    <dgm:cxn modelId="{A9D7E851-ED7D-4269-AF86-ABE5D8DEB3BB}" type="presParOf" srcId="{256D4EEF-8895-4907-A8A2-9B7E4E555B64}" destId="{E8A55915-9A1C-464C-A60D-44CA79C9E8B7}" srcOrd="1" destOrd="0" presId="urn:microsoft.com/office/officeart/2005/8/layout/hList7"/>
    <dgm:cxn modelId="{A7A59D6A-E945-4969-996F-474B7A5E9BCC}" type="presParOf" srcId="{E8A55915-9A1C-464C-A60D-44CA79C9E8B7}" destId="{517A169A-DA56-4A37-8738-4F7E5772551F}" srcOrd="0" destOrd="0" presId="urn:microsoft.com/office/officeart/2005/8/layout/hList7"/>
    <dgm:cxn modelId="{4E6704E5-A383-418F-BDDF-43D4C782048E}" type="presParOf" srcId="{517A169A-DA56-4A37-8738-4F7E5772551F}" destId="{1F3FC3AF-7915-4F4A-ACF5-1E9FEB5419D5}" srcOrd="0" destOrd="0" presId="urn:microsoft.com/office/officeart/2005/8/layout/hList7"/>
    <dgm:cxn modelId="{2C274BA6-C386-4CE5-ACAE-5FCD329DE77F}" type="presParOf" srcId="{517A169A-DA56-4A37-8738-4F7E5772551F}" destId="{1ADCDDE2-5751-4D6D-96F4-5CE9D04F0FA5}" srcOrd="1" destOrd="0" presId="urn:microsoft.com/office/officeart/2005/8/layout/hList7"/>
    <dgm:cxn modelId="{2B93B2A6-B9FA-4194-BE54-D96833F8BDE2}" type="presParOf" srcId="{517A169A-DA56-4A37-8738-4F7E5772551F}" destId="{4F7E8E6D-3F81-4EE2-82D3-2EFCE57A9616}" srcOrd="2" destOrd="0" presId="urn:microsoft.com/office/officeart/2005/8/layout/hList7"/>
    <dgm:cxn modelId="{55B8E61F-F360-4FC4-AFF8-B597F5F8481A}" type="presParOf" srcId="{517A169A-DA56-4A37-8738-4F7E5772551F}" destId="{CC2CA90E-333F-4460-A9D8-DE74EE65193B}" srcOrd="3" destOrd="0" presId="urn:microsoft.com/office/officeart/2005/8/layout/hList7"/>
    <dgm:cxn modelId="{1BCA13D7-5243-426A-9315-9D80B4E3233A}" type="presParOf" srcId="{E8A55915-9A1C-464C-A60D-44CA79C9E8B7}" destId="{5CA7E605-47EB-47EF-99D4-1023C1A05C5C}" srcOrd="1" destOrd="0" presId="urn:microsoft.com/office/officeart/2005/8/layout/hList7"/>
    <dgm:cxn modelId="{834400FA-EE28-44F0-9F5A-CEBE2E76388B}" type="presParOf" srcId="{E8A55915-9A1C-464C-A60D-44CA79C9E8B7}" destId="{78D799B8-378A-4BBF-9597-C347ABB4310F}" srcOrd="2" destOrd="0" presId="urn:microsoft.com/office/officeart/2005/8/layout/hList7"/>
    <dgm:cxn modelId="{F2523BAF-A429-4DA4-AE53-A63F4C38AD03}" type="presParOf" srcId="{78D799B8-378A-4BBF-9597-C347ABB4310F}" destId="{26C4F64D-F7BF-4241-B65D-6C0C671993DF}" srcOrd="0" destOrd="0" presId="urn:microsoft.com/office/officeart/2005/8/layout/hList7"/>
    <dgm:cxn modelId="{4B987F93-4700-41A3-96ED-D6890486CEE3}" type="presParOf" srcId="{78D799B8-378A-4BBF-9597-C347ABB4310F}" destId="{B62099AE-684E-4FB8-BC44-7FF813DF5B18}" srcOrd="1" destOrd="0" presId="urn:microsoft.com/office/officeart/2005/8/layout/hList7"/>
    <dgm:cxn modelId="{59C3E88B-97EF-434B-B6B8-79C64852D493}" type="presParOf" srcId="{78D799B8-378A-4BBF-9597-C347ABB4310F}" destId="{268C641B-B7E8-429F-9E1C-321D7EA54F43}" srcOrd="2" destOrd="0" presId="urn:microsoft.com/office/officeart/2005/8/layout/hList7"/>
    <dgm:cxn modelId="{D8F11D6A-FFD5-43B5-9441-B796905C12A5}" type="presParOf" srcId="{78D799B8-378A-4BBF-9597-C347ABB4310F}" destId="{78E95400-0642-4AB0-88D3-C646CC94D2F9}" srcOrd="3" destOrd="0" presId="urn:microsoft.com/office/officeart/2005/8/layout/hList7"/>
    <dgm:cxn modelId="{35057FDC-DA0B-405C-8D50-3E79ECB6AAE3}" type="presParOf" srcId="{E8A55915-9A1C-464C-A60D-44CA79C9E8B7}" destId="{1FF9B0AC-9F95-4976-97B0-C07AD9BD8966}" srcOrd="3" destOrd="0" presId="urn:microsoft.com/office/officeart/2005/8/layout/hList7"/>
    <dgm:cxn modelId="{EED924A9-E8D0-4B47-AC7F-845302843D11}" type="presParOf" srcId="{E8A55915-9A1C-464C-A60D-44CA79C9E8B7}" destId="{F65F73C9-8103-4C80-9BAF-97D8200F894C}" srcOrd="4" destOrd="0" presId="urn:microsoft.com/office/officeart/2005/8/layout/hList7"/>
    <dgm:cxn modelId="{A63EF13C-46FB-47B9-BA0A-830A8005157D}" type="presParOf" srcId="{F65F73C9-8103-4C80-9BAF-97D8200F894C}" destId="{C8FE4E7C-3886-454F-BAD2-669FED4F514D}" srcOrd="0" destOrd="0" presId="urn:microsoft.com/office/officeart/2005/8/layout/hList7"/>
    <dgm:cxn modelId="{89839B8F-1F8C-41A8-B7C9-B3A352010C83}" type="presParOf" srcId="{F65F73C9-8103-4C80-9BAF-97D8200F894C}" destId="{0B4FAF44-321F-46AD-AB04-BEDA37552D54}" srcOrd="1" destOrd="0" presId="urn:microsoft.com/office/officeart/2005/8/layout/hList7"/>
    <dgm:cxn modelId="{7CF67E34-9D2B-44B9-900A-6ED8E1F73B09}" type="presParOf" srcId="{F65F73C9-8103-4C80-9BAF-97D8200F894C}" destId="{BC20E70C-7DA1-42EA-9F21-23137A623346}" srcOrd="2" destOrd="0" presId="urn:microsoft.com/office/officeart/2005/8/layout/hList7"/>
    <dgm:cxn modelId="{6381E24A-5877-4539-8B42-66ABE6A4DFB4}" type="presParOf" srcId="{F65F73C9-8103-4C80-9BAF-97D8200F894C}" destId="{B42AF59B-73FC-451C-A7D5-234460EBEEA5}" srcOrd="3" destOrd="0" presId="urn:microsoft.com/office/officeart/2005/8/layout/hList7"/>
    <dgm:cxn modelId="{74FD6A98-4EB8-4D7F-A5F7-539D83C89A38}" type="presParOf" srcId="{E8A55915-9A1C-464C-A60D-44CA79C9E8B7}" destId="{F1D7DFF5-621B-479F-A82F-E68DEBF29D09}" srcOrd="5" destOrd="0" presId="urn:microsoft.com/office/officeart/2005/8/layout/hList7"/>
    <dgm:cxn modelId="{D4895D89-F3D1-4172-B4F6-31880AAFA810}" type="presParOf" srcId="{E8A55915-9A1C-464C-A60D-44CA79C9E8B7}" destId="{53F4C7A0-A519-489E-8319-A05528619F4A}" srcOrd="6" destOrd="0" presId="urn:microsoft.com/office/officeart/2005/8/layout/hList7"/>
    <dgm:cxn modelId="{4009A7DA-3EB5-41CE-8F6B-AC323942EAF1}" type="presParOf" srcId="{53F4C7A0-A519-489E-8319-A05528619F4A}" destId="{BFFA2E4D-1B40-46DD-8B0C-ABD0C203D954}" srcOrd="0" destOrd="0" presId="urn:microsoft.com/office/officeart/2005/8/layout/hList7"/>
    <dgm:cxn modelId="{79F4504A-901C-4C99-914E-A05270061ACE}" type="presParOf" srcId="{53F4C7A0-A519-489E-8319-A05528619F4A}" destId="{9A2DA97F-A3E5-407C-AC00-390ECBF1A06D}" srcOrd="1" destOrd="0" presId="urn:microsoft.com/office/officeart/2005/8/layout/hList7"/>
    <dgm:cxn modelId="{EB05AF4F-3141-4787-800E-57AD1557C359}" type="presParOf" srcId="{53F4C7A0-A519-489E-8319-A05528619F4A}" destId="{45A4A493-7577-406D-9F45-6AD97611575F}" srcOrd="2" destOrd="0" presId="urn:microsoft.com/office/officeart/2005/8/layout/hList7"/>
    <dgm:cxn modelId="{DBC1A563-30C0-4089-A673-1246CDA6C629}" type="presParOf" srcId="{53F4C7A0-A519-489E-8319-A05528619F4A}" destId="{3331F4B2-EF90-4CF9-AE69-4D2FAFC0749E}" srcOrd="3" destOrd="0" presId="urn:microsoft.com/office/officeart/2005/8/layout/hList7"/>
    <dgm:cxn modelId="{1EA86BD4-0512-4F74-A8BB-E0E160C83A8B}" type="presParOf" srcId="{E8A55915-9A1C-464C-A60D-44CA79C9E8B7}" destId="{3DF348F3-9B39-49D0-A36B-72B4557A88E1}" srcOrd="7" destOrd="0" presId="urn:microsoft.com/office/officeart/2005/8/layout/hList7"/>
    <dgm:cxn modelId="{1AB80097-20E4-4F54-8C6C-EF7AD6834BAC}" type="presParOf" srcId="{E8A55915-9A1C-464C-A60D-44CA79C9E8B7}" destId="{1221436B-A29D-48CF-9A64-36503F6AAAA5}" srcOrd="8" destOrd="0" presId="urn:microsoft.com/office/officeart/2005/8/layout/hList7"/>
    <dgm:cxn modelId="{FA8DE10F-4D8B-4E0C-B662-939FE1BBB9CE}" type="presParOf" srcId="{1221436B-A29D-48CF-9A64-36503F6AAAA5}" destId="{F947B805-74D4-4363-8548-8501972927AC}" srcOrd="0" destOrd="0" presId="urn:microsoft.com/office/officeart/2005/8/layout/hList7"/>
    <dgm:cxn modelId="{93F022AF-7790-4FD5-B82A-BD71D76FAEEE}" type="presParOf" srcId="{1221436B-A29D-48CF-9A64-36503F6AAAA5}" destId="{5A802340-AD14-4D10-B3D8-65CA57E26397}" srcOrd="1" destOrd="0" presId="urn:microsoft.com/office/officeart/2005/8/layout/hList7"/>
    <dgm:cxn modelId="{59D9E5EF-7C85-4610-92F6-278DA4562876}" type="presParOf" srcId="{1221436B-A29D-48CF-9A64-36503F6AAAA5}" destId="{DF993B71-D809-415F-8193-89DD7F95593F}" srcOrd="2" destOrd="0" presId="urn:microsoft.com/office/officeart/2005/8/layout/hList7"/>
    <dgm:cxn modelId="{D2D7FE04-34A0-4815-ABBC-34BEE8955024}" type="presParOf" srcId="{1221436B-A29D-48CF-9A64-36503F6AAAA5}" destId="{A75231D8-4E10-4C7D-A94C-74388A53C1DD}" srcOrd="3" destOrd="0" presId="urn:microsoft.com/office/officeart/2005/8/layout/hList7"/>
    <dgm:cxn modelId="{76662094-1A89-4782-AC16-D48E4C674046}" type="presParOf" srcId="{E8A55915-9A1C-464C-A60D-44CA79C9E8B7}" destId="{15B7C2C4-06C3-4216-8201-ECA565CEA1B3}" srcOrd="9" destOrd="0" presId="urn:microsoft.com/office/officeart/2005/8/layout/hList7"/>
    <dgm:cxn modelId="{2DAAFA79-DF62-46C0-B33D-186074C1AAA9}" type="presParOf" srcId="{E8A55915-9A1C-464C-A60D-44CA79C9E8B7}" destId="{934A5521-FDCB-4F27-82A9-FB11B8B18F0A}" srcOrd="10" destOrd="0" presId="urn:microsoft.com/office/officeart/2005/8/layout/hList7"/>
    <dgm:cxn modelId="{70B70BEA-955A-40F4-9933-A6D453C42963}" type="presParOf" srcId="{934A5521-FDCB-4F27-82A9-FB11B8B18F0A}" destId="{EA8FE497-64FA-4876-9B4C-E58EC74109DD}" srcOrd="0" destOrd="0" presId="urn:microsoft.com/office/officeart/2005/8/layout/hList7"/>
    <dgm:cxn modelId="{12CD7179-EE6B-4CE6-A076-088040320E5B}" type="presParOf" srcId="{934A5521-FDCB-4F27-82A9-FB11B8B18F0A}" destId="{1AB86214-B2F9-4237-A569-6CFEA4217241}" srcOrd="1" destOrd="0" presId="urn:microsoft.com/office/officeart/2005/8/layout/hList7"/>
    <dgm:cxn modelId="{DDEE71D0-7E84-4EEE-BA1A-E078B63C638E}" type="presParOf" srcId="{934A5521-FDCB-4F27-82A9-FB11B8B18F0A}" destId="{EB87E0FA-9167-47EC-AE74-CE3F67537157}" srcOrd="2" destOrd="0" presId="urn:microsoft.com/office/officeart/2005/8/layout/hList7"/>
    <dgm:cxn modelId="{31208803-DAB2-4CDE-9529-3842DEA2D331}" type="presParOf" srcId="{934A5521-FDCB-4F27-82A9-FB11B8B18F0A}" destId="{8CBC4839-FADC-451D-9953-855F71BAE613}" srcOrd="3" destOrd="0" presId="urn:microsoft.com/office/officeart/2005/8/layout/hList7"/>
    <dgm:cxn modelId="{01E6DABA-B24E-4EAD-B675-1A30C97C00F7}" type="presParOf" srcId="{E8A55915-9A1C-464C-A60D-44CA79C9E8B7}" destId="{222153AC-328F-4619-8D64-A1463D9971BE}" srcOrd="11" destOrd="0" presId="urn:microsoft.com/office/officeart/2005/8/layout/hList7"/>
    <dgm:cxn modelId="{00FD6988-1BC6-4EFB-8BC8-94E5EBFF4D46}" type="presParOf" srcId="{E8A55915-9A1C-464C-A60D-44CA79C9E8B7}" destId="{AB121F2A-4CA0-45A1-83A1-75DE9B80220E}" srcOrd="12" destOrd="0" presId="urn:microsoft.com/office/officeart/2005/8/layout/hList7"/>
    <dgm:cxn modelId="{845E7D45-C531-495B-9FEF-62616C909A48}" type="presParOf" srcId="{AB121F2A-4CA0-45A1-83A1-75DE9B80220E}" destId="{7E89B2B0-AE34-4BBC-ADBE-071B2AB3DF43}" srcOrd="0" destOrd="0" presId="urn:microsoft.com/office/officeart/2005/8/layout/hList7"/>
    <dgm:cxn modelId="{D1D3E0DB-A87B-44D8-AEE4-FABC5DC99204}" type="presParOf" srcId="{AB121F2A-4CA0-45A1-83A1-75DE9B80220E}" destId="{C2D24294-E526-44F5-A787-D176E70B4B0A}" srcOrd="1" destOrd="0" presId="urn:microsoft.com/office/officeart/2005/8/layout/hList7"/>
    <dgm:cxn modelId="{AE126992-3ACC-4A3E-92AD-86ED020E621B}" type="presParOf" srcId="{AB121F2A-4CA0-45A1-83A1-75DE9B80220E}" destId="{ED1CF322-09CC-4648-AA19-5E695263BBF7}" srcOrd="2" destOrd="0" presId="urn:microsoft.com/office/officeart/2005/8/layout/hList7"/>
    <dgm:cxn modelId="{37ACD1C3-66DB-43D0-AC15-AEB095C59ED2}" type="presParOf" srcId="{AB121F2A-4CA0-45A1-83A1-75DE9B80220E}" destId="{7E0D3F55-D1B1-4538-AC26-AB13CC714F03}"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DF34E2-9CB8-4CE9-9BF3-76040F9A6C6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FE8D1C65-B470-4D61-B46F-7100238D1E09}">
      <dgm:prSet phldrT="[Text]"/>
      <dgm:spPr>
        <a:solidFill>
          <a:srgbClr val="C00000"/>
        </a:solidFill>
      </dgm:spPr>
      <dgm:t>
        <a:bodyPr/>
        <a:lstStyle/>
        <a:p>
          <a:r>
            <a:rPr lang="sv-SE" dirty="0" smtClean="0"/>
            <a:t>LINAC</a:t>
          </a:r>
          <a:endParaRPr lang="en-US" dirty="0"/>
        </a:p>
      </dgm:t>
    </dgm:pt>
    <dgm:pt modelId="{BB4D8670-8F9C-4E1C-9B00-3693690D3C3D}" type="parTrans" cxnId="{E3AA769E-DB8A-4D3F-BE08-186A6D138B4B}">
      <dgm:prSet/>
      <dgm:spPr/>
      <dgm:t>
        <a:bodyPr/>
        <a:lstStyle/>
        <a:p>
          <a:endParaRPr lang="en-US"/>
        </a:p>
      </dgm:t>
    </dgm:pt>
    <dgm:pt modelId="{BF93DFCE-FCE4-42A6-85E0-98F909DB8494}" type="sibTrans" cxnId="{E3AA769E-DB8A-4D3F-BE08-186A6D138B4B}">
      <dgm:prSet/>
      <dgm:spPr/>
      <dgm:t>
        <a:bodyPr/>
        <a:lstStyle/>
        <a:p>
          <a:endParaRPr lang="en-US"/>
        </a:p>
      </dgm:t>
    </dgm:pt>
    <dgm:pt modelId="{21E6CF6B-8515-415D-A513-08594A9E40E9}">
      <dgm:prSet phldrT="[Text]" custT="1"/>
      <dgm:spPr>
        <a:solidFill>
          <a:schemeClr val="tx2">
            <a:lumMod val="60000"/>
            <a:lumOff val="40000"/>
            <a:alpha val="90000"/>
          </a:schemeClr>
        </a:solidFill>
      </dgm:spPr>
      <dgm:t>
        <a:bodyPr/>
        <a:lstStyle/>
        <a:p>
          <a:r>
            <a:rPr lang="sv-SE" sz="2600" dirty="0" smtClean="0"/>
            <a:t>Soft X Ray FEL </a:t>
          </a:r>
          <a:r>
            <a:rPr lang="sv-SE" sz="1400" dirty="0" smtClean="0"/>
            <a:t>(proposal User Community)</a:t>
          </a:r>
          <a:endParaRPr lang="en-US" sz="1400" dirty="0"/>
        </a:p>
      </dgm:t>
    </dgm:pt>
    <dgm:pt modelId="{09288294-2BDB-476B-A5CF-279ED8BAD9EE}" type="parTrans" cxnId="{CE8D71A5-95D7-4163-9372-9D1DE1FFC29E}">
      <dgm:prSet/>
      <dgm:spPr/>
      <dgm:t>
        <a:bodyPr/>
        <a:lstStyle/>
        <a:p>
          <a:endParaRPr lang="en-US"/>
        </a:p>
      </dgm:t>
    </dgm:pt>
    <dgm:pt modelId="{688AA480-12B3-4297-8231-F68C25E425B0}" type="sibTrans" cxnId="{CE8D71A5-95D7-4163-9372-9D1DE1FFC29E}">
      <dgm:prSet/>
      <dgm:spPr/>
      <dgm:t>
        <a:bodyPr/>
        <a:lstStyle/>
        <a:p>
          <a:endParaRPr lang="en-US"/>
        </a:p>
      </dgm:t>
    </dgm:pt>
    <dgm:pt modelId="{B9B6A4EC-19DB-4D21-B678-2220E2F2B0F4}">
      <dgm:prSet phldrT="[Text]"/>
      <dgm:spPr>
        <a:solidFill>
          <a:schemeClr val="tx2">
            <a:lumMod val="60000"/>
            <a:lumOff val="40000"/>
            <a:alpha val="90000"/>
          </a:schemeClr>
        </a:solidFill>
      </dgm:spPr>
      <dgm:t>
        <a:bodyPr/>
        <a:lstStyle/>
        <a:p>
          <a:r>
            <a:rPr lang="sv-SE" sz="2600" dirty="0" smtClean="0"/>
            <a:t>Hard X Ray FEL</a:t>
          </a:r>
          <a:endParaRPr lang="en-US" sz="2600" dirty="0"/>
        </a:p>
      </dgm:t>
    </dgm:pt>
    <dgm:pt modelId="{7C368090-9187-4790-A097-516809B3BA38}" type="parTrans" cxnId="{BD8F593D-7BEA-4C79-B4DC-60EC588F6EF2}">
      <dgm:prSet/>
      <dgm:spPr/>
      <dgm:t>
        <a:bodyPr/>
        <a:lstStyle/>
        <a:p>
          <a:endParaRPr lang="en-US"/>
        </a:p>
      </dgm:t>
    </dgm:pt>
    <dgm:pt modelId="{DA28502A-50B0-48F8-9DC4-F4B4E1F0ACEE}" type="sibTrans" cxnId="{BD8F593D-7BEA-4C79-B4DC-60EC588F6EF2}">
      <dgm:prSet/>
      <dgm:spPr/>
      <dgm:t>
        <a:bodyPr/>
        <a:lstStyle/>
        <a:p>
          <a:endParaRPr lang="en-US"/>
        </a:p>
      </dgm:t>
    </dgm:pt>
    <dgm:pt modelId="{07B8F857-A3DC-4784-ADC0-A1687EE9A001}">
      <dgm:prSet phldrT="[Text]"/>
      <dgm:spPr>
        <a:solidFill>
          <a:srgbClr val="C00000"/>
        </a:solidFill>
      </dgm:spPr>
      <dgm:t>
        <a:bodyPr/>
        <a:lstStyle/>
        <a:p>
          <a:r>
            <a:rPr lang="sv-SE" dirty="0" smtClean="0"/>
            <a:t>3 GeV Ring</a:t>
          </a:r>
          <a:endParaRPr lang="en-US" dirty="0"/>
        </a:p>
      </dgm:t>
    </dgm:pt>
    <dgm:pt modelId="{33E9EA05-C711-46D6-B882-0502C0B92E14}" type="parTrans" cxnId="{FCF71F80-7D1E-4851-BCCA-CBC7AB2B46E2}">
      <dgm:prSet/>
      <dgm:spPr/>
      <dgm:t>
        <a:bodyPr/>
        <a:lstStyle/>
        <a:p>
          <a:endParaRPr lang="en-US"/>
        </a:p>
      </dgm:t>
    </dgm:pt>
    <dgm:pt modelId="{080CCDE7-5717-48B5-BC10-9C85ED81B2B6}" type="sibTrans" cxnId="{FCF71F80-7D1E-4851-BCCA-CBC7AB2B46E2}">
      <dgm:prSet/>
      <dgm:spPr/>
      <dgm:t>
        <a:bodyPr/>
        <a:lstStyle/>
        <a:p>
          <a:endParaRPr lang="en-US"/>
        </a:p>
      </dgm:t>
    </dgm:pt>
    <dgm:pt modelId="{90513368-DC3D-4A21-8DF5-DFDE10F3908B}">
      <dgm:prSet phldrT="[Text]"/>
      <dgm:spPr>
        <a:solidFill>
          <a:schemeClr val="tx2">
            <a:lumMod val="60000"/>
            <a:lumOff val="40000"/>
            <a:alpha val="90000"/>
          </a:schemeClr>
        </a:solidFill>
      </dgm:spPr>
      <dgm:t>
        <a:bodyPr/>
        <a:lstStyle/>
        <a:p>
          <a:r>
            <a:rPr lang="sv-SE" dirty="0" smtClean="0"/>
            <a:t>Brightness Improvements: current lattice and Ids (150 pm rad)</a:t>
          </a:r>
          <a:endParaRPr lang="en-US" dirty="0"/>
        </a:p>
      </dgm:t>
    </dgm:pt>
    <dgm:pt modelId="{F0EC637C-AE8C-423B-80DC-CFB9619AA86F}" type="parTrans" cxnId="{CC46E345-D7E1-41C6-82B0-A2DD488CBEB1}">
      <dgm:prSet/>
      <dgm:spPr/>
      <dgm:t>
        <a:bodyPr/>
        <a:lstStyle/>
        <a:p>
          <a:endParaRPr lang="en-US"/>
        </a:p>
      </dgm:t>
    </dgm:pt>
    <dgm:pt modelId="{E491918B-28F9-4B20-9969-2AAAC8FD2CCF}" type="sibTrans" cxnId="{CC46E345-D7E1-41C6-82B0-A2DD488CBEB1}">
      <dgm:prSet/>
      <dgm:spPr/>
      <dgm:t>
        <a:bodyPr/>
        <a:lstStyle/>
        <a:p>
          <a:endParaRPr lang="en-US"/>
        </a:p>
      </dgm:t>
    </dgm:pt>
    <dgm:pt modelId="{A18FCE21-7FD1-498B-9747-01BDE6BFC347}">
      <dgm:prSet phldrT="[Text]"/>
      <dgm:spPr>
        <a:solidFill>
          <a:schemeClr val="tx2">
            <a:lumMod val="60000"/>
            <a:lumOff val="40000"/>
            <a:alpha val="90000"/>
          </a:schemeClr>
        </a:solidFill>
      </dgm:spPr>
      <dgm:t>
        <a:bodyPr/>
        <a:lstStyle/>
        <a:p>
          <a:r>
            <a:rPr lang="sv-SE" dirty="0" smtClean="0"/>
            <a:t>Brightness Improvements: additional focussing (100 pm rad)</a:t>
          </a:r>
          <a:endParaRPr lang="en-US" dirty="0"/>
        </a:p>
      </dgm:t>
    </dgm:pt>
    <dgm:pt modelId="{A86A3487-326A-46B7-98D1-30B549F07575}" type="parTrans" cxnId="{F61BAC23-E45B-4674-B5FB-EE6E39969C4A}">
      <dgm:prSet/>
      <dgm:spPr/>
      <dgm:t>
        <a:bodyPr/>
        <a:lstStyle/>
        <a:p>
          <a:endParaRPr lang="en-US"/>
        </a:p>
      </dgm:t>
    </dgm:pt>
    <dgm:pt modelId="{07EA80D0-BC9E-40BC-9C39-572646216673}" type="sibTrans" cxnId="{F61BAC23-E45B-4674-B5FB-EE6E39969C4A}">
      <dgm:prSet/>
      <dgm:spPr/>
      <dgm:t>
        <a:bodyPr/>
        <a:lstStyle/>
        <a:p>
          <a:endParaRPr lang="en-US"/>
        </a:p>
      </dgm:t>
    </dgm:pt>
    <dgm:pt modelId="{6D4FE3E5-A59F-40E8-91FD-8E464C588AB6}">
      <dgm:prSet phldrT="[Text]"/>
      <dgm:spPr>
        <a:solidFill>
          <a:srgbClr val="C00000"/>
        </a:solidFill>
      </dgm:spPr>
      <dgm:t>
        <a:bodyPr/>
        <a:lstStyle/>
        <a:p>
          <a:r>
            <a:rPr lang="sv-SE" dirty="0" smtClean="0"/>
            <a:t>1.5 GeV Ring</a:t>
          </a:r>
          <a:endParaRPr lang="en-US" dirty="0"/>
        </a:p>
      </dgm:t>
    </dgm:pt>
    <dgm:pt modelId="{32288501-6358-4B2C-B9B2-B5E6D45971BE}" type="parTrans" cxnId="{C4EB8639-7A0B-41B2-9064-F5CA40C3BB9C}">
      <dgm:prSet/>
      <dgm:spPr/>
      <dgm:t>
        <a:bodyPr/>
        <a:lstStyle/>
        <a:p>
          <a:endParaRPr lang="en-US"/>
        </a:p>
      </dgm:t>
    </dgm:pt>
    <dgm:pt modelId="{BA925241-A9CC-425A-BF5A-71CD0D8F0FEC}" type="sibTrans" cxnId="{C4EB8639-7A0B-41B2-9064-F5CA40C3BB9C}">
      <dgm:prSet/>
      <dgm:spPr/>
      <dgm:t>
        <a:bodyPr/>
        <a:lstStyle/>
        <a:p>
          <a:endParaRPr lang="en-US"/>
        </a:p>
      </dgm:t>
    </dgm:pt>
    <dgm:pt modelId="{B82374A5-F5C3-4993-83B5-30B4D0544442}">
      <dgm:prSet phldrT="[Text]" custT="1"/>
      <dgm:spPr>
        <a:solidFill>
          <a:schemeClr val="tx2">
            <a:lumMod val="60000"/>
            <a:lumOff val="40000"/>
            <a:alpha val="90000"/>
          </a:schemeClr>
        </a:solidFill>
      </dgm:spPr>
      <dgm:t>
        <a:bodyPr/>
        <a:lstStyle/>
        <a:p>
          <a:r>
            <a:rPr lang="sv-SE" sz="2100" dirty="0" smtClean="0"/>
            <a:t>Timing modes </a:t>
          </a:r>
          <a:r>
            <a:rPr lang="sv-SE" sz="1400" dirty="0" smtClean="0"/>
            <a:t>(requested by User Community)</a:t>
          </a:r>
          <a:endParaRPr lang="en-US" sz="1400" dirty="0"/>
        </a:p>
      </dgm:t>
    </dgm:pt>
    <dgm:pt modelId="{E1411CBB-A972-4796-9452-A331BA45E3B0}" type="parTrans" cxnId="{9FDA4950-A3B6-442C-A7AF-7F77D114A5F6}">
      <dgm:prSet/>
      <dgm:spPr/>
      <dgm:t>
        <a:bodyPr/>
        <a:lstStyle/>
        <a:p>
          <a:endParaRPr lang="en-US"/>
        </a:p>
      </dgm:t>
    </dgm:pt>
    <dgm:pt modelId="{543FDAB4-B7DC-48DB-87AD-17C50476448A}" type="sibTrans" cxnId="{9FDA4950-A3B6-442C-A7AF-7F77D114A5F6}">
      <dgm:prSet/>
      <dgm:spPr/>
      <dgm:t>
        <a:bodyPr/>
        <a:lstStyle/>
        <a:p>
          <a:endParaRPr lang="en-US"/>
        </a:p>
      </dgm:t>
    </dgm:pt>
    <dgm:pt modelId="{0A22AC4A-6AAB-4F02-B592-7CE44C046D73}">
      <dgm:prSet phldrT="[Text]"/>
      <dgm:spPr>
        <a:solidFill>
          <a:schemeClr val="tx2">
            <a:lumMod val="60000"/>
            <a:lumOff val="40000"/>
            <a:alpha val="90000"/>
          </a:schemeClr>
        </a:solidFill>
      </dgm:spPr>
      <dgm:t>
        <a:bodyPr/>
        <a:lstStyle/>
        <a:p>
          <a:r>
            <a:rPr lang="sv-SE" b="1" dirty="0" smtClean="0">
              <a:solidFill>
                <a:srgbClr val="C00000"/>
              </a:solidFill>
            </a:rPr>
            <a:t>Completely new lattice (diffraction limit at 10 keV)</a:t>
          </a:r>
          <a:endParaRPr lang="en-US" b="1" dirty="0">
            <a:solidFill>
              <a:srgbClr val="C00000"/>
            </a:solidFill>
          </a:endParaRPr>
        </a:p>
      </dgm:t>
    </dgm:pt>
    <dgm:pt modelId="{3078937F-7627-4E1F-A68F-BD5B1C77A2C4}" type="parTrans" cxnId="{D9B9C498-5109-4976-AD30-630115F0CDCD}">
      <dgm:prSet/>
      <dgm:spPr/>
      <dgm:t>
        <a:bodyPr/>
        <a:lstStyle/>
        <a:p>
          <a:endParaRPr lang="en-US"/>
        </a:p>
      </dgm:t>
    </dgm:pt>
    <dgm:pt modelId="{76F1138F-EC86-4B12-B4D5-0A5FAEF354C7}" type="sibTrans" cxnId="{D9B9C498-5109-4976-AD30-630115F0CDCD}">
      <dgm:prSet/>
      <dgm:spPr/>
      <dgm:t>
        <a:bodyPr/>
        <a:lstStyle/>
        <a:p>
          <a:endParaRPr lang="en-US"/>
        </a:p>
      </dgm:t>
    </dgm:pt>
    <dgm:pt modelId="{05E60740-CAFF-428B-9CFA-EB8C902296A2}" type="pres">
      <dgm:prSet presAssocID="{8CDF34E2-9CB8-4CE9-9BF3-76040F9A6C6F}" presName="Name0" presStyleCnt="0">
        <dgm:presLayoutVars>
          <dgm:dir/>
          <dgm:animLvl val="lvl"/>
          <dgm:resizeHandles val="exact"/>
        </dgm:presLayoutVars>
      </dgm:prSet>
      <dgm:spPr/>
      <dgm:t>
        <a:bodyPr/>
        <a:lstStyle/>
        <a:p>
          <a:endParaRPr lang="en-US"/>
        </a:p>
      </dgm:t>
    </dgm:pt>
    <dgm:pt modelId="{0605CB81-069A-42ED-BD56-B927BCE16AE9}" type="pres">
      <dgm:prSet presAssocID="{FE8D1C65-B470-4D61-B46F-7100238D1E09}" presName="composite" presStyleCnt="0"/>
      <dgm:spPr/>
    </dgm:pt>
    <dgm:pt modelId="{E2002D2D-8C08-4458-BAC2-3D698C15325B}" type="pres">
      <dgm:prSet presAssocID="{FE8D1C65-B470-4D61-B46F-7100238D1E09}" presName="parTx" presStyleLbl="alignNode1" presStyleIdx="0" presStyleCnt="3">
        <dgm:presLayoutVars>
          <dgm:chMax val="0"/>
          <dgm:chPref val="0"/>
          <dgm:bulletEnabled val="1"/>
        </dgm:presLayoutVars>
      </dgm:prSet>
      <dgm:spPr/>
      <dgm:t>
        <a:bodyPr/>
        <a:lstStyle/>
        <a:p>
          <a:endParaRPr lang="en-US"/>
        </a:p>
      </dgm:t>
    </dgm:pt>
    <dgm:pt modelId="{6AF27B01-65C0-420E-A609-55086627D341}" type="pres">
      <dgm:prSet presAssocID="{FE8D1C65-B470-4D61-B46F-7100238D1E09}" presName="desTx" presStyleLbl="alignAccFollowNode1" presStyleIdx="0" presStyleCnt="3">
        <dgm:presLayoutVars>
          <dgm:bulletEnabled val="1"/>
        </dgm:presLayoutVars>
      </dgm:prSet>
      <dgm:spPr/>
      <dgm:t>
        <a:bodyPr/>
        <a:lstStyle/>
        <a:p>
          <a:endParaRPr lang="en-US"/>
        </a:p>
      </dgm:t>
    </dgm:pt>
    <dgm:pt modelId="{2FB1953D-60FA-4ED4-943F-5A7C71423729}" type="pres">
      <dgm:prSet presAssocID="{BF93DFCE-FCE4-42A6-85E0-98F909DB8494}" presName="space" presStyleCnt="0"/>
      <dgm:spPr/>
    </dgm:pt>
    <dgm:pt modelId="{BE834951-C467-4F45-926E-4D3799B39AA8}" type="pres">
      <dgm:prSet presAssocID="{07B8F857-A3DC-4784-ADC0-A1687EE9A001}" presName="composite" presStyleCnt="0"/>
      <dgm:spPr/>
    </dgm:pt>
    <dgm:pt modelId="{A0216B02-70AF-43BE-82C5-B74A6EB1D8FB}" type="pres">
      <dgm:prSet presAssocID="{07B8F857-A3DC-4784-ADC0-A1687EE9A001}" presName="parTx" presStyleLbl="alignNode1" presStyleIdx="1" presStyleCnt="3">
        <dgm:presLayoutVars>
          <dgm:chMax val="0"/>
          <dgm:chPref val="0"/>
          <dgm:bulletEnabled val="1"/>
        </dgm:presLayoutVars>
      </dgm:prSet>
      <dgm:spPr/>
      <dgm:t>
        <a:bodyPr/>
        <a:lstStyle/>
        <a:p>
          <a:endParaRPr lang="en-US"/>
        </a:p>
      </dgm:t>
    </dgm:pt>
    <dgm:pt modelId="{476CACE7-D7BA-47F5-B5B0-05265F3F1D09}" type="pres">
      <dgm:prSet presAssocID="{07B8F857-A3DC-4784-ADC0-A1687EE9A001}" presName="desTx" presStyleLbl="alignAccFollowNode1" presStyleIdx="1" presStyleCnt="3">
        <dgm:presLayoutVars>
          <dgm:bulletEnabled val="1"/>
        </dgm:presLayoutVars>
      </dgm:prSet>
      <dgm:spPr/>
      <dgm:t>
        <a:bodyPr/>
        <a:lstStyle/>
        <a:p>
          <a:endParaRPr lang="en-US"/>
        </a:p>
      </dgm:t>
    </dgm:pt>
    <dgm:pt modelId="{243C21BF-B696-4341-833A-1E26309F0F39}" type="pres">
      <dgm:prSet presAssocID="{080CCDE7-5717-48B5-BC10-9C85ED81B2B6}" presName="space" presStyleCnt="0"/>
      <dgm:spPr/>
    </dgm:pt>
    <dgm:pt modelId="{1D5A96F4-0D07-49C4-9E7E-899A118542A7}" type="pres">
      <dgm:prSet presAssocID="{6D4FE3E5-A59F-40E8-91FD-8E464C588AB6}" presName="composite" presStyleCnt="0"/>
      <dgm:spPr/>
    </dgm:pt>
    <dgm:pt modelId="{04DCD93D-75FC-4A89-8487-9265D5B28FED}" type="pres">
      <dgm:prSet presAssocID="{6D4FE3E5-A59F-40E8-91FD-8E464C588AB6}" presName="parTx" presStyleLbl="alignNode1" presStyleIdx="2" presStyleCnt="3">
        <dgm:presLayoutVars>
          <dgm:chMax val="0"/>
          <dgm:chPref val="0"/>
          <dgm:bulletEnabled val="1"/>
        </dgm:presLayoutVars>
      </dgm:prSet>
      <dgm:spPr/>
      <dgm:t>
        <a:bodyPr/>
        <a:lstStyle/>
        <a:p>
          <a:endParaRPr lang="en-US"/>
        </a:p>
      </dgm:t>
    </dgm:pt>
    <dgm:pt modelId="{0111864B-ECF0-480F-B548-DD4CBA8A9DF8}" type="pres">
      <dgm:prSet presAssocID="{6D4FE3E5-A59F-40E8-91FD-8E464C588AB6}" presName="desTx" presStyleLbl="alignAccFollowNode1" presStyleIdx="2" presStyleCnt="3">
        <dgm:presLayoutVars>
          <dgm:bulletEnabled val="1"/>
        </dgm:presLayoutVars>
      </dgm:prSet>
      <dgm:spPr/>
      <dgm:t>
        <a:bodyPr/>
        <a:lstStyle/>
        <a:p>
          <a:endParaRPr lang="en-US"/>
        </a:p>
      </dgm:t>
    </dgm:pt>
  </dgm:ptLst>
  <dgm:cxnLst>
    <dgm:cxn modelId="{44B1AAB0-21E1-4CBA-9ADC-47080BB7149A}" type="presOf" srcId="{A18FCE21-7FD1-498B-9747-01BDE6BFC347}" destId="{476CACE7-D7BA-47F5-B5B0-05265F3F1D09}" srcOrd="0" destOrd="1" presId="urn:microsoft.com/office/officeart/2005/8/layout/hList1"/>
    <dgm:cxn modelId="{9FDA4950-A3B6-442C-A7AF-7F77D114A5F6}" srcId="{6D4FE3E5-A59F-40E8-91FD-8E464C588AB6}" destId="{B82374A5-F5C3-4993-83B5-30B4D0544442}" srcOrd="0" destOrd="0" parTransId="{E1411CBB-A972-4796-9452-A331BA45E3B0}" sibTransId="{543FDAB4-B7DC-48DB-87AD-17C50476448A}"/>
    <dgm:cxn modelId="{D9B9C498-5109-4976-AD30-630115F0CDCD}" srcId="{07B8F857-A3DC-4784-ADC0-A1687EE9A001}" destId="{0A22AC4A-6AAB-4F02-B592-7CE44C046D73}" srcOrd="2" destOrd="0" parTransId="{3078937F-7627-4E1F-A68F-BD5B1C77A2C4}" sibTransId="{76F1138F-EC86-4B12-B4D5-0A5FAEF354C7}"/>
    <dgm:cxn modelId="{0C38530B-871A-4586-BB48-48CF68CD61E3}" type="presOf" srcId="{90513368-DC3D-4A21-8DF5-DFDE10F3908B}" destId="{476CACE7-D7BA-47F5-B5B0-05265F3F1D09}" srcOrd="0" destOrd="0" presId="urn:microsoft.com/office/officeart/2005/8/layout/hList1"/>
    <dgm:cxn modelId="{CE8D71A5-95D7-4163-9372-9D1DE1FFC29E}" srcId="{FE8D1C65-B470-4D61-B46F-7100238D1E09}" destId="{21E6CF6B-8515-415D-A513-08594A9E40E9}" srcOrd="0" destOrd="0" parTransId="{09288294-2BDB-476B-A5CF-279ED8BAD9EE}" sibTransId="{688AA480-12B3-4297-8231-F68C25E425B0}"/>
    <dgm:cxn modelId="{58D32F8F-9AB4-4125-8B2D-653C6D373752}" type="presOf" srcId="{21E6CF6B-8515-415D-A513-08594A9E40E9}" destId="{6AF27B01-65C0-420E-A609-55086627D341}" srcOrd="0" destOrd="0" presId="urn:microsoft.com/office/officeart/2005/8/layout/hList1"/>
    <dgm:cxn modelId="{BD8F593D-7BEA-4C79-B4DC-60EC588F6EF2}" srcId="{FE8D1C65-B470-4D61-B46F-7100238D1E09}" destId="{B9B6A4EC-19DB-4D21-B678-2220E2F2B0F4}" srcOrd="1" destOrd="0" parTransId="{7C368090-9187-4790-A097-516809B3BA38}" sibTransId="{DA28502A-50B0-48F8-9DC4-F4B4E1F0ACEE}"/>
    <dgm:cxn modelId="{9D713BD2-2A46-4969-9A6C-7F10B682CFC5}" type="presOf" srcId="{0A22AC4A-6AAB-4F02-B592-7CE44C046D73}" destId="{476CACE7-D7BA-47F5-B5B0-05265F3F1D09}" srcOrd="0" destOrd="2" presId="urn:microsoft.com/office/officeart/2005/8/layout/hList1"/>
    <dgm:cxn modelId="{C4EB8639-7A0B-41B2-9064-F5CA40C3BB9C}" srcId="{8CDF34E2-9CB8-4CE9-9BF3-76040F9A6C6F}" destId="{6D4FE3E5-A59F-40E8-91FD-8E464C588AB6}" srcOrd="2" destOrd="0" parTransId="{32288501-6358-4B2C-B9B2-B5E6D45971BE}" sibTransId="{BA925241-A9CC-425A-BF5A-71CD0D8F0FEC}"/>
    <dgm:cxn modelId="{F61BAC23-E45B-4674-B5FB-EE6E39969C4A}" srcId="{07B8F857-A3DC-4784-ADC0-A1687EE9A001}" destId="{A18FCE21-7FD1-498B-9747-01BDE6BFC347}" srcOrd="1" destOrd="0" parTransId="{A86A3487-326A-46B7-98D1-30B549F07575}" sibTransId="{07EA80D0-BC9E-40BC-9C39-572646216673}"/>
    <dgm:cxn modelId="{CC46E345-D7E1-41C6-82B0-A2DD488CBEB1}" srcId="{07B8F857-A3DC-4784-ADC0-A1687EE9A001}" destId="{90513368-DC3D-4A21-8DF5-DFDE10F3908B}" srcOrd="0" destOrd="0" parTransId="{F0EC637C-AE8C-423B-80DC-CFB9619AA86F}" sibTransId="{E491918B-28F9-4B20-9969-2AAAC8FD2CCF}"/>
    <dgm:cxn modelId="{FCF71F80-7D1E-4851-BCCA-CBC7AB2B46E2}" srcId="{8CDF34E2-9CB8-4CE9-9BF3-76040F9A6C6F}" destId="{07B8F857-A3DC-4784-ADC0-A1687EE9A001}" srcOrd="1" destOrd="0" parTransId="{33E9EA05-C711-46D6-B882-0502C0B92E14}" sibTransId="{080CCDE7-5717-48B5-BC10-9C85ED81B2B6}"/>
    <dgm:cxn modelId="{F54E766E-6E74-492C-B63B-BDB0FC78B9C0}" type="presOf" srcId="{8CDF34E2-9CB8-4CE9-9BF3-76040F9A6C6F}" destId="{05E60740-CAFF-428B-9CFA-EB8C902296A2}" srcOrd="0" destOrd="0" presId="urn:microsoft.com/office/officeart/2005/8/layout/hList1"/>
    <dgm:cxn modelId="{E3AA769E-DB8A-4D3F-BE08-186A6D138B4B}" srcId="{8CDF34E2-9CB8-4CE9-9BF3-76040F9A6C6F}" destId="{FE8D1C65-B470-4D61-B46F-7100238D1E09}" srcOrd="0" destOrd="0" parTransId="{BB4D8670-8F9C-4E1C-9B00-3693690D3C3D}" sibTransId="{BF93DFCE-FCE4-42A6-85E0-98F909DB8494}"/>
    <dgm:cxn modelId="{72090A71-9755-425E-8616-0FA19E72958C}" type="presOf" srcId="{B82374A5-F5C3-4993-83B5-30B4D0544442}" destId="{0111864B-ECF0-480F-B548-DD4CBA8A9DF8}" srcOrd="0" destOrd="0" presId="urn:microsoft.com/office/officeart/2005/8/layout/hList1"/>
    <dgm:cxn modelId="{33EDE552-5967-4FDB-8048-D6DF07AFEB65}" type="presOf" srcId="{FE8D1C65-B470-4D61-B46F-7100238D1E09}" destId="{E2002D2D-8C08-4458-BAC2-3D698C15325B}" srcOrd="0" destOrd="0" presId="urn:microsoft.com/office/officeart/2005/8/layout/hList1"/>
    <dgm:cxn modelId="{BFBB42B1-DE57-427F-83ED-C5C3DA20CCC1}" type="presOf" srcId="{B9B6A4EC-19DB-4D21-B678-2220E2F2B0F4}" destId="{6AF27B01-65C0-420E-A609-55086627D341}" srcOrd="0" destOrd="1" presId="urn:microsoft.com/office/officeart/2005/8/layout/hList1"/>
    <dgm:cxn modelId="{F7A8456A-A46A-47E1-944B-DFC1E5D823E0}" type="presOf" srcId="{6D4FE3E5-A59F-40E8-91FD-8E464C588AB6}" destId="{04DCD93D-75FC-4A89-8487-9265D5B28FED}" srcOrd="0" destOrd="0" presId="urn:microsoft.com/office/officeart/2005/8/layout/hList1"/>
    <dgm:cxn modelId="{67E1DFC4-8E1F-4183-BF67-0B85E6CF20DB}" type="presOf" srcId="{07B8F857-A3DC-4784-ADC0-A1687EE9A001}" destId="{A0216B02-70AF-43BE-82C5-B74A6EB1D8FB}" srcOrd="0" destOrd="0" presId="urn:microsoft.com/office/officeart/2005/8/layout/hList1"/>
    <dgm:cxn modelId="{D86C253C-C1AC-4814-B4BA-730A3F3F4D1B}" type="presParOf" srcId="{05E60740-CAFF-428B-9CFA-EB8C902296A2}" destId="{0605CB81-069A-42ED-BD56-B927BCE16AE9}" srcOrd="0" destOrd="0" presId="urn:microsoft.com/office/officeart/2005/8/layout/hList1"/>
    <dgm:cxn modelId="{141FC4B0-9282-4112-AF3F-708A7A1454AF}" type="presParOf" srcId="{0605CB81-069A-42ED-BD56-B927BCE16AE9}" destId="{E2002D2D-8C08-4458-BAC2-3D698C15325B}" srcOrd="0" destOrd="0" presId="urn:microsoft.com/office/officeart/2005/8/layout/hList1"/>
    <dgm:cxn modelId="{4D009FCD-D49D-476D-872C-E4E92F406D8C}" type="presParOf" srcId="{0605CB81-069A-42ED-BD56-B927BCE16AE9}" destId="{6AF27B01-65C0-420E-A609-55086627D341}" srcOrd="1" destOrd="0" presId="urn:microsoft.com/office/officeart/2005/8/layout/hList1"/>
    <dgm:cxn modelId="{894E8342-623B-41BC-BBD6-8A21D90C6923}" type="presParOf" srcId="{05E60740-CAFF-428B-9CFA-EB8C902296A2}" destId="{2FB1953D-60FA-4ED4-943F-5A7C71423729}" srcOrd="1" destOrd="0" presId="urn:microsoft.com/office/officeart/2005/8/layout/hList1"/>
    <dgm:cxn modelId="{D0EF602C-A638-41CD-B8FD-D3A878E7E6D4}" type="presParOf" srcId="{05E60740-CAFF-428B-9CFA-EB8C902296A2}" destId="{BE834951-C467-4F45-926E-4D3799B39AA8}" srcOrd="2" destOrd="0" presId="urn:microsoft.com/office/officeart/2005/8/layout/hList1"/>
    <dgm:cxn modelId="{68390048-C0A7-491F-B53F-4D9580F2A619}" type="presParOf" srcId="{BE834951-C467-4F45-926E-4D3799B39AA8}" destId="{A0216B02-70AF-43BE-82C5-B74A6EB1D8FB}" srcOrd="0" destOrd="0" presId="urn:microsoft.com/office/officeart/2005/8/layout/hList1"/>
    <dgm:cxn modelId="{63C2587C-83A3-4FE0-81D8-B8AFD7CBDD64}" type="presParOf" srcId="{BE834951-C467-4F45-926E-4D3799B39AA8}" destId="{476CACE7-D7BA-47F5-B5B0-05265F3F1D09}" srcOrd="1" destOrd="0" presId="urn:microsoft.com/office/officeart/2005/8/layout/hList1"/>
    <dgm:cxn modelId="{D3962418-2387-46B4-8015-03D631871DF7}" type="presParOf" srcId="{05E60740-CAFF-428B-9CFA-EB8C902296A2}" destId="{243C21BF-B696-4341-833A-1E26309F0F39}" srcOrd="3" destOrd="0" presId="urn:microsoft.com/office/officeart/2005/8/layout/hList1"/>
    <dgm:cxn modelId="{2DBA7A77-2F68-4440-8A00-F3C02F060FF2}" type="presParOf" srcId="{05E60740-CAFF-428B-9CFA-EB8C902296A2}" destId="{1D5A96F4-0D07-49C4-9E7E-899A118542A7}" srcOrd="4" destOrd="0" presId="urn:microsoft.com/office/officeart/2005/8/layout/hList1"/>
    <dgm:cxn modelId="{076993D2-D731-48A5-A668-D6D9CD86161F}" type="presParOf" srcId="{1D5A96F4-0D07-49C4-9E7E-899A118542A7}" destId="{04DCD93D-75FC-4A89-8487-9265D5B28FED}" srcOrd="0" destOrd="0" presId="urn:microsoft.com/office/officeart/2005/8/layout/hList1"/>
    <dgm:cxn modelId="{C30C27F2-95ED-470B-8C79-528347446B10}" type="presParOf" srcId="{1D5A96F4-0D07-49C4-9E7E-899A118542A7}" destId="{0111864B-ECF0-480F-B548-DD4CBA8A9DF8}"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3FC3AF-7915-4F4A-ACF5-1E9FEB5419D5}">
      <dsp:nvSpPr>
        <dsp:cNvPr id="0" name=""/>
        <dsp:cNvSpPr/>
      </dsp:nvSpPr>
      <dsp:spPr>
        <a:xfrm>
          <a:off x="3686" y="0"/>
          <a:ext cx="1236123" cy="3020275"/>
        </a:xfrm>
        <a:prstGeom prst="roundRect">
          <a:avLst>
            <a:gd name="adj" fmla="val 10000"/>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bg2"/>
              </a:solidFill>
            </a:rPr>
            <a:t>Beam in TR3</a:t>
          </a:r>
        </a:p>
        <a:p>
          <a:pPr lvl="0" algn="ctr" defTabSz="577850">
            <a:lnSpc>
              <a:spcPct val="90000"/>
            </a:lnSpc>
            <a:spcBef>
              <a:spcPct val="0"/>
            </a:spcBef>
            <a:spcAft>
              <a:spcPct val="35000"/>
            </a:spcAft>
          </a:pPr>
          <a:r>
            <a:rPr lang="en-US" sz="1300" b="1" kern="1200" dirty="0" smtClean="0">
              <a:solidFill>
                <a:schemeClr val="bg2"/>
              </a:solidFill>
            </a:rPr>
            <a:t>Aug 11</a:t>
          </a:r>
        </a:p>
        <a:p>
          <a:pPr lvl="0" algn="ctr" defTabSz="577850">
            <a:lnSpc>
              <a:spcPct val="90000"/>
            </a:lnSpc>
            <a:spcBef>
              <a:spcPct val="0"/>
            </a:spcBef>
            <a:spcAft>
              <a:spcPct val="35000"/>
            </a:spcAft>
          </a:pPr>
          <a:r>
            <a:rPr lang="sv-SE" sz="1300" b="1" kern="1200" dirty="0" smtClean="0">
              <a:solidFill>
                <a:schemeClr val="bg2"/>
              </a:solidFill>
            </a:rPr>
            <a:t>2015</a:t>
          </a:r>
          <a:endParaRPr lang="en-US" sz="1300" b="1" kern="1200" dirty="0">
            <a:solidFill>
              <a:schemeClr val="bg2"/>
            </a:solidFill>
          </a:endParaRPr>
        </a:p>
      </dsp:txBody>
      <dsp:txXfrm>
        <a:off x="3686" y="1208110"/>
        <a:ext cx="1236123" cy="1208110"/>
      </dsp:txXfrm>
    </dsp:sp>
    <dsp:sp modelId="{CC2CA90E-333F-4460-A9D8-DE74EE65193B}">
      <dsp:nvSpPr>
        <dsp:cNvPr id="0" name=""/>
        <dsp:cNvSpPr/>
      </dsp:nvSpPr>
      <dsp:spPr>
        <a:xfrm>
          <a:off x="118872" y="181216"/>
          <a:ext cx="1005751" cy="1005751"/>
        </a:xfrm>
        <a:prstGeom prst="ellipse">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6C4F64D-F7BF-4241-B65D-6C0C671993DF}">
      <dsp:nvSpPr>
        <dsp:cNvPr id="0" name=""/>
        <dsp:cNvSpPr/>
      </dsp:nvSpPr>
      <dsp:spPr>
        <a:xfrm>
          <a:off x="1276894" y="0"/>
          <a:ext cx="1236123" cy="3020275"/>
        </a:xfrm>
        <a:prstGeom prst="roundRect">
          <a:avLst>
            <a:gd name="adj" fmla="val 10000"/>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bg2"/>
              </a:solidFill>
            </a:rPr>
            <a:t>First Turn</a:t>
          </a:r>
        </a:p>
        <a:p>
          <a:pPr lvl="0" algn="ctr" defTabSz="577850">
            <a:lnSpc>
              <a:spcPct val="90000"/>
            </a:lnSpc>
            <a:spcBef>
              <a:spcPct val="0"/>
            </a:spcBef>
            <a:spcAft>
              <a:spcPct val="35000"/>
            </a:spcAft>
          </a:pPr>
          <a:r>
            <a:rPr lang="en-US" sz="1300" b="1" kern="1200" dirty="0" smtClean="0">
              <a:solidFill>
                <a:schemeClr val="bg2"/>
              </a:solidFill>
            </a:rPr>
            <a:t>Aug 25</a:t>
          </a:r>
        </a:p>
        <a:p>
          <a:pPr lvl="0" algn="ctr" defTabSz="577850">
            <a:lnSpc>
              <a:spcPct val="90000"/>
            </a:lnSpc>
            <a:spcBef>
              <a:spcPct val="0"/>
            </a:spcBef>
            <a:spcAft>
              <a:spcPct val="35000"/>
            </a:spcAft>
          </a:pPr>
          <a:r>
            <a:rPr lang="sv-SE" sz="1300" b="1" kern="1200" dirty="0" smtClean="0">
              <a:solidFill>
                <a:schemeClr val="bg2"/>
              </a:solidFill>
            </a:rPr>
            <a:t>2015</a:t>
          </a:r>
          <a:endParaRPr lang="en-US" sz="1300" b="1" kern="1200" dirty="0">
            <a:solidFill>
              <a:schemeClr val="bg2"/>
            </a:solidFill>
          </a:endParaRPr>
        </a:p>
      </dsp:txBody>
      <dsp:txXfrm>
        <a:off x="1276894" y="1208110"/>
        <a:ext cx="1236123" cy="1208110"/>
      </dsp:txXfrm>
    </dsp:sp>
    <dsp:sp modelId="{78E95400-0642-4AB0-88D3-C646CC94D2F9}">
      <dsp:nvSpPr>
        <dsp:cNvPr id="0" name=""/>
        <dsp:cNvSpPr/>
      </dsp:nvSpPr>
      <dsp:spPr>
        <a:xfrm>
          <a:off x="1392080" y="181216"/>
          <a:ext cx="1005751" cy="1005751"/>
        </a:xfrm>
        <a:prstGeom prst="ellipse">
          <a:avLst/>
        </a:prstGeom>
        <a:blipFill rotWithShape="1">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8FE4E7C-3886-454F-BAD2-669FED4F514D}">
      <dsp:nvSpPr>
        <dsp:cNvPr id="0" name=""/>
        <dsp:cNvSpPr/>
      </dsp:nvSpPr>
      <dsp:spPr>
        <a:xfrm>
          <a:off x="2550101" y="0"/>
          <a:ext cx="1236123" cy="3020275"/>
        </a:xfrm>
        <a:prstGeom prst="roundRect">
          <a:avLst>
            <a:gd name="adj" fmla="val 10000"/>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bg2"/>
              </a:solidFill>
            </a:rPr>
            <a:t>Stored Beam</a:t>
          </a:r>
        </a:p>
        <a:p>
          <a:pPr lvl="0" algn="ctr" defTabSz="577850">
            <a:lnSpc>
              <a:spcPct val="90000"/>
            </a:lnSpc>
            <a:spcBef>
              <a:spcPct val="0"/>
            </a:spcBef>
            <a:spcAft>
              <a:spcPct val="35000"/>
            </a:spcAft>
          </a:pPr>
          <a:r>
            <a:rPr lang="en-US" sz="1300" b="1" kern="1200" dirty="0" smtClean="0">
              <a:solidFill>
                <a:schemeClr val="bg2"/>
              </a:solidFill>
            </a:rPr>
            <a:t>0.1 mA</a:t>
          </a:r>
        </a:p>
        <a:p>
          <a:pPr lvl="0" algn="ctr" defTabSz="577850">
            <a:lnSpc>
              <a:spcPct val="90000"/>
            </a:lnSpc>
            <a:spcBef>
              <a:spcPct val="0"/>
            </a:spcBef>
            <a:spcAft>
              <a:spcPct val="35000"/>
            </a:spcAft>
          </a:pPr>
          <a:r>
            <a:rPr lang="en-US" sz="1300" b="1" kern="1200" dirty="0" smtClean="0">
              <a:solidFill>
                <a:schemeClr val="bg2"/>
              </a:solidFill>
            </a:rPr>
            <a:t>Sep 15</a:t>
          </a:r>
        </a:p>
        <a:p>
          <a:pPr lvl="0" algn="ctr" defTabSz="577850">
            <a:lnSpc>
              <a:spcPct val="90000"/>
            </a:lnSpc>
            <a:spcBef>
              <a:spcPct val="0"/>
            </a:spcBef>
            <a:spcAft>
              <a:spcPct val="35000"/>
            </a:spcAft>
          </a:pPr>
          <a:r>
            <a:rPr lang="sv-SE" sz="1300" b="1" kern="1200" dirty="0" smtClean="0">
              <a:solidFill>
                <a:schemeClr val="bg2"/>
              </a:solidFill>
            </a:rPr>
            <a:t>2015</a:t>
          </a:r>
          <a:endParaRPr lang="en-US" sz="1300" b="1" kern="1200" dirty="0" smtClean="0">
            <a:solidFill>
              <a:schemeClr val="bg2"/>
            </a:solidFill>
          </a:endParaRPr>
        </a:p>
      </dsp:txBody>
      <dsp:txXfrm>
        <a:off x="2550101" y="1208110"/>
        <a:ext cx="1236123" cy="1208110"/>
      </dsp:txXfrm>
    </dsp:sp>
    <dsp:sp modelId="{B42AF59B-73FC-451C-A7D5-234460EBEEA5}">
      <dsp:nvSpPr>
        <dsp:cNvPr id="0" name=""/>
        <dsp:cNvSpPr/>
      </dsp:nvSpPr>
      <dsp:spPr>
        <a:xfrm>
          <a:off x="2665288" y="181216"/>
          <a:ext cx="1005751" cy="1005751"/>
        </a:xfrm>
        <a:prstGeom prst="ellipse">
          <a:avLst/>
        </a:prstGeom>
        <a:blipFill rotWithShape="1">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FFA2E4D-1B40-46DD-8B0C-ABD0C203D954}">
      <dsp:nvSpPr>
        <dsp:cNvPr id="0" name=""/>
        <dsp:cNvSpPr/>
      </dsp:nvSpPr>
      <dsp:spPr>
        <a:xfrm>
          <a:off x="3823309" y="0"/>
          <a:ext cx="1236123" cy="3020275"/>
        </a:xfrm>
        <a:prstGeom prst="roundRect">
          <a:avLst>
            <a:gd name="adj" fmla="val 10000"/>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bg2"/>
              </a:solidFill>
            </a:rPr>
            <a:t>Stacking</a:t>
          </a:r>
        </a:p>
        <a:p>
          <a:pPr lvl="0" algn="ctr" defTabSz="577850">
            <a:lnSpc>
              <a:spcPct val="90000"/>
            </a:lnSpc>
            <a:spcBef>
              <a:spcPct val="0"/>
            </a:spcBef>
            <a:spcAft>
              <a:spcPct val="35000"/>
            </a:spcAft>
          </a:pPr>
          <a:r>
            <a:rPr lang="en-US" sz="1300" b="1" kern="1200" dirty="0" smtClean="0">
              <a:solidFill>
                <a:schemeClr val="bg2"/>
              </a:solidFill>
            </a:rPr>
            <a:t>4 mA</a:t>
          </a:r>
        </a:p>
        <a:p>
          <a:pPr lvl="0" algn="ctr" defTabSz="577850">
            <a:lnSpc>
              <a:spcPct val="90000"/>
            </a:lnSpc>
            <a:spcBef>
              <a:spcPct val="0"/>
            </a:spcBef>
            <a:spcAft>
              <a:spcPct val="35000"/>
            </a:spcAft>
          </a:pPr>
          <a:r>
            <a:rPr lang="en-US" sz="1300" b="1" kern="1200" dirty="0" smtClean="0">
              <a:solidFill>
                <a:schemeClr val="bg2"/>
              </a:solidFill>
            </a:rPr>
            <a:t>Oct 08</a:t>
          </a:r>
        </a:p>
        <a:p>
          <a:pPr lvl="0" algn="ctr" defTabSz="577850">
            <a:lnSpc>
              <a:spcPct val="90000"/>
            </a:lnSpc>
            <a:spcBef>
              <a:spcPct val="0"/>
            </a:spcBef>
            <a:spcAft>
              <a:spcPct val="35000"/>
            </a:spcAft>
          </a:pPr>
          <a:r>
            <a:rPr lang="sv-SE" sz="1300" b="1" kern="1200" dirty="0" smtClean="0">
              <a:solidFill>
                <a:schemeClr val="bg2"/>
              </a:solidFill>
            </a:rPr>
            <a:t>2015</a:t>
          </a:r>
          <a:endParaRPr lang="en-US" sz="1300" b="1" kern="1200" dirty="0" smtClean="0">
            <a:solidFill>
              <a:schemeClr val="bg2"/>
            </a:solidFill>
          </a:endParaRPr>
        </a:p>
      </dsp:txBody>
      <dsp:txXfrm>
        <a:off x="3823309" y="1208110"/>
        <a:ext cx="1236123" cy="1208110"/>
      </dsp:txXfrm>
    </dsp:sp>
    <dsp:sp modelId="{3331F4B2-EF90-4CF9-AE69-4D2FAFC0749E}">
      <dsp:nvSpPr>
        <dsp:cNvPr id="0" name=""/>
        <dsp:cNvSpPr/>
      </dsp:nvSpPr>
      <dsp:spPr>
        <a:xfrm>
          <a:off x="3938495" y="181216"/>
          <a:ext cx="1005751" cy="1005751"/>
        </a:xfrm>
        <a:prstGeom prst="ellipse">
          <a:avLst/>
        </a:prstGeom>
        <a:blipFill rotWithShape="1">
          <a:blip xmlns:r="http://schemas.openxmlformats.org/officeDocument/2006/relationships" r:embed="rId4"/>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47B805-74D4-4363-8548-8501972927AC}">
      <dsp:nvSpPr>
        <dsp:cNvPr id="0" name=""/>
        <dsp:cNvSpPr/>
      </dsp:nvSpPr>
      <dsp:spPr>
        <a:xfrm>
          <a:off x="5096517" y="0"/>
          <a:ext cx="1236123" cy="3020275"/>
        </a:xfrm>
        <a:prstGeom prst="roundRect">
          <a:avLst>
            <a:gd name="adj" fmla="val 10000"/>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bg2"/>
              </a:solidFill>
            </a:rPr>
            <a:t>First Light</a:t>
          </a:r>
        </a:p>
        <a:p>
          <a:pPr lvl="0" algn="ctr" defTabSz="577850">
            <a:lnSpc>
              <a:spcPct val="90000"/>
            </a:lnSpc>
            <a:spcBef>
              <a:spcPct val="0"/>
            </a:spcBef>
            <a:spcAft>
              <a:spcPct val="35000"/>
            </a:spcAft>
          </a:pPr>
          <a:r>
            <a:rPr lang="sv-SE" sz="1300" b="1" kern="1200" dirty="0" smtClean="0">
              <a:solidFill>
                <a:schemeClr val="bg2"/>
              </a:solidFill>
            </a:rPr>
            <a:t>Nov 2</a:t>
          </a:r>
        </a:p>
        <a:p>
          <a:pPr lvl="0" algn="ctr" defTabSz="577850">
            <a:lnSpc>
              <a:spcPct val="90000"/>
            </a:lnSpc>
            <a:spcBef>
              <a:spcPct val="0"/>
            </a:spcBef>
            <a:spcAft>
              <a:spcPct val="35000"/>
            </a:spcAft>
          </a:pPr>
          <a:r>
            <a:rPr lang="sv-SE" sz="1300" b="1" kern="1200" dirty="0" smtClean="0">
              <a:solidFill>
                <a:schemeClr val="bg2"/>
              </a:solidFill>
            </a:rPr>
            <a:t>2015</a:t>
          </a:r>
          <a:endParaRPr lang="en-US" sz="1300" kern="1200" dirty="0" smtClean="0"/>
        </a:p>
      </dsp:txBody>
      <dsp:txXfrm>
        <a:off x="5096517" y="1208110"/>
        <a:ext cx="1236123" cy="1208110"/>
      </dsp:txXfrm>
    </dsp:sp>
    <dsp:sp modelId="{A75231D8-4E10-4C7D-A94C-74388A53C1DD}">
      <dsp:nvSpPr>
        <dsp:cNvPr id="0" name=""/>
        <dsp:cNvSpPr/>
      </dsp:nvSpPr>
      <dsp:spPr>
        <a:xfrm>
          <a:off x="5211703" y="181216"/>
          <a:ext cx="1005751" cy="1005751"/>
        </a:xfrm>
        <a:prstGeom prst="ellipse">
          <a:avLst/>
        </a:prstGeom>
        <a:blipFill rotWithShape="1">
          <a:blip xmlns:r="http://schemas.openxmlformats.org/officeDocument/2006/relationships" r:embed="rId5"/>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A8FE497-64FA-4876-9B4C-E58EC74109DD}">
      <dsp:nvSpPr>
        <dsp:cNvPr id="0" name=""/>
        <dsp:cNvSpPr/>
      </dsp:nvSpPr>
      <dsp:spPr>
        <a:xfrm>
          <a:off x="6369724" y="0"/>
          <a:ext cx="1236123" cy="3020275"/>
        </a:xfrm>
        <a:prstGeom prst="roundRect">
          <a:avLst>
            <a:gd name="adj" fmla="val 10000"/>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sz="1300" b="1" kern="1200" dirty="0" err="1" smtClean="0">
              <a:solidFill>
                <a:schemeClr val="bg2"/>
              </a:solidFill>
            </a:rPr>
            <a:t>Feb&amp;March</a:t>
          </a:r>
          <a:r>
            <a:rPr lang="en-US" sz="1300" b="1" kern="1200" dirty="0" smtClean="0">
              <a:solidFill>
                <a:schemeClr val="bg2"/>
              </a:solidFill>
            </a:rPr>
            <a:t> 2016 </a:t>
          </a:r>
        </a:p>
        <a:p>
          <a:pPr lvl="0" algn="ctr" defTabSz="577850">
            <a:lnSpc>
              <a:spcPct val="90000"/>
            </a:lnSpc>
            <a:spcBef>
              <a:spcPct val="0"/>
            </a:spcBef>
            <a:spcAft>
              <a:spcPct val="35000"/>
            </a:spcAft>
          </a:pPr>
          <a:r>
            <a:rPr lang="en-US" sz="1300" b="1" kern="1200" dirty="0" smtClean="0">
              <a:solidFill>
                <a:schemeClr val="bg2"/>
              </a:solidFill>
            </a:rPr>
            <a:t>First </a:t>
          </a:r>
          <a:r>
            <a:rPr lang="en-US" sz="1300" b="1" kern="1200" dirty="0" err="1" smtClean="0">
              <a:solidFill>
                <a:schemeClr val="bg2"/>
              </a:solidFill>
            </a:rPr>
            <a:t>IVUs</a:t>
          </a:r>
          <a:endParaRPr lang="en-US" sz="1300" b="1" kern="1200" dirty="0" smtClean="0">
            <a:solidFill>
              <a:schemeClr val="bg2"/>
            </a:solidFill>
          </a:endParaRPr>
        </a:p>
        <a:p>
          <a:pPr lvl="0" algn="ctr" defTabSz="577850">
            <a:lnSpc>
              <a:spcPct val="90000"/>
            </a:lnSpc>
            <a:spcBef>
              <a:spcPct val="0"/>
            </a:spcBef>
            <a:spcAft>
              <a:spcPct val="35000"/>
            </a:spcAft>
          </a:pPr>
          <a:endParaRPr lang="en-US" sz="1300" kern="1200" dirty="0" smtClean="0"/>
        </a:p>
      </dsp:txBody>
      <dsp:txXfrm>
        <a:off x="6369724" y="1208110"/>
        <a:ext cx="1236123" cy="1208110"/>
      </dsp:txXfrm>
    </dsp:sp>
    <dsp:sp modelId="{8CBC4839-FADC-451D-9953-855F71BAE613}">
      <dsp:nvSpPr>
        <dsp:cNvPr id="0" name=""/>
        <dsp:cNvSpPr/>
      </dsp:nvSpPr>
      <dsp:spPr>
        <a:xfrm>
          <a:off x="6484910" y="181216"/>
          <a:ext cx="1005751" cy="1005751"/>
        </a:xfrm>
        <a:prstGeom prst="ellipse">
          <a:avLst/>
        </a:prstGeom>
        <a:blipFill rotWithShape="1">
          <a:blip xmlns:r="http://schemas.openxmlformats.org/officeDocument/2006/relationships" r:embed="rId6"/>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E89B2B0-AE34-4BBC-ADBE-071B2AB3DF43}">
      <dsp:nvSpPr>
        <dsp:cNvPr id="0" name=""/>
        <dsp:cNvSpPr/>
      </dsp:nvSpPr>
      <dsp:spPr>
        <a:xfrm>
          <a:off x="7642932" y="0"/>
          <a:ext cx="1236123" cy="3020275"/>
        </a:xfrm>
        <a:prstGeom prst="roundRect">
          <a:avLst>
            <a:gd name="adj" fmla="val 10000"/>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bg2"/>
              </a:solidFill>
            </a:rPr>
            <a:t>198 mA  </a:t>
          </a:r>
        </a:p>
        <a:p>
          <a:pPr lvl="0" algn="ctr" defTabSz="577850">
            <a:lnSpc>
              <a:spcPct val="90000"/>
            </a:lnSpc>
            <a:spcBef>
              <a:spcPct val="0"/>
            </a:spcBef>
            <a:spcAft>
              <a:spcPct val="35000"/>
            </a:spcAft>
          </a:pPr>
          <a:r>
            <a:rPr lang="en-US" sz="1300" b="1" kern="1200" dirty="0" smtClean="0">
              <a:solidFill>
                <a:schemeClr val="bg2"/>
              </a:solidFill>
            </a:rPr>
            <a:t>July 9, 2016</a:t>
          </a:r>
        </a:p>
      </dsp:txBody>
      <dsp:txXfrm>
        <a:off x="7642932" y="1208110"/>
        <a:ext cx="1236123" cy="1208110"/>
      </dsp:txXfrm>
    </dsp:sp>
    <dsp:sp modelId="{7E0D3F55-D1B1-4538-AC26-AB13CC714F03}">
      <dsp:nvSpPr>
        <dsp:cNvPr id="0" name=""/>
        <dsp:cNvSpPr/>
      </dsp:nvSpPr>
      <dsp:spPr>
        <a:xfrm>
          <a:off x="7758118" y="181216"/>
          <a:ext cx="1005751" cy="1005751"/>
        </a:xfrm>
        <a:prstGeom prst="ellipse">
          <a:avLst/>
        </a:prstGeom>
        <a:blipFill rotWithShape="1">
          <a:blip xmlns:r="http://schemas.openxmlformats.org/officeDocument/2006/relationships" r:embed="rId7"/>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BD40A31-9912-4EDE-8D9F-1634EB6C4FE7}">
      <dsp:nvSpPr>
        <dsp:cNvPr id="0" name=""/>
        <dsp:cNvSpPr/>
      </dsp:nvSpPr>
      <dsp:spPr>
        <a:xfrm>
          <a:off x="372226" y="2479161"/>
          <a:ext cx="8172123" cy="453041"/>
        </a:xfrm>
        <a:prstGeom prst="rightArrow">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002D2D-8C08-4458-BAC2-3D698C15325B}">
      <dsp:nvSpPr>
        <dsp:cNvPr id="0" name=""/>
        <dsp:cNvSpPr/>
      </dsp:nvSpPr>
      <dsp:spPr>
        <a:xfrm>
          <a:off x="2700" y="126543"/>
          <a:ext cx="2632792" cy="604800"/>
        </a:xfrm>
        <a:prstGeom prst="rect">
          <a:avLst/>
        </a:prstGeom>
        <a:solidFill>
          <a:srgbClr val="C000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sv-SE" sz="2100" kern="1200" dirty="0" smtClean="0"/>
            <a:t>LINAC</a:t>
          </a:r>
          <a:endParaRPr lang="en-US" sz="2100" kern="1200" dirty="0"/>
        </a:p>
      </dsp:txBody>
      <dsp:txXfrm>
        <a:off x="2700" y="126543"/>
        <a:ext cx="2632792" cy="604800"/>
      </dsp:txXfrm>
    </dsp:sp>
    <dsp:sp modelId="{6AF27B01-65C0-420E-A609-55086627D341}">
      <dsp:nvSpPr>
        <dsp:cNvPr id="0" name=""/>
        <dsp:cNvSpPr/>
      </dsp:nvSpPr>
      <dsp:spPr>
        <a:xfrm>
          <a:off x="2700" y="731343"/>
          <a:ext cx="2632792" cy="3894640"/>
        </a:xfrm>
        <a:prstGeom prst="rect">
          <a:avLst/>
        </a:prstGeom>
        <a:solidFill>
          <a:schemeClr val="tx2">
            <a:lumMod val="60000"/>
            <a:lumOff val="4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l" defTabSz="1155700">
            <a:lnSpc>
              <a:spcPct val="90000"/>
            </a:lnSpc>
            <a:spcBef>
              <a:spcPct val="0"/>
            </a:spcBef>
            <a:spcAft>
              <a:spcPct val="15000"/>
            </a:spcAft>
            <a:buChar char="••"/>
          </a:pPr>
          <a:r>
            <a:rPr lang="sv-SE" sz="2600" kern="1200" dirty="0" smtClean="0"/>
            <a:t>Soft X Ray FEL </a:t>
          </a:r>
          <a:r>
            <a:rPr lang="sv-SE" sz="1400" kern="1200" dirty="0" smtClean="0"/>
            <a:t>(proposal User Community)</a:t>
          </a:r>
          <a:endParaRPr lang="en-US" sz="1400" kern="1200" dirty="0"/>
        </a:p>
        <a:p>
          <a:pPr marL="228600" lvl="1" indent="-228600" algn="l" defTabSz="1155700">
            <a:lnSpc>
              <a:spcPct val="90000"/>
            </a:lnSpc>
            <a:spcBef>
              <a:spcPct val="0"/>
            </a:spcBef>
            <a:spcAft>
              <a:spcPct val="15000"/>
            </a:spcAft>
            <a:buChar char="••"/>
          </a:pPr>
          <a:r>
            <a:rPr lang="sv-SE" sz="2600" kern="1200" dirty="0" smtClean="0"/>
            <a:t>Hard X Ray FEL</a:t>
          </a:r>
          <a:endParaRPr lang="en-US" sz="2600" kern="1200" dirty="0"/>
        </a:p>
      </dsp:txBody>
      <dsp:txXfrm>
        <a:off x="2700" y="731343"/>
        <a:ext cx="2632792" cy="3894640"/>
      </dsp:txXfrm>
    </dsp:sp>
    <dsp:sp modelId="{A0216B02-70AF-43BE-82C5-B74A6EB1D8FB}">
      <dsp:nvSpPr>
        <dsp:cNvPr id="0" name=""/>
        <dsp:cNvSpPr/>
      </dsp:nvSpPr>
      <dsp:spPr>
        <a:xfrm>
          <a:off x="3004083" y="126543"/>
          <a:ext cx="2632792" cy="604800"/>
        </a:xfrm>
        <a:prstGeom prst="rect">
          <a:avLst/>
        </a:prstGeom>
        <a:solidFill>
          <a:srgbClr val="C000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sv-SE" sz="2100" kern="1200" dirty="0" smtClean="0"/>
            <a:t>3 GeV Ring</a:t>
          </a:r>
          <a:endParaRPr lang="en-US" sz="2100" kern="1200" dirty="0"/>
        </a:p>
      </dsp:txBody>
      <dsp:txXfrm>
        <a:off x="3004083" y="126543"/>
        <a:ext cx="2632792" cy="604800"/>
      </dsp:txXfrm>
    </dsp:sp>
    <dsp:sp modelId="{476CACE7-D7BA-47F5-B5B0-05265F3F1D09}">
      <dsp:nvSpPr>
        <dsp:cNvPr id="0" name=""/>
        <dsp:cNvSpPr/>
      </dsp:nvSpPr>
      <dsp:spPr>
        <a:xfrm>
          <a:off x="3004083" y="731343"/>
          <a:ext cx="2632792" cy="3894640"/>
        </a:xfrm>
        <a:prstGeom prst="rect">
          <a:avLst/>
        </a:prstGeom>
        <a:solidFill>
          <a:schemeClr val="tx2">
            <a:lumMod val="60000"/>
            <a:lumOff val="4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sv-SE" sz="2100" kern="1200" dirty="0" smtClean="0"/>
            <a:t>Brightness Improvements: current lattice and Ids (150 pm rad)</a:t>
          </a:r>
          <a:endParaRPr lang="en-US" sz="2100" kern="1200" dirty="0"/>
        </a:p>
        <a:p>
          <a:pPr marL="228600" lvl="1" indent="-228600" algn="l" defTabSz="933450">
            <a:lnSpc>
              <a:spcPct val="90000"/>
            </a:lnSpc>
            <a:spcBef>
              <a:spcPct val="0"/>
            </a:spcBef>
            <a:spcAft>
              <a:spcPct val="15000"/>
            </a:spcAft>
            <a:buChar char="••"/>
          </a:pPr>
          <a:r>
            <a:rPr lang="sv-SE" sz="2100" kern="1200" dirty="0" smtClean="0"/>
            <a:t>Brightness Improvements: additional focussing (100 pm rad)</a:t>
          </a:r>
          <a:endParaRPr lang="en-US" sz="2100" kern="1200" dirty="0"/>
        </a:p>
        <a:p>
          <a:pPr marL="228600" lvl="1" indent="-228600" algn="l" defTabSz="933450">
            <a:lnSpc>
              <a:spcPct val="90000"/>
            </a:lnSpc>
            <a:spcBef>
              <a:spcPct val="0"/>
            </a:spcBef>
            <a:spcAft>
              <a:spcPct val="15000"/>
            </a:spcAft>
            <a:buChar char="••"/>
          </a:pPr>
          <a:r>
            <a:rPr lang="sv-SE" sz="2100" b="1" kern="1200" dirty="0" smtClean="0">
              <a:solidFill>
                <a:srgbClr val="C00000"/>
              </a:solidFill>
            </a:rPr>
            <a:t>Completely new lattice (diffraction limit at 10 keV)</a:t>
          </a:r>
          <a:endParaRPr lang="en-US" sz="2100" b="1" kern="1200" dirty="0">
            <a:solidFill>
              <a:srgbClr val="C00000"/>
            </a:solidFill>
          </a:endParaRPr>
        </a:p>
      </dsp:txBody>
      <dsp:txXfrm>
        <a:off x="3004083" y="731343"/>
        <a:ext cx="2632792" cy="3894640"/>
      </dsp:txXfrm>
    </dsp:sp>
    <dsp:sp modelId="{04DCD93D-75FC-4A89-8487-9265D5B28FED}">
      <dsp:nvSpPr>
        <dsp:cNvPr id="0" name=""/>
        <dsp:cNvSpPr/>
      </dsp:nvSpPr>
      <dsp:spPr>
        <a:xfrm>
          <a:off x="6005467" y="126543"/>
          <a:ext cx="2632792" cy="604800"/>
        </a:xfrm>
        <a:prstGeom prst="rect">
          <a:avLst/>
        </a:prstGeom>
        <a:solidFill>
          <a:srgbClr val="C000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sv-SE" sz="2100" kern="1200" dirty="0" smtClean="0"/>
            <a:t>1.5 GeV Ring</a:t>
          </a:r>
          <a:endParaRPr lang="en-US" sz="2100" kern="1200" dirty="0"/>
        </a:p>
      </dsp:txBody>
      <dsp:txXfrm>
        <a:off x="6005467" y="126543"/>
        <a:ext cx="2632792" cy="604800"/>
      </dsp:txXfrm>
    </dsp:sp>
    <dsp:sp modelId="{0111864B-ECF0-480F-B548-DD4CBA8A9DF8}">
      <dsp:nvSpPr>
        <dsp:cNvPr id="0" name=""/>
        <dsp:cNvSpPr/>
      </dsp:nvSpPr>
      <dsp:spPr>
        <a:xfrm>
          <a:off x="6005467" y="731343"/>
          <a:ext cx="2632792" cy="3894640"/>
        </a:xfrm>
        <a:prstGeom prst="rect">
          <a:avLst/>
        </a:prstGeom>
        <a:solidFill>
          <a:schemeClr val="tx2">
            <a:lumMod val="60000"/>
            <a:lumOff val="4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sv-SE" sz="2100" kern="1200" dirty="0" smtClean="0"/>
            <a:t>Timing modes </a:t>
          </a:r>
          <a:r>
            <a:rPr lang="sv-SE" sz="1400" kern="1200" dirty="0" smtClean="0"/>
            <a:t>(requested by User Community)</a:t>
          </a:r>
          <a:endParaRPr lang="en-US" sz="1400" kern="1200" dirty="0"/>
        </a:p>
      </dsp:txBody>
      <dsp:txXfrm>
        <a:off x="6005467" y="731343"/>
        <a:ext cx="2632792" cy="3894640"/>
      </dsp:txXfrm>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5E865A-0024-4DB2-99CC-62D88A99387D}" type="datetimeFigureOut">
              <a:rPr lang="sv-SE" smtClean="0"/>
              <a:t>2016-09-13</a:t>
            </a:fld>
            <a:endParaRPr lang="sv-S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E77D69-8C94-46A8-A743-622BC022F1EE}" type="slidenum">
              <a:rPr lang="sv-SE" smtClean="0"/>
              <a:t>‹#›</a:t>
            </a:fld>
            <a:endParaRPr lang="sv-SE"/>
          </a:p>
        </p:txBody>
      </p:sp>
    </p:spTree>
    <p:extLst>
      <p:ext uri="{BB962C8B-B14F-4D97-AF65-F5344CB8AC3E}">
        <p14:creationId xmlns:p14="http://schemas.microsoft.com/office/powerpoint/2010/main" val="2420260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sv-SE" smtClean="0"/>
              <a:t>MAX-lab – a national research facility jointly financed by the Research Council and Lund University. Synchrotron radiation is produced and used for experiments.</a:t>
            </a:r>
          </a:p>
          <a:p>
            <a:pPr eaLnBrk="1" hangingPunct="1"/>
            <a:endParaRPr lang="en-US" smtClean="0"/>
          </a:p>
          <a:p>
            <a:pPr eaLnBrk="1" hangingPunct="1"/>
            <a:r>
              <a:rPr lang="en-US" smtClean="0"/>
              <a:t>Three storage rings and an injector.</a:t>
            </a:r>
          </a:p>
          <a:p>
            <a:pPr eaLnBrk="1" hangingPunct="1"/>
            <a:endParaRPr lang="en-US" smtClean="0"/>
          </a:p>
          <a:p>
            <a:pPr eaLnBrk="1" hangingPunct="1"/>
            <a:r>
              <a:rPr lang="en-US" smtClean="0"/>
              <a:t>MAX I: 550 MeV, 32.4 m circumference, commissioned 1986</a:t>
            </a:r>
          </a:p>
          <a:p>
            <a:pPr eaLnBrk="1" hangingPunct="1"/>
            <a:r>
              <a:rPr lang="en-US" smtClean="0"/>
              <a:t>MAX II: 1.5 GeV, 90 m circumference, commissioned 1996</a:t>
            </a:r>
          </a:p>
          <a:p>
            <a:pPr eaLnBrk="1" hangingPunct="1"/>
            <a:r>
              <a:rPr lang="en-US" smtClean="0"/>
              <a:t>MAX III: 700 MeV, 36 m circumference, commissioned 2007</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8" name="Rektangel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pic>
        <p:nvPicPr>
          <p:cNvPr id="7" name="Bildobjekt 6" descr="MAX logga150.jpg"/>
          <p:cNvPicPr>
            <a:picLocks noChangeAspect="1"/>
          </p:cNvPicPr>
          <p:nvPr userDrawn="1"/>
        </p:nvPicPr>
        <p:blipFill>
          <a:blip r:embed="rId2" cstate="print"/>
          <a:stretch>
            <a:fillRect/>
          </a:stretch>
        </p:blipFill>
        <p:spPr>
          <a:xfrm>
            <a:off x="1289304" y="1988840"/>
            <a:ext cx="6565392" cy="2109216"/>
          </a:xfrm>
          <a:prstGeom prst="rect">
            <a:avLst/>
          </a:prstGeom>
        </p:spPr>
      </p:pic>
    </p:spTree>
    <p:extLst>
      <p:ext uri="{BB962C8B-B14F-4D97-AF65-F5344CB8AC3E}">
        <p14:creationId xmlns:p14="http://schemas.microsoft.com/office/powerpoint/2010/main" val="165117292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lvl1pPr>
              <a:defRPr/>
            </a:lvl1pPr>
          </a:lstStyle>
          <a:p>
            <a:r>
              <a:rPr lang="en-US" smtClean="0"/>
              <a:t>Click to edit Master title style</a:t>
            </a:r>
            <a:endParaRPr lang="en-GB"/>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Platshållare för innehåll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Platshållare för datum 6"/>
          <p:cNvSpPr>
            <a:spLocks noGrp="1"/>
          </p:cNvSpPr>
          <p:nvPr>
            <p:ph type="dt" sz="half" idx="10"/>
          </p:nvPr>
        </p:nvSpPr>
        <p:spPr>
          <a:xfrm>
            <a:off x="1113182" y="6419958"/>
            <a:ext cx="1082554" cy="365125"/>
          </a:xfrm>
          <a:prstGeom prst="rect">
            <a:avLst/>
          </a:prstGeom>
        </p:spPr>
        <p:txBody>
          <a:bodyPr/>
          <a:lstStyle/>
          <a:p>
            <a:fld id="{4ABAABA6-64B7-437E-B4CF-81D9187984C3}" type="datetimeFigureOut">
              <a:rPr lang="en-GB" smtClean="0">
                <a:solidFill>
                  <a:prstClr val="black">
                    <a:tint val="75000"/>
                  </a:prstClr>
                </a:solidFill>
              </a:rPr>
              <a:pPr/>
              <a:t>13/09/2016</a:t>
            </a:fld>
            <a:endParaRPr lang="en-GB">
              <a:solidFill>
                <a:prstClr val="black">
                  <a:tint val="75000"/>
                </a:prstClr>
              </a:solidFill>
            </a:endParaRPr>
          </a:p>
        </p:txBody>
      </p:sp>
      <p:sp>
        <p:nvSpPr>
          <p:cNvPr id="8" name="Platshållare för sidfot 7"/>
          <p:cNvSpPr>
            <a:spLocks noGrp="1"/>
          </p:cNvSpPr>
          <p:nvPr>
            <p:ph type="ftr" sz="quarter" idx="11"/>
          </p:nvPr>
        </p:nvSpPr>
        <p:spPr>
          <a:xfrm>
            <a:off x="3124200" y="6419958"/>
            <a:ext cx="2895600" cy="365125"/>
          </a:xfrm>
          <a:prstGeom prst="rect">
            <a:avLst/>
          </a:prstGeom>
        </p:spPr>
        <p:txBody>
          <a:bodyPr/>
          <a:lstStyle/>
          <a:p>
            <a:endParaRPr lang="en-GB">
              <a:solidFill>
                <a:prstClr val="black">
                  <a:tint val="75000"/>
                </a:prstClr>
              </a:solidFill>
            </a:endParaRPr>
          </a:p>
        </p:txBody>
      </p:sp>
      <p:sp>
        <p:nvSpPr>
          <p:cNvPr id="9" name="Platshållare för bildnummer 8"/>
          <p:cNvSpPr>
            <a:spLocks noGrp="1"/>
          </p:cNvSpPr>
          <p:nvPr>
            <p:ph type="sldNum" sz="quarter" idx="12"/>
          </p:nvPr>
        </p:nvSpPr>
        <p:spPr>
          <a:xfrm>
            <a:off x="254440" y="6419958"/>
            <a:ext cx="723569" cy="365125"/>
          </a:xfrm>
          <a:prstGeom prst="rect">
            <a:avLst/>
          </a:prstGeom>
        </p:spPr>
        <p:txBody>
          <a:bodyPr/>
          <a:lstStyle/>
          <a:p>
            <a:fld id="{DFE5BFA7-C27E-4DC1-B5F5-3F5F3F75777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492096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a:xfrm>
            <a:off x="1113182" y="6419958"/>
            <a:ext cx="1082554" cy="365125"/>
          </a:xfrm>
          <a:prstGeom prst="rect">
            <a:avLst/>
          </a:prstGeom>
        </p:spPr>
        <p:txBody>
          <a:bodyPr/>
          <a:lstStyle/>
          <a:p>
            <a:fld id="{4ABAABA6-64B7-437E-B4CF-81D9187984C3}" type="datetimeFigureOut">
              <a:rPr lang="en-GB" smtClean="0">
                <a:solidFill>
                  <a:prstClr val="black">
                    <a:tint val="75000"/>
                  </a:prstClr>
                </a:solidFill>
              </a:rPr>
              <a:pPr/>
              <a:t>13/09/2016</a:t>
            </a:fld>
            <a:endParaRPr lang="en-GB">
              <a:solidFill>
                <a:prstClr val="black">
                  <a:tint val="75000"/>
                </a:prstClr>
              </a:solidFill>
            </a:endParaRPr>
          </a:p>
        </p:txBody>
      </p:sp>
      <p:sp>
        <p:nvSpPr>
          <p:cNvPr id="3" name="Platshållare för sidfot 2"/>
          <p:cNvSpPr>
            <a:spLocks noGrp="1"/>
          </p:cNvSpPr>
          <p:nvPr>
            <p:ph type="ftr" sz="quarter" idx="11"/>
          </p:nvPr>
        </p:nvSpPr>
        <p:spPr>
          <a:xfrm>
            <a:off x="3124200" y="6419958"/>
            <a:ext cx="2895600" cy="365125"/>
          </a:xfrm>
          <a:prstGeom prst="rect">
            <a:avLst/>
          </a:prstGeom>
        </p:spPr>
        <p:txBody>
          <a:bodyPr/>
          <a:lstStyle/>
          <a:p>
            <a:endParaRPr lang="en-GB">
              <a:solidFill>
                <a:prstClr val="black">
                  <a:tint val="75000"/>
                </a:prstClr>
              </a:solidFill>
            </a:endParaRPr>
          </a:p>
        </p:txBody>
      </p:sp>
      <p:sp>
        <p:nvSpPr>
          <p:cNvPr id="4" name="Platshållare för bildnummer 3"/>
          <p:cNvSpPr>
            <a:spLocks noGrp="1"/>
          </p:cNvSpPr>
          <p:nvPr>
            <p:ph type="sldNum" sz="quarter" idx="12"/>
          </p:nvPr>
        </p:nvSpPr>
        <p:spPr>
          <a:xfrm>
            <a:off x="254440" y="6419958"/>
            <a:ext cx="723569" cy="365125"/>
          </a:xfrm>
          <a:prstGeom prst="rect">
            <a:avLst/>
          </a:prstGeom>
        </p:spPr>
        <p:txBody>
          <a:bodyPr/>
          <a:lstStyle/>
          <a:p>
            <a:fld id="{DFE5BFA7-C27E-4DC1-B5F5-3F5F3F75777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438886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Platshållare för innehåll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Platshållare för datum 4"/>
          <p:cNvSpPr>
            <a:spLocks noGrp="1"/>
          </p:cNvSpPr>
          <p:nvPr>
            <p:ph type="dt" sz="half" idx="10"/>
          </p:nvPr>
        </p:nvSpPr>
        <p:spPr>
          <a:xfrm>
            <a:off x="1113182" y="6419958"/>
            <a:ext cx="1082554" cy="365125"/>
          </a:xfrm>
          <a:prstGeom prst="rect">
            <a:avLst/>
          </a:prstGeom>
        </p:spPr>
        <p:txBody>
          <a:bodyPr/>
          <a:lstStyle/>
          <a:p>
            <a:fld id="{4ABAABA6-64B7-437E-B4CF-81D9187984C3}" type="datetimeFigureOut">
              <a:rPr lang="en-GB" smtClean="0">
                <a:solidFill>
                  <a:prstClr val="black">
                    <a:tint val="75000"/>
                  </a:prstClr>
                </a:solidFill>
              </a:rPr>
              <a:pPr/>
              <a:t>13/09/2016</a:t>
            </a:fld>
            <a:endParaRPr lang="en-GB">
              <a:solidFill>
                <a:prstClr val="black">
                  <a:tint val="75000"/>
                </a:prstClr>
              </a:solidFill>
            </a:endParaRPr>
          </a:p>
        </p:txBody>
      </p:sp>
      <p:sp>
        <p:nvSpPr>
          <p:cNvPr id="6" name="Platshållare för sidfot 5"/>
          <p:cNvSpPr>
            <a:spLocks noGrp="1"/>
          </p:cNvSpPr>
          <p:nvPr>
            <p:ph type="ftr" sz="quarter" idx="11"/>
          </p:nvPr>
        </p:nvSpPr>
        <p:spPr>
          <a:xfrm>
            <a:off x="3124200" y="6419958"/>
            <a:ext cx="2895600" cy="365125"/>
          </a:xfrm>
          <a:prstGeom prst="rect">
            <a:avLst/>
          </a:prstGeom>
        </p:spPr>
        <p:txBody>
          <a:bodyPr/>
          <a:lstStyle/>
          <a:p>
            <a:endParaRPr lang="en-GB">
              <a:solidFill>
                <a:prstClr val="black">
                  <a:tint val="75000"/>
                </a:prstClr>
              </a:solidFill>
            </a:endParaRPr>
          </a:p>
        </p:txBody>
      </p:sp>
      <p:sp>
        <p:nvSpPr>
          <p:cNvPr id="7" name="Platshållare för bildnummer 6"/>
          <p:cNvSpPr>
            <a:spLocks noGrp="1"/>
          </p:cNvSpPr>
          <p:nvPr>
            <p:ph type="sldNum" sz="quarter" idx="12"/>
          </p:nvPr>
        </p:nvSpPr>
        <p:spPr>
          <a:xfrm>
            <a:off x="254440" y="6419958"/>
            <a:ext cx="723569" cy="365125"/>
          </a:xfrm>
          <a:prstGeom prst="rect">
            <a:avLst/>
          </a:prstGeom>
        </p:spPr>
        <p:txBody>
          <a:bodyPr/>
          <a:lstStyle/>
          <a:p>
            <a:fld id="{DFE5BFA7-C27E-4DC1-B5F5-3F5F3F75777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00844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Platshållare för datum 4"/>
          <p:cNvSpPr>
            <a:spLocks noGrp="1"/>
          </p:cNvSpPr>
          <p:nvPr>
            <p:ph type="dt" sz="half" idx="10"/>
          </p:nvPr>
        </p:nvSpPr>
        <p:spPr>
          <a:xfrm>
            <a:off x="1113182" y="6419958"/>
            <a:ext cx="1082554" cy="365125"/>
          </a:xfrm>
          <a:prstGeom prst="rect">
            <a:avLst/>
          </a:prstGeom>
        </p:spPr>
        <p:txBody>
          <a:bodyPr/>
          <a:lstStyle/>
          <a:p>
            <a:fld id="{4ABAABA6-64B7-437E-B4CF-81D9187984C3}" type="datetimeFigureOut">
              <a:rPr lang="en-GB" smtClean="0">
                <a:solidFill>
                  <a:prstClr val="black">
                    <a:tint val="75000"/>
                  </a:prstClr>
                </a:solidFill>
              </a:rPr>
              <a:pPr/>
              <a:t>13/09/2016</a:t>
            </a:fld>
            <a:endParaRPr lang="en-GB">
              <a:solidFill>
                <a:prstClr val="black">
                  <a:tint val="75000"/>
                </a:prstClr>
              </a:solidFill>
            </a:endParaRPr>
          </a:p>
        </p:txBody>
      </p:sp>
      <p:sp>
        <p:nvSpPr>
          <p:cNvPr id="6" name="Platshållare för sidfot 5"/>
          <p:cNvSpPr>
            <a:spLocks noGrp="1"/>
          </p:cNvSpPr>
          <p:nvPr>
            <p:ph type="ftr" sz="quarter" idx="11"/>
          </p:nvPr>
        </p:nvSpPr>
        <p:spPr>
          <a:xfrm>
            <a:off x="3124200" y="6419958"/>
            <a:ext cx="2895600" cy="365125"/>
          </a:xfrm>
          <a:prstGeom prst="rect">
            <a:avLst/>
          </a:prstGeom>
        </p:spPr>
        <p:txBody>
          <a:bodyPr/>
          <a:lstStyle/>
          <a:p>
            <a:endParaRPr lang="en-GB">
              <a:solidFill>
                <a:prstClr val="black">
                  <a:tint val="75000"/>
                </a:prstClr>
              </a:solidFill>
            </a:endParaRPr>
          </a:p>
        </p:txBody>
      </p:sp>
      <p:sp>
        <p:nvSpPr>
          <p:cNvPr id="7" name="Platshållare för bildnummer 6"/>
          <p:cNvSpPr>
            <a:spLocks noGrp="1"/>
          </p:cNvSpPr>
          <p:nvPr>
            <p:ph type="sldNum" sz="quarter" idx="12"/>
          </p:nvPr>
        </p:nvSpPr>
        <p:spPr>
          <a:xfrm>
            <a:off x="254440" y="6419958"/>
            <a:ext cx="723569" cy="365125"/>
          </a:xfrm>
          <a:prstGeom prst="rect">
            <a:avLst/>
          </a:prstGeom>
        </p:spPr>
        <p:txBody>
          <a:bodyPr/>
          <a:lstStyle/>
          <a:p>
            <a:fld id="{DFE5BFA7-C27E-4DC1-B5F5-3F5F3F75777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379048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smtClean="0"/>
              <a:t>Click to edit Master title style</a:t>
            </a:r>
            <a:endParaRPr lang="en-GB"/>
          </a:p>
        </p:txBody>
      </p:sp>
      <p:sp>
        <p:nvSpPr>
          <p:cNvPr id="3" name="Platshållare för lodrät text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Platshållare för datum 3"/>
          <p:cNvSpPr>
            <a:spLocks noGrp="1"/>
          </p:cNvSpPr>
          <p:nvPr>
            <p:ph type="dt" sz="half" idx="10"/>
          </p:nvPr>
        </p:nvSpPr>
        <p:spPr>
          <a:xfrm>
            <a:off x="1113182" y="6419958"/>
            <a:ext cx="1082554" cy="365125"/>
          </a:xfrm>
          <a:prstGeom prst="rect">
            <a:avLst/>
          </a:prstGeom>
        </p:spPr>
        <p:txBody>
          <a:bodyPr/>
          <a:lstStyle/>
          <a:p>
            <a:fld id="{4ABAABA6-64B7-437E-B4CF-81D9187984C3}" type="datetimeFigureOut">
              <a:rPr lang="en-GB" smtClean="0">
                <a:solidFill>
                  <a:prstClr val="black">
                    <a:tint val="75000"/>
                  </a:prstClr>
                </a:solidFill>
              </a:rPr>
              <a:pPr/>
              <a:t>13/09/2016</a:t>
            </a:fld>
            <a:endParaRPr lang="en-GB">
              <a:solidFill>
                <a:prstClr val="black">
                  <a:tint val="75000"/>
                </a:prstClr>
              </a:solidFill>
            </a:endParaRPr>
          </a:p>
        </p:txBody>
      </p:sp>
      <p:sp>
        <p:nvSpPr>
          <p:cNvPr id="5" name="Platshållare för sidfot 4"/>
          <p:cNvSpPr>
            <a:spLocks noGrp="1"/>
          </p:cNvSpPr>
          <p:nvPr>
            <p:ph type="ftr" sz="quarter" idx="11"/>
          </p:nvPr>
        </p:nvSpPr>
        <p:spPr>
          <a:xfrm>
            <a:off x="3124200" y="6419958"/>
            <a:ext cx="2895600" cy="365125"/>
          </a:xfrm>
          <a:prstGeom prst="rect">
            <a:avLst/>
          </a:prstGeom>
        </p:spPr>
        <p:txBody>
          <a:bodyPr/>
          <a:lstStyle/>
          <a:p>
            <a:endParaRPr lang="en-GB">
              <a:solidFill>
                <a:prstClr val="black">
                  <a:tint val="75000"/>
                </a:prstClr>
              </a:solidFill>
            </a:endParaRPr>
          </a:p>
        </p:txBody>
      </p:sp>
      <p:sp>
        <p:nvSpPr>
          <p:cNvPr id="6" name="Platshållare för bildnummer 5"/>
          <p:cNvSpPr>
            <a:spLocks noGrp="1"/>
          </p:cNvSpPr>
          <p:nvPr>
            <p:ph type="sldNum" sz="quarter" idx="12"/>
          </p:nvPr>
        </p:nvSpPr>
        <p:spPr>
          <a:xfrm>
            <a:off x="254440" y="6419958"/>
            <a:ext cx="723569" cy="365125"/>
          </a:xfrm>
          <a:prstGeom prst="rect">
            <a:avLst/>
          </a:prstGeom>
        </p:spPr>
        <p:txBody>
          <a:bodyPr/>
          <a:lstStyle/>
          <a:p>
            <a:fld id="{DFE5BFA7-C27E-4DC1-B5F5-3F5F3F75777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813459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Platshållare för lodrät text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Platshållare för datum 3"/>
          <p:cNvSpPr>
            <a:spLocks noGrp="1"/>
          </p:cNvSpPr>
          <p:nvPr>
            <p:ph type="dt" sz="half" idx="10"/>
          </p:nvPr>
        </p:nvSpPr>
        <p:spPr>
          <a:xfrm>
            <a:off x="1113182" y="6419958"/>
            <a:ext cx="1082554" cy="365125"/>
          </a:xfrm>
          <a:prstGeom prst="rect">
            <a:avLst/>
          </a:prstGeom>
        </p:spPr>
        <p:txBody>
          <a:bodyPr/>
          <a:lstStyle/>
          <a:p>
            <a:fld id="{4ABAABA6-64B7-437E-B4CF-81D9187984C3}" type="datetimeFigureOut">
              <a:rPr lang="en-GB" smtClean="0">
                <a:solidFill>
                  <a:prstClr val="black">
                    <a:tint val="75000"/>
                  </a:prstClr>
                </a:solidFill>
              </a:rPr>
              <a:pPr/>
              <a:t>13/09/2016</a:t>
            </a:fld>
            <a:endParaRPr lang="en-GB">
              <a:solidFill>
                <a:prstClr val="black">
                  <a:tint val="75000"/>
                </a:prstClr>
              </a:solidFill>
            </a:endParaRPr>
          </a:p>
        </p:txBody>
      </p:sp>
      <p:sp>
        <p:nvSpPr>
          <p:cNvPr id="5" name="Platshållare för sidfot 4"/>
          <p:cNvSpPr>
            <a:spLocks noGrp="1"/>
          </p:cNvSpPr>
          <p:nvPr>
            <p:ph type="ftr" sz="quarter" idx="11"/>
          </p:nvPr>
        </p:nvSpPr>
        <p:spPr>
          <a:xfrm>
            <a:off x="3124200" y="6419958"/>
            <a:ext cx="2895600" cy="365125"/>
          </a:xfrm>
          <a:prstGeom prst="rect">
            <a:avLst/>
          </a:prstGeom>
        </p:spPr>
        <p:txBody>
          <a:bodyPr/>
          <a:lstStyle/>
          <a:p>
            <a:endParaRPr lang="en-GB">
              <a:solidFill>
                <a:prstClr val="black">
                  <a:tint val="75000"/>
                </a:prstClr>
              </a:solidFill>
            </a:endParaRPr>
          </a:p>
        </p:txBody>
      </p:sp>
      <p:sp>
        <p:nvSpPr>
          <p:cNvPr id="6" name="Platshållare för bildnummer 5"/>
          <p:cNvSpPr>
            <a:spLocks noGrp="1"/>
          </p:cNvSpPr>
          <p:nvPr>
            <p:ph type="sldNum" sz="quarter" idx="12"/>
          </p:nvPr>
        </p:nvSpPr>
        <p:spPr>
          <a:xfrm>
            <a:off x="254440" y="6419958"/>
            <a:ext cx="723569" cy="365125"/>
          </a:xfrm>
          <a:prstGeom prst="rect">
            <a:avLst/>
          </a:prstGeom>
        </p:spPr>
        <p:txBody>
          <a:bodyPr/>
          <a:lstStyle/>
          <a:p>
            <a:fld id="{DFE5BFA7-C27E-4DC1-B5F5-3F5F3F75777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2334311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Rubrikbild">
    <p:spTree>
      <p:nvGrpSpPr>
        <p:cNvPr id="1" name=""/>
        <p:cNvGrpSpPr/>
        <p:nvPr/>
      </p:nvGrpSpPr>
      <p:grpSpPr>
        <a:xfrm>
          <a:off x="0" y="0"/>
          <a:ext cx="0" cy="0"/>
          <a:chOff x="0" y="0"/>
          <a:chExt cx="0" cy="0"/>
        </a:xfrm>
      </p:grpSpPr>
      <p:pic>
        <p:nvPicPr>
          <p:cNvPr id="9" name="Bildobjekt 8" descr="Inledningsida 150.jpg"/>
          <p:cNvPicPr>
            <a:picLocks noChangeAspect="1"/>
          </p:cNvPicPr>
          <p:nvPr userDrawn="1"/>
        </p:nvPicPr>
        <p:blipFill>
          <a:blip r:embed="rId2" cstate="print"/>
          <a:stretch>
            <a:fillRect/>
          </a:stretch>
        </p:blipFill>
        <p:spPr>
          <a:xfrm>
            <a:off x="1015" y="0"/>
            <a:ext cx="9150096" cy="6864096"/>
          </a:xfrm>
          <a:prstGeom prst="rect">
            <a:avLst/>
          </a:prstGeom>
        </p:spPr>
      </p:pic>
      <p:sp>
        <p:nvSpPr>
          <p:cNvPr id="2" name="Rubrik 1"/>
          <p:cNvSpPr>
            <a:spLocks noGrp="1"/>
          </p:cNvSpPr>
          <p:nvPr>
            <p:ph type="ctrTitle"/>
          </p:nvPr>
        </p:nvSpPr>
        <p:spPr>
          <a:xfrm>
            <a:off x="1463040" y="4086441"/>
            <a:ext cx="6217920" cy="1470025"/>
          </a:xfrm>
        </p:spPr>
        <p:txBody>
          <a:bodyPr anchor="b" anchorCtr="0"/>
          <a:lstStyle>
            <a:lvl1pPr algn="ctr">
              <a:defRPr>
                <a:solidFill>
                  <a:schemeClr val="bg1"/>
                </a:solidFill>
                <a:latin typeface="+mj-lt"/>
              </a:defRPr>
            </a:lvl1pPr>
          </a:lstStyle>
          <a:p>
            <a:r>
              <a:rPr lang="en-US" smtClean="0"/>
              <a:t>Click to edit Master title style</a:t>
            </a:r>
            <a:endParaRPr lang="en-GB"/>
          </a:p>
        </p:txBody>
      </p:sp>
      <p:sp>
        <p:nvSpPr>
          <p:cNvPr id="3" name="Underrubrik 2"/>
          <p:cNvSpPr>
            <a:spLocks noGrp="1"/>
          </p:cNvSpPr>
          <p:nvPr>
            <p:ph type="subTitle" idx="1"/>
          </p:nvPr>
        </p:nvSpPr>
        <p:spPr>
          <a:xfrm>
            <a:off x="2313830" y="5597191"/>
            <a:ext cx="4516340" cy="864096"/>
          </a:xfrm>
        </p:spPr>
        <p:txBody>
          <a:bodyPr/>
          <a:lstStyle>
            <a:lvl1pPr marL="0" indent="0" algn="ctr">
              <a:lnSpc>
                <a:spcPts val="2400"/>
              </a:lnSpc>
              <a:buNone/>
              <a:defRPr>
                <a:solidFill>
                  <a:schemeClr val="bg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pic>
        <p:nvPicPr>
          <p:cNvPr id="10" name="Bildobjekt 9" descr="logoneg.png"/>
          <p:cNvPicPr>
            <a:picLocks noChangeAspect="1"/>
          </p:cNvPicPr>
          <p:nvPr userDrawn="1"/>
        </p:nvPicPr>
        <p:blipFill>
          <a:blip r:embed="rId3" cstate="print"/>
          <a:stretch>
            <a:fillRect/>
          </a:stretch>
        </p:blipFill>
        <p:spPr>
          <a:xfrm>
            <a:off x="7985644" y="6375528"/>
            <a:ext cx="930477" cy="288806"/>
          </a:xfrm>
          <a:prstGeom prst="rect">
            <a:avLst/>
          </a:prstGeom>
        </p:spPr>
      </p:pic>
    </p:spTree>
    <p:extLst>
      <p:ext uri="{BB962C8B-B14F-4D97-AF65-F5344CB8AC3E}">
        <p14:creationId xmlns:p14="http://schemas.microsoft.com/office/powerpoint/2010/main" val="27877400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smtClean="0"/>
              <a:t>Click to edit Master title style</a:t>
            </a:r>
            <a:endParaRPr lang="en-GB"/>
          </a:p>
        </p:txBody>
      </p:sp>
      <p:sp>
        <p:nvSpPr>
          <p:cNvPr id="3" name="Platshållare för innehåll 2"/>
          <p:cNvSpPr>
            <a:spLocks noGrp="1"/>
          </p:cNvSpPr>
          <p:nvPr>
            <p:ph idx="1"/>
          </p:nvPr>
        </p:nvSpPr>
        <p:spPr/>
        <p:txBody>
          <a:bodyPr/>
          <a:lstStyle>
            <a:lvl1pPr>
              <a:defRPr>
                <a:solidFill>
                  <a:schemeClr val="bg2">
                    <a:lumMod val="50000"/>
                  </a:schemeClr>
                </a:solidFill>
              </a:defRPr>
            </a:lvl1pPr>
            <a:lvl2pPr>
              <a:defRPr>
                <a:solidFill>
                  <a:schemeClr val="bg2">
                    <a:lumMod val="50000"/>
                  </a:schemeClr>
                </a:solidFill>
              </a:defRPr>
            </a:lvl2pPr>
            <a:lvl3pPr>
              <a:defRPr>
                <a:solidFill>
                  <a:schemeClr val="bg2">
                    <a:lumMod val="50000"/>
                  </a:schemeClr>
                </a:solidFill>
              </a:defRPr>
            </a:lvl3pPr>
            <a:lvl4pPr>
              <a:defRPr>
                <a:solidFill>
                  <a:schemeClr val="bg2">
                    <a:lumMod val="50000"/>
                  </a:schemeClr>
                </a:solidFill>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40300815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Rubrik och innehåll">
    <p:spTree>
      <p:nvGrpSpPr>
        <p:cNvPr id="1" name=""/>
        <p:cNvGrpSpPr/>
        <p:nvPr/>
      </p:nvGrpSpPr>
      <p:grpSpPr>
        <a:xfrm>
          <a:off x="0" y="0"/>
          <a:ext cx="0" cy="0"/>
          <a:chOff x="0" y="0"/>
          <a:chExt cx="0" cy="0"/>
        </a:xfrm>
      </p:grpSpPr>
      <p:pic>
        <p:nvPicPr>
          <p:cNvPr id="10" name="Bildobjekt 9" descr="green bkg 150.jpg"/>
          <p:cNvPicPr>
            <a:picLocks noChangeAspect="1"/>
          </p:cNvPicPr>
          <p:nvPr userDrawn="1"/>
        </p:nvPicPr>
        <p:blipFill>
          <a:blip r:embed="rId2" cstate="print"/>
          <a:stretch>
            <a:fillRect/>
          </a:stretch>
        </p:blipFill>
        <p:spPr>
          <a:xfrm>
            <a:off x="1015" y="0"/>
            <a:ext cx="9150096" cy="6864096"/>
          </a:xfrm>
          <a:prstGeom prst="rect">
            <a:avLst/>
          </a:prstGeom>
        </p:spPr>
      </p:pic>
      <p:sp>
        <p:nvSpPr>
          <p:cNvPr id="2" name="Rubrik 1"/>
          <p:cNvSpPr>
            <a:spLocks noGrp="1"/>
          </p:cNvSpPr>
          <p:nvPr>
            <p:ph type="title"/>
          </p:nvPr>
        </p:nvSpPr>
        <p:spPr/>
        <p:txBody>
          <a:bodyPr/>
          <a:lstStyle>
            <a:lvl1pPr>
              <a:defRPr>
                <a:solidFill>
                  <a:schemeClr val="bg1"/>
                </a:solidFill>
              </a:defRPr>
            </a:lvl1pPr>
          </a:lstStyle>
          <a:p>
            <a:r>
              <a:rPr lang="en-US" smtClean="0"/>
              <a:t>Click to edit Master title style</a:t>
            </a:r>
            <a:endParaRPr lang="en-GB"/>
          </a:p>
        </p:txBody>
      </p:sp>
      <p:sp>
        <p:nvSpPr>
          <p:cNvPr id="3" name="Platshållare för innehåll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Platshållare för datum 3"/>
          <p:cNvSpPr>
            <a:spLocks noGrp="1"/>
          </p:cNvSpPr>
          <p:nvPr>
            <p:ph type="dt" sz="half" idx="10"/>
          </p:nvPr>
        </p:nvSpPr>
        <p:spPr>
          <a:xfrm>
            <a:off x="1113182" y="6419958"/>
            <a:ext cx="1082554" cy="365125"/>
          </a:xfrm>
          <a:prstGeom prst="rect">
            <a:avLst/>
          </a:prstGeom>
        </p:spPr>
        <p:txBody>
          <a:bodyPr/>
          <a:lstStyle>
            <a:lvl1pPr>
              <a:defRPr>
                <a:solidFill>
                  <a:schemeClr val="bg1"/>
                </a:solidFill>
              </a:defRPr>
            </a:lvl1pPr>
          </a:lstStyle>
          <a:p>
            <a:fld id="{4ABAABA6-64B7-437E-B4CF-81D9187984C3}" type="datetimeFigureOut">
              <a:rPr lang="en-GB" smtClean="0">
                <a:solidFill>
                  <a:srgbClr val="FFFFFF"/>
                </a:solidFill>
              </a:rPr>
              <a:pPr/>
              <a:t>13/09/2016</a:t>
            </a:fld>
            <a:endParaRPr lang="en-GB">
              <a:solidFill>
                <a:srgbClr val="FFFFFF"/>
              </a:solidFill>
            </a:endParaRPr>
          </a:p>
        </p:txBody>
      </p:sp>
      <p:sp>
        <p:nvSpPr>
          <p:cNvPr id="5" name="Platshållare för sidfot 4"/>
          <p:cNvSpPr>
            <a:spLocks noGrp="1"/>
          </p:cNvSpPr>
          <p:nvPr>
            <p:ph type="ftr" sz="quarter" idx="11"/>
          </p:nvPr>
        </p:nvSpPr>
        <p:spPr>
          <a:xfrm>
            <a:off x="3124200" y="6419958"/>
            <a:ext cx="2895600" cy="365125"/>
          </a:xfrm>
          <a:prstGeom prst="rect">
            <a:avLst/>
          </a:prstGeom>
        </p:spPr>
        <p:txBody>
          <a:bodyPr/>
          <a:lstStyle>
            <a:lvl1pPr>
              <a:defRPr>
                <a:solidFill>
                  <a:schemeClr val="bg1"/>
                </a:solidFill>
              </a:defRPr>
            </a:lvl1pPr>
          </a:lstStyle>
          <a:p>
            <a:endParaRPr lang="en-GB">
              <a:solidFill>
                <a:srgbClr val="FFFFFF"/>
              </a:solidFill>
            </a:endParaRPr>
          </a:p>
        </p:txBody>
      </p:sp>
      <p:sp>
        <p:nvSpPr>
          <p:cNvPr id="6" name="Platshållare för bildnummer 5"/>
          <p:cNvSpPr>
            <a:spLocks noGrp="1"/>
          </p:cNvSpPr>
          <p:nvPr>
            <p:ph type="sldNum" sz="quarter" idx="12"/>
          </p:nvPr>
        </p:nvSpPr>
        <p:spPr>
          <a:xfrm>
            <a:off x="254440" y="6419958"/>
            <a:ext cx="723569" cy="365125"/>
          </a:xfrm>
          <a:prstGeom prst="rect">
            <a:avLst/>
          </a:prstGeom>
        </p:spPr>
        <p:txBody>
          <a:bodyPr/>
          <a:lstStyle>
            <a:lvl1pPr>
              <a:defRPr>
                <a:solidFill>
                  <a:schemeClr val="bg1"/>
                </a:solidFill>
              </a:defRPr>
            </a:lvl1pPr>
          </a:lstStyle>
          <a:p>
            <a:fld id="{DFE5BFA7-C27E-4DC1-B5F5-3F5F3F757776}" type="slidenum">
              <a:rPr lang="en-GB" smtClean="0">
                <a:solidFill>
                  <a:srgbClr val="FFFFFF"/>
                </a:solidFill>
              </a:rPr>
              <a:pPr/>
              <a:t>‹#›</a:t>
            </a:fld>
            <a:endParaRPr lang="en-GB">
              <a:solidFill>
                <a:srgbClr val="FFFFFF"/>
              </a:solidFill>
            </a:endParaRPr>
          </a:p>
        </p:txBody>
      </p:sp>
      <p:pic>
        <p:nvPicPr>
          <p:cNvPr id="9" name="Bildobjekt 8" descr="logoneg.png"/>
          <p:cNvPicPr>
            <a:picLocks noChangeAspect="1"/>
          </p:cNvPicPr>
          <p:nvPr userDrawn="1"/>
        </p:nvPicPr>
        <p:blipFill>
          <a:blip r:embed="rId3" cstate="print"/>
          <a:stretch>
            <a:fillRect/>
          </a:stretch>
        </p:blipFill>
        <p:spPr>
          <a:xfrm>
            <a:off x="7985644" y="6375528"/>
            <a:ext cx="930477" cy="288806"/>
          </a:xfrm>
          <a:prstGeom prst="rect">
            <a:avLst/>
          </a:prstGeom>
        </p:spPr>
      </p:pic>
    </p:spTree>
    <p:extLst>
      <p:ext uri="{BB962C8B-B14F-4D97-AF65-F5344CB8AC3E}">
        <p14:creationId xmlns:p14="http://schemas.microsoft.com/office/powerpoint/2010/main" val="33554720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Rubrik och innehåll">
    <p:spTree>
      <p:nvGrpSpPr>
        <p:cNvPr id="1" name=""/>
        <p:cNvGrpSpPr/>
        <p:nvPr/>
      </p:nvGrpSpPr>
      <p:grpSpPr>
        <a:xfrm>
          <a:off x="0" y="0"/>
          <a:ext cx="0" cy="0"/>
          <a:chOff x="0" y="0"/>
          <a:chExt cx="0" cy="0"/>
        </a:xfrm>
      </p:grpSpPr>
      <p:pic>
        <p:nvPicPr>
          <p:cNvPr id="10" name="Bildobjekt 9" descr="orange bkg ny150.jpg"/>
          <p:cNvPicPr>
            <a:picLocks noChangeAspect="1"/>
          </p:cNvPicPr>
          <p:nvPr userDrawn="1"/>
        </p:nvPicPr>
        <p:blipFill>
          <a:blip r:embed="rId2" cstate="print"/>
          <a:stretch>
            <a:fillRect/>
          </a:stretch>
        </p:blipFill>
        <p:spPr>
          <a:xfrm>
            <a:off x="1015" y="0"/>
            <a:ext cx="9150096" cy="6864096"/>
          </a:xfrm>
          <a:prstGeom prst="rect">
            <a:avLst/>
          </a:prstGeom>
        </p:spPr>
      </p:pic>
      <p:sp>
        <p:nvSpPr>
          <p:cNvPr id="2" name="Rubrik 1"/>
          <p:cNvSpPr>
            <a:spLocks noGrp="1"/>
          </p:cNvSpPr>
          <p:nvPr>
            <p:ph type="title"/>
          </p:nvPr>
        </p:nvSpPr>
        <p:spPr/>
        <p:txBody>
          <a:bodyPr/>
          <a:lstStyle>
            <a:lvl1pPr>
              <a:defRPr>
                <a:solidFill>
                  <a:schemeClr val="bg1"/>
                </a:solidFill>
              </a:defRPr>
            </a:lvl1pPr>
          </a:lstStyle>
          <a:p>
            <a:r>
              <a:rPr lang="en-US" smtClean="0"/>
              <a:t>Click to edit Master title style</a:t>
            </a:r>
            <a:endParaRPr lang="en-GB"/>
          </a:p>
        </p:txBody>
      </p:sp>
      <p:sp>
        <p:nvSpPr>
          <p:cNvPr id="3" name="Platshållare för innehåll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Platshållare för datum 3"/>
          <p:cNvSpPr>
            <a:spLocks noGrp="1"/>
          </p:cNvSpPr>
          <p:nvPr>
            <p:ph type="dt" sz="half" idx="10"/>
          </p:nvPr>
        </p:nvSpPr>
        <p:spPr>
          <a:xfrm>
            <a:off x="1113182" y="6419958"/>
            <a:ext cx="1082554" cy="365125"/>
          </a:xfrm>
          <a:prstGeom prst="rect">
            <a:avLst/>
          </a:prstGeom>
        </p:spPr>
        <p:txBody>
          <a:bodyPr/>
          <a:lstStyle>
            <a:lvl1pPr>
              <a:defRPr>
                <a:solidFill>
                  <a:schemeClr val="bg1"/>
                </a:solidFill>
              </a:defRPr>
            </a:lvl1pPr>
          </a:lstStyle>
          <a:p>
            <a:fld id="{4ABAABA6-64B7-437E-B4CF-81D9187984C3}" type="datetimeFigureOut">
              <a:rPr lang="en-GB" smtClean="0">
                <a:solidFill>
                  <a:srgbClr val="FFFFFF"/>
                </a:solidFill>
              </a:rPr>
              <a:pPr/>
              <a:t>13/09/2016</a:t>
            </a:fld>
            <a:endParaRPr lang="en-GB">
              <a:solidFill>
                <a:srgbClr val="FFFFFF"/>
              </a:solidFill>
            </a:endParaRPr>
          </a:p>
        </p:txBody>
      </p:sp>
      <p:sp>
        <p:nvSpPr>
          <p:cNvPr id="5" name="Platshållare för sidfot 4"/>
          <p:cNvSpPr>
            <a:spLocks noGrp="1"/>
          </p:cNvSpPr>
          <p:nvPr>
            <p:ph type="ftr" sz="quarter" idx="11"/>
          </p:nvPr>
        </p:nvSpPr>
        <p:spPr>
          <a:xfrm>
            <a:off x="3124200" y="6419958"/>
            <a:ext cx="2895600" cy="365125"/>
          </a:xfrm>
          <a:prstGeom prst="rect">
            <a:avLst/>
          </a:prstGeom>
        </p:spPr>
        <p:txBody>
          <a:bodyPr/>
          <a:lstStyle>
            <a:lvl1pPr>
              <a:defRPr>
                <a:solidFill>
                  <a:schemeClr val="bg1"/>
                </a:solidFill>
              </a:defRPr>
            </a:lvl1pPr>
          </a:lstStyle>
          <a:p>
            <a:endParaRPr lang="en-GB">
              <a:solidFill>
                <a:srgbClr val="FFFFFF"/>
              </a:solidFill>
            </a:endParaRPr>
          </a:p>
        </p:txBody>
      </p:sp>
      <p:sp>
        <p:nvSpPr>
          <p:cNvPr id="6" name="Platshållare för bildnummer 5"/>
          <p:cNvSpPr>
            <a:spLocks noGrp="1"/>
          </p:cNvSpPr>
          <p:nvPr>
            <p:ph type="sldNum" sz="quarter" idx="12"/>
          </p:nvPr>
        </p:nvSpPr>
        <p:spPr>
          <a:xfrm>
            <a:off x="254440" y="6419958"/>
            <a:ext cx="723569" cy="365125"/>
          </a:xfrm>
          <a:prstGeom prst="rect">
            <a:avLst/>
          </a:prstGeom>
        </p:spPr>
        <p:txBody>
          <a:bodyPr/>
          <a:lstStyle>
            <a:lvl1pPr>
              <a:defRPr>
                <a:solidFill>
                  <a:schemeClr val="bg1"/>
                </a:solidFill>
              </a:defRPr>
            </a:lvl1pPr>
          </a:lstStyle>
          <a:p>
            <a:fld id="{DFE5BFA7-C27E-4DC1-B5F5-3F5F3F757776}" type="slidenum">
              <a:rPr lang="en-GB" smtClean="0">
                <a:solidFill>
                  <a:srgbClr val="FFFFFF"/>
                </a:solidFill>
              </a:rPr>
              <a:pPr/>
              <a:t>‹#›</a:t>
            </a:fld>
            <a:endParaRPr lang="en-GB">
              <a:solidFill>
                <a:srgbClr val="FFFFFF"/>
              </a:solidFill>
            </a:endParaRPr>
          </a:p>
        </p:txBody>
      </p:sp>
      <p:pic>
        <p:nvPicPr>
          <p:cNvPr id="9" name="Bildobjekt 8" descr="logoneg.png"/>
          <p:cNvPicPr>
            <a:picLocks noChangeAspect="1"/>
          </p:cNvPicPr>
          <p:nvPr userDrawn="1"/>
        </p:nvPicPr>
        <p:blipFill>
          <a:blip r:embed="rId3" cstate="print"/>
          <a:stretch>
            <a:fillRect/>
          </a:stretch>
        </p:blipFill>
        <p:spPr>
          <a:xfrm>
            <a:off x="7985644" y="6375528"/>
            <a:ext cx="930477" cy="288806"/>
          </a:xfrm>
          <a:prstGeom prst="rect">
            <a:avLst/>
          </a:prstGeom>
        </p:spPr>
      </p:pic>
    </p:spTree>
    <p:extLst>
      <p:ext uri="{BB962C8B-B14F-4D97-AF65-F5344CB8AC3E}">
        <p14:creationId xmlns:p14="http://schemas.microsoft.com/office/powerpoint/2010/main" val="4193057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smtClean="0"/>
              <a:t>Click to edit Master title style</a:t>
            </a:r>
            <a:endParaRPr lang="en-GB"/>
          </a:p>
        </p:txBody>
      </p:sp>
      <p:sp>
        <p:nvSpPr>
          <p:cNvPr id="3" name="Platshållare för datum 2"/>
          <p:cNvSpPr>
            <a:spLocks noGrp="1"/>
          </p:cNvSpPr>
          <p:nvPr>
            <p:ph type="dt" sz="half" idx="10"/>
          </p:nvPr>
        </p:nvSpPr>
        <p:spPr>
          <a:xfrm>
            <a:off x="1113182" y="6419958"/>
            <a:ext cx="1082554" cy="365125"/>
          </a:xfrm>
          <a:prstGeom prst="rect">
            <a:avLst/>
          </a:prstGeom>
        </p:spPr>
        <p:txBody>
          <a:bodyPr/>
          <a:lstStyle/>
          <a:p>
            <a:fld id="{4ABAABA6-64B7-437E-B4CF-81D9187984C3}" type="datetimeFigureOut">
              <a:rPr lang="en-GB" smtClean="0">
                <a:solidFill>
                  <a:prstClr val="black">
                    <a:tint val="75000"/>
                  </a:prstClr>
                </a:solidFill>
              </a:rPr>
              <a:pPr/>
              <a:t>13/09/2016</a:t>
            </a:fld>
            <a:endParaRPr lang="en-GB">
              <a:solidFill>
                <a:prstClr val="black">
                  <a:tint val="75000"/>
                </a:prstClr>
              </a:solidFill>
            </a:endParaRPr>
          </a:p>
        </p:txBody>
      </p:sp>
      <p:sp>
        <p:nvSpPr>
          <p:cNvPr id="4" name="Platshållare för sidfot 3"/>
          <p:cNvSpPr>
            <a:spLocks noGrp="1"/>
          </p:cNvSpPr>
          <p:nvPr>
            <p:ph type="ftr" sz="quarter" idx="11"/>
          </p:nvPr>
        </p:nvSpPr>
        <p:spPr>
          <a:xfrm>
            <a:off x="3124200" y="6419958"/>
            <a:ext cx="2895600" cy="365125"/>
          </a:xfrm>
          <a:prstGeom prst="rect">
            <a:avLst/>
          </a:prstGeom>
        </p:spPr>
        <p:txBody>
          <a:bodyPr/>
          <a:lstStyle/>
          <a:p>
            <a:endParaRPr lang="en-GB">
              <a:solidFill>
                <a:prstClr val="black">
                  <a:tint val="75000"/>
                </a:prstClr>
              </a:solidFill>
            </a:endParaRPr>
          </a:p>
        </p:txBody>
      </p:sp>
      <p:sp>
        <p:nvSpPr>
          <p:cNvPr id="5" name="Platshållare för bildnummer 4"/>
          <p:cNvSpPr>
            <a:spLocks noGrp="1"/>
          </p:cNvSpPr>
          <p:nvPr>
            <p:ph type="sldNum" sz="quarter" idx="12"/>
          </p:nvPr>
        </p:nvSpPr>
        <p:spPr>
          <a:xfrm>
            <a:off x="254440" y="6419958"/>
            <a:ext cx="723569" cy="365125"/>
          </a:xfrm>
          <a:prstGeom prst="rect">
            <a:avLst/>
          </a:prstGeom>
        </p:spPr>
        <p:txBody>
          <a:bodyPr/>
          <a:lstStyle/>
          <a:p>
            <a:fld id="{DFE5BFA7-C27E-4DC1-B5F5-3F5F3F757776}" type="slidenum">
              <a:rPr lang="en-GB" smtClean="0">
                <a:solidFill>
                  <a:prstClr val="black">
                    <a:tint val="75000"/>
                  </a:prstClr>
                </a:solidFill>
              </a:rPr>
              <a:pPr/>
              <a:t>‹#›</a:t>
            </a:fld>
            <a:endParaRPr lang="en-GB">
              <a:solidFill>
                <a:prstClr val="black">
                  <a:tint val="75000"/>
                </a:prstClr>
              </a:solidFill>
            </a:endParaRPr>
          </a:p>
        </p:txBody>
      </p:sp>
      <p:pic>
        <p:nvPicPr>
          <p:cNvPr id="8" name="Bildobjekt 7" descr="Max IV-3 bild 150.jpg"/>
          <p:cNvPicPr>
            <a:picLocks noChangeAspect="1"/>
          </p:cNvPicPr>
          <p:nvPr userDrawn="1"/>
        </p:nvPicPr>
        <p:blipFill>
          <a:blip r:embed="rId2" cstate="print"/>
          <a:stretch>
            <a:fillRect/>
          </a:stretch>
        </p:blipFill>
        <p:spPr>
          <a:xfrm>
            <a:off x="0" y="1548517"/>
            <a:ext cx="9144000" cy="4572000"/>
          </a:xfrm>
          <a:prstGeom prst="rect">
            <a:avLst/>
          </a:prstGeom>
        </p:spPr>
      </p:pic>
    </p:spTree>
    <p:extLst>
      <p:ext uri="{BB962C8B-B14F-4D97-AF65-F5344CB8AC3E}">
        <p14:creationId xmlns:p14="http://schemas.microsoft.com/office/powerpoint/2010/main" val="30096845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smtClean="0"/>
              <a:t>Click to edit Master title style</a:t>
            </a:r>
            <a:endParaRPr lang="en-GB"/>
          </a:p>
        </p:txBody>
      </p:sp>
      <p:sp>
        <p:nvSpPr>
          <p:cNvPr id="3" name="Platshållare för datum 2"/>
          <p:cNvSpPr>
            <a:spLocks noGrp="1"/>
          </p:cNvSpPr>
          <p:nvPr>
            <p:ph type="dt" sz="half" idx="10"/>
          </p:nvPr>
        </p:nvSpPr>
        <p:spPr>
          <a:xfrm>
            <a:off x="1113182" y="6419958"/>
            <a:ext cx="1082554" cy="365125"/>
          </a:xfrm>
          <a:prstGeom prst="rect">
            <a:avLst/>
          </a:prstGeom>
        </p:spPr>
        <p:txBody>
          <a:bodyPr/>
          <a:lstStyle>
            <a:lvl1pPr>
              <a:defRPr/>
            </a:lvl1pPr>
          </a:lstStyle>
          <a:p>
            <a:r>
              <a:rPr lang="en-GB" dirty="0" smtClean="0">
                <a:solidFill>
                  <a:prstClr val="black">
                    <a:tint val="75000"/>
                  </a:prstClr>
                </a:solidFill>
              </a:rPr>
              <a:t>September 2014</a:t>
            </a:r>
            <a:endParaRPr lang="en-GB" dirty="0">
              <a:solidFill>
                <a:prstClr val="black">
                  <a:tint val="75000"/>
                </a:prstClr>
              </a:solidFill>
            </a:endParaRPr>
          </a:p>
        </p:txBody>
      </p:sp>
      <p:sp>
        <p:nvSpPr>
          <p:cNvPr id="4" name="Platshållare för sidfot 3"/>
          <p:cNvSpPr>
            <a:spLocks noGrp="1"/>
          </p:cNvSpPr>
          <p:nvPr>
            <p:ph type="ftr" sz="quarter" idx="11"/>
          </p:nvPr>
        </p:nvSpPr>
        <p:spPr>
          <a:xfrm>
            <a:off x="3124200" y="6419958"/>
            <a:ext cx="2895600" cy="365125"/>
          </a:xfrm>
          <a:prstGeom prst="rect">
            <a:avLst/>
          </a:prstGeom>
        </p:spPr>
        <p:txBody>
          <a:bodyPr/>
          <a:lstStyle/>
          <a:p>
            <a:r>
              <a:rPr lang="en-GB" dirty="0" smtClean="0">
                <a:solidFill>
                  <a:prstClr val="black">
                    <a:tint val="75000"/>
                  </a:prstClr>
                </a:solidFill>
              </a:rPr>
              <a:t>MAX IV Storage Rings Status – MAX IV MAC Meeting</a:t>
            </a:r>
          </a:p>
          <a:p>
            <a:endParaRPr lang="en-GB" dirty="0">
              <a:solidFill>
                <a:prstClr val="black">
                  <a:tint val="75000"/>
                </a:prstClr>
              </a:solidFill>
            </a:endParaRPr>
          </a:p>
        </p:txBody>
      </p:sp>
      <p:sp>
        <p:nvSpPr>
          <p:cNvPr id="5" name="Platshållare för bildnummer 4"/>
          <p:cNvSpPr>
            <a:spLocks noGrp="1"/>
          </p:cNvSpPr>
          <p:nvPr>
            <p:ph type="sldNum" sz="quarter" idx="12"/>
          </p:nvPr>
        </p:nvSpPr>
        <p:spPr>
          <a:xfrm>
            <a:off x="254440" y="6419958"/>
            <a:ext cx="723569" cy="365125"/>
          </a:xfrm>
          <a:prstGeom prst="rect">
            <a:avLst/>
          </a:prstGeom>
        </p:spPr>
        <p:txBody>
          <a:bodyPr/>
          <a:lstStyle/>
          <a:p>
            <a:fld id="{5EF1200B-349E-4A16-B0F8-3F4D06B38B8F}" type="slidenum">
              <a:rPr lang="en-GB" smtClean="0">
                <a:solidFill>
                  <a:prstClr val="black">
                    <a:tint val="75000"/>
                  </a:prstClr>
                </a:solidFill>
              </a:rPr>
              <a:t>‹#›</a:t>
            </a:fld>
            <a:endParaRPr lang="en-GB" dirty="0">
              <a:solidFill>
                <a:prstClr val="black">
                  <a:tint val="75000"/>
                </a:prstClr>
              </a:solidFill>
            </a:endParaRPr>
          </a:p>
        </p:txBody>
      </p:sp>
    </p:spTree>
    <p:extLst>
      <p:ext uri="{BB962C8B-B14F-4D97-AF65-F5344CB8AC3E}">
        <p14:creationId xmlns:p14="http://schemas.microsoft.com/office/powerpoint/2010/main" val="4427128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Platshållare för datum 3"/>
          <p:cNvSpPr>
            <a:spLocks noGrp="1"/>
          </p:cNvSpPr>
          <p:nvPr>
            <p:ph type="dt" sz="half" idx="10"/>
          </p:nvPr>
        </p:nvSpPr>
        <p:spPr>
          <a:xfrm>
            <a:off x="1113182" y="6419958"/>
            <a:ext cx="1082554" cy="365125"/>
          </a:xfrm>
          <a:prstGeom prst="rect">
            <a:avLst/>
          </a:prstGeom>
        </p:spPr>
        <p:txBody>
          <a:bodyPr/>
          <a:lstStyle/>
          <a:p>
            <a:fld id="{4ABAABA6-64B7-437E-B4CF-81D9187984C3}" type="datetimeFigureOut">
              <a:rPr lang="en-GB" smtClean="0">
                <a:solidFill>
                  <a:prstClr val="black">
                    <a:tint val="75000"/>
                  </a:prstClr>
                </a:solidFill>
              </a:rPr>
              <a:pPr/>
              <a:t>13/09/2016</a:t>
            </a:fld>
            <a:endParaRPr lang="en-GB">
              <a:solidFill>
                <a:prstClr val="black">
                  <a:tint val="75000"/>
                </a:prstClr>
              </a:solidFill>
            </a:endParaRPr>
          </a:p>
        </p:txBody>
      </p:sp>
      <p:sp>
        <p:nvSpPr>
          <p:cNvPr id="5" name="Platshållare för sidfot 4"/>
          <p:cNvSpPr>
            <a:spLocks noGrp="1"/>
          </p:cNvSpPr>
          <p:nvPr>
            <p:ph type="ftr" sz="quarter" idx="11"/>
          </p:nvPr>
        </p:nvSpPr>
        <p:spPr>
          <a:xfrm>
            <a:off x="3124200" y="6419958"/>
            <a:ext cx="2895600" cy="365125"/>
          </a:xfrm>
          <a:prstGeom prst="rect">
            <a:avLst/>
          </a:prstGeom>
        </p:spPr>
        <p:txBody>
          <a:bodyPr/>
          <a:lstStyle/>
          <a:p>
            <a:endParaRPr lang="en-GB">
              <a:solidFill>
                <a:prstClr val="black">
                  <a:tint val="75000"/>
                </a:prstClr>
              </a:solidFill>
            </a:endParaRPr>
          </a:p>
        </p:txBody>
      </p:sp>
      <p:sp>
        <p:nvSpPr>
          <p:cNvPr id="6" name="Platshållare för bildnummer 5"/>
          <p:cNvSpPr>
            <a:spLocks noGrp="1"/>
          </p:cNvSpPr>
          <p:nvPr>
            <p:ph type="sldNum" sz="quarter" idx="12"/>
          </p:nvPr>
        </p:nvSpPr>
        <p:spPr>
          <a:xfrm>
            <a:off x="254440" y="6419958"/>
            <a:ext cx="723569" cy="365125"/>
          </a:xfrm>
          <a:prstGeom prst="rect">
            <a:avLst/>
          </a:prstGeom>
        </p:spPr>
        <p:txBody>
          <a:bodyPr/>
          <a:lstStyle/>
          <a:p>
            <a:fld id="{DFE5BFA7-C27E-4DC1-B5F5-3F5F3F75777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652605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smtClean="0"/>
              <a:t>Click to edit Master title style</a:t>
            </a:r>
            <a:endParaRPr lang="en-GB"/>
          </a:p>
        </p:txBody>
      </p:sp>
      <p:sp>
        <p:nvSpPr>
          <p:cNvPr id="3" name="Platshållare för innehåll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Platshållare för innehåll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Platshållare för datum 4"/>
          <p:cNvSpPr>
            <a:spLocks noGrp="1"/>
          </p:cNvSpPr>
          <p:nvPr>
            <p:ph type="dt" sz="half" idx="10"/>
          </p:nvPr>
        </p:nvSpPr>
        <p:spPr>
          <a:xfrm>
            <a:off x="1113182" y="6419958"/>
            <a:ext cx="1082554" cy="365125"/>
          </a:xfrm>
          <a:prstGeom prst="rect">
            <a:avLst/>
          </a:prstGeom>
        </p:spPr>
        <p:txBody>
          <a:bodyPr/>
          <a:lstStyle/>
          <a:p>
            <a:fld id="{4ABAABA6-64B7-437E-B4CF-81D9187984C3}" type="datetimeFigureOut">
              <a:rPr lang="en-GB" smtClean="0">
                <a:solidFill>
                  <a:prstClr val="black">
                    <a:tint val="75000"/>
                  </a:prstClr>
                </a:solidFill>
              </a:rPr>
              <a:pPr/>
              <a:t>13/09/2016</a:t>
            </a:fld>
            <a:endParaRPr lang="en-GB">
              <a:solidFill>
                <a:prstClr val="black">
                  <a:tint val="75000"/>
                </a:prstClr>
              </a:solidFill>
            </a:endParaRPr>
          </a:p>
        </p:txBody>
      </p:sp>
      <p:sp>
        <p:nvSpPr>
          <p:cNvPr id="6" name="Platshållare för sidfot 5"/>
          <p:cNvSpPr>
            <a:spLocks noGrp="1"/>
          </p:cNvSpPr>
          <p:nvPr>
            <p:ph type="ftr" sz="quarter" idx="11"/>
          </p:nvPr>
        </p:nvSpPr>
        <p:spPr>
          <a:xfrm>
            <a:off x="3124200" y="6419958"/>
            <a:ext cx="2895600" cy="365125"/>
          </a:xfrm>
          <a:prstGeom prst="rect">
            <a:avLst/>
          </a:prstGeom>
        </p:spPr>
        <p:txBody>
          <a:bodyPr/>
          <a:lstStyle/>
          <a:p>
            <a:endParaRPr lang="en-GB">
              <a:solidFill>
                <a:prstClr val="black">
                  <a:tint val="75000"/>
                </a:prstClr>
              </a:solidFill>
            </a:endParaRPr>
          </a:p>
        </p:txBody>
      </p:sp>
      <p:sp>
        <p:nvSpPr>
          <p:cNvPr id="7" name="Platshållare för bildnummer 6"/>
          <p:cNvSpPr>
            <a:spLocks noGrp="1"/>
          </p:cNvSpPr>
          <p:nvPr>
            <p:ph type="sldNum" sz="quarter" idx="12"/>
          </p:nvPr>
        </p:nvSpPr>
        <p:spPr>
          <a:xfrm>
            <a:off x="254440" y="6419958"/>
            <a:ext cx="723569" cy="365125"/>
          </a:xfrm>
          <a:prstGeom prst="rect">
            <a:avLst/>
          </a:prstGeom>
        </p:spPr>
        <p:txBody>
          <a:bodyPr/>
          <a:lstStyle/>
          <a:p>
            <a:fld id="{DFE5BFA7-C27E-4DC1-B5F5-3F5F3F75777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799331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755576" y="176664"/>
            <a:ext cx="7593294" cy="1143000"/>
          </a:xfrm>
          <a:prstGeom prst="rect">
            <a:avLst/>
          </a:prstGeom>
        </p:spPr>
        <p:txBody>
          <a:bodyPr vert="horz" lIns="91440" tIns="45720" rIns="91440" bIns="45720" rtlCol="0" anchor="b" anchorCtr="0">
            <a:normAutofit/>
          </a:bodyPr>
          <a:lstStyle/>
          <a:p>
            <a:r>
              <a:rPr lang="sv-SE" dirty="0" smtClean="0"/>
              <a:t>Klicka här för att ändra format</a:t>
            </a:r>
            <a:endParaRPr lang="en-GB" dirty="0"/>
          </a:p>
        </p:txBody>
      </p:sp>
      <p:sp>
        <p:nvSpPr>
          <p:cNvPr id="3" name="Platshållare för text 2"/>
          <p:cNvSpPr>
            <a:spLocks noGrp="1"/>
          </p:cNvSpPr>
          <p:nvPr>
            <p:ph type="body" idx="1"/>
          </p:nvPr>
        </p:nvSpPr>
        <p:spPr>
          <a:xfrm>
            <a:off x="755576" y="1600201"/>
            <a:ext cx="7593294" cy="3845024"/>
          </a:xfrm>
          <a:prstGeom prst="rect">
            <a:avLst/>
          </a:prstGeom>
        </p:spPr>
        <p:txBody>
          <a:bodyPr vert="horz" lIns="91440" tIns="45720" rIns="91440" bIns="45720" rtlCol="0">
            <a:normAutofit/>
          </a:bodyPr>
          <a:lstStyle/>
          <a:p>
            <a:pPr lvl="0"/>
            <a:r>
              <a:rPr lang="sv-SE" dirty="0" smtClean="0"/>
              <a:t>Klicka här för att ändra format på bakgrundstexten</a:t>
            </a:r>
          </a:p>
          <a:p>
            <a:pPr lvl="1"/>
            <a:r>
              <a:rPr lang="sv-SE" dirty="0" smtClean="0"/>
              <a:t>Nivå två</a:t>
            </a:r>
          </a:p>
          <a:p>
            <a:pPr lvl="2"/>
            <a:r>
              <a:rPr lang="sv-SE" dirty="0" smtClean="0"/>
              <a:t>Nivå tre</a:t>
            </a:r>
          </a:p>
          <a:p>
            <a:pPr lvl="3"/>
            <a:r>
              <a:rPr lang="sv-SE" dirty="0" smtClean="0"/>
              <a:t>Nivå fyra</a:t>
            </a:r>
          </a:p>
        </p:txBody>
      </p:sp>
      <p:pic>
        <p:nvPicPr>
          <p:cNvPr id="9" name="Bildobjekt 8" descr="logo RGB150.png"/>
          <p:cNvPicPr>
            <a:picLocks noChangeAspect="1"/>
          </p:cNvPicPr>
          <p:nvPr/>
        </p:nvPicPr>
        <p:blipFill>
          <a:blip r:embed="rId17" cstate="print"/>
          <a:stretch>
            <a:fillRect/>
          </a:stretch>
        </p:blipFill>
        <p:spPr>
          <a:xfrm>
            <a:off x="7983358" y="6375980"/>
            <a:ext cx="932400" cy="289402"/>
          </a:xfrm>
          <a:prstGeom prst="rect">
            <a:avLst/>
          </a:prstGeom>
        </p:spPr>
      </p:pic>
      <p:sp>
        <p:nvSpPr>
          <p:cNvPr id="7" name="TextBox 6"/>
          <p:cNvSpPr txBox="1"/>
          <p:nvPr userDrawn="1"/>
        </p:nvSpPr>
        <p:spPr>
          <a:xfrm>
            <a:off x="2339752" y="6361434"/>
            <a:ext cx="4065223" cy="369332"/>
          </a:xfrm>
          <a:prstGeom prst="rect">
            <a:avLst/>
          </a:prstGeom>
          <a:no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baseline="0" dirty="0" smtClean="0">
                <a:solidFill>
                  <a:prstClr val="black">
                    <a:tint val="75000"/>
                  </a:prstClr>
                </a:solidFill>
              </a:rPr>
              <a:t>ALERT Workshop</a:t>
            </a:r>
            <a:endParaRPr lang="en-US" dirty="0" err="1" smtClean="0">
              <a:solidFill>
                <a:schemeClr val="accent1"/>
              </a:solidFill>
            </a:endParaRPr>
          </a:p>
        </p:txBody>
      </p:sp>
      <p:sp>
        <p:nvSpPr>
          <p:cNvPr id="10" name="TextBox 9"/>
          <p:cNvSpPr txBox="1"/>
          <p:nvPr userDrawn="1"/>
        </p:nvSpPr>
        <p:spPr>
          <a:xfrm>
            <a:off x="51962" y="6360077"/>
            <a:ext cx="1857859" cy="369332"/>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solidFill>
                  <a:prstClr val="black">
                    <a:tint val="75000"/>
                  </a:prstClr>
                </a:solidFill>
              </a:rPr>
              <a:t>September 2016</a:t>
            </a:r>
            <a:endParaRPr lang="en-US" dirty="0" err="1" smtClean="0">
              <a:solidFill>
                <a:schemeClr val="accent1"/>
              </a:solidFill>
            </a:endParaRPr>
          </a:p>
        </p:txBody>
      </p:sp>
    </p:spTree>
    <p:extLst>
      <p:ext uri="{BB962C8B-B14F-4D97-AF65-F5344CB8AC3E}">
        <p14:creationId xmlns:p14="http://schemas.microsoft.com/office/powerpoint/2010/main" val="28879731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xStyles>
    <p:titleStyle>
      <a:lvl1pPr algn="l" defTabSz="914400" rtl="0" eaLnBrk="1" latinLnBrk="0" hangingPunct="1">
        <a:spcBef>
          <a:spcPct val="0"/>
        </a:spcBef>
        <a:buNone/>
        <a:defRPr sz="3600" b="1" kern="1200">
          <a:solidFill>
            <a:srgbClr val="C00000"/>
          </a:solidFill>
          <a:latin typeface="+mj-lt"/>
          <a:ea typeface="+mj-ea"/>
          <a:cs typeface="+mj-cs"/>
        </a:defRPr>
      </a:lvl1pPr>
    </p:titleStyle>
    <p:bodyStyle>
      <a:lvl1pPr marL="254000" indent="-254000" algn="l" defTabSz="914400" rtl="0" eaLnBrk="1" latinLnBrk="0" hangingPunct="1">
        <a:spcBef>
          <a:spcPts val="1000"/>
        </a:spcBef>
        <a:buSzPct val="100000"/>
        <a:buFont typeface="Arial" pitchFamily="34" charset="0"/>
        <a:buChar char="●"/>
        <a:defRPr sz="2200" kern="1200">
          <a:solidFill>
            <a:schemeClr val="accent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8" Type="http://schemas.openxmlformats.org/officeDocument/2006/relationships/image" Target="../media/image43.png"/><Relationship Id="rId3" Type="http://schemas.microsoft.com/office/2007/relationships/hdphoto" Target="../media/hdphoto1.wdp"/><Relationship Id="rId7" Type="http://schemas.microsoft.com/office/2007/relationships/hdphoto" Target="../media/hdphoto2.wdp"/><Relationship Id="rId2" Type="http://schemas.openxmlformats.org/officeDocument/2006/relationships/image" Target="../media/image39.png"/><Relationship Id="rId1" Type="http://schemas.openxmlformats.org/officeDocument/2006/relationships/slideLayout" Target="../slideLayouts/slideLayout3.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 Id="rId9" Type="http://schemas.microsoft.com/office/2007/relationships/hdphoto" Target="../media/hdphoto3.wdp"/></Relationships>
</file>

<file path=ppt/slides/_rels/slide1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3.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14.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49.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image" Target="../media/image50.emf"/><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image" Target="../media/image63.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3.xml"/><Relationship Id="rId5" Type="http://schemas.openxmlformats.org/officeDocument/2006/relationships/image" Target="../media/image71.png"/><Relationship Id="rId4" Type="http://schemas.openxmlformats.org/officeDocument/2006/relationships/image" Target="../media/image70.png"/></Relationships>
</file>

<file path=ppt/slides/_rels/slide27.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3.xml"/><Relationship Id="rId4" Type="http://schemas.openxmlformats.org/officeDocument/2006/relationships/image" Target="../media/image74.png"/></Relationships>
</file>

<file path=ppt/slides/_rels/slide2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77.jpeg"/><Relationship Id="rId1" Type="http://schemas.openxmlformats.org/officeDocument/2006/relationships/slideLayout" Target="../slideLayouts/slideLayout3.xml"/><Relationship Id="rId4" Type="http://schemas.openxmlformats.org/officeDocument/2006/relationships/image" Target="../media/image79.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81.jpg"/><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3.xml"/><Relationship Id="rId4" Type="http://schemas.openxmlformats.org/officeDocument/2006/relationships/image" Target="../media/image8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3.xml"/><Relationship Id="rId4" Type="http://schemas.openxmlformats.org/officeDocument/2006/relationships/image" Target="../media/image89.png"/></Relationships>
</file>

<file path=ppt/slides/_rels/slide35.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90.jpeg"/><Relationship Id="rId1" Type="http://schemas.openxmlformats.org/officeDocument/2006/relationships/slideLayout" Target="../slideLayouts/slideLayout3.xml"/><Relationship Id="rId5" Type="http://schemas.microsoft.com/office/2007/relationships/hdphoto" Target="../media/hdphoto6.wdp"/><Relationship Id="rId4" Type="http://schemas.openxmlformats.org/officeDocument/2006/relationships/image" Target="../media/image91.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9.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3.xml"/><Relationship Id="rId5" Type="http://schemas.openxmlformats.org/officeDocument/2006/relationships/image" Target="../media/image95.jpeg"/><Relationship Id="rId4" Type="http://schemas.openxmlformats.org/officeDocument/2006/relationships/image" Target="../media/image9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image" Target="../media/image97.jpeg"/><Relationship Id="rId1" Type="http://schemas.openxmlformats.org/officeDocument/2006/relationships/slideLayout" Target="../slideLayouts/slideLayout3.xml"/><Relationship Id="rId4" Type="http://schemas.openxmlformats.org/officeDocument/2006/relationships/image" Target="../media/image99.jpeg"/></Relationships>
</file>

<file path=ppt/slides/_rels/slide43.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101.emf"/><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102.emf"/><Relationship Id="rId2" Type="http://schemas.openxmlformats.org/officeDocument/2006/relationships/slideLayout" Target="../slideLayouts/slideLayout11.xml"/><Relationship Id="rId1" Type="http://schemas.openxmlformats.org/officeDocument/2006/relationships/tags" Target="../tags/tag1.xml"/><Relationship Id="rId6" Type="http://schemas.openxmlformats.org/officeDocument/2006/relationships/image" Target="../media/image105.emf"/><Relationship Id="rId5" Type="http://schemas.openxmlformats.org/officeDocument/2006/relationships/image" Target="../media/image104.png"/><Relationship Id="rId4" Type="http://schemas.openxmlformats.org/officeDocument/2006/relationships/image" Target="../media/image103.emf"/></Relationships>
</file>

<file path=ppt/slides/_rels/slide46.xml.rels><?xml version="1.0" encoding="UTF-8" standalone="yes"?>
<Relationships xmlns="http://schemas.openxmlformats.org/package/2006/relationships"><Relationship Id="rId2" Type="http://schemas.openxmlformats.org/officeDocument/2006/relationships/image" Target="../media/image106.emf"/><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image" Target="../media/image107.jpeg"/><Relationship Id="rId1" Type="http://schemas.openxmlformats.org/officeDocument/2006/relationships/slideLayout" Target="../slideLayouts/slideLayout3.xml"/><Relationship Id="rId5" Type="http://schemas.openxmlformats.org/officeDocument/2006/relationships/image" Target="../media/image110.png"/><Relationship Id="rId4" Type="http://schemas.openxmlformats.org/officeDocument/2006/relationships/image" Target="../media/image109.jpeg"/></Relationships>
</file>

<file path=ppt/slides/_rels/slide48.xml.rels><?xml version="1.0" encoding="UTF-8" standalone="yes"?>
<Relationships xmlns="http://schemas.openxmlformats.org/package/2006/relationships"><Relationship Id="rId8" Type="http://schemas.openxmlformats.org/officeDocument/2006/relationships/image" Target="../media/image114.png"/><Relationship Id="rId3" Type="http://schemas.microsoft.com/office/2007/relationships/hdphoto" Target="../media/hdphoto7.wdp"/><Relationship Id="rId7" Type="http://schemas.microsoft.com/office/2007/relationships/hdphoto" Target="../media/hdphoto9.wdp"/><Relationship Id="rId2" Type="http://schemas.openxmlformats.org/officeDocument/2006/relationships/image" Target="../media/image111.png"/><Relationship Id="rId1" Type="http://schemas.openxmlformats.org/officeDocument/2006/relationships/slideLayout" Target="../slideLayouts/slideLayout3.xml"/><Relationship Id="rId6" Type="http://schemas.openxmlformats.org/officeDocument/2006/relationships/image" Target="../media/image113.png"/><Relationship Id="rId11" Type="http://schemas.microsoft.com/office/2007/relationships/hdphoto" Target="../media/hdphoto11.wdp"/><Relationship Id="rId5" Type="http://schemas.microsoft.com/office/2007/relationships/hdphoto" Target="../media/hdphoto8.wdp"/><Relationship Id="rId10" Type="http://schemas.openxmlformats.org/officeDocument/2006/relationships/image" Target="../media/image115.png"/><Relationship Id="rId4" Type="http://schemas.openxmlformats.org/officeDocument/2006/relationships/image" Target="../media/image112.png"/><Relationship Id="rId9" Type="http://schemas.microsoft.com/office/2007/relationships/hdphoto" Target="../media/hdphoto10.wdp"/></Relationships>
</file>

<file path=ppt/slides/_rels/slide49.xml.rels><?xml version="1.0" encoding="UTF-8" standalone="yes"?>
<Relationships xmlns="http://schemas.openxmlformats.org/package/2006/relationships"><Relationship Id="rId2" Type="http://schemas.openxmlformats.org/officeDocument/2006/relationships/image" Target="../media/image116.emf"/><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3.xml"/><Relationship Id="rId5" Type="http://schemas.openxmlformats.org/officeDocument/2006/relationships/image" Target="../media/image121.png"/><Relationship Id="rId4" Type="http://schemas.openxmlformats.org/officeDocument/2006/relationships/image" Target="../media/image120.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png"/><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125.emf"/><Relationship Id="rId2" Type="http://schemas.openxmlformats.org/officeDocument/2006/relationships/image" Target="../media/image124.png"/><Relationship Id="rId1" Type="http://schemas.openxmlformats.org/officeDocument/2006/relationships/slideLayout" Target="../slideLayouts/slideLayout3.xml"/><Relationship Id="rId5" Type="http://schemas.openxmlformats.org/officeDocument/2006/relationships/image" Target="../media/image400.png"/><Relationship Id="rId4" Type="http://schemas.openxmlformats.org/officeDocument/2006/relationships/image" Target="../media/image126.png"/></Relationships>
</file>

<file path=ppt/slides/_rels/slide58.xml.rels><?xml version="1.0" encoding="UTF-8" standalone="yes"?>
<Relationships xmlns="http://schemas.openxmlformats.org/package/2006/relationships"><Relationship Id="rId2" Type="http://schemas.openxmlformats.org/officeDocument/2006/relationships/image" Target="../media/image127.png"/><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jpg"/><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131.emf"/><Relationship Id="rId2" Type="http://schemas.openxmlformats.org/officeDocument/2006/relationships/image" Target="../media/image130.emf"/><Relationship Id="rId1" Type="http://schemas.openxmlformats.org/officeDocument/2006/relationships/slideLayout" Target="../slideLayouts/slideLayout3.xml"/><Relationship Id="rId4" Type="http://schemas.openxmlformats.org/officeDocument/2006/relationships/image" Target="../media/image132.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png"/><Relationship Id="rId18" Type="http://schemas.openxmlformats.org/officeDocument/2006/relationships/image" Target="../media/image29.pn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3.png"/><Relationship Id="rId17" Type="http://schemas.openxmlformats.org/officeDocument/2006/relationships/image" Target="../media/image28.png"/><Relationship Id="rId2" Type="http://schemas.openxmlformats.org/officeDocument/2006/relationships/image" Target="../media/image13.png"/><Relationship Id="rId16" Type="http://schemas.openxmlformats.org/officeDocument/2006/relationships/image" Target="../media/image27.png"/><Relationship Id="rId1" Type="http://schemas.openxmlformats.org/officeDocument/2006/relationships/slideLayout" Target="../slideLayouts/slideLayout3.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jpeg"/><Relationship Id="rId15" Type="http://schemas.openxmlformats.org/officeDocument/2006/relationships/image" Target="../media/image26.png"/><Relationship Id="rId10" Type="http://schemas.openxmlformats.org/officeDocument/2006/relationships/image" Target="../media/image21.png"/><Relationship Id="rId19" Type="http://schemas.openxmlformats.org/officeDocument/2006/relationships/image" Target="../media/image30.png"/><Relationship Id="rId4" Type="http://schemas.openxmlformats.org/officeDocument/2006/relationships/image" Target="../media/image15.png"/><Relationship Id="rId9" Type="http://schemas.openxmlformats.org/officeDocument/2006/relationships/image" Target="../media/image20.png"/><Relationship Id="rId1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4149080"/>
            <a:ext cx="7920880" cy="1037977"/>
          </a:xfrm>
        </p:spPr>
        <p:txBody>
          <a:bodyPr>
            <a:normAutofit fontScale="90000"/>
          </a:bodyPr>
          <a:lstStyle/>
          <a:p>
            <a:r>
              <a:rPr lang="en-US" b="0" dirty="0"/>
              <a:t>Highlights from MAX IV commissioning and operation</a:t>
            </a:r>
            <a:endParaRPr lang="en-US" dirty="0"/>
          </a:p>
        </p:txBody>
      </p:sp>
      <p:sp>
        <p:nvSpPr>
          <p:cNvPr id="4" name="Subtitle 3"/>
          <p:cNvSpPr>
            <a:spLocks noGrp="1"/>
          </p:cNvSpPr>
          <p:nvPr>
            <p:ph type="subTitle" idx="1"/>
          </p:nvPr>
        </p:nvSpPr>
        <p:spPr>
          <a:xfrm>
            <a:off x="2051720" y="5373216"/>
            <a:ext cx="5472608" cy="1088071"/>
          </a:xfrm>
        </p:spPr>
        <p:txBody>
          <a:bodyPr>
            <a:normAutofit/>
          </a:bodyPr>
          <a:lstStyle/>
          <a:p>
            <a:r>
              <a:rPr lang="sv-SE" dirty="0" smtClean="0"/>
              <a:t>Pedro F. Tavares on behalf of the MAX IV team</a:t>
            </a:r>
          </a:p>
          <a:p>
            <a:r>
              <a:rPr lang="sv-SE" dirty="0" smtClean="0"/>
              <a:t>ELETTRA – September 2016</a:t>
            </a:r>
            <a:endParaRPr lang="en-US" dirty="0" smtClean="0"/>
          </a:p>
        </p:txBody>
      </p:sp>
    </p:spTree>
    <p:extLst>
      <p:ext uri="{BB962C8B-B14F-4D97-AF65-F5344CB8AC3E}">
        <p14:creationId xmlns:p14="http://schemas.microsoft.com/office/powerpoint/2010/main" val="11710092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2558" y="188640"/>
            <a:ext cx="7593294" cy="915000"/>
          </a:xfrm>
        </p:spPr>
        <p:txBody>
          <a:bodyPr/>
          <a:lstStyle/>
          <a:p>
            <a:r>
              <a:rPr lang="en-US" dirty="0" smtClean="0"/>
              <a:t>Project Timeline </a:t>
            </a:r>
            <a:r>
              <a:rPr lang="sv-SE" dirty="0" smtClean="0"/>
              <a:t>– MAX IV </a:t>
            </a:r>
            <a:r>
              <a:rPr lang="en-US" dirty="0" smtClean="0"/>
              <a:t>3 GeV Ring</a:t>
            </a: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92" y="1700808"/>
            <a:ext cx="9080808" cy="3480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26376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GeV Ring Commissioning Timeline</a:t>
            </a:r>
            <a:endParaRPr lang="en-US" dirty="0"/>
          </a:p>
        </p:txBody>
      </p:sp>
      <p:graphicFrame>
        <p:nvGraphicFramePr>
          <p:cNvPr id="5" name="Content Placeholder 3"/>
          <p:cNvGraphicFramePr>
            <a:graphicFrameLocks/>
          </p:cNvGraphicFramePr>
          <p:nvPr>
            <p:extLst>
              <p:ext uri="{D42A27DB-BD31-4B8C-83A1-F6EECF244321}">
                <p14:modId xmlns:p14="http://schemas.microsoft.com/office/powerpoint/2010/main" val="1845505656"/>
              </p:ext>
            </p:extLst>
          </p:nvPr>
        </p:nvGraphicFramePr>
        <p:xfrm>
          <a:off x="107504" y="2276872"/>
          <a:ext cx="8882743" cy="30202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287495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bright="96000"/>
                    </a14:imgEffect>
                  </a14:imgLayer>
                </a14:imgProps>
              </a:ext>
              <a:ext uri="{28A0092B-C50C-407E-A947-70E740481C1C}">
                <a14:useLocalDpi xmlns:a14="http://schemas.microsoft.com/office/drawing/2010/main" val="0"/>
              </a:ext>
            </a:extLst>
          </a:blip>
          <a:srcRect/>
          <a:stretch>
            <a:fillRect/>
          </a:stretch>
        </p:blipFill>
        <p:spPr bwMode="auto">
          <a:xfrm>
            <a:off x="782134" y="2682178"/>
            <a:ext cx="2810298" cy="1202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686503" y="188640"/>
            <a:ext cx="7717400" cy="626968"/>
          </a:xfrm>
        </p:spPr>
        <p:txBody>
          <a:bodyPr>
            <a:normAutofit fontScale="90000"/>
          </a:bodyPr>
          <a:lstStyle/>
          <a:p>
            <a:r>
              <a:rPr lang="sv-SE" dirty="0" smtClean="0"/>
              <a:t>Early Commissioning Results</a:t>
            </a:r>
            <a:endParaRPr lang="en-US" dirty="0"/>
          </a:p>
        </p:txBody>
      </p:sp>
      <p:sp>
        <p:nvSpPr>
          <p:cNvPr id="3" name="Content Placeholder 2"/>
          <p:cNvSpPr>
            <a:spLocks noGrp="1"/>
          </p:cNvSpPr>
          <p:nvPr>
            <p:ph idx="1"/>
          </p:nvPr>
        </p:nvSpPr>
        <p:spPr>
          <a:xfrm>
            <a:off x="687657" y="5787495"/>
            <a:ext cx="7593294" cy="604664"/>
          </a:xfrm>
        </p:spPr>
        <p:txBody>
          <a:bodyPr>
            <a:normAutofit/>
          </a:bodyPr>
          <a:lstStyle/>
          <a:p>
            <a:r>
              <a:rPr lang="sv-SE" dirty="0" smtClean="0"/>
              <a:t>Beam observed at the end of TR3 and into the ring.</a:t>
            </a:r>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592" y="1124744"/>
            <a:ext cx="6965950" cy="1403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Straight Arrow Connector 6"/>
          <p:cNvCxnSpPr/>
          <p:nvPr/>
        </p:nvCxnSpPr>
        <p:spPr>
          <a:xfrm flipH="1">
            <a:off x="2411760" y="2060848"/>
            <a:ext cx="2376264" cy="1008112"/>
          </a:xfrm>
          <a:prstGeom prst="straightConnector1">
            <a:avLst/>
          </a:prstGeom>
          <a:ln w="19050">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pic>
        <p:nvPicPr>
          <p:cNvPr id="10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08104" y="2587912"/>
            <a:ext cx="2895799" cy="1447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5" name="Straight Arrow Connector 14"/>
          <p:cNvCxnSpPr/>
          <p:nvPr/>
        </p:nvCxnSpPr>
        <p:spPr>
          <a:xfrm flipH="1">
            <a:off x="7265194" y="1916832"/>
            <a:ext cx="108012" cy="611262"/>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7865542" y="1484784"/>
            <a:ext cx="810914" cy="369332"/>
          </a:xfrm>
          <a:prstGeom prst="rect">
            <a:avLst/>
          </a:prstGeom>
          <a:noFill/>
        </p:spPr>
        <p:txBody>
          <a:bodyPr wrap="square" rtlCol="0">
            <a:spAutoFit/>
          </a:bodyPr>
          <a:lstStyle/>
          <a:p>
            <a:r>
              <a:rPr lang="sv-SE" dirty="0" smtClean="0">
                <a:solidFill>
                  <a:schemeClr val="accent1"/>
                </a:solidFill>
              </a:rPr>
              <a:t>M1</a:t>
            </a:r>
            <a:endParaRPr lang="en-US" dirty="0" err="1" smtClean="0">
              <a:solidFill>
                <a:schemeClr val="accent1"/>
              </a:solidFill>
            </a:endParaRPr>
          </a:p>
        </p:txBody>
      </p:sp>
      <p:pic>
        <p:nvPicPr>
          <p:cNvPr id="1031" name="Picture 7"/>
          <p:cNvPicPr>
            <a:picLocks noChangeAspect="1" noChangeArrowheads="1"/>
          </p:cNvPicPr>
          <p:nvPr/>
        </p:nvPicPr>
        <p:blipFill>
          <a:blip r:embed="rId6" cstate="print">
            <a:extLst>
              <a:ext uri="{BEBA8EAE-BF5A-486C-A8C5-ECC9F3942E4B}">
                <a14:imgProps xmlns:a14="http://schemas.microsoft.com/office/drawing/2010/main">
                  <a14:imgLayer r:embed="rId7">
                    <a14:imgEffect>
                      <a14:brightnessContrast bright="68000"/>
                    </a14:imgEffect>
                  </a14:imgLayer>
                </a14:imgProps>
              </a:ext>
              <a:ext uri="{28A0092B-C50C-407E-A947-70E740481C1C}">
                <a14:useLocalDpi xmlns:a14="http://schemas.microsoft.com/office/drawing/2010/main" val="0"/>
              </a:ext>
            </a:extLst>
          </a:blip>
          <a:srcRect/>
          <a:stretch>
            <a:fillRect/>
          </a:stretch>
        </p:blipFill>
        <p:spPr bwMode="auto">
          <a:xfrm>
            <a:off x="1226018" y="3936470"/>
            <a:ext cx="3121025" cy="1851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6" name="Straight Arrow Connector 15"/>
          <p:cNvCxnSpPr/>
          <p:nvPr/>
        </p:nvCxnSpPr>
        <p:spPr>
          <a:xfrm flipH="1">
            <a:off x="3347864" y="1916832"/>
            <a:ext cx="3917330" cy="2118980"/>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032" name="Picture 8"/>
          <p:cNvPicPr>
            <a:picLocks noChangeAspect="1" noChangeArrowheads="1"/>
          </p:cNvPicPr>
          <p:nvPr/>
        </p:nvPicPr>
        <p:blipFill>
          <a:blip r:embed="rId8">
            <a:extLst>
              <a:ext uri="{BEBA8EAE-BF5A-486C-A8C5-ECC9F3942E4B}">
                <a14:imgProps xmlns:a14="http://schemas.microsoft.com/office/drawing/2010/main">
                  <a14:imgLayer r:embed="rId9">
                    <a14:imgEffect>
                      <a14:brightnessContrast bright="66000"/>
                    </a14:imgEffect>
                  </a14:imgLayer>
                </a14:imgProps>
              </a:ext>
              <a:ext uri="{28A0092B-C50C-407E-A947-70E740481C1C}">
                <a14:useLocalDpi xmlns:a14="http://schemas.microsoft.com/office/drawing/2010/main" val="0"/>
              </a:ext>
            </a:extLst>
          </a:blip>
          <a:srcRect/>
          <a:stretch>
            <a:fillRect/>
          </a:stretch>
        </p:blipFill>
        <p:spPr bwMode="auto">
          <a:xfrm>
            <a:off x="4499992" y="4169934"/>
            <a:ext cx="3979785" cy="15419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1" name="Straight Arrow Connector 20"/>
          <p:cNvCxnSpPr>
            <a:stCxn id="1028" idx="3"/>
          </p:cNvCxnSpPr>
          <p:nvPr/>
        </p:nvCxnSpPr>
        <p:spPr>
          <a:xfrm flipH="1">
            <a:off x="6876256" y="1826419"/>
            <a:ext cx="989286" cy="2538685"/>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7524328" y="5825405"/>
            <a:ext cx="1493342" cy="369332"/>
          </a:xfrm>
          <a:prstGeom prst="rect">
            <a:avLst/>
          </a:prstGeom>
          <a:noFill/>
        </p:spPr>
        <p:txBody>
          <a:bodyPr wrap="square" rtlCol="0">
            <a:spAutoFit/>
          </a:bodyPr>
          <a:lstStyle/>
          <a:p>
            <a:r>
              <a:rPr lang="en-US" b="1" dirty="0" smtClean="0">
                <a:solidFill>
                  <a:schemeClr val="bg2">
                    <a:lumMod val="50000"/>
                  </a:schemeClr>
                </a:solidFill>
              </a:rPr>
              <a:t>2015/08/11</a:t>
            </a:r>
          </a:p>
        </p:txBody>
      </p:sp>
      <p:sp>
        <p:nvSpPr>
          <p:cNvPr id="5" name="TextBox 4"/>
          <p:cNvSpPr txBox="1"/>
          <p:nvPr/>
        </p:nvSpPr>
        <p:spPr>
          <a:xfrm>
            <a:off x="7774316" y="1001789"/>
            <a:ext cx="1243354" cy="276999"/>
          </a:xfrm>
          <a:prstGeom prst="rect">
            <a:avLst/>
          </a:prstGeom>
          <a:noFill/>
        </p:spPr>
        <p:txBody>
          <a:bodyPr wrap="none" rtlCol="0">
            <a:spAutoFit/>
          </a:bodyPr>
          <a:lstStyle/>
          <a:p>
            <a:r>
              <a:rPr lang="sv-SE" sz="1200" dirty="0" smtClean="0">
                <a:solidFill>
                  <a:schemeClr val="accent1"/>
                </a:solidFill>
              </a:rPr>
              <a:t>Picture J.Alhbäck</a:t>
            </a:r>
            <a:endParaRPr lang="en-US" sz="1200" dirty="0" err="1" smtClean="0">
              <a:solidFill>
                <a:schemeClr val="accent1"/>
              </a:solidFill>
            </a:endParaRPr>
          </a:p>
        </p:txBody>
      </p:sp>
    </p:spTree>
    <p:extLst>
      <p:ext uri="{BB962C8B-B14F-4D97-AF65-F5344CB8AC3E}">
        <p14:creationId xmlns:p14="http://schemas.microsoft.com/office/powerpoint/2010/main" val="2623352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10" presetClass="entr" presetSubtype="0" fill="hold" nodeType="withEffect">
                                  <p:stCondLst>
                                    <p:cond delay="0"/>
                                  </p:stCondLst>
                                  <p:childTnLst>
                                    <p:set>
                                      <p:cBhvr>
                                        <p:cTn id="21" dur="1" fill="hold">
                                          <p:stCondLst>
                                            <p:cond delay="0"/>
                                          </p:stCondLst>
                                        </p:cTn>
                                        <p:tgtEl>
                                          <p:spTgt spid="1031"/>
                                        </p:tgtEl>
                                        <p:attrNameLst>
                                          <p:attrName>style.visibility</p:attrName>
                                        </p:attrNameLst>
                                      </p:cBhvr>
                                      <p:to>
                                        <p:strVal val="visible"/>
                                      </p:to>
                                    </p:set>
                                    <p:animEffect transition="in" filter="fade">
                                      <p:cBhvr>
                                        <p:cTn id="22" dur="500"/>
                                        <p:tgtEl>
                                          <p:spTgt spid="1031"/>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0"/>
            <a:ext cx="8208912" cy="698976"/>
          </a:xfrm>
        </p:spPr>
        <p:txBody>
          <a:bodyPr>
            <a:normAutofit fontScale="90000"/>
          </a:bodyPr>
          <a:lstStyle/>
          <a:p>
            <a:r>
              <a:rPr lang="en-US" dirty="0" smtClean="0"/>
              <a:t>Threading the beam – first turn – many turns</a:t>
            </a:r>
            <a:endParaRPr lang="en-US"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692696"/>
            <a:ext cx="2947708" cy="20882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4" descr="http://elog.maxiv.lu.se/Linac/150826_212507/9passes150826.png?lb=Linac"/>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3357732"/>
            <a:ext cx="1711904" cy="231071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93972" y="3356993"/>
            <a:ext cx="2521780" cy="23629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1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32183" y="3356992"/>
            <a:ext cx="2547865" cy="23411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a:off x="611560" y="5721714"/>
            <a:ext cx="1319592" cy="369332"/>
          </a:xfrm>
          <a:prstGeom prst="rect">
            <a:avLst/>
          </a:prstGeom>
          <a:noFill/>
        </p:spPr>
        <p:txBody>
          <a:bodyPr wrap="none" rtlCol="0">
            <a:spAutoFit/>
          </a:bodyPr>
          <a:lstStyle/>
          <a:p>
            <a:r>
              <a:rPr lang="sv-SE" b="1" dirty="0" smtClean="0"/>
              <a:t>2015/08/26</a:t>
            </a:r>
            <a:endParaRPr lang="en-US" b="1" dirty="0" err="1" smtClean="0"/>
          </a:p>
        </p:txBody>
      </p:sp>
      <p:pic>
        <p:nvPicPr>
          <p:cNvPr id="12" name="Picture 12" descr="http://elog.maxiv.lu.se/Linac/150825_221445/Screenshot-4.png?lb=Linac"/>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067944" y="746121"/>
            <a:ext cx="1704798" cy="2273064"/>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4501585" y="5740458"/>
            <a:ext cx="1319592" cy="369332"/>
          </a:xfrm>
          <a:prstGeom prst="rect">
            <a:avLst/>
          </a:prstGeom>
          <a:noFill/>
        </p:spPr>
        <p:txBody>
          <a:bodyPr wrap="none" rtlCol="0">
            <a:spAutoFit/>
          </a:bodyPr>
          <a:lstStyle/>
          <a:p>
            <a:r>
              <a:rPr lang="sv-SE" b="1" dirty="0" smtClean="0"/>
              <a:t>2015/08/27</a:t>
            </a:r>
            <a:endParaRPr lang="en-US" b="1" dirty="0" err="1" smtClean="0"/>
          </a:p>
        </p:txBody>
      </p:sp>
      <p:sp>
        <p:nvSpPr>
          <p:cNvPr id="15" name="TextBox 14"/>
          <p:cNvSpPr txBox="1"/>
          <p:nvPr/>
        </p:nvSpPr>
        <p:spPr>
          <a:xfrm>
            <a:off x="6084168" y="1605571"/>
            <a:ext cx="971741" cy="369332"/>
          </a:xfrm>
          <a:prstGeom prst="rect">
            <a:avLst/>
          </a:prstGeom>
          <a:noFill/>
        </p:spPr>
        <p:txBody>
          <a:bodyPr wrap="none" rtlCol="0">
            <a:spAutoFit/>
          </a:bodyPr>
          <a:lstStyle/>
          <a:p>
            <a:r>
              <a:rPr lang="sv-SE" dirty="0" smtClean="0">
                <a:solidFill>
                  <a:schemeClr val="accent1"/>
                </a:solidFill>
              </a:rPr>
              <a:t>3 passes</a:t>
            </a:r>
            <a:endParaRPr lang="en-US" dirty="0" err="1" smtClean="0">
              <a:solidFill>
                <a:schemeClr val="accent1"/>
              </a:solidFill>
            </a:endParaRPr>
          </a:p>
        </p:txBody>
      </p:sp>
      <p:sp>
        <p:nvSpPr>
          <p:cNvPr id="18" name="TextBox 17"/>
          <p:cNvSpPr txBox="1"/>
          <p:nvPr/>
        </p:nvSpPr>
        <p:spPr>
          <a:xfrm>
            <a:off x="4371372" y="3573016"/>
            <a:ext cx="1088760" cy="369332"/>
          </a:xfrm>
          <a:prstGeom prst="rect">
            <a:avLst/>
          </a:prstGeom>
          <a:noFill/>
        </p:spPr>
        <p:txBody>
          <a:bodyPr wrap="none" rtlCol="0">
            <a:spAutoFit/>
          </a:bodyPr>
          <a:lstStyle/>
          <a:p>
            <a:r>
              <a:rPr lang="sv-SE" b="1" dirty="0" smtClean="0"/>
              <a:t>35 passes</a:t>
            </a:r>
            <a:endParaRPr lang="en-US" b="1" dirty="0" err="1" smtClean="0"/>
          </a:p>
        </p:txBody>
      </p:sp>
      <p:sp>
        <p:nvSpPr>
          <p:cNvPr id="19" name="TextBox 18"/>
          <p:cNvSpPr txBox="1"/>
          <p:nvPr/>
        </p:nvSpPr>
        <p:spPr>
          <a:xfrm>
            <a:off x="5941531" y="1215009"/>
            <a:ext cx="1440160" cy="369332"/>
          </a:xfrm>
          <a:prstGeom prst="rect">
            <a:avLst/>
          </a:prstGeom>
          <a:noFill/>
        </p:spPr>
        <p:txBody>
          <a:bodyPr wrap="square" rtlCol="0">
            <a:spAutoFit/>
          </a:bodyPr>
          <a:lstStyle/>
          <a:p>
            <a:r>
              <a:rPr lang="en-US" b="1" dirty="0" smtClean="0"/>
              <a:t>2015/08/25</a:t>
            </a:r>
          </a:p>
        </p:txBody>
      </p:sp>
      <p:sp>
        <p:nvSpPr>
          <p:cNvPr id="6" name="TextBox 5"/>
          <p:cNvSpPr txBox="1"/>
          <p:nvPr/>
        </p:nvSpPr>
        <p:spPr>
          <a:xfrm>
            <a:off x="5941531" y="2021124"/>
            <a:ext cx="2160240" cy="369332"/>
          </a:xfrm>
          <a:prstGeom prst="rect">
            <a:avLst/>
          </a:prstGeom>
          <a:noFill/>
        </p:spPr>
        <p:txBody>
          <a:bodyPr wrap="square" rtlCol="0">
            <a:spAutoFit/>
          </a:bodyPr>
          <a:lstStyle/>
          <a:p>
            <a:r>
              <a:rPr lang="en-US" b="1" i="1" dirty="0" smtClean="0">
                <a:solidFill>
                  <a:srgbClr val="C00000"/>
                </a:solidFill>
              </a:rPr>
              <a:t>All correctors OFF</a:t>
            </a:r>
          </a:p>
        </p:txBody>
      </p:sp>
      <p:sp>
        <p:nvSpPr>
          <p:cNvPr id="14" name="TextBox 13"/>
          <p:cNvSpPr txBox="1"/>
          <p:nvPr/>
        </p:nvSpPr>
        <p:spPr>
          <a:xfrm>
            <a:off x="755576" y="2863969"/>
            <a:ext cx="1344792" cy="276999"/>
          </a:xfrm>
          <a:prstGeom prst="rect">
            <a:avLst/>
          </a:prstGeom>
          <a:noFill/>
        </p:spPr>
        <p:txBody>
          <a:bodyPr wrap="none" rtlCol="0">
            <a:spAutoFit/>
          </a:bodyPr>
          <a:lstStyle/>
          <a:p>
            <a:r>
              <a:rPr lang="sv-SE" sz="1200" dirty="0" smtClean="0">
                <a:solidFill>
                  <a:schemeClr val="accent1"/>
                </a:solidFill>
              </a:rPr>
              <a:t>Picture </a:t>
            </a:r>
            <a:r>
              <a:rPr lang="sv-SE" sz="1200" dirty="0" smtClean="0">
                <a:solidFill>
                  <a:schemeClr val="accent1"/>
                </a:solidFill>
              </a:rPr>
              <a:t>S.Leemann</a:t>
            </a:r>
            <a:endParaRPr lang="en-US" sz="1200" dirty="0" err="1" smtClean="0">
              <a:solidFill>
                <a:schemeClr val="accent1"/>
              </a:solidFill>
            </a:endParaRPr>
          </a:p>
        </p:txBody>
      </p:sp>
    </p:spTree>
    <p:extLst>
      <p:ext uri="{BB962C8B-B14F-4D97-AF65-F5344CB8AC3E}">
        <p14:creationId xmlns:p14="http://schemas.microsoft.com/office/powerpoint/2010/main" val="121609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5" grpId="0"/>
      <p:bldP spid="18" grpId="0"/>
      <p:bldP spid="19" grpId="0"/>
      <p:bldP spid="6"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6503" y="188640"/>
            <a:ext cx="7717400" cy="626968"/>
          </a:xfrm>
        </p:spPr>
        <p:txBody>
          <a:bodyPr>
            <a:normAutofit fontScale="90000"/>
          </a:bodyPr>
          <a:lstStyle/>
          <a:p>
            <a:r>
              <a:rPr lang="sv-SE" dirty="0" smtClean="0"/>
              <a:t>First Stored Beam</a:t>
            </a:r>
            <a:endParaRPr lang="en-US" dirty="0"/>
          </a:p>
        </p:txBody>
      </p:sp>
      <p:pic>
        <p:nvPicPr>
          <p:cNvPr id="4" name="Picture 2"/>
          <p:cNvPicPr>
            <a:picLocks noChangeAspect="1" noChangeArrowheads="1"/>
          </p:cNvPicPr>
          <p:nvPr/>
        </p:nvPicPr>
        <p:blipFill rotWithShape="1">
          <a:blip r:embed="rId2">
            <a:extLst>
              <a:ext uri="{BEBA8EAE-BF5A-486C-A8C5-ECC9F3942E4B}">
                <a14:imgProps xmlns:a14="http://schemas.microsoft.com/office/drawing/2010/main">
                  <a14:imgLayer r:embed="rId3">
                    <a14:imgEffect>
                      <a14:brightnessContrast bright="58000"/>
                    </a14:imgEffect>
                  </a14:imgLayer>
                </a14:imgProps>
              </a:ext>
              <a:ext uri="{28A0092B-C50C-407E-A947-70E740481C1C}">
                <a14:useLocalDpi xmlns:a14="http://schemas.microsoft.com/office/drawing/2010/main" val="0"/>
              </a:ext>
            </a:extLst>
          </a:blip>
          <a:srcRect l="-2" t="14183" r="1679" b="11735"/>
          <a:stretch/>
        </p:blipFill>
        <p:spPr bwMode="auto">
          <a:xfrm>
            <a:off x="1331640" y="1052736"/>
            <a:ext cx="5688632" cy="3887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Straight Arrow Connector 7"/>
          <p:cNvCxnSpPr>
            <a:endCxn id="9" idx="1"/>
          </p:cNvCxnSpPr>
          <p:nvPr/>
        </p:nvCxnSpPr>
        <p:spPr>
          <a:xfrm flipV="1">
            <a:off x="5689962" y="1364241"/>
            <a:ext cx="1891184" cy="1296144"/>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7581146" y="1179575"/>
            <a:ext cx="1549207" cy="369332"/>
          </a:xfrm>
          <a:prstGeom prst="rect">
            <a:avLst/>
          </a:prstGeom>
          <a:noFill/>
        </p:spPr>
        <p:txBody>
          <a:bodyPr wrap="none" rtlCol="0">
            <a:spAutoFit/>
          </a:bodyPr>
          <a:lstStyle/>
          <a:p>
            <a:r>
              <a:rPr lang="en-US" dirty="0" smtClean="0">
                <a:solidFill>
                  <a:srgbClr val="C00000"/>
                </a:solidFill>
              </a:rPr>
              <a:t>Injected beam</a:t>
            </a:r>
          </a:p>
        </p:txBody>
      </p:sp>
      <p:cxnSp>
        <p:nvCxnSpPr>
          <p:cNvPr id="14" name="Straight Arrow Connector 13"/>
          <p:cNvCxnSpPr/>
          <p:nvPr/>
        </p:nvCxnSpPr>
        <p:spPr>
          <a:xfrm flipH="1">
            <a:off x="755576" y="3323855"/>
            <a:ext cx="1296144" cy="1821676"/>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3779912" y="4604601"/>
            <a:ext cx="396044" cy="864096"/>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3329063" y="5284031"/>
            <a:ext cx="1297741" cy="369332"/>
          </a:xfrm>
          <a:prstGeom prst="rect">
            <a:avLst/>
          </a:prstGeom>
          <a:noFill/>
        </p:spPr>
        <p:txBody>
          <a:bodyPr wrap="square" rtlCol="0">
            <a:spAutoFit/>
          </a:bodyPr>
          <a:lstStyle/>
          <a:p>
            <a:r>
              <a:rPr lang="en-US" i="1" dirty="0" smtClean="0">
                <a:solidFill>
                  <a:srgbClr val="C00000"/>
                </a:solidFill>
              </a:rPr>
              <a:t>Injection</a:t>
            </a:r>
          </a:p>
        </p:txBody>
      </p:sp>
      <p:sp>
        <p:nvSpPr>
          <p:cNvPr id="27" name="TextBox 26"/>
          <p:cNvSpPr txBox="1"/>
          <p:nvPr/>
        </p:nvSpPr>
        <p:spPr>
          <a:xfrm>
            <a:off x="179512" y="5145531"/>
            <a:ext cx="2880320" cy="646331"/>
          </a:xfrm>
          <a:prstGeom prst="rect">
            <a:avLst/>
          </a:prstGeom>
          <a:noFill/>
          <a:ln>
            <a:solidFill>
              <a:srgbClr val="C00000"/>
            </a:solidFill>
          </a:ln>
        </p:spPr>
        <p:txBody>
          <a:bodyPr wrap="square" rtlCol="0">
            <a:spAutoFit/>
          </a:bodyPr>
          <a:lstStyle/>
          <a:p>
            <a:r>
              <a:rPr lang="en-US" dirty="0" smtClean="0">
                <a:solidFill>
                  <a:srgbClr val="C00000"/>
                </a:solidFill>
              </a:rPr>
              <a:t>Stored beam 2 seconds after previous injection pulse</a:t>
            </a:r>
          </a:p>
        </p:txBody>
      </p:sp>
      <p:cxnSp>
        <p:nvCxnSpPr>
          <p:cNvPr id="35" name="Straight Arrow Connector 34"/>
          <p:cNvCxnSpPr/>
          <p:nvPr/>
        </p:nvCxnSpPr>
        <p:spPr>
          <a:xfrm>
            <a:off x="4626804" y="4460585"/>
            <a:ext cx="809292" cy="772946"/>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4860032" y="5233531"/>
            <a:ext cx="1764196" cy="369332"/>
          </a:xfrm>
          <a:prstGeom prst="rect">
            <a:avLst/>
          </a:prstGeom>
          <a:noFill/>
        </p:spPr>
        <p:txBody>
          <a:bodyPr wrap="square" rtlCol="0">
            <a:spAutoFit/>
          </a:bodyPr>
          <a:lstStyle/>
          <a:p>
            <a:r>
              <a:rPr lang="en-US" dirty="0" smtClean="0">
                <a:solidFill>
                  <a:srgbClr val="C00000"/>
                </a:solidFill>
              </a:rPr>
              <a:t>Kicker Current</a:t>
            </a:r>
          </a:p>
        </p:txBody>
      </p:sp>
      <p:cxnSp>
        <p:nvCxnSpPr>
          <p:cNvPr id="33" name="Straight Arrow Connector 32"/>
          <p:cNvCxnSpPr/>
          <p:nvPr/>
        </p:nvCxnSpPr>
        <p:spPr>
          <a:xfrm>
            <a:off x="3275856" y="2444361"/>
            <a:ext cx="234825" cy="0"/>
          </a:xfrm>
          <a:prstGeom prst="straightConnector1">
            <a:avLst/>
          </a:prstGeom>
          <a:ln>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4355976" y="1508257"/>
            <a:ext cx="1672124" cy="338554"/>
          </a:xfrm>
          <a:prstGeom prst="rect">
            <a:avLst/>
          </a:prstGeom>
          <a:noFill/>
        </p:spPr>
        <p:txBody>
          <a:bodyPr wrap="none" rtlCol="0">
            <a:spAutoFit/>
          </a:bodyPr>
          <a:lstStyle/>
          <a:p>
            <a:r>
              <a:rPr lang="en-US" sz="1600" dirty="0" smtClean="0">
                <a:solidFill>
                  <a:schemeClr val="bg1"/>
                </a:solidFill>
              </a:rPr>
              <a:t>Revolution period</a:t>
            </a:r>
          </a:p>
        </p:txBody>
      </p:sp>
      <p:cxnSp>
        <p:nvCxnSpPr>
          <p:cNvPr id="39" name="Straight Arrow Connector 38"/>
          <p:cNvCxnSpPr/>
          <p:nvPr/>
        </p:nvCxnSpPr>
        <p:spPr>
          <a:xfrm flipH="1">
            <a:off x="3419872" y="1692923"/>
            <a:ext cx="864096" cy="607422"/>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7452320" y="5633907"/>
            <a:ext cx="1549207" cy="369332"/>
          </a:xfrm>
          <a:prstGeom prst="rect">
            <a:avLst/>
          </a:prstGeom>
          <a:noFill/>
        </p:spPr>
        <p:txBody>
          <a:bodyPr wrap="square" rtlCol="0">
            <a:spAutoFit/>
          </a:bodyPr>
          <a:lstStyle/>
          <a:p>
            <a:r>
              <a:rPr lang="en-US" b="1" dirty="0" smtClean="0"/>
              <a:t>2015/09/15</a:t>
            </a:r>
          </a:p>
        </p:txBody>
      </p:sp>
    </p:spTree>
    <p:extLst>
      <p:ext uri="{BB962C8B-B14F-4D97-AF65-F5344CB8AC3E}">
        <p14:creationId xmlns:p14="http://schemas.microsoft.com/office/powerpoint/2010/main" val="24582047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388424" cy="710952"/>
          </a:xfrm>
        </p:spPr>
        <p:txBody>
          <a:bodyPr>
            <a:normAutofit fontScale="90000"/>
          </a:bodyPr>
          <a:lstStyle/>
          <a:p>
            <a:r>
              <a:rPr lang="sv-SE" dirty="0" smtClean="0"/>
              <a:t>Linear Optics Characterization: Integer Tunes</a:t>
            </a:r>
            <a:endParaRPr lang="en-US" dirty="0"/>
          </a:p>
        </p:txBody>
      </p:sp>
      <p:pic>
        <p:nvPicPr>
          <p:cNvPr id="1024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55" y="3356992"/>
            <a:ext cx="9206337" cy="2323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5"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96" y="980728"/>
            <a:ext cx="8960941" cy="2278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611560" y="5702478"/>
            <a:ext cx="4680520" cy="369332"/>
          </a:xfrm>
          <a:prstGeom prst="rect">
            <a:avLst/>
          </a:prstGeom>
          <a:noFill/>
        </p:spPr>
        <p:txBody>
          <a:bodyPr wrap="square" rtlCol="0">
            <a:spAutoFit/>
          </a:bodyPr>
          <a:lstStyle/>
          <a:p>
            <a:r>
              <a:rPr lang="en-US" dirty="0" smtClean="0">
                <a:solidFill>
                  <a:schemeClr val="accent1"/>
                </a:solidFill>
              </a:rPr>
              <a:t>Fractional tunes</a:t>
            </a:r>
            <a:r>
              <a:rPr lang="sv-SE" dirty="0" smtClean="0">
                <a:solidFill>
                  <a:schemeClr val="accent1"/>
                </a:solidFill>
              </a:rPr>
              <a:t>:</a:t>
            </a:r>
            <a:r>
              <a:rPr lang="en-US" dirty="0" smtClean="0">
                <a:solidFill>
                  <a:schemeClr val="accent1"/>
                </a:solidFill>
              </a:rPr>
              <a:t> </a:t>
            </a:r>
            <a:r>
              <a:rPr lang="en-US" dirty="0">
                <a:solidFill>
                  <a:schemeClr val="accent1"/>
                </a:solidFill>
              </a:rPr>
              <a:t>0.2087/0.2676 </a:t>
            </a:r>
            <a:endParaRPr lang="en-US" dirty="0" smtClean="0">
              <a:solidFill>
                <a:schemeClr val="accent1"/>
              </a:solidFill>
            </a:endParaRPr>
          </a:p>
        </p:txBody>
      </p:sp>
    </p:spTree>
    <p:extLst>
      <p:ext uri="{BB962C8B-B14F-4D97-AF65-F5344CB8AC3E}">
        <p14:creationId xmlns:p14="http://schemas.microsoft.com/office/powerpoint/2010/main" val="12926732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0963" y="116632"/>
            <a:ext cx="7593294" cy="698976"/>
          </a:xfrm>
        </p:spPr>
        <p:txBody>
          <a:bodyPr/>
          <a:lstStyle/>
          <a:p>
            <a:r>
              <a:rPr lang="en-US" dirty="0" smtClean="0"/>
              <a:t>Bare Vertical Orbit</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42" y="1124744"/>
            <a:ext cx="9108504" cy="20300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3284984"/>
            <a:ext cx="4041556" cy="2881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4701972" y="4028814"/>
            <a:ext cx="4060535" cy="369332"/>
          </a:xfrm>
          <a:prstGeom prst="rect">
            <a:avLst/>
          </a:prstGeom>
          <a:noFill/>
        </p:spPr>
        <p:txBody>
          <a:bodyPr wrap="none" rtlCol="0">
            <a:spAutoFit/>
          </a:bodyPr>
          <a:lstStyle/>
          <a:p>
            <a:r>
              <a:rPr lang="en-US" dirty="0" smtClean="0">
                <a:solidFill>
                  <a:schemeClr val="accent1"/>
                </a:solidFill>
              </a:rPr>
              <a:t>Example calculation for one random seed</a:t>
            </a:r>
          </a:p>
        </p:txBody>
      </p:sp>
      <p:sp>
        <p:nvSpPr>
          <p:cNvPr id="5" name="TextBox 4"/>
          <p:cNvSpPr txBox="1"/>
          <p:nvPr/>
        </p:nvSpPr>
        <p:spPr>
          <a:xfrm>
            <a:off x="4701972" y="4393604"/>
            <a:ext cx="4283969" cy="646331"/>
          </a:xfrm>
          <a:prstGeom prst="rect">
            <a:avLst/>
          </a:prstGeom>
          <a:noFill/>
        </p:spPr>
        <p:txBody>
          <a:bodyPr wrap="square" rtlCol="0">
            <a:spAutoFit/>
          </a:bodyPr>
          <a:lstStyle/>
          <a:p>
            <a:r>
              <a:rPr lang="en-US" dirty="0" smtClean="0">
                <a:solidFill>
                  <a:schemeClr val="accent1"/>
                </a:solidFill>
              </a:rPr>
              <a:t> </a:t>
            </a:r>
            <a:r>
              <a:rPr lang="en-US" dirty="0">
                <a:solidFill>
                  <a:schemeClr val="accent1"/>
                </a:solidFill>
              </a:rPr>
              <a:t>MAX-lab Internal Note </a:t>
            </a:r>
            <a:r>
              <a:rPr lang="en-US" dirty="0" smtClean="0">
                <a:solidFill>
                  <a:schemeClr val="accent1"/>
                </a:solidFill>
              </a:rPr>
              <a:t>201211071 by </a:t>
            </a:r>
            <a:r>
              <a:rPr lang="en-US" dirty="0" err="1" smtClean="0">
                <a:solidFill>
                  <a:schemeClr val="accent1"/>
                </a:solidFill>
              </a:rPr>
              <a:t>S.Leemann</a:t>
            </a:r>
            <a:endParaRPr lang="en-US" dirty="0" smtClean="0">
              <a:solidFill>
                <a:schemeClr val="accent1"/>
              </a:solidFill>
            </a:endParaRPr>
          </a:p>
        </p:txBody>
      </p:sp>
      <p:sp>
        <p:nvSpPr>
          <p:cNvPr id="6" name="TextBox 5"/>
          <p:cNvSpPr txBox="1"/>
          <p:nvPr/>
        </p:nvSpPr>
        <p:spPr>
          <a:xfrm>
            <a:off x="7046426" y="827221"/>
            <a:ext cx="1969385" cy="369332"/>
          </a:xfrm>
          <a:prstGeom prst="rect">
            <a:avLst/>
          </a:prstGeom>
          <a:noFill/>
        </p:spPr>
        <p:txBody>
          <a:bodyPr wrap="none" rtlCol="0">
            <a:spAutoFit/>
          </a:bodyPr>
          <a:lstStyle/>
          <a:p>
            <a:r>
              <a:rPr lang="en-US" dirty="0" smtClean="0">
                <a:solidFill>
                  <a:schemeClr val="accent1"/>
                </a:solidFill>
              </a:rPr>
              <a:t>Plot by </a:t>
            </a:r>
            <a:r>
              <a:rPr lang="en-US" dirty="0" err="1" smtClean="0">
                <a:solidFill>
                  <a:schemeClr val="accent1"/>
                </a:solidFill>
              </a:rPr>
              <a:t>M.Sj</a:t>
            </a:r>
            <a:r>
              <a:rPr lang="sv-SE" dirty="0" smtClean="0">
                <a:solidFill>
                  <a:schemeClr val="accent1"/>
                </a:solidFill>
              </a:rPr>
              <a:t>öström</a:t>
            </a:r>
            <a:endParaRPr lang="en-US" dirty="0" err="1" smtClean="0">
              <a:solidFill>
                <a:schemeClr val="accent1"/>
              </a:solidFill>
            </a:endParaRPr>
          </a:p>
        </p:txBody>
      </p:sp>
    </p:spTree>
    <p:extLst>
      <p:ext uri="{BB962C8B-B14F-4D97-AF65-F5344CB8AC3E}">
        <p14:creationId xmlns:p14="http://schemas.microsoft.com/office/powerpoint/2010/main" val="38553215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44624"/>
            <a:ext cx="7593294" cy="576064"/>
          </a:xfrm>
        </p:spPr>
        <p:txBody>
          <a:bodyPr>
            <a:normAutofit fontScale="90000"/>
          </a:bodyPr>
          <a:lstStyle/>
          <a:p>
            <a:r>
              <a:rPr lang="sv-SE" dirty="0" smtClean="0"/>
              <a:t>LOCO: reduction in dispersion beating</a:t>
            </a:r>
            <a:endParaRPr lang="en-US" dirty="0"/>
          </a:p>
        </p:txBody>
      </p:sp>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796" t="12100" r="7291" b="47131"/>
          <a:stretch/>
        </p:blipFill>
        <p:spPr bwMode="auto">
          <a:xfrm>
            <a:off x="21044" y="692696"/>
            <a:ext cx="9068859" cy="31237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54" y="708793"/>
            <a:ext cx="2016224" cy="369332"/>
          </a:xfrm>
          <a:prstGeom prst="rect">
            <a:avLst/>
          </a:prstGeom>
          <a:noFill/>
        </p:spPr>
        <p:txBody>
          <a:bodyPr wrap="square" rtlCol="0">
            <a:spAutoFit/>
          </a:bodyPr>
          <a:lstStyle/>
          <a:p>
            <a:r>
              <a:rPr lang="en-US" b="1" dirty="0" smtClean="0">
                <a:solidFill>
                  <a:srgbClr val="C00000"/>
                </a:solidFill>
              </a:rPr>
              <a:t>Before LOCO</a:t>
            </a: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 y="3851756"/>
            <a:ext cx="9089649" cy="2828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796" t="12100" r="7291" b="47131"/>
          <a:stretch/>
        </p:blipFill>
        <p:spPr bwMode="auto">
          <a:xfrm>
            <a:off x="21044" y="692696"/>
            <a:ext cx="9068859" cy="31237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254" y="708793"/>
            <a:ext cx="2016224" cy="369332"/>
          </a:xfrm>
          <a:prstGeom prst="rect">
            <a:avLst/>
          </a:prstGeom>
          <a:noFill/>
        </p:spPr>
        <p:txBody>
          <a:bodyPr wrap="square" rtlCol="0">
            <a:spAutoFit/>
          </a:bodyPr>
          <a:lstStyle/>
          <a:p>
            <a:r>
              <a:rPr lang="en-US" b="1" dirty="0" smtClean="0">
                <a:solidFill>
                  <a:srgbClr val="C00000"/>
                </a:solidFill>
              </a:rPr>
              <a:t>Before LOCO</a:t>
            </a:r>
          </a:p>
        </p:txBody>
      </p:sp>
      <p:sp>
        <p:nvSpPr>
          <p:cNvPr id="11" name="TextBox 10"/>
          <p:cNvSpPr txBox="1"/>
          <p:nvPr/>
        </p:nvSpPr>
        <p:spPr>
          <a:xfrm>
            <a:off x="35496" y="3851756"/>
            <a:ext cx="2376264" cy="369332"/>
          </a:xfrm>
          <a:prstGeom prst="rect">
            <a:avLst/>
          </a:prstGeom>
          <a:noFill/>
        </p:spPr>
        <p:txBody>
          <a:bodyPr wrap="square" rtlCol="0">
            <a:spAutoFit/>
          </a:bodyPr>
          <a:lstStyle/>
          <a:p>
            <a:r>
              <a:rPr lang="en-US" b="1" dirty="0" smtClean="0">
                <a:solidFill>
                  <a:srgbClr val="C00000"/>
                </a:solidFill>
              </a:rPr>
              <a:t>After LOCO: July 2016</a:t>
            </a:r>
          </a:p>
        </p:txBody>
      </p:sp>
    </p:spTree>
    <p:extLst>
      <p:ext uri="{BB962C8B-B14F-4D97-AF65-F5344CB8AC3E}">
        <p14:creationId xmlns:p14="http://schemas.microsoft.com/office/powerpoint/2010/main" val="31820316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16632"/>
            <a:ext cx="7593294" cy="504056"/>
          </a:xfrm>
        </p:spPr>
        <p:txBody>
          <a:bodyPr>
            <a:normAutofit fontScale="90000"/>
          </a:bodyPr>
          <a:lstStyle/>
          <a:p>
            <a:r>
              <a:rPr lang="en-US" dirty="0" smtClean="0"/>
              <a:t>Beta</a:t>
            </a:r>
            <a:r>
              <a:rPr lang="sv-SE" dirty="0" smtClean="0"/>
              <a:t>-b</a:t>
            </a:r>
            <a:r>
              <a:rPr lang="en-US" dirty="0" smtClean="0"/>
              <a:t>eat Reconstructed from LOCO</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11" y="764704"/>
            <a:ext cx="9153525" cy="5629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848688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88640"/>
            <a:ext cx="7593294" cy="770984"/>
          </a:xfrm>
        </p:spPr>
        <p:txBody>
          <a:bodyPr/>
          <a:lstStyle/>
          <a:p>
            <a:r>
              <a:rPr lang="en-US" dirty="0" smtClean="0"/>
              <a:t>BPM Offsets</a:t>
            </a:r>
            <a:endParaRPr lang="en-US" dirty="0"/>
          </a:p>
        </p:txBody>
      </p:sp>
      <p:sp>
        <p:nvSpPr>
          <p:cNvPr id="3" name="Content Placeholder 2"/>
          <p:cNvSpPr>
            <a:spLocks noGrp="1"/>
          </p:cNvSpPr>
          <p:nvPr>
            <p:ph idx="1"/>
          </p:nvPr>
        </p:nvSpPr>
        <p:spPr>
          <a:xfrm>
            <a:off x="755576" y="980728"/>
            <a:ext cx="7593294" cy="748679"/>
          </a:xfrm>
        </p:spPr>
        <p:txBody>
          <a:bodyPr/>
          <a:lstStyle/>
          <a:p>
            <a:r>
              <a:rPr lang="en-US" dirty="0" smtClean="0"/>
              <a:t>Measured by BBC using trim coils in </a:t>
            </a:r>
            <a:r>
              <a:rPr lang="en-US" dirty="0" err="1" smtClean="0"/>
              <a:t>sextupole</a:t>
            </a:r>
            <a:r>
              <a:rPr lang="en-US" dirty="0" smtClean="0"/>
              <a:t> magnets</a:t>
            </a:r>
            <a:endParaRPr lang="en-US" dirty="0"/>
          </a:p>
        </p:txBody>
      </p:sp>
      <p:pic>
        <p:nvPicPr>
          <p:cNvPr id="1126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8612" y="1772816"/>
            <a:ext cx="8485187" cy="4375150"/>
          </a:xfrm>
          <a:prstGeom prst="rect">
            <a:avLst/>
          </a:prstGeom>
          <a:solidFill>
            <a:schemeClr val="bg1"/>
          </a:solidFill>
          <a:ln>
            <a:noFill/>
          </a:ln>
          <a:effectLst/>
        </p:spPr>
      </p:pic>
      <p:sp>
        <p:nvSpPr>
          <p:cNvPr id="5" name="TextBox 4"/>
          <p:cNvSpPr txBox="1"/>
          <p:nvPr/>
        </p:nvSpPr>
        <p:spPr>
          <a:xfrm>
            <a:off x="4644008" y="1413631"/>
            <a:ext cx="3816424" cy="369332"/>
          </a:xfrm>
          <a:prstGeom prst="rect">
            <a:avLst/>
          </a:prstGeom>
          <a:noFill/>
        </p:spPr>
        <p:txBody>
          <a:bodyPr wrap="square" rtlCol="0">
            <a:spAutoFit/>
          </a:bodyPr>
          <a:lstStyle/>
          <a:p>
            <a:r>
              <a:rPr lang="sv-SE" dirty="0" smtClean="0">
                <a:solidFill>
                  <a:srgbClr val="C00000"/>
                </a:solidFill>
              </a:rPr>
              <a:t>RMS: </a:t>
            </a:r>
            <a:r>
              <a:rPr lang="en-US" dirty="0">
                <a:solidFill>
                  <a:srgbClr val="C00000"/>
                </a:solidFill>
              </a:rPr>
              <a:t> </a:t>
            </a:r>
            <a:r>
              <a:rPr lang="en-US" dirty="0" smtClean="0">
                <a:solidFill>
                  <a:srgbClr val="C00000"/>
                </a:solidFill>
              </a:rPr>
              <a:t>144</a:t>
            </a:r>
            <a:r>
              <a:rPr lang="en-US" dirty="0">
                <a:solidFill>
                  <a:srgbClr val="C00000"/>
                </a:solidFill>
              </a:rPr>
              <a:t> µm </a:t>
            </a:r>
            <a:r>
              <a:rPr lang="en-US" dirty="0" smtClean="0">
                <a:solidFill>
                  <a:srgbClr val="C00000"/>
                </a:solidFill>
              </a:rPr>
              <a:t>H / 138 µm V</a:t>
            </a:r>
          </a:p>
        </p:txBody>
      </p:sp>
    </p:spTree>
    <p:extLst>
      <p:ext uri="{BB962C8B-B14F-4D97-AF65-F5344CB8AC3E}">
        <p14:creationId xmlns:p14="http://schemas.microsoft.com/office/powerpoint/2010/main" val="41538019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67544" y="9952"/>
            <a:ext cx="8229600" cy="724917"/>
          </a:xfrm>
        </p:spPr>
        <p:txBody>
          <a:bodyPr/>
          <a:lstStyle/>
          <a:p>
            <a:pPr eaLnBrk="1" hangingPunct="1"/>
            <a:r>
              <a:rPr lang="en-US" dirty="0" smtClean="0"/>
              <a:t>Summary</a:t>
            </a:r>
          </a:p>
        </p:txBody>
      </p:sp>
      <p:sp>
        <p:nvSpPr>
          <p:cNvPr id="14339" name="Content Placeholder 2"/>
          <p:cNvSpPr>
            <a:spLocks noGrp="1"/>
          </p:cNvSpPr>
          <p:nvPr>
            <p:ph idx="1"/>
          </p:nvPr>
        </p:nvSpPr>
        <p:spPr>
          <a:xfrm>
            <a:off x="467544" y="1340768"/>
            <a:ext cx="8208912" cy="3600400"/>
          </a:xfrm>
        </p:spPr>
        <p:txBody>
          <a:bodyPr>
            <a:normAutofit/>
          </a:bodyPr>
          <a:lstStyle/>
          <a:p>
            <a:pPr eaLnBrk="1" hangingPunct="1"/>
            <a:r>
              <a:rPr lang="en-US" sz="3600" dirty="0" smtClean="0"/>
              <a:t>The MAX IV Facility</a:t>
            </a:r>
          </a:p>
          <a:p>
            <a:pPr eaLnBrk="1" hangingPunct="1"/>
            <a:r>
              <a:rPr lang="en-US" sz="3600" dirty="0" smtClean="0"/>
              <a:t>The MAX IV 3 GeV </a:t>
            </a:r>
            <a:r>
              <a:rPr lang="en-US" sz="3600" dirty="0"/>
              <a:t>R</a:t>
            </a:r>
            <a:r>
              <a:rPr lang="en-US" sz="3600" dirty="0" smtClean="0"/>
              <a:t>ing</a:t>
            </a:r>
          </a:p>
          <a:p>
            <a:pPr eaLnBrk="1" hangingPunct="1"/>
            <a:r>
              <a:rPr lang="sv-SE" sz="3600" dirty="0" smtClean="0"/>
              <a:t>Commissioning Highlights</a:t>
            </a:r>
          </a:p>
          <a:p>
            <a:pPr eaLnBrk="1" hangingPunct="1"/>
            <a:r>
              <a:rPr lang="sv-SE" sz="3600" dirty="0" smtClean="0"/>
              <a:t>Next Steps</a:t>
            </a:r>
          </a:p>
          <a:p>
            <a:pPr eaLnBrk="1" hangingPunct="1"/>
            <a:r>
              <a:rPr lang="sv-SE" sz="3600" dirty="0" smtClean="0"/>
              <a:t>Future Perspectives</a:t>
            </a:r>
          </a:p>
          <a:p>
            <a:pPr marL="0" indent="0" eaLnBrk="1" hangingPunct="1">
              <a:buNone/>
            </a:pPr>
            <a:endParaRPr lang="en-US" dirty="0" smtClean="0"/>
          </a:p>
        </p:txBody>
      </p:sp>
    </p:spTree>
    <p:extLst>
      <p:ext uri="{BB962C8B-B14F-4D97-AF65-F5344CB8AC3E}">
        <p14:creationId xmlns:p14="http://schemas.microsoft.com/office/powerpoint/2010/main" val="35629360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Orbit Stability / Slow Acquisition</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905000"/>
            <a:ext cx="8696325" cy="30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820891" y="5085184"/>
            <a:ext cx="2215605" cy="369332"/>
          </a:xfrm>
          <a:prstGeom prst="rect">
            <a:avLst/>
          </a:prstGeom>
          <a:noFill/>
        </p:spPr>
        <p:txBody>
          <a:bodyPr wrap="square" rtlCol="0">
            <a:spAutoFit/>
          </a:bodyPr>
          <a:lstStyle/>
          <a:p>
            <a:r>
              <a:rPr lang="sv-SE" dirty="0" smtClean="0">
                <a:solidFill>
                  <a:schemeClr val="accent1"/>
                </a:solidFill>
              </a:rPr>
              <a:t>Plot by M. Sjöström</a:t>
            </a:r>
            <a:endParaRPr lang="en-US" dirty="0" err="1" smtClean="0">
              <a:solidFill>
                <a:schemeClr val="accent1"/>
              </a:solidFill>
            </a:endParaRPr>
          </a:p>
        </p:txBody>
      </p:sp>
    </p:spTree>
    <p:extLst>
      <p:ext uri="{BB962C8B-B14F-4D97-AF65-F5344CB8AC3E}">
        <p14:creationId xmlns:p14="http://schemas.microsoft.com/office/powerpoint/2010/main" val="42833934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Aperture scans, scraper measurements</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412776"/>
            <a:ext cx="4149427" cy="33843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79512" y="5157192"/>
            <a:ext cx="4848250" cy="369332"/>
          </a:xfrm>
          <a:prstGeom prst="rect">
            <a:avLst/>
          </a:prstGeom>
          <a:noFill/>
        </p:spPr>
        <p:txBody>
          <a:bodyPr wrap="none" rtlCol="0">
            <a:spAutoFit/>
          </a:bodyPr>
          <a:lstStyle/>
          <a:p>
            <a:r>
              <a:rPr lang="en-US" dirty="0"/>
              <a:t>V</a:t>
            </a:r>
            <a:r>
              <a:rPr lang="en-US" dirty="0" smtClean="0"/>
              <a:t>ertical aperture scaled to center of LS </a:t>
            </a:r>
            <a:r>
              <a:rPr lang="en-US" dirty="0" smtClean="0">
                <a:latin typeface="Vladimir Script"/>
              </a:rPr>
              <a:t> </a:t>
            </a:r>
            <a:r>
              <a:rPr lang="en-US" dirty="0" smtClean="0"/>
              <a:t>2.3 mm</a:t>
            </a:r>
            <a:r>
              <a:rPr lang="en-US" dirty="0" smtClean="0">
                <a:latin typeface="Vladimir Script"/>
              </a:rPr>
              <a:t> </a:t>
            </a:r>
            <a:endParaRPr lang="en-US" dirty="0" smtClean="0"/>
          </a:p>
        </p:txBody>
      </p:sp>
      <p:sp>
        <p:nvSpPr>
          <p:cNvPr id="5" name="TextBox 4"/>
          <p:cNvSpPr txBox="1"/>
          <p:nvPr/>
        </p:nvSpPr>
        <p:spPr>
          <a:xfrm>
            <a:off x="323528" y="4737391"/>
            <a:ext cx="4248472" cy="369332"/>
          </a:xfrm>
          <a:prstGeom prst="rect">
            <a:avLst/>
          </a:prstGeom>
          <a:noFill/>
        </p:spPr>
        <p:txBody>
          <a:bodyPr wrap="square" rtlCol="0">
            <a:spAutoFit/>
          </a:bodyPr>
          <a:lstStyle/>
          <a:p>
            <a:r>
              <a:rPr lang="en-US" dirty="0" smtClean="0">
                <a:solidFill>
                  <a:schemeClr val="accent1"/>
                </a:solidFill>
              </a:rPr>
              <a:t>2016-02-03 measurement by J. </a:t>
            </a:r>
            <a:r>
              <a:rPr lang="en-US" dirty="0" err="1" smtClean="0">
                <a:solidFill>
                  <a:schemeClr val="accent1"/>
                </a:solidFill>
              </a:rPr>
              <a:t>Sundberg</a:t>
            </a:r>
            <a:endParaRPr lang="en-US" dirty="0" smtClean="0">
              <a:solidFill>
                <a:schemeClr val="accent1"/>
              </a:solidFill>
            </a:endParaRPr>
          </a:p>
        </p:txBody>
      </p:sp>
      <p:pic>
        <p:nvPicPr>
          <p:cNvPr id="3"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3236" b="559"/>
          <a:stretch/>
        </p:blipFill>
        <p:spPr bwMode="auto">
          <a:xfrm>
            <a:off x="4572000" y="1497428"/>
            <a:ext cx="4267186" cy="30670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5493462" y="4737391"/>
            <a:ext cx="3140540" cy="369332"/>
          </a:xfrm>
          <a:prstGeom prst="rect">
            <a:avLst/>
          </a:prstGeom>
          <a:noFill/>
        </p:spPr>
        <p:txBody>
          <a:bodyPr wrap="none" rtlCol="0">
            <a:spAutoFit/>
          </a:bodyPr>
          <a:lstStyle/>
          <a:p>
            <a:r>
              <a:rPr lang="en-US" dirty="0" smtClean="0">
                <a:solidFill>
                  <a:schemeClr val="accent1"/>
                </a:solidFill>
              </a:rPr>
              <a:t>2011 simulations by </a:t>
            </a:r>
            <a:r>
              <a:rPr lang="en-US" dirty="0" err="1" smtClean="0">
                <a:solidFill>
                  <a:schemeClr val="accent1"/>
                </a:solidFill>
              </a:rPr>
              <a:t>S.Leemann</a:t>
            </a:r>
            <a:endParaRPr lang="en-US" dirty="0" smtClean="0">
              <a:solidFill>
                <a:schemeClr val="accent1"/>
              </a:solidFill>
            </a:endParaRPr>
          </a:p>
        </p:txBody>
      </p:sp>
    </p:spTree>
    <p:extLst>
      <p:ext uri="{BB962C8B-B14F-4D97-AF65-F5344CB8AC3E}">
        <p14:creationId xmlns:p14="http://schemas.microsoft.com/office/powerpoint/2010/main" val="42129211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579682" y="3573016"/>
            <a:ext cx="7376694" cy="2880320"/>
            <a:chOff x="3491880" y="620689"/>
            <a:chExt cx="5544616" cy="2072182"/>
          </a:xfrm>
        </p:grpSpPr>
        <p:pic>
          <p:nvPicPr>
            <p:cNvPr id="5" name="Picture 4" descr="F:\Longtopup.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880" y="620689"/>
              <a:ext cx="5544616" cy="207218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5153901" y="786188"/>
              <a:ext cx="1987852" cy="307777"/>
            </a:xfrm>
            <a:prstGeom prst="rect">
              <a:avLst/>
            </a:prstGeom>
          </p:spPr>
          <p:txBody>
            <a:bodyPr wrap="none">
              <a:spAutoFit/>
            </a:bodyPr>
            <a:lstStyle/>
            <a:p>
              <a:r>
                <a:rPr lang="sv-SE" sz="1400" dirty="0">
                  <a:solidFill>
                    <a:schemeClr val="accent1"/>
                  </a:solidFill>
                </a:rPr>
                <a:t>&gt;</a:t>
              </a:r>
              <a:r>
                <a:rPr lang="sv-SE" sz="1400" dirty="0" smtClean="0">
                  <a:solidFill>
                    <a:schemeClr val="accent1"/>
                  </a:solidFill>
                </a:rPr>
                <a:t>24 hr top-up at 160 mA</a:t>
              </a:r>
              <a:endParaRPr lang="en-US" sz="1400" dirty="0" err="1">
                <a:solidFill>
                  <a:schemeClr val="accent1"/>
                </a:solidFill>
              </a:endParaRPr>
            </a:p>
          </p:txBody>
        </p:sp>
      </p:grpSp>
      <p:sp>
        <p:nvSpPr>
          <p:cNvPr id="2" name="Title 1"/>
          <p:cNvSpPr>
            <a:spLocks noGrp="1"/>
          </p:cNvSpPr>
          <p:nvPr>
            <p:ph type="title"/>
          </p:nvPr>
        </p:nvSpPr>
        <p:spPr>
          <a:xfrm>
            <a:off x="323528" y="-27384"/>
            <a:ext cx="8064896" cy="590119"/>
          </a:xfrm>
        </p:spPr>
        <p:txBody>
          <a:bodyPr>
            <a:normAutofit fontScale="90000"/>
          </a:bodyPr>
          <a:lstStyle/>
          <a:p>
            <a:r>
              <a:rPr lang="en-US" dirty="0" smtClean="0"/>
              <a:t>Injection </a:t>
            </a:r>
            <a:r>
              <a:rPr lang="en-US" dirty="0" err="1" smtClean="0"/>
              <a:t>Efficiency&amp;Top-up</a:t>
            </a:r>
            <a:r>
              <a:rPr lang="en-US" dirty="0" smtClean="0"/>
              <a:t> (closed shutters) </a:t>
            </a:r>
            <a:endParaRPr lang="en-US" dirty="0"/>
          </a:p>
        </p:txBody>
      </p:sp>
      <p:grpSp>
        <p:nvGrpSpPr>
          <p:cNvPr id="8" name="Group 7"/>
          <p:cNvGrpSpPr/>
          <p:nvPr/>
        </p:nvGrpSpPr>
        <p:grpSpPr>
          <a:xfrm>
            <a:off x="2790731" y="620689"/>
            <a:ext cx="3293437" cy="2774608"/>
            <a:chOff x="2718723" y="620689"/>
            <a:chExt cx="3293437" cy="2774608"/>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18723" y="620689"/>
              <a:ext cx="3293437" cy="27746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3203848" y="909299"/>
              <a:ext cx="864096" cy="369332"/>
            </a:xfrm>
            <a:prstGeom prst="rect">
              <a:avLst/>
            </a:prstGeom>
            <a:noFill/>
          </p:spPr>
          <p:txBody>
            <a:bodyPr wrap="square" rtlCol="0">
              <a:spAutoFit/>
            </a:bodyPr>
            <a:lstStyle/>
            <a:p>
              <a:r>
                <a:rPr lang="sv-SE" dirty="0" smtClean="0">
                  <a:solidFill>
                    <a:schemeClr val="accent1"/>
                  </a:solidFill>
                </a:rPr>
                <a:t>&gt;95 %</a:t>
              </a:r>
              <a:endParaRPr lang="en-US" dirty="0" err="1" smtClean="0">
                <a:solidFill>
                  <a:schemeClr val="accent1"/>
                </a:solidFill>
              </a:endParaRPr>
            </a:p>
          </p:txBody>
        </p:sp>
      </p:grpSp>
    </p:spTree>
    <p:extLst>
      <p:ext uri="{BB962C8B-B14F-4D97-AF65-F5344CB8AC3E}">
        <p14:creationId xmlns:p14="http://schemas.microsoft.com/office/powerpoint/2010/main" val="3225209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16632"/>
            <a:ext cx="7593294" cy="770984"/>
          </a:xfrm>
        </p:spPr>
        <p:txBody>
          <a:bodyPr/>
          <a:lstStyle/>
          <a:p>
            <a:r>
              <a:rPr lang="en-US" dirty="0" smtClean="0"/>
              <a:t>Collective Effects – Single Bunch</a:t>
            </a:r>
            <a:endParaRPr lang="en-US" dirty="0"/>
          </a:p>
        </p:txBody>
      </p:sp>
      <p:sp>
        <p:nvSpPr>
          <p:cNvPr id="3" name="Content Placeholder 2"/>
          <p:cNvSpPr>
            <a:spLocks noGrp="1"/>
          </p:cNvSpPr>
          <p:nvPr>
            <p:ph idx="1"/>
          </p:nvPr>
        </p:nvSpPr>
        <p:spPr>
          <a:xfrm>
            <a:off x="179512" y="908720"/>
            <a:ext cx="7593294" cy="1008112"/>
          </a:xfrm>
        </p:spPr>
        <p:txBody>
          <a:bodyPr>
            <a:normAutofit/>
          </a:bodyPr>
          <a:lstStyle/>
          <a:p>
            <a:r>
              <a:rPr lang="en-US" dirty="0"/>
              <a:t>N</a:t>
            </a:r>
            <a:r>
              <a:rPr lang="sv-SE" dirty="0" smtClean="0"/>
              <a:t>o signs of TMCI up to 8.55 mA (nominal 2.8 mA/bunch).</a:t>
            </a:r>
          </a:p>
          <a:p>
            <a:r>
              <a:rPr lang="sv-SE" dirty="0" smtClean="0"/>
              <a:t>Significant bunch lengthening even without harmonic cavities</a:t>
            </a:r>
            <a:endParaRPr lang="en-US" dirty="0" smtClean="0"/>
          </a:p>
          <a:p>
            <a:endParaRPr lang="en-US" dirty="0" smtClean="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1988840"/>
            <a:ext cx="3427198" cy="25561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6687" y="1873067"/>
            <a:ext cx="3991297" cy="3068101"/>
          </a:xfrm>
          <a:prstGeom prst="rect">
            <a:avLst/>
          </a:prstGeom>
          <a:solidFill>
            <a:schemeClr val="bg1"/>
          </a:solidFill>
          <a:ln>
            <a:noFill/>
          </a:ln>
          <a:effectLst/>
        </p:spPr>
      </p:pic>
      <p:sp>
        <p:nvSpPr>
          <p:cNvPr id="4" name="TextBox 3"/>
          <p:cNvSpPr txBox="1"/>
          <p:nvPr/>
        </p:nvSpPr>
        <p:spPr>
          <a:xfrm>
            <a:off x="179512" y="5357663"/>
            <a:ext cx="2736304" cy="923330"/>
          </a:xfrm>
          <a:prstGeom prst="rect">
            <a:avLst/>
          </a:prstGeom>
          <a:noFill/>
        </p:spPr>
        <p:txBody>
          <a:bodyPr wrap="square" rtlCol="0">
            <a:spAutoFit/>
          </a:bodyPr>
          <a:lstStyle/>
          <a:p>
            <a:r>
              <a:rPr lang="en-US" dirty="0" smtClean="0">
                <a:solidFill>
                  <a:schemeClr val="accent1"/>
                </a:solidFill>
              </a:rPr>
              <a:t>Data by </a:t>
            </a:r>
            <a:r>
              <a:rPr lang="en-US" dirty="0" err="1" smtClean="0">
                <a:solidFill>
                  <a:schemeClr val="accent1"/>
                </a:solidFill>
              </a:rPr>
              <a:t>J.Breunlin</a:t>
            </a:r>
            <a:r>
              <a:rPr lang="en-US" dirty="0" smtClean="0">
                <a:solidFill>
                  <a:schemeClr val="accent1"/>
                </a:solidFill>
              </a:rPr>
              <a:t>, </a:t>
            </a:r>
            <a:r>
              <a:rPr lang="en-US" dirty="0" err="1" smtClean="0">
                <a:solidFill>
                  <a:schemeClr val="accent1"/>
                </a:solidFill>
              </a:rPr>
              <a:t>A.Andersson</a:t>
            </a:r>
            <a:r>
              <a:rPr lang="en-US" dirty="0" smtClean="0">
                <a:solidFill>
                  <a:schemeClr val="accent1"/>
                </a:solidFill>
              </a:rPr>
              <a:t>, </a:t>
            </a:r>
            <a:r>
              <a:rPr lang="en-US" dirty="0" err="1" smtClean="0">
                <a:solidFill>
                  <a:schemeClr val="accent1"/>
                </a:solidFill>
              </a:rPr>
              <a:t>G.Skripka</a:t>
            </a:r>
            <a:r>
              <a:rPr lang="en-US" dirty="0" smtClean="0">
                <a:solidFill>
                  <a:schemeClr val="accent1"/>
                </a:solidFill>
              </a:rPr>
              <a:t>, </a:t>
            </a:r>
            <a:r>
              <a:rPr lang="en-US" dirty="0" err="1" smtClean="0">
                <a:solidFill>
                  <a:schemeClr val="accent1"/>
                </a:solidFill>
              </a:rPr>
              <a:t>R.Nagaoka</a:t>
            </a:r>
            <a:endParaRPr lang="en-US" dirty="0" smtClean="0">
              <a:solidFill>
                <a:schemeClr val="accent1"/>
              </a:solidFill>
            </a:endParaRPr>
          </a:p>
        </p:txBody>
      </p:sp>
    </p:spTree>
    <p:extLst>
      <p:ext uri="{BB962C8B-B14F-4D97-AF65-F5344CB8AC3E}">
        <p14:creationId xmlns:p14="http://schemas.microsoft.com/office/powerpoint/2010/main" val="2227702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5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99792" y="212904"/>
            <a:ext cx="3888432" cy="588040"/>
          </a:xfrm>
        </p:spPr>
        <p:txBody>
          <a:bodyPr>
            <a:normAutofit fontScale="90000"/>
          </a:bodyPr>
          <a:lstStyle/>
          <a:p>
            <a:r>
              <a:rPr lang="sv-SE" dirty="0" smtClean="0"/>
              <a:t>Bunch Lengthening</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836712"/>
            <a:ext cx="7488832" cy="51310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948264" y="5949280"/>
            <a:ext cx="1956169" cy="369332"/>
          </a:xfrm>
          <a:prstGeom prst="rect">
            <a:avLst/>
          </a:prstGeom>
          <a:noFill/>
        </p:spPr>
        <p:txBody>
          <a:bodyPr wrap="square" rtlCol="0">
            <a:spAutoFit/>
          </a:bodyPr>
          <a:lstStyle/>
          <a:p>
            <a:r>
              <a:rPr lang="sv-SE" dirty="0" smtClean="0">
                <a:solidFill>
                  <a:schemeClr val="accent1"/>
                </a:solidFill>
              </a:rPr>
              <a:t>Slide by G. Skripka</a:t>
            </a:r>
            <a:endParaRPr lang="en-US" dirty="0" err="1" smtClean="0">
              <a:solidFill>
                <a:schemeClr val="accent1"/>
              </a:solidFill>
            </a:endParaRPr>
          </a:p>
        </p:txBody>
      </p:sp>
    </p:spTree>
    <p:extLst>
      <p:ext uri="{BB962C8B-B14F-4D97-AF65-F5344CB8AC3E}">
        <p14:creationId xmlns:p14="http://schemas.microsoft.com/office/powerpoint/2010/main" val="8421239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0"/>
            <a:ext cx="7593294" cy="770984"/>
          </a:xfrm>
        </p:spPr>
        <p:txBody>
          <a:bodyPr/>
          <a:lstStyle/>
          <a:p>
            <a:r>
              <a:rPr lang="sv-SE" dirty="0" smtClean="0"/>
              <a:t>Collective Effects - Multibunch</a:t>
            </a:r>
            <a:endParaRPr lang="en-US" dirty="0"/>
          </a:p>
        </p:txBody>
      </p:sp>
      <p:sp>
        <p:nvSpPr>
          <p:cNvPr id="3" name="Content Placeholder 2"/>
          <p:cNvSpPr>
            <a:spLocks noGrp="1"/>
          </p:cNvSpPr>
          <p:nvPr>
            <p:ph idx="1"/>
          </p:nvPr>
        </p:nvSpPr>
        <p:spPr>
          <a:xfrm>
            <a:off x="755576" y="764704"/>
            <a:ext cx="7704856" cy="1728192"/>
          </a:xfrm>
        </p:spPr>
        <p:txBody>
          <a:bodyPr>
            <a:normAutofit fontScale="92500"/>
          </a:bodyPr>
          <a:lstStyle/>
          <a:p>
            <a:r>
              <a:rPr lang="sv-SE" dirty="0" smtClean="0"/>
              <a:t>Possible to store &gt;170 mA without feedback and without harmonic cavities. Predicted RW threshold was only ~ 40 mA !</a:t>
            </a:r>
          </a:p>
          <a:p>
            <a:r>
              <a:rPr lang="sv-SE" dirty="0" smtClean="0"/>
              <a:t>HOM driven longitudinal motion is evident at a few mA in uniform fill.</a:t>
            </a:r>
          </a:p>
          <a:p>
            <a:r>
              <a:rPr lang="sv-SE" dirty="0" smtClean="0"/>
              <a:t>Temperature tuning has proved effective in fighting longitudinal CBI.</a:t>
            </a:r>
          </a:p>
          <a:p>
            <a:endParaRPr lang="sv-SE" dirty="0" smtClean="0"/>
          </a:p>
          <a:p>
            <a:pPr marL="0" indent="0">
              <a:buNone/>
            </a:pP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3968" y="2852936"/>
            <a:ext cx="4598724" cy="32084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4932040" y="6070581"/>
            <a:ext cx="3744415" cy="369332"/>
          </a:xfrm>
          <a:prstGeom prst="rect">
            <a:avLst/>
          </a:prstGeom>
          <a:noFill/>
        </p:spPr>
        <p:txBody>
          <a:bodyPr wrap="square" rtlCol="0">
            <a:spAutoFit/>
          </a:bodyPr>
          <a:lstStyle/>
          <a:p>
            <a:r>
              <a:rPr lang="sv-SE" dirty="0" smtClean="0">
                <a:solidFill>
                  <a:schemeClr val="accent1"/>
                </a:solidFill>
              </a:rPr>
              <a:t>HC stabilization of CBMs at 120 mA</a:t>
            </a:r>
            <a:endParaRPr lang="en-US" dirty="0" err="1" smtClean="0">
              <a:solidFill>
                <a:schemeClr val="accent1"/>
              </a:solidFill>
            </a:endParaRPr>
          </a:p>
        </p:txBody>
      </p:sp>
      <p:sp>
        <p:nvSpPr>
          <p:cNvPr id="5" name="TextBox 4"/>
          <p:cNvSpPr txBox="1"/>
          <p:nvPr/>
        </p:nvSpPr>
        <p:spPr>
          <a:xfrm>
            <a:off x="5481514" y="6237312"/>
            <a:ext cx="1682774" cy="261610"/>
          </a:xfrm>
          <a:prstGeom prst="rect">
            <a:avLst/>
          </a:prstGeom>
          <a:noFill/>
        </p:spPr>
        <p:txBody>
          <a:bodyPr wrap="square" rtlCol="0">
            <a:spAutoFit/>
          </a:bodyPr>
          <a:lstStyle/>
          <a:p>
            <a:r>
              <a:rPr lang="sv-SE" sz="1100" dirty="0" smtClean="0">
                <a:solidFill>
                  <a:schemeClr val="bg1"/>
                </a:solidFill>
              </a:rPr>
              <a:t>Picure by G.Skripka</a:t>
            </a:r>
            <a:endParaRPr lang="en-US" sz="1100" dirty="0" err="1" smtClean="0">
              <a:solidFill>
                <a:schemeClr val="bg1"/>
              </a:solidFill>
            </a:endParaRPr>
          </a:p>
        </p:txBody>
      </p:sp>
      <p:sp>
        <p:nvSpPr>
          <p:cNvPr id="8" name="Rectangle 7"/>
          <p:cNvSpPr/>
          <p:nvPr/>
        </p:nvSpPr>
        <p:spPr>
          <a:xfrm>
            <a:off x="735163" y="2545158"/>
            <a:ext cx="2702856" cy="307777"/>
          </a:xfrm>
          <a:prstGeom prst="rect">
            <a:avLst/>
          </a:prstGeom>
        </p:spPr>
        <p:txBody>
          <a:bodyPr wrap="none">
            <a:spAutoFit/>
          </a:bodyPr>
          <a:lstStyle/>
          <a:p>
            <a:r>
              <a:rPr lang="sv-SE" sz="1400" dirty="0" smtClean="0">
                <a:solidFill>
                  <a:schemeClr val="accent1"/>
                </a:solidFill>
              </a:rPr>
              <a:t>Up to 198 mA in multibunch mode</a:t>
            </a:r>
            <a:endParaRPr lang="en-US" sz="1400" dirty="0" err="1">
              <a:solidFill>
                <a:schemeClr val="accent1"/>
              </a:solidFill>
            </a:endParaRPr>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0417" y="2885002"/>
            <a:ext cx="3132348" cy="33843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16558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7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5696" y="126980"/>
            <a:ext cx="5400600" cy="654352"/>
          </a:xfrm>
        </p:spPr>
        <p:txBody>
          <a:bodyPr/>
          <a:lstStyle/>
          <a:p>
            <a:r>
              <a:rPr lang="sv-SE" dirty="0" smtClean="0"/>
              <a:t>Bunch-By-Bunch feedback</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6560" y="1196752"/>
            <a:ext cx="3621504" cy="2520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240675" y="2210180"/>
            <a:ext cx="1130438" cy="523220"/>
          </a:xfrm>
          <a:prstGeom prst="rect">
            <a:avLst/>
          </a:prstGeom>
        </p:spPr>
        <p:txBody>
          <a:bodyPr wrap="none">
            <a:spAutoFit/>
          </a:bodyPr>
          <a:lstStyle/>
          <a:p>
            <a:r>
              <a:rPr lang="sv-SE" sz="1400" dirty="0" smtClean="0">
                <a:solidFill>
                  <a:schemeClr val="accent1"/>
                </a:solidFill>
              </a:rPr>
              <a:t>Longitudinal </a:t>
            </a:r>
          </a:p>
          <a:p>
            <a:r>
              <a:rPr lang="sv-SE" sz="1400" dirty="0" smtClean="0">
                <a:solidFill>
                  <a:schemeClr val="accent1"/>
                </a:solidFill>
              </a:rPr>
              <a:t>Spectrum</a:t>
            </a:r>
            <a:endParaRPr lang="en-US" sz="1400" dirty="0" err="1">
              <a:solidFill>
                <a:schemeClr val="accent1"/>
              </a:solidFill>
            </a:endParaRPr>
          </a:p>
        </p:txBody>
      </p:sp>
      <p:sp>
        <p:nvSpPr>
          <p:cNvPr id="12" name="Rectangle 11"/>
          <p:cNvSpPr/>
          <p:nvPr/>
        </p:nvSpPr>
        <p:spPr>
          <a:xfrm>
            <a:off x="1753285" y="796818"/>
            <a:ext cx="3178755" cy="307777"/>
          </a:xfrm>
          <a:prstGeom prst="rect">
            <a:avLst/>
          </a:prstGeom>
        </p:spPr>
        <p:txBody>
          <a:bodyPr wrap="none">
            <a:spAutoFit/>
          </a:bodyPr>
          <a:lstStyle/>
          <a:p>
            <a:r>
              <a:rPr lang="sv-SE" sz="1400" dirty="0" smtClean="0">
                <a:solidFill>
                  <a:schemeClr val="accent1"/>
                </a:solidFill>
              </a:rPr>
              <a:t>Stable beam with </a:t>
            </a:r>
            <a:r>
              <a:rPr lang="sv-SE" sz="1400" b="1" dirty="0" smtClean="0">
                <a:solidFill>
                  <a:schemeClr val="accent1"/>
                </a:solidFill>
              </a:rPr>
              <a:t>feedback on </a:t>
            </a:r>
            <a:r>
              <a:rPr lang="sv-SE" sz="1400" dirty="0" smtClean="0">
                <a:solidFill>
                  <a:schemeClr val="accent1"/>
                </a:solidFill>
              </a:rPr>
              <a:t>at 90 mA</a:t>
            </a:r>
            <a:endParaRPr lang="en-US" sz="1400" dirty="0" err="1">
              <a:solidFill>
                <a:schemeClr val="accent1"/>
              </a:solidFill>
            </a:endParaRPr>
          </a:p>
        </p:txBody>
      </p:sp>
      <p:pic>
        <p:nvPicPr>
          <p:cNvPr id="205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1198966"/>
            <a:ext cx="3600400" cy="25456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13"/>
          <p:cNvSpPr/>
          <p:nvPr/>
        </p:nvSpPr>
        <p:spPr>
          <a:xfrm>
            <a:off x="5488343" y="795329"/>
            <a:ext cx="3404137" cy="307777"/>
          </a:xfrm>
          <a:prstGeom prst="rect">
            <a:avLst/>
          </a:prstGeom>
        </p:spPr>
        <p:txBody>
          <a:bodyPr wrap="none">
            <a:spAutoFit/>
          </a:bodyPr>
          <a:lstStyle/>
          <a:p>
            <a:r>
              <a:rPr lang="sv-SE" sz="1400" dirty="0" smtClean="0">
                <a:solidFill>
                  <a:schemeClr val="accent1"/>
                </a:solidFill>
              </a:rPr>
              <a:t>Unstable beam with </a:t>
            </a:r>
            <a:r>
              <a:rPr lang="sv-SE" sz="1400" b="1" dirty="0" smtClean="0">
                <a:solidFill>
                  <a:schemeClr val="accent1"/>
                </a:solidFill>
              </a:rPr>
              <a:t>feedback off </a:t>
            </a:r>
            <a:r>
              <a:rPr lang="sv-SE" sz="1400" dirty="0" smtClean="0">
                <a:solidFill>
                  <a:schemeClr val="accent1"/>
                </a:solidFill>
              </a:rPr>
              <a:t>at 100 mA</a:t>
            </a:r>
            <a:endParaRPr lang="en-US" sz="1400" dirty="0" err="1">
              <a:solidFill>
                <a:schemeClr val="accent1"/>
              </a:solidFill>
            </a:endParaRPr>
          </a:p>
        </p:txBody>
      </p:sp>
      <p:pic>
        <p:nvPicPr>
          <p:cNvPr id="2055"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36096" y="3861048"/>
            <a:ext cx="3569148" cy="2592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6" name="Picture 8"/>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495" r="8058"/>
          <a:stretch/>
        </p:blipFill>
        <p:spPr bwMode="auto">
          <a:xfrm>
            <a:off x="1463040" y="3861048"/>
            <a:ext cx="3657600" cy="2592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240675" y="4736774"/>
            <a:ext cx="999120" cy="523220"/>
          </a:xfrm>
          <a:prstGeom prst="rect">
            <a:avLst/>
          </a:prstGeom>
        </p:spPr>
        <p:txBody>
          <a:bodyPr wrap="none">
            <a:spAutoFit/>
          </a:bodyPr>
          <a:lstStyle/>
          <a:p>
            <a:r>
              <a:rPr lang="sv-SE" sz="1400" dirty="0" smtClean="0">
                <a:solidFill>
                  <a:schemeClr val="accent1"/>
                </a:solidFill>
              </a:rPr>
              <a:t>Transverse </a:t>
            </a:r>
          </a:p>
          <a:p>
            <a:r>
              <a:rPr lang="sv-SE" sz="1400" dirty="0" smtClean="0">
                <a:solidFill>
                  <a:schemeClr val="accent1"/>
                </a:solidFill>
              </a:rPr>
              <a:t>Profile</a:t>
            </a:r>
            <a:endParaRPr lang="en-US" sz="1400" dirty="0" err="1">
              <a:solidFill>
                <a:schemeClr val="accent1"/>
              </a:solidFill>
            </a:endParaRPr>
          </a:p>
        </p:txBody>
      </p:sp>
    </p:spTree>
    <p:extLst>
      <p:ext uri="{BB962C8B-B14F-4D97-AF65-F5344CB8AC3E}">
        <p14:creationId xmlns:p14="http://schemas.microsoft.com/office/powerpoint/2010/main" val="44563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5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5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5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0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4" grpId="0"/>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9832" y="116632"/>
            <a:ext cx="3217710" cy="626968"/>
          </a:xfrm>
        </p:spPr>
        <p:txBody>
          <a:bodyPr>
            <a:normAutofit fontScale="90000"/>
          </a:bodyPr>
          <a:lstStyle/>
          <a:p>
            <a:r>
              <a:rPr lang="en-US" dirty="0" smtClean="0"/>
              <a:t>Vacuum System</a:t>
            </a:r>
            <a:endParaRPr lang="en-US" dirty="0"/>
          </a:p>
        </p:txBody>
      </p:sp>
      <p:sp>
        <p:nvSpPr>
          <p:cNvPr id="20" name="Rectangle 19"/>
          <p:cNvSpPr/>
          <p:nvPr/>
        </p:nvSpPr>
        <p:spPr>
          <a:xfrm>
            <a:off x="4855355" y="867946"/>
            <a:ext cx="2502480" cy="307777"/>
          </a:xfrm>
          <a:prstGeom prst="rect">
            <a:avLst/>
          </a:prstGeom>
        </p:spPr>
        <p:txBody>
          <a:bodyPr wrap="none">
            <a:spAutoFit/>
          </a:bodyPr>
          <a:lstStyle/>
          <a:p>
            <a:r>
              <a:rPr lang="sv-SE" sz="1400" dirty="0" smtClean="0">
                <a:solidFill>
                  <a:schemeClr val="accent1"/>
                </a:solidFill>
              </a:rPr>
              <a:t>&gt;</a:t>
            </a:r>
            <a:r>
              <a:rPr lang="sv-SE" sz="1400" dirty="0">
                <a:solidFill>
                  <a:schemeClr val="accent1"/>
                </a:solidFill>
              </a:rPr>
              <a:t>6</a:t>
            </a:r>
            <a:r>
              <a:rPr lang="sv-SE" sz="1400" dirty="0" smtClean="0">
                <a:solidFill>
                  <a:schemeClr val="accent1"/>
                </a:solidFill>
              </a:rPr>
              <a:t> A.h product lifetime*Current</a:t>
            </a:r>
            <a:endParaRPr lang="en-US" sz="1400" dirty="0" err="1">
              <a:solidFill>
                <a:schemeClr val="accent1"/>
              </a:solidFill>
            </a:endParaRPr>
          </a:p>
        </p:txBody>
      </p:sp>
      <p:sp>
        <p:nvSpPr>
          <p:cNvPr id="21" name="Rectangle 20"/>
          <p:cNvSpPr/>
          <p:nvPr/>
        </p:nvSpPr>
        <p:spPr>
          <a:xfrm>
            <a:off x="973228" y="867948"/>
            <a:ext cx="2275623" cy="307777"/>
          </a:xfrm>
          <a:prstGeom prst="rect">
            <a:avLst/>
          </a:prstGeom>
        </p:spPr>
        <p:txBody>
          <a:bodyPr wrap="none">
            <a:spAutoFit/>
          </a:bodyPr>
          <a:lstStyle/>
          <a:p>
            <a:r>
              <a:rPr lang="sv-SE" sz="1400" dirty="0" smtClean="0">
                <a:solidFill>
                  <a:schemeClr val="accent1"/>
                </a:solidFill>
              </a:rPr>
              <a:t>&gt; 100 A.h Accumulated Dose</a:t>
            </a:r>
            <a:endParaRPr lang="en-US" sz="1400" dirty="0" err="1">
              <a:solidFill>
                <a:schemeClr val="accent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9322" y="1202639"/>
            <a:ext cx="3283436" cy="26848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0870" y="1202639"/>
            <a:ext cx="2691450" cy="26524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a:off x="7452320" y="3547306"/>
            <a:ext cx="1594952" cy="307777"/>
          </a:xfrm>
          <a:prstGeom prst="rect">
            <a:avLst/>
          </a:prstGeom>
          <a:noFill/>
        </p:spPr>
        <p:txBody>
          <a:bodyPr wrap="square" rtlCol="0">
            <a:spAutoFit/>
          </a:bodyPr>
          <a:lstStyle/>
          <a:p>
            <a:r>
              <a:rPr lang="en-US" sz="1400" dirty="0" smtClean="0">
                <a:solidFill>
                  <a:schemeClr val="accent1"/>
                </a:solidFill>
              </a:rPr>
              <a:t>Plots by </a:t>
            </a:r>
            <a:r>
              <a:rPr lang="en-US" sz="1400" dirty="0" err="1" smtClean="0">
                <a:solidFill>
                  <a:schemeClr val="accent1"/>
                </a:solidFill>
              </a:rPr>
              <a:t>M.Grabski</a:t>
            </a:r>
            <a:endParaRPr lang="en-US" sz="1400" dirty="0" smtClean="0">
              <a:solidFill>
                <a:schemeClr val="accent1"/>
              </a:solidFill>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9792" y="4005064"/>
            <a:ext cx="3078981" cy="23236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p:cNvSpPr/>
          <p:nvPr/>
        </p:nvSpPr>
        <p:spPr>
          <a:xfrm>
            <a:off x="5778773" y="4214663"/>
            <a:ext cx="3344570" cy="307777"/>
          </a:xfrm>
          <a:prstGeom prst="rect">
            <a:avLst/>
          </a:prstGeom>
        </p:spPr>
        <p:txBody>
          <a:bodyPr wrap="none">
            <a:spAutoFit/>
          </a:bodyPr>
          <a:lstStyle/>
          <a:p>
            <a:r>
              <a:rPr lang="sv-SE" sz="1400" dirty="0" smtClean="0">
                <a:solidFill>
                  <a:schemeClr val="accent1"/>
                </a:solidFill>
              </a:rPr>
              <a:t>Chamber Heating downstream of absorber</a:t>
            </a:r>
            <a:endParaRPr lang="en-US" sz="1400" dirty="0" err="1">
              <a:solidFill>
                <a:schemeClr val="accent1"/>
              </a:solidFill>
            </a:endParaRPr>
          </a:p>
        </p:txBody>
      </p:sp>
      <p:sp>
        <p:nvSpPr>
          <p:cNvPr id="10" name="Rectangle 9"/>
          <p:cNvSpPr/>
          <p:nvPr/>
        </p:nvSpPr>
        <p:spPr>
          <a:xfrm>
            <a:off x="5766503" y="6020938"/>
            <a:ext cx="1760931" cy="307777"/>
          </a:xfrm>
          <a:prstGeom prst="rect">
            <a:avLst/>
          </a:prstGeom>
        </p:spPr>
        <p:txBody>
          <a:bodyPr wrap="none">
            <a:spAutoFit/>
          </a:bodyPr>
          <a:lstStyle/>
          <a:p>
            <a:r>
              <a:rPr lang="sv-SE" sz="1400" dirty="0" smtClean="0">
                <a:solidFill>
                  <a:schemeClr val="accent1"/>
                </a:solidFill>
              </a:rPr>
              <a:t>Photo by M. Sjöström</a:t>
            </a:r>
            <a:endParaRPr lang="en-US" sz="1400" dirty="0" err="1">
              <a:solidFill>
                <a:schemeClr val="accent1"/>
              </a:solidFill>
            </a:endParaRPr>
          </a:p>
        </p:txBody>
      </p:sp>
    </p:spTree>
    <p:extLst>
      <p:ext uri="{BB962C8B-B14F-4D97-AF65-F5344CB8AC3E}">
        <p14:creationId xmlns:p14="http://schemas.microsoft.com/office/powerpoint/2010/main" val="2293665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11" grpId="0"/>
      <p:bldP spid="9" grpId="0"/>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4469"/>
            <a:ext cx="7593294" cy="842992"/>
          </a:xfrm>
        </p:spPr>
        <p:txBody>
          <a:bodyPr/>
          <a:lstStyle/>
          <a:p>
            <a:r>
              <a:rPr lang="sv-SE" dirty="0" smtClean="0"/>
              <a:t>Insertion Devices 3 GeV ring</a:t>
            </a:r>
            <a:endParaRPr lang="en-US" dirty="0"/>
          </a:p>
        </p:txBody>
      </p:sp>
      <p:sp>
        <p:nvSpPr>
          <p:cNvPr id="3" name="Content Placeholder 2"/>
          <p:cNvSpPr>
            <a:spLocks noGrp="1"/>
          </p:cNvSpPr>
          <p:nvPr>
            <p:ph idx="1"/>
          </p:nvPr>
        </p:nvSpPr>
        <p:spPr>
          <a:xfrm>
            <a:off x="395536" y="980728"/>
            <a:ext cx="7593294" cy="1036711"/>
          </a:xfrm>
        </p:spPr>
        <p:txBody>
          <a:bodyPr/>
          <a:lstStyle/>
          <a:p>
            <a:r>
              <a:rPr lang="sv-SE" dirty="0" smtClean="0"/>
              <a:t>2 In vacuum undulators in spring 2016</a:t>
            </a:r>
          </a:p>
          <a:p>
            <a:r>
              <a:rPr lang="sv-SE" dirty="0" smtClean="0"/>
              <a:t>1 in vacuum wiggler + 2 EPUs (Autumn 2016)</a:t>
            </a:r>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76460" y="2307459"/>
            <a:ext cx="4296042" cy="28701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4640877" y="5189211"/>
            <a:ext cx="4145622" cy="369332"/>
          </a:xfrm>
          <a:prstGeom prst="rect">
            <a:avLst/>
          </a:prstGeom>
          <a:noFill/>
        </p:spPr>
        <p:txBody>
          <a:bodyPr wrap="none" rtlCol="0">
            <a:spAutoFit/>
          </a:bodyPr>
          <a:lstStyle/>
          <a:p>
            <a:r>
              <a:rPr lang="sv-SE" dirty="0" smtClean="0">
                <a:solidFill>
                  <a:schemeClr val="accent1"/>
                </a:solidFill>
              </a:rPr>
              <a:t>Biomax undulator in the 3 GeV ring tunnel</a:t>
            </a:r>
            <a:endParaRPr lang="en-US" dirty="0" err="1" smtClean="0">
              <a:solidFill>
                <a:schemeClr val="accent1"/>
              </a:solidFill>
            </a:endParaRPr>
          </a:p>
        </p:txBody>
      </p:sp>
      <p:sp>
        <p:nvSpPr>
          <p:cNvPr id="6" name="TextBox 5"/>
          <p:cNvSpPr txBox="1"/>
          <p:nvPr/>
        </p:nvSpPr>
        <p:spPr>
          <a:xfrm>
            <a:off x="444012" y="5558543"/>
            <a:ext cx="3173241" cy="646331"/>
          </a:xfrm>
          <a:prstGeom prst="rect">
            <a:avLst/>
          </a:prstGeom>
          <a:noFill/>
        </p:spPr>
        <p:txBody>
          <a:bodyPr wrap="none" rtlCol="0">
            <a:spAutoFit/>
          </a:bodyPr>
          <a:lstStyle/>
          <a:p>
            <a:r>
              <a:rPr lang="sv-SE" dirty="0" smtClean="0">
                <a:solidFill>
                  <a:schemeClr val="accent1"/>
                </a:solidFill>
              </a:rPr>
              <a:t>First light from IVU in Biomax</a:t>
            </a:r>
          </a:p>
          <a:p>
            <a:r>
              <a:rPr lang="sv-SE" dirty="0" smtClean="0">
                <a:solidFill>
                  <a:schemeClr val="accent1"/>
                </a:solidFill>
              </a:rPr>
              <a:t>2016/04/29 0.5 mA, 14 mm gap</a:t>
            </a:r>
            <a:endParaRPr lang="en-US" dirty="0" err="1" smtClean="0">
              <a:solidFill>
                <a:schemeClr val="accent1"/>
              </a:solidFill>
            </a:endParaRPr>
          </a:p>
        </p:txBody>
      </p:sp>
      <p:pic>
        <p:nvPicPr>
          <p:cNvPr id="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216" y="2204864"/>
            <a:ext cx="3410134" cy="31690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127756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88640"/>
            <a:ext cx="7593294" cy="763690"/>
          </a:xfrm>
        </p:spPr>
        <p:txBody>
          <a:bodyPr>
            <a:normAutofit/>
          </a:bodyPr>
          <a:lstStyle/>
          <a:p>
            <a:r>
              <a:rPr lang="sv-SE" dirty="0" smtClean="0"/>
              <a:t>Insertion Devices in the 3 GeV Ring</a:t>
            </a:r>
            <a:endParaRPr lang="en-US"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318173" y="1918291"/>
            <a:ext cx="3981479" cy="2986109"/>
          </a:xfrm>
          <a:prstGeom prst="rect">
            <a:avLst/>
          </a:prstGeom>
        </p:spPr>
      </p:pic>
      <p:sp>
        <p:nvSpPr>
          <p:cNvPr id="8" name="Rectangle 7"/>
          <p:cNvSpPr/>
          <p:nvPr/>
        </p:nvSpPr>
        <p:spPr>
          <a:xfrm>
            <a:off x="683568" y="5589240"/>
            <a:ext cx="2134559" cy="307777"/>
          </a:xfrm>
          <a:prstGeom prst="rect">
            <a:avLst/>
          </a:prstGeom>
        </p:spPr>
        <p:txBody>
          <a:bodyPr wrap="none">
            <a:spAutoFit/>
          </a:bodyPr>
          <a:lstStyle/>
          <a:p>
            <a:r>
              <a:rPr lang="sv-SE" sz="1400" dirty="0" smtClean="0">
                <a:solidFill>
                  <a:schemeClr val="accent1"/>
                </a:solidFill>
              </a:rPr>
              <a:t>Balder In-vacuuum wiggler</a:t>
            </a:r>
            <a:endParaRPr lang="en-US" sz="1400" dirty="0" err="1">
              <a:solidFill>
                <a:schemeClr val="accent1"/>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778168" y="1918291"/>
            <a:ext cx="3981479" cy="2986109"/>
          </a:xfrm>
          <a:prstGeom prst="rect">
            <a:avLst/>
          </a:prstGeom>
        </p:spPr>
      </p:pic>
      <p:sp>
        <p:nvSpPr>
          <p:cNvPr id="10" name="Rectangle 9"/>
          <p:cNvSpPr/>
          <p:nvPr/>
        </p:nvSpPr>
        <p:spPr>
          <a:xfrm>
            <a:off x="4021031" y="5589239"/>
            <a:ext cx="1058303" cy="307777"/>
          </a:xfrm>
          <a:prstGeom prst="rect">
            <a:avLst/>
          </a:prstGeom>
        </p:spPr>
        <p:txBody>
          <a:bodyPr wrap="none">
            <a:spAutoFit/>
          </a:bodyPr>
          <a:lstStyle/>
          <a:p>
            <a:r>
              <a:rPr lang="sv-SE" sz="1400" dirty="0" smtClean="0">
                <a:solidFill>
                  <a:schemeClr val="accent1"/>
                </a:solidFill>
              </a:rPr>
              <a:t>Hippier EPU</a:t>
            </a:r>
            <a:endParaRPr lang="en-US" sz="1400" dirty="0" err="1">
              <a:solidFill>
                <a:schemeClr val="accent1"/>
              </a:solidFill>
            </a:endParaRPr>
          </a:p>
        </p:txBody>
      </p:sp>
      <p:sp>
        <p:nvSpPr>
          <p:cNvPr id="11" name="Rectangle 10"/>
          <p:cNvSpPr/>
          <p:nvPr/>
        </p:nvSpPr>
        <p:spPr>
          <a:xfrm>
            <a:off x="7092280" y="5589239"/>
            <a:ext cx="1710853" cy="307777"/>
          </a:xfrm>
          <a:prstGeom prst="rect">
            <a:avLst/>
          </a:prstGeom>
        </p:spPr>
        <p:txBody>
          <a:bodyPr wrap="none">
            <a:spAutoFit/>
          </a:bodyPr>
          <a:lstStyle/>
          <a:p>
            <a:r>
              <a:rPr lang="sv-SE" sz="1400" dirty="0" smtClean="0">
                <a:solidFill>
                  <a:schemeClr val="accent1"/>
                </a:solidFill>
              </a:rPr>
              <a:t>Veritas EPU chamber</a:t>
            </a:r>
            <a:endParaRPr lang="en-US" sz="1400" dirty="0" err="1">
              <a:solidFill>
                <a:schemeClr val="accent1"/>
              </a:solidFill>
            </a:endParaRP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47442" y="2420888"/>
            <a:ext cx="2592288" cy="1944216"/>
          </a:xfrm>
          <a:prstGeom prst="rect">
            <a:avLst/>
          </a:prstGeom>
        </p:spPr>
      </p:pic>
    </p:spTree>
    <p:extLst>
      <p:ext uri="{BB962C8B-B14F-4D97-AF65-F5344CB8AC3E}">
        <p14:creationId xmlns:p14="http://schemas.microsoft.com/office/powerpoint/2010/main" val="9397090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Title 1"/>
          <p:cNvSpPr>
            <a:spLocks noGrp="1"/>
          </p:cNvSpPr>
          <p:nvPr>
            <p:ph type="title"/>
          </p:nvPr>
        </p:nvSpPr>
        <p:spPr>
          <a:xfrm>
            <a:off x="611560" y="116632"/>
            <a:ext cx="7631097" cy="647700"/>
          </a:xfrm>
        </p:spPr>
        <p:txBody>
          <a:bodyPr>
            <a:normAutofit fontScale="90000"/>
          </a:bodyPr>
          <a:lstStyle/>
          <a:p>
            <a:r>
              <a:rPr lang="en-US" sz="4000" dirty="0" smtClean="0">
                <a:solidFill>
                  <a:srgbClr val="0070C0"/>
                </a:solidFill>
              </a:rPr>
              <a:t>Conceptual Basis of the MAX IV Design</a:t>
            </a:r>
          </a:p>
        </p:txBody>
      </p:sp>
      <p:sp>
        <p:nvSpPr>
          <p:cNvPr id="18436" name="Content Placeholder 2"/>
          <p:cNvSpPr txBox="1">
            <a:spLocks/>
          </p:cNvSpPr>
          <p:nvPr/>
        </p:nvSpPr>
        <p:spPr bwMode="auto">
          <a:xfrm>
            <a:off x="406118" y="1118606"/>
            <a:ext cx="8229600" cy="3734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defRPr sz="1000" b="1">
                <a:solidFill>
                  <a:schemeClr val="accent2"/>
                </a:solidFill>
                <a:latin typeface="Arial" charset="0"/>
                <a:cs typeface="Arial" charset="0"/>
              </a:defRPr>
            </a:lvl1pPr>
            <a:lvl2pPr marL="742950" indent="-285750" eaLnBrk="0" hangingPunct="0">
              <a:defRPr sz="1000" b="1">
                <a:solidFill>
                  <a:schemeClr val="accent2"/>
                </a:solidFill>
                <a:latin typeface="Arial" charset="0"/>
                <a:cs typeface="Arial" charset="0"/>
              </a:defRPr>
            </a:lvl2pPr>
            <a:lvl3pPr marL="1143000" indent="-228600" eaLnBrk="0" hangingPunct="0">
              <a:defRPr sz="1000" b="1">
                <a:solidFill>
                  <a:schemeClr val="accent2"/>
                </a:solidFill>
                <a:latin typeface="Arial" charset="0"/>
                <a:cs typeface="Arial" charset="0"/>
              </a:defRPr>
            </a:lvl3pPr>
            <a:lvl4pPr marL="1600200" indent="-228600" eaLnBrk="0" hangingPunct="0">
              <a:defRPr sz="1000" b="1">
                <a:solidFill>
                  <a:schemeClr val="accent2"/>
                </a:solidFill>
                <a:latin typeface="Arial" charset="0"/>
                <a:cs typeface="Arial" charset="0"/>
              </a:defRPr>
            </a:lvl4pPr>
            <a:lvl5pPr marL="2057400" indent="-228600" eaLnBrk="0" hangingPunct="0">
              <a:defRPr sz="1000" b="1">
                <a:solidFill>
                  <a:schemeClr val="accent2"/>
                </a:solidFill>
                <a:latin typeface="Arial" charset="0"/>
                <a:cs typeface="Arial" charset="0"/>
              </a:defRPr>
            </a:lvl5pPr>
            <a:lvl6pPr marL="2514600" indent="-228600" eaLnBrk="0" fontAlgn="base" hangingPunct="0">
              <a:spcBef>
                <a:spcPct val="0"/>
              </a:spcBef>
              <a:spcAft>
                <a:spcPct val="0"/>
              </a:spcAft>
              <a:defRPr sz="1000" b="1">
                <a:solidFill>
                  <a:schemeClr val="accent2"/>
                </a:solidFill>
                <a:latin typeface="Arial" charset="0"/>
                <a:cs typeface="Arial" charset="0"/>
              </a:defRPr>
            </a:lvl6pPr>
            <a:lvl7pPr marL="2971800" indent="-228600" eaLnBrk="0" fontAlgn="base" hangingPunct="0">
              <a:spcBef>
                <a:spcPct val="0"/>
              </a:spcBef>
              <a:spcAft>
                <a:spcPct val="0"/>
              </a:spcAft>
              <a:defRPr sz="1000" b="1">
                <a:solidFill>
                  <a:schemeClr val="accent2"/>
                </a:solidFill>
                <a:latin typeface="Arial" charset="0"/>
                <a:cs typeface="Arial" charset="0"/>
              </a:defRPr>
            </a:lvl7pPr>
            <a:lvl8pPr marL="3429000" indent="-228600" eaLnBrk="0" fontAlgn="base" hangingPunct="0">
              <a:spcBef>
                <a:spcPct val="0"/>
              </a:spcBef>
              <a:spcAft>
                <a:spcPct val="0"/>
              </a:spcAft>
              <a:defRPr sz="1000" b="1">
                <a:solidFill>
                  <a:schemeClr val="accent2"/>
                </a:solidFill>
                <a:latin typeface="Arial" charset="0"/>
                <a:cs typeface="Arial" charset="0"/>
              </a:defRPr>
            </a:lvl8pPr>
            <a:lvl9pPr marL="3886200" indent="-228600" eaLnBrk="0" fontAlgn="base" hangingPunct="0">
              <a:spcBef>
                <a:spcPct val="0"/>
              </a:spcBef>
              <a:spcAft>
                <a:spcPct val="0"/>
              </a:spcAft>
              <a:defRPr sz="1000" b="1">
                <a:solidFill>
                  <a:schemeClr val="accent2"/>
                </a:solidFill>
                <a:latin typeface="Arial" charset="0"/>
                <a:cs typeface="Arial" charset="0"/>
              </a:defRPr>
            </a:lvl9pPr>
          </a:lstStyle>
          <a:p>
            <a:pPr algn="l">
              <a:spcBef>
                <a:spcPct val="20000"/>
              </a:spcBef>
              <a:buFont typeface="Arial" charset="0"/>
              <a:buChar char="•"/>
            </a:pPr>
            <a:r>
              <a:rPr lang="en-US" sz="2400" dirty="0">
                <a:solidFill>
                  <a:srgbClr val="0070C0"/>
                </a:solidFill>
              </a:rPr>
              <a:t>Scientific Case calls for high brightness radiation over a </a:t>
            </a:r>
            <a:r>
              <a:rPr lang="en-US" sz="2400" dirty="0">
                <a:solidFill>
                  <a:srgbClr val="FF0000"/>
                </a:solidFill>
              </a:rPr>
              <a:t>wide spectral and time range</a:t>
            </a:r>
            <a:r>
              <a:rPr lang="en-US" sz="2400" dirty="0">
                <a:solidFill>
                  <a:srgbClr val="0070C0"/>
                </a:solidFill>
              </a:rPr>
              <a:t>: IR to Hard R-rays, Short X-Ray Pulses.</a:t>
            </a:r>
          </a:p>
          <a:p>
            <a:pPr algn="l">
              <a:spcBef>
                <a:spcPct val="20000"/>
              </a:spcBef>
              <a:buFont typeface="Arial" charset="0"/>
              <a:buChar char="•"/>
            </a:pPr>
            <a:r>
              <a:rPr lang="en-US" sz="2400" dirty="0">
                <a:solidFill>
                  <a:srgbClr val="0070C0"/>
                </a:solidFill>
              </a:rPr>
              <a:t>Need for </a:t>
            </a:r>
            <a:r>
              <a:rPr lang="en-US" sz="2400" dirty="0">
                <a:solidFill>
                  <a:srgbClr val="FF0000"/>
                </a:solidFill>
              </a:rPr>
              <a:t>high brightness</a:t>
            </a:r>
            <a:r>
              <a:rPr lang="en-US" sz="2400" dirty="0">
                <a:solidFill>
                  <a:srgbClr val="0070C0"/>
                </a:solidFill>
              </a:rPr>
              <a:t>: low </a:t>
            </a:r>
            <a:r>
              <a:rPr lang="en-US" sz="2400" dirty="0" err="1">
                <a:solidFill>
                  <a:srgbClr val="0070C0"/>
                </a:solidFill>
              </a:rPr>
              <a:t>emittance</a:t>
            </a:r>
            <a:r>
              <a:rPr lang="en-US" sz="2400" dirty="0">
                <a:solidFill>
                  <a:srgbClr val="0070C0"/>
                </a:solidFill>
              </a:rPr>
              <a:t> and optimized insertion devices</a:t>
            </a:r>
            <a:r>
              <a:rPr lang="en-US" sz="2400" dirty="0" smtClean="0">
                <a:solidFill>
                  <a:srgbClr val="0070C0"/>
                </a:solidFill>
              </a:rPr>
              <a:t>.</a:t>
            </a:r>
          </a:p>
          <a:p>
            <a:pPr marL="0" indent="0" algn="l">
              <a:spcBef>
                <a:spcPct val="20000"/>
              </a:spcBef>
            </a:pPr>
            <a:endParaRPr lang="en-US" sz="2400" dirty="0">
              <a:solidFill>
                <a:srgbClr val="0070C0"/>
              </a:solidFill>
            </a:endParaRPr>
          </a:p>
          <a:p>
            <a:pPr algn="l">
              <a:spcBef>
                <a:spcPct val="20000"/>
              </a:spcBef>
              <a:buFont typeface="Arial" charset="0"/>
              <a:buChar char="•"/>
            </a:pPr>
            <a:r>
              <a:rPr lang="en-US" sz="2400" dirty="0">
                <a:solidFill>
                  <a:srgbClr val="0070C0"/>
                </a:solidFill>
              </a:rPr>
              <a:t>This is hard to achieve in a single machine: </a:t>
            </a:r>
          </a:p>
          <a:p>
            <a:pPr algn="l">
              <a:spcBef>
                <a:spcPct val="20000"/>
              </a:spcBef>
              <a:buFont typeface="Arial" charset="0"/>
              <a:buChar char="•"/>
            </a:pPr>
            <a:r>
              <a:rPr lang="en-US" sz="2400" dirty="0">
                <a:solidFill>
                  <a:srgbClr val="0070C0"/>
                </a:solidFill>
              </a:rPr>
              <a:t>	higher electron beam energy </a:t>
            </a:r>
            <a:r>
              <a:rPr lang="en-US" sz="2400" dirty="0">
                <a:solidFill>
                  <a:srgbClr val="0070C0"/>
                </a:solidFill>
                <a:sym typeface="Wingdings" pitchFamily="2" charset="2"/>
              </a:rPr>
              <a:t> harder photons</a:t>
            </a:r>
          </a:p>
          <a:p>
            <a:pPr algn="l">
              <a:spcBef>
                <a:spcPct val="20000"/>
              </a:spcBef>
              <a:buFont typeface="Arial" charset="0"/>
              <a:buChar char="•"/>
            </a:pPr>
            <a:r>
              <a:rPr lang="en-US" sz="2400" dirty="0">
                <a:solidFill>
                  <a:srgbClr val="0070C0"/>
                </a:solidFill>
              </a:rPr>
              <a:t>	lower electron beam energy </a:t>
            </a:r>
            <a:r>
              <a:rPr lang="en-US" sz="2400" dirty="0">
                <a:solidFill>
                  <a:srgbClr val="0070C0"/>
                </a:solidFill>
                <a:sym typeface="Wingdings" pitchFamily="2" charset="2"/>
              </a:rPr>
              <a:t> softer </a:t>
            </a:r>
            <a:r>
              <a:rPr lang="en-US" sz="2400" dirty="0" smtClean="0">
                <a:solidFill>
                  <a:srgbClr val="0070C0"/>
                </a:solidFill>
                <a:sym typeface="Wingdings" pitchFamily="2" charset="2"/>
              </a:rPr>
              <a:t>photons</a:t>
            </a:r>
          </a:p>
        </p:txBody>
      </p:sp>
      <p:sp>
        <p:nvSpPr>
          <p:cNvPr id="18437" name="Down Arrow 5"/>
          <p:cNvSpPr>
            <a:spLocks noChangeArrowheads="1"/>
          </p:cNvSpPr>
          <p:nvPr/>
        </p:nvSpPr>
        <p:spPr bwMode="auto">
          <a:xfrm>
            <a:off x="4050537" y="5003045"/>
            <a:ext cx="517526" cy="666239"/>
          </a:xfrm>
          <a:prstGeom prst="downArrow">
            <a:avLst>
              <a:gd name="adj1" fmla="val 50000"/>
              <a:gd name="adj2" fmla="val 50184"/>
            </a:avLst>
          </a:prstGeom>
          <a:solidFill>
            <a:schemeClr val="accent1"/>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endParaRPr lang="en-US"/>
          </a:p>
        </p:txBody>
      </p:sp>
      <p:sp>
        <p:nvSpPr>
          <p:cNvPr id="18438" name="TextBox 6"/>
          <p:cNvSpPr txBox="1">
            <a:spLocks noChangeArrowheads="1"/>
          </p:cNvSpPr>
          <p:nvPr/>
        </p:nvSpPr>
        <p:spPr bwMode="auto">
          <a:xfrm>
            <a:off x="2411760" y="5708335"/>
            <a:ext cx="403244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000" b="1">
                <a:solidFill>
                  <a:schemeClr val="accent2"/>
                </a:solidFill>
                <a:latin typeface="Arial" charset="0"/>
                <a:cs typeface="Arial" charset="0"/>
              </a:defRPr>
            </a:lvl1pPr>
            <a:lvl2pPr marL="742950" indent="-285750" eaLnBrk="0" hangingPunct="0">
              <a:defRPr sz="1000" b="1">
                <a:solidFill>
                  <a:schemeClr val="accent2"/>
                </a:solidFill>
                <a:latin typeface="Arial" charset="0"/>
                <a:cs typeface="Arial" charset="0"/>
              </a:defRPr>
            </a:lvl2pPr>
            <a:lvl3pPr marL="1143000" indent="-228600" eaLnBrk="0" hangingPunct="0">
              <a:defRPr sz="1000" b="1">
                <a:solidFill>
                  <a:schemeClr val="accent2"/>
                </a:solidFill>
                <a:latin typeface="Arial" charset="0"/>
                <a:cs typeface="Arial" charset="0"/>
              </a:defRPr>
            </a:lvl3pPr>
            <a:lvl4pPr marL="1600200" indent="-228600" eaLnBrk="0" hangingPunct="0">
              <a:defRPr sz="1000" b="1">
                <a:solidFill>
                  <a:schemeClr val="accent2"/>
                </a:solidFill>
                <a:latin typeface="Arial" charset="0"/>
                <a:cs typeface="Arial" charset="0"/>
              </a:defRPr>
            </a:lvl4pPr>
            <a:lvl5pPr marL="2057400" indent="-228600" eaLnBrk="0" hangingPunct="0">
              <a:defRPr sz="1000" b="1">
                <a:solidFill>
                  <a:schemeClr val="accent2"/>
                </a:solidFill>
                <a:latin typeface="Arial" charset="0"/>
                <a:cs typeface="Arial" charset="0"/>
              </a:defRPr>
            </a:lvl5pPr>
            <a:lvl6pPr marL="2514600" indent="-228600" eaLnBrk="0" fontAlgn="base" hangingPunct="0">
              <a:spcBef>
                <a:spcPct val="0"/>
              </a:spcBef>
              <a:spcAft>
                <a:spcPct val="0"/>
              </a:spcAft>
              <a:defRPr sz="1000" b="1">
                <a:solidFill>
                  <a:schemeClr val="accent2"/>
                </a:solidFill>
                <a:latin typeface="Arial" charset="0"/>
                <a:cs typeface="Arial" charset="0"/>
              </a:defRPr>
            </a:lvl6pPr>
            <a:lvl7pPr marL="2971800" indent="-228600" eaLnBrk="0" fontAlgn="base" hangingPunct="0">
              <a:spcBef>
                <a:spcPct val="0"/>
              </a:spcBef>
              <a:spcAft>
                <a:spcPct val="0"/>
              </a:spcAft>
              <a:defRPr sz="1000" b="1">
                <a:solidFill>
                  <a:schemeClr val="accent2"/>
                </a:solidFill>
                <a:latin typeface="Arial" charset="0"/>
                <a:cs typeface="Arial" charset="0"/>
              </a:defRPr>
            </a:lvl7pPr>
            <a:lvl8pPr marL="3429000" indent="-228600" eaLnBrk="0" fontAlgn="base" hangingPunct="0">
              <a:spcBef>
                <a:spcPct val="0"/>
              </a:spcBef>
              <a:spcAft>
                <a:spcPct val="0"/>
              </a:spcAft>
              <a:defRPr sz="1000" b="1">
                <a:solidFill>
                  <a:schemeClr val="accent2"/>
                </a:solidFill>
                <a:latin typeface="Arial" charset="0"/>
                <a:cs typeface="Arial" charset="0"/>
              </a:defRPr>
            </a:lvl8pPr>
            <a:lvl9pPr marL="3886200" indent="-228600" eaLnBrk="0" fontAlgn="base" hangingPunct="0">
              <a:spcBef>
                <a:spcPct val="0"/>
              </a:spcBef>
              <a:spcAft>
                <a:spcPct val="0"/>
              </a:spcAft>
              <a:defRPr sz="1000" b="1">
                <a:solidFill>
                  <a:schemeClr val="accent2"/>
                </a:solidFill>
                <a:latin typeface="Arial" charset="0"/>
                <a:cs typeface="Arial" charset="0"/>
              </a:defRPr>
            </a:lvl9pPr>
          </a:lstStyle>
          <a:p>
            <a:pPr eaLnBrk="1" hangingPunct="1"/>
            <a:r>
              <a:rPr lang="en-US" sz="2400" dirty="0" smtClean="0">
                <a:solidFill>
                  <a:srgbClr val="FF0000"/>
                </a:solidFill>
              </a:rPr>
              <a:t>One size does not fit all !</a:t>
            </a:r>
            <a:endParaRPr lang="en-US" sz="2400" dirty="0">
              <a:solidFill>
                <a:srgbClr val="FF0000"/>
              </a:solidFill>
            </a:endParaRPr>
          </a:p>
        </p:txBody>
      </p:sp>
    </p:spTree>
    <p:extLst>
      <p:ext uri="{BB962C8B-B14F-4D97-AF65-F5344CB8AC3E}">
        <p14:creationId xmlns:p14="http://schemas.microsoft.com/office/powerpoint/2010/main" val="29819093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43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43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8436">
                                            <p:txEl>
                                              <p:pRg st="3" end="3"/>
                                            </p:txEl>
                                          </p:spTgt>
                                        </p:tgtEl>
                                        <p:attrNameLst>
                                          <p:attrName>style.visibility</p:attrName>
                                        </p:attrNameLst>
                                      </p:cBhvr>
                                      <p:to>
                                        <p:strVal val="visible"/>
                                      </p:to>
                                    </p:set>
                                    <p:animEffect transition="in" filter="fade">
                                      <p:cBhvr>
                                        <p:cTn id="15" dur="500"/>
                                        <p:tgtEl>
                                          <p:spTgt spid="18436">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8436">
                                            <p:txEl>
                                              <p:pRg st="4" end="4"/>
                                            </p:txEl>
                                          </p:spTgt>
                                        </p:tgtEl>
                                        <p:attrNameLst>
                                          <p:attrName>style.visibility</p:attrName>
                                        </p:attrNameLst>
                                      </p:cBhvr>
                                      <p:to>
                                        <p:strVal val="visible"/>
                                      </p:to>
                                    </p:set>
                                    <p:animEffect transition="in" filter="fade">
                                      <p:cBhvr>
                                        <p:cTn id="18" dur="500"/>
                                        <p:tgtEl>
                                          <p:spTgt spid="18436">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8436">
                                            <p:txEl>
                                              <p:pRg st="5" end="5"/>
                                            </p:txEl>
                                          </p:spTgt>
                                        </p:tgtEl>
                                        <p:attrNameLst>
                                          <p:attrName>style.visibility</p:attrName>
                                        </p:attrNameLst>
                                      </p:cBhvr>
                                      <p:to>
                                        <p:strVal val="visible"/>
                                      </p:to>
                                    </p:set>
                                    <p:animEffect transition="in" filter="fade">
                                      <p:cBhvr>
                                        <p:cTn id="21" dur="500"/>
                                        <p:tgtEl>
                                          <p:spTgt spid="18436">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8437"/>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84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animBg="1"/>
      <p:bldP spid="1843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42218" y="5085184"/>
            <a:ext cx="7593294" cy="1143000"/>
          </a:xfrm>
        </p:spPr>
        <p:txBody>
          <a:bodyPr>
            <a:normAutofit fontScale="90000"/>
          </a:bodyPr>
          <a:lstStyle/>
          <a:p>
            <a:r>
              <a:rPr lang="de-DE" sz="1600" dirty="0" smtClean="0">
                <a:latin typeface="+mn-lt"/>
              </a:rPr>
              <a:t>Sigma </a:t>
            </a:r>
            <a:r>
              <a:rPr lang="de-DE" sz="1600" dirty="0" err="1" smtClean="0">
                <a:latin typeface="+mn-lt"/>
              </a:rPr>
              <a:t>polarized</a:t>
            </a:r>
            <a:r>
              <a:rPr lang="de-DE" sz="1600" dirty="0" smtClean="0">
                <a:latin typeface="+mn-lt"/>
              </a:rPr>
              <a:t> SR, 632.8 </a:t>
            </a:r>
            <a:r>
              <a:rPr lang="de-DE" sz="1600" dirty="0" err="1" smtClean="0">
                <a:latin typeface="+mn-lt"/>
              </a:rPr>
              <a:t>nm</a:t>
            </a:r>
            <a:r>
              <a:rPr lang="de-DE" sz="1600" dirty="0" smtClean="0">
                <a:latin typeface="+mn-lt"/>
              </a:rPr>
              <a:t>, SRW </a:t>
            </a:r>
            <a:r>
              <a:rPr lang="de-DE" sz="1600" dirty="0" err="1" smtClean="0">
                <a:latin typeface="+mn-lt"/>
              </a:rPr>
              <a:t>calculation</a:t>
            </a:r>
            <a:r>
              <a:rPr lang="de-DE" sz="1600" dirty="0" smtClean="0">
                <a:latin typeface="+mn-lt"/>
              </a:rPr>
              <a:t> (</a:t>
            </a:r>
            <a:r>
              <a:rPr lang="de-DE" sz="1600" dirty="0" err="1" smtClean="0">
                <a:latin typeface="+mn-lt"/>
              </a:rPr>
              <a:t>left</a:t>
            </a:r>
            <a:r>
              <a:rPr lang="de-DE" sz="1600" dirty="0" smtClean="0">
                <a:latin typeface="+mn-lt"/>
              </a:rPr>
              <a:t>) </a:t>
            </a:r>
            <a:r>
              <a:rPr lang="de-DE" sz="1600" dirty="0" err="1" smtClean="0">
                <a:latin typeface="+mn-lt"/>
              </a:rPr>
              <a:t>and</a:t>
            </a:r>
            <a:r>
              <a:rPr lang="de-DE" sz="1600" dirty="0">
                <a:latin typeface="+mn-lt"/>
              </a:rPr>
              <a:t> </a:t>
            </a:r>
            <a:r>
              <a:rPr lang="de-DE" sz="1600" dirty="0" err="1" smtClean="0">
                <a:latin typeface="+mn-lt"/>
              </a:rPr>
              <a:t>measured</a:t>
            </a:r>
            <a:r>
              <a:rPr lang="de-DE" sz="1600" dirty="0" smtClean="0">
                <a:latin typeface="+mn-lt"/>
              </a:rPr>
              <a:t> </a:t>
            </a:r>
            <a:r>
              <a:rPr lang="de-DE" sz="1600" dirty="0" err="1" smtClean="0">
                <a:latin typeface="+mn-lt"/>
              </a:rPr>
              <a:t>image</a:t>
            </a:r>
            <a:r>
              <a:rPr lang="de-DE" sz="1600" dirty="0" smtClean="0">
                <a:latin typeface="+mn-lt"/>
              </a:rPr>
              <a:t> (</a:t>
            </a:r>
            <a:r>
              <a:rPr lang="de-DE" sz="1600" dirty="0" err="1" smtClean="0">
                <a:latin typeface="+mn-lt"/>
              </a:rPr>
              <a:t>right</a:t>
            </a:r>
            <a:r>
              <a:rPr lang="de-DE" sz="1600" dirty="0" smtClean="0">
                <a:latin typeface="+mn-lt"/>
              </a:rPr>
              <a:t>). The </a:t>
            </a:r>
            <a:r>
              <a:rPr lang="de-DE" sz="1600" dirty="0" err="1" smtClean="0">
                <a:latin typeface="+mn-lt"/>
              </a:rPr>
              <a:t>simulation</a:t>
            </a:r>
            <a:r>
              <a:rPr lang="de-DE" sz="1600" dirty="0" smtClean="0">
                <a:latin typeface="+mn-lt"/>
              </a:rPr>
              <a:t> </a:t>
            </a:r>
            <a:r>
              <a:rPr lang="de-DE" sz="1600" dirty="0" err="1" smtClean="0">
                <a:latin typeface="+mn-lt"/>
              </a:rPr>
              <a:t>is</a:t>
            </a:r>
            <a:r>
              <a:rPr lang="de-DE" sz="1600" dirty="0" smtClean="0">
                <a:latin typeface="+mn-lt"/>
              </a:rPr>
              <a:t> </a:t>
            </a:r>
            <a:r>
              <a:rPr lang="de-DE" sz="1600" dirty="0" err="1" smtClean="0">
                <a:latin typeface="+mn-lt"/>
              </a:rPr>
              <a:t>done</a:t>
            </a:r>
            <a:r>
              <a:rPr lang="de-DE" sz="1600" dirty="0" smtClean="0">
                <a:latin typeface="+mn-lt"/>
              </a:rPr>
              <a:t> </a:t>
            </a:r>
            <a:r>
              <a:rPr lang="de-DE" sz="1600" dirty="0" err="1" smtClean="0">
                <a:latin typeface="+mn-lt"/>
              </a:rPr>
              <a:t>for</a:t>
            </a:r>
            <a:r>
              <a:rPr lang="de-DE" sz="1600" dirty="0" smtClean="0">
                <a:latin typeface="+mn-lt"/>
              </a:rPr>
              <a:t> </a:t>
            </a:r>
            <a:r>
              <a:rPr lang="el-GR" sz="1600" dirty="0" smtClean="0">
                <a:latin typeface="+mn-lt"/>
              </a:rPr>
              <a:t>ε</a:t>
            </a:r>
            <a:r>
              <a:rPr lang="de-DE" sz="1600" baseline="-25000" dirty="0" smtClean="0">
                <a:latin typeface="+mn-lt"/>
              </a:rPr>
              <a:t>x </a:t>
            </a:r>
            <a:r>
              <a:rPr lang="de-DE" sz="1600" dirty="0" smtClean="0">
                <a:latin typeface="+mn-lt"/>
              </a:rPr>
              <a:t>= 320 </a:t>
            </a:r>
            <a:r>
              <a:rPr lang="de-DE" sz="1600" dirty="0" err="1" smtClean="0">
                <a:latin typeface="+mn-lt"/>
              </a:rPr>
              <a:t>pm</a:t>
            </a:r>
            <a:r>
              <a:rPr lang="de-DE" sz="1600" dirty="0" smtClean="0">
                <a:latin typeface="+mn-lt"/>
              </a:rPr>
              <a:t> </a:t>
            </a:r>
            <a:r>
              <a:rPr lang="de-DE" sz="1600" dirty="0" err="1" smtClean="0">
                <a:latin typeface="+mn-lt"/>
              </a:rPr>
              <a:t>rad</a:t>
            </a:r>
            <a:r>
              <a:rPr lang="de-DE" sz="1600" dirty="0" smtClean="0">
                <a:latin typeface="+mn-lt"/>
              </a:rPr>
              <a:t>, </a:t>
            </a:r>
            <a:r>
              <a:rPr lang="el-GR" sz="1600" dirty="0" smtClean="0">
                <a:latin typeface="+mn-lt"/>
              </a:rPr>
              <a:t>β</a:t>
            </a:r>
            <a:r>
              <a:rPr lang="de-DE" sz="1600" baseline="-25000" dirty="0" smtClean="0">
                <a:latin typeface="+mn-lt"/>
              </a:rPr>
              <a:t>y </a:t>
            </a:r>
            <a:r>
              <a:rPr lang="de-DE" sz="1600" dirty="0" smtClean="0">
                <a:latin typeface="+mn-lt"/>
              </a:rPr>
              <a:t>= 1.5 m.</a:t>
            </a:r>
            <a:br>
              <a:rPr lang="de-DE" sz="1600" dirty="0" smtClean="0">
                <a:latin typeface="+mn-lt"/>
              </a:rPr>
            </a:br>
            <a:r>
              <a:rPr lang="de-DE" sz="1600" dirty="0" err="1">
                <a:latin typeface="+mn-lt"/>
              </a:rPr>
              <a:t>B</a:t>
            </a:r>
            <a:r>
              <a:rPr lang="de-DE" sz="1600" dirty="0" err="1" smtClean="0">
                <a:latin typeface="+mn-lt"/>
              </a:rPr>
              <a:t>oth</a:t>
            </a:r>
            <a:r>
              <a:rPr lang="de-DE" sz="1600" dirty="0" smtClean="0">
                <a:latin typeface="+mn-lt"/>
              </a:rPr>
              <a:t> </a:t>
            </a:r>
            <a:r>
              <a:rPr lang="de-DE" sz="1600" dirty="0" err="1" smtClean="0">
                <a:latin typeface="+mn-lt"/>
              </a:rPr>
              <a:t>figures</a:t>
            </a:r>
            <a:r>
              <a:rPr lang="de-DE" sz="1600" dirty="0" smtClean="0">
                <a:latin typeface="+mn-lt"/>
              </a:rPr>
              <a:t> </a:t>
            </a:r>
            <a:r>
              <a:rPr lang="de-DE" sz="1600" dirty="0" err="1" smtClean="0">
                <a:latin typeface="+mn-lt"/>
              </a:rPr>
              <a:t>show</a:t>
            </a:r>
            <a:r>
              <a:rPr lang="de-DE" sz="1600" dirty="0" smtClean="0">
                <a:latin typeface="+mn-lt"/>
              </a:rPr>
              <a:t> a 2 x 2 mm^2 </a:t>
            </a:r>
            <a:r>
              <a:rPr lang="de-DE" sz="1600" dirty="0" err="1" smtClean="0">
                <a:latin typeface="+mn-lt"/>
              </a:rPr>
              <a:t>area</a:t>
            </a:r>
            <a:r>
              <a:rPr lang="de-DE" sz="1600" dirty="0" smtClean="0">
                <a:latin typeface="+mn-lt"/>
              </a:rPr>
              <a:t> </a:t>
            </a:r>
            <a:r>
              <a:rPr lang="de-DE" sz="1600" dirty="0" err="1" smtClean="0">
                <a:latin typeface="+mn-lt"/>
              </a:rPr>
              <a:t>of</a:t>
            </a:r>
            <a:r>
              <a:rPr lang="de-DE" sz="1600" dirty="0" smtClean="0">
                <a:latin typeface="+mn-lt"/>
              </a:rPr>
              <a:t> </a:t>
            </a:r>
            <a:r>
              <a:rPr lang="de-DE" sz="1600" dirty="0" err="1" smtClean="0">
                <a:latin typeface="+mn-lt"/>
              </a:rPr>
              <a:t>the</a:t>
            </a:r>
            <a:r>
              <a:rPr lang="de-DE" sz="1600" dirty="0" smtClean="0">
                <a:latin typeface="+mn-lt"/>
              </a:rPr>
              <a:t> </a:t>
            </a:r>
            <a:r>
              <a:rPr lang="de-DE" sz="1600" dirty="0" err="1" smtClean="0">
                <a:latin typeface="+mn-lt"/>
              </a:rPr>
              <a:t>image</a:t>
            </a:r>
            <a:r>
              <a:rPr lang="de-DE" sz="1600" dirty="0" smtClean="0">
                <a:latin typeface="+mn-lt"/>
              </a:rPr>
              <a:t> plane.</a:t>
            </a:r>
            <a:br>
              <a:rPr lang="de-DE" sz="1600" dirty="0" smtClean="0">
                <a:latin typeface="+mn-lt"/>
              </a:rPr>
            </a:br>
            <a:r>
              <a:rPr lang="de-DE" sz="1600" dirty="0" smtClean="0">
                <a:latin typeface="+mn-lt"/>
              </a:rPr>
              <a:t>The </a:t>
            </a:r>
            <a:r>
              <a:rPr lang="de-DE" sz="1600" dirty="0" err="1" smtClean="0">
                <a:latin typeface="+mn-lt"/>
              </a:rPr>
              <a:t>fringe</a:t>
            </a:r>
            <a:r>
              <a:rPr lang="de-DE" sz="1600" dirty="0" smtClean="0">
                <a:latin typeface="+mn-lt"/>
              </a:rPr>
              <a:t> </a:t>
            </a:r>
            <a:r>
              <a:rPr lang="de-DE" sz="1600" dirty="0" err="1" smtClean="0">
                <a:latin typeface="+mn-lt"/>
              </a:rPr>
              <a:t>pattern</a:t>
            </a:r>
            <a:r>
              <a:rPr lang="de-DE" sz="1600" dirty="0" smtClean="0">
                <a:latin typeface="+mn-lt"/>
              </a:rPr>
              <a:t> </a:t>
            </a:r>
            <a:r>
              <a:rPr lang="de-DE" sz="1600" dirty="0" err="1" smtClean="0">
                <a:latin typeface="+mn-lt"/>
              </a:rPr>
              <a:t>is</a:t>
            </a:r>
            <a:r>
              <a:rPr lang="de-DE" sz="1600" dirty="0" smtClean="0">
                <a:latin typeface="+mn-lt"/>
              </a:rPr>
              <a:t> </a:t>
            </a:r>
            <a:r>
              <a:rPr lang="de-DE" sz="1600" dirty="0" err="1" smtClean="0">
                <a:latin typeface="+mn-lt"/>
              </a:rPr>
              <a:t>too</a:t>
            </a:r>
            <a:r>
              <a:rPr lang="de-DE" sz="1600" dirty="0" smtClean="0">
                <a:latin typeface="+mn-lt"/>
              </a:rPr>
              <a:t> </a:t>
            </a:r>
            <a:r>
              <a:rPr lang="de-DE" sz="1600" dirty="0" err="1" smtClean="0">
                <a:latin typeface="+mn-lt"/>
              </a:rPr>
              <a:t>weak</a:t>
            </a:r>
            <a:r>
              <a:rPr lang="de-DE" sz="1600" dirty="0" smtClean="0">
                <a:latin typeface="+mn-lt"/>
              </a:rPr>
              <a:t> </a:t>
            </a:r>
            <a:r>
              <a:rPr lang="de-DE" sz="1600" dirty="0" err="1" smtClean="0">
                <a:latin typeface="+mn-lt"/>
              </a:rPr>
              <a:t>to</a:t>
            </a:r>
            <a:r>
              <a:rPr lang="de-DE" sz="1600" dirty="0" smtClean="0">
                <a:latin typeface="+mn-lt"/>
              </a:rPr>
              <a:t> </a:t>
            </a:r>
            <a:r>
              <a:rPr lang="de-DE" sz="1600" dirty="0" err="1" smtClean="0">
                <a:latin typeface="+mn-lt"/>
              </a:rPr>
              <a:t>be</a:t>
            </a:r>
            <a:r>
              <a:rPr lang="de-DE" sz="1600" dirty="0" smtClean="0">
                <a:latin typeface="+mn-lt"/>
              </a:rPr>
              <a:t> </a:t>
            </a:r>
            <a:r>
              <a:rPr lang="de-DE" sz="1600" dirty="0" err="1" smtClean="0">
                <a:latin typeface="+mn-lt"/>
              </a:rPr>
              <a:t>visible</a:t>
            </a:r>
            <a:r>
              <a:rPr lang="de-DE" sz="1600" dirty="0" smtClean="0">
                <a:latin typeface="+mn-lt"/>
              </a:rPr>
              <a:t>.</a:t>
            </a:r>
            <a:br>
              <a:rPr lang="de-DE" sz="1600" dirty="0" smtClean="0">
                <a:latin typeface="+mn-lt"/>
              </a:rPr>
            </a:br>
            <a:r>
              <a:rPr lang="de-DE" sz="1600" dirty="0">
                <a:latin typeface="+mn-lt"/>
              </a:rPr>
              <a:t/>
            </a:r>
            <a:br>
              <a:rPr lang="de-DE" sz="1600" dirty="0">
                <a:latin typeface="+mn-lt"/>
              </a:rPr>
            </a:br>
            <a:r>
              <a:rPr lang="de-DE" sz="1600" dirty="0" smtClean="0">
                <a:latin typeface="+mn-lt"/>
              </a:rPr>
              <a:t>Optical </a:t>
            </a:r>
            <a:r>
              <a:rPr lang="de-DE" sz="1600" dirty="0" err="1" smtClean="0">
                <a:latin typeface="+mn-lt"/>
              </a:rPr>
              <a:t>magnification</a:t>
            </a:r>
            <a:r>
              <a:rPr lang="de-DE" sz="1600" dirty="0" smtClean="0">
                <a:latin typeface="+mn-lt"/>
              </a:rPr>
              <a:t> </a:t>
            </a:r>
            <a:r>
              <a:rPr lang="de-DE" sz="1600" dirty="0" err="1" smtClean="0">
                <a:latin typeface="+mn-lt"/>
              </a:rPr>
              <a:t>of</a:t>
            </a:r>
            <a:r>
              <a:rPr lang="de-DE" sz="1600" dirty="0" smtClean="0">
                <a:latin typeface="+mn-lt"/>
              </a:rPr>
              <a:t> m=-2.28 </a:t>
            </a:r>
            <a:r>
              <a:rPr lang="de-DE" sz="1600" dirty="0" err="1" smtClean="0">
                <a:latin typeface="+mn-lt"/>
              </a:rPr>
              <a:t>is</a:t>
            </a:r>
            <a:r>
              <a:rPr lang="de-DE" sz="1600" dirty="0" smtClean="0">
                <a:latin typeface="+mn-lt"/>
              </a:rPr>
              <a:t> </a:t>
            </a:r>
            <a:r>
              <a:rPr lang="de-DE" sz="1600" dirty="0" err="1" smtClean="0">
                <a:latin typeface="+mn-lt"/>
              </a:rPr>
              <a:t>taken</a:t>
            </a:r>
            <a:r>
              <a:rPr lang="de-DE" sz="1600" dirty="0" smtClean="0">
                <a:latin typeface="+mn-lt"/>
              </a:rPr>
              <a:t> </a:t>
            </a:r>
            <a:r>
              <a:rPr lang="de-DE" sz="1600" dirty="0" err="1" smtClean="0">
                <a:latin typeface="+mn-lt"/>
              </a:rPr>
              <a:t>into</a:t>
            </a:r>
            <a:r>
              <a:rPr lang="de-DE" sz="1600" dirty="0" smtClean="0">
                <a:latin typeface="+mn-lt"/>
              </a:rPr>
              <a:t> </a:t>
            </a:r>
            <a:r>
              <a:rPr lang="de-DE" sz="1600" dirty="0" err="1" smtClean="0">
                <a:latin typeface="+mn-lt"/>
              </a:rPr>
              <a:t>account</a:t>
            </a:r>
            <a:r>
              <a:rPr lang="de-DE" sz="1600" dirty="0" smtClean="0">
                <a:latin typeface="+mn-lt"/>
              </a:rPr>
              <a:t> in </a:t>
            </a:r>
            <a:r>
              <a:rPr lang="de-DE" sz="1600" dirty="0" err="1" smtClean="0">
                <a:latin typeface="+mn-lt"/>
              </a:rPr>
              <a:t>the</a:t>
            </a:r>
            <a:r>
              <a:rPr lang="de-DE" sz="1600" dirty="0" smtClean="0">
                <a:latin typeface="+mn-lt"/>
              </a:rPr>
              <a:t> SRW </a:t>
            </a:r>
            <a:r>
              <a:rPr lang="de-DE" sz="1600" dirty="0" err="1" smtClean="0">
                <a:latin typeface="+mn-lt"/>
              </a:rPr>
              <a:t>model</a:t>
            </a:r>
            <a:r>
              <a:rPr lang="de-DE" sz="1600" dirty="0" smtClean="0">
                <a:latin typeface="+mn-lt"/>
              </a:rPr>
              <a:t/>
            </a:r>
            <a:br>
              <a:rPr lang="de-DE" sz="1600" dirty="0" smtClean="0">
                <a:latin typeface="+mn-lt"/>
              </a:rPr>
            </a:br>
            <a:r>
              <a:rPr lang="de-DE" sz="1600" dirty="0" smtClean="0">
                <a:latin typeface="+mn-lt"/>
              </a:rPr>
              <a:t>Horizontal </a:t>
            </a:r>
            <a:r>
              <a:rPr lang="de-DE" sz="1600" dirty="0" err="1" smtClean="0">
                <a:latin typeface="+mn-lt"/>
              </a:rPr>
              <a:t>opening</a:t>
            </a:r>
            <a:r>
              <a:rPr lang="de-DE" sz="1600" dirty="0" smtClean="0">
                <a:latin typeface="+mn-lt"/>
              </a:rPr>
              <a:t> angle: 6 </a:t>
            </a:r>
            <a:r>
              <a:rPr lang="de-DE" sz="1600" dirty="0" err="1" smtClean="0">
                <a:latin typeface="+mn-lt"/>
              </a:rPr>
              <a:t>mrad</a:t>
            </a:r>
            <a:r>
              <a:rPr lang="de-DE" sz="1600" dirty="0" smtClean="0">
                <a:latin typeface="+mn-lt"/>
              </a:rPr>
              <a:t/>
            </a:r>
            <a:br>
              <a:rPr lang="de-DE" sz="1600" dirty="0" smtClean="0">
                <a:latin typeface="+mn-lt"/>
              </a:rPr>
            </a:br>
            <a:r>
              <a:rPr lang="de-DE" sz="1600" dirty="0" err="1" smtClean="0">
                <a:latin typeface="+mn-lt"/>
              </a:rPr>
              <a:t>Vertical</a:t>
            </a:r>
            <a:r>
              <a:rPr lang="de-DE" sz="1600" dirty="0" smtClean="0">
                <a:latin typeface="+mn-lt"/>
              </a:rPr>
              <a:t> </a:t>
            </a:r>
            <a:r>
              <a:rPr lang="de-DE" sz="1600" dirty="0" err="1" smtClean="0">
                <a:latin typeface="+mn-lt"/>
              </a:rPr>
              <a:t>opening</a:t>
            </a:r>
            <a:r>
              <a:rPr lang="de-DE" sz="1600" dirty="0" smtClean="0">
                <a:latin typeface="+mn-lt"/>
              </a:rPr>
              <a:t> angle: 8 </a:t>
            </a:r>
            <a:r>
              <a:rPr lang="de-DE" sz="1600" dirty="0" err="1" smtClean="0">
                <a:latin typeface="+mn-lt"/>
              </a:rPr>
              <a:t>mrad</a:t>
            </a:r>
            <a:r>
              <a:rPr lang="de-DE" sz="1600" dirty="0" smtClean="0">
                <a:latin typeface="+mn-lt"/>
              </a:rPr>
              <a:t/>
            </a:r>
            <a:br>
              <a:rPr lang="de-DE" sz="1600" dirty="0" smtClean="0">
                <a:latin typeface="+mn-lt"/>
              </a:rPr>
            </a:br>
            <a:r>
              <a:rPr lang="de-DE" sz="1600" dirty="0" err="1">
                <a:latin typeface="+mn-lt"/>
              </a:rPr>
              <a:t>E</a:t>
            </a:r>
            <a:r>
              <a:rPr lang="de-DE" sz="1600" dirty="0" err="1" smtClean="0">
                <a:latin typeface="+mn-lt"/>
              </a:rPr>
              <a:t>xposure</a:t>
            </a:r>
            <a:r>
              <a:rPr lang="de-DE" sz="1600" dirty="0" smtClean="0">
                <a:latin typeface="+mn-lt"/>
              </a:rPr>
              <a:t> time: 2.9 </a:t>
            </a:r>
            <a:r>
              <a:rPr lang="de-DE" sz="1600" dirty="0" err="1" smtClean="0">
                <a:latin typeface="+mn-lt"/>
              </a:rPr>
              <a:t>ms</a:t>
            </a:r>
            <a:endParaRPr lang="sv-FI" sz="1600" dirty="0">
              <a:latin typeface="+mn-lt"/>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2529" y="907289"/>
            <a:ext cx="4113728" cy="3175508"/>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38865" y="800101"/>
            <a:ext cx="4358831" cy="3099816"/>
          </a:xfrm>
          <a:prstGeom prst="rect">
            <a:avLst/>
          </a:prstGeom>
        </p:spPr>
      </p:pic>
      <p:sp>
        <p:nvSpPr>
          <p:cNvPr id="2" name="TextBox 1"/>
          <p:cNvSpPr txBox="1"/>
          <p:nvPr/>
        </p:nvSpPr>
        <p:spPr>
          <a:xfrm>
            <a:off x="7193358" y="188640"/>
            <a:ext cx="1800200" cy="276999"/>
          </a:xfrm>
          <a:prstGeom prst="rect">
            <a:avLst/>
          </a:prstGeom>
          <a:noFill/>
        </p:spPr>
        <p:txBody>
          <a:bodyPr wrap="square" rtlCol="0">
            <a:spAutoFit/>
          </a:bodyPr>
          <a:lstStyle/>
          <a:p>
            <a:r>
              <a:rPr lang="sv-SE" sz="1200" dirty="0" smtClean="0">
                <a:solidFill>
                  <a:schemeClr val="accent1"/>
                </a:solidFill>
              </a:rPr>
              <a:t>Slide by J.Breulin</a:t>
            </a:r>
            <a:endParaRPr lang="en-US" sz="1200" dirty="0" err="1" smtClean="0">
              <a:solidFill>
                <a:schemeClr val="accent1"/>
              </a:solidFill>
            </a:endParaRPr>
          </a:p>
        </p:txBody>
      </p:sp>
      <p:sp>
        <p:nvSpPr>
          <p:cNvPr id="6" name="Title 1"/>
          <p:cNvSpPr txBox="1">
            <a:spLocks/>
          </p:cNvSpPr>
          <p:nvPr/>
        </p:nvSpPr>
        <p:spPr>
          <a:xfrm>
            <a:off x="755576" y="116632"/>
            <a:ext cx="7593294" cy="660048"/>
          </a:xfrm>
          <a:prstGeom prst="rect">
            <a:avLst/>
          </a:prstGeom>
        </p:spPr>
        <p:txBody>
          <a:bodyPr vert="horz" lIns="91440" tIns="45720" rIns="91440" bIns="45720" rtlCol="0" anchor="b" anchorCtr="0">
            <a:normAutofit/>
          </a:bodyPr>
          <a:lstStyle>
            <a:lvl1pPr algn="l" defTabSz="914400" rtl="0" eaLnBrk="1" latinLnBrk="0" hangingPunct="1">
              <a:spcBef>
                <a:spcPct val="0"/>
              </a:spcBef>
              <a:buNone/>
              <a:defRPr sz="3600" b="1" kern="1200">
                <a:solidFill>
                  <a:srgbClr val="C00000"/>
                </a:solidFill>
                <a:latin typeface="+mj-lt"/>
                <a:ea typeface="+mj-ea"/>
                <a:cs typeface="+mj-cs"/>
              </a:defRPr>
            </a:lvl1pPr>
          </a:lstStyle>
          <a:p>
            <a:r>
              <a:rPr lang="sv-SE" dirty="0" smtClean="0"/>
              <a:t>Emittance Measurement</a:t>
            </a:r>
            <a:endParaRPr lang="en-US" dirty="0"/>
          </a:p>
        </p:txBody>
      </p:sp>
    </p:spTree>
    <p:extLst>
      <p:ext uri="{BB962C8B-B14F-4D97-AF65-F5344CB8AC3E}">
        <p14:creationId xmlns:p14="http://schemas.microsoft.com/office/powerpoint/2010/main" val="21667083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9676" y="4574431"/>
            <a:ext cx="7886700" cy="2166937"/>
          </a:xfrm>
          <a:solidFill>
            <a:schemeClr val="bg1"/>
          </a:solidFill>
        </p:spPr>
        <p:txBody>
          <a:bodyPr>
            <a:normAutofit fontScale="90000"/>
          </a:bodyPr>
          <a:lstStyle/>
          <a:p>
            <a:r>
              <a:rPr lang="de-DE" sz="1600" dirty="0" smtClean="0">
                <a:latin typeface="+mn-lt"/>
              </a:rPr>
              <a:t>Horizontal </a:t>
            </a:r>
            <a:r>
              <a:rPr lang="de-DE" sz="1600" dirty="0" err="1" smtClean="0">
                <a:latin typeface="+mn-lt"/>
              </a:rPr>
              <a:t>intensity</a:t>
            </a:r>
            <a:r>
              <a:rPr lang="de-DE" sz="1600" dirty="0" smtClean="0">
                <a:latin typeface="+mn-lt"/>
              </a:rPr>
              <a:t> </a:t>
            </a:r>
            <a:r>
              <a:rPr lang="de-DE" sz="1600" dirty="0" err="1" smtClean="0">
                <a:latin typeface="+mn-lt"/>
              </a:rPr>
              <a:t>profile</a:t>
            </a:r>
            <a:r>
              <a:rPr lang="de-DE" sz="1600" dirty="0" smtClean="0">
                <a:latin typeface="+mn-lt"/>
              </a:rPr>
              <a:t> </a:t>
            </a:r>
            <a:r>
              <a:rPr lang="de-DE" sz="1600" dirty="0" err="1" smtClean="0">
                <a:latin typeface="+mn-lt"/>
              </a:rPr>
              <a:t>of</a:t>
            </a:r>
            <a:r>
              <a:rPr lang="de-DE" sz="1600" dirty="0" smtClean="0">
                <a:latin typeface="+mn-lt"/>
              </a:rPr>
              <a:t> </a:t>
            </a:r>
            <a:r>
              <a:rPr lang="de-DE" sz="1600" dirty="0" err="1" smtClean="0">
                <a:latin typeface="+mn-lt"/>
              </a:rPr>
              <a:t>imaged</a:t>
            </a:r>
            <a:r>
              <a:rPr lang="de-DE" sz="1600" dirty="0" smtClean="0">
                <a:latin typeface="+mn-lt"/>
              </a:rPr>
              <a:t> </a:t>
            </a:r>
            <a:r>
              <a:rPr lang="de-DE" sz="1600" dirty="0" err="1" smtClean="0">
                <a:latin typeface="+mn-lt"/>
              </a:rPr>
              <a:t>sigma</a:t>
            </a:r>
            <a:r>
              <a:rPr lang="de-DE" sz="1600" dirty="0" smtClean="0">
                <a:latin typeface="+mn-lt"/>
              </a:rPr>
              <a:t> </a:t>
            </a:r>
            <a:r>
              <a:rPr lang="de-DE" sz="1600" dirty="0" err="1" smtClean="0">
                <a:latin typeface="+mn-lt"/>
              </a:rPr>
              <a:t>polarized</a:t>
            </a:r>
            <a:r>
              <a:rPr lang="de-DE" sz="1600" dirty="0" smtClean="0">
                <a:latin typeface="+mn-lt"/>
              </a:rPr>
              <a:t> SR. Due </a:t>
            </a:r>
            <a:r>
              <a:rPr lang="de-DE" sz="1600" dirty="0" err="1" smtClean="0">
                <a:latin typeface="+mn-lt"/>
              </a:rPr>
              <a:t>to</a:t>
            </a:r>
            <a:r>
              <a:rPr lang="de-DE" sz="1600" dirty="0" smtClean="0">
                <a:latin typeface="+mn-lt"/>
              </a:rPr>
              <a:t> </a:t>
            </a:r>
            <a:r>
              <a:rPr lang="de-DE" sz="1600" dirty="0" err="1" smtClean="0">
                <a:latin typeface="+mn-lt"/>
              </a:rPr>
              <a:t>the</a:t>
            </a:r>
            <a:r>
              <a:rPr lang="de-DE" sz="1600" dirty="0" smtClean="0">
                <a:latin typeface="+mn-lt"/>
              </a:rPr>
              <a:t> </a:t>
            </a:r>
            <a:r>
              <a:rPr lang="de-DE" sz="1600" dirty="0" err="1" smtClean="0">
                <a:latin typeface="+mn-lt"/>
              </a:rPr>
              <a:t>reduced</a:t>
            </a:r>
            <a:r>
              <a:rPr lang="de-DE" sz="1600" dirty="0" smtClean="0">
                <a:latin typeface="+mn-lt"/>
              </a:rPr>
              <a:t> horizontal </a:t>
            </a:r>
            <a:r>
              <a:rPr lang="de-DE" sz="1600" dirty="0" err="1" smtClean="0">
                <a:latin typeface="+mn-lt"/>
              </a:rPr>
              <a:t>opening</a:t>
            </a:r>
            <a:r>
              <a:rPr lang="de-DE" sz="1600" dirty="0" smtClean="0">
                <a:latin typeface="+mn-lt"/>
              </a:rPr>
              <a:t> angle </a:t>
            </a:r>
            <a:r>
              <a:rPr lang="de-DE" sz="1600" dirty="0" err="1" smtClean="0">
                <a:latin typeface="+mn-lt"/>
              </a:rPr>
              <a:t>the</a:t>
            </a:r>
            <a:r>
              <a:rPr lang="de-DE" sz="1600" dirty="0" smtClean="0">
                <a:latin typeface="+mn-lt"/>
              </a:rPr>
              <a:t> </a:t>
            </a:r>
            <a:r>
              <a:rPr lang="de-DE" sz="1600" dirty="0" err="1" smtClean="0">
                <a:latin typeface="+mn-lt"/>
              </a:rPr>
              <a:t>fringe</a:t>
            </a:r>
            <a:r>
              <a:rPr lang="de-DE" sz="1600" dirty="0" smtClean="0">
                <a:latin typeface="+mn-lt"/>
              </a:rPr>
              <a:t> </a:t>
            </a:r>
            <a:r>
              <a:rPr lang="de-DE" sz="1600" dirty="0" err="1" smtClean="0">
                <a:latin typeface="+mn-lt"/>
              </a:rPr>
              <a:t>pattern</a:t>
            </a:r>
            <a:r>
              <a:rPr lang="de-DE" sz="1600" dirty="0" smtClean="0">
                <a:latin typeface="+mn-lt"/>
              </a:rPr>
              <a:t> </a:t>
            </a:r>
            <a:r>
              <a:rPr lang="de-DE" sz="1600" dirty="0" err="1" smtClean="0">
                <a:latin typeface="+mn-lt"/>
              </a:rPr>
              <a:t>is</a:t>
            </a:r>
            <a:r>
              <a:rPr lang="de-DE" sz="1600" dirty="0" smtClean="0">
                <a:latin typeface="+mn-lt"/>
              </a:rPr>
              <a:t> not </a:t>
            </a:r>
            <a:r>
              <a:rPr lang="de-DE" sz="1600" dirty="0" err="1" smtClean="0">
                <a:latin typeface="+mn-lt"/>
              </a:rPr>
              <a:t>as</a:t>
            </a:r>
            <a:r>
              <a:rPr lang="de-DE" sz="1600" dirty="0" smtClean="0">
                <a:latin typeface="+mn-lt"/>
              </a:rPr>
              <a:t> </a:t>
            </a:r>
            <a:r>
              <a:rPr lang="de-DE" sz="1600" dirty="0" err="1" smtClean="0">
                <a:latin typeface="+mn-lt"/>
              </a:rPr>
              <a:t>pronounced</a:t>
            </a:r>
            <a:r>
              <a:rPr lang="de-DE" sz="1600" dirty="0" smtClean="0">
                <a:latin typeface="+mn-lt"/>
              </a:rPr>
              <a:t> </a:t>
            </a:r>
            <a:r>
              <a:rPr lang="de-DE" sz="1600" dirty="0" err="1" smtClean="0">
                <a:latin typeface="+mn-lt"/>
              </a:rPr>
              <a:t>as</a:t>
            </a:r>
            <a:r>
              <a:rPr lang="de-DE" sz="1600" dirty="0" smtClean="0">
                <a:latin typeface="+mn-lt"/>
              </a:rPr>
              <a:t> </a:t>
            </a:r>
            <a:r>
              <a:rPr lang="de-DE" sz="1600" dirty="0" err="1" smtClean="0">
                <a:latin typeface="+mn-lt"/>
              </a:rPr>
              <a:t>it</a:t>
            </a:r>
            <a:r>
              <a:rPr lang="de-DE" sz="1600" dirty="0" smtClean="0">
                <a:latin typeface="+mn-lt"/>
              </a:rPr>
              <a:t> </a:t>
            </a:r>
            <a:r>
              <a:rPr lang="de-DE" sz="1600" dirty="0" err="1" smtClean="0">
                <a:latin typeface="+mn-lt"/>
              </a:rPr>
              <a:t>could</a:t>
            </a:r>
            <a:r>
              <a:rPr lang="de-DE" sz="1600" dirty="0" smtClean="0">
                <a:latin typeface="+mn-lt"/>
              </a:rPr>
              <a:t> </a:t>
            </a:r>
            <a:r>
              <a:rPr lang="de-DE" sz="1600" dirty="0" err="1" smtClean="0">
                <a:latin typeface="+mn-lt"/>
              </a:rPr>
              <a:t>be</a:t>
            </a:r>
            <a:r>
              <a:rPr lang="de-DE" sz="1600" dirty="0" smtClean="0">
                <a:latin typeface="+mn-lt"/>
              </a:rPr>
              <a:t>, but </a:t>
            </a:r>
            <a:r>
              <a:rPr lang="de-DE" sz="1600" dirty="0" err="1" smtClean="0">
                <a:latin typeface="+mn-lt"/>
              </a:rPr>
              <a:t>easier</a:t>
            </a:r>
            <a:r>
              <a:rPr lang="de-DE" sz="1600" dirty="0" smtClean="0">
                <a:latin typeface="+mn-lt"/>
              </a:rPr>
              <a:t> </a:t>
            </a:r>
            <a:r>
              <a:rPr lang="de-DE" sz="1600" dirty="0" err="1" smtClean="0">
                <a:latin typeface="+mn-lt"/>
              </a:rPr>
              <a:t>to</a:t>
            </a:r>
            <a:r>
              <a:rPr lang="de-DE" sz="1600" dirty="0" smtClean="0">
                <a:latin typeface="+mn-lt"/>
              </a:rPr>
              <a:t> </a:t>
            </a:r>
            <a:r>
              <a:rPr lang="de-DE" sz="1600" dirty="0" err="1" smtClean="0">
                <a:latin typeface="+mn-lt"/>
              </a:rPr>
              <a:t>understand</a:t>
            </a:r>
            <a:r>
              <a:rPr lang="de-DE" sz="1600" dirty="0" smtClean="0">
                <a:latin typeface="+mn-lt"/>
              </a:rPr>
              <a:t> </a:t>
            </a:r>
            <a:r>
              <a:rPr lang="de-DE" sz="1600" dirty="0" err="1" smtClean="0">
                <a:latin typeface="+mn-lt"/>
              </a:rPr>
              <a:t>and</a:t>
            </a:r>
            <a:r>
              <a:rPr lang="de-DE" sz="1600" dirty="0" smtClean="0">
                <a:latin typeface="+mn-lt"/>
              </a:rPr>
              <a:t> </a:t>
            </a:r>
            <a:r>
              <a:rPr lang="de-DE" sz="1600" dirty="0" err="1" smtClean="0">
                <a:latin typeface="+mn-lt"/>
              </a:rPr>
              <a:t>to</a:t>
            </a:r>
            <a:r>
              <a:rPr lang="de-DE" sz="1600" dirty="0" smtClean="0">
                <a:latin typeface="+mn-lt"/>
              </a:rPr>
              <a:t> </a:t>
            </a:r>
            <a:r>
              <a:rPr lang="de-DE" sz="1600" dirty="0" err="1" smtClean="0">
                <a:latin typeface="+mn-lt"/>
              </a:rPr>
              <a:t>calculate</a:t>
            </a:r>
            <a:r>
              <a:rPr lang="de-DE" sz="1600" dirty="0">
                <a:latin typeface="+mn-lt"/>
              </a:rPr>
              <a:t>.</a:t>
            </a:r>
            <a:r>
              <a:rPr lang="de-DE" sz="1600" dirty="0" smtClean="0">
                <a:latin typeface="+mn-lt"/>
              </a:rPr>
              <a:t> </a:t>
            </a:r>
            <a:br>
              <a:rPr lang="de-DE" sz="1600" dirty="0" smtClean="0">
                <a:latin typeface="+mn-lt"/>
              </a:rPr>
            </a:br>
            <a:r>
              <a:rPr lang="de-DE" sz="1600" dirty="0" smtClean="0">
                <a:latin typeface="+mn-lt"/>
              </a:rPr>
              <a:t/>
            </a:r>
            <a:br>
              <a:rPr lang="de-DE" sz="1600" dirty="0" smtClean="0">
                <a:latin typeface="+mn-lt"/>
              </a:rPr>
            </a:br>
            <a:r>
              <a:rPr lang="de-DE" sz="1600" dirty="0" err="1" smtClean="0">
                <a:latin typeface="+mn-lt"/>
              </a:rPr>
              <a:t>Present</a:t>
            </a:r>
            <a:r>
              <a:rPr lang="de-DE" sz="1600" dirty="0" smtClean="0">
                <a:latin typeface="+mn-lt"/>
              </a:rPr>
              <a:t> </a:t>
            </a:r>
            <a:r>
              <a:rPr lang="de-DE" sz="1600" dirty="0" err="1" smtClean="0">
                <a:latin typeface="+mn-lt"/>
              </a:rPr>
              <a:t>setup</a:t>
            </a:r>
            <a:r>
              <a:rPr lang="de-DE" sz="1600" dirty="0" smtClean="0">
                <a:latin typeface="+mn-lt"/>
              </a:rPr>
              <a:t> </a:t>
            </a:r>
            <a:r>
              <a:rPr lang="de-DE" sz="1600" dirty="0" err="1" smtClean="0">
                <a:latin typeface="+mn-lt"/>
              </a:rPr>
              <a:t>is</a:t>
            </a:r>
            <a:r>
              <a:rPr lang="de-DE" sz="1600" dirty="0" smtClean="0">
                <a:latin typeface="+mn-lt"/>
              </a:rPr>
              <a:t> limited </a:t>
            </a:r>
            <a:r>
              <a:rPr lang="de-DE" sz="1600" dirty="0" err="1" smtClean="0">
                <a:latin typeface="+mn-lt"/>
              </a:rPr>
              <a:t>by</a:t>
            </a:r>
            <a:r>
              <a:rPr lang="de-DE" sz="1600" dirty="0" smtClean="0">
                <a:latin typeface="+mn-lt"/>
              </a:rPr>
              <a:t> </a:t>
            </a:r>
            <a:r>
              <a:rPr lang="de-DE" sz="1600" dirty="0" err="1" smtClean="0">
                <a:latin typeface="+mn-lt"/>
              </a:rPr>
              <a:t>optical</a:t>
            </a:r>
            <a:r>
              <a:rPr lang="de-DE" sz="1600" dirty="0" smtClean="0">
                <a:latin typeface="+mn-lt"/>
              </a:rPr>
              <a:t> </a:t>
            </a:r>
            <a:r>
              <a:rPr lang="de-DE" sz="1600" dirty="0" err="1" smtClean="0">
                <a:latin typeface="+mn-lt"/>
              </a:rPr>
              <a:t>aberations</a:t>
            </a:r>
            <a:r>
              <a:rPr lang="de-DE" sz="1600" dirty="0" smtClean="0">
                <a:latin typeface="+mn-lt"/>
              </a:rPr>
              <a:t> (</a:t>
            </a:r>
            <a:r>
              <a:rPr lang="de-DE" sz="1600" dirty="0" err="1" smtClean="0">
                <a:latin typeface="+mn-lt"/>
              </a:rPr>
              <a:t>from</a:t>
            </a:r>
            <a:r>
              <a:rPr lang="de-DE" sz="1600" dirty="0" smtClean="0">
                <a:latin typeface="+mn-lt"/>
              </a:rPr>
              <a:t> </a:t>
            </a:r>
            <a:r>
              <a:rPr lang="de-DE" sz="1600" dirty="0" err="1" smtClean="0">
                <a:latin typeface="+mn-lt"/>
              </a:rPr>
              <a:t>misalignments</a:t>
            </a:r>
            <a:r>
              <a:rPr lang="de-DE" sz="1600" dirty="0" smtClean="0">
                <a:latin typeface="+mn-lt"/>
              </a:rPr>
              <a:t>) </a:t>
            </a:r>
            <a:r>
              <a:rPr lang="de-DE" sz="1600" dirty="0" err="1" smtClean="0">
                <a:latin typeface="+mn-lt"/>
              </a:rPr>
              <a:t>and</a:t>
            </a:r>
            <a:r>
              <a:rPr lang="de-DE" sz="1600" dirty="0" smtClean="0">
                <a:latin typeface="+mn-lt"/>
              </a:rPr>
              <a:t> </a:t>
            </a:r>
            <a:r>
              <a:rPr lang="de-DE" sz="1600" dirty="0" err="1" smtClean="0">
                <a:latin typeface="+mn-lt"/>
              </a:rPr>
              <a:t>surface</a:t>
            </a:r>
            <a:r>
              <a:rPr lang="de-DE" sz="1600" dirty="0" smtClean="0">
                <a:latin typeface="+mn-lt"/>
              </a:rPr>
              <a:t> </a:t>
            </a:r>
            <a:r>
              <a:rPr lang="de-DE" sz="1600" dirty="0" err="1" smtClean="0">
                <a:latin typeface="+mn-lt"/>
              </a:rPr>
              <a:t>quality</a:t>
            </a:r>
            <a:r>
              <a:rPr lang="de-DE" sz="1600" dirty="0" smtClean="0">
                <a:latin typeface="+mn-lt"/>
              </a:rPr>
              <a:t> </a:t>
            </a:r>
            <a:r>
              <a:rPr lang="de-DE" sz="1600" dirty="0" err="1" smtClean="0">
                <a:latin typeface="+mn-lt"/>
              </a:rPr>
              <a:t>from</a:t>
            </a:r>
            <a:r>
              <a:rPr lang="de-DE" sz="1600" dirty="0" smtClean="0">
                <a:latin typeface="+mn-lt"/>
              </a:rPr>
              <a:t> </a:t>
            </a:r>
            <a:r>
              <a:rPr lang="de-DE" sz="1600" dirty="0" err="1" smtClean="0">
                <a:latin typeface="+mn-lt"/>
              </a:rPr>
              <a:t>optical</a:t>
            </a:r>
            <a:r>
              <a:rPr lang="de-DE" sz="1600" dirty="0" smtClean="0">
                <a:latin typeface="+mn-lt"/>
              </a:rPr>
              <a:t> </a:t>
            </a:r>
            <a:r>
              <a:rPr lang="de-DE" sz="1600" dirty="0" err="1" smtClean="0">
                <a:latin typeface="+mn-lt"/>
              </a:rPr>
              <a:t>components</a:t>
            </a:r>
            <a:r>
              <a:rPr lang="de-DE" sz="1600" dirty="0" smtClean="0">
                <a:latin typeface="+mn-lt"/>
              </a:rPr>
              <a:t> (</a:t>
            </a:r>
            <a:r>
              <a:rPr lang="de-DE" sz="1600" dirty="0" err="1" smtClean="0">
                <a:latin typeface="+mn-lt"/>
              </a:rPr>
              <a:t>some</a:t>
            </a:r>
            <a:r>
              <a:rPr lang="de-DE" sz="1600" dirty="0" smtClean="0">
                <a:latin typeface="+mn-lt"/>
              </a:rPr>
              <a:t> </a:t>
            </a:r>
            <a:r>
              <a:rPr lang="de-DE" sz="1600" dirty="0" err="1" smtClean="0">
                <a:latin typeface="+mn-lt"/>
              </a:rPr>
              <a:t>are</a:t>
            </a:r>
            <a:r>
              <a:rPr lang="de-DE" sz="1600" dirty="0" smtClean="0">
                <a:latin typeface="+mn-lt"/>
              </a:rPr>
              <a:t> </a:t>
            </a:r>
            <a:r>
              <a:rPr lang="de-DE" sz="1600" dirty="0" err="1" smtClean="0">
                <a:latin typeface="+mn-lt"/>
              </a:rPr>
              <a:t>inherited</a:t>
            </a:r>
            <a:r>
              <a:rPr lang="de-DE" sz="1600" dirty="0" smtClean="0">
                <a:latin typeface="+mn-lt"/>
              </a:rPr>
              <a:t> </a:t>
            </a:r>
            <a:r>
              <a:rPr lang="de-DE" sz="1600" dirty="0" err="1" smtClean="0">
                <a:latin typeface="+mn-lt"/>
              </a:rPr>
              <a:t>from</a:t>
            </a:r>
            <a:r>
              <a:rPr lang="de-DE" sz="1600" dirty="0" smtClean="0">
                <a:latin typeface="+mn-lt"/>
              </a:rPr>
              <a:t> MAX II, MAX III). </a:t>
            </a:r>
            <a:r>
              <a:rPr lang="de-DE" sz="1600" dirty="0" err="1" smtClean="0">
                <a:latin typeface="+mn-lt"/>
              </a:rPr>
              <a:t>Steady</a:t>
            </a:r>
            <a:r>
              <a:rPr lang="de-DE" sz="1600" dirty="0" smtClean="0">
                <a:latin typeface="+mn-lt"/>
              </a:rPr>
              <a:t> </a:t>
            </a:r>
            <a:r>
              <a:rPr lang="de-DE" sz="1600" dirty="0" err="1" smtClean="0">
                <a:latin typeface="+mn-lt"/>
              </a:rPr>
              <a:t>improvements</a:t>
            </a:r>
            <a:r>
              <a:rPr lang="de-DE" sz="1600" dirty="0" smtClean="0">
                <a:latin typeface="+mn-lt"/>
              </a:rPr>
              <a:t> </a:t>
            </a:r>
            <a:r>
              <a:rPr lang="de-DE" sz="1600" dirty="0" err="1" smtClean="0">
                <a:latin typeface="+mn-lt"/>
              </a:rPr>
              <a:t>during</a:t>
            </a:r>
            <a:r>
              <a:rPr lang="de-DE" sz="1600" dirty="0" smtClean="0">
                <a:latin typeface="+mn-lt"/>
              </a:rPr>
              <a:t> </a:t>
            </a:r>
            <a:r>
              <a:rPr lang="de-DE" sz="1600" dirty="0" err="1" smtClean="0">
                <a:latin typeface="+mn-lt"/>
              </a:rPr>
              <a:t>the</a:t>
            </a:r>
            <a:r>
              <a:rPr lang="de-DE" sz="1600" dirty="0" smtClean="0">
                <a:latin typeface="+mn-lt"/>
              </a:rPr>
              <a:t> </a:t>
            </a:r>
            <a:r>
              <a:rPr lang="de-DE" sz="1600" dirty="0" err="1" smtClean="0">
                <a:latin typeface="+mn-lt"/>
              </a:rPr>
              <a:t>next</a:t>
            </a:r>
            <a:r>
              <a:rPr lang="de-DE" sz="1600" dirty="0" smtClean="0">
                <a:latin typeface="+mn-lt"/>
              </a:rPr>
              <a:t> </a:t>
            </a:r>
            <a:r>
              <a:rPr lang="de-DE" sz="1600" dirty="0" err="1" smtClean="0">
                <a:latin typeface="+mn-lt"/>
              </a:rPr>
              <a:t>weeks</a:t>
            </a:r>
            <a:r>
              <a:rPr lang="de-DE" sz="1600" dirty="0" smtClean="0">
                <a:latin typeface="+mn-lt"/>
              </a:rPr>
              <a:t> </a:t>
            </a:r>
            <a:r>
              <a:rPr lang="de-DE" sz="1600" dirty="0" err="1" smtClean="0">
                <a:latin typeface="+mn-lt"/>
              </a:rPr>
              <a:t>are</a:t>
            </a:r>
            <a:r>
              <a:rPr lang="de-DE" sz="1600" dirty="0" smtClean="0">
                <a:latin typeface="+mn-lt"/>
              </a:rPr>
              <a:t> </a:t>
            </a:r>
            <a:r>
              <a:rPr lang="de-DE" sz="1600" dirty="0" err="1" smtClean="0">
                <a:latin typeface="+mn-lt"/>
              </a:rPr>
              <a:t>planned</a:t>
            </a:r>
            <a:r>
              <a:rPr lang="de-DE" sz="1600" dirty="0" smtClean="0">
                <a:latin typeface="+mn-lt"/>
              </a:rPr>
              <a:t>. Camera linearity might also be an issue!</a:t>
            </a:r>
            <a:br>
              <a:rPr lang="de-DE" sz="1600" dirty="0" smtClean="0">
                <a:latin typeface="+mn-lt"/>
              </a:rPr>
            </a:br>
            <a:r>
              <a:rPr lang="de-DE" sz="1600" dirty="0">
                <a:latin typeface="+mn-lt"/>
              </a:rPr>
              <a:t/>
            </a:r>
            <a:br>
              <a:rPr lang="de-DE" sz="1600" dirty="0">
                <a:latin typeface="+mn-lt"/>
              </a:rPr>
            </a:br>
            <a:r>
              <a:rPr lang="de-DE" sz="1600" dirty="0" err="1" smtClean="0">
                <a:latin typeface="+mn-lt"/>
              </a:rPr>
              <a:t>Challenges</a:t>
            </a:r>
            <a:r>
              <a:rPr lang="de-DE" sz="1600" dirty="0" smtClean="0">
                <a:latin typeface="+mn-lt"/>
              </a:rPr>
              <a:t> on </a:t>
            </a:r>
            <a:r>
              <a:rPr lang="de-DE" sz="1600" dirty="0" err="1" smtClean="0">
                <a:latin typeface="+mn-lt"/>
              </a:rPr>
              <a:t>the</a:t>
            </a:r>
            <a:r>
              <a:rPr lang="de-DE" sz="1600" dirty="0" smtClean="0">
                <a:latin typeface="+mn-lt"/>
              </a:rPr>
              <a:t> SRW </a:t>
            </a:r>
            <a:r>
              <a:rPr lang="de-DE" sz="1600" dirty="0" err="1" smtClean="0">
                <a:latin typeface="+mn-lt"/>
              </a:rPr>
              <a:t>model</a:t>
            </a:r>
            <a:r>
              <a:rPr lang="de-DE" sz="1600" dirty="0" smtClean="0">
                <a:latin typeface="+mn-lt"/>
              </a:rPr>
              <a:t> </a:t>
            </a:r>
            <a:r>
              <a:rPr lang="de-DE" sz="1600" dirty="0" err="1" smtClean="0">
                <a:latin typeface="+mn-lt"/>
              </a:rPr>
              <a:t>side</a:t>
            </a:r>
            <a:r>
              <a:rPr lang="de-DE" sz="1600" dirty="0" smtClean="0">
                <a:latin typeface="+mn-lt"/>
              </a:rPr>
              <a:t> </a:t>
            </a:r>
            <a:r>
              <a:rPr lang="de-DE" sz="1600" dirty="0" err="1" smtClean="0">
                <a:latin typeface="+mn-lt"/>
              </a:rPr>
              <a:t>are</a:t>
            </a:r>
            <a:r>
              <a:rPr lang="de-DE" sz="1600" dirty="0" smtClean="0">
                <a:latin typeface="+mn-lt"/>
              </a:rPr>
              <a:t> </a:t>
            </a:r>
            <a:r>
              <a:rPr lang="de-DE" sz="1600" dirty="0" err="1" smtClean="0">
                <a:latin typeface="+mn-lt"/>
              </a:rPr>
              <a:t>to</a:t>
            </a:r>
            <a:r>
              <a:rPr lang="de-DE" sz="1600" dirty="0" smtClean="0">
                <a:latin typeface="+mn-lt"/>
              </a:rPr>
              <a:t> </a:t>
            </a:r>
            <a:r>
              <a:rPr lang="de-DE" sz="1600" dirty="0" err="1" smtClean="0">
                <a:latin typeface="+mn-lt"/>
              </a:rPr>
              <a:t>include</a:t>
            </a:r>
            <a:r>
              <a:rPr lang="de-DE" sz="1600" dirty="0" smtClean="0">
                <a:latin typeface="+mn-lt"/>
              </a:rPr>
              <a:t> </a:t>
            </a:r>
            <a:r>
              <a:rPr lang="de-DE" sz="1600" dirty="0" err="1" smtClean="0">
                <a:latin typeface="+mn-lt"/>
              </a:rPr>
              <a:t>for</a:t>
            </a:r>
            <a:r>
              <a:rPr lang="de-DE" sz="1600" dirty="0" smtClean="0">
                <a:latin typeface="+mn-lt"/>
              </a:rPr>
              <a:t> </a:t>
            </a:r>
            <a:r>
              <a:rPr lang="de-DE" sz="1600" dirty="0" err="1" smtClean="0">
                <a:latin typeface="+mn-lt"/>
              </a:rPr>
              <a:t>example</a:t>
            </a:r>
            <a:r>
              <a:rPr lang="de-DE" sz="1600" dirty="0" smtClean="0">
                <a:latin typeface="+mn-lt"/>
              </a:rPr>
              <a:t>: </a:t>
            </a:r>
            <a:r>
              <a:rPr lang="de-DE" sz="1600" dirty="0" err="1" smtClean="0">
                <a:latin typeface="+mn-lt"/>
              </a:rPr>
              <a:t>variation</a:t>
            </a:r>
            <a:r>
              <a:rPr lang="de-DE" sz="1600" dirty="0" smtClean="0">
                <a:latin typeface="+mn-lt"/>
              </a:rPr>
              <a:t> </a:t>
            </a:r>
            <a:r>
              <a:rPr lang="de-DE" sz="1600" dirty="0" err="1" smtClean="0">
                <a:latin typeface="+mn-lt"/>
              </a:rPr>
              <a:t>of</a:t>
            </a:r>
            <a:r>
              <a:rPr lang="de-DE" sz="1600" dirty="0" smtClean="0">
                <a:latin typeface="+mn-lt"/>
              </a:rPr>
              <a:t> </a:t>
            </a:r>
            <a:r>
              <a:rPr lang="de-DE" sz="1600" dirty="0" err="1" smtClean="0">
                <a:latin typeface="+mn-lt"/>
              </a:rPr>
              <a:t>dipole</a:t>
            </a:r>
            <a:r>
              <a:rPr lang="de-DE" sz="1600" dirty="0" smtClean="0">
                <a:latin typeface="+mn-lt"/>
              </a:rPr>
              <a:t> </a:t>
            </a:r>
            <a:r>
              <a:rPr lang="de-DE" sz="1600" dirty="0" err="1" smtClean="0">
                <a:latin typeface="+mn-lt"/>
              </a:rPr>
              <a:t>field</a:t>
            </a:r>
            <a:r>
              <a:rPr lang="de-DE" sz="1600" dirty="0" smtClean="0">
                <a:latin typeface="+mn-lt"/>
              </a:rPr>
              <a:t>, </a:t>
            </a:r>
            <a:r>
              <a:rPr lang="de-DE" sz="1600" dirty="0" err="1" smtClean="0">
                <a:latin typeface="+mn-lt"/>
              </a:rPr>
              <a:t>variation</a:t>
            </a:r>
            <a:r>
              <a:rPr lang="de-DE" sz="1600" dirty="0" smtClean="0">
                <a:latin typeface="+mn-lt"/>
              </a:rPr>
              <a:t> </a:t>
            </a:r>
            <a:r>
              <a:rPr lang="de-DE" sz="1600" dirty="0" err="1" smtClean="0">
                <a:latin typeface="+mn-lt"/>
              </a:rPr>
              <a:t>of</a:t>
            </a:r>
            <a:r>
              <a:rPr lang="de-DE" sz="1600" dirty="0" smtClean="0">
                <a:latin typeface="+mn-lt"/>
              </a:rPr>
              <a:t> </a:t>
            </a:r>
            <a:r>
              <a:rPr lang="de-DE" sz="1600" dirty="0" err="1" smtClean="0">
                <a:latin typeface="+mn-lt"/>
              </a:rPr>
              <a:t>beta_x</a:t>
            </a:r>
            <a:r>
              <a:rPr lang="de-DE" sz="1600" dirty="0" smtClean="0">
                <a:latin typeface="+mn-lt"/>
              </a:rPr>
              <a:t>, </a:t>
            </a:r>
            <a:r>
              <a:rPr lang="de-DE" sz="1600" dirty="0" err="1" smtClean="0">
                <a:latin typeface="+mn-lt"/>
              </a:rPr>
              <a:t>variation</a:t>
            </a:r>
            <a:r>
              <a:rPr lang="de-DE" sz="1600" dirty="0" smtClean="0">
                <a:latin typeface="+mn-lt"/>
              </a:rPr>
              <a:t> </a:t>
            </a:r>
            <a:r>
              <a:rPr lang="de-DE" sz="1600" dirty="0" err="1" smtClean="0">
                <a:latin typeface="+mn-lt"/>
              </a:rPr>
              <a:t>of</a:t>
            </a:r>
            <a:r>
              <a:rPr lang="de-DE" sz="1600" dirty="0" smtClean="0">
                <a:latin typeface="+mn-lt"/>
              </a:rPr>
              <a:t> </a:t>
            </a:r>
            <a:r>
              <a:rPr lang="de-DE" sz="1600" dirty="0" err="1" smtClean="0">
                <a:latin typeface="+mn-lt"/>
              </a:rPr>
              <a:t>vertical</a:t>
            </a:r>
            <a:r>
              <a:rPr lang="de-DE" sz="1600" dirty="0" smtClean="0">
                <a:latin typeface="+mn-lt"/>
              </a:rPr>
              <a:t> </a:t>
            </a:r>
            <a:r>
              <a:rPr lang="de-DE" sz="1600" dirty="0" err="1" smtClean="0">
                <a:latin typeface="+mn-lt"/>
              </a:rPr>
              <a:t>opening</a:t>
            </a:r>
            <a:r>
              <a:rPr lang="de-DE" sz="1600" dirty="0" smtClean="0">
                <a:latin typeface="+mn-lt"/>
              </a:rPr>
              <a:t> angle, </a:t>
            </a:r>
            <a:r>
              <a:rPr lang="de-DE" sz="1600" dirty="0" err="1" smtClean="0">
                <a:latin typeface="+mn-lt"/>
              </a:rPr>
              <a:t>along</a:t>
            </a:r>
            <a:r>
              <a:rPr lang="de-DE" sz="1600" dirty="0" smtClean="0">
                <a:latin typeface="+mn-lt"/>
              </a:rPr>
              <a:t> </a:t>
            </a:r>
            <a:r>
              <a:rPr lang="de-DE" sz="1600" dirty="0" err="1" smtClean="0">
                <a:latin typeface="+mn-lt"/>
              </a:rPr>
              <a:t>the</a:t>
            </a:r>
            <a:r>
              <a:rPr lang="de-DE" sz="1600" dirty="0" smtClean="0">
                <a:latin typeface="+mn-lt"/>
              </a:rPr>
              <a:t> </a:t>
            </a:r>
            <a:r>
              <a:rPr lang="de-DE" sz="1600" dirty="0" err="1" smtClean="0">
                <a:latin typeface="+mn-lt"/>
              </a:rPr>
              <a:t>observed</a:t>
            </a:r>
            <a:r>
              <a:rPr lang="de-DE" sz="1600" dirty="0" smtClean="0">
                <a:latin typeface="+mn-lt"/>
              </a:rPr>
              <a:t> </a:t>
            </a:r>
            <a:r>
              <a:rPr lang="de-DE" sz="1600" dirty="0" err="1" smtClean="0">
                <a:latin typeface="+mn-lt"/>
              </a:rPr>
              <a:t>electron</a:t>
            </a:r>
            <a:r>
              <a:rPr lang="de-DE" sz="1600" dirty="0" smtClean="0">
                <a:latin typeface="+mn-lt"/>
              </a:rPr>
              <a:t> beam </a:t>
            </a:r>
            <a:r>
              <a:rPr lang="de-DE" sz="1600" dirty="0" err="1" smtClean="0">
                <a:latin typeface="+mn-lt"/>
              </a:rPr>
              <a:t>path</a:t>
            </a:r>
            <a:r>
              <a:rPr lang="de-DE" sz="1600" dirty="0" smtClean="0">
                <a:latin typeface="+mn-lt"/>
              </a:rPr>
              <a:t>.</a:t>
            </a:r>
            <a:endParaRPr lang="sv-FI" sz="1600" dirty="0">
              <a:latin typeface="+mn-lt"/>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556" y="1"/>
            <a:ext cx="5306068" cy="4528715"/>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45364" y="716731"/>
            <a:ext cx="3626552" cy="3095252"/>
          </a:xfrm>
          <a:prstGeom prst="rect">
            <a:avLst/>
          </a:prstGeom>
        </p:spPr>
      </p:pic>
      <p:sp>
        <p:nvSpPr>
          <p:cNvPr id="7" name="TextBox 6"/>
          <p:cNvSpPr txBox="1"/>
          <p:nvPr/>
        </p:nvSpPr>
        <p:spPr>
          <a:xfrm>
            <a:off x="7224174" y="50140"/>
            <a:ext cx="1800200" cy="276999"/>
          </a:xfrm>
          <a:prstGeom prst="rect">
            <a:avLst/>
          </a:prstGeom>
          <a:noFill/>
        </p:spPr>
        <p:txBody>
          <a:bodyPr wrap="square" rtlCol="0">
            <a:spAutoFit/>
          </a:bodyPr>
          <a:lstStyle/>
          <a:p>
            <a:r>
              <a:rPr lang="sv-SE" sz="1200" dirty="0" smtClean="0">
                <a:solidFill>
                  <a:schemeClr val="accent1"/>
                </a:solidFill>
              </a:rPr>
              <a:t>Slide by J.Breulin</a:t>
            </a:r>
            <a:endParaRPr lang="en-US" sz="1200" dirty="0" err="1" smtClean="0">
              <a:solidFill>
                <a:schemeClr val="accent1"/>
              </a:solidFill>
            </a:endParaRPr>
          </a:p>
        </p:txBody>
      </p:sp>
    </p:spTree>
    <p:extLst>
      <p:ext uri="{BB962C8B-B14F-4D97-AF65-F5344CB8AC3E}">
        <p14:creationId xmlns:p14="http://schemas.microsoft.com/office/powerpoint/2010/main" val="243511666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16632"/>
            <a:ext cx="7593294" cy="698976"/>
          </a:xfrm>
        </p:spPr>
        <p:txBody>
          <a:bodyPr/>
          <a:lstStyle/>
          <a:p>
            <a:r>
              <a:rPr lang="sv-SE" dirty="0" smtClean="0"/>
              <a:t>Vertical Emittance Measurement</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023015"/>
            <a:ext cx="2880320" cy="12901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3188481"/>
            <a:ext cx="3884082" cy="31928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563888" y="4941168"/>
            <a:ext cx="2151615" cy="369332"/>
          </a:xfrm>
          <a:prstGeom prst="rect">
            <a:avLst/>
          </a:prstGeom>
          <a:noFill/>
        </p:spPr>
        <p:txBody>
          <a:bodyPr wrap="none" rtlCol="0">
            <a:spAutoFit/>
          </a:bodyPr>
          <a:lstStyle/>
          <a:p>
            <a:r>
              <a:rPr lang="sv-SE" dirty="0" smtClean="0">
                <a:solidFill>
                  <a:schemeClr val="accent1"/>
                </a:solidFill>
                <a:sym typeface="Symbol"/>
              </a:rPr>
              <a:t>y=6.94 </a:t>
            </a:r>
            <a:r>
              <a:rPr lang="sv-SE" dirty="0" smtClean="0">
                <a:solidFill>
                  <a:schemeClr val="accent1"/>
                </a:solidFill>
                <a:latin typeface="Calibri"/>
                <a:sym typeface="Symbol"/>
              </a:rPr>
              <a:t>± 0.9 pm.rad</a:t>
            </a:r>
            <a:endParaRPr lang="en-US" dirty="0" err="1" smtClean="0">
              <a:solidFill>
                <a:schemeClr val="accent1"/>
              </a:solidFill>
            </a:endParaRPr>
          </a:p>
        </p:txBody>
      </p:sp>
      <p:sp>
        <p:nvSpPr>
          <p:cNvPr id="5" name="TextBox 4"/>
          <p:cNvSpPr txBox="1"/>
          <p:nvPr/>
        </p:nvSpPr>
        <p:spPr>
          <a:xfrm>
            <a:off x="8993" y="6381328"/>
            <a:ext cx="3503737" cy="338554"/>
          </a:xfrm>
          <a:prstGeom prst="rect">
            <a:avLst/>
          </a:prstGeom>
          <a:solidFill>
            <a:schemeClr val="bg1"/>
          </a:solidFill>
        </p:spPr>
        <p:txBody>
          <a:bodyPr wrap="square" rtlCol="0">
            <a:spAutoFit/>
          </a:bodyPr>
          <a:lstStyle/>
          <a:p>
            <a:r>
              <a:rPr lang="sv-SE" sz="1600" dirty="0" smtClean="0">
                <a:solidFill>
                  <a:schemeClr val="accent1"/>
                </a:solidFill>
              </a:rPr>
              <a:t>Figs by J.Breunlin and Å.Andersson</a:t>
            </a:r>
            <a:endParaRPr lang="en-US" sz="1600" dirty="0" err="1" smtClean="0">
              <a:solidFill>
                <a:schemeClr val="accent1"/>
              </a:solidFill>
            </a:endParaRP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9911" y="692696"/>
            <a:ext cx="5248539" cy="3312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6636334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88640"/>
            <a:ext cx="7593294" cy="770984"/>
          </a:xfrm>
        </p:spPr>
        <p:txBody>
          <a:bodyPr/>
          <a:lstStyle/>
          <a:p>
            <a:r>
              <a:rPr lang="en-US" dirty="0" smtClean="0"/>
              <a:t>Beam parameters Thermionic Gun</a:t>
            </a:r>
            <a:endParaRPr lang="sv-SE" dirty="0"/>
          </a:p>
        </p:txBody>
      </p:sp>
      <p:grpSp>
        <p:nvGrpSpPr>
          <p:cNvPr id="5" name="Group 4"/>
          <p:cNvGrpSpPr/>
          <p:nvPr/>
        </p:nvGrpSpPr>
        <p:grpSpPr>
          <a:xfrm>
            <a:off x="179512" y="1516918"/>
            <a:ext cx="8827922" cy="1552044"/>
            <a:chOff x="136566" y="776114"/>
            <a:chExt cx="7143057" cy="1255826"/>
          </a:xfrm>
        </p:grpSpPr>
        <p:grpSp>
          <p:nvGrpSpPr>
            <p:cNvPr id="6" name="Group 5"/>
            <p:cNvGrpSpPr/>
            <p:nvPr/>
          </p:nvGrpSpPr>
          <p:grpSpPr>
            <a:xfrm>
              <a:off x="136566" y="776114"/>
              <a:ext cx="7143057" cy="1255826"/>
              <a:chOff x="136566" y="776114"/>
              <a:chExt cx="7143057" cy="1255826"/>
            </a:xfrm>
          </p:grpSpPr>
          <p:cxnSp>
            <p:nvCxnSpPr>
              <p:cNvPr id="8" name="Straight Connector 4"/>
              <p:cNvCxnSpPr>
                <a:cxnSpLocks noChangeShapeType="1"/>
              </p:cNvCxnSpPr>
              <p:nvPr/>
            </p:nvCxnSpPr>
            <p:spPr bwMode="auto">
              <a:xfrm flipV="1">
                <a:off x="489152" y="1292527"/>
                <a:ext cx="224384" cy="138728"/>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9" name="Group 8"/>
              <p:cNvGrpSpPr/>
              <p:nvPr/>
            </p:nvGrpSpPr>
            <p:grpSpPr>
              <a:xfrm>
                <a:off x="136566" y="776114"/>
                <a:ext cx="7143057" cy="1255826"/>
                <a:chOff x="2188690" y="5586016"/>
                <a:chExt cx="12465183" cy="2191513"/>
              </a:xfrm>
            </p:grpSpPr>
            <p:grpSp>
              <p:nvGrpSpPr>
                <p:cNvPr id="10" name="Group 9"/>
                <p:cNvGrpSpPr/>
                <p:nvPr/>
              </p:nvGrpSpPr>
              <p:grpSpPr>
                <a:xfrm>
                  <a:off x="2188690" y="5586016"/>
                  <a:ext cx="12465183" cy="2191513"/>
                  <a:chOff x="2188690" y="5586016"/>
                  <a:chExt cx="12465183" cy="2191513"/>
                </a:xfrm>
              </p:grpSpPr>
              <p:sp>
                <p:nvSpPr>
                  <p:cNvPr id="15" name="Line 12"/>
                  <p:cNvSpPr>
                    <a:spLocks noChangeShapeType="1"/>
                  </p:cNvSpPr>
                  <p:nvPr/>
                </p:nvSpPr>
                <p:spPr bwMode="auto">
                  <a:xfrm flipV="1">
                    <a:off x="9876211" y="6616116"/>
                    <a:ext cx="802019" cy="0"/>
                  </a:xfrm>
                  <a:prstGeom prst="line">
                    <a:avLst/>
                  </a:prstGeom>
                  <a:noFill/>
                  <a:ln w="9525">
                    <a:solidFill>
                      <a:schemeClr val="tx1"/>
                    </a:solidFill>
                    <a:prstDash val="dash"/>
                    <a:round/>
                    <a:headEnd/>
                    <a:tailEnd type="none" w="med" len="med"/>
                  </a:ln>
                  <a:extLst>
                    <a:ext uri="{909E8E84-426E-40DD-AFC4-6F175D3DCCD1}">
                      <a14:hiddenFill xmlns:a14="http://schemas.microsoft.com/office/drawing/2010/main">
                        <a:noFill/>
                      </a14:hiddenFill>
                    </a:ext>
                  </a:extLst>
                </p:spPr>
                <p:txBody>
                  <a:bodyPr/>
                  <a:lstStyle/>
                  <a:p>
                    <a:endParaRPr lang="en-US"/>
                  </a:p>
                </p:txBody>
              </p:sp>
              <p:grpSp>
                <p:nvGrpSpPr>
                  <p:cNvPr id="16" name="Group 15"/>
                  <p:cNvGrpSpPr/>
                  <p:nvPr/>
                </p:nvGrpSpPr>
                <p:grpSpPr>
                  <a:xfrm>
                    <a:off x="2188690" y="5586016"/>
                    <a:ext cx="12465183" cy="2191513"/>
                    <a:chOff x="3203525" y="6576370"/>
                    <a:chExt cx="12465183" cy="2191513"/>
                  </a:xfrm>
                </p:grpSpPr>
                <p:grpSp>
                  <p:nvGrpSpPr>
                    <p:cNvPr id="17" name="Group 16"/>
                    <p:cNvGrpSpPr/>
                    <p:nvPr/>
                  </p:nvGrpSpPr>
                  <p:grpSpPr>
                    <a:xfrm>
                      <a:off x="3203525" y="6576370"/>
                      <a:ext cx="12465183" cy="2191513"/>
                      <a:chOff x="3203525" y="6576370"/>
                      <a:chExt cx="12465183" cy="2191513"/>
                    </a:xfrm>
                  </p:grpSpPr>
                  <p:grpSp>
                    <p:nvGrpSpPr>
                      <p:cNvPr id="31" name="Group 30"/>
                      <p:cNvGrpSpPr/>
                      <p:nvPr/>
                    </p:nvGrpSpPr>
                    <p:grpSpPr>
                      <a:xfrm>
                        <a:off x="5917797" y="6576370"/>
                        <a:ext cx="9750911" cy="2056226"/>
                        <a:chOff x="5917796" y="6576370"/>
                        <a:chExt cx="9750912" cy="2056226"/>
                      </a:xfrm>
                    </p:grpSpPr>
                    <p:grpSp>
                      <p:nvGrpSpPr>
                        <p:cNvPr id="85" name="Group 84"/>
                        <p:cNvGrpSpPr/>
                        <p:nvPr/>
                      </p:nvGrpSpPr>
                      <p:grpSpPr>
                        <a:xfrm>
                          <a:off x="5917796" y="6576370"/>
                          <a:ext cx="9750912" cy="2056226"/>
                          <a:chOff x="5917796" y="6576370"/>
                          <a:chExt cx="9750912" cy="2056226"/>
                        </a:xfrm>
                      </p:grpSpPr>
                      <p:cxnSp>
                        <p:nvCxnSpPr>
                          <p:cNvPr id="101" name="Straight Connector 100"/>
                          <p:cNvCxnSpPr>
                            <a:endCxn id="96" idx="3"/>
                          </p:cNvCxnSpPr>
                          <p:nvPr/>
                        </p:nvCxnSpPr>
                        <p:spPr>
                          <a:xfrm flipV="1">
                            <a:off x="13591201" y="7280631"/>
                            <a:ext cx="177490" cy="14648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2" name="Group 101"/>
                          <p:cNvGrpSpPr/>
                          <p:nvPr/>
                        </p:nvGrpSpPr>
                        <p:grpSpPr>
                          <a:xfrm>
                            <a:off x="5917796" y="6576370"/>
                            <a:ext cx="9750912" cy="2056226"/>
                            <a:chOff x="5917796" y="6576370"/>
                            <a:chExt cx="9750912" cy="2056226"/>
                          </a:xfrm>
                        </p:grpSpPr>
                        <p:sp>
                          <p:nvSpPr>
                            <p:cNvPr id="103" name="Text Box 153"/>
                            <p:cNvSpPr txBox="1">
                              <a:spLocks noChangeArrowheads="1"/>
                            </p:cNvSpPr>
                            <p:nvPr/>
                          </p:nvSpPr>
                          <p:spPr bwMode="auto">
                            <a:xfrm>
                              <a:off x="10253487" y="7710663"/>
                              <a:ext cx="1200378" cy="698223"/>
                            </a:xfrm>
                            <a:prstGeom prst="rect">
                              <a:avLst/>
                            </a:prstGeom>
                            <a:noFill/>
                            <a:ln w="9525">
                              <a:noFill/>
                              <a:miter lim="800000"/>
                              <a:headEnd/>
                              <a:tailEnd/>
                            </a:ln>
                          </p:spPr>
                          <p:txBody>
                            <a:bodyPr wrap="square">
                              <a:spAutoFit/>
                            </a:bodyPr>
                            <a:lstStyle/>
                            <a:p>
                              <a:pPr defTabSz="1279525">
                                <a:spcBef>
                                  <a:spcPct val="50000"/>
                                </a:spcBef>
                              </a:pPr>
                              <a:r>
                                <a:rPr lang="sv-SE" sz="1000" b="1" dirty="0" err="1" smtClean="0"/>
                                <a:t>Kicker</a:t>
                              </a:r>
                              <a:r>
                                <a:rPr lang="sv-SE" sz="1000" b="1" dirty="0" smtClean="0"/>
                                <a:t> &amp; </a:t>
                              </a:r>
                              <a:r>
                                <a:rPr lang="sv-SE" sz="1000" b="1" dirty="0" err="1" smtClean="0"/>
                                <a:t>septum</a:t>
                              </a:r>
                              <a:endParaRPr lang="sv-SE" sz="1000" b="1" dirty="0"/>
                            </a:p>
                          </p:txBody>
                        </p:sp>
                        <p:grpSp>
                          <p:nvGrpSpPr>
                            <p:cNvPr id="104" name="Group 103"/>
                            <p:cNvGrpSpPr/>
                            <p:nvPr/>
                          </p:nvGrpSpPr>
                          <p:grpSpPr>
                            <a:xfrm>
                              <a:off x="5917796" y="6576370"/>
                              <a:ext cx="9750912" cy="2056226"/>
                              <a:chOff x="5917796" y="6576370"/>
                              <a:chExt cx="9750912" cy="2056226"/>
                            </a:xfrm>
                          </p:grpSpPr>
                          <p:grpSp>
                            <p:nvGrpSpPr>
                              <p:cNvPr id="105" name="Grupp 206"/>
                              <p:cNvGrpSpPr>
                                <a:grpSpLocks/>
                              </p:cNvGrpSpPr>
                              <p:nvPr/>
                            </p:nvGrpSpPr>
                            <p:grpSpPr bwMode="auto">
                              <a:xfrm flipH="1" flipV="1">
                                <a:off x="12883610" y="7395776"/>
                                <a:ext cx="714375" cy="258763"/>
                                <a:chOff x="9074067" y="8451900"/>
                                <a:chExt cx="1279343" cy="595933"/>
                              </a:xfrm>
                            </p:grpSpPr>
                            <p:sp>
                              <p:nvSpPr>
                                <p:cNvPr id="148" name="Frihandsfigur 207"/>
                                <p:cNvSpPr>
                                  <a:spLocks/>
                                </p:cNvSpPr>
                                <p:nvPr/>
                              </p:nvSpPr>
                              <p:spPr bwMode="auto">
                                <a:xfrm>
                                  <a:off x="9098015" y="8555932"/>
                                  <a:ext cx="1240631" cy="416719"/>
                                </a:xfrm>
                                <a:custGeom>
                                  <a:avLst/>
                                  <a:gdLst>
                                    <a:gd name="T0" fmla="*/ 0 w 1240631"/>
                                    <a:gd name="T1" fmla="*/ 416719 h 416719"/>
                                    <a:gd name="T2" fmla="*/ 219075 w 1240631"/>
                                    <a:gd name="T3" fmla="*/ 261937 h 416719"/>
                                    <a:gd name="T4" fmla="*/ 421481 w 1240631"/>
                                    <a:gd name="T5" fmla="*/ 119062 h 416719"/>
                                    <a:gd name="T6" fmla="*/ 583406 w 1240631"/>
                                    <a:gd name="T7" fmla="*/ 28575 h 416719"/>
                                    <a:gd name="T8" fmla="*/ 778668 w 1240631"/>
                                    <a:gd name="T9" fmla="*/ 7144 h 416719"/>
                                    <a:gd name="T10" fmla="*/ 1031081 w 1240631"/>
                                    <a:gd name="T11" fmla="*/ 0 h 416719"/>
                                    <a:gd name="T12" fmla="*/ 1240631 w 1240631"/>
                                    <a:gd name="T13" fmla="*/ 2381 h 416719"/>
                                    <a:gd name="T14" fmla="*/ 0 60000 65536"/>
                                    <a:gd name="T15" fmla="*/ 0 60000 65536"/>
                                    <a:gd name="T16" fmla="*/ 0 60000 65536"/>
                                    <a:gd name="T17" fmla="*/ 0 60000 65536"/>
                                    <a:gd name="T18" fmla="*/ 0 60000 65536"/>
                                    <a:gd name="T19" fmla="*/ 0 60000 65536"/>
                                    <a:gd name="T20" fmla="*/ 0 60000 65536"/>
                                    <a:gd name="T21" fmla="*/ 0 w 1240631"/>
                                    <a:gd name="T22" fmla="*/ 0 h 416719"/>
                                    <a:gd name="T23" fmla="*/ 1240631 w 1240631"/>
                                    <a:gd name="T24" fmla="*/ 416719 h 4167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0631" h="416719">
                                      <a:moveTo>
                                        <a:pt x="0" y="416719"/>
                                      </a:moveTo>
                                      <a:lnTo>
                                        <a:pt x="219075" y="261937"/>
                                      </a:lnTo>
                                      <a:cubicBezTo>
                                        <a:pt x="289322" y="212328"/>
                                        <a:pt x="360759" y="157956"/>
                                        <a:pt x="421481" y="119062"/>
                                      </a:cubicBezTo>
                                      <a:cubicBezTo>
                                        <a:pt x="482203" y="80168"/>
                                        <a:pt x="523875" y="47228"/>
                                        <a:pt x="583406" y="28575"/>
                                      </a:cubicBezTo>
                                      <a:cubicBezTo>
                                        <a:pt x="642937" y="9922"/>
                                        <a:pt x="704056" y="11907"/>
                                        <a:pt x="778668" y="7144"/>
                                      </a:cubicBezTo>
                                      <a:cubicBezTo>
                                        <a:pt x="853281" y="2382"/>
                                        <a:pt x="1031081" y="0"/>
                                        <a:pt x="1031081" y="0"/>
                                      </a:cubicBezTo>
                                      <a:lnTo>
                                        <a:pt x="1240631" y="2381"/>
                                      </a:lnTo>
                                    </a:path>
                                  </a:pathLst>
                                </a:custGeom>
                                <a:noFill/>
                                <a:ln w="9525" cap="flat" cmpd="sng" algn="ctr">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9" name="AutoShape 15"/>
                                <p:cNvSpPr>
                                  <a:spLocks noChangeArrowheads="1"/>
                                </p:cNvSpPr>
                                <p:nvPr/>
                              </p:nvSpPr>
                              <p:spPr bwMode="auto">
                                <a:xfrm rot="-2370240">
                                  <a:off x="9138421" y="8842352"/>
                                  <a:ext cx="45719" cy="158474"/>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sz="1100"/>
                                </a:p>
                              </p:txBody>
                            </p:sp>
                            <p:sp>
                              <p:nvSpPr>
                                <p:cNvPr id="150" name="AutoShape 55"/>
                                <p:cNvSpPr>
                                  <a:spLocks noChangeArrowheads="1"/>
                                </p:cNvSpPr>
                                <p:nvPr/>
                              </p:nvSpPr>
                              <p:spPr bwMode="auto">
                                <a:xfrm rot="10800000">
                                  <a:off x="10088613" y="8451900"/>
                                  <a:ext cx="76861" cy="215586"/>
                                </a:xfrm>
                                <a:prstGeom prst="roundRect">
                                  <a:avLst>
                                    <a:gd name="adj" fmla="val 16667"/>
                                  </a:avLst>
                                </a:prstGeom>
                                <a:solidFill>
                                  <a:srgbClr val="6600FF"/>
                                </a:solidFill>
                                <a:ln w="9525">
                                  <a:solidFill>
                                    <a:schemeClr val="tx1"/>
                                  </a:solidFill>
                                  <a:round/>
                                  <a:headEnd/>
                                  <a:tailEnd/>
                                </a:ln>
                              </p:spPr>
                              <p:txBody>
                                <a:bodyPr wrap="none" anchor="ctr"/>
                                <a:lstStyle/>
                                <a:p>
                                  <a:endParaRPr lang="sv-SE" sz="1100"/>
                                </a:p>
                              </p:txBody>
                            </p:sp>
                            <p:sp>
                              <p:nvSpPr>
                                <p:cNvPr id="151" name="AutoShape 56"/>
                                <p:cNvSpPr>
                                  <a:spLocks noChangeArrowheads="1"/>
                                </p:cNvSpPr>
                                <p:nvPr/>
                              </p:nvSpPr>
                              <p:spPr bwMode="auto">
                                <a:xfrm rot="9814767">
                                  <a:off x="9825275" y="8459334"/>
                                  <a:ext cx="83705" cy="215586"/>
                                </a:xfrm>
                                <a:prstGeom prst="roundRect">
                                  <a:avLst>
                                    <a:gd name="adj" fmla="val 16667"/>
                                  </a:avLst>
                                </a:prstGeom>
                                <a:solidFill>
                                  <a:srgbClr val="6600FF"/>
                                </a:solidFill>
                                <a:ln w="9525">
                                  <a:solidFill>
                                    <a:schemeClr val="tx1"/>
                                  </a:solidFill>
                                  <a:round/>
                                  <a:headEnd/>
                                  <a:tailEnd/>
                                </a:ln>
                              </p:spPr>
                              <p:txBody>
                                <a:bodyPr wrap="none" anchor="ctr"/>
                                <a:lstStyle/>
                                <a:p>
                                  <a:endParaRPr lang="sv-SE" sz="1100"/>
                                </a:p>
                              </p:txBody>
                            </p:sp>
                            <p:sp>
                              <p:nvSpPr>
                                <p:cNvPr id="152" name="AutoShape 56"/>
                                <p:cNvSpPr>
                                  <a:spLocks noChangeArrowheads="1"/>
                                </p:cNvSpPr>
                                <p:nvPr/>
                              </p:nvSpPr>
                              <p:spPr bwMode="auto">
                                <a:xfrm rot="9206976">
                                  <a:off x="9475147" y="8568779"/>
                                  <a:ext cx="83705" cy="215586"/>
                                </a:xfrm>
                                <a:prstGeom prst="roundRect">
                                  <a:avLst>
                                    <a:gd name="adj" fmla="val 16667"/>
                                  </a:avLst>
                                </a:prstGeom>
                                <a:solidFill>
                                  <a:srgbClr val="6600FF"/>
                                </a:solidFill>
                                <a:ln w="9525">
                                  <a:solidFill>
                                    <a:schemeClr val="tx1"/>
                                  </a:solidFill>
                                  <a:round/>
                                  <a:headEnd/>
                                  <a:tailEnd/>
                                </a:ln>
                              </p:spPr>
                              <p:txBody>
                                <a:bodyPr wrap="none" anchor="ctr"/>
                                <a:lstStyle/>
                                <a:p>
                                  <a:endParaRPr lang="sv-SE" sz="1100"/>
                                </a:p>
                              </p:txBody>
                            </p:sp>
                            <p:sp>
                              <p:nvSpPr>
                                <p:cNvPr id="153" name="AutoShape 56"/>
                                <p:cNvSpPr>
                                  <a:spLocks noChangeArrowheads="1"/>
                                </p:cNvSpPr>
                                <p:nvPr/>
                              </p:nvSpPr>
                              <p:spPr bwMode="auto">
                                <a:xfrm rot="8468328">
                                  <a:off x="9270670" y="8709892"/>
                                  <a:ext cx="83705" cy="215586"/>
                                </a:xfrm>
                                <a:prstGeom prst="roundRect">
                                  <a:avLst>
                                    <a:gd name="adj" fmla="val 16667"/>
                                  </a:avLst>
                                </a:prstGeom>
                                <a:solidFill>
                                  <a:srgbClr val="6600FF"/>
                                </a:solidFill>
                                <a:ln w="9525">
                                  <a:solidFill>
                                    <a:schemeClr val="tx1"/>
                                  </a:solidFill>
                                  <a:round/>
                                  <a:headEnd/>
                                  <a:tailEnd/>
                                </a:ln>
                              </p:spPr>
                              <p:txBody>
                                <a:bodyPr wrap="none" anchor="ctr"/>
                                <a:lstStyle/>
                                <a:p>
                                  <a:endParaRPr lang="sv-SE" sz="1100"/>
                                </a:p>
                              </p:txBody>
                            </p:sp>
                            <p:sp>
                              <p:nvSpPr>
                                <p:cNvPr id="154" name="AutoShape 15"/>
                                <p:cNvSpPr>
                                  <a:spLocks noChangeArrowheads="1"/>
                                </p:cNvSpPr>
                                <p:nvPr/>
                              </p:nvSpPr>
                              <p:spPr bwMode="auto">
                                <a:xfrm rot="-1940574">
                                  <a:off x="9392139" y="8658978"/>
                                  <a:ext cx="45719" cy="158760"/>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sz="1100"/>
                                </a:p>
                              </p:txBody>
                            </p:sp>
                            <p:sp>
                              <p:nvSpPr>
                                <p:cNvPr id="155" name="AutoShape 15"/>
                                <p:cNvSpPr>
                                  <a:spLocks noChangeArrowheads="1"/>
                                </p:cNvSpPr>
                                <p:nvPr/>
                              </p:nvSpPr>
                              <p:spPr bwMode="auto">
                                <a:xfrm>
                                  <a:off x="10234665" y="8488413"/>
                                  <a:ext cx="45719" cy="146208"/>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sz="1100"/>
                                </a:p>
                              </p:txBody>
                            </p:sp>
                            <p:sp>
                              <p:nvSpPr>
                                <p:cNvPr id="156" name="AutoShape 14"/>
                                <p:cNvSpPr>
                                  <a:spLocks noChangeArrowheads="1"/>
                                </p:cNvSpPr>
                                <p:nvPr/>
                              </p:nvSpPr>
                              <p:spPr bwMode="auto">
                                <a:xfrm>
                                  <a:off x="10307691" y="8488413"/>
                                  <a:ext cx="45719" cy="143902"/>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sz="1100"/>
                                </a:p>
                              </p:txBody>
                            </p:sp>
                            <p:sp>
                              <p:nvSpPr>
                                <p:cNvPr id="157" name="AutoShape 15"/>
                                <p:cNvSpPr>
                                  <a:spLocks noChangeArrowheads="1"/>
                                </p:cNvSpPr>
                                <p:nvPr/>
                              </p:nvSpPr>
                              <p:spPr bwMode="auto">
                                <a:xfrm rot="-423169">
                                  <a:off x="9971645" y="8481122"/>
                                  <a:ext cx="45719" cy="146358"/>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sz="1100"/>
                                </a:p>
                              </p:txBody>
                            </p:sp>
                            <p:sp>
                              <p:nvSpPr>
                                <p:cNvPr id="158" name="AutoShape 14"/>
                                <p:cNvSpPr>
                                  <a:spLocks noChangeArrowheads="1"/>
                                </p:cNvSpPr>
                                <p:nvPr/>
                              </p:nvSpPr>
                              <p:spPr bwMode="auto">
                                <a:xfrm rot="-1212008">
                                  <a:off x="9710750" y="8491821"/>
                                  <a:ext cx="45719" cy="145887"/>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sz="1100"/>
                                </a:p>
                              </p:txBody>
                            </p:sp>
                            <p:sp>
                              <p:nvSpPr>
                                <p:cNvPr id="159" name="AutoShape 14"/>
                                <p:cNvSpPr>
                                  <a:spLocks noChangeArrowheads="1"/>
                                </p:cNvSpPr>
                                <p:nvPr/>
                              </p:nvSpPr>
                              <p:spPr bwMode="auto">
                                <a:xfrm rot="-1212008">
                                  <a:off x="9599977" y="8528553"/>
                                  <a:ext cx="45719" cy="138729"/>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sz="1100"/>
                                </a:p>
                              </p:txBody>
                            </p:sp>
                            <p:sp>
                              <p:nvSpPr>
                                <p:cNvPr id="160" name="AutoShape 14"/>
                                <p:cNvSpPr>
                                  <a:spLocks noChangeArrowheads="1"/>
                                </p:cNvSpPr>
                                <p:nvPr/>
                              </p:nvSpPr>
                              <p:spPr bwMode="auto">
                                <a:xfrm rot="-1212008">
                                  <a:off x="9655191" y="8506106"/>
                                  <a:ext cx="45719" cy="145887"/>
                                </a:xfrm>
                                <a:prstGeom prst="roundRect">
                                  <a:avLst>
                                    <a:gd name="adj" fmla="val 16667"/>
                                  </a:avLst>
                                </a:prstGeom>
                                <a:solidFill>
                                  <a:srgbClr val="00B0F0"/>
                                </a:solidFill>
                                <a:ln w="9525">
                                  <a:solidFill>
                                    <a:schemeClr val="tx1"/>
                                  </a:solidFill>
                                  <a:round/>
                                  <a:headEnd/>
                                  <a:tailEnd/>
                                </a:ln>
                              </p:spPr>
                              <p:txBody>
                                <a:bodyPr wrap="none" anchor="ctr"/>
                                <a:lstStyle/>
                                <a:p>
                                  <a:endParaRPr lang="sv-SE" sz="1100"/>
                                </a:p>
                              </p:txBody>
                            </p:sp>
                            <p:sp>
                              <p:nvSpPr>
                                <p:cNvPr id="161" name="AutoShape 14"/>
                                <p:cNvSpPr>
                                  <a:spLocks noChangeArrowheads="1"/>
                                </p:cNvSpPr>
                                <p:nvPr/>
                              </p:nvSpPr>
                              <p:spPr bwMode="auto">
                                <a:xfrm rot="-2323288">
                                  <a:off x="9074067" y="8890029"/>
                                  <a:ext cx="45719" cy="157804"/>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sz="1100"/>
                                </a:p>
                              </p:txBody>
                            </p:sp>
                          </p:grpSp>
                          <p:grpSp>
                            <p:nvGrpSpPr>
                              <p:cNvPr id="106" name="Group 105"/>
                              <p:cNvGrpSpPr/>
                              <p:nvPr/>
                            </p:nvGrpSpPr>
                            <p:grpSpPr>
                              <a:xfrm>
                                <a:off x="5917796" y="6576370"/>
                                <a:ext cx="9750912" cy="2056226"/>
                                <a:chOff x="5917796" y="6576370"/>
                                <a:chExt cx="9750912" cy="2056226"/>
                              </a:xfrm>
                            </p:grpSpPr>
                            <p:grpSp>
                              <p:nvGrpSpPr>
                                <p:cNvPr id="107" name="Group 106"/>
                                <p:cNvGrpSpPr/>
                                <p:nvPr/>
                              </p:nvGrpSpPr>
                              <p:grpSpPr>
                                <a:xfrm>
                                  <a:off x="5917796" y="6576370"/>
                                  <a:ext cx="9750912" cy="2056226"/>
                                  <a:chOff x="5917796" y="6576370"/>
                                  <a:chExt cx="9750912" cy="2056226"/>
                                </a:xfrm>
                              </p:grpSpPr>
                              <p:cxnSp>
                                <p:nvCxnSpPr>
                                  <p:cNvPr id="112" name="Straight Connector 111"/>
                                  <p:cNvCxnSpPr/>
                                  <p:nvPr/>
                                </p:nvCxnSpPr>
                                <p:spPr>
                                  <a:xfrm>
                                    <a:off x="11454459" y="7609299"/>
                                    <a:ext cx="1429151" cy="39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3" name="Group 112"/>
                                  <p:cNvGrpSpPr/>
                                  <p:nvPr/>
                                </p:nvGrpSpPr>
                                <p:grpSpPr>
                                  <a:xfrm>
                                    <a:off x="5917796" y="6576370"/>
                                    <a:ext cx="9750912" cy="2056226"/>
                                    <a:chOff x="5917796" y="6576370"/>
                                    <a:chExt cx="9750912" cy="2056226"/>
                                  </a:xfrm>
                                </p:grpSpPr>
                                <p:sp>
                                  <p:nvSpPr>
                                    <p:cNvPr id="114" name="Text Box 153"/>
                                    <p:cNvSpPr txBox="1">
                                      <a:spLocks noChangeArrowheads="1"/>
                                    </p:cNvSpPr>
                                    <p:nvPr/>
                                  </p:nvSpPr>
                                  <p:spPr bwMode="auto">
                                    <a:xfrm>
                                      <a:off x="12271900" y="6596526"/>
                                      <a:ext cx="1482397" cy="698223"/>
                                    </a:xfrm>
                                    <a:prstGeom prst="rect">
                                      <a:avLst/>
                                    </a:prstGeom>
                                    <a:noFill/>
                                    <a:ln w="9525">
                                      <a:noFill/>
                                      <a:miter lim="800000"/>
                                      <a:headEnd/>
                                      <a:tailEnd/>
                                    </a:ln>
                                  </p:spPr>
                                  <p:txBody>
                                    <a:bodyPr wrap="square">
                                      <a:spAutoFit/>
                                    </a:bodyPr>
                                    <a:lstStyle/>
                                    <a:p>
                                      <a:pPr defTabSz="1279525">
                                        <a:spcBef>
                                          <a:spcPct val="50000"/>
                                        </a:spcBef>
                                      </a:pPr>
                                      <a:r>
                                        <a:rPr lang="sv-SE" sz="1000" b="1" dirty="0" err="1" smtClean="0"/>
                                        <a:t>Extraction</a:t>
                                      </a:r>
                                      <a:r>
                                        <a:rPr lang="sv-SE" sz="1000" b="1" dirty="0"/>
                                        <a:t/>
                                      </a:r>
                                      <a:br>
                                        <a:rPr lang="sv-SE" sz="1000" b="1" dirty="0"/>
                                      </a:br>
                                      <a:r>
                                        <a:rPr lang="sv-SE" sz="1000" b="1" dirty="0"/>
                                        <a:t>3</a:t>
                                      </a:r>
                                      <a:r>
                                        <a:rPr lang="sv-SE" sz="1000" b="1" dirty="0" smtClean="0"/>
                                        <a:t> </a:t>
                                      </a:r>
                                      <a:r>
                                        <a:rPr lang="sv-SE" sz="1000" b="1" dirty="0"/>
                                        <a:t>GeV</a:t>
                                      </a:r>
                                    </a:p>
                                  </p:txBody>
                                </p:sp>
                                <p:sp>
                                  <p:nvSpPr>
                                    <p:cNvPr id="115" name="Rectangle 91"/>
                                    <p:cNvSpPr>
                                      <a:spLocks noChangeArrowheads="1"/>
                                    </p:cNvSpPr>
                                    <p:nvPr/>
                                  </p:nvSpPr>
                                  <p:spPr bwMode="auto">
                                    <a:xfrm>
                                      <a:off x="12008407" y="7527134"/>
                                      <a:ext cx="184118" cy="138050"/>
                                    </a:xfrm>
                                    <a:prstGeom prst="rect">
                                      <a:avLst/>
                                    </a:prstGeom>
                                    <a:gradFill rotWithShape="1">
                                      <a:gsLst>
                                        <a:gs pos="0">
                                          <a:schemeClr val="accent1"/>
                                        </a:gs>
                                        <a:gs pos="100000">
                                          <a:schemeClr val="accent1">
                                            <a:gamma/>
                                            <a:shade val="46275"/>
                                            <a:invGamma/>
                                          </a:schemeClr>
                                        </a:gs>
                                      </a:gsLst>
                                      <a:lin ang="2700000" scaled="1"/>
                                    </a:gradFill>
                                    <a:ln w="9525">
                                      <a:solidFill>
                                        <a:schemeClr val="tx1"/>
                                      </a:solidFill>
                                      <a:miter lim="800000"/>
                                      <a:headEnd/>
                                      <a:tailEnd/>
                                    </a:ln>
                                    <a:effectLst/>
                                  </p:spPr>
                                  <p:txBody>
                                    <a:bodyPr wrap="none" anchor="ctr"/>
                                    <a:lstStyle/>
                                    <a:p>
                                      <a:pPr>
                                        <a:defRPr/>
                                      </a:pPr>
                                      <a:endParaRPr lang="sv-SE" sz="1100"/>
                                    </a:p>
                                  </p:txBody>
                                </p:sp>
                                <p:sp>
                                  <p:nvSpPr>
                                    <p:cNvPr id="116" name="Line 92"/>
                                    <p:cNvSpPr>
                                      <a:spLocks noChangeShapeType="1"/>
                                    </p:cNvSpPr>
                                    <p:nvPr/>
                                  </p:nvSpPr>
                                  <p:spPr bwMode="auto">
                                    <a:xfrm>
                                      <a:off x="12015170" y="7612574"/>
                                      <a:ext cx="184118"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7" name="Line 109"/>
                                    <p:cNvSpPr>
                                      <a:spLocks noChangeShapeType="1"/>
                                    </p:cNvSpPr>
                                    <p:nvPr/>
                                  </p:nvSpPr>
                                  <p:spPr bwMode="auto">
                                    <a:xfrm flipV="1">
                                      <a:off x="12197829" y="7267925"/>
                                      <a:ext cx="366651" cy="34433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18" name="Group 117"/>
                                    <p:cNvGrpSpPr/>
                                    <p:nvPr/>
                                  </p:nvGrpSpPr>
                                  <p:grpSpPr>
                                    <a:xfrm>
                                      <a:off x="5917796" y="6576370"/>
                                      <a:ext cx="9750912" cy="2056226"/>
                                      <a:chOff x="5917796" y="6576370"/>
                                      <a:chExt cx="9750912" cy="2056226"/>
                                    </a:xfrm>
                                  </p:grpSpPr>
                                  <p:grpSp>
                                    <p:nvGrpSpPr>
                                      <p:cNvPr id="119" name="Group 118"/>
                                      <p:cNvGrpSpPr/>
                                      <p:nvPr/>
                                    </p:nvGrpSpPr>
                                    <p:grpSpPr>
                                      <a:xfrm>
                                        <a:off x="5917796" y="6576370"/>
                                        <a:ext cx="9750912" cy="2056226"/>
                                        <a:chOff x="5904316" y="6576370"/>
                                        <a:chExt cx="9750912" cy="2056226"/>
                                      </a:xfrm>
                                    </p:grpSpPr>
                                    <p:grpSp>
                                      <p:nvGrpSpPr>
                                        <p:cNvPr id="122" name="Group 121"/>
                                        <p:cNvGrpSpPr/>
                                        <p:nvPr/>
                                      </p:nvGrpSpPr>
                                      <p:grpSpPr>
                                        <a:xfrm>
                                          <a:off x="5904316" y="6576370"/>
                                          <a:ext cx="9750912" cy="2056226"/>
                                          <a:chOff x="5904316" y="6576370"/>
                                          <a:chExt cx="9750912" cy="2056226"/>
                                        </a:xfrm>
                                      </p:grpSpPr>
                                      <p:grpSp>
                                        <p:nvGrpSpPr>
                                          <p:cNvPr id="124" name="Group 123"/>
                                          <p:cNvGrpSpPr/>
                                          <p:nvPr/>
                                        </p:nvGrpSpPr>
                                        <p:grpSpPr>
                                          <a:xfrm>
                                            <a:off x="5904316" y="6576370"/>
                                            <a:ext cx="9750912" cy="2056226"/>
                                            <a:chOff x="5904316" y="6567627"/>
                                            <a:chExt cx="9750912" cy="2056226"/>
                                          </a:xfrm>
                                        </p:grpSpPr>
                                        <p:sp>
                                          <p:nvSpPr>
                                            <p:cNvPr id="130" name="Line 12"/>
                                            <p:cNvSpPr>
                                              <a:spLocks noChangeShapeType="1"/>
                                            </p:cNvSpPr>
                                            <p:nvPr/>
                                          </p:nvSpPr>
                                          <p:spPr bwMode="auto">
                                            <a:xfrm flipV="1">
                                              <a:off x="9116642" y="7603515"/>
                                              <a:ext cx="1060755" cy="316"/>
                                            </a:xfrm>
                                            <a:prstGeom prst="line">
                                              <a:avLst/>
                                            </a:prstGeom>
                                            <a:noFill/>
                                            <a:ln w="9525">
                                              <a:solidFill>
                                                <a:schemeClr val="tx1"/>
                                              </a:solidFill>
                                              <a:prstDash val="dash"/>
                                              <a:round/>
                                              <a:headEnd/>
                                              <a:tailEnd type="none" w="med" len="med"/>
                                            </a:ln>
                                            <a:extLst>
                                              <a:ext uri="{909E8E84-426E-40DD-AFC4-6F175D3DCCD1}">
                                                <a14:hiddenFill xmlns:a14="http://schemas.microsoft.com/office/drawing/2010/main">
                                                  <a:noFill/>
                                                </a14:hiddenFill>
                                              </a:ext>
                                            </a:extLst>
                                          </p:spPr>
                                          <p:txBody>
                                            <a:bodyPr/>
                                            <a:lstStyle/>
                                            <a:p>
                                              <a:endParaRPr lang="en-US"/>
                                            </a:p>
                                          </p:txBody>
                                        </p:sp>
                                        <p:grpSp>
                                          <p:nvGrpSpPr>
                                            <p:cNvPr id="131" name="Group 130"/>
                                            <p:cNvGrpSpPr/>
                                            <p:nvPr/>
                                          </p:nvGrpSpPr>
                                          <p:grpSpPr>
                                            <a:xfrm>
                                              <a:off x="5904316" y="6567627"/>
                                              <a:ext cx="9750912" cy="2056226"/>
                                              <a:chOff x="5904316" y="6567627"/>
                                              <a:chExt cx="9750912" cy="2056226"/>
                                            </a:xfrm>
                                          </p:grpSpPr>
                                          <p:grpSp>
                                            <p:nvGrpSpPr>
                                              <p:cNvPr id="135" name="Group 134"/>
                                              <p:cNvGrpSpPr/>
                                              <p:nvPr/>
                                            </p:nvGrpSpPr>
                                            <p:grpSpPr>
                                              <a:xfrm>
                                                <a:off x="5904316" y="6567627"/>
                                                <a:ext cx="9750912" cy="2056226"/>
                                                <a:chOff x="6510980" y="7387861"/>
                                                <a:chExt cx="9750912" cy="2056226"/>
                                              </a:xfrm>
                                            </p:grpSpPr>
                                            <p:cxnSp>
                                              <p:nvCxnSpPr>
                                                <p:cNvPr id="140" name="Straight Connector 139"/>
                                                <p:cNvCxnSpPr/>
                                                <p:nvPr/>
                                              </p:nvCxnSpPr>
                                              <p:spPr>
                                                <a:xfrm flipH="1">
                                                  <a:off x="15019975" y="7940760"/>
                                                  <a:ext cx="142397"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a:off x="15086932" y="7940763"/>
                                                  <a:ext cx="527343" cy="556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2" name="Text Box 151"/>
                                                <p:cNvSpPr txBox="1">
                                                  <a:spLocks noChangeArrowheads="1"/>
                                                </p:cNvSpPr>
                                                <p:nvPr/>
                                              </p:nvSpPr>
                                              <p:spPr bwMode="auto">
                                                <a:xfrm>
                                                  <a:off x="6510980" y="9014412"/>
                                                  <a:ext cx="2546749" cy="429675"/>
                                                </a:xfrm>
                                                <a:prstGeom prst="rect">
                                                  <a:avLst/>
                                                </a:prstGeom>
                                                <a:noFill/>
                                                <a:ln w="9525">
                                                  <a:noFill/>
                                                  <a:miter lim="800000"/>
                                                  <a:headEnd/>
                                                  <a:tailEnd/>
                                                </a:ln>
                                              </p:spPr>
                                              <p:txBody>
                                                <a:bodyPr wrap="square">
                                                  <a:spAutoFit/>
                                                </a:bodyPr>
                                                <a:lstStyle/>
                                                <a:p>
                                                  <a:pPr defTabSz="1279525">
                                                    <a:spcBef>
                                                      <a:spcPct val="50000"/>
                                                    </a:spcBef>
                                                  </a:pPr>
                                                  <a:r>
                                                    <a:rPr lang="sv-SE" sz="1000" b="1" dirty="0" smtClean="0"/>
                                                    <a:t>BC1 @ 260 </a:t>
                                                  </a:r>
                                                  <a:r>
                                                    <a:rPr lang="sv-SE" sz="1000" b="1" dirty="0"/>
                                                    <a:t>MeV</a:t>
                                                  </a:r>
                                                </a:p>
                                              </p:txBody>
                                            </p:sp>
                                            <p:cxnSp>
                                              <p:nvCxnSpPr>
                                                <p:cNvPr id="143" name="Straight Connector 142"/>
                                                <p:cNvCxnSpPr>
                                                  <a:endCxn id="134" idx="1"/>
                                                </p:cNvCxnSpPr>
                                                <p:nvPr/>
                                              </p:nvCxnSpPr>
                                              <p:spPr>
                                                <a:xfrm flipV="1">
                                                  <a:off x="8043894" y="8417876"/>
                                                  <a:ext cx="1622857" cy="36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 Box 151"/>
                                                <p:cNvSpPr txBox="1">
                                                  <a:spLocks noChangeArrowheads="1"/>
                                                </p:cNvSpPr>
                                                <p:nvPr/>
                                              </p:nvSpPr>
                                              <p:spPr bwMode="auto">
                                                <a:xfrm>
                                                  <a:off x="15614277" y="7690473"/>
                                                  <a:ext cx="647615" cy="483385"/>
                                                </a:xfrm>
                                                <a:prstGeom prst="rect">
                                                  <a:avLst/>
                                                </a:prstGeom>
                                                <a:noFill/>
                                                <a:ln w="9525">
                                                  <a:noFill/>
                                                  <a:miter lim="800000"/>
                                                  <a:headEnd/>
                                                  <a:tailEnd/>
                                                </a:ln>
                                              </p:spPr>
                                              <p:txBody>
                                                <a:bodyPr wrap="square">
                                                  <a:spAutoFit/>
                                                </a:bodyPr>
                                                <a:lstStyle/>
                                                <a:p>
                                                  <a:pPr defTabSz="1279525">
                                                    <a:spcBef>
                                                      <a:spcPct val="50000"/>
                                                    </a:spcBef>
                                                  </a:pPr>
                                                  <a:r>
                                                    <a:rPr lang="sv-SE" sz="1000" b="1" dirty="0" smtClean="0"/>
                                                    <a:t>SPF</a:t>
                                                  </a:r>
                                                  <a:r>
                                                    <a:rPr lang="sv-SE" sz="1200" b="1" dirty="0" smtClean="0"/>
                                                    <a:t> </a:t>
                                                  </a:r>
                                                  <a:endParaRPr lang="sv-SE" sz="1200" b="1" dirty="0">
                                                    <a:solidFill>
                                                      <a:schemeClr val="bg1">
                                                        <a:lumMod val="75000"/>
                                                      </a:schemeClr>
                                                    </a:solidFill>
                                                  </a:endParaRPr>
                                                </a:p>
                                              </p:txBody>
                                            </p:sp>
                                            <p:sp>
                                              <p:nvSpPr>
                                                <p:cNvPr id="145" name="Text Box 151"/>
                                                <p:cNvSpPr txBox="1">
                                                  <a:spLocks noChangeArrowheads="1"/>
                                                </p:cNvSpPr>
                                                <p:nvPr/>
                                              </p:nvSpPr>
                                              <p:spPr bwMode="auto">
                                                <a:xfrm>
                                                  <a:off x="13391707" y="8576252"/>
                                                  <a:ext cx="2177359" cy="429675"/>
                                                </a:xfrm>
                                                <a:prstGeom prst="rect">
                                                  <a:avLst/>
                                                </a:prstGeom>
                                                <a:noFill/>
                                                <a:ln w="9525">
                                                  <a:noFill/>
                                                  <a:miter lim="800000"/>
                                                  <a:headEnd/>
                                                  <a:tailEnd/>
                                                </a:ln>
                                              </p:spPr>
                                              <p:txBody>
                                                <a:bodyPr wrap="square">
                                                  <a:spAutoFit/>
                                                </a:bodyPr>
                                                <a:lstStyle/>
                                                <a:p>
                                                  <a:pPr defTabSz="1279525">
                                                    <a:spcBef>
                                                      <a:spcPct val="50000"/>
                                                    </a:spcBef>
                                                  </a:pPr>
                                                  <a:r>
                                                    <a:rPr lang="sv-SE" sz="1000" b="1" dirty="0" smtClean="0"/>
                                                    <a:t>BC2 @ 3 </a:t>
                                                  </a:r>
                                                  <a:r>
                                                    <a:rPr lang="sv-SE" sz="1000" b="1" dirty="0"/>
                                                    <a:t>G</a:t>
                                                  </a:r>
                                                  <a:r>
                                                    <a:rPr lang="sv-SE" sz="1000" b="1" dirty="0" smtClean="0"/>
                                                    <a:t>eV</a:t>
                                                  </a:r>
                                                  <a:endParaRPr lang="sv-SE" sz="1000" b="1" dirty="0"/>
                                                </a:p>
                                              </p:txBody>
                                            </p:sp>
                                            <p:sp>
                                              <p:nvSpPr>
                                                <p:cNvPr id="147" name="Text Box 153"/>
                                                <p:cNvSpPr txBox="1">
                                                  <a:spLocks noChangeArrowheads="1"/>
                                                </p:cNvSpPr>
                                                <p:nvPr/>
                                              </p:nvSpPr>
                                              <p:spPr bwMode="auto">
                                                <a:xfrm>
                                                  <a:off x="11095667" y="7387861"/>
                                                  <a:ext cx="1659416" cy="698223"/>
                                                </a:xfrm>
                                                <a:prstGeom prst="rect">
                                                  <a:avLst/>
                                                </a:prstGeom>
                                                <a:noFill/>
                                                <a:ln w="9525">
                                                  <a:noFill/>
                                                  <a:miter lim="800000"/>
                                                  <a:headEnd/>
                                                  <a:tailEnd/>
                                                </a:ln>
                                              </p:spPr>
                                              <p:txBody>
                                                <a:bodyPr wrap="square">
                                                  <a:spAutoFit/>
                                                </a:bodyPr>
                                                <a:lstStyle/>
                                                <a:p>
                                                  <a:pPr defTabSz="1279525">
                                                    <a:spcBef>
                                                      <a:spcPct val="50000"/>
                                                    </a:spcBef>
                                                  </a:pPr>
                                                  <a:r>
                                                    <a:rPr lang="sv-SE" sz="1000" b="1" dirty="0" err="1" smtClean="0"/>
                                                    <a:t>Extraction</a:t>
                                                  </a:r>
                                                  <a:r>
                                                    <a:rPr lang="sv-SE" sz="1000" b="1" dirty="0"/>
                                                    <a:t/>
                                                  </a:r>
                                                  <a:br>
                                                    <a:rPr lang="sv-SE" sz="1000" b="1" dirty="0"/>
                                                  </a:br>
                                                  <a:r>
                                                    <a:rPr lang="sv-SE" sz="1000" b="1" dirty="0"/>
                                                    <a:t>1.5 GeV</a:t>
                                                  </a:r>
                                                </a:p>
                                              </p:txBody>
                                            </p:sp>
                                          </p:grpSp>
                                          <p:sp>
                                            <p:nvSpPr>
                                              <p:cNvPr id="136" name="AutoShape 14"/>
                                              <p:cNvSpPr>
                                                <a:spLocks noChangeArrowheads="1"/>
                                              </p:cNvSpPr>
                                              <p:nvPr/>
                                            </p:nvSpPr>
                                            <p:spPr bwMode="auto">
                                              <a:xfrm rot="16158">
                                                <a:off x="7533340" y="7536878"/>
                                                <a:ext cx="45719" cy="128517"/>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b="1"/>
                                              </a:p>
                                            </p:txBody>
                                          </p:sp>
                                          <p:sp>
                                            <p:nvSpPr>
                                              <p:cNvPr id="137" name="AutoShape 15"/>
                                              <p:cNvSpPr>
                                                <a:spLocks noChangeArrowheads="1"/>
                                              </p:cNvSpPr>
                                              <p:nvPr/>
                                            </p:nvSpPr>
                                            <p:spPr bwMode="auto">
                                              <a:xfrm rot="16158">
                                                <a:off x="7599690" y="7534439"/>
                                                <a:ext cx="45719" cy="128517"/>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b="1"/>
                                              </a:p>
                                            </p:txBody>
                                          </p:sp>
                                          <p:sp>
                                            <p:nvSpPr>
                                              <p:cNvPr id="138" name="AutoShape 14"/>
                                              <p:cNvSpPr>
                                                <a:spLocks noChangeArrowheads="1"/>
                                              </p:cNvSpPr>
                                              <p:nvPr/>
                                            </p:nvSpPr>
                                            <p:spPr bwMode="auto">
                                              <a:xfrm rot="16158">
                                                <a:off x="7702446" y="7536879"/>
                                                <a:ext cx="45719" cy="128517"/>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b="1"/>
                                              </a:p>
                                            </p:txBody>
                                          </p:sp>
                                          <p:sp>
                                            <p:nvSpPr>
                                              <p:cNvPr id="139" name="AutoShape 15"/>
                                              <p:cNvSpPr>
                                                <a:spLocks noChangeArrowheads="1"/>
                                              </p:cNvSpPr>
                                              <p:nvPr/>
                                            </p:nvSpPr>
                                            <p:spPr bwMode="auto">
                                              <a:xfrm rot="16158">
                                                <a:off x="7771163" y="7536878"/>
                                                <a:ext cx="45719" cy="128517"/>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b="1"/>
                                              </a:p>
                                            </p:txBody>
                                          </p:sp>
                                        </p:grpSp>
                                        <p:sp>
                                          <p:nvSpPr>
                                            <p:cNvPr id="132" name="AutoShape 43"/>
                                            <p:cNvSpPr>
                                              <a:spLocks noChangeArrowheads="1"/>
                                            </p:cNvSpPr>
                                            <p:nvPr/>
                                          </p:nvSpPr>
                                          <p:spPr bwMode="auto">
                                            <a:xfrm>
                                              <a:off x="7905995" y="7531499"/>
                                              <a:ext cx="465624" cy="138113"/>
                                            </a:xfrm>
                                            <a:prstGeom prst="roundRect">
                                              <a:avLst>
                                                <a:gd name="adj" fmla="val 16667"/>
                                              </a:avLst>
                                            </a:prstGeom>
                                            <a:gradFill rotWithShape="1">
                                              <a:gsLst>
                                                <a:gs pos="0">
                                                  <a:srgbClr val="E6DCAC"/>
                                                </a:gs>
                                                <a:gs pos="12000">
                                                  <a:srgbClr val="E6D78A"/>
                                                </a:gs>
                                                <a:gs pos="30000">
                                                  <a:srgbClr val="C7AC4C"/>
                                                </a:gs>
                                                <a:gs pos="45000">
                                                  <a:srgbClr val="E6D78A"/>
                                                </a:gs>
                                                <a:gs pos="77000">
                                                  <a:srgbClr val="C7AC4C"/>
                                                </a:gs>
                                                <a:gs pos="100000">
                                                  <a:srgbClr val="E6DCAC"/>
                                                </a:gs>
                                              </a:gsLst>
                                              <a:lin ang="0" scaled="1"/>
                                            </a:gradFill>
                                            <a:ln w="9525">
                                              <a:solidFill>
                                                <a:schemeClr val="tx1"/>
                                              </a:solidFill>
                                              <a:round/>
                                              <a:headEnd/>
                                              <a:tailEnd/>
                                            </a:ln>
                                          </p:spPr>
                                          <p:txBody>
                                            <a:bodyPr wrap="none" anchor="ctr"/>
                                            <a:lstStyle/>
                                            <a:p>
                                              <a:pPr algn="ctr" defTabSz="1279525"/>
                                              <a:r>
                                                <a:rPr lang="sv-SE" sz="600" dirty="0"/>
                                                <a:t>L2A</a:t>
                                              </a:r>
                                            </a:p>
                                          </p:txBody>
                                        </p:sp>
                                        <p:sp>
                                          <p:nvSpPr>
                                            <p:cNvPr id="133" name="AutoShape 46"/>
                                            <p:cNvSpPr>
                                              <a:spLocks noChangeArrowheads="1"/>
                                            </p:cNvSpPr>
                                            <p:nvPr/>
                                          </p:nvSpPr>
                                          <p:spPr bwMode="auto">
                                            <a:xfrm>
                                              <a:off x="8405874" y="7532275"/>
                                              <a:ext cx="465623" cy="138113"/>
                                            </a:xfrm>
                                            <a:prstGeom prst="roundRect">
                                              <a:avLst>
                                                <a:gd name="adj" fmla="val 16667"/>
                                              </a:avLst>
                                            </a:prstGeom>
                                            <a:gradFill rotWithShape="1">
                                              <a:gsLst>
                                                <a:gs pos="0">
                                                  <a:srgbClr val="E6DCAC"/>
                                                </a:gs>
                                                <a:gs pos="12000">
                                                  <a:srgbClr val="E6D78A"/>
                                                </a:gs>
                                                <a:gs pos="30000">
                                                  <a:srgbClr val="C7AC4C"/>
                                                </a:gs>
                                                <a:gs pos="45000">
                                                  <a:srgbClr val="E6D78A"/>
                                                </a:gs>
                                                <a:gs pos="77000">
                                                  <a:srgbClr val="C7AC4C"/>
                                                </a:gs>
                                                <a:gs pos="100000">
                                                  <a:srgbClr val="E6DCAC"/>
                                                </a:gs>
                                              </a:gsLst>
                                              <a:lin ang="0" scaled="1"/>
                                            </a:gradFill>
                                            <a:ln w="9525">
                                              <a:solidFill>
                                                <a:schemeClr val="tx1"/>
                                              </a:solidFill>
                                              <a:round/>
                                              <a:headEnd/>
                                              <a:tailEnd/>
                                            </a:ln>
                                          </p:spPr>
                                          <p:txBody>
                                            <a:bodyPr wrap="none" anchor="ctr"/>
                                            <a:lstStyle/>
                                            <a:p>
                                              <a:pPr algn="ctr" defTabSz="1279525"/>
                                              <a:r>
                                                <a:rPr lang="sv-SE" sz="600" dirty="0"/>
                                                <a:t>L2B</a:t>
                                              </a:r>
                                            </a:p>
                                          </p:txBody>
                                        </p:sp>
                                        <p:sp>
                                          <p:nvSpPr>
                                            <p:cNvPr id="134" name="AutoShape 48"/>
                                            <p:cNvSpPr>
                                              <a:spLocks noChangeArrowheads="1"/>
                                            </p:cNvSpPr>
                                            <p:nvPr/>
                                          </p:nvSpPr>
                                          <p:spPr bwMode="auto">
                                            <a:xfrm>
                                              <a:off x="9060087" y="7528585"/>
                                              <a:ext cx="465624" cy="138113"/>
                                            </a:xfrm>
                                            <a:prstGeom prst="roundRect">
                                              <a:avLst>
                                                <a:gd name="adj" fmla="val 16667"/>
                                              </a:avLst>
                                            </a:prstGeom>
                                            <a:gradFill rotWithShape="1">
                                              <a:gsLst>
                                                <a:gs pos="0">
                                                  <a:srgbClr val="E6DCAC"/>
                                                </a:gs>
                                                <a:gs pos="12000">
                                                  <a:srgbClr val="E6D78A"/>
                                                </a:gs>
                                                <a:gs pos="30000">
                                                  <a:srgbClr val="C7AC4C"/>
                                                </a:gs>
                                                <a:gs pos="45000">
                                                  <a:srgbClr val="E6D78A"/>
                                                </a:gs>
                                                <a:gs pos="77000">
                                                  <a:srgbClr val="C7AC4C"/>
                                                </a:gs>
                                                <a:gs pos="100000">
                                                  <a:srgbClr val="E6DCAC"/>
                                                </a:gs>
                                              </a:gsLst>
                                              <a:lin ang="0" scaled="1"/>
                                            </a:gradFill>
                                            <a:ln w="9525">
                                              <a:solidFill>
                                                <a:schemeClr val="tx1"/>
                                              </a:solidFill>
                                              <a:round/>
                                              <a:headEnd/>
                                              <a:tailEnd/>
                                            </a:ln>
                                          </p:spPr>
                                          <p:txBody>
                                            <a:bodyPr wrap="none" anchor="ctr"/>
                                            <a:lstStyle/>
                                            <a:p>
                                              <a:pPr algn="ctr" defTabSz="1279525"/>
                                              <a:r>
                                                <a:rPr lang="sv-SE" sz="600" dirty="0" smtClean="0"/>
                                                <a:t>L3A</a:t>
                                              </a:r>
                                              <a:endParaRPr lang="sv-SE" sz="600" dirty="0"/>
                                            </a:p>
                                          </p:txBody>
                                        </p:sp>
                                      </p:grpSp>
                                      <p:grpSp>
                                        <p:nvGrpSpPr>
                                          <p:cNvPr id="125" name="Group 1"/>
                                          <p:cNvGrpSpPr>
                                            <a:grpSpLocks/>
                                          </p:cNvGrpSpPr>
                                          <p:nvPr/>
                                        </p:nvGrpSpPr>
                                        <p:grpSpPr bwMode="auto">
                                          <a:xfrm>
                                            <a:off x="10332940" y="7263073"/>
                                            <a:ext cx="544626" cy="389894"/>
                                            <a:chOff x="7793810" y="2851671"/>
                                            <a:chExt cx="544717" cy="390069"/>
                                          </a:xfrm>
                                        </p:grpSpPr>
                                        <p:grpSp>
                                          <p:nvGrpSpPr>
                                            <p:cNvPr id="126" name="Group 90"/>
                                            <p:cNvGrpSpPr>
                                              <a:grpSpLocks/>
                                            </p:cNvGrpSpPr>
                                            <p:nvPr/>
                                          </p:nvGrpSpPr>
                                          <p:grpSpPr bwMode="auto">
                                            <a:xfrm>
                                              <a:off x="7793810" y="3103628"/>
                                              <a:ext cx="184149" cy="138112"/>
                                              <a:chOff x="634" y="4272"/>
                                              <a:chExt cx="181" cy="136"/>
                                            </a:xfrm>
                                          </p:grpSpPr>
                                          <p:sp>
                                            <p:nvSpPr>
                                              <p:cNvPr id="128" name="Rectangle 91"/>
                                              <p:cNvSpPr>
                                                <a:spLocks noChangeArrowheads="1"/>
                                              </p:cNvSpPr>
                                              <p:nvPr/>
                                            </p:nvSpPr>
                                            <p:spPr bwMode="auto">
                                              <a:xfrm>
                                                <a:off x="634" y="4272"/>
                                                <a:ext cx="181" cy="136"/>
                                              </a:xfrm>
                                              <a:prstGeom prst="rect">
                                                <a:avLst/>
                                              </a:prstGeom>
                                              <a:gradFill rotWithShape="1">
                                                <a:gsLst>
                                                  <a:gs pos="0">
                                                    <a:schemeClr val="accent1"/>
                                                  </a:gs>
                                                  <a:gs pos="100000">
                                                    <a:schemeClr val="accent1">
                                                      <a:gamma/>
                                                      <a:shade val="46275"/>
                                                      <a:invGamma/>
                                                    </a:schemeClr>
                                                  </a:gs>
                                                </a:gsLst>
                                                <a:lin ang="2700000" scaled="1"/>
                                              </a:gradFill>
                                              <a:ln w="9525">
                                                <a:solidFill>
                                                  <a:schemeClr val="tx1"/>
                                                </a:solidFill>
                                                <a:miter lim="800000"/>
                                                <a:headEnd/>
                                                <a:tailEnd/>
                                              </a:ln>
                                              <a:effectLst/>
                                            </p:spPr>
                                            <p:txBody>
                                              <a:bodyPr wrap="none" anchor="ctr"/>
                                              <a:lstStyle/>
                                              <a:p>
                                                <a:pPr>
                                                  <a:defRPr/>
                                                </a:pPr>
                                                <a:endParaRPr lang="sv-SE" sz="1100"/>
                                              </a:p>
                                            </p:txBody>
                                          </p:sp>
                                          <p:sp>
                                            <p:nvSpPr>
                                              <p:cNvPr id="129" name="Line 92"/>
                                              <p:cNvSpPr>
                                                <a:spLocks noChangeShapeType="1"/>
                                              </p:cNvSpPr>
                                              <p:nvPr/>
                                            </p:nvSpPr>
                                            <p:spPr bwMode="auto">
                                              <a:xfrm>
                                                <a:off x="634" y="4362"/>
                                                <a:ext cx="181"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27" name="Line 109"/>
                                            <p:cNvSpPr>
                                              <a:spLocks noChangeShapeType="1"/>
                                            </p:cNvSpPr>
                                            <p:nvPr/>
                                          </p:nvSpPr>
                                          <p:spPr bwMode="auto">
                                            <a:xfrm flipV="1">
                                              <a:off x="7971815" y="2851671"/>
                                              <a:ext cx="366712" cy="3444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3" name="AutoShape 61"/>
                                        <p:cNvSpPr>
                                          <a:spLocks noChangeArrowheads="1"/>
                                        </p:cNvSpPr>
                                        <p:nvPr/>
                                      </p:nvSpPr>
                                      <p:spPr bwMode="auto">
                                        <a:xfrm>
                                          <a:off x="9781816" y="7541017"/>
                                          <a:ext cx="458787" cy="138113"/>
                                        </a:xfrm>
                                        <a:prstGeom prst="roundRect">
                                          <a:avLst>
                                            <a:gd name="adj" fmla="val 16667"/>
                                          </a:avLst>
                                        </a:prstGeom>
                                        <a:gradFill rotWithShape="1">
                                          <a:gsLst>
                                            <a:gs pos="0">
                                              <a:srgbClr val="E6DCAC"/>
                                            </a:gs>
                                            <a:gs pos="12000">
                                              <a:srgbClr val="E6D78A"/>
                                            </a:gs>
                                            <a:gs pos="30000">
                                              <a:srgbClr val="C7AC4C"/>
                                            </a:gs>
                                            <a:gs pos="45000">
                                              <a:srgbClr val="E6D78A"/>
                                            </a:gs>
                                            <a:gs pos="77000">
                                              <a:srgbClr val="C7AC4C"/>
                                            </a:gs>
                                            <a:gs pos="100000">
                                              <a:srgbClr val="E6DCAC"/>
                                            </a:gs>
                                          </a:gsLst>
                                          <a:lin ang="0" scaled="1"/>
                                        </a:gradFill>
                                        <a:ln w="9525">
                                          <a:solidFill>
                                            <a:schemeClr val="tx1"/>
                                          </a:solidFill>
                                          <a:round/>
                                          <a:headEnd/>
                                          <a:tailEnd/>
                                        </a:ln>
                                      </p:spPr>
                                      <p:txBody>
                                        <a:bodyPr wrap="none" anchor="ctr"/>
                                        <a:lstStyle/>
                                        <a:p>
                                          <a:pPr algn="ctr" defTabSz="1279525"/>
                                          <a:r>
                                            <a:rPr lang="sv-SE" sz="600" dirty="0" smtClean="0"/>
                                            <a:t>L9B</a:t>
                                          </a:r>
                                          <a:endParaRPr lang="sv-SE" sz="600" dirty="0"/>
                                        </a:p>
                                      </p:txBody>
                                    </p:sp>
                                  </p:grpSp>
                                  <p:sp>
                                    <p:nvSpPr>
                                      <p:cNvPr id="120" name="AutoShape 61"/>
                                      <p:cNvSpPr>
                                        <a:spLocks noChangeArrowheads="1"/>
                                      </p:cNvSpPr>
                                      <p:nvPr/>
                                    </p:nvSpPr>
                                    <p:spPr bwMode="auto">
                                      <a:xfrm>
                                        <a:off x="11454459" y="7531653"/>
                                        <a:ext cx="458787" cy="138113"/>
                                      </a:xfrm>
                                      <a:prstGeom prst="roundRect">
                                        <a:avLst>
                                          <a:gd name="adj" fmla="val 16667"/>
                                        </a:avLst>
                                      </a:prstGeom>
                                      <a:gradFill rotWithShape="1">
                                        <a:gsLst>
                                          <a:gs pos="0">
                                            <a:srgbClr val="E6DCAC"/>
                                          </a:gs>
                                          <a:gs pos="12000">
                                            <a:srgbClr val="E6D78A"/>
                                          </a:gs>
                                          <a:gs pos="30000">
                                            <a:srgbClr val="C7AC4C"/>
                                          </a:gs>
                                          <a:gs pos="45000">
                                            <a:srgbClr val="E6D78A"/>
                                          </a:gs>
                                          <a:gs pos="77000">
                                            <a:srgbClr val="C7AC4C"/>
                                          </a:gs>
                                          <a:gs pos="100000">
                                            <a:srgbClr val="E6DCAC"/>
                                          </a:gs>
                                        </a:gsLst>
                                        <a:lin ang="0" scaled="1"/>
                                      </a:gradFill>
                                      <a:ln w="9525">
                                        <a:solidFill>
                                          <a:schemeClr val="tx1"/>
                                        </a:solidFill>
                                        <a:round/>
                                        <a:headEnd/>
                                        <a:tailEnd/>
                                      </a:ln>
                                    </p:spPr>
                                    <p:txBody>
                                      <a:bodyPr wrap="none" anchor="ctr"/>
                                      <a:lstStyle/>
                                      <a:p>
                                        <a:pPr algn="ctr" defTabSz="1279525"/>
                                        <a:r>
                                          <a:rPr lang="sv-SE" sz="600" dirty="0" smtClean="0"/>
                                          <a:t>L19B</a:t>
                                        </a:r>
                                        <a:endParaRPr lang="sv-SE" sz="600" dirty="0"/>
                                      </a:p>
                                    </p:txBody>
                                  </p:sp>
                                  <p:sp>
                                    <p:nvSpPr>
                                      <p:cNvPr id="121" name="AutoShape 48"/>
                                      <p:cNvSpPr>
                                        <a:spLocks noChangeArrowheads="1"/>
                                      </p:cNvSpPr>
                                      <p:nvPr/>
                                    </p:nvSpPr>
                                    <p:spPr bwMode="auto">
                                      <a:xfrm>
                                        <a:off x="10732005" y="7540310"/>
                                        <a:ext cx="458788" cy="138113"/>
                                      </a:xfrm>
                                      <a:prstGeom prst="roundRect">
                                        <a:avLst>
                                          <a:gd name="adj" fmla="val 16667"/>
                                        </a:avLst>
                                      </a:prstGeom>
                                      <a:gradFill rotWithShape="1">
                                        <a:gsLst>
                                          <a:gs pos="0">
                                            <a:srgbClr val="E6DCAC"/>
                                          </a:gs>
                                          <a:gs pos="12000">
                                            <a:srgbClr val="E6D78A"/>
                                          </a:gs>
                                          <a:gs pos="30000">
                                            <a:srgbClr val="C7AC4C"/>
                                          </a:gs>
                                          <a:gs pos="45000">
                                            <a:srgbClr val="E6D78A"/>
                                          </a:gs>
                                          <a:gs pos="77000">
                                            <a:srgbClr val="C7AC4C"/>
                                          </a:gs>
                                          <a:gs pos="100000">
                                            <a:srgbClr val="E6DCAC"/>
                                          </a:gs>
                                        </a:gsLst>
                                        <a:lin ang="0" scaled="1"/>
                                      </a:gradFill>
                                      <a:ln w="9525">
                                        <a:solidFill>
                                          <a:schemeClr val="tx1"/>
                                        </a:solidFill>
                                        <a:round/>
                                        <a:headEnd/>
                                        <a:tailEnd/>
                                      </a:ln>
                                    </p:spPr>
                                    <p:txBody>
                                      <a:bodyPr wrap="none" anchor="ctr"/>
                                      <a:lstStyle/>
                                      <a:p>
                                        <a:pPr algn="ctr" defTabSz="1279525"/>
                                        <a:endParaRPr lang="sv-SE" sz="900" dirty="0"/>
                                      </a:p>
                                    </p:txBody>
                                  </p:sp>
                                </p:grpSp>
                              </p:grpSp>
                            </p:grpSp>
                            <p:sp>
                              <p:nvSpPr>
                                <p:cNvPr id="108" name="AutoShape 14"/>
                                <p:cNvSpPr>
                                  <a:spLocks noChangeArrowheads="1"/>
                                </p:cNvSpPr>
                                <p:nvPr/>
                              </p:nvSpPr>
                              <p:spPr bwMode="auto">
                                <a:xfrm rot="16158">
                                  <a:off x="12399241" y="7542705"/>
                                  <a:ext cx="45719" cy="130057"/>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b="1"/>
                                </a:p>
                              </p:txBody>
                            </p:sp>
                            <p:sp>
                              <p:nvSpPr>
                                <p:cNvPr id="109" name="AutoShape 15"/>
                                <p:cNvSpPr>
                                  <a:spLocks noChangeArrowheads="1"/>
                                </p:cNvSpPr>
                                <p:nvPr/>
                              </p:nvSpPr>
                              <p:spPr bwMode="auto">
                                <a:xfrm rot="16158">
                                  <a:off x="12469049" y="7544461"/>
                                  <a:ext cx="45719" cy="130057"/>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b="1"/>
                                </a:p>
                              </p:txBody>
                            </p:sp>
                            <p:sp>
                              <p:nvSpPr>
                                <p:cNvPr id="110" name="AutoShape 14"/>
                                <p:cNvSpPr>
                                  <a:spLocks noChangeArrowheads="1"/>
                                </p:cNvSpPr>
                                <p:nvPr/>
                              </p:nvSpPr>
                              <p:spPr bwMode="auto">
                                <a:xfrm rot="16158">
                                  <a:off x="12589432" y="7542705"/>
                                  <a:ext cx="45719" cy="130057"/>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b="1"/>
                                </a:p>
                              </p:txBody>
                            </p:sp>
                            <p:sp>
                              <p:nvSpPr>
                                <p:cNvPr id="111" name="AutoShape 15"/>
                                <p:cNvSpPr>
                                  <a:spLocks noChangeArrowheads="1"/>
                                </p:cNvSpPr>
                                <p:nvPr/>
                              </p:nvSpPr>
                              <p:spPr bwMode="auto">
                                <a:xfrm rot="16158">
                                  <a:off x="12659269" y="7542705"/>
                                  <a:ext cx="45719" cy="130057"/>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b="1"/>
                                </a:p>
                              </p:txBody>
                            </p:sp>
                          </p:grpSp>
                        </p:grpSp>
                      </p:grpSp>
                    </p:grpSp>
                    <p:grpSp>
                      <p:nvGrpSpPr>
                        <p:cNvPr id="86" name="Grupp 205"/>
                        <p:cNvGrpSpPr>
                          <a:grpSpLocks/>
                        </p:cNvGrpSpPr>
                        <p:nvPr/>
                      </p:nvGrpSpPr>
                      <p:grpSpPr bwMode="auto">
                        <a:xfrm>
                          <a:off x="13710143" y="7084805"/>
                          <a:ext cx="714375" cy="258763"/>
                          <a:chOff x="9062834" y="8470357"/>
                          <a:chExt cx="1279343" cy="595932"/>
                        </a:xfrm>
                      </p:grpSpPr>
                      <p:sp>
                        <p:nvSpPr>
                          <p:cNvPr id="87" name="Frihandsfigur 191"/>
                          <p:cNvSpPr>
                            <a:spLocks/>
                          </p:cNvSpPr>
                          <p:nvPr/>
                        </p:nvSpPr>
                        <p:spPr bwMode="auto">
                          <a:xfrm>
                            <a:off x="9098015" y="8555932"/>
                            <a:ext cx="1240631" cy="416719"/>
                          </a:xfrm>
                          <a:custGeom>
                            <a:avLst/>
                            <a:gdLst>
                              <a:gd name="T0" fmla="*/ 0 w 1240631"/>
                              <a:gd name="T1" fmla="*/ 416719 h 416719"/>
                              <a:gd name="T2" fmla="*/ 219075 w 1240631"/>
                              <a:gd name="T3" fmla="*/ 261937 h 416719"/>
                              <a:gd name="T4" fmla="*/ 421481 w 1240631"/>
                              <a:gd name="T5" fmla="*/ 119062 h 416719"/>
                              <a:gd name="T6" fmla="*/ 583406 w 1240631"/>
                              <a:gd name="T7" fmla="*/ 28575 h 416719"/>
                              <a:gd name="T8" fmla="*/ 778668 w 1240631"/>
                              <a:gd name="T9" fmla="*/ 7144 h 416719"/>
                              <a:gd name="T10" fmla="*/ 1031081 w 1240631"/>
                              <a:gd name="T11" fmla="*/ 0 h 416719"/>
                              <a:gd name="T12" fmla="*/ 1240631 w 1240631"/>
                              <a:gd name="T13" fmla="*/ 2381 h 416719"/>
                              <a:gd name="T14" fmla="*/ 0 60000 65536"/>
                              <a:gd name="T15" fmla="*/ 0 60000 65536"/>
                              <a:gd name="T16" fmla="*/ 0 60000 65536"/>
                              <a:gd name="T17" fmla="*/ 0 60000 65536"/>
                              <a:gd name="T18" fmla="*/ 0 60000 65536"/>
                              <a:gd name="T19" fmla="*/ 0 60000 65536"/>
                              <a:gd name="T20" fmla="*/ 0 60000 65536"/>
                              <a:gd name="T21" fmla="*/ 0 w 1240631"/>
                              <a:gd name="T22" fmla="*/ 0 h 416719"/>
                              <a:gd name="T23" fmla="*/ 1240631 w 1240631"/>
                              <a:gd name="T24" fmla="*/ 416719 h 4167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0631" h="416719">
                                <a:moveTo>
                                  <a:pt x="0" y="416719"/>
                                </a:moveTo>
                                <a:lnTo>
                                  <a:pt x="219075" y="261937"/>
                                </a:lnTo>
                                <a:cubicBezTo>
                                  <a:pt x="289322" y="212328"/>
                                  <a:pt x="360759" y="157956"/>
                                  <a:pt x="421481" y="119062"/>
                                </a:cubicBezTo>
                                <a:cubicBezTo>
                                  <a:pt x="482203" y="80168"/>
                                  <a:pt x="523875" y="47228"/>
                                  <a:pt x="583406" y="28575"/>
                                </a:cubicBezTo>
                                <a:cubicBezTo>
                                  <a:pt x="642937" y="9922"/>
                                  <a:pt x="704056" y="11907"/>
                                  <a:pt x="778668" y="7144"/>
                                </a:cubicBezTo>
                                <a:cubicBezTo>
                                  <a:pt x="853281" y="2382"/>
                                  <a:pt x="1031081" y="0"/>
                                  <a:pt x="1031081" y="0"/>
                                </a:cubicBezTo>
                                <a:lnTo>
                                  <a:pt x="1240631" y="2381"/>
                                </a:lnTo>
                              </a:path>
                            </a:pathLst>
                          </a:custGeom>
                          <a:noFill/>
                          <a:ln w="9525" cap="flat" cmpd="sng" algn="ctr">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8" name="AutoShape 14"/>
                          <p:cNvSpPr>
                            <a:spLocks noChangeArrowheads="1"/>
                          </p:cNvSpPr>
                          <p:nvPr/>
                        </p:nvSpPr>
                        <p:spPr bwMode="auto">
                          <a:xfrm rot="20387992">
                            <a:off x="9588744" y="8547010"/>
                            <a:ext cx="45719" cy="138728"/>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sz="1100"/>
                          </a:p>
                        </p:txBody>
                      </p:sp>
                      <p:sp>
                        <p:nvSpPr>
                          <p:cNvPr id="89" name="AutoShape 14"/>
                          <p:cNvSpPr>
                            <a:spLocks noChangeArrowheads="1"/>
                          </p:cNvSpPr>
                          <p:nvPr/>
                        </p:nvSpPr>
                        <p:spPr bwMode="auto">
                          <a:xfrm rot="20387992">
                            <a:off x="9643958" y="8524563"/>
                            <a:ext cx="45719" cy="145886"/>
                          </a:xfrm>
                          <a:prstGeom prst="roundRect">
                            <a:avLst>
                              <a:gd name="adj" fmla="val 16667"/>
                            </a:avLst>
                          </a:prstGeom>
                          <a:solidFill>
                            <a:srgbClr val="00B0F0"/>
                          </a:solidFill>
                          <a:ln w="9525">
                            <a:solidFill>
                              <a:schemeClr val="tx1"/>
                            </a:solidFill>
                            <a:round/>
                            <a:headEnd/>
                            <a:tailEnd/>
                          </a:ln>
                        </p:spPr>
                        <p:txBody>
                          <a:bodyPr wrap="none" anchor="ctr"/>
                          <a:lstStyle/>
                          <a:p>
                            <a:endParaRPr lang="sv-SE" sz="1100"/>
                          </a:p>
                        </p:txBody>
                      </p:sp>
                      <p:sp>
                        <p:nvSpPr>
                          <p:cNvPr id="90" name="AutoShape 55"/>
                          <p:cNvSpPr>
                            <a:spLocks noChangeArrowheads="1"/>
                          </p:cNvSpPr>
                          <p:nvPr/>
                        </p:nvSpPr>
                        <p:spPr bwMode="auto">
                          <a:xfrm rot="10800000">
                            <a:off x="10077379" y="8470357"/>
                            <a:ext cx="76862" cy="215587"/>
                          </a:xfrm>
                          <a:prstGeom prst="roundRect">
                            <a:avLst>
                              <a:gd name="adj" fmla="val 16667"/>
                            </a:avLst>
                          </a:prstGeom>
                          <a:solidFill>
                            <a:srgbClr val="6600FF"/>
                          </a:solidFill>
                          <a:ln w="9525">
                            <a:solidFill>
                              <a:schemeClr val="tx1"/>
                            </a:solidFill>
                            <a:round/>
                            <a:headEnd/>
                            <a:tailEnd/>
                          </a:ln>
                        </p:spPr>
                        <p:txBody>
                          <a:bodyPr wrap="none" anchor="ctr"/>
                          <a:lstStyle/>
                          <a:p>
                            <a:endParaRPr lang="sv-SE" sz="1100"/>
                          </a:p>
                        </p:txBody>
                      </p:sp>
                      <p:sp>
                        <p:nvSpPr>
                          <p:cNvPr id="91" name="AutoShape 56"/>
                          <p:cNvSpPr>
                            <a:spLocks noChangeArrowheads="1"/>
                          </p:cNvSpPr>
                          <p:nvPr/>
                        </p:nvSpPr>
                        <p:spPr bwMode="auto">
                          <a:xfrm rot="9814767">
                            <a:off x="9814041" y="8477791"/>
                            <a:ext cx="83705" cy="215587"/>
                          </a:xfrm>
                          <a:prstGeom prst="roundRect">
                            <a:avLst>
                              <a:gd name="adj" fmla="val 16667"/>
                            </a:avLst>
                          </a:prstGeom>
                          <a:solidFill>
                            <a:srgbClr val="6600FF"/>
                          </a:solidFill>
                          <a:ln w="9525">
                            <a:solidFill>
                              <a:schemeClr val="tx1"/>
                            </a:solidFill>
                            <a:round/>
                            <a:headEnd/>
                            <a:tailEnd/>
                          </a:ln>
                        </p:spPr>
                        <p:txBody>
                          <a:bodyPr wrap="none" anchor="ctr"/>
                          <a:lstStyle/>
                          <a:p>
                            <a:endParaRPr lang="sv-SE" sz="1100"/>
                          </a:p>
                        </p:txBody>
                      </p:sp>
                      <p:sp>
                        <p:nvSpPr>
                          <p:cNvPr id="92" name="AutoShape 15"/>
                          <p:cNvSpPr>
                            <a:spLocks noChangeArrowheads="1"/>
                          </p:cNvSpPr>
                          <p:nvPr/>
                        </p:nvSpPr>
                        <p:spPr bwMode="auto">
                          <a:xfrm>
                            <a:off x="10223432" y="8506869"/>
                            <a:ext cx="45719" cy="146209"/>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sz="1100"/>
                          </a:p>
                        </p:txBody>
                      </p:sp>
                      <p:sp>
                        <p:nvSpPr>
                          <p:cNvPr id="93" name="AutoShape 14"/>
                          <p:cNvSpPr>
                            <a:spLocks noChangeArrowheads="1"/>
                          </p:cNvSpPr>
                          <p:nvPr/>
                        </p:nvSpPr>
                        <p:spPr bwMode="auto">
                          <a:xfrm>
                            <a:off x="10296458" y="8506869"/>
                            <a:ext cx="45719" cy="143901"/>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sz="1100"/>
                          </a:p>
                        </p:txBody>
                      </p:sp>
                      <p:sp>
                        <p:nvSpPr>
                          <p:cNvPr id="94" name="AutoShape 15"/>
                          <p:cNvSpPr>
                            <a:spLocks noChangeArrowheads="1"/>
                          </p:cNvSpPr>
                          <p:nvPr/>
                        </p:nvSpPr>
                        <p:spPr bwMode="auto">
                          <a:xfrm rot="21176831">
                            <a:off x="9960411" y="8499580"/>
                            <a:ext cx="45719" cy="146358"/>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sz="1100"/>
                          </a:p>
                        </p:txBody>
                      </p:sp>
                      <p:sp>
                        <p:nvSpPr>
                          <p:cNvPr id="95" name="AutoShape 14"/>
                          <p:cNvSpPr>
                            <a:spLocks noChangeArrowheads="1"/>
                          </p:cNvSpPr>
                          <p:nvPr/>
                        </p:nvSpPr>
                        <p:spPr bwMode="auto">
                          <a:xfrm rot="20387992">
                            <a:off x="9699517" y="8510277"/>
                            <a:ext cx="45719" cy="145886"/>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sz="1100"/>
                          </a:p>
                        </p:txBody>
                      </p:sp>
                      <p:sp>
                        <p:nvSpPr>
                          <p:cNvPr id="96" name="AutoShape 15"/>
                          <p:cNvSpPr>
                            <a:spLocks noChangeArrowheads="1"/>
                          </p:cNvSpPr>
                          <p:nvPr/>
                        </p:nvSpPr>
                        <p:spPr bwMode="auto">
                          <a:xfrm rot="19229760">
                            <a:off x="9127187" y="8860808"/>
                            <a:ext cx="45719" cy="158474"/>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sz="1100"/>
                          </a:p>
                        </p:txBody>
                      </p:sp>
                      <p:sp>
                        <p:nvSpPr>
                          <p:cNvPr id="97" name="AutoShape 15"/>
                          <p:cNvSpPr>
                            <a:spLocks noChangeArrowheads="1"/>
                          </p:cNvSpPr>
                          <p:nvPr/>
                        </p:nvSpPr>
                        <p:spPr bwMode="auto">
                          <a:xfrm rot="19659426">
                            <a:off x="9380906" y="8677434"/>
                            <a:ext cx="45719" cy="158760"/>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sz="1100"/>
                          </a:p>
                        </p:txBody>
                      </p:sp>
                      <p:sp>
                        <p:nvSpPr>
                          <p:cNvPr id="98" name="AutoShape 56"/>
                          <p:cNvSpPr>
                            <a:spLocks noChangeArrowheads="1"/>
                          </p:cNvSpPr>
                          <p:nvPr/>
                        </p:nvSpPr>
                        <p:spPr bwMode="auto">
                          <a:xfrm rot="9206976">
                            <a:off x="9463914" y="8587237"/>
                            <a:ext cx="83705" cy="215587"/>
                          </a:xfrm>
                          <a:prstGeom prst="roundRect">
                            <a:avLst>
                              <a:gd name="adj" fmla="val 16667"/>
                            </a:avLst>
                          </a:prstGeom>
                          <a:solidFill>
                            <a:srgbClr val="6600FF"/>
                          </a:solidFill>
                          <a:ln w="9525">
                            <a:solidFill>
                              <a:schemeClr val="tx1"/>
                            </a:solidFill>
                            <a:round/>
                            <a:headEnd/>
                            <a:tailEnd/>
                          </a:ln>
                        </p:spPr>
                        <p:txBody>
                          <a:bodyPr wrap="none" anchor="ctr"/>
                          <a:lstStyle/>
                          <a:p>
                            <a:endParaRPr lang="sv-SE" sz="1100"/>
                          </a:p>
                        </p:txBody>
                      </p:sp>
                      <p:sp>
                        <p:nvSpPr>
                          <p:cNvPr id="99" name="AutoShape 14"/>
                          <p:cNvSpPr>
                            <a:spLocks noChangeArrowheads="1"/>
                          </p:cNvSpPr>
                          <p:nvPr/>
                        </p:nvSpPr>
                        <p:spPr bwMode="auto">
                          <a:xfrm rot="19276712">
                            <a:off x="9062834" y="8908485"/>
                            <a:ext cx="45719" cy="157804"/>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sz="1100"/>
                          </a:p>
                        </p:txBody>
                      </p:sp>
                      <p:sp>
                        <p:nvSpPr>
                          <p:cNvPr id="100" name="AutoShape 56"/>
                          <p:cNvSpPr>
                            <a:spLocks noChangeArrowheads="1"/>
                          </p:cNvSpPr>
                          <p:nvPr/>
                        </p:nvSpPr>
                        <p:spPr bwMode="auto">
                          <a:xfrm rot="8468328">
                            <a:off x="9259438" y="8728353"/>
                            <a:ext cx="83705" cy="215587"/>
                          </a:xfrm>
                          <a:prstGeom prst="roundRect">
                            <a:avLst>
                              <a:gd name="adj" fmla="val 16667"/>
                            </a:avLst>
                          </a:prstGeom>
                          <a:solidFill>
                            <a:srgbClr val="6600FF"/>
                          </a:solidFill>
                          <a:ln w="9525">
                            <a:solidFill>
                              <a:schemeClr val="tx1"/>
                            </a:solidFill>
                            <a:round/>
                            <a:headEnd/>
                            <a:tailEnd/>
                          </a:ln>
                        </p:spPr>
                        <p:txBody>
                          <a:bodyPr wrap="none" anchor="ctr"/>
                          <a:lstStyle/>
                          <a:p>
                            <a:endParaRPr lang="sv-SE" sz="1100"/>
                          </a:p>
                        </p:txBody>
                      </p:sp>
                    </p:grpSp>
                  </p:grpSp>
                  <p:grpSp>
                    <p:nvGrpSpPr>
                      <p:cNvPr id="32" name="Grupp 205"/>
                      <p:cNvGrpSpPr>
                        <a:grpSpLocks/>
                      </p:cNvGrpSpPr>
                      <p:nvPr/>
                    </p:nvGrpSpPr>
                    <p:grpSpPr bwMode="auto">
                      <a:xfrm>
                        <a:off x="6735434" y="7560815"/>
                        <a:ext cx="712787" cy="258762"/>
                        <a:chOff x="9074067" y="8451900"/>
                        <a:chExt cx="1279343" cy="595933"/>
                      </a:xfrm>
                    </p:grpSpPr>
                    <p:sp>
                      <p:nvSpPr>
                        <p:cNvPr id="71" name="Frihandsfigur 191"/>
                        <p:cNvSpPr>
                          <a:spLocks/>
                        </p:cNvSpPr>
                        <p:nvPr/>
                      </p:nvSpPr>
                      <p:spPr bwMode="auto">
                        <a:xfrm>
                          <a:off x="9098015" y="8555932"/>
                          <a:ext cx="1240631" cy="416719"/>
                        </a:xfrm>
                        <a:custGeom>
                          <a:avLst/>
                          <a:gdLst>
                            <a:gd name="T0" fmla="*/ 0 w 1240631"/>
                            <a:gd name="T1" fmla="*/ 416719 h 416719"/>
                            <a:gd name="T2" fmla="*/ 219075 w 1240631"/>
                            <a:gd name="T3" fmla="*/ 261937 h 416719"/>
                            <a:gd name="T4" fmla="*/ 421481 w 1240631"/>
                            <a:gd name="T5" fmla="*/ 119062 h 416719"/>
                            <a:gd name="T6" fmla="*/ 583406 w 1240631"/>
                            <a:gd name="T7" fmla="*/ 28575 h 416719"/>
                            <a:gd name="T8" fmla="*/ 778668 w 1240631"/>
                            <a:gd name="T9" fmla="*/ 7144 h 416719"/>
                            <a:gd name="T10" fmla="*/ 1031081 w 1240631"/>
                            <a:gd name="T11" fmla="*/ 0 h 416719"/>
                            <a:gd name="T12" fmla="*/ 1240631 w 1240631"/>
                            <a:gd name="T13" fmla="*/ 2381 h 416719"/>
                            <a:gd name="T14" fmla="*/ 0 60000 65536"/>
                            <a:gd name="T15" fmla="*/ 0 60000 65536"/>
                            <a:gd name="T16" fmla="*/ 0 60000 65536"/>
                            <a:gd name="T17" fmla="*/ 0 60000 65536"/>
                            <a:gd name="T18" fmla="*/ 0 60000 65536"/>
                            <a:gd name="T19" fmla="*/ 0 60000 65536"/>
                            <a:gd name="T20" fmla="*/ 0 60000 65536"/>
                            <a:gd name="T21" fmla="*/ 0 w 1240631"/>
                            <a:gd name="T22" fmla="*/ 0 h 416719"/>
                            <a:gd name="T23" fmla="*/ 1240631 w 1240631"/>
                            <a:gd name="T24" fmla="*/ 416719 h 4167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0631" h="416719">
                              <a:moveTo>
                                <a:pt x="0" y="416719"/>
                              </a:moveTo>
                              <a:lnTo>
                                <a:pt x="219075" y="261937"/>
                              </a:lnTo>
                              <a:cubicBezTo>
                                <a:pt x="289322" y="212328"/>
                                <a:pt x="360759" y="157956"/>
                                <a:pt x="421481" y="119062"/>
                              </a:cubicBezTo>
                              <a:cubicBezTo>
                                <a:pt x="482203" y="80168"/>
                                <a:pt x="523875" y="47228"/>
                                <a:pt x="583406" y="28575"/>
                              </a:cubicBezTo>
                              <a:cubicBezTo>
                                <a:pt x="642937" y="9922"/>
                                <a:pt x="704056" y="11907"/>
                                <a:pt x="778668" y="7144"/>
                              </a:cubicBezTo>
                              <a:cubicBezTo>
                                <a:pt x="853281" y="2382"/>
                                <a:pt x="1031081" y="0"/>
                                <a:pt x="1031081" y="0"/>
                              </a:cubicBezTo>
                              <a:lnTo>
                                <a:pt x="1240631" y="2381"/>
                              </a:lnTo>
                            </a:path>
                          </a:pathLst>
                        </a:custGeom>
                        <a:noFill/>
                        <a:ln w="9525" cap="flat" cmpd="sng" algn="ctr">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 name="AutoShape 15"/>
                        <p:cNvSpPr>
                          <a:spLocks noChangeArrowheads="1"/>
                        </p:cNvSpPr>
                        <p:nvPr/>
                      </p:nvSpPr>
                      <p:spPr bwMode="auto">
                        <a:xfrm rot="-2370240">
                          <a:off x="9138421" y="8842352"/>
                          <a:ext cx="45719" cy="158474"/>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sz="1100"/>
                        </a:p>
                      </p:txBody>
                    </p:sp>
                    <p:sp>
                      <p:nvSpPr>
                        <p:cNvPr id="73" name="AutoShape 55"/>
                        <p:cNvSpPr>
                          <a:spLocks noChangeArrowheads="1"/>
                        </p:cNvSpPr>
                        <p:nvPr/>
                      </p:nvSpPr>
                      <p:spPr bwMode="auto">
                        <a:xfrm rot="10800000">
                          <a:off x="10088613" y="8451900"/>
                          <a:ext cx="76861" cy="215586"/>
                        </a:xfrm>
                        <a:prstGeom prst="roundRect">
                          <a:avLst>
                            <a:gd name="adj" fmla="val 16667"/>
                          </a:avLst>
                        </a:prstGeom>
                        <a:solidFill>
                          <a:srgbClr val="6600FF"/>
                        </a:solidFill>
                        <a:ln w="9525">
                          <a:solidFill>
                            <a:schemeClr val="tx1"/>
                          </a:solidFill>
                          <a:round/>
                          <a:headEnd/>
                          <a:tailEnd/>
                        </a:ln>
                      </p:spPr>
                      <p:txBody>
                        <a:bodyPr wrap="none" anchor="ctr"/>
                        <a:lstStyle/>
                        <a:p>
                          <a:endParaRPr lang="sv-SE" sz="1100"/>
                        </a:p>
                      </p:txBody>
                    </p:sp>
                    <p:sp>
                      <p:nvSpPr>
                        <p:cNvPr id="74" name="AutoShape 56"/>
                        <p:cNvSpPr>
                          <a:spLocks noChangeArrowheads="1"/>
                        </p:cNvSpPr>
                        <p:nvPr/>
                      </p:nvSpPr>
                      <p:spPr bwMode="auto">
                        <a:xfrm rot="9814767">
                          <a:off x="9825275" y="8459334"/>
                          <a:ext cx="83705" cy="215586"/>
                        </a:xfrm>
                        <a:prstGeom prst="roundRect">
                          <a:avLst>
                            <a:gd name="adj" fmla="val 16667"/>
                          </a:avLst>
                        </a:prstGeom>
                        <a:solidFill>
                          <a:srgbClr val="6600FF"/>
                        </a:solidFill>
                        <a:ln w="9525">
                          <a:solidFill>
                            <a:schemeClr val="tx1"/>
                          </a:solidFill>
                          <a:round/>
                          <a:headEnd/>
                          <a:tailEnd/>
                        </a:ln>
                      </p:spPr>
                      <p:txBody>
                        <a:bodyPr wrap="none" anchor="ctr"/>
                        <a:lstStyle/>
                        <a:p>
                          <a:endParaRPr lang="sv-SE" sz="1100"/>
                        </a:p>
                      </p:txBody>
                    </p:sp>
                    <p:sp>
                      <p:nvSpPr>
                        <p:cNvPr id="75" name="AutoShape 56"/>
                        <p:cNvSpPr>
                          <a:spLocks noChangeArrowheads="1"/>
                        </p:cNvSpPr>
                        <p:nvPr/>
                      </p:nvSpPr>
                      <p:spPr bwMode="auto">
                        <a:xfrm rot="9206976">
                          <a:off x="9475147" y="8568779"/>
                          <a:ext cx="83705" cy="215586"/>
                        </a:xfrm>
                        <a:prstGeom prst="roundRect">
                          <a:avLst>
                            <a:gd name="adj" fmla="val 16667"/>
                          </a:avLst>
                        </a:prstGeom>
                        <a:solidFill>
                          <a:srgbClr val="6600FF"/>
                        </a:solidFill>
                        <a:ln w="9525">
                          <a:solidFill>
                            <a:schemeClr val="tx1"/>
                          </a:solidFill>
                          <a:round/>
                          <a:headEnd/>
                          <a:tailEnd/>
                        </a:ln>
                      </p:spPr>
                      <p:txBody>
                        <a:bodyPr wrap="none" anchor="ctr"/>
                        <a:lstStyle/>
                        <a:p>
                          <a:endParaRPr lang="sv-SE" sz="1100"/>
                        </a:p>
                      </p:txBody>
                    </p:sp>
                    <p:sp>
                      <p:nvSpPr>
                        <p:cNvPr id="76" name="AutoShape 56"/>
                        <p:cNvSpPr>
                          <a:spLocks noChangeArrowheads="1"/>
                        </p:cNvSpPr>
                        <p:nvPr/>
                      </p:nvSpPr>
                      <p:spPr bwMode="auto">
                        <a:xfrm rot="8468328">
                          <a:off x="9270670" y="8709892"/>
                          <a:ext cx="83705" cy="215586"/>
                        </a:xfrm>
                        <a:prstGeom prst="roundRect">
                          <a:avLst>
                            <a:gd name="adj" fmla="val 16667"/>
                          </a:avLst>
                        </a:prstGeom>
                        <a:solidFill>
                          <a:srgbClr val="6600FF"/>
                        </a:solidFill>
                        <a:ln w="9525">
                          <a:solidFill>
                            <a:schemeClr val="tx1"/>
                          </a:solidFill>
                          <a:round/>
                          <a:headEnd/>
                          <a:tailEnd/>
                        </a:ln>
                      </p:spPr>
                      <p:txBody>
                        <a:bodyPr wrap="none" anchor="ctr"/>
                        <a:lstStyle/>
                        <a:p>
                          <a:endParaRPr lang="sv-SE" sz="1100"/>
                        </a:p>
                      </p:txBody>
                    </p:sp>
                    <p:sp>
                      <p:nvSpPr>
                        <p:cNvPr id="77" name="AutoShape 15"/>
                        <p:cNvSpPr>
                          <a:spLocks noChangeArrowheads="1"/>
                        </p:cNvSpPr>
                        <p:nvPr/>
                      </p:nvSpPr>
                      <p:spPr bwMode="auto">
                        <a:xfrm rot="-1940574">
                          <a:off x="9392139" y="8658978"/>
                          <a:ext cx="45719" cy="158760"/>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sz="1100"/>
                        </a:p>
                      </p:txBody>
                    </p:sp>
                    <p:sp>
                      <p:nvSpPr>
                        <p:cNvPr id="78" name="AutoShape 15"/>
                        <p:cNvSpPr>
                          <a:spLocks noChangeArrowheads="1"/>
                        </p:cNvSpPr>
                        <p:nvPr/>
                      </p:nvSpPr>
                      <p:spPr bwMode="auto">
                        <a:xfrm>
                          <a:off x="10234665" y="8488413"/>
                          <a:ext cx="45719" cy="146208"/>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sz="1100"/>
                        </a:p>
                      </p:txBody>
                    </p:sp>
                    <p:sp>
                      <p:nvSpPr>
                        <p:cNvPr id="79" name="AutoShape 14"/>
                        <p:cNvSpPr>
                          <a:spLocks noChangeArrowheads="1"/>
                        </p:cNvSpPr>
                        <p:nvPr/>
                      </p:nvSpPr>
                      <p:spPr bwMode="auto">
                        <a:xfrm>
                          <a:off x="10307691" y="8488413"/>
                          <a:ext cx="45719" cy="143902"/>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sz="1100"/>
                        </a:p>
                      </p:txBody>
                    </p:sp>
                    <p:sp>
                      <p:nvSpPr>
                        <p:cNvPr id="80" name="AutoShape 15"/>
                        <p:cNvSpPr>
                          <a:spLocks noChangeArrowheads="1"/>
                        </p:cNvSpPr>
                        <p:nvPr/>
                      </p:nvSpPr>
                      <p:spPr bwMode="auto">
                        <a:xfrm rot="-423169">
                          <a:off x="9971645" y="8481122"/>
                          <a:ext cx="45719" cy="146358"/>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sz="1100"/>
                        </a:p>
                      </p:txBody>
                    </p:sp>
                    <p:sp>
                      <p:nvSpPr>
                        <p:cNvPr id="81" name="AutoShape 14"/>
                        <p:cNvSpPr>
                          <a:spLocks noChangeArrowheads="1"/>
                        </p:cNvSpPr>
                        <p:nvPr/>
                      </p:nvSpPr>
                      <p:spPr bwMode="auto">
                        <a:xfrm rot="-1212008">
                          <a:off x="9710750" y="8491821"/>
                          <a:ext cx="45719" cy="145887"/>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sz="1100"/>
                        </a:p>
                      </p:txBody>
                    </p:sp>
                    <p:sp>
                      <p:nvSpPr>
                        <p:cNvPr id="82" name="AutoShape 14"/>
                        <p:cNvSpPr>
                          <a:spLocks noChangeArrowheads="1"/>
                        </p:cNvSpPr>
                        <p:nvPr/>
                      </p:nvSpPr>
                      <p:spPr bwMode="auto">
                        <a:xfrm rot="-1212008">
                          <a:off x="9599977" y="8528553"/>
                          <a:ext cx="45719" cy="138729"/>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sz="1100"/>
                        </a:p>
                      </p:txBody>
                    </p:sp>
                    <p:sp>
                      <p:nvSpPr>
                        <p:cNvPr id="83" name="AutoShape 14"/>
                        <p:cNvSpPr>
                          <a:spLocks noChangeArrowheads="1"/>
                        </p:cNvSpPr>
                        <p:nvPr/>
                      </p:nvSpPr>
                      <p:spPr bwMode="auto">
                        <a:xfrm rot="-1212008">
                          <a:off x="9655191" y="8506106"/>
                          <a:ext cx="45719" cy="145887"/>
                        </a:xfrm>
                        <a:prstGeom prst="roundRect">
                          <a:avLst>
                            <a:gd name="adj" fmla="val 16667"/>
                          </a:avLst>
                        </a:prstGeom>
                        <a:solidFill>
                          <a:srgbClr val="00B0F0"/>
                        </a:solidFill>
                        <a:ln w="9525">
                          <a:solidFill>
                            <a:schemeClr val="tx1"/>
                          </a:solidFill>
                          <a:round/>
                          <a:headEnd/>
                          <a:tailEnd/>
                        </a:ln>
                      </p:spPr>
                      <p:txBody>
                        <a:bodyPr wrap="none" anchor="ctr"/>
                        <a:lstStyle/>
                        <a:p>
                          <a:endParaRPr lang="sv-SE" sz="1100"/>
                        </a:p>
                      </p:txBody>
                    </p:sp>
                    <p:sp>
                      <p:nvSpPr>
                        <p:cNvPr id="84" name="AutoShape 14"/>
                        <p:cNvSpPr>
                          <a:spLocks noChangeArrowheads="1"/>
                        </p:cNvSpPr>
                        <p:nvPr/>
                      </p:nvSpPr>
                      <p:spPr bwMode="auto">
                        <a:xfrm rot="-2323288">
                          <a:off x="9074067" y="8890029"/>
                          <a:ext cx="45719" cy="157804"/>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sz="1100"/>
                        </a:p>
                      </p:txBody>
                    </p:sp>
                  </p:grpSp>
                  <p:grpSp>
                    <p:nvGrpSpPr>
                      <p:cNvPr id="33" name="Grupp 206"/>
                      <p:cNvGrpSpPr>
                        <a:grpSpLocks/>
                      </p:cNvGrpSpPr>
                      <p:nvPr/>
                    </p:nvGrpSpPr>
                    <p:grpSpPr bwMode="auto">
                      <a:xfrm flipH="1" flipV="1">
                        <a:off x="6006771" y="7789415"/>
                        <a:ext cx="714375" cy="258762"/>
                        <a:chOff x="9074067" y="8451900"/>
                        <a:chExt cx="1279343" cy="595933"/>
                      </a:xfrm>
                    </p:grpSpPr>
                    <p:sp>
                      <p:nvSpPr>
                        <p:cNvPr id="57" name="Frihandsfigur 207"/>
                        <p:cNvSpPr>
                          <a:spLocks/>
                        </p:cNvSpPr>
                        <p:nvPr/>
                      </p:nvSpPr>
                      <p:spPr bwMode="auto">
                        <a:xfrm>
                          <a:off x="9098015" y="8555932"/>
                          <a:ext cx="1240631" cy="416719"/>
                        </a:xfrm>
                        <a:custGeom>
                          <a:avLst/>
                          <a:gdLst>
                            <a:gd name="T0" fmla="*/ 0 w 1240631"/>
                            <a:gd name="T1" fmla="*/ 416719 h 416719"/>
                            <a:gd name="T2" fmla="*/ 219075 w 1240631"/>
                            <a:gd name="T3" fmla="*/ 261937 h 416719"/>
                            <a:gd name="T4" fmla="*/ 421481 w 1240631"/>
                            <a:gd name="T5" fmla="*/ 119062 h 416719"/>
                            <a:gd name="T6" fmla="*/ 583406 w 1240631"/>
                            <a:gd name="T7" fmla="*/ 28575 h 416719"/>
                            <a:gd name="T8" fmla="*/ 778668 w 1240631"/>
                            <a:gd name="T9" fmla="*/ 7144 h 416719"/>
                            <a:gd name="T10" fmla="*/ 1031081 w 1240631"/>
                            <a:gd name="T11" fmla="*/ 0 h 416719"/>
                            <a:gd name="T12" fmla="*/ 1240631 w 1240631"/>
                            <a:gd name="T13" fmla="*/ 2381 h 416719"/>
                            <a:gd name="T14" fmla="*/ 0 60000 65536"/>
                            <a:gd name="T15" fmla="*/ 0 60000 65536"/>
                            <a:gd name="T16" fmla="*/ 0 60000 65536"/>
                            <a:gd name="T17" fmla="*/ 0 60000 65536"/>
                            <a:gd name="T18" fmla="*/ 0 60000 65536"/>
                            <a:gd name="T19" fmla="*/ 0 60000 65536"/>
                            <a:gd name="T20" fmla="*/ 0 60000 65536"/>
                            <a:gd name="T21" fmla="*/ 0 w 1240631"/>
                            <a:gd name="T22" fmla="*/ 0 h 416719"/>
                            <a:gd name="T23" fmla="*/ 1240631 w 1240631"/>
                            <a:gd name="T24" fmla="*/ 416719 h 4167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0631" h="416719">
                              <a:moveTo>
                                <a:pt x="0" y="416719"/>
                              </a:moveTo>
                              <a:lnTo>
                                <a:pt x="219075" y="261937"/>
                              </a:lnTo>
                              <a:cubicBezTo>
                                <a:pt x="289322" y="212328"/>
                                <a:pt x="360759" y="157956"/>
                                <a:pt x="421481" y="119062"/>
                              </a:cubicBezTo>
                              <a:cubicBezTo>
                                <a:pt x="482203" y="80168"/>
                                <a:pt x="523875" y="47228"/>
                                <a:pt x="583406" y="28575"/>
                              </a:cubicBezTo>
                              <a:cubicBezTo>
                                <a:pt x="642937" y="9922"/>
                                <a:pt x="704056" y="11907"/>
                                <a:pt x="778668" y="7144"/>
                              </a:cubicBezTo>
                              <a:cubicBezTo>
                                <a:pt x="853281" y="2382"/>
                                <a:pt x="1031081" y="0"/>
                                <a:pt x="1031081" y="0"/>
                              </a:cubicBezTo>
                              <a:lnTo>
                                <a:pt x="1240631" y="2381"/>
                              </a:lnTo>
                            </a:path>
                          </a:pathLst>
                        </a:custGeom>
                        <a:noFill/>
                        <a:ln w="9525" cap="flat" cmpd="sng" algn="ctr">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 name="AutoShape 15"/>
                        <p:cNvSpPr>
                          <a:spLocks noChangeArrowheads="1"/>
                        </p:cNvSpPr>
                        <p:nvPr/>
                      </p:nvSpPr>
                      <p:spPr bwMode="auto">
                        <a:xfrm rot="-2370240">
                          <a:off x="9138421" y="8842352"/>
                          <a:ext cx="45719" cy="158474"/>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sz="1100"/>
                        </a:p>
                      </p:txBody>
                    </p:sp>
                    <p:sp>
                      <p:nvSpPr>
                        <p:cNvPr id="59" name="AutoShape 55"/>
                        <p:cNvSpPr>
                          <a:spLocks noChangeArrowheads="1"/>
                        </p:cNvSpPr>
                        <p:nvPr/>
                      </p:nvSpPr>
                      <p:spPr bwMode="auto">
                        <a:xfrm rot="10800000">
                          <a:off x="10088613" y="8451900"/>
                          <a:ext cx="76861" cy="215586"/>
                        </a:xfrm>
                        <a:prstGeom prst="roundRect">
                          <a:avLst>
                            <a:gd name="adj" fmla="val 16667"/>
                          </a:avLst>
                        </a:prstGeom>
                        <a:solidFill>
                          <a:srgbClr val="6600FF"/>
                        </a:solidFill>
                        <a:ln w="9525">
                          <a:solidFill>
                            <a:schemeClr val="tx1"/>
                          </a:solidFill>
                          <a:round/>
                          <a:headEnd/>
                          <a:tailEnd/>
                        </a:ln>
                      </p:spPr>
                      <p:txBody>
                        <a:bodyPr wrap="none" anchor="ctr"/>
                        <a:lstStyle/>
                        <a:p>
                          <a:endParaRPr lang="sv-SE" sz="1100"/>
                        </a:p>
                      </p:txBody>
                    </p:sp>
                    <p:sp>
                      <p:nvSpPr>
                        <p:cNvPr id="60" name="AutoShape 56"/>
                        <p:cNvSpPr>
                          <a:spLocks noChangeArrowheads="1"/>
                        </p:cNvSpPr>
                        <p:nvPr/>
                      </p:nvSpPr>
                      <p:spPr bwMode="auto">
                        <a:xfrm rot="9814767">
                          <a:off x="9825275" y="8459334"/>
                          <a:ext cx="83705" cy="215586"/>
                        </a:xfrm>
                        <a:prstGeom prst="roundRect">
                          <a:avLst>
                            <a:gd name="adj" fmla="val 16667"/>
                          </a:avLst>
                        </a:prstGeom>
                        <a:solidFill>
                          <a:srgbClr val="6600FF"/>
                        </a:solidFill>
                        <a:ln w="9525">
                          <a:solidFill>
                            <a:schemeClr val="tx1"/>
                          </a:solidFill>
                          <a:round/>
                          <a:headEnd/>
                          <a:tailEnd/>
                        </a:ln>
                      </p:spPr>
                      <p:txBody>
                        <a:bodyPr wrap="none" anchor="ctr"/>
                        <a:lstStyle/>
                        <a:p>
                          <a:endParaRPr lang="sv-SE" sz="1100"/>
                        </a:p>
                      </p:txBody>
                    </p:sp>
                    <p:sp>
                      <p:nvSpPr>
                        <p:cNvPr id="61" name="AutoShape 56"/>
                        <p:cNvSpPr>
                          <a:spLocks noChangeArrowheads="1"/>
                        </p:cNvSpPr>
                        <p:nvPr/>
                      </p:nvSpPr>
                      <p:spPr bwMode="auto">
                        <a:xfrm rot="9206976">
                          <a:off x="9475147" y="8568779"/>
                          <a:ext cx="83705" cy="215586"/>
                        </a:xfrm>
                        <a:prstGeom prst="roundRect">
                          <a:avLst>
                            <a:gd name="adj" fmla="val 16667"/>
                          </a:avLst>
                        </a:prstGeom>
                        <a:solidFill>
                          <a:srgbClr val="6600FF"/>
                        </a:solidFill>
                        <a:ln w="9525">
                          <a:solidFill>
                            <a:schemeClr val="tx1"/>
                          </a:solidFill>
                          <a:round/>
                          <a:headEnd/>
                          <a:tailEnd/>
                        </a:ln>
                      </p:spPr>
                      <p:txBody>
                        <a:bodyPr wrap="none" anchor="ctr"/>
                        <a:lstStyle/>
                        <a:p>
                          <a:endParaRPr lang="sv-SE" sz="1100"/>
                        </a:p>
                      </p:txBody>
                    </p:sp>
                    <p:sp>
                      <p:nvSpPr>
                        <p:cNvPr id="62" name="AutoShape 56"/>
                        <p:cNvSpPr>
                          <a:spLocks noChangeArrowheads="1"/>
                        </p:cNvSpPr>
                        <p:nvPr/>
                      </p:nvSpPr>
                      <p:spPr bwMode="auto">
                        <a:xfrm rot="8468328">
                          <a:off x="9270670" y="8709892"/>
                          <a:ext cx="83705" cy="215586"/>
                        </a:xfrm>
                        <a:prstGeom prst="roundRect">
                          <a:avLst>
                            <a:gd name="adj" fmla="val 16667"/>
                          </a:avLst>
                        </a:prstGeom>
                        <a:solidFill>
                          <a:srgbClr val="6600FF"/>
                        </a:solidFill>
                        <a:ln w="9525">
                          <a:solidFill>
                            <a:schemeClr val="tx1"/>
                          </a:solidFill>
                          <a:round/>
                          <a:headEnd/>
                          <a:tailEnd/>
                        </a:ln>
                      </p:spPr>
                      <p:txBody>
                        <a:bodyPr wrap="none" anchor="ctr"/>
                        <a:lstStyle/>
                        <a:p>
                          <a:endParaRPr lang="sv-SE" sz="1100"/>
                        </a:p>
                      </p:txBody>
                    </p:sp>
                    <p:sp>
                      <p:nvSpPr>
                        <p:cNvPr id="63" name="AutoShape 15"/>
                        <p:cNvSpPr>
                          <a:spLocks noChangeArrowheads="1"/>
                        </p:cNvSpPr>
                        <p:nvPr/>
                      </p:nvSpPr>
                      <p:spPr bwMode="auto">
                        <a:xfrm rot="-1940574">
                          <a:off x="9392139" y="8658978"/>
                          <a:ext cx="45719" cy="158760"/>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sz="1100"/>
                        </a:p>
                      </p:txBody>
                    </p:sp>
                    <p:sp>
                      <p:nvSpPr>
                        <p:cNvPr id="64" name="AutoShape 15"/>
                        <p:cNvSpPr>
                          <a:spLocks noChangeArrowheads="1"/>
                        </p:cNvSpPr>
                        <p:nvPr/>
                      </p:nvSpPr>
                      <p:spPr bwMode="auto">
                        <a:xfrm>
                          <a:off x="10234665" y="8488413"/>
                          <a:ext cx="45719" cy="146208"/>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sz="1100"/>
                        </a:p>
                      </p:txBody>
                    </p:sp>
                    <p:sp>
                      <p:nvSpPr>
                        <p:cNvPr id="65" name="AutoShape 14"/>
                        <p:cNvSpPr>
                          <a:spLocks noChangeArrowheads="1"/>
                        </p:cNvSpPr>
                        <p:nvPr/>
                      </p:nvSpPr>
                      <p:spPr bwMode="auto">
                        <a:xfrm>
                          <a:off x="10307691" y="8488413"/>
                          <a:ext cx="45719" cy="143902"/>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sz="1100"/>
                        </a:p>
                      </p:txBody>
                    </p:sp>
                    <p:sp>
                      <p:nvSpPr>
                        <p:cNvPr id="66" name="AutoShape 15"/>
                        <p:cNvSpPr>
                          <a:spLocks noChangeArrowheads="1"/>
                        </p:cNvSpPr>
                        <p:nvPr/>
                      </p:nvSpPr>
                      <p:spPr bwMode="auto">
                        <a:xfrm rot="-423169">
                          <a:off x="9971645" y="8481122"/>
                          <a:ext cx="45719" cy="146358"/>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sz="1100"/>
                        </a:p>
                      </p:txBody>
                    </p:sp>
                    <p:sp>
                      <p:nvSpPr>
                        <p:cNvPr id="67" name="AutoShape 14"/>
                        <p:cNvSpPr>
                          <a:spLocks noChangeArrowheads="1"/>
                        </p:cNvSpPr>
                        <p:nvPr/>
                      </p:nvSpPr>
                      <p:spPr bwMode="auto">
                        <a:xfrm rot="-1212008">
                          <a:off x="9710750" y="8491821"/>
                          <a:ext cx="45719" cy="145887"/>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sz="1100"/>
                        </a:p>
                      </p:txBody>
                    </p:sp>
                    <p:sp>
                      <p:nvSpPr>
                        <p:cNvPr id="68" name="AutoShape 14"/>
                        <p:cNvSpPr>
                          <a:spLocks noChangeArrowheads="1"/>
                        </p:cNvSpPr>
                        <p:nvPr/>
                      </p:nvSpPr>
                      <p:spPr bwMode="auto">
                        <a:xfrm rot="-1212008">
                          <a:off x="9599977" y="8528553"/>
                          <a:ext cx="45719" cy="138729"/>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sz="1100"/>
                        </a:p>
                      </p:txBody>
                    </p:sp>
                    <p:sp>
                      <p:nvSpPr>
                        <p:cNvPr id="69" name="AutoShape 14"/>
                        <p:cNvSpPr>
                          <a:spLocks noChangeArrowheads="1"/>
                        </p:cNvSpPr>
                        <p:nvPr/>
                      </p:nvSpPr>
                      <p:spPr bwMode="auto">
                        <a:xfrm rot="-1212008">
                          <a:off x="9655191" y="8506106"/>
                          <a:ext cx="45719" cy="145887"/>
                        </a:xfrm>
                        <a:prstGeom prst="roundRect">
                          <a:avLst>
                            <a:gd name="adj" fmla="val 16667"/>
                          </a:avLst>
                        </a:prstGeom>
                        <a:solidFill>
                          <a:srgbClr val="00B0F0"/>
                        </a:solidFill>
                        <a:ln w="9525">
                          <a:solidFill>
                            <a:schemeClr val="tx1"/>
                          </a:solidFill>
                          <a:round/>
                          <a:headEnd/>
                          <a:tailEnd/>
                        </a:ln>
                      </p:spPr>
                      <p:txBody>
                        <a:bodyPr wrap="none" anchor="ctr"/>
                        <a:lstStyle/>
                        <a:p>
                          <a:endParaRPr lang="sv-SE" sz="1100"/>
                        </a:p>
                      </p:txBody>
                    </p:sp>
                    <p:sp>
                      <p:nvSpPr>
                        <p:cNvPr id="70" name="AutoShape 14"/>
                        <p:cNvSpPr>
                          <a:spLocks noChangeArrowheads="1"/>
                        </p:cNvSpPr>
                        <p:nvPr/>
                      </p:nvSpPr>
                      <p:spPr bwMode="auto">
                        <a:xfrm rot="-2323288">
                          <a:off x="9074067" y="8890029"/>
                          <a:ext cx="45719" cy="157804"/>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sz="1100"/>
                        </a:p>
                      </p:txBody>
                    </p:sp>
                  </p:grpSp>
                  <p:grpSp>
                    <p:nvGrpSpPr>
                      <p:cNvPr id="34" name="Group 33"/>
                      <p:cNvGrpSpPr/>
                      <p:nvPr/>
                    </p:nvGrpSpPr>
                    <p:grpSpPr>
                      <a:xfrm>
                        <a:off x="3377373" y="7931093"/>
                        <a:ext cx="2629398" cy="141701"/>
                        <a:chOff x="4022472" y="10848183"/>
                        <a:chExt cx="2629398" cy="141701"/>
                      </a:xfrm>
                    </p:grpSpPr>
                    <p:cxnSp>
                      <p:nvCxnSpPr>
                        <p:cNvPr id="48" name="Straight Connector 47"/>
                        <p:cNvCxnSpPr/>
                        <p:nvPr/>
                      </p:nvCxnSpPr>
                      <p:spPr>
                        <a:xfrm flipH="1">
                          <a:off x="6013145" y="10918484"/>
                          <a:ext cx="638725" cy="37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endCxn id="56" idx="1"/>
                        </p:cNvCxnSpPr>
                        <p:nvPr/>
                      </p:nvCxnSpPr>
                      <p:spPr>
                        <a:xfrm flipV="1">
                          <a:off x="4022472" y="10917476"/>
                          <a:ext cx="867230" cy="10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0" name="AutoShape 14"/>
                        <p:cNvSpPr>
                          <a:spLocks noChangeArrowheads="1"/>
                        </p:cNvSpPr>
                        <p:nvPr/>
                      </p:nvSpPr>
                      <p:spPr bwMode="auto">
                        <a:xfrm rot="16158">
                          <a:off x="6240432" y="10853243"/>
                          <a:ext cx="49149" cy="133562"/>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b="1"/>
                        </a:p>
                      </p:txBody>
                    </p:sp>
                    <p:sp>
                      <p:nvSpPr>
                        <p:cNvPr id="51" name="AutoShape 15"/>
                        <p:cNvSpPr>
                          <a:spLocks noChangeArrowheads="1"/>
                        </p:cNvSpPr>
                        <p:nvPr/>
                      </p:nvSpPr>
                      <p:spPr bwMode="auto">
                        <a:xfrm rot="16158">
                          <a:off x="6307932" y="10853244"/>
                          <a:ext cx="49149" cy="133562"/>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b="1"/>
                        </a:p>
                      </p:txBody>
                    </p:sp>
                    <p:sp>
                      <p:nvSpPr>
                        <p:cNvPr id="52" name="AutoShape 14"/>
                        <p:cNvSpPr>
                          <a:spLocks noChangeArrowheads="1"/>
                        </p:cNvSpPr>
                        <p:nvPr/>
                      </p:nvSpPr>
                      <p:spPr bwMode="auto">
                        <a:xfrm rot="16158">
                          <a:off x="6413663" y="10853245"/>
                          <a:ext cx="49149" cy="133562"/>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b="1"/>
                        </a:p>
                      </p:txBody>
                    </p:sp>
                    <p:sp>
                      <p:nvSpPr>
                        <p:cNvPr id="53" name="AutoShape 15"/>
                        <p:cNvSpPr>
                          <a:spLocks noChangeArrowheads="1"/>
                        </p:cNvSpPr>
                        <p:nvPr/>
                      </p:nvSpPr>
                      <p:spPr bwMode="auto">
                        <a:xfrm rot="16158">
                          <a:off x="6487230" y="10853246"/>
                          <a:ext cx="49149" cy="133562"/>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b="1"/>
                        </a:p>
                      </p:txBody>
                    </p:sp>
                    <p:sp>
                      <p:nvSpPr>
                        <p:cNvPr id="54" name="Line 86"/>
                        <p:cNvSpPr>
                          <a:spLocks noChangeShapeType="1"/>
                        </p:cNvSpPr>
                        <p:nvPr/>
                      </p:nvSpPr>
                      <p:spPr bwMode="auto">
                        <a:xfrm>
                          <a:off x="5348562" y="10924756"/>
                          <a:ext cx="345617" cy="0"/>
                        </a:xfrm>
                        <a:prstGeom prst="line">
                          <a:avLst/>
                        </a:prstGeom>
                        <a:noFill/>
                        <a:ln w="9525">
                          <a:solidFill>
                            <a:schemeClr val="tx1"/>
                          </a:solidFill>
                          <a:prstDash val="dash"/>
                          <a:round/>
                          <a:headEnd/>
                          <a:tailEnd type="none" w="med" len="med"/>
                        </a:ln>
                        <a:extLst>
                          <a:ext uri="{909E8E84-426E-40DD-AFC4-6F175D3DCCD1}">
                            <a14:hiddenFill xmlns:a14="http://schemas.microsoft.com/office/drawing/2010/main">
                              <a:noFill/>
                            </a14:hiddenFill>
                          </a:ext>
                        </a:extLst>
                      </p:spPr>
                      <p:txBody>
                        <a:bodyPr/>
                        <a:lstStyle/>
                        <a:p>
                          <a:endParaRPr lang="en-US"/>
                        </a:p>
                      </p:txBody>
                    </p:sp>
                    <p:sp>
                      <p:nvSpPr>
                        <p:cNvPr id="55" name="AutoShape 16"/>
                        <p:cNvSpPr>
                          <a:spLocks noChangeArrowheads="1"/>
                        </p:cNvSpPr>
                        <p:nvPr/>
                      </p:nvSpPr>
                      <p:spPr bwMode="auto">
                        <a:xfrm rot="1675">
                          <a:off x="5660217" y="10853359"/>
                          <a:ext cx="460375" cy="136525"/>
                        </a:xfrm>
                        <a:prstGeom prst="roundRect">
                          <a:avLst>
                            <a:gd name="adj" fmla="val 16667"/>
                          </a:avLst>
                        </a:prstGeom>
                        <a:gradFill rotWithShape="1">
                          <a:gsLst>
                            <a:gs pos="0">
                              <a:srgbClr val="E6DCAC"/>
                            </a:gs>
                            <a:gs pos="12000">
                              <a:srgbClr val="E6D78A"/>
                            </a:gs>
                            <a:gs pos="30000">
                              <a:srgbClr val="C7AC4C"/>
                            </a:gs>
                            <a:gs pos="45000">
                              <a:srgbClr val="E6D78A"/>
                            </a:gs>
                            <a:gs pos="77000">
                              <a:srgbClr val="C7AC4C"/>
                            </a:gs>
                            <a:gs pos="100000">
                              <a:srgbClr val="E6DCAC"/>
                            </a:gs>
                          </a:gsLst>
                          <a:lin ang="0" scaled="1"/>
                        </a:gradFill>
                        <a:ln w="9525">
                          <a:solidFill>
                            <a:schemeClr val="tx1"/>
                          </a:solidFill>
                          <a:round/>
                          <a:headEnd/>
                          <a:tailEnd/>
                        </a:ln>
                      </p:spPr>
                      <p:txBody>
                        <a:bodyPr wrap="none" anchor="ctr"/>
                        <a:lstStyle/>
                        <a:p>
                          <a:pPr algn="ctr" defTabSz="1279525"/>
                          <a:r>
                            <a:rPr lang="sv-SE" sz="600" dirty="0"/>
                            <a:t>L1B</a:t>
                          </a:r>
                        </a:p>
                      </p:txBody>
                    </p:sp>
                    <p:sp>
                      <p:nvSpPr>
                        <p:cNvPr id="56" name="AutoShape 16"/>
                        <p:cNvSpPr>
                          <a:spLocks noChangeArrowheads="1"/>
                        </p:cNvSpPr>
                        <p:nvPr/>
                      </p:nvSpPr>
                      <p:spPr bwMode="auto">
                        <a:xfrm rot="21596453">
                          <a:off x="4889702" y="10848183"/>
                          <a:ext cx="458788" cy="138112"/>
                        </a:xfrm>
                        <a:prstGeom prst="roundRect">
                          <a:avLst>
                            <a:gd name="adj" fmla="val 16667"/>
                          </a:avLst>
                        </a:prstGeom>
                        <a:gradFill rotWithShape="1">
                          <a:gsLst>
                            <a:gs pos="0">
                              <a:srgbClr val="E6DCAC"/>
                            </a:gs>
                            <a:gs pos="12000">
                              <a:srgbClr val="E6D78A"/>
                            </a:gs>
                            <a:gs pos="30000">
                              <a:srgbClr val="C7AC4C"/>
                            </a:gs>
                            <a:gs pos="45000">
                              <a:srgbClr val="E6D78A"/>
                            </a:gs>
                            <a:gs pos="77000">
                              <a:srgbClr val="C7AC4C"/>
                            </a:gs>
                            <a:gs pos="100000">
                              <a:srgbClr val="E6DCAC"/>
                            </a:gs>
                          </a:gsLst>
                          <a:lin ang="0" scaled="1"/>
                        </a:gradFill>
                        <a:ln w="9525">
                          <a:solidFill>
                            <a:schemeClr val="tx1"/>
                          </a:solidFill>
                          <a:round/>
                          <a:headEnd/>
                          <a:tailEnd/>
                        </a:ln>
                      </p:spPr>
                      <p:txBody>
                        <a:bodyPr wrap="none" anchor="ctr"/>
                        <a:lstStyle/>
                        <a:p>
                          <a:pPr algn="ctr" defTabSz="1279525"/>
                          <a:r>
                            <a:rPr lang="sv-SE" sz="600" dirty="0"/>
                            <a:t>L0</a:t>
                          </a:r>
                        </a:p>
                      </p:txBody>
                    </p:sp>
                  </p:grpSp>
                  <p:grpSp>
                    <p:nvGrpSpPr>
                      <p:cNvPr id="35" name="Group 34"/>
                      <p:cNvGrpSpPr/>
                      <p:nvPr/>
                    </p:nvGrpSpPr>
                    <p:grpSpPr>
                      <a:xfrm>
                        <a:off x="3203525" y="7195071"/>
                        <a:ext cx="2508772" cy="1572812"/>
                        <a:chOff x="2208473" y="10169890"/>
                        <a:chExt cx="2508772" cy="1572812"/>
                      </a:xfrm>
                    </p:grpSpPr>
                    <p:sp>
                      <p:nvSpPr>
                        <p:cNvPr id="36" name="Rectangle 8"/>
                        <p:cNvSpPr>
                          <a:spLocks noChangeArrowheads="1"/>
                        </p:cNvSpPr>
                        <p:nvPr/>
                      </p:nvSpPr>
                      <p:spPr bwMode="auto">
                        <a:xfrm rot="9096123">
                          <a:off x="3071377" y="10370508"/>
                          <a:ext cx="92075" cy="276225"/>
                        </a:xfrm>
                        <a:prstGeom prst="rect">
                          <a:avLst/>
                        </a:prstGeom>
                        <a:gradFill flip="none" rotWithShape="1">
                          <a:gsLst>
                            <a:gs pos="0">
                              <a:schemeClr val="tx2">
                                <a:lumMod val="60000"/>
                                <a:lumOff val="40000"/>
                              </a:schemeClr>
                            </a:gs>
                            <a:gs pos="100000">
                              <a:schemeClr val="tx2"/>
                            </a:gs>
                          </a:gsLst>
                          <a:lin ang="8100000" scaled="1"/>
                          <a:tileRect/>
                        </a:gradFill>
                        <a:ln w="9525">
                          <a:solidFill>
                            <a:schemeClr val="tx1"/>
                          </a:solidFill>
                          <a:miter lim="800000"/>
                          <a:headEnd/>
                          <a:tailEnd/>
                        </a:ln>
                      </p:spPr>
                      <p:txBody>
                        <a:bodyPr wrap="none" anchor="ctr"/>
                        <a:lstStyle/>
                        <a:p>
                          <a:endParaRPr lang="sv-SE" sz="1100"/>
                        </a:p>
                      </p:txBody>
                    </p:sp>
                    <p:cxnSp>
                      <p:nvCxnSpPr>
                        <p:cNvPr id="37" name="Straight Connector 36"/>
                        <p:cNvCxnSpPr/>
                        <p:nvPr/>
                      </p:nvCxnSpPr>
                      <p:spPr>
                        <a:xfrm flipV="1">
                          <a:off x="2363519" y="10975431"/>
                          <a:ext cx="867230" cy="10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Rectangle 8"/>
                        <p:cNvSpPr>
                          <a:spLocks noChangeArrowheads="1"/>
                        </p:cNvSpPr>
                        <p:nvPr/>
                      </p:nvSpPr>
                      <p:spPr bwMode="auto">
                        <a:xfrm rot="74158">
                          <a:off x="2538601" y="10862701"/>
                          <a:ext cx="92075" cy="276225"/>
                        </a:xfrm>
                        <a:prstGeom prst="rect">
                          <a:avLst/>
                        </a:prstGeom>
                        <a:gradFill flip="none" rotWithShape="1">
                          <a:gsLst>
                            <a:gs pos="0">
                              <a:schemeClr val="tx2">
                                <a:lumMod val="60000"/>
                                <a:lumOff val="40000"/>
                              </a:schemeClr>
                            </a:gs>
                            <a:gs pos="100000">
                              <a:schemeClr val="tx2"/>
                            </a:gs>
                          </a:gsLst>
                          <a:lin ang="8100000" scaled="1"/>
                          <a:tileRect/>
                        </a:gradFill>
                        <a:ln w="9525">
                          <a:solidFill>
                            <a:schemeClr val="tx1"/>
                          </a:solidFill>
                          <a:miter lim="800000"/>
                          <a:headEnd/>
                          <a:tailEnd/>
                        </a:ln>
                      </p:spPr>
                      <p:txBody>
                        <a:bodyPr wrap="none" anchor="ctr"/>
                        <a:lstStyle/>
                        <a:p>
                          <a:endParaRPr lang="sv-SE" b="1"/>
                        </a:p>
                      </p:txBody>
                    </p:sp>
                    <p:sp>
                      <p:nvSpPr>
                        <p:cNvPr id="39" name="Freeform 25"/>
                        <p:cNvSpPr>
                          <a:spLocks/>
                        </p:cNvSpPr>
                        <p:nvPr/>
                      </p:nvSpPr>
                      <p:spPr bwMode="auto">
                        <a:xfrm rot="74158">
                          <a:off x="2326181" y="10883121"/>
                          <a:ext cx="138112" cy="184150"/>
                        </a:xfrm>
                        <a:custGeom>
                          <a:avLst/>
                          <a:gdLst>
                            <a:gd name="T0" fmla="*/ 2147483647 w 136"/>
                            <a:gd name="T1" fmla="*/ 2147483647 h 181"/>
                            <a:gd name="T2" fmla="*/ 2147483647 w 136"/>
                            <a:gd name="T3" fmla="*/ 0 h 181"/>
                            <a:gd name="T4" fmla="*/ 0 w 136"/>
                            <a:gd name="T5" fmla="*/ 0 h 181"/>
                            <a:gd name="T6" fmla="*/ 0 w 136"/>
                            <a:gd name="T7" fmla="*/ 2147483647 h 181"/>
                            <a:gd name="T8" fmla="*/ 2147483647 w 136"/>
                            <a:gd name="T9" fmla="*/ 2147483647 h 181"/>
                            <a:gd name="T10" fmla="*/ 2147483647 w 136"/>
                            <a:gd name="T11" fmla="*/ 2147483647 h 181"/>
                            <a:gd name="T12" fmla="*/ 0 60000 65536"/>
                            <a:gd name="T13" fmla="*/ 0 60000 65536"/>
                            <a:gd name="T14" fmla="*/ 0 60000 65536"/>
                            <a:gd name="T15" fmla="*/ 0 60000 65536"/>
                            <a:gd name="T16" fmla="*/ 0 60000 65536"/>
                            <a:gd name="T17" fmla="*/ 0 60000 65536"/>
                            <a:gd name="T18" fmla="*/ 0 w 136"/>
                            <a:gd name="T19" fmla="*/ 0 h 181"/>
                            <a:gd name="T20" fmla="*/ 136 w 136"/>
                            <a:gd name="T21" fmla="*/ 181 h 181"/>
                          </a:gdLst>
                          <a:ahLst/>
                          <a:cxnLst>
                            <a:cxn ang="T12">
                              <a:pos x="T0" y="T1"/>
                            </a:cxn>
                            <a:cxn ang="T13">
                              <a:pos x="T2" y="T3"/>
                            </a:cxn>
                            <a:cxn ang="T14">
                              <a:pos x="T4" y="T5"/>
                            </a:cxn>
                            <a:cxn ang="T15">
                              <a:pos x="T6" y="T7"/>
                            </a:cxn>
                            <a:cxn ang="T16">
                              <a:pos x="T8" y="T9"/>
                            </a:cxn>
                            <a:cxn ang="T17">
                              <a:pos x="T10" y="T11"/>
                            </a:cxn>
                          </a:cxnLst>
                          <a:rect l="T18" t="T19" r="T20" b="T21"/>
                          <a:pathLst>
                            <a:path w="136" h="181">
                              <a:moveTo>
                                <a:pt x="136" y="45"/>
                              </a:moveTo>
                              <a:lnTo>
                                <a:pt x="136" y="0"/>
                              </a:lnTo>
                              <a:lnTo>
                                <a:pt x="0" y="0"/>
                              </a:lnTo>
                              <a:lnTo>
                                <a:pt x="0" y="181"/>
                              </a:lnTo>
                              <a:lnTo>
                                <a:pt x="136" y="181"/>
                              </a:lnTo>
                              <a:lnTo>
                                <a:pt x="136" y="136"/>
                              </a:lnTo>
                            </a:path>
                          </a:pathLst>
                        </a:custGeom>
                        <a:gradFill rotWithShape="1">
                          <a:gsLst>
                            <a:gs pos="0">
                              <a:srgbClr val="CC9900"/>
                            </a:gs>
                            <a:gs pos="100000">
                              <a:srgbClr val="E9D391"/>
                            </a:gs>
                          </a:gsLst>
                          <a:path path="rect">
                            <a:fillToRect l="50000" t="50000" r="50000" b="50000"/>
                          </a:path>
                        </a:gradFill>
                        <a:ln w="9525">
                          <a:solidFill>
                            <a:schemeClr val="tx1"/>
                          </a:solidFill>
                          <a:round/>
                          <a:headEnd/>
                          <a:tailEnd/>
                        </a:ln>
                      </p:spPr>
                      <p:txBody>
                        <a:bodyPr/>
                        <a:lstStyle/>
                        <a:p>
                          <a:endParaRPr lang="en-US" sz="3200" b="1"/>
                        </a:p>
                      </p:txBody>
                    </p:sp>
                    <p:sp>
                      <p:nvSpPr>
                        <p:cNvPr id="40" name="Block Arc 39"/>
                        <p:cNvSpPr/>
                        <p:nvPr/>
                      </p:nvSpPr>
                      <p:spPr bwMode="auto">
                        <a:xfrm rot="16200000">
                          <a:off x="2677517" y="10615544"/>
                          <a:ext cx="454025" cy="400050"/>
                        </a:xfrm>
                        <a:prstGeom prst="blockArc">
                          <a:avLst>
                            <a:gd name="adj1" fmla="val 10800000"/>
                            <a:gd name="adj2" fmla="val 19907193"/>
                            <a:gd name="adj3" fmla="val 28663"/>
                          </a:avLst>
                        </a:prstGeom>
                        <a:gradFill flip="none" rotWithShape="1">
                          <a:gsLst>
                            <a:gs pos="100000">
                              <a:schemeClr val="tx2">
                                <a:lumMod val="60000"/>
                                <a:lumOff val="40000"/>
                              </a:schemeClr>
                            </a:gs>
                            <a:gs pos="0">
                              <a:schemeClr val="tx2"/>
                            </a:gs>
                          </a:gsLst>
                          <a:lin ang="5400000" scaled="1"/>
                          <a:tileRect/>
                        </a:gra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a:p>
                      </p:txBody>
                    </p:sp>
                    <p:sp>
                      <p:nvSpPr>
                        <p:cNvPr id="41" name="Freeform 25"/>
                        <p:cNvSpPr>
                          <a:spLocks/>
                        </p:cNvSpPr>
                        <p:nvPr/>
                      </p:nvSpPr>
                      <p:spPr bwMode="auto">
                        <a:xfrm rot="9096123">
                          <a:off x="3200882" y="10332240"/>
                          <a:ext cx="138112" cy="184150"/>
                        </a:xfrm>
                        <a:custGeom>
                          <a:avLst/>
                          <a:gdLst>
                            <a:gd name="T0" fmla="*/ 2147483647 w 136"/>
                            <a:gd name="T1" fmla="*/ 2147483647 h 181"/>
                            <a:gd name="T2" fmla="*/ 2147483647 w 136"/>
                            <a:gd name="T3" fmla="*/ 0 h 181"/>
                            <a:gd name="T4" fmla="*/ 0 w 136"/>
                            <a:gd name="T5" fmla="*/ 0 h 181"/>
                            <a:gd name="T6" fmla="*/ 0 w 136"/>
                            <a:gd name="T7" fmla="*/ 2147483647 h 181"/>
                            <a:gd name="T8" fmla="*/ 2147483647 w 136"/>
                            <a:gd name="T9" fmla="*/ 2147483647 h 181"/>
                            <a:gd name="T10" fmla="*/ 2147483647 w 136"/>
                            <a:gd name="T11" fmla="*/ 2147483647 h 181"/>
                            <a:gd name="T12" fmla="*/ 0 60000 65536"/>
                            <a:gd name="T13" fmla="*/ 0 60000 65536"/>
                            <a:gd name="T14" fmla="*/ 0 60000 65536"/>
                            <a:gd name="T15" fmla="*/ 0 60000 65536"/>
                            <a:gd name="T16" fmla="*/ 0 60000 65536"/>
                            <a:gd name="T17" fmla="*/ 0 60000 65536"/>
                            <a:gd name="T18" fmla="*/ 0 w 136"/>
                            <a:gd name="T19" fmla="*/ 0 h 181"/>
                            <a:gd name="T20" fmla="*/ 136 w 136"/>
                            <a:gd name="T21" fmla="*/ 181 h 181"/>
                          </a:gdLst>
                          <a:ahLst/>
                          <a:cxnLst>
                            <a:cxn ang="T12">
                              <a:pos x="T0" y="T1"/>
                            </a:cxn>
                            <a:cxn ang="T13">
                              <a:pos x="T2" y="T3"/>
                            </a:cxn>
                            <a:cxn ang="T14">
                              <a:pos x="T4" y="T5"/>
                            </a:cxn>
                            <a:cxn ang="T15">
                              <a:pos x="T6" y="T7"/>
                            </a:cxn>
                            <a:cxn ang="T16">
                              <a:pos x="T8" y="T9"/>
                            </a:cxn>
                            <a:cxn ang="T17">
                              <a:pos x="T10" y="T11"/>
                            </a:cxn>
                          </a:cxnLst>
                          <a:rect l="T18" t="T19" r="T20" b="T21"/>
                          <a:pathLst>
                            <a:path w="136" h="181">
                              <a:moveTo>
                                <a:pt x="136" y="45"/>
                              </a:moveTo>
                              <a:lnTo>
                                <a:pt x="136" y="0"/>
                              </a:lnTo>
                              <a:lnTo>
                                <a:pt x="0" y="0"/>
                              </a:lnTo>
                              <a:lnTo>
                                <a:pt x="0" y="181"/>
                              </a:lnTo>
                              <a:lnTo>
                                <a:pt x="136" y="181"/>
                              </a:lnTo>
                              <a:lnTo>
                                <a:pt x="136" y="136"/>
                              </a:lnTo>
                            </a:path>
                          </a:pathLst>
                        </a:custGeom>
                        <a:gradFill rotWithShape="1">
                          <a:gsLst>
                            <a:gs pos="0">
                              <a:srgbClr val="CC9900"/>
                            </a:gs>
                            <a:gs pos="100000">
                              <a:srgbClr val="E9D391"/>
                            </a:gs>
                          </a:gsLst>
                          <a:path path="rect">
                            <a:fillToRect l="50000" t="50000" r="50000" b="50000"/>
                          </a:path>
                        </a:gradFill>
                        <a:ln w="9525">
                          <a:solidFill>
                            <a:schemeClr val="tx1"/>
                          </a:solidFill>
                          <a:round/>
                          <a:headEnd/>
                          <a:tailEnd/>
                        </a:ln>
                      </p:spPr>
                      <p:txBody>
                        <a:bodyPr/>
                        <a:lstStyle/>
                        <a:p>
                          <a:endParaRPr lang="sv-SE"/>
                        </a:p>
                      </p:txBody>
                    </p:sp>
                    <p:sp>
                      <p:nvSpPr>
                        <p:cNvPr id="42" name="Text Box 158"/>
                        <p:cNvSpPr txBox="1">
                          <a:spLocks noChangeArrowheads="1"/>
                        </p:cNvSpPr>
                        <p:nvPr/>
                      </p:nvSpPr>
                      <p:spPr bwMode="auto">
                        <a:xfrm>
                          <a:off x="3425120" y="10169890"/>
                          <a:ext cx="1292125" cy="564962"/>
                        </a:xfrm>
                        <a:prstGeom prst="rect">
                          <a:avLst/>
                        </a:prstGeom>
                        <a:noFill/>
                        <a:ln w="9525">
                          <a:noFill/>
                          <a:miter lim="800000"/>
                          <a:headEnd/>
                          <a:tailEnd/>
                        </a:ln>
                      </p:spPr>
                      <p:txBody>
                        <a:bodyPr wrap="square">
                          <a:spAutoFit/>
                        </a:bodyPr>
                        <a:lstStyle/>
                        <a:p>
                          <a:pPr defTabSz="1279525">
                            <a:spcBef>
                              <a:spcPct val="50000"/>
                            </a:spcBef>
                          </a:pPr>
                          <a:r>
                            <a:rPr lang="sv-SE" sz="1000" b="1" dirty="0" err="1" smtClean="0"/>
                            <a:t>Thermionic</a:t>
                          </a:r>
                          <a:r>
                            <a:rPr lang="sv-SE" sz="1000" b="1" dirty="0" smtClean="0"/>
                            <a:t> RF </a:t>
                          </a:r>
                          <a:r>
                            <a:rPr lang="sv-SE" sz="1000" b="1" dirty="0" err="1" smtClean="0"/>
                            <a:t>gun</a:t>
                          </a:r>
                          <a:endParaRPr lang="sv-SE" sz="1000" b="1" dirty="0"/>
                        </a:p>
                      </p:txBody>
                    </p:sp>
                    <p:sp>
                      <p:nvSpPr>
                        <p:cNvPr id="43" name="Text Box 158"/>
                        <p:cNvSpPr txBox="1">
                          <a:spLocks noChangeArrowheads="1"/>
                        </p:cNvSpPr>
                        <p:nvPr/>
                      </p:nvSpPr>
                      <p:spPr bwMode="auto">
                        <a:xfrm>
                          <a:off x="2208473" y="11177740"/>
                          <a:ext cx="1562267" cy="564962"/>
                        </a:xfrm>
                        <a:prstGeom prst="rect">
                          <a:avLst/>
                        </a:prstGeom>
                        <a:noFill/>
                        <a:ln w="9525">
                          <a:noFill/>
                          <a:miter lim="800000"/>
                          <a:headEnd/>
                          <a:tailEnd/>
                        </a:ln>
                      </p:spPr>
                      <p:txBody>
                        <a:bodyPr wrap="square">
                          <a:spAutoFit/>
                        </a:bodyPr>
                        <a:lstStyle/>
                        <a:p>
                          <a:pPr defTabSz="1279525">
                            <a:spcBef>
                              <a:spcPct val="50000"/>
                            </a:spcBef>
                          </a:pPr>
                          <a:r>
                            <a:rPr lang="sv-SE" sz="1000" b="1" dirty="0"/>
                            <a:t>Photo </a:t>
                          </a:r>
                          <a:r>
                            <a:rPr lang="sv-SE" sz="1000" b="1" dirty="0" err="1"/>
                            <a:t>cathode</a:t>
                          </a:r>
                          <a:r>
                            <a:rPr lang="sv-SE" sz="1000" b="1" dirty="0"/>
                            <a:t> RF </a:t>
                          </a:r>
                          <a:r>
                            <a:rPr lang="sv-SE" sz="1000" b="1" dirty="0" err="1" smtClean="0"/>
                            <a:t>gun</a:t>
                          </a:r>
                          <a:endParaRPr lang="sv-SE" sz="1000" b="1" dirty="0"/>
                        </a:p>
                      </p:txBody>
                    </p:sp>
                    <p:sp>
                      <p:nvSpPr>
                        <p:cNvPr id="44" name="Line 9"/>
                        <p:cNvSpPr>
                          <a:spLocks noChangeShapeType="1"/>
                        </p:cNvSpPr>
                        <p:nvPr/>
                      </p:nvSpPr>
                      <p:spPr bwMode="auto">
                        <a:xfrm rot="9096123">
                          <a:off x="3076043" y="10370508"/>
                          <a:ext cx="92075" cy="2762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sv-SE"/>
                        </a:p>
                      </p:txBody>
                    </p:sp>
                    <p:sp>
                      <p:nvSpPr>
                        <p:cNvPr id="45" name="Line 10"/>
                        <p:cNvSpPr>
                          <a:spLocks noChangeShapeType="1"/>
                        </p:cNvSpPr>
                        <p:nvPr/>
                      </p:nvSpPr>
                      <p:spPr bwMode="auto">
                        <a:xfrm rot="9096123" flipH="1">
                          <a:off x="3063110" y="10367516"/>
                          <a:ext cx="92075" cy="2762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sv-SE"/>
                        </a:p>
                      </p:txBody>
                    </p:sp>
                    <p:sp>
                      <p:nvSpPr>
                        <p:cNvPr id="46" name="Line 10"/>
                        <p:cNvSpPr>
                          <a:spLocks noChangeShapeType="1"/>
                        </p:cNvSpPr>
                        <p:nvPr/>
                      </p:nvSpPr>
                      <p:spPr bwMode="auto">
                        <a:xfrm rot="9096123" flipH="1">
                          <a:off x="2555295" y="10853096"/>
                          <a:ext cx="53624" cy="29348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sv-SE"/>
                        </a:p>
                      </p:txBody>
                    </p:sp>
                    <p:sp>
                      <p:nvSpPr>
                        <p:cNvPr id="47" name="Line 10"/>
                        <p:cNvSpPr>
                          <a:spLocks noChangeShapeType="1"/>
                        </p:cNvSpPr>
                        <p:nvPr/>
                      </p:nvSpPr>
                      <p:spPr bwMode="auto">
                        <a:xfrm rot="9096123" flipH="1">
                          <a:off x="2466002" y="10904594"/>
                          <a:ext cx="222295" cy="1960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sv-SE"/>
                        </a:p>
                      </p:txBody>
                    </p:sp>
                  </p:grpSp>
                </p:grpSp>
                <p:grpSp>
                  <p:nvGrpSpPr>
                    <p:cNvPr id="18" name="Group 190"/>
                    <p:cNvGrpSpPr>
                      <a:grpSpLocks/>
                    </p:cNvGrpSpPr>
                    <p:nvPr/>
                  </p:nvGrpSpPr>
                  <p:grpSpPr bwMode="auto">
                    <a:xfrm>
                      <a:off x="7981584" y="6921893"/>
                      <a:ext cx="482963" cy="619125"/>
                      <a:chOff x="5982" y="189"/>
                      <a:chExt cx="477" cy="612"/>
                    </a:xfrm>
                  </p:grpSpPr>
                  <p:sp>
                    <p:nvSpPr>
                      <p:cNvPr id="19" name="Oval 178"/>
                      <p:cNvSpPr>
                        <a:spLocks noChangeArrowheads="1"/>
                      </p:cNvSpPr>
                      <p:nvPr/>
                    </p:nvSpPr>
                    <p:spPr bwMode="auto">
                      <a:xfrm>
                        <a:off x="6001" y="370"/>
                        <a:ext cx="113" cy="114"/>
                      </a:xfrm>
                      <a:prstGeom prst="ellipse">
                        <a:avLst/>
                      </a:prstGeom>
                      <a:gradFill rotWithShape="1">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2700000" scaled="1"/>
                      </a:gradFill>
                      <a:ln w="9525">
                        <a:solidFill>
                          <a:schemeClr val="tx1"/>
                        </a:solidFill>
                        <a:round/>
                        <a:headEnd/>
                        <a:tailEnd/>
                      </a:ln>
                    </p:spPr>
                    <p:txBody>
                      <a:bodyPr wrap="none" anchor="ctr"/>
                      <a:lstStyle/>
                      <a:p>
                        <a:endParaRPr lang="sv-SE" sz="1100"/>
                      </a:p>
                    </p:txBody>
                  </p:sp>
                  <p:sp>
                    <p:nvSpPr>
                      <p:cNvPr id="20" name="Oval 179"/>
                      <p:cNvSpPr>
                        <a:spLocks noChangeArrowheads="1"/>
                      </p:cNvSpPr>
                      <p:nvPr/>
                    </p:nvSpPr>
                    <p:spPr bwMode="auto">
                      <a:xfrm>
                        <a:off x="6001" y="484"/>
                        <a:ext cx="113" cy="114"/>
                      </a:xfrm>
                      <a:prstGeom prst="ellipse">
                        <a:avLst/>
                      </a:prstGeom>
                      <a:gradFill rotWithShape="1">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2700000" scaled="1"/>
                      </a:gradFill>
                      <a:ln w="9525">
                        <a:solidFill>
                          <a:schemeClr val="tx1"/>
                        </a:solidFill>
                        <a:round/>
                        <a:headEnd/>
                        <a:tailEnd/>
                      </a:ln>
                    </p:spPr>
                    <p:txBody>
                      <a:bodyPr wrap="none" anchor="ctr"/>
                      <a:lstStyle/>
                      <a:p>
                        <a:endParaRPr lang="sv-SE" sz="1100"/>
                      </a:p>
                    </p:txBody>
                  </p:sp>
                  <p:sp>
                    <p:nvSpPr>
                      <p:cNvPr id="21" name="AutoShape 180"/>
                      <p:cNvSpPr>
                        <a:spLocks noChangeArrowheads="1"/>
                      </p:cNvSpPr>
                      <p:nvPr/>
                    </p:nvSpPr>
                    <p:spPr bwMode="auto">
                      <a:xfrm rot="10800000">
                        <a:off x="6182" y="189"/>
                        <a:ext cx="182" cy="158"/>
                      </a:xfrm>
                      <a:prstGeom prst="triangle">
                        <a:avLst>
                          <a:gd name="adj" fmla="val 50000"/>
                        </a:avLst>
                      </a:prstGeom>
                      <a:gradFill>
                        <a:gsLst>
                          <a:gs pos="100000">
                            <a:srgbClr val="FF0000">
                              <a:lumMod val="99000"/>
                              <a:lumOff val="1000"/>
                            </a:srgbClr>
                          </a:gs>
                          <a:gs pos="0">
                            <a:srgbClr val="C00000">
                              <a:lumMod val="85000"/>
                            </a:srgbClr>
                          </a:gs>
                        </a:gsLst>
                        <a:lin ang="5400000" scaled="1"/>
                      </a:gradFill>
                      <a:ln w="9525">
                        <a:solidFill>
                          <a:schemeClr val="tx1"/>
                        </a:solidFill>
                        <a:miter lim="800000"/>
                        <a:headEnd/>
                        <a:tailEnd/>
                      </a:ln>
                    </p:spPr>
                    <p:txBody>
                      <a:bodyPr wrap="none" anchor="ctr"/>
                      <a:lstStyle/>
                      <a:p>
                        <a:endParaRPr lang="sv-SE" sz="1100"/>
                      </a:p>
                    </p:txBody>
                  </p:sp>
                  <p:sp>
                    <p:nvSpPr>
                      <p:cNvPr id="22" name="Line 181"/>
                      <p:cNvSpPr>
                        <a:spLocks noChangeShapeType="1"/>
                      </p:cNvSpPr>
                      <p:nvPr/>
                    </p:nvSpPr>
                    <p:spPr bwMode="auto">
                      <a:xfrm>
                        <a:off x="6273" y="348"/>
                        <a:ext cx="0" cy="9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 name="Line 182"/>
                      <p:cNvSpPr>
                        <a:spLocks noChangeShapeType="1"/>
                      </p:cNvSpPr>
                      <p:nvPr/>
                    </p:nvSpPr>
                    <p:spPr bwMode="auto">
                      <a:xfrm flipH="1">
                        <a:off x="6114" y="439"/>
                        <a:ext cx="159"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 name="Line 183"/>
                      <p:cNvSpPr>
                        <a:spLocks noChangeShapeType="1"/>
                      </p:cNvSpPr>
                      <p:nvPr/>
                    </p:nvSpPr>
                    <p:spPr bwMode="auto">
                      <a:xfrm>
                        <a:off x="6115" y="529"/>
                        <a:ext cx="159"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 name="Line 184"/>
                      <p:cNvSpPr>
                        <a:spLocks noChangeShapeType="1"/>
                      </p:cNvSpPr>
                      <p:nvPr/>
                    </p:nvSpPr>
                    <p:spPr bwMode="auto">
                      <a:xfrm>
                        <a:off x="6273" y="529"/>
                        <a:ext cx="0" cy="1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 name="Line 185"/>
                      <p:cNvSpPr>
                        <a:spLocks noChangeShapeType="1"/>
                      </p:cNvSpPr>
                      <p:nvPr/>
                    </p:nvSpPr>
                    <p:spPr bwMode="auto">
                      <a:xfrm flipH="1">
                        <a:off x="5982" y="665"/>
                        <a:ext cx="47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 name="Line 186"/>
                      <p:cNvSpPr>
                        <a:spLocks noChangeShapeType="1"/>
                      </p:cNvSpPr>
                      <p:nvPr/>
                    </p:nvSpPr>
                    <p:spPr bwMode="auto">
                      <a:xfrm>
                        <a:off x="5982" y="665"/>
                        <a:ext cx="0" cy="1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 name="Line 187"/>
                      <p:cNvSpPr>
                        <a:spLocks noChangeShapeType="1"/>
                      </p:cNvSpPr>
                      <p:nvPr/>
                    </p:nvSpPr>
                    <p:spPr bwMode="auto">
                      <a:xfrm>
                        <a:off x="6459" y="665"/>
                        <a:ext cx="0" cy="1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 name="Line 188"/>
                      <p:cNvSpPr>
                        <a:spLocks noChangeShapeType="1"/>
                      </p:cNvSpPr>
                      <p:nvPr/>
                    </p:nvSpPr>
                    <p:spPr bwMode="auto">
                      <a:xfrm flipH="1">
                        <a:off x="6160" y="439"/>
                        <a:ext cx="113" cy="9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 name="Line 189"/>
                      <p:cNvSpPr>
                        <a:spLocks noChangeShapeType="1"/>
                      </p:cNvSpPr>
                      <p:nvPr/>
                    </p:nvSpPr>
                    <p:spPr bwMode="auto">
                      <a:xfrm flipH="1" flipV="1">
                        <a:off x="6160" y="439"/>
                        <a:ext cx="113" cy="9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sp>
              <p:nvSpPr>
                <p:cNvPr id="11" name="AutoShape 14"/>
                <p:cNvSpPr>
                  <a:spLocks noChangeArrowheads="1"/>
                </p:cNvSpPr>
                <p:nvPr/>
              </p:nvSpPr>
              <p:spPr bwMode="auto">
                <a:xfrm rot="16158">
                  <a:off x="13569925" y="6069982"/>
                  <a:ext cx="43774" cy="129745"/>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b="1"/>
                </a:p>
              </p:txBody>
            </p:sp>
            <p:sp>
              <p:nvSpPr>
                <p:cNvPr id="12" name="AutoShape 15"/>
                <p:cNvSpPr>
                  <a:spLocks noChangeArrowheads="1"/>
                </p:cNvSpPr>
                <p:nvPr/>
              </p:nvSpPr>
              <p:spPr bwMode="auto">
                <a:xfrm rot="16158">
                  <a:off x="13637325" y="6069982"/>
                  <a:ext cx="43774" cy="129745"/>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b="1"/>
                </a:p>
              </p:txBody>
            </p:sp>
            <p:sp>
              <p:nvSpPr>
                <p:cNvPr id="13" name="AutoShape 14"/>
                <p:cNvSpPr>
                  <a:spLocks noChangeArrowheads="1"/>
                </p:cNvSpPr>
                <p:nvPr/>
              </p:nvSpPr>
              <p:spPr bwMode="auto">
                <a:xfrm rot="16158">
                  <a:off x="13729640" y="6069983"/>
                  <a:ext cx="43774" cy="129745"/>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b="1"/>
                </a:p>
              </p:txBody>
            </p:sp>
            <p:sp>
              <p:nvSpPr>
                <p:cNvPr id="14" name="AutoShape 15"/>
                <p:cNvSpPr>
                  <a:spLocks noChangeArrowheads="1"/>
                </p:cNvSpPr>
                <p:nvPr/>
              </p:nvSpPr>
              <p:spPr bwMode="auto">
                <a:xfrm rot="16158">
                  <a:off x="13801371" y="6069983"/>
                  <a:ext cx="43774" cy="129745"/>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b="1"/>
                </a:p>
              </p:txBody>
            </p:sp>
          </p:grpSp>
        </p:grpSp>
        <p:cxnSp>
          <p:nvCxnSpPr>
            <p:cNvPr id="7" name="Straight Connector 4"/>
            <p:cNvCxnSpPr>
              <a:cxnSpLocks noChangeShapeType="1"/>
              <a:stCxn id="123" idx="3"/>
              <a:endCxn id="121" idx="1"/>
            </p:cNvCxnSpPr>
            <p:nvPr/>
          </p:nvCxnSpPr>
          <p:spPr bwMode="auto">
            <a:xfrm flipV="1">
              <a:off x="4176823" y="1368063"/>
              <a:ext cx="273868" cy="405"/>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aphicFrame>
        <p:nvGraphicFramePr>
          <p:cNvPr id="3" name="Table 2"/>
          <p:cNvGraphicFramePr>
            <a:graphicFrameLocks noGrp="1"/>
          </p:cNvGraphicFramePr>
          <p:nvPr>
            <p:extLst>
              <p:ext uri="{D42A27DB-BD31-4B8C-83A1-F6EECF244321}">
                <p14:modId xmlns:p14="http://schemas.microsoft.com/office/powerpoint/2010/main" val="3573410710"/>
              </p:ext>
            </p:extLst>
          </p:nvPr>
        </p:nvGraphicFramePr>
        <p:xfrm>
          <a:off x="132224" y="5301208"/>
          <a:ext cx="3186415" cy="1341120"/>
        </p:xfrm>
        <a:graphic>
          <a:graphicData uri="http://schemas.openxmlformats.org/drawingml/2006/table">
            <a:tbl>
              <a:tblPr firstRow="1" bandRow="1">
                <a:tableStyleId>{5940675A-B579-460E-94D1-54222C63F5DA}</a:tableStyleId>
              </a:tblPr>
              <a:tblGrid>
                <a:gridCol w="1801984"/>
                <a:gridCol w="1384431"/>
              </a:tblGrid>
              <a:tr h="262828">
                <a:tc>
                  <a:txBody>
                    <a:bodyPr/>
                    <a:lstStyle/>
                    <a:p>
                      <a:r>
                        <a:rPr lang="en-US" sz="1600" b="1" dirty="0" smtClean="0"/>
                        <a:t>Energy</a:t>
                      </a:r>
                      <a:endParaRPr lang="sv-SE" sz="1600" b="1" dirty="0"/>
                    </a:p>
                  </a:txBody>
                  <a:tcPr/>
                </a:tc>
                <a:tc>
                  <a:txBody>
                    <a:bodyPr/>
                    <a:lstStyle/>
                    <a:p>
                      <a:r>
                        <a:rPr lang="en-US" sz="1600" dirty="0" smtClean="0"/>
                        <a:t>270 MeV</a:t>
                      </a:r>
                      <a:endParaRPr lang="sv-SE" sz="1600" dirty="0"/>
                    </a:p>
                  </a:txBody>
                  <a:tcPr/>
                </a:tc>
              </a:tr>
              <a:tr h="262828">
                <a:tc>
                  <a:txBody>
                    <a:bodyPr/>
                    <a:lstStyle/>
                    <a:p>
                      <a:r>
                        <a:rPr lang="en-US" sz="1600" b="1" dirty="0" smtClean="0"/>
                        <a:t>Energy spread</a:t>
                      </a:r>
                      <a:endParaRPr lang="sv-SE" sz="1600" b="1" dirty="0"/>
                    </a:p>
                  </a:txBody>
                  <a:tcPr/>
                </a:tc>
                <a:tc>
                  <a:txBody>
                    <a:bodyPr/>
                    <a:lstStyle/>
                    <a:p>
                      <a:r>
                        <a:rPr lang="en-US" sz="1600" dirty="0" smtClean="0"/>
                        <a:t>0.5 %</a:t>
                      </a:r>
                      <a:r>
                        <a:rPr lang="en-US" sz="1600" baseline="0" dirty="0" smtClean="0"/>
                        <a:t> (</a:t>
                      </a:r>
                      <a:r>
                        <a:rPr lang="en-US" sz="1600" baseline="0" dirty="0" err="1" smtClean="0"/>
                        <a:t>fwhm</a:t>
                      </a:r>
                      <a:r>
                        <a:rPr lang="en-US" sz="1600" baseline="0" dirty="0" smtClean="0"/>
                        <a:t>)</a:t>
                      </a:r>
                      <a:endParaRPr lang="sv-SE" sz="1600" dirty="0"/>
                    </a:p>
                  </a:txBody>
                  <a:tcPr/>
                </a:tc>
              </a:tr>
              <a:tr h="262828">
                <a:tc>
                  <a:txBody>
                    <a:bodyPr/>
                    <a:lstStyle/>
                    <a:p>
                      <a:r>
                        <a:rPr lang="en-US" sz="1600" b="1" dirty="0" smtClean="0"/>
                        <a:t>Norm</a:t>
                      </a:r>
                      <a:r>
                        <a:rPr lang="en-US" sz="1600" b="1" baseline="0" dirty="0" smtClean="0"/>
                        <a:t> emittance x</a:t>
                      </a:r>
                      <a:endParaRPr lang="sv-SE" sz="1600" b="1" dirty="0"/>
                    </a:p>
                  </a:txBody>
                  <a:tcPr/>
                </a:tc>
                <a:tc>
                  <a:txBody>
                    <a:bodyPr/>
                    <a:lstStyle/>
                    <a:p>
                      <a:r>
                        <a:rPr lang="en-US" sz="1600" dirty="0" smtClean="0"/>
                        <a:t>5.5 mm </a:t>
                      </a:r>
                      <a:r>
                        <a:rPr lang="en-US" sz="1600" dirty="0" err="1" smtClean="0"/>
                        <a:t>mrad</a:t>
                      </a:r>
                      <a:endParaRPr lang="sv-SE" sz="1600" dirty="0"/>
                    </a:p>
                  </a:txBody>
                  <a:tcPr/>
                </a:tc>
              </a:tr>
              <a:tr h="262828">
                <a:tc>
                  <a:txBody>
                    <a:bodyPr/>
                    <a:lstStyle/>
                    <a:p>
                      <a:r>
                        <a:rPr lang="en-US" sz="1600" b="1" dirty="0" smtClean="0">
                          <a:solidFill>
                            <a:schemeClr val="tx1"/>
                          </a:solidFill>
                        </a:rPr>
                        <a:t>Charge</a:t>
                      </a:r>
                      <a:endParaRPr lang="sv-SE" sz="1600" b="1" dirty="0">
                        <a:solidFill>
                          <a:schemeClr val="tx1"/>
                        </a:solidFill>
                      </a:endParaRPr>
                    </a:p>
                  </a:txBody>
                  <a:tcPr/>
                </a:tc>
                <a:tc>
                  <a:txBody>
                    <a:bodyPr/>
                    <a:lstStyle/>
                    <a:p>
                      <a:r>
                        <a:rPr lang="en-US" sz="1600" dirty="0" smtClean="0">
                          <a:solidFill>
                            <a:schemeClr val="tx1"/>
                          </a:solidFill>
                        </a:rPr>
                        <a:t>~ 280 pC</a:t>
                      </a:r>
                      <a:endParaRPr lang="sv-SE" sz="1600" dirty="0">
                        <a:solidFill>
                          <a:schemeClr val="tx1"/>
                        </a:solidFill>
                      </a:endParaRPr>
                    </a:p>
                  </a:txBody>
                  <a:tcPr/>
                </a:tc>
              </a:tr>
            </a:tbl>
          </a:graphicData>
        </a:graphic>
      </p:graphicFrame>
      <p:cxnSp>
        <p:nvCxnSpPr>
          <p:cNvPr id="162" name="Straight Arrow Connector 161"/>
          <p:cNvCxnSpPr/>
          <p:nvPr/>
        </p:nvCxnSpPr>
        <p:spPr>
          <a:xfrm flipV="1">
            <a:off x="1241777" y="2668852"/>
            <a:ext cx="714463" cy="2632356"/>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916810" y="4581128"/>
            <a:ext cx="811318"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rPr>
              <a:t>MS1</a:t>
            </a:r>
            <a:endParaRPr lang="sv-SE" sz="1600" b="1" dirty="0">
              <a:solidFill>
                <a:schemeClr val="tx1"/>
              </a:solidFill>
            </a:endParaRPr>
          </a:p>
        </p:txBody>
      </p:sp>
      <p:graphicFrame>
        <p:nvGraphicFramePr>
          <p:cNvPr id="167" name="Table 166"/>
          <p:cNvGraphicFramePr>
            <a:graphicFrameLocks noGrp="1"/>
          </p:cNvGraphicFramePr>
          <p:nvPr>
            <p:extLst>
              <p:ext uri="{D42A27DB-BD31-4B8C-83A1-F6EECF244321}">
                <p14:modId xmlns:p14="http://schemas.microsoft.com/office/powerpoint/2010/main" val="3221974460"/>
              </p:ext>
            </p:extLst>
          </p:nvPr>
        </p:nvGraphicFramePr>
        <p:xfrm>
          <a:off x="2168901" y="3501008"/>
          <a:ext cx="3147212" cy="1676400"/>
        </p:xfrm>
        <a:graphic>
          <a:graphicData uri="http://schemas.openxmlformats.org/drawingml/2006/table">
            <a:tbl>
              <a:tblPr firstRow="1" bandRow="1">
                <a:tableStyleId>{5940675A-B579-460E-94D1-54222C63F5DA}</a:tableStyleId>
              </a:tblPr>
              <a:tblGrid>
                <a:gridCol w="1779814"/>
                <a:gridCol w="1367398"/>
              </a:tblGrid>
              <a:tr h="262828">
                <a:tc>
                  <a:txBody>
                    <a:bodyPr/>
                    <a:lstStyle/>
                    <a:p>
                      <a:r>
                        <a:rPr lang="en-US" sz="1600" b="1" dirty="0" smtClean="0"/>
                        <a:t>Energy</a:t>
                      </a:r>
                      <a:endParaRPr lang="sv-SE" sz="1600" b="1" dirty="0"/>
                    </a:p>
                  </a:txBody>
                  <a:tcPr/>
                </a:tc>
                <a:tc>
                  <a:txBody>
                    <a:bodyPr/>
                    <a:lstStyle/>
                    <a:p>
                      <a:r>
                        <a:rPr lang="en-US" sz="1600" dirty="0" smtClean="0"/>
                        <a:t>270 MeV</a:t>
                      </a:r>
                      <a:endParaRPr lang="sv-SE" sz="1600" dirty="0"/>
                    </a:p>
                  </a:txBody>
                  <a:tcPr/>
                </a:tc>
              </a:tr>
              <a:tr h="262828">
                <a:tc>
                  <a:txBody>
                    <a:bodyPr/>
                    <a:lstStyle/>
                    <a:p>
                      <a:r>
                        <a:rPr lang="en-US" sz="1600" b="1" dirty="0" smtClean="0"/>
                        <a:t>Energy spread</a:t>
                      </a:r>
                      <a:endParaRPr lang="sv-SE" sz="1600" b="1" dirty="0"/>
                    </a:p>
                  </a:txBody>
                  <a:tcPr/>
                </a:tc>
                <a:tc>
                  <a:txBody>
                    <a:bodyPr/>
                    <a:lstStyle/>
                    <a:p>
                      <a:r>
                        <a:rPr lang="en-US" sz="1600" dirty="0" smtClean="0"/>
                        <a:t>0.5 %</a:t>
                      </a:r>
                      <a:r>
                        <a:rPr lang="en-US" sz="1600" baseline="0" dirty="0" smtClean="0"/>
                        <a:t> (</a:t>
                      </a:r>
                      <a:r>
                        <a:rPr lang="en-US" sz="1600" baseline="0" dirty="0" err="1" smtClean="0"/>
                        <a:t>fwhm</a:t>
                      </a:r>
                      <a:r>
                        <a:rPr lang="en-US" sz="1600" baseline="0" dirty="0" smtClean="0"/>
                        <a:t>)</a:t>
                      </a:r>
                      <a:endParaRPr lang="sv-SE" sz="1600" dirty="0"/>
                    </a:p>
                  </a:txBody>
                  <a:tcPr/>
                </a:tc>
              </a:tr>
              <a:tr h="262828">
                <a:tc>
                  <a:txBody>
                    <a:bodyPr/>
                    <a:lstStyle/>
                    <a:p>
                      <a:r>
                        <a:rPr lang="en-US" sz="1600" b="1" dirty="0" smtClean="0"/>
                        <a:t>Norm</a:t>
                      </a:r>
                      <a:r>
                        <a:rPr lang="en-US" sz="1600" b="1" baseline="0" dirty="0" smtClean="0"/>
                        <a:t> emittance x</a:t>
                      </a:r>
                      <a:endParaRPr lang="sv-SE" sz="1600" b="1" dirty="0"/>
                    </a:p>
                  </a:txBody>
                  <a:tcPr/>
                </a:tc>
                <a:tc>
                  <a:txBody>
                    <a:bodyPr/>
                    <a:lstStyle/>
                    <a:p>
                      <a:r>
                        <a:rPr lang="en-US" sz="1600" dirty="0" smtClean="0"/>
                        <a:t>12 mm </a:t>
                      </a:r>
                      <a:r>
                        <a:rPr lang="en-US" sz="1600" dirty="0" err="1" smtClean="0"/>
                        <a:t>mrad</a:t>
                      </a:r>
                      <a:endParaRPr lang="sv-SE" sz="1600" dirty="0"/>
                    </a:p>
                  </a:txBody>
                  <a:tcPr/>
                </a:tc>
              </a:tr>
              <a:tr h="2628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smtClean="0"/>
                        <a:t>Norm</a:t>
                      </a:r>
                      <a:r>
                        <a:rPr lang="en-US" sz="1600" b="1" baseline="0" dirty="0" smtClean="0"/>
                        <a:t> emittance y</a:t>
                      </a:r>
                      <a:endParaRPr lang="sv-SE" sz="1600" b="1" dirty="0" smtClean="0"/>
                    </a:p>
                  </a:txBody>
                  <a:tcPr/>
                </a:tc>
                <a:tc>
                  <a:txBody>
                    <a:bodyPr/>
                    <a:lstStyle/>
                    <a:p>
                      <a:r>
                        <a:rPr lang="en-US" sz="1600" dirty="0" smtClean="0"/>
                        <a:t>4.7 mm </a:t>
                      </a:r>
                      <a:r>
                        <a:rPr lang="en-US" sz="1600" dirty="0" err="1" smtClean="0"/>
                        <a:t>mrad</a:t>
                      </a:r>
                      <a:endParaRPr lang="sv-SE" sz="1600" dirty="0"/>
                    </a:p>
                  </a:txBody>
                  <a:tcPr/>
                </a:tc>
              </a:tr>
              <a:tr h="262828">
                <a:tc>
                  <a:txBody>
                    <a:bodyPr/>
                    <a:lstStyle/>
                    <a:p>
                      <a:r>
                        <a:rPr lang="en-US" sz="1600" b="1" dirty="0" smtClean="0">
                          <a:solidFill>
                            <a:schemeClr val="tx1"/>
                          </a:solidFill>
                        </a:rPr>
                        <a:t>Charge</a:t>
                      </a:r>
                      <a:endParaRPr lang="sv-SE" sz="1600" b="1" dirty="0">
                        <a:solidFill>
                          <a:schemeClr val="tx1"/>
                        </a:solidFill>
                      </a:endParaRPr>
                    </a:p>
                  </a:txBody>
                  <a:tcPr/>
                </a:tc>
                <a:tc>
                  <a:txBody>
                    <a:bodyPr/>
                    <a:lstStyle/>
                    <a:p>
                      <a:r>
                        <a:rPr lang="en-US" sz="1600" dirty="0" smtClean="0">
                          <a:solidFill>
                            <a:schemeClr val="tx1"/>
                          </a:solidFill>
                        </a:rPr>
                        <a:t>~ 280 pC</a:t>
                      </a:r>
                      <a:endParaRPr lang="sv-SE" sz="1600" dirty="0">
                        <a:solidFill>
                          <a:schemeClr val="tx1"/>
                        </a:solidFill>
                      </a:endParaRPr>
                    </a:p>
                  </a:txBody>
                  <a:tcPr/>
                </a:tc>
              </a:tr>
            </a:tbl>
          </a:graphicData>
        </a:graphic>
      </p:graphicFrame>
      <p:cxnSp>
        <p:nvCxnSpPr>
          <p:cNvPr id="164" name="Straight Arrow Connector 163"/>
          <p:cNvCxnSpPr/>
          <p:nvPr/>
        </p:nvCxnSpPr>
        <p:spPr>
          <a:xfrm flipH="1" flipV="1">
            <a:off x="3391415" y="2410582"/>
            <a:ext cx="445866" cy="1090426"/>
          </a:xfrm>
          <a:prstGeom prst="straightConnector1">
            <a:avLst/>
          </a:prstGeom>
          <a:ln w="57150">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168" name="Rectangle 167"/>
          <p:cNvSpPr/>
          <p:nvPr/>
        </p:nvSpPr>
        <p:spPr>
          <a:xfrm>
            <a:off x="3264439" y="2828359"/>
            <a:ext cx="853121"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rPr>
              <a:t>MS2</a:t>
            </a:r>
            <a:endParaRPr lang="sv-SE" sz="1600" b="1" dirty="0">
              <a:solidFill>
                <a:schemeClr val="tx1"/>
              </a:solidFill>
            </a:endParaRPr>
          </a:p>
        </p:txBody>
      </p:sp>
      <p:graphicFrame>
        <p:nvGraphicFramePr>
          <p:cNvPr id="175" name="Table 174"/>
          <p:cNvGraphicFramePr>
            <a:graphicFrameLocks noGrp="1"/>
          </p:cNvGraphicFramePr>
          <p:nvPr>
            <p:extLst>
              <p:ext uri="{D42A27DB-BD31-4B8C-83A1-F6EECF244321}">
                <p14:modId xmlns:p14="http://schemas.microsoft.com/office/powerpoint/2010/main" val="1006997259"/>
              </p:ext>
            </p:extLst>
          </p:nvPr>
        </p:nvGraphicFramePr>
        <p:xfrm>
          <a:off x="5800688" y="4772922"/>
          <a:ext cx="3171826" cy="1341120"/>
        </p:xfrm>
        <a:graphic>
          <a:graphicData uri="http://schemas.openxmlformats.org/drawingml/2006/table">
            <a:tbl>
              <a:tblPr firstRow="1" bandRow="1">
                <a:tableStyleId>{5940675A-B579-460E-94D1-54222C63F5DA}</a:tableStyleId>
              </a:tblPr>
              <a:tblGrid>
                <a:gridCol w="1743774"/>
                <a:gridCol w="1428052"/>
              </a:tblGrid>
              <a:tr h="262828">
                <a:tc>
                  <a:txBody>
                    <a:bodyPr/>
                    <a:lstStyle/>
                    <a:p>
                      <a:r>
                        <a:rPr lang="en-US" sz="1600" b="1" dirty="0" smtClean="0"/>
                        <a:t>Energy</a:t>
                      </a:r>
                      <a:endParaRPr lang="sv-SE" sz="1600" b="1" dirty="0"/>
                    </a:p>
                  </a:txBody>
                  <a:tcPr/>
                </a:tc>
                <a:tc>
                  <a:txBody>
                    <a:bodyPr/>
                    <a:lstStyle/>
                    <a:p>
                      <a:r>
                        <a:rPr lang="en-US" sz="1600" dirty="0" smtClean="0"/>
                        <a:t>3 GeV</a:t>
                      </a:r>
                      <a:endParaRPr lang="sv-SE" sz="1600" dirty="0"/>
                    </a:p>
                  </a:txBody>
                  <a:tcPr/>
                </a:tc>
              </a:tr>
              <a:tr h="262828">
                <a:tc>
                  <a:txBody>
                    <a:bodyPr/>
                    <a:lstStyle/>
                    <a:p>
                      <a:r>
                        <a:rPr lang="en-US" sz="1600" b="1" dirty="0" smtClean="0">
                          <a:solidFill>
                            <a:schemeClr val="tx1"/>
                          </a:solidFill>
                        </a:rPr>
                        <a:t>Energy spread</a:t>
                      </a:r>
                      <a:endParaRPr lang="sv-SE" sz="1600" b="1" dirty="0">
                        <a:solidFill>
                          <a:schemeClr val="tx1"/>
                        </a:solidFill>
                      </a:endParaRPr>
                    </a:p>
                  </a:txBody>
                  <a:tcPr/>
                </a:tc>
                <a:tc>
                  <a:txBody>
                    <a:bodyPr/>
                    <a:lstStyle/>
                    <a:p>
                      <a:r>
                        <a:rPr lang="en-US" sz="1600" dirty="0" smtClean="0">
                          <a:solidFill>
                            <a:schemeClr val="tx1"/>
                          </a:solidFill>
                        </a:rPr>
                        <a:t>0.6 %</a:t>
                      </a:r>
                      <a:r>
                        <a:rPr lang="en-US" sz="1600" baseline="0" dirty="0" smtClean="0">
                          <a:solidFill>
                            <a:schemeClr val="tx1"/>
                          </a:solidFill>
                        </a:rPr>
                        <a:t> (</a:t>
                      </a:r>
                      <a:r>
                        <a:rPr lang="en-US" sz="1600" baseline="0" dirty="0" err="1" smtClean="0">
                          <a:solidFill>
                            <a:schemeClr val="tx1"/>
                          </a:solidFill>
                        </a:rPr>
                        <a:t>fwhm</a:t>
                      </a:r>
                      <a:r>
                        <a:rPr lang="en-US" sz="1600" baseline="0" dirty="0" smtClean="0">
                          <a:solidFill>
                            <a:schemeClr val="tx1"/>
                          </a:solidFill>
                        </a:rPr>
                        <a:t>)</a:t>
                      </a:r>
                      <a:endParaRPr lang="sv-SE" sz="1600" dirty="0">
                        <a:solidFill>
                          <a:schemeClr val="tx1"/>
                        </a:solidFill>
                      </a:endParaRPr>
                    </a:p>
                  </a:txBody>
                  <a:tcPr/>
                </a:tc>
              </a:tr>
              <a:tr h="262828">
                <a:tc>
                  <a:txBody>
                    <a:bodyPr/>
                    <a:lstStyle/>
                    <a:p>
                      <a:r>
                        <a:rPr lang="en-US" sz="1600" b="1" dirty="0" smtClean="0">
                          <a:solidFill>
                            <a:schemeClr val="tx1"/>
                          </a:solidFill>
                        </a:rPr>
                        <a:t>Norm</a:t>
                      </a:r>
                      <a:r>
                        <a:rPr lang="en-US" sz="1600" b="1" baseline="0" dirty="0" smtClean="0">
                          <a:solidFill>
                            <a:schemeClr val="tx1"/>
                          </a:solidFill>
                        </a:rPr>
                        <a:t> emittance x</a:t>
                      </a:r>
                      <a:endParaRPr lang="sv-SE" sz="1600" b="1" dirty="0">
                        <a:solidFill>
                          <a:schemeClr val="tx1"/>
                        </a:solidFill>
                      </a:endParaRPr>
                    </a:p>
                  </a:txBody>
                  <a:tcPr/>
                </a:tc>
                <a:tc>
                  <a:txBody>
                    <a:bodyPr/>
                    <a:lstStyle/>
                    <a:p>
                      <a:r>
                        <a:rPr lang="en-US" sz="1600" dirty="0" smtClean="0">
                          <a:solidFill>
                            <a:schemeClr val="tx1"/>
                          </a:solidFill>
                        </a:rPr>
                        <a:t>15 mm </a:t>
                      </a:r>
                      <a:r>
                        <a:rPr lang="en-US" sz="1600" dirty="0" err="1" smtClean="0">
                          <a:solidFill>
                            <a:schemeClr val="tx1"/>
                          </a:solidFill>
                        </a:rPr>
                        <a:t>mrad</a:t>
                      </a:r>
                      <a:endParaRPr lang="sv-SE" sz="1600" dirty="0">
                        <a:solidFill>
                          <a:schemeClr val="tx1"/>
                        </a:solidFill>
                      </a:endParaRPr>
                    </a:p>
                  </a:txBody>
                  <a:tcPr/>
                </a:tc>
              </a:tr>
              <a:tr h="262828">
                <a:tc>
                  <a:txBody>
                    <a:bodyPr/>
                    <a:lstStyle/>
                    <a:p>
                      <a:r>
                        <a:rPr lang="en-US" sz="1600" b="1" dirty="0" smtClean="0">
                          <a:solidFill>
                            <a:schemeClr val="tx1"/>
                          </a:solidFill>
                        </a:rPr>
                        <a:t>Charge</a:t>
                      </a:r>
                      <a:endParaRPr lang="sv-SE" sz="1600" b="1" dirty="0">
                        <a:solidFill>
                          <a:schemeClr val="tx1"/>
                        </a:solidFill>
                      </a:endParaRPr>
                    </a:p>
                  </a:txBody>
                  <a:tcPr/>
                </a:tc>
                <a:tc>
                  <a:txBody>
                    <a:bodyPr/>
                    <a:lstStyle/>
                    <a:p>
                      <a:r>
                        <a:rPr lang="en-US" sz="1600" dirty="0" smtClean="0">
                          <a:solidFill>
                            <a:schemeClr val="tx1"/>
                          </a:solidFill>
                        </a:rPr>
                        <a:t>~ 220 pC</a:t>
                      </a:r>
                      <a:endParaRPr lang="sv-SE" sz="1600" dirty="0">
                        <a:solidFill>
                          <a:schemeClr val="tx1"/>
                        </a:solidFill>
                      </a:endParaRPr>
                    </a:p>
                  </a:txBody>
                  <a:tcPr/>
                </a:tc>
              </a:tr>
            </a:tbl>
          </a:graphicData>
        </a:graphic>
      </p:graphicFrame>
      <p:cxnSp>
        <p:nvCxnSpPr>
          <p:cNvPr id="172" name="Straight Arrow Connector 171"/>
          <p:cNvCxnSpPr>
            <a:stCxn id="175" idx="0"/>
          </p:cNvCxnSpPr>
          <p:nvPr/>
        </p:nvCxnSpPr>
        <p:spPr>
          <a:xfrm flipH="1" flipV="1">
            <a:off x="6601795" y="2399124"/>
            <a:ext cx="784806" cy="237379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176" name="Rectangle 175"/>
          <p:cNvSpPr/>
          <p:nvPr/>
        </p:nvSpPr>
        <p:spPr>
          <a:xfrm>
            <a:off x="5964994" y="3704983"/>
            <a:ext cx="1363564" cy="56009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rPr>
              <a:t>MS3/TR3</a:t>
            </a:r>
            <a:endParaRPr lang="sv-SE" sz="1600" b="1" dirty="0">
              <a:solidFill>
                <a:schemeClr val="tx1"/>
              </a:solidFill>
            </a:endParaRPr>
          </a:p>
        </p:txBody>
      </p:sp>
      <p:sp>
        <p:nvSpPr>
          <p:cNvPr id="169" name="TextBox 168"/>
          <p:cNvSpPr txBox="1"/>
          <p:nvPr/>
        </p:nvSpPr>
        <p:spPr>
          <a:xfrm>
            <a:off x="7550043" y="4111188"/>
            <a:ext cx="1379032" cy="307777"/>
          </a:xfrm>
          <a:prstGeom prst="rect">
            <a:avLst/>
          </a:prstGeom>
          <a:noFill/>
        </p:spPr>
        <p:txBody>
          <a:bodyPr wrap="none" rtlCol="0">
            <a:spAutoFit/>
          </a:bodyPr>
          <a:lstStyle/>
          <a:p>
            <a:r>
              <a:rPr lang="sv-SE" sz="1400" dirty="0" smtClean="0">
                <a:solidFill>
                  <a:schemeClr val="accent1"/>
                </a:solidFill>
              </a:rPr>
              <a:t>Slide by S.Thorin</a:t>
            </a:r>
            <a:endParaRPr lang="en-US" sz="1400" dirty="0" err="1" smtClean="0">
              <a:solidFill>
                <a:schemeClr val="accent1"/>
              </a:solidFill>
            </a:endParaRPr>
          </a:p>
        </p:txBody>
      </p:sp>
    </p:spTree>
    <p:extLst>
      <p:ext uri="{BB962C8B-B14F-4D97-AF65-F5344CB8AC3E}">
        <p14:creationId xmlns:p14="http://schemas.microsoft.com/office/powerpoint/2010/main" val="29795650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43398"/>
            <a:ext cx="8544048" cy="642536"/>
          </a:xfrm>
        </p:spPr>
        <p:txBody>
          <a:bodyPr>
            <a:normAutofit/>
          </a:bodyPr>
          <a:lstStyle/>
          <a:p>
            <a:pPr algn="ctr"/>
            <a:r>
              <a:rPr lang="en-US" dirty="0" smtClean="0"/>
              <a:t>LINAC Mode Switching and Feedback</a:t>
            </a: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9363" y="819200"/>
            <a:ext cx="4726995" cy="21960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4956" y="3284984"/>
            <a:ext cx="3823656" cy="2880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628800"/>
            <a:ext cx="4248957" cy="3861048"/>
          </a:xfrm>
          <a:prstGeom prst="rect">
            <a:avLst/>
          </a:prstGeom>
        </p:spPr>
      </p:pic>
    </p:spTree>
    <p:extLst>
      <p:ext uri="{BB962C8B-B14F-4D97-AF65-F5344CB8AC3E}">
        <p14:creationId xmlns:p14="http://schemas.microsoft.com/office/powerpoint/2010/main" val="3746278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60" y="260648"/>
            <a:ext cx="9125339" cy="626968"/>
          </a:xfrm>
        </p:spPr>
        <p:txBody>
          <a:bodyPr>
            <a:normAutofit fontScale="90000"/>
          </a:bodyPr>
          <a:lstStyle/>
          <a:p>
            <a:r>
              <a:rPr lang="en-US" dirty="0" smtClean="0"/>
              <a:t>Installation and Start of Commissioning 1.5 GeV Ring</a:t>
            </a:r>
            <a:endParaRPr lang="en-US" dirty="0"/>
          </a:p>
        </p:txBody>
      </p:sp>
      <p:pic>
        <p:nvPicPr>
          <p:cNvPr id="3" name="Picture 2"/>
          <p:cNvPicPr>
            <a:picLocks noChangeAspect="1"/>
          </p:cNvPicPr>
          <p:nvPr/>
        </p:nvPicPr>
        <p:blipFill>
          <a:blip r:embed="rId2" cstate="print">
            <a:extLst>
              <a:ext uri="{BEBA8EAE-BF5A-486C-A8C5-ECC9F3942E4B}">
                <a14:imgProps xmlns:a14="http://schemas.microsoft.com/office/drawing/2010/main">
                  <a14:imgLayer r:embed="rId3">
                    <a14:imgEffect>
                      <a14:brightnessContrast bright="-6000"/>
                    </a14:imgEffect>
                  </a14:imgLayer>
                </a14:imgProps>
              </a:ext>
              <a:ext uri="{28A0092B-C50C-407E-A947-70E740481C1C}">
                <a14:useLocalDpi xmlns:a14="http://schemas.microsoft.com/office/drawing/2010/main" val="0"/>
              </a:ext>
            </a:extLst>
          </a:blip>
          <a:stretch>
            <a:fillRect/>
          </a:stretch>
        </p:blipFill>
        <p:spPr>
          <a:xfrm>
            <a:off x="251520" y="1052736"/>
            <a:ext cx="3744416" cy="2808312"/>
          </a:xfrm>
          <a:prstGeom prst="rect">
            <a:avLst/>
          </a:prstGeom>
        </p:spPr>
      </p:pic>
      <p:pic>
        <p:nvPicPr>
          <p:cNvPr id="4" name="Picture 3"/>
          <p:cNvPicPr>
            <a:picLocks noChangeAspect="1"/>
          </p:cNvPicPr>
          <p:nvPr/>
        </p:nvPicPr>
        <p:blipFill>
          <a:blip r:embed="rId4" cstate="print">
            <a:extLst>
              <a:ext uri="{BEBA8EAE-BF5A-486C-A8C5-ECC9F3942E4B}">
                <a14:imgProps xmlns:a14="http://schemas.microsoft.com/office/drawing/2010/main">
                  <a14:imgLayer r:embed="rId5">
                    <a14:imgEffect>
                      <a14:brightnessContrast bright="-14000"/>
                    </a14:imgEffect>
                  </a14:imgLayer>
                </a14:imgProps>
              </a:ext>
              <a:ext uri="{28A0092B-C50C-407E-A947-70E740481C1C}">
                <a14:useLocalDpi xmlns:a14="http://schemas.microsoft.com/office/drawing/2010/main" val="0"/>
              </a:ext>
            </a:extLst>
          </a:blip>
          <a:stretch>
            <a:fillRect/>
          </a:stretch>
        </p:blipFill>
        <p:spPr>
          <a:xfrm>
            <a:off x="4283968" y="2924944"/>
            <a:ext cx="4475988" cy="3356991"/>
          </a:xfrm>
          <a:prstGeom prst="rect">
            <a:avLst/>
          </a:prstGeom>
        </p:spPr>
      </p:pic>
    </p:spTree>
    <p:extLst>
      <p:ext uri="{BB962C8B-B14F-4D97-AF65-F5344CB8AC3E}">
        <p14:creationId xmlns:p14="http://schemas.microsoft.com/office/powerpoint/2010/main" val="303542114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16632"/>
            <a:ext cx="7593294" cy="660048"/>
          </a:xfrm>
        </p:spPr>
        <p:txBody>
          <a:bodyPr/>
          <a:lstStyle/>
          <a:p>
            <a:r>
              <a:rPr lang="sv-SE" dirty="0" smtClean="0"/>
              <a:t>Main Problems/Difficulties</a:t>
            </a:r>
            <a:endParaRPr lang="en-US" dirty="0"/>
          </a:p>
        </p:txBody>
      </p:sp>
      <p:sp>
        <p:nvSpPr>
          <p:cNvPr id="3" name="Content Placeholder 2"/>
          <p:cNvSpPr>
            <a:spLocks noGrp="1"/>
          </p:cNvSpPr>
          <p:nvPr>
            <p:ph idx="1"/>
          </p:nvPr>
        </p:nvSpPr>
        <p:spPr>
          <a:xfrm>
            <a:off x="395536" y="980728"/>
            <a:ext cx="8352928" cy="4680520"/>
          </a:xfrm>
        </p:spPr>
        <p:txBody>
          <a:bodyPr>
            <a:normAutofit/>
          </a:bodyPr>
          <a:lstStyle/>
          <a:p>
            <a:r>
              <a:rPr lang="sv-SE" dirty="0" smtClean="0"/>
              <a:t>RF </a:t>
            </a:r>
            <a:r>
              <a:rPr lang="sv-SE" dirty="0"/>
              <a:t>Cavity Conditioning</a:t>
            </a:r>
          </a:p>
          <a:p>
            <a:r>
              <a:rPr lang="sv-SE" dirty="0" smtClean="0"/>
              <a:t>Diagnostic </a:t>
            </a:r>
            <a:r>
              <a:rPr lang="sv-SE" dirty="0"/>
              <a:t>System Commissioning</a:t>
            </a:r>
          </a:p>
          <a:p>
            <a:pPr lvl="1"/>
            <a:r>
              <a:rPr lang="sv-SE" dirty="0" smtClean="0"/>
              <a:t>BPMs</a:t>
            </a:r>
          </a:p>
          <a:p>
            <a:r>
              <a:rPr lang="sv-SE" dirty="0" smtClean="0"/>
              <a:t>Kicker Magnet PS failure</a:t>
            </a:r>
          </a:p>
          <a:p>
            <a:r>
              <a:rPr lang="sv-SE" dirty="0" smtClean="0"/>
              <a:t>Gun Klystron Failures</a:t>
            </a:r>
          </a:p>
          <a:p>
            <a:r>
              <a:rPr lang="sv-SE" dirty="0" smtClean="0"/>
              <a:t>Long Radiation Surveys</a:t>
            </a:r>
          </a:p>
          <a:p>
            <a:r>
              <a:rPr lang="sv-SE" dirty="0" smtClean="0"/>
              <a:t>Cooling  System Failures</a:t>
            </a:r>
          </a:p>
          <a:p>
            <a:r>
              <a:rPr lang="sv-SE" dirty="0" smtClean="0"/>
              <a:t>PS Failures</a:t>
            </a:r>
          </a:p>
          <a:p>
            <a:r>
              <a:rPr lang="sv-SE" dirty="0" smtClean="0"/>
              <a:t>Heating of chambers (in photon beam pipe)</a:t>
            </a:r>
          </a:p>
        </p:txBody>
      </p:sp>
    </p:spTree>
    <p:extLst>
      <p:ext uri="{BB962C8B-B14F-4D97-AF65-F5344CB8AC3E}">
        <p14:creationId xmlns:p14="http://schemas.microsoft.com/office/powerpoint/2010/main" val="3008957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44624"/>
            <a:ext cx="7593294" cy="698976"/>
          </a:xfrm>
        </p:spPr>
        <p:txBody>
          <a:bodyPr>
            <a:normAutofit/>
          </a:bodyPr>
          <a:lstStyle/>
          <a:p>
            <a:r>
              <a:rPr lang="sv-SE" dirty="0" smtClean="0"/>
              <a:t>Next Steps</a:t>
            </a:r>
            <a:endParaRPr lang="en-US" dirty="0"/>
          </a:p>
        </p:txBody>
      </p:sp>
      <p:sp>
        <p:nvSpPr>
          <p:cNvPr id="3" name="Content Placeholder 2"/>
          <p:cNvSpPr>
            <a:spLocks noGrp="1"/>
          </p:cNvSpPr>
          <p:nvPr>
            <p:ph idx="1"/>
          </p:nvPr>
        </p:nvSpPr>
        <p:spPr>
          <a:xfrm>
            <a:off x="539552" y="908720"/>
            <a:ext cx="7992888" cy="5328592"/>
          </a:xfrm>
        </p:spPr>
        <p:txBody>
          <a:bodyPr>
            <a:normAutofit/>
          </a:bodyPr>
          <a:lstStyle/>
          <a:p>
            <a:pPr marL="254000" lvl="1" indent="-254000">
              <a:spcBef>
                <a:spcPts val="1000"/>
              </a:spcBef>
              <a:buSzPct val="100000"/>
              <a:buFont typeface="Arial" pitchFamily="34" charset="0"/>
              <a:buChar char="●"/>
            </a:pPr>
            <a:r>
              <a:rPr lang="sv-SE" sz="2400" dirty="0" smtClean="0"/>
              <a:t>3 GeV Ring</a:t>
            </a:r>
          </a:p>
          <a:p>
            <a:pPr marL="654050" lvl="2" indent="-254000">
              <a:spcBef>
                <a:spcPts val="1000"/>
              </a:spcBef>
              <a:buSzPct val="100000"/>
              <a:buFont typeface="Arial" pitchFamily="34" charset="0"/>
              <a:buChar char="●"/>
            </a:pPr>
            <a:r>
              <a:rPr lang="sv-SE" sz="2200" dirty="0" smtClean="0"/>
              <a:t>Further </a:t>
            </a:r>
            <a:r>
              <a:rPr lang="sv-SE" sz="2200" dirty="0"/>
              <a:t>conditioning of RF </a:t>
            </a:r>
            <a:r>
              <a:rPr lang="sv-SE" sz="2200" dirty="0" smtClean="0"/>
              <a:t>cavities</a:t>
            </a:r>
          </a:p>
          <a:p>
            <a:pPr marL="654050" lvl="2" indent="-254000">
              <a:spcBef>
                <a:spcPts val="1000"/>
              </a:spcBef>
              <a:buSzPct val="100000"/>
              <a:buFont typeface="Arial" pitchFamily="34" charset="0"/>
              <a:buChar char="●"/>
            </a:pPr>
            <a:r>
              <a:rPr lang="sv-SE" sz="2200" dirty="0"/>
              <a:t>Further linear optics </a:t>
            </a:r>
            <a:r>
              <a:rPr lang="sv-SE" sz="2200" dirty="0" smtClean="0"/>
              <a:t>trimming/Non-linear </a:t>
            </a:r>
            <a:r>
              <a:rPr lang="sv-SE" sz="2200" dirty="0"/>
              <a:t>optics </a:t>
            </a:r>
            <a:r>
              <a:rPr lang="sv-SE" sz="2200" dirty="0" smtClean="0"/>
              <a:t>trimming</a:t>
            </a:r>
          </a:p>
          <a:p>
            <a:pPr marL="654050" lvl="2" indent="-254000">
              <a:spcBef>
                <a:spcPts val="1000"/>
              </a:spcBef>
              <a:buSzPct val="100000"/>
              <a:buFont typeface="Arial" pitchFamily="34" charset="0"/>
              <a:buChar char="●"/>
            </a:pPr>
            <a:r>
              <a:rPr lang="sv-SE" sz="2200" dirty="0"/>
              <a:t>Collective Effects studies (Harmonic cavity </a:t>
            </a:r>
            <a:r>
              <a:rPr lang="sv-SE" sz="2200" dirty="0" smtClean="0"/>
              <a:t>tuning)</a:t>
            </a:r>
          </a:p>
          <a:p>
            <a:pPr marL="654050" lvl="2" indent="-254000">
              <a:spcBef>
                <a:spcPts val="1000"/>
              </a:spcBef>
              <a:buSzPct val="100000"/>
              <a:buFont typeface="Arial" pitchFamily="34" charset="0"/>
              <a:buChar char="●"/>
            </a:pPr>
            <a:r>
              <a:rPr lang="sv-SE" sz="2200" dirty="0" smtClean="0"/>
              <a:t>Fast Orbit feedback</a:t>
            </a:r>
          </a:p>
          <a:p>
            <a:pPr marL="654050" lvl="2" indent="-254000">
              <a:spcBef>
                <a:spcPts val="1000"/>
              </a:spcBef>
              <a:buSzPct val="100000"/>
              <a:buFont typeface="Arial" pitchFamily="34" charset="0"/>
              <a:buChar char="●"/>
            </a:pPr>
            <a:r>
              <a:rPr lang="sv-SE" sz="2200" dirty="0" smtClean="0"/>
              <a:t>Multipole Kicker (SOLEIL&amp;BESSY collaboration)</a:t>
            </a:r>
            <a:endParaRPr lang="sv-SE" sz="2400" i="1" dirty="0" smtClean="0">
              <a:solidFill>
                <a:srgbClr val="C00000"/>
              </a:solidFill>
            </a:endParaRPr>
          </a:p>
          <a:p>
            <a:r>
              <a:rPr lang="sv-SE" sz="2400" dirty="0" smtClean="0"/>
              <a:t>1.5 </a:t>
            </a:r>
            <a:r>
              <a:rPr lang="sv-SE" sz="2400" dirty="0"/>
              <a:t>GeV ring C</a:t>
            </a:r>
            <a:r>
              <a:rPr lang="sv-SE" sz="2400" dirty="0" smtClean="0"/>
              <a:t>ommissioning</a:t>
            </a:r>
          </a:p>
          <a:p>
            <a:r>
              <a:rPr lang="sv-SE" sz="2400" i="1" dirty="0">
                <a:solidFill>
                  <a:srgbClr val="C00000"/>
                </a:solidFill>
              </a:rPr>
              <a:t>November 2016: </a:t>
            </a:r>
            <a:r>
              <a:rPr lang="sv-SE" sz="2400" i="1" dirty="0" smtClean="0">
                <a:solidFill>
                  <a:srgbClr val="C00000"/>
                </a:solidFill>
              </a:rPr>
              <a:t>Commissioning </a:t>
            </a:r>
            <a:r>
              <a:rPr lang="sv-SE" sz="2400" i="1" dirty="0">
                <a:solidFill>
                  <a:srgbClr val="C00000"/>
                </a:solidFill>
              </a:rPr>
              <a:t>users (3 GeV ring</a:t>
            </a:r>
            <a:r>
              <a:rPr lang="sv-SE" sz="2400" i="1" dirty="0" smtClean="0">
                <a:solidFill>
                  <a:srgbClr val="C00000"/>
                </a:solidFill>
              </a:rPr>
              <a:t>)</a:t>
            </a:r>
          </a:p>
          <a:p>
            <a:r>
              <a:rPr lang="sv-SE" sz="2400" i="1" dirty="0" smtClean="0">
                <a:solidFill>
                  <a:srgbClr val="C00000"/>
                </a:solidFill>
              </a:rPr>
              <a:t>Spring 2017: First open call users (3 GeV ring)</a:t>
            </a:r>
          </a:p>
          <a:p>
            <a:r>
              <a:rPr lang="sv-SE" sz="2400" i="1" dirty="0" smtClean="0">
                <a:solidFill>
                  <a:srgbClr val="C00000"/>
                </a:solidFill>
              </a:rPr>
              <a:t>Spring 2017: First Ids in the 1.5 GeV ring</a:t>
            </a:r>
          </a:p>
          <a:p>
            <a:r>
              <a:rPr lang="sv-SE" sz="2400" i="1" dirty="0" smtClean="0">
                <a:solidFill>
                  <a:srgbClr val="C00000"/>
                </a:solidFill>
              </a:rPr>
              <a:t>May-June 2017: LINAC RF upgrade</a:t>
            </a:r>
          </a:p>
          <a:p>
            <a:pPr marL="0" indent="0">
              <a:buNone/>
            </a:pPr>
            <a:endParaRPr lang="sv-SE" dirty="0" smtClean="0"/>
          </a:p>
          <a:p>
            <a:endParaRPr lang="en-US" dirty="0"/>
          </a:p>
        </p:txBody>
      </p:sp>
    </p:spTree>
    <p:extLst>
      <p:ext uri="{BB962C8B-B14F-4D97-AF65-F5344CB8AC3E}">
        <p14:creationId xmlns:p14="http://schemas.microsoft.com/office/powerpoint/2010/main" val="3130176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1752"/>
            <a:ext cx="8820472" cy="698976"/>
          </a:xfrm>
        </p:spPr>
        <p:txBody>
          <a:bodyPr>
            <a:normAutofit/>
          </a:bodyPr>
          <a:lstStyle/>
          <a:p>
            <a:pPr algn="ctr"/>
            <a:r>
              <a:rPr lang="sv-SE" dirty="0" smtClean="0"/>
              <a:t>Future Perspectives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8945803"/>
              </p:ext>
            </p:extLst>
          </p:nvPr>
        </p:nvGraphicFramePr>
        <p:xfrm>
          <a:off x="323528" y="1772816"/>
          <a:ext cx="8640960"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539552" y="1249596"/>
            <a:ext cx="7992888" cy="523220"/>
          </a:xfrm>
          <a:prstGeom prst="rect">
            <a:avLst/>
          </a:prstGeom>
          <a:solidFill>
            <a:srgbClr val="C00000"/>
          </a:solidFill>
        </p:spPr>
        <p:txBody>
          <a:bodyPr wrap="square" rtlCol="0">
            <a:spAutoFit/>
          </a:bodyPr>
          <a:lstStyle/>
          <a:p>
            <a:r>
              <a:rPr lang="sv-SE" sz="2800" dirty="0">
                <a:solidFill>
                  <a:schemeClr val="bg1"/>
                </a:solidFill>
              </a:rPr>
              <a:t>Full Delivery of the DDR Parameters – User </a:t>
            </a:r>
            <a:r>
              <a:rPr lang="sv-SE" sz="2800" dirty="0" smtClean="0">
                <a:solidFill>
                  <a:schemeClr val="bg1"/>
                </a:solidFill>
              </a:rPr>
              <a:t>operations</a:t>
            </a:r>
            <a:endParaRPr lang="sv-SE" sz="2800" dirty="0">
              <a:solidFill>
                <a:schemeClr val="bg1"/>
              </a:solidFill>
            </a:endParaRPr>
          </a:p>
        </p:txBody>
      </p:sp>
    </p:spTree>
    <p:extLst>
      <p:ext uri="{BB962C8B-B14F-4D97-AF65-F5344CB8AC3E}">
        <p14:creationId xmlns:p14="http://schemas.microsoft.com/office/powerpoint/2010/main" val="3824223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8869" y="5892"/>
            <a:ext cx="7593294" cy="1046844"/>
          </a:xfrm>
        </p:spPr>
        <p:txBody>
          <a:bodyPr>
            <a:normAutofit/>
          </a:bodyPr>
          <a:lstStyle/>
          <a:p>
            <a:r>
              <a:rPr lang="sv-SE" dirty="0" smtClean="0"/>
              <a:t>Thank You !</a:t>
            </a:r>
            <a:endParaRPr lang="en-US" dirty="0"/>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1340768"/>
            <a:ext cx="3456384" cy="19468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3995936" y="1340769"/>
            <a:ext cx="2627908" cy="19468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3465005"/>
            <a:ext cx="3600400" cy="2700299"/>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2001" y="3352682"/>
            <a:ext cx="3750162" cy="2812622"/>
          </a:xfrm>
          <a:prstGeom prst="rect">
            <a:avLst/>
          </a:prstGeom>
        </p:spPr>
      </p:pic>
      <p:sp>
        <p:nvSpPr>
          <p:cNvPr id="3" name="TextBox 2"/>
          <p:cNvSpPr txBox="1"/>
          <p:nvPr/>
        </p:nvSpPr>
        <p:spPr>
          <a:xfrm>
            <a:off x="5436096" y="2986575"/>
            <a:ext cx="1152128" cy="276999"/>
          </a:xfrm>
          <a:prstGeom prst="rect">
            <a:avLst/>
          </a:prstGeom>
          <a:noFill/>
        </p:spPr>
        <p:txBody>
          <a:bodyPr wrap="square" rtlCol="0">
            <a:spAutoFit/>
          </a:bodyPr>
          <a:lstStyle/>
          <a:p>
            <a:r>
              <a:rPr lang="en-US" sz="1200" dirty="0" smtClean="0">
                <a:solidFill>
                  <a:schemeClr val="bg1"/>
                </a:solidFill>
              </a:rPr>
              <a:t>Photo</a:t>
            </a:r>
            <a:r>
              <a:rPr lang="sv-SE" sz="1200" dirty="0" smtClean="0">
                <a:solidFill>
                  <a:schemeClr val="bg1"/>
                </a:solidFill>
              </a:rPr>
              <a:t>:</a:t>
            </a:r>
            <a:r>
              <a:rPr lang="en-US" sz="1200" dirty="0" err="1" smtClean="0">
                <a:solidFill>
                  <a:schemeClr val="bg1"/>
                </a:solidFill>
              </a:rPr>
              <a:t>S.Thorin</a:t>
            </a:r>
            <a:endParaRPr lang="en-US" sz="1200" dirty="0" smtClean="0">
              <a:solidFill>
                <a:schemeClr val="bg1"/>
              </a:solidFill>
            </a:endParaRPr>
          </a:p>
        </p:txBody>
      </p:sp>
      <p:sp>
        <p:nvSpPr>
          <p:cNvPr id="8" name="TextBox 7"/>
          <p:cNvSpPr txBox="1"/>
          <p:nvPr/>
        </p:nvSpPr>
        <p:spPr>
          <a:xfrm>
            <a:off x="2267745" y="2974944"/>
            <a:ext cx="1440160" cy="276999"/>
          </a:xfrm>
          <a:prstGeom prst="rect">
            <a:avLst/>
          </a:prstGeom>
          <a:noFill/>
        </p:spPr>
        <p:txBody>
          <a:bodyPr wrap="square" rtlCol="0">
            <a:spAutoFit/>
          </a:bodyPr>
          <a:lstStyle/>
          <a:p>
            <a:r>
              <a:rPr lang="en-US" sz="1200" dirty="0" smtClean="0">
                <a:solidFill>
                  <a:schemeClr val="bg1"/>
                </a:solidFill>
              </a:rPr>
              <a:t>Photo</a:t>
            </a:r>
            <a:r>
              <a:rPr lang="sv-SE" sz="1200" dirty="0" smtClean="0">
                <a:solidFill>
                  <a:schemeClr val="bg1"/>
                </a:solidFill>
              </a:rPr>
              <a:t>:</a:t>
            </a:r>
            <a:r>
              <a:rPr lang="en-US" sz="1200" dirty="0" err="1" smtClean="0">
                <a:solidFill>
                  <a:schemeClr val="bg1"/>
                </a:solidFill>
              </a:rPr>
              <a:t>H.Tarawneh</a:t>
            </a:r>
            <a:endParaRPr lang="en-US" sz="1200" dirty="0" smtClean="0">
              <a:solidFill>
                <a:schemeClr val="bg1"/>
              </a:solidFill>
            </a:endParaRPr>
          </a:p>
        </p:txBody>
      </p:sp>
      <p:sp>
        <p:nvSpPr>
          <p:cNvPr id="9" name="TextBox 8"/>
          <p:cNvSpPr txBox="1"/>
          <p:nvPr/>
        </p:nvSpPr>
        <p:spPr>
          <a:xfrm>
            <a:off x="2555776" y="5805264"/>
            <a:ext cx="1440160" cy="276999"/>
          </a:xfrm>
          <a:prstGeom prst="rect">
            <a:avLst/>
          </a:prstGeom>
          <a:noFill/>
        </p:spPr>
        <p:txBody>
          <a:bodyPr wrap="square" rtlCol="0">
            <a:spAutoFit/>
          </a:bodyPr>
          <a:lstStyle/>
          <a:p>
            <a:r>
              <a:rPr lang="en-US" sz="1200" dirty="0" smtClean="0">
                <a:solidFill>
                  <a:schemeClr val="bg1"/>
                </a:solidFill>
              </a:rPr>
              <a:t>Photo</a:t>
            </a:r>
            <a:r>
              <a:rPr lang="sv-SE" sz="1200" dirty="0" smtClean="0">
                <a:solidFill>
                  <a:schemeClr val="bg1"/>
                </a:solidFill>
              </a:rPr>
              <a:t>:L</a:t>
            </a:r>
            <a:r>
              <a:rPr lang="en-US" sz="1200" dirty="0" smtClean="0">
                <a:solidFill>
                  <a:schemeClr val="bg1"/>
                </a:solidFill>
              </a:rPr>
              <a:t>. </a:t>
            </a:r>
            <a:r>
              <a:rPr lang="en-US" sz="1200" dirty="0" err="1" smtClean="0">
                <a:solidFill>
                  <a:schemeClr val="bg1"/>
                </a:solidFill>
              </a:rPr>
              <a:t>Isaksson</a:t>
            </a:r>
            <a:endParaRPr lang="en-US" sz="1200" dirty="0" smtClean="0">
              <a:solidFill>
                <a:schemeClr val="bg1"/>
              </a:solidFill>
            </a:endParaRPr>
          </a:p>
        </p:txBody>
      </p:sp>
    </p:spTree>
    <p:extLst>
      <p:ext uri="{BB962C8B-B14F-4D97-AF65-F5344CB8AC3E}">
        <p14:creationId xmlns:p14="http://schemas.microsoft.com/office/powerpoint/2010/main" val="41614068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Title 1"/>
          <p:cNvSpPr>
            <a:spLocks noGrp="1"/>
          </p:cNvSpPr>
          <p:nvPr>
            <p:ph type="title"/>
          </p:nvPr>
        </p:nvSpPr>
        <p:spPr>
          <a:xfrm>
            <a:off x="251520" y="260648"/>
            <a:ext cx="8229600" cy="643042"/>
          </a:xfrm>
        </p:spPr>
        <p:txBody>
          <a:bodyPr/>
          <a:lstStyle/>
          <a:p>
            <a:r>
              <a:rPr lang="en-US" dirty="0" smtClean="0">
                <a:solidFill>
                  <a:srgbClr val="0070C0"/>
                </a:solidFill>
              </a:rPr>
              <a:t>The MAX IV Approach</a:t>
            </a:r>
          </a:p>
        </p:txBody>
      </p:sp>
      <p:sp>
        <p:nvSpPr>
          <p:cNvPr id="5" name="Content Placeholder 2"/>
          <p:cNvSpPr>
            <a:spLocks noGrp="1"/>
          </p:cNvSpPr>
          <p:nvPr>
            <p:ph idx="1"/>
          </p:nvPr>
        </p:nvSpPr>
        <p:spPr>
          <a:xfrm>
            <a:off x="179512" y="1391261"/>
            <a:ext cx="8856983" cy="4306154"/>
          </a:xfrm>
        </p:spPr>
        <p:txBody>
          <a:bodyPr>
            <a:normAutofit/>
          </a:bodyPr>
          <a:lstStyle/>
          <a:p>
            <a:pPr>
              <a:defRPr/>
            </a:pPr>
            <a:r>
              <a:rPr lang="en-US" sz="4000" b="1" dirty="0">
                <a:solidFill>
                  <a:srgbClr val="0070C0"/>
                </a:solidFill>
              </a:rPr>
              <a:t>Different machines for different uses:</a:t>
            </a:r>
          </a:p>
          <a:p>
            <a:pPr marL="946150" lvl="1" indent="-457200">
              <a:buFont typeface="Arial" pitchFamily="34" charset="0"/>
              <a:buChar char="•"/>
              <a:defRPr/>
            </a:pPr>
            <a:r>
              <a:rPr lang="en-US" sz="3000" dirty="0" smtClean="0">
                <a:solidFill>
                  <a:srgbClr val="0070C0"/>
                </a:solidFill>
              </a:rPr>
              <a:t>A </a:t>
            </a:r>
            <a:r>
              <a:rPr lang="en-US" sz="3000" dirty="0">
                <a:solidFill>
                  <a:srgbClr val="FF0000"/>
                </a:solidFill>
              </a:rPr>
              <a:t>high energy ring </a:t>
            </a:r>
            <a:r>
              <a:rPr lang="en-US" sz="3000" dirty="0">
                <a:solidFill>
                  <a:srgbClr val="0070C0"/>
                </a:solidFill>
              </a:rPr>
              <a:t>with ultra-low emittance for hard X-ray </a:t>
            </a:r>
            <a:r>
              <a:rPr lang="en-US" sz="3000" dirty="0" smtClean="0">
                <a:solidFill>
                  <a:srgbClr val="0070C0"/>
                </a:solidFill>
              </a:rPr>
              <a:t>users.</a:t>
            </a:r>
          </a:p>
          <a:p>
            <a:pPr marL="946150" lvl="1" indent="-457200">
              <a:buFont typeface="Arial" pitchFamily="34" charset="0"/>
              <a:buChar char="•"/>
              <a:defRPr/>
            </a:pPr>
            <a:r>
              <a:rPr lang="en-US" sz="2800" dirty="0" smtClean="0">
                <a:solidFill>
                  <a:srgbClr val="0070C0"/>
                </a:solidFill>
              </a:rPr>
              <a:t>A </a:t>
            </a:r>
            <a:r>
              <a:rPr lang="en-US" sz="2800" dirty="0">
                <a:solidFill>
                  <a:srgbClr val="0070C0"/>
                </a:solidFill>
              </a:rPr>
              <a:t>low emittance </a:t>
            </a:r>
            <a:r>
              <a:rPr lang="en-US" sz="2800" dirty="0">
                <a:solidFill>
                  <a:srgbClr val="FF0000"/>
                </a:solidFill>
              </a:rPr>
              <a:t>low energy ring </a:t>
            </a:r>
            <a:r>
              <a:rPr lang="en-US" sz="2800" dirty="0">
                <a:solidFill>
                  <a:srgbClr val="0070C0"/>
                </a:solidFill>
              </a:rPr>
              <a:t>for soft radiation </a:t>
            </a:r>
            <a:r>
              <a:rPr lang="en-US" sz="2800" dirty="0" smtClean="0">
                <a:solidFill>
                  <a:srgbClr val="0070C0"/>
                </a:solidFill>
              </a:rPr>
              <a:t>users</a:t>
            </a:r>
            <a:endParaRPr lang="en-US" sz="3000" dirty="0">
              <a:solidFill>
                <a:srgbClr val="0070C0"/>
              </a:solidFill>
            </a:endParaRPr>
          </a:p>
          <a:p>
            <a:pPr marL="946150" lvl="1" indent="-457200">
              <a:buFont typeface="Arial" pitchFamily="34" charset="0"/>
              <a:buChar char="•"/>
              <a:defRPr/>
            </a:pPr>
            <a:r>
              <a:rPr lang="en-US" sz="3200" dirty="0" smtClean="0">
                <a:solidFill>
                  <a:srgbClr val="0070C0"/>
                </a:solidFill>
              </a:rPr>
              <a:t>A </a:t>
            </a:r>
            <a:r>
              <a:rPr lang="en-US" sz="3200" dirty="0">
                <a:solidFill>
                  <a:srgbClr val="FF0000"/>
                </a:solidFill>
              </a:rPr>
              <a:t>LINAC based source </a:t>
            </a:r>
            <a:r>
              <a:rPr lang="en-US" sz="3200" dirty="0" smtClean="0">
                <a:solidFill>
                  <a:srgbClr val="0070C0"/>
                </a:solidFill>
              </a:rPr>
              <a:t>for generating short pulses and allowing for future development of an </a:t>
            </a:r>
            <a:r>
              <a:rPr lang="en-US" sz="3200" dirty="0" err="1" smtClean="0">
                <a:solidFill>
                  <a:srgbClr val="0070C0"/>
                </a:solidFill>
              </a:rPr>
              <a:t>FEL</a:t>
            </a:r>
            <a:r>
              <a:rPr lang="en-US" sz="3200" dirty="0" smtClean="0">
                <a:solidFill>
                  <a:srgbClr val="0070C0"/>
                </a:solidFill>
              </a:rPr>
              <a:t> source.</a:t>
            </a:r>
            <a:endParaRPr lang="en-US" sz="3200" dirty="0">
              <a:solidFill>
                <a:srgbClr val="0070C0"/>
              </a:solidFill>
            </a:endParaRPr>
          </a:p>
          <a:p>
            <a:pPr marL="457200" indent="-457200">
              <a:buFont typeface="Arial" pitchFamily="34" charset="0"/>
              <a:buChar char="•"/>
              <a:defRPr/>
            </a:pPr>
            <a:endParaRPr lang="en-US" dirty="0"/>
          </a:p>
        </p:txBody>
      </p:sp>
    </p:spTree>
    <p:extLst>
      <p:ext uri="{BB962C8B-B14F-4D97-AF65-F5344CB8AC3E}">
        <p14:creationId xmlns:p14="http://schemas.microsoft.com/office/powerpoint/2010/main" val="34765153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Backup slides</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89331303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250" y="692696"/>
            <a:ext cx="8191500" cy="4914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763688" y="5805264"/>
            <a:ext cx="6120680" cy="369332"/>
          </a:xfrm>
          <a:prstGeom prst="rect">
            <a:avLst/>
          </a:prstGeom>
          <a:noFill/>
        </p:spPr>
        <p:txBody>
          <a:bodyPr wrap="square" rtlCol="0">
            <a:spAutoFit/>
          </a:bodyPr>
          <a:lstStyle/>
          <a:p>
            <a:r>
              <a:rPr lang="en-US" dirty="0" smtClean="0">
                <a:solidFill>
                  <a:schemeClr val="accent1"/>
                </a:solidFill>
              </a:rPr>
              <a:t>Alignment error model </a:t>
            </a:r>
            <a:r>
              <a:rPr lang="en-US" dirty="0" err="1" smtClean="0">
                <a:solidFill>
                  <a:schemeClr val="accent1"/>
                </a:solidFill>
              </a:rPr>
              <a:t>S.Leemann</a:t>
            </a:r>
            <a:r>
              <a:rPr lang="en-US" dirty="0" smtClean="0">
                <a:solidFill>
                  <a:schemeClr val="accent1"/>
                </a:solidFill>
              </a:rPr>
              <a:t> October 2011</a:t>
            </a:r>
          </a:p>
        </p:txBody>
      </p:sp>
    </p:spTree>
    <p:extLst>
      <p:ext uri="{BB962C8B-B14F-4D97-AF65-F5344CB8AC3E}">
        <p14:creationId xmlns:p14="http://schemas.microsoft.com/office/powerpoint/2010/main" val="25154078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32648"/>
            <a:ext cx="7593294" cy="660048"/>
          </a:xfrm>
        </p:spPr>
        <p:txBody>
          <a:bodyPr/>
          <a:lstStyle/>
          <a:p>
            <a:r>
              <a:rPr lang="en-US" dirty="0" smtClean="0">
                <a:solidFill>
                  <a:srgbClr val="C00000"/>
                </a:solidFill>
              </a:rPr>
              <a:t>Pulsed Magnets – Dipole Kickers</a:t>
            </a:r>
            <a:endParaRPr lang="en-US" dirty="0">
              <a:solidFill>
                <a:srgbClr val="C00000"/>
              </a:solidFill>
            </a:endParaRPr>
          </a:p>
        </p:txBody>
      </p:sp>
      <p:sp>
        <p:nvSpPr>
          <p:cNvPr id="3" name="Content Placeholder 2"/>
          <p:cNvSpPr>
            <a:spLocks noGrp="1"/>
          </p:cNvSpPr>
          <p:nvPr>
            <p:ph idx="1"/>
          </p:nvPr>
        </p:nvSpPr>
        <p:spPr>
          <a:xfrm>
            <a:off x="107714" y="692696"/>
            <a:ext cx="5112568" cy="2160240"/>
          </a:xfrm>
        </p:spPr>
        <p:txBody>
          <a:bodyPr>
            <a:normAutofit lnSpcReduction="10000"/>
          </a:bodyPr>
          <a:lstStyle/>
          <a:p>
            <a:r>
              <a:rPr lang="en-US" dirty="0" smtClean="0">
                <a:solidFill>
                  <a:srgbClr val="C00000"/>
                </a:solidFill>
              </a:rPr>
              <a:t>Kickers  and </a:t>
            </a:r>
            <a:r>
              <a:rPr lang="en-US" dirty="0" err="1" smtClean="0">
                <a:solidFill>
                  <a:srgbClr val="C00000"/>
                </a:solidFill>
              </a:rPr>
              <a:t>Pingers</a:t>
            </a:r>
            <a:r>
              <a:rPr lang="en-US" dirty="0" smtClean="0">
                <a:solidFill>
                  <a:srgbClr val="C00000"/>
                </a:solidFill>
              </a:rPr>
              <a:t>  (4 units) delivered to MAX IV in October 2014.</a:t>
            </a:r>
          </a:p>
          <a:p>
            <a:r>
              <a:rPr lang="en-US" dirty="0" smtClean="0">
                <a:solidFill>
                  <a:srgbClr val="C00000"/>
                </a:solidFill>
              </a:rPr>
              <a:t>Site Acceptance tests done December 2014.</a:t>
            </a:r>
          </a:p>
          <a:p>
            <a:r>
              <a:rPr lang="en-US" dirty="0" smtClean="0">
                <a:solidFill>
                  <a:srgbClr val="C00000"/>
                </a:solidFill>
              </a:rPr>
              <a:t>Kicker and </a:t>
            </a:r>
            <a:r>
              <a:rPr lang="en-US" dirty="0" err="1">
                <a:solidFill>
                  <a:srgbClr val="C00000"/>
                </a:solidFill>
              </a:rPr>
              <a:t>P</a:t>
            </a:r>
            <a:r>
              <a:rPr lang="en-US" dirty="0" err="1" smtClean="0">
                <a:solidFill>
                  <a:srgbClr val="C00000"/>
                </a:solidFill>
              </a:rPr>
              <a:t>inger</a:t>
            </a:r>
            <a:r>
              <a:rPr lang="en-US" dirty="0" smtClean="0">
                <a:solidFill>
                  <a:srgbClr val="C00000"/>
                </a:solidFill>
              </a:rPr>
              <a:t> chamber installed in the 3 GeV ring</a:t>
            </a:r>
            <a:endParaRPr lang="en-US" dirty="0">
              <a:solidFill>
                <a:srgbClr val="C00000"/>
              </a:solidFill>
            </a:endParaRPr>
          </a:p>
        </p:txBody>
      </p:sp>
      <p:sp>
        <p:nvSpPr>
          <p:cNvPr id="5" name="TextBox 4"/>
          <p:cNvSpPr txBox="1"/>
          <p:nvPr/>
        </p:nvSpPr>
        <p:spPr>
          <a:xfrm>
            <a:off x="6120172" y="2745794"/>
            <a:ext cx="2507264" cy="369332"/>
          </a:xfrm>
          <a:prstGeom prst="rect">
            <a:avLst/>
          </a:prstGeom>
          <a:noFill/>
        </p:spPr>
        <p:txBody>
          <a:bodyPr wrap="square" rtlCol="0">
            <a:spAutoFit/>
          </a:bodyPr>
          <a:lstStyle/>
          <a:p>
            <a:r>
              <a:rPr lang="en-US" dirty="0" smtClean="0">
                <a:solidFill>
                  <a:schemeClr val="accent1"/>
                </a:solidFill>
              </a:rPr>
              <a:t>Pulsed Magnet Cabinets</a:t>
            </a:r>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20172" y="799544"/>
            <a:ext cx="2485828" cy="1864371"/>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528" y="3068960"/>
            <a:ext cx="2808312" cy="2106234"/>
          </a:xfrm>
          <a:prstGeom prst="rect">
            <a:avLst/>
          </a:prstGeom>
        </p:spPr>
      </p:pic>
      <p:sp>
        <p:nvSpPr>
          <p:cNvPr id="11" name="TextBox 10"/>
          <p:cNvSpPr txBox="1"/>
          <p:nvPr/>
        </p:nvSpPr>
        <p:spPr>
          <a:xfrm>
            <a:off x="107504" y="5373216"/>
            <a:ext cx="4177064" cy="369332"/>
          </a:xfrm>
          <a:prstGeom prst="rect">
            <a:avLst/>
          </a:prstGeom>
          <a:noFill/>
        </p:spPr>
        <p:txBody>
          <a:bodyPr wrap="square" rtlCol="0">
            <a:spAutoFit/>
          </a:bodyPr>
          <a:lstStyle/>
          <a:p>
            <a:r>
              <a:rPr lang="en-US" dirty="0" smtClean="0">
                <a:solidFill>
                  <a:schemeClr val="accent1"/>
                </a:solidFill>
              </a:rPr>
              <a:t>Assembled </a:t>
            </a:r>
            <a:r>
              <a:rPr lang="en-US" dirty="0" err="1" smtClean="0">
                <a:solidFill>
                  <a:schemeClr val="accent1"/>
                </a:solidFill>
              </a:rPr>
              <a:t>Pinger</a:t>
            </a:r>
            <a:r>
              <a:rPr lang="en-US" dirty="0" smtClean="0">
                <a:solidFill>
                  <a:schemeClr val="accent1"/>
                </a:solidFill>
              </a:rPr>
              <a:t> Magnet on 3 GeV Ring</a:t>
            </a: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3400578"/>
            <a:ext cx="3096344" cy="2322259"/>
          </a:xfrm>
          <a:prstGeom prst="rect">
            <a:avLst/>
          </a:prstGeom>
        </p:spPr>
      </p:pic>
      <p:sp>
        <p:nvSpPr>
          <p:cNvPr id="13" name="TextBox 12"/>
          <p:cNvSpPr txBox="1"/>
          <p:nvPr/>
        </p:nvSpPr>
        <p:spPr>
          <a:xfrm>
            <a:off x="4284568" y="5805264"/>
            <a:ext cx="4177064" cy="369332"/>
          </a:xfrm>
          <a:prstGeom prst="rect">
            <a:avLst/>
          </a:prstGeom>
          <a:noFill/>
        </p:spPr>
        <p:txBody>
          <a:bodyPr wrap="square" rtlCol="0">
            <a:spAutoFit/>
          </a:bodyPr>
          <a:lstStyle/>
          <a:p>
            <a:r>
              <a:rPr lang="en-US" dirty="0" smtClean="0">
                <a:solidFill>
                  <a:schemeClr val="accent1"/>
                </a:solidFill>
              </a:rPr>
              <a:t>Kicker Magnet Chamber on 3 GeV Ring</a:t>
            </a:r>
          </a:p>
        </p:txBody>
      </p:sp>
    </p:spTree>
    <p:extLst>
      <p:ext uri="{BB962C8B-B14F-4D97-AF65-F5344CB8AC3E}">
        <p14:creationId xmlns:p14="http://schemas.microsoft.com/office/powerpoint/2010/main" val="10419704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096" y="332656"/>
            <a:ext cx="9048712" cy="63919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539552" y="980728"/>
            <a:ext cx="4248472"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228184" y="6205954"/>
            <a:ext cx="2736304" cy="369332"/>
          </a:xfrm>
          <a:prstGeom prst="rect">
            <a:avLst/>
          </a:prstGeom>
          <a:noFill/>
        </p:spPr>
        <p:txBody>
          <a:bodyPr wrap="square" rtlCol="0">
            <a:spAutoFit/>
          </a:bodyPr>
          <a:lstStyle/>
          <a:p>
            <a:r>
              <a:rPr lang="en-US" b="1" dirty="0" smtClean="0">
                <a:solidFill>
                  <a:schemeClr val="bg1"/>
                </a:solidFill>
              </a:rPr>
              <a:t>Slide by Martin Johansson</a:t>
            </a:r>
          </a:p>
        </p:txBody>
      </p:sp>
      <p:sp>
        <p:nvSpPr>
          <p:cNvPr id="2" name="Title 1"/>
          <p:cNvSpPr>
            <a:spLocks noGrp="1"/>
          </p:cNvSpPr>
          <p:nvPr>
            <p:ph type="title"/>
          </p:nvPr>
        </p:nvSpPr>
        <p:spPr>
          <a:xfrm>
            <a:off x="110096" y="67981"/>
            <a:ext cx="8494352" cy="554960"/>
          </a:xfrm>
        </p:spPr>
        <p:txBody>
          <a:bodyPr>
            <a:normAutofit fontScale="90000"/>
          </a:bodyPr>
          <a:lstStyle/>
          <a:p>
            <a:r>
              <a:rPr lang="en-US" dirty="0" smtClean="0"/>
              <a:t>MAX IV 3 GeV Ring DC Magnets</a:t>
            </a:r>
            <a:endParaRPr lang="en-US" dirty="0"/>
          </a:p>
        </p:txBody>
      </p:sp>
      <p:sp>
        <p:nvSpPr>
          <p:cNvPr id="7" name="TextBox 6"/>
          <p:cNvSpPr txBox="1"/>
          <p:nvPr/>
        </p:nvSpPr>
        <p:spPr>
          <a:xfrm>
            <a:off x="467544" y="602104"/>
            <a:ext cx="5184576" cy="1477328"/>
          </a:xfrm>
          <a:prstGeom prst="rect">
            <a:avLst/>
          </a:prstGeom>
          <a:noFill/>
        </p:spPr>
        <p:txBody>
          <a:bodyPr wrap="square" rtlCol="0">
            <a:spAutoFit/>
          </a:bodyPr>
          <a:lstStyle/>
          <a:p>
            <a:r>
              <a:rPr lang="en-US" i="1" dirty="0">
                <a:solidFill>
                  <a:srgbClr val="FF0000"/>
                </a:solidFill>
              </a:rPr>
              <a:t>• </a:t>
            </a:r>
            <a:r>
              <a:rPr lang="en-US" i="1" dirty="0" smtClean="0">
                <a:solidFill>
                  <a:srgbClr val="FF0000"/>
                </a:solidFill>
              </a:rPr>
              <a:t>Each </a:t>
            </a:r>
            <a:r>
              <a:rPr lang="en-US" i="1" dirty="0">
                <a:solidFill>
                  <a:srgbClr val="FF0000"/>
                </a:solidFill>
              </a:rPr>
              <a:t>cell is realized as one mechanical unit containing all magnet elements. </a:t>
            </a:r>
          </a:p>
          <a:p>
            <a:r>
              <a:rPr lang="en-US" i="1" dirty="0">
                <a:solidFill>
                  <a:srgbClr val="FF0000"/>
                </a:solidFill>
              </a:rPr>
              <a:t>•Each unit consists of a bottom and a top yoke half, machined out of one solid iron block, 2.3-3.4 m long</a:t>
            </a:r>
            <a:r>
              <a:rPr lang="en-US" dirty="0"/>
              <a:t>. </a:t>
            </a:r>
          </a:p>
          <a:p>
            <a:endParaRPr lang="en-US" dirty="0" err="1" smtClean="0">
              <a:solidFill>
                <a:schemeClr val="accent1"/>
              </a:solidFill>
            </a:endParaRPr>
          </a:p>
        </p:txBody>
      </p:sp>
    </p:spTree>
    <p:extLst>
      <p:ext uri="{BB962C8B-B14F-4D97-AF65-F5344CB8AC3E}">
        <p14:creationId xmlns:p14="http://schemas.microsoft.com/office/powerpoint/2010/main" val="37311942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88903"/>
            <a:ext cx="7416824" cy="566936"/>
          </a:xfrm>
        </p:spPr>
        <p:txBody>
          <a:bodyPr>
            <a:normAutofit fontScale="90000"/>
          </a:bodyPr>
          <a:lstStyle/>
          <a:p>
            <a:pPr algn="ctr"/>
            <a:r>
              <a:rPr lang="sv-SE" dirty="0" smtClean="0"/>
              <a:t>DC Magnet Production History</a:t>
            </a:r>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773375"/>
            <a:ext cx="7488832" cy="5529855"/>
          </a:xfrm>
          <a:prstGeom prst="rect">
            <a:avLst/>
          </a:prstGeom>
          <a:solidFill>
            <a:schemeClr val="bg1"/>
          </a:solidFill>
          <a:ln>
            <a:noFill/>
          </a:ln>
          <a:effectLst/>
        </p:spPr>
      </p:pic>
    </p:spTree>
    <p:extLst>
      <p:ext uri="{BB962C8B-B14F-4D97-AF65-F5344CB8AC3E}">
        <p14:creationId xmlns:p14="http://schemas.microsoft.com/office/powerpoint/2010/main" val="25476571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4" name="Group 3"/>
          <p:cNvGrpSpPr/>
          <p:nvPr/>
        </p:nvGrpSpPr>
        <p:grpSpPr>
          <a:xfrm>
            <a:off x="0" y="1906754"/>
            <a:ext cx="9144000" cy="2284246"/>
            <a:chOff x="543482" y="990600"/>
            <a:chExt cx="8057033" cy="2015856"/>
          </a:xfrm>
        </p:grpSpPr>
        <p:sp>
          <p:nvSpPr>
            <p:cNvPr id="2" name="TextBox 1"/>
            <p:cNvSpPr txBox="1"/>
            <p:nvPr/>
          </p:nvSpPr>
          <p:spPr>
            <a:xfrm>
              <a:off x="6324600" y="990600"/>
              <a:ext cx="1905000" cy="369332"/>
            </a:xfrm>
            <a:prstGeom prst="rect">
              <a:avLst/>
            </a:prstGeom>
            <a:noFill/>
          </p:spPr>
          <p:txBody>
            <a:bodyPr wrap="square" rtlCol="0">
              <a:spAutoFit/>
            </a:bodyPr>
            <a:lstStyle/>
            <a:p>
              <a:r>
                <a:rPr lang="en-US" dirty="0" smtClean="0"/>
                <a:t>One achromat</a:t>
              </a:r>
              <a:endParaRPr lang="en-US" dirty="0"/>
            </a:p>
          </p:txBody>
        </p:sp>
        <p:pic>
          <p:nvPicPr>
            <p:cNvPr id="6" name="Picture 5"/>
            <p:cNvPicPr>
              <a:picLocks noChangeAspect="1" noChangeArrowheads="1"/>
            </p:cNvPicPr>
            <p:nvPr/>
          </p:nvPicPr>
          <p:blipFill rotWithShape="1">
            <a:blip r:embed="rId3" cstate="print">
              <a:lum bright="-20000" contrast="-20000"/>
              <a:extLst>
                <a:ext uri="{28A0092B-C50C-407E-A947-70E740481C1C}">
                  <a14:useLocalDpi xmlns:a14="http://schemas.microsoft.com/office/drawing/2010/main" val="0"/>
                </a:ext>
              </a:extLst>
            </a:blip>
            <a:srcRect l="4616" t="26812" r="4132" b="25231"/>
            <a:stretch/>
          </p:blipFill>
          <p:spPr bwMode="auto">
            <a:xfrm>
              <a:off x="543482" y="1066800"/>
              <a:ext cx="8057033" cy="1939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36" name="Picture 3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43206" y="1778287"/>
            <a:ext cx="7857588" cy="3301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1"/>
          <p:cNvSpPr txBox="1">
            <a:spLocks/>
          </p:cNvSpPr>
          <p:nvPr/>
        </p:nvSpPr>
        <p:spPr>
          <a:xfrm>
            <a:off x="524803" y="44624"/>
            <a:ext cx="8001000" cy="6096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dirty="0" smtClean="0">
                <a:solidFill>
                  <a:srgbClr val="C00000"/>
                </a:solidFill>
              </a:rPr>
              <a:t>MAX IV 3 GeV ring vacuum system layout</a:t>
            </a:r>
            <a:endParaRPr lang="en-US" sz="3600" dirty="0">
              <a:solidFill>
                <a:srgbClr val="C00000"/>
              </a:solidFill>
            </a:endParaRPr>
          </a:p>
        </p:txBody>
      </p:sp>
      <p:grpSp>
        <p:nvGrpSpPr>
          <p:cNvPr id="35" name="Group 34"/>
          <p:cNvGrpSpPr/>
          <p:nvPr/>
        </p:nvGrpSpPr>
        <p:grpSpPr>
          <a:xfrm>
            <a:off x="609600" y="838200"/>
            <a:ext cx="7762318" cy="6015802"/>
            <a:chOff x="553873" y="842198"/>
            <a:chExt cx="7762318" cy="6015802"/>
          </a:xfrm>
        </p:grpSpPr>
        <p:grpSp>
          <p:nvGrpSpPr>
            <p:cNvPr id="31" name="Group 30"/>
            <p:cNvGrpSpPr/>
            <p:nvPr/>
          </p:nvGrpSpPr>
          <p:grpSpPr>
            <a:xfrm>
              <a:off x="553873" y="842198"/>
              <a:ext cx="7762318" cy="6015802"/>
              <a:chOff x="553873" y="842198"/>
              <a:chExt cx="7762318" cy="6015802"/>
            </a:xfrm>
          </p:grpSpPr>
          <p:pic>
            <p:nvPicPr>
              <p:cNvPr id="1026"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29621" t="15073" r="11357" b="3809"/>
              <a:stretch/>
            </p:blipFill>
            <p:spPr bwMode="auto">
              <a:xfrm>
                <a:off x="553873" y="857144"/>
                <a:ext cx="7762318" cy="6000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Down Arrow 6"/>
              <p:cNvSpPr/>
              <p:nvPr/>
            </p:nvSpPr>
            <p:spPr>
              <a:xfrm>
                <a:off x="4953000" y="5742708"/>
                <a:ext cx="228600" cy="381000"/>
              </a:xfrm>
              <a:prstGeom prst="downArrow">
                <a:avLst/>
              </a:prstGeom>
              <a:solidFill>
                <a:srgbClr val="8B3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Down Arrow 8"/>
              <p:cNvSpPr/>
              <p:nvPr/>
            </p:nvSpPr>
            <p:spPr>
              <a:xfrm>
                <a:off x="4206432" y="5361708"/>
                <a:ext cx="228600" cy="381000"/>
              </a:xfrm>
              <a:prstGeom prst="downArrow">
                <a:avLst/>
              </a:prstGeom>
              <a:solidFill>
                <a:srgbClr val="8B3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Down Arrow 9"/>
              <p:cNvSpPr/>
              <p:nvPr/>
            </p:nvSpPr>
            <p:spPr>
              <a:xfrm>
                <a:off x="3106882" y="5143500"/>
                <a:ext cx="228600" cy="381000"/>
              </a:xfrm>
              <a:prstGeom prst="downArrow">
                <a:avLst/>
              </a:prstGeom>
              <a:solidFill>
                <a:srgbClr val="8B3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Down Arrow 10"/>
              <p:cNvSpPr/>
              <p:nvPr/>
            </p:nvSpPr>
            <p:spPr>
              <a:xfrm rot="5400000">
                <a:off x="2590800" y="5029200"/>
                <a:ext cx="228600" cy="381000"/>
              </a:xfrm>
              <a:prstGeom prst="downArrow">
                <a:avLst/>
              </a:prstGeom>
              <a:solidFill>
                <a:srgbClr val="8B3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Down Arrow 11"/>
              <p:cNvSpPr/>
              <p:nvPr/>
            </p:nvSpPr>
            <p:spPr>
              <a:xfrm rot="5400000">
                <a:off x="4440382" y="895244"/>
                <a:ext cx="228600" cy="381000"/>
              </a:xfrm>
              <a:prstGeom prst="downArrow">
                <a:avLst/>
              </a:prstGeom>
              <a:solidFill>
                <a:srgbClr val="8B3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Down Arrow 12"/>
              <p:cNvSpPr/>
              <p:nvPr/>
            </p:nvSpPr>
            <p:spPr>
              <a:xfrm rot="5400000">
                <a:off x="1786439" y="3918171"/>
                <a:ext cx="228600" cy="381000"/>
              </a:xfrm>
              <a:prstGeom prst="downArrow">
                <a:avLst/>
              </a:prstGeom>
              <a:solidFill>
                <a:srgbClr val="8B3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Down Arrow 13"/>
              <p:cNvSpPr/>
              <p:nvPr/>
            </p:nvSpPr>
            <p:spPr>
              <a:xfrm rot="5400000">
                <a:off x="2667000" y="2363274"/>
                <a:ext cx="228600" cy="381000"/>
              </a:xfrm>
              <a:prstGeom prst="downArrow">
                <a:avLst/>
              </a:prstGeom>
              <a:solidFill>
                <a:srgbClr val="8B3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Down Arrow 14"/>
              <p:cNvSpPr/>
              <p:nvPr/>
            </p:nvSpPr>
            <p:spPr>
              <a:xfrm rot="5400000">
                <a:off x="3505200" y="1688299"/>
                <a:ext cx="228600" cy="381000"/>
              </a:xfrm>
              <a:prstGeom prst="downArrow">
                <a:avLst/>
              </a:prstGeom>
              <a:solidFill>
                <a:srgbClr val="8B3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Down Arrow 15"/>
              <p:cNvSpPr/>
              <p:nvPr/>
            </p:nvSpPr>
            <p:spPr>
              <a:xfrm rot="5400000">
                <a:off x="2057400" y="3210426"/>
                <a:ext cx="228600" cy="381000"/>
              </a:xfrm>
              <a:prstGeom prst="downArrow">
                <a:avLst/>
              </a:prstGeom>
              <a:solidFill>
                <a:srgbClr val="8B3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Down Arrow 16"/>
              <p:cNvSpPr/>
              <p:nvPr/>
            </p:nvSpPr>
            <p:spPr>
              <a:xfrm rot="5400000">
                <a:off x="1959621" y="4583952"/>
                <a:ext cx="228600" cy="381000"/>
              </a:xfrm>
              <a:prstGeom prst="downArrow">
                <a:avLst/>
              </a:prstGeom>
              <a:solidFill>
                <a:srgbClr val="8B3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Down Arrow 17"/>
              <p:cNvSpPr/>
              <p:nvPr/>
            </p:nvSpPr>
            <p:spPr>
              <a:xfrm rot="5400000">
                <a:off x="5715000" y="836364"/>
                <a:ext cx="228600" cy="381000"/>
              </a:xfrm>
              <a:prstGeom prst="downArrow">
                <a:avLst/>
              </a:prstGeom>
              <a:solidFill>
                <a:srgbClr val="8B3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6019800" y="842198"/>
                <a:ext cx="712024" cy="369332"/>
              </a:xfrm>
              <a:prstGeom prst="rect">
                <a:avLst/>
              </a:prstGeom>
              <a:noFill/>
            </p:spPr>
            <p:txBody>
              <a:bodyPr wrap="square" rtlCol="0">
                <a:spAutoFit/>
              </a:bodyPr>
              <a:lstStyle/>
              <a:p>
                <a:r>
                  <a:rPr lang="en-US" dirty="0" smtClean="0"/>
                  <a:t>BPM</a:t>
                </a:r>
                <a:endParaRPr lang="en-US" dirty="0"/>
              </a:p>
            </p:txBody>
          </p:sp>
          <p:sp>
            <p:nvSpPr>
              <p:cNvPr id="20" name="Down Arrow 19"/>
              <p:cNvSpPr/>
              <p:nvPr/>
            </p:nvSpPr>
            <p:spPr>
              <a:xfrm rot="5400000">
                <a:off x="5791200" y="6400799"/>
                <a:ext cx="228600" cy="381000"/>
              </a:xfrm>
              <a:prstGeom prst="downArrow">
                <a:avLst/>
              </a:prstGeom>
              <a:solidFill>
                <a:srgbClr val="6985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Down Arrow 20"/>
              <p:cNvSpPr/>
              <p:nvPr/>
            </p:nvSpPr>
            <p:spPr>
              <a:xfrm rot="5400000">
                <a:off x="3373582" y="2192480"/>
                <a:ext cx="228600" cy="381000"/>
              </a:xfrm>
              <a:prstGeom prst="downArrow">
                <a:avLst/>
              </a:prstGeom>
              <a:solidFill>
                <a:srgbClr val="6985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Down Arrow 21"/>
              <p:cNvSpPr/>
              <p:nvPr/>
            </p:nvSpPr>
            <p:spPr>
              <a:xfrm rot="5400000">
                <a:off x="5715000" y="1184566"/>
                <a:ext cx="228600" cy="381000"/>
              </a:xfrm>
              <a:prstGeom prst="downArrow">
                <a:avLst/>
              </a:prstGeom>
              <a:solidFill>
                <a:srgbClr val="6985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p:cNvSpPr txBox="1"/>
              <p:nvPr/>
            </p:nvSpPr>
            <p:spPr>
              <a:xfrm>
                <a:off x="6019799" y="1196932"/>
                <a:ext cx="1915391" cy="369332"/>
              </a:xfrm>
              <a:prstGeom prst="rect">
                <a:avLst/>
              </a:prstGeom>
              <a:noFill/>
            </p:spPr>
            <p:txBody>
              <a:bodyPr wrap="square" rtlCol="0">
                <a:spAutoFit/>
              </a:bodyPr>
              <a:lstStyle/>
              <a:p>
                <a:r>
                  <a:rPr lang="en-US" dirty="0" smtClean="0"/>
                  <a:t>Ion pump location</a:t>
                </a:r>
                <a:endParaRPr lang="en-US" dirty="0"/>
              </a:p>
            </p:txBody>
          </p:sp>
          <p:sp>
            <p:nvSpPr>
              <p:cNvPr id="24" name="Down Arrow 23"/>
              <p:cNvSpPr/>
              <p:nvPr/>
            </p:nvSpPr>
            <p:spPr>
              <a:xfrm rot="16200000">
                <a:off x="2992582" y="5926278"/>
                <a:ext cx="228600" cy="381000"/>
              </a:xfrm>
              <a:prstGeom prst="downArrow">
                <a:avLst/>
              </a:prstGeom>
              <a:solidFill>
                <a:srgbClr val="3355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Down Arrow 24"/>
              <p:cNvSpPr/>
              <p:nvPr/>
            </p:nvSpPr>
            <p:spPr>
              <a:xfrm rot="5400000">
                <a:off x="5714999" y="1503220"/>
                <a:ext cx="228600" cy="381000"/>
              </a:xfrm>
              <a:prstGeom prst="downArrow">
                <a:avLst/>
              </a:prstGeom>
              <a:solidFill>
                <a:srgbClr val="3355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p:cNvSpPr txBox="1"/>
              <p:nvPr/>
            </p:nvSpPr>
            <p:spPr>
              <a:xfrm>
                <a:off x="6019800" y="1509054"/>
                <a:ext cx="1915391" cy="369332"/>
              </a:xfrm>
              <a:prstGeom prst="rect">
                <a:avLst/>
              </a:prstGeom>
              <a:noFill/>
            </p:spPr>
            <p:txBody>
              <a:bodyPr wrap="square" rtlCol="0">
                <a:spAutoFit/>
              </a:bodyPr>
              <a:lstStyle/>
              <a:p>
                <a:r>
                  <a:rPr lang="en-US" dirty="0" smtClean="0"/>
                  <a:t>Absorber location</a:t>
                </a:r>
                <a:endParaRPr lang="en-US" dirty="0"/>
              </a:p>
            </p:txBody>
          </p:sp>
          <p:sp>
            <p:nvSpPr>
              <p:cNvPr id="28" name="Striped Right Arrow 27"/>
              <p:cNvSpPr/>
              <p:nvPr/>
            </p:nvSpPr>
            <p:spPr>
              <a:xfrm rot="11364794">
                <a:off x="4715935" y="5114058"/>
                <a:ext cx="3541732" cy="495300"/>
              </a:xfrm>
              <a:prstGeom prst="stripedRightArrow">
                <a:avLst>
                  <a:gd name="adj1" fmla="val 68228"/>
                  <a:gd name="adj2" fmla="val 206607"/>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9" name="TextBox 28"/>
              <p:cNvSpPr txBox="1"/>
              <p:nvPr/>
            </p:nvSpPr>
            <p:spPr>
              <a:xfrm rot="578659">
                <a:off x="6189251" y="5295618"/>
                <a:ext cx="1847146" cy="369332"/>
              </a:xfrm>
              <a:prstGeom prst="rect">
                <a:avLst/>
              </a:prstGeom>
              <a:noFill/>
            </p:spPr>
            <p:txBody>
              <a:bodyPr wrap="square" rtlCol="0">
                <a:spAutoFit/>
              </a:bodyPr>
              <a:lstStyle/>
              <a:p>
                <a:r>
                  <a:rPr lang="en-US" dirty="0" smtClean="0"/>
                  <a:t>Beam direction</a:t>
                </a:r>
                <a:endParaRPr lang="en-US" dirty="0"/>
              </a:p>
            </p:txBody>
          </p:sp>
          <p:sp>
            <p:nvSpPr>
              <p:cNvPr id="30" name="Striped Right Arrow 29"/>
              <p:cNvSpPr/>
              <p:nvPr/>
            </p:nvSpPr>
            <p:spPr>
              <a:xfrm rot="7082618">
                <a:off x="5623013" y="5590665"/>
                <a:ext cx="381000" cy="437181"/>
              </a:xfrm>
              <a:prstGeom prst="strip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dirty="0"/>
              </a:p>
            </p:txBody>
          </p:sp>
          <p:sp>
            <p:nvSpPr>
              <p:cNvPr id="32" name="Striped Right Arrow 31"/>
              <p:cNvSpPr/>
              <p:nvPr/>
            </p:nvSpPr>
            <p:spPr>
              <a:xfrm rot="16045223">
                <a:off x="3911641" y="1187298"/>
                <a:ext cx="381000" cy="437181"/>
              </a:xfrm>
              <a:prstGeom prst="strip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dirty="0"/>
              </a:p>
            </p:txBody>
          </p:sp>
          <p:sp>
            <p:nvSpPr>
              <p:cNvPr id="33" name="Striped Right Arrow 32"/>
              <p:cNvSpPr/>
              <p:nvPr/>
            </p:nvSpPr>
            <p:spPr>
              <a:xfrm rot="10800000">
                <a:off x="5562600" y="1848819"/>
                <a:ext cx="381000" cy="437181"/>
              </a:xfrm>
              <a:prstGeom prst="strip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dirty="0"/>
              </a:p>
            </p:txBody>
          </p:sp>
          <p:sp>
            <p:nvSpPr>
              <p:cNvPr id="34" name="TextBox 33"/>
              <p:cNvSpPr txBox="1"/>
              <p:nvPr/>
            </p:nvSpPr>
            <p:spPr>
              <a:xfrm>
                <a:off x="6105801" y="1896119"/>
                <a:ext cx="2123799" cy="369332"/>
              </a:xfrm>
              <a:prstGeom prst="rect">
                <a:avLst/>
              </a:prstGeom>
              <a:noFill/>
            </p:spPr>
            <p:txBody>
              <a:bodyPr wrap="square" rtlCol="0">
                <a:spAutoFit/>
              </a:bodyPr>
              <a:lstStyle/>
              <a:p>
                <a:r>
                  <a:rPr lang="en-US" dirty="0" smtClean="0"/>
                  <a:t>Sector valve location</a:t>
                </a:r>
                <a:endParaRPr lang="en-US" dirty="0"/>
              </a:p>
            </p:txBody>
          </p:sp>
        </p:grpSp>
        <p:sp>
          <p:nvSpPr>
            <p:cNvPr id="37" name="TextBox 36"/>
            <p:cNvSpPr txBox="1"/>
            <p:nvPr/>
          </p:nvSpPr>
          <p:spPr>
            <a:xfrm>
              <a:off x="6231423" y="5754646"/>
              <a:ext cx="712024" cy="369332"/>
            </a:xfrm>
            <a:prstGeom prst="rect">
              <a:avLst/>
            </a:prstGeom>
            <a:noFill/>
          </p:spPr>
          <p:txBody>
            <a:bodyPr wrap="square" rtlCol="0">
              <a:spAutoFit/>
            </a:bodyPr>
            <a:lstStyle/>
            <a:p>
              <a:r>
                <a:rPr lang="en-US" dirty="0" smtClean="0">
                  <a:solidFill>
                    <a:srgbClr val="C00000"/>
                  </a:solidFill>
                </a:rPr>
                <a:t>VC10</a:t>
              </a:r>
              <a:endParaRPr lang="en-US" dirty="0">
                <a:solidFill>
                  <a:srgbClr val="C00000"/>
                </a:solidFill>
              </a:endParaRPr>
            </a:p>
          </p:txBody>
        </p:sp>
        <p:sp>
          <p:nvSpPr>
            <p:cNvPr id="38" name="TextBox 37"/>
            <p:cNvSpPr txBox="1"/>
            <p:nvPr/>
          </p:nvSpPr>
          <p:spPr>
            <a:xfrm>
              <a:off x="4469576" y="5638800"/>
              <a:ext cx="712024" cy="369332"/>
            </a:xfrm>
            <a:prstGeom prst="rect">
              <a:avLst/>
            </a:prstGeom>
            <a:noFill/>
          </p:spPr>
          <p:txBody>
            <a:bodyPr wrap="square" rtlCol="0">
              <a:spAutoFit/>
            </a:bodyPr>
            <a:lstStyle/>
            <a:p>
              <a:r>
                <a:rPr lang="en-US" dirty="0" smtClean="0">
                  <a:solidFill>
                    <a:srgbClr val="C00000"/>
                  </a:solidFill>
                </a:rPr>
                <a:t>VC1</a:t>
              </a:r>
              <a:endParaRPr lang="en-US" dirty="0">
                <a:solidFill>
                  <a:srgbClr val="C00000"/>
                </a:solidFill>
              </a:endParaRPr>
            </a:p>
          </p:txBody>
        </p:sp>
        <p:sp>
          <p:nvSpPr>
            <p:cNvPr id="39" name="TextBox 38"/>
            <p:cNvSpPr txBox="1"/>
            <p:nvPr/>
          </p:nvSpPr>
          <p:spPr>
            <a:xfrm>
              <a:off x="3620016" y="5168670"/>
              <a:ext cx="712024" cy="369332"/>
            </a:xfrm>
            <a:prstGeom prst="rect">
              <a:avLst/>
            </a:prstGeom>
            <a:noFill/>
          </p:spPr>
          <p:txBody>
            <a:bodyPr wrap="square" rtlCol="0">
              <a:spAutoFit/>
            </a:bodyPr>
            <a:lstStyle/>
            <a:p>
              <a:r>
                <a:rPr lang="en-US" dirty="0" smtClean="0">
                  <a:solidFill>
                    <a:srgbClr val="C00000"/>
                  </a:solidFill>
                </a:rPr>
                <a:t>VC2</a:t>
              </a:r>
              <a:endParaRPr lang="en-US" dirty="0">
                <a:solidFill>
                  <a:srgbClr val="C00000"/>
                </a:solidFill>
              </a:endParaRPr>
            </a:p>
          </p:txBody>
        </p:sp>
        <p:sp>
          <p:nvSpPr>
            <p:cNvPr id="40" name="TextBox 39"/>
            <p:cNvSpPr txBox="1"/>
            <p:nvPr/>
          </p:nvSpPr>
          <p:spPr>
            <a:xfrm>
              <a:off x="2488376" y="5295618"/>
              <a:ext cx="712024" cy="369332"/>
            </a:xfrm>
            <a:prstGeom prst="rect">
              <a:avLst/>
            </a:prstGeom>
            <a:noFill/>
          </p:spPr>
          <p:txBody>
            <a:bodyPr wrap="square" rtlCol="0">
              <a:spAutoFit/>
            </a:bodyPr>
            <a:lstStyle/>
            <a:p>
              <a:r>
                <a:rPr lang="en-US" dirty="0" smtClean="0">
                  <a:solidFill>
                    <a:srgbClr val="C00000"/>
                  </a:solidFill>
                </a:rPr>
                <a:t>VC3</a:t>
              </a:r>
              <a:endParaRPr lang="en-US" dirty="0">
                <a:solidFill>
                  <a:srgbClr val="C00000"/>
                </a:solidFill>
              </a:endParaRPr>
            </a:p>
          </p:txBody>
        </p:sp>
        <p:sp>
          <p:nvSpPr>
            <p:cNvPr id="41" name="TextBox 40"/>
            <p:cNvSpPr txBox="1"/>
            <p:nvPr/>
          </p:nvSpPr>
          <p:spPr>
            <a:xfrm>
              <a:off x="1650176" y="4844783"/>
              <a:ext cx="712024" cy="369332"/>
            </a:xfrm>
            <a:prstGeom prst="rect">
              <a:avLst/>
            </a:prstGeom>
            <a:noFill/>
          </p:spPr>
          <p:txBody>
            <a:bodyPr wrap="square" rtlCol="0">
              <a:spAutoFit/>
            </a:bodyPr>
            <a:lstStyle/>
            <a:p>
              <a:r>
                <a:rPr lang="en-US" dirty="0" smtClean="0">
                  <a:solidFill>
                    <a:srgbClr val="C00000"/>
                  </a:solidFill>
                </a:rPr>
                <a:t>VC4</a:t>
              </a:r>
              <a:endParaRPr lang="en-US" dirty="0">
                <a:solidFill>
                  <a:srgbClr val="C00000"/>
                </a:solidFill>
              </a:endParaRPr>
            </a:p>
          </p:txBody>
        </p:sp>
        <p:sp>
          <p:nvSpPr>
            <p:cNvPr id="42" name="TextBox 41"/>
            <p:cNvSpPr txBox="1"/>
            <p:nvPr/>
          </p:nvSpPr>
          <p:spPr>
            <a:xfrm>
              <a:off x="1345376" y="4220048"/>
              <a:ext cx="712024" cy="369332"/>
            </a:xfrm>
            <a:prstGeom prst="rect">
              <a:avLst/>
            </a:prstGeom>
            <a:noFill/>
          </p:spPr>
          <p:txBody>
            <a:bodyPr wrap="square" rtlCol="0">
              <a:spAutoFit/>
            </a:bodyPr>
            <a:lstStyle/>
            <a:p>
              <a:r>
                <a:rPr lang="en-US" dirty="0" smtClean="0">
                  <a:solidFill>
                    <a:srgbClr val="C00000"/>
                  </a:solidFill>
                </a:rPr>
                <a:t>VC5</a:t>
              </a:r>
              <a:endParaRPr lang="en-US" dirty="0">
                <a:solidFill>
                  <a:srgbClr val="C00000"/>
                </a:solidFill>
              </a:endParaRPr>
            </a:p>
          </p:txBody>
        </p:sp>
        <p:sp>
          <p:nvSpPr>
            <p:cNvPr id="43" name="TextBox 42"/>
            <p:cNvSpPr txBox="1"/>
            <p:nvPr/>
          </p:nvSpPr>
          <p:spPr>
            <a:xfrm>
              <a:off x="1421576" y="3625039"/>
              <a:ext cx="712024" cy="369332"/>
            </a:xfrm>
            <a:prstGeom prst="rect">
              <a:avLst/>
            </a:prstGeom>
            <a:noFill/>
          </p:spPr>
          <p:txBody>
            <a:bodyPr wrap="square" rtlCol="0">
              <a:spAutoFit/>
            </a:bodyPr>
            <a:lstStyle/>
            <a:p>
              <a:r>
                <a:rPr lang="en-US" dirty="0" smtClean="0">
                  <a:solidFill>
                    <a:srgbClr val="C00000"/>
                  </a:solidFill>
                </a:rPr>
                <a:t>VC6</a:t>
              </a:r>
              <a:endParaRPr lang="en-US" dirty="0">
                <a:solidFill>
                  <a:srgbClr val="C00000"/>
                </a:solidFill>
              </a:endParaRPr>
            </a:p>
          </p:txBody>
        </p:sp>
        <p:sp>
          <p:nvSpPr>
            <p:cNvPr id="44" name="TextBox 43"/>
            <p:cNvSpPr txBox="1"/>
            <p:nvPr/>
          </p:nvSpPr>
          <p:spPr>
            <a:xfrm>
              <a:off x="2031176" y="2819400"/>
              <a:ext cx="712024" cy="369332"/>
            </a:xfrm>
            <a:prstGeom prst="rect">
              <a:avLst/>
            </a:prstGeom>
            <a:noFill/>
          </p:spPr>
          <p:txBody>
            <a:bodyPr wrap="square" rtlCol="0">
              <a:spAutoFit/>
            </a:bodyPr>
            <a:lstStyle/>
            <a:p>
              <a:r>
                <a:rPr lang="en-US" dirty="0" smtClean="0">
                  <a:solidFill>
                    <a:srgbClr val="C00000"/>
                  </a:solidFill>
                </a:rPr>
                <a:t>VC7</a:t>
              </a:r>
              <a:endParaRPr lang="en-US" dirty="0">
                <a:solidFill>
                  <a:srgbClr val="C00000"/>
                </a:solidFill>
              </a:endParaRPr>
            </a:p>
          </p:txBody>
        </p:sp>
        <p:sp>
          <p:nvSpPr>
            <p:cNvPr id="45" name="TextBox 44"/>
            <p:cNvSpPr txBox="1"/>
            <p:nvPr/>
          </p:nvSpPr>
          <p:spPr>
            <a:xfrm>
              <a:off x="3072988" y="1931073"/>
              <a:ext cx="712024" cy="369332"/>
            </a:xfrm>
            <a:prstGeom prst="rect">
              <a:avLst/>
            </a:prstGeom>
            <a:noFill/>
          </p:spPr>
          <p:txBody>
            <a:bodyPr wrap="square" rtlCol="0">
              <a:spAutoFit/>
            </a:bodyPr>
            <a:lstStyle/>
            <a:p>
              <a:r>
                <a:rPr lang="en-US" dirty="0" smtClean="0">
                  <a:solidFill>
                    <a:srgbClr val="C00000"/>
                  </a:solidFill>
                </a:rPr>
                <a:t>VC8</a:t>
              </a:r>
              <a:endParaRPr lang="en-US" dirty="0">
                <a:solidFill>
                  <a:srgbClr val="C00000"/>
                </a:solidFill>
              </a:endParaRPr>
            </a:p>
          </p:txBody>
        </p:sp>
        <p:sp>
          <p:nvSpPr>
            <p:cNvPr id="46" name="TextBox 45"/>
            <p:cNvSpPr txBox="1"/>
            <p:nvPr/>
          </p:nvSpPr>
          <p:spPr>
            <a:xfrm>
              <a:off x="3390117" y="1402726"/>
              <a:ext cx="712024" cy="369332"/>
            </a:xfrm>
            <a:prstGeom prst="rect">
              <a:avLst/>
            </a:prstGeom>
            <a:noFill/>
          </p:spPr>
          <p:txBody>
            <a:bodyPr wrap="square" rtlCol="0">
              <a:spAutoFit/>
            </a:bodyPr>
            <a:lstStyle/>
            <a:p>
              <a:r>
                <a:rPr lang="en-US" dirty="0" smtClean="0">
                  <a:solidFill>
                    <a:srgbClr val="C00000"/>
                  </a:solidFill>
                </a:rPr>
                <a:t>VC9</a:t>
              </a:r>
              <a:endParaRPr lang="en-US" dirty="0">
                <a:solidFill>
                  <a:srgbClr val="C00000"/>
                </a:solidFill>
              </a:endParaRPr>
            </a:p>
          </p:txBody>
        </p:sp>
      </p:grpSp>
      <p:pic>
        <p:nvPicPr>
          <p:cNvPr id="5" name="Picture 4"/>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472048" y="2362200"/>
            <a:ext cx="4671952" cy="2525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extBox 18"/>
          <p:cNvSpPr txBox="1"/>
          <p:nvPr/>
        </p:nvSpPr>
        <p:spPr>
          <a:xfrm>
            <a:off x="643205" y="908566"/>
            <a:ext cx="2256910" cy="369332"/>
          </a:xfrm>
          <a:prstGeom prst="rect">
            <a:avLst/>
          </a:prstGeom>
          <a:noFill/>
        </p:spPr>
        <p:txBody>
          <a:bodyPr wrap="square" rtlCol="0">
            <a:spAutoFit/>
          </a:bodyPr>
          <a:lstStyle/>
          <a:p>
            <a:r>
              <a:rPr lang="en-US" dirty="0" smtClean="0">
                <a:solidFill>
                  <a:schemeClr val="accent1"/>
                </a:solidFill>
              </a:rPr>
              <a:t>Slide by </a:t>
            </a:r>
            <a:r>
              <a:rPr lang="en-US" dirty="0" err="1" smtClean="0">
                <a:solidFill>
                  <a:schemeClr val="accent1"/>
                </a:solidFill>
              </a:rPr>
              <a:t>E.Al-dmour</a:t>
            </a:r>
            <a:endParaRPr lang="en-US" dirty="0" smtClean="0">
              <a:solidFill>
                <a:schemeClr val="accent1"/>
              </a:solidFill>
            </a:endParaRPr>
          </a:p>
        </p:txBody>
      </p:sp>
    </p:spTree>
    <p:custDataLst>
      <p:tags r:id="rId1"/>
    </p:custDataLst>
    <p:extLst>
      <p:ext uri="{BB962C8B-B14F-4D97-AF65-F5344CB8AC3E}">
        <p14:creationId xmlns:p14="http://schemas.microsoft.com/office/powerpoint/2010/main" val="2023644506"/>
      </p:ext>
    </p:extLst>
  </p:cSld>
  <p:clrMapOvr>
    <a:masterClrMapping/>
  </p:clrMapOvr>
  <mc:AlternateContent xmlns:mc="http://schemas.openxmlformats.org/markup-compatibility/2006" xmlns:p14="http://schemas.microsoft.com/office/powerpoint/2010/main">
    <mc:Choice Requires="p14">
      <p:transition spd="slow" p14:dur="2000" advTm="94600"/>
    </mc:Choice>
    <mc:Fallback xmlns="">
      <p:transition spd="slow" advTm="946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barn(inVertical)">
                                      <p:cBhvr>
                                        <p:cTn id="12" dur="500"/>
                                        <p:tgtEl>
                                          <p:spTgt spid="3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additive="base">
                                        <p:cTn id="17" dur="500" fill="hold"/>
                                        <p:tgtEl>
                                          <p:spTgt spid="35"/>
                                        </p:tgtEl>
                                        <p:attrNameLst>
                                          <p:attrName>ppt_x</p:attrName>
                                        </p:attrNameLst>
                                      </p:cBhvr>
                                      <p:tavLst>
                                        <p:tav tm="0">
                                          <p:val>
                                            <p:strVal val="#ppt_x"/>
                                          </p:val>
                                        </p:tav>
                                        <p:tav tm="100000">
                                          <p:val>
                                            <p:strVal val="#ppt_x"/>
                                          </p:val>
                                        </p:tav>
                                      </p:tavLst>
                                    </p:anim>
                                    <p:anim calcmode="lin" valueType="num">
                                      <p:cBhvr additive="base">
                                        <p:cTn id="18"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Title 1"/>
          <p:cNvSpPr>
            <a:spLocks noGrp="1"/>
          </p:cNvSpPr>
          <p:nvPr>
            <p:ph type="title"/>
          </p:nvPr>
        </p:nvSpPr>
        <p:spPr>
          <a:xfrm>
            <a:off x="467544" y="9952"/>
            <a:ext cx="8229600" cy="724917"/>
          </a:xfrm>
        </p:spPr>
        <p:txBody>
          <a:bodyPr>
            <a:normAutofit/>
          </a:bodyPr>
          <a:lstStyle/>
          <a:p>
            <a:pPr algn="ctr" eaLnBrk="1" hangingPunct="1"/>
            <a:r>
              <a:rPr lang="en-US" dirty="0" smtClean="0"/>
              <a:t>Chamber Production History</a:t>
            </a: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908720"/>
            <a:ext cx="7128792" cy="5058865"/>
          </a:xfrm>
          <a:prstGeom prst="rect">
            <a:avLst/>
          </a:prstGeom>
          <a:solidFill>
            <a:schemeClr val="bg1"/>
          </a:solidFill>
          <a:ln>
            <a:noFill/>
          </a:ln>
          <a:effectLst/>
        </p:spPr>
      </p:pic>
      <p:sp>
        <p:nvSpPr>
          <p:cNvPr id="2" name="TextBox 1"/>
          <p:cNvSpPr txBox="1"/>
          <p:nvPr/>
        </p:nvSpPr>
        <p:spPr>
          <a:xfrm>
            <a:off x="5292080" y="5782919"/>
            <a:ext cx="2217082" cy="369332"/>
          </a:xfrm>
          <a:prstGeom prst="rect">
            <a:avLst/>
          </a:prstGeom>
          <a:noFill/>
        </p:spPr>
        <p:txBody>
          <a:bodyPr wrap="none" rtlCol="0">
            <a:spAutoFit/>
          </a:bodyPr>
          <a:lstStyle/>
          <a:p>
            <a:r>
              <a:rPr lang="en-US" dirty="0" smtClean="0">
                <a:solidFill>
                  <a:schemeClr val="accent1"/>
                </a:solidFill>
              </a:rPr>
              <a:t>“standard “ chambers</a:t>
            </a:r>
          </a:p>
        </p:txBody>
      </p:sp>
    </p:spTree>
    <p:extLst>
      <p:ext uri="{BB962C8B-B14F-4D97-AF65-F5344CB8AC3E}">
        <p14:creationId xmlns:p14="http://schemas.microsoft.com/office/powerpoint/2010/main" val="28280542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27384"/>
            <a:ext cx="7593294" cy="770984"/>
          </a:xfrm>
        </p:spPr>
        <p:txBody>
          <a:bodyPr/>
          <a:lstStyle/>
          <a:p>
            <a:r>
              <a:rPr lang="sv-SE" dirty="0" smtClean="0"/>
              <a:t>MAX IV 3 GeV ring RF System</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63952" y="1981185"/>
            <a:ext cx="2496277" cy="1872208"/>
          </a:xfrm>
          <a:prstGeom prst="rect">
            <a:avLst/>
          </a:prstGeom>
        </p:spPr>
      </p:pic>
      <p:sp>
        <p:nvSpPr>
          <p:cNvPr id="5" name="TextBox 4"/>
          <p:cNvSpPr txBox="1"/>
          <p:nvPr/>
        </p:nvSpPr>
        <p:spPr>
          <a:xfrm>
            <a:off x="6228184" y="1473681"/>
            <a:ext cx="2592288" cy="369332"/>
          </a:xfrm>
          <a:prstGeom prst="rect">
            <a:avLst/>
          </a:prstGeom>
          <a:noFill/>
        </p:spPr>
        <p:txBody>
          <a:bodyPr wrap="square" rtlCol="0">
            <a:spAutoFit/>
          </a:bodyPr>
          <a:lstStyle/>
          <a:p>
            <a:r>
              <a:rPr lang="sv-SE" dirty="0" smtClean="0">
                <a:solidFill>
                  <a:schemeClr val="accent1"/>
                </a:solidFill>
              </a:rPr>
              <a:t>Passive Harmonic Cavities</a:t>
            </a:r>
            <a:endParaRPr lang="en-US" dirty="0" err="1" smtClean="0">
              <a:solidFill>
                <a:schemeClr val="accent1"/>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40003" y="1208342"/>
            <a:ext cx="3637925" cy="2728444"/>
          </a:xfrm>
          <a:prstGeom prst="rect">
            <a:avLst/>
          </a:prstGeom>
        </p:spPr>
      </p:pic>
      <p:sp>
        <p:nvSpPr>
          <p:cNvPr id="7" name="TextBox 6"/>
          <p:cNvSpPr txBox="1"/>
          <p:nvPr/>
        </p:nvSpPr>
        <p:spPr>
          <a:xfrm>
            <a:off x="350894" y="4427820"/>
            <a:ext cx="2592288" cy="369332"/>
          </a:xfrm>
          <a:prstGeom prst="rect">
            <a:avLst/>
          </a:prstGeom>
          <a:noFill/>
        </p:spPr>
        <p:txBody>
          <a:bodyPr wrap="square" rtlCol="0">
            <a:spAutoFit/>
          </a:bodyPr>
          <a:lstStyle/>
          <a:p>
            <a:r>
              <a:rPr lang="sv-SE" dirty="0" smtClean="0">
                <a:solidFill>
                  <a:schemeClr val="accent1"/>
                </a:solidFill>
              </a:rPr>
              <a:t>100 MHz Main Cavities</a:t>
            </a:r>
            <a:endParaRPr lang="en-US" dirty="0" err="1" smtClean="0">
              <a:solidFill>
                <a:schemeClr val="accent1"/>
              </a:solidFill>
            </a:endParaRP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2670513" y="1200457"/>
            <a:ext cx="3658951" cy="2744214"/>
          </a:xfrm>
          <a:prstGeom prst="rect">
            <a:avLst/>
          </a:prstGeom>
        </p:spPr>
      </p:pic>
      <p:sp>
        <p:nvSpPr>
          <p:cNvPr id="9" name="TextBox 8"/>
          <p:cNvSpPr txBox="1"/>
          <p:nvPr/>
        </p:nvSpPr>
        <p:spPr>
          <a:xfrm>
            <a:off x="3203844" y="4426009"/>
            <a:ext cx="2592288" cy="369332"/>
          </a:xfrm>
          <a:prstGeom prst="rect">
            <a:avLst/>
          </a:prstGeom>
          <a:noFill/>
        </p:spPr>
        <p:txBody>
          <a:bodyPr wrap="square" rtlCol="0">
            <a:spAutoFit/>
          </a:bodyPr>
          <a:lstStyle/>
          <a:p>
            <a:r>
              <a:rPr lang="sv-SE" dirty="0" smtClean="0">
                <a:solidFill>
                  <a:schemeClr val="accent1"/>
                </a:solidFill>
              </a:rPr>
              <a:t>SS UHF Transmitters</a:t>
            </a:r>
            <a:endParaRPr lang="en-US" dirty="0" err="1" smtClean="0">
              <a:solidFill>
                <a:schemeClr val="accent1"/>
              </a:solidFill>
            </a:endParaRPr>
          </a:p>
        </p:txBody>
      </p:sp>
      <p:pic>
        <p:nvPicPr>
          <p:cNvPr id="1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100" y="4845893"/>
            <a:ext cx="88677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402893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6632"/>
            <a:ext cx="7593294" cy="770984"/>
          </a:xfrm>
        </p:spPr>
        <p:txBody>
          <a:bodyPr/>
          <a:lstStyle/>
          <a:p>
            <a:r>
              <a:rPr lang="en-US" dirty="0" smtClean="0"/>
              <a:t>Capture and Bunching</a:t>
            </a:r>
            <a:endParaRPr lang="en-US" dirty="0"/>
          </a:p>
        </p:txBody>
      </p:sp>
      <p:sp>
        <p:nvSpPr>
          <p:cNvPr id="4" name="TextBox 3"/>
          <p:cNvSpPr txBox="1"/>
          <p:nvPr/>
        </p:nvSpPr>
        <p:spPr>
          <a:xfrm>
            <a:off x="7036786" y="6028926"/>
            <a:ext cx="1368152" cy="369332"/>
          </a:xfrm>
          <a:prstGeom prst="rect">
            <a:avLst/>
          </a:prstGeom>
          <a:noFill/>
        </p:spPr>
        <p:txBody>
          <a:bodyPr wrap="square" rtlCol="0">
            <a:spAutoFit/>
          </a:bodyPr>
          <a:lstStyle/>
          <a:p>
            <a:r>
              <a:rPr lang="en-US" b="1" dirty="0" smtClean="0"/>
              <a:t>2015/09/23</a:t>
            </a:r>
          </a:p>
        </p:txBody>
      </p:sp>
      <p:grpSp>
        <p:nvGrpSpPr>
          <p:cNvPr id="9" name="Group 8"/>
          <p:cNvGrpSpPr/>
          <p:nvPr/>
        </p:nvGrpSpPr>
        <p:grpSpPr>
          <a:xfrm>
            <a:off x="107504" y="1556792"/>
            <a:ext cx="2397061" cy="1944216"/>
            <a:chOff x="107504" y="1556792"/>
            <a:chExt cx="2397061" cy="1944216"/>
          </a:xfrm>
        </p:grpSpPr>
        <p:pic>
          <p:nvPicPr>
            <p:cNvPr id="2050" name="Picture 2"/>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bright="72000"/>
                      </a14:imgEffect>
                    </a14:imgLayer>
                  </a14:imgProps>
                </a:ext>
                <a:ext uri="{28A0092B-C50C-407E-A947-70E740481C1C}">
                  <a14:useLocalDpi xmlns:a14="http://schemas.microsoft.com/office/drawing/2010/main" val="0"/>
                </a:ext>
              </a:extLst>
            </a:blip>
            <a:srcRect/>
            <a:stretch>
              <a:fillRect/>
            </a:stretch>
          </p:blipFill>
          <p:spPr bwMode="auto">
            <a:xfrm>
              <a:off x="107504" y="1556792"/>
              <a:ext cx="2397061" cy="1944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1031486" y="1930494"/>
              <a:ext cx="732202" cy="246221"/>
            </a:xfrm>
            <a:prstGeom prst="rect">
              <a:avLst/>
            </a:prstGeom>
            <a:noFill/>
          </p:spPr>
          <p:txBody>
            <a:bodyPr wrap="square" rtlCol="0">
              <a:spAutoFit/>
            </a:bodyPr>
            <a:lstStyle/>
            <a:p>
              <a:r>
                <a:rPr lang="en-US" sz="1000" b="1" dirty="0" smtClean="0">
                  <a:solidFill>
                    <a:schemeClr val="bg1"/>
                  </a:solidFill>
                </a:rPr>
                <a:t>First  pass</a:t>
              </a:r>
            </a:p>
          </p:txBody>
        </p:sp>
        <p:sp>
          <p:nvSpPr>
            <p:cNvPr id="11" name="TextBox 10"/>
            <p:cNvSpPr txBox="1"/>
            <p:nvPr/>
          </p:nvSpPr>
          <p:spPr>
            <a:xfrm>
              <a:off x="611560" y="2158079"/>
              <a:ext cx="1656184" cy="246221"/>
            </a:xfrm>
            <a:prstGeom prst="rect">
              <a:avLst/>
            </a:prstGeom>
            <a:noFill/>
          </p:spPr>
          <p:txBody>
            <a:bodyPr wrap="square" rtlCol="0">
              <a:spAutoFit/>
            </a:bodyPr>
            <a:lstStyle/>
            <a:p>
              <a:r>
                <a:rPr lang="en-US" sz="1000" b="1" dirty="0" smtClean="0">
                  <a:solidFill>
                    <a:schemeClr val="bg1"/>
                  </a:solidFill>
                </a:rPr>
                <a:t>500 MHz  from Chopper</a:t>
              </a:r>
            </a:p>
          </p:txBody>
        </p:sp>
      </p:grpSp>
      <p:cxnSp>
        <p:nvCxnSpPr>
          <p:cNvPr id="7" name="Straight Arrow Connector 6"/>
          <p:cNvCxnSpPr/>
          <p:nvPr/>
        </p:nvCxnSpPr>
        <p:spPr>
          <a:xfrm>
            <a:off x="899592" y="2532753"/>
            <a:ext cx="1008112" cy="12625"/>
          </a:xfrm>
          <a:prstGeom prst="straightConnector1">
            <a:avLst/>
          </a:prstGeom>
          <a:ln>
            <a:solidFill>
              <a:schemeClr val="bg1"/>
            </a:solidFill>
            <a:headEnd type="stealth"/>
            <a:tailEnd type="stealth"/>
          </a:ln>
        </p:spPr>
        <p:style>
          <a:lnRef idx="1">
            <a:schemeClr val="accent1"/>
          </a:lnRef>
          <a:fillRef idx="0">
            <a:schemeClr val="accent1"/>
          </a:fillRef>
          <a:effectRef idx="0">
            <a:schemeClr val="accent1"/>
          </a:effectRef>
          <a:fontRef idx="minor">
            <a:schemeClr val="tx1"/>
          </a:fontRef>
        </p:style>
      </p:cxnSp>
      <p:grpSp>
        <p:nvGrpSpPr>
          <p:cNvPr id="12" name="Group 11"/>
          <p:cNvGrpSpPr/>
          <p:nvPr/>
        </p:nvGrpSpPr>
        <p:grpSpPr>
          <a:xfrm>
            <a:off x="2699792" y="1564498"/>
            <a:ext cx="2355467" cy="1936510"/>
            <a:chOff x="2699792" y="1564498"/>
            <a:chExt cx="2355467" cy="1936510"/>
          </a:xfrm>
        </p:grpSpPr>
        <p:pic>
          <p:nvPicPr>
            <p:cNvPr id="2051" name="Picture 3"/>
            <p:cNvPicPr>
              <a:picLocks noChangeAspect="1" noChangeArrowheads="1"/>
            </p:cNvPicPr>
            <p:nvPr/>
          </p:nvPicPr>
          <p:blipFill>
            <a:blip r:embed="rId4" cstate="print">
              <a:extLst>
                <a:ext uri="{BEBA8EAE-BF5A-486C-A8C5-ECC9F3942E4B}">
                  <a14:imgProps xmlns:a14="http://schemas.microsoft.com/office/drawing/2010/main">
                    <a14:imgLayer r:embed="rId5">
                      <a14:imgEffect>
                        <a14:brightnessContrast bright="72000"/>
                      </a14:imgEffect>
                    </a14:imgLayer>
                  </a14:imgProps>
                </a:ext>
                <a:ext uri="{28A0092B-C50C-407E-A947-70E740481C1C}">
                  <a14:useLocalDpi xmlns:a14="http://schemas.microsoft.com/office/drawing/2010/main" val="0"/>
                </a:ext>
              </a:extLst>
            </a:blip>
            <a:srcRect/>
            <a:stretch>
              <a:fillRect/>
            </a:stretch>
          </p:blipFill>
          <p:spPr bwMode="auto">
            <a:xfrm>
              <a:off x="2699792" y="1564498"/>
              <a:ext cx="2355467" cy="19365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3347864" y="2022826"/>
              <a:ext cx="936104" cy="307777"/>
            </a:xfrm>
            <a:prstGeom prst="rect">
              <a:avLst/>
            </a:prstGeom>
            <a:noFill/>
          </p:spPr>
          <p:txBody>
            <a:bodyPr wrap="square" rtlCol="0">
              <a:spAutoFit/>
            </a:bodyPr>
            <a:lstStyle/>
            <a:p>
              <a:r>
                <a:rPr lang="en-US" sz="1400" b="1" dirty="0" smtClean="0">
                  <a:solidFill>
                    <a:schemeClr val="bg1"/>
                  </a:solidFill>
                </a:rPr>
                <a:t>100 turns</a:t>
              </a:r>
            </a:p>
          </p:txBody>
        </p:sp>
      </p:grpSp>
      <p:grpSp>
        <p:nvGrpSpPr>
          <p:cNvPr id="13" name="Group 12"/>
          <p:cNvGrpSpPr/>
          <p:nvPr/>
        </p:nvGrpSpPr>
        <p:grpSpPr>
          <a:xfrm>
            <a:off x="5436096" y="1544392"/>
            <a:ext cx="2448272" cy="2001973"/>
            <a:chOff x="5436096" y="1544392"/>
            <a:chExt cx="2448272" cy="2001973"/>
          </a:xfrm>
        </p:grpSpPr>
        <p:pic>
          <p:nvPicPr>
            <p:cNvPr id="2052" name="Picture 4"/>
            <p:cNvPicPr>
              <a:picLocks noChangeAspect="1" noChangeArrowheads="1"/>
            </p:cNvPicPr>
            <p:nvPr/>
          </p:nvPicPr>
          <p:blipFill>
            <a:blip r:embed="rId6" cstate="print">
              <a:extLst>
                <a:ext uri="{BEBA8EAE-BF5A-486C-A8C5-ECC9F3942E4B}">
                  <a14:imgProps xmlns:a14="http://schemas.microsoft.com/office/drawing/2010/main">
                    <a14:imgLayer r:embed="rId7">
                      <a14:imgEffect>
                        <a14:brightnessContrast bright="72000"/>
                      </a14:imgEffect>
                    </a14:imgLayer>
                  </a14:imgProps>
                </a:ext>
                <a:ext uri="{28A0092B-C50C-407E-A947-70E740481C1C}">
                  <a14:useLocalDpi xmlns:a14="http://schemas.microsoft.com/office/drawing/2010/main" val="0"/>
                </a:ext>
              </a:extLst>
            </a:blip>
            <a:srcRect/>
            <a:stretch>
              <a:fillRect/>
            </a:stretch>
          </p:blipFill>
          <p:spPr bwMode="auto">
            <a:xfrm>
              <a:off x="5436096" y="1544392"/>
              <a:ext cx="2448272" cy="20019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p:cNvSpPr txBox="1"/>
            <p:nvPr/>
          </p:nvSpPr>
          <p:spPr>
            <a:xfrm>
              <a:off x="6136105" y="2022826"/>
              <a:ext cx="936104" cy="307777"/>
            </a:xfrm>
            <a:prstGeom prst="rect">
              <a:avLst/>
            </a:prstGeom>
            <a:noFill/>
          </p:spPr>
          <p:txBody>
            <a:bodyPr wrap="square" rtlCol="0">
              <a:spAutoFit/>
            </a:bodyPr>
            <a:lstStyle/>
            <a:p>
              <a:r>
                <a:rPr lang="en-US" sz="1400" b="1" dirty="0" smtClean="0">
                  <a:solidFill>
                    <a:schemeClr val="bg1"/>
                  </a:solidFill>
                </a:rPr>
                <a:t>150 turns</a:t>
              </a:r>
            </a:p>
          </p:txBody>
        </p:sp>
      </p:grpSp>
      <p:grpSp>
        <p:nvGrpSpPr>
          <p:cNvPr id="14" name="Group 13"/>
          <p:cNvGrpSpPr/>
          <p:nvPr/>
        </p:nvGrpSpPr>
        <p:grpSpPr>
          <a:xfrm>
            <a:off x="139262" y="3861048"/>
            <a:ext cx="2374544" cy="1944216"/>
            <a:chOff x="139262" y="3861048"/>
            <a:chExt cx="2374544" cy="1944216"/>
          </a:xfrm>
        </p:grpSpPr>
        <p:pic>
          <p:nvPicPr>
            <p:cNvPr id="2053" name="Picture 5"/>
            <p:cNvPicPr>
              <a:picLocks noChangeAspect="1" noChangeArrowheads="1"/>
            </p:cNvPicPr>
            <p:nvPr/>
          </p:nvPicPr>
          <p:blipFill>
            <a:blip r:embed="rId8" cstate="print">
              <a:extLst>
                <a:ext uri="{BEBA8EAE-BF5A-486C-A8C5-ECC9F3942E4B}">
                  <a14:imgProps xmlns:a14="http://schemas.microsoft.com/office/drawing/2010/main">
                    <a14:imgLayer r:embed="rId9">
                      <a14:imgEffect>
                        <a14:brightnessContrast bright="72000"/>
                      </a14:imgEffect>
                    </a14:imgLayer>
                  </a14:imgProps>
                </a:ext>
                <a:ext uri="{28A0092B-C50C-407E-A947-70E740481C1C}">
                  <a14:useLocalDpi xmlns:a14="http://schemas.microsoft.com/office/drawing/2010/main" val="0"/>
                </a:ext>
              </a:extLst>
            </a:blip>
            <a:srcRect/>
            <a:stretch>
              <a:fillRect/>
            </a:stretch>
          </p:blipFill>
          <p:spPr bwMode="auto">
            <a:xfrm>
              <a:off x="139262" y="3861048"/>
              <a:ext cx="2374544" cy="1944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827584" y="4221088"/>
              <a:ext cx="936104" cy="307777"/>
            </a:xfrm>
            <a:prstGeom prst="rect">
              <a:avLst/>
            </a:prstGeom>
            <a:noFill/>
          </p:spPr>
          <p:txBody>
            <a:bodyPr wrap="square" rtlCol="0">
              <a:spAutoFit/>
            </a:bodyPr>
            <a:lstStyle/>
            <a:p>
              <a:r>
                <a:rPr lang="en-US" sz="1400" b="1" dirty="0" smtClean="0">
                  <a:solidFill>
                    <a:schemeClr val="bg1"/>
                  </a:solidFill>
                </a:rPr>
                <a:t>175 turns</a:t>
              </a:r>
            </a:p>
          </p:txBody>
        </p:sp>
      </p:grpSp>
      <p:grpSp>
        <p:nvGrpSpPr>
          <p:cNvPr id="15" name="Group 14"/>
          <p:cNvGrpSpPr/>
          <p:nvPr/>
        </p:nvGrpSpPr>
        <p:grpSpPr>
          <a:xfrm>
            <a:off x="2699792" y="3861048"/>
            <a:ext cx="2373859" cy="1944215"/>
            <a:chOff x="2699792" y="3861048"/>
            <a:chExt cx="2373859" cy="1944215"/>
          </a:xfrm>
        </p:grpSpPr>
        <p:pic>
          <p:nvPicPr>
            <p:cNvPr id="2054" name="Picture 6"/>
            <p:cNvPicPr>
              <a:picLocks noChangeAspect="1" noChangeArrowheads="1"/>
            </p:cNvPicPr>
            <p:nvPr/>
          </p:nvPicPr>
          <p:blipFill>
            <a:blip r:embed="rId10" cstate="print">
              <a:extLst>
                <a:ext uri="{BEBA8EAE-BF5A-486C-A8C5-ECC9F3942E4B}">
                  <a14:imgProps xmlns:a14="http://schemas.microsoft.com/office/drawing/2010/main">
                    <a14:imgLayer r:embed="rId11">
                      <a14:imgEffect>
                        <a14:brightnessContrast bright="72000"/>
                      </a14:imgEffect>
                    </a14:imgLayer>
                  </a14:imgProps>
                </a:ext>
                <a:ext uri="{28A0092B-C50C-407E-A947-70E740481C1C}">
                  <a14:useLocalDpi xmlns:a14="http://schemas.microsoft.com/office/drawing/2010/main" val="0"/>
                </a:ext>
              </a:extLst>
            </a:blip>
            <a:srcRect/>
            <a:stretch>
              <a:fillRect/>
            </a:stretch>
          </p:blipFill>
          <p:spPr bwMode="auto">
            <a:xfrm>
              <a:off x="2699792" y="3861048"/>
              <a:ext cx="2373859" cy="19442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extBox 18"/>
            <p:cNvSpPr txBox="1"/>
            <p:nvPr/>
          </p:nvSpPr>
          <p:spPr>
            <a:xfrm>
              <a:off x="3347864" y="4233591"/>
              <a:ext cx="936104" cy="307777"/>
            </a:xfrm>
            <a:prstGeom prst="rect">
              <a:avLst/>
            </a:prstGeom>
            <a:noFill/>
          </p:spPr>
          <p:txBody>
            <a:bodyPr wrap="square" rtlCol="0">
              <a:spAutoFit/>
            </a:bodyPr>
            <a:lstStyle/>
            <a:p>
              <a:r>
                <a:rPr lang="en-US" sz="1400" b="1" dirty="0" smtClean="0">
                  <a:solidFill>
                    <a:schemeClr val="bg1"/>
                  </a:solidFill>
                </a:rPr>
                <a:t>200 turns</a:t>
              </a:r>
            </a:p>
          </p:txBody>
        </p:sp>
      </p:grpSp>
      <p:sp>
        <p:nvSpPr>
          <p:cNvPr id="3" name="TextBox 2"/>
          <p:cNvSpPr txBox="1"/>
          <p:nvPr/>
        </p:nvSpPr>
        <p:spPr>
          <a:xfrm>
            <a:off x="138987" y="5832738"/>
            <a:ext cx="1290738" cy="307777"/>
          </a:xfrm>
          <a:prstGeom prst="rect">
            <a:avLst/>
          </a:prstGeom>
          <a:noFill/>
        </p:spPr>
        <p:txBody>
          <a:bodyPr wrap="none" rtlCol="0">
            <a:spAutoFit/>
          </a:bodyPr>
          <a:lstStyle/>
          <a:p>
            <a:r>
              <a:rPr lang="sv-SE" sz="1400" dirty="0" smtClean="0">
                <a:solidFill>
                  <a:schemeClr val="accent1"/>
                </a:solidFill>
              </a:rPr>
              <a:t>Plots S.Leeman</a:t>
            </a:r>
            <a:endParaRPr lang="en-US" sz="1400" dirty="0" err="1" smtClean="0">
              <a:solidFill>
                <a:schemeClr val="accent1"/>
              </a:solidFill>
            </a:endParaRPr>
          </a:p>
        </p:txBody>
      </p:sp>
    </p:spTree>
    <p:extLst>
      <p:ext uri="{BB962C8B-B14F-4D97-AF65-F5344CB8AC3E}">
        <p14:creationId xmlns:p14="http://schemas.microsoft.com/office/powerpoint/2010/main" val="19018986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88640"/>
            <a:ext cx="7593294" cy="698976"/>
          </a:xfrm>
        </p:spPr>
        <p:txBody>
          <a:bodyPr/>
          <a:lstStyle/>
          <a:p>
            <a:r>
              <a:rPr lang="en-US" dirty="0" smtClean="0"/>
              <a:t>Orbit Stability </a:t>
            </a:r>
            <a:r>
              <a:rPr lang="sv-SE" dirty="0" smtClean="0"/>
              <a:t>– </a:t>
            </a:r>
            <a:r>
              <a:rPr lang="en-US" dirty="0" smtClean="0"/>
              <a:t> Fast Acquisition</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268760"/>
            <a:ext cx="8211124" cy="4507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518428" y="5799402"/>
            <a:ext cx="2088232" cy="369332"/>
          </a:xfrm>
          <a:prstGeom prst="rect">
            <a:avLst/>
          </a:prstGeom>
          <a:noFill/>
        </p:spPr>
        <p:txBody>
          <a:bodyPr wrap="square" rtlCol="0">
            <a:spAutoFit/>
          </a:bodyPr>
          <a:lstStyle/>
          <a:p>
            <a:r>
              <a:rPr lang="sv-SE" dirty="0" smtClean="0">
                <a:solidFill>
                  <a:schemeClr val="accent1"/>
                </a:solidFill>
              </a:rPr>
              <a:t>Plot by Brian Jensen</a:t>
            </a:r>
            <a:endParaRPr lang="en-US" dirty="0" err="1" smtClean="0">
              <a:solidFill>
                <a:schemeClr val="accent1"/>
              </a:solidFill>
            </a:endParaRPr>
          </a:p>
        </p:txBody>
      </p:sp>
    </p:spTree>
    <p:extLst>
      <p:ext uri="{BB962C8B-B14F-4D97-AF65-F5344CB8AC3E}">
        <p14:creationId xmlns:p14="http://schemas.microsoft.com/office/powerpoint/2010/main" val="41686452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oter Placeholder 3"/>
          <p:cNvSpPr txBox="1">
            <a:spLocks noGrp="1"/>
          </p:cNvSpPr>
          <p:nvPr/>
        </p:nvSpPr>
        <p:spPr bwMode="auto">
          <a:xfrm>
            <a:off x="1476375" y="6381750"/>
            <a:ext cx="73818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b="1">
                <a:solidFill>
                  <a:schemeClr val="accent2"/>
                </a:solidFill>
                <a:latin typeface="Arial" charset="0"/>
                <a:cs typeface="Arial" charset="0"/>
              </a:defRPr>
            </a:lvl1pPr>
            <a:lvl2pPr marL="742950" indent="-285750" eaLnBrk="0" hangingPunct="0">
              <a:defRPr sz="1000" b="1">
                <a:solidFill>
                  <a:schemeClr val="accent2"/>
                </a:solidFill>
                <a:latin typeface="Arial" charset="0"/>
                <a:cs typeface="Arial" charset="0"/>
              </a:defRPr>
            </a:lvl2pPr>
            <a:lvl3pPr marL="1143000" indent="-228600" eaLnBrk="0" hangingPunct="0">
              <a:defRPr sz="1000" b="1">
                <a:solidFill>
                  <a:schemeClr val="accent2"/>
                </a:solidFill>
                <a:latin typeface="Arial" charset="0"/>
                <a:cs typeface="Arial" charset="0"/>
              </a:defRPr>
            </a:lvl3pPr>
            <a:lvl4pPr marL="1600200" indent="-228600" eaLnBrk="0" hangingPunct="0">
              <a:defRPr sz="1000" b="1">
                <a:solidFill>
                  <a:schemeClr val="accent2"/>
                </a:solidFill>
                <a:latin typeface="Arial" charset="0"/>
                <a:cs typeface="Arial" charset="0"/>
              </a:defRPr>
            </a:lvl4pPr>
            <a:lvl5pPr marL="2057400" indent="-228600" eaLnBrk="0" hangingPunct="0">
              <a:defRPr sz="1000" b="1">
                <a:solidFill>
                  <a:schemeClr val="accent2"/>
                </a:solidFill>
                <a:latin typeface="Arial" charset="0"/>
                <a:cs typeface="Arial" charset="0"/>
              </a:defRPr>
            </a:lvl5pPr>
            <a:lvl6pPr marL="2514600" indent="-228600" eaLnBrk="0" fontAlgn="base" hangingPunct="0">
              <a:spcBef>
                <a:spcPct val="0"/>
              </a:spcBef>
              <a:spcAft>
                <a:spcPct val="0"/>
              </a:spcAft>
              <a:defRPr sz="1000" b="1">
                <a:solidFill>
                  <a:schemeClr val="accent2"/>
                </a:solidFill>
                <a:latin typeface="Arial" charset="0"/>
                <a:cs typeface="Arial" charset="0"/>
              </a:defRPr>
            </a:lvl6pPr>
            <a:lvl7pPr marL="2971800" indent="-228600" eaLnBrk="0" fontAlgn="base" hangingPunct="0">
              <a:spcBef>
                <a:spcPct val="0"/>
              </a:spcBef>
              <a:spcAft>
                <a:spcPct val="0"/>
              </a:spcAft>
              <a:defRPr sz="1000" b="1">
                <a:solidFill>
                  <a:schemeClr val="accent2"/>
                </a:solidFill>
                <a:latin typeface="Arial" charset="0"/>
                <a:cs typeface="Arial" charset="0"/>
              </a:defRPr>
            </a:lvl7pPr>
            <a:lvl8pPr marL="3429000" indent="-228600" eaLnBrk="0" fontAlgn="base" hangingPunct="0">
              <a:spcBef>
                <a:spcPct val="0"/>
              </a:spcBef>
              <a:spcAft>
                <a:spcPct val="0"/>
              </a:spcAft>
              <a:defRPr sz="1000" b="1">
                <a:solidFill>
                  <a:schemeClr val="accent2"/>
                </a:solidFill>
                <a:latin typeface="Arial" charset="0"/>
                <a:cs typeface="Arial" charset="0"/>
              </a:defRPr>
            </a:lvl8pPr>
            <a:lvl9pPr marL="3886200" indent="-228600" eaLnBrk="0" fontAlgn="base" hangingPunct="0">
              <a:spcBef>
                <a:spcPct val="0"/>
              </a:spcBef>
              <a:spcAft>
                <a:spcPct val="0"/>
              </a:spcAft>
              <a:defRPr sz="1000" b="1">
                <a:solidFill>
                  <a:schemeClr val="accent2"/>
                </a:solidFill>
                <a:latin typeface="Arial" charset="0"/>
                <a:cs typeface="Arial" charset="0"/>
              </a:defRPr>
            </a:lvl9pPr>
          </a:lstStyle>
          <a:p>
            <a:pPr algn="r" eaLnBrk="1" hangingPunct="1"/>
            <a:r>
              <a:rPr lang="sv-SE" dirty="0">
                <a:solidFill>
                  <a:schemeClr val="tx1"/>
                </a:solidFill>
              </a:rPr>
              <a:t>Annika Nyberg, MAX IV-laboratoriet, 2012</a:t>
            </a:r>
            <a:endParaRPr lang="de-DE" dirty="0">
              <a:solidFill>
                <a:schemeClr val="tx1"/>
              </a:solidFill>
            </a:endParaRPr>
          </a:p>
        </p:txBody>
      </p:sp>
      <p:sp>
        <p:nvSpPr>
          <p:cNvPr id="21507" name="Rectangle 2"/>
          <p:cNvSpPr>
            <a:spLocks noGrp="1" noChangeArrowheads="1"/>
          </p:cNvSpPr>
          <p:nvPr>
            <p:ph type="title" idx="4294967295"/>
          </p:nvPr>
        </p:nvSpPr>
        <p:spPr>
          <a:xfrm>
            <a:off x="457200" y="19472"/>
            <a:ext cx="8229600" cy="739353"/>
          </a:xfrm>
        </p:spPr>
        <p:txBody>
          <a:bodyPr/>
          <a:lstStyle/>
          <a:p>
            <a:r>
              <a:rPr lang="sv-SE" dirty="0" smtClean="0">
                <a:solidFill>
                  <a:srgbClr val="0070C0"/>
                </a:solidFill>
              </a:rPr>
              <a:t>MAX IV – an overview</a:t>
            </a:r>
            <a:endParaRPr lang="en-US" dirty="0" smtClean="0">
              <a:solidFill>
                <a:srgbClr val="0070C0"/>
              </a:solidFill>
            </a:endParaRPr>
          </a:p>
        </p:txBody>
      </p:sp>
      <p:sp>
        <p:nvSpPr>
          <p:cNvPr id="21509" name="Rectangle 9"/>
          <p:cNvSpPr>
            <a:spLocks noChangeArrowheads="1"/>
          </p:cNvSpPr>
          <p:nvPr/>
        </p:nvSpPr>
        <p:spPr bwMode="auto">
          <a:xfrm>
            <a:off x="4298596" y="1216025"/>
            <a:ext cx="2208213" cy="374414"/>
          </a:xfrm>
          <a:prstGeom prst="rect">
            <a:avLst/>
          </a:prstGeom>
          <a:noFill/>
          <a:ln>
            <a:noFill/>
          </a:ln>
          <a:effectLst/>
          <a:extLst/>
        </p:spPr>
        <p:txBody>
          <a:bodyPr wrap="none" anchor="ctr"/>
          <a:lstStyle/>
          <a:p>
            <a:endParaRPr lang="en-US"/>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l="9419" t="13908" r="20261" b="17934"/>
          <a:stretch>
            <a:fillRect/>
          </a:stretch>
        </p:blipFill>
        <p:spPr bwMode="auto">
          <a:xfrm>
            <a:off x="0" y="1046163"/>
            <a:ext cx="9144000" cy="524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Group 2"/>
          <p:cNvGrpSpPr>
            <a:grpSpLocks/>
          </p:cNvGrpSpPr>
          <p:nvPr/>
        </p:nvGrpSpPr>
        <p:grpSpPr bwMode="auto">
          <a:xfrm>
            <a:off x="34925" y="1927225"/>
            <a:ext cx="5240338" cy="422275"/>
            <a:chOff x="35496" y="1851025"/>
            <a:chExt cx="5239767" cy="439318"/>
          </a:xfrm>
        </p:grpSpPr>
        <p:sp>
          <p:nvSpPr>
            <p:cNvPr id="12" name="Rectangle 4"/>
            <p:cNvSpPr>
              <a:spLocks noChangeArrowheads="1"/>
            </p:cNvSpPr>
            <p:nvPr/>
          </p:nvSpPr>
          <p:spPr bwMode="auto">
            <a:xfrm>
              <a:off x="233487" y="2001939"/>
              <a:ext cx="5041776" cy="55461"/>
            </a:xfrm>
            <a:prstGeom prst="rect">
              <a:avLst/>
            </a:prstGeom>
            <a:solidFill>
              <a:srgbClr val="FF0000"/>
            </a:solidFill>
            <a:ln w="25400">
              <a:solidFill>
                <a:schemeClr val="tx1"/>
              </a:solidFill>
              <a:miter lim="800000"/>
              <a:headEnd/>
              <a:tailEnd/>
            </a:ln>
          </p:spPr>
          <p:txBody>
            <a:bodyPr wrap="none" anchor="ctr"/>
            <a:lstStyle/>
            <a:p>
              <a:endParaRPr lang="sv-SE"/>
            </a:p>
          </p:txBody>
        </p:sp>
        <p:sp>
          <p:nvSpPr>
            <p:cNvPr id="13" name="Rectangle 6"/>
            <p:cNvSpPr>
              <a:spLocks noChangeArrowheads="1"/>
            </p:cNvSpPr>
            <p:nvPr/>
          </p:nvSpPr>
          <p:spPr bwMode="auto">
            <a:xfrm>
              <a:off x="35496" y="1851025"/>
              <a:ext cx="265113" cy="439318"/>
            </a:xfrm>
            <a:prstGeom prst="rect">
              <a:avLst/>
            </a:prstGeom>
            <a:solidFill>
              <a:srgbClr val="FF0000"/>
            </a:solidFill>
            <a:ln w="25400">
              <a:solidFill>
                <a:schemeClr val="tx1"/>
              </a:solidFill>
              <a:miter lim="800000"/>
              <a:headEnd/>
              <a:tailEnd/>
            </a:ln>
          </p:spPr>
          <p:txBody>
            <a:bodyPr wrap="none" anchor="ctr"/>
            <a:lstStyle/>
            <a:p>
              <a:endParaRPr lang="sv-SE"/>
            </a:p>
          </p:txBody>
        </p:sp>
      </p:grpSp>
      <p:grpSp>
        <p:nvGrpSpPr>
          <p:cNvPr id="14" name="Group 65"/>
          <p:cNvGrpSpPr>
            <a:grpSpLocks/>
          </p:cNvGrpSpPr>
          <p:nvPr/>
        </p:nvGrpSpPr>
        <p:grpSpPr bwMode="auto">
          <a:xfrm>
            <a:off x="3773488" y="1901825"/>
            <a:ext cx="3981450" cy="3001963"/>
            <a:chOff x="2377" y="1157"/>
            <a:chExt cx="2508" cy="1972"/>
          </a:xfrm>
        </p:grpSpPr>
        <p:sp>
          <p:nvSpPr>
            <p:cNvPr id="15" name="Rectangle 66"/>
            <p:cNvSpPr>
              <a:spLocks noChangeArrowheads="1"/>
            </p:cNvSpPr>
            <p:nvPr/>
          </p:nvSpPr>
          <p:spPr bwMode="auto">
            <a:xfrm>
              <a:off x="2812" y="2988"/>
              <a:ext cx="512" cy="32"/>
            </a:xfrm>
            <a:prstGeom prst="rect">
              <a:avLst/>
            </a:prstGeom>
            <a:solidFill>
              <a:srgbClr val="FFFF00"/>
            </a:solidFill>
            <a:ln w="25400">
              <a:solidFill>
                <a:schemeClr val="tx1"/>
              </a:solidFill>
              <a:miter lim="800000"/>
              <a:headEnd/>
              <a:tailEnd/>
            </a:ln>
          </p:spPr>
          <p:txBody>
            <a:bodyPr wrap="none" anchor="ctr"/>
            <a:lstStyle/>
            <a:p>
              <a:endParaRPr lang="sv-SE"/>
            </a:p>
          </p:txBody>
        </p:sp>
        <p:sp>
          <p:nvSpPr>
            <p:cNvPr id="16" name="Rectangle 67"/>
            <p:cNvSpPr>
              <a:spLocks noChangeArrowheads="1"/>
            </p:cNvSpPr>
            <p:nvPr/>
          </p:nvSpPr>
          <p:spPr bwMode="auto">
            <a:xfrm rot="1080000">
              <a:off x="2569" y="2864"/>
              <a:ext cx="512" cy="33"/>
            </a:xfrm>
            <a:prstGeom prst="rect">
              <a:avLst/>
            </a:prstGeom>
            <a:solidFill>
              <a:srgbClr val="FFFF00"/>
            </a:solidFill>
            <a:ln w="25400">
              <a:solidFill>
                <a:schemeClr val="tx1"/>
              </a:solidFill>
              <a:miter lim="800000"/>
              <a:headEnd/>
              <a:tailEnd/>
            </a:ln>
          </p:spPr>
          <p:txBody>
            <a:bodyPr wrap="none" anchor="ctr"/>
            <a:lstStyle/>
            <a:p>
              <a:endParaRPr lang="sv-SE"/>
            </a:p>
          </p:txBody>
        </p:sp>
        <p:sp>
          <p:nvSpPr>
            <p:cNvPr id="17" name="Rectangle 68"/>
            <p:cNvSpPr>
              <a:spLocks noChangeArrowheads="1"/>
            </p:cNvSpPr>
            <p:nvPr/>
          </p:nvSpPr>
          <p:spPr bwMode="auto">
            <a:xfrm rot="2160000">
              <a:off x="2377" y="2670"/>
              <a:ext cx="511" cy="32"/>
            </a:xfrm>
            <a:prstGeom prst="rect">
              <a:avLst/>
            </a:prstGeom>
            <a:solidFill>
              <a:srgbClr val="FFFF00"/>
            </a:solidFill>
            <a:ln w="25400">
              <a:solidFill>
                <a:schemeClr val="tx1"/>
              </a:solidFill>
              <a:miter lim="800000"/>
              <a:headEnd/>
              <a:tailEnd/>
            </a:ln>
          </p:spPr>
          <p:txBody>
            <a:bodyPr wrap="none" anchor="ctr"/>
            <a:lstStyle/>
            <a:p>
              <a:endParaRPr lang="sv-SE"/>
            </a:p>
          </p:txBody>
        </p:sp>
        <p:sp>
          <p:nvSpPr>
            <p:cNvPr id="18" name="Rectangle 69"/>
            <p:cNvSpPr>
              <a:spLocks noChangeArrowheads="1"/>
            </p:cNvSpPr>
            <p:nvPr/>
          </p:nvSpPr>
          <p:spPr bwMode="auto">
            <a:xfrm rot="3240000">
              <a:off x="2238" y="2423"/>
              <a:ext cx="532" cy="31"/>
            </a:xfrm>
            <a:prstGeom prst="rect">
              <a:avLst/>
            </a:prstGeom>
            <a:solidFill>
              <a:srgbClr val="FFFF00"/>
            </a:solidFill>
            <a:ln w="25400">
              <a:solidFill>
                <a:schemeClr val="tx1"/>
              </a:solidFill>
              <a:miter lim="800000"/>
              <a:headEnd/>
              <a:tailEnd/>
            </a:ln>
          </p:spPr>
          <p:txBody>
            <a:bodyPr wrap="none" anchor="ctr"/>
            <a:lstStyle/>
            <a:p>
              <a:endParaRPr lang="sv-SE"/>
            </a:p>
          </p:txBody>
        </p:sp>
        <p:sp>
          <p:nvSpPr>
            <p:cNvPr id="19" name="Rectangle 70"/>
            <p:cNvSpPr>
              <a:spLocks noChangeArrowheads="1"/>
            </p:cNvSpPr>
            <p:nvPr/>
          </p:nvSpPr>
          <p:spPr bwMode="auto">
            <a:xfrm rot="4320000">
              <a:off x="2190" y="2144"/>
              <a:ext cx="531" cy="31"/>
            </a:xfrm>
            <a:prstGeom prst="rect">
              <a:avLst/>
            </a:prstGeom>
            <a:solidFill>
              <a:srgbClr val="FFFF00"/>
            </a:solidFill>
            <a:ln w="25400">
              <a:solidFill>
                <a:schemeClr val="tx1"/>
              </a:solidFill>
              <a:miter lim="800000"/>
              <a:headEnd/>
              <a:tailEnd/>
            </a:ln>
          </p:spPr>
          <p:txBody>
            <a:bodyPr wrap="none" anchor="ctr"/>
            <a:lstStyle/>
            <a:p>
              <a:endParaRPr lang="sv-SE"/>
            </a:p>
          </p:txBody>
        </p:sp>
        <p:sp>
          <p:nvSpPr>
            <p:cNvPr id="20" name="Rectangle 71"/>
            <p:cNvSpPr>
              <a:spLocks noChangeArrowheads="1"/>
            </p:cNvSpPr>
            <p:nvPr/>
          </p:nvSpPr>
          <p:spPr bwMode="auto">
            <a:xfrm rot="5400000">
              <a:off x="2227" y="1863"/>
              <a:ext cx="532" cy="31"/>
            </a:xfrm>
            <a:prstGeom prst="rect">
              <a:avLst/>
            </a:prstGeom>
            <a:solidFill>
              <a:srgbClr val="FFFF00"/>
            </a:solidFill>
            <a:ln w="25400">
              <a:solidFill>
                <a:schemeClr val="tx1"/>
              </a:solidFill>
              <a:miter lim="800000"/>
              <a:headEnd/>
              <a:tailEnd/>
            </a:ln>
          </p:spPr>
          <p:txBody>
            <a:bodyPr wrap="none" anchor="ctr"/>
            <a:lstStyle/>
            <a:p>
              <a:endParaRPr lang="sv-SE"/>
            </a:p>
          </p:txBody>
        </p:sp>
        <p:sp>
          <p:nvSpPr>
            <p:cNvPr id="21" name="Rectangle 72"/>
            <p:cNvSpPr>
              <a:spLocks noChangeArrowheads="1"/>
            </p:cNvSpPr>
            <p:nvPr/>
          </p:nvSpPr>
          <p:spPr bwMode="auto">
            <a:xfrm rot="6480000">
              <a:off x="2345" y="1610"/>
              <a:ext cx="531" cy="32"/>
            </a:xfrm>
            <a:prstGeom prst="rect">
              <a:avLst/>
            </a:prstGeom>
            <a:solidFill>
              <a:srgbClr val="FFFF00"/>
            </a:solidFill>
            <a:ln w="25400">
              <a:solidFill>
                <a:schemeClr val="tx1"/>
              </a:solidFill>
              <a:miter lim="800000"/>
              <a:headEnd/>
              <a:tailEnd/>
            </a:ln>
          </p:spPr>
          <p:txBody>
            <a:bodyPr wrap="none" anchor="ctr"/>
            <a:lstStyle/>
            <a:p>
              <a:endParaRPr lang="sv-SE"/>
            </a:p>
          </p:txBody>
        </p:sp>
        <p:sp>
          <p:nvSpPr>
            <p:cNvPr id="22" name="Rectangle 73"/>
            <p:cNvSpPr>
              <a:spLocks noChangeArrowheads="1"/>
            </p:cNvSpPr>
            <p:nvPr/>
          </p:nvSpPr>
          <p:spPr bwMode="auto">
            <a:xfrm rot="7560000">
              <a:off x="2536" y="1407"/>
              <a:ext cx="532" cy="32"/>
            </a:xfrm>
            <a:prstGeom prst="rect">
              <a:avLst/>
            </a:prstGeom>
            <a:solidFill>
              <a:srgbClr val="FFFF00"/>
            </a:solidFill>
            <a:ln w="25400">
              <a:solidFill>
                <a:schemeClr val="tx1"/>
              </a:solidFill>
              <a:miter lim="800000"/>
              <a:headEnd/>
              <a:tailEnd/>
            </a:ln>
          </p:spPr>
          <p:txBody>
            <a:bodyPr wrap="none" anchor="ctr"/>
            <a:lstStyle/>
            <a:p>
              <a:endParaRPr lang="sv-SE"/>
            </a:p>
          </p:txBody>
        </p:sp>
        <p:sp>
          <p:nvSpPr>
            <p:cNvPr id="23" name="Rectangle 74"/>
            <p:cNvSpPr>
              <a:spLocks noChangeArrowheads="1"/>
            </p:cNvSpPr>
            <p:nvPr/>
          </p:nvSpPr>
          <p:spPr bwMode="auto">
            <a:xfrm rot="8640000">
              <a:off x="2785" y="1274"/>
              <a:ext cx="512" cy="33"/>
            </a:xfrm>
            <a:prstGeom prst="rect">
              <a:avLst/>
            </a:prstGeom>
            <a:solidFill>
              <a:srgbClr val="FFFF00"/>
            </a:solidFill>
            <a:ln w="25400">
              <a:solidFill>
                <a:schemeClr val="tx1"/>
              </a:solidFill>
              <a:miter lim="800000"/>
              <a:headEnd/>
              <a:tailEnd/>
            </a:ln>
          </p:spPr>
          <p:txBody>
            <a:bodyPr wrap="none" anchor="ctr"/>
            <a:lstStyle/>
            <a:p>
              <a:endParaRPr lang="sv-SE"/>
            </a:p>
          </p:txBody>
        </p:sp>
        <p:sp>
          <p:nvSpPr>
            <p:cNvPr id="24" name="Rectangle 75"/>
            <p:cNvSpPr>
              <a:spLocks noChangeArrowheads="1"/>
            </p:cNvSpPr>
            <p:nvPr/>
          </p:nvSpPr>
          <p:spPr bwMode="auto">
            <a:xfrm rot="9720000">
              <a:off x="3050" y="1225"/>
              <a:ext cx="511" cy="33"/>
            </a:xfrm>
            <a:prstGeom prst="rect">
              <a:avLst/>
            </a:prstGeom>
            <a:solidFill>
              <a:srgbClr val="FFFF00"/>
            </a:solidFill>
            <a:ln w="25400">
              <a:solidFill>
                <a:schemeClr val="tx1"/>
              </a:solidFill>
              <a:miter lim="800000"/>
              <a:headEnd/>
              <a:tailEnd/>
            </a:ln>
          </p:spPr>
          <p:txBody>
            <a:bodyPr wrap="none" anchor="ctr"/>
            <a:lstStyle/>
            <a:p>
              <a:endParaRPr lang="sv-SE"/>
            </a:p>
          </p:txBody>
        </p:sp>
        <p:sp>
          <p:nvSpPr>
            <p:cNvPr id="25" name="Rectangle 76"/>
            <p:cNvSpPr>
              <a:spLocks noChangeArrowheads="1"/>
            </p:cNvSpPr>
            <p:nvPr/>
          </p:nvSpPr>
          <p:spPr bwMode="auto">
            <a:xfrm rot="1080000">
              <a:off x="3565" y="1388"/>
              <a:ext cx="511" cy="33"/>
            </a:xfrm>
            <a:prstGeom prst="rect">
              <a:avLst/>
            </a:prstGeom>
            <a:solidFill>
              <a:srgbClr val="FFFF00"/>
            </a:solidFill>
            <a:ln w="25400">
              <a:solidFill>
                <a:schemeClr val="tx1"/>
              </a:solidFill>
              <a:miter lim="800000"/>
              <a:headEnd/>
              <a:tailEnd/>
            </a:ln>
          </p:spPr>
          <p:txBody>
            <a:bodyPr wrap="none" anchor="ctr"/>
            <a:lstStyle/>
            <a:p>
              <a:endParaRPr lang="sv-SE"/>
            </a:p>
          </p:txBody>
        </p:sp>
        <p:sp>
          <p:nvSpPr>
            <p:cNvPr id="26" name="Rectangle 77"/>
            <p:cNvSpPr>
              <a:spLocks noChangeArrowheads="1"/>
            </p:cNvSpPr>
            <p:nvPr/>
          </p:nvSpPr>
          <p:spPr bwMode="auto">
            <a:xfrm rot="2160000">
              <a:off x="3693" y="1790"/>
              <a:ext cx="1192" cy="32"/>
            </a:xfrm>
            <a:prstGeom prst="rect">
              <a:avLst/>
            </a:prstGeom>
            <a:solidFill>
              <a:srgbClr val="FFFF00"/>
            </a:solidFill>
            <a:ln w="25400">
              <a:solidFill>
                <a:schemeClr val="tx1"/>
              </a:solidFill>
              <a:miter lim="800000"/>
              <a:headEnd/>
              <a:tailEnd/>
            </a:ln>
          </p:spPr>
          <p:txBody>
            <a:bodyPr wrap="none" anchor="ctr"/>
            <a:lstStyle/>
            <a:p>
              <a:endParaRPr lang="sv-SE"/>
            </a:p>
          </p:txBody>
        </p:sp>
        <p:sp>
          <p:nvSpPr>
            <p:cNvPr id="27" name="Rectangle 78"/>
            <p:cNvSpPr>
              <a:spLocks noChangeArrowheads="1"/>
            </p:cNvSpPr>
            <p:nvPr/>
          </p:nvSpPr>
          <p:spPr bwMode="auto">
            <a:xfrm rot="3240000">
              <a:off x="3720" y="2116"/>
              <a:ext cx="1239" cy="31"/>
            </a:xfrm>
            <a:prstGeom prst="rect">
              <a:avLst/>
            </a:prstGeom>
            <a:solidFill>
              <a:srgbClr val="FFFF00"/>
            </a:solidFill>
            <a:ln w="25400">
              <a:solidFill>
                <a:schemeClr val="tx1"/>
              </a:solidFill>
              <a:miter lim="800000"/>
              <a:headEnd/>
              <a:tailEnd/>
            </a:ln>
          </p:spPr>
          <p:txBody>
            <a:bodyPr wrap="none" anchor="ctr"/>
            <a:lstStyle/>
            <a:p>
              <a:endParaRPr lang="sv-SE"/>
            </a:p>
          </p:txBody>
        </p:sp>
        <p:sp>
          <p:nvSpPr>
            <p:cNvPr id="28" name="Rectangle 79"/>
            <p:cNvSpPr>
              <a:spLocks noChangeArrowheads="1"/>
            </p:cNvSpPr>
            <p:nvPr/>
          </p:nvSpPr>
          <p:spPr bwMode="auto">
            <a:xfrm rot="4320000">
              <a:off x="3925" y="2112"/>
              <a:ext cx="532" cy="32"/>
            </a:xfrm>
            <a:prstGeom prst="rect">
              <a:avLst/>
            </a:prstGeom>
            <a:solidFill>
              <a:srgbClr val="FFFF00"/>
            </a:solidFill>
            <a:ln w="25400">
              <a:solidFill>
                <a:schemeClr val="tx1"/>
              </a:solidFill>
              <a:miter lim="800000"/>
              <a:headEnd/>
              <a:tailEnd/>
            </a:ln>
          </p:spPr>
          <p:txBody>
            <a:bodyPr wrap="none" anchor="ctr"/>
            <a:lstStyle/>
            <a:p>
              <a:endParaRPr lang="sv-SE"/>
            </a:p>
          </p:txBody>
        </p:sp>
        <p:sp>
          <p:nvSpPr>
            <p:cNvPr id="29" name="Rectangle 80"/>
            <p:cNvSpPr>
              <a:spLocks noChangeArrowheads="1"/>
            </p:cNvSpPr>
            <p:nvPr/>
          </p:nvSpPr>
          <p:spPr bwMode="auto">
            <a:xfrm rot="5400000">
              <a:off x="3887" y="2390"/>
              <a:ext cx="532" cy="32"/>
            </a:xfrm>
            <a:prstGeom prst="rect">
              <a:avLst/>
            </a:prstGeom>
            <a:solidFill>
              <a:srgbClr val="FFFF00"/>
            </a:solidFill>
            <a:ln w="25400">
              <a:solidFill>
                <a:schemeClr val="tx1"/>
              </a:solidFill>
              <a:miter lim="800000"/>
              <a:headEnd/>
              <a:tailEnd/>
            </a:ln>
          </p:spPr>
          <p:txBody>
            <a:bodyPr wrap="none" anchor="ctr"/>
            <a:lstStyle/>
            <a:p>
              <a:endParaRPr lang="sv-SE"/>
            </a:p>
          </p:txBody>
        </p:sp>
        <p:sp>
          <p:nvSpPr>
            <p:cNvPr id="30" name="Rectangle 81"/>
            <p:cNvSpPr>
              <a:spLocks noChangeArrowheads="1"/>
            </p:cNvSpPr>
            <p:nvPr/>
          </p:nvSpPr>
          <p:spPr bwMode="auto">
            <a:xfrm rot="6480000">
              <a:off x="3769" y="2644"/>
              <a:ext cx="531" cy="31"/>
            </a:xfrm>
            <a:prstGeom prst="rect">
              <a:avLst/>
            </a:prstGeom>
            <a:solidFill>
              <a:srgbClr val="FFFF00"/>
            </a:solidFill>
            <a:ln w="25400">
              <a:solidFill>
                <a:schemeClr val="tx1"/>
              </a:solidFill>
              <a:miter lim="800000"/>
              <a:headEnd/>
              <a:tailEnd/>
            </a:ln>
          </p:spPr>
          <p:txBody>
            <a:bodyPr wrap="none" anchor="ctr"/>
            <a:lstStyle/>
            <a:p>
              <a:endParaRPr lang="sv-SE"/>
            </a:p>
          </p:txBody>
        </p:sp>
        <p:sp>
          <p:nvSpPr>
            <p:cNvPr id="31" name="Rectangle 82"/>
            <p:cNvSpPr>
              <a:spLocks noChangeArrowheads="1"/>
            </p:cNvSpPr>
            <p:nvPr/>
          </p:nvSpPr>
          <p:spPr bwMode="auto">
            <a:xfrm rot="7560000">
              <a:off x="3580" y="2847"/>
              <a:ext cx="532" cy="32"/>
            </a:xfrm>
            <a:prstGeom prst="rect">
              <a:avLst/>
            </a:prstGeom>
            <a:solidFill>
              <a:srgbClr val="FFFF00"/>
            </a:solidFill>
            <a:ln w="25400">
              <a:solidFill>
                <a:schemeClr val="tx1"/>
              </a:solidFill>
              <a:miter lim="800000"/>
              <a:headEnd/>
              <a:tailEnd/>
            </a:ln>
          </p:spPr>
          <p:txBody>
            <a:bodyPr wrap="none" anchor="ctr"/>
            <a:lstStyle/>
            <a:p>
              <a:endParaRPr lang="sv-SE"/>
            </a:p>
          </p:txBody>
        </p:sp>
        <p:sp>
          <p:nvSpPr>
            <p:cNvPr id="32" name="Rectangle 83"/>
            <p:cNvSpPr>
              <a:spLocks noChangeArrowheads="1"/>
            </p:cNvSpPr>
            <p:nvPr/>
          </p:nvSpPr>
          <p:spPr bwMode="auto">
            <a:xfrm rot="8640000">
              <a:off x="3351" y="2976"/>
              <a:ext cx="512" cy="33"/>
            </a:xfrm>
            <a:prstGeom prst="rect">
              <a:avLst/>
            </a:prstGeom>
            <a:solidFill>
              <a:srgbClr val="FFFF00"/>
            </a:solidFill>
            <a:ln w="25400">
              <a:solidFill>
                <a:schemeClr val="tx1"/>
              </a:solidFill>
              <a:miter lim="800000"/>
              <a:headEnd/>
              <a:tailEnd/>
            </a:ln>
          </p:spPr>
          <p:txBody>
            <a:bodyPr wrap="none" anchor="ctr"/>
            <a:lstStyle/>
            <a:p>
              <a:endParaRPr lang="sv-SE"/>
            </a:p>
          </p:txBody>
        </p:sp>
        <p:sp>
          <p:nvSpPr>
            <p:cNvPr id="33" name="Rectangle 84"/>
            <p:cNvSpPr>
              <a:spLocks noChangeArrowheads="1"/>
            </p:cNvSpPr>
            <p:nvPr/>
          </p:nvSpPr>
          <p:spPr bwMode="auto">
            <a:xfrm rot="9720000">
              <a:off x="3083" y="3027"/>
              <a:ext cx="512" cy="33"/>
            </a:xfrm>
            <a:prstGeom prst="rect">
              <a:avLst/>
            </a:prstGeom>
            <a:solidFill>
              <a:srgbClr val="FFFF00"/>
            </a:solidFill>
            <a:ln w="25400">
              <a:solidFill>
                <a:schemeClr val="tx1"/>
              </a:solidFill>
              <a:miter lim="800000"/>
              <a:headEnd/>
              <a:tailEnd/>
            </a:ln>
          </p:spPr>
          <p:txBody>
            <a:bodyPr wrap="none" anchor="ctr"/>
            <a:lstStyle/>
            <a:p>
              <a:endParaRPr lang="sv-SE"/>
            </a:p>
          </p:txBody>
        </p:sp>
      </p:grpSp>
      <p:sp>
        <p:nvSpPr>
          <p:cNvPr id="2" name="TextBox 1"/>
          <p:cNvSpPr txBox="1"/>
          <p:nvPr/>
        </p:nvSpPr>
        <p:spPr>
          <a:xfrm>
            <a:off x="357608" y="2185460"/>
            <a:ext cx="2150191" cy="369332"/>
          </a:xfrm>
          <a:prstGeom prst="rect">
            <a:avLst/>
          </a:prstGeom>
          <a:solidFill>
            <a:schemeClr val="bg2"/>
          </a:solidFill>
        </p:spPr>
        <p:txBody>
          <a:bodyPr wrap="square" rtlCol="0">
            <a:spAutoFit/>
          </a:bodyPr>
          <a:lstStyle/>
          <a:p>
            <a:r>
              <a:rPr lang="en-US" sz="1800" dirty="0" smtClean="0">
                <a:solidFill>
                  <a:srgbClr val="0066FF"/>
                </a:solidFill>
              </a:rPr>
              <a:t>Linear Accelerator</a:t>
            </a:r>
            <a:endParaRPr lang="en-US" sz="1800" dirty="0">
              <a:solidFill>
                <a:srgbClr val="0066FF"/>
              </a:solidFill>
            </a:endParaRPr>
          </a:p>
        </p:txBody>
      </p:sp>
      <p:sp>
        <p:nvSpPr>
          <p:cNvPr id="44" name="TextBox 43"/>
          <p:cNvSpPr txBox="1"/>
          <p:nvPr/>
        </p:nvSpPr>
        <p:spPr>
          <a:xfrm>
            <a:off x="3768126" y="5106204"/>
            <a:ext cx="3014273" cy="369332"/>
          </a:xfrm>
          <a:prstGeom prst="rect">
            <a:avLst/>
          </a:prstGeom>
          <a:solidFill>
            <a:schemeClr val="bg2"/>
          </a:solidFill>
        </p:spPr>
        <p:txBody>
          <a:bodyPr wrap="square" rtlCol="0">
            <a:spAutoFit/>
          </a:bodyPr>
          <a:lstStyle/>
          <a:p>
            <a:r>
              <a:rPr lang="en-US" sz="1800" dirty="0" smtClean="0">
                <a:solidFill>
                  <a:srgbClr val="0066FF"/>
                </a:solidFill>
              </a:rPr>
              <a:t>3 </a:t>
            </a:r>
            <a:r>
              <a:rPr lang="en-US" sz="1800" dirty="0" err="1" smtClean="0">
                <a:solidFill>
                  <a:srgbClr val="0066FF"/>
                </a:solidFill>
              </a:rPr>
              <a:t>GeV</a:t>
            </a:r>
            <a:r>
              <a:rPr lang="en-US" sz="1800" dirty="0" smtClean="0">
                <a:solidFill>
                  <a:srgbClr val="0066FF"/>
                </a:solidFill>
              </a:rPr>
              <a:t> Storage Ring</a:t>
            </a:r>
            <a:endParaRPr lang="en-US" sz="1800" dirty="0">
              <a:solidFill>
                <a:srgbClr val="0066FF"/>
              </a:solidFill>
            </a:endParaRPr>
          </a:p>
        </p:txBody>
      </p:sp>
      <p:sp>
        <p:nvSpPr>
          <p:cNvPr id="45" name="TextBox 44"/>
          <p:cNvSpPr txBox="1"/>
          <p:nvPr/>
        </p:nvSpPr>
        <p:spPr>
          <a:xfrm>
            <a:off x="1872798" y="3095630"/>
            <a:ext cx="1567519" cy="369332"/>
          </a:xfrm>
          <a:prstGeom prst="rect">
            <a:avLst/>
          </a:prstGeom>
          <a:solidFill>
            <a:schemeClr val="bg2"/>
          </a:solidFill>
        </p:spPr>
        <p:txBody>
          <a:bodyPr wrap="square" rtlCol="0">
            <a:spAutoFit/>
          </a:bodyPr>
          <a:lstStyle/>
          <a:p>
            <a:r>
              <a:rPr lang="en-US" sz="1800" dirty="0" smtClean="0">
                <a:solidFill>
                  <a:srgbClr val="0066FF"/>
                </a:solidFill>
              </a:rPr>
              <a:t>1.5 </a:t>
            </a:r>
            <a:r>
              <a:rPr lang="en-US" sz="1800" dirty="0" err="1" smtClean="0">
                <a:solidFill>
                  <a:srgbClr val="0066FF"/>
                </a:solidFill>
              </a:rPr>
              <a:t>GeV</a:t>
            </a:r>
            <a:r>
              <a:rPr lang="en-US" sz="1800" dirty="0" smtClean="0">
                <a:solidFill>
                  <a:srgbClr val="0066FF"/>
                </a:solidFill>
              </a:rPr>
              <a:t> SR</a:t>
            </a:r>
            <a:endParaRPr lang="en-US" sz="1800" dirty="0">
              <a:solidFill>
                <a:srgbClr val="0066FF"/>
              </a:solidFill>
            </a:endParaRPr>
          </a:p>
        </p:txBody>
      </p:sp>
      <p:cxnSp>
        <p:nvCxnSpPr>
          <p:cNvPr id="9" name="Straight Arrow Connector 8"/>
          <p:cNvCxnSpPr/>
          <p:nvPr/>
        </p:nvCxnSpPr>
        <p:spPr>
          <a:xfrm flipV="1">
            <a:off x="2580238" y="2427821"/>
            <a:ext cx="398352" cy="667809"/>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7144537" y="1707293"/>
            <a:ext cx="1917981" cy="646331"/>
          </a:xfrm>
          <a:prstGeom prst="rect">
            <a:avLst/>
          </a:prstGeom>
          <a:solidFill>
            <a:schemeClr val="bg2"/>
          </a:solidFill>
        </p:spPr>
        <p:txBody>
          <a:bodyPr wrap="square" rtlCol="0">
            <a:spAutoFit/>
          </a:bodyPr>
          <a:lstStyle/>
          <a:p>
            <a:r>
              <a:rPr lang="en-US" sz="1800" dirty="0" smtClean="0"/>
              <a:t>Short Pulse Facility</a:t>
            </a:r>
            <a:endParaRPr lang="en-US" sz="1800" dirty="0"/>
          </a:p>
        </p:txBody>
      </p:sp>
    </p:spTree>
    <p:extLst>
      <p:ext uri="{BB962C8B-B14F-4D97-AF65-F5344CB8AC3E}">
        <p14:creationId xmlns:p14="http://schemas.microsoft.com/office/powerpoint/2010/main" val="199499634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88640"/>
            <a:ext cx="7593294" cy="770984"/>
          </a:xfrm>
        </p:spPr>
        <p:txBody>
          <a:bodyPr/>
          <a:lstStyle/>
          <a:p>
            <a:r>
              <a:rPr lang="en-US" dirty="0" smtClean="0"/>
              <a:t>Beam parameters Thermionic Gun</a:t>
            </a:r>
            <a:endParaRPr lang="sv-SE" dirty="0"/>
          </a:p>
        </p:txBody>
      </p:sp>
      <p:grpSp>
        <p:nvGrpSpPr>
          <p:cNvPr id="5" name="Group 4"/>
          <p:cNvGrpSpPr/>
          <p:nvPr/>
        </p:nvGrpSpPr>
        <p:grpSpPr>
          <a:xfrm>
            <a:off x="179512" y="1516918"/>
            <a:ext cx="8827922" cy="1552044"/>
            <a:chOff x="136566" y="776114"/>
            <a:chExt cx="7143057" cy="1255826"/>
          </a:xfrm>
        </p:grpSpPr>
        <p:grpSp>
          <p:nvGrpSpPr>
            <p:cNvPr id="6" name="Group 5"/>
            <p:cNvGrpSpPr/>
            <p:nvPr/>
          </p:nvGrpSpPr>
          <p:grpSpPr>
            <a:xfrm>
              <a:off x="136566" y="776114"/>
              <a:ext cx="7143057" cy="1255826"/>
              <a:chOff x="136566" y="776114"/>
              <a:chExt cx="7143057" cy="1255826"/>
            </a:xfrm>
          </p:grpSpPr>
          <p:cxnSp>
            <p:nvCxnSpPr>
              <p:cNvPr id="8" name="Straight Connector 4"/>
              <p:cNvCxnSpPr>
                <a:cxnSpLocks noChangeShapeType="1"/>
              </p:cNvCxnSpPr>
              <p:nvPr/>
            </p:nvCxnSpPr>
            <p:spPr bwMode="auto">
              <a:xfrm flipV="1">
                <a:off x="489152" y="1292527"/>
                <a:ext cx="224384" cy="138728"/>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9" name="Group 8"/>
              <p:cNvGrpSpPr/>
              <p:nvPr/>
            </p:nvGrpSpPr>
            <p:grpSpPr>
              <a:xfrm>
                <a:off x="136566" y="776114"/>
                <a:ext cx="7143057" cy="1255826"/>
                <a:chOff x="2188690" y="5586016"/>
                <a:chExt cx="12465183" cy="2191513"/>
              </a:xfrm>
            </p:grpSpPr>
            <p:grpSp>
              <p:nvGrpSpPr>
                <p:cNvPr id="10" name="Group 9"/>
                <p:cNvGrpSpPr/>
                <p:nvPr/>
              </p:nvGrpSpPr>
              <p:grpSpPr>
                <a:xfrm>
                  <a:off x="2188690" y="5586016"/>
                  <a:ext cx="12465183" cy="2191513"/>
                  <a:chOff x="2188690" y="5586016"/>
                  <a:chExt cx="12465183" cy="2191513"/>
                </a:xfrm>
              </p:grpSpPr>
              <p:sp>
                <p:nvSpPr>
                  <p:cNvPr id="15" name="Line 12"/>
                  <p:cNvSpPr>
                    <a:spLocks noChangeShapeType="1"/>
                  </p:cNvSpPr>
                  <p:nvPr/>
                </p:nvSpPr>
                <p:spPr bwMode="auto">
                  <a:xfrm flipV="1">
                    <a:off x="9876211" y="6616116"/>
                    <a:ext cx="802019" cy="0"/>
                  </a:xfrm>
                  <a:prstGeom prst="line">
                    <a:avLst/>
                  </a:prstGeom>
                  <a:noFill/>
                  <a:ln w="9525">
                    <a:solidFill>
                      <a:schemeClr val="tx1"/>
                    </a:solidFill>
                    <a:prstDash val="dash"/>
                    <a:round/>
                    <a:headEnd/>
                    <a:tailEnd type="none" w="med" len="med"/>
                  </a:ln>
                  <a:extLst>
                    <a:ext uri="{909E8E84-426E-40DD-AFC4-6F175D3DCCD1}">
                      <a14:hiddenFill xmlns:a14="http://schemas.microsoft.com/office/drawing/2010/main">
                        <a:noFill/>
                      </a14:hiddenFill>
                    </a:ext>
                  </a:extLst>
                </p:spPr>
                <p:txBody>
                  <a:bodyPr/>
                  <a:lstStyle/>
                  <a:p>
                    <a:endParaRPr lang="en-US"/>
                  </a:p>
                </p:txBody>
              </p:sp>
              <p:grpSp>
                <p:nvGrpSpPr>
                  <p:cNvPr id="16" name="Group 15"/>
                  <p:cNvGrpSpPr/>
                  <p:nvPr/>
                </p:nvGrpSpPr>
                <p:grpSpPr>
                  <a:xfrm>
                    <a:off x="2188690" y="5586016"/>
                    <a:ext cx="12465183" cy="2191513"/>
                    <a:chOff x="3203525" y="6576370"/>
                    <a:chExt cx="12465183" cy="2191513"/>
                  </a:xfrm>
                </p:grpSpPr>
                <p:grpSp>
                  <p:nvGrpSpPr>
                    <p:cNvPr id="17" name="Group 16"/>
                    <p:cNvGrpSpPr/>
                    <p:nvPr/>
                  </p:nvGrpSpPr>
                  <p:grpSpPr>
                    <a:xfrm>
                      <a:off x="3203525" y="6576370"/>
                      <a:ext cx="12465183" cy="2191513"/>
                      <a:chOff x="3203525" y="6576370"/>
                      <a:chExt cx="12465183" cy="2191513"/>
                    </a:xfrm>
                  </p:grpSpPr>
                  <p:grpSp>
                    <p:nvGrpSpPr>
                      <p:cNvPr id="31" name="Group 30"/>
                      <p:cNvGrpSpPr/>
                      <p:nvPr/>
                    </p:nvGrpSpPr>
                    <p:grpSpPr>
                      <a:xfrm>
                        <a:off x="5917797" y="6576370"/>
                        <a:ext cx="9750911" cy="2056226"/>
                        <a:chOff x="5917796" y="6576370"/>
                        <a:chExt cx="9750912" cy="2056226"/>
                      </a:xfrm>
                    </p:grpSpPr>
                    <p:grpSp>
                      <p:nvGrpSpPr>
                        <p:cNvPr id="85" name="Group 84"/>
                        <p:cNvGrpSpPr/>
                        <p:nvPr/>
                      </p:nvGrpSpPr>
                      <p:grpSpPr>
                        <a:xfrm>
                          <a:off x="5917796" y="6576370"/>
                          <a:ext cx="9750912" cy="2056226"/>
                          <a:chOff x="5917796" y="6576370"/>
                          <a:chExt cx="9750912" cy="2056226"/>
                        </a:xfrm>
                      </p:grpSpPr>
                      <p:cxnSp>
                        <p:nvCxnSpPr>
                          <p:cNvPr id="101" name="Straight Connector 100"/>
                          <p:cNvCxnSpPr>
                            <a:endCxn id="96" idx="3"/>
                          </p:cNvCxnSpPr>
                          <p:nvPr/>
                        </p:nvCxnSpPr>
                        <p:spPr>
                          <a:xfrm flipV="1">
                            <a:off x="13591201" y="7280631"/>
                            <a:ext cx="177490" cy="14648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2" name="Group 101"/>
                          <p:cNvGrpSpPr/>
                          <p:nvPr/>
                        </p:nvGrpSpPr>
                        <p:grpSpPr>
                          <a:xfrm>
                            <a:off x="5917796" y="6576370"/>
                            <a:ext cx="9750912" cy="2056226"/>
                            <a:chOff x="5917796" y="6576370"/>
                            <a:chExt cx="9750912" cy="2056226"/>
                          </a:xfrm>
                        </p:grpSpPr>
                        <p:sp>
                          <p:nvSpPr>
                            <p:cNvPr id="103" name="Text Box 153"/>
                            <p:cNvSpPr txBox="1">
                              <a:spLocks noChangeArrowheads="1"/>
                            </p:cNvSpPr>
                            <p:nvPr/>
                          </p:nvSpPr>
                          <p:spPr bwMode="auto">
                            <a:xfrm>
                              <a:off x="10253487" y="7710663"/>
                              <a:ext cx="1200378" cy="698223"/>
                            </a:xfrm>
                            <a:prstGeom prst="rect">
                              <a:avLst/>
                            </a:prstGeom>
                            <a:noFill/>
                            <a:ln w="9525">
                              <a:noFill/>
                              <a:miter lim="800000"/>
                              <a:headEnd/>
                              <a:tailEnd/>
                            </a:ln>
                          </p:spPr>
                          <p:txBody>
                            <a:bodyPr wrap="square">
                              <a:spAutoFit/>
                            </a:bodyPr>
                            <a:lstStyle/>
                            <a:p>
                              <a:pPr defTabSz="1279525">
                                <a:spcBef>
                                  <a:spcPct val="50000"/>
                                </a:spcBef>
                              </a:pPr>
                              <a:r>
                                <a:rPr lang="sv-SE" sz="1000" b="1" dirty="0" err="1" smtClean="0"/>
                                <a:t>Kicker</a:t>
                              </a:r>
                              <a:r>
                                <a:rPr lang="sv-SE" sz="1000" b="1" dirty="0" smtClean="0"/>
                                <a:t> &amp; </a:t>
                              </a:r>
                              <a:r>
                                <a:rPr lang="sv-SE" sz="1000" b="1" dirty="0" err="1" smtClean="0"/>
                                <a:t>septum</a:t>
                              </a:r>
                              <a:endParaRPr lang="sv-SE" sz="1000" b="1" dirty="0"/>
                            </a:p>
                          </p:txBody>
                        </p:sp>
                        <p:grpSp>
                          <p:nvGrpSpPr>
                            <p:cNvPr id="104" name="Group 103"/>
                            <p:cNvGrpSpPr/>
                            <p:nvPr/>
                          </p:nvGrpSpPr>
                          <p:grpSpPr>
                            <a:xfrm>
                              <a:off x="5917796" y="6576370"/>
                              <a:ext cx="9750912" cy="2056226"/>
                              <a:chOff x="5917796" y="6576370"/>
                              <a:chExt cx="9750912" cy="2056226"/>
                            </a:xfrm>
                          </p:grpSpPr>
                          <p:grpSp>
                            <p:nvGrpSpPr>
                              <p:cNvPr id="105" name="Grupp 206"/>
                              <p:cNvGrpSpPr>
                                <a:grpSpLocks/>
                              </p:cNvGrpSpPr>
                              <p:nvPr/>
                            </p:nvGrpSpPr>
                            <p:grpSpPr bwMode="auto">
                              <a:xfrm flipH="1" flipV="1">
                                <a:off x="12883610" y="7395776"/>
                                <a:ext cx="714375" cy="258763"/>
                                <a:chOff x="9074067" y="8451900"/>
                                <a:chExt cx="1279343" cy="595933"/>
                              </a:xfrm>
                            </p:grpSpPr>
                            <p:sp>
                              <p:nvSpPr>
                                <p:cNvPr id="148" name="Frihandsfigur 207"/>
                                <p:cNvSpPr>
                                  <a:spLocks/>
                                </p:cNvSpPr>
                                <p:nvPr/>
                              </p:nvSpPr>
                              <p:spPr bwMode="auto">
                                <a:xfrm>
                                  <a:off x="9098015" y="8555932"/>
                                  <a:ext cx="1240631" cy="416719"/>
                                </a:xfrm>
                                <a:custGeom>
                                  <a:avLst/>
                                  <a:gdLst>
                                    <a:gd name="T0" fmla="*/ 0 w 1240631"/>
                                    <a:gd name="T1" fmla="*/ 416719 h 416719"/>
                                    <a:gd name="T2" fmla="*/ 219075 w 1240631"/>
                                    <a:gd name="T3" fmla="*/ 261937 h 416719"/>
                                    <a:gd name="T4" fmla="*/ 421481 w 1240631"/>
                                    <a:gd name="T5" fmla="*/ 119062 h 416719"/>
                                    <a:gd name="T6" fmla="*/ 583406 w 1240631"/>
                                    <a:gd name="T7" fmla="*/ 28575 h 416719"/>
                                    <a:gd name="T8" fmla="*/ 778668 w 1240631"/>
                                    <a:gd name="T9" fmla="*/ 7144 h 416719"/>
                                    <a:gd name="T10" fmla="*/ 1031081 w 1240631"/>
                                    <a:gd name="T11" fmla="*/ 0 h 416719"/>
                                    <a:gd name="T12" fmla="*/ 1240631 w 1240631"/>
                                    <a:gd name="T13" fmla="*/ 2381 h 416719"/>
                                    <a:gd name="T14" fmla="*/ 0 60000 65536"/>
                                    <a:gd name="T15" fmla="*/ 0 60000 65536"/>
                                    <a:gd name="T16" fmla="*/ 0 60000 65536"/>
                                    <a:gd name="T17" fmla="*/ 0 60000 65536"/>
                                    <a:gd name="T18" fmla="*/ 0 60000 65536"/>
                                    <a:gd name="T19" fmla="*/ 0 60000 65536"/>
                                    <a:gd name="T20" fmla="*/ 0 60000 65536"/>
                                    <a:gd name="T21" fmla="*/ 0 w 1240631"/>
                                    <a:gd name="T22" fmla="*/ 0 h 416719"/>
                                    <a:gd name="T23" fmla="*/ 1240631 w 1240631"/>
                                    <a:gd name="T24" fmla="*/ 416719 h 4167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0631" h="416719">
                                      <a:moveTo>
                                        <a:pt x="0" y="416719"/>
                                      </a:moveTo>
                                      <a:lnTo>
                                        <a:pt x="219075" y="261937"/>
                                      </a:lnTo>
                                      <a:cubicBezTo>
                                        <a:pt x="289322" y="212328"/>
                                        <a:pt x="360759" y="157956"/>
                                        <a:pt x="421481" y="119062"/>
                                      </a:cubicBezTo>
                                      <a:cubicBezTo>
                                        <a:pt x="482203" y="80168"/>
                                        <a:pt x="523875" y="47228"/>
                                        <a:pt x="583406" y="28575"/>
                                      </a:cubicBezTo>
                                      <a:cubicBezTo>
                                        <a:pt x="642937" y="9922"/>
                                        <a:pt x="704056" y="11907"/>
                                        <a:pt x="778668" y="7144"/>
                                      </a:cubicBezTo>
                                      <a:cubicBezTo>
                                        <a:pt x="853281" y="2382"/>
                                        <a:pt x="1031081" y="0"/>
                                        <a:pt x="1031081" y="0"/>
                                      </a:cubicBezTo>
                                      <a:lnTo>
                                        <a:pt x="1240631" y="2381"/>
                                      </a:lnTo>
                                    </a:path>
                                  </a:pathLst>
                                </a:custGeom>
                                <a:noFill/>
                                <a:ln w="9525" cap="flat" cmpd="sng" algn="ctr">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9" name="AutoShape 15"/>
                                <p:cNvSpPr>
                                  <a:spLocks noChangeArrowheads="1"/>
                                </p:cNvSpPr>
                                <p:nvPr/>
                              </p:nvSpPr>
                              <p:spPr bwMode="auto">
                                <a:xfrm rot="-2370240">
                                  <a:off x="9138421" y="8842352"/>
                                  <a:ext cx="45719" cy="158474"/>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sz="1100"/>
                                </a:p>
                              </p:txBody>
                            </p:sp>
                            <p:sp>
                              <p:nvSpPr>
                                <p:cNvPr id="150" name="AutoShape 55"/>
                                <p:cNvSpPr>
                                  <a:spLocks noChangeArrowheads="1"/>
                                </p:cNvSpPr>
                                <p:nvPr/>
                              </p:nvSpPr>
                              <p:spPr bwMode="auto">
                                <a:xfrm rot="10800000">
                                  <a:off x="10088613" y="8451900"/>
                                  <a:ext cx="76861" cy="215586"/>
                                </a:xfrm>
                                <a:prstGeom prst="roundRect">
                                  <a:avLst>
                                    <a:gd name="adj" fmla="val 16667"/>
                                  </a:avLst>
                                </a:prstGeom>
                                <a:solidFill>
                                  <a:srgbClr val="6600FF"/>
                                </a:solidFill>
                                <a:ln w="9525">
                                  <a:solidFill>
                                    <a:schemeClr val="tx1"/>
                                  </a:solidFill>
                                  <a:round/>
                                  <a:headEnd/>
                                  <a:tailEnd/>
                                </a:ln>
                              </p:spPr>
                              <p:txBody>
                                <a:bodyPr wrap="none" anchor="ctr"/>
                                <a:lstStyle/>
                                <a:p>
                                  <a:endParaRPr lang="sv-SE" sz="1100"/>
                                </a:p>
                              </p:txBody>
                            </p:sp>
                            <p:sp>
                              <p:nvSpPr>
                                <p:cNvPr id="151" name="AutoShape 56"/>
                                <p:cNvSpPr>
                                  <a:spLocks noChangeArrowheads="1"/>
                                </p:cNvSpPr>
                                <p:nvPr/>
                              </p:nvSpPr>
                              <p:spPr bwMode="auto">
                                <a:xfrm rot="9814767">
                                  <a:off x="9825275" y="8459334"/>
                                  <a:ext cx="83705" cy="215586"/>
                                </a:xfrm>
                                <a:prstGeom prst="roundRect">
                                  <a:avLst>
                                    <a:gd name="adj" fmla="val 16667"/>
                                  </a:avLst>
                                </a:prstGeom>
                                <a:solidFill>
                                  <a:srgbClr val="6600FF"/>
                                </a:solidFill>
                                <a:ln w="9525">
                                  <a:solidFill>
                                    <a:schemeClr val="tx1"/>
                                  </a:solidFill>
                                  <a:round/>
                                  <a:headEnd/>
                                  <a:tailEnd/>
                                </a:ln>
                              </p:spPr>
                              <p:txBody>
                                <a:bodyPr wrap="none" anchor="ctr"/>
                                <a:lstStyle/>
                                <a:p>
                                  <a:endParaRPr lang="sv-SE" sz="1100"/>
                                </a:p>
                              </p:txBody>
                            </p:sp>
                            <p:sp>
                              <p:nvSpPr>
                                <p:cNvPr id="152" name="AutoShape 56"/>
                                <p:cNvSpPr>
                                  <a:spLocks noChangeArrowheads="1"/>
                                </p:cNvSpPr>
                                <p:nvPr/>
                              </p:nvSpPr>
                              <p:spPr bwMode="auto">
                                <a:xfrm rot="9206976">
                                  <a:off x="9475147" y="8568779"/>
                                  <a:ext cx="83705" cy="215586"/>
                                </a:xfrm>
                                <a:prstGeom prst="roundRect">
                                  <a:avLst>
                                    <a:gd name="adj" fmla="val 16667"/>
                                  </a:avLst>
                                </a:prstGeom>
                                <a:solidFill>
                                  <a:srgbClr val="6600FF"/>
                                </a:solidFill>
                                <a:ln w="9525">
                                  <a:solidFill>
                                    <a:schemeClr val="tx1"/>
                                  </a:solidFill>
                                  <a:round/>
                                  <a:headEnd/>
                                  <a:tailEnd/>
                                </a:ln>
                              </p:spPr>
                              <p:txBody>
                                <a:bodyPr wrap="none" anchor="ctr"/>
                                <a:lstStyle/>
                                <a:p>
                                  <a:endParaRPr lang="sv-SE" sz="1100"/>
                                </a:p>
                              </p:txBody>
                            </p:sp>
                            <p:sp>
                              <p:nvSpPr>
                                <p:cNvPr id="153" name="AutoShape 56"/>
                                <p:cNvSpPr>
                                  <a:spLocks noChangeArrowheads="1"/>
                                </p:cNvSpPr>
                                <p:nvPr/>
                              </p:nvSpPr>
                              <p:spPr bwMode="auto">
                                <a:xfrm rot="8468328">
                                  <a:off x="9270670" y="8709892"/>
                                  <a:ext cx="83705" cy="215586"/>
                                </a:xfrm>
                                <a:prstGeom prst="roundRect">
                                  <a:avLst>
                                    <a:gd name="adj" fmla="val 16667"/>
                                  </a:avLst>
                                </a:prstGeom>
                                <a:solidFill>
                                  <a:srgbClr val="6600FF"/>
                                </a:solidFill>
                                <a:ln w="9525">
                                  <a:solidFill>
                                    <a:schemeClr val="tx1"/>
                                  </a:solidFill>
                                  <a:round/>
                                  <a:headEnd/>
                                  <a:tailEnd/>
                                </a:ln>
                              </p:spPr>
                              <p:txBody>
                                <a:bodyPr wrap="none" anchor="ctr"/>
                                <a:lstStyle/>
                                <a:p>
                                  <a:endParaRPr lang="sv-SE" sz="1100"/>
                                </a:p>
                              </p:txBody>
                            </p:sp>
                            <p:sp>
                              <p:nvSpPr>
                                <p:cNvPr id="154" name="AutoShape 15"/>
                                <p:cNvSpPr>
                                  <a:spLocks noChangeArrowheads="1"/>
                                </p:cNvSpPr>
                                <p:nvPr/>
                              </p:nvSpPr>
                              <p:spPr bwMode="auto">
                                <a:xfrm rot="-1940574">
                                  <a:off x="9392139" y="8658978"/>
                                  <a:ext cx="45719" cy="158760"/>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sz="1100"/>
                                </a:p>
                              </p:txBody>
                            </p:sp>
                            <p:sp>
                              <p:nvSpPr>
                                <p:cNvPr id="155" name="AutoShape 15"/>
                                <p:cNvSpPr>
                                  <a:spLocks noChangeArrowheads="1"/>
                                </p:cNvSpPr>
                                <p:nvPr/>
                              </p:nvSpPr>
                              <p:spPr bwMode="auto">
                                <a:xfrm>
                                  <a:off x="10234665" y="8488413"/>
                                  <a:ext cx="45719" cy="146208"/>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sz="1100"/>
                                </a:p>
                              </p:txBody>
                            </p:sp>
                            <p:sp>
                              <p:nvSpPr>
                                <p:cNvPr id="156" name="AutoShape 14"/>
                                <p:cNvSpPr>
                                  <a:spLocks noChangeArrowheads="1"/>
                                </p:cNvSpPr>
                                <p:nvPr/>
                              </p:nvSpPr>
                              <p:spPr bwMode="auto">
                                <a:xfrm>
                                  <a:off x="10307691" y="8488413"/>
                                  <a:ext cx="45719" cy="143902"/>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sz="1100"/>
                                </a:p>
                              </p:txBody>
                            </p:sp>
                            <p:sp>
                              <p:nvSpPr>
                                <p:cNvPr id="157" name="AutoShape 15"/>
                                <p:cNvSpPr>
                                  <a:spLocks noChangeArrowheads="1"/>
                                </p:cNvSpPr>
                                <p:nvPr/>
                              </p:nvSpPr>
                              <p:spPr bwMode="auto">
                                <a:xfrm rot="-423169">
                                  <a:off x="9971645" y="8481122"/>
                                  <a:ext cx="45719" cy="146358"/>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sz="1100"/>
                                </a:p>
                              </p:txBody>
                            </p:sp>
                            <p:sp>
                              <p:nvSpPr>
                                <p:cNvPr id="158" name="AutoShape 14"/>
                                <p:cNvSpPr>
                                  <a:spLocks noChangeArrowheads="1"/>
                                </p:cNvSpPr>
                                <p:nvPr/>
                              </p:nvSpPr>
                              <p:spPr bwMode="auto">
                                <a:xfrm rot="-1212008">
                                  <a:off x="9710750" y="8491821"/>
                                  <a:ext cx="45719" cy="145887"/>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sz="1100"/>
                                </a:p>
                              </p:txBody>
                            </p:sp>
                            <p:sp>
                              <p:nvSpPr>
                                <p:cNvPr id="159" name="AutoShape 14"/>
                                <p:cNvSpPr>
                                  <a:spLocks noChangeArrowheads="1"/>
                                </p:cNvSpPr>
                                <p:nvPr/>
                              </p:nvSpPr>
                              <p:spPr bwMode="auto">
                                <a:xfrm rot="-1212008">
                                  <a:off x="9599977" y="8528553"/>
                                  <a:ext cx="45719" cy="138729"/>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sz="1100"/>
                                </a:p>
                              </p:txBody>
                            </p:sp>
                            <p:sp>
                              <p:nvSpPr>
                                <p:cNvPr id="160" name="AutoShape 14"/>
                                <p:cNvSpPr>
                                  <a:spLocks noChangeArrowheads="1"/>
                                </p:cNvSpPr>
                                <p:nvPr/>
                              </p:nvSpPr>
                              <p:spPr bwMode="auto">
                                <a:xfrm rot="-1212008">
                                  <a:off x="9655191" y="8506106"/>
                                  <a:ext cx="45719" cy="145887"/>
                                </a:xfrm>
                                <a:prstGeom prst="roundRect">
                                  <a:avLst>
                                    <a:gd name="adj" fmla="val 16667"/>
                                  </a:avLst>
                                </a:prstGeom>
                                <a:solidFill>
                                  <a:srgbClr val="00B0F0"/>
                                </a:solidFill>
                                <a:ln w="9525">
                                  <a:solidFill>
                                    <a:schemeClr val="tx1"/>
                                  </a:solidFill>
                                  <a:round/>
                                  <a:headEnd/>
                                  <a:tailEnd/>
                                </a:ln>
                              </p:spPr>
                              <p:txBody>
                                <a:bodyPr wrap="none" anchor="ctr"/>
                                <a:lstStyle/>
                                <a:p>
                                  <a:endParaRPr lang="sv-SE" sz="1100"/>
                                </a:p>
                              </p:txBody>
                            </p:sp>
                            <p:sp>
                              <p:nvSpPr>
                                <p:cNvPr id="161" name="AutoShape 14"/>
                                <p:cNvSpPr>
                                  <a:spLocks noChangeArrowheads="1"/>
                                </p:cNvSpPr>
                                <p:nvPr/>
                              </p:nvSpPr>
                              <p:spPr bwMode="auto">
                                <a:xfrm rot="-2323288">
                                  <a:off x="9074067" y="8890029"/>
                                  <a:ext cx="45719" cy="157804"/>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sz="1100"/>
                                </a:p>
                              </p:txBody>
                            </p:sp>
                          </p:grpSp>
                          <p:grpSp>
                            <p:nvGrpSpPr>
                              <p:cNvPr id="106" name="Group 105"/>
                              <p:cNvGrpSpPr/>
                              <p:nvPr/>
                            </p:nvGrpSpPr>
                            <p:grpSpPr>
                              <a:xfrm>
                                <a:off x="5917796" y="6576370"/>
                                <a:ext cx="9750912" cy="2056226"/>
                                <a:chOff x="5917796" y="6576370"/>
                                <a:chExt cx="9750912" cy="2056226"/>
                              </a:xfrm>
                            </p:grpSpPr>
                            <p:grpSp>
                              <p:nvGrpSpPr>
                                <p:cNvPr id="107" name="Group 106"/>
                                <p:cNvGrpSpPr/>
                                <p:nvPr/>
                              </p:nvGrpSpPr>
                              <p:grpSpPr>
                                <a:xfrm>
                                  <a:off x="5917796" y="6576370"/>
                                  <a:ext cx="9750912" cy="2056226"/>
                                  <a:chOff x="5917796" y="6576370"/>
                                  <a:chExt cx="9750912" cy="2056226"/>
                                </a:xfrm>
                              </p:grpSpPr>
                              <p:cxnSp>
                                <p:nvCxnSpPr>
                                  <p:cNvPr id="112" name="Straight Connector 111"/>
                                  <p:cNvCxnSpPr/>
                                  <p:nvPr/>
                                </p:nvCxnSpPr>
                                <p:spPr>
                                  <a:xfrm>
                                    <a:off x="11454459" y="7609299"/>
                                    <a:ext cx="1429151" cy="39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3" name="Group 112"/>
                                  <p:cNvGrpSpPr/>
                                  <p:nvPr/>
                                </p:nvGrpSpPr>
                                <p:grpSpPr>
                                  <a:xfrm>
                                    <a:off x="5917796" y="6576370"/>
                                    <a:ext cx="9750912" cy="2056226"/>
                                    <a:chOff x="5917796" y="6576370"/>
                                    <a:chExt cx="9750912" cy="2056226"/>
                                  </a:xfrm>
                                </p:grpSpPr>
                                <p:sp>
                                  <p:nvSpPr>
                                    <p:cNvPr id="114" name="Text Box 153"/>
                                    <p:cNvSpPr txBox="1">
                                      <a:spLocks noChangeArrowheads="1"/>
                                    </p:cNvSpPr>
                                    <p:nvPr/>
                                  </p:nvSpPr>
                                  <p:spPr bwMode="auto">
                                    <a:xfrm>
                                      <a:off x="12271900" y="6596526"/>
                                      <a:ext cx="1482397" cy="698223"/>
                                    </a:xfrm>
                                    <a:prstGeom prst="rect">
                                      <a:avLst/>
                                    </a:prstGeom>
                                    <a:noFill/>
                                    <a:ln w="9525">
                                      <a:noFill/>
                                      <a:miter lim="800000"/>
                                      <a:headEnd/>
                                      <a:tailEnd/>
                                    </a:ln>
                                  </p:spPr>
                                  <p:txBody>
                                    <a:bodyPr wrap="square">
                                      <a:spAutoFit/>
                                    </a:bodyPr>
                                    <a:lstStyle/>
                                    <a:p>
                                      <a:pPr defTabSz="1279525">
                                        <a:spcBef>
                                          <a:spcPct val="50000"/>
                                        </a:spcBef>
                                      </a:pPr>
                                      <a:r>
                                        <a:rPr lang="sv-SE" sz="1000" b="1" dirty="0" err="1" smtClean="0"/>
                                        <a:t>Extraction</a:t>
                                      </a:r>
                                      <a:r>
                                        <a:rPr lang="sv-SE" sz="1000" b="1" dirty="0"/>
                                        <a:t/>
                                      </a:r>
                                      <a:br>
                                        <a:rPr lang="sv-SE" sz="1000" b="1" dirty="0"/>
                                      </a:br>
                                      <a:r>
                                        <a:rPr lang="sv-SE" sz="1000" b="1" dirty="0"/>
                                        <a:t>3</a:t>
                                      </a:r>
                                      <a:r>
                                        <a:rPr lang="sv-SE" sz="1000" b="1" dirty="0" smtClean="0"/>
                                        <a:t> </a:t>
                                      </a:r>
                                      <a:r>
                                        <a:rPr lang="sv-SE" sz="1000" b="1" dirty="0"/>
                                        <a:t>GeV</a:t>
                                      </a:r>
                                    </a:p>
                                  </p:txBody>
                                </p:sp>
                                <p:sp>
                                  <p:nvSpPr>
                                    <p:cNvPr id="115" name="Rectangle 91"/>
                                    <p:cNvSpPr>
                                      <a:spLocks noChangeArrowheads="1"/>
                                    </p:cNvSpPr>
                                    <p:nvPr/>
                                  </p:nvSpPr>
                                  <p:spPr bwMode="auto">
                                    <a:xfrm>
                                      <a:off x="12008407" y="7527134"/>
                                      <a:ext cx="184118" cy="138050"/>
                                    </a:xfrm>
                                    <a:prstGeom prst="rect">
                                      <a:avLst/>
                                    </a:prstGeom>
                                    <a:gradFill rotWithShape="1">
                                      <a:gsLst>
                                        <a:gs pos="0">
                                          <a:schemeClr val="accent1"/>
                                        </a:gs>
                                        <a:gs pos="100000">
                                          <a:schemeClr val="accent1">
                                            <a:gamma/>
                                            <a:shade val="46275"/>
                                            <a:invGamma/>
                                          </a:schemeClr>
                                        </a:gs>
                                      </a:gsLst>
                                      <a:lin ang="2700000" scaled="1"/>
                                    </a:gradFill>
                                    <a:ln w="9525">
                                      <a:solidFill>
                                        <a:schemeClr val="tx1"/>
                                      </a:solidFill>
                                      <a:miter lim="800000"/>
                                      <a:headEnd/>
                                      <a:tailEnd/>
                                    </a:ln>
                                    <a:effectLst/>
                                  </p:spPr>
                                  <p:txBody>
                                    <a:bodyPr wrap="none" anchor="ctr"/>
                                    <a:lstStyle/>
                                    <a:p>
                                      <a:pPr>
                                        <a:defRPr/>
                                      </a:pPr>
                                      <a:endParaRPr lang="sv-SE" sz="1100"/>
                                    </a:p>
                                  </p:txBody>
                                </p:sp>
                                <p:sp>
                                  <p:nvSpPr>
                                    <p:cNvPr id="116" name="Line 92"/>
                                    <p:cNvSpPr>
                                      <a:spLocks noChangeShapeType="1"/>
                                    </p:cNvSpPr>
                                    <p:nvPr/>
                                  </p:nvSpPr>
                                  <p:spPr bwMode="auto">
                                    <a:xfrm>
                                      <a:off x="12015170" y="7612574"/>
                                      <a:ext cx="184118"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7" name="Line 109"/>
                                    <p:cNvSpPr>
                                      <a:spLocks noChangeShapeType="1"/>
                                    </p:cNvSpPr>
                                    <p:nvPr/>
                                  </p:nvSpPr>
                                  <p:spPr bwMode="auto">
                                    <a:xfrm flipV="1">
                                      <a:off x="12197829" y="7267925"/>
                                      <a:ext cx="366651" cy="34433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18" name="Group 117"/>
                                    <p:cNvGrpSpPr/>
                                    <p:nvPr/>
                                  </p:nvGrpSpPr>
                                  <p:grpSpPr>
                                    <a:xfrm>
                                      <a:off x="5917796" y="6576370"/>
                                      <a:ext cx="9750912" cy="2056226"/>
                                      <a:chOff x="5917796" y="6576370"/>
                                      <a:chExt cx="9750912" cy="2056226"/>
                                    </a:xfrm>
                                  </p:grpSpPr>
                                  <p:grpSp>
                                    <p:nvGrpSpPr>
                                      <p:cNvPr id="119" name="Group 118"/>
                                      <p:cNvGrpSpPr/>
                                      <p:nvPr/>
                                    </p:nvGrpSpPr>
                                    <p:grpSpPr>
                                      <a:xfrm>
                                        <a:off x="5917796" y="6576370"/>
                                        <a:ext cx="9750912" cy="2056226"/>
                                        <a:chOff x="5904316" y="6576370"/>
                                        <a:chExt cx="9750912" cy="2056226"/>
                                      </a:xfrm>
                                    </p:grpSpPr>
                                    <p:grpSp>
                                      <p:nvGrpSpPr>
                                        <p:cNvPr id="122" name="Group 121"/>
                                        <p:cNvGrpSpPr/>
                                        <p:nvPr/>
                                      </p:nvGrpSpPr>
                                      <p:grpSpPr>
                                        <a:xfrm>
                                          <a:off x="5904316" y="6576370"/>
                                          <a:ext cx="9750912" cy="2056226"/>
                                          <a:chOff x="5904316" y="6576370"/>
                                          <a:chExt cx="9750912" cy="2056226"/>
                                        </a:xfrm>
                                      </p:grpSpPr>
                                      <p:grpSp>
                                        <p:nvGrpSpPr>
                                          <p:cNvPr id="124" name="Group 123"/>
                                          <p:cNvGrpSpPr/>
                                          <p:nvPr/>
                                        </p:nvGrpSpPr>
                                        <p:grpSpPr>
                                          <a:xfrm>
                                            <a:off x="5904316" y="6576370"/>
                                            <a:ext cx="9750912" cy="2056226"/>
                                            <a:chOff x="5904316" y="6567627"/>
                                            <a:chExt cx="9750912" cy="2056226"/>
                                          </a:xfrm>
                                        </p:grpSpPr>
                                        <p:sp>
                                          <p:nvSpPr>
                                            <p:cNvPr id="130" name="Line 12"/>
                                            <p:cNvSpPr>
                                              <a:spLocks noChangeShapeType="1"/>
                                            </p:cNvSpPr>
                                            <p:nvPr/>
                                          </p:nvSpPr>
                                          <p:spPr bwMode="auto">
                                            <a:xfrm flipV="1">
                                              <a:off x="9116642" y="7603515"/>
                                              <a:ext cx="1060755" cy="316"/>
                                            </a:xfrm>
                                            <a:prstGeom prst="line">
                                              <a:avLst/>
                                            </a:prstGeom>
                                            <a:noFill/>
                                            <a:ln w="9525">
                                              <a:solidFill>
                                                <a:schemeClr val="tx1"/>
                                              </a:solidFill>
                                              <a:prstDash val="dash"/>
                                              <a:round/>
                                              <a:headEnd/>
                                              <a:tailEnd type="none" w="med" len="med"/>
                                            </a:ln>
                                            <a:extLst>
                                              <a:ext uri="{909E8E84-426E-40DD-AFC4-6F175D3DCCD1}">
                                                <a14:hiddenFill xmlns:a14="http://schemas.microsoft.com/office/drawing/2010/main">
                                                  <a:noFill/>
                                                </a14:hiddenFill>
                                              </a:ext>
                                            </a:extLst>
                                          </p:spPr>
                                          <p:txBody>
                                            <a:bodyPr/>
                                            <a:lstStyle/>
                                            <a:p>
                                              <a:endParaRPr lang="en-US"/>
                                            </a:p>
                                          </p:txBody>
                                        </p:sp>
                                        <p:grpSp>
                                          <p:nvGrpSpPr>
                                            <p:cNvPr id="131" name="Group 130"/>
                                            <p:cNvGrpSpPr/>
                                            <p:nvPr/>
                                          </p:nvGrpSpPr>
                                          <p:grpSpPr>
                                            <a:xfrm>
                                              <a:off x="5904316" y="6567627"/>
                                              <a:ext cx="9750912" cy="2056226"/>
                                              <a:chOff x="5904316" y="6567627"/>
                                              <a:chExt cx="9750912" cy="2056226"/>
                                            </a:xfrm>
                                          </p:grpSpPr>
                                          <p:grpSp>
                                            <p:nvGrpSpPr>
                                              <p:cNvPr id="135" name="Group 134"/>
                                              <p:cNvGrpSpPr/>
                                              <p:nvPr/>
                                            </p:nvGrpSpPr>
                                            <p:grpSpPr>
                                              <a:xfrm>
                                                <a:off x="5904316" y="6567627"/>
                                                <a:ext cx="9750912" cy="2056226"/>
                                                <a:chOff x="6510980" y="7387861"/>
                                                <a:chExt cx="9750912" cy="2056226"/>
                                              </a:xfrm>
                                            </p:grpSpPr>
                                            <p:cxnSp>
                                              <p:nvCxnSpPr>
                                                <p:cNvPr id="140" name="Straight Connector 139"/>
                                                <p:cNvCxnSpPr/>
                                                <p:nvPr/>
                                              </p:nvCxnSpPr>
                                              <p:spPr>
                                                <a:xfrm flipH="1">
                                                  <a:off x="15019975" y="7940760"/>
                                                  <a:ext cx="142397"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a:off x="15086932" y="7940763"/>
                                                  <a:ext cx="527343" cy="556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2" name="Text Box 151"/>
                                                <p:cNvSpPr txBox="1">
                                                  <a:spLocks noChangeArrowheads="1"/>
                                                </p:cNvSpPr>
                                                <p:nvPr/>
                                              </p:nvSpPr>
                                              <p:spPr bwMode="auto">
                                                <a:xfrm>
                                                  <a:off x="6510980" y="9014412"/>
                                                  <a:ext cx="2546749" cy="429675"/>
                                                </a:xfrm>
                                                <a:prstGeom prst="rect">
                                                  <a:avLst/>
                                                </a:prstGeom>
                                                <a:noFill/>
                                                <a:ln w="9525">
                                                  <a:noFill/>
                                                  <a:miter lim="800000"/>
                                                  <a:headEnd/>
                                                  <a:tailEnd/>
                                                </a:ln>
                                              </p:spPr>
                                              <p:txBody>
                                                <a:bodyPr wrap="square">
                                                  <a:spAutoFit/>
                                                </a:bodyPr>
                                                <a:lstStyle/>
                                                <a:p>
                                                  <a:pPr defTabSz="1279525">
                                                    <a:spcBef>
                                                      <a:spcPct val="50000"/>
                                                    </a:spcBef>
                                                  </a:pPr>
                                                  <a:r>
                                                    <a:rPr lang="sv-SE" sz="1000" b="1" dirty="0" smtClean="0"/>
                                                    <a:t>BC1 @ 260 </a:t>
                                                  </a:r>
                                                  <a:r>
                                                    <a:rPr lang="sv-SE" sz="1000" b="1" dirty="0"/>
                                                    <a:t>MeV</a:t>
                                                  </a:r>
                                                </a:p>
                                              </p:txBody>
                                            </p:sp>
                                            <p:cxnSp>
                                              <p:nvCxnSpPr>
                                                <p:cNvPr id="143" name="Straight Connector 142"/>
                                                <p:cNvCxnSpPr>
                                                  <a:endCxn id="134" idx="1"/>
                                                </p:cNvCxnSpPr>
                                                <p:nvPr/>
                                              </p:nvCxnSpPr>
                                              <p:spPr>
                                                <a:xfrm flipV="1">
                                                  <a:off x="8043894" y="8417876"/>
                                                  <a:ext cx="1622857" cy="36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 Box 151"/>
                                                <p:cNvSpPr txBox="1">
                                                  <a:spLocks noChangeArrowheads="1"/>
                                                </p:cNvSpPr>
                                                <p:nvPr/>
                                              </p:nvSpPr>
                                              <p:spPr bwMode="auto">
                                                <a:xfrm>
                                                  <a:off x="15614277" y="7690473"/>
                                                  <a:ext cx="647615" cy="483385"/>
                                                </a:xfrm>
                                                <a:prstGeom prst="rect">
                                                  <a:avLst/>
                                                </a:prstGeom>
                                                <a:noFill/>
                                                <a:ln w="9525">
                                                  <a:noFill/>
                                                  <a:miter lim="800000"/>
                                                  <a:headEnd/>
                                                  <a:tailEnd/>
                                                </a:ln>
                                              </p:spPr>
                                              <p:txBody>
                                                <a:bodyPr wrap="square">
                                                  <a:spAutoFit/>
                                                </a:bodyPr>
                                                <a:lstStyle/>
                                                <a:p>
                                                  <a:pPr defTabSz="1279525">
                                                    <a:spcBef>
                                                      <a:spcPct val="50000"/>
                                                    </a:spcBef>
                                                  </a:pPr>
                                                  <a:r>
                                                    <a:rPr lang="sv-SE" sz="1000" b="1" dirty="0" smtClean="0"/>
                                                    <a:t>SPF</a:t>
                                                  </a:r>
                                                  <a:r>
                                                    <a:rPr lang="sv-SE" sz="1200" b="1" dirty="0" smtClean="0"/>
                                                    <a:t> </a:t>
                                                  </a:r>
                                                  <a:endParaRPr lang="sv-SE" sz="1200" b="1" dirty="0">
                                                    <a:solidFill>
                                                      <a:schemeClr val="bg1">
                                                        <a:lumMod val="75000"/>
                                                      </a:schemeClr>
                                                    </a:solidFill>
                                                  </a:endParaRPr>
                                                </a:p>
                                              </p:txBody>
                                            </p:sp>
                                            <p:sp>
                                              <p:nvSpPr>
                                                <p:cNvPr id="145" name="Text Box 151"/>
                                                <p:cNvSpPr txBox="1">
                                                  <a:spLocks noChangeArrowheads="1"/>
                                                </p:cNvSpPr>
                                                <p:nvPr/>
                                              </p:nvSpPr>
                                              <p:spPr bwMode="auto">
                                                <a:xfrm>
                                                  <a:off x="13391707" y="8576252"/>
                                                  <a:ext cx="2177359" cy="429675"/>
                                                </a:xfrm>
                                                <a:prstGeom prst="rect">
                                                  <a:avLst/>
                                                </a:prstGeom>
                                                <a:noFill/>
                                                <a:ln w="9525">
                                                  <a:noFill/>
                                                  <a:miter lim="800000"/>
                                                  <a:headEnd/>
                                                  <a:tailEnd/>
                                                </a:ln>
                                              </p:spPr>
                                              <p:txBody>
                                                <a:bodyPr wrap="square">
                                                  <a:spAutoFit/>
                                                </a:bodyPr>
                                                <a:lstStyle/>
                                                <a:p>
                                                  <a:pPr defTabSz="1279525">
                                                    <a:spcBef>
                                                      <a:spcPct val="50000"/>
                                                    </a:spcBef>
                                                  </a:pPr>
                                                  <a:r>
                                                    <a:rPr lang="sv-SE" sz="1000" b="1" dirty="0" smtClean="0"/>
                                                    <a:t>BC2 @ 3 </a:t>
                                                  </a:r>
                                                  <a:r>
                                                    <a:rPr lang="sv-SE" sz="1000" b="1" dirty="0"/>
                                                    <a:t>G</a:t>
                                                  </a:r>
                                                  <a:r>
                                                    <a:rPr lang="sv-SE" sz="1000" b="1" dirty="0" smtClean="0"/>
                                                    <a:t>eV</a:t>
                                                  </a:r>
                                                  <a:endParaRPr lang="sv-SE" sz="1000" b="1" dirty="0"/>
                                                </a:p>
                                              </p:txBody>
                                            </p:sp>
                                            <p:sp>
                                              <p:nvSpPr>
                                                <p:cNvPr id="147" name="Text Box 153"/>
                                                <p:cNvSpPr txBox="1">
                                                  <a:spLocks noChangeArrowheads="1"/>
                                                </p:cNvSpPr>
                                                <p:nvPr/>
                                              </p:nvSpPr>
                                              <p:spPr bwMode="auto">
                                                <a:xfrm>
                                                  <a:off x="11095667" y="7387861"/>
                                                  <a:ext cx="1659416" cy="698223"/>
                                                </a:xfrm>
                                                <a:prstGeom prst="rect">
                                                  <a:avLst/>
                                                </a:prstGeom>
                                                <a:noFill/>
                                                <a:ln w="9525">
                                                  <a:noFill/>
                                                  <a:miter lim="800000"/>
                                                  <a:headEnd/>
                                                  <a:tailEnd/>
                                                </a:ln>
                                              </p:spPr>
                                              <p:txBody>
                                                <a:bodyPr wrap="square">
                                                  <a:spAutoFit/>
                                                </a:bodyPr>
                                                <a:lstStyle/>
                                                <a:p>
                                                  <a:pPr defTabSz="1279525">
                                                    <a:spcBef>
                                                      <a:spcPct val="50000"/>
                                                    </a:spcBef>
                                                  </a:pPr>
                                                  <a:r>
                                                    <a:rPr lang="sv-SE" sz="1000" b="1" dirty="0" err="1" smtClean="0"/>
                                                    <a:t>Extraction</a:t>
                                                  </a:r>
                                                  <a:r>
                                                    <a:rPr lang="sv-SE" sz="1000" b="1" dirty="0"/>
                                                    <a:t/>
                                                  </a:r>
                                                  <a:br>
                                                    <a:rPr lang="sv-SE" sz="1000" b="1" dirty="0"/>
                                                  </a:br>
                                                  <a:r>
                                                    <a:rPr lang="sv-SE" sz="1000" b="1" dirty="0"/>
                                                    <a:t>1.5 GeV</a:t>
                                                  </a:r>
                                                </a:p>
                                              </p:txBody>
                                            </p:sp>
                                          </p:grpSp>
                                          <p:sp>
                                            <p:nvSpPr>
                                              <p:cNvPr id="136" name="AutoShape 14"/>
                                              <p:cNvSpPr>
                                                <a:spLocks noChangeArrowheads="1"/>
                                              </p:cNvSpPr>
                                              <p:nvPr/>
                                            </p:nvSpPr>
                                            <p:spPr bwMode="auto">
                                              <a:xfrm rot="16158">
                                                <a:off x="7533340" y="7536878"/>
                                                <a:ext cx="45719" cy="128517"/>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b="1"/>
                                              </a:p>
                                            </p:txBody>
                                          </p:sp>
                                          <p:sp>
                                            <p:nvSpPr>
                                              <p:cNvPr id="137" name="AutoShape 15"/>
                                              <p:cNvSpPr>
                                                <a:spLocks noChangeArrowheads="1"/>
                                              </p:cNvSpPr>
                                              <p:nvPr/>
                                            </p:nvSpPr>
                                            <p:spPr bwMode="auto">
                                              <a:xfrm rot="16158">
                                                <a:off x="7599690" y="7534439"/>
                                                <a:ext cx="45719" cy="128517"/>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b="1"/>
                                              </a:p>
                                            </p:txBody>
                                          </p:sp>
                                          <p:sp>
                                            <p:nvSpPr>
                                              <p:cNvPr id="138" name="AutoShape 14"/>
                                              <p:cNvSpPr>
                                                <a:spLocks noChangeArrowheads="1"/>
                                              </p:cNvSpPr>
                                              <p:nvPr/>
                                            </p:nvSpPr>
                                            <p:spPr bwMode="auto">
                                              <a:xfrm rot="16158">
                                                <a:off x="7702446" y="7536879"/>
                                                <a:ext cx="45719" cy="128517"/>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b="1"/>
                                              </a:p>
                                            </p:txBody>
                                          </p:sp>
                                          <p:sp>
                                            <p:nvSpPr>
                                              <p:cNvPr id="139" name="AutoShape 15"/>
                                              <p:cNvSpPr>
                                                <a:spLocks noChangeArrowheads="1"/>
                                              </p:cNvSpPr>
                                              <p:nvPr/>
                                            </p:nvSpPr>
                                            <p:spPr bwMode="auto">
                                              <a:xfrm rot="16158">
                                                <a:off x="7771163" y="7536878"/>
                                                <a:ext cx="45719" cy="128517"/>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b="1"/>
                                              </a:p>
                                            </p:txBody>
                                          </p:sp>
                                        </p:grpSp>
                                        <p:sp>
                                          <p:nvSpPr>
                                            <p:cNvPr id="132" name="AutoShape 43"/>
                                            <p:cNvSpPr>
                                              <a:spLocks noChangeArrowheads="1"/>
                                            </p:cNvSpPr>
                                            <p:nvPr/>
                                          </p:nvSpPr>
                                          <p:spPr bwMode="auto">
                                            <a:xfrm>
                                              <a:off x="7905995" y="7531499"/>
                                              <a:ext cx="465624" cy="138113"/>
                                            </a:xfrm>
                                            <a:prstGeom prst="roundRect">
                                              <a:avLst>
                                                <a:gd name="adj" fmla="val 16667"/>
                                              </a:avLst>
                                            </a:prstGeom>
                                            <a:gradFill rotWithShape="1">
                                              <a:gsLst>
                                                <a:gs pos="0">
                                                  <a:srgbClr val="E6DCAC"/>
                                                </a:gs>
                                                <a:gs pos="12000">
                                                  <a:srgbClr val="E6D78A"/>
                                                </a:gs>
                                                <a:gs pos="30000">
                                                  <a:srgbClr val="C7AC4C"/>
                                                </a:gs>
                                                <a:gs pos="45000">
                                                  <a:srgbClr val="E6D78A"/>
                                                </a:gs>
                                                <a:gs pos="77000">
                                                  <a:srgbClr val="C7AC4C"/>
                                                </a:gs>
                                                <a:gs pos="100000">
                                                  <a:srgbClr val="E6DCAC"/>
                                                </a:gs>
                                              </a:gsLst>
                                              <a:lin ang="0" scaled="1"/>
                                            </a:gradFill>
                                            <a:ln w="9525">
                                              <a:solidFill>
                                                <a:schemeClr val="tx1"/>
                                              </a:solidFill>
                                              <a:round/>
                                              <a:headEnd/>
                                              <a:tailEnd/>
                                            </a:ln>
                                          </p:spPr>
                                          <p:txBody>
                                            <a:bodyPr wrap="none" anchor="ctr"/>
                                            <a:lstStyle/>
                                            <a:p>
                                              <a:pPr algn="ctr" defTabSz="1279525"/>
                                              <a:r>
                                                <a:rPr lang="sv-SE" sz="600" dirty="0"/>
                                                <a:t>L2A</a:t>
                                              </a:r>
                                            </a:p>
                                          </p:txBody>
                                        </p:sp>
                                        <p:sp>
                                          <p:nvSpPr>
                                            <p:cNvPr id="133" name="AutoShape 46"/>
                                            <p:cNvSpPr>
                                              <a:spLocks noChangeArrowheads="1"/>
                                            </p:cNvSpPr>
                                            <p:nvPr/>
                                          </p:nvSpPr>
                                          <p:spPr bwMode="auto">
                                            <a:xfrm>
                                              <a:off x="8405874" y="7532275"/>
                                              <a:ext cx="465623" cy="138113"/>
                                            </a:xfrm>
                                            <a:prstGeom prst="roundRect">
                                              <a:avLst>
                                                <a:gd name="adj" fmla="val 16667"/>
                                              </a:avLst>
                                            </a:prstGeom>
                                            <a:gradFill rotWithShape="1">
                                              <a:gsLst>
                                                <a:gs pos="0">
                                                  <a:srgbClr val="E6DCAC"/>
                                                </a:gs>
                                                <a:gs pos="12000">
                                                  <a:srgbClr val="E6D78A"/>
                                                </a:gs>
                                                <a:gs pos="30000">
                                                  <a:srgbClr val="C7AC4C"/>
                                                </a:gs>
                                                <a:gs pos="45000">
                                                  <a:srgbClr val="E6D78A"/>
                                                </a:gs>
                                                <a:gs pos="77000">
                                                  <a:srgbClr val="C7AC4C"/>
                                                </a:gs>
                                                <a:gs pos="100000">
                                                  <a:srgbClr val="E6DCAC"/>
                                                </a:gs>
                                              </a:gsLst>
                                              <a:lin ang="0" scaled="1"/>
                                            </a:gradFill>
                                            <a:ln w="9525">
                                              <a:solidFill>
                                                <a:schemeClr val="tx1"/>
                                              </a:solidFill>
                                              <a:round/>
                                              <a:headEnd/>
                                              <a:tailEnd/>
                                            </a:ln>
                                          </p:spPr>
                                          <p:txBody>
                                            <a:bodyPr wrap="none" anchor="ctr"/>
                                            <a:lstStyle/>
                                            <a:p>
                                              <a:pPr algn="ctr" defTabSz="1279525"/>
                                              <a:r>
                                                <a:rPr lang="sv-SE" sz="600" dirty="0"/>
                                                <a:t>L2B</a:t>
                                              </a:r>
                                            </a:p>
                                          </p:txBody>
                                        </p:sp>
                                        <p:sp>
                                          <p:nvSpPr>
                                            <p:cNvPr id="134" name="AutoShape 48"/>
                                            <p:cNvSpPr>
                                              <a:spLocks noChangeArrowheads="1"/>
                                            </p:cNvSpPr>
                                            <p:nvPr/>
                                          </p:nvSpPr>
                                          <p:spPr bwMode="auto">
                                            <a:xfrm>
                                              <a:off x="9060087" y="7528585"/>
                                              <a:ext cx="465624" cy="138113"/>
                                            </a:xfrm>
                                            <a:prstGeom prst="roundRect">
                                              <a:avLst>
                                                <a:gd name="adj" fmla="val 16667"/>
                                              </a:avLst>
                                            </a:prstGeom>
                                            <a:gradFill rotWithShape="1">
                                              <a:gsLst>
                                                <a:gs pos="0">
                                                  <a:srgbClr val="E6DCAC"/>
                                                </a:gs>
                                                <a:gs pos="12000">
                                                  <a:srgbClr val="E6D78A"/>
                                                </a:gs>
                                                <a:gs pos="30000">
                                                  <a:srgbClr val="C7AC4C"/>
                                                </a:gs>
                                                <a:gs pos="45000">
                                                  <a:srgbClr val="E6D78A"/>
                                                </a:gs>
                                                <a:gs pos="77000">
                                                  <a:srgbClr val="C7AC4C"/>
                                                </a:gs>
                                                <a:gs pos="100000">
                                                  <a:srgbClr val="E6DCAC"/>
                                                </a:gs>
                                              </a:gsLst>
                                              <a:lin ang="0" scaled="1"/>
                                            </a:gradFill>
                                            <a:ln w="9525">
                                              <a:solidFill>
                                                <a:schemeClr val="tx1"/>
                                              </a:solidFill>
                                              <a:round/>
                                              <a:headEnd/>
                                              <a:tailEnd/>
                                            </a:ln>
                                          </p:spPr>
                                          <p:txBody>
                                            <a:bodyPr wrap="none" anchor="ctr"/>
                                            <a:lstStyle/>
                                            <a:p>
                                              <a:pPr algn="ctr" defTabSz="1279525"/>
                                              <a:r>
                                                <a:rPr lang="sv-SE" sz="600" dirty="0" smtClean="0"/>
                                                <a:t>L3A</a:t>
                                              </a:r>
                                              <a:endParaRPr lang="sv-SE" sz="600" dirty="0"/>
                                            </a:p>
                                          </p:txBody>
                                        </p:sp>
                                      </p:grpSp>
                                      <p:grpSp>
                                        <p:nvGrpSpPr>
                                          <p:cNvPr id="125" name="Group 1"/>
                                          <p:cNvGrpSpPr>
                                            <a:grpSpLocks/>
                                          </p:cNvGrpSpPr>
                                          <p:nvPr/>
                                        </p:nvGrpSpPr>
                                        <p:grpSpPr bwMode="auto">
                                          <a:xfrm>
                                            <a:off x="10332940" y="7263073"/>
                                            <a:ext cx="544626" cy="389894"/>
                                            <a:chOff x="7793810" y="2851671"/>
                                            <a:chExt cx="544717" cy="390069"/>
                                          </a:xfrm>
                                        </p:grpSpPr>
                                        <p:grpSp>
                                          <p:nvGrpSpPr>
                                            <p:cNvPr id="126" name="Group 90"/>
                                            <p:cNvGrpSpPr>
                                              <a:grpSpLocks/>
                                            </p:cNvGrpSpPr>
                                            <p:nvPr/>
                                          </p:nvGrpSpPr>
                                          <p:grpSpPr bwMode="auto">
                                            <a:xfrm>
                                              <a:off x="7793810" y="3103628"/>
                                              <a:ext cx="184149" cy="138112"/>
                                              <a:chOff x="634" y="4272"/>
                                              <a:chExt cx="181" cy="136"/>
                                            </a:xfrm>
                                          </p:grpSpPr>
                                          <p:sp>
                                            <p:nvSpPr>
                                              <p:cNvPr id="128" name="Rectangle 91"/>
                                              <p:cNvSpPr>
                                                <a:spLocks noChangeArrowheads="1"/>
                                              </p:cNvSpPr>
                                              <p:nvPr/>
                                            </p:nvSpPr>
                                            <p:spPr bwMode="auto">
                                              <a:xfrm>
                                                <a:off x="634" y="4272"/>
                                                <a:ext cx="181" cy="136"/>
                                              </a:xfrm>
                                              <a:prstGeom prst="rect">
                                                <a:avLst/>
                                              </a:prstGeom>
                                              <a:gradFill rotWithShape="1">
                                                <a:gsLst>
                                                  <a:gs pos="0">
                                                    <a:schemeClr val="accent1"/>
                                                  </a:gs>
                                                  <a:gs pos="100000">
                                                    <a:schemeClr val="accent1">
                                                      <a:gamma/>
                                                      <a:shade val="46275"/>
                                                      <a:invGamma/>
                                                    </a:schemeClr>
                                                  </a:gs>
                                                </a:gsLst>
                                                <a:lin ang="2700000" scaled="1"/>
                                              </a:gradFill>
                                              <a:ln w="9525">
                                                <a:solidFill>
                                                  <a:schemeClr val="tx1"/>
                                                </a:solidFill>
                                                <a:miter lim="800000"/>
                                                <a:headEnd/>
                                                <a:tailEnd/>
                                              </a:ln>
                                              <a:effectLst/>
                                            </p:spPr>
                                            <p:txBody>
                                              <a:bodyPr wrap="none" anchor="ctr"/>
                                              <a:lstStyle/>
                                              <a:p>
                                                <a:pPr>
                                                  <a:defRPr/>
                                                </a:pPr>
                                                <a:endParaRPr lang="sv-SE" sz="1100"/>
                                              </a:p>
                                            </p:txBody>
                                          </p:sp>
                                          <p:sp>
                                            <p:nvSpPr>
                                              <p:cNvPr id="129" name="Line 92"/>
                                              <p:cNvSpPr>
                                                <a:spLocks noChangeShapeType="1"/>
                                              </p:cNvSpPr>
                                              <p:nvPr/>
                                            </p:nvSpPr>
                                            <p:spPr bwMode="auto">
                                              <a:xfrm>
                                                <a:off x="634" y="4362"/>
                                                <a:ext cx="181"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27" name="Line 109"/>
                                            <p:cNvSpPr>
                                              <a:spLocks noChangeShapeType="1"/>
                                            </p:cNvSpPr>
                                            <p:nvPr/>
                                          </p:nvSpPr>
                                          <p:spPr bwMode="auto">
                                            <a:xfrm flipV="1">
                                              <a:off x="7971815" y="2851671"/>
                                              <a:ext cx="366712" cy="3444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3" name="AutoShape 61"/>
                                        <p:cNvSpPr>
                                          <a:spLocks noChangeArrowheads="1"/>
                                        </p:cNvSpPr>
                                        <p:nvPr/>
                                      </p:nvSpPr>
                                      <p:spPr bwMode="auto">
                                        <a:xfrm>
                                          <a:off x="9781816" y="7541017"/>
                                          <a:ext cx="458787" cy="138113"/>
                                        </a:xfrm>
                                        <a:prstGeom prst="roundRect">
                                          <a:avLst>
                                            <a:gd name="adj" fmla="val 16667"/>
                                          </a:avLst>
                                        </a:prstGeom>
                                        <a:gradFill rotWithShape="1">
                                          <a:gsLst>
                                            <a:gs pos="0">
                                              <a:srgbClr val="E6DCAC"/>
                                            </a:gs>
                                            <a:gs pos="12000">
                                              <a:srgbClr val="E6D78A"/>
                                            </a:gs>
                                            <a:gs pos="30000">
                                              <a:srgbClr val="C7AC4C"/>
                                            </a:gs>
                                            <a:gs pos="45000">
                                              <a:srgbClr val="E6D78A"/>
                                            </a:gs>
                                            <a:gs pos="77000">
                                              <a:srgbClr val="C7AC4C"/>
                                            </a:gs>
                                            <a:gs pos="100000">
                                              <a:srgbClr val="E6DCAC"/>
                                            </a:gs>
                                          </a:gsLst>
                                          <a:lin ang="0" scaled="1"/>
                                        </a:gradFill>
                                        <a:ln w="9525">
                                          <a:solidFill>
                                            <a:schemeClr val="tx1"/>
                                          </a:solidFill>
                                          <a:round/>
                                          <a:headEnd/>
                                          <a:tailEnd/>
                                        </a:ln>
                                      </p:spPr>
                                      <p:txBody>
                                        <a:bodyPr wrap="none" anchor="ctr"/>
                                        <a:lstStyle/>
                                        <a:p>
                                          <a:pPr algn="ctr" defTabSz="1279525"/>
                                          <a:r>
                                            <a:rPr lang="sv-SE" sz="600" dirty="0" smtClean="0"/>
                                            <a:t>L9B</a:t>
                                          </a:r>
                                          <a:endParaRPr lang="sv-SE" sz="600" dirty="0"/>
                                        </a:p>
                                      </p:txBody>
                                    </p:sp>
                                  </p:grpSp>
                                  <p:sp>
                                    <p:nvSpPr>
                                      <p:cNvPr id="120" name="AutoShape 61"/>
                                      <p:cNvSpPr>
                                        <a:spLocks noChangeArrowheads="1"/>
                                      </p:cNvSpPr>
                                      <p:nvPr/>
                                    </p:nvSpPr>
                                    <p:spPr bwMode="auto">
                                      <a:xfrm>
                                        <a:off x="11454459" y="7531653"/>
                                        <a:ext cx="458787" cy="138113"/>
                                      </a:xfrm>
                                      <a:prstGeom prst="roundRect">
                                        <a:avLst>
                                          <a:gd name="adj" fmla="val 16667"/>
                                        </a:avLst>
                                      </a:prstGeom>
                                      <a:gradFill rotWithShape="1">
                                        <a:gsLst>
                                          <a:gs pos="0">
                                            <a:srgbClr val="E6DCAC"/>
                                          </a:gs>
                                          <a:gs pos="12000">
                                            <a:srgbClr val="E6D78A"/>
                                          </a:gs>
                                          <a:gs pos="30000">
                                            <a:srgbClr val="C7AC4C"/>
                                          </a:gs>
                                          <a:gs pos="45000">
                                            <a:srgbClr val="E6D78A"/>
                                          </a:gs>
                                          <a:gs pos="77000">
                                            <a:srgbClr val="C7AC4C"/>
                                          </a:gs>
                                          <a:gs pos="100000">
                                            <a:srgbClr val="E6DCAC"/>
                                          </a:gs>
                                        </a:gsLst>
                                        <a:lin ang="0" scaled="1"/>
                                      </a:gradFill>
                                      <a:ln w="9525">
                                        <a:solidFill>
                                          <a:schemeClr val="tx1"/>
                                        </a:solidFill>
                                        <a:round/>
                                        <a:headEnd/>
                                        <a:tailEnd/>
                                      </a:ln>
                                    </p:spPr>
                                    <p:txBody>
                                      <a:bodyPr wrap="none" anchor="ctr"/>
                                      <a:lstStyle/>
                                      <a:p>
                                        <a:pPr algn="ctr" defTabSz="1279525"/>
                                        <a:r>
                                          <a:rPr lang="sv-SE" sz="600" dirty="0" smtClean="0"/>
                                          <a:t>L19B</a:t>
                                        </a:r>
                                        <a:endParaRPr lang="sv-SE" sz="600" dirty="0"/>
                                      </a:p>
                                    </p:txBody>
                                  </p:sp>
                                  <p:sp>
                                    <p:nvSpPr>
                                      <p:cNvPr id="121" name="AutoShape 48"/>
                                      <p:cNvSpPr>
                                        <a:spLocks noChangeArrowheads="1"/>
                                      </p:cNvSpPr>
                                      <p:nvPr/>
                                    </p:nvSpPr>
                                    <p:spPr bwMode="auto">
                                      <a:xfrm>
                                        <a:off x="10732005" y="7540310"/>
                                        <a:ext cx="458788" cy="138113"/>
                                      </a:xfrm>
                                      <a:prstGeom prst="roundRect">
                                        <a:avLst>
                                          <a:gd name="adj" fmla="val 16667"/>
                                        </a:avLst>
                                      </a:prstGeom>
                                      <a:gradFill rotWithShape="1">
                                        <a:gsLst>
                                          <a:gs pos="0">
                                            <a:srgbClr val="E6DCAC"/>
                                          </a:gs>
                                          <a:gs pos="12000">
                                            <a:srgbClr val="E6D78A"/>
                                          </a:gs>
                                          <a:gs pos="30000">
                                            <a:srgbClr val="C7AC4C"/>
                                          </a:gs>
                                          <a:gs pos="45000">
                                            <a:srgbClr val="E6D78A"/>
                                          </a:gs>
                                          <a:gs pos="77000">
                                            <a:srgbClr val="C7AC4C"/>
                                          </a:gs>
                                          <a:gs pos="100000">
                                            <a:srgbClr val="E6DCAC"/>
                                          </a:gs>
                                        </a:gsLst>
                                        <a:lin ang="0" scaled="1"/>
                                      </a:gradFill>
                                      <a:ln w="9525">
                                        <a:solidFill>
                                          <a:schemeClr val="tx1"/>
                                        </a:solidFill>
                                        <a:round/>
                                        <a:headEnd/>
                                        <a:tailEnd/>
                                      </a:ln>
                                    </p:spPr>
                                    <p:txBody>
                                      <a:bodyPr wrap="none" anchor="ctr"/>
                                      <a:lstStyle/>
                                      <a:p>
                                        <a:pPr algn="ctr" defTabSz="1279525"/>
                                        <a:endParaRPr lang="sv-SE" sz="900" dirty="0"/>
                                      </a:p>
                                    </p:txBody>
                                  </p:sp>
                                </p:grpSp>
                              </p:grpSp>
                            </p:grpSp>
                            <p:sp>
                              <p:nvSpPr>
                                <p:cNvPr id="108" name="AutoShape 14"/>
                                <p:cNvSpPr>
                                  <a:spLocks noChangeArrowheads="1"/>
                                </p:cNvSpPr>
                                <p:nvPr/>
                              </p:nvSpPr>
                              <p:spPr bwMode="auto">
                                <a:xfrm rot="16158">
                                  <a:off x="12399241" y="7542705"/>
                                  <a:ext cx="45719" cy="130057"/>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b="1"/>
                                </a:p>
                              </p:txBody>
                            </p:sp>
                            <p:sp>
                              <p:nvSpPr>
                                <p:cNvPr id="109" name="AutoShape 15"/>
                                <p:cNvSpPr>
                                  <a:spLocks noChangeArrowheads="1"/>
                                </p:cNvSpPr>
                                <p:nvPr/>
                              </p:nvSpPr>
                              <p:spPr bwMode="auto">
                                <a:xfrm rot="16158">
                                  <a:off x="12469049" y="7544461"/>
                                  <a:ext cx="45719" cy="130057"/>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b="1"/>
                                </a:p>
                              </p:txBody>
                            </p:sp>
                            <p:sp>
                              <p:nvSpPr>
                                <p:cNvPr id="110" name="AutoShape 14"/>
                                <p:cNvSpPr>
                                  <a:spLocks noChangeArrowheads="1"/>
                                </p:cNvSpPr>
                                <p:nvPr/>
                              </p:nvSpPr>
                              <p:spPr bwMode="auto">
                                <a:xfrm rot="16158">
                                  <a:off x="12589432" y="7542705"/>
                                  <a:ext cx="45719" cy="130057"/>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b="1"/>
                                </a:p>
                              </p:txBody>
                            </p:sp>
                            <p:sp>
                              <p:nvSpPr>
                                <p:cNvPr id="111" name="AutoShape 15"/>
                                <p:cNvSpPr>
                                  <a:spLocks noChangeArrowheads="1"/>
                                </p:cNvSpPr>
                                <p:nvPr/>
                              </p:nvSpPr>
                              <p:spPr bwMode="auto">
                                <a:xfrm rot="16158">
                                  <a:off x="12659269" y="7542705"/>
                                  <a:ext cx="45719" cy="130057"/>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b="1"/>
                                </a:p>
                              </p:txBody>
                            </p:sp>
                          </p:grpSp>
                        </p:grpSp>
                      </p:grpSp>
                    </p:grpSp>
                    <p:grpSp>
                      <p:nvGrpSpPr>
                        <p:cNvPr id="86" name="Grupp 205"/>
                        <p:cNvGrpSpPr>
                          <a:grpSpLocks/>
                        </p:cNvGrpSpPr>
                        <p:nvPr/>
                      </p:nvGrpSpPr>
                      <p:grpSpPr bwMode="auto">
                        <a:xfrm>
                          <a:off x="13710143" y="7084805"/>
                          <a:ext cx="714375" cy="258763"/>
                          <a:chOff x="9062834" y="8470357"/>
                          <a:chExt cx="1279343" cy="595932"/>
                        </a:xfrm>
                      </p:grpSpPr>
                      <p:sp>
                        <p:nvSpPr>
                          <p:cNvPr id="87" name="Frihandsfigur 191"/>
                          <p:cNvSpPr>
                            <a:spLocks/>
                          </p:cNvSpPr>
                          <p:nvPr/>
                        </p:nvSpPr>
                        <p:spPr bwMode="auto">
                          <a:xfrm>
                            <a:off x="9098015" y="8555932"/>
                            <a:ext cx="1240631" cy="416719"/>
                          </a:xfrm>
                          <a:custGeom>
                            <a:avLst/>
                            <a:gdLst>
                              <a:gd name="T0" fmla="*/ 0 w 1240631"/>
                              <a:gd name="T1" fmla="*/ 416719 h 416719"/>
                              <a:gd name="T2" fmla="*/ 219075 w 1240631"/>
                              <a:gd name="T3" fmla="*/ 261937 h 416719"/>
                              <a:gd name="T4" fmla="*/ 421481 w 1240631"/>
                              <a:gd name="T5" fmla="*/ 119062 h 416719"/>
                              <a:gd name="T6" fmla="*/ 583406 w 1240631"/>
                              <a:gd name="T7" fmla="*/ 28575 h 416719"/>
                              <a:gd name="T8" fmla="*/ 778668 w 1240631"/>
                              <a:gd name="T9" fmla="*/ 7144 h 416719"/>
                              <a:gd name="T10" fmla="*/ 1031081 w 1240631"/>
                              <a:gd name="T11" fmla="*/ 0 h 416719"/>
                              <a:gd name="T12" fmla="*/ 1240631 w 1240631"/>
                              <a:gd name="T13" fmla="*/ 2381 h 416719"/>
                              <a:gd name="T14" fmla="*/ 0 60000 65536"/>
                              <a:gd name="T15" fmla="*/ 0 60000 65536"/>
                              <a:gd name="T16" fmla="*/ 0 60000 65536"/>
                              <a:gd name="T17" fmla="*/ 0 60000 65536"/>
                              <a:gd name="T18" fmla="*/ 0 60000 65536"/>
                              <a:gd name="T19" fmla="*/ 0 60000 65536"/>
                              <a:gd name="T20" fmla="*/ 0 60000 65536"/>
                              <a:gd name="T21" fmla="*/ 0 w 1240631"/>
                              <a:gd name="T22" fmla="*/ 0 h 416719"/>
                              <a:gd name="T23" fmla="*/ 1240631 w 1240631"/>
                              <a:gd name="T24" fmla="*/ 416719 h 4167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0631" h="416719">
                                <a:moveTo>
                                  <a:pt x="0" y="416719"/>
                                </a:moveTo>
                                <a:lnTo>
                                  <a:pt x="219075" y="261937"/>
                                </a:lnTo>
                                <a:cubicBezTo>
                                  <a:pt x="289322" y="212328"/>
                                  <a:pt x="360759" y="157956"/>
                                  <a:pt x="421481" y="119062"/>
                                </a:cubicBezTo>
                                <a:cubicBezTo>
                                  <a:pt x="482203" y="80168"/>
                                  <a:pt x="523875" y="47228"/>
                                  <a:pt x="583406" y="28575"/>
                                </a:cubicBezTo>
                                <a:cubicBezTo>
                                  <a:pt x="642937" y="9922"/>
                                  <a:pt x="704056" y="11907"/>
                                  <a:pt x="778668" y="7144"/>
                                </a:cubicBezTo>
                                <a:cubicBezTo>
                                  <a:pt x="853281" y="2382"/>
                                  <a:pt x="1031081" y="0"/>
                                  <a:pt x="1031081" y="0"/>
                                </a:cubicBezTo>
                                <a:lnTo>
                                  <a:pt x="1240631" y="2381"/>
                                </a:lnTo>
                              </a:path>
                            </a:pathLst>
                          </a:custGeom>
                          <a:noFill/>
                          <a:ln w="9525" cap="flat" cmpd="sng" algn="ctr">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8" name="AutoShape 14"/>
                          <p:cNvSpPr>
                            <a:spLocks noChangeArrowheads="1"/>
                          </p:cNvSpPr>
                          <p:nvPr/>
                        </p:nvSpPr>
                        <p:spPr bwMode="auto">
                          <a:xfrm rot="20387992">
                            <a:off x="9588744" y="8547010"/>
                            <a:ext cx="45719" cy="138728"/>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sz="1100"/>
                          </a:p>
                        </p:txBody>
                      </p:sp>
                      <p:sp>
                        <p:nvSpPr>
                          <p:cNvPr id="89" name="AutoShape 14"/>
                          <p:cNvSpPr>
                            <a:spLocks noChangeArrowheads="1"/>
                          </p:cNvSpPr>
                          <p:nvPr/>
                        </p:nvSpPr>
                        <p:spPr bwMode="auto">
                          <a:xfrm rot="20387992">
                            <a:off x="9643958" y="8524563"/>
                            <a:ext cx="45719" cy="145886"/>
                          </a:xfrm>
                          <a:prstGeom prst="roundRect">
                            <a:avLst>
                              <a:gd name="adj" fmla="val 16667"/>
                            </a:avLst>
                          </a:prstGeom>
                          <a:solidFill>
                            <a:srgbClr val="00B0F0"/>
                          </a:solidFill>
                          <a:ln w="9525">
                            <a:solidFill>
                              <a:schemeClr val="tx1"/>
                            </a:solidFill>
                            <a:round/>
                            <a:headEnd/>
                            <a:tailEnd/>
                          </a:ln>
                        </p:spPr>
                        <p:txBody>
                          <a:bodyPr wrap="none" anchor="ctr"/>
                          <a:lstStyle/>
                          <a:p>
                            <a:endParaRPr lang="sv-SE" sz="1100"/>
                          </a:p>
                        </p:txBody>
                      </p:sp>
                      <p:sp>
                        <p:nvSpPr>
                          <p:cNvPr id="90" name="AutoShape 55"/>
                          <p:cNvSpPr>
                            <a:spLocks noChangeArrowheads="1"/>
                          </p:cNvSpPr>
                          <p:nvPr/>
                        </p:nvSpPr>
                        <p:spPr bwMode="auto">
                          <a:xfrm rot="10800000">
                            <a:off x="10077379" y="8470357"/>
                            <a:ext cx="76862" cy="215587"/>
                          </a:xfrm>
                          <a:prstGeom prst="roundRect">
                            <a:avLst>
                              <a:gd name="adj" fmla="val 16667"/>
                            </a:avLst>
                          </a:prstGeom>
                          <a:solidFill>
                            <a:srgbClr val="6600FF"/>
                          </a:solidFill>
                          <a:ln w="9525">
                            <a:solidFill>
                              <a:schemeClr val="tx1"/>
                            </a:solidFill>
                            <a:round/>
                            <a:headEnd/>
                            <a:tailEnd/>
                          </a:ln>
                        </p:spPr>
                        <p:txBody>
                          <a:bodyPr wrap="none" anchor="ctr"/>
                          <a:lstStyle/>
                          <a:p>
                            <a:endParaRPr lang="sv-SE" sz="1100"/>
                          </a:p>
                        </p:txBody>
                      </p:sp>
                      <p:sp>
                        <p:nvSpPr>
                          <p:cNvPr id="91" name="AutoShape 56"/>
                          <p:cNvSpPr>
                            <a:spLocks noChangeArrowheads="1"/>
                          </p:cNvSpPr>
                          <p:nvPr/>
                        </p:nvSpPr>
                        <p:spPr bwMode="auto">
                          <a:xfrm rot="9814767">
                            <a:off x="9814041" y="8477791"/>
                            <a:ext cx="83705" cy="215587"/>
                          </a:xfrm>
                          <a:prstGeom prst="roundRect">
                            <a:avLst>
                              <a:gd name="adj" fmla="val 16667"/>
                            </a:avLst>
                          </a:prstGeom>
                          <a:solidFill>
                            <a:srgbClr val="6600FF"/>
                          </a:solidFill>
                          <a:ln w="9525">
                            <a:solidFill>
                              <a:schemeClr val="tx1"/>
                            </a:solidFill>
                            <a:round/>
                            <a:headEnd/>
                            <a:tailEnd/>
                          </a:ln>
                        </p:spPr>
                        <p:txBody>
                          <a:bodyPr wrap="none" anchor="ctr"/>
                          <a:lstStyle/>
                          <a:p>
                            <a:endParaRPr lang="sv-SE" sz="1100"/>
                          </a:p>
                        </p:txBody>
                      </p:sp>
                      <p:sp>
                        <p:nvSpPr>
                          <p:cNvPr id="92" name="AutoShape 15"/>
                          <p:cNvSpPr>
                            <a:spLocks noChangeArrowheads="1"/>
                          </p:cNvSpPr>
                          <p:nvPr/>
                        </p:nvSpPr>
                        <p:spPr bwMode="auto">
                          <a:xfrm>
                            <a:off x="10223432" y="8506869"/>
                            <a:ext cx="45719" cy="146209"/>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sz="1100"/>
                          </a:p>
                        </p:txBody>
                      </p:sp>
                      <p:sp>
                        <p:nvSpPr>
                          <p:cNvPr id="93" name="AutoShape 14"/>
                          <p:cNvSpPr>
                            <a:spLocks noChangeArrowheads="1"/>
                          </p:cNvSpPr>
                          <p:nvPr/>
                        </p:nvSpPr>
                        <p:spPr bwMode="auto">
                          <a:xfrm>
                            <a:off x="10296458" y="8506869"/>
                            <a:ext cx="45719" cy="143901"/>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sz="1100"/>
                          </a:p>
                        </p:txBody>
                      </p:sp>
                      <p:sp>
                        <p:nvSpPr>
                          <p:cNvPr id="94" name="AutoShape 15"/>
                          <p:cNvSpPr>
                            <a:spLocks noChangeArrowheads="1"/>
                          </p:cNvSpPr>
                          <p:nvPr/>
                        </p:nvSpPr>
                        <p:spPr bwMode="auto">
                          <a:xfrm rot="21176831">
                            <a:off x="9960411" y="8499580"/>
                            <a:ext cx="45719" cy="146358"/>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sz="1100"/>
                          </a:p>
                        </p:txBody>
                      </p:sp>
                      <p:sp>
                        <p:nvSpPr>
                          <p:cNvPr id="95" name="AutoShape 14"/>
                          <p:cNvSpPr>
                            <a:spLocks noChangeArrowheads="1"/>
                          </p:cNvSpPr>
                          <p:nvPr/>
                        </p:nvSpPr>
                        <p:spPr bwMode="auto">
                          <a:xfrm rot="20387992">
                            <a:off x="9699517" y="8510277"/>
                            <a:ext cx="45719" cy="145886"/>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sz="1100"/>
                          </a:p>
                        </p:txBody>
                      </p:sp>
                      <p:sp>
                        <p:nvSpPr>
                          <p:cNvPr id="96" name="AutoShape 15"/>
                          <p:cNvSpPr>
                            <a:spLocks noChangeArrowheads="1"/>
                          </p:cNvSpPr>
                          <p:nvPr/>
                        </p:nvSpPr>
                        <p:spPr bwMode="auto">
                          <a:xfrm rot="19229760">
                            <a:off x="9127187" y="8860808"/>
                            <a:ext cx="45719" cy="158474"/>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sz="1100"/>
                          </a:p>
                        </p:txBody>
                      </p:sp>
                      <p:sp>
                        <p:nvSpPr>
                          <p:cNvPr id="97" name="AutoShape 15"/>
                          <p:cNvSpPr>
                            <a:spLocks noChangeArrowheads="1"/>
                          </p:cNvSpPr>
                          <p:nvPr/>
                        </p:nvSpPr>
                        <p:spPr bwMode="auto">
                          <a:xfrm rot="19659426">
                            <a:off x="9380906" y="8677434"/>
                            <a:ext cx="45719" cy="158760"/>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sz="1100"/>
                          </a:p>
                        </p:txBody>
                      </p:sp>
                      <p:sp>
                        <p:nvSpPr>
                          <p:cNvPr id="98" name="AutoShape 56"/>
                          <p:cNvSpPr>
                            <a:spLocks noChangeArrowheads="1"/>
                          </p:cNvSpPr>
                          <p:nvPr/>
                        </p:nvSpPr>
                        <p:spPr bwMode="auto">
                          <a:xfrm rot="9206976">
                            <a:off x="9463914" y="8587237"/>
                            <a:ext cx="83705" cy="215587"/>
                          </a:xfrm>
                          <a:prstGeom prst="roundRect">
                            <a:avLst>
                              <a:gd name="adj" fmla="val 16667"/>
                            </a:avLst>
                          </a:prstGeom>
                          <a:solidFill>
                            <a:srgbClr val="6600FF"/>
                          </a:solidFill>
                          <a:ln w="9525">
                            <a:solidFill>
                              <a:schemeClr val="tx1"/>
                            </a:solidFill>
                            <a:round/>
                            <a:headEnd/>
                            <a:tailEnd/>
                          </a:ln>
                        </p:spPr>
                        <p:txBody>
                          <a:bodyPr wrap="none" anchor="ctr"/>
                          <a:lstStyle/>
                          <a:p>
                            <a:endParaRPr lang="sv-SE" sz="1100"/>
                          </a:p>
                        </p:txBody>
                      </p:sp>
                      <p:sp>
                        <p:nvSpPr>
                          <p:cNvPr id="99" name="AutoShape 14"/>
                          <p:cNvSpPr>
                            <a:spLocks noChangeArrowheads="1"/>
                          </p:cNvSpPr>
                          <p:nvPr/>
                        </p:nvSpPr>
                        <p:spPr bwMode="auto">
                          <a:xfrm rot="19276712">
                            <a:off x="9062834" y="8908485"/>
                            <a:ext cx="45719" cy="157804"/>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sz="1100"/>
                          </a:p>
                        </p:txBody>
                      </p:sp>
                      <p:sp>
                        <p:nvSpPr>
                          <p:cNvPr id="100" name="AutoShape 56"/>
                          <p:cNvSpPr>
                            <a:spLocks noChangeArrowheads="1"/>
                          </p:cNvSpPr>
                          <p:nvPr/>
                        </p:nvSpPr>
                        <p:spPr bwMode="auto">
                          <a:xfrm rot="8468328">
                            <a:off x="9259438" y="8728353"/>
                            <a:ext cx="83705" cy="215587"/>
                          </a:xfrm>
                          <a:prstGeom prst="roundRect">
                            <a:avLst>
                              <a:gd name="adj" fmla="val 16667"/>
                            </a:avLst>
                          </a:prstGeom>
                          <a:solidFill>
                            <a:srgbClr val="6600FF"/>
                          </a:solidFill>
                          <a:ln w="9525">
                            <a:solidFill>
                              <a:schemeClr val="tx1"/>
                            </a:solidFill>
                            <a:round/>
                            <a:headEnd/>
                            <a:tailEnd/>
                          </a:ln>
                        </p:spPr>
                        <p:txBody>
                          <a:bodyPr wrap="none" anchor="ctr"/>
                          <a:lstStyle/>
                          <a:p>
                            <a:endParaRPr lang="sv-SE" sz="1100"/>
                          </a:p>
                        </p:txBody>
                      </p:sp>
                    </p:grpSp>
                  </p:grpSp>
                  <p:grpSp>
                    <p:nvGrpSpPr>
                      <p:cNvPr id="32" name="Grupp 205"/>
                      <p:cNvGrpSpPr>
                        <a:grpSpLocks/>
                      </p:cNvGrpSpPr>
                      <p:nvPr/>
                    </p:nvGrpSpPr>
                    <p:grpSpPr bwMode="auto">
                      <a:xfrm>
                        <a:off x="6735434" y="7560815"/>
                        <a:ext cx="712787" cy="258762"/>
                        <a:chOff x="9074067" y="8451900"/>
                        <a:chExt cx="1279343" cy="595933"/>
                      </a:xfrm>
                    </p:grpSpPr>
                    <p:sp>
                      <p:nvSpPr>
                        <p:cNvPr id="71" name="Frihandsfigur 191"/>
                        <p:cNvSpPr>
                          <a:spLocks/>
                        </p:cNvSpPr>
                        <p:nvPr/>
                      </p:nvSpPr>
                      <p:spPr bwMode="auto">
                        <a:xfrm>
                          <a:off x="9098015" y="8555932"/>
                          <a:ext cx="1240631" cy="416719"/>
                        </a:xfrm>
                        <a:custGeom>
                          <a:avLst/>
                          <a:gdLst>
                            <a:gd name="T0" fmla="*/ 0 w 1240631"/>
                            <a:gd name="T1" fmla="*/ 416719 h 416719"/>
                            <a:gd name="T2" fmla="*/ 219075 w 1240631"/>
                            <a:gd name="T3" fmla="*/ 261937 h 416719"/>
                            <a:gd name="T4" fmla="*/ 421481 w 1240631"/>
                            <a:gd name="T5" fmla="*/ 119062 h 416719"/>
                            <a:gd name="T6" fmla="*/ 583406 w 1240631"/>
                            <a:gd name="T7" fmla="*/ 28575 h 416719"/>
                            <a:gd name="T8" fmla="*/ 778668 w 1240631"/>
                            <a:gd name="T9" fmla="*/ 7144 h 416719"/>
                            <a:gd name="T10" fmla="*/ 1031081 w 1240631"/>
                            <a:gd name="T11" fmla="*/ 0 h 416719"/>
                            <a:gd name="T12" fmla="*/ 1240631 w 1240631"/>
                            <a:gd name="T13" fmla="*/ 2381 h 416719"/>
                            <a:gd name="T14" fmla="*/ 0 60000 65536"/>
                            <a:gd name="T15" fmla="*/ 0 60000 65536"/>
                            <a:gd name="T16" fmla="*/ 0 60000 65536"/>
                            <a:gd name="T17" fmla="*/ 0 60000 65536"/>
                            <a:gd name="T18" fmla="*/ 0 60000 65536"/>
                            <a:gd name="T19" fmla="*/ 0 60000 65536"/>
                            <a:gd name="T20" fmla="*/ 0 60000 65536"/>
                            <a:gd name="T21" fmla="*/ 0 w 1240631"/>
                            <a:gd name="T22" fmla="*/ 0 h 416719"/>
                            <a:gd name="T23" fmla="*/ 1240631 w 1240631"/>
                            <a:gd name="T24" fmla="*/ 416719 h 4167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0631" h="416719">
                              <a:moveTo>
                                <a:pt x="0" y="416719"/>
                              </a:moveTo>
                              <a:lnTo>
                                <a:pt x="219075" y="261937"/>
                              </a:lnTo>
                              <a:cubicBezTo>
                                <a:pt x="289322" y="212328"/>
                                <a:pt x="360759" y="157956"/>
                                <a:pt x="421481" y="119062"/>
                              </a:cubicBezTo>
                              <a:cubicBezTo>
                                <a:pt x="482203" y="80168"/>
                                <a:pt x="523875" y="47228"/>
                                <a:pt x="583406" y="28575"/>
                              </a:cubicBezTo>
                              <a:cubicBezTo>
                                <a:pt x="642937" y="9922"/>
                                <a:pt x="704056" y="11907"/>
                                <a:pt x="778668" y="7144"/>
                              </a:cubicBezTo>
                              <a:cubicBezTo>
                                <a:pt x="853281" y="2382"/>
                                <a:pt x="1031081" y="0"/>
                                <a:pt x="1031081" y="0"/>
                              </a:cubicBezTo>
                              <a:lnTo>
                                <a:pt x="1240631" y="2381"/>
                              </a:lnTo>
                            </a:path>
                          </a:pathLst>
                        </a:custGeom>
                        <a:noFill/>
                        <a:ln w="9525" cap="flat" cmpd="sng" algn="ctr">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 name="AutoShape 15"/>
                        <p:cNvSpPr>
                          <a:spLocks noChangeArrowheads="1"/>
                        </p:cNvSpPr>
                        <p:nvPr/>
                      </p:nvSpPr>
                      <p:spPr bwMode="auto">
                        <a:xfrm rot="-2370240">
                          <a:off x="9138421" y="8842352"/>
                          <a:ext cx="45719" cy="158474"/>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sz="1100"/>
                        </a:p>
                      </p:txBody>
                    </p:sp>
                    <p:sp>
                      <p:nvSpPr>
                        <p:cNvPr id="73" name="AutoShape 55"/>
                        <p:cNvSpPr>
                          <a:spLocks noChangeArrowheads="1"/>
                        </p:cNvSpPr>
                        <p:nvPr/>
                      </p:nvSpPr>
                      <p:spPr bwMode="auto">
                        <a:xfrm rot="10800000">
                          <a:off x="10088613" y="8451900"/>
                          <a:ext cx="76861" cy="215586"/>
                        </a:xfrm>
                        <a:prstGeom prst="roundRect">
                          <a:avLst>
                            <a:gd name="adj" fmla="val 16667"/>
                          </a:avLst>
                        </a:prstGeom>
                        <a:solidFill>
                          <a:srgbClr val="6600FF"/>
                        </a:solidFill>
                        <a:ln w="9525">
                          <a:solidFill>
                            <a:schemeClr val="tx1"/>
                          </a:solidFill>
                          <a:round/>
                          <a:headEnd/>
                          <a:tailEnd/>
                        </a:ln>
                      </p:spPr>
                      <p:txBody>
                        <a:bodyPr wrap="none" anchor="ctr"/>
                        <a:lstStyle/>
                        <a:p>
                          <a:endParaRPr lang="sv-SE" sz="1100"/>
                        </a:p>
                      </p:txBody>
                    </p:sp>
                    <p:sp>
                      <p:nvSpPr>
                        <p:cNvPr id="74" name="AutoShape 56"/>
                        <p:cNvSpPr>
                          <a:spLocks noChangeArrowheads="1"/>
                        </p:cNvSpPr>
                        <p:nvPr/>
                      </p:nvSpPr>
                      <p:spPr bwMode="auto">
                        <a:xfrm rot="9814767">
                          <a:off x="9825275" y="8459334"/>
                          <a:ext cx="83705" cy="215586"/>
                        </a:xfrm>
                        <a:prstGeom prst="roundRect">
                          <a:avLst>
                            <a:gd name="adj" fmla="val 16667"/>
                          </a:avLst>
                        </a:prstGeom>
                        <a:solidFill>
                          <a:srgbClr val="6600FF"/>
                        </a:solidFill>
                        <a:ln w="9525">
                          <a:solidFill>
                            <a:schemeClr val="tx1"/>
                          </a:solidFill>
                          <a:round/>
                          <a:headEnd/>
                          <a:tailEnd/>
                        </a:ln>
                      </p:spPr>
                      <p:txBody>
                        <a:bodyPr wrap="none" anchor="ctr"/>
                        <a:lstStyle/>
                        <a:p>
                          <a:endParaRPr lang="sv-SE" sz="1100"/>
                        </a:p>
                      </p:txBody>
                    </p:sp>
                    <p:sp>
                      <p:nvSpPr>
                        <p:cNvPr id="75" name="AutoShape 56"/>
                        <p:cNvSpPr>
                          <a:spLocks noChangeArrowheads="1"/>
                        </p:cNvSpPr>
                        <p:nvPr/>
                      </p:nvSpPr>
                      <p:spPr bwMode="auto">
                        <a:xfrm rot="9206976">
                          <a:off x="9475147" y="8568779"/>
                          <a:ext cx="83705" cy="215586"/>
                        </a:xfrm>
                        <a:prstGeom prst="roundRect">
                          <a:avLst>
                            <a:gd name="adj" fmla="val 16667"/>
                          </a:avLst>
                        </a:prstGeom>
                        <a:solidFill>
                          <a:srgbClr val="6600FF"/>
                        </a:solidFill>
                        <a:ln w="9525">
                          <a:solidFill>
                            <a:schemeClr val="tx1"/>
                          </a:solidFill>
                          <a:round/>
                          <a:headEnd/>
                          <a:tailEnd/>
                        </a:ln>
                      </p:spPr>
                      <p:txBody>
                        <a:bodyPr wrap="none" anchor="ctr"/>
                        <a:lstStyle/>
                        <a:p>
                          <a:endParaRPr lang="sv-SE" sz="1100"/>
                        </a:p>
                      </p:txBody>
                    </p:sp>
                    <p:sp>
                      <p:nvSpPr>
                        <p:cNvPr id="76" name="AutoShape 56"/>
                        <p:cNvSpPr>
                          <a:spLocks noChangeArrowheads="1"/>
                        </p:cNvSpPr>
                        <p:nvPr/>
                      </p:nvSpPr>
                      <p:spPr bwMode="auto">
                        <a:xfrm rot="8468328">
                          <a:off x="9270670" y="8709892"/>
                          <a:ext cx="83705" cy="215586"/>
                        </a:xfrm>
                        <a:prstGeom prst="roundRect">
                          <a:avLst>
                            <a:gd name="adj" fmla="val 16667"/>
                          </a:avLst>
                        </a:prstGeom>
                        <a:solidFill>
                          <a:srgbClr val="6600FF"/>
                        </a:solidFill>
                        <a:ln w="9525">
                          <a:solidFill>
                            <a:schemeClr val="tx1"/>
                          </a:solidFill>
                          <a:round/>
                          <a:headEnd/>
                          <a:tailEnd/>
                        </a:ln>
                      </p:spPr>
                      <p:txBody>
                        <a:bodyPr wrap="none" anchor="ctr"/>
                        <a:lstStyle/>
                        <a:p>
                          <a:endParaRPr lang="sv-SE" sz="1100"/>
                        </a:p>
                      </p:txBody>
                    </p:sp>
                    <p:sp>
                      <p:nvSpPr>
                        <p:cNvPr id="77" name="AutoShape 15"/>
                        <p:cNvSpPr>
                          <a:spLocks noChangeArrowheads="1"/>
                        </p:cNvSpPr>
                        <p:nvPr/>
                      </p:nvSpPr>
                      <p:spPr bwMode="auto">
                        <a:xfrm rot="-1940574">
                          <a:off x="9392139" y="8658978"/>
                          <a:ext cx="45719" cy="158760"/>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sz="1100"/>
                        </a:p>
                      </p:txBody>
                    </p:sp>
                    <p:sp>
                      <p:nvSpPr>
                        <p:cNvPr id="78" name="AutoShape 15"/>
                        <p:cNvSpPr>
                          <a:spLocks noChangeArrowheads="1"/>
                        </p:cNvSpPr>
                        <p:nvPr/>
                      </p:nvSpPr>
                      <p:spPr bwMode="auto">
                        <a:xfrm>
                          <a:off x="10234665" y="8488413"/>
                          <a:ext cx="45719" cy="146208"/>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sz="1100"/>
                        </a:p>
                      </p:txBody>
                    </p:sp>
                    <p:sp>
                      <p:nvSpPr>
                        <p:cNvPr id="79" name="AutoShape 14"/>
                        <p:cNvSpPr>
                          <a:spLocks noChangeArrowheads="1"/>
                        </p:cNvSpPr>
                        <p:nvPr/>
                      </p:nvSpPr>
                      <p:spPr bwMode="auto">
                        <a:xfrm>
                          <a:off x="10307691" y="8488413"/>
                          <a:ext cx="45719" cy="143902"/>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sz="1100"/>
                        </a:p>
                      </p:txBody>
                    </p:sp>
                    <p:sp>
                      <p:nvSpPr>
                        <p:cNvPr id="80" name="AutoShape 15"/>
                        <p:cNvSpPr>
                          <a:spLocks noChangeArrowheads="1"/>
                        </p:cNvSpPr>
                        <p:nvPr/>
                      </p:nvSpPr>
                      <p:spPr bwMode="auto">
                        <a:xfrm rot="-423169">
                          <a:off x="9971645" y="8481122"/>
                          <a:ext cx="45719" cy="146358"/>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sz="1100"/>
                        </a:p>
                      </p:txBody>
                    </p:sp>
                    <p:sp>
                      <p:nvSpPr>
                        <p:cNvPr id="81" name="AutoShape 14"/>
                        <p:cNvSpPr>
                          <a:spLocks noChangeArrowheads="1"/>
                        </p:cNvSpPr>
                        <p:nvPr/>
                      </p:nvSpPr>
                      <p:spPr bwMode="auto">
                        <a:xfrm rot="-1212008">
                          <a:off x="9710750" y="8491821"/>
                          <a:ext cx="45719" cy="145887"/>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sz="1100"/>
                        </a:p>
                      </p:txBody>
                    </p:sp>
                    <p:sp>
                      <p:nvSpPr>
                        <p:cNvPr id="82" name="AutoShape 14"/>
                        <p:cNvSpPr>
                          <a:spLocks noChangeArrowheads="1"/>
                        </p:cNvSpPr>
                        <p:nvPr/>
                      </p:nvSpPr>
                      <p:spPr bwMode="auto">
                        <a:xfrm rot="-1212008">
                          <a:off x="9599977" y="8528553"/>
                          <a:ext cx="45719" cy="138729"/>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sz="1100"/>
                        </a:p>
                      </p:txBody>
                    </p:sp>
                    <p:sp>
                      <p:nvSpPr>
                        <p:cNvPr id="83" name="AutoShape 14"/>
                        <p:cNvSpPr>
                          <a:spLocks noChangeArrowheads="1"/>
                        </p:cNvSpPr>
                        <p:nvPr/>
                      </p:nvSpPr>
                      <p:spPr bwMode="auto">
                        <a:xfrm rot="-1212008">
                          <a:off x="9655191" y="8506106"/>
                          <a:ext cx="45719" cy="145887"/>
                        </a:xfrm>
                        <a:prstGeom prst="roundRect">
                          <a:avLst>
                            <a:gd name="adj" fmla="val 16667"/>
                          </a:avLst>
                        </a:prstGeom>
                        <a:solidFill>
                          <a:srgbClr val="00B0F0"/>
                        </a:solidFill>
                        <a:ln w="9525">
                          <a:solidFill>
                            <a:schemeClr val="tx1"/>
                          </a:solidFill>
                          <a:round/>
                          <a:headEnd/>
                          <a:tailEnd/>
                        </a:ln>
                      </p:spPr>
                      <p:txBody>
                        <a:bodyPr wrap="none" anchor="ctr"/>
                        <a:lstStyle/>
                        <a:p>
                          <a:endParaRPr lang="sv-SE" sz="1100"/>
                        </a:p>
                      </p:txBody>
                    </p:sp>
                    <p:sp>
                      <p:nvSpPr>
                        <p:cNvPr id="84" name="AutoShape 14"/>
                        <p:cNvSpPr>
                          <a:spLocks noChangeArrowheads="1"/>
                        </p:cNvSpPr>
                        <p:nvPr/>
                      </p:nvSpPr>
                      <p:spPr bwMode="auto">
                        <a:xfrm rot="-2323288">
                          <a:off x="9074067" y="8890029"/>
                          <a:ext cx="45719" cy="157804"/>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sz="1100"/>
                        </a:p>
                      </p:txBody>
                    </p:sp>
                  </p:grpSp>
                  <p:grpSp>
                    <p:nvGrpSpPr>
                      <p:cNvPr id="33" name="Grupp 206"/>
                      <p:cNvGrpSpPr>
                        <a:grpSpLocks/>
                      </p:cNvGrpSpPr>
                      <p:nvPr/>
                    </p:nvGrpSpPr>
                    <p:grpSpPr bwMode="auto">
                      <a:xfrm flipH="1" flipV="1">
                        <a:off x="6006771" y="7789415"/>
                        <a:ext cx="714375" cy="258762"/>
                        <a:chOff x="9074067" y="8451900"/>
                        <a:chExt cx="1279343" cy="595933"/>
                      </a:xfrm>
                    </p:grpSpPr>
                    <p:sp>
                      <p:nvSpPr>
                        <p:cNvPr id="57" name="Frihandsfigur 207"/>
                        <p:cNvSpPr>
                          <a:spLocks/>
                        </p:cNvSpPr>
                        <p:nvPr/>
                      </p:nvSpPr>
                      <p:spPr bwMode="auto">
                        <a:xfrm>
                          <a:off x="9098015" y="8555932"/>
                          <a:ext cx="1240631" cy="416719"/>
                        </a:xfrm>
                        <a:custGeom>
                          <a:avLst/>
                          <a:gdLst>
                            <a:gd name="T0" fmla="*/ 0 w 1240631"/>
                            <a:gd name="T1" fmla="*/ 416719 h 416719"/>
                            <a:gd name="T2" fmla="*/ 219075 w 1240631"/>
                            <a:gd name="T3" fmla="*/ 261937 h 416719"/>
                            <a:gd name="T4" fmla="*/ 421481 w 1240631"/>
                            <a:gd name="T5" fmla="*/ 119062 h 416719"/>
                            <a:gd name="T6" fmla="*/ 583406 w 1240631"/>
                            <a:gd name="T7" fmla="*/ 28575 h 416719"/>
                            <a:gd name="T8" fmla="*/ 778668 w 1240631"/>
                            <a:gd name="T9" fmla="*/ 7144 h 416719"/>
                            <a:gd name="T10" fmla="*/ 1031081 w 1240631"/>
                            <a:gd name="T11" fmla="*/ 0 h 416719"/>
                            <a:gd name="T12" fmla="*/ 1240631 w 1240631"/>
                            <a:gd name="T13" fmla="*/ 2381 h 416719"/>
                            <a:gd name="T14" fmla="*/ 0 60000 65536"/>
                            <a:gd name="T15" fmla="*/ 0 60000 65536"/>
                            <a:gd name="T16" fmla="*/ 0 60000 65536"/>
                            <a:gd name="T17" fmla="*/ 0 60000 65536"/>
                            <a:gd name="T18" fmla="*/ 0 60000 65536"/>
                            <a:gd name="T19" fmla="*/ 0 60000 65536"/>
                            <a:gd name="T20" fmla="*/ 0 60000 65536"/>
                            <a:gd name="T21" fmla="*/ 0 w 1240631"/>
                            <a:gd name="T22" fmla="*/ 0 h 416719"/>
                            <a:gd name="T23" fmla="*/ 1240631 w 1240631"/>
                            <a:gd name="T24" fmla="*/ 416719 h 4167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0631" h="416719">
                              <a:moveTo>
                                <a:pt x="0" y="416719"/>
                              </a:moveTo>
                              <a:lnTo>
                                <a:pt x="219075" y="261937"/>
                              </a:lnTo>
                              <a:cubicBezTo>
                                <a:pt x="289322" y="212328"/>
                                <a:pt x="360759" y="157956"/>
                                <a:pt x="421481" y="119062"/>
                              </a:cubicBezTo>
                              <a:cubicBezTo>
                                <a:pt x="482203" y="80168"/>
                                <a:pt x="523875" y="47228"/>
                                <a:pt x="583406" y="28575"/>
                              </a:cubicBezTo>
                              <a:cubicBezTo>
                                <a:pt x="642937" y="9922"/>
                                <a:pt x="704056" y="11907"/>
                                <a:pt x="778668" y="7144"/>
                              </a:cubicBezTo>
                              <a:cubicBezTo>
                                <a:pt x="853281" y="2382"/>
                                <a:pt x="1031081" y="0"/>
                                <a:pt x="1031081" y="0"/>
                              </a:cubicBezTo>
                              <a:lnTo>
                                <a:pt x="1240631" y="2381"/>
                              </a:lnTo>
                            </a:path>
                          </a:pathLst>
                        </a:custGeom>
                        <a:noFill/>
                        <a:ln w="9525" cap="flat" cmpd="sng" algn="ctr">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 name="AutoShape 15"/>
                        <p:cNvSpPr>
                          <a:spLocks noChangeArrowheads="1"/>
                        </p:cNvSpPr>
                        <p:nvPr/>
                      </p:nvSpPr>
                      <p:spPr bwMode="auto">
                        <a:xfrm rot="-2370240">
                          <a:off x="9138421" y="8842352"/>
                          <a:ext cx="45719" cy="158474"/>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sz="1100"/>
                        </a:p>
                      </p:txBody>
                    </p:sp>
                    <p:sp>
                      <p:nvSpPr>
                        <p:cNvPr id="59" name="AutoShape 55"/>
                        <p:cNvSpPr>
                          <a:spLocks noChangeArrowheads="1"/>
                        </p:cNvSpPr>
                        <p:nvPr/>
                      </p:nvSpPr>
                      <p:spPr bwMode="auto">
                        <a:xfrm rot="10800000">
                          <a:off x="10088613" y="8451900"/>
                          <a:ext cx="76861" cy="215586"/>
                        </a:xfrm>
                        <a:prstGeom prst="roundRect">
                          <a:avLst>
                            <a:gd name="adj" fmla="val 16667"/>
                          </a:avLst>
                        </a:prstGeom>
                        <a:solidFill>
                          <a:srgbClr val="6600FF"/>
                        </a:solidFill>
                        <a:ln w="9525">
                          <a:solidFill>
                            <a:schemeClr val="tx1"/>
                          </a:solidFill>
                          <a:round/>
                          <a:headEnd/>
                          <a:tailEnd/>
                        </a:ln>
                      </p:spPr>
                      <p:txBody>
                        <a:bodyPr wrap="none" anchor="ctr"/>
                        <a:lstStyle/>
                        <a:p>
                          <a:endParaRPr lang="sv-SE" sz="1100"/>
                        </a:p>
                      </p:txBody>
                    </p:sp>
                    <p:sp>
                      <p:nvSpPr>
                        <p:cNvPr id="60" name="AutoShape 56"/>
                        <p:cNvSpPr>
                          <a:spLocks noChangeArrowheads="1"/>
                        </p:cNvSpPr>
                        <p:nvPr/>
                      </p:nvSpPr>
                      <p:spPr bwMode="auto">
                        <a:xfrm rot="9814767">
                          <a:off x="9825275" y="8459334"/>
                          <a:ext cx="83705" cy="215586"/>
                        </a:xfrm>
                        <a:prstGeom prst="roundRect">
                          <a:avLst>
                            <a:gd name="adj" fmla="val 16667"/>
                          </a:avLst>
                        </a:prstGeom>
                        <a:solidFill>
                          <a:srgbClr val="6600FF"/>
                        </a:solidFill>
                        <a:ln w="9525">
                          <a:solidFill>
                            <a:schemeClr val="tx1"/>
                          </a:solidFill>
                          <a:round/>
                          <a:headEnd/>
                          <a:tailEnd/>
                        </a:ln>
                      </p:spPr>
                      <p:txBody>
                        <a:bodyPr wrap="none" anchor="ctr"/>
                        <a:lstStyle/>
                        <a:p>
                          <a:endParaRPr lang="sv-SE" sz="1100"/>
                        </a:p>
                      </p:txBody>
                    </p:sp>
                    <p:sp>
                      <p:nvSpPr>
                        <p:cNvPr id="61" name="AutoShape 56"/>
                        <p:cNvSpPr>
                          <a:spLocks noChangeArrowheads="1"/>
                        </p:cNvSpPr>
                        <p:nvPr/>
                      </p:nvSpPr>
                      <p:spPr bwMode="auto">
                        <a:xfrm rot="9206976">
                          <a:off x="9475147" y="8568779"/>
                          <a:ext cx="83705" cy="215586"/>
                        </a:xfrm>
                        <a:prstGeom prst="roundRect">
                          <a:avLst>
                            <a:gd name="adj" fmla="val 16667"/>
                          </a:avLst>
                        </a:prstGeom>
                        <a:solidFill>
                          <a:srgbClr val="6600FF"/>
                        </a:solidFill>
                        <a:ln w="9525">
                          <a:solidFill>
                            <a:schemeClr val="tx1"/>
                          </a:solidFill>
                          <a:round/>
                          <a:headEnd/>
                          <a:tailEnd/>
                        </a:ln>
                      </p:spPr>
                      <p:txBody>
                        <a:bodyPr wrap="none" anchor="ctr"/>
                        <a:lstStyle/>
                        <a:p>
                          <a:endParaRPr lang="sv-SE" sz="1100"/>
                        </a:p>
                      </p:txBody>
                    </p:sp>
                    <p:sp>
                      <p:nvSpPr>
                        <p:cNvPr id="62" name="AutoShape 56"/>
                        <p:cNvSpPr>
                          <a:spLocks noChangeArrowheads="1"/>
                        </p:cNvSpPr>
                        <p:nvPr/>
                      </p:nvSpPr>
                      <p:spPr bwMode="auto">
                        <a:xfrm rot="8468328">
                          <a:off x="9270670" y="8709892"/>
                          <a:ext cx="83705" cy="215586"/>
                        </a:xfrm>
                        <a:prstGeom prst="roundRect">
                          <a:avLst>
                            <a:gd name="adj" fmla="val 16667"/>
                          </a:avLst>
                        </a:prstGeom>
                        <a:solidFill>
                          <a:srgbClr val="6600FF"/>
                        </a:solidFill>
                        <a:ln w="9525">
                          <a:solidFill>
                            <a:schemeClr val="tx1"/>
                          </a:solidFill>
                          <a:round/>
                          <a:headEnd/>
                          <a:tailEnd/>
                        </a:ln>
                      </p:spPr>
                      <p:txBody>
                        <a:bodyPr wrap="none" anchor="ctr"/>
                        <a:lstStyle/>
                        <a:p>
                          <a:endParaRPr lang="sv-SE" sz="1100"/>
                        </a:p>
                      </p:txBody>
                    </p:sp>
                    <p:sp>
                      <p:nvSpPr>
                        <p:cNvPr id="63" name="AutoShape 15"/>
                        <p:cNvSpPr>
                          <a:spLocks noChangeArrowheads="1"/>
                        </p:cNvSpPr>
                        <p:nvPr/>
                      </p:nvSpPr>
                      <p:spPr bwMode="auto">
                        <a:xfrm rot="-1940574">
                          <a:off x="9392139" y="8658978"/>
                          <a:ext cx="45719" cy="158760"/>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sz="1100"/>
                        </a:p>
                      </p:txBody>
                    </p:sp>
                    <p:sp>
                      <p:nvSpPr>
                        <p:cNvPr id="64" name="AutoShape 15"/>
                        <p:cNvSpPr>
                          <a:spLocks noChangeArrowheads="1"/>
                        </p:cNvSpPr>
                        <p:nvPr/>
                      </p:nvSpPr>
                      <p:spPr bwMode="auto">
                        <a:xfrm>
                          <a:off x="10234665" y="8488413"/>
                          <a:ext cx="45719" cy="146208"/>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sz="1100"/>
                        </a:p>
                      </p:txBody>
                    </p:sp>
                    <p:sp>
                      <p:nvSpPr>
                        <p:cNvPr id="65" name="AutoShape 14"/>
                        <p:cNvSpPr>
                          <a:spLocks noChangeArrowheads="1"/>
                        </p:cNvSpPr>
                        <p:nvPr/>
                      </p:nvSpPr>
                      <p:spPr bwMode="auto">
                        <a:xfrm>
                          <a:off x="10307691" y="8488413"/>
                          <a:ext cx="45719" cy="143902"/>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sz="1100"/>
                        </a:p>
                      </p:txBody>
                    </p:sp>
                    <p:sp>
                      <p:nvSpPr>
                        <p:cNvPr id="66" name="AutoShape 15"/>
                        <p:cNvSpPr>
                          <a:spLocks noChangeArrowheads="1"/>
                        </p:cNvSpPr>
                        <p:nvPr/>
                      </p:nvSpPr>
                      <p:spPr bwMode="auto">
                        <a:xfrm rot="-423169">
                          <a:off x="9971645" y="8481122"/>
                          <a:ext cx="45719" cy="146358"/>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sz="1100"/>
                        </a:p>
                      </p:txBody>
                    </p:sp>
                    <p:sp>
                      <p:nvSpPr>
                        <p:cNvPr id="67" name="AutoShape 14"/>
                        <p:cNvSpPr>
                          <a:spLocks noChangeArrowheads="1"/>
                        </p:cNvSpPr>
                        <p:nvPr/>
                      </p:nvSpPr>
                      <p:spPr bwMode="auto">
                        <a:xfrm rot="-1212008">
                          <a:off x="9710750" y="8491821"/>
                          <a:ext cx="45719" cy="145887"/>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sz="1100"/>
                        </a:p>
                      </p:txBody>
                    </p:sp>
                    <p:sp>
                      <p:nvSpPr>
                        <p:cNvPr id="68" name="AutoShape 14"/>
                        <p:cNvSpPr>
                          <a:spLocks noChangeArrowheads="1"/>
                        </p:cNvSpPr>
                        <p:nvPr/>
                      </p:nvSpPr>
                      <p:spPr bwMode="auto">
                        <a:xfrm rot="-1212008">
                          <a:off x="9599977" y="8528553"/>
                          <a:ext cx="45719" cy="138729"/>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sz="1100"/>
                        </a:p>
                      </p:txBody>
                    </p:sp>
                    <p:sp>
                      <p:nvSpPr>
                        <p:cNvPr id="69" name="AutoShape 14"/>
                        <p:cNvSpPr>
                          <a:spLocks noChangeArrowheads="1"/>
                        </p:cNvSpPr>
                        <p:nvPr/>
                      </p:nvSpPr>
                      <p:spPr bwMode="auto">
                        <a:xfrm rot="-1212008">
                          <a:off x="9655191" y="8506106"/>
                          <a:ext cx="45719" cy="145887"/>
                        </a:xfrm>
                        <a:prstGeom prst="roundRect">
                          <a:avLst>
                            <a:gd name="adj" fmla="val 16667"/>
                          </a:avLst>
                        </a:prstGeom>
                        <a:solidFill>
                          <a:srgbClr val="00B0F0"/>
                        </a:solidFill>
                        <a:ln w="9525">
                          <a:solidFill>
                            <a:schemeClr val="tx1"/>
                          </a:solidFill>
                          <a:round/>
                          <a:headEnd/>
                          <a:tailEnd/>
                        </a:ln>
                      </p:spPr>
                      <p:txBody>
                        <a:bodyPr wrap="none" anchor="ctr"/>
                        <a:lstStyle/>
                        <a:p>
                          <a:endParaRPr lang="sv-SE" sz="1100"/>
                        </a:p>
                      </p:txBody>
                    </p:sp>
                    <p:sp>
                      <p:nvSpPr>
                        <p:cNvPr id="70" name="AutoShape 14"/>
                        <p:cNvSpPr>
                          <a:spLocks noChangeArrowheads="1"/>
                        </p:cNvSpPr>
                        <p:nvPr/>
                      </p:nvSpPr>
                      <p:spPr bwMode="auto">
                        <a:xfrm rot="-2323288">
                          <a:off x="9074067" y="8890029"/>
                          <a:ext cx="45719" cy="157804"/>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sz="1100"/>
                        </a:p>
                      </p:txBody>
                    </p:sp>
                  </p:grpSp>
                  <p:grpSp>
                    <p:nvGrpSpPr>
                      <p:cNvPr id="34" name="Group 33"/>
                      <p:cNvGrpSpPr/>
                      <p:nvPr/>
                    </p:nvGrpSpPr>
                    <p:grpSpPr>
                      <a:xfrm>
                        <a:off x="3377373" y="7931093"/>
                        <a:ext cx="2629398" cy="141701"/>
                        <a:chOff x="4022472" y="10848183"/>
                        <a:chExt cx="2629398" cy="141701"/>
                      </a:xfrm>
                    </p:grpSpPr>
                    <p:cxnSp>
                      <p:nvCxnSpPr>
                        <p:cNvPr id="48" name="Straight Connector 47"/>
                        <p:cNvCxnSpPr/>
                        <p:nvPr/>
                      </p:nvCxnSpPr>
                      <p:spPr>
                        <a:xfrm flipH="1">
                          <a:off x="6013145" y="10918484"/>
                          <a:ext cx="638725" cy="37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endCxn id="56" idx="1"/>
                        </p:cNvCxnSpPr>
                        <p:nvPr/>
                      </p:nvCxnSpPr>
                      <p:spPr>
                        <a:xfrm flipV="1">
                          <a:off x="4022472" y="10917476"/>
                          <a:ext cx="867230" cy="10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0" name="AutoShape 14"/>
                        <p:cNvSpPr>
                          <a:spLocks noChangeArrowheads="1"/>
                        </p:cNvSpPr>
                        <p:nvPr/>
                      </p:nvSpPr>
                      <p:spPr bwMode="auto">
                        <a:xfrm rot="16158">
                          <a:off x="6240432" y="10853243"/>
                          <a:ext cx="49149" cy="133562"/>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b="1"/>
                        </a:p>
                      </p:txBody>
                    </p:sp>
                    <p:sp>
                      <p:nvSpPr>
                        <p:cNvPr id="51" name="AutoShape 15"/>
                        <p:cNvSpPr>
                          <a:spLocks noChangeArrowheads="1"/>
                        </p:cNvSpPr>
                        <p:nvPr/>
                      </p:nvSpPr>
                      <p:spPr bwMode="auto">
                        <a:xfrm rot="16158">
                          <a:off x="6307932" y="10853244"/>
                          <a:ext cx="49149" cy="133562"/>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b="1"/>
                        </a:p>
                      </p:txBody>
                    </p:sp>
                    <p:sp>
                      <p:nvSpPr>
                        <p:cNvPr id="52" name="AutoShape 14"/>
                        <p:cNvSpPr>
                          <a:spLocks noChangeArrowheads="1"/>
                        </p:cNvSpPr>
                        <p:nvPr/>
                      </p:nvSpPr>
                      <p:spPr bwMode="auto">
                        <a:xfrm rot="16158">
                          <a:off x="6413663" y="10853245"/>
                          <a:ext cx="49149" cy="133562"/>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b="1"/>
                        </a:p>
                      </p:txBody>
                    </p:sp>
                    <p:sp>
                      <p:nvSpPr>
                        <p:cNvPr id="53" name="AutoShape 15"/>
                        <p:cNvSpPr>
                          <a:spLocks noChangeArrowheads="1"/>
                        </p:cNvSpPr>
                        <p:nvPr/>
                      </p:nvSpPr>
                      <p:spPr bwMode="auto">
                        <a:xfrm rot="16158">
                          <a:off x="6487230" y="10853246"/>
                          <a:ext cx="49149" cy="133562"/>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b="1"/>
                        </a:p>
                      </p:txBody>
                    </p:sp>
                    <p:sp>
                      <p:nvSpPr>
                        <p:cNvPr id="54" name="Line 86"/>
                        <p:cNvSpPr>
                          <a:spLocks noChangeShapeType="1"/>
                        </p:cNvSpPr>
                        <p:nvPr/>
                      </p:nvSpPr>
                      <p:spPr bwMode="auto">
                        <a:xfrm>
                          <a:off x="5348562" y="10924756"/>
                          <a:ext cx="345617" cy="0"/>
                        </a:xfrm>
                        <a:prstGeom prst="line">
                          <a:avLst/>
                        </a:prstGeom>
                        <a:noFill/>
                        <a:ln w="9525">
                          <a:solidFill>
                            <a:schemeClr val="tx1"/>
                          </a:solidFill>
                          <a:prstDash val="dash"/>
                          <a:round/>
                          <a:headEnd/>
                          <a:tailEnd type="none" w="med" len="med"/>
                        </a:ln>
                        <a:extLst>
                          <a:ext uri="{909E8E84-426E-40DD-AFC4-6F175D3DCCD1}">
                            <a14:hiddenFill xmlns:a14="http://schemas.microsoft.com/office/drawing/2010/main">
                              <a:noFill/>
                            </a14:hiddenFill>
                          </a:ext>
                        </a:extLst>
                      </p:spPr>
                      <p:txBody>
                        <a:bodyPr/>
                        <a:lstStyle/>
                        <a:p>
                          <a:endParaRPr lang="en-US"/>
                        </a:p>
                      </p:txBody>
                    </p:sp>
                    <p:sp>
                      <p:nvSpPr>
                        <p:cNvPr id="55" name="AutoShape 16"/>
                        <p:cNvSpPr>
                          <a:spLocks noChangeArrowheads="1"/>
                        </p:cNvSpPr>
                        <p:nvPr/>
                      </p:nvSpPr>
                      <p:spPr bwMode="auto">
                        <a:xfrm rot="1675">
                          <a:off x="5660217" y="10853359"/>
                          <a:ext cx="460375" cy="136525"/>
                        </a:xfrm>
                        <a:prstGeom prst="roundRect">
                          <a:avLst>
                            <a:gd name="adj" fmla="val 16667"/>
                          </a:avLst>
                        </a:prstGeom>
                        <a:gradFill rotWithShape="1">
                          <a:gsLst>
                            <a:gs pos="0">
                              <a:srgbClr val="E6DCAC"/>
                            </a:gs>
                            <a:gs pos="12000">
                              <a:srgbClr val="E6D78A"/>
                            </a:gs>
                            <a:gs pos="30000">
                              <a:srgbClr val="C7AC4C"/>
                            </a:gs>
                            <a:gs pos="45000">
                              <a:srgbClr val="E6D78A"/>
                            </a:gs>
                            <a:gs pos="77000">
                              <a:srgbClr val="C7AC4C"/>
                            </a:gs>
                            <a:gs pos="100000">
                              <a:srgbClr val="E6DCAC"/>
                            </a:gs>
                          </a:gsLst>
                          <a:lin ang="0" scaled="1"/>
                        </a:gradFill>
                        <a:ln w="9525">
                          <a:solidFill>
                            <a:schemeClr val="tx1"/>
                          </a:solidFill>
                          <a:round/>
                          <a:headEnd/>
                          <a:tailEnd/>
                        </a:ln>
                      </p:spPr>
                      <p:txBody>
                        <a:bodyPr wrap="none" anchor="ctr"/>
                        <a:lstStyle/>
                        <a:p>
                          <a:pPr algn="ctr" defTabSz="1279525"/>
                          <a:r>
                            <a:rPr lang="sv-SE" sz="600" dirty="0"/>
                            <a:t>L1B</a:t>
                          </a:r>
                        </a:p>
                      </p:txBody>
                    </p:sp>
                    <p:sp>
                      <p:nvSpPr>
                        <p:cNvPr id="56" name="AutoShape 16"/>
                        <p:cNvSpPr>
                          <a:spLocks noChangeArrowheads="1"/>
                        </p:cNvSpPr>
                        <p:nvPr/>
                      </p:nvSpPr>
                      <p:spPr bwMode="auto">
                        <a:xfrm rot="21596453">
                          <a:off x="4889702" y="10848183"/>
                          <a:ext cx="458788" cy="138112"/>
                        </a:xfrm>
                        <a:prstGeom prst="roundRect">
                          <a:avLst>
                            <a:gd name="adj" fmla="val 16667"/>
                          </a:avLst>
                        </a:prstGeom>
                        <a:gradFill rotWithShape="1">
                          <a:gsLst>
                            <a:gs pos="0">
                              <a:srgbClr val="E6DCAC"/>
                            </a:gs>
                            <a:gs pos="12000">
                              <a:srgbClr val="E6D78A"/>
                            </a:gs>
                            <a:gs pos="30000">
                              <a:srgbClr val="C7AC4C"/>
                            </a:gs>
                            <a:gs pos="45000">
                              <a:srgbClr val="E6D78A"/>
                            </a:gs>
                            <a:gs pos="77000">
                              <a:srgbClr val="C7AC4C"/>
                            </a:gs>
                            <a:gs pos="100000">
                              <a:srgbClr val="E6DCAC"/>
                            </a:gs>
                          </a:gsLst>
                          <a:lin ang="0" scaled="1"/>
                        </a:gradFill>
                        <a:ln w="9525">
                          <a:solidFill>
                            <a:schemeClr val="tx1"/>
                          </a:solidFill>
                          <a:round/>
                          <a:headEnd/>
                          <a:tailEnd/>
                        </a:ln>
                      </p:spPr>
                      <p:txBody>
                        <a:bodyPr wrap="none" anchor="ctr"/>
                        <a:lstStyle/>
                        <a:p>
                          <a:pPr algn="ctr" defTabSz="1279525"/>
                          <a:r>
                            <a:rPr lang="sv-SE" sz="600" dirty="0"/>
                            <a:t>L0</a:t>
                          </a:r>
                        </a:p>
                      </p:txBody>
                    </p:sp>
                  </p:grpSp>
                  <p:grpSp>
                    <p:nvGrpSpPr>
                      <p:cNvPr id="35" name="Group 34"/>
                      <p:cNvGrpSpPr/>
                      <p:nvPr/>
                    </p:nvGrpSpPr>
                    <p:grpSpPr>
                      <a:xfrm>
                        <a:off x="3203525" y="7195071"/>
                        <a:ext cx="2508772" cy="1572812"/>
                        <a:chOff x="2208473" y="10169890"/>
                        <a:chExt cx="2508772" cy="1572812"/>
                      </a:xfrm>
                    </p:grpSpPr>
                    <p:sp>
                      <p:nvSpPr>
                        <p:cNvPr id="36" name="Rectangle 8"/>
                        <p:cNvSpPr>
                          <a:spLocks noChangeArrowheads="1"/>
                        </p:cNvSpPr>
                        <p:nvPr/>
                      </p:nvSpPr>
                      <p:spPr bwMode="auto">
                        <a:xfrm rot="9096123">
                          <a:off x="3071377" y="10370508"/>
                          <a:ext cx="92075" cy="276225"/>
                        </a:xfrm>
                        <a:prstGeom prst="rect">
                          <a:avLst/>
                        </a:prstGeom>
                        <a:gradFill flip="none" rotWithShape="1">
                          <a:gsLst>
                            <a:gs pos="0">
                              <a:schemeClr val="tx2">
                                <a:lumMod val="60000"/>
                                <a:lumOff val="40000"/>
                              </a:schemeClr>
                            </a:gs>
                            <a:gs pos="100000">
                              <a:schemeClr val="tx2"/>
                            </a:gs>
                          </a:gsLst>
                          <a:lin ang="8100000" scaled="1"/>
                          <a:tileRect/>
                        </a:gradFill>
                        <a:ln w="9525">
                          <a:solidFill>
                            <a:schemeClr val="tx1"/>
                          </a:solidFill>
                          <a:miter lim="800000"/>
                          <a:headEnd/>
                          <a:tailEnd/>
                        </a:ln>
                      </p:spPr>
                      <p:txBody>
                        <a:bodyPr wrap="none" anchor="ctr"/>
                        <a:lstStyle/>
                        <a:p>
                          <a:endParaRPr lang="sv-SE" sz="1100"/>
                        </a:p>
                      </p:txBody>
                    </p:sp>
                    <p:cxnSp>
                      <p:nvCxnSpPr>
                        <p:cNvPr id="37" name="Straight Connector 36"/>
                        <p:cNvCxnSpPr/>
                        <p:nvPr/>
                      </p:nvCxnSpPr>
                      <p:spPr>
                        <a:xfrm flipV="1">
                          <a:off x="2363519" y="10975431"/>
                          <a:ext cx="867230" cy="10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Rectangle 8"/>
                        <p:cNvSpPr>
                          <a:spLocks noChangeArrowheads="1"/>
                        </p:cNvSpPr>
                        <p:nvPr/>
                      </p:nvSpPr>
                      <p:spPr bwMode="auto">
                        <a:xfrm rot="74158">
                          <a:off x="2538601" y="10862701"/>
                          <a:ext cx="92075" cy="276225"/>
                        </a:xfrm>
                        <a:prstGeom prst="rect">
                          <a:avLst/>
                        </a:prstGeom>
                        <a:gradFill flip="none" rotWithShape="1">
                          <a:gsLst>
                            <a:gs pos="0">
                              <a:schemeClr val="tx2">
                                <a:lumMod val="60000"/>
                                <a:lumOff val="40000"/>
                              </a:schemeClr>
                            </a:gs>
                            <a:gs pos="100000">
                              <a:schemeClr val="tx2"/>
                            </a:gs>
                          </a:gsLst>
                          <a:lin ang="8100000" scaled="1"/>
                          <a:tileRect/>
                        </a:gradFill>
                        <a:ln w="9525">
                          <a:solidFill>
                            <a:schemeClr val="tx1"/>
                          </a:solidFill>
                          <a:miter lim="800000"/>
                          <a:headEnd/>
                          <a:tailEnd/>
                        </a:ln>
                      </p:spPr>
                      <p:txBody>
                        <a:bodyPr wrap="none" anchor="ctr"/>
                        <a:lstStyle/>
                        <a:p>
                          <a:endParaRPr lang="sv-SE" b="1"/>
                        </a:p>
                      </p:txBody>
                    </p:sp>
                    <p:sp>
                      <p:nvSpPr>
                        <p:cNvPr id="39" name="Freeform 25"/>
                        <p:cNvSpPr>
                          <a:spLocks/>
                        </p:cNvSpPr>
                        <p:nvPr/>
                      </p:nvSpPr>
                      <p:spPr bwMode="auto">
                        <a:xfrm rot="74158">
                          <a:off x="2326181" y="10883121"/>
                          <a:ext cx="138112" cy="184150"/>
                        </a:xfrm>
                        <a:custGeom>
                          <a:avLst/>
                          <a:gdLst>
                            <a:gd name="T0" fmla="*/ 2147483647 w 136"/>
                            <a:gd name="T1" fmla="*/ 2147483647 h 181"/>
                            <a:gd name="T2" fmla="*/ 2147483647 w 136"/>
                            <a:gd name="T3" fmla="*/ 0 h 181"/>
                            <a:gd name="T4" fmla="*/ 0 w 136"/>
                            <a:gd name="T5" fmla="*/ 0 h 181"/>
                            <a:gd name="T6" fmla="*/ 0 w 136"/>
                            <a:gd name="T7" fmla="*/ 2147483647 h 181"/>
                            <a:gd name="T8" fmla="*/ 2147483647 w 136"/>
                            <a:gd name="T9" fmla="*/ 2147483647 h 181"/>
                            <a:gd name="T10" fmla="*/ 2147483647 w 136"/>
                            <a:gd name="T11" fmla="*/ 2147483647 h 181"/>
                            <a:gd name="T12" fmla="*/ 0 60000 65536"/>
                            <a:gd name="T13" fmla="*/ 0 60000 65536"/>
                            <a:gd name="T14" fmla="*/ 0 60000 65536"/>
                            <a:gd name="T15" fmla="*/ 0 60000 65536"/>
                            <a:gd name="T16" fmla="*/ 0 60000 65536"/>
                            <a:gd name="T17" fmla="*/ 0 60000 65536"/>
                            <a:gd name="T18" fmla="*/ 0 w 136"/>
                            <a:gd name="T19" fmla="*/ 0 h 181"/>
                            <a:gd name="T20" fmla="*/ 136 w 136"/>
                            <a:gd name="T21" fmla="*/ 181 h 181"/>
                          </a:gdLst>
                          <a:ahLst/>
                          <a:cxnLst>
                            <a:cxn ang="T12">
                              <a:pos x="T0" y="T1"/>
                            </a:cxn>
                            <a:cxn ang="T13">
                              <a:pos x="T2" y="T3"/>
                            </a:cxn>
                            <a:cxn ang="T14">
                              <a:pos x="T4" y="T5"/>
                            </a:cxn>
                            <a:cxn ang="T15">
                              <a:pos x="T6" y="T7"/>
                            </a:cxn>
                            <a:cxn ang="T16">
                              <a:pos x="T8" y="T9"/>
                            </a:cxn>
                            <a:cxn ang="T17">
                              <a:pos x="T10" y="T11"/>
                            </a:cxn>
                          </a:cxnLst>
                          <a:rect l="T18" t="T19" r="T20" b="T21"/>
                          <a:pathLst>
                            <a:path w="136" h="181">
                              <a:moveTo>
                                <a:pt x="136" y="45"/>
                              </a:moveTo>
                              <a:lnTo>
                                <a:pt x="136" y="0"/>
                              </a:lnTo>
                              <a:lnTo>
                                <a:pt x="0" y="0"/>
                              </a:lnTo>
                              <a:lnTo>
                                <a:pt x="0" y="181"/>
                              </a:lnTo>
                              <a:lnTo>
                                <a:pt x="136" y="181"/>
                              </a:lnTo>
                              <a:lnTo>
                                <a:pt x="136" y="136"/>
                              </a:lnTo>
                            </a:path>
                          </a:pathLst>
                        </a:custGeom>
                        <a:gradFill rotWithShape="1">
                          <a:gsLst>
                            <a:gs pos="0">
                              <a:srgbClr val="CC9900"/>
                            </a:gs>
                            <a:gs pos="100000">
                              <a:srgbClr val="E9D391"/>
                            </a:gs>
                          </a:gsLst>
                          <a:path path="rect">
                            <a:fillToRect l="50000" t="50000" r="50000" b="50000"/>
                          </a:path>
                        </a:gradFill>
                        <a:ln w="9525">
                          <a:solidFill>
                            <a:schemeClr val="tx1"/>
                          </a:solidFill>
                          <a:round/>
                          <a:headEnd/>
                          <a:tailEnd/>
                        </a:ln>
                      </p:spPr>
                      <p:txBody>
                        <a:bodyPr/>
                        <a:lstStyle/>
                        <a:p>
                          <a:endParaRPr lang="en-US" sz="3200" b="1"/>
                        </a:p>
                      </p:txBody>
                    </p:sp>
                    <p:sp>
                      <p:nvSpPr>
                        <p:cNvPr id="40" name="Block Arc 39"/>
                        <p:cNvSpPr/>
                        <p:nvPr/>
                      </p:nvSpPr>
                      <p:spPr bwMode="auto">
                        <a:xfrm rot="16200000">
                          <a:off x="2677517" y="10615544"/>
                          <a:ext cx="454025" cy="400050"/>
                        </a:xfrm>
                        <a:prstGeom prst="blockArc">
                          <a:avLst>
                            <a:gd name="adj1" fmla="val 10800000"/>
                            <a:gd name="adj2" fmla="val 19907193"/>
                            <a:gd name="adj3" fmla="val 28663"/>
                          </a:avLst>
                        </a:prstGeom>
                        <a:gradFill flip="none" rotWithShape="1">
                          <a:gsLst>
                            <a:gs pos="100000">
                              <a:schemeClr val="tx2">
                                <a:lumMod val="60000"/>
                                <a:lumOff val="40000"/>
                              </a:schemeClr>
                            </a:gs>
                            <a:gs pos="0">
                              <a:schemeClr val="tx2"/>
                            </a:gs>
                          </a:gsLst>
                          <a:lin ang="5400000" scaled="1"/>
                          <a:tileRect/>
                        </a:gra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a:p>
                      </p:txBody>
                    </p:sp>
                    <p:sp>
                      <p:nvSpPr>
                        <p:cNvPr id="41" name="Freeform 25"/>
                        <p:cNvSpPr>
                          <a:spLocks/>
                        </p:cNvSpPr>
                        <p:nvPr/>
                      </p:nvSpPr>
                      <p:spPr bwMode="auto">
                        <a:xfrm rot="9096123">
                          <a:off x="3200882" y="10332240"/>
                          <a:ext cx="138112" cy="184150"/>
                        </a:xfrm>
                        <a:custGeom>
                          <a:avLst/>
                          <a:gdLst>
                            <a:gd name="T0" fmla="*/ 2147483647 w 136"/>
                            <a:gd name="T1" fmla="*/ 2147483647 h 181"/>
                            <a:gd name="T2" fmla="*/ 2147483647 w 136"/>
                            <a:gd name="T3" fmla="*/ 0 h 181"/>
                            <a:gd name="T4" fmla="*/ 0 w 136"/>
                            <a:gd name="T5" fmla="*/ 0 h 181"/>
                            <a:gd name="T6" fmla="*/ 0 w 136"/>
                            <a:gd name="T7" fmla="*/ 2147483647 h 181"/>
                            <a:gd name="T8" fmla="*/ 2147483647 w 136"/>
                            <a:gd name="T9" fmla="*/ 2147483647 h 181"/>
                            <a:gd name="T10" fmla="*/ 2147483647 w 136"/>
                            <a:gd name="T11" fmla="*/ 2147483647 h 181"/>
                            <a:gd name="T12" fmla="*/ 0 60000 65536"/>
                            <a:gd name="T13" fmla="*/ 0 60000 65536"/>
                            <a:gd name="T14" fmla="*/ 0 60000 65536"/>
                            <a:gd name="T15" fmla="*/ 0 60000 65536"/>
                            <a:gd name="T16" fmla="*/ 0 60000 65536"/>
                            <a:gd name="T17" fmla="*/ 0 60000 65536"/>
                            <a:gd name="T18" fmla="*/ 0 w 136"/>
                            <a:gd name="T19" fmla="*/ 0 h 181"/>
                            <a:gd name="T20" fmla="*/ 136 w 136"/>
                            <a:gd name="T21" fmla="*/ 181 h 181"/>
                          </a:gdLst>
                          <a:ahLst/>
                          <a:cxnLst>
                            <a:cxn ang="T12">
                              <a:pos x="T0" y="T1"/>
                            </a:cxn>
                            <a:cxn ang="T13">
                              <a:pos x="T2" y="T3"/>
                            </a:cxn>
                            <a:cxn ang="T14">
                              <a:pos x="T4" y="T5"/>
                            </a:cxn>
                            <a:cxn ang="T15">
                              <a:pos x="T6" y="T7"/>
                            </a:cxn>
                            <a:cxn ang="T16">
                              <a:pos x="T8" y="T9"/>
                            </a:cxn>
                            <a:cxn ang="T17">
                              <a:pos x="T10" y="T11"/>
                            </a:cxn>
                          </a:cxnLst>
                          <a:rect l="T18" t="T19" r="T20" b="T21"/>
                          <a:pathLst>
                            <a:path w="136" h="181">
                              <a:moveTo>
                                <a:pt x="136" y="45"/>
                              </a:moveTo>
                              <a:lnTo>
                                <a:pt x="136" y="0"/>
                              </a:lnTo>
                              <a:lnTo>
                                <a:pt x="0" y="0"/>
                              </a:lnTo>
                              <a:lnTo>
                                <a:pt x="0" y="181"/>
                              </a:lnTo>
                              <a:lnTo>
                                <a:pt x="136" y="181"/>
                              </a:lnTo>
                              <a:lnTo>
                                <a:pt x="136" y="136"/>
                              </a:lnTo>
                            </a:path>
                          </a:pathLst>
                        </a:custGeom>
                        <a:gradFill rotWithShape="1">
                          <a:gsLst>
                            <a:gs pos="0">
                              <a:srgbClr val="CC9900"/>
                            </a:gs>
                            <a:gs pos="100000">
                              <a:srgbClr val="E9D391"/>
                            </a:gs>
                          </a:gsLst>
                          <a:path path="rect">
                            <a:fillToRect l="50000" t="50000" r="50000" b="50000"/>
                          </a:path>
                        </a:gradFill>
                        <a:ln w="9525">
                          <a:solidFill>
                            <a:schemeClr val="tx1"/>
                          </a:solidFill>
                          <a:round/>
                          <a:headEnd/>
                          <a:tailEnd/>
                        </a:ln>
                      </p:spPr>
                      <p:txBody>
                        <a:bodyPr/>
                        <a:lstStyle/>
                        <a:p>
                          <a:endParaRPr lang="sv-SE"/>
                        </a:p>
                      </p:txBody>
                    </p:sp>
                    <p:sp>
                      <p:nvSpPr>
                        <p:cNvPr id="42" name="Text Box 158"/>
                        <p:cNvSpPr txBox="1">
                          <a:spLocks noChangeArrowheads="1"/>
                        </p:cNvSpPr>
                        <p:nvPr/>
                      </p:nvSpPr>
                      <p:spPr bwMode="auto">
                        <a:xfrm>
                          <a:off x="3425120" y="10169890"/>
                          <a:ext cx="1292125" cy="564962"/>
                        </a:xfrm>
                        <a:prstGeom prst="rect">
                          <a:avLst/>
                        </a:prstGeom>
                        <a:noFill/>
                        <a:ln w="9525">
                          <a:noFill/>
                          <a:miter lim="800000"/>
                          <a:headEnd/>
                          <a:tailEnd/>
                        </a:ln>
                      </p:spPr>
                      <p:txBody>
                        <a:bodyPr wrap="square">
                          <a:spAutoFit/>
                        </a:bodyPr>
                        <a:lstStyle/>
                        <a:p>
                          <a:pPr defTabSz="1279525">
                            <a:spcBef>
                              <a:spcPct val="50000"/>
                            </a:spcBef>
                          </a:pPr>
                          <a:r>
                            <a:rPr lang="sv-SE" sz="1000" b="1" dirty="0" err="1" smtClean="0"/>
                            <a:t>Thermionic</a:t>
                          </a:r>
                          <a:r>
                            <a:rPr lang="sv-SE" sz="1000" b="1" dirty="0" smtClean="0"/>
                            <a:t> RF </a:t>
                          </a:r>
                          <a:r>
                            <a:rPr lang="sv-SE" sz="1000" b="1" dirty="0" err="1" smtClean="0"/>
                            <a:t>gun</a:t>
                          </a:r>
                          <a:endParaRPr lang="sv-SE" sz="1000" b="1" dirty="0"/>
                        </a:p>
                      </p:txBody>
                    </p:sp>
                    <p:sp>
                      <p:nvSpPr>
                        <p:cNvPr id="43" name="Text Box 158"/>
                        <p:cNvSpPr txBox="1">
                          <a:spLocks noChangeArrowheads="1"/>
                        </p:cNvSpPr>
                        <p:nvPr/>
                      </p:nvSpPr>
                      <p:spPr bwMode="auto">
                        <a:xfrm>
                          <a:off x="2208473" y="11177740"/>
                          <a:ext cx="1562267" cy="564962"/>
                        </a:xfrm>
                        <a:prstGeom prst="rect">
                          <a:avLst/>
                        </a:prstGeom>
                        <a:noFill/>
                        <a:ln w="9525">
                          <a:noFill/>
                          <a:miter lim="800000"/>
                          <a:headEnd/>
                          <a:tailEnd/>
                        </a:ln>
                      </p:spPr>
                      <p:txBody>
                        <a:bodyPr wrap="square">
                          <a:spAutoFit/>
                        </a:bodyPr>
                        <a:lstStyle/>
                        <a:p>
                          <a:pPr defTabSz="1279525">
                            <a:spcBef>
                              <a:spcPct val="50000"/>
                            </a:spcBef>
                          </a:pPr>
                          <a:r>
                            <a:rPr lang="sv-SE" sz="1000" b="1" dirty="0"/>
                            <a:t>Photo </a:t>
                          </a:r>
                          <a:r>
                            <a:rPr lang="sv-SE" sz="1000" b="1" dirty="0" err="1"/>
                            <a:t>cathode</a:t>
                          </a:r>
                          <a:r>
                            <a:rPr lang="sv-SE" sz="1000" b="1" dirty="0"/>
                            <a:t> RF </a:t>
                          </a:r>
                          <a:r>
                            <a:rPr lang="sv-SE" sz="1000" b="1" dirty="0" err="1" smtClean="0"/>
                            <a:t>gun</a:t>
                          </a:r>
                          <a:endParaRPr lang="sv-SE" sz="1000" b="1" dirty="0"/>
                        </a:p>
                      </p:txBody>
                    </p:sp>
                    <p:sp>
                      <p:nvSpPr>
                        <p:cNvPr id="44" name="Line 9"/>
                        <p:cNvSpPr>
                          <a:spLocks noChangeShapeType="1"/>
                        </p:cNvSpPr>
                        <p:nvPr/>
                      </p:nvSpPr>
                      <p:spPr bwMode="auto">
                        <a:xfrm rot="9096123">
                          <a:off x="3076043" y="10370508"/>
                          <a:ext cx="92075" cy="2762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sv-SE"/>
                        </a:p>
                      </p:txBody>
                    </p:sp>
                    <p:sp>
                      <p:nvSpPr>
                        <p:cNvPr id="45" name="Line 10"/>
                        <p:cNvSpPr>
                          <a:spLocks noChangeShapeType="1"/>
                        </p:cNvSpPr>
                        <p:nvPr/>
                      </p:nvSpPr>
                      <p:spPr bwMode="auto">
                        <a:xfrm rot="9096123" flipH="1">
                          <a:off x="3063110" y="10367516"/>
                          <a:ext cx="92075" cy="2762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sv-SE"/>
                        </a:p>
                      </p:txBody>
                    </p:sp>
                    <p:sp>
                      <p:nvSpPr>
                        <p:cNvPr id="46" name="Line 10"/>
                        <p:cNvSpPr>
                          <a:spLocks noChangeShapeType="1"/>
                        </p:cNvSpPr>
                        <p:nvPr/>
                      </p:nvSpPr>
                      <p:spPr bwMode="auto">
                        <a:xfrm rot="9096123" flipH="1">
                          <a:off x="2555295" y="10853096"/>
                          <a:ext cx="53624" cy="29348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sv-SE"/>
                        </a:p>
                      </p:txBody>
                    </p:sp>
                    <p:sp>
                      <p:nvSpPr>
                        <p:cNvPr id="47" name="Line 10"/>
                        <p:cNvSpPr>
                          <a:spLocks noChangeShapeType="1"/>
                        </p:cNvSpPr>
                        <p:nvPr/>
                      </p:nvSpPr>
                      <p:spPr bwMode="auto">
                        <a:xfrm rot="9096123" flipH="1">
                          <a:off x="2466002" y="10904594"/>
                          <a:ext cx="222295" cy="1960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sv-SE"/>
                        </a:p>
                      </p:txBody>
                    </p:sp>
                  </p:grpSp>
                </p:grpSp>
                <p:grpSp>
                  <p:nvGrpSpPr>
                    <p:cNvPr id="18" name="Group 190"/>
                    <p:cNvGrpSpPr>
                      <a:grpSpLocks/>
                    </p:cNvGrpSpPr>
                    <p:nvPr/>
                  </p:nvGrpSpPr>
                  <p:grpSpPr bwMode="auto">
                    <a:xfrm>
                      <a:off x="7981584" y="6921893"/>
                      <a:ext cx="482963" cy="619125"/>
                      <a:chOff x="5982" y="189"/>
                      <a:chExt cx="477" cy="612"/>
                    </a:xfrm>
                  </p:grpSpPr>
                  <p:sp>
                    <p:nvSpPr>
                      <p:cNvPr id="19" name="Oval 178"/>
                      <p:cNvSpPr>
                        <a:spLocks noChangeArrowheads="1"/>
                      </p:cNvSpPr>
                      <p:nvPr/>
                    </p:nvSpPr>
                    <p:spPr bwMode="auto">
                      <a:xfrm>
                        <a:off x="6001" y="370"/>
                        <a:ext cx="113" cy="114"/>
                      </a:xfrm>
                      <a:prstGeom prst="ellipse">
                        <a:avLst/>
                      </a:prstGeom>
                      <a:gradFill rotWithShape="1">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2700000" scaled="1"/>
                      </a:gradFill>
                      <a:ln w="9525">
                        <a:solidFill>
                          <a:schemeClr val="tx1"/>
                        </a:solidFill>
                        <a:round/>
                        <a:headEnd/>
                        <a:tailEnd/>
                      </a:ln>
                    </p:spPr>
                    <p:txBody>
                      <a:bodyPr wrap="none" anchor="ctr"/>
                      <a:lstStyle/>
                      <a:p>
                        <a:endParaRPr lang="sv-SE" sz="1100"/>
                      </a:p>
                    </p:txBody>
                  </p:sp>
                  <p:sp>
                    <p:nvSpPr>
                      <p:cNvPr id="20" name="Oval 179"/>
                      <p:cNvSpPr>
                        <a:spLocks noChangeArrowheads="1"/>
                      </p:cNvSpPr>
                      <p:nvPr/>
                    </p:nvSpPr>
                    <p:spPr bwMode="auto">
                      <a:xfrm>
                        <a:off x="6001" y="484"/>
                        <a:ext cx="113" cy="114"/>
                      </a:xfrm>
                      <a:prstGeom prst="ellipse">
                        <a:avLst/>
                      </a:prstGeom>
                      <a:gradFill rotWithShape="1">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2700000" scaled="1"/>
                      </a:gradFill>
                      <a:ln w="9525">
                        <a:solidFill>
                          <a:schemeClr val="tx1"/>
                        </a:solidFill>
                        <a:round/>
                        <a:headEnd/>
                        <a:tailEnd/>
                      </a:ln>
                    </p:spPr>
                    <p:txBody>
                      <a:bodyPr wrap="none" anchor="ctr"/>
                      <a:lstStyle/>
                      <a:p>
                        <a:endParaRPr lang="sv-SE" sz="1100"/>
                      </a:p>
                    </p:txBody>
                  </p:sp>
                  <p:sp>
                    <p:nvSpPr>
                      <p:cNvPr id="21" name="AutoShape 180"/>
                      <p:cNvSpPr>
                        <a:spLocks noChangeArrowheads="1"/>
                      </p:cNvSpPr>
                      <p:nvPr/>
                    </p:nvSpPr>
                    <p:spPr bwMode="auto">
                      <a:xfrm rot="10800000">
                        <a:off x="6182" y="189"/>
                        <a:ext cx="182" cy="158"/>
                      </a:xfrm>
                      <a:prstGeom prst="triangle">
                        <a:avLst>
                          <a:gd name="adj" fmla="val 50000"/>
                        </a:avLst>
                      </a:prstGeom>
                      <a:gradFill>
                        <a:gsLst>
                          <a:gs pos="100000">
                            <a:srgbClr val="FF0000">
                              <a:lumMod val="99000"/>
                              <a:lumOff val="1000"/>
                            </a:srgbClr>
                          </a:gs>
                          <a:gs pos="0">
                            <a:srgbClr val="C00000">
                              <a:lumMod val="85000"/>
                            </a:srgbClr>
                          </a:gs>
                        </a:gsLst>
                        <a:lin ang="5400000" scaled="1"/>
                      </a:gradFill>
                      <a:ln w="9525">
                        <a:solidFill>
                          <a:schemeClr val="tx1"/>
                        </a:solidFill>
                        <a:miter lim="800000"/>
                        <a:headEnd/>
                        <a:tailEnd/>
                      </a:ln>
                    </p:spPr>
                    <p:txBody>
                      <a:bodyPr wrap="none" anchor="ctr"/>
                      <a:lstStyle/>
                      <a:p>
                        <a:endParaRPr lang="sv-SE" sz="1100"/>
                      </a:p>
                    </p:txBody>
                  </p:sp>
                  <p:sp>
                    <p:nvSpPr>
                      <p:cNvPr id="22" name="Line 181"/>
                      <p:cNvSpPr>
                        <a:spLocks noChangeShapeType="1"/>
                      </p:cNvSpPr>
                      <p:nvPr/>
                    </p:nvSpPr>
                    <p:spPr bwMode="auto">
                      <a:xfrm>
                        <a:off x="6273" y="348"/>
                        <a:ext cx="0" cy="9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 name="Line 182"/>
                      <p:cNvSpPr>
                        <a:spLocks noChangeShapeType="1"/>
                      </p:cNvSpPr>
                      <p:nvPr/>
                    </p:nvSpPr>
                    <p:spPr bwMode="auto">
                      <a:xfrm flipH="1">
                        <a:off x="6114" y="439"/>
                        <a:ext cx="159"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 name="Line 183"/>
                      <p:cNvSpPr>
                        <a:spLocks noChangeShapeType="1"/>
                      </p:cNvSpPr>
                      <p:nvPr/>
                    </p:nvSpPr>
                    <p:spPr bwMode="auto">
                      <a:xfrm>
                        <a:off x="6115" y="529"/>
                        <a:ext cx="159"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 name="Line 184"/>
                      <p:cNvSpPr>
                        <a:spLocks noChangeShapeType="1"/>
                      </p:cNvSpPr>
                      <p:nvPr/>
                    </p:nvSpPr>
                    <p:spPr bwMode="auto">
                      <a:xfrm>
                        <a:off x="6273" y="529"/>
                        <a:ext cx="0" cy="1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 name="Line 185"/>
                      <p:cNvSpPr>
                        <a:spLocks noChangeShapeType="1"/>
                      </p:cNvSpPr>
                      <p:nvPr/>
                    </p:nvSpPr>
                    <p:spPr bwMode="auto">
                      <a:xfrm flipH="1">
                        <a:off x="5982" y="665"/>
                        <a:ext cx="47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 name="Line 186"/>
                      <p:cNvSpPr>
                        <a:spLocks noChangeShapeType="1"/>
                      </p:cNvSpPr>
                      <p:nvPr/>
                    </p:nvSpPr>
                    <p:spPr bwMode="auto">
                      <a:xfrm>
                        <a:off x="5982" y="665"/>
                        <a:ext cx="0" cy="1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 name="Line 187"/>
                      <p:cNvSpPr>
                        <a:spLocks noChangeShapeType="1"/>
                      </p:cNvSpPr>
                      <p:nvPr/>
                    </p:nvSpPr>
                    <p:spPr bwMode="auto">
                      <a:xfrm>
                        <a:off x="6459" y="665"/>
                        <a:ext cx="0" cy="1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 name="Line 188"/>
                      <p:cNvSpPr>
                        <a:spLocks noChangeShapeType="1"/>
                      </p:cNvSpPr>
                      <p:nvPr/>
                    </p:nvSpPr>
                    <p:spPr bwMode="auto">
                      <a:xfrm flipH="1">
                        <a:off x="6160" y="439"/>
                        <a:ext cx="113" cy="9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 name="Line 189"/>
                      <p:cNvSpPr>
                        <a:spLocks noChangeShapeType="1"/>
                      </p:cNvSpPr>
                      <p:nvPr/>
                    </p:nvSpPr>
                    <p:spPr bwMode="auto">
                      <a:xfrm flipH="1" flipV="1">
                        <a:off x="6160" y="439"/>
                        <a:ext cx="113" cy="9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sp>
              <p:nvSpPr>
                <p:cNvPr id="11" name="AutoShape 14"/>
                <p:cNvSpPr>
                  <a:spLocks noChangeArrowheads="1"/>
                </p:cNvSpPr>
                <p:nvPr/>
              </p:nvSpPr>
              <p:spPr bwMode="auto">
                <a:xfrm rot="16158">
                  <a:off x="13569925" y="6069982"/>
                  <a:ext cx="43774" cy="129745"/>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b="1"/>
                </a:p>
              </p:txBody>
            </p:sp>
            <p:sp>
              <p:nvSpPr>
                <p:cNvPr id="12" name="AutoShape 15"/>
                <p:cNvSpPr>
                  <a:spLocks noChangeArrowheads="1"/>
                </p:cNvSpPr>
                <p:nvPr/>
              </p:nvSpPr>
              <p:spPr bwMode="auto">
                <a:xfrm rot="16158">
                  <a:off x="13637325" y="6069982"/>
                  <a:ext cx="43774" cy="129745"/>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b="1"/>
                </a:p>
              </p:txBody>
            </p:sp>
            <p:sp>
              <p:nvSpPr>
                <p:cNvPr id="13" name="AutoShape 14"/>
                <p:cNvSpPr>
                  <a:spLocks noChangeArrowheads="1"/>
                </p:cNvSpPr>
                <p:nvPr/>
              </p:nvSpPr>
              <p:spPr bwMode="auto">
                <a:xfrm rot="16158">
                  <a:off x="13729640" y="6069983"/>
                  <a:ext cx="43774" cy="129745"/>
                </a:xfrm>
                <a:prstGeom prst="roundRect">
                  <a:avLst>
                    <a:gd name="adj" fmla="val 16667"/>
                  </a:avLst>
                </a:prstGeom>
                <a:gradFill rotWithShape="1">
                  <a:gsLst>
                    <a:gs pos="0">
                      <a:srgbClr val="CC0000"/>
                    </a:gs>
                    <a:gs pos="100000">
                      <a:srgbClr val="5E0000"/>
                    </a:gs>
                  </a:gsLst>
                  <a:lin ang="2700000" scaled="1"/>
                </a:gradFill>
                <a:ln w="9525">
                  <a:solidFill>
                    <a:schemeClr val="tx1"/>
                  </a:solidFill>
                  <a:round/>
                  <a:headEnd/>
                  <a:tailEnd/>
                </a:ln>
              </p:spPr>
              <p:txBody>
                <a:bodyPr wrap="none" anchor="ctr"/>
                <a:lstStyle/>
                <a:p>
                  <a:endParaRPr lang="sv-SE" b="1"/>
                </a:p>
              </p:txBody>
            </p:sp>
            <p:sp>
              <p:nvSpPr>
                <p:cNvPr id="14" name="AutoShape 15"/>
                <p:cNvSpPr>
                  <a:spLocks noChangeArrowheads="1"/>
                </p:cNvSpPr>
                <p:nvPr/>
              </p:nvSpPr>
              <p:spPr bwMode="auto">
                <a:xfrm rot="16158">
                  <a:off x="13801371" y="6069983"/>
                  <a:ext cx="43774" cy="129745"/>
                </a:xfrm>
                <a:prstGeom prst="roundRect">
                  <a:avLst>
                    <a:gd name="adj" fmla="val 16667"/>
                  </a:avLst>
                </a:prstGeom>
                <a:gradFill rotWithShape="1">
                  <a:gsLst>
                    <a:gs pos="0">
                      <a:srgbClr val="008000"/>
                    </a:gs>
                    <a:gs pos="100000">
                      <a:srgbClr val="003B00"/>
                    </a:gs>
                  </a:gsLst>
                  <a:lin ang="2700000" scaled="1"/>
                </a:gradFill>
                <a:ln w="9525">
                  <a:solidFill>
                    <a:schemeClr val="tx1"/>
                  </a:solidFill>
                  <a:round/>
                  <a:headEnd/>
                  <a:tailEnd/>
                </a:ln>
              </p:spPr>
              <p:txBody>
                <a:bodyPr wrap="none" anchor="ctr"/>
                <a:lstStyle/>
                <a:p>
                  <a:endParaRPr lang="sv-SE" b="1"/>
                </a:p>
              </p:txBody>
            </p:sp>
          </p:grpSp>
        </p:grpSp>
        <p:cxnSp>
          <p:nvCxnSpPr>
            <p:cNvPr id="7" name="Straight Connector 4"/>
            <p:cNvCxnSpPr>
              <a:cxnSpLocks noChangeShapeType="1"/>
              <a:stCxn id="123" idx="3"/>
              <a:endCxn id="121" idx="1"/>
            </p:cNvCxnSpPr>
            <p:nvPr/>
          </p:nvCxnSpPr>
          <p:spPr bwMode="auto">
            <a:xfrm flipV="1">
              <a:off x="4176823" y="1368063"/>
              <a:ext cx="273868" cy="405"/>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aphicFrame>
        <p:nvGraphicFramePr>
          <p:cNvPr id="3" name="Table 2"/>
          <p:cNvGraphicFramePr>
            <a:graphicFrameLocks noGrp="1"/>
          </p:cNvGraphicFramePr>
          <p:nvPr>
            <p:extLst>
              <p:ext uri="{D42A27DB-BD31-4B8C-83A1-F6EECF244321}">
                <p14:modId xmlns:p14="http://schemas.microsoft.com/office/powerpoint/2010/main" val="4214527667"/>
              </p:ext>
            </p:extLst>
          </p:nvPr>
        </p:nvGraphicFramePr>
        <p:xfrm>
          <a:off x="132224" y="5301208"/>
          <a:ext cx="3186415" cy="1341120"/>
        </p:xfrm>
        <a:graphic>
          <a:graphicData uri="http://schemas.openxmlformats.org/drawingml/2006/table">
            <a:tbl>
              <a:tblPr firstRow="1" bandRow="1">
                <a:tableStyleId>{5940675A-B579-460E-94D1-54222C63F5DA}</a:tableStyleId>
              </a:tblPr>
              <a:tblGrid>
                <a:gridCol w="1801984"/>
                <a:gridCol w="1384431"/>
              </a:tblGrid>
              <a:tr h="262828">
                <a:tc>
                  <a:txBody>
                    <a:bodyPr/>
                    <a:lstStyle/>
                    <a:p>
                      <a:r>
                        <a:rPr lang="en-US" sz="1600" b="1" dirty="0" smtClean="0"/>
                        <a:t>Energy</a:t>
                      </a:r>
                      <a:endParaRPr lang="sv-SE" sz="1600" b="1" dirty="0"/>
                    </a:p>
                  </a:txBody>
                  <a:tcPr/>
                </a:tc>
                <a:tc>
                  <a:txBody>
                    <a:bodyPr/>
                    <a:lstStyle/>
                    <a:p>
                      <a:r>
                        <a:rPr lang="en-US" sz="1600" dirty="0" smtClean="0"/>
                        <a:t>270 MeV</a:t>
                      </a:r>
                      <a:endParaRPr lang="sv-SE" sz="1600" dirty="0"/>
                    </a:p>
                  </a:txBody>
                  <a:tcPr/>
                </a:tc>
              </a:tr>
              <a:tr h="262828">
                <a:tc>
                  <a:txBody>
                    <a:bodyPr/>
                    <a:lstStyle/>
                    <a:p>
                      <a:r>
                        <a:rPr lang="en-US" sz="1600" b="1" dirty="0" smtClean="0"/>
                        <a:t>Energy spread</a:t>
                      </a:r>
                      <a:endParaRPr lang="sv-SE" sz="1600" b="1" dirty="0"/>
                    </a:p>
                  </a:txBody>
                  <a:tcPr/>
                </a:tc>
                <a:tc>
                  <a:txBody>
                    <a:bodyPr/>
                    <a:lstStyle/>
                    <a:p>
                      <a:r>
                        <a:rPr lang="en-US" sz="1600" dirty="0" smtClean="0"/>
                        <a:t>0.5 %</a:t>
                      </a:r>
                      <a:r>
                        <a:rPr lang="en-US" sz="1600" baseline="0" dirty="0" smtClean="0"/>
                        <a:t> (</a:t>
                      </a:r>
                      <a:r>
                        <a:rPr lang="en-US" sz="1600" baseline="0" dirty="0" err="1" smtClean="0"/>
                        <a:t>fwhm</a:t>
                      </a:r>
                      <a:r>
                        <a:rPr lang="en-US" sz="1600" baseline="0" dirty="0" smtClean="0"/>
                        <a:t>)</a:t>
                      </a:r>
                      <a:endParaRPr lang="sv-SE" sz="1600" dirty="0"/>
                    </a:p>
                  </a:txBody>
                  <a:tcPr/>
                </a:tc>
              </a:tr>
              <a:tr h="262828">
                <a:tc>
                  <a:txBody>
                    <a:bodyPr/>
                    <a:lstStyle/>
                    <a:p>
                      <a:r>
                        <a:rPr lang="en-US" sz="1600" b="1" dirty="0" smtClean="0"/>
                        <a:t>Norm</a:t>
                      </a:r>
                      <a:r>
                        <a:rPr lang="en-US" sz="1600" b="1" baseline="0" dirty="0" smtClean="0"/>
                        <a:t> emittance x</a:t>
                      </a:r>
                      <a:endParaRPr lang="sv-SE" sz="1600" b="1" dirty="0"/>
                    </a:p>
                  </a:txBody>
                  <a:tcPr/>
                </a:tc>
                <a:tc>
                  <a:txBody>
                    <a:bodyPr/>
                    <a:lstStyle/>
                    <a:p>
                      <a:r>
                        <a:rPr lang="en-US" sz="1600" dirty="0" smtClean="0"/>
                        <a:t>5.5 mm </a:t>
                      </a:r>
                      <a:r>
                        <a:rPr lang="en-US" sz="1600" dirty="0" err="1" smtClean="0"/>
                        <a:t>mrad</a:t>
                      </a:r>
                      <a:endParaRPr lang="sv-SE" sz="1600" dirty="0"/>
                    </a:p>
                  </a:txBody>
                  <a:tcPr/>
                </a:tc>
              </a:tr>
              <a:tr h="262828">
                <a:tc>
                  <a:txBody>
                    <a:bodyPr/>
                    <a:lstStyle/>
                    <a:p>
                      <a:r>
                        <a:rPr lang="en-US" sz="1600" b="1" dirty="0" smtClean="0">
                          <a:solidFill>
                            <a:schemeClr val="tx1"/>
                          </a:solidFill>
                        </a:rPr>
                        <a:t>Charge</a:t>
                      </a:r>
                      <a:endParaRPr lang="sv-SE" sz="1600" b="1" dirty="0">
                        <a:solidFill>
                          <a:schemeClr val="tx1"/>
                        </a:solidFill>
                      </a:endParaRPr>
                    </a:p>
                  </a:txBody>
                  <a:tcPr/>
                </a:tc>
                <a:tc>
                  <a:txBody>
                    <a:bodyPr/>
                    <a:lstStyle/>
                    <a:p>
                      <a:r>
                        <a:rPr lang="en-US" sz="1600" dirty="0" smtClean="0">
                          <a:solidFill>
                            <a:schemeClr val="tx1"/>
                          </a:solidFill>
                        </a:rPr>
                        <a:t>~ 350 pC</a:t>
                      </a:r>
                      <a:endParaRPr lang="sv-SE" sz="1600" dirty="0">
                        <a:solidFill>
                          <a:schemeClr val="tx1"/>
                        </a:solidFill>
                      </a:endParaRPr>
                    </a:p>
                  </a:txBody>
                  <a:tcPr/>
                </a:tc>
              </a:tr>
            </a:tbl>
          </a:graphicData>
        </a:graphic>
      </p:graphicFrame>
      <p:cxnSp>
        <p:nvCxnSpPr>
          <p:cNvPr id="162" name="Straight Arrow Connector 161"/>
          <p:cNvCxnSpPr/>
          <p:nvPr/>
        </p:nvCxnSpPr>
        <p:spPr>
          <a:xfrm flipV="1">
            <a:off x="1241777" y="2668852"/>
            <a:ext cx="714463" cy="2632356"/>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916810" y="4581128"/>
            <a:ext cx="811318"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rPr>
              <a:t>MS1</a:t>
            </a:r>
            <a:endParaRPr lang="sv-SE" sz="1600" b="1" dirty="0">
              <a:solidFill>
                <a:schemeClr val="tx1"/>
              </a:solidFill>
            </a:endParaRPr>
          </a:p>
        </p:txBody>
      </p:sp>
      <p:graphicFrame>
        <p:nvGraphicFramePr>
          <p:cNvPr id="167" name="Table 166"/>
          <p:cNvGraphicFramePr>
            <a:graphicFrameLocks noGrp="1"/>
          </p:cNvGraphicFramePr>
          <p:nvPr>
            <p:extLst>
              <p:ext uri="{D42A27DB-BD31-4B8C-83A1-F6EECF244321}">
                <p14:modId xmlns:p14="http://schemas.microsoft.com/office/powerpoint/2010/main" val="2418590545"/>
              </p:ext>
            </p:extLst>
          </p:nvPr>
        </p:nvGraphicFramePr>
        <p:xfrm>
          <a:off x="2168901" y="3501008"/>
          <a:ext cx="3147212" cy="1676400"/>
        </p:xfrm>
        <a:graphic>
          <a:graphicData uri="http://schemas.openxmlformats.org/drawingml/2006/table">
            <a:tbl>
              <a:tblPr firstRow="1" bandRow="1">
                <a:tableStyleId>{5940675A-B579-460E-94D1-54222C63F5DA}</a:tableStyleId>
              </a:tblPr>
              <a:tblGrid>
                <a:gridCol w="1779814"/>
                <a:gridCol w="1367398"/>
              </a:tblGrid>
              <a:tr h="262828">
                <a:tc>
                  <a:txBody>
                    <a:bodyPr/>
                    <a:lstStyle/>
                    <a:p>
                      <a:r>
                        <a:rPr lang="en-US" sz="1600" b="1" dirty="0" smtClean="0"/>
                        <a:t>Energy</a:t>
                      </a:r>
                      <a:endParaRPr lang="sv-SE" sz="1600" b="1" dirty="0"/>
                    </a:p>
                  </a:txBody>
                  <a:tcPr/>
                </a:tc>
                <a:tc>
                  <a:txBody>
                    <a:bodyPr/>
                    <a:lstStyle/>
                    <a:p>
                      <a:r>
                        <a:rPr lang="en-US" sz="1600" dirty="0" smtClean="0"/>
                        <a:t>270 MeV</a:t>
                      </a:r>
                      <a:endParaRPr lang="sv-SE" sz="1600" dirty="0"/>
                    </a:p>
                  </a:txBody>
                  <a:tcPr/>
                </a:tc>
              </a:tr>
              <a:tr h="262828">
                <a:tc>
                  <a:txBody>
                    <a:bodyPr/>
                    <a:lstStyle/>
                    <a:p>
                      <a:r>
                        <a:rPr lang="en-US" sz="1600" b="1" dirty="0" smtClean="0"/>
                        <a:t>Energy spread</a:t>
                      </a:r>
                      <a:endParaRPr lang="sv-SE" sz="1600" b="1" dirty="0"/>
                    </a:p>
                  </a:txBody>
                  <a:tcPr/>
                </a:tc>
                <a:tc>
                  <a:txBody>
                    <a:bodyPr/>
                    <a:lstStyle/>
                    <a:p>
                      <a:r>
                        <a:rPr lang="en-US" sz="1600" dirty="0" smtClean="0"/>
                        <a:t>0.5 %</a:t>
                      </a:r>
                      <a:r>
                        <a:rPr lang="en-US" sz="1600" baseline="0" dirty="0" smtClean="0"/>
                        <a:t> (</a:t>
                      </a:r>
                      <a:r>
                        <a:rPr lang="en-US" sz="1600" baseline="0" dirty="0" err="1" smtClean="0"/>
                        <a:t>fwhm</a:t>
                      </a:r>
                      <a:r>
                        <a:rPr lang="en-US" sz="1600" baseline="0" dirty="0" smtClean="0"/>
                        <a:t>)</a:t>
                      </a:r>
                      <a:endParaRPr lang="sv-SE" sz="1600" dirty="0"/>
                    </a:p>
                  </a:txBody>
                  <a:tcPr/>
                </a:tc>
              </a:tr>
              <a:tr h="262828">
                <a:tc>
                  <a:txBody>
                    <a:bodyPr/>
                    <a:lstStyle/>
                    <a:p>
                      <a:r>
                        <a:rPr lang="en-US" sz="1600" b="1" dirty="0" smtClean="0"/>
                        <a:t>Norm</a:t>
                      </a:r>
                      <a:r>
                        <a:rPr lang="en-US" sz="1600" b="1" baseline="0" dirty="0" smtClean="0"/>
                        <a:t> emittance x</a:t>
                      </a:r>
                      <a:endParaRPr lang="sv-SE" sz="1600" b="1" dirty="0"/>
                    </a:p>
                  </a:txBody>
                  <a:tcPr/>
                </a:tc>
                <a:tc>
                  <a:txBody>
                    <a:bodyPr/>
                    <a:lstStyle/>
                    <a:p>
                      <a:r>
                        <a:rPr lang="en-US" sz="1600" dirty="0" smtClean="0"/>
                        <a:t>12 mm </a:t>
                      </a:r>
                      <a:r>
                        <a:rPr lang="en-US" sz="1600" dirty="0" err="1" smtClean="0"/>
                        <a:t>mrad</a:t>
                      </a:r>
                      <a:endParaRPr lang="sv-SE" sz="1600" dirty="0"/>
                    </a:p>
                  </a:txBody>
                  <a:tcPr/>
                </a:tc>
              </a:tr>
              <a:tr h="2628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smtClean="0"/>
                        <a:t>Norm</a:t>
                      </a:r>
                      <a:r>
                        <a:rPr lang="en-US" sz="1600" b="1" baseline="0" dirty="0" smtClean="0"/>
                        <a:t> emittance y</a:t>
                      </a:r>
                      <a:endParaRPr lang="sv-SE" sz="1600" b="1" dirty="0" smtClean="0"/>
                    </a:p>
                  </a:txBody>
                  <a:tcPr/>
                </a:tc>
                <a:tc>
                  <a:txBody>
                    <a:bodyPr/>
                    <a:lstStyle/>
                    <a:p>
                      <a:r>
                        <a:rPr lang="en-US" sz="1600" dirty="0" smtClean="0"/>
                        <a:t>4.7 mm </a:t>
                      </a:r>
                      <a:r>
                        <a:rPr lang="en-US" sz="1600" dirty="0" err="1" smtClean="0"/>
                        <a:t>mrad</a:t>
                      </a:r>
                      <a:endParaRPr lang="sv-SE" sz="1600" dirty="0"/>
                    </a:p>
                  </a:txBody>
                  <a:tcPr/>
                </a:tc>
              </a:tr>
              <a:tr h="262828">
                <a:tc>
                  <a:txBody>
                    <a:bodyPr/>
                    <a:lstStyle/>
                    <a:p>
                      <a:r>
                        <a:rPr lang="en-US" sz="1600" b="1" dirty="0" smtClean="0">
                          <a:solidFill>
                            <a:schemeClr val="tx1"/>
                          </a:solidFill>
                        </a:rPr>
                        <a:t>Charge</a:t>
                      </a:r>
                      <a:endParaRPr lang="sv-SE" sz="1600" b="1" dirty="0">
                        <a:solidFill>
                          <a:schemeClr val="tx1"/>
                        </a:solidFill>
                      </a:endParaRPr>
                    </a:p>
                  </a:txBody>
                  <a:tcPr/>
                </a:tc>
                <a:tc>
                  <a:txBody>
                    <a:bodyPr/>
                    <a:lstStyle/>
                    <a:p>
                      <a:r>
                        <a:rPr lang="en-US" sz="1600" dirty="0" smtClean="0">
                          <a:solidFill>
                            <a:schemeClr val="tx1"/>
                          </a:solidFill>
                        </a:rPr>
                        <a:t>~ 350 pC</a:t>
                      </a:r>
                      <a:endParaRPr lang="sv-SE" sz="1600" dirty="0">
                        <a:solidFill>
                          <a:schemeClr val="tx1"/>
                        </a:solidFill>
                      </a:endParaRPr>
                    </a:p>
                  </a:txBody>
                  <a:tcPr/>
                </a:tc>
              </a:tr>
            </a:tbl>
          </a:graphicData>
        </a:graphic>
      </p:graphicFrame>
      <p:cxnSp>
        <p:nvCxnSpPr>
          <p:cNvPr id="164" name="Straight Arrow Connector 163"/>
          <p:cNvCxnSpPr/>
          <p:nvPr/>
        </p:nvCxnSpPr>
        <p:spPr>
          <a:xfrm flipH="1" flipV="1">
            <a:off x="3391415" y="2410582"/>
            <a:ext cx="445866" cy="1090426"/>
          </a:xfrm>
          <a:prstGeom prst="straightConnector1">
            <a:avLst/>
          </a:prstGeom>
          <a:ln w="57150">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168" name="Rectangle 167"/>
          <p:cNvSpPr/>
          <p:nvPr/>
        </p:nvSpPr>
        <p:spPr>
          <a:xfrm>
            <a:off x="3264439" y="2828359"/>
            <a:ext cx="853121"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rPr>
              <a:t>MS2</a:t>
            </a:r>
            <a:endParaRPr lang="sv-SE" sz="1600" b="1" dirty="0">
              <a:solidFill>
                <a:schemeClr val="tx1"/>
              </a:solidFill>
            </a:endParaRPr>
          </a:p>
        </p:txBody>
      </p:sp>
      <p:graphicFrame>
        <p:nvGraphicFramePr>
          <p:cNvPr id="175" name="Table 174"/>
          <p:cNvGraphicFramePr>
            <a:graphicFrameLocks noGrp="1"/>
          </p:cNvGraphicFramePr>
          <p:nvPr>
            <p:extLst>
              <p:ext uri="{D42A27DB-BD31-4B8C-83A1-F6EECF244321}">
                <p14:modId xmlns:p14="http://schemas.microsoft.com/office/powerpoint/2010/main" val="3648879147"/>
              </p:ext>
            </p:extLst>
          </p:nvPr>
        </p:nvGraphicFramePr>
        <p:xfrm>
          <a:off x="5800688" y="4772922"/>
          <a:ext cx="3171826" cy="1341120"/>
        </p:xfrm>
        <a:graphic>
          <a:graphicData uri="http://schemas.openxmlformats.org/drawingml/2006/table">
            <a:tbl>
              <a:tblPr firstRow="1" bandRow="1">
                <a:tableStyleId>{5940675A-B579-460E-94D1-54222C63F5DA}</a:tableStyleId>
              </a:tblPr>
              <a:tblGrid>
                <a:gridCol w="1743774"/>
                <a:gridCol w="1428052"/>
              </a:tblGrid>
              <a:tr h="262828">
                <a:tc>
                  <a:txBody>
                    <a:bodyPr/>
                    <a:lstStyle/>
                    <a:p>
                      <a:r>
                        <a:rPr lang="en-US" sz="1600" b="1" dirty="0" smtClean="0"/>
                        <a:t>Energy</a:t>
                      </a:r>
                      <a:endParaRPr lang="sv-SE" sz="1600" b="1" dirty="0"/>
                    </a:p>
                  </a:txBody>
                  <a:tcPr/>
                </a:tc>
                <a:tc>
                  <a:txBody>
                    <a:bodyPr/>
                    <a:lstStyle/>
                    <a:p>
                      <a:r>
                        <a:rPr lang="en-US" sz="1600" dirty="0" smtClean="0"/>
                        <a:t>3 GeV</a:t>
                      </a:r>
                      <a:endParaRPr lang="sv-SE" sz="1600" dirty="0"/>
                    </a:p>
                  </a:txBody>
                  <a:tcPr/>
                </a:tc>
              </a:tr>
              <a:tr h="262828">
                <a:tc>
                  <a:txBody>
                    <a:bodyPr/>
                    <a:lstStyle/>
                    <a:p>
                      <a:r>
                        <a:rPr lang="en-US" sz="1600" b="1" dirty="0" smtClean="0">
                          <a:solidFill>
                            <a:schemeClr val="tx1"/>
                          </a:solidFill>
                        </a:rPr>
                        <a:t>Energy spread</a:t>
                      </a:r>
                      <a:endParaRPr lang="sv-SE" sz="1600" b="1" dirty="0">
                        <a:solidFill>
                          <a:schemeClr val="tx1"/>
                        </a:solidFill>
                      </a:endParaRPr>
                    </a:p>
                  </a:txBody>
                  <a:tcPr/>
                </a:tc>
                <a:tc>
                  <a:txBody>
                    <a:bodyPr/>
                    <a:lstStyle/>
                    <a:p>
                      <a:r>
                        <a:rPr lang="en-US" sz="1600" dirty="0" smtClean="0">
                          <a:solidFill>
                            <a:schemeClr val="tx1"/>
                          </a:solidFill>
                        </a:rPr>
                        <a:t>0.6 %</a:t>
                      </a:r>
                      <a:r>
                        <a:rPr lang="en-US" sz="1600" baseline="0" dirty="0" smtClean="0">
                          <a:solidFill>
                            <a:schemeClr val="tx1"/>
                          </a:solidFill>
                        </a:rPr>
                        <a:t> (</a:t>
                      </a:r>
                      <a:r>
                        <a:rPr lang="en-US" sz="1600" baseline="0" dirty="0" err="1" smtClean="0">
                          <a:solidFill>
                            <a:schemeClr val="tx1"/>
                          </a:solidFill>
                        </a:rPr>
                        <a:t>fwhm</a:t>
                      </a:r>
                      <a:r>
                        <a:rPr lang="en-US" sz="1600" baseline="0" dirty="0" smtClean="0">
                          <a:solidFill>
                            <a:schemeClr val="tx1"/>
                          </a:solidFill>
                        </a:rPr>
                        <a:t>)</a:t>
                      </a:r>
                      <a:endParaRPr lang="sv-SE" sz="1600" dirty="0">
                        <a:solidFill>
                          <a:schemeClr val="tx1"/>
                        </a:solidFill>
                      </a:endParaRPr>
                    </a:p>
                  </a:txBody>
                  <a:tcPr/>
                </a:tc>
              </a:tr>
              <a:tr h="262828">
                <a:tc>
                  <a:txBody>
                    <a:bodyPr/>
                    <a:lstStyle/>
                    <a:p>
                      <a:r>
                        <a:rPr lang="en-US" sz="1600" b="1" dirty="0" smtClean="0">
                          <a:solidFill>
                            <a:schemeClr val="tx1"/>
                          </a:solidFill>
                        </a:rPr>
                        <a:t>Norm</a:t>
                      </a:r>
                      <a:r>
                        <a:rPr lang="en-US" sz="1600" b="1" baseline="0" dirty="0" smtClean="0">
                          <a:solidFill>
                            <a:schemeClr val="tx1"/>
                          </a:solidFill>
                        </a:rPr>
                        <a:t> emittance x</a:t>
                      </a:r>
                      <a:endParaRPr lang="sv-SE" sz="1600" b="1" dirty="0">
                        <a:solidFill>
                          <a:schemeClr val="tx1"/>
                        </a:solidFill>
                      </a:endParaRPr>
                    </a:p>
                  </a:txBody>
                  <a:tcPr/>
                </a:tc>
                <a:tc>
                  <a:txBody>
                    <a:bodyPr/>
                    <a:lstStyle/>
                    <a:p>
                      <a:r>
                        <a:rPr lang="en-US" sz="1600" dirty="0" smtClean="0">
                          <a:solidFill>
                            <a:schemeClr val="tx1"/>
                          </a:solidFill>
                        </a:rPr>
                        <a:t>15 mm </a:t>
                      </a:r>
                      <a:r>
                        <a:rPr lang="en-US" sz="1600" dirty="0" err="1" smtClean="0">
                          <a:solidFill>
                            <a:schemeClr val="tx1"/>
                          </a:solidFill>
                        </a:rPr>
                        <a:t>mrad</a:t>
                      </a:r>
                      <a:endParaRPr lang="sv-SE" sz="1600" dirty="0">
                        <a:solidFill>
                          <a:schemeClr val="tx1"/>
                        </a:solidFill>
                      </a:endParaRPr>
                    </a:p>
                  </a:txBody>
                  <a:tcPr/>
                </a:tc>
              </a:tr>
              <a:tr h="262828">
                <a:tc>
                  <a:txBody>
                    <a:bodyPr/>
                    <a:lstStyle/>
                    <a:p>
                      <a:r>
                        <a:rPr lang="en-US" sz="1600" b="1" dirty="0" smtClean="0">
                          <a:solidFill>
                            <a:schemeClr val="tx1"/>
                          </a:solidFill>
                        </a:rPr>
                        <a:t>Charge</a:t>
                      </a:r>
                      <a:endParaRPr lang="sv-SE" sz="1600" b="1" dirty="0">
                        <a:solidFill>
                          <a:schemeClr val="tx1"/>
                        </a:solidFill>
                      </a:endParaRPr>
                    </a:p>
                  </a:txBody>
                  <a:tcPr/>
                </a:tc>
                <a:tc>
                  <a:txBody>
                    <a:bodyPr/>
                    <a:lstStyle/>
                    <a:p>
                      <a:r>
                        <a:rPr lang="en-US" sz="1600" smtClean="0">
                          <a:solidFill>
                            <a:schemeClr val="tx1"/>
                          </a:solidFill>
                        </a:rPr>
                        <a:t>~ 300 </a:t>
                      </a:r>
                      <a:r>
                        <a:rPr lang="en-US" sz="1600" dirty="0" smtClean="0">
                          <a:solidFill>
                            <a:schemeClr val="tx1"/>
                          </a:solidFill>
                        </a:rPr>
                        <a:t>pC</a:t>
                      </a:r>
                      <a:endParaRPr lang="sv-SE" sz="1600" dirty="0">
                        <a:solidFill>
                          <a:schemeClr val="tx1"/>
                        </a:solidFill>
                      </a:endParaRPr>
                    </a:p>
                  </a:txBody>
                  <a:tcPr/>
                </a:tc>
              </a:tr>
            </a:tbl>
          </a:graphicData>
        </a:graphic>
      </p:graphicFrame>
      <p:cxnSp>
        <p:nvCxnSpPr>
          <p:cNvPr id="172" name="Straight Arrow Connector 171"/>
          <p:cNvCxnSpPr>
            <a:stCxn id="175" idx="0"/>
          </p:cNvCxnSpPr>
          <p:nvPr/>
        </p:nvCxnSpPr>
        <p:spPr>
          <a:xfrm flipH="1" flipV="1">
            <a:off x="6601795" y="2399124"/>
            <a:ext cx="784806" cy="237379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176" name="Rectangle 175"/>
          <p:cNvSpPr/>
          <p:nvPr/>
        </p:nvSpPr>
        <p:spPr>
          <a:xfrm>
            <a:off x="5964994" y="3704983"/>
            <a:ext cx="1363564" cy="56009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rPr>
              <a:t>MS3/TR3</a:t>
            </a:r>
            <a:endParaRPr lang="sv-SE" sz="1600" b="1" dirty="0">
              <a:solidFill>
                <a:schemeClr val="tx1"/>
              </a:solidFill>
            </a:endParaRPr>
          </a:p>
        </p:txBody>
      </p:sp>
      <p:sp>
        <p:nvSpPr>
          <p:cNvPr id="169" name="TextBox 168"/>
          <p:cNvSpPr txBox="1"/>
          <p:nvPr/>
        </p:nvSpPr>
        <p:spPr>
          <a:xfrm>
            <a:off x="7550043" y="4111188"/>
            <a:ext cx="1379032" cy="307777"/>
          </a:xfrm>
          <a:prstGeom prst="rect">
            <a:avLst/>
          </a:prstGeom>
          <a:noFill/>
        </p:spPr>
        <p:txBody>
          <a:bodyPr wrap="none" rtlCol="0">
            <a:spAutoFit/>
          </a:bodyPr>
          <a:lstStyle/>
          <a:p>
            <a:r>
              <a:rPr lang="sv-SE" sz="1400" dirty="0" smtClean="0">
                <a:solidFill>
                  <a:schemeClr val="accent1"/>
                </a:solidFill>
              </a:rPr>
              <a:t>Slide by S.Thorin</a:t>
            </a:r>
            <a:endParaRPr lang="en-US" sz="1400" dirty="0" err="1" smtClean="0">
              <a:solidFill>
                <a:schemeClr val="accent1"/>
              </a:solidFill>
            </a:endParaRPr>
          </a:p>
        </p:txBody>
      </p:sp>
    </p:spTree>
    <p:extLst>
      <p:ext uri="{BB962C8B-B14F-4D97-AF65-F5344CB8AC3E}">
        <p14:creationId xmlns:p14="http://schemas.microsoft.com/office/powerpoint/2010/main" val="24791726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768658" y="7571"/>
            <a:ext cx="7593294" cy="770984"/>
          </a:xfrm>
        </p:spPr>
        <p:txBody>
          <a:bodyPr/>
          <a:lstStyle/>
          <a:p>
            <a:r>
              <a:rPr lang="sv-SE" dirty="0" smtClean="0"/>
              <a:t>Compactedness is  the key !</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764704"/>
            <a:ext cx="9059619" cy="56560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6516216" y="6071810"/>
            <a:ext cx="2304256" cy="338554"/>
          </a:xfrm>
          <a:prstGeom prst="rect">
            <a:avLst/>
          </a:prstGeom>
          <a:noFill/>
        </p:spPr>
        <p:txBody>
          <a:bodyPr wrap="square" rtlCol="0">
            <a:spAutoFit/>
          </a:bodyPr>
          <a:lstStyle/>
          <a:p>
            <a:r>
              <a:rPr lang="sv-SE" sz="1600" dirty="0" smtClean="0">
                <a:solidFill>
                  <a:schemeClr val="accent1"/>
                </a:solidFill>
              </a:rPr>
              <a:t>Picture by E. Aldmour</a:t>
            </a:r>
            <a:endParaRPr lang="en-US" sz="1600" dirty="0" err="1" smtClean="0">
              <a:solidFill>
                <a:schemeClr val="accent1"/>
              </a:solidFill>
            </a:endParaRPr>
          </a:p>
        </p:txBody>
      </p:sp>
    </p:spTree>
    <p:extLst>
      <p:ext uri="{BB962C8B-B14F-4D97-AF65-F5344CB8AC3E}">
        <p14:creationId xmlns:p14="http://schemas.microsoft.com/office/powerpoint/2010/main" val="14442429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Title 1"/>
          <p:cNvSpPr>
            <a:spLocks noGrp="1"/>
          </p:cNvSpPr>
          <p:nvPr>
            <p:ph type="title"/>
          </p:nvPr>
        </p:nvSpPr>
        <p:spPr>
          <a:xfrm>
            <a:off x="395536" y="116632"/>
            <a:ext cx="8280920" cy="724917"/>
          </a:xfrm>
        </p:spPr>
        <p:txBody>
          <a:bodyPr>
            <a:normAutofit fontScale="90000"/>
          </a:bodyPr>
          <a:lstStyle/>
          <a:p>
            <a:r>
              <a:rPr lang="en-US" dirty="0" smtClean="0"/>
              <a:t>Beyond MAX IV </a:t>
            </a:r>
            <a:r>
              <a:rPr lang="en-US" dirty="0"/>
              <a:t>– exploring future possibilities</a:t>
            </a:r>
            <a:endParaRPr lang="en-US" dirty="0" smtClean="0"/>
          </a:p>
        </p:txBody>
      </p:sp>
      <p:sp>
        <p:nvSpPr>
          <p:cNvPr id="14339" name="Content Placeholder 2"/>
          <p:cNvSpPr>
            <a:spLocks noGrp="1"/>
          </p:cNvSpPr>
          <p:nvPr>
            <p:ph idx="1"/>
          </p:nvPr>
        </p:nvSpPr>
        <p:spPr>
          <a:xfrm>
            <a:off x="467544" y="1052736"/>
            <a:ext cx="8208912" cy="4968552"/>
          </a:xfrm>
        </p:spPr>
        <p:txBody>
          <a:bodyPr>
            <a:normAutofit lnSpcReduction="10000"/>
          </a:bodyPr>
          <a:lstStyle/>
          <a:p>
            <a:pPr eaLnBrk="1" hangingPunct="1"/>
            <a:r>
              <a:rPr lang="en-US" sz="2800" dirty="0" smtClean="0"/>
              <a:t>Can the MBA concept be used to design a storage ring that provides a bare lattice natural </a:t>
            </a:r>
            <a:r>
              <a:rPr lang="en-US" sz="2800" smtClean="0"/>
              <a:t>emittance    </a:t>
            </a:r>
            <a:r>
              <a:rPr lang="en-US" sz="2800" smtClean="0">
                <a:latin typeface="Calibri"/>
              </a:rPr>
              <a:t>̴ 10 </a:t>
            </a:r>
            <a:r>
              <a:rPr lang="en-US" sz="2800" dirty="0" smtClean="0">
                <a:latin typeface="Calibri"/>
              </a:rPr>
              <a:t>pm rad</a:t>
            </a:r>
            <a:r>
              <a:rPr lang="en-US" sz="2800" dirty="0" smtClean="0"/>
              <a:t> </a:t>
            </a:r>
            <a:r>
              <a:rPr lang="en-US" sz="2800" b="1" dirty="0" smtClean="0">
                <a:solidFill>
                  <a:srgbClr val="C00000"/>
                </a:solidFill>
              </a:rPr>
              <a:t>within the MAX IV 3 GeV ring circumference (528 m)</a:t>
            </a:r>
            <a:r>
              <a:rPr lang="en-US" sz="2800" dirty="0" smtClean="0"/>
              <a:t> ?   </a:t>
            </a:r>
          </a:p>
          <a:p>
            <a:pPr eaLnBrk="1" hangingPunct="1"/>
            <a:r>
              <a:rPr lang="en-US" sz="2800" dirty="0" smtClean="0"/>
              <a:t>If we take the present trend to smaller gaps to a new level, and consider that “</a:t>
            </a:r>
            <a:r>
              <a:rPr lang="en-US" sz="2800" dirty="0" smtClean="0">
                <a:solidFill>
                  <a:srgbClr val="C00000"/>
                </a:solidFill>
              </a:rPr>
              <a:t>…</a:t>
            </a:r>
            <a:r>
              <a:rPr lang="en-US" sz="2800" i="1" dirty="0" smtClean="0">
                <a:solidFill>
                  <a:srgbClr val="C00000"/>
                </a:solidFill>
              </a:rPr>
              <a:t>when </a:t>
            </a:r>
            <a:r>
              <a:rPr lang="en-US" sz="2800" i="1" dirty="0">
                <a:solidFill>
                  <a:srgbClr val="C00000"/>
                </a:solidFill>
              </a:rPr>
              <a:t>it is </a:t>
            </a:r>
            <a:r>
              <a:rPr lang="en-US" sz="2800" i="1" dirty="0" smtClean="0">
                <a:solidFill>
                  <a:srgbClr val="C00000"/>
                </a:solidFill>
              </a:rPr>
              <a:t>necessary that </a:t>
            </a:r>
            <a:r>
              <a:rPr lang="en-US" sz="2800" i="1" dirty="0">
                <a:solidFill>
                  <a:srgbClr val="C00000"/>
                </a:solidFill>
              </a:rPr>
              <a:t>a magnetically significant dimension of a magnet </a:t>
            </a:r>
            <a:r>
              <a:rPr lang="en-US" sz="2800" i="1" dirty="0" smtClean="0">
                <a:solidFill>
                  <a:srgbClr val="C00000"/>
                </a:solidFill>
              </a:rPr>
              <a:t>is very </a:t>
            </a:r>
            <a:r>
              <a:rPr lang="en-US" sz="2800" i="1" dirty="0">
                <a:solidFill>
                  <a:srgbClr val="C00000"/>
                </a:solidFill>
              </a:rPr>
              <a:t>small, a permanent magnet will always </a:t>
            </a:r>
            <a:r>
              <a:rPr lang="en-US" sz="2800" i="1" dirty="0" smtClean="0">
                <a:solidFill>
                  <a:srgbClr val="C00000"/>
                </a:solidFill>
              </a:rPr>
              <a:t>produce higher </a:t>
            </a:r>
            <a:r>
              <a:rPr lang="en-US" sz="2800" i="1" dirty="0">
                <a:solidFill>
                  <a:srgbClr val="C00000"/>
                </a:solidFill>
              </a:rPr>
              <a:t>fields than an </a:t>
            </a:r>
            <a:r>
              <a:rPr lang="en-US" sz="2800" i="1" dirty="0" smtClean="0">
                <a:solidFill>
                  <a:srgbClr val="C00000"/>
                </a:solidFill>
              </a:rPr>
              <a:t>electromagnet</a:t>
            </a:r>
            <a:r>
              <a:rPr lang="en-US" sz="2800" i="1" dirty="0" smtClean="0"/>
              <a:t>”, </a:t>
            </a:r>
            <a:r>
              <a:rPr lang="en-US" sz="2800" dirty="0" smtClean="0"/>
              <a:t>K. </a:t>
            </a:r>
            <a:r>
              <a:rPr lang="en-US" sz="2800" dirty="0" err="1" smtClean="0"/>
              <a:t>Halbach</a:t>
            </a:r>
            <a:r>
              <a:rPr lang="en-US" sz="2800" dirty="0" smtClean="0"/>
              <a:t> </a:t>
            </a:r>
            <a:r>
              <a:rPr lang="en-US" sz="2800" dirty="0" err="1" smtClean="0"/>
              <a:t>J.App.Phys</a:t>
            </a:r>
            <a:r>
              <a:rPr lang="en-US" sz="2800" dirty="0" smtClean="0"/>
              <a:t> (1985), </a:t>
            </a:r>
            <a:r>
              <a:rPr lang="en-US" sz="2400" dirty="0" smtClean="0"/>
              <a:t>Vol. </a:t>
            </a:r>
            <a:r>
              <a:rPr lang="en-US" sz="2400" dirty="0"/>
              <a:t>57, </a:t>
            </a:r>
            <a:r>
              <a:rPr lang="en-US" sz="2400" dirty="0" smtClean="0"/>
              <a:t>N. 1.</a:t>
            </a:r>
          </a:p>
          <a:p>
            <a:r>
              <a:rPr lang="en-US" sz="2800" b="1" dirty="0" smtClean="0">
                <a:solidFill>
                  <a:srgbClr val="00B050"/>
                </a:solidFill>
              </a:rPr>
              <a:t>Large scale use of permanent magnet technology could play a key role in this development. </a:t>
            </a:r>
            <a:endParaRPr lang="en-US" sz="2800" b="1" dirty="0">
              <a:solidFill>
                <a:srgbClr val="00B050"/>
              </a:solidFill>
            </a:endParaRPr>
          </a:p>
          <a:p>
            <a:pPr marL="0" indent="0">
              <a:buNone/>
            </a:pPr>
            <a:endParaRPr lang="en-US" sz="2800" dirty="0" smtClean="0"/>
          </a:p>
          <a:p>
            <a:pPr eaLnBrk="1" hangingPunct="1"/>
            <a:endParaRPr lang="sv-SE" sz="2800" dirty="0" smtClean="0"/>
          </a:p>
          <a:p>
            <a:pPr marL="0" indent="0" eaLnBrk="1" hangingPunct="1">
              <a:buNone/>
            </a:pPr>
            <a:endParaRPr lang="en-US" dirty="0" smtClean="0"/>
          </a:p>
        </p:txBody>
      </p:sp>
    </p:spTree>
    <p:extLst>
      <p:ext uri="{BB962C8B-B14F-4D97-AF65-F5344CB8AC3E}">
        <p14:creationId xmlns:p14="http://schemas.microsoft.com/office/powerpoint/2010/main" val="27565695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33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57930"/>
            <a:ext cx="8280920" cy="19029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4" name="Group 3"/>
          <p:cNvGrpSpPr/>
          <p:nvPr/>
        </p:nvGrpSpPr>
        <p:grpSpPr>
          <a:xfrm>
            <a:off x="1655787" y="2307582"/>
            <a:ext cx="5724525" cy="1692918"/>
            <a:chOff x="16695" y="2307582"/>
            <a:chExt cx="5724525" cy="1692918"/>
          </a:xfrm>
        </p:grpSpPr>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695" y="2307582"/>
              <a:ext cx="5724525" cy="1362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640" y="3429000"/>
              <a:ext cx="3362325" cy="571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103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3449" y="4324350"/>
            <a:ext cx="7569200" cy="1790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76990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Current SR Projects using PM Technology (for dipole magnets)</a:t>
            </a:r>
            <a:endParaRPr lang="en-US" dirty="0"/>
          </a:p>
        </p:txBody>
      </p:sp>
      <p:sp>
        <p:nvSpPr>
          <p:cNvPr id="3" name="Content Placeholder 2"/>
          <p:cNvSpPr>
            <a:spLocks noGrp="1"/>
          </p:cNvSpPr>
          <p:nvPr>
            <p:ph idx="1"/>
          </p:nvPr>
        </p:nvSpPr>
        <p:spPr>
          <a:xfrm>
            <a:off x="755576" y="2492896"/>
            <a:ext cx="7593294" cy="2044823"/>
          </a:xfrm>
        </p:spPr>
        <p:txBody>
          <a:bodyPr>
            <a:normAutofit/>
          </a:bodyPr>
          <a:lstStyle/>
          <a:p>
            <a:r>
              <a:rPr lang="en-US" sz="3200" dirty="0" smtClean="0"/>
              <a:t>Sirius</a:t>
            </a:r>
          </a:p>
          <a:p>
            <a:r>
              <a:rPr lang="en-US" sz="3200" dirty="0" smtClean="0"/>
              <a:t>ESRF-II</a:t>
            </a:r>
          </a:p>
          <a:p>
            <a:r>
              <a:rPr lang="en-US" sz="3200" dirty="0" smtClean="0"/>
              <a:t>Spring 8-II</a:t>
            </a:r>
            <a:endParaRPr lang="en-US" sz="3200" dirty="0"/>
          </a:p>
        </p:txBody>
      </p:sp>
    </p:spTree>
    <p:extLst>
      <p:ext uri="{BB962C8B-B14F-4D97-AF65-F5344CB8AC3E}">
        <p14:creationId xmlns:p14="http://schemas.microsoft.com/office/powerpoint/2010/main" val="3761706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60648"/>
            <a:ext cx="8280920" cy="626968"/>
          </a:xfrm>
        </p:spPr>
        <p:txBody>
          <a:bodyPr>
            <a:normAutofit fontScale="90000"/>
          </a:bodyPr>
          <a:lstStyle/>
          <a:p>
            <a:r>
              <a:rPr lang="en-US" dirty="0" smtClean="0"/>
              <a:t>Diffraction Limited @ 10 keV within ~ 500 m</a:t>
            </a:r>
            <a:endParaRPr lang="en-US" dirty="0"/>
          </a:p>
        </p:txBody>
      </p:sp>
      <p:sp>
        <p:nvSpPr>
          <p:cNvPr id="8" name="Oval 7"/>
          <p:cNvSpPr/>
          <p:nvPr/>
        </p:nvSpPr>
        <p:spPr>
          <a:xfrm>
            <a:off x="816623" y="2636912"/>
            <a:ext cx="2304256" cy="163693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Novel Injection Schemes</a:t>
            </a:r>
            <a:endParaRPr lang="en-US" b="1" dirty="0"/>
          </a:p>
        </p:txBody>
      </p:sp>
      <p:sp>
        <p:nvSpPr>
          <p:cNvPr id="10" name="Oval 9"/>
          <p:cNvSpPr/>
          <p:nvPr/>
        </p:nvSpPr>
        <p:spPr>
          <a:xfrm>
            <a:off x="3778859" y="2708530"/>
            <a:ext cx="2016224" cy="1574549"/>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High Gradient Permanent Magnets</a:t>
            </a:r>
            <a:endParaRPr lang="en-US" b="1" dirty="0"/>
          </a:p>
        </p:txBody>
      </p:sp>
      <p:sp>
        <p:nvSpPr>
          <p:cNvPr id="11" name="Oval 10"/>
          <p:cNvSpPr/>
          <p:nvPr/>
        </p:nvSpPr>
        <p:spPr>
          <a:xfrm>
            <a:off x="6505255" y="2767390"/>
            <a:ext cx="2315217" cy="150645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NEG  coating  very small apertures</a:t>
            </a:r>
            <a:endParaRPr lang="en-US" b="1" dirty="0"/>
          </a:p>
        </p:txBody>
      </p:sp>
      <p:sp>
        <p:nvSpPr>
          <p:cNvPr id="12" name="Oval 11"/>
          <p:cNvSpPr/>
          <p:nvPr/>
        </p:nvSpPr>
        <p:spPr>
          <a:xfrm>
            <a:off x="3944180" y="4900028"/>
            <a:ext cx="1692188" cy="133728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Long(</a:t>
            </a:r>
            <a:r>
              <a:rPr lang="en-US" b="1" dirty="0" err="1" smtClean="0"/>
              <a:t>er</a:t>
            </a:r>
            <a:r>
              <a:rPr lang="en-US" b="1" dirty="0" smtClean="0"/>
              <a:t>) Bunches</a:t>
            </a:r>
            <a:endParaRPr lang="en-US" b="1" dirty="0"/>
          </a:p>
        </p:txBody>
      </p:sp>
      <p:sp>
        <p:nvSpPr>
          <p:cNvPr id="13" name="Rectangle 12"/>
          <p:cNvSpPr/>
          <p:nvPr/>
        </p:nvSpPr>
        <p:spPr>
          <a:xfrm>
            <a:off x="1013338" y="1412776"/>
            <a:ext cx="7663118" cy="57606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Compact Design – Small Aperture</a:t>
            </a:r>
            <a:endParaRPr lang="en-US" sz="3200" dirty="0"/>
          </a:p>
        </p:txBody>
      </p:sp>
      <p:sp>
        <p:nvSpPr>
          <p:cNvPr id="14" name="Up Arrow 13"/>
          <p:cNvSpPr/>
          <p:nvPr/>
        </p:nvSpPr>
        <p:spPr>
          <a:xfrm>
            <a:off x="4562672" y="882098"/>
            <a:ext cx="288032" cy="504056"/>
          </a:xfrm>
          <a:prstGeom prst="up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p:cNvCxnSpPr/>
          <p:nvPr/>
        </p:nvCxnSpPr>
        <p:spPr>
          <a:xfrm>
            <a:off x="3134090" y="3455377"/>
            <a:ext cx="504056" cy="0"/>
          </a:xfrm>
          <a:prstGeom prst="straightConnector1">
            <a:avLst/>
          </a:prstGeom>
          <a:ln w="31750">
            <a:solidFill>
              <a:srgbClr val="C00000"/>
            </a:solidFill>
            <a:headEnd type="stealth"/>
            <a:tailEnd type="stealth"/>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5870394" y="3495804"/>
            <a:ext cx="504056" cy="0"/>
          </a:xfrm>
          <a:prstGeom prst="straightConnector1">
            <a:avLst/>
          </a:prstGeom>
          <a:ln w="31750">
            <a:solidFill>
              <a:srgbClr val="C00000"/>
            </a:solidFill>
            <a:headEnd type="stealth"/>
            <a:tailEnd type="stealth"/>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790274" y="4365104"/>
            <a:ext cx="0" cy="432048"/>
          </a:xfrm>
          <a:prstGeom prst="straightConnector1">
            <a:avLst/>
          </a:prstGeom>
          <a:ln w="31750">
            <a:solidFill>
              <a:srgbClr val="C00000"/>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78650" y="1986426"/>
            <a:ext cx="677108" cy="4098056"/>
          </a:xfrm>
          <a:prstGeom prst="rect">
            <a:avLst/>
          </a:prstGeom>
          <a:noFill/>
        </p:spPr>
        <p:txBody>
          <a:bodyPr vert="vert270" wrap="square" rtlCol="0">
            <a:spAutoFit/>
          </a:bodyPr>
          <a:lstStyle/>
          <a:p>
            <a:r>
              <a:rPr lang="en-US" sz="3200" dirty="0" smtClean="0">
                <a:solidFill>
                  <a:srgbClr val="C00000"/>
                </a:solidFill>
              </a:rPr>
              <a:t>Enabling  Technologies</a:t>
            </a:r>
          </a:p>
        </p:txBody>
      </p:sp>
    </p:spTree>
    <p:extLst>
      <p:ext uri="{BB962C8B-B14F-4D97-AF65-F5344CB8AC3E}">
        <p14:creationId xmlns:p14="http://schemas.microsoft.com/office/powerpoint/2010/main" val="36322579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2" grpId="0" animBg="1"/>
      <p:bldP spid="13" grpId="0" animBg="1"/>
      <p:bldP spid="14" grpId="0" animBg="1"/>
      <p:bldP spid="21" grpId="0"/>
    </p:bldLst>
  </p:timing>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620" y="3943706"/>
            <a:ext cx="8352928" cy="10694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620" y="1556792"/>
            <a:ext cx="8352928" cy="9505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1"/>
          <p:cNvSpPr txBox="1">
            <a:spLocks/>
          </p:cNvSpPr>
          <p:nvPr/>
        </p:nvSpPr>
        <p:spPr>
          <a:xfrm>
            <a:off x="278559" y="116633"/>
            <a:ext cx="8352928" cy="504056"/>
          </a:xfrm>
          <a:prstGeom prst="rect">
            <a:avLst/>
          </a:prstGeom>
        </p:spPr>
        <p:txBody>
          <a:bodyPr vert="horz" lIns="91440" tIns="45720" rIns="91440" bIns="45720" rtlCol="0" anchor="b" anchorCtr="0">
            <a:normAutofit fontScale="90000" lnSpcReduction="20000"/>
          </a:bodyPr>
          <a:lstStyle>
            <a:lvl1pPr algn="l" defTabSz="914400" rtl="0" eaLnBrk="1" latinLnBrk="0" hangingPunct="1">
              <a:spcBef>
                <a:spcPct val="0"/>
              </a:spcBef>
              <a:buNone/>
              <a:defRPr sz="3600" b="1" kern="1200">
                <a:solidFill>
                  <a:srgbClr val="C00000"/>
                </a:solidFill>
                <a:latin typeface="+mj-lt"/>
                <a:ea typeface="+mj-ea"/>
                <a:cs typeface="+mj-cs"/>
              </a:defRPr>
            </a:lvl1pPr>
          </a:lstStyle>
          <a:p>
            <a:pPr algn="ctr"/>
            <a:r>
              <a:rPr lang="en-US" smtClean="0"/>
              <a:t>Beyond MAX IV – an exercise</a:t>
            </a:r>
            <a:endParaRPr lang="en-US" dirty="0" smtClean="0"/>
          </a:p>
        </p:txBody>
      </p:sp>
      <p:sp>
        <p:nvSpPr>
          <p:cNvPr id="4" name="TextBox 3"/>
          <p:cNvSpPr txBox="1"/>
          <p:nvPr/>
        </p:nvSpPr>
        <p:spPr>
          <a:xfrm>
            <a:off x="6444208" y="1556792"/>
            <a:ext cx="2223340" cy="369332"/>
          </a:xfrm>
          <a:prstGeom prst="rect">
            <a:avLst/>
          </a:prstGeom>
          <a:noFill/>
        </p:spPr>
        <p:txBody>
          <a:bodyPr wrap="square" rtlCol="0">
            <a:spAutoFit/>
          </a:bodyPr>
          <a:lstStyle/>
          <a:p>
            <a:r>
              <a:rPr lang="sv-SE" b="1" dirty="0" smtClean="0">
                <a:solidFill>
                  <a:srgbClr val="C00000"/>
                </a:solidFill>
              </a:rPr>
              <a:t>Existing 7 BA</a:t>
            </a:r>
            <a:endParaRPr lang="en-US" b="1" dirty="0" err="1" smtClean="0">
              <a:solidFill>
                <a:srgbClr val="C00000"/>
              </a:solidFill>
            </a:endParaRPr>
          </a:p>
        </p:txBody>
      </p:sp>
      <p:sp>
        <p:nvSpPr>
          <p:cNvPr id="5" name="TextBox 4"/>
          <p:cNvSpPr txBox="1"/>
          <p:nvPr/>
        </p:nvSpPr>
        <p:spPr>
          <a:xfrm>
            <a:off x="5364088" y="3955678"/>
            <a:ext cx="3528392" cy="369332"/>
          </a:xfrm>
          <a:prstGeom prst="rect">
            <a:avLst/>
          </a:prstGeom>
          <a:noFill/>
        </p:spPr>
        <p:txBody>
          <a:bodyPr wrap="square" rtlCol="0">
            <a:spAutoFit/>
          </a:bodyPr>
          <a:lstStyle/>
          <a:p>
            <a:r>
              <a:rPr lang="sv-SE" b="1" dirty="0" smtClean="0">
                <a:solidFill>
                  <a:srgbClr val="C00000"/>
                </a:solidFill>
              </a:rPr>
              <a:t>Future Lattice Candidate – 19 BA</a:t>
            </a:r>
            <a:endParaRPr lang="en-US" b="1" dirty="0" err="1" smtClean="0">
              <a:solidFill>
                <a:srgbClr val="C00000"/>
              </a:solidFill>
            </a:endParaRPr>
          </a:p>
        </p:txBody>
      </p:sp>
      <p:sp>
        <p:nvSpPr>
          <p:cNvPr id="8" name="Down Arrow 7"/>
          <p:cNvSpPr/>
          <p:nvPr/>
        </p:nvSpPr>
        <p:spPr>
          <a:xfrm>
            <a:off x="4202995" y="2636912"/>
            <a:ext cx="504056" cy="1306794"/>
          </a:xfrm>
          <a:prstGeom prst="down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037885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animBg="1"/>
    </p:bldLst>
  </p:timing>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8" name="Picture 17"/>
          <p:cNvPicPr/>
          <p:nvPr/>
        </p:nvPicPr>
        <p:blipFill rotWithShape="1">
          <a:blip r:embed="rId2"/>
          <a:srcRect t="10304" b="36972"/>
          <a:stretch/>
        </p:blipFill>
        <p:spPr>
          <a:xfrm>
            <a:off x="179512" y="1844824"/>
            <a:ext cx="8426896" cy="1463040"/>
          </a:xfrm>
          <a:prstGeom prst="rect">
            <a:avLst/>
          </a:prstGeom>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3491860"/>
            <a:ext cx="4144489" cy="2961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38" name="Title 1"/>
          <p:cNvSpPr>
            <a:spLocks noGrp="1"/>
          </p:cNvSpPr>
          <p:nvPr>
            <p:ph type="title"/>
          </p:nvPr>
        </p:nvSpPr>
        <p:spPr>
          <a:xfrm>
            <a:off x="278559" y="116633"/>
            <a:ext cx="8352928" cy="504056"/>
          </a:xfrm>
        </p:spPr>
        <p:txBody>
          <a:bodyPr>
            <a:normAutofit fontScale="90000"/>
          </a:bodyPr>
          <a:lstStyle/>
          <a:p>
            <a:pPr algn="ctr" eaLnBrk="1" hangingPunct="1"/>
            <a:r>
              <a:rPr lang="en-US" dirty="0" smtClean="0"/>
              <a:t>Beyond MAX IV – an exercise</a:t>
            </a:r>
          </a:p>
        </p:txBody>
      </p:sp>
      <p:grpSp>
        <p:nvGrpSpPr>
          <p:cNvPr id="4" name="Group 3"/>
          <p:cNvGrpSpPr/>
          <p:nvPr/>
        </p:nvGrpSpPr>
        <p:grpSpPr>
          <a:xfrm>
            <a:off x="539552" y="3312408"/>
            <a:ext cx="3055620" cy="2252092"/>
            <a:chOff x="539552" y="2880360"/>
            <a:chExt cx="3055620" cy="2252092"/>
          </a:xfrm>
        </p:grpSpPr>
        <p:pic>
          <p:nvPicPr>
            <p:cNvPr id="19" name="Picture 18"/>
            <p:cNvPicPr/>
            <p:nvPr/>
          </p:nvPicPr>
          <p:blipFill rotWithShape="1">
            <a:blip r:embed="rId4"/>
            <a:srcRect l="27265" r="25045"/>
            <a:stretch/>
          </p:blipFill>
          <p:spPr>
            <a:xfrm>
              <a:off x="611560" y="3356992"/>
              <a:ext cx="2834640" cy="1775460"/>
            </a:xfrm>
            <a:prstGeom prst="rect">
              <a:avLst/>
            </a:prstGeom>
          </p:spPr>
        </p:pic>
        <p:grpSp>
          <p:nvGrpSpPr>
            <p:cNvPr id="20" name="Group 19"/>
            <p:cNvGrpSpPr/>
            <p:nvPr/>
          </p:nvGrpSpPr>
          <p:grpSpPr>
            <a:xfrm>
              <a:off x="539552" y="2880360"/>
              <a:ext cx="3055620" cy="853440"/>
              <a:chOff x="0" y="0"/>
              <a:chExt cx="3055620" cy="853440"/>
            </a:xfrm>
          </p:grpSpPr>
          <p:sp>
            <p:nvSpPr>
              <p:cNvPr id="21" name="Text Box 8"/>
              <p:cNvSpPr txBox="1"/>
              <p:nvPr/>
            </p:nvSpPr>
            <p:spPr>
              <a:xfrm>
                <a:off x="2689860" y="601980"/>
                <a:ext cx="365760" cy="251460"/>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BH</a:t>
                </a:r>
              </a:p>
            </p:txBody>
          </p:sp>
          <p:sp>
            <p:nvSpPr>
              <p:cNvPr id="22" name="Text Box 11"/>
              <p:cNvSpPr txBox="1"/>
              <p:nvPr/>
            </p:nvSpPr>
            <p:spPr>
              <a:xfrm>
                <a:off x="1988820" y="297180"/>
                <a:ext cx="365760" cy="251460"/>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SD</a:t>
                </a:r>
              </a:p>
            </p:txBody>
          </p:sp>
          <p:sp>
            <p:nvSpPr>
              <p:cNvPr id="23" name="Text Box 12"/>
              <p:cNvSpPr txBox="1"/>
              <p:nvPr/>
            </p:nvSpPr>
            <p:spPr>
              <a:xfrm>
                <a:off x="601980" y="297180"/>
                <a:ext cx="365760" cy="251460"/>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SD</a:t>
                </a:r>
              </a:p>
            </p:txBody>
          </p:sp>
          <p:sp>
            <p:nvSpPr>
              <p:cNvPr id="24" name="Text Box 13"/>
              <p:cNvSpPr txBox="1"/>
              <p:nvPr/>
            </p:nvSpPr>
            <p:spPr>
              <a:xfrm>
                <a:off x="1287780" y="304800"/>
                <a:ext cx="365760" cy="251460"/>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SF</a:t>
                </a:r>
              </a:p>
            </p:txBody>
          </p:sp>
          <p:sp>
            <p:nvSpPr>
              <p:cNvPr id="25" name="Text Box 14"/>
              <p:cNvSpPr txBox="1"/>
              <p:nvPr/>
            </p:nvSpPr>
            <p:spPr>
              <a:xfrm>
                <a:off x="967740" y="0"/>
                <a:ext cx="365760" cy="251460"/>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QF</a:t>
                </a:r>
              </a:p>
            </p:txBody>
          </p:sp>
          <p:sp>
            <p:nvSpPr>
              <p:cNvPr id="26" name="Text Box 15"/>
              <p:cNvSpPr txBox="1"/>
              <p:nvPr/>
            </p:nvSpPr>
            <p:spPr>
              <a:xfrm>
                <a:off x="1623060" y="0"/>
                <a:ext cx="365760" cy="251460"/>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QF</a:t>
                </a:r>
              </a:p>
            </p:txBody>
          </p:sp>
          <p:sp>
            <p:nvSpPr>
              <p:cNvPr id="27" name="Text Box 16"/>
              <p:cNvSpPr txBox="1"/>
              <p:nvPr/>
            </p:nvSpPr>
            <p:spPr>
              <a:xfrm>
                <a:off x="0" y="449580"/>
                <a:ext cx="365760" cy="251460"/>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BH</a:t>
                </a:r>
              </a:p>
            </p:txBody>
          </p:sp>
        </p:grpSp>
      </p:grpSp>
      <p:sp>
        <p:nvSpPr>
          <p:cNvPr id="5" name="Oval 4"/>
          <p:cNvSpPr/>
          <p:nvPr/>
        </p:nvSpPr>
        <p:spPr>
          <a:xfrm>
            <a:off x="2123728" y="1920082"/>
            <a:ext cx="434692"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p:nvPr/>
        </p:nvCxnSpPr>
        <p:spPr>
          <a:xfrm flipH="1">
            <a:off x="2103534" y="2352130"/>
            <a:ext cx="164210" cy="107687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TextBox 7"/>
              <p:cNvSpPr txBox="1"/>
              <p:nvPr/>
            </p:nvSpPr>
            <p:spPr>
              <a:xfrm>
                <a:off x="28375" y="5960199"/>
                <a:ext cx="4764125" cy="492443"/>
              </a:xfrm>
              <a:prstGeom prst="rect">
                <a:avLst/>
              </a:prstGeom>
              <a:noFill/>
            </p:spPr>
            <p:txBody>
              <a:bodyPr wrap="none" rtlCol="0">
                <a:spAutoFit/>
              </a:bodyPr>
              <a:lstStyle/>
              <a:p>
                <a:r>
                  <a:rPr lang="en-US" dirty="0" smtClean="0">
                    <a:solidFill>
                      <a:srgbClr val="C00000"/>
                    </a:solidFill>
                  </a:rPr>
                  <a:t>Unit cell phase advances:</a:t>
                </a:r>
                <a:r>
                  <a:rPr lang="en-US" dirty="0">
                    <a:solidFill>
                      <a:srgbClr val="C00000"/>
                    </a:solidFill>
                  </a:rPr>
                  <a:t> </a:t>
                </a:r>
                <a:r>
                  <a:rPr lang="en-US" dirty="0" smtClean="0">
                    <a:solidFill>
                      <a:srgbClr val="C00000"/>
                    </a:solidFill>
                  </a:rPr>
                  <a:t> </a:t>
                </a:r>
                <a14:m>
                  <m:oMath xmlns:m="http://schemas.openxmlformats.org/officeDocument/2006/math">
                    <m:r>
                      <a:rPr lang="en-US" i="1">
                        <a:solidFill>
                          <a:srgbClr val="C00000"/>
                        </a:solidFill>
                        <a:latin typeface="Cambria Math"/>
                      </a:rPr>
                      <m:t>∆</m:t>
                    </m:r>
                    <m:sSub>
                      <m:sSubPr>
                        <m:ctrlPr>
                          <a:rPr lang="en-US" i="1">
                            <a:solidFill>
                              <a:srgbClr val="C00000"/>
                            </a:solidFill>
                            <a:latin typeface="Cambria Math"/>
                          </a:rPr>
                        </m:ctrlPr>
                      </m:sSubPr>
                      <m:e>
                        <m:r>
                          <a:rPr lang="en-US" i="1">
                            <a:solidFill>
                              <a:srgbClr val="C00000"/>
                            </a:solidFill>
                            <a:latin typeface="Cambria Math"/>
                          </a:rPr>
                          <m:t>𝜇</m:t>
                        </m:r>
                      </m:e>
                      <m:sub>
                        <m:r>
                          <a:rPr lang="en-US" i="1">
                            <a:solidFill>
                              <a:srgbClr val="C00000"/>
                            </a:solidFill>
                            <a:latin typeface="Cambria Math"/>
                          </a:rPr>
                          <m:t>𝑥</m:t>
                        </m:r>
                      </m:sub>
                    </m:sSub>
                    <m:r>
                      <a:rPr lang="en-US" i="1">
                        <a:solidFill>
                          <a:srgbClr val="C00000"/>
                        </a:solidFill>
                        <a:latin typeface="Cambria Math"/>
                      </a:rPr>
                      <m:t>=2</m:t>
                    </m:r>
                    <m:f>
                      <m:fPr>
                        <m:ctrlPr>
                          <a:rPr lang="en-US" i="1">
                            <a:solidFill>
                              <a:srgbClr val="C00000"/>
                            </a:solidFill>
                            <a:latin typeface="Cambria Math"/>
                          </a:rPr>
                        </m:ctrlPr>
                      </m:fPr>
                      <m:num>
                        <m:r>
                          <a:rPr lang="en-US" i="1">
                            <a:solidFill>
                              <a:srgbClr val="C00000"/>
                            </a:solidFill>
                            <a:latin typeface="Cambria Math"/>
                          </a:rPr>
                          <m:t>2</m:t>
                        </m:r>
                        <m:r>
                          <a:rPr lang="en-US" i="1">
                            <a:solidFill>
                              <a:srgbClr val="C00000"/>
                            </a:solidFill>
                            <a:latin typeface="Cambria Math"/>
                          </a:rPr>
                          <m:t>𝜋</m:t>
                        </m:r>
                      </m:num>
                      <m:den>
                        <m:r>
                          <a:rPr lang="en-US" i="1">
                            <a:solidFill>
                              <a:srgbClr val="C00000"/>
                            </a:solidFill>
                            <a:latin typeface="Cambria Math"/>
                          </a:rPr>
                          <m:t>16</m:t>
                        </m:r>
                      </m:den>
                    </m:f>
                  </m:oMath>
                </a14:m>
                <a:r>
                  <a:rPr lang="en-US" dirty="0">
                    <a:solidFill>
                      <a:srgbClr val="C00000"/>
                    </a:solidFill>
                  </a:rPr>
                  <a:t> , </a:t>
                </a:r>
                <a14:m>
                  <m:oMath xmlns:m="http://schemas.openxmlformats.org/officeDocument/2006/math">
                    <m:r>
                      <a:rPr lang="en-US" i="1">
                        <a:solidFill>
                          <a:srgbClr val="C00000"/>
                        </a:solidFill>
                        <a:latin typeface="Cambria Math"/>
                      </a:rPr>
                      <m:t>∆</m:t>
                    </m:r>
                    <m:sSub>
                      <m:sSubPr>
                        <m:ctrlPr>
                          <a:rPr lang="en-US" i="1">
                            <a:solidFill>
                              <a:srgbClr val="C00000"/>
                            </a:solidFill>
                            <a:latin typeface="Cambria Math"/>
                          </a:rPr>
                        </m:ctrlPr>
                      </m:sSubPr>
                      <m:e>
                        <m:r>
                          <a:rPr lang="en-US" i="1">
                            <a:solidFill>
                              <a:srgbClr val="C00000"/>
                            </a:solidFill>
                            <a:latin typeface="Cambria Math"/>
                          </a:rPr>
                          <m:t>𝜇</m:t>
                        </m:r>
                      </m:e>
                      <m:sub>
                        <m:r>
                          <a:rPr lang="en-US" i="1">
                            <a:solidFill>
                              <a:srgbClr val="C00000"/>
                            </a:solidFill>
                            <a:latin typeface="Cambria Math"/>
                          </a:rPr>
                          <m:t>𝑦</m:t>
                        </m:r>
                      </m:sub>
                    </m:sSub>
                    <m:r>
                      <a:rPr lang="en-US" i="1">
                        <a:solidFill>
                          <a:srgbClr val="C00000"/>
                        </a:solidFill>
                        <a:latin typeface="Cambria Math"/>
                      </a:rPr>
                      <m:t>=</m:t>
                    </m:r>
                    <m:f>
                      <m:fPr>
                        <m:ctrlPr>
                          <a:rPr lang="en-US" i="1">
                            <a:solidFill>
                              <a:srgbClr val="C00000"/>
                            </a:solidFill>
                            <a:latin typeface="Cambria Math"/>
                          </a:rPr>
                        </m:ctrlPr>
                      </m:fPr>
                      <m:num>
                        <m:r>
                          <a:rPr lang="en-US" i="1">
                            <a:solidFill>
                              <a:srgbClr val="C00000"/>
                            </a:solidFill>
                            <a:latin typeface="Cambria Math"/>
                          </a:rPr>
                          <m:t>𝜋</m:t>
                        </m:r>
                      </m:num>
                      <m:den>
                        <m:r>
                          <a:rPr lang="en-US" i="1">
                            <a:solidFill>
                              <a:srgbClr val="C00000"/>
                            </a:solidFill>
                            <a:latin typeface="Cambria Math"/>
                          </a:rPr>
                          <m:t>16</m:t>
                        </m:r>
                      </m:den>
                    </m:f>
                  </m:oMath>
                </a14:m>
                <a:endParaRPr lang="en-US" dirty="0" err="1" smtClean="0">
                  <a:solidFill>
                    <a:srgbClr val="C0000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28375" y="5960199"/>
                <a:ext cx="4764125" cy="492443"/>
              </a:xfrm>
              <a:prstGeom prst="rect">
                <a:avLst/>
              </a:prstGeom>
              <a:blipFill rotWithShape="1">
                <a:blip r:embed="rId5"/>
                <a:stretch>
                  <a:fillRect l="-1152" b="-6173"/>
                </a:stretch>
              </a:blipFill>
            </p:spPr>
            <p:txBody>
              <a:bodyPr/>
              <a:lstStyle/>
              <a:p>
                <a:r>
                  <a:rPr lang="en-US">
                    <a:noFill/>
                  </a:rPr>
                  <a:t> </a:t>
                </a:r>
              </a:p>
            </p:txBody>
          </p:sp>
        </mc:Fallback>
      </mc:AlternateContent>
      <p:sp>
        <p:nvSpPr>
          <p:cNvPr id="2" name="Oval 1"/>
          <p:cNvSpPr/>
          <p:nvPr/>
        </p:nvSpPr>
        <p:spPr>
          <a:xfrm>
            <a:off x="7884368" y="4581128"/>
            <a:ext cx="792088" cy="576064"/>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79512" y="1052736"/>
            <a:ext cx="8820472" cy="646331"/>
          </a:xfrm>
          <a:prstGeom prst="rect">
            <a:avLst/>
          </a:prstGeom>
          <a:noFill/>
        </p:spPr>
        <p:txBody>
          <a:bodyPr wrap="square" rtlCol="0">
            <a:spAutoFit/>
          </a:bodyPr>
          <a:lstStyle/>
          <a:p>
            <a:r>
              <a:rPr lang="en-US" sz="3600" dirty="0">
                <a:solidFill>
                  <a:srgbClr val="C00000"/>
                </a:solidFill>
              </a:rPr>
              <a:t>19-BA lattice in the MAX IV 3 GeV ring </a:t>
            </a:r>
            <a:r>
              <a:rPr lang="en-US" sz="3600" dirty="0" smtClean="0">
                <a:solidFill>
                  <a:srgbClr val="C00000"/>
                </a:solidFill>
              </a:rPr>
              <a:t>tunnel</a:t>
            </a:r>
          </a:p>
        </p:txBody>
      </p:sp>
      <p:sp>
        <p:nvSpPr>
          <p:cNvPr id="6" name="TextBox 5"/>
          <p:cNvSpPr txBox="1"/>
          <p:nvPr/>
        </p:nvSpPr>
        <p:spPr>
          <a:xfrm>
            <a:off x="6341562" y="529516"/>
            <a:ext cx="2728439" cy="523220"/>
          </a:xfrm>
          <a:prstGeom prst="rect">
            <a:avLst/>
          </a:prstGeom>
          <a:noFill/>
        </p:spPr>
        <p:txBody>
          <a:bodyPr wrap="none" rtlCol="0">
            <a:spAutoFit/>
          </a:bodyPr>
          <a:lstStyle/>
          <a:p>
            <a:r>
              <a:rPr lang="en-US" sz="1400" dirty="0" smtClean="0">
                <a:solidFill>
                  <a:schemeClr val="accent1"/>
                </a:solidFill>
              </a:rPr>
              <a:t>Lattice design: OPA (</a:t>
            </a:r>
            <a:r>
              <a:rPr lang="en-US" sz="1400" dirty="0" err="1" smtClean="0">
                <a:solidFill>
                  <a:schemeClr val="accent1"/>
                </a:solidFill>
              </a:rPr>
              <a:t>A.Streun</a:t>
            </a:r>
            <a:r>
              <a:rPr lang="en-US" sz="1400" dirty="0" smtClean="0">
                <a:solidFill>
                  <a:schemeClr val="accent1"/>
                </a:solidFill>
              </a:rPr>
              <a:t>)</a:t>
            </a:r>
          </a:p>
          <a:p>
            <a:r>
              <a:rPr lang="en-US" sz="1400" dirty="0">
                <a:solidFill>
                  <a:schemeClr val="accent1"/>
                </a:solidFill>
              </a:rPr>
              <a:t> </a:t>
            </a:r>
            <a:r>
              <a:rPr lang="en-US" sz="1400" dirty="0" smtClean="0">
                <a:solidFill>
                  <a:schemeClr val="accent1"/>
                </a:solidFill>
              </a:rPr>
              <a:t>                          Elegant (</a:t>
            </a:r>
            <a:r>
              <a:rPr lang="en-US" sz="1400" dirty="0" err="1" smtClean="0">
                <a:solidFill>
                  <a:schemeClr val="accent1"/>
                </a:solidFill>
              </a:rPr>
              <a:t>M.Borland</a:t>
            </a:r>
            <a:r>
              <a:rPr lang="en-US" sz="1400" dirty="0" smtClean="0">
                <a:solidFill>
                  <a:schemeClr val="accent1"/>
                </a:solidFill>
              </a:rPr>
              <a:t>)</a:t>
            </a:r>
          </a:p>
        </p:txBody>
      </p:sp>
    </p:spTree>
    <p:extLst>
      <p:ext uri="{BB962C8B-B14F-4D97-AF65-F5344CB8AC3E}">
        <p14:creationId xmlns:p14="http://schemas.microsoft.com/office/powerpoint/2010/main" val="35381266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Lst>
  </p:timing>
</p:sld>
</file>

<file path=ppt/slides/slide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Title 1"/>
          <p:cNvSpPr>
            <a:spLocks noGrp="1"/>
          </p:cNvSpPr>
          <p:nvPr>
            <p:ph type="title"/>
          </p:nvPr>
        </p:nvSpPr>
        <p:spPr>
          <a:xfrm>
            <a:off x="395536" y="332656"/>
            <a:ext cx="8280920" cy="724917"/>
          </a:xfrm>
        </p:spPr>
        <p:txBody>
          <a:bodyPr>
            <a:normAutofit fontScale="90000"/>
          </a:bodyPr>
          <a:lstStyle/>
          <a:p>
            <a:pPr algn="ctr"/>
            <a:r>
              <a:rPr lang="en-US" dirty="0"/>
              <a:t>Beyond MAX IV – an exercise</a:t>
            </a:r>
            <a:br>
              <a:rPr lang="en-US" dirty="0"/>
            </a:br>
            <a:r>
              <a:rPr lang="en-US" dirty="0"/>
              <a:t>19-BA lattice in the MAX IV 3 GeV ring tunnel</a:t>
            </a:r>
            <a:endParaRPr lang="en-US" dirty="0" smtClean="0"/>
          </a:p>
        </p:txBody>
      </p:sp>
      <p:pic>
        <p:nvPicPr>
          <p:cNvPr id="12" name="Picture 11"/>
          <p:cNvPicPr/>
          <p:nvPr/>
        </p:nvPicPr>
        <p:blipFill>
          <a:blip r:embed="rId2"/>
          <a:stretch>
            <a:fillRect/>
          </a:stretch>
        </p:blipFill>
        <p:spPr>
          <a:xfrm>
            <a:off x="467544" y="1340768"/>
            <a:ext cx="8424936" cy="4536504"/>
          </a:xfrm>
          <a:prstGeom prst="rect">
            <a:avLst/>
          </a:prstGeom>
        </p:spPr>
      </p:pic>
    </p:spTree>
    <p:extLst>
      <p:ext uri="{BB962C8B-B14F-4D97-AF65-F5344CB8AC3E}">
        <p14:creationId xmlns:p14="http://schemas.microsoft.com/office/powerpoint/2010/main" val="16604135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8964488" cy="1143000"/>
          </a:xfrm>
        </p:spPr>
        <p:txBody>
          <a:bodyPr>
            <a:normAutofit fontScale="90000"/>
          </a:bodyPr>
          <a:lstStyle/>
          <a:p>
            <a:r>
              <a:rPr lang="en-US" dirty="0"/>
              <a:t/>
            </a:r>
            <a:br>
              <a:rPr lang="en-US" dirty="0"/>
            </a:br>
            <a:r>
              <a:rPr lang="en-US" dirty="0"/>
              <a:t>19-BA lattice in the MAX IV 3 GeV ring </a:t>
            </a:r>
            <a:r>
              <a:rPr lang="en-US" dirty="0" smtClean="0"/>
              <a:t>tunnel - </a:t>
            </a:r>
            <a:r>
              <a:rPr lang="en-US" i="1" dirty="0" smtClean="0"/>
              <a:t>Dynamic and momentum aperture</a:t>
            </a:r>
            <a:endParaRPr lang="en-US" i="1" dirty="0"/>
          </a:p>
        </p:txBody>
      </p:sp>
      <p:pic>
        <p:nvPicPr>
          <p:cNvPr id="4" name="Picture 3"/>
          <p:cNvPicPr/>
          <p:nvPr/>
        </p:nvPicPr>
        <p:blipFill>
          <a:blip r:embed="rId2"/>
          <a:stretch>
            <a:fillRect/>
          </a:stretch>
        </p:blipFill>
        <p:spPr>
          <a:xfrm>
            <a:off x="-13392" y="1700808"/>
            <a:ext cx="4479812" cy="2808312"/>
          </a:xfrm>
          <a:prstGeom prst="rect">
            <a:avLst/>
          </a:prstGeom>
        </p:spPr>
      </p:pic>
      <p:pic>
        <p:nvPicPr>
          <p:cNvPr id="5" name="Picture 4"/>
          <p:cNvPicPr/>
          <p:nvPr/>
        </p:nvPicPr>
        <p:blipFill>
          <a:blip r:embed="rId3"/>
          <a:stretch>
            <a:fillRect/>
          </a:stretch>
        </p:blipFill>
        <p:spPr>
          <a:xfrm>
            <a:off x="4572000" y="1686708"/>
            <a:ext cx="4392488" cy="2808312"/>
          </a:xfrm>
          <a:prstGeom prst="rect">
            <a:avLst/>
          </a:prstGeom>
        </p:spPr>
      </p:pic>
      <p:sp>
        <p:nvSpPr>
          <p:cNvPr id="3" name="TextBox 2"/>
          <p:cNvSpPr txBox="1"/>
          <p:nvPr/>
        </p:nvSpPr>
        <p:spPr>
          <a:xfrm>
            <a:off x="480523" y="4818836"/>
            <a:ext cx="1745991" cy="523220"/>
          </a:xfrm>
          <a:prstGeom prst="rect">
            <a:avLst/>
          </a:prstGeom>
          <a:noFill/>
        </p:spPr>
        <p:txBody>
          <a:bodyPr wrap="none" rtlCol="0">
            <a:spAutoFit/>
          </a:bodyPr>
          <a:lstStyle/>
          <a:p>
            <a:r>
              <a:rPr lang="en-US" sz="2800" i="1" dirty="0" smtClean="0">
                <a:solidFill>
                  <a:srgbClr val="FF0000"/>
                </a:solidFill>
              </a:rPr>
              <a:t>No errors !</a:t>
            </a:r>
          </a:p>
        </p:txBody>
      </p:sp>
    </p:spTree>
    <p:extLst>
      <p:ext uri="{BB962C8B-B14F-4D97-AF65-F5344CB8AC3E}">
        <p14:creationId xmlns:p14="http://schemas.microsoft.com/office/powerpoint/2010/main" val="26663861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 name="Content Placeholder 6"/>
          <p:cNvPicPr>
            <a:picLocks noGrp="1" noChangeAspect="1"/>
          </p:cNvPicPr>
          <p:nvPr>
            <p:ph idx="1"/>
          </p:nvPr>
        </p:nvPicPr>
        <p:blipFill rotWithShape="1">
          <a:blip r:embed="rId2">
            <a:extLst>
              <a:ext uri="{28A0092B-C50C-407E-A947-70E740481C1C}">
                <a14:useLocalDpi xmlns:a14="http://schemas.microsoft.com/office/drawing/2010/main" val="0"/>
              </a:ext>
            </a:extLst>
          </a:blip>
          <a:srcRect l="15584" t="28170" r="22309" b="319"/>
          <a:stretch/>
        </p:blipFill>
        <p:spPr>
          <a:xfrm>
            <a:off x="182032" y="116632"/>
            <a:ext cx="8854463" cy="6606394"/>
          </a:xfrm>
        </p:spPr>
      </p:pic>
      <p:sp>
        <p:nvSpPr>
          <p:cNvPr id="8" name="TextBox 7"/>
          <p:cNvSpPr txBox="1"/>
          <p:nvPr/>
        </p:nvSpPr>
        <p:spPr>
          <a:xfrm>
            <a:off x="5940152" y="115089"/>
            <a:ext cx="2988985" cy="646331"/>
          </a:xfrm>
          <a:prstGeom prst="rect">
            <a:avLst/>
          </a:prstGeom>
          <a:noFill/>
        </p:spPr>
        <p:txBody>
          <a:bodyPr wrap="square" rtlCol="0">
            <a:spAutoFit/>
          </a:bodyPr>
          <a:lstStyle/>
          <a:p>
            <a:r>
              <a:rPr lang="en-US" b="1" dirty="0">
                <a:solidFill>
                  <a:schemeClr val="bg1"/>
                </a:solidFill>
              </a:rPr>
              <a:t>© Photo: Perry </a:t>
            </a:r>
            <a:r>
              <a:rPr lang="en-US" b="1" dirty="0" err="1">
                <a:solidFill>
                  <a:schemeClr val="bg1"/>
                </a:solidFill>
              </a:rPr>
              <a:t>Nordeng</a:t>
            </a:r>
            <a:r>
              <a:rPr lang="en-US" b="1" dirty="0">
                <a:solidFill>
                  <a:schemeClr val="bg1"/>
                </a:solidFill>
              </a:rPr>
              <a:t> </a:t>
            </a:r>
            <a:endParaRPr lang="en-US" b="1" dirty="0" smtClean="0">
              <a:solidFill>
                <a:schemeClr val="bg1"/>
              </a:solidFill>
            </a:endParaRPr>
          </a:p>
          <a:p>
            <a:r>
              <a:rPr lang="en-US" dirty="0" smtClean="0">
                <a:solidFill>
                  <a:schemeClr val="bg1"/>
                </a:solidFill>
              </a:rPr>
              <a:t>18-Sept-2014</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5229200"/>
            <a:ext cx="5789190" cy="1512168"/>
          </a:xfrm>
          <a:prstGeom prst="rect">
            <a:avLst/>
          </a:prstGeom>
          <a:solidFill>
            <a:schemeClr val="bg1"/>
          </a:solidFill>
          <a:ln>
            <a:noFill/>
          </a:ln>
          <a:effectLst/>
        </p:spPr>
      </p:pic>
      <p:sp>
        <p:nvSpPr>
          <p:cNvPr id="3" name="Rectangle 2"/>
          <p:cNvSpPr/>
          <p:nvPr/>
        </p:nvSpPr>
        <p:spPr>
          <a:xfrm>
            <a:off x="5436096" y="6165304"/>
            <a:ext cx="216024"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0396372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0" y="176664"/>
            <a:ext cx="8820472" cy="1143000"/>
          </a:xfrm>
        </p:spPr>
        <p:txBody>
          <a:bodyPr>
            <a:normAutofit fontScale="90000"/>
          </a:bodyPr>
          <a:lstStyle/>
          <a:p>
            <a:r>
              <a:rPr lang="en-US" dirty="0"/>
              <a:t>19-BA lattice in the MAX IV 3 GeV ring tunnel </a:t>
            </a:r>
            <a:r>
              <a:rPr lang="en-US" dirty="0" smtClean="0"/>
              <a:t>– </a:t>
            </a:r>
            <a:r>
              <a:rPr lang="en-US" i="1" dirty="0" smtClean="0"/>
              <a:t>Magnet Parameters</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1" y="1844823"/>
            <a:ext cx="4320481" cy="1759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145" y="3789040"/>
            <a:ext cx="7424388" cy="1728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7178" y="1985685"/>
            <a:ext cx="4346968" cy="14778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938201" y="5661248"/>
            <a:ext cx="5123582" cy="584775"/>
          </a:xfrm>
          <a:prstGeom prst="rect">
            <a:avLst/>
          </a:prstGeom>
          <a:noFill/>
        </p:spPr>
        <p:txBody>
          <a:bodyPr wrap="none" rtlCol="0">
            <a:spAutoFit/>
          </a:bodyPr>
          <a:lstStyle/>
          <a:p>
            <a:r>
              <a:rPr lang="en-US" sz="3200" dirty="0" smtClean="0">
                <a:solidFill>
                  <a:schemeClr val="accent1"/>
                </a:solidFill>
              </a:rPr>
              <a:t>Magnet bore radius = 5.5 mm</a:t>
            </a:r>
          </a:p>
        </p:txBody>
      </p:sp>
    </p:spTree>
    <p:extLst>
      <p:ext uri="{BB962C8B-B14F-4D97-AF65-F5344CB8AC3E}">
        <p14:creationId xmlns:p14="http://schemas.microsoft.com/office/powerpoint/2010/main" val="12474384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291179" y="189012"/>
            <a:ext cx="6502924" cy="647700"/>
          </a:xfrm>
        </p:spPr>
        <p:txBody>
          <a:bodyPr/>
          <a:lstStyle/>
          <a:p>
            <a:r>
              <a:rPr lang="en-US" dirty="0" smtClean="0">
                <a:solidFill>
                  <a:srgbClr val="0066FF"/>
                </a:solidFill>
              </a:rPr>
              <a:t>MAX IV - An integrated Solution</a:t>
            </a:r>
            <a:endParaRPr lang="en-US" dirty="0">
              <a:solidFill>
                <a:srgbClr val="0066FF"/>
              </a:solidFill>
            </a:endParaRPr>
          </a:p>
        </p:txBody>
      </p:sp>
      <p:sp>
        <p:nvSpPr>
          <p:cNvPr id="7" name="Oval 6">
            <a:hlinkClick r:id="" action="ppaction://noaction"/>
          </p:cNvPr>
          <p:cNvSpPr/>
          <p:nvPr/>
        </p:nvSpPr>
        <p:spPr bwMode="auto">
          <a:xfrm>
            <a:off x="4214306" y="2420888"/>
            <a:ext cx="2013878" cy="1973462"/>
          </a:xfrm>
          <a:prstGeom prst="ellipse">
            <a:avLst/>
          </a:prstGeom>
          <a:solidFill>
            <a:srgbClr val="0070C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b="1" dirty="0" smtClean="0">
                <a:solidFill>
                  <a:schemeClr val="bg1"/>
                </a:solidFill>
              </a:rPr>
              <a:t>MBA Lattice</a:t>
            </a:r>
          </a:p>
          <a:p>
            <a:pPr marL="0" marR="0" indent="0" algn="l" defTabSz="914400" rtl="0" eaLnBrk="0" fontAlgn="base" latinLnBrk="0" hangingPunct="0">
              <a:lnSpc>
                <a:spcPct val="100000"/>
              </a:lnSpc>
              <a:spcBef>
                <a:spcPct val="0"/>
              </a:spcBef>
              <a:spcAft>
                <a:spcPct val="0"/>
              </a:spcAft>
              <a:buClrTx/>
              <a:buSzTx/>
              <a:buFontTx/>
              <a:buNone/>
              <a:tabLst/>
            </a:pPr>
            <a:r>
              <a:rPr lang="en-US" sz="1200" b="1" dirty="0" smtClean="0">
                <a:solidFill>
                  <a:schemeClr val="bg1"/>
                </a:solidFill>
              </a:rPr>
              <a:t>Ultra-low emittance</a:t>
            </a:r>
          </a:p>
          <a:p>
            <a:pPr marL="0" marR="0" indent="0" algn="l" defTabSz="914400" rtl="0" eaLnBrk="0" fontAlgn="base" latinLnBrk="0" hangingPunct="0">
              <a:lnSpc>
                <a:spcPct val="100000"/>
              </a:lnSpc>
              <a:spcBef>
                <a:spcPct val="0"/>
              </a:spcBef>
              <a:spcAft>
                <a:spcPct val="0"/>
              </a:spcAft>
              <a:buClrTx/>
              <a:buSzTx/>
              <a:buFontTx/>
              <a:buNone/>
              <a:tabLst/>
            </a:pPr>
            <a:r>
              <a:rPr lang="en-US" sz="1200" b="1" dirty="0" smtClean="0">
                <a:solidFill>
                  <a:schemeClr val="bg1"/>
                </a:solidFill>
              </a:rPr>
              <a:t>robust, high stability. large momentum aperture</a:t>
            </a:r>
          </a:p>
        </p:txBody>
      </p:sp>
      <p:sp>
        <p:nvSpPr>
          <p:cNvPr id="8" name="Oval 7"/>
          <p:cNvSpPr/>
          <p:nvPr/>
        </p:nvSpPr>
        <p:spPr bwMode="auto">
          <a:xfrm>
            <a:off x="2736896" y="2444650"/>
            <a:ext cx="1144343" cy="1066011"/>
          </a:xfrm>
          <a:prstGeom prst="ellipse">
            <a:avLst/>
          </a:prstGeom>
          <a:solidFill>
            <a:srgbClr val="FF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accent1">
                    <a:lumMod val="10000"/>
                  </a:schemeClr>
                </a:solidFill>
                <a:effectLst/>
                <a:latin typeface="Arial" pitchFamily="34" charset="0"/>
              </a:rPr>
              <a:t>Large Number</a:t>
            </a:r>
            <a:r>
              <a:rPr kumimoji="0" lang="en-US" sz="1000" b="1" i="0" u="none" strike="noStrike" cap="none" normalizeH="0" dirty="0" smtClean="0">
                <a:ln>
                  <a:noFill/>
                </a:ln>
                <a:solidFill>
                  <a:schemeClr val="accent1">
                    <a:lumMod val="10000"/>
                  </a:schemeClr>
                </a:solidFill>
                <a:effectLst/>
                <a:latin typeface="Arial" pitchFamily="34" charset="0"/>
              </a:rPr>
              <a:t> of Magnets</a:t>
            </a:r>
            <a:endParaRPr kumimoji="0" lang="en-US" sz="1000" b="1" i="0" u="none" strike="noStrike" cap="none" normalizeH="0" baseline="0" dirty="0" smtClean="0">
              <a:ln>
                <a:noFill/>
              </a:ln>
              <a:solidFill>
                <a:schemeClr val="accent1">
                  <a:lumMod val="10000"/>
                </a:schemeClr>
              </a:solidFill>
              <a:effectLst/>
              <a:latin typeface="Arial" pitchFamily="34" charset="0"/>
            </a:endParaRPr>
          </a:p>
        </p:txBody>
      </p:sp>
      <p:sp>
        <p:nvSpPr>
          <p:cNvPr id="9" name="Oval 8"/>
          <p:cNvSpPr/>
          <p:nvPr/>
        </p:nvSpPr>
        <p:spPr bwMode="auto">
          <a:xfrm>
            <a:off x="1179422" y="3284984"/>
            <a:ext cx="1240857" cy="717455"/>
          </a:xfrm>
          <a:prstGeom prst="ellipse">
            <a:avLst/>
          </a:prstGeom>
          <a:solidFill>
            <a:srgbClr val="FF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accent1">
                    <a:lumMod val="10000"/>
                  </a:schemeClr>
                </a:solidFill>
                <a:effectLst/>
                <a:latin typeface="Arial" pitchFamily="34" charset="0"/>
              </a:rPr>
              <a:t>Small Magnet Apertures</a:t>
            </a:r>
          </a:p>
        </p:txBody>
      </p:sp>
      <p:sp>
        <p:nvSpPr>
          <p:cNvPr id="10" name="Oval 9">
            <a:hlinkClick r:id="" action="ppaction://noaction"/>
          </p:cNvPr>
          <p:cNvSpPr/>
          <p:nvPr/>
        </p:nvSpPr>
        <p:spPr bwMode="auto">
          <a:xfrm>
            <a:off x="3309067" y="4268601"/>
            <a:ext cx="1315277" cy="866066"/>
          </a:xfrm>
          <a:prstGeom prst="ellipse">
            <a:avLst/>
          </a:prstGeom>
          <a:solidFill>
            <a:srgbClr val="FF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600" dirty="0" smtClean="0">
                <a:solidFill>
                  <a:schemeClr val="accent1">
                    <a:lumMod val="10000"/>
                  </a:schemeClr>
                </a:solidFill>
              </a:rPr>
              <a:t>Wake-Fields</a:t>
            </a:r>
            <a:endParaRPr kumimoji="0" lang="en-US" sz="1600" b="1" i="0" u="none" strike="noStrike" cap="none" normalizeH="0" baseline="0" dirty="0" smtClean="0">
              <a:ln>
                <a:noFill/>
              </a:ln>
              <a:solidFill>
                <a:schemeClr val="accent1">
                  <a:lumMod val="10000"/>
                </a:schemeClr>
              </a:solidFill>
              <a:effectLst/>
              <a:latin typeface="Arial" pitchFamily="34" charset="0"/>
            </a:endParaRPr>
          </a:p>
        </p:txBody>
      </p:sp>
      <p:sp>
        <p:nvSpPr>
          <p:cNvPr id="11" name="Oval 10"/>
          <p:cNvSpPr/>
          <p:nvPr/>
        </p:nvSpPr>
        <p:spPr bwMode="auto">
          <a:xfrm>
            <a:off x="7391218" y="2226383"/>
            <a:ext cx="1645278" cy="1369832"/>
          </a:xfrm>
          <a:prstGeom prst="ellipse">
            <a:avLst/>
          </a:prstGeom>
          <a:solidFill>
            <a:srgbClr val="FF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600" b="1" dirty="0" smtClean="0">
                <a:solidFill>
                  <a:srgbClr val="002060"/>
                </a:solidFill>
              </a:rPr>
              <a:t>Low RF frequency</a:t>
            </a:r>
            <a:endParaRPr kumimoji="0" lang="en-US" sz="1600" b="1" i="0" u="none" strike="noStrike" cap="none" normalizeH="0" baseline="0" dirty="0" smtClean="0">
              <a:ln>
                <a:noFill/>
              </a:ln>
              <a:solidFill>
                <a:srgbClr val="002060"/>
              </a:solidFill>
              <a:effectLst/>
              <a:latin typeface="Arial" pitchFamily="34" charset="0"/>
            </a:endParaRPr>
          </a:p>
        </p:txBody>
      </p:sp>
      <p:sp>
        <p:nvSpPr>
          <p:cNvPr id="12" name="Oval 11"/>
          <p:cNvSpPr/>
          <p:nvPr/>
        </p:nvSpPr>
        <p:spPr bwMode="auto">
          <a:xfrm>
            <a:off x="2859927" y="1070426"/>
            <a:ext cx="2077485" cy="1230012"/>
          </a:xfrm>
          <a:prstGeom prst="ellipse">
            <a:avLst/>
          </a:prstGeom>
          <a:solidFill>
            <a:srgbClr val="FF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1">
                    <a:lumMod val="10000"/>
                  </a:schemeClr>
                </a:solidFill>
                <a:effectLst/>
                <a:latin typeface="Arial" pitchFamily="34" charset="0"/>
              </a:rPr>
              <a:t>Full Energy Injector LINAC: Short Pulses</a:t>
            </a:r>
          </a:p>
        </p:txBody>
      </p:sp>
      <p:sp>
        <p:nvSpPr>
          <p:cNvPr id="13" name="Oval 12"/>
          <p:cNvSpPr/>
          <p:nvPr/>
        </p:nvSpPr>
        <p:spPr bwMode="auto">
          <a:xfrm>
            <a:off x="6541640" y="4403982"/>
            <a:ext cx="1103411" cy="797171"/>
          </a:xfrm>
          <a:prstGeom prst="ellipse">
            <a:avLst/>
          </a:prstGeom>
          <a:solidFill>
            <a:srgbClr val="FF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accent1">
                    <a:lumMod val="10000"/>
                  </a:schemeClr>
                </a:solidFill>
                <a:effectLst/>
                <a:latin typeface="Arial" pitchFamily="34" charset="0"/>
              </a:rPr>
              <a:t>Long</a:t>
            </a:r>
            <a:r>
              <a:rPr kumimoji="0" lang="en-US" sz="1000" b="1" i="0" u="none" strike="noStrike" cap="none" normalizeH="0" dirty="0" smtClean="0">
                <a:ln>
                  <a:noFill/>
                </a:ln>
                <a:solidFill>
                  <a:schemeClr val="accent1">
                    <a:lumMod val="10000"/>
                  </a:schemeClr>
                </a:solidFill>
                <a:effectLst/>
                <a:latin typeface="Arial" pitchFamily="34" charset="0"/>
              </a:rPr>
              <a:t> Bunches</a:t>
            </a:r>
            <a:endParaRPr kumimoji="0" lang="en-US" sz="1000" b="1" i="0" u="none" strike="noStrike" cap="none" normalizeH="0" baseline="0" dirty="0" smtClean="0">
              <a:ln>
                <a:noFill/>
              </a:ln>
              <a:solidFill>
                <a:schemeClr val="accent1">
                  <a:lumMod val="10000"/>
                </a:schemeClr>
              </a:solidFill>
              <a:effectLst/>
              <a:latin typeface="Arial" pitchFamily="34" charset="0"/>
            </a:endParaRPr>
          </a:p>
          <a:p>
            <a:pPr marL="0" marR="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accent1">
                    <a:lumMod val="10000"/>
                  </a:schemeClr>
                </a:solidFill>
                <a:effectLst/>
                <a:latin typeface="Arial" pitchFamily="34" charset="0"/>
              </a:rPr>
              <a:t>Landau</a:t>
            </a:r>
            <a:r>
              <a:rPr kumimoji="0" lang="en-US" sz="1000" b="1" i="0" u="none" strike="noStrike" cap="none" normalizeH="0" dirty="0" smtClean="0">
                <a:ln>
                  <a:noFill/>
                </a:ln>
                <a:solidFill>
                  <a:schemeClr val="accent1">
                    <a:lumMod val="10000"/>
                  </a:schemeClr>
                </a:solidFill>
                <a:effectLst/>
                <a:latin typeface="Arial" pitchFamily="34" charset="0"/>
              </a:rPr>
              <a:t> Cavities</a:t>
            </a:r>
            <a:endParaRPr kumimoji="0" lang="en-US" sz="1000" b="1" i="0" u="none" strike="noStrike" cap="none" normalizeH="0" baseline="0" dirty="0" smtClean="0">
              <a:ln>
                <a:noFill/>
              </a:ln>
              <a:solidFill>
                <a:schemeClr val="accent1">
                  <a:lumMod val="10000"/>
                </a:schemeClr>
              </a:solidFill>
              <a:effectLst/>
              <a:latin typeface="Arial" pitchFamily="34" charset="0"/>
            </a:endParaRPr>
          </a:p>
        </p:txBody>
      </p:sp>
      <p:sp>
        <p:nvSpPr>
          <p:cNvPr id="14" name="Oval 13"/>
          <p:cNvSpPr/>
          <p:nvPr/>
        </p:nvSpPr>
        <p:spPr bwMode="auto">
          <a:xfrm>
            <a:off x="1021038" y="1052736"/>
            <a:ext cx="1694873" cy="1508200"/>
          </a:xfrm>
          <a:prstGeom prst="ellipse">
            <a:avLst/>
          </a:prstGeom>
          <a:solidFill>
            <a:srgbClr val="FF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accent1">
                    <a:lumMod val="10000"/>
                  </a:schemeClr>
                </a:solidFill>
                <a:effectLst/>
                <a:latin typeface="Arial" pitchFamily="34" charset="0"/>
              </a:rPr>
              <a:t>Compact Magnet Design. High precision,</a:t>
            </a:r>
            <a:r>
              <a:rPr kumimoji="0" lang="en-US" sz="1000" b="1" i="0" u="none" strike="noStrike" cap="none" normalizeH="0" dirty="0" smtClean="0">
                <a:ln>
                  <a:noFill/>
                </a:ln>
                <a:solidFill>
                  <a:schemeClr val="accent1">
                    <a:lumMod val="10000"/>
                  </a:schemeClr>
                </a:solidFill>
                <a:effectLst/>
                <a:latin typeface="Arial" pitchFamily="34" charset="0"/>
              </a:rPr>
              <a:t> High vibration frequencies</a:t>
            </a:r>
          </a:p>
        </p:txBody>
      </p:sp>
      <p:cxnSp>
        <p:nvCxnSpPr>
          <p:cNvPr id="18" name="Straight Arrow Connector 17"/>
          <p:cNvCxnSpPr/>
          <p:nvPr/>
        </p:nvCxnSpPr>
        <p:spPr bwMode="auto">
          <a:xfrm flipH="1" flipV="1">
            <a:off x="2565962" y="2326493"/>
            <a:ext cx="288032" cy="22241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Straight Arrow Connector 19"/>
          <p:cNvCxnSpPr/>
          <p:nvPr/>
        </p:nvCxnSpPr>
        <p:spPr bwMode="auto">
          <a:xfrm flipH="1">
            <a:off x="2483768" y="3306316"/>
            <a:ext cx="253128" cy="23389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Straight Arrow Connector 21"/>
          <p:cNvCxnSpPr>
            <a:stCxn id="7" idx="2"/>
            <a:endCxn id="8" idx="5"/>
          </p:cNvCxnSpPr>
          <p:nvPr/>
        </p:nvCxnSpPr>
        <p:spPr bwMode="auto">
          <a:xfrm flipH="1" flipV="1">
            <a:off x="3713654" y="3354547"/>
            <a:ext cx="500652" cy="53072"/>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Oval 23"/>
          <p:cNvSpPr/>
          <p:nvPr/>
        </p:nvSpPr>
        <p:spPr bwMode="auto">
          <a:xfrm>
            <a:off x="1635332" y="4393479"/>
            <a:ext cx="1224595" cy="767336"/>
          </a:xfrm>
          <a:prstGeom prst="ellipse">
            <a:avLst/>
          </a:prstGeom>
          <a:solidFill>
            <a:srgbClr val="FF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accent1">
                    <a:lumMod val="10000"/>
                  </a:schemeClr>
                </a:solidFill>
                <a:effectLst/>
                <a:latin typeface="Arial" pitchFamily="34" charset="0"/>
              </a:rPr>
              <a:t>Narrow vacuum Chambers</a:t>
            </a:r>
          </a:p>
        </p:txBody>
      </p:sp>
      <p:cxnSp>
        <p:nvCxnSpPr>
          <p:cNvPr id="33" name="Straight Arrow Connector 32"/>
          <p:cNvCxnSpPr/>
          <p:nvPr/>
        </p:nvCxnSpPr>
        <p:spPr bwMode="auto">
          <a:xfrm flipV="1">
            <a:off x="7436616" y="3627734"/>
            <a:ext cx="576064" cy="810996"/>
          </a:xfrm>
          <a:prstGeom prst="straightConnector1">
            <a:avLst/>
          </a:prstGeom>
          <a:solidFill>
            <a:schemeClr val="accent1"/>
          </a:solidFill>
          <a:ln w="9525" cap="flat" cmpd="sng" algn="ctr">
            <a:solidFill>
              <a:schemeClr val="tx1"/>
            </a:solidFill>
            <a:prstDash val="solid"/>
            <a:round/>
            <a:headEnd type="arrow"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Straight Arrow Connector 41"/>
          <p:cNvCxnSpPr/>
          <p:nvPr/>
        </p:nvCxnSpPr>
        <p:spPr bwMode="auto">
          <a:xfrm flipH="1" flipV="1">
            <a:off x="4953026" y="1685434"/>
            <a:ext cx="2482086" cy="730291"/>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 name="Straight Arrow Connector 50"/>
          <p:cNvCxnSpPr/>
          <p:nvPr/>
        </p:nvCxnSpPr>
        <p:spPr bwMode="auto">
          <a:xfrm flipH="1" flipV="1">
            <a:off x="4237525" y="2348880"/>
            <a:ext cx="305116" cy="288033"/>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2" name="Straight Arrow Connector 61"/>
          <p:cNvCxnSpPr/>
          <p:nvPr/>
        </p:nvCxnSpPr>
        <p:spPr bwMode="auto">
          <a:xfrm flipV="1">
            <a:off x="6156176" y="2976289"/>
            <a:ext cx="1193056" cy="295435"/>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9" name="Straight Arrow Connector 68"/>
          <p:cNvCxnSpPr/>
          <p:nvPr/>
        </p:nvCxnSpPr>
        <p:spPr bwMode="auto">
          <a:xfrm>
            <a:off x="1980167" y="4033232"/>
            <a:ext cx="144569" cy="347507"/>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9" name="Oval 78"/>
          <p:cNvSpPr/>
          <p:nvPr/>
        </p:nvSpPr>
        <p:spPr bwMode="auto">
          <a:xfrm>
            <a:off x="0" y="2348880"/>
            <a:ext cx="1062512" cy="1019191"/>
          </a:xfrm>
          <a:prstGeom prst="ellipse">
            <a:avLst/>
          </a:prstGeom>
          <a:solidFill>
            <a:srgbClr val="FF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accent1">
                    <a:lumMod val="10000"/>
                  </a:schemeClr>
                </a:solidFill>
                <a:effectLst/>
                <a:latin typeface="Arial" pitchFamily="34" charset="0"/>
              </a:rPr>
              <a:t>Multi-purpose Strong</a:t>
            </a:r>
            <a:r>
              <a:rPr kumimoji="0" lang="en-US" sz="1000" b="1" i="0" u="none" strike="noStrike" cap="none" normalizeH="0" dirty="0" smtClean="0">
                <a:ln>
                  <a:noFill/>
                </a:ln>
                <a:solidFill>
                  <a:schemeClr val="accent1">
                    <a:lumMod val="10000"/>
                  </a:schemeClr>
                </a:solidFill>
                <a:effectLst/>
                <a:latin typeface="Arial" pitchFamily="34" charset="0"/>
              </a:rPr>
              <a:t> Magnets</a:t>
            </a:r>
            <a:endParaRPr kumimoji="0" lang="en-US" sz="1000" b="1" i="0" u="none" strike="noStrike" cap="none" normalizeH="0" baseline="0" dirty="0" smtClean="0">
              <a:ln>
                <a:noFill/>
              </a:ln>
              <a:solidFill>
                <a:schemeClr val="accent1">
                  <a:lumMod val="10000"/>
                </a:schemeClr>
              </a:solidFill>
              <a:effectLst/>
              <a:latin typeface="Arial" pitchFamily="34" charset="0"/>
            </a:endParaRPr>
          </a:p>
        </p:txBody>
      </p:sp>
      <p:cxnSp>
        <p:nvCxnSpPr>
          <p:cNvPr id="86" name="Straight Arrow Connector 85"/>
          <p:cNvCxnSpPr/>
          <p:nvPr/>
        </p:nvCxnSpPr>
        <p:spPr bwMode="auto">
          <a:xfrm flipH="1">
            <a:off x="857976" y="2203968"/>
            <a:ext cx="257640" cy="238736"/>
          </a:xfrm>
          <a:prstGeom prst="straightConnector1">
            <a:avLst/>
          </a:prstGeom>
          <a:solidFill>
            <a:schemeClr val="accent1"/>
          </a:solidFill>
          <a:ln w="9525" cap="flat" cmpd="sng" algn="ctr">
            <a:solidFill>
              <a:schemeClr val="tx1"/>
            </a:solidFill>
            <a:prstDash val="solid"/>
            <a:round/>
            <a:headEnd type="arrow"/>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Straight Arrow Connector 92"/>
          <p:cNvCxnSpPr/>
          <p:nvPr/>
        </p:nvCxnSpPr>
        <p:spPr bwMode="auto">
          <a:xfrm>
            <a:off x="933692" y="3284984"/>
            <a:ext cx="264680" cy="241875"/>
          </a:xfrm>
          <a:prstGeom prst="straightConnector1">
            <a:avLst/>
          </a:prstGeom>
          <a:solidFill>
            <a:schemeClr val="accent1"/>
          </a:solidFill>
          <a:ln w="9525" cap="flat" cmpd="sng" algn="ctr">
            <a:solidFill>
              <a:schemeClr val="tx1"/>
            </a:solidFill>
            <a:prstDash val="solid"/>
            <a:round/>
            <a:headEnd type="arrow"/>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5" name="Straight Arrow Connector 104"/>
          <p:cNvCxnSpPr/>
          <p:nvPr/>
        </p:nvCxnSpPr>
        <p:spPr bwMode="auto">
          <a:xfrm>
            <a:off x="4788024" y="4701634"/>
            <a:ext cx="1627236" cy="49365"/>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7" name="Oval 126"/>
          <p:cNvSpPr/>
          <p:nvPr/>
        </p:nvSpPr>
        <p:spPr bwMode="auto">
          <a:xfrm>
            <a:off x="6815232" y="3306316"/>
            <a:ext cx="619880" cy="579798"/>
          </a:xfrm>
          <a:prstGeom prst="ellipse">
            <a:avLst/>
          </a:prstGeom>
          <a:solidFill>
            <a:srgbClr val="FF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accent1">
                    <a:lumMod val="10000"/>
                  </a:schemeClr>
                </a:solidFill>
                <a:effectLst/>
                <a:latin typeface="Arial" pitchFamily="34" charset="0"/>
              </a:rPr>
              <a:t>IBS</a:t>
            </a:r>
          </a:p>
        </p:txBody>
      </p:sp>
      <p:cxnSp>
        <p:nvCxnSpPr>
          <p:cNvPr id="133" name="Straight Arrow Connector 132"/>
          <p:cNvCxnSpPr/>
          <p:nvPr/>
        </p:nvCxnSpPr>
        <p:spPr bwMode="auto">
          <a:xfrm>
            <a:off x="6156176" y="3643711"/>
            <a:ext cx="604071" cy="54413"/>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 name="Straight Arrow Connector 142"/>
          <p:cNvCxnSpPr/>
          <p:nvPr/>
        </p:nvCxnSpPr>
        <p:spPr bwMode="auto">
          <a:xfrm>
            <a:off x="7125172" y="3948389"/>
            <a:ext cx="0" cy="408635"/>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Oval 28"/>
          <p:cNvSpPr/>
          <p:nvPr/>
        </p:nvSpPr>
        <p:spPr bwMode="auto">
          <a:xfrm>
            <a:off x="1438206" y="5429321"/>
            <a:ext cx="1478069" cy="791545"/>
          </a:xfrm>
          <a:prstGeom prst="ellipse">
            <a:avLst/>
          </a:prstGeom>
          <a:solidFill>
            <a:srgbClr val="FF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accent1">
                    <a:lumMod val="10000"/>
                  </a:schemeClr>
                </a:solidFill>
                <a:effectLst/>
                <a:latin typeface="Arial" pitchFamily="34" charset="0"/>
              </a:rPr>
              <a:t>Low Vacuum Conductance</a:t>
            </a:r>
          </a:p>
        </p:txBody>
      </p:sp>
      <p:sp>
        <p:nvSpPr>
          <p:cNvPr id="31" name="Oval 30"/>
          <p:cNvSpPr/>
          <p:nvPr/>
        </p:nvSpPr>
        <p:spPr bwMode="auto">
          <a:xfrm>
            <a:off x="3318964" y="5520765"/>
            <a:ext cx="1223677" cy="791545"/>
          </a:xfrm>
          <a:prstGeom prst="ellipse">
            <a:avLst/>
          </a:prstGeom>
          <a:solidFill>
            <a:srgbClr val="FF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accent1">
                    <a:lumMod val="10000"/>
                  </a:schemeClr>
                </a:solidFill>
                <a:effectLst/>
                <a:latin typeface="Arial" pitchFamily="34" charset="0"/>
              </a:rPr>
              <a:t>High Heat Load Density</a:t>
            </a:r>
          </a:p>
        </p:txBody>
      </p:sp>
      <p:cxnSp>
        <p:nvCxnSpPr>
          <p:cNvPr id="36" name="Straight Arrow Connector 35"/>
          <p:cNvCxnSpPr/>
          <p:nvPr/>
        </p:nvCxnSpPr>
        <p:spPr bwMode="auto">
          <a:xfrm>
            <a:off x="2356790" y="5201153"/>
            <a:ext cx="31744" cy="228168"/>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Straight Arrow Connector 38"/>
          <p:cNvCxnSpPr/>
          <p:nvPr/>
        </p:nvCxnSpPr>
        <p:spPr bwMode="auto">
          <a:xfrm>
            <a:off x="2610332" y="5160815"/>
            <a:ext cx="708632" cy="565754"/>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Straight Arrow Connector 40"/>
          <p:cNvCxnSpPr>
            <a:endCxn id="10" idx="2"/>
          </p:cNvCxnSpPr>
          <p:nvPr/>
        </p:nvCxnSpPr>
        <p:spPr bwMode="auto">
          <a:xfrm>
            <a:off x="2859927" y="4649020"/>
            <a:ext cx="449140" cy="52614"/>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5" name="Oval 44"/>
          <p:cNvSpPr/>
          <p:nvPr/>
        </p:nvSpPr>
        <p:spPr bwMode="auto">
          <a:xfrm>
            <a:off x="5446302" y="5361154"/>
            <a:ext cx="1224595" cy="767336"/>
          </a:xfrm>
          <a:prstGeom prst="ellipse">
            <a:avLst/>
          </a:prstGeom>
          <a:solidFill>
            <a:srgbClr val="FF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accent1">
                    <a:lumMod val="10000"/>
                  </a:schemeClr>
                </a:solidFill>
                <a:effectLst/>
                <a:latin typeface="Arial" pitchFamily="34" charset="0"/>
              </a:rPr>
              <a:t>Copper Chambers</a:t>
            </a:r>
          </a:p>
        </p:txBody>
      </p:sp>
      <p:cxnSp>
        <p:nvCxnSpPr>
          <p:cNvPr id="46" name="Straight Arrow Connector 45"/>
          <p:cNvCxnSpPr/>
          <p:nvPr/>
        </p:nvCxnSpPr>
        <p:spPr bwMode="auto">
          <a:xfrm>
            <a:off x="4658624" y="5934932"/>
            <a:ext cx="787678" cy="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Straight Arrow Connector 53"/>
          <p:cNvCxnSpPr/>
          <p:nvPr/>
        </p:nvCxnSpPr>
        <p:spPr bwMode="auto">
          <a:xfrm>
            <a:off x="4621147" y="4992385"/>
            <a:ext cx="821447" cy="462328"/>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6" name="Oval 75"/>
          <p:cNvSpPr/>
          <p:nvPr/>
        </p:nvSpPr>
        <p:spPr bwMode="auto">
          <a:xfrm>
            <a:off x="23773" y="5414909"/>
            <a:ext cx="1044459" cy="767336"/>
          </a:xfrm>
          <a:prstGeom prst="ellipse">
            <a:avLst/>
          </a:prstGeom>
          <a:solidFill>
            <a:srgbClr val="FF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000" b="1" dirty="0" smtClean="0">
                <a:solidFill>
                  <a:schemeClr val="accent1">
                    <a:lumMod val="10000"/>
                  </a:schemeClr>
                </a:solidFill>
                <a:latin typeface="Arial" pitchFamily="34" charset="0"/>
              </a:rPr>
              <a:t>100 % NEG Coating</a:t>
            </a:r>
            <a:endParaRPr kumimoji="0" lang="en-US" sz="1000" b="1" i="0" u="none" strike="noStrike" cap="none" normalizeH="0" baseline="0" dirty="0" smtClean="0">
              <a:ln>
                <a:noFill/>
              </a:ln>
              <a:solidFill>
                <a:schemeClr val="accent1">
                  <a:lumMod val="10000"/>
                </a:schemeClr>
              </a:solidFill>
              <a:effectLst/>
              <a:latin typeface="Arial" pitchFamily="34" charset="0"/>
            </a:endParaRPr>
          </a:p>
        </p:txBody>
      </p:sp>
      <p:cxnSp>
        <p:nvCxnSpPr>
          <p:cNvPr id="68" name="Straight Arrow Connector 67"/>
          <p:cNvCxnSpPr/>
          <p:nvPr/>
        </p:nvCxnSpPr>
        <p:spPr bwMode="auto">
          <a:xfrm flipH="1" flipV="1">
            <a:off x="1115616" y="5825093"/>
            <a:ext cx="258784" cy="1"/>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0344421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1349603" y="181204"/>
            <a:ext cx="5937800" cy="1143000"/>
          </a:xfrm>
          <a:solidFill>
            <a:srgbClr val="FFFFFF"/>
          </a:solidFill>
        </p:spPr>
        <p:txBody>
          <a:bodyPr anchor="t"/>
          <a:lstStyle/>
          <a:p>
            <a:r>
              <a:rPr lang="en-US" dirty="0" smtClean="0">
                <a:solidFill>
                  <a:srgbClr val="0066FF"/>
                </a:solidFill>
              </a:rPr>
              <a:t>The MAX IV 3 GeV ring Lattice </a:t>
            </a:r>
          </a:p>
        </p:txBody>
      </p:sp>
      <p:sp>
        <p:nvSpPr>
          <p:cNvPr id="2" name="TextBox 1"/>
          <p:cNvSpPr txBox="1"/>
          <p:nvPr/>
        </p:nvSpPr>
        <p:spPr>
          <a:xfrm>
            <a:off x="322514" y="752704"/>
            <a:ext cx="8380317" cy="707886"/>
          </a:xfrm>
          <a:prstGeom prst="rect">
            <a:avLst/>
          </a:prstGeom>
          <a:noFill/>
        </p:spPr>
        <p:txBody>
          <a:bodyPr wrap="square" rtlCol="0">
            <a:spAutoFit/>
          </a:bodyPr>
          <a:lstStyle/>
          <a:p>
            <a:pPr algn="l"/>
            <a:r>
              <a:rPr lang="en-US" sz="2000" dirty="0" smtClean="0">
                <a:solidFill>
                  <a:srgbClr val="0070C0"/>
                </a:solidFill>
              </a:rPr>
              <a:t>7</a:t>
            </a:r>
            <a:r>
              <a:rPr lang="sv-SE" sz="2000" dirty="0" smtClean="0">
                <a:solidFill>
                  <a:srgbClr val="0070C0"/>
                </a:solidFill>
              </a:rPr>
              <a:t>-</a:t>
            </a:r>
            <a:r>
              <a:rPr lang="en-US" sz="2000" dirty="0" smtClean="0">
                <a:solidFill>
                  <a:srgbClr val="0070C0"/>
                </a:solidFill>
              </a:rPr>
              <a:t>bend </a:t>
            </a:r>
            <a:r>
              <a:rPr lang="en-US" sz="2000" dirty="0" err="1" smtClean="0">
                <a:solidFill>
                  <a:srgbClr val="0070C0"/>
                </a:solidFill>
              </a:rPr>
              <a:t>achromat</a:t>
            </a:r>
            <a:endParaRPr lang="en-US" sz="2000" dirty="0" smtClean="0">
              <a:solidFill>
                <a:srgbClr val="0070C0"/>
              </a:solidFill>
            </a:endParaRPr>
          </a:p>
          <a:p>
            <a:pPr algn="l"/>
            <a:r>
              <a:rPr lang="en-US" sz="2000" dirty="0" smtClean="0">
                <a:solidFill>
                  <a:srgbClr val="0070C0"/>
                </a:solidFill>
              </a:rPr>
              <a:t>20 periods</a:t>
            </a:r>
            <a:endParaRPr lang="en-US" sz="2000" dirty="0">
              <a:solidFill>
                <a:srgbClr val="0070C0"/>
              </a:solidFill>
            </a:endParaRPr>
          </a:p>
        </p:txBody>
      </p:sp>
      <p:grpSp>
        <p:nvGrpSpPr>
          <p:cNvPr id="35" name="Group 34"/>
          <p:cNvGrpSpPr/>
          <p:nvPr/>
        </p:nvGrpSpPr>
        <p:grpSpPr>
          <a:xfrm>
            <a:off x="125989" y="2307533"/>
            <a:ext cx="7945364" cy="2025650"/>
            <a:chOff x="125989" y="2307533"/>
            <a:chExt cx="7945364" cy="202565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653" y="2307533"/>
              <a:ext cx="7505700" cy="2025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25989" y="3523869"/>
              <a:ext cx="1133644" cy="215444"/>
            </a:xfrm>
            <a:prstGeom prst="rect">
              <a:avLst/>
            </a:prstGeom>
            <a:noFill/>
          </p:spPr>
          <p:txBody>
            <a:bodyPr wrap="none" rtlCol="0">
              <a:spAutoFit/>
            </a:bodyPr>
            <a:lstStyle/>
            <a:p>
              <a:r>
                <a:rPr lang="en-US" sz="800" dirty="0" smtClean="0">
                  <a:solidFill>
                    <a:schemeClr val="bg2">
                      <a:lumMod val="50000"/>
                    </a:schemeClr>
                  </a:solidFill>
                  <a:effectLst/>
                </a:rPr>
                <a:t>Picture MAX IV DDR</a:t>
              </a:r>
              <a:endParaRPr lang="en-US" sz="800" dirty="0">
                <a:solidFill>
                  <a:schemeClr val="bg2">
                    <a:lumMod val="50000"/>
                  </a:schemeClr>
                </a:solidFill>
                <a:effectLst/>
              </a:endParaRPr>
            </a:p>
          </p:txBody>
        </p:sp>
      </p:grpSp>
      <p:grpSp>
        <p:nvGrpSpPr>
          <p:cNvPr id="34" name="Group 33"/>
          <p:cNvGrpSpPr/>
          <p:nvPr/>
        </p:nvGrpSpPr>
        <p:grpSpPr>
          <a:xfrm>
            <a:off x="1950099" y="3750906"/>
            <a:ext cx="5103844" cy="1877837"/>
            <a:chOff x="1950099" y="3750906"/>
            <a:chExt cx="5103844" cy="1877837"/>
          </a:xfrm>
        </p:grpSpPr>
        <p:sp>
          <p:nvSpPr>
            <p:cNvPr id="9" name="TextBox 8"/>
            <p:cNvSpPr txBox="1"/>
            <p:nvPr/>
          </p:nvSpPr>
          <p:spPr>
            <a:xfrm>
              <a:off x="3324793" y="4674636"/>
              <a:ext cx="1758820" cy="954107"/>
            </a:xfrm>
            <a:prstGeom prst="rect">
              <a:avLst/>
            </a:prstGeom>
            <a:noFill/>
          </p:spPr>
          <p:txBody>
            <a:bodyPr wrap="square" rtlCol="0">
              <a:spAutoFit/>
            </a:bodyPr>
            <a:lstStyle/>
            <a:p>
              <a:r>
                <a:rPr lang="en-US" dirty="0" smtClean="0">
                  <a:solidFill>
                    <a:schemeClr val="accent1">
                      <a:lumMod val="50000"/>
                    </a:schemeClr>
                  </a:solidFill>
                  <a:effectLst/>
                </a:rPr>
                <a:t>Matching Cells</a:t>
              </a:r>
              <a:endParaRPr lang="en-US" dirty="0">
                <a:solidFill>
                  <a:schemeClr val="accent1">
                    <a:lumMod val="50000"/>
                  </a:schemeClr>
                </a:solidFill>
                <a:effectLst/>
              </a:endParaRPr>
            </a:p>
          </p:txBody>
        </p:sp>
        <p:cxnSp>
          <p:nvCxnSpPr>
            <p:cNvPr id="8" name="Straight Arrow Connector 7"/>
            <p:cNvCxnSpPr/>
            <p:nvPr/>
          </p:nvCxnSpPr>
          <p:spPr>
            <a:xfrm flipH="1" flipV="1">
              <a:off x="1950099" y="3750906"/>
              <a:ext cx="1324946" cy="1156996"/>
            </a:xfrm>
            <a:prstGeom prst="straightConnector1">
              <a:avLst/>
            </a:prstGeom>
            <a:ln w="25400">
              <a:solidFill>
                <a:schemeClr val="accent1">
                  <a:lumMod val="25000"/>
                </a:schemeClr>
              </a:solidFill>
              <a:tailEnd type="arrow"/>
            </a:ln>
          </p:spPr>
          <p:style>
            <a:lnRef idx="1">
              <a:schemeClr val="dk1"/>
            </a:lnRef>
            <a:fillRef idx="0">
              <a:schemeClr val="dk1"/>
            </a:fillRef>
            <a:effectRef idx="0">
              <a:schemeClr val="dk1"/>
            </a:effectRef>
            <a:fontRef idx="minor">
              <a:schemeClr val="tx1"/>
            </a:fontRef>
          </p:style>
        </p:cxnSp>
        <p:cxnSp>
          <p:nvCxnSpPr>
            <p:cNvPr id="13" name="Straight Arrow Connector 12"/>
            <p:cNvCxnSpPr/>
            <p:nvPr/>
          </p:nvCxnSpPr>
          <p:spPr>
            <a:xfrm flipV="1">
              <a:off x="5103845" y="3750906"/>
              <a:ext cx="1950098" cy="1306286"/>
            </a:xfrm>
            <a:prstGeom prst="straightConnector1">
              <a:avLst/>
            </a:prstGeom>
            <a:ln w="25400">
              <a:solidFill>
                <a:schemeClr val="accent1">
                  <a:lumMod val="25000"/>
                </a:schemeClr>
              </a:solidFill>
              <a:tailEnd type="arrow"/>
            </a:ln>
          </p:spPr>
          <p:style>
            <a:lnRef idx="1">
              <a:schemeClr val="dk1"/>
            </a:lnRef>
            <a:fillRef idx="0">
              <a:schemeClr val="dk1"/>
            </a:fillRef>
            <a:effectRef idx="0">
              <a:schemeClr val="dk1"/>
            </a:effectRef>
            <a:fontRef idx="minor">
              <a:schemeClr val="tx1"/>
            </a:fontRef>
          </p:style>
        </p:cxnSp>
      </p:grpSp>
      <p:grpSp>
        <p:nvGrpSpPr>
          <p:cNvPr id="33" name="Group 32"/>
          <p:cNvGrpSpPr/>
          <p:nvPr/>
        </p:nvGrpSpPr>
        <p:grpSpPr>
          <a:xfrm>
            <a:off x="2808514" y="1556524"/>
            <a:ext cx="3151742" cy="1017179"/>
            <a:chOff x="2808514" y="1556524"/>
            <a:chExt cx="3151742" cy="1017179"/>
          </a:xfrm>
        </p:grpSpPr>
        <p:sp>
          <p:nvSpPr>
            <p:cNvPr id="4" name="TextBox 3"/>
            <p:cNvSpPr txBox="1"/>
            <p:nvPr/>
          </p:nvSpPr>
          <p:spPr>
            <a:xfrm>
              <a:off x="3462397" y="1556524"/>
              <a:ext cx="1758820" cy="523220"/>
            </a:xfrm>
            <a:prstGeom prst="rect">
              <a:avLst/>
            </a:prstGeom>
            <a:noFill/>
          </p:spPr>
          <p:txBody>
            <a:bodyPr wrap="square" rtlCol="0">
              <a:spAutoFit/>
            </a:bodyPr>
            <a:lstStyle/>
            <a:p>
              <a:r>
                <a:rPr lang="en-US" dirty="0" smtClean="0">
                  <a:solidFill>
                    <a:schemeClr val="accent1">
                      <a:lumMod val="50000"/>
                    </a:schemeClr>
                  </a:solidFill>
                  <a:effectLst/>
                </a:rPr>
                <a:t>Unit Cells</a:t>
              </a:r>
              <a:endParaRPr lang="en-US" dirty="0">
                <a:solidFill>
                  <a:schemeClr val="accent1">
                    <a:lumMod val="50000"/>
                  </a:schemeClr>
                </a:solidFill>
                <a:effectLst/>
              </a:endParaRPr>
            </a:p>
          </p:txBody>
        </p:sp>
        <p:cxnSp>
          <p:nvCxnSpPr>
            <p:cNvPr id="20" name="Straight Arrow Connector 19"/>
            <p:cNvCxnSpPr/>
            <p:nvPr/>
          </p:nvCxnSpPr>
          <p:spPr>
            <a:xfrm flipH="1">
              <a:off x="2808514" y="2100217"/>
              <a:ext cx="1296955" cy="330426"/>
            </a:xfrm>
            <a:prstGeom prst="straightConnector1">
              <a:avLst/>
            </a:prstGeom>
            <a:ln w="25400">
              <a:solidFill>
                <a:schemeClr val="accent1">
                  <a:lumMod val="25000"/>
                </a:schemeClr>
              </a:solidFill>
              <a:tailEnd type="arrow"/>
            </a:ln>
          </p:spPr>
          <p:style>
            <a:lnRef idx="1">
              <a:schemeClr val="dk1"/>
            </a:lnRef>
            <a:fillRef idx="0">
              <a:schemeClr val="dk1"/>
            </a:fillRef>
            <a:effectRef idx="0">
              <a:schemeClr val="dk1"/>
            </a:effectRef>
            <a:fontRef idx="minor">
              <a:schemeClr val="tx1"/>
            </a:fontRef>
          </p:style>
        </p:cxnSp>
        <p:cxnSp>
          <p:nvCxnSpPr>
            <p:cNvPr id="22" name="Straight Arrow Connector 21"/>
            <p:cNvCxnSpPr/>
            <p:nvPr/>
          </p:nvCxnSpPr>
          <p:spPr>
            <a:xfrm flipH="1">
              <a:off x="3685593" y="2156783"/>
              <a:ext cx="419876" cy="381144"/>
            </a:xfrm>
            <a:prstGeom prst="straightConnector1">
              <a:avLst/>
            </a:prstGeom>
            <a:ln w="25400">
              <a:solidFill>
                <a:schemeClr val="accent1">
                  <a:lumMod val="25000"/>
                </a:schemeClr>
              </a:solidFill>
              <a:tailEnd type="arrow"/>
            </a:ln>
          </p:spPr>
          <p:style>
            <a:lnRef idx="1">
              <a:schemeClr val="dk1"/>
            </a:lnRef>
            <a:fillRef idx="0">
              <a:schemeClr val="dk1"/>
            </a:fillRef>
            <a:effectRef idx="0">
              <a:schemeClr val="dk1"/>
            </a:effectRef>
            <a:fontRef idx="minor">
              <a:schemeClr val="tx1"/>
            </a:fontRef>
          </p:style>
        </p:cxnSp>
        <p:cxnSp>
          <p:nvCxnSpPr>
            <p:cNvPr id="24" name="Straight Arrow Connector 23"/>
            <p:cNvCxnSpPr>
              <a:stCxn id="4" idx="2"/>
            </p:cNvCxnSpPr>
            <p:nvPr/>
          </p:nvCxnSpPr>
          <p:spPr>
            <a:xfrm>
              <a:off x="4341807" y="2079744"/>
              <a:ext cx="15536" cy="351605"/>
            </a:xfrm>
            <a:prstGeom prst="straightConnector1">
              <a:avLst/>
            </a:prstGeom>
            <a:ln w="25400">
              <a:solidFill>
                <a:schemeClr val="accent1">
                  <a:lumMod val="25000"/>
                </a:schemeClr>
              </a:solidFill>
              <a:tailEnd type="arrow"/>
            </a:ln>
          </p:spPr>
          <p:style>
            <a:lnRef idx="1">
              <a:schemeClr val="dk1"/>
            </a:lnRef>
            <a:fillRef idx="0">
              <a:schemeClr val="dk1"/>
            </a:fillRef>
            <a:effectRef idx="0">
              <a:schemeClr val="dk1"/>
            </a:effectRef>
            <a:fontRef idx="minor">
              <a:schemeClr val="tx1"/>
            </a:fontRef>
          </p:style>
        </p:cxnSp>
        <p:cxnSp>
          <p:nvCxnSpPr>
            <p:cNvPr id="28" name="Straight Arrow Connector 27"/>
            <p:cNvCxnSpPr/>
            <p:nvPr/>
          </p:nvCxnSpPr>
          <p:spPr>
            <a:xfrm>
              <a:off x="4512672" y="2100217"/>
              <a:ext cx="570941" cy="417502"/>
            </a:xfrm>
            <a:prstGeom prst="straightConnector1">
              <a:avLst/>
            </a:prstGeom>
            <a:ln w="25400">
              <a:solidFill>
                <a:schemeClr val="accent1">
                  <a:lumMod val="25000"/>
                </a:schemeClr>
              </a:solidFill>
              <a:tailEnd type="arrow"/>
            </a:ln>
          </p:spPr>
          <p:style>
            <a:lnRef idx="1">
              <a:schemeClr val="dk1"/>
            </a:lnRef>
            <a:fillRef idx="0">
              <a:schemeClr val="dk1"/>
            </a:fillRef>
            <a:effectRef idx="0">
              <a:schemeClr val="dk1"/>
            </a:effectRef>
            <a:fontRef idx="minor">
              <a:schemeClr val="tx1"/>
            </a:fontRef>
          </p:style>
        </p:cxnSp>
        <p:cxnSp>
          <p:nvCxnSpPr>
            <p:cNvPr id="30" name="Straight Arrow Connector 29"/>
            <p:cNvCxnSpPr/>
            <p:nvPr/>
          </p:nvCxnSpPr>
          <p:spPr>
            <a:xfrm>
              <a:off x="4655976" y="2100217"/>
              <a:ext cx="1304280" cy="473486"/>
            </a:xfrm>
            <a:prstGeom prst="straightConnector1">
              <a:avLst/>
            </a:prstGeom>
            <a:ln w="25400">
              <a:solidFill>
                <a:schemeClr val="accent1">
                  <a:lumMod val="25000"/>
                </a:schemeClr>
              </a:solidFill>
              <a:tailEnd type="arrow"/>
            </a:ln>
          </p:spPr>
          <p:style>
            <a:lnRef idx="1">
              <a:schemeClr val="dk1"/>
            </a:lnRef>
            <a:fillRef idx="0">
              <a:schemeClr val="dk1"/>
            </a:fillRef>
            <a:effectRef idx="0">
              <a:schemeClr val="dk1"/>
            </a:effectRef>
            <a:fontRef idx="minor">
              <a:schemeClr val="tx1"/>
            </a:fontRef>
          </p:style>
        </p:cxnSp>
      </p:gr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1106648"/>
            <a:ext cx="6272603" cy="49866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83452311"/>
      </p:ext>
    </p:extLst>
  </p:cSld>
  <p:clrMapOvr>
    <a:masterClrMapping/>
  </p:clrMapOvr>
  <p:transition advClick="0" advTm="8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additive="base">
                                        <p:cTn id="20" dur="500" fill="hold"/>
                                        <p:tgtEl>
                                          <p:spTgt spid="34"/>
                                        </p:tgtEl>
                                        <p:attrNameLst>
                                          <p:attrName>ppt_x</p:attrName>
                                        </p:attrNameLst>
                                      </p:cBhvr>
                                      <p:tavLst>
                                        <p:tav tm="0">
                                          <p:val>
                                            <p:strVal val="#ppt_x"/>
                                          </p:val>
                                        </p:tav>
                                        <p:tav tm="100000">
                                          <p:val>
                                            <p:strVal val="#ppt_x"/>
                                          </p:val>
                                        </p:tav>
                                      </p:tavLst>
                                    </p:anim>
                                    <p:anim calcmode="lin" valueType="num">
                                      <p:cBhvr additive="base">
                                        <p:cTn id="21"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51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MAXIV_Layou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711244"/>
            <a:ext cx="7470120" cy="4216090"/>
          </a:xfrm>
          <a:prstGeom prst="rect">
            <a:avLst/>
          </a:prstGeom>
        </p:spPr>
      </p:pic>
      <p:sp>
        <p:nvSpPr>
          <p:cNvPr id="46" name="TextBox 45"/>
          <p:cNvSpPr txBox="1"/>
          <p:nvPr/>
        </p:nvSpPr>
        <p:spPr>
          <a:xfrm>
            <a:off x="0" y="1556792"/>
            <a:ext cx="3697092" cy="5301208"/>
          </a:xfrm>
          <a:prstGeom prst="rect">
            <a:avLst/>
          </a:prstGeom>
          <a:noFill/>
          <a:ln>
            <a:noFill/>
          </a:ln>
        </p:spPr>
        <p:txBody>
          <a:bodyPr wrap="square" rtlCol="0">
            <a:normAutofit lnSpcReduction="10000"/>
          </a:bodyPr>
          <a:lstStyle/>
          <a:p>
            <a:pPr marL="342900" indent="-342900">
              <a:buFont typeface="+mj-lt"/>
              <a:buAutoNum type="arabicPeriod"/>
            </a:pPr>
            <a:r>
              <a:rPr lang="en-US" sz="1400" b="1" dirty="0" err="1" smtClean="0"/>
              <a:t>FemtoMAX</a:t>
            </a:r>
            <a:r>
              <a:rPr lang="en-US" sz="1400" dirty="0" smtClean="0"/>
              <a:t/>
            </a:r>
            <a:br>
              <a:rPr lang="en-US" sz="1400" dirty="0" smtClean="0"/>
            </a:br>
            <a:r>
              <a:rPr lang="en-US" sz="1400" dirty="0" smtClean="0"/>
              <a:t>fs dynamics in solid</a:t>
            </a:r>
          </a:p>
          <a:p>
            <a:pPr marL="342900" indent="-342900">
              <a:buFont typeface="+mj-lt"/>
              <a:buAutoNum type="arabicPeriod"/>
            </a:pPr>
            <a:r>
              <a:rPr lang="en-US" sz="1400" b="1" dirty="0" err="1" smtClean="0">
                <a:solidFill>
                  <a:srgbClr val="000000"/>
                </a:solidFill>
              </a:rPr>
              <a:t>NanoMAX</a:t>
            </a:r>
            <a:r>
              <a:rPr lang="en-US" sz="1400" dirty="0" smtClean="0">
                <a:solidFill>
                  <a:srgbClr val="000000"/>
                </a:solidFill>
              </a:rPr>
              <a:t/>
            </a:r>
            <a:br>
              <a:rPr lang="en-US" sz="1400" dirty="0" smtClean="0">
                <a:solidFill>
                  <a:srgbClr val="000000"/>
                </a:solidFill>
              </a:rPr>
            </a:br>
            <a:r>
              <a:rPr lang="en-US" sz="1400" dirty="0" smtClean="0">
                <a:solidFill>
                  <a:srgbClr val="000000"/>
                </a:solidFill>
              </a:rPr>
              <a:t>Nano-imaging &amp; - spectroscopy</a:t>
            </a:r>
          </a:p>
          <a:p>
            <a:pPr marL="342900" indent="-342900">
              <a:buFont typeface="+mj-lt"/>
              <a:buAutoNum type="arabicPeriod"/>
            </a:pPr>
            <a:r>
              <a:rPr lang="en-US" sz="1400" b="1" dirty="0" smtClean="0"/>
              <a:t>BALDER</a:t>
            </a:r>
            <a:br>
              <a:rPr lang="en-US" sz="1400" b="1" dirty="0" smtClean="0"/>
            </a:br>
            <a:r>
              <a:rPr lang="en-US" sz="1400" dirty="0" smtClean="0"/>
              <a:t>Chemical spectroscopy: operando</a:t>
            </a:r>
          </a:p>
          <a:p>
            <a:pPr marL="342900" indent="-342900">
              <a:buFont typeface="+mj-lt"/>
              <a:buAutoNum type="arabicPeriod"/>
            </a:pPr>
            <a:r>
              <a:rPr lang="en-US" sz="1400" b="1" dirty="0" smtClean="0"/>
              <a:t>BioMAX</a:t>
            </a:r>
            <a:br>
              <a:rPr lang="en-US" sz="1400" b="1" dirty="0" smtClean="0"/>
            </a:br>
            <a:r>
              <a:rPr lang="en-US" sz="1400" dirty="0" smtClean="0"/>
              <a:t>Protein crystallography</a:t>
            </a:r>
          </a:p>
          <a:p>
            <a:pPr marL="342900" indent="-342900">
              <a:buFont typeface="+mj-lt"/>
              <a:buAutoNum type="arabicPeriod"/>
            </a:pPr>
            <a:r>
              <a:rPr lang="en-US" sz="1400" b="1" dirty="0" err="1" smtClean="0"/>
              <a:t>Veritas</a:t>
            </a:r>
            <a:r>
              <a:rPr lang="en-US" sz="1400" b="1" dirty="0" smtClean="0"/>
              <a:t/>
            </a:r>
            <a:br>
              <a:rPr lang="en-US" sz="1400" b="1" dirty="0" smtClean="0"/>
            </a:br>
            <a:r>
              <a:rPr lang="en-US" sz="1400" dirty="0" smtClean="0"/>
              <a:t>Electronic &amp; magnetic excitations: solids</a:t>
            </a:r>
          </a:p>
          <a:p>
            <a:pPr marL="342900" indent="-342900">
              <a:buFont typeface="+mj-lt"/>
              <a:buAutoNum type="arabicPeriod"/>
            </a:pPr>
            <a:r>
              <a:rPr lang="en-US" sz="1400" b="1" dirty="0" smtClean="0"/>
              <a:t>Hippie</a:t>
            </a:r>
            <a:br>
              <a:rPr lang="en-US" sz="1400" b="1" dirty="0" smtClean="0"/>
            </a:br>
            <a:r>
              <a:rPr lang="en-US" sz="1400" dirty="0" smtClean="0"/>
              <a:t>Photoemission: near ambient pressure</a:t>
            </a:r>
          </a:p>
          <a:p>
            <a:pPr marL="342900" indent="-342900">
              <a:buFont typeface="+mj-lt"/>
              <a:buAutoNum type="arabicPeriod"/>
            </a:pPr>
            <a:r>
              <a:rPr lang="en-US" sz="1400" b="1" dirty="0" smtClean="0"/>
              <a:t>ARPES</a:t>
            </a:r>
            <a:br>
              <a:rPr lang="en-US" sz="1400" b="1" dirty="0" smtClean="0"/>
            </a:br>
            <a:r>
              <a:rPr lang="en-US" sz="1400" dirty="0" smtClean="0"/>
              <a:t>Electronic structure: solids</a:t>
            </a:r>
          </a:p>
          <a:p>
            <a:pPr marL="342900" indent="-342900">
              <a:buFont typeface="+mj-lt"/>
              <a:buAutoNum type="arabicPeriod"/>
            </a:pPr>
            <a:r>
              <a:rPr lang="en-US" sz="1400" b="1" dirty="0" err="1" smtClean="0">
                <a:solidFill>
                  <a:srgbClr val="000000"/>
                </a:solidFill>
              </a:rPr>
              <a:t>FinEstBeaMS</a:t>
            </a:r>
            <a:r>
              <a:rPr lang="en-US" sz="1400" b="1" dirty="0">
                <a:solidFill>
                  <a:srgbClr val="000000"/>
                </a:solidFill>
              </a:rPr>
              <a:t/>
            </a:r>
            <a:br>
              <a:rPr lang="en-US" sz="1400" b="1" dirty="0">
                <a:solidFill>
                  <a:srgbClr val="000000"/>
                </a:solidFill>
              </a:rPr>
            </a:br>
            <a:r>
              <a:rPr lang="en-US" sz="1400" dirty="0" smtClean="0">
                <a:solidFill>
                  <a:srgbClr val="000000"/>
                </a:solidFill>
              </a:rPr>
              <a:t>Electronic structure: gases, aerosols</a:t>
            </a:r>
          </a:p>
          <a:p>
            <a:pPr marL="342900" indent="-342900">
              <a:buFont typeface="+mj-lt"/>
              <a:buAutoNum type="arabicPeriod"/>
            </a:pPr>
            <a:r>
              <a:rPr lang="en-US" sz="1400" b="1" dirty="0" smtClean="0">
                <a:solidFill>
                  <a:srgbClr val="000000"/>
                </a:solidFill>
              </a:rPr>
              <a:t>SPECIES</a:t>
            </a:r>
            <a:br>
              <a:rPr lang="en-US" sz="1400" b="1" dirty="0" smtClean="0">
                <a:solidFill>
                  <a:srgbClr val="000000"/>
                </a:solidFill>
              </a:rPr>
            </a:br>
            <a:r>
              <a:rPr lang="en-US" sz="1400" dirty="0" smtClean="0">
                <a:solidFill>
                  <a:srgbClr val="000000"/>
                </a:solidFill>
              </a:rPr>
              <a:t>Electronic &amp; magnetic excitations: surfaces</a:t>
            </a:r>
          </a:p>
          <a:p>
            <a:pPr marL="342900" indent="-342900">
              <a:buFont typeface="+mj-lt"/>
              <a:buAutoNum type="arabicPeriod" startAt="10"/>
            </a:pPr>
            <a:r>
              <a:rPr lang="en-US" sz="1400" b="1" dirty="0" err="1">
                <a:solidFill>
                  <a:srgbClr val="000000"/>
                </a:solidFill>
              </a:rPr>
              <a:t>Transfer_PEEM</a:t>
            </a:r>
            <a:r>
              <a:rPr lang="en-US" sz="1400" b="1" dirty="0">
                <a:solidFill>
                  <a:srgbClr val="000000"/>
                </a:solidFill>
              </a:rPr>
              <a:t/>
            </a:r>
            <a:br>
              <a:rPr lang="en-US" sz="1400" b="1" dirty="0">
                <a:solidFill>
                  <a:srgbClr val="000000"/>
                </a:solidFill>
              </a:rPr>
            </a:br>
            <a:r>
              <a:rPr lang="en-US" sz="1400" dirty="0">
                <a:solidFill>
                  <a:srgbClr val="000000"/>
                </a:solidFill>
              </a:rPr>
              <a:t>Microscopy: surfaces</a:t>
            </a:r>
          </a:p>
          <a:p>
            <a:pPr marL="342900" indent="-342900">
              <a:buFont typeface="+mj-lt"/>
              <a:buAutoNum type="arabicPeriod" startAt="10"/>
            </a:pPr>
            <a:r>
              <a:rPr lang="en-US" sz="1400" b="1" dirty="0" err="1">
                <a:solidFill>
                  <a:srgbClr val="000000"/>
                </a:solidFill>
              </a:rPr>
              <a:t>Transfer_XPS</a:t>
            </a:r>
            <a:r>
              <a:rPr lang="en-US" sz="1400" b="1" dirty="0">
                <a:solidFill>
                  <a:srgbClr val="000000"/>
                </a:solidFill>
              </a:rPr>
              <a:t/>
            </a:r>
            <a:br>
              <a:rPr lang="en-US" sz="1400" b="1" dirty="0">
                <a:solidFill>
                  <a:srgbClr val="000000"/>
                </a:solidFill>
              </a:rPr>
            </a:br>
            <a:r>
              <a:rPr lang="en-US" sz="1400" dirty="0">
                <a:solidFill>
                  <a:srgbClr val="000000"/>
                </a:solidFill>
              </a:rPr>
              <a:t>Electronic structure: surfaces &amp; </a:t>
            </a:r>
            <a:r>
              <a:rPr lang="en-US" sz="1400" dirty="0" smtClean="0">
                <a:solidFill>
                  <a:srgbClr val="000000"/>
                </a:solidFill>
              </a:rPr>
              <a:t>gases</a:t>
            </a:r>
          </a:p>
          <a:p>
            <a:pPr marL="342900" indent="-342900">
              <a:buFont typeface="+mj-lt"/>
              <a:buAutoNum type="arabicPeriod" startAt="12"/>
            </a:pPr>
            <a:r>
              <a:rPr lang="en-US" sz="1400" b="1" dirty="0" err="1">
                <a:solidFill>
                  <a:srgbClr val="000000"/>
                </a:solidFill>
              </a:rPr>
              <a:t>CoSAXS</a:t>
            </a:r>
            <a:r>
              <a:rPr lang="en-US" sz="1400" b="1" dirty="0">
                <a:solidFill>
                  <a:srgbClr val="000000"/>
                </a:solidFill>
              </a:rPr>
              <a:t/>
            </a:r>
            <a:br>
              <a:rPr lang="en-US" sz="1400" b="1" dirty="0">
                <a:solidFill>
                  <a:srgbClr val="000000"/>
                </a:solidFill>
              </a:rPr>
            </a:br>
            <a:r>
              <a:rPr lang="en-US" sz="1400" dirty="0">
                <a:solidFill>
                  <a:srgbClr val="000000"/>
                </a:solidFill>
              </a:rPr>
              <a:t>Geometric structure &amp; correlation: (bio) liquids</a:t>
            </a:r>
          </a:p>
          <a:p>
            <a:pPr marL="342900" indent="-342900">
              <a:buFont typeface="+mj-lt"/>
              <a:buAutoNum type="arabicPeriod" startAt="12"/>
            </a:pPr>
            <a:r>
              <a:rPr lang="en-US" sz="1400" b="1" dirty="0">
                <a:solidFill>
                  <a:srgbClr val="000000"/>
                </a:solidFill>
              </a:rPr>
              <a:t>Soft</a:t>
            </a:r>
            <a:r>
              <a:rPr lang="en-US" sz="1400" b="1" i="1" dirty="0">
                <a:solidFill>
                  <a:srgbClr val="000000"/>
                </a:solidFill>
              </a:rPr>
              <a:t>i</a:t>
            </a:r>
            <a:r>
              <a:rPr lang="en-US" sz="1400" b="1" dirty="0">
                <a:solidFill>
                  <a:srgbClr val="000000"/>
                </a:solidFill>
              </a:rPr>
              <a:t>MAX</a:t>
            </a:r>
            <a:br>
              <a:rPr lang="en-US" sz="1400" b="1" dirty="0">
                <a:solidFill>
                  <a:srgbClr val="000000"/>
                </a:solidFill>
              </a:rPr>
            </a:br>
            <a:r>
              <a:rPr lang="en-US" sz="1400" dirty="0">
                <a:solidFill>
                  <a:srgbClr val="000000"/>
                </a:solidFill>
              </a:rPr>
              <a:t>Microscopy &amp; method </a:t>
            </a:r>
            <a:r>
              <a:rPr lang="en-US" sz="1400" dirty="0" smtClean="0">
                <a:solidFill>
                  <a:srgbClr val="000000"/>
                </a:solidFill>
              </a:rPr>
              <a:t>development</a:t>
            </a:r>
            <a:endParaRPr lang="en-US" sz="1400" dirty="0">
              <a:solidFill>
                <a:srgbClr val="000000"/>
              </a:solidFill>
            </a:endParaRPr>
          </a:p>
        </p:txBody>
      </p:sp>
      <p:sp>
        <p:nvSpPr>
          <p:cNvPr id="47" name="Rectangle 46"/>
          <p:cNvSpPr/>
          <p:nvPr/>
        </p:nvSpPr>
        <p:spPr>
          <a:xfrm>
            <a:off x="7884368" y="6309320"/>
            <a:ext cx="1259632" cy="57606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TextBox 47"/>
          <p:cNvSpPr txBox="1"/>
          <p:nvPr/>
        </p:nvSpPr>
        <p:spPr>
          <a:xfrm>
            <a:off x="4371705" y="4653136"/>
            <a:ext cx="4108398" cy="2246769"/>
          </a:xfrm>
          <a:prstGeom prst="rect">
            <a:avLst/>
          </a:prstGeom>
          <a:noFill/>
          <a:ln>
            <a:noFill/>
          </a:ln>
        </p:spPr>
        <p:txBody>
          <a:bodyPr wrap="square" rtlCol="0">
            <a:spAutoFit/>
          </a:bodyPr>
          <a:lstStyle/>
          <a:p>
            <a:pPr marL="342900" indent="-342900">
              <a:buFont typeface="+mj-lt"/>
              <a:buAutoNum type="arabicPeriod" startAt="14"/>
            </a:pPr>
            <a:r>
              <a:rPr lang="en-US" sz="1400" b="1" dirty="0" smtClean="0"/>
              <a:t>DanMAX</a:t>
            </a:r>
            <a:r>
              <a:rPr lang="en-US" sz="1400" b="1" dirty="0"/>
              <a:t/>
            </a:r>
            <a:br>
              <a:rPr lang="en-US" sz="1400" b="1" dirty="0"/>
            </a:br>
            <a:r>
              <a:rPr lang="en-US" sz="1400" dirty="0" smtClean="0"/>
              <a:t>Powder diffraction &amp; imaging:  materials science</a:t>
            </a:r>
          </a:p>
          <a:p>
            <a:pPr marL="342900" indent="-342900">
              <a:buFont typeface="+mj-lt"/>
              <a:buAutoNum type="arabicPeriod" startAt="14"/>
            </a:pPr>
            <a:r>
              <a:rPr lang="en-US" sz="1400" b="1" dirty="0" smtClean="0">
                <a:solidFill>
                  <a:schemeClr val="tx2"/>
                </a:solidFill>
              </a:rPr>
              <a:t>ForMAX</a:t>
            </a:r>
            <a:r>
              <a:rPr lang="en-US" sz="1400" b="1" dirty="0">
                <a:solidFill>
                  <a:schemeClr val="tx2"/>
                </a:solidFill>
              </a:rPr>
              <a:t/>
            </a:r>
            <a:br>
              <a:rPr lang="en-US" sz="1400" b="1" dirty="0">
                <a:solidFill>
                  <a:schemeClr val="tx2"/>
                </a:solidFill>
              </a:rPr>
            </a:br>
            <a:r>
              <a:rPr lang="en-US" sz="1400" dirty="0" smtClean="0">
                <a:solidFill>
                  <a:schemeClr val="tx2"/>
                </a:solidFill>
              </a:rPr>
              <a:t>Wood &amp; paper: structure &amp; processing</a:t>
            </a:r>
          </a:p>
          <a:p>
            <a:pPr marL="342900" indent="-342900">
              <a:buFont typeface="+mj-lt"/>
              <a:buAutoNum type="arabicPeriod" startAt="14"/>
            </a:pPr>
            <a:r>
              <a:rPr lang="en-US" sz="1400" b="1" dirty="0" smtClean="0">
                <a:solidFill>
                  <a:schemeClr val="tx2"/>
                </a:solidFill>
              </a:rPr>
              <a:t>MicroMAX</a:t>
            </a:r>
            <a:r>
              <a:rPr lang="en-US" sz="1400" dirty="0" smtClean="0">
                <a:solidFill>
                  <a:schemeClr val="tx2"/>
                </a:solidFill>
              </a:rPr>
              <a:t/>
            </a:r>
            <a:br>
              <a:rPr lang="en-US" sz="1400" dirty="0" smtClean="0">
                <a:solidFill>
                  <a:schemeClr val="tx2"/>
                </a:solidFill>
              </a:rPr>
            </a:br>
            <a:r>
              <a:rPr lang="en-US" sz="1400" dirty="0" smtClean="0">
                <a:solidFill>
                  <a:schemeClr val="tx2"/>
                </a:solidFill>
              </a:rPr>
              <a:t>Most relevant (difficult) protein structures</a:t>
            </a:r>
          </a:p>
          <a:p>
            <a:pPr marL="342900" indent="-342900">
              <a:buFont typeface="+mj-lt"/>
              <a:buAutoNum type="arabicPeriod" startAt="14"/>
            </a:pPr>
            <a:r>
              <a:rPr lang="en-US" sz="1400" b="1" dirty="0" smtClean="0">
                <a:solidFill>
                  <a:schemeClr val="tx2"/>
                </a:solidFill>
              </a:rPr>
              <a:t>DiffMAX</a:t>
            </a:r>
            <a:br>
              <a:rPr lang="en-US" sz="1400" b="1" dirty="0" smtClean="0">
                <a:solidFill>
                  <a:schemeClr val="tx2"/>
                </a:solidFill>
              </a:rPr>
            </a:br>
            <a:r>
              <a:rPr lang="en-US" sz="1400" dirty="0" smtClean="0">
                <a:solidFill>
                  <a:schemeClr val="tx2"/>
                </a:solidFill>
              </a:rPr>
              <a:t>Crystal structure of bulk &amp; surface</a:t>
            </a:r>
          </a:p>
          <a:p>
            <a:pPr marL="342900" indent="-342900">
              <a:buFont typeface="+mj-lt"/>
              <a:buAutoNum type="arabicPeriod" startAt="14"/>
            </a:pPr>
            <a:r>
              <a:rPr lang="en-US" sz="1400" b="1" dirty="0" smtClean="0">
                <a:solidFill>
                  <a:schemeClr val="tx2"/>
                </a:solidFill>
              </a:rPr>
              <a:t>iMAX</a:t>
            </a:r>
            <a:r>
              <a:rPr lang="en-US" sz="1400" dirty="0" smtClean="0">
                <a:solidFill>
                  <a:schemeClr val="tx2"/>
                </a:solidFill>
              </a:rPr>
              <a:t/>
            </a:r>
            <a:br>
              <a:rPr lang="en-US" sz="1400" dirty="0" smtClean="0">
                <a:solidFill>
                  <a:schemeClr val="tx2"/>
                </a:solidFill>
              </a:rPr>
            </a:br>
            <a:r>
              <a:rPr lang="en-US" sz="1400" dirty="0" smtClean="0">
                <a:solidFill>
                  <a:schemeClr val="tx2"/>
                </a:solidFill>
              </a:rPr>
              <a:t>Imaging of engineering materials</a:t>
            </a:r>
            <a:endParaRPr lang="en-US" sz="1400" b="1" dirty="0" smtClean="0">
              <a:solidFill>
                <a:schemeClr val="tx2"/>
              </a:solidFill>
            </a:endParaRPr>
          </a:p>
        </p:txBody>
      </p:sp>
      <p:pic>
        <p:nvPicPr>
          <p:cNvPr id="49" name="Picture 48"/>
          <p:cNvPicPr>
            <a:picLocks noChangeAspect="1"/>
          </p:cNvPicPr>
          <p:nvPr/>
        </p:nvPicPr>
        <p:blipFill>
          <a:blip r:embed="rId3"/>
          <a:stretch>
            <a:fillRect/>
          </a:stretch>
        </p:blipFill>
        <p:spPr>
          <a:xfrm>
            <a:off x="2918576" y="4248792"/>
            <a:ext cx="359101" cy="238967"/>
          </a:xfrm>
          <a:prstGeom prst="rect">
            <a:avLst/>
          </a:prstGeom>
        </p:spPr>
      </p:pic>
      <p:pic>
        <p:nvPicPr>
          <p:cNvPr id="50" name="Picture 49"/>
          <p:cNvPicPr>
            <a:picLocks noChangeAspect="1"/>
          </p:cNvPicPr>
          <p:nvPr/>
        </p:nvPicPr>
        <p:blipFill>
          <a:blip r:embed="rId4"/>
          <a:stretch>
            <a:fillRect/>
          </a:stretch>
        </p:blipFill>
        <p:spPr>
          <a:xfrm>
            <a:off x="2413582" y="4248792"/>
            <a:ext cx="351347" cy="238967"/>
          </a:xfrm>
          <a:prstGeom prst="rect">
            <a:avLst/>
          </a:prstGeom>
        </p:spPr>
      </p:pic>
      <p:pic>
        <p:nvPicPr>
          <p:cNvPr id="51" name="Picture 50" descr="VR_LOGO_1_RGB.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72400" y="840941"/>
            <a:ext cx="827584" cy="787859"/>
          </a:xfrm>
          <a:prstGeom prst="rect">
            <a:avLst/>
          </a:prstGeom>
        </p:spPr>
      </p:pic>
      <p:grpSp>
        <p:nvGrpSpPr>
          <p:cNvPr id="5" name="Group 4"/>
          <p:cNvGrpSpPr/>
          <p:nvPr/>
        </p:nvGrpSpPr>
        <p:grpSpPr>
          <a:xfrm>
            <a:off x="202069" y="14064"/>
            <a:ext cx="7826315" cy="750640"/>
            <a:chOff x="56417" y="2632802"/>
            <a:chExt cx="9052087" cy="868206"/>
          </a:xfrm>
          <a:solidFill>
            <a:schemeClr val="bg1"/>
          </a:solidFill>
        </p:grpSpPr>
        <p:pic>
          <p:nvPicPr>
            <p:cNvPr id="6" name="Picture 1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206595" y="2743118"/>
              <a:ext cx="667602" cy="647574"/>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11"/>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964806" y="2739619"/>
              <a:ext cx="654572" cy="654572"/>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709987" y="2722115"/>
              <a:ext cx="616100" cy="68958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416700" y="2792569"/>
              <a:ext cx="691804" cy="548672"/>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1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6417" y="2632802"/>
              <a:ext cx="721374" cy="868206"/>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17"/>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868400" y="2649674"/>
              <a:ext cx="834460" cy="834462"/>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289002" y="2812448"/>
              <a:ext cx="826984" cy="508914"/>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19"/>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473744" y="2786604"/>
              <a:ext cx="572526" cy="560602"/>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20"/>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136879" y="2739847"/>
              <a:ext cx="654116" cy="654116"/>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881604" y="2764737"/>
              <a:ext cx="596382" cy="604336"/>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22"/>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793469" y="2772071"/>
              <a:ext cx="589666" cy="589668"/>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2"/>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4568595" y="2689026"/>
              <a:ext cx="629798" cy="755758"/>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 name="Picture 1"/>
          <p:cNvPicPr>
            <a:picLocks noChangeAspect="1"/>
          </p:cNvPicPr>
          <p:nvPr/>
        </p:nvPicPr>
        <p:blipFill>
          <a:blip r:embed="rId18"/>
          <a:stretch>
            <a:fillRect/>
          </a:stretch>
        </p:blipFill>
        <p:spPr>
          <a:xfrm>
            <a:off x="7956376" y="4725144"/>
            <a:ext cx="288032" cy="217971"/>
          </a:xfrm>
          <a:prstGeom prst="rect">
            <a:avLst/>
          </a:prstGeom>
        </p:spPr>
      </p:pic>
      <p:pic>
        <p:nvPicPr>
          <p:cNvPr id="4" name="Picture 9"/>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8118977" y="116632"/>
            <a:ext cx="917519" cy="60495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9" name="Group 18"/>
          <p:cNvGrpSpPr/>
          <p:nvPr/>
        </p:nvGrpSpPr>
        <p:grpSpPr>
          <a:xfrm>
            <a:off x="3203848" y="692696"/>
            <a:ext cx="5112568" cy="3672408"/>
            <a:chOff x="3203848" y="692696"/>
            <a:chExt cx="5112568" cy="3672408"/>
          </a:xfrm>
        </p:grpSpPr>
        <p:grpSp>
          <p:nvGrpSpPr>
            <p:cNvPr id="45" name="Group 44"/>
            <p:cNvGrpSpPr/>
            <p:nvPr/>
          </p:nvGrpSpPr>
          <p:grpSpPr>
            <a:xfrm>
              <a:off x="3203848" y="692696"/>
              <a:ext cx="5112568" cy="3672408"/>
              <a:chOff x="3203848" y="908720"/>
              <a:chExt cx="5112568" cy="3672408"/>
            </a:xfrm>
          </p:grpSpPr>
          <p:sp>
            <p:nvSpPr>
              <p:cNvPr id="20" name="Oval 19"/>
              <p:cNvSpPr/>
              <p:nvPr/>
            </p:nvSpPr>
            <p:spPr>
              <a:xfrm>
                <a:off x="3419872" y="1844824"/>
                <a:ext cx="360040" cy="360040"/>
              </a:xfrm>
              <a:prstGeom prst="ellipse">
                <a:avLst/>
              </a:prstGeom>
              <a:solidFill>
                <a:schemeClr val="bg1">
                  <a:alpha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8</a:t>
                </a:r>
                <a:endParaRPr lang="en-US" dirty="0">
                  <a:solidFill>
                    <a:schemeClr val="tx1"/>
                  </a:solidFill>
                </a:endParaRPr>
              </a:p>
            </p:txBody>
          </p:sp>
          <p:sp>
            <p:nvSpPr>
              <p:cNvPr id="21" name="Oval 20"/>
              <p:cNvSpPr/>
              <p:nvPr/>
            </p:nvSpPr>
            <p:spPr>
              <a:xfrm>
                <a:off x="5076056" y="4005064"/>
                <a:ext cx="360040" cy="360040"/>
              </a:xfrm>
              <a:prstGeom prst="ellipse">
                <a:avLst/>
              </a:prstGeom>
              <a:solidFill>
                <a:schemeClr val="bg1">
                  <a:alpha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4</a:t>
                </a:r>
                <a:endParaRPr lang="en-US" dirty="0">
                  <a:solidFill>
                    <a:schemeClr val="tx1"/>
                  </a:solidFill>
                </a:endParaRPr>
              </a:p>
            </p:txBody>
          </p:sp>
          <p:sp>
            <p:nvSpPr>
              <p:cNvPr id="22" name="Oval 21"/>
              <p:cNvSpPr/>
              <p:nvPr/>
            </p:nvSpPr>
            <p:spPr>
              <a:xfrm>
                <a:off x="6012160" y="4221088"/>
                <a:ext cx="360040" cy="360040"/>
              </a:xfrm>
              <a:prstGeom prst="ellipse">
                <a:avLst/>
              </a:prstGeom>
              <a:solidFill>
                <a:schemeClr val="bg1">
                  <a:alpha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3</a:t>
                </a:r>
                <a:endParaRPr lang="en-US" dirty="0">
                  <a:solidFill>
                    <a:schemeClr val="tx1"/>
                  </a:solidFill>
                </a:endParaRPr>
              </a:p>
            </p:txBody>
          </p:sp>
          <p:sp>
            <p:nvSpPr>
              <p:cNvPr id="23" name="Oval 22"/>
              <p:cNvSpPr/>
              <p:nvPr/>
            </p:nvSpPr>
            <p:spPr>
              <a:xfrm>
                <a:off x="7956376" y="2420888"/>
                <a:ext cx="360040" cy="360040"/>
              </a:xfrm>
              <a:prstGeom prst="ellipse">
                <a:avLst/>
              </a:prstGeom>
              <a:solidFill>
                <a:schemeClr val="bg1">
                  <a:alpha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2</a:t>
                </a:r>
                <a:endParaRPr lang="en-US" dirty="0">
                  <a:solidFill>
                    <a:schemeClr val="tx1"/>
                  </a:solidFill>
                </a:endParaRPr>
              </a:p>
            </p:txBody>
          </p:sp>
          <p:sp>
            <p:nvSpPr>
              <p:cNvPr id="24" name="Oval 23"/>
              <p:cNvSpPr/>
              <p:nvPr/>
            </p:nvSpPr>
            <p:spPr>
              <a:xfrm>
                <a:off x="7524328" y="1196752"/>
                <a:ext cx="360040" cy="360040"/>
              </a:xfrm>
              <a:prstGeom prst="ellipse">
                <a:avLst/>
              </a:prstGeom>
              <a:solidFill>
                <a:schemeClr val="bg1">
                  <a:alpha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1</a:t>
                </a:r>
                <a:endParaRPr lang="en-US" dirty="0">
                  <a:solidFill>
                    <a:schemeClr val="tx1"/>
                  </a:solidFill>
                </a:endParaRPr>
              </a:p>
            </p:txBody>
          </p:sp>
          <p:sp>
            <p:nvSpPr>
              <p:cNvPr id="25" name="Oval 24"/>
              <p:cNvSpPr/>
              <p:nvPr/>
            </p:nvSpPr>
            <p:spPr>
              <a:xfrm>
                <a:off x="4932040" y="1268760"/>
                <a:ext cx="360040" cy="360040"/>
              </a:xfrm>
              <a:prstGeom prst="ellipse">
                <a:avLst/>
              </a:prstGeom>
              <a:solidFill>
                <a:schemeClr val="bg1">
                  <a:alpha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6</a:t>
                </a:r>
                <a:endParaRPr lang="en-US" dirty="0">
                  <a:solidFill>
                    <a:schemeClr val="tx1"/>
                  </a:solidFill>
                </a:endParaRPr>
              </a:p>
            </p:txBody>
          </p:sp>
          <p:sp>
            <p:nvSpPr>
              <p:cNvPr id="26" name="Oval 25"/>
              <p:cNvSpPr/>
              <p:nvPr/>
            </p:nvSpPr>
            <p:spPr>
              <a:xfrm>
                <a:off x="4427984" y="1628800"/>
                <a:ext cx="360040" cy="360040"/>
              </a:xfrm>
              <a:prstGeom prst="ellipse">
                <a:avLst/>
              </a:prstGeom>
              <a:solidFill>
                <a:schemeClr val="bg1">
                  <a:alpha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5</a:t>
                </a:r>
                <a:endParaRPr lang="en-US" dirty="0">
                  <a:solidFill>
                    <a:schemeClr val="tx1"/>
                  </a:solidFill>
                </a:endParaRPr>
              </a:p>
            </p:txBody>
          </p:sp>
          <p:sp>
            <p:nvSpPr>
              <p:cNvPr id="27" name="Oval 26"/>
              <p:cNvSpPr/>
              <p:nvPr/>
            </p:nvSpPr>
            <p:spPr>
              <a:xfrm>
                <a:off x="3491880" y="908720"/>
                <a:ext cx="360040" cy="360040"/>
              </a:xfrm>
              <a:prstGeom prst="ellipse">
                <a:avLst/>
              </a:prstGeom>
              <a:solidFill>
                <a:schemeClr val="bg1">
                  <a:alpha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7</a:t>
                </a:r>
                <a:endParaRPr lang="en-US" dirty="0">
                  <a:solidFill>
                    <a:schemeClr val="tx1"/>
                  </a:solidFill>
                </a:endParaRPr>
              </a:p>
            </p:txBody>
          </p:sp>
          <p:sp>
            <p:nvSpPr>
              <p:cNvPr id="28" name="Oval 27"/>
              <p:cNvSpPr/>
              <p:nvPr/>
            </p:nvSpPr>
            <p:spPr>
              <a:xfrm>
                <a:off x="4067944" y="1988840"/>
                <a:ext cx="360040" cy="360040"/>
              </a:xfrm>
              <a:prstGeom prst="ellipse">
                <a:avLst/>
              </a:prstGeom>
              <a:solidFill>
                <a:schemeClr val="bg1">
                  <a:alpha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9</a:t>
                </a:r>
                <a:endParaRPr lang="en-US" dirty="0">
                  <a:solidFill>
                    <a:schemeClr val="tx1"/>
                  </a:solidFill>
                </a:endParaRPr>
              </a:p>
            </p:txBody>
          </p:sp>
          <p:sp>
            <p:nvSpPr>
              <p:cNvPr id="40" name="Oval 39"/>
              <p:cNvSpPr/>
              <p:nvPr/>
            </p:nvSpPr>
            <p:spPr>
              <a:xfrm>
                <a:off x="3203848" y="1484784"/>
                <a:ext cx="360040" cy="360040"/>
              </a:xfrm>
              <a:prstGeom prst="ellipse">
                <a:avLst/>
              </a:prstGeom>
              <a:solidFill>
                <a:schemeClr val="bg1">
                  <a:alpha val="40000"/>
                </a:schemeClr>
              </a:solidFill>
            </p:spPr>
            <p:style>
              <a:lnRef idx="1">
                <a:schemeClr val="accent1"/>
              </a:lnRef>
              <a:fillRef idx="3">
                <a:schemeClr val="accent1"/>
              </a:fillRef>
              <a:effectRef idx="2">
                <a:schemeClr val="accent1"/>
              </a:effectRef>
              <a:fontRef idx="minor">
                <a:schemeClr val="lt1"/>
              </a:fontRef>
            </p:style>
            <p:txBody>
              <a:bodyPr wrap="none" lIns="36000" tIns="36000" rIns="36000" bIns="36000" rtlCol="0" anchor="ctr">
                <a:noAutofit/>
              </a:bodyPr>
              <a:lstStyle/>
              <a:p>
                <a:pPr algn="ctr"/>
                <a:r>
                  <a:rPr lang="en-US" dirty="0" smtClean="0">
                    <a:solidFill>
                      <a:schemeClr val="tx1"/>
                    </a:solidFill>
                  </a:rPr>
                  <a:t>10</a:t>
                </a:r>
                <a:endParaRPr lang="en-US" dirty="0">
                  <a:solidFill>
                    <a:schemeClr val="tx1"/>
                  </a:solidFill>
                </a:endParaRPr>
              </a:p>
            </p:txBody>
          </p:sp>
          <p:sp>
            <p:nvSpPr>
              <p:cNvPr id="41" name="Oval 40"/>
              <p:cNvSpPr/>
              <p:nvPr/>
            </p:nvSpPr>
            <p:spPr>
              <a:xfrm>
                <a:off x="4572000" y="3573016"/>
                <a:ext cx="360040" cy="360040"/>
              </a:xfrm>
              <a:prstGeom prst="ellipse">
                <a:avLst/>
              </a:prstGeom>
              <a:solidFill>
                <a:schemeClr val="bg1">
                  <a:alpha val="40000"/>
                </a:schemeClr>
              </a:solidFill>
            </p:spPr>
            <p:style>
              <a:lnRef idx="1">
                <a:schemeClr val="accent1"/>
              </a:lnRef>
              <a:fillRef idx="3">
                <a:schemeClr val="accent1"/>
              </a:fillRef>
              <a:effectRef idx="2">
                <a:schemeClr val="accent1"/>
              </a:effectRef>
              <a:fontRef idx="minor">
                <a:schemeClr val="lt1"/>
              </a:fontRef>
            </p:style>
            <p:txBody>
              <a:bodyPr wrap="none" lIns="36000" tIns="36000" rIns="36000" bIns="36000" rtlCol="0" anchor="ctr">
                <a:noAutofit/>
              </a:bodyPr>
              <a:lstStyle/>
              <a:p>
                <a:pPr algn="ctr"/>
                <a:r>
                  <a:rPr lang="en-US" dirty="0" smtClean="0">
                    <a:solidFill>
                      <a:schemeClr val="tx1"/>
                    </a:solidFill>
                  </a:rPr>
                  <a:t>12</a:t>
                </a:r>
                <a:endParaRPr lang="en-US" dirty="0">
                  <a:solidFill>
                    <a:schemeClr val="tx1"/>
                  </a:solidFill>
                </a:endParaRPr>
              </a:p>
            </p:txBody>
          </p:sp>
          <p:sp>
            <p:nvSpPr>
              <p:cNvPr id="42" name="Oval 41"/>
              <p:cNvSpPr/>
              <p:nvPr/>
            </p:nvSpPr>
            <p:spPr>
              <a:xfrm>
                <a:off x="3851920" y="1124744"/>
                <a:ext cx="360040" cy="360040"/>
              </a:xfrm>
              <a:prstGeom prst="ellipse">
                <a:avLst/>
              </a:prstGeom>
              <a:solidFill>
                <a:schemeClr val="bg1">
                  <a:alpha val="40000"/>
                </a:schemeClr>
              </a:solidFill>
            </p:spPr>
            <p:style>
              <a:lnRef idx="1">
                <a:schemeClr val="accent1"/>
              </a:lnRef>
              <a:fillRef idx="3">
                <a:schemeClr val="accent1"/>
              </a:fillRef>
              <a:effectRef idx="2">
                <a:schemeClr val="accent1"/>
              </a:effectRef>
              <a:fontRef idx="minor">
                <a:schemeClr val="lt1"/>
              </a:fontRef>
            </p:style>
            <p:txBody>
              <a:bodyPr wrap="none" lIns="36000" tIns="36000" rIns="36000" bIns="36000" rtlCol="0" anchor="ctr">
                <a:noAutofit/>
              </a:bodyPr>
              <a:lstStyle/>
              <a:p>
                <a:pPr algn="ctr"/>
                <a:r>
                  <a:rPr lang="en-US" dirty="0" smtClean="0">
                    <a:solidFill>
                      <a:schemeClr val="tx1"/>
                    </a:solidFill>
                  </a:rPr>
                  <a:t>11</a:t>
                </a:r>
                <a:endParaRPr lang="en-US" dirty="0">
                  <a:solidFill>
                    <a:schemeClr val="tx1"/>
                  </a:solidFill>
                </a:endParaRPr>
              </a:p>
            </p:txBody>
          </p:sp>
          <p:sp>
            <p:nvSpPr>
              <p:cNvPr id="44" name="Oval 43"/>
              <p:cNvSpPr/>
              <p:nvPr/>
            </p:nvSpPr>
            <p:spPr>
              <a:xfrm>
                <a:off x="4283968" y="2996952"/>
                <a:ext cx="360040" cy="360040"/>
              </a:xfrm>
              <a:prstGeom prst="ellipse">
                <a:avLst/>
              </a:prstGeom>
              <a:solidFill>
                <a:schemeClr val="bg1">
                  <a:alpha val="40000"/>
                </a:schemeClr>
              </a:solidFill>
            </p:spPr>
            <p:style>
              <a:lnRef idx="1">
                <a:schemeClr val="accent1"/>
              </a:lnRef>
              <a:fillRef idx="3">
                <a:schemeClr val="accent1"/>
              </a:fillRef>
              <a:effectRef idx="2">
                <a:schemeClr val="accent1"/>
              </a:effectRef>
              <a:fontRef idx="minor">
                <a:schemeClr val="lt1"/>
              </a:fontRef>
            </p:style>
            <p:txBody>
              <a:bodyPr wrap="none" lIns="36000" tIns="36000" rIns="36000" bIns="36000" rtlCol="0" anchor="ctr">
                <a:noAutofit/>
              </a:bodyPr>
              <a:lstStyle/>
              <a:p>
                <a:pPr algn="ctr"/>
                <a:r>
                  <a:rPr lang="en-US" dirty="0" smtClean="0">
                    <a:solidFill>
                      <a:schemeClr val="tx1"/>
                    </a:solidFill>
                  </a:rPr>
                  <a:t>13</a:t>
                </a:r>
                <a:endParaRPr lang="en-US" dirty="0">
                  <a:solidFill>
                    <a:schemeClr val="tx1"/>
                  </a:solidFill>
                </a:endParaRPr>
              </a:p>
            </p:txBody>
          </p:sp>
        </p:grpSp>
        <p:sp>
          <p:nvSpPr>
            <p:cNvPr id="53" name="Oval 52"/>
            <p:cNvSpPr/>
            <p:nvPr/>
          </p:nvSpPr>
          <p:spPr>
            <a:xfrm>
              <a:off x="4283968" y="2348880"/>
              <a:ext cx="360040" cy="360040"/>
            </a:xfrm>
            <a:prstGeom prst="ellipse">
              <a:avLst/>
            </a:prstGeom>
            <a:solidFill>
              <a:schemeClr val="bg1">
                <a:alpha val="40000"/>
              </a:schemeClr>
            </a:solidFill>
          </p:spPr>
          <p:style>
            <a:lnRef idx="1">
              <a:schemeClr val="accent1"/>
            </a:lnRef>
            <a:fillRef idx="3">
              <a:schemeClr val="accent1"/>
            </a:fillRef>
            <a:effectRef idx="2">
              <a:schemeClr val="accent1"/>
            </a:effectRef>
            <a:fontRef idx="minor">
              <a:schemeClr val="lt1"/>
            </a:fontRef>
          </p:style>
          <p:txBody>
            <a:bodyPr wrap="none" lIns="36000" tIns="36000" rIns="36000" bIns="36000" rtlCol="0" anchor="ctr">
              <a:noAutofit/>
            </a:bodyPr>
            <a:lstStyle/>
            <a:p>
              <a:pPr algn="ctr"/>
              <a:r>
                <a:rPr lang="en-US" dirty="0" smtClean="0">
                  <a:solidFill>
                    <a:schemeClr val="tx1"/>
                  </a:solidFill>
                </a:rPr>
                <a:t>14</a:t>
              </a:r>
              <a:endParaRPr lang="en-US" dirty="0">
                <a:solidFill>
                  <a:schemeClr val="tx1"/>
                </a:solidFill>
              </a:endParaRPr>
            </a:p>
          </p:txBody>
        </p:sp>
      </p:grpSp>
      <p:sp>
        <p:nvSpPr>
          <p:cNvPr id="79" name="Oval 78"/>
          <p:cNvSpPr/>
          <p:nvPr/>
        </p:nvSpPr>
        <p:spPr>
          <a:xfrm>
            <a:off x="6660232" y="3789040"/>
            <a:ext cx="360040" cy="360040"/>
          </a:xfrm>
          <a:prstGeom prst="ellipse">
            <a:avLst/>
          </a:prstGeom>
          <a:solidFill>
            <a:schemeClr val="bg1">
              <a:alpha val="40000"/>
            </a:schemeClr>
          </a:solidFill>
        </p:spPr>
        <p:style>
          <a:lnRef idx="1">
            <a:schemeClr val="accent1"/>
          </a:lnRef>
          <a:fillRef idx="3">
            <a:schemeClr val="accent1"/>
          </a:fillRef>
          <a:effectRef idx="2">
            <a:schemeClr val="accent1"/>
          </a:effectRef>
          <a:fontRef idx="minor">
            <a:schemeClr val="lt1"/>
          </a:fontRef>
        </p:style>
        <p:txBody>
          <a:bodyPr wrap="none" lIns="36000" tIns="36000" rIns="36000" bIns="36000" rtlCol="0" anchor="ctr">
            <a:noAutofit/>
          </a:bodyPr>
          <a:lstStyle/>
          <a:p>
            <a:pPr algn="ctr"/>
            <a:r>
              <a:rPr lang="en-US" dirty="0" smtClean="0">
                <a:solidFill>
                  <a:schemeClr val="tx2"/>
                </a:solidFill>
              </a:rPr>
              <a:t>15</a:t>
            </a:r>
            <a:endParaRPr lang="en-US" dirty="0">
              <a:solidFill>
                <a:schemeClr val="tx2"/>
              </a:solidFill>
            </a:endParaRPr>
          </a:p>
        </p:txBody>
      </p:sp>
      <p:sp>
        <p:nvSpPr>
          <p:cNvPr id="3" name="TextBox 2"/>
          <p:cNvSpPr txBox="1"/>
          <p:nvPr/>
        </p:nvSpPr>
        <p:spPr>
          <a:xfrm>
            <a:off x="-361091" y="1332376"/>
            <a:ext cx="184666" cy="369332"/>
          </a:xfrm>
          <a:prstGeom prst="rect">
            <a:avLst/>
          </a:prstGeom>
          <a:noFill/>
        </p:spPr>
        <p:txBody>
          <a:bodyPr wrap="none" rtlCol="0">
            <a:spAutoFit/>
          </a:bodyPr>
          <a:lstStyle/>
          <a:p>
            <a:endParaRPr lang="en-US" dirty="0" err="1" smtClean="0">
              <a:solidFill>
                <a:schemeClr val="accent1"/>
              </a:solidFill>
            </a:endParaRPr>
          </a:p>
        </p:txBody>
      </p:sp>
      <p:sp>
        <p:nvSpPr>
          <p:cNvPr id="29" name="TextBox 28"/>
          <p:cNvSpPr txBox="1"/>
          <p:nvPr/>
        </p:nvSpPr>
        <p:spPr>
          <a:xfrm>
            <a:off x="8172400" y="3537012"/>
            <a:ext cx="827584" cy="430887"/>
          </a:xfrm>
          <a:prstGeom prst="rect">
            <a:avLst/>
          </a:prstGeom>
          <a:noFill/>
        </p:spPr>
        <p:txBody>
          <a:bodyPr wrap="square" rtlCol="0">
            <a:spAutoFit/>
          </a:bodyPr>
          <a:lstStyle/>
          <a:p>
            <a:r>
              <a:rPr lang="sv-SE" sz="1100" dirty="0" smtClean="0">
                <a:solidFill>
                  <a:schemeClr val="accent1"/>
                </a:solidFill>
              </a:rPr>
              <a:t>Slide by C. Quitmann</a:t>
            </a:r>
            <a:endParaRPr lang="en-US" sz="1100" dirty="0" err="1" smtClean="0">
              <a:solidFill>
                <a:schemeClr val="accent1"/>
              </a:solidFill>
            </a:endParaRPr>
          </a:p>
        </p:txBody>
      </p:sp>
    </p:spTree>
    <p:extLst>
      <p:ext uri="{BB962C8B-B14F-4D97-AF65-F5344CB8AC3E}">
        <p14:creationId xmlns:p14="http://schemas.microsoft.com/office/powerpoint/2010/main" val="256355196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4|35.6|7.9|44.9"/>
</p:tagLst>
</file>

<file path=ppt/theme/theme1.xml><?xml version="1.0" encoding="utf-8"?>
<a:theme xmlns:a="http://schemas.openxmlformats.org/drawingml/2006/main" name="MAX IV template">
  <a:themeElements>
    <a:clrScheme name="MAX IV 2013">
      <a:dk1>
        <a:sysClr val="windowText" lastClr="000000"/>
      </a:dk1>
      <a:lt1>
        <a:srgbClr val="FFFFFF"/>
      </a:lt1>
      <a:dk2>
        <a:srgbClr val="97BF0D"/>
      </a:dk2>
      <a:lt2>
        <a:srgbClr val="F8B323"/>
      </a:lt2>
      <a:accent1>
        <a:srgbClr val="868689"/>
      </a:accent1>
      <a:accent2>
        <a:srgbClr val="A5A4A6"/>
      </a:accent2>
      <a:accent3>
        <a:srgbClr val="E0E0E0"/>
      </a:accent3>
      <a:accent4>
        <a:srgbClr val="97BF0D"/>
      </a:accent4>
      <a:accent5>
        <a:srgbClr val="FFDB9D"/>
      </a:accent5>
      <a:accent6>
        <a:srgbClr val="FFFFFF"/>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defRPr dirty="0" err="1" smtClean="0">
            <a:solidFill>
              <a:schemeClr val="accent1"/>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7748</TotalTime>
  <Words>1798</Words>
  <Application>Microsoft Office PowerPoint</Application>
  <PresentationFormat>On-screen Show (4:3)</PresentationFormat>
  <Paragraphs>424</Paragraphs>
  <Slides>60</Slides>
  <Notes>1</Notes>
  <HiddenSlides>25</HiddenSlides>
  <MMClips>0</MMClips>
  <ScaleCrop>false</ScaleCrop>
  <HeadingPairs>
    <vt:vector size="4" baseType="variant">
      <vt:variant>
        <vt:lpstr>Theme</vt:lpstr>
      </vt:variant>
      <vt:variant>
        <vt:i4>1</vt:i4>
      </vt:variant>
      <vt:variant>
        <vt:lpstr>Slide Titles</vt:lpstr>
      </vt:variant>
      <vt:variant>
        <vt:i4>60</vt:i4>
      </vt:variant>
    </vt:vector>
  </HeadingPairs>
  <TitlesOfParts>
    <vt:vector size="61" baseType="lpstr">
      <vt:lpstr>MAX IV template</vt:lpstr>
      <vt:lpstr>Highlights from MAX IV commissioning and operation</vt:lpstr>
      <vt:lpstr>Summary</vt:lpstr>
      <vt:lpstr>Conceptual Basis of the MAX IV Design</vt:lpstr>
      <vt:lpstr>The MAX IV Approach</vt:lpstr>
      <vt:lpstr>MAX IV – an overview</vt:lpstr>
      <vt:lpstr>PowerPoint Presentation</vt:lpstr>
      <vt:lpstr>MAX IV - An integrated Solution</vt:lpstr>
      <vt:lpstr>The MAX IV 3 GeV ring Lattice </vt:lpstr>
      <vt:lpstr>PowerPoint Presentation</vt:lpstr>
      <vt:lpstr>Project Timeline – MAX IV 3 GeV Ring</vt:lpstr>
      <vt:lpstr>3 GeV Ring Commissioning Timeline</vt:lpstr>
      <vt:lpstr>Early Commissioning Results</vt:lpstr>
      <vt:lpstr>Threading the beam – first turn – many turns</vt:lpstr>
      <vt:lpstr>First Stored Beam</vt:lpstr>
      <vt:lpstr>Linear Optics Characterization: Integer Tunes</vt:lpstr>
      <vt:lpstr>Bare Vertical Orbit</vt:lpstr>
      <vt:lpstr>LOCO: reduction in dispersion beating</vt:lpstr>
      <vt:lpstr>Beta-beat Reconstructed from LOCO</vt:lpstr>
      <vt:lpstr>BPM Offsets</vt:lpstr>
      <vt:lpstr>Orbit Stability / Slow Acquisition</vt:lpstr>
      <vt:lpstr>Aperture scans, scraper measurements</vt:lpstr>
      <vt:lpstr>Injection Efficiency&amp;Top-up (closed shutters) </vt:lpstr>
      <vt:lpstr>Collective Effects – Single Bunch</vt:lpstr>
      <vt:lpstr>Bunch Lengthening</vt:lpstr>
      <vt:lpstr>Collective Effects - Multibunch</vt:lpstr>
      <vt:lpstr>Bunch-By-Bunch feedback</vt:lpstr>
      <vt:lpstr>Vacuum System</vt:lpstr>
      <vt:lpstr>Insertion Devices 3 GeV ring</vt:lpstr>
      <vt:lpstr>Insertion Devices in the 3 GeV Ring</vt:lpstr>
      <vt:lpstr>Sigma polarized SR, 632.8 nm, SRW calculation (left) and measured image (right). The simulation is done for εx = 320 pm rad, βy = 1.5 m. Both figures show a 2 x 2 mm^2 area of the image plane. The fringe pattern is too weak to be visible.  Optical magnification of m=-2.28 is taken into account in the SRW model Horizontal opening angle: 6 mrad Vertical opening angle: 8 mrad Exposure time: 2.9 ms</vt:lpstr>
      <vt:lpstr>Horizontal intensity profile of imaged sigma polarized SR. Due to the reduced horizontal opening angle the fringe pattern is not as pronounced as it could be, but easier to understand and to calculate.   Present setup is limited by optical aberations (from misalignments) and surface quality from optical components (some are inherited from MAX II, MAX III). Steady improvements during the next weeks are planned. Camera linearity might also be an issue!  Challenges on the SRW model side are to include for example: variation of dipole field, variation of beta_x, variation of vertical opening angle, along the observed electron beam path.</vt:lpstr>
      <vt:lpstr>Vertical Emittance Measurement</vt:lpstr>
      <vt:lpstr>Beam parameters Thermionic Gun</vt:lpstr>
      <vt:lpstr>LINAC Mode Switching and Feedback</vt:lpstr>
      <vt:lpstr>Installation and Start of Commissioning 1.5 GeV Ring</vt:lpstr>
      <vt:lpstr>Main Problems/Difficulties</vt:lpstr>
      <vt:lpstr>Next Steps</vt:lpstr>
      <vt:lpstr>Future Perspectives</vt:lpstr>
      <vt:lpstr>Thank You !</vt:lpstr>
      <vt:lpstr>Backup slides</vt:lpstr>
      <vt:lpstr>PowerPoint Presentation</vt:lpstr>
      <vt:lpstr>Pulsed Magnets – Dipole Kickers</vt:lpstr>
      <vt:lpstr>MAX IV 3 GeV Ring DC Magnets</vt:lpstr>
      <vt:lpstr>DC Magnet Production History</vt:lpstr>
      <vt:lpstr>PowerPoint Presentation</vt:lpstr>
      <vt:lpstr>Chamber Production History</vt:lpstr>
      <vt:lpstr>MAX IV 3 GeV ring RF System</vt:lpstr>
      <vt:lpstr>Capture and Bunching</vt:lpstr>
      <vt:lpstr>Orbit Stability –  Fast Acquisition</vt:lpstr>
      <vt:lpstr>Beam parameters Thermionic Gun</vt:lpstr>
      <vt:lpstr>Compactedness is  the key !</vt:lpstr>
      <vt:lpstr>Beyond MAX IV – exploring future possibilities</vt:lpstr>
      <vt:lpstr>PowerPoint Presentation</vt:lpstr>
      <vt:lpstr>Current SR Projects using PM Technology (for dipole magnets)</vt:lpstr>
      <vt:lpstr>Diffraction Limited @ 10 keV within ~ 500 m</vt:lpstr>
      <vt:lpstr>PowerPoint Presentation</vt:lpstr>
      <vt:lpstr>Beyond MAX IV – an exercise</vt:lpstr>
      <vt:lpstr>Beyond MAX IV – an exercise 19-BA lattice in the MAX IV 3 GeV ring tunnel</vt:lpstr>
      <vt:lpstr> 19-BA lattice in the MAX IV 3 GeV ring tunnel - Dynamic and momentum aperture</vt:lpstr>
      <vt:lpstr>19-BA lattice in the MAX IV 3 GeV ring tunnel – Magnet Parameters</vt:lpstr>
    </vt:vector>
  </TitlesOfParts>
  <Company>MAX-lab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Beamline / Storage ring integration</dc:title>
  <dc:creator>Franz Hennies</dc:creator>
  <cp:lastModifiedBy>pedtav</cp:lastModifiedBy>
  <cp:revision>580</cp:revision>
  <dcterms:created xsi:type="dcterms:W3CDTF">2014-03-18T11:37:12Z</dcterms:created>
  <dcterms:modified xsi:type="dcterms:W3CDTF">2016-09-13T15:07:04Z</dcterms:modified>
</cp:coreProperties>
</file>