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750" r:id="rId5"/>
  </p:sldMasterIdLst>
  <p:notesMasterIdLst>
    <p:notesMasterId r:id="rId22"/>
  </p:notesMasterIdLst>
  <p:handoutMasterIdLst>
    <p:handoutMasterId r:id="rId23"/>
  </p:handoutMasterIdLst>
  <p:sldIdLst>
    <p:sldId id="258" r:id="rId6"/>
    <p:sldId id="383" r:id="rId7"/>
    <p:sldId id="381" r:id="rId8"/>
    <p:sldId id="376" r:id="rId9"/>
    <p:sldId id="377" r:id="rId10"/>
    <p:sldId id="335" r:id="rId11"/>
    <p:sldId id="336" r:id="rId12"/>
    <p:sldId id="371" r:id="rId13"/>
    <p:sldId id="382" r:id="rId14"/>
    <p:sldId id="340" r:id="rId15"/>
    <p:sldId id="355" r:id="rId16"/>
    <p:sldId id="360" r:id="rId17"/>
    <p:sldId id="380" r:id="rId18"/>
    <p:sldId id="385" r:id="rId19"/>
    <p:sldId id="384" r:id="rId20"/>
    <p:sldId id="368" r:id="rId21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011B35"/>
    <a:srgbClr val="012545"/>
    <a:srgbClr val="EFC951"/>
    <a:srgbClr val="FFC8B4"/>
    <a:srgbClr val="1A72C0"/>
    <a:srgbClr val="235D81"/>
    <a:srgbClr val="7AA5BF"/>
    <a:srgbClr val="58BB4F"/>
    <a:srgbClr val="EA3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1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-DIRECTOR$:General:Resources%20for%20presentations:User%20Age%20Plo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xuser:Library:Containers:com.apple.mail:Data:Library:Mail%20Downloads:C910E877-CDDD-44FF-AC3F-6D2AE5DEFC01:stats-Tony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0000FF"/>
            </a:solidFill>
          </c:spPr>
          <c:invertIfNegative val="0"/>
          <c:cat>
            <c:numRef>
              <c:f>Sheet1!$A$5:$A$87</c:f>
              <c:numCache>
                <c:formatCode>General</c:formatCode>
                <c:ptCount val="83"/>
                <c:pt idx="0">
                  <c:v>18.0</c:v>
                </c:pt>
                <c:pt idx="1">
                  <c:v>19.0</c:v>
                </c:pt>
                <c:pt idx="2">
                  <c:v>20.0</c:v>
                </c:pt>
                <c:pt idx="3">
                  <c:v>21.0</c:v>
                </c:pt>
                <c:pt idx="4">
                  <c:v>22.0</c:v>
                </c:pt>
                <c:pt idx="5">
                  <c:v>23.0</c:v>
                </c:pt>
                <c:pt idx="6">
                  <c:v>24.0</c:v>
                </c:pt>
                <c:pt idx="7">
                  <c:v>25.0</c:v>
                </c:pt>
                <c:pt idx="8">
                  <c:v>26.0</c:v>
                </c:pt>
                <c:pt idx="9">
                  <c:v>27.0</c:v>
                </c:pt>
                <c:pt idx="10">
                  <c:v>28.0</c:v>
                </c:pt>
                <c:pt idx="11">
                  <c:v>29.0</c:v>
                </c:pt>
                <c:pt idx="12">
                  <c:v>30.0</c:v>
                </c:pt>
                <c:pt idx="13">
                  <c:v>31.0</c:v>
                </c:pt>
                <c:pt idx="14">
                  <c:v>32.0</c:v>
                </c:pt>
                <c:pt idx="15">
                  <c:v>33.0</c:v>
                </c:pt>
                <c:pt idx="16">
                  <c:v>34.0</c:v>
                </c:pt>
                <c:pt idx="17">
                  <c:v>35.0</c:v>
                </c:pt>
                <c:pt idx="18">
                  <c:v>36.0</c:v>
                </c:pt>
                <c:pt idx="19">
                  <c:v>37.0</c:v>
                </c:pt>
                <c:pt idx="20">
                  <c:v>38.0</c:v>
                </c:pt>
                <c:pt idx="21">
                  <c:v>39.0</c:v>
                </c:pt>
                <c:pt idx="22">
                  <c:v>40.0</c:v>
                </c:pt>
                <c:pt idx="23">
                  <c:v>41.0</c:v>
                </c:pt>
                <c:pt idx="24">
                  <c:v>42.0</c:v>
                </c:pt>
                <c:pt idx="25">
                  <c:v>43.0</c:v>
                </c:pt>
                <c:pt idx="26">
                  <c:v>44.0</c:v>
                </c:pt>
                <c:pt idx="27">
                  <c:v>45.0</c:v>
                </c:pt>
                <c:pt idx="28">
                  <c:v>46.0</c:v>
                </c:pt>
                <c:pt idx="29">
                  <c:v>47.0</c:v>
                </c:pt>
                <c:pt idx="30">
                  <c:v>48.0</c:v>
                </c:pt>
                <c:pt idx="31">
                  <c:v>49.0</c:v>
                </c:pt>
                <c:pt idx="32">
                  <c:v>50.0</c:v>
                </c:pt>
                <c:pt idx="33">
                  <c:v>51.0</c:v>
                </c:pt>
                <c:pt idx="34">
                  <c:v>52.0</c:v>
                </c:pt>
                <c:pt idx="35">
                  <c:v>53.0</c:v>
                </c:pt>
                <c:pt idx="36">
                  <c:v>54.0</c:v>
                </c:pt>
                <c:pt idx="37">
                  <c:v>55.0</c:v>
                </c:pt>
                <c:pt idx="38">
                  <c:v>56.0</c:v>
                </c:pt>
                <c:pt idx="39">
                  <c:v>57.0</c:v>
                </c:pt>
                <c:pt idx="40">
                  <c:v>58.0</c:v>
                </c:pt>
                <c:pt idx="41">
                  <c:v>59.0</c:v>
                </c:pt>
                <c:pt idx="42">
                  <c:v>60.0</c:v>
                </c:pt>
                <c:pt idx="43">
                  <c:v>61.0</c:v>
                </c:pt>
                <c:pt idx="44">
                  <c:v>62.0</c:v>
                </c:pt>
                <c:pt idx="45">
                  <c:v>63.0</c:v>
                </c:pt>
                <c:pt idx="46">
                  <c:v>64.0</c:v>
                </c:pt>
                <c:pt idx="47">
                  <c:v>65.0</c:v>
                </c:pt>
                <c:pt idx="48">
                  <c:v>66.0</c:v>
                </c:pt>
                <c:pt idx="49">
                  <c:v>67.0</c:v>
                </c:pt>
                <c:pt idx="50">
                  <c:v>68.0</c:v>
                </c:pt>
                <c:pt idx="51">
                  <c:v>69.0</c:v>
                </c:pt>
                <c:pt idx="52">
                  <c:v>70.0</c:v>
                </c:pt>
                <c:pt idx="53">
                  <c:v>71.0</c:v>
                </c:pt>
                <c:pt idx="54">
                  <c:v>72.0</c:v>
                </c:pt>
                <c:pt idx="55">
                  <c:v>73.0</c:v>
                </c:pt>
                <c:pt idx="56">
                  <c:v>74.0</c:v>
                </c:pt>
                <c:pt idx="57">
                  <c:v>75.0</c:v>
                </c:pt>
                <c:pt idx="58">
                  <c:v>76.0</c:v>
                </c:pt>
                <c:pt idx="59">
                  <c:v>77.0</c:v>
                </c:pt>
                <c:pt idx="60">
                  <c:v>78.0</c:v>
                </c:pt>
                <c:pt idx="61">
                  <c:v>79.0</c:v>
                </c:pt>
                <c:pt idx="62">
                  <c:v>80.0</c:v>
                </c:pt>
                <c:pt idx="63">
                  <c:v>81.0</c:v>
                </c:pt>
                <c:pt idx="64">
                  <c:v>82.0</c:v>
                </c:pt>
                <c:pt idx="65">
                  <c:v>83.0</c:v>
                </c:pt>
                <c:pt idx="66">
                  <c:v>84.0</c:v>
                </c:pt>
                <c:pt idx="67">
                  <c:v>85.0</c:v>
                </c:pt>
                <c:pt idx="68">
                  <c:v>86.0</c:v>
                </c:pt>
                <c:pt idx="69">
                  <c:v>87.0</c:v>
                </c:pt>
                <c:pt idx="70">
                  <c:v>88.0</c:v>
                </c:pt>
                <c:pt idx="71">
                  <c:v>89.0</c:v>
                </c:pt>
                <c:pt idx="72">
                  <c:v>90.0</c:v>
                </c:pt>
                <c:pt idx="73">
                  <c:v>91.0</c:v>
                </c:pt>
                <c:pt idx="74">
                  <c:v>92.0</c:v>
                </c:pt>
                <c:pt idx="75">
                  <c:v>93.0</c:v>
                </c:pt>
                <c:pt idx="76">
                  <c:v>94.0</c:v>
                </c:pt>
                <c:pt idx="77">
                  <c:v>95.0</c:v>
                </c:pt>
                <c:pt idx="78">
                  <c:v>96.0</c:v>
                </c:pt>
                <c:pt idx="79">
                  <c:v>97.0</c:v>
                </c:pt>
                <c:pt idx="80">
                  <c:v>98.0</c:v>
                </c:pt>
                <c:pt idx="81">
                  <c:v>99.0</c:v>
                </c:pt>
                <c:pt idx="82">
                  <c:v>100.0</c:v>
                </c:pt>
              </c:numCache>
            </c:numRef>
          </c:cat>
          <c:val>
            <c:numRef>
              <c:f>Sheet1!$B$5:$B$87</c:f>
              <c:numCache>
                <c:formatCode>General</c:formatCode>
                <c:ptCount val="83"/>
                <c:pt idx="0">
                  <c:v>0.0</c:v>
                </c:pt>
                <c:pt idx="1">
                  <c:v>5.0</c:v>
                </c:pt>
                <c:pt idx="2">
                  <c:v>46.0</c:v>
                </c:pt>
                <c:pt idx="3">
                  <c:v>90.0</c:v>
                </c:pt>
                <c:pt idx="4">
                  <c:v>218.0</c:v>
                </c:pt>
                <c:pt idx="5">
                  <c:v>472.0</c:v>
                </c:pt>
                <c:pt idx="6">
                  <c:v>702.0</c:v>
                </c:pt>
                <c:pt idx="7">
                  <c:v>820.0</c:v>
                </c:pt>
                <c:pt idx="8">
                  <c:v>914.0</c:v>
                </c:pt>
                <c:pt idx="9">
                  <c:v>1036.0</c:v>
                </c:pt>
                <c:pt idx="10">
                  <c:v>988.0</c:v>
                </c:pt>
                <c:pt idx="11">
                  <c:v>816.0</c:v>
                </c:pt>
                <c:pt idx="12">
                  <c:v>784.0</c:v>
                </c:pt>
                <c:pt idx="13">
                  <c:v>748.0</c:v>
                </c:pt>
                <c:pt idx="14">
                  <c:v>624.0</c:v>
                </c:pt>
                <c:pt idx="15">
                  <c:v>688.0</c:v>
                </c:pt>
                <c:pt idx="16">
                  <c:v>484.0</c:v>
                </c:pt>
                <c:pt idx="17">
                  <c:v>496.0</c:v>
                </c:pt>
                <c:pt idx="18">
                  <c:v>466.0</c:v>
                </c:pt>
                <c:pt idx="19">
                  <c:v>484.0</c:v>
                </c:pt>
                <c:pt idx="20">
                  <c:v>506.0</c:v>
                </c:pt>
                <c:pt idx="21">
                  <c:v>426.0</c:v>
                </c:pt>
                <c:pt idx="22">
                  <c:v>400.0</c:v>
                </c:pt>
                <c:pt idx="23">
                  <c:v>464.0</c:v>
                </c:pt>
                <c:pt idx="24">
                  <c:v>408.0</c:v>
                </c:pt>
                <c:pt idx="25">
                  <c:v>444.0</c:v>
                </c:pt>
                <c:pt idx="26">
                  <c:v>384.0</c:v>
                </c:pt>
                <c:pt idx="27">
                  <c:v>446.0</c:v>
                </c:pt>
                <c:pt idx="28">
                  <c:v>424.0</c:v>
                </c:pt>
                <c:pt idx="29">
                  <c:v>408.0</c:v>
                </c:pt>
                <c:pt idx="30">
                  <c:v>416.0</c:v>
                </c:pt>
                <c:pt idx="31">
                  <c:v>396.0</c:v>
                </c:pt>
                <c:pt idx="32">
                  <c:v>382.0</c:v>
                </c:pt>
                <c:pt idx="33">
                  <c:v>430.0</c:v>
                </c:pt>
                <c:pt idx="34">
                  <c:v>424.0</c:v>
                </c:pt>
                <c:pt idx="35">
                  <c:v>384.0</c:v>
                </c:pt>
                <c:pt idx="36">
                  <c:v>392.0</c:v>
                </c:pt>
                <c:pt idx="37">
                  <c:v>378.0</c:v>
                </c:pt>
                <c:pt idx="38">
                  <c:v>352.0</c:v>
                </c:pt>
                <c:pt idx="39">
                  <c:v>348.0</c:v>
                </c:pt>
                <c:pt idx="40">
                  <c:v>312.0</c:v>
                </c:pt>
                <c:pt idx="41">
                  <c:v>308.0</c:v>
                </c:pt>
                <c:pt idx="42">
                  <c:v>312.0</c:v>
                </c:pt>
                <c:pt idx="43">
                  <c:v>286.0</c:v>
                </c:pt>
                <c:pt idx="44">
                  <c:v>240.0</c:v>
                </c:pt>
                <c:pt idx="45">
                  <c:v>222.0</c:v>
                </c:pt>
                <c:pt idx="46">
                  <c:v>266.0</c:v>
                </c:pt>
                <c:pt idx="47">
                  <c:v>204.0</c:v>
                </c:pt>
                <c:pt idx="48">
                  <c:v>92.0</c:v>
                </c:pt>
                <c:pt idx="49">
                  <c:v>110.0</c:v>
                </c:pt>
                <c:pt idx="50">
                  <c:v>84.0</c:v>
                </c:pt>
                <c:pt idx="51">
                  <c:v>79.0</c:v>
                </c:pt>
                <c:pt idx="52">
                  <c:v>66.0</c:v>
                </c:pt>
                <c:pt idx="53">
                  <c:v>70.0</c:v>
                </c:pt>
                <c:pt idx="54">
                  <c:v>53.0</c:v>
                </c:pt>
                <c:pt idx="55">
                  <c:v>51.0</c:v>
                </c:pt>
                <c:pt idx="56">
                  <c:v>51.0</c:v>
                </c:pt>
                <c:pt idx="57">
                  <c:v>41.0</c:v>
                </c:pt>
                <c:pt idx="58">
                  <c:v>29.0</c:v>
                </c:pt>
                <c:pt idx="59">
                  <c:v>28.0</c:v>
                </c:pt>
                <c:pt idx="60">
                  <c:v>19.0</c:v>
                </c:pt>
                <c:pt idx="61">
                  <c:v>22.0</c:v>
                </c:pt>
                <c:pt idx="62">
                  <c:v>12.0</c:v>
                </c:pt>
                <c:pt idx="63">
                  <c:v>13.0</c:v>
                </c:pt>
                <c:pt idx="64">
                  <c:v>4.0</c:v>
                </c:pt>
                <c:pt idx="65">
                  <c:v>9.0</c:v>
                </c:pt>
                <c:pt idx="66">
                  <c:v>3.0</c:v>
                </c:pt>
                <c:pt idx="67">
                  <c:v>1.0</c:v>
                </c:pt>
                <c:pt idx="68">
                  <c:v>1.0</c:v>
                </c:pt>
                <c:pt idx="69">
                  <c:v>2.0</c:v>
                </c:pt>
                <c:pt idx="70">
                  <c:v>1.0</c:v>
                </c:pt>
                <c:pt idx="71">
                  <c:v>0.0</c:v>
                </c:pt>
                <c:pt idx="72">
                  <c:v>1.0</c:v>
                </c:pt>
                <c:pt idx="73">
                  <c:v>0.0</c:v>
                </c:pt>
                <c:pt idx="74">
                  <c:v>1.0</c:v>
                </c:pt>
                <c:pt idx="75">
                  <c:v>0.0</c:v>
                </c:pt>
                <c:pt idx="76">
                  <c:v>1.0</c:v>
                </c:pt>
                <c:pt idx="77">
                  <c:v>0.0</c:v>
                </c:pt>
                <c:pt idx="78">
                  <c:v>0.0</c:v>
                </c:pt>
                <c:pt idx="79">
                  <c:v>0.0</c:v>
                </c:pt>
                <c:pt idx="80">
                  <c:v>0.0</c:v>
                </c:pt>
                <c:pt idx="81">
                  <c:v>0.0</c:v>
                </c:pt>
                <c:pt idx="82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3839368"/>
        <c:axId val="2123827976"/>
      </c:barChart>
      <c:catAx>
        <c:axId val="2123839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2123827976"/>
        <c:crosses val="autoZero"/>
        <c:auto val="1"/>
        <c:lblAlgn val="ctr"/>
        <c:lblOffset val="100"/>
        <c:tickLblSkip val="2"/>
        <c:noMultiLvlLbl val="0"/>
      </c:catAx>
      <c:valAx>
        <c:axId val="2123827976"/>
        <c:scaling>
          <c:orientation val="minMax"/>
          <c:max val="110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2123839368"/>
        <c:crosses val="autoZero"/>
        <c:crossBetween val="between"/>
        <c:majorUnit val="100.0"/>
      </c:valAx>
      <c:spPr>
        <a:solidFill>
          <a:schemeClr val="accent5"/>
        </a:solidFill>
      </c:spPr>
    </c:plotArea>
    <c:plotVisOnly val="1"/>
    <c:dispBlanksAs val="gap"/>
    <c:showDLblsOverMax val="0"/>
  </c:chart>
  <c:spPr>
    <a:solidFill>
      <a:schemeClr val="accent5"/>
    </a:solidFill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00FF00"/>
            </a:solidFill>
          </c:spPr>
          <c:invertIfNegative val="0"/>
          <c:cat>
            <c:numRef>
              <c:f>'Summary - Table 1'!$A$3:$A$20</c:f>
              <c:numCache>
                <c:formatCode>General</c:formatCode>
                <c:ptCount val="18"/>
                <c:pt idx="0">
                  <c:v>1998.0</c:v>
                </c:pt>
                <c:pt idx="1">
                  <c:v>1999.0</c:v>
                </c:pt>
                <c:pt idx="2">
                  <c:v>2000.0</c:v>
                </c:pt>
                <c:pt idx="3">
                  <c:v>2001.0</c:v>
                </c:pt>
                <c:pt idx="4">
                  <c:v>2002.0</c:v>
                </c:pt>
                <c:pt idx="5">
                  <c:v>2003.0</c:v>
                </c:pt>
                <c:pt idx="6">
                  <c:v>2004.0</c:v>
                </c:pt>
                <c:pt idx="7">
                  <c:v>2005.0</c:v>
                </c:pt>
                <c:pt idx="8">
                  <c:v>2006.0</c:v>
                </c:pt>
                <c:pt idx="9">
                  <c:v>2007.0</c:v>
                </c:pt>
                <c:pt idx="10">
                  <c:v>2008.0</c:v>
                </c:pt>
                <c:pt idx="11">
                  <c:v>2009.0</c:v>
                </c:pt>
                <c:pt idx="12">
                  <c:v>2010.0</c:v>
                </c:pt>
                <c:pt idx="13">
                  <c:v>2011.0</c:v>
                </c:pt>
                <c:pt idx="14">
                  <c:v>2012.0</c:v>
                </c:pt>
                <c:pt idx="15">
                  <c:v>2013.0</c:v>
                </c:pt>
                <c:pt idx="16">
                  <c:v>2014.0</c:v>
                </c:pt>
                <c:pt idx="17">
                  <c:v>2015.0</c:v>
                </c:pt>
              </c:numCache>
            </c:numRef>
          </c:cat>
          <c:val>
            <c:numRef>
              <c:f>'Summary - Table 1'!$D$3:$D$20</c:f>
              <c:numCache>
                <c:formatCode>General</c:formatCode>
                <c:ptCount val="18"/>
                <c:pt idx="0">
                  <c:v>9.0</c:v>
                </c:pt>
                <c:pt idx="1">
                  <c:v>24.0</c:v>
                </c:pt>
                <c:pt idx="2">
                  <c:v>29.0</c:v>
                </c:pt>
                <c:pt idx="3">
                  <c:v>44.0</c:v>
                </c:pt>
                <c:pt idx="4">
                  <c:v>48.0</c:v>
                </c:pt>
                <c:pt idx="5">
                  <c:v>88.0</c:v>
                </c:pt>
                <c:pt idx="6">
                  <c:v>105.0</c:v>
                </c:pt>
                <c:pt idx="7">
                  <c:v>58.0</c:v>
                </c:pt>
                <c:pt idx="8">
                  <c:v>199.0</c:v>
                </c:pt>
                <c:pt idx="9">
                  <c:v>698.0</c:v>
                </c:pt>
                <c:pt idx="10">
                  <c:v>834.0</c:v>
                </c:pt>
                <c:pt idx="11">
                  <c:v>839.0</c:v>
                </c:pt>
                <c:pt idx="12">
                  <c:v>1005.0</c:v>
                </c:pt>
                <c:pt idx="13">
                  <c:v>1121.0</c:v>
                </c:pt>
                <c:pt idx="14">
                  <c:v>1142.0</c:v>
                </c:pt>
                <c:pt idx="15">
                  <c:v>1003.0</c:v>
                </c:pt>
                <c:pt idx="16">
                  <c:v>1195.0</c:v>
                </c:pt>
                <c:pt idx="17">
                  <c:v>1068.0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3711880"/>
        <c:axId val="-2093610664"/>
      </c:barChart>
      <c:catAx>
        <c:axId val="-2093711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93610664"/>
        <c:crosses val="autoZero"/>
        <c:auto val="1"/>
        <c:lblAlgn val="ctr"/>
        <c:lblOffset val="100"/>
        <c:noMultiLvlLbl val="0"/>
      </c:catAx>
      <c:valAx>
        <c:axId val="-2093610664"/>
        <c:scaling>
          <c:orientation val="minMax"/>
          <c:max val="1200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3711880"/>
        <c:crosses val="autoZero"/>
        <c:crossBetween val="between"/>
      </c:valAx>
    </c:plotArea>
    <c:plotVisOnly val="1"/>
    <c:dispBlanksAs val="gap"/>
    <c:showDLblsOverMax val="0"/>
  </c:chart>
  <c:spPr>
    <a:solidFill>
      <a:schemeClr val="accent5"/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30/5/16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0681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11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11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71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96334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56014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3923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16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16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0935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2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155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3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2785267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4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3914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7708C-2297-4FAE-A4B8-63969080678C}" type="slidenum">
              <a:rPr lang="en-US" smtClean="0">
                <a:solidFill>
                  <a:prstClr val="black"/>
                </a:solidFill>
                <a:ea typeface="ＭＳ Ｐゴシック" pitchFamily="34" charset="-128"/>
              </a:rPr>
              <a:pPr/>
              <a:t>5</a:t>
            </a:fld>
            <a:endParaRPr lang="en-US" smtClean="0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14501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6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8676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FEB48-A73F-DF40-B351-798596E54F83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7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454A460E-CC64-D142-BCBF-9AD3FECBD24F}" type="slidenum">
              <a:rPr lang="en-GB" sz="1200"/>
              <a:pPr algn="r" eaLnBrk="0" hangingPunct="0"/>
              <a:t>7</a:t>
            </a:fld>
            <a:endParaRPr lang="en-GB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charset="0"/>
                <a:ea typeface="ＭＳ Ｐゴシック" charset="-128"/>
                <a:cs typeface="ＭＳ Ｐゴシック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3712299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8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8753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10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10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2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30/5/16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63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268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059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83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024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983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151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545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4165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93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56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April 17,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Myers VIP Prof S. Gaskell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77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smtClean="0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GB" smtClean="0"/>
              <a:t>S. Myers VIP Prof S. Gaskell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4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36.png"/><Relationship Id="rId5" Type="http://schemas.openxmlformats.org/officeDocument/2006/relationships/image" Target="../media/image37.jpeg"/><Relationship Id="rId6" Type="http://schemas.openxmlformats.org/officeDocument/2006/relationships/image" Target="../media/image7.png"/><Relationship Id="rId7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jpeg"/><Relationship Id="rId7" Type="http://schemas.openxmlformats.org/officeDocument/2006/relationships/image" Target="../media/image42.png"/><Relationship Id="rId8" Type="http://schemas.openxmlformats.org/officeDocument/2006/relationships/image" Target="../media/image6.png"/><Relationship Id="rId9" Type="http://schemas.openxmlformats.org/officeDocument/2006/relationships/image" Target="../media/image43.png"/><Relationship Id="rId10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4" Type="http://schemas.openxmlformats.org/officeDocument/2006/relationships/image" Target="../media/image47.png"/><Relationship Id="rId5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.png"/><Relationship Id="rId12" Type="http://schemas.openxmlformats.org/officeDocument/2006/relationships/image" Target="../media/image27.jpeg"/><Relationship Id="rId13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png"/><Relationship Id="rId8" Type="http://schemas.openxmlformats.org/officeDocument/2006/relationships/image" Target="../media/image24.jpeg"/><Relationship Id="rId9" Type="http://schemas.openxmlformats.org/officeDocument/2006/relationships/image" Target="../media/image25.jpeg"/><Relationship Id="rId10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jpe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4318" y="0"/>
            <a:ext cx="9161277" cy="687095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81000" y="228600"/>
            <a:ext cx="609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Introduction to CERN</a:t>
            </a:r>
            <a:endParaRPr lang="pt-PT" sz="40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27659" name="TextBox 12"/>
          <p:cNvSpPr txBox="1">
            <a:spLocks noChangeArrowheads="1"/>
          </p:cNvSpPr>
          <p:nvPr/>
        </p:nvSpPr>
        <p:spPr bwMode="auto">
          <a:xfrm>
            <a:off x="0" y="4141529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Giovanni Anelli</a:t>
            </a:r>
          </a:p>
          <a:p>
            <a:pPr algn="ctr"/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Knowledge Transfer Group Leader</a:t>
            </a:r>
          </a:p>
          <a:p>
            <a:pPr algn="ctr"/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</a:t>
            </a:r>
            <a:endParaRPr lang="en-US" sz="2000" dirty="0" smtClean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to                 Accelerating Science and Innovation</a:t>
            </a:r>
            <a:endParaRPr lang="en-GB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38100" dist="38100" dir="2700000" algn="tl" rotWithShape="0">
              <a:prstClr val="black"/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 smtClean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  <a:endParaRPr lang="en-GB" sz="3200" dirty="0">
              <a:solidFill>
                <a:schemeClr val="accent1"/>
              </a:solidFill>
              <a:effectLst>
                <a:outerShdw blurRad="508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3849469"/>
              <a:ext cx="8686800" cy="2627531"/>
              <a:chOff x="457200" y="3849469"/>
              <a:chExt cx="8686800" cy="2627531"/>
            </a:xfrm>
          </p:grpSpPr>
          <p:sp>
            <p:nvSpPr>
              <p:cNvPr id="14" name="Rectangle 1028"/>
              <p:cNvSpPr txBox="1">
                <a:spLocks noChangeArrowheads="1"/>
              </p:cNvSpPr>
              <p:nvPr/>
            </p:nvSpPr>
            <p:spPr bwMode="auto">
              <a:xfrm>
                <a:off x="457200" y="3849469"/>
                <a:ext cx="86868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1200"/>
                  </a:spcAft>
                  <a:buClr>
                    <a:srgbClr val="FFFF00"/>
                  </a:buClr>
                  <a:buSzPct val="75000"/>
                  <a:buFont typeface="Wingdings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uLnTx/>
                    <a:uFillTx/>
                    <a:latin typeface="+mn-lt"/>
                    <a:ea typeface="ＭＳ Ｐゴシック" charset="-128"/>
                    <a:cs typeface="ＭＳ Ｐゴシック" charset="-128"/>
                  </a:rPr>
                  <a:t>CERN Technologies and Innovation</a:t>
                </a:r>
                <a:endParaRPr kumimoji="0" lang="en-US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+mn-lt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5" name="Picture 2" descr="Capture-003924web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14400" y="4382869"/>
                <a:ext cx="2138192" cy="1469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707882" y="5877272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2000" y="5830669"/>
                <a:ext cx="2438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Accelerating particle beams</a:t>
                </a:r>
              </a:p>
            </p:txBody>
          </p:sp>
          <p:pic>
            <p:nvPicPr>
              <p:cNvPr id="21" name="Picture 1033" descr="Grid_globe_V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58000" y="4395827"/>
                <a:ext cx="1716921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705600" y="5830669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Large-scale computing (Grid)</a:t>
                </a:r>
              </a:p>
            </p:txBody>
          </p:sp>
          <p:sp>
            <p:nvSpPr>
              <p:cNvPr id="24" name="Left-Right Arrow 23"/>
              <p:cNvSpPr/>
              <p:nvPr/>
            </p:nvSpPr>
            <p:spPr bwMode="auto">
              <a:xfrm>
                <a:off x="6012160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25" name="Left-Right Arrow 24"/>
              <p:cNvSpPr/>
              <p:nvPr/>
            </p:nvSpPr>
            <p:spPr bwMode="auto">
              <a:xfrm>
                <a:off x="3265128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23" name="Picture 22" descr="cms_event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4328703"/>
              <a:ext cx="1662621" cy="1582047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9144000" cy="904528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Medical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A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pplication as an 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E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xample of Particle Physics Spin-off</a:t>
            </a:r>
            <a:endParaRPr lang="en-US" sz="2400" dirty="0" smtClean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03648" y="764704"/>
            <a:ext cx="7109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Combining Physics, ICT, Biology and Medicine to fight cancer</a:t>
            </a:r>
            <a:endParaRPr lang="en-GB" sz="2000" dirty="0">
              <a:solidFill>
                <a:schemeClr val="accent5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Accelerating particle beams</a:t>
              </a:r>
            </a:p>
            <a:p>
              <a:pPr algn="ctr"/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~30’000 accelerators worldwide</a:t>
              </a:r>
            </a:p>
            <a:p>
              <a:pPr algn="ctr"/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~17’000 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2772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Hadron Therapy</a:t>
              </a:r>
              <a:endParaRPr lang="en-GB" sz="28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627784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 smtClean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</a:rPr>
                    <a:t>Tumour Target</a:t>
                  </a:r>
                  <a:endParaRPr lang="en-GB" sz="1400" dirty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endParaRP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 smtClean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Protons</a:t>
                </a:r>
              </a:p>
              <a:p>
                <a:r>
                  <a:rPr lang="en-GB" sz="1000" dirty="0" smtClean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light ions</a:t>
                </a:r>
                <a:endParaRPr lang="en-GB" sz="10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&gt;100’000 patients treated worldwide  (45 facilities)</a:t>
              </a:r>
            </a:p>
            <a:p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&gt;50’000 patients treated in Europe  (14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X-ray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protons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395536" y="4293096"/>
            <a:ext cx="8596064" cy="2374684"/>
            <a:chOff x="395536" y="4293096"/>
            <a:chExt cx="8596064" cy="2374684"/>
          </a:xfrm>
        </p:grpSpPr>
        <p:grpSp>
          <p:nvGrpSpPr>
            <p:cNvPr id="6" name="Group 46"/>
            <p:cNvGrpSpPr/>
            <p:nvPr/>
          </p:nvGrpSpPr>
          <p:grpSpPr>
            <a:xfrm>
              <a:off x="395536" y="4707578"/>
              <a:ext cx="8596064" cy="1960202"/>
              <a:chOff x="395536" y="4707578"/>
              <a:chExt cx="8596064" cy="1960202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95536" y="6183868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 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 bwMode="auto">
              <a:xfrm>
                <a:off x="2819400" y="4800600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21000">
                    <a:schemeClr val="tx2">
                      <a:lumMod val="20000"/>
                      <a:lumOff val="80000"/>
                    </a:schemeClr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506220" y="4707578"/>
                <a:ext cx="14621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 smtClean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Imaging</a:t>
                </a:r>
                <a:endParaRPr lang="en-GB" sz="2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3" name="Picture 32" descr="Screen shot 2011-04-17 at 23.19.02.png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86400" y="5323253"/>
                <a:ext cx="1101946" cy="1153747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224964" y="4876800"/>
                <a:ext cx="1556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 smtClean="0">
                    <a:solidFill>
                      <a:srgbClr val="CCFFCC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PET Scanner</a:t>
                </a:r>
                <a:endParaRPr lang="en-GB" sz="1800" dirty="0">
                  <a:solidFill>
                    <a:srgbClr val="CCFFCC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8" name="Picture 1032" descr="PET_Alzheimer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756400" y="4953000"/>
                <a:ext cx="22352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2915816" y="5257800"/>
                <a:ext cx="25705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Clinical trial in Portugal, France and Italy for new breast imaging system (ClearPEM)</a:t>
                </a:r>
                <a:endParaRPr lang="en-GB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7" name="Picture 36" descr="Screen shot 2011-04-18 at 11.02.26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27160" y="5943599"/>
                <a:ext cx="1371600" cy="724181"/>
              </a:xfrm>
              <a:prstGeom prst="rect">
                <a:avLst/>
              </a:prstGeom>
            </p:spPr>
          </p:pic>
        </p:grpSp>
        <p:pic>
          <p:nvPicPr>
            <p:cNvPr id="48" name="Picture 47" descr="cms_event.jpe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4293096"/>
              <a:ext cx="1944216" cy="1849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115749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208655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200" dirty="0" smtClean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The Worldwide LHC Computing Grid</a:t>
            </a:r>
            <a:endParaRPr lang="en-US" sz="3200" dirty="0"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7504" y="1676399"/>
            <a:ext cx="9018156" cy="3480376"/>
            <a:chOff x="104039" y="1676399"/>
            <a:chExt cx="9462638" cy="3480376"/>
          </a:xfrm>
          <a:effectLst>
            <a:outerShdw blurRad="38100" dist="38100" dir="2700000" algn="tl" rotWithShape="0">
              <a:prstClr val="black"/>
            </a:outerShdw>
          </a:effectLst>
        </p:grpSpPr>
        <p:sp>
          <p:nvSpPr>
            <p:cNvPr id="5" name="TextBox 4"/>
            <p:cNvSpPr txBox="1"/>
            <p:nvPr/>
          </p:nvSpPr>
          <p:spPr>
            <a:xfrm>
              <a:off x="177800" y="3124200"/>
              <a:ext cx="21336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Tier-1: permanent storage, re-processing,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analysis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4039" y="1676399"/>
              <a:ext cx="231571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Tier-0 </a:t>
              </a: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/>
              </a:r>
              <a:b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(CERN and Hungary)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: </a:t>
              </a: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/>
              </a:r>
              <a:b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data 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recording, reconstruction and distribution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0891" y="4572000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Tier-2: Simulation,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end-user analysis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81963" y="3955197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&gt; 2 million jobs/day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88404" y="2502716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~500k CPU 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cores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08634" y="3162454"/>
              <a:ext cx="19026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500 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PB of storage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33077" y="1694749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~170 sites, </a:t>
              </a:r>
              <a:b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40 countries</a:t>
              </a:r>
              <a:endParaRPr lang="en-US" sz="1600" dirty="0">
                <a:solidFill>
                  <a:prstClr val="white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84191" y="4710499"/>
              <a:ext cx="18133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10-100 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Gb links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25403" y="5445224"/>
            <a:ext cx="7695069" cy="1585049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 smtClean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WLCG: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 smtClean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An International collaboration to distribute and analyse LHC data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2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 smtClean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Integrates computer centres worldwide that provide computing and storage resource into a single infrastructure accessible by all LHC physicists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7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6" name="Picture 15" descr="Grid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79" y="607172"/>
            <a:ext cx="5328593" cy="499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926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2685045"/>
            <a:ext cx="1684288" cy="2383427"/>
          </a:xfrm>
          <a:prstGeom prst="rect">
            <a:avLst/>
          </a:prstGeom>
        </p:spPr>
      </p:pic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475656" y="136525"/>
            <a:ext cx="62001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 Education Activities</a:t>
            </a:r>
          </a:p>
        </p:txBody>
      </p: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 rot="16200000" flipH="1">
            <a:off x="2800350" y="1352550"/>
            <a:ext cx="685800" cy="25527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228600" y="1600200"/>
            <a:ext cx="2984500" cy="7016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at CERN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Academic Training Programme</a:t>
            </a:r>
          </a:p>
        </p:txBody>
      </p:sp>
      <p:cxnSp>
        <p:nvCxnSpPr>
          <p:cNvPr id="46083" name="Straight Connector 48"/>
          <p:cNvCxnSpPr>
            <a:cxnSpLocks noChangeShapeType="1"/>
          </p:cNvCxnSpPr>
          <p:nvPr/>
        </p:nvCxnSpPr>
        <p:spPr bwMode="auto">
          <a:xfrm rot="10800000" flipV="1">
            <a:off x="2667000" y="4114800"/>
            <a:ext cx="1752600" cy="13716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2895600" y="2971800"/>
            <a:ext cx="3594100" cy="11906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Young Researchers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High Energy Physics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 Computing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Accelerator School</a:t>
            </a:r>
          </a:p>
        </p:txBody>
      </p:sp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 rot="10800000">
            <a:off x="2438400" y="5713413"/>
            <a:ext cx="3200400" cy="777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46094" name="TextBox 30"/>
          <p:cNvSpPr txBox="1">
            <a:spLocks noChangeArrowheads="1"/>
          </p:cNvSpPr>
          <p:nvPr/>
        </p:nvSpPr>
        <p:spPr bwMode="auto">
          <a:xfrm>
            <a:off x="144462" y="5029200"/>
            <a:ext cx="2545438" cy="95410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Physics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</a:p>
        </p:txBody>
      </p:sp>
      <p:pic>
        <p:nvPicPr>
          <p:cNvPr id="31" name="Picture 30" descr="Screen shot 2010-08-28 at 15.40.3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3460967"/>
            <a:ext cx="2765523" cy="1492033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4897438"/>
            <a:ext cx="19812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5715000" y="5181600"/>
            <a:ext cx="3429000" cy="9461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Schools</a:t>
            </a:r>
          </a:p>
          <a:p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and National Programmes</a:t>
            </a:r>
          </a:p>
        </p:txBody>
      </p:sp>
      <p:grpSp>
        <p:nvGrpSpPr>
          <p:cNvPr id="2" name="Group 22"/>
          <p:cNvGrpSpPr/>
          <p:nvPr/>
        </p:nvGrpSpPr>
        <p:grpSpPr>
          <a:xfrm>
            <a:off x="6553200" y="1066800"/>
            <a:ext cx="2362200" cy="1446550"/>
            <a:chOff x="4828685" y="1151374"/>
            <a:chExt cx="2600815" cy="1684697"/>
          </a:xfrm>
        </p:grpSpPr>
        <p:pic>
          <p:nvPicPr>
            <p:cNvPr id="21" name="Picture 20" descr="Screen shot 2011-06-01 at 00.05.34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28685" y="1151374"/>
              <a:ext cx="2600815" cy="1676400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  <p:sp>
          <p:nvSpPr>
            <p:cNvPr id="22" name="TextBox 21"/>
            <p:cNvSpPr txBox="1"/>
            <p:nvPr/>
          </p:nvSpPr>
          <p:spPr>
            <a:xfrm>
              <a:off x="4838700" y="1151374"/>
              <a:ext cx="2590800" cy="1684697"/>
            </a:xfrm>
            <a:prstGeom prst="rect">
              <a:avLst/>
            </a:prstGeom>
            <a:noFill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defRPr/>
              </a:pPr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Latin American </a:t>
              </a:r>
              <a:r>
                <a:rPr lang="en-US" sz="1400" dirty="0" smtClean="0">
                  <a:solidFill>
                    <a:srgbClr val="FFFF00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School of High-Energy Physics</a:t>
              </a:r>
            </a:p>
            <a:p>
              <a:pPr algn="r" eaLnBrk="1" hangingPunct="1">
                <a:defRPr/>
              </a:pPr>
              <a:endPara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  <a:p>
              <a:pPr algn="r" eaLnBrk="1" hangingPunct="1">
                <a:defRPr/>
              </a:pPr>
              <a:endPara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endParaRPr>
            </a:p>
            <a:p>
              <a:pPr algn="r" eaLnBrk="1" hangingPunct="1">
                <a:defRPr/>
              </a:pPr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Natal, Brazil, 2011</a:t>
              </a:r>
              <a:b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</a:br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Arequipa, </a:t>
              </a:r>
              <a:r>
                <a: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</a:t>
              </a:r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eru, 2013</a:t>
              </a:r>
            </a:p>
            <a:p>
              <a:pPr algn="r" eaLnBrk="1" hangingPunct="1">
                <a:defRPr/>
              </a:pPr>
              <a:r>
                <a:rPr lang="en-US" sz="1200" dirty="0" smtClean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Ibarra, Ecuador, 2015</a:t>
              </a:r>
              <a:endPara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pic>
        <p:nvPicPr>
          <p:cNvPr id="27" name="Picture 26" descr="kashii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066799"/>
            <a:ext cx="2164431" cy="1442953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355976" y="1052736"/>
            <a:ext cx="220560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4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Asia-Europe-Pacific School of High-Energy Physics </a:t>
            </a:r>
          </a:p>
          <a:p>
            <a:pPr eaLnBrk="1" hangingPunct="1"/>
            <a:endParaRPr lang="en-US" sz="1400" dirty="0" smtClean="0">
              <a:solidFill>
                <a:srgbClr val="FFFF00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eaLnBrk="1" hangingPunct="1"/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Fukuoka, Japan, 2012</a:t>
            </a:r>
          </a:p>
          <a:p>
            <a:pPr eaLnBrk="1" hangingPunct="1"/>
            <a:r>
              <a:rPr lang="en-US" sz="1200" dirty="0" err="1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Puri</a:t>
            </a:r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, India, 2014</a:t>
            </a:r>
            <a:endParaRPr lang="en-US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 eaLnBrk="1" hangingPunct="1"/>
            <a:r>
              <a:rPr lang="en-US" sz="1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China, 2016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76256" y="3645024"/>
            <a:ext cx="2160240" cy="507831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35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School of Physics </a:t>
            </a:r>
            <a:br>
              <a:rPr lang="en-US" sz="135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35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Norway, June 2016</a:t>
            </a:r>
          </a:p>
        </p:txBody>
      </p:sp>
    </p:spTree>
    <p:extLst>
      <p:ext uri="{BB962C8B-B14F-4D97-AF65-F5344CB8AC3E}">
        <p14:creationId xmlns:p14="http://schemas.microsoft.com/office/powerpoint/2010/main" val="75397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achers programme 20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75" y="980728"/>
            <a:ext cx="8440189" cy="5825579"/>
          </a:xfrm>
          <a:prstGeom prst="rect">
            <a:avLst/>
          </a:prstGeom>
        </p:spPr>
      </p:pic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619672" y="76200"/>
            <a:ext cx="641834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</a:t>
            </a:r>
            <a:r>
              <a:rPr lang="en-US" sz="4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Teacher Programme</a:t>
            </a:r>
            <a:endParaRPr lang="en-US" sz="4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49863" y="1412776"/>
            <a:ext cx="16941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6874567"/>
              </p:ext>
            </p:extLst>
          </p:nvPr>
        </p:nvGraphicFramePr>
        <p:xfrm>
          <a:off x="4572000" y="1412776"/>
          <a:ext cx="4572000" cy="299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813774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ummer_Students_20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08720"/>
            <a:ext cx="8537040" cy="5877272"/>
          </a:xfrm>
          <a:prstGeom prst="rect">
            <a:avLst/>
          </a:prstGeom>
        </p:spPr>
      </p:pic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611560" y="188640"/>
            <a:ext cx="62388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40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 2015</a:t>
            </a:r>
            <a:endParaRPr lang="en-GB" sz="40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t="4836" b="19064"/>
          <a:stretch/>
        </p:blipFill>
        <p:spPr>
          <a:xfrm>
            <a:off x="6130118" y="369308"/>
            <a:ext cx="2905362" cy="147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21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76200"/>
            <a:ext cx="9347200" cy="7010400"/>
          </a:xfrm>
          <a:prstGeom prst="rect">
            <a:avLst/>
          </a:prstGeom>
        </p:spPr>
      </p:pic>
      <p:sp>
        <p:nvSpPr>
          <p:cNvPr id="5125" name="Text Box 18"/>
          <p:cNvSpPr txBox="1">
            <a:spLocks noChangeArrowheads="1"/>
          </p:cNvSpPr>
          <p:nvPr/>
        </p:nvSpPr>
        <p:spPr bwMode="auto">
          <a:xfrm>
            <a:off x="0" y="3453968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Thank </a:t>
            </a:r>
            <a:r>
              <a:rPr lang="en-GB" sz="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You!</a:t>
            </a: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/>
            </a:r>
            <a:b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</a:br>
            <a:endParaRPr lang="en-GB" sz="5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4" name="Picture 3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Accelerating Science and Innovation</a:t>
            </a:r>
            <a:endParaRPr lang="en-GB" sz="28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49089"/>
      </p:ext>
    </p:extLst>
  </p:cSld>
  <p:clrMapOvr>
    <a:masterClrMapping/>
  </p:clrMapOvr>
  <p:transition xmlns:p14="http://schemas.microsoft.com/office/powerpoint/2010/main" advTm="15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</a:t>
            </a:r>
            <a:r>
              <a:rPr lang="en-GB" sz="2400" dirty="0" smtClean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back 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Medicine - diagnosis and therapy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59625" y="2838450"/>
            <a:ext cx="1828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8" name="Picture 1034" descr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4425950"/>
            <a:ext cx="144780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4" name="Picture 1040" descr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23150" y="4427538"/>
            <a:ext cx="156845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0"/>
          <a:srcRect t="4680" b="15027"/>
          <a:stretch/>
        </p:blipFill>
        <p:spPr>
          <a:xfrm>
            <a:off x="6516216" y="5540069"/>
            <a:ext cx="2376264" cy="127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59400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/>
              <a:t>3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>
            <a:lum bright="-2000" contrast="-2000"/>
          </a:blip>
          <a:srcRect t="1666"/>
          <a:stretch>
            <a:fillRect/>
          </a:stretch>
        </p:blipFill>
        <p:spPr bwMode="auto">
          <a:xfrm>
            <a:off x="-76200" y="0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CERN: founded in 1954</a:t>
            </a: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: 12 European </a:t>
            </a: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States</a:t>
            </a:r>
          </a:p>
          <a:p>
            <a:pPr>
              <a:defRPr/>
            </a:pP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</a:t>
            </a: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Science for Peace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”</a:t>
            </a:r>
            <a:endParaRPr lang="en-GB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21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1543696" y="4077073"/>
            <a:ext cx="7668344" cy="2743074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States: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Czech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Republic, Denmark, Finland, France, Germany, Greece, Hungary,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Netherlands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Norway, Poland, Portugal,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Slovak Republic,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Spain, Sweden, Switzerland and </a:t>
            </a:r>
            <a:b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 States: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Pakistan, </a:t>
            </a:r>
            <a:r>
              <a:rPr lang="en-US" sz="1600" dirty="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Turkey</a:t>
            </a:r>
            <a:endParaRPr lang="en-US" sz="1600" dirty="0">
              <a:solidFill>
                <a:srgbClr val="EAEAE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States 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GB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ccession 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Membership</a:t>
            </a:r>
            <a:r>
              <a:rPr lang="en-US" sz="18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Cyprus, </a:t>
            </a:r>
            <a:r>
              <a:rPr lang="en-US" sz="1600" smtClean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Serbia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for 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Membership or Associate Membership:</a:t>
            </a:r>
            <a:b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Croatia,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Lithuania, Russia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Slovenia,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Ukraine </a:t>
            </a:r>
            <a:endParaRPr lang="en-GB" sz="16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 to Council: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Japan,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Russia,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States of America; European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Union, JINR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UNESCO </a:t>
            </a: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76200" y="2133600"/>
            <a:ext cx="38100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2300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1400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+mn-ea"/>
                <a:cs typeface="+mn-cs"/>
              </a:rPr>
              <a:t>other paid personnel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12500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scientific users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Budget (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2016)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~1000 MCHF</a:t>
            </a: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6754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orld_users_by_Inst_20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50" y="940210"/>
            <a:ext cx="8490664" cy="58484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Science is getting more and more global</a:t>
            </a:r>
            <a:endParaRPr lang="en-GB" sz="3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017272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4117878"/>
              </p:ext>
            </p:extLst>
          </p:nvPr>
        </p:nvGraphicFramePr>
        <p:xfrm>
          <a:off x="107504" y="1268760"/>
          <a:ext cx="5904656" cy="4333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381008" y="5715004"/>
            <a:ext cx="4211304" cy="3692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eaLnBrk="0" hangingPunct="0"/>
            <a:r>
              <a:rPr lang="en-US" sz="18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They do not all stay: where do they go?</a:t>
            </a:r>
          </a:p>
        </p:txBody>
      </p:sp>
      <p:pic>
        <p:nvPicPr>
          <p:cNvPr id="11271" name="Picture 7" descr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1" y="39688"/>
            <a:ext cx="838200" cy="87471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2776" name="Text Box 11"/>
          <p:cNvSpPr txBox="1">
            <a:spLocks noChangeArrowheads="1"/>
          </p:cNvSpPr>
          <p:nvPr/>
        </p:nvSpPr>
        <p:spPr bwMode="auto">
          <a:xfrm>
            <a:off x="3520421" y="2384425"/>
            <a:ext cx="2515928" cy="101561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Today:</a:t>
            </a:r>
          </a:p>
          <a:p>
            <a:pPr algn="ctr"/>
            <a:r>
              <a:rPr lang="en-US" sz="2000" dirty="0" smtClean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  <a:sym typeface="Symbol"/>
              </a:rPr>
              <a:t>&gt;30</a:t>
            </a:r>
            <a:r>
              <a:rPr lang="en-US" sz="2000" dirty="0" smtClean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00 </a:t>
            </a:r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PhD students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in LHC experiments</a:t>
            </a:r>
          </a:p>
        </p:txBody>
      </p:sp>
      <p:sp>
        <p:nvSpPr>
          <p:cNvPr id="32777" name="TextBox 9"/>
          <p:cNvSpPr txBox="1">
            <a:spLocks noChangeArrowheads="1"/>
          </p:cNvSpPr>
          <p:nvPr/>
        </p:nvSpPr>
        <p:spPr bwMode="auto">
          <a:xfrm>
            <a:off x="1143000" y="-27384"/>
            <a:ext cx="7162800" cy="113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8" tIns="45694" rIns="91388" bIns="45694">
            <a:spAutoFit/>
          </a:bodyPr>
          <a:lstStyle/>
          <a:p>
            <a:pPr algn="ctr" eaLnBrk="0" hangingPunct="0"/>
            <a:r>
              <a:rPr lang="en-GB" sz="32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Age Distribution of Scientists </a:t>
            </a:r>
          </a:p>
          <a:p>
            <a:pPr algn="ctr" eaLnBrk="0" hangingPunct="0"/>
            <a:r>
              <a:rPr lang="en-GB" sz="18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- and where they go afterwards</a:t>
            </a:r>
          </a:p>
          <a:p>
            <a:endParaRPr lang="en-US" sz="1800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1340768"/>
            <a:ext cx="44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  <a:ea typeface="ＭＳ Ｐゴシック" charset="0"/>
              </a:rPr>
              <a:t>27</a:t>
            </a:r>
            <a:endParaRPr lang="en-GB" sz="1800" dirty="0">
              <a:solidFill>
                <a:srgbClr val="FF0000"/>
              </a:solidFill>
              <a:ea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38766" y="39237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70C0"/>
                </a:solidFill>
                <a:ea typeface="ＭＳ Ｐゴシック" charset="0"/>
              </a:rPr>
              <a:t>65</a:t>
            </a:r>
            <a:endParaRPr lang="en-GB" sz="1800" dirty="0">
              <a:solidFill>
                <a:srgbClr val="0070C0"/>
              </a:solidFill>
              <a:ea typeface="ＭＳ Ｐゴシック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217272" y="1745818"/>
            <a:ext cx="2907285" cy="3915430"/>
            <a:chOff x="6217272" y="1745818"/>
            <a:chExt cx="2907285" cy="391543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07"/>
            <a:stretch/>
          </p:blipFill>
          <p:spPr bwMode="auto">
            <a:xfrm>
              <a:off x="6217272" y="1745818"/>
              <a:ext cx="2907285" cy="19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49"/>
            <a:stretch/>
          </p:blipFill>
          <p:spPr bwMode="auto">
            <a:xfrm>
              <a:off x="6230914" y="3681650"/>
              <a:ext cx="2880000" cy="19795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5358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144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Next Scientific Challenge: </a:t>
            </a:r>
          </a:p>
          <a:p>
            <a:pPr algn="ctr"/>
            <a:r>
              <a:rPr lang="en-GB" sz="3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to 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24500"/>
            <a:ext cx="6826250" cy="974725"/>
            <a:chOff x="1152" y="3384"/>
            <a:chExt cx="4300" cy="614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</a:t>
              </a: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9453" y="3522695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  <a:endParaRPr lang="en-GB" sz="14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5" name="Picture 14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65213" y="533400"/>
            <a:ext cx="7894638" cy="5137150"/>
            <a:chOff x="671" y="362"/>
            <a:chExt cx="4973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2"/>
          <p:cNvGrpSpPr>
            <a:grpSpLocks/>
          </p:cNvGrpSpPr>
          <p:nvPr/>
        </p:nvGrpSpPr>
        <p:grpSpPr bwMode="auto">
          <a:xfrm>
            <a:off x="2514600" y="838200"/>
            <a:ext cx="4495800" cy="4572000"/>
            <a:chOff x="2514600" y="914400"/>
            <a:chExt cx="4495800" cy="4572000"/>
          </a:xfrm>
        </p:grpSpPr>
        <p:pic>
          <p:nvPicPr>
            <p:cNvPr id="28725" name="Picture 53"/>
            <p:cNvPicPr>
              <a:picLocks noChangeAspect="1" noChangeArrowheads="1"/>
            </p:cNvPicPr>
            <p:nvPr/>
          </p:nvPicPr>
          <p:blipFill>
            <a:blip r:embed="rId9">
              <a:lum bright="-11000" contrast="3000"/>
            </a:blip>
            <a:srcRect/>
            <a:stretch>
              <a:fillRect/>
            </a:stretch>
          </p:blipFill>
          <p:spPr bwMode="auto">
            <a:xfrm>
              <a:off x="4305300" y="914400"/>
              <a:ext cx="2705100" cy="4572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1600" dir="2700000" algn="ctr" rotWithShape="0">
                <a:schemeClr val="tx1">
                  <a:alpha val="74997"/>
                </a:schemeClr>
              </a:outerShdw>
            </a:effectLst>
          </p:spPr>
        </p:pic>
        <p:sp>
          <p:nvSpPr>
            <p:cNvPr id="12338" name="Line 54"/>
            <p:cNvSpPr>
              <a:spLocks noChangeShapeType="1"/>
            </p:cNvSpPr>
            <p:nvPr/>
          </p:nvSpPr>
          <p:spPr bwMode="auto">
            <a:xfrm flipH="1" flipV="1">
              <a:off x="3484080" y="2274314"/>
              <a:ext cx="796925" cy="3184474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2339" name="Line 55"/>
            <p:cNvSpPr>
              <a:spLocks noChangeShapeType="1"/>
            </p:cNvSpPr>
            <p:nvPr/>
          </p:nvSpPr>
          <p:spPr bwMode="auto">
            <a:xfrm flipV="1">
              <a:off x="2514600" y="914400"/>
              <a:ext cx="1752600" cy="579438"/>
            </a:xfrm>
            <a:prstGeom prst="line">
              <a:avLst/>
            </a:prstGeom>
            <a:noFill/>
            <a:ln w="19050">
              <a:solidFill>
                <a:schemeClr val="bg2"/>
              </a:solidFill>
              <a:prstDash val="dash"/>
              <a:round/>
              <a:headEnd/>
              <a:tailEnd/>
            </a:ln>
            <a:effectLst>
              <a:outerShdw blurRad="63500" dist="38099" dir="2700000" algn="ctr" rotWithShape="0">
                <a:schemeClr val="tx1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>
                <a:defRPr/>
              </a:pPr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5088" y="2085975"/>
            <a:ext cx="3275012" cy="2779713"/>
            <a:chOff x="65088" y="2085975"/>
            <a:chExt cx="3275012" cy="2779713"/>
          </a:xfrm>
        </p:grpSpPr>
        <p:grpSp>
          <p:nvGrpSpPr>
            <p:cNvPr id="9" name="Group 91"/>
            <p:cNvGrpSpPr>
              <a:grpSpLocks/>
            </p:cNvGrpSpPr>
            <p:nvPr/>
          </p:nvGrpSpPr>
          <p:grpSpPr bwMode="auto">
            <a:xfrm>
              <a:off x="65088" y="2085975"/>
              <a:ext cx="3275012" cy="2779713"/>
              <a:chOff x="41" y="1314"/>
              <a:chExt cx="2063" cy="1751"/>
            </a:xfrm>
          </p:grpSpPr>
          <p:sp>
            <p:nvSpPr>
              <p:cNvPr id="33807" name="Line 45"/>
              <p:cNvSpPr>
                <a:spLocks noChangeShapeType="1"/>
              </p:cNvSpPr>
              <p:nvPr/>
            </p:nvSpPr>
            <p:spPr bwMode="auto">
              <a:xfrm>
                <a:off x="1494" y="1314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8" name="Line 46"/>
              <p:cNvSpPr>
                <a:spLocks noChangeShapeType="1"/>
              </p:cNvSpPr>
              <p:nvPr/>
            </p:nvSpPr>
            <p:spPr bwMode="auto">
              <a:xfrm>
                <a:off x="692" y="1466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 type="triangle" w="med" len="med"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9" name="Line 48"/>
              <p:cNvSpPr>
                <a:spLocks noChangeShapeType="1"/>
              </p:cNvSpPr>
              <p:nvPr/>
            </p:nvSpPr>
            <p:spPr bwMode="auto">
              <a:xfrm>
                <a:off x="684" y="1463"/>
                <a:ext cx="816" cy="0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21" name="Rectangle 49"/>
              <p:cNvSpPr>
                <a:spLocks noChangeArrowheads="1"/>
              </p:cNvSpPr>
              <p:nvPr/>
            </p:nvSpPr>
            <p:spPr bwMode="auto">
              <a:xfrm>
                <a:off x="41" y="2761"/>
                <a:ext cx="1674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107000"/>
                  </a:lnSpc>
                  <a:defRPr/>
                </a:pPr>
                <a:r>
                  <a:rPr lang="en-GB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Super-Microscope</a:t>
                </a:r>
                <a:endParaRPr lang="en-GB" sz="2000" dirty="0">
                  <a:solidFill>
                    <a:srgbClr val="3A62AB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  <p:sp>
            <p:nvSpPr>
              <p:cNvPr id="33811" name="Text Box 50"/>
              <p:cNvSpPr txBox="1">
                <a:spLocks noChangeArrowheads="1"/>
              </p:cNvSpPr>
              <p:nvPr/>
            </p:nvSpPr>
            <p:spPr bwMode="auto">
              <a:xfrm>
                <a:off x="1632" y="2373"/>
                <a:ext cx="472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90000"/>
                  </a:lnSpc>
                </a:pPr>
                <a:r>
                  <a:rPr lang="de-CH" sz="2200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LHC</a:t>
                </a:r>
              </a:p>
            </p:txBody>
          </p:sp>
          <p:pic>
            <p:nvPicPr>
              <p:cNvPr id="33812" name="Picture 7" descr="interconnect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144" y="1814"/>
                <a:ext cx="1488" cy="9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pic>
          <p:nvPicPr>
            <p:cNvPr id="51" name="Picture 50" descr="cern_logo_1.png"/>
            <p:cNvPicPr>
              <a:picLocks noChangeAspect="1"/>
            </p:cNvPicPr>
            <p:nvPr/>
          </p:nvPicPr>
          <p:blipFill>
            <a:blip r:embed="rId11">
              <a:lum bright="100000" contrast="-100000"/>
            </a:blip>
            <a:stretch>
              <a:fillRect/>
            </a:stretch>
          </p:blipFill>
          <p:spPr>
            <a:xfrm>
              <a:off x="285800" y="2120265"/>
              <a:ext cx="685800" cy="674370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987824" y="1772816"/>
            <a:ext cx="1279376" cy="798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grpSp>
        <p:nvGrpSpPr>
          <p:cNvPr id="12" name="Group 11"/>
          <p:cNvGrpSpPr/>
          <p:nvPr/>
        </p:nvGrpSpPr>
        <p:grpSpPr>
          <a:xfrm>
            <a:off x="323528" y="4832350"/>
            <a:ext cx="5638800" cy="1325834"/>
            <a:chOff x="323528" y="4832350"/>
            <a:chExt cx="5638800" cy="1325834"/>
          </a:xfrm>
        </p:grpSpPr>
        <p:sp>
          <p:nvSpPr>
            <p:cNvPr id="84" name="Rectangle 41"/>
            <p:cNvSpPr>
              <a:spLocks noChangeArrowheads="1"/>
            </p:cNvSpPr>
            <p:nvPr/>
          </p:nvSpPr>
          <p:spPr bwMode="auto">
            <a:xfrm>
              <a:off x="323528" y="5480050"/>
              <a:ext cx="5638800" cy="678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Reproducing conditions            </a:t>
              </a:r>
            </a:p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                                                            Looking back</a:t>
              </a:r>
            </a:p>
          </p:txBody>
        </p:sp>
        <p:sp>
          <p:nvSpPr>
            <p:cNvPr id="85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/>
            </a:p>
          </p:txBody>
        </p:sp>
        <p:pic>
          <p:nvPicPr>
            <p:cNvPr id="86" name="Picture 85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739822" y="5398521"/>
              <a:ext cx="670618" cy="536494"/>
            </a:xfrm>
            <a:prstGeom prst="rect">
              <a:avLst/>
            </a:prstGeom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+mj-lt"/>
                <a:ea typeface="ＭＳ Ｐゴシック" pitchFamily="-111" charset="-128"/>
                <a:cs typeface="ＭＳ Ｐゴシック" pitchFamily="-111" charset="-128"/>
              </a:rPr>
              <a:t>2010: a New Era in Fundamental Science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uLnTx/>
              <a:uFillTx/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0" y="3581400"/>
            <a:ext cx="9144000" cy="90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Exploration of a new energy </a:t>
            </a: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frontier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in p-p and Pb-Pb collisions </a:t>
            </a:r>
            <a:endParaRPr lang="en-GB" sz="2900" dirty="0">
              <a:solidFill>
                <a:srgbClr val="FCF933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1137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27 km circumference</a:t>
            </a:r>
            <a:endParaRPr lang="en-GB" sz="1800" dirty="0"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smtClean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ATLAS</a:t>
              </a: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9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99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  <a:latin typeface="+mj-lt"/>
              </a:rPr>
              <a:t>Discovery 2012, Nobel Prize in Physics 2013</a:t>
            </a:r>
            <a:endParaRPr lang="en-US" sz="3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chemeClr val="accent1"/>
                </a:solidFill>
                <a:latin typeface="+mn-lt"/>
              </a:rPr>
              <a:t>The Nobel Prize in Physics 2013 was awarded jointly to François Englert and Peter W. Higgs </a:t>
            </a:r>
            <a:r>
              <a:rPr lang="en-US" sz="1800" i="1" dirty="0">
                <a:solidFill>
                  <a:schemeClr val="accent1"/>
                </a:solidFill>
                <a:latin typeface="+mn-lt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800" i="1" dirty="0">
                <a:solidFill>
                  <a:srgbClr val="00FF00"/>
                </a:solidFill>
                <a:latin typeface="+mn-lt"/>
              </a:rPr>
              <a:t>confirmed through the discovery of the predicted fundamental particle, by the ATLAS and CMS experiments at CERN's Large Hadron </a:t>
            </a:r>
            <a:r>
              <a:rPr lang="en-US" sz="1800" i="1" dirty="0" smtClean="0">
                <a:solidFill>
                  <a:srgbClr val="00FF00"/>
                </a:solidFill>
                <a:latin typeface="+mn-lt"/>
              </a:rPr>
              <a:t>Collider”.</a:t>
            </a:r>
            <a:endParaRPr lang="en-US" sz="1800" dirty="0">
              <a:solidFill>
                <a:srgbClr val="00FF0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682654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165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3975</TotalTime>
  <Words>659</Words>
  <Application>Microsoft Macintosh PowerPoint</Application>
  <PresentationFormat>On-screen Show (4:3)</PresentationFormat>
  <Paragraphs>162</Paragraphs>
  <Slides>16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Bold Stripes</vt:lpstr>
      <vt:lpstr>1_Bold Stripes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CERN: Particle Physics and Innovation</vt:lpstr>
      <vt:lpstr>Medical Application as an Example of Particle Physics Spin-off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Giovanni Anelli</cp:lastModifiedBy>
  <cp:revision>285</cp:revision>
  <cp:lastPrinted>2016-02-09T09:53:58Z</cp:lastPrinted>
  <dcterms:created xsi:type="dcterms:W3CDTF">2012-01-25T12:11:40Z</dcterms:created>
  <dcterms:modified xsi:type="dcterms:W3CDTF">2016-05-30T05:42:36Z</dcterms:modified>
</cp:coreProperties>
</file>