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462" r:id="rId2"/>
    <p:sldId id="500" r:id="rId3"/>
    <p:sldId id="524" r:id="rId4"/>
    <p:sldId id="495" r:id="rId5"/>
    <p:sldId id="401" r:id="rId6"/>
    <p:sldId id="508" r:id="rId7"/>
    <p:sldId id="525" r:id="rId8"/>
    <p:sldId id="526" r:id="rId9"/>
    <p:sldId id="527" r:id="rId10"/>
    <p:sldId id="499" r:id="rId11"/>
    <p:sldId id="501" r:id="rId12"/>
    <p:sldId id="502" r:id="rId13"/>
    <p:sldId id="503" r:id="rId14"/>
    <p:sldId id="504" r:id="rId15"/>
    <p:sldId id="505" r:id="rId16"/>
    <p:sldId id="446" r:id="rId17"/>
    <p:sldId id="520" r:id="rId18"/>
    <p:sldId id="52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35" autoAdjust="0"/>
    <p:restoredTop sz="78933" autoAdjust="0"/>
  </p:normalViewPr>
  <p:slideViewPr>
    <p:cSldViewPr snapToGrid="0" snapToObjects="1">
      <p:cViewPr varScale="1">
        <p:scale>
          <a:sx n="100" d="100"/>
          <a:sy n="100" d="100"/>
        </p:scale>
        <p:origin x="-1720" y="-96"/>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30/5/16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often use this slide as it gives a good overview of what we do.</a:t>
            </a:r>
          </a:p>
          <a:p>
            <a:r>
              <a:rPr lang="en-US" dirty="0" smtClean="0"/>
              <a:t>Licensing, Service</a:t>
            </a:r>
            <a:r>
              <a:rPr lang="en-US" baseline="0" dirty="0" smtClean="0"/>
              <a:t> and Consultancy and R&amp;D Collaborations are the contracts we do.</a:t>
            </a:r>
          </a:p>
          <a:p>
            <a:r>
              <a:rPr lang="en-US" baseline="0" dirty="0" smtClean="0"/>
              <a:t>Business Incubation </a:t>
            </a:r>
            <a:r>
              <a:rPr lang="en-US" baseline="0" dirty="0" smtClean="0">
                <a:sym typeface="Wingdings"/>
              </a:rPr>
              <a:t> introduces the network of Incubators</a:t>
            </a:r>
          </a:p>
          <a:p>
            <a:r>
              <a:rPr lang="en-US" baseline="0" dirty="0" smtClean="0">
                <a:sym typeface="Wingdings"/>
              </a:rPr>
              <a:t>Easy Access IP, Open Hardware and Open Source Software: alternative ways (some created by us) to disseminate our </a:t>
            </a:r>
            <a:r>
              <a:rPr lang="en-US" baseline="0" dirty="0" err="1" smtClean="0">
                <a:sym typeface="Wingdings"/>
              </a:rPr>
              <a:t>technos</a:t>
            </a:r>
            <a:r>
              <a:rPr lang="en-US" baseline="0" dirty="0" smtClean="0">
                <a:sym typeface="Wingdings"/>
              </a:rPr>
              <a:t>.</a:t>
            </a:r>
          </a:p>
          <a:p>
            <a:r>
              <a:rPr lang="en-US" baseline="0" dirty="0" smtClean="0">
                <a:sym typeface="Wingdings"/>
              </a:rPr>
              <a:t>EU Projects: a good vehicle to disseminate our Know how to industry.</a:t>
            </a:r>
            <a:endParaRPr lang="en-US" dirty="0"/>
          </a:p>
        </p:txBody>
      </p:sp>
      <p:sp>
        <p:nvSpPr>
          <p:cNvPr id="4" name="Slide Number Placeholder 3"/>
          <p:cNvSpPr>
            <a:spLocks noGrp="1"/>
          </p:cNvSpPr>
          <p:nvPr>
            <p:ph type="sldNum" sz="quarter" idx="10"/>
          </p:nvPr>
        </p:nvSpPr>
        <p:spPr/>
        <p:txBody>
          <a:bodyPr/>
          <a:lstStyle/>
          <a:p>
            <a:fld id="{C10504D2-F154-4290-940D-426F590803FC}" type="slidenum">
              <a:rPr lang="en-US" smtClean="0"/>
              <a:pPr/>
              <a:t>5</a:t>
            </a:fld>
            <a:endParaRPr lang="en-US"/>
          </a:p>
        </p:txBody>
      </p:sp>
    </p:spTree>
    <p:extLst>
      <p:ext uri="{BB962C8B-B14F-4D97-AF65-F5344CB8AC3E}">
        <p14:creationId xmlns:p14="http://schemas.microsoft.com/office/powerpoint/2010/main" val="2273910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81190-FBD2-42D9-AD0C-169CB4295AC7}" type="slidenum">
              <a:rPr lang="en-GB"/>
              <a:pPr/>
              <a:t>7</a:t>
            </a:fld>
            <a:endParaRPr lang="en-GB"/>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xfrm>
            <a:off x="913968" y="4343696"/>
            <a:ext cx="5030064" cy="4115389"/>
          </a:xfrm>
        </p:spPr>
        <p:txBody>
          <a:bodyPr/>
          <a:lstStyle/>
          <a:p>
            <a:endParaRPr lang="fr-C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D47586-B8BD-41EE-AADC-8941E6E6905B}" type="slidenum">
              <a:rPr lang="en-GB"/>
              <a:pPr/>
              <a:t>8</a:t>
            </a:fld>
            <a:endParaRPr lang="en-GB"/>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5C46BD-CD08-4771-BAC5-473BC506B334}" type="slidenum">
              <a:rPr lang="en-GB"/>
              <a:pPr/>
              <a:t>9</a:t>
            </a:fld>
            <a:endParaRPr lang="en-GB"/>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screenshot</a:t>
            </a:r>
            <a:r>
              <a:rPr lang="en-US" baseline="0" dirty="0" smtClean="0"/>
              <a:t> of our website.</a:t>
            </a:r>
          </a:p>
          <a:p>
            <a:r>
              <a:rPr lang="en-US" baseline="0" dirty="0" smtClean="0"/>
              <a:t>We have implemented the scheme pioneered by the University of Glasgow. We are ready to give a free license (for some of our technologies) to companies who will demonstrate that they can turn it into a product.</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11</a:t>
            </a:fld>
            <a:endParaRPr lang="en-US"/>
          </a:p>
        </p:txBody>
      </p:sp>
    </p:spTree>
    <p:extLst>
      <p:ext uri="{BB962C8B-B14F-4D97-AF65-F5344CB8AC3E}">
        <p14:creationId xmlns:p14="http://schemas.microsoft.com/office/powerpoint/2010/main" val="601786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3114361063"/>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191358934"/>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Click to edit Master title style</a:t>
            </a:r>
            <a:endParaRPr lang="en-US"/>
          </a:p>
        </p:txBody>
      </p:sp>
      <p:sp>
        <p:nvSpPr>
          <p:cNvPr id="3" name="Content Placeholder 2"/>
          <p:cNvSpPr>
            <a:spLocks noGrp="1"/>
          </p:cNvSpPr>
          <p:nvPr>
            <p:ph idx="1"/>
          </p:nvPr>
        </p:nvSpPr>
        <p:spPr/>
        <p:txBody>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C475BC2-786B-494C-BCAB-2D78D6896E83}" type="datetimeFigureOut">
              <a:rPr lang="en-US" smtClean="0"/>
              <a:t>30/5/16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C6E0503-7650-D648-8E83-B54CC6614D10}" type="slidenum">
              <a:rPr lang="en-US" smtClean="0"/>
              <a:t>‹#›</a:t>
            </a:fld>
            <a:endParaRPr lang="en-US"/>
          </a:p>
        </p:txBody>
      </p:sp>
    </p:spTree>
    <p:extLst>
      <p:ext uri="{BB962C8B-B14F-4D97-AF65-F5344CB8AC3E}">
        <p14:creationId xmlns:p14="http://schemas.microsoft.com/office/powerpoint/2010/main" val="892857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30/5/16</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44CC99A-2082-488B-AD06-6D873AFBE95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37040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82" r:id="rId14"/>
    <p:sldLayoutId id="2147483683" r:id="rId15"/>
    <p:sldLayoutId id="2147483684" r:id="rId16"/>
    <p:sldLayoutId id="2147483685" r:id="rId17"/>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jpeg"/><Relationship Id="rId8"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 Id="rId3"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png"/><Relationship Id="rId1" Type="http://schemas.openxmlformats.org/officeDocument/2006/relationships/slideLayout" Target="../slideLayouts/slideLayout17.xml"/><Relationship Id="rId2"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8" Type="http://schemas.openxmlformats.org/officeDocument/2006/relationships/image" Target="../media/image53.png"/><Relationship Id="rId9" Type="http://schemas.openxmlformats.org/officeDocument/2006/relationships/image" Target="../media/image54.png"/><Relationship Id="rId1" Type="http://schemas.openxmlformats.org/officeDocument/2006/relationships/slideLayout" Target="../slideLayouts/slideLayout3.xml"/><Relationship Id="rId2" Type="http://schemas.openxmlformats.org/officeDocument/2006/relationships/image" Target="../media/image4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1" Type="http://schemas.openxmlformats.org/officeDocument/2006/relationships/image" Target="../media/image19.png"/><Relationship Id="rId12" Type="http://schemas.openxmlformats.org/officeDocument/2006/relationships/image" Target="../media/image20.png"/><Relationship Id="rId1" Type="http://schemas.openxmlformats.org/officeDocument/2006/relationships/slideLayout" Target="../slideLayouts/slideLayout14.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png"/><Relationship Id="rId10"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3.jpeg"/><Relationship Id="rId5" Type="http://schemas.openxmlformats.org/officeDocument/2006/relationships/image" Target="../media/image24.jpeg"/><Relationship Id="rId6" Type="http://schemas.openxmlformats.org/officeDocument/2006/relationships/image" Target="../media/image25.jpeg"/><Relationship Id="rId7" Type="http://schemas.openxmlformats.org/officeDocument/2006/relationships/image" Target="../media/image26.jpeg"/><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27.emf"/></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8.jpeg"/><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 Id="rId3"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KT @ CERN</a:t>
            </a:r>
            <a:br>
              <a:rPr lang="fr-FR" dirty="0" smtClean="0"/>
            </a:br>
            <a:r>
              <a:rPr lang="fr-FR" dirty="0"/>
              <a:t/>
            </a:r>
            <a:br>
              <a:rPr lang="fr-FR" dirty="0"/>
            </a:br>
            <a:r>
              <a:rPr lang="fr-FR" sz="2200" dirty="0" smtClean="0"/>
              <a:t>G. Anelli, KT Group Leader, IPT </a:t>
            </a:r>
            <a:r>
              <a:rPr lang="fr-FR" sz="2200" dirty="0" err="1" smtClean="0"/>
              <a:t>Department</a:t>
            </a:r>
            <a:r>
              <a:rPr lang="fr-FR" sz="2200" dirty="0" smtClean="0"/>
              <a:t/>
            </a:r>
            <a:br>
              <a:rPr lang="fr-FR" sz="2200" dirty="0" smtClean="0"/>
            </a:br>
            <a:r>
              <a:rPr lang="fr-FR" sz="2200" dirty="0"/>
              <a:t/>
            </a:r>
            <a:br>
              <a:rPr lang="fr-FR" sz="2200" dirty="0"/>
            </a:br>
            <a:r>
              <a:rPr lang="fr-FR" sz="2200" dirty="0" smtClean="0"/>
              <a:t>30.05.2016</a:t>
            </a:r>
            <a:endParaRPr lang="fr-FR" sz="2200" dirty="0"/>
          </a:p>
        </p:txBody>
      </p:sp>
      <p:sp>
        <p:nvSpPr>
          <p:cNvPr id="3" name="Text Placeholder 2"/>
          <p:cNvSpPr>
            <a:spLocks noGrp="1"/>
          </p:cNvSpPr>
          <p:nvPr>
            <p:ph type="body" idx="1"/>
          </p:nvPr>
        </p:nvSpPr>
        <p:spPr/>
        <p:txBody>
          <a:bodyPr/>
          <a:lstStyle/>
          <a:p>
            <a:endParaRPr lang="fr-FR"/>
          </a:p>
        </p:txBody>
      </p:sp>
    </p:spTree>
    <p:extLst>
      <p:ext uri="{BB962C8B-B14F-4D97-AF65-F5344CB8AC3E}">
        <p14:creationId xmlns:p14="http://schemas.microsoft.com/office/powerpoint/2010/main" val="6967956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960"/>
            <a:ext cx="7470648" cy="1143000"/>
          </a:xfrm>
        </p:spPr>
        <p:txBody>
          <a:bodyPr/>
          <a:lstStyle/>
          <a:p>
            <a:r>
              <a:rPr lang="en-US" dirty="0" smtClean="0"/>
              <a:t>CERN Core Competences</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39156" y="1268760"/>
            <a:ext cx="2411310" cy="1664845"/>
          </a:xfrm>
          <a:prstGeom prst="rect">
            <a:avLst/>
          </a:prstGeom>
          <a:noFill/>
          <a:ln w="38100">
            <a:solidFill>
              <a:srgbClr val="CC0000"/>
            </a:solidFill>
            <a:miter lim="800000"/>
            <a:headEnd/>
            <a:tailEnd/>
          </a:ln>
        </p:spPr>
      </p:pic>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1484784"/>
            <a:ext cx="2304256" cy="1579995"/>
          </a:xfrm>
          <a:prstGeom prst="rect">
            <a:avLst/>
          </a:prstGeom>
          <a:noFill/>
          <a:ln w="38100">
            <a:solidFill>
              <a:srgbClr val="CC0000"/>
            </a:solidFill>
            <a:miter lim="800000"/>
            <a:headEnd/>
            <a:tailEnd/>
          </a:ln>
        </p:spPr>
      </p:pic>
      <p:pic>
        <p:nvPicPr>
          <p:cNvPr id="6"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51920" y="3717032"/>
            <a:ext cx="2415775" cy="1678235"/>
          </a:xfrm>
          <a:prstGeom prst="rect">
            <a:avLst/>
          </a:prstGeom>
          <a:noFill/>
          <a:ln w="38100">
            <a:solidFill>
              <a:srgbClr val="CC0000"/>
            </a:solidFill>
            <a:miter lim="800000"/>
            <a:headEnd/>
            <a:tailEnd/>
          </a:ln>
        </p:spPr>
      </p:pic>
      <p:sp>
        <p:nvSpPr>
          <p:cNvPr id="7" name="Rectangle 6"/>
          <p:cNvSpPr>
            <a:spLocks noChangeArrowheads="1"/>
          </p:cNvSpPr>
          <p:nvPr/>
        </p:nvSpPr>
        <p:spPr bwMode="auto">
          <a:xfrm>
            <a:off x="3886965" y="3284984"/>
            <a:ext cx="2532769" cy="400099"/>
          </a:xfrm>
          <a:prstGeom prst="rect">
            <a:avLst/>
          </a:prstGeom>
          <a:noFill/>
          <a:ln w="12700" cap="sq">
            <a:noFill/>
            <a:miter lim="800000"/>
            <a:headEnd type="none" w="sm" len="sm"/>
            <a:tailEnd type="none" w="sm" len="sm"/>
          </a:ln>
        </p:spPr>
        <p:txBody>
          <a:bodyPr wrap="square" lIns="91429" tIns="45715" rIns="91429" bIns="45715">
            <a:spAutoFit/>
          </a:bodyPr>
          <a:lstStyle/>
          <a:p>
            <a:r>
              <a:rPr lang="en-GB" sz="2000" dirty="0" smtClean="0"/>
              <a:t>Cryogenics (1.9 </a:t>
            </a:r>
            <a:r>
              <a:rPr lang="en-GB" sz="2000" dirty="0"/>
              <a:t>K)</a:t>
            </a:r>
          </a:p>
        </p:txBody>
      </p:sp>
      <p:sp>
        <p:nvSpPr>
          <p:cNvPr id="8" name="Rectangle 7"/>
          <p:cNvSpPr>
            <a:spLocks noChangeArrowheads="1"/>
          </p:cNvSpPr>
          <p:nvPr/>
        </p:nvSpPr>
        <p:spPr bwMode="auto">
          <a:xfrm>
            <a:off x="4644008" y="1772816"/>
            <a:ext cx="1339617"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Vacuum</a:t>
            </a:r>
          </a:p>
          <a:p>
            <a:r>
              <a:rPr lang="en-GB" sz="2000" dirty="0"/>
              <a:t>(10</a:t>
            </a:r>
            <a:r>
              <a:rPr lang="en-GB" sz="2000" baseline="30000" dirty="0"/>
              <a:t>-12</a:t>
            </a:r>
            <a:r>
              <a:rPr lang="en-GB" sz="2000" dirty="0"/>
              <a:t> </a:t>
            </a:r>
            <a:r>
              <a:rPr lang="en-GB" sz="2000" dirty="0" err="1"/>
              <a:t>Torr</a:t>
            </a:r>
            <a:r>
              <a:rPr lang="en-GB" sz="2000" dirty="0"/>
              <a:t>)</a:t>
            </a:r>
          </a:p>
        </p:txBody>
      </p:sp>
      <p:sp>
        <p:nvSpPr>
          <p:cNvPr id="9" name="Rectangle 8"/>
          <p:cNvSpPr>
            <a:spLocks noChangeArrowheads="1"/>
          </p:cNvSpPr>
          <p:nvPr/>
        </p:nvSpPr>
        <p:spPr bwMode="auto">
          <a:xfrm>
            <a:off x="107504" y="1552212"/>
            <a:ext cx="1500371" cy="1200318"/>
          </a:xfrm>
          <a:prstGeom prst="rect">
            <a:avLst/>
          </a:prstGeom>
          <a:noFill/>
          <a:ln w="12700" cap="sq">
            <a:noFill/>
            <a:miter lim="800000"/>
            <a:headEnd type="none" w="sm" len="sm"/>
            <a:tailEnd type="none" w="sm" len="sm"/>
          </a:ln>
        </p:spPr>
        <p:txBody>
          <a:bodyPr lIns="91429" tIns="45715" rIns="91429" bIns="45715">
            <a:spAutoFit/>
          </a:bodyPr>
          <a:lstStyle/>
          <a:p>
            <a:r>
              <a:rPr lang="en-GB" dirty="0"/>
              <a:t>Super-conductivity</a:t>
            </a:r>
          </a:p>
          <a:p>
            <a:r>
              <a:rPr lang="en-GB" dirty="0"/>
              <a:t>(13kA, 7MJoules)</a:t>
            </a:r>
          </a:p>
        </p:txBody>
      </p:sp>
      <p:pic>
        <p:nvPicPr>
          <p:cNvPr id="10" name="Picture 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60232" y="3212976"/>
            <a:ext cx="2276232" cy="1515321"/>
          </a:xfrm>
          <a:prstGeom prst="rect">
            <a:avLst/>
          </a:prstGeom>
          <a:noFill/>
          <a:ln w="38100">
            <a:solidFill>
              <a:srgbClr val="CC0000"/>
            </a:solidFill>
            <a:miter lim="800000"/>
            <a:headEnd/>
            <a:tailEnd/>
          </a:ln>
        </p:spPr>
      </p:pic>
      <p:sp>
        <p:nvSpPr>
          <p:cNvPr id="11" name="Rectangle 10"/>
          <p:cNvSpPr>
            <a:spLocks noChangeArrowheads="1"/>
          </p:cNvSpPr>
          <p:nvPr/>
        </p:nvSpPr>
        <p:spPr bwMode="auto">
          <a:xfrm>
            <a:off x="6419735" y="4664971"/>
            <a:ext cx="1752665"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Magnets</a:t>
            </a:r>
          </a:p>
          <a:p>
            <a:r>
              <a:rPr lang="en-GB" sz="2000" dirty="0" smtClean="0"/>
              <a:t>(10 </a:t>
            </a:r>
            <a:r>
              <a:rPr lang="en-GB" sz="2000" dirty="0"/>
              <a:t>T)</a:t>
            </a:r>
          </a:p>
        </p:txBody>
      </p:sp>
      <p:pic>
        <p:nvPicPr>
          <p:cNvPr id="12" name="Picture 5"/>
          <p:cNvPicPr>
            <a:picLocks noChangeAspect="1" noChangeArrowheads="1"/>
          </p:cNvPicPr>
          <p:nvPr/>
        </p:nvPicPr>
        <p:blipFill>
          <a:blip r:embed="rId6" cstate="print"/>
          <a:srcRect/>
          <a:stretch>
            <a:fillRect/>
          </a:stretch>
        </p:blipFill>
        <p:spPr bwMode="auto">
          <a:xfrm>
            <a:off x="179512" y="3284984"/>
            <a:ext cx="3000741" cy="1320047"/>
          </a:xfrm>
          <a:prstGeom prst="rect">
            <a:avLst/>
          </a:prstGeom>
          <a:noFill/>
          <a:ln w="38100">
            <a:solidFill>
              <a:schemeClr val="hlink"/>
            </a:solidFill>
            <a:miter lim="800000"/>
            <a:headEnd/>
            <a:tailEnd/>
          </a:ln>
        </p:spPr>
      </p:pic>
      <p:pic>
        <p:nvPicPr>
          <p:cNvPr id="13" name="Picture 10" descr="Crystal and APD"/>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763688" y="4797152"/>
            <a:ext cx="1894441" cy="1221853"/>
          </a:xfrm>
          <a:prstGeom prst="rect">
            <a:avLst/>
          </a:prstGeom>
          <a:noFill/>
          <a:ln w="38100">
            <a:solidFill>
              <a:srgbClr val="00B0F0"/>
            </a:solidFill>
            <a:miter lim="800000"/>
            <a:headEnd/>
            <a:tailEnd/>
          </a:ln>
        </p:spPr>
      </p:pic>
      <p:sp>
        <p:nvSpPr>
          <p:cNvPr id="14" name="Rectangle 8"/>
          <p:cNvSpPr>
            <a:spLocks noChangeArrowheads="1"/>
          </p:cNvSpPr>
          <p:nvPr/>
        </p:nvSpPr>
        <p:spPr bwMode="auto">
          <a:xfrm>
            <a:off x="179512" y="4797152"/>
            <a:ext cx="1656184" cy="1200318"/>
          </a:xfrm>
          <a:prstGeom prst="rect">
            <a:avLst/>
          </a:prstGeom>
          <a:noFill/>
          <a:ln w="12700" cap="sq">
            <a:noFill/>
            <a:miter lim="800000"/>
            <a:headEnd type="none" w="sm" len="sm"/>
            <a:tailEnd type="none" w="sm" len="sm"/>
          </a:ln>
        </p:spPr>
        <p:txBody>
          <a:bodyPr wrap="square" lIns="91429" tIns="45715" rIns="91429" bIns="45715">
            <a:spAutoFit/>
          </a:bodyPr>
          <a:lstStyle/>
          <a:p>
            <a:r>
              <a:rPr lang="en-GB" dirty="0"/>
              <a:t>Very high performance</a:t>
            </a:r>
          </a:p>
          <a:p>
            <a:r>
              <a:rPr lang="en-GB" dirty="0"/>
              <a:t>detectors and electronics</a:t>
            </a:r>
          </a:p>
        </p:txBody>
      </p:sp>
      <p:sp>
        <p:nvSpPr>
          <p:cNvPr id="15" name="Rectangle 44"/>
          <p:cNvSpPr>
            <a:spLocks noChangeArrowheads="1"/>
          </p:cNvSpPr>
          <p:nvPr/>
        </p:nvSpPr>
        <p:spPr bwMode="auto">
          <a:xfrm>
            <a:off x="6156176" y="5547672"/>
            <a:ext cx="1673480" cy="615553"/>
          </a:xfrm>
          <a:prstGeom prst="rect">
            <a:avLst/>
          </a:prstGeom>
          <a:noFill/>
          <a:ln w="9525">
            <a:noFill/>
            <a:miter lim="800000"/>
            <a:headEnd/>
            <a:tailEnd/>
          </a:ln>
        </p:spPr>
        <p:txBody>
          <a:bodyPr wrap="square" lIns="0" tIns="0" rIns="0" bIns="0">
            <a:spAutoFit/>
          </a:bodyPr>
          <a:lstStyle/>
          <a:p>
            <a:r>
              <a:rPr lang="en-US" sz="2000" dirty="0"/>
              <a:t>Data </a:t>
            </a:r>
            <a:r>
              <a:rPr lang="en-US" sz="2000" dirty="0" smtClean="0"/>
              <a:t>processing</a:t>
            </a:r>
            <a:endParaRPr lang="en-US" sz="2000" dirty="0"/>
          </a:p>
        </p:txBody>
      </p:sp>
      <p:pic>
        <p:nvPicPr>
          <p:cNvPr id="16" name="Picture 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698331" y="4941168"/>
            <a:ext cx="1445669" cy="1214042"/>
          </a:xfrm>
          <a:prstGeom prst="rect">
            <a:avLst/>
          </a:prstGeom>
          <a:noFill/>
          <a:ln w="38100">
            <a:solidFill>
              <a:srgbClr val="00B050"/>
            </a:solidFill>
            <a:miter lim="800000"/>
            <a:headEnd/>
            <a:tailEnd/>
          </a:ln>
        </p:spPr>
      </p:pic>
    </p:spTree>
    <p:extLst>
      <p:ext uri="{BB962C8B-B14F-4D97-AF65-F5344CB8AC3E}">
        <p14:creationId xmlns:p14="http://schemas.microsoft.com/office/powerpoint/2010/main" val="42325699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Easy Access IP</a:t>
            </a:r>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8444" y="1726169"/>
            <a:ext cx="4393555" cy="3580132"/>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35830" y="1248370"/>
            <a:ext cx="4331765" cy="5024848"/>
          </a:xfrm>
          <a:prstGeom prst="rect">
            <a:avLst/>
          </a:prstGeom>
        </p:spPr>
      </p:pic>
    </p:spTree>
    <p:extLst>
      <p:ext uri="{BB962C8B-B14F-4D97-AF65-F5344CB8AC3E}">
        <p14:creationId xmlns:p14="http://schemas.microsoft.com/office/powerpoint/2010/main" val="42034166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CERN Open Hardware </a:t>
            </a:r>
            <a:r>
              <a:rPr lang="en-US" sz="3600" dirty="0" err="1" smtClean="0"/>
              <a:t>Licence</a:t>
            </a:r>
            <a:r>
              <a:rPr lang="en-US" sz="3600" dirty="0" smtClean="0"/>
              <a:t/>
            </a:r>
            <a:br>
              <a:rPr lang="en-US" sz="3600" dirty="0" smtClean="0"/>
            </a:br>
            <a:endParaRPr lang="en-US" sz="3600" dirty="0"/>
          </a:p>
        </p:txBody>
      </p:sp>
      <p:sp>
        <p:nvSpPr>
          <p:cNvPr id="3" name="Content Placeholder 2"/>
          <p:cNvSpPr>
            <a:spLocks noGrp="1"/>
          </p:cNvSpPr>
          <p:nvPr>
            <p:ph idx="1"/>
          </p:nvPr>
        </p:nvSpPr>
        <p:spPr>
          <a:xfrm>
            <a:off x="457201" y="1325607"/>
            <a:ext cx="5032022" cy="3937838"/>
          </a:xfrm>
        </p:spPr>
        <p:txBody>
          <a:bodyPr>
            <a:normAutofit fontScale="92500"/>
          </a:bodyPr>
          <a:lstStyle/>
          <a:p>
            <a:pPr marL="36576" indent="0">
              <a:buNone/>
            </a:pPr>
            <a:r>
              <a:rPr lang="en-US" sz="2400" dirty="0"/>
              <a:t>A legal framework to facilitate knowledge exchange across the electronic design community</a:t>
            </a:r>
            <a:r>
              <a:rPr lang="en-US" sz="2400" dirty="0" smtClean="0"/>
              <a:t>.</a:t>
            </a:r>
            <a:r>
              <a:rPr lang="en-US" sz="2400" dirty="0"/>
              <a:t/>
            </a:r>
            <a:br>
              <a:rPr lang="en-US" sz="2400" dirty="0"/>
            </a:br>
            <a:endParaRPr lang="en-US" sz="2400" dirty="0"/>
          </a:p>
          <a:p>
            <a:pPr marL="36576" indent="0">
              <a:buNone/>
            </a:pPr>
            <a:r>
              <a:rPr lang="en-US" sz="2400" dirty="0"/>
              <a:t>In the spirit of knowledge and technology dissemination, the CERN OHL was created to govern the use, copying, modification and distribution of hardware design documentation, and the manufacture and distribution of products. </a:t>
            </a:r>
          </a:p>
          <a:p>
            <a:endParaRPr lang="en-US" dirty="0"/>
          </a:p>
          <a:p>
            <a:endParaRPr lang="en-US" dirty="0"/>
          </a:p>
          <a:p>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970787" y="1549692"/>
            <a:ext cx="2716013" cy="3217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46544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800"/>
            <a:ext cx="8229600" cy="893977"/>
          </a:xfrm>
        </p:spPr>
        <p:txBody>
          <a:bodyPr>
            <a:normAutofit fontScale="90000"/>
          </a:bodyPr>
          <a:lstStyle/>
          <a:p>
            <a:r>
              <a:rPr lang="en-US" sz="3600" dirty="0" smtClean="0"/>
              <a:t>CERN OHL: it is making an impact!</a:t>
            </a:r>
            <a:br>
              <a:rPr lang="en-US" sz="3600" dirty="0" smtClean="0"/>
            </a:br>
            <a:endParaRPr lang="en-US" sz="3600" dirty="0"/>
          </a:p>
        </p:txBody>
      </p:sp>
      <p:sp>
        <p:nvSpPr>
          <p:cNvPr id="4" name="TextBox 3"/>
          <p:cNvSpPr txBox="1"/>
          <p:nvPr/>
        </p:nvSpPr>
        <p:spPr>
          <a:xfrm>
            <a:off x="457199" y="1129916"/>
            <a:ext cx="6624609" cy="2862323"/>
          </a:xfrm>
          <a:prstGeom prst="rect">
            <a:avLst/>
          </a:prstGeom>
          <a:noFill/>
        </p:spPr>
        <p:txBody>
          <a:bodyPr wrap="square" rtlCol="0">
            <a:spAutoFit/>
          </a:bodyPr>
          <a:lstStyle/>
          <a:p>
            <a:pPr marL="285750" indent="-285750">
              <a:buFont typeface="Arial"/>
              <a:buChar char="•"/>
            </a:pPr>
            <a:r>
              <a:rPr lang="en-US" dirty="0" smtClean="0"/>
              <a:t>CERN OHL v1.1 Launched in 2011, great interest from the worldwide community</a:t>
            </a:r>
          </a:p>
          <a:p>
            <a:pPr marL="285750" indent="-285750">
              <a:buFont typeface="Arial"/>
              <a:buChar char="•"/>
            </a:pPr>
            <a:r>
              <a:rPr lang="en-US" dirty="0" smtClean="0"/>
              <a:t>More than 100 hardware designs licensed under CERN OHL</a:t>
            </a:r>
          </a:p>
          <a:p>
            <a:pPr marL="285750" indent="-285750">
              <a:buFont typeface="Arial"/>
              <a:buChar char="•"/>
            </a:pPr>
            <a:r>
              <a:rPr lang="en-US" dirty="0" smtClean="0"/>
              <a:t>More than 20 companies are using it</a:t>
            </a:r>
          </a:p>
          <a:p>
            <a:pPr marL="285750" indent="-285750">
              <a:buFont typeface="Arial"/>
              <a:buChar char="•"/>
            </a:pPr>
            <a:r>
              <a:rPr lang="en-US" dirty="0" smtClean="0"/>
              <a:t>The license is being used by people outside our community as well (and for any kind of hardware)</a:t>
            </a:r>
          </a:p>
          <a:p>
            <a:pPr marL="285750" indent="-285750">
              <a:buFont typeface="Arial"/>
              <a:buChar char="•"/>
            </a:pPr>
            <a:r>
              <a:rPr lang="en-US" dirty="0" smtClean="0"/>
              <a:t>Thanks to the interactions with the community, we improved the license and launched v1.2 in 2013</a:t>
            </a:r>
          </a:p>
          <a:p>
            <a:endParaRPr lang="en-US" dirty="0"/>
          </a:p>
          <a:p>
            <a:pPr marL="285750" indent="-285750">
              <a:buFont typeface="Arial"/>
              <a:buChar char="•"/>
            </a:pPr>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196216" y="138248"/>
            <a:ext cx="1858818" cy="220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OH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8678" y="3638744"/>
            <a:ext cx="3935610" cy="2676093"/>
          </a:xfrm>
          <a:prstGeom prst="rect">
            <a:avLst/>
          </a:prstGeom>
        </p:spPr>
      </p:pic>
    </p:spTree>
    <p:extLst>
      <p:ext uri="{BB962C8B-B14F-4D97-AF65-F5344CB8AC3E}">
        <p14:creationId xmlns:p14="http://schemas.microsoft.com/office/powerpoint/2010/main" val="15639726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508104" y="151319"/>
            <a:ext cx="2513459" cy="1819780"/>
          </a:xfrm>
          <a:prstGeom prst="rect">
            <a:avLst/>
          </a:prstGeom>
          <a:noFill/>
          <a:ln w="9525">
            <a:noFill/>
            <a:miter lim="800000"/>
            <a:headEnd/>
            <a:tailEnd/>
          </a:ln>
        </p:spPr>
      </p:pic>
      <p:pic>
        <p:nvPicPr>
          <p:cNvPr id="5" name="Picture 2" descr="G:\Summer\Royal Society\Royal Society\LucidPhotos\Fig 3.jpg"/>
          <p:cNvPicPr>
            <a:picLocks noChangeAspect="1" noChangeArrowheads="1"/>
          </p:cNvPicPr>
          <p:nvPr/>
        </p:nvPicPr>
        <p:blipFill>
          <a:blip r:embed="rId3" cstate="print"/>
          <a:srcRect/>
          <a:stretch>
            <a:fillRect/>
          </a:stretch>
        </p:blipFill>
        <p:spPr bwMode="auto">
          <a:xfrm>
            <a:off x="7812360" y="871398"/>
            <a:ext cx="1152128" cy="1080121"/>
          </a:xfrm>
          <a:prstGeom prst="rect">
            <a:avLst/>
          </a:prstGeom>
          <a:noFill/>
          <a:ln w="9525">
            <a:noFill/>
            <a:miter lim="800000"/>
            <a:headEnd/>
            <a:tailEnd/>
          </a:ln>
        </p:spPr>
      </p:pic>
      <p:pic>
        <p:nvPicPr>
          <p:cNvPr id="7" name="Content Placeholder 3" descr="Kit.jpg"/>
          <p:cNvPicPr>
            <a:picLocks/>
          </p:cNvPicPr>
          <p:nvPr/>
        </p:nvPicPr>
        <p:blipFill>
          <a:blip r:embed="rId4" cstate="print"/>
          <a:srcRect/>
          <a:stretch>
            <a:fillRect/>
          </a:stretch>
        </p:blipFill>
        <p:spPr>
          <a:xfrm>
            <a:off x="1" y="0"/>
            <a:ext cx="4139952" cy="3717032"/>
          </a:xfrm>
          <a:prstGeom prst="rect">
            <a:avLst/>
          </a:prstGeom>
        </p:spPr>
      </p:pic>
      <p:pic>
        <p:nvPicPr>
          <p:cNvPr id="8" name="Content Placeholder 3" descr="Dataflow"/>
          <p:cNvPicPr>
            <a:picLocks/>
          </p:cNvPicPr>
          <p:nvPr/>
        </p:nvPicPr>
        <p:blipFill>
          <a:blip r:embed="rId5" cstate="print"/>
          <a:srcRect/>
          <a:stretch>
            <a:fillRect/>
          </a:stretch>
        </p:blipFill>
        <p:spPr>
          <a:xfrm>
            <a:off x="5724128" y="3175655"/>
            <a:ext cx="2769865" cy="2025327"/>
          </a:xfrm>
          <a:prstGeom prst="rect">
            <a:avLst/>
          </a:prstGeom>
        </p:spPr>
      </p:pic>
      <p:pic>
        <p:nvPicPr>
          <p:cNvPr id="9" name="Picture 9"/>
          <p:cNvPicPr>
            <a:picLocks noChangeAspect="1" noChangeArrowheads="1"/>
          </p:cNvPicPr>
          <p:nvPr/>
        </p:nvPicPr>
        <p:blipFill>
          <a:blip r:embed="rId6" cstate="print"/>
          <a:srcRect l="7381" t="18436" r="9744" b="10562"/>
          <a:stretch>
            <a:fillRect/>
          </a:stretch>
        </p:blipFill>
        <p:spPr bwMode="auto">
          <a:xfrm>
            <a:off x="1317571" y="4366740"/>
            <a:ext cx="2579325" cy="1887141"/>
          </a:xfrm>
          <a:prstGeom prst="rect">
            <a:avLst/>
          </a:prstGeom>
          <a:noFill/>
          <a:ln w="9525">
            <a:noFill/>
            <a:miter lim="800000"/>
            <a:headEnd/>
            <a:tailEnd/>
          </a:ln>
        </p:spPr>
      </p:pic>
      <p:sp>
        <p:nvSpPr>
          <p:cNvPr id="10" name="TextBox 9"/>
          <p:cNvSpPr txBox="1"/>
          <p:nvPr/>
        </p:nvSpPr>
        <p:spPr>
          <a:xfrm>
            <a:off x="2411760" y="2924944"/>
            <a:ext cx="2808312" cy="1323439"/>
          </a:xfrm>
          <a:prstGeom prst="rect">
            <a:avLst/>
          </a:prstGeom>
          <a:noFill/>
        </p:spPr>
        <p:txBody>
          <a:bodyPr wrap="square" rtlCol="0">
            <a:spAutoFit/>
          </a:bodyPr>
          <a:lstStyle/>
          <a:p>
            <a:pPr eaLnBrk="1" fontAlgn="auto" hangingPunct="1">
              <a:spcBef>
                <a:spcPts val="0"/>
              </a:spcBef>
              <a:spcAft>
                <a:spcPts val="0"/>
              </a:spcAft>
            </a:pPr>
            <a:r>
              <a:rPr lang="en-GB" sz="2000" dirty="0" smtClean="0">
                <a:solidFill>
                  <a:prstClr val="black"/>
                </a:solidFill>
                <a:latin typeface="Calibri"/>
                <a:cs typeface="+mn-cs"/>
              </a:rPr>
              <a:t>CERN@school allows students to use a Timepix chip in the lab to visualise radiation </a:t>
            </a:r>
            <a:endParaRPr lang="en-GB" sz="2000" dirty="0">
              <a:solidFill>
                <a:prstClr val="black"/>
              </a:solidFill>
              <a:latin typeface="Calibri"/>
              <a:cs typeface="+mn-cs"/>
            </a:endParaRPr>
          </a:p>
        </p:txBody>
      </p:sp>
      <p:sp>
        <p:nvSpPr>
          <p:cNvPr id="11" name="TextBox 10"/>
          <p:cNvSpPr txBox="1"/>
          <p:nvPr/>
        </p:nvSpPr>
        <p:spPr>
          <a:xfrm>
            <a:off x="5436096" y="1951519"/>
            <a:ext cx="3456384"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Langton Ultimate Cosmic ray Intensity Detector uses  5 </a:t>
            </a:r>
            <a:r>
              <a:rPr lang="en-GB" sz="1800" dirty="0">
                <a:solidFill>
                  <a:prstClr val="black"/>
                </a:solidFill>
                <a:latin typeface="Calibri"/>
                <a:cs typeface="+mn-cs"/>
              </a:rPr>
              <a:t>T</a:t>
            </a:r>
            <a:r>
              <a:rPr lang="en-GB" sz="1800" dirty="0" smtClean="0">
                <a:solidFill>
                  <a:prstClr val="black"/>
                </a:solidFill>
                <a:latin typeface="Calibri"/>
                <a:cs typeface="+mn-cs"/>
              </a:rPr>
              <a:t>imepix chips to monitor the radiation environment in Space</a:t>
            </a:r>
            <a:endParaRPr lang="en-GB" sz="1800" dirty="0">
              <a:solidFill>
                <a:prstClr val="black"/>
              </a:solidFill>
              <a:latin typeface="Calibri"/>
              <a:cs typeface="+mn-cs"/>
            </a:endParaRPr>
          </a:p>
        </p:txBody>
      </p:sp>
      <p:sp>
        <p:nvSpPr>
          <p:cNvPr id="12" name="TextBox 11"/>
          <p:cNvSpPr txBox="1"/>
          <p:nvPr/>
        </p:nvSpPr>
        <p:spPr>
          <a:xfrm>
            <a:off x="4716016" y="5263887"/>
            <a:ext cx="3312368"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Data from LUCID and CERN@school detectors will be uploaded to the Grid and made available for students to analyse</a:t>
            </a:r>
            <a:endParaRPr lang="en-GB" sz="1800" dirty="0">
              <a:solidFill>
                <a:prstClr val="black"/>
              </a:solidFill>
              <a:latin typeface="Calibri"/>
              <a:cs typeface="+mn-cs"/>
            </a:endParaRPr>
          </a:p>
        </p:txBody>
      </p:sp>
      <p:pic>
        <p:nvPicPr>
          <p:cNvPr id="14" name="Picture 8" descr="Cern@school Logo - Light Background copy"/>
          <p:cNvPicPr>
            <a:picLocks noChangeAspect="1" noChangeArrowheads="1"/>
          </p:cNvPicPr>
          <p:nvPr/>
        </p:nvPicPr>
        <p:blipFill>
          <a:blip r:embed="rId7" cstate="print"/>
          <a:srcRect/>
          <a:stretch>
            <a:fillRect/>
          </a:stretch>
        </p:blipFill>
        <p:spPr>
          <a:xfrm>
            <a:off x="2051720" y="404664"/>
            <a:ext cx="3162424" cy="613566"/>
          </a:xfrm>
          <a:prstGeom prst="rect">
            <a:avLst/>
          </a:prstGeom>
          <a:noFill/>
        </p:spPr>
      </p:pic>
    </p:spTree>
    <p:extLst>
      <p:ext uri="{BB962C8B-B14F-4D97-AF65-F5344CB8AC3E}">
        <p14:creationId xmlns:p14="http://schemas.microsoft.com/office/powerpoint/2010/main" val="27735102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The KT </a:t>
            </a:r>
            <a:r>
              <a:rPr lang="fr-FR" dirty="0" err="1" smtClean="0"/>
              <a:t>Fund</a:t>
            </a:r>
            <a:r>
              <a:rPr lang="fr-FR" dirty="0" smtClean="0"/>
              <a:t>: </a:t>
            </a:r>
            <a:r>
              <a:rPr lang="fr-FR" dirty="0" err="1" smtClean="0"/>
              <a:t>bridging</a:t>
            </a:r>
            <a:r>
              <a:rPr lang="fr-FR" dirty="0" smtClean="0"/>
              <a:t> the « </a:t>
            </a:r>
            <a:r>
              <a:rPr lang="fr-FR" dirty="0" err="1" smtClean="0"/>
              <a:t>valley</a:t>
            </a:r>
            <a:r>
              <a:rPr lang="fr-FR" dirty="0" smtClean="0"/>
              <a:t> of </a:t>
            </a:r>
            <a:r>
              <a:rPr lang="fr-FR" dirty="0" err="1" smtClean="0"/>
              <a:t>death</a:t>
            </a:r>
            <a:r>
              <a:rPr lang="fr-FR" dirty="0" smtClean="0"/>
              <a:t> »</a:t>
            </a:r>
            <a:endParaRPr lang="fr-FR" dirty="0"/>
          </a:p>
        </p:txBody>
      </p:sp>
      <p:pic>
        <p:nvPicPr>
          <p:cNvPr id="4" name="Picture 3" descr="Valley of deat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5621" y="2025360"/>
            <a:ext cx="5860905" cy="4135998"/>
          </a:xfrm>
          <a:prstGeom prst="rect">
            <a:avLst/>
          </a:prstGeom>
        </p:spPr>
      </p:pic>
    </p:spTree>
    <p:extLst>
      <p:ext uri="{BB962C8B-B14F-4D97-AF65-F5344CB8AC3E}">
        <p14:creationId xmlns:p14="http://schemas.microsoft.com/office/powerpoint/2010/main" val="14036215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The KT </a:t>
            </a:r>
            <a:r>
              <a:rPr lang="fr-FR" dirty="0" err="1" smtClean="0"/>
              <a:t>fund</a:t>
            </a:r>
            <a:endParaRPr lang="fr-FR" dirty="0"/>
          </a:p>
        </p:txBody>
      </p:sp>
      <p:sp>
        <p:nvSpPr>
          <p:cNvPr id="3" name="Content Placeholder 2"/>
          <p:cNvSpPr>
            <a:spLocks noGrp="1"/>
          </p:cNvSpPr>
          <p:nvPr>
            <p:ph idx="1"/>
          </p:nvPr>
        </p:nvSpPr>
        <p:spPr>
          <a:xfrm>
            <a:off x="457200" y="1201976"/>
            <a:ext cx="8226854" cy="1023667"/>
          </a:xfrm>
        </p:spPr>
        <p:txBody>
          <a:bodyPr>
            <a:normAutofit/>
          </a:bodyPr>
          <a:lstStyle/>
          <a:p>
            <a:r>
              <a:rPr lang="fr-FR" sz="1600" dirty="0" err="1" smtClean="0"/>
              <a:t>CERN’s</a:t>
            </a:r>
            <a:r>
              <a:rPr lang="fr-FR" sz="1600" dirty="0" smtClean="0"/>
              <a:t> </a:t>
            </a:r>
            <a:r>
              <a:rPr lang="fr-FR" sz="1600" dirty="0" err="1" smtClean="0"/>
              <a:t>incentive</a:t>
            </a:r>
            <a:r>
              <a:rPr lang="fr-FR" sz="1600" dirty="0" smtClean="0"/>
              <a:t> </a:t>
            </a:r>
            <a:r>
              <a:rPr lang="fr-FR" sz="1600" dirty="0" err="1" smtClean="0"/>
              <a:t>scheme</a:t>
            </a:r>
            <a:r>
              <a:rPr lang="fr-FR" sz="1600" dirty="0" smtClean="0"/>
              <a:t> to help </a:t>
            </a:r>
            <a:r>
              <a:rPr lang="fr-FR" sz="1600" dirty="0" err="1" smtClean="0"/>
              <a:t>transferring</a:t>
            </a:r>
            <a:r>
              <a:rPr lang="fr-FR" sz="1600" dirty="0" smtClean="0"/>
              <a:t> </a:t>
            </a:r>
            <a:r>
              <a:rPr lang="fr-FR" sz="1600" dirty="0" err="1" smtClean="0"/>
              <a:t>our</a:t>
            </a:r>
            <a:r>
              <a:rPr lang="fr-FR" sz="1600" dirty="0" smtClean="0"/>
              <a:t> </a:t>
            </a:r>
            <a:r>
              <a:rPr lang="fr-FR" sz="1600" dirty="0" err="1" smtClean="0"/>
              <a:t>Knowledge</a:t>
            </a:r>
            <a:r>
              <a:rPr lang="fr-FR" sz="1600" dirty="0" smtClean="0"/>
              <a:t> and Technologies</a:t>
            </a:r>
          </a:p>
          <a:p>
            <a:r>
              <a:rPr lang="fr-FR" sz="1600" dirty="0" err="1" smtClean="0"/>
              <a:t>Projects</a:t>
            </a:r>
            <a:r>
              <a:rPr lang="fr-FR" sz="1600" dirty="0" smtClean="0"/>
              <a:t> </a:t>
            </a:r>
            <a:r>
              <a:rPr lang="fr-FR" sz="1600" dirty="0" err="1" smtClean="0"/>
              <a:t>selected</a:t>
            </a:r>
            <a:r>
              <a:rPr lang="fr-FR" sz="1600" dirty="0" smtClean="0"/>
              <a:t> by a </a:t>
            </a:r>
            <a:r>
              <a:rPr lang="fr-FR" sz="1600" dirty="0" err="1" smtClean="0"/>
              <a:t>committee</a:t>
            </a:r>
            <a:r>
              <a:rPr lang="fr-FR" sz="1600" dirty="0" smtClean="0"/>
              <a:t> </a:t>
            </a:r>
            <a:r>
              <a:rPr lang="fr-FR" sz="1600" dirty="0" err="1" smtClean="0"/>
              <a:t>composed</a:t>
            </a:r>
            <a:r>
              <a:rPr lang="fr-FR" sz="1600" dirty="0" smtClean="0"/>
              <a:t> by the </a:t>
            </a:r>
            <a:r>
              <a:rPr lang="fr-FR" sz="1600" dirty="0" err="1" smtClean="0"/>
              <a:t>Heads</a:t>
            </a:r>
            <a:r>
              <a:rPr lang="fr-FR" sz="1600" dirty="0" smtClean="0"/>
              <a:t> of </a:t>
            </a:r>
            <a:r>
              <a:rPr lang="fr-FR" sz="1600" dirty="0" err="1" smtClean="0"/>
              <a:t>Department</a:t>
            </a:r>
            <a:r>
              <a:rPr lang="fr-FR" sz="1600" dirty="0" smtClean="0"/>
              <a:t> and KT</a:t>
            </a:r>
          </a:p>
        </p:txBody>
      </p:sp>
      <p:pic>
        <p:nvPicPr>
          <p:cNvPr id="5" name="Picture 4"/>
          <p:cNvPicPr>
            <a:picLocks noChangeAspect="1"/>
          </p:cNvPicPr>
          <p:nvPr/>
        </p:nvPicPr>
        <p:blipFill>
          <a:blip r:embed="rId2"/>
          <a:stretch>
            <a:fillRect/>
          </a:stretch>
        </p:blipFill>
        <p:spPr>
          <a:xfrm>
            <a:off x="6995306" y="2157911"/>
            <a:ext cx="2045979" cy="703817"/>
          </a:xfrm>
          <a:prstGeom prst="rect">
            <a:avLst/>
          </a:prstGeom>
        </p:spPr>
      </p:pic>
      <p:pic>
        <p:nvPicPr>
          <p:cNvPr id="6" name="Picture 5"/>
          <p:cNvPicPr>
            <a:picLocks noChangeAspect="1"/>
          </p:cNvPicPr>
          <p:nvPr/>
        </p:nvPicPr>
        <p:blipFill>
          <a:blip r:embed="rId3"/>
          <a:stretch>
            <a:fillRect/>
          </a:stretch>
        </p:blipFill>
        <p:spPr>
          <a:xfrm>
            <a:off x="2630748" y="2774121"/>
            <a:ext cx="2192898" cy="12274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a:stretch>
            <a:fillRect/>
          </a:stretch>
        </p:blipFill>
        <p:spPr>
          <a:xfrm>
            <a:off x="228843" y="2514845"/>
            <a:ext cx="2220443" cy="1509655"/>
          </a:xfrm>
          <a:prstGeom prst="rect">
            <a:avLst/>
          </a:prstGeom>
        </p:spPr>
      </p:pic>
      <p:pic>
        <p:nvPicPr>
          <p:cNvPr id="9" name="Picture 8"/>
          <p:cNvPicPr>
            <a:picLocks noChangeAspect="1"/>
          </p:cNvPicPr>
          <p:nvPr/>
        </p:nvPicPr>
        <p:blipFill>
          <a:blip r:embed="rId5"/>
          <a:stretch>
            <a:fillRect/>
          </a:stretch>
        </p:blipFill>
        <p:spPr>
          <a:xfrm>
            <a:off x="7337219" y="3313008"/>
            <a:ext cx="1606749" cy="1140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5193416" y="2754749"/>
            <a:ext cx="1651179" cy="15970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7"/>
          <a:stretch>
            <a:fillRect/>
          </a:stretch>
        </p:blipFill>
        <p:spPr>
          <a:xfrm>
            <a:off x="6407606" y="4745767"/>
            <a:ext cx="2330323" cy="15203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p:cNvPicPr>
            <a:picLocks noChangeAspect="1"/>
          </p:cNvPicPr>
          <p:nvPr/>
        </p:nvPicPr>
        <p:blipFill>
          <a:blip r:embed="rId8"/>
          <a:stretch>
            <a:fillRect/>
          </a:stretch>
        </p:blipFill>
        <p:spPr>
          <a:xfrm>
            <a:off x="3353492" y="4745767"/>
            <a:ext cx="2206110" cy="1465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p:cNvPicPr>
            <a:picLocks noChangeAspect="1"/>
          </p:cNvPicPr>
          <p:nvPr/>
        </p:nvPicPr>
        <p:blipFill>
          <a:blip r:embed="rId9"/>
          <a:stretch>
            <a:fillRect/>
          </a:stretch>
        </p:blipFill>
        <p:spPr>
          <a:xfrm>
            <a:off x="272177" y="4351791"/>
            <a:ext cx="2358571" cy="16878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086520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a:t>
            </a:r>
            <a:r>
              <a:rPr lang="fr-CH" sz="3200" dirty="0" err="1" smtClean="0"/>
              <a:t>Procurement</a:t>
            </a:r>
            <a:endParaRPr lang="en-GB" sz="3200" dirty="0"/>
          </a:p>
        </p:txBody>
      </p:sp>
      <p:sp>
        <p:nvSpPr>
          <p:cNvPr id="6" name="Rectangle 3"/>
          <p:cNvSpPr txBox="1">
            <a:spLocks noChangeArrowheads="1"/>
          </p:cNvSpPr>
          <p:nvPr/>
        </p:nvSpPr>
        <p:spPr bwMode="auto">
          <a:xfrm>
            <a:off x="457200" y="1500174"/>
            <a:ext cx="8229600"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r>
              <a:rPr lang="en-US" sz="2000" dirty="0" smtClean="0">
                <a:solidFill>
                  <a:schemeClr val="tx2"/>
                </a:solidFill>
              </a:rPr>
              <a:t>Results from a survey of companies involved in technology-intensive</a:t>
            </a:r>
          </a:p>
          <a:p>
            <a:pPr marL="457200" indent="-457200" eaLnBrk="1" hangingPunct="1"/>
            <a:r>
              <a:rPr lang="en-US" sz="2000" dirty="0" smtClean="0">
                <a:solidFill>
                  <a:schemeClr val="tx2"/>
                </a:solidFill>
              </a:rPr>
              <a:t>procurement contracts with CERN. </a:t>
            </a:r>
          </a:p>
          <a:p>
            <a:pPr marL="457200" indent="-457200" eaLnBrk="1" hangingPunct="1"/>
            <a:r>
              <a:rPr lang="en-US" sz="2000" dirty="0" smtClean="0">
                <a:solidFill>
                  <a:schemeClr val="tx2"/>
                </a:solidFill>
              </a:rPr>
              <a:t>178 questionnaires analyzed, related to 503 MCHF procurement </a:t>
            </a:r>
          </a:p>
          <a:p>
            <a:pPr marL="457200" indent="-457200" eaLnBrk="1" hangingPunct="1"/>
            <a:r>
              <a:rPr lang="en-US" sz="2000" dirty="0" smtClean="0">
                <a:solidFill>
                  <a:schemeClr val="tx2"/>
                </a:solidFill>
              </a:rPr>
              <a:t>budget</a:t>
            </a:r>
            <a:r>
              <a:rPr lang="en-US" sz="1800" dirty="0" smtClean="0">
                <a:solidFill>
                  <a:schemeClr val="tx2"/>
                </a:solidFill>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lang="en-GB" sz="2000" kern="0" dirty="0" smtClean="0">
              <a:solidFill>
                <a:srgbClr val="CC3300"/>
              </a:solidFill>
              <a:latin typeface="+mn-lt"/>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r>
              <a:rPr lang="en-GB" sz="2000" u="sng" kern="0" dirty="0" smtClean="0">
                <a:solidFill>
                  <a:srgbClr val="CC3300"/>
                </a:solidFill>
                <a:latin typeface="+mn-lt"/>
                <a:cs typeface="Times New Roman" pitchFamily="18" charset="0"/>
              </a:rPr>
              <a:t>R</a:t>
            </a:r>
            <a:r>
              <a:rPr kumimoji="0" lang="en-GB" sz="2000" b="0" i="0" u="sng" strike="noStrike" kern="0" cap="none" spc="0" normalizeH="0" baseline="0" noProof="0" dirty="0" err="1" smtClean="0">
                <a:ln>
                  <a:noFill/>
                </a:ln>
                <a:solidFill>
                  <a:srgbClr val="CC3300"/>
                </a:solidFill>
                <a:effectLst/>
                <a:uLnTx/>
                <a:uFillTx/>
                <a:latin typeface="+mn-lt"/>
                <a:ea typeface="ＭＳ Ｐゴシック" pitchFamily="-112" charset="-128"/>
                <a:cs typeface="Times New Roman" pitchFamily="18" charset="0"/>
              </a:rPr>
              <a:t>esults</a:t>
            </a:r>
            <a:r>
              <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44%</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technological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increased their international exposure</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38%</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developed new products</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36%</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market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13%</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started new R&amp;D teams </a:t>
            </a:r>
            <a:endPar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52%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sales performance without CER</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N</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41%</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technological performance</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spTree>
    <p:extLst>
      <p:ext uri="{BB962C8B-B14F-4D97-AF65-F5344CB8AC3E}">
        <p14:creationId xmlns:p14="http://schemas.microsoft.com/office/powerpoint/2010/main" val="12094253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People</a:t>
            </a:r>
            <a:endParaRPr lang="en-GB" sz="3200" dirty="0"/>
          </a:p>
        </p:txBody>
      </p:sp>
      <p:sp>
        <p:nvSpPr>
          <p:cNvPr id="6" name="Rectangle 3"/>
          <p:cNvSpPr txBox="1">
            <a:spLocks noChangeArrowheads="1"/>
          </p:cNvSpPr>
          <p:nvPr/>
        </p:nvSpPr>
        <p:spPr bwMode="auto">
          <a:xfrm>
            <a:off x="457200" y="1291455"/>
            <a:ext cx="3110948"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0000" eaLnBrk="1" hangingPunct="1"/>
            <a:r>
              <a:rPr lang="en-US" sz="2000" dirty="0" smtClean="0">
                <a:solidFill>
                  <a:schemeClr val="tx2"/>
                </a:solidFill>
              </a:rPr>
              <a:t>Every year, hundreds of students come to CERN to contribute to our research programs</a:t>
            </a:r>
          </a:p>
          <a:p>
            <a:pPr marL="180000" eaLnBrk="1" hangingPunct="1"/>
            <a:endParaRPr lang="en-US" sz="2000" dirty="0" smtClean="0">
              <a:solidFill>
                <a:schemeClr val="tx2"/>
              </a:solidFill>
            </a:endParaRPr>
          </a:p>
          <a:p>
            <a:pPr marL="180000" eaLnBrk="1" hangingPunct="1"/>
            <a:r>
              <a:rPr lang="en-US" sz="2000" dirty="0" smtClean="0">
                <a:solidFill>
                  <a:schemeClr val="tx2"/>
                </a:solidFill>
              </a:rPr>
              <a:t>An opportunity for young people to learn in a multicultural environment</a:t>
            </a:r>
          </a:p>
          <a:p>
            <a:pPr marL="180000" eaLnBrk="1" hangingPunct="1"/>
            <a:endParaRPr kumimoji="0" lang="en-US" sz="2000" b="0" i="0" u="none" strike="noStrike" kern="0" cap="none" spc="0" normalizeH="0" baseline="0" noProof="0" dirty="0" smtClean="0">
              <a:ln>
                <a:noFill/>
              </a:ln>
              <a:solidFill>
                <a:schemeClr val="tx2"/>
              </a:solidFill>
              <a:effectLst/>
              <a:uLnTx/>
              <a:uFillTx/>
              <a:latin typeface="+mn-lt"/>
              <a:ea typeface="ＭＳ Ｐゴシック" pitchFamily="-112" charset="-128"/>
              <a:cs typeface="Times New Roman" pitchFamily="18" charset="0"/>
            </a:endParaRPr>
          </a:p>
          <a:p>
            <a:pPr marL="180000" eaLnBrk="1" hangingPunct="1"/>
            <a:r>
              <a:rPr lang="en-US" sz="2000" kern="0" dirty="0" smtClean="0">
                <a:solidFill>
                  <a:schemeClr val="tx2"/>
                </a:solidFill>
                <a:ea typeface="ＭＳ Ｐゴシック" pitchFamily="-112" charset="-128"/>
                <a:cs typeface="Times New Roman" pitchFamily="18" charset="0"/>
              </a:rPr>
              <a:t>Not only for physicists! Also engineers, computer scientists, administrative students…</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pic>
        <p:nvPicPr>
          <p:cNvPr id="30723" name="Picture 3"/>
          <p:cNvPicPr>
            <a:picLocks noChangeAspect="1" noChangeArrowheads="1"/>
          </p:cNvPicPr>
          <p:nvPr/>
        </p:nvPicPr>
        <p:blipFill>
          <a:blip r:embed="rId3" cstate="print"/>
          <a:srcRect/>
          <a:stretch>
            <a:fillRect/>
          </a:stretch>
        </p:blipFill>
        <p:spPr bwMode="auto">
          <a:xfrm>
            <a:off x="3717234" y="1338677"/>
            <a:ext cx="4800600" cy="2371725"/>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4323521" y="3918917"/>
            <a:ext cx="3826566" cy="2289793"/>
          </a:xfrm>
          <a:prstGeom prst="rect">
            <a:avLst/>
          </a:prstGeom>
          <a:noFill/>
          <a:ln w="9525">
            <a:noFill/>
            <a:miter lim="800000"/>
            <a:headEnd/>
            <a:tailEnd/>
          </a:ln>
        </p:spPr>
      </p:pic>
    </p:spTree>
    <p:extLst>
      <p:ext uri="{BB962C8B-B14F-4D97-AF65-F5344CB8AC3E}">
        <p14:creationId xmlns:p14="http://schemas.microsoft.com/office/powerpoint/2010/main" val="10280962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know?</a:t>
            </a:r>
            <a:endParaRPr lang="en-US" dirty="0"/>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26822" y="3148806"/>
            <a:ext cx="3876675" cy="284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62417_650_550_0_0_0_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3920" y="274320"/>
            <a:ext cx="3567091" cy="2683550"/>
          </a:xfrm>
          <a:prstGeom prst="rect">
            <a:avLst/>
          </a:prstGeom>
        </p:spPr>
      </p:pic>
      <p:pic>
        <p:nvPicPr>
          <p:cNvPr id="3" name="Picture 2"/>
          <p:cNvPicPr>
            <a:picLocks noChangeAspect="1"/>
          </p:cNvPicPr>
          <p:nvPr/>
        </p:nvPicPr>
        <p:blipFill>
          <a:blip r:embed="rId4"/>
          <a:stretch>
            <a:fillRect/>
          </a:stretch>
        </p:blipFill>
        <p:spPr>
          <a:xfrm>
            <a:off x="457200" y="1576838"/>
            <a:ext cx="4497428" cy="2995162"/>
          </a:xfrm>
          <a:prstGeom prst="rect">
            <a:avLst/>
          </a:prstGeom>
        </p:spPr>
      </p:pic>
    </p:spTree>
    <p:extLst>
      <p:ext uri="{BB962C8B-B14F-4D97-AF65-F5344CB8AC3E}">
        <p14:creationId xmlns:p14="http://schemas.microsoft.com/office/powerpoint/2010/main" val="25575432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WWW</a:t>
            </a:r>
            <a:endParaRPr lang="en-US" dirty="0"/>
          </a:p>
        </p:txBody>
      </p:sp>
      <p:pic>
        <p:nvPicPr>
          <p:cNvPr id="4" name="Picture 3" descr="Vague but exciting.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6618" y="185521"/>
            <a:ext cx="4468018" cy="616170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321" y="2308773"/>
            <a:ext cx="4219297" cy="2705624"/>
          </a:xfrm>
          <a:prstGeom prst="rect">
            <a:avLst/>
          </a:prstGeom>
        </p:spPr>
      </p:pic>
      <p:sp>
        <p:nvSpPr>
          <p:cNvPr id="6" name="Oval 5"/>
          <p:cNvSpPr/>
          <p:nvPr/>
        </p:nvSpPr>
        <p:spPr>
          <a:xfrm>
            <a:off x="6500091" y="103909"/>
            <a:ext cx="1547091" cy="427182"/>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05385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41308" y="5903202"/>
            <a:ext cx="1860328" cy="1216417"/>
          </a:xfrm>
          <a:prstGeom prst="rect">
            <a:avLst/>
          </a:prstGeom>
          <a:solidFill>
            <a:srgbClr val="FFFF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3956945" y="136452"/>
            <a:ext cx="1281257" cy="959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8" name="Title 7"/>
          <p:cNvSpPr>
            <a:spLocks noGrp="1"/>
          </p:cNvSpPr>
          <p:nvPr>
            <p:ph type="title"/>
          </p:nvPr>
        </p:nvSpPr>
        <p:spPr/>
        <p:txBody>
          <a:bodyPr>
            <a:normAutofit/>
          </a:bodyPr>
          <a:lstStyle/>
          <a:p>
            <a:r>
              <a:rPr lang="en-US" dirty="0" smtClean="0"/>
              <a:t>KT Mission</a:t>
            </a:r>
            <a:endParaRPr lang="en-GB" dirty="0"/>
          </a:p>
        </p:txBody>
      </p:sp>
      <p:sp>
        <p:nvSpPr>
          <p:cNvPr id="9" name="Content Placeholder 8"/>
          <p:cNvSpPr>
            <a:spLocks noGrp="1"/>
          </p:cNvSpPr>
          <p:nvPr>
            <p:ph idx="1"/>
          </p:nvPr>
        </p:nvSpPr>
        <p:spPr>
          <a:xfrm>
            <a:off x="457199" y="1325606"/>
            <a:ext cx="4120979" cy="4667421"/>
          </a:xfrm>
        </p:spPr>
        <p:txBody>
          <a:bodyPr>
            <a:normAutofit fontScale="92500" lnSpcReduction="20000"/>
          </a:bodyPr>
          <a:lstStyle/>
          <a:p>
            <a:pPr marL="36576" indent="0">
              <a:buNone/>
            </a:pPr>
            <a:r>
              <a:rPr lang="en-US" sz="2400" dirty="0" smtClean="0"/>
              <a:t>Maximize </a:t>
            </a:r>
            <a:r>
              <a:rPr lang="en-US" sz="2400" dirty="0"/>
              <a:t>the technological and knowledge return </a:t>
            </a:r>
            <a:r>
              <a:rPr lang="en-US" sz="2400" dirty="0" smtClean="0"/>
              <a:t>to society, in particular through </a:t>
            </a:r>
            <a:r>
              <a:rPr lang="en-US" sz="2400" dirty="0"/>
              <a:t>Member States </a:t>
            </a:r>
            <a:r>
              <a:rPr lang="en-US" sz="2400" dirty="0" smtClean="0"/>
              <a:t>industry</a:t>
            </a:r>
          </a:p>
          <a:p>
            <a:pPr marL="36576" indent="0">
              <a:buNone/>
            </a:pPr>
            <a:endParaRPr lang="en-US" sz="2400" dirty="0"/>
          </a:p>
          <a:p>
            <a:pPr marL="36576" indent="0">
              <a:buNone/>
            </a:pPr>
            <a:r>
              <a:rPr lang="en-US" sz="2400" dirty="0" smtClean="0"/>
              <a:t>Promote </a:t>
            </a:r>
            <a:r>
              <a:rPr lang="en-US" sz="2400" dirty="0"/>
              <a:t>CERN’s image as a center of excellence for </a:t>
            </a:r>
            <a:r>
              <a:rPr lang="en-US" sz="2400" dirty="0" smtClean="0"/>
              <a:t>technology and innovation</a:t>
            </a:r>
          </a:p>
          <a:p>
            <a:pPr marL="36576" indent="0">
              <a:buNone/>
            </a:pPr>
            <a:endParaRPr lang="en-US" sz="2400" dirty="0"/>
          </a:p>
          <a:p>
            <a:pPr marL="36576" indent="0">
              <a:buNone/>
            </a:pPr>
            <a:r>
              <a:rPr lang="en-US" sz="2400" dirty="0" smtClean="0"/>
              <a:t>Demonstrate the importance and impact of fundamental research investments</a:t>
            </a:r>
          </a:p>
          <a:p>
            <a:pPr marL="36576" indent="0">
              <a:buNone/>
            </a:pPr>
            <a:endParaRPr lang="en-US" sz="2400" dirty="0"/>
          </a:p>
          <a:p>
            <a:pPr marL="36576" indent="0">
              <a:buNone/>
            </a:pPr>
            <a:r>
              <a:rPr lang="en-US" sz="2400" dirty="0">
                <a:solidFill>
                  <a:srgbClr val="FF0000"/>
                </a:solidFill>
              </a:rPr>
              <a:t>Key words are dissemination and </a:t>
            </a:r>
            <a:r>
              <a:rPr lang="en-US" sz="2400" dirty="0" smtClean="0">
                <a:solidFill>
                  <a:srgbClr val="FF0000"/>
                </a:solidFill>
              </a:rPr>
              <a:t>impact</a:t>
            </a:r>
            <a:endParaRPr lang="en-US" sz="2400" dirty="0"/>
          </a:p>
          <a:p>
            <a:endParaRPr lang="en-GB" dirty="0"/>
          </a:p>
        </p:txBody>
      </p:sp>
      <p:pic>
        <p:nvPicPr>
          <p:cNvPr id="6" name="Picture 5" descr="msmap.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4331" y="-2195421"/>
            <a:ext cx="6616600" cy="9868680"/>
          </a:xfrm>
          <a:prstGeom prst="rect">
            <a:avLst/>
          </a:prstGeom>
        </p:spPr>
      </p:pic>
      <p:sp>
        <p:nvSpPr>
          <p:cNvPr id="4" name="Freeform 3"/>
          <p:cNvSpPr/>
          <p:nvPr/>
        </p:nvSpPr>
        <p:spPr>
          <a:xfrm>
            <a:off x="7963082" y="5458861"/>
            <a:ext cx="218361" cy="163323"/>
          </a:xfrm>
          <a:custGeom>
            <a:avLst/>
            <a:gdLst>
              <a:gd name="connsiteX0" fmla="*/ 174443 w 218361"/>
              <a:gd name="connsiteY0" fmla="*/ 2139 h 163323"/>
              <a:gd name="connsiteX1" fmla="*/ 9343 w 218361"/>
              <a:gd name="connsiteY1" fmla="*/ 27539 h 163323"/>
              <a:gd name="connsiteX2" fmla="*/ 31568 w 218361"/>
              <a:gd name="connsiteY2" fmla="*/ 157714 h 163323"/>
              <a:gd name="connsiteX3" fmla="*/ 123643 w 218361"/>
              <a:gd name="connsiteY3" fmla="*/ 135489 h 163323"/>
              <a:gd name="connsiteX4" fmla="*/ 209368 w 218361"/>
              <a:gd name="connsiteY4" fmla="*/ 97389 h 163323"/>
              <a:gd name="connsiteX5" fmla="*/ 212543 w 218361"/>
              <a:gd name="connsiteY5" fmla="*/ 94214 h 163323"/>
              <a:gd name="connsiteX6" fmla="*/ 180793 w 218361"/>
              <a:gd name="connsiteY6" fmla="*/ 62464 h 163323"/>
              <a:gd name="connsiteX7" fmla="*/ 174443 w 218361"/>
              <a:gd name="connsiteY7" fmla="*/ 2139 h 163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361" h="163323">
                <a:moveTo>
                  <a:pt x="174443" y="2139"/>
                </a:moveTo>
                <a:cubicBezTo>
                  <a:pt x="145868" y="-3682"/>
                  <a:pt x="33155" y="1610"/>
                  <a:pt x="9343" y="27539"/>
                </a:cubicBezTo>
                <a:cubicBezTo>
                  <a:pt x="-14469" y="53468"/>
                  <a:pt x="12518" y="139722"/>
                  <a:pt x="31568" y="157714"/>
                </a:cubicBezTo>
                <a:cubicBezTo>
                  <a:pt x="50618" y="175706"/>
                  <a:pt x="94010" y="145543"/>
                  <a:pt x="123643" y="135489"/>
                </a:cubicBezTo>
                <a:cubicBezTo>
                  <a:pt x="153276" y="125435"/>
                  <a:pt x="194551" y="104268"/>
                  <a:pt x="209368" y="97389"/>
                </a:cubicBezTo>
                <a:cubicBezTo>
                  <a:pt x="224185" y="90510"/>
                  <a:pt x="217305" y="100035"/>
                  <a:pt x="212543" y="94214"/>
                </a:cubicBezTo>
                <a:cubicBezTo>
                  <a:pt x="207781" y="88393"/>
                  <a:pt x="186085" y="77810"/>
                  <a:pt x="180793" y="62464"/>
                </a:cubicBezTo>
                <a:cubicBezTo>
                  <a:pt x="175501" y="47118"/>
                  <a:pt x="203018" y="7960"/>
                  <a:pt x="174443" y="2139"/>
                </a:cubicBezTo>
                <a:close/>
              </a:path>
            </a:pathLst>
          </a:cu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2"/>
              </a:solidFill>
            </a:endParaRPr>
          </a:p>
        </p:txBody>
      </p:sp>
      <p:sp>
        <p:nvSpPr>
          <p:cNvPr id="5" name="Freeform 4"/>
          <p:cNvSpPr/>
          <p:nvPr/>
        </p:nvSpPr>
        <p:spPr>
          <a:xfrm>
            <a:off x="7940672" y="5456503"/>
            <a:ext cx="1330403" cy="636432"/>
          </a:xfrm>
          <a:custGeom>
            <a:avLst/>
            <a:gdLst>
              <a:gd name="connsiteX0" fmla="*/ 434978 w 1330403"/>
              <a:gd name="connsiteY0" fmla="*/ 90222 h 636432"/>
              <a:gd name="connsiteX1" fmla="*/ 288928 w 1330403"/>
              <a:gd name="connsiteY1" fmla="*/ 96572 h 636432"/>
              <a:gd name="connsiteX2" fmla="*/ 323853 w 1330403"/>
              <a:gd name="connsiteY2" fmla="*/ 144197 h 636432"/>
              <a:gd name="connsiteX3" fmla="*/ 276228 w 1330403"/>
              <a:gd name="connsiteY3" fmla="*/ 156897 h 636432"/>
              <a:gd name="connsiteX4" fmla="*/ 260353 w 1330403"/>
              <a:gd name="connsiteY4" fmla="*/ 175947 h 636432"/>
              <a:gd name="connsiteX5" fmla="*/ 111128 w 1330403"/>
              <a:gd name="connsiteY5" fmla="*/ 185472 h 636432"/>
              <a:gd name="connsiteX6" fmla="*/ 53978 w 1330403"/>
              <a:gd name="connsiteY6" fmla="*/ 245797 h 636432"/>
              <a:gd name="connsiteX7" fmla="*/ 92078 w 1330403"/>
              <a:gd name="connsiteY7" fmla="*/ 337872 h 636432"/>
              <a:gd name="connsiteX8" fmla="*/ 82553 w 1330403"/>
              <a:gd name="connsiteY8" fmla="*/ 369622 h 636432"/>
              <a:gd name="connsiteX9" fmla="*/ 3 w 1330403"/>
              <a:gd name="connsiteY9" fmla="*/ 375972 h 636432"/>
              <a:gd name="connsiteX10" fmla="*/ 85728 w 1330403"/>
              <a:gd name="connsiteY10" fmla="*/ 423597 h 636432"/>
              <a:gd name="connsiteX11" fmla="*/ 114303 w 1330403"/>
              <a:gd name="connsiteY11" fmla="*/ 420422 h 636432"/>
              <a:gd name="connsiteX12" fmla="*/ 104778 w 1330403"/>
              <a:gd name="connsiteY12" fmla="*/ 471222 h 636432"/>
              <a:gd name="connsiteX13" fmla="*/ 149228 w 1330403"/>
              <a:gd name="connsiteY13" fmla="*/ 531547 h 636432"/>
              <a:gd name="connsiteX14" fmla="*/ 295278 w 1330403"/>
              <a:gd name="connsiteY14" fmla="*/ 595047 h 636432"/>
              <a:gd name="connsiteX15" fmla="*/ 393703 w 1330403"/>
              <a:gd name="connsiteY15" fmla="*/ 626797 h 636432"/>
              <a:gd name="connsiteX16" fmla="*/ 425453 w 1330403"/>
              <a:gd name="connsiteY16" fmla="*/ 588697 h 636432"/>
              <a:gd name="connsiteX17" fmla="*/ 431803 w 1330403"/>
              <a:gd name="connsiteY17" fmla="*/ 566472 h 636432"/>
              <a:gd name="connsiteX18" fmla="*/ 533403 w 1330403"/>
              <a:gd name="connsiteY18" fmla="*/ 604572 h 636432"/>
              <a:gd name="connsiteX19" fmla="*/ 628653 w 1330403"/>
              <a:gd name="connsiteY19" fmla="*/ 636322 h 636432"/>
              <a:gd name="connsiteX20" fmla="*/ 727078 w 1330403"/>
              <a:gd name="connsiteY20" fmla="*/ 614097 h 636432"/>
              <a:gd name="connsiteX21" fmla="*/ 755653 w 1330403"/>
              <a:gd name="connsiteY21" fmla="*/ 588697 h 636432"/>
              <a:gd name="connsiteX22" fmla="*/ 787403 w 1330403"/>
              <a:gd name="connsiteY22" fmla="*/ 553772 h 636432"/>
              <a:gd name="connsiteX23" fmla="*/ 841378 w 1330403"/>
              <a:gd name="connsiteY23" fmla="*/ 550597 h 636432"/>
              <a:gd name="connsiteX24" fmla="*/ 866778 w 1330403"/>
              <a:gd name="connsiteY24" fmla="*/ 575997 h 636432"/>
              <a:gd name="connsiteX25" fmla="*/ 895353 w 1330403"/>
              <a:gd name="connsiteY25" fmla="*/ 588697 h 636432"/>
              <a:gd name="connsiteX26" fmla="*/ 889003 w 1330403"/>
              <a:gd name="connsiteY26" fmla="*/ 607747 h 636432"/>
              <a:gd name="connsiteX27" fmla="*/ 971553 w 1330403"/>
              <a:gd name="connsiteY27" fmla="*/ 563297 h 636432"/>
              <a:gd name="connsiteX28" fmla="*/ 1301753 w 1330403"/>
              <a:gd name="connsiteY28" fmla="*/ 553772 h 636432"/>
              <a:gd name="connsiteX29" fmla="*/ 1304928 w 1330403"/>
              <a:gd name="connsiteY29" fmla="*/ 106097 h 636432"/>
              <a:gd name="connsiteX30" fmla="*/ 1228728 w 1330403"/>
              <a:gd name="connsiteY30" fmla="*/ 121972 h 636432"/>
              <a:gd name="connsiteX31" fmla="*/ 1108078 w 1330403"/>
              <a:gd name="connsiteY31" fmla="*/ 118797 h 636432"/>
              <a:gd name="connsiteX32" fmla="*/ 1016003 w 1330403"/>
              <a:gd name="connsiteY32" fmla="*/ 102922 h 636432"/>
              <a:gd name="connsiteX33" fmla="*/ 904878 w 1330403"/>
              <a:gd name="connsiteY33" fmla="*/ 61647 h 636432"/>
              <a:gd name="connsiteX34" fmla="*/ 857253 w 1330403"/>
              <a:gd name="connsiteY34" fmla="*/ 33072 h 636432"/>
              <a:gd name="connsiteX35" fmla="*/ 727078 w 1330403"/>
              <a:gd name="connsiteY35" fmla="*/ 4497 h 636432"/>
              <a:gd name="connsiteX36" fmla="*/ 625478 w 1330403"/>
              <a:gd name="connsiteY36" fmla="*/ 1322 h 636432"/>
              <a:gd name="connsiteX37" fmla="*/ 552453 w 1330403"/>
              <a:gd name="connsiteY37" fmla="*/ 17197 h 636432"/>
              <a:gd name="connsiteX38" fmla="*/ 498478 w 1330403"/>
              <a:gd name="connsiteY38" fmla="*/ 71172 h 636432"/>
              <a:gd name="connsiteX39" fmla="*/ 434978 w 1330403"/>
              <a:gd name="connsiteY39" fmla="*/ 90222 h 636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30403" h="636432">
                <a:moveTo>
                  <a:pt x="434978" y="90222"/>
                </a:moveTo>
                <a:cubicBezTo>
                  <a:pt x="400053" y="94455"/>
                  <a:pt x="307449" y="87576"/>
                  <a:pt x="288928" y="96572"/>
                </a:cubicBezTo>
                <a:cubicBezTo>
                  <a:pt x="270407" y="105568"/>
                  <a:pt x="325970" y="134143"/>
                  <a:pt x="323853" y="144197"/>
                </a:cubicBezTo>
                <a:cubicBezTo>
                  <a:pt x="321736" y="154251"/>
                  <a:pt x="286811" y="151605"/>
                  <a:pt x="276228" y="156897"/>
                </a:cubicBezTo>
                <a:cubicBezTo>
                  <a:pt x="265645" y="162189"/>
                  <a:pt x="287870" y="171185"/>
                  <a:pt x="260353" y="175947"/>
                </a:cubicBezTo>
                <a:cubicBezTo>
                  <a:pt x="232836" y="180709"/>
                  <a:pt x="145524" y="173830"/>
                  <a:pt x="111128" y="185472"/>
                </a:cubicBezTo>
                <a:cubicBezTo>
                  <a:pt x="76732" y="197114"/>
                  <a:pt x="57153" y="220397"/>
                  <a:pt x="53978" y="245797"/>
                </a:cubicBezTo>
                <a:cubicBezTo>
                  <a:pt x="50803" y="271197"/>
                  <a:pt x="87316" y="317235"/>
                  <a:pt x="92078" y="337872"/>
                </a:cubicBezTo>
                <a:cubicBezTo>
                  <a:pt x="96840" y="358509"/>
                  <a:pt x="97899" y="363272"/>
                  <a:pt x="82553" y="369622"/>
                </a:cubicBezTo>
                <a:cubicBezTo>
                  <a:pt x="67207" y="375972"/>
                  <a:pt x="-526" y="366976"/>
                  <a:pt x="3" y="375972"/>
                </a:cubicBezTo>
                <a:cubicBezTo>
                  <a:pt x="532" y="384968"/>
                  <a:pt x="66678" y="416189"/>
                  <a:pt x="85728" y="423597"/>
                </a:cubicBezTo>
                <a:cubicBezTo>
                  <a:pt x="104778" y="431005"/>
                  <a:pt x="111128" y="412484"/>
                  <a:pt x="114303" y="420422"/>
                </a:cubicBezTo>
                <a:cubicBezTo>
                  <a:pt x="117478" y="428360"/>
                  <a:pt x="98957" y="452701"/>
                  <a:pt x="104778" y="471222"/>
                </a:cubicBezTo>
                <a:cubicBezTo>
                  <a:pt x="110599" y="489743"/>
                  <a:pt x="117478" y="510910"/>
                  <a:pt x="149228" y="531547"/>
                </a:cubicBezTo>
                <a:cubicBezTo>
                  <a:pt x="180978" y="552184"/>
                  <a:pt x="254532" y="579172"/>
                  <a:pt x="295278" y="595047"/>
                </a:cubicBezTo>
                <a:cubicBezTo>
                  <a:pt x="336024" y="610922"/>
                  <a:pt x="372007" y="627855"/>
                  <a:pt x="393703" y="626797"/>
                </a:cubicBezTo>
                <a:cubicBezTo>
                  <a:pt x="415399" y="625739"/>
                  <a:pt x="419103" y="598751"/>
                  <a:pt x="425453" y="588697"/>
                </a:cubicBezTo>
                <a:cubicBezTo>
                  <a:pt x="431803" y="578643"/>
                  <a:pt x="413811" y="563826"/>
                  <a:pt x="431803" y="566472"/>
                </a:cubicBezTo>
                <a:cubicBezTo>
                  <a:pt x="449795" y="569118"/>
                  <a:pt x="500595" y="592930"/>
                  <a:pt x="533403" y="604572"/>
                </a:cubicBezTo>
                <a:cubicBezTo>
                  <a:pt x="566211" y="616214"/>
                  <a:pt x="596374" y="634735"/>
                  <a:pt x="628653" y="636322"/>
                </a:cubicBezTo>
                <a:cubicBezTo>
                  <a:pt x="660932" y="637909"/>
                  <a:pt x="705911" y="622035"/>
                  <a:pt x="727078" y="614097"/>
                </a:cubicBezTo>
                <a:cubicBezTo>
                  <a:pt x="748245" y="606160"/>
                  <a:pt x="745599" y="598751"/>
                  <a:pt x="755653" y="588697"/>
                </a:cubicBezTo>
                <a:cubicBezTo>
                  <a:pt x="765707" y="578643"/>
                  <a:pt x="773115" y="560122"/>
                  <a:pt x="787403" y="553772"/>
                </a:cubicBezTo>
                <a:cubicBezTo>
                  <a:pt x="801691" y="547422"/>
                  <a:pt x="828149" y="546893"/>
                  <a:pt x="841378" y="550597"/>
                </a:cubicBezTo>
                <a:cubicBezTo>
                  <a:pt x="854607" y="554301"/>
                  <a:pt x="857782" y="569647"/>
                  <a:pt x="866778" y="575997"/>
                </a:cubicBezTo>
                <a:cubicBezTo>
                  <a:pt x="875774" y="582347"/>
                  <a:pt x="891649" y="583405"/>
                  <a:pt x="895353" y="588697"/>
                </a:cubicBezTo>
                <a:cubicBezTo>
                  <a:pt x="899057" y="593989"/>
                  <a:pt x="876303" y="611980"/>
                  <a:pt x="889003" y="607747"/>
                </a:cubicBezTo>
                <a:cubicBezTo>
                  <a:pt x="901703" y="603514"/>
                  <a:pt x="902761" y="572293"/>
                  <a:pt x="971553" y="563297"/>
                </a:cubicBezTo>
                <a:cubicBezTo>
                  <a:pt x="1040345" y="554301"/>
                  <a:pt x="1246191" y="629972"/>
                  <a:pt x="1301753" y="553772"/>
                </a:cubicBezTo>
                <a:cubicBezTo>
                  <a:pt x="1357315" y="477572"/>
                  <a:pt x="1317099" y="178064"/>
                  <a:pt x="1304928" y="106097"/>
                </a:cubicBezTo>
                <a:cubicBezTo>
                  <a:pt x="1292757" y="34130"/>
                  <a:pt x="1261536" y="119855"/>
                  <a:pt x="1228728" y="121972"/>
                </a:cubicBezTo>
                <a:cubicBezTo>
                  <a:pt x="1195920" y="124089"/>
                  <a:pt x="1143532" y="121972"/>
                  <a:pt x="1108078" y="118797"/>
                </a:cubicBezTo>
                <a:cubicBezTo>
                  <a:pt x="1072624" y="115622"/>
                  <a:pt x="1049870" y="112447"/>
                  <a:pt x="1016003" y="102922"/>
                </a:cubicBezTo>
                <a:cubicBezTo>
                  <a:pt x="982136" y="93397"/>
                  <a:pt x="931336" y="73289"/>
                  <a:pt x="904878" y="61647"/>
                </a:cubicBezTo>
                <a:cubicBezTo>
                  <a:pt x="878420" y="50005"/>
                  <a:pt x="886886" y="42597"/>
                  <a:pt x="857253" y="33072"/>
                </a:cubicBezTo>
                <a:cubicBezTo>
                  <a:pt x="827620" y="23547"/>
                  <a:pt x="765707" y="9789"/>
                  <a:pt x="727078" y="4497"/>
                </a:cubicBezTo>
                <a:cubicBezTo>
                  <a:pt x="688449" y="-795"/>
                  <a:pt x="654582" y="-795"/>
                  <a:pt x="625478" y="1322"/>
                </a:cubicBezTo>
                <a:cubicBezTo>
                  <a:pt x="596374" y="3439"/>
                  <a:pt x="573620" y="5555"/>
                  <a:pt x="552453" y="17197"/>
                </a:cubicBezTo>
                <a:cubicBezTo>
                  <a:pt x="531286" y="28839"/>
                  <a:pt x="518057" y="60589"/>
                  <a:pt x="498478" y="71172"/>
                </a:cubicBezTo>
                <a:cubicBezTo>
                  <a:pt x="478899" y="81755"/>
                  <a:pt x="469903" y="85989"/>
                  <a:pt x="434978" y="90222"/>
                </a:cubicBezTo>
                <a:close/>
              </a:path>
            </a:pathLst>
          </a:custGeom>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90314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5668657" y="135852"/>
            <a:ext cx="1433206" cy="1230238"/>
          </a:xfrm>
          <a:prstGeom prst="hexagon">
            <a:avLst>
              <a:gd name="adj" fmla="val 25000"/>
              <a:gd name="vf" fmla="val 115470"/>
            </a:avLst>
          </a:prstGeom>
          <a:solidFill>
            <a:srgbClr val="242A28"/>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 name="Title 1"/>
          <p:cNvSpPr>
            <a:spLocks noGrp="1"/>
          </p:cNvSpPr>
          <p:nvPr>
            <p:ph type="title"/>
          </p:nvPr>
        </p:nvSpPr>
        <p:spPr/>
        <p:txBody>
          <a:bodyPr/>
          <a:lstStyle/>
          <a:p>
            <a:r>
              <a:rPr lang="en-US" dirty="0" smtClean="0"/>
              <a:t>KT Modes</a:t>
            </a:r>
            <a:endParaRPr lang="en-US" dirty="0"/>
          </a:p>
        </p:txBody>
      </p:sp>
      <p:sp>
        <p:nvSpPr>
          <p:cNvPr id="5" name="Hexagon 4"/>
          <p:cNvSpPr/>
          <p:nvPr/>
        </p:nvSpPr>
        <p:spPr>
          <a:xfrm>
            <a:off x="4457405" y="3359038"/>
            <a:ext cx="1433206" cy="1230238"/>
          </a:xfrm>
          <a:prstGeom prst="hexagon">
            <a:avLst>
              <a:gd name="adj" fmla="val 25000"/>
              <a:gd name="vf" fmla="val 115470"/>
            </a:avLst>
          </a:prstGeom>
          <a:blipFill rotWithShape="1">
            <a:blip r:embed="rId3"/>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Hexagon 5"/>
          <p:cNvSpPr/>
          <p:nvPr/>
        </p:nvSpPr>
        <p:spPr>
          <a:xfrm>
            <a:off x="3246153" y="1366722"/>
            <a:ext cx="1433206" cy="1230238"/>
          </a:xfrm>
          <a:prstGeom prst="hexagon">
            <a:avLst>
              <a:gd name="adj" fmla="val 25000"/>
              <a:gd name="vf" fmla="val 115470"/>
            </a:avLst>
          </a:prstGeom>
          <a:blipFill rotWithShape="1">
            <a:blip r:embed="rId4"/>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Hexagon 6"/>
          <p:cNvSpPr/>
          <p:nvPr/>
        </p:nvSpPr>
        <p:spPr>
          <a:xfrm>
            <a:off x="2034901" y="2039285"/>
            <a:ext cx="1433206" cy="1230238"/>
          </a:xfrm>
          <a:prstGeom prst="hexagon">
            <a:avLst>
              <a:gd name="adj" fmla="val 25000"/>
              <a:gd name="vf" fmla="val 115470"/>
            </a:avLst>
          </a:prstGeom>
          <a:blipFill rotWithShape="1">
            <a:blip r:embed="rId5"/>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Hexagon 7"/>
          <p:cNvSpPr/>
          <p:nvPr/>
        </p:nvSpPr>
        <p:spPr>
          <a:xfrm>
            <a:off x="823649" y="4018652"/>
            <a:ext cx="1433206" cy="1230238"/>
          </a:xfrm>
          <a:prstGeom prst="hexagon">
            <a:avLst>
              <a:gd name="adj" fmla="val 25000"/>
              <a:gd name="vf" fmla="val 115470"/>
            </a:avLst>
          </a:prstGeom>
          <a:blipFill rotWithShape="1">
            <a:blip r:embed="rId6"/>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Hexagon 8"/>
          <p:cNvSpPr/>
          <p:nvPr/>
        </p:nvSpPr>
        <p:spPr>
          <a:xfrm>
            <a:off x="6879909" y="4709594"/>
            <a:ext cx="1433206" cy="1230238"/>
          </a:xfrm>
          <a:prstGeom prst="hexagon">
            <a:avLst>
              <a:gd name="adj" fmla="val 25000"/>
              <a:gd name="vf" fmla="val 115470"/>
            </a:avLst>
          </a:prstGeom>
          <a:blipFill rotWithShape="1">
            <a:blip r:embed="rId7"/>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Hexagon 9"/>
          <p:cNvSpPr/>
          <p:nvPr/>
        </p:nvSpPr>
        <p:spPr>
          <a:xfrm>
            <a:off x="4457405" y="4633771"/>
            <a:ext cx="1433206" cy="1230238"/>
          </a:xfrm>
          <a:prstGeom prst="hexagon">
            <a:avLst>
              <a:gd name="adj" fmla="val 25000"/>
              <a:gd name="vf" fmla="val 115470"/>
            </a:avLst>
          </a:prstGeom>
          <a:blipFill rotWithShape="1">
            <a:blip r:embed="rId8"/>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Hexagon 10"/>
          <p:cNvSpPr/>
          <p:nvPr/>
        </p:nvSpPr>
        <p:spPr>
          <a:xfrm>
            <a:off x="6890425" y="2042763"/>
            <a:ext cx="1433206" cy="1230238"/>
          </a:xfrm>
          <a:prstGeom prst="hexagon">
            <a:avLst>
              <a:gd name="adj" fmla="val 25000"/>
              <a:gd name="vf" fmla="val 115470"/>
            </a:avLst>
          </a:prstGeom>
          <a:blipFill rotWithShape="1">
            <a:blip r:embed="rId9"/>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Hexagon 11"/>
          <p:cNvSpPr/>
          <p:nvPr/>
        </p:nvSpPr>
        <p:spPr>
          <a:xfrm>
            <a:off x="3246153" y="4018652"/>
            <a:ext cx="1433206" cy="1230238"/>
          </a:xfrm>
          <a:prstGeom prst="hexagon">
            <a:avLst>
              <a:gd name="adj" fmla="val 25000"/>
              <a:gd name="vf" fmla="val 115470"/>
            </a:avLst>
          </a:prstGeom>
          <a:blipFill rotWithShape="1">
            <a:blip r:embed="rId10"/>
            <a:stretch>
              <a:fillRect/>
            </a:stretch>
          </a:blip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4" name="Group 13"/>
          <p:cNvGrpSpPr/>
          <p:nvPr/>
        </p:nvGrpSpPr>
        <p:grpSpPr>
          <a:xfrm>
            <a:off x="3246153" y="2714918"/>
            <a:ext cx="1433206" cy="1230238"/>
            <a:chOff x="1232874" y="1073807"/>
            <a:chExt cx="1433206" cy="1230238"/>
          </a:xfrm>
          <a:solidFill>
            <a:srgbClr val="002A50"/>
          </a:solidFill>
        </p:grpSpPr>
        <p:sp>
          <p:nvSpPr>
            <p:cNvPr id="15" name="Hexagon 14"/>
            <p:cNvSpPr/>
            <p:nvPr/>
          </p:nvSpPr>
          <p:spPr>
            <a:xfrm>
              <a:off x="1232874" y="1073807"/>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16" name="Hexagon 4"/>
            <p:cNvSpPr/>
            <p:nvPr/>
          </p:nvSpPr>
          <p:spPr>
            <a:xfrm>
              <a:off x="1454828" y="1264328"/>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Business Incubation</a:t>
              </a:r>
              <a:endParaRPr lang="en-US" sz="1200" kern="1200" dirty="0"/>
            </a:p>
          </p:txBody>
        </p:sp>
      </p:grpSp>
      <p:grpSp>
        <p:nvGrpSpPr>
          <p:cNvPr id="17" name="Group 16"/>
          <p:cNvGrpSpPr/>
          <p:nvPr/>
        </p:nvGrpSpPr>
        <p:grpSpPr>
          <a:xfrm>
            <a:off x="4457405" y="2039285"/>
            <a:ext cx="1433206" cy="1230238"/>
            <a:chOff x="2465749" y="1750089"/>
            <a:chExt cx="1433206" cy="1230238"/>
          </a:xfrm>
          <a:solidFill>
            <a:schemeClr val="tx1">
              <a:lumMod val="75000"/>
            </a:schemeClr>
          </a:solidFill>
        </p:grpSpPr>
        <p:sp>
          <p:nvSpPr>
            <p:cNvPr id="18" name="Hexagon 17"/>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19"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Open Hardware</a:t>
              </a:r>
              <a:endParaRPr lang="en-US" sz="1200" kern="1200" dirty="0"/>
            </a:p>
          </p:txBody>
        </p:sp>
      </p:grpSp>
      <p:grpSp>
        <p:nvGrpSpPr>
          <p:cNvPr id="20" name="Group 19"/>
          <p:cNvGrpSpPr/>
          <p:nvPr/>
        </p:nvGrpSpPr>
        <p:grpSpPr>
          <a:xfrm>
            <a:off x="823649" y="1366090"/>
            <a:ext cx="1433206" cy="1230238"/>
            <a:chOff x="1232874" y="2433814"/>
            <a:chExt cx="1433206" cy="1230238"/>
          </a:xfrm>
          <a:solidFill>
            <a:srgbClr val="002A50"/>
          </a:solidFill>
        </p:grpSpPr>
        <p:sp>
          <p:nvSpPr>
            <p:cNvPr id="21" name="Hexagon 20"/>
            <p:cNvSpPr/>
            <p:nvPr/>
          </p:nvSpPr>
          <p:spPr>
            <a:xfrm>
              <a:off x="1232874" y="2433814"/>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2" name="Hexagon 4"/>
            <p:cNvSpPr/>
            <p:nvPr/>
          </p:nvSpPr>
          <p:spPr>
            <a:xfrm>
              <a:off x="1454828" y="2624335"/>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Licensing</a:t>
              </a:r>
              <a:endParaRPr lang="en-US" sz="1200" kern="1200" dirty="0"/>
            </a:p>
          </p:txBody>
        </p:sp>
      </p:grpSp>
      <p:grpSp>
        <p:nvGrpSpPr>
          <p:cNvPr id="23" name="Group 22"/>
          <p:cNvGrpSpPr/>
          <p:nvPr/>
        </p:nvGrpSpPr>
        <p:grpSpPr>
          <a:xfrm>
            <a:off x="2034901" y="3359038"/>
            <a:ext cx="1433206" cy="1230238"/>
            <a:chOff x="2464867" y="3113352"/>
            <a:chExt cx="1433206" cy="1230238"/>
          </a:xfrm>
          <a:solidFill>
            <a:srgbClr val="002A50"/>
          </a:solidFill>
        </p:grpSpPr>
        <p:sp>
          <p:nvSpPr>
            <p:cNvPr id="24" name="Hexagon 23"/>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5"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Service and Consultancy</a:t>
              </a:r>
              <a:endParaRPr lang="en-US" sz="1200" kern="1200" dirty="0"/>
            </a:p>
          </p:txBody>
        </p:sp>
      </p:grpSp>
      <p:grpSp>
        <p:nvGrpSpPr>
          <p:cNvPr id="26" name="Group 25"/>
          <p:cNvGrpSpPr/>
          <p:nvPr/>
        </p:nvGrpSpPr>
        <p:grpSpPr>
          <a:xfrm>
            <a:off x="6890425" y="3403533"/>
            <a:ext cx="1433206" cy="1230238"/>
            <a:chOff x="3699507" y="1071016"/>
            <a:chExt cx="1433206" cy="1230238"/>
          </a:xfrm>
        </p:grpSpPr>
        <p:sp>
          <p:nvSpPr>
            <p:cNvPr id="27" name="Hexagon 26"/>
            <p:cNvSpPr/>
            <p:nvPr/>
          </p:nvSpPr>
          <p:spPr>
            <a:xfrm>
              <a:off x="3699507" y="1071016"/>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8" name="Hexagon 4"/>
            <p:cNvSpPr/>
            <p:nvPr/>
          </p:nvSpPr>
          <p:spPr>
            <a:xfrm>
              <a:off x="3921461" y="1261537"/>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EU Projects</a:t>
              </a:r>
              <a:endParaRPr lang="en-US" sz="1200" kern="1200" dirty="0"/>
            </a:p>
          </p:txBody>
        </p:sp>
      </p:grpSp>
      <p:grpSp>
        <p:nvGrpSpPr>
          <p:cNvPr id="29" name="Group 28"/>
          <p:cNvGrpSpPr/>
          <p:nvPr/>
        </p:nvGrpSpPr>
        <p:grpSpPr>
          <a:xfrm>
            <a:off x="5668657" y="4018652"/>
            <a:ext cx="1433206" cy="1230238"/>
            <a:chOff x="4932382" y="402641"/>
            <a:chExt cx="1433206" cy="1230238"/>
          </a:xfrm>
        </p:grpSpPr>
        <p:sp>
          <p:nvSpPr>
            <p:cNvPr id="30" name="Hexagon 29"/>
            <p:cNvSpPr/>
            <p:nvPr/>
          </p:nvSpPr>
          <p:spPr>
            <a:xfrm>
              <a:off x="4932382" y="402641"/>
              <a:ext cx="1433206" cy="1230238"/>
            </a:xfrm>
            <a:prstGeom prst="hexagon">
              <a:avLst>
                <a:gd name="adj" fmla="val 25000"/>
                <a:gd name="vf" fmla="val 115470"/>
              </a:avLst>
            </a:prstGeom>
            <a:solidFill>
              <a:schemeClr val="tx1">
                <a:lumMod val="60000"/>
                <a:lumOff val="40000"/>
              </a:schemeClr>
            </a:solid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1" name="Hexagon 4"/>
            <p:cNvSpPr/>
            <p:nvPr/>
          </p:nvSpPr>
          <p:spPr>
            <a:xfrm>
              <a:off x="5154336" y="593162"/>
              <a:ext cx="989298" cy="849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Training</a:t>
              </a:r>
              <a:endParaRPr lang="en-US" sz="1200" kern="1200" dirty="0"/>
            </a:p>
          </p:txBody>
        </p:sp>
      </p:grpSp>
      <p:grpSp>
        <p:nvGrpSpPr>
          <p:cNvPr id="32" name="Group 31"/>
          <p:cNvGrpSpPr/>
          <p:nvPr/>
        </p:nvGrpSpPr>
        <p:grpSpPr>
          <a:xfrm>
            <a:off x="5668657" y="2714918"/>
            <a:ext cx="1433206" cy="1230238"/>
            <a:chOff x="6165257" y="2447302"/>
            <a:chExt cx="1433206" cy="1230238"/>
          </a:xfrm>
          <a:solidFill>
            <a:schemeClr val="tx1">
              <a:lumMod val="75000"/>
            </a:schemeClr>
          </a:solidFill>
        </p:grpSpPr>
        <p:sp>
          <p:nvSpPr>
            <p:cNvPr id="33" name="Hexagon 32"/>
            <p:cNvSpPr/>
            <p:nvPr/>
          </p:nvSpPr>
          <p:spPr>
            <a:xfrm>
              <a:off x="6165257" y="244730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4" name="Hexagon 4"/>
            <p:cNvSpPr/>
            <p:nvPr/>
          </p:nvSpPr>
          <p:spPr>
            <a:xfrm>
              <a:off x="6387211" y="263782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Procurement</a:t>
              </a:r>
              <a:endParaRPr lang="en-US" sz="1200" kern="1200" dirty="0"/>
            </a:p>
          </p:txBody>
        </p:sp>
      </p:grpSp>
      <p:grpSp>
        <p:nvGrpSpPr>
          <p:cNvPr id="35" name="Group 34"/>
          <p:cNvGrpSpPr/>
          <p:nvPr/>
        </p:nvGrpSpPr>
        <p:grpSpPr>
          <a:xfrm>
            <a:off x="2034901" y="4709594"/>
            <a:ext cx="1433206" cy="1230238"/>
            <a:chOff x="7391954" y="3136608"/>
            <a:chExt cx="1433206" cy="1230238"/>
          </a:xfrm>
          <a:solidFill>
            <a:srgbClr val="002A50"/>
          </a:solidFill>
        </p:grpSpPr>
        <p:sp>
          <p:nvSpPr>
            <p:cNvPr id="36" name="Hexagon 35"/>
            <p:cNvSpPr/>
            <p:nvPr/>
          </p:nvSpPr>
          <p:spPr>
            <a:xfrm>
              <a:off x="7391954" y="3136608"/>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7" name="Hexagon 4"/>
            <p:cNvSpPr/>
            <p:nvPr/>
          </p:nvSpPr>
          <p:spPr>
            <a:xfrm>
              <a:off x="7613908" y="3327129"/>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R&amp;D Collaborations</a:t>
              </a:r>
              <a:endParaRPr lang="en-US" sz="1200" kern="1200" dirty="0"/>
            </a:p>
          </p:txBody>
        </p:sp>
      </p:grpSp>
      <p:grpSp>
        <p:nvGrpSpPr>
          <p:cNvPr id="38" name="Group 37"/>
          <p:cNvGrpSpPr/>
          <p:nvPr/>
        </p:nvGrpSpPr>
        <p:grpSpPr>
          <a:xfrm>
            <a:off x="4457405" y="750971"/>
            <a:ext cx="1433206" cy="1230238"/>
            <a:chOff x="2464867" y="3113352"/>
            <a:chExt cx="1433206" cy="1230238"/>
          </a:xfrm>
          <a:solidFill>
            <a:srgbClr val="002A50"/>
          </a:solidFill>
        </p:grpSpPr>
        <p:sp>
          <p:nvSpPr>
            <p:cNvPr id="39" name="Hexagon 38"/>
            <p:cNvSpPr/>
            <p:nvPr/>
          </p:nvSpPr>
          <p:spPr>
            <a:xfrm>
              <a:off x="2464867" y="3113352"/>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0" name="Hexagon 4"/>
            <p:cNvSpPr/>
            <p:nvPr/>
          </p:nvSpPr>
          <p:spPr>
            <a:xfrm>
              <a:off x="2686821" y="3303873"/>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Easy Access IP</a:t>
              </a:r>
              <a:endParaRPr lang="en-US" sz="1200" kern="1200" dirty="0"/>
            </a:p>
          </p:txBody>
        </p:sp>
      </p:grpSp>
      <p:pic>
        <p:nvPicPr>
          <p:cNvPr id="42" name="Picture 41"/>
          <p:cNvPicPr>
            <a:picLocks noChangeAspect="1"/>
          </p:cNvPicPr>
          <p:nvPr/>
        </p:nvPicPr>
        <p:blipFill>
          <a:blip r:embed="rId11"/>
          <a:stretch>
            <a:fillRect/>
          </a:stretch>
        </p:blipFill>
        <p:spPr>
          <a:xfrm>
            <a:off x="5890611" y="500732"/>
            <a:ext cx="1061832" cy="440760"/>
          </a:xfrm>
          <a:prstGeom prst="rect">
            <a:avLst/>
          </a:prstGeom>
        </p:spPr>
      </p:pic>
      <p:grpSp>
        <p:nvGrpSpPr>
          <p:cNvPr id="46" name="Group 45"/>
          <p:cNvGrpSpPr/>
          <p:nvPr/>
        </p:nvGrpSpPr>
        <p:grpSpPr>
          <a:xfrm>
            <a:off x="5679173" y="1427644"/>
            <a:ext cx="1433206" cy="1230238"/>
            <a:chOff x="2465749" y="1750089"/>
            <a:chExt cx="1433206" cy="1230238"/>
          </a:xfrm>
          <a:solidFill>
            <a:schemeClr val="tx1">
              <a:lumMod val="75000"/>
            </a:schemeClr>
          </a:solidFill>
        </p:grpSpPr>
        <p:sp>
          <p:nvSpPr>
            <p:cNvPr id="47" name="Hexagon 46"/>
            <p:cNvSpPr/>
            <p:nvPr/>
          </p:nvSpPr>
          <p:spPr>
            <a:xfrm>
              <a:off x="2465749" y="1750089"/>
              <a:ext cx="1433206" cy="1230238"/>
            </a:xfrm>
            <a:prstGeom prst="hexagon">
              <a:avLst>
                <a:gd name="adj" fmla="val 25000"/>
                <a:gd name="vf" fmla="val 115470"/>
              </a:avLst>
            </a:prstGeom>
            <a:grpFill/>
          </p:spPr>
          <p:style>
            <a:lnRef idx="2">
              <a:schemeClr val="accen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48" name="Hexagon 4"/>
            <p:cNvSpPr/>
            <p:nvPr/>
          </p:nvSpPr>
          <p:spPr>
            <a:xfrm>
              <a:off x="2687703" y="1940610"/>
              <a:ext cx="989298" cy="84919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Open Source Software</a:t>
              </a:r>
              <a:endParaRPr lang="en-US" sz="1200" kern="1200" dirty="0"/>
            </a:p>
          </p:txBody>
        </p:sp>
      </p:grpSp>
      <p:pic>
        <p:nvPicPr>
          <p:cNvPr id="50" name="Picture 49"/>
          <p:cNvPicPr>
            <a:picLocks noChangeAspect="1"/>
          </p:cNvPicPr>
          <p:nvPr/>
        </p:nvPicPr>
        <p:blipFill>
          <a:blip r:embed="rId12"/>
          <a:stretch>
            <a:fillRect/>
          </a:stretch>
        </p:blipFill>
        <p:spPr>
          <a:xfrm>
            <a:off x="6900941" y="751603"/>
            <a:ext cx="1422690" cy="1230238"/>
          </a:xfrm>
          <a:prstGeom prst="hexagon">
            <a:avLst/>
          </a:prstGeom>
          <a:solidFill>
            <a:srgbClr val="FFFFFF">
              <a:shade val="85000"/>
            </a:srgbClr>
          </a:solidFill>
          <a:ln>
            <a:noFill/>
          </a:ln>
          <a:effectLst/>
        </p:spPr>
      </p:pic>
    </p:spTree>
    <p:extLst>
      <p:ext uri="{BB962C8B-B14F-4D97-AF65-F5344CB8AC3E}">
        <p14:creationId xmlns:p14="http://schemas.microsoft.com/office/powerpoint/2010/main" val="2290472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CERN’s areas of excellence</a:t>
            </a:r>
            <a:endParaRPr lang="en-US" dirty="0"/>
          </a:p>
        </p:txBody>
      </p:sp>
      <p:pic>
        <p:nvPicPr>
          <p:cNvPr id="4" name="Picture 2" descr="Capture-003924web"/>
          <p:cNvPicPr>
            <a:picLocks noChangeAspect="1" noChangeArrowheads="1"/>
          </p:cNvPicPr>
          <p:nvPr/>
        </p:nvPicPr>
        <p:blipFill>
          <a:blip r:embed="rId2" cstate="print"/>
          <a:srcRect/>
          <a:stretch>
            <a:fillRect/>
          </a:stretch>
        </p:blipFill>
        <p:spPr bwMode="auto">
          <a:xfrm>
            <a:off x="4999567" y="1815210"/>
            <a:ext cx="1975169" cy="1357322"/>
          </a:xfrm>
          <a:prstGeom prst="rect">
            <a:avLst/>
          </a:prstGeom>
          <a:noFill/>
          <a:ln w="9525">
            <a:noFill/>
            <a:miter lim="800000"/>
            <a:headEnd/>
            <a:tailEnd/>
          </a:ln>
        </p:spPr>
      </p:pic>
      <p:pic>
        <p:nvPicPr>
          <p:cNvPr id="5" name="Picture 9"/>
          <p:cNvPicPr>
            <a:picLocks noChangeAspect="1" noChangeArrowheads="1"/>
          </p:cNvPicPr>
          <p:nvPr/>
        </p:nvPicPr>
        <p:blipFill>
          <a:blip r:embed="rId3" cstate="print"/>
          <a:srcRect/>
          <a:stretch>
            <a:fillRect/>
          </a:stretch>
        </p:blipFill>
        <p:spPr bwMode="auto">
          <a:xfrm>
            <a:off x="4999569" y="3308676"/>
            <a:ext cx="1975168" cy="1214446"/>
          </a:xfrm>
          <a:prstGeom prst="rect">
            <a:avLst/>
          </a:prstGeom>
          <a:noFill/>
          <a:ln w="9525">
            <a:noFill/>
            <a:miter lim="800000"/>
            <a:headEnd/>
            <a:tailEnd/>
          </a:ln>
        </p:spPr>
      </p:pic>
      <p:pic>
        <p:nvPicPr>
          <p:cNvPr id="6" name="Picture 11" descr="Vue d'ensemble LHC"/>
          <p:cNvPicPr>
            <a:picLocks noChangeAspect="1" noChangeArrowheads="1"/>
          </p:cNvPicPr>
          <p:nvPr/>
        </p:nvPicPr>
        <p:blipFill>
          <a:blip r:embed="rId4" cstate="print"/>
          <a:srcRect/>
          <a:stretch>
            <a:fillRect/>
          </a:stretch>
        </p:blipFill>
        <p:spPr bwMode="auto">
          <a:xfrm>
            <a:off x="321794" y="1815210"/>
            <a:ext cx="4516692" cy="4124907"/>
          </a:xfrm>
          <a:prstGeom prst="rect">
            <a:avLst/>
          </a:prstGeom>
          <a:noFill/>
          <a:ln w="9525">
            <a:noFill/>
            <a:miter lim="800000"/>
            <a:headEnd/>
            <a:tailEnd/>
          </a:ln>
        </p:spPr>
      </p:pic>
      <p:sp>
        <p:nvSpPr>
          <p:cNvPr id="7" name="TextBox 6"/>
          <p:cNvSpPr txBox="1"/>
          <p:nvPr/>
        </p:nvSpPr>
        <p:spPr>
          <a:xfrm>
            <a:off x="7028747" y="1815210"/>
            <a:ext cx="1851789" cy="707886"/>
          </a:xfrm>
          <a:prstGeom prst="rect">
            <a:avLst/>
          </a:prstGeom>
          <a:noFill/>
          <a:ln>
            <a:noFill/>
          </a:ln>
        </p:spPr>
        <p:txBody>
          <a:bodyPr wrap="none" rtlCol="0">
            <a:spAutoFit/>
          </a:bodyPr>
          <a:lstStyle/>
          <a:p>
            <a:r>
              <a:rPr lang="fr-CH" sz="2000" dirty="0" err="1" smtClean="0">
                <a:solidFill>
                  <a:srgbClr val="FF0000"/>
                </a:solidFill>
              </a:rPr>
              <a:t>Accelerating</a:t>
            </a:r>
            <a:r>
              <a:rPr lang="fr-CH" sz="2000" dirty="0" smtClean="0"/>
              <a:t> </a:t>
            </a:r>
          </a:p>
          <a:p>
            <a:r>
              <a:rPr lang="fr-CH" sz="2000" dirty="0" err="1" smtClean="0"/>
              <a:t>particle</a:t>
            </a:r>
            <a:r>
              <a:rPr lang="fr-CH" sz="2000" dirty="0" smtClean="0"/>
              <a:t> </a:t>
            </a:r>
            <a:r>
              <a:rPr lang="fr-CH" sz="2000" dirty="0" err="1" smtClean="0"/>
              <a:t>beams</a:t>
            </a:r>
            <a:endParaRPr lang="en-GB" sz="2000" dirty="0"/>
          </a:p>
        </p:txBody>
      </p:sp>
      <p:sp>
        <p:nvSpPr>
          <p:cNvPr id="8" name="TextBox 7"/>
          <p:cNvSpPr txBox="1"/>
          <p:nvPr/>
        </p:nvSpPr>
        <p:spPr>
          <a:xfrm>
            <a:off x="7028747" y="3308676"/>
            <a:ext cx="1338828" cy="707886"/>
          </a:xfrm>
          <a:prstGeom prst="rect">
            <a:avLst/>
          </a:prstGeom>
          <a:noFill/>
          <a:ln>
            <a:noFill/>
          </a:ln>
        </p:spPr>
        <p:txBody>
          <a:bodyPr wrap="none" rtlCol="0">
            <a:spAutoFit/>
          </a:bodyPr>
          <a:lstStyle/>
          <a:p>
            <a:r>
              <a:rPr lang="fr-CH" sz="2000" dirty="0" err="1" smtClean="0">
                <a:solidFill>
                  <a:srgbClr val="FF0000"/>
                </a:solidFill>
              </a:rPr>
              <a:t>Detecting</a:t>
            </a:r>
            <a:r>
              <a:rPr lang="fr-CH" sz="2000" dirty="0" smtClean="0"/>
              <a:t> </a:t>
            </a:r>
          </a:p>
          <a:p>
            <a:r>
              <a:rPr lang="fr-CH" sz="2000" dirty="0" err="1" smtClean="0"/>
              <a:t>particles</a:t>
            </a:r>
            <a:endParaRPr lang="en-GB" sz="2000" dirty="0"/>
          </a:p>
        </p:txBody>
      </p:sp>
      <p:sp>
        <p:nvSpPr>
          <p:cNvPr id="9" name="TextBox 8"/>
          <p:cNvSpPr txBox="1"/>
          <p:nvPr/>
        </p:nvSpPr>
        <p:spPr>
          <a:xfrm>
            <a:off x="7041898" y="4945598"/>
            <a:ext cx="1825487"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CH" sz="2000" dirty="0" smtClean="0"/>
              <a:t>IT technologies</a:t>
            </a:r>
            <a:endParaRPr lang="en-GB" sz="2000" dirty="0"/>
          </a:p>
        </p:txBody>
      </p:sp>
      <p:cxnSp>
        <p:nvCxnSpPr>
          <p:cNvPr id="10" name="Shape 14"/>
          <p:cNvCxnSpPr>
            <a:endCxn id="4" idx="1"/>
          </p:cNvCxnSpPr>
          <p:nvPr/>
        </p:nvCxnSpPr>
        <p:spPr bwMode="auto">
          <a:xfrm rot="5400000" flipH="1" flipV="1">
            <a:off x="2520827" y="2859186"/>
            <a:ext cx="2844055" cy="2113426"/>
          </a:xfrm>
          <a:prstGeom prst="curvedConnector2">
            <a:avLst/>
          </a:prstGeom>
          <a:solidFill>
            <a:schemeClr val="accent1"/>
          </a:solidFill>
          <a:ln w="25400" cap="flat" cmpd="sng" algn="ctr">
            <a:solidFill>
              <a:srgbClr val="FF0000"/>
            </a:solidFill>
            <a:prstDash val="solid"/>
            <a:round/>
            <a:headEnd type="none" w="med" len="med"/>
            <a:tailEnd type="arrow"/>
          </a:ln>
          <a:effectLst/>
        </p:spPr>
      </p:cxnSp>
      <p:cxnSp>
        <p:nvCxnSpPr>
          <p:cNvPr id="11" name="Shape 18"/>
          <p:cNvCxnSpPr>
            <a:endCxn id="5" idx="1"/>
          </p:cNvCxnSpPr>
          <p:nvPr/>
        </p:nvCxnSpPr>
        <p:spPr bwMode="auto">
          <a:xfrm flipV="1">
            <a:off x="3856171" y="3915899"/>
            <a:ext cx="1143398" cy="607223"/>
          </a:xfrm>
          <a:prstGeom prst="curvedConnector3">
            <a:avLst>
              <a:gd name="adj1" fmla="val 50000"/>
            </a:avLst>
          </a:prstGeom>
          <a:solidFill>
            <a:schemeClr val="accent1"/>
          </a:solidFill>
          <a:ln w="25400" cap="flat" cmpd="sng" algn="ctr">
            <a:solidFill>
              <a:srgbClr val="FF0000"/>
            </a:solidFill>
            <a:prstDash val="solid"/>
            <a:round/>
            <a:headEnd type="none" w="med" len="med"/>
            <a:tailEnd type="arrow"/>
          </a:ln>
          <a:effectLst/>
        </p:spPr>
      </p:cxnSp>
      <p:sp>
        <p:nvSpPr>
          <p:cNvPr id="12" name="Oval 11"/>
          <p:cNvSpPr/>
          <p:nvPr/>
        </p:nvSpPr>
        <p:spPr>
          <a:xfrm>
            <a:off x="1410696" y="5139006"/>
            <a:ext cx="112295" cy="128337"/>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Oval 12"/>
          <p:cNvSpPr/>
          <p:nvPr/>
        </p:nvSpPr>
        <p:spPr>
          <a:xfrm>
            <a:off x="3728950" y="5074837"/>
            <a:ext cx="127221" cy="128337"/>
          </a:xfrm>
          <a:prstGeom prst="ellipse">
            <a:avLst/>
          </a:prstGeom>
          <a:solidFill>
            <a:srgbClr val="FF0000"/>
          </a:solidFill>
          <a:ln>
            <a:solidFill>
              <a:srgbClr val="C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4" name="Picture 2" descr="http://www.petinnergy.com/store/media/catalog/product/cache/2/thumbnail/600x600/9df78eab33525d08d6e5fb8d27136e95/d/v/dv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615989" y="5032852"/>
            <a:ext cx="742323" cy="74232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3.bp.blogspot.com/-S5zH2DZRU50/Tvd6sRRfMrI/AAAAAAAAAHY/0nKAsfhwcRs/s1600/wd%252520drive.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40728" y="4895810"/>
            <a:ext cx="892844" cy="8928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grid-small"/>
          <p:cNvPicPr>
            <a:picLocks noChangeAspect="1" noChangeArrowheads="1"/>
          </p:cNvPicPr>
          <p:nvPr/>
        </p:nvPicPr>
        <p:blipFill>
          <a:blip r:embed="rId7" cstate="print">
            <a:lum bright="42000" contrast="-52000"/>
          </a:blip>
          <a:srcRect/>
          <a:stretch>
            <a:fillRect/>
          </a:stretch>
        </p:blipFill>
        <p:spPr bwMode="auto">
          <a:xfrm>
            <a:off x="4999569" y="4688929"/>
            <a:ext cx="1929003" cy="1156828"/>
          </a:xfrm>
          <a:prstGeom prst="rect">
            <a:avLst/>
          </a:prstGeom>
          <a:noFill/>
          <a:ln w="9525">
            <a:noFill/>
            <a:miter lim="800000"/>
            <a:headEnd/>
            <a:tailEnd/>
          </a:ln>
        </p:spPr>
      </p:pic>
    </p:spTree>
    <p:extLst>
      <p:ext uri="{BB962C8B-B14F-4D97-AF65-F5344CB8AC3E}">
        <p14:creationId xmlns:p14="http://schemas.microsoft.com/office/powerpoint/2010/main" val="17674162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grpId="0" nodeType="clickEffect">
                                  <p:stCondLst>
                                    <p:cond delay="0"/>
                                  </p:stCondLst>
                                  <p:childTnLst>
                                    <p:animMotion origin="layout" path="M 0.11632 0.02498 C 0.20834 0.02498 0.28525 -0.01157 0.28525 -0.05506 C 0.28525 -0.1004 0.20834 -0.1351 0.11632 -0.1351 C 0.02309 -0.1351 -0.05173 -0.1004 -0.05173 -0.05506 C -0.05173 -0.01157 0.02309 0.02498 0.11632 0.02498 Z " pathEditMode="relative" rAng="0" ptsTypes="fffff">
                                      <p:cBhvr>
                                        <p:cTn id="6" dur="2000" fill="hold"/>
                                        <p:tgtEl>
                                          <p:spTgt spid="12"/>
                                        </p:tgtEl>
                                        <p:attrNameLst>
                                          <p:attrName>ppt_x</p:attrName>
                                          <p:attrName>ppt_y</p:attrName>
                                        </p:attrNameLst>
                                      </p:cBhvr>
                                      <p:rCtr x="35" y="-8004"/>
                                    </p:animMotion>
                                  </p:childTnLst>
                                </p:cTn>
                              </p:par>
                              <p:par>
                                <p:cTn id="7" presetID="1" presetClass="path" presetSubtype="0" repeatCount="indefinite" fill="hold" grpId="0" nodeType="withEffect">
                                  <p:stCondLst>
                                    <p:cond delay="0"/>
                                  </p:stCondLst>
                                  <p:childTnLst>
                                    <p:animMotion origin="layout" path="M -0.13802 -0.12584 C -0.04531 -0.12584 0.03056 -0.09021 0.03056 -0.04603 C 0.03056 -0.00162 -0.04531 0.03424 -0.13802 0.03424 C -0.23107 0.03424 -0.30642 -0.00162 -0.30642 -0.04603 C -0.30642 -0.09021 -0.23107 -0.12584 -0.13802 -0.12584 Z " pathEditMode="relative" rAng="0" ptsTypes="fffff">
                                      <p:cBhvr>
                                        <p:cTn id="8" dur="2000" fill="hold"/>
                                        <p:tgtEl>
                                          <p:spTgt spid="13"/>
                                        </p:tgtEl>
                                        <p:attrNameLst>
                                          <p:attrName>ppt_x</p:attrName>
                                          <p:attrName>ppt_y</p:attrName>
                                        </p:attrNameLst>
                                      </p:cBhvr>
                                      <p:rCtr x="0" y="8004"/>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80" name="Picture 4"/>
          <p:cNvPicPr>
            <a:picLocks noGrp="1" noChangeAspect="1" noChangeArrowheads="1"/>
          </p:cNvPicPr>
          <p:nvPr>
            <p:ph type="body" idx="1"/>
          </p:nvPr>
        </p:nvPicPr>
        <p:blipFill>
          <a:blip r:embed="rId3" cstate="print"/>
          <a:srcRect/>
          <a:stretch>
            <a:fillRect/>
          </a:stretch>
        </p:blipFill>
        <p:spPr>
          <a:xfrm>
            <a:off x="1735138" y="1917700"/>
            <a:ext cx="5405437" cy="4035425"/>
          </a:xfrm>
          <a:solidFill>
            <a:srgbClr val="99CCFF"/>
          </a:solidFill>
          <a:ln w="57150">
            <a:solidFill>
              <a:schemeClr val="hlink"/>
            </a:solidFill>
          </a:ln>
        </p:spPr>
      </p:pic>
      <p:sp>
        <p:nvSpPr>
          <p:cNvPr id="178181" name="Text Box 5"/>
          <p:cNvSpPr txBox="1">
            <a:spLocks noChangeArrowheads="1"/>
          </p:cNvSpPr>
          <p:nvPr/>
        </p:nvSpPr>
        <p:spPr bwMode="auto">
          <a:xfrm>
            <a:off x="152400" y="3581400"/>
            <a:ext cx="1265090" cy="646331"/>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Vacuum</a:t>
            </a:r>
          </a:p>
          <a:p>
            <a:pPr eaLnBrk="0" hangingPunct="0"/>
            <a:r>
              <a:rPr lang="en-GB" sz="1800" dirty="0">
                <a:solidFill>
                  <a:srgbClr val="FF0000"/>
                </a:solidFill>
                <a:latin typeface="Arial" charset="0"/>
              </a:rPr>
              <a:t>(</a:t>
            </a:r>
            <a:r>
              <a:rPr lang="en-GB" sz="1800" dirty="0" smtClean="0">
                <a:solidFill>
                  <a:srgbClr val="FF0000"/>
                </a:solidFill>
                <a:latin typeface="Arial" charset="0"/>
              </a:rPr>
              <a:t>10</a:t>
            </a:r>
            <a:r>
              <a:rPr lang="en-GB" sz="1800" baseline="30000" dirty="0" smtClean="0">
                <a:solidFill>
                  <a:srgbClr val="FF0000"/>
                </a:solidFill>
                <a:latin typeface="Arial" charset="0"/>
              </a:rPr>
              <a:t>-13</a:t>
            </a:r>
            <a:r>
              <a:rPr lang="en-GB" sz="1800" dirty="0" smtClean="0">
                <a:solidFill>
                  <a:srgbClr val="FF0000"/>
                </a:solidFill>
                <a:latin typeface="Arial" charset="0"/>
              </a:rPr>
              <a:t> </a:t>
            </a:r>
            <a:r>
              <a:rPr lang="en-GB" sz="1800" dirty="0" err="1" smtClean="0">
                <a:solidFill>
                  <a:srgbClr val="FF0000"/>
                </a:solidFill>
                <a:latin typeface="Arial" charset="0"/>
              </a:rPr>
              <a:t>atm</a:t>
            </a:r>
            <a:r>
              <a:rPr lang="en-GB" sz="1800" dirty="0" smtClean="0">
                <a:solidFill>
                  <a:srgbClr val="FF0000"/>
                </a:solidFill>
                <a:latin typeface="Arial" charset="0"/>
              </a:rPr>
              <a:t>)</a:t>
            </a:r>
            <a:endParaRPr lang="en-GB" sz="1800" dirty="0">
              <a:solidFill>
                <a:srgbClr val="FF0000"/>
              </a:solidFill>
              <a:latin typeface="Arial" charset="0"/>
            </a:endParaRPr>
          </a:p>
        </p:txBody>
      </p:sp>
      <p:sp>
        <p:nvSpPr>
          <p:cNvPr id="178182" name="Text Box 6"/>
          <p:cNvSpPr txBox="1">
            <a:spLocks noChangeArrowheads="1"/>
          </p:cNvSpPr>
          <p:nvPr/>
        </p:nvSpPr>
        <p:spPr bwMode="auto">
          <a:xfrm>
            <a:off x="7397750" y="4114800"/>
            <a:ext cx="1060450" cy="641350"/>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Magnets</a:t>
            </a:r>
          </a:p>
          <a:p>
            <a:pPr eaLnBrk="0" hangingPunct="0"/>
            <a:r>
              <a:rPr lang="en-GB" sz="1800" dirty="0">
                <a:solidFill>
                  <a:srgbClr val="FF0000"/>
                </a:solidFill>
                <a:latin typeface="Arial" charset="0"/>
              </a:rPr>
              <a:t>(</a:t>
            </a:r>
            <a:r>
              <a:rPr lang="en-GB" sz="1800" dirty="0" smtClean="0">
                <a:solidFill>
                  <a:srgbClr val="FF0000"/>
                </a:solidFill>
                <a:latin typeface="Arial" charset="0"/>
              </a:rPr>
              <a:t>8 </a:t>
            </a:r>
            <a:r>
              <a:rPr lang="en-GB" sz="1800" dirty="0">
                <a:solidFill>
                  <a:srgbClr val="FF0000"/>
                </a:solidFill>
                <a:latin typeface="Arial" charset="0"/>
              </a:rPr>
              <a:t>T)</a:t>
            </a:r>
          </a:p>
        </p:txBody>
      </p:sp>
      <p:sp>
        <p:nvSpPr>
          <p:cNvPr id="178183" name="Text Box 7"/>
          <p:cNvSpPr txBox="1">
            <a:spLocks noChangeArrowheads="1"/>
          </p:cNvSpPr>
          <p:nvPr/>
        </p:nvSpPr>
        <p:spPr bwMode="auto">
          <a:xfrm>
            <a:off x="7156450" y="1295400"/>
            <a:ext cx="1987550" cy="641350"/>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Superconductivity</a:t>
            </a:r>
            <a:endParaRPr lang="en-US" sz="1800" dirty="0">
              <a:solidFill>
                <a:srgbClr val="FF0000"/>
              </a:solidFill>
              <a:latin typeface="Arial" charset="0"/>
              <a:cs typeface="Arial" charset="0"/>
            </a:endParaRPr>
          </a:p>
          <a:p>
            <a:pPr eaLnBrk="0" hangingPunct="0"/>
            <a:r>
              <a:rPr lang="en-GB" sz="1800" dirty="0">
                <a:solidFill>
                  <a:srgbClr val="FF0000"/>
                </a:solidFill>
                <a:latin typeface="Arial" charset="0"/>
              </a:rPr>
              <a:t>(</a:t>
            </a:r>
            <a:r>
              <a:rPr lang="en-GB" sz="1800" dirty="0" smtClean="0">
                <a:solidFill>
                  <a:srgbClr val="FF0000"/>
                </a:solidFill>
                <a:latin typeface="Arial" charset="0"/>
              </a:rPr>
              <a:t>12kA)</a:t>
            </a:r>
            <a:endParaRPr lang="en-GB" sz="1800" dirty="0">
              <a:solidFill>
                <a:srgbClr val="FF0000"/>
              </a:solidFill>
              <a:latin typeface="Arial" charset="0"/>
            </a:endParaRPr>
          </a:p>
        </p:txBody>
      </p:sp>
      <p:sp>
        <p:nvSpPr>
          <p:cNvPr id="178184" name="Text Box 8"/>
          <p:cNvSpPr txBox="1">
            <a:spLocks noChangeArrowheads="1"/>
          </p:cNvSpPr>
          <p:nvPr/>
        </p:nvSpPr>
        <p:spPr bwMode="auto">
          <a:xfrm>
            <a:off x="381000" y="1873250"/>
            <a:ext cx="1327150" cy="641350"/>
          </a:xfrm>
          <a:prstGeom prst="rect">
            <a:avLst/>
          </a:prstGeom>
          <a:noFill/>
          <a:ln w="9525">
            <a:noFill/>
            <a:miter lim="800000"/>
            <a:headEnd/>
            <a:tailEnd/>
          </a:ln>
          <a:effectLst/>
        </p:spPr>
        <p:txBody>
          <a:bodyPr wrap="none">
            <a:spAutoFit/>
          </a:bodyPr>
          <a:lstStyle/>
          <a:p>
            <a:pPr eaLnBrk="0" hangingPunct="0"/>
            <a:r>
              <a:rPr lang="en-GB" sz="1800" dirty="0" err="1">
                <a:solidFill>
                  <a:srgbClr val="FF0000"/>
                </a:solidFill>
                <a:latin typeface="Arial" charset="0"/>
              </a:rPr>
              <a:t>Cryog</a:t>
            </a:r>
            <a:r>
              <a:rPr lang="en-US" sz="1800" dirty="0" err="1">
                <a:solidFill>
                  <a:srgbClr val="FF0000"/>
                </a:solidFill>
                <a:latin typeface="Arial" charset="0"/>
                <a:cs typeface="Arial" charset="0"/>
              </a:rPr>
              <a:t>enics</a:t>
            </a:r>
            <a:r>
              <a:rPr lang="en-GB" sz="1800" dirty="0">
                <a:solidFill>
                  <a:srgbClr val="FF0000"/>
                </a:solidFill>
                <a:latin typeface="Arial" charset="0"/>
              </a:rPr>
              <a:t/>
            </a:r>
            <a:br>
              <a:rPr lang="en-GB" sz="1800" dirty="0">
                <a:solidFill>
                  <a:srgbClr val="FF0000"/>
                </a:solidFill>
                <a:latin typeface="Arial" charset="0"/>
              </a:rPr>
            </a:br>
            <a:r>
              <a:rPr lang="en-GB" sz="1800" dirty="0">
                <a:solidFill>
                  <a:srgbClr val="FF0000"/>
                </a:solidFill>
                <a:latin typeface="Arial" charset="0"/>
              </a:rPr>
              <a:t>(1.9 K)</a:t>
            </a:r>
          </a:p>
        </p:txBody>
      </p:sp>
      <p:sp>
        <p:nvSpPr>
          <p:cNvPr id="178185" name="Line 9"/>
          <p:cNvSpPr>
            <a:spLocks noChangeShapeType="1"/>
          </p:cNvSpPr>
          <p:nvPr/>
        </p:nvSpPr>
        <p:spPr bwMode="auto">
          <a:xfrm>
            <a:off x="1427163" y="4075113"/>
            <a:ext cx="1706562" cy="1012825"/>
          </a:xfrm>
          <a:prstGeom prst="line">
            <a:avLst/>
          </a:prstGeom>
          <a:noFill/>
          <a:ln w="28575">
            <a:solidFill>
              <a:srgbClr val="FF0000"/>
            </a:solidFill>
            <a:round/>
            <a:headEnd/>
            <a:tailEnd type="triangle" w="med" len="med"/>
          </a:ln>
          <a:effectLst/>
        </p:spPr>
        <p:txBody>
          <a:bodyPr/>
          <a:lstStyle/>
          <a:p>
            <a:endParaRPr lang="en-GB"/>
          </a:p>
        </p:txBody>
      </p:sp>
      <p:sp>
        <p:nvSpPr>
          <p:cNvPr id="178186" name="Line 10"/>
          <p:cNvSpPr>
            <a:spLocks noChangeShapeType="1"/>
          </p:cNvSpPr>
          <p:nvPr/>
        </p:nvSpPr>
        <p:spPr bwMode="auto">
          <a:xfrm flipH="1">
            <a:off x="6483350" y="1885950"/>
            <a:ext cx="887413" cy="881063"/>
          </a:xfrm>
          <a:prstGeom prst="line">
            <a:avLst/>
          </a:prstGeom>
          <a:noFill/>
          <a:ln w="28575">
            <a:solidFill>
              <a:srgbClr val="FF0000"/>
            </a:solidFill>
            <a:round/>
            <a:headEnd/>
            <a:tailEnd type="triangle" w="med" len="med"/>
          </a:ln>
          <a:effectLst/>
        </p:spPr>
        <p:txBody>
          <a:bodyPr/>
          <a:lstStyle/>
          <a:p>
            <a:endParaRPr lang="en-GB"/>
          </a:p>
        </p:txBody>
      </p:sp>
      <p:sp>
        <p:nvSpPr>
          <p:cNvPr id="178187" name="Line 11"/>
          <p:cNvSpPr>
            <a:spLocks noChangeShapeType="1"/>
          </p:cNvSpPr>
          <p:nvPr/>
        </p:nvSpPr>
        <p:spPr bwMode="auto">
          <a:xfrm flipH="1">
            <a:off x="6024563" y="4598988"/>
            <a:ext cx="1312862" cy="292100"/>
          </a:xfrm>
          <a:prstGeom prst="line">
            <a:avLst/>
          </a:prstGeom>
          <a:noFill/>
          <a:ln w="28575">
            <a:solidFill>
              <a:srgbClr val="FF0000"/>
            </a:solidFill>
            <a:round/>
            <a:headEnd/>
            <a:tailEnd type="triangle" w="med" len="med"/>
          </a:ln>
          <a:effectLst/>
        </p:spPr>
        <p:txBody>
          <a:bodyPr/>
          <a:lstStyle/>
          <a:p>
            <a:endParaRPr lang="en-GB"/>
          </a:p>
        </p:txBody>
      </p:sp>
      <p:sp>
        <p:nvSpPr>
          <p:cNvPr id="178188" name="Line 12"/>
          <p:cNvSpPr>
            <a:spLocks noChangeShapeType="1"/>
          </p:cNvSpPr>
          <p:nvPr/>
        </p:nvSpPr>
        <p:spPr bwMode="auto">
          <a:xfrm rot="210014">
            <a:off x="1235075" y="2557463"/>
            <a:ext cx="1411288" cy="490537"/>
          </a:xfrm>
          <a:prstGeom prst="line">
            <a:avLst/>
          </a:prstGeom>
          <a:noFill/>
          <a:ln w="28575">
            <a:solidFill>
              <a:srgbClr val="FF0000"/>
            </a:solidFill>
            <a:round/>
            <a:headEnd/>
            <a:tailEnd type="triangle" w="med" len="med"/>
          </a:ln>
          <a:effectLst/>
        </p:spPr>
        <p:txBody>
          <a:bodyPr/>
          <a:lstStyle/>
          <a:p>
            <a:endParaRPr lang="en-GB"/>
          </a:p>
        </p:txBody>
      </p:sp>
      <p:sp>
        <p:nvSpPr>
          <p:cNvPr id="178190" name="Rectangle 14"/>
          <p:cNvSpPr>
            <a:spLocks noChangeArrowheads="1"/>
          </p:cNvSpPr>
          <p:nvPr/>
        </p:nvSpPr>
        <p:spPr bwMode="auto">
          <a:xfrm>
            <a:off x="2743200" y="381000"/>
            <a:ext cx="6019800" cy="533400"/>
          </a:xfrm>
          <a:prstGeom prst="rect">
            <a:avLst/>
          </a:prstGeom>
          <a:noFill/>
          <a:ln w="9525">
            <a:noFill/>
            <a:miter lim="800000"/>
            <a:headEnd/>
            <a:tailEnd/>
          </a:ln>
          <a:effectLst/>
        </p:spPr>
        <p:txBody>
          <a:bodyPr anchor="ctr"/>
          <a:lstStyle/>
          <a:p>
            <a:pPr algn="r"/>
            <a:r>
              <a:rPr lang="en-US" sz="2800" b="1" dirty="0" smtClean="0">
                <a:solidFill>
                  <a:schemeClr val="bg1"/>
                </a:solidFill>
              </a:rPr>
              <a:t>Base Technologies: LHC</a:t>
            </a:r>
            <a:endParaRPr lang="en-US" sz="2800" b="1" dirty="0">
              <a:solidFill>
                <a:schemeClr val="bg1"/>
              </a:solidFill>
            </a:endParaRPr>
          </a:p>
        </p:txBody>
      </p:sp>
      <p:sp>
        <p:nvSpPr>
          <p:cNvPr id="12" name="Title 1"/>
          <p:cNvSpPr>
            <a:spLocks noGrp="1"/>
          </p:cNvSpPr>
          <p:nvPr>
            <p:ph type="title"/>
          </p:nvPr>
        </p:nvSpPr>
        <p:spPr>
          <a:xfrm>
            <a:off x="1043608" y="152400"/>
            <a:ext cx="6771622" cy="762000"/>
          </a:xfrm>
        </p:spPr>
        <p:txBody>
          <a:bodyPr>
            <a:noAutofit/>
          </a:bodyPr>
          <a:lstStyle/>
          <a:p>
            <a:r>
              <a:rPr lang="fr-CH" dirty="0" smtClean="0"/>
              <a:t>Accelerator Technologies</a:t>
            </a:r>
            <a:endParaRPr lang="en-GB" dirty="0"/>
          </a:p>
        </p:txBody>
      </p:sp>
    </p:spTree>
    <p:extLst>
      <p:ext uri="{BB962C8B-B14F-4D97-AF65-F5344CB8AC3E}">
        <p14:creationId xmlns:p14="http://schemas.microsoft.com/office/powerpoint/2010/main" val="55222027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043608" y="381000"/>
            <a:ext cx="7076662" cy="533400"/>
          </a:xfrm>
        </p:spPr>
        <p:txBody>
          <a:bodyPr>
            <a:noAutofit/>
          </a:bodyPr>
          <a:lstStyle/>
          <a:p>
            <a:r>
              <a:rPr lang="en-US" dirty="0" smtClean="0"/>
              <a:t>Detector Technologies</a:t>
            </a:r>
            <a:endParaRPr lang="en-US" dirty="0"/>
          </a:p>
        </p:txBody>
      </p:sp>
      <p:sp>
        <p:nvSpPr>
          <p:cNvPr id="133123" name="Rectangle 3"/>
          <p:cNvSpPr>
            <a:spLocks noGrp="1" noChangeArrowheads="1"/>
          </p:cNvSpPr>
          <p:nvPr>
            <p:ph type="body" idx="1"/>
          </p:nvPr>
        </p:nvSpPr>
        <p:spPr>
          <a:xfrm>
            <a:off x="111162" y="1371600"/>
            <a:ext cx="4343400" cy="771516"/>
          </a:xfrm>
        </p:spPr>
        <p:txBody>
          <a:bodyPr/>
          <a:lstStyle/>
          <a:p>
            <a:pPr>
              <a:buNone/>
            </a:pPr>
            <a:r>
              <a:rPr lang="en-GB" sz="1600" dirty="0" smtClean="0">
                <a:solidFill>
                  <a:srgbClr val="FF0000"/>
                </a:solidFill>
              </a:rPr>
              <a:t>Challenge</a:t>
            </a:r>
            <a:r>
              <a:rPr lang="en-GB" sz="1600" dirty="0" smtClean="0"/>
              <a:t>:  sample the results of up to 600 </a:t>
            </a:r>
          </a:p>
          <a:p>
            <a:pPr>
              <a:buNone/>
            </a:pPr>
            <a:r>
              <a:rPr lang="en-GB" sz="1600" dirty="0" smtClean="0"/>
              <a:t>million proton-proton collisions per second!</a:t>
            </a:r>
            <a:endParaRPr lang="en-US" sz="1600" dirty="0"/>
          </a:p>
        </p:txBody>
      </p:sp>
      <p:pic>
        <p:nvPicPr>
          <p:cNvPr id="133129" name="Picture 9"/>
          <p:cNvPicPr>
            <a:picLocks noChangeAspect="1" noChangeArrowheads="1"/>
          </p:cNvPicPr>
          <p:nvPr/>
        </p:nvPicPr>
        <p:blipFill>
          <a:blip r:embed="rId3" cstate="print"/>
          <a:srcRect/>
          <a:stretch>
            <a:fillRect/>
          </a:stretch>
        </p:blipFill>
        <p:spPr bwMode="auto">
          <a:xfrm>
            <a:off x="4953000" y="1300163"/>
            <a:ext cx="3760788" cy="2209800"/>
          </a:xfrm>
          <a:prstGeom prst="rect">
            <a:avLst/>
          </a:prstGeom>
          <a:noFill/>
          <a:ln w="9525">
            <a:noFill/>
            <a:miter lim="800000"/>
            <a:headEnd/>
            <a:tailEnd/>
          </a:ln>
          <a:effectLst/>
        </p:spPr>
      </p:pic>
      <p:pic>
        <p:nvPicPr>
          <p:cNvPr id="133130" name="Picture 10" descr="Barrel Toroid 4 Nov 05"/>
          <p:cNvPicPr>
            <a:picLocks noChangeAspect="1" noChangeArrowheads="1"/>
          </p:cNvPicPr>
          <p:nvPr/>
        </p:nvPicPr>
        <p:blipFill>
          <a:blip r:embed="rId4" cstate="print"/>
          <a:srcRect/>
          <a:stretch>
            <a:fillRect/>
          </a:stretch>
        </p:blipFill>
        <p:spPr bwMode="auto">
          <a:xfrm>
            <a:off x="228600" y="2943225"/>
            <a:ext cx="3962400" cy="2581275"/>
          </a:xfrm>
          <a:prstGeom prst="rect">
            <a:avLst/>
          </a:prstGeom>
          <a:noFill/>
        </p:spPr>
      </p:pic>
      <p:sp>
        <p:nvSpPr>
          <p:cNvPr id="133132" name="Rectangle 12"/>
          <p:cNvSpPr>
            <a:spLocks noChangeArrowheads="1"/>
          </p:cNvSpPr>
          <p:nvPr/>
        </p:nvSpPr>
        <p:spPr bwMode="auto">
          <a:xfrm>
            <a:off x="4572000" y="3857628"/>
            <a:ext cx="4343400" cy="2286016"/>
          </a:xfrm>
          <a:prstGeom prst="rect">
            <a:avLst/>
          </a:prstGeom>
          <a:noFill/>
          <a:ln w="9525">
            <a:noFill/>
            <a:miter lim="800000"/>
            <a:headEnd/>
            <a:tailEnd/>
          </a:ln>
          <a:effectLst/>
        </p:spPr>
        <p:txBody>
          <a:bodyPr/>
          <a:lstStyle/>
          <a:p>
            <a:pPr algn="just"/>
            <a:r>
              <a:rPr lang="en-GB" sz="1600" dirty="0" smtClean="0"/>
              <a:t>LHC detectors have sophisticated electronic trigger systems that precisely measure the passage time of a particle to accuracies in the region of a few billionths of a second. The trigger system also registers the location of the particles to millionths of a metre. This is essential for ensuring that the particle recorded in successive layers of a detector is one and the same.</a:t>
            </a:r>
            <a:endParaRPr lang="en-GB" sz="1600" dirty="0"/>
          </a:p>
        </p:txBody>
      </p:sp>
    </p:spTree>
    <p:extLst>
      <p:ext uri="{BB962C8B-B14F-4D97-AF65-F5344CB8AC3E}">
        <p14:creationId xmlns:p14="http://schemas.microsoft.com/office/powerpoint/2010/main" val="37428355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683567" y="260648"/>
            <a:ext cx="7804449" cy="533400"/>
          </a:xfrm>
        </p:spPr>
        <p:txBody>
          <a:bodyPr>
            <a:noAutofit/>
          </a:bodyPr>
          <a:lstStyle/>
          <a:p>
            <a:r>
              <a:rPr lang="en-US" sz="4000" dirty="0" smtClean="0"/>
              <a:t>Computing Technologies: the </a:t>
            </a:r>
            <a:r>
              <a:rPr lang="en-US" sz="4000" dirty="0"/>
              <a:t>Grid</a:t>
            </a:r>
          </a:p>
        </p:txBody>
      </p:sp>
      <p:sp>
        <p:nvSpPr>
          <p:cNvPr id="135172" name="Rectangle 4"/>
          <p:cNvSpPr>
            <a:spLocks noChangeArrowheads="1"/>
          </p:cNvSpPr>
          <p:nvPr/>
        </p:nvSpPr>
        <p:spPr bwMode="auto">
          <a:xfrm>
            <a:off x="457200" y="1219200"/>
            <a:ext cx="5867400" cy="2133600"/>
          </a:xfrm>
          <a:prstGeom prst="rect">
            <a:avLst/>
          </a:prstGeom>
          <a:noFill/>
          <a:ln w="9525">
            <a:noFill/>
            <a:miter lim="800000"/>
            <a:headEnd/>
            <a:tailEnd/>
          </a:ln>
          <a:effectLst/>
        </p:spPr>
        <p:txBody>
          <a:bodyPr/>
          <a:lstStyle/>
          <a:p>
            <a:pPr marL="342900" indent="-342900">
              <a:spcBef>
                <a:spcPct val="20000"/>
              </a:spcBef>
            </a:pPr>
            <a:r>
              <a:rPr lang="en-GB" sz="1800" dirty="0">
                <a:solidFill>
                  <a:schemeClr val="tx2"/>
                </a:solidFill>
              </a:rPr>
              <a:t>After filtering, CERN detectors </a:t>
            </a:r>
            <a:r>
              <a:rPr lang="en-GB" sz="1800" dirty="0" smtClean="0">
                <a:solidFill>
                  <a:schemeClr val="tx2"/>
                </a:solidFill>
              </a:rPr>
              <a:t>select </a:t>
            </a:r>
            <a:r>
              <a:rPr lang="en-GB" sz="2800" dirty="0" smtClean="0">
                <a:solidFill>
                  <a:schemeClr val="tx2"/>
                </a:solidFill>
              </a:rPr>
              <a:t>~</a:t>
            </a:r>
            <a:r>
              <a:rPr lang="en-GB" dirty="0">
                <a:solidFill>
                  <a:schemeClr val="tx2"/>
                </a:solidFill>
              </a:rPr>
              <a:t>2</a:t>
            </a:r>
            <a:r>
              <a:rPr lang="en-GB" sz="1800" dirty="0" smtClean="0">
                <a:solidFill>
                  <a:schemeClr val="tx2"/>
                </a:solidFill>
              </a:rPr>
              <a:t>00 interesting </a:t>
            </a:r>
          </a:p>
          <a:p>
            <a:pPr marL="342900" indent="-342900">
              <a:spcBef>
                <a:spcPct val="20000"/>
              </a:spcBef>
            </a:pPr>
            <a:r>
              <a:rPr lang="en-GB" sz="1800" dirty="0" smtClean="0">
                <a:solidFill>
                  <a:schemeClr val="tx2"/>
                </a:solidFill>
              </a:rPr>
              <a:t>collisions </a:t>
            </a:r>
            <a:r>
              <a:rPr lang="en-GB" sz="1800" dirty="0">
                <a:solidFill>
                  <a:schemeClr val="tx2"/>
                </a:solidFill>
              </a:rPr>
              <a:t>per second. </a:t>
            </a:r>
            <a:endParaRPr lang="en-GB" sz="1800" dirty="0" smtClean="0">
              <a:solidFill>
                <a:schemeClr val="tx2"/>
              </a:solidFill>
            </a:endParaRPr>
          </a:p>
          <a:p>
            <a:pPr marL="342900" indent="-342900">
              <a:spcBef>
                <a:spcPct val="20000"/>
              </a:spcBef>
            </a:pPr>
            <a:r>
              <a:rPr lang="en-GB" sz="1800" dirty="0" smtClean="0">
                <a:solidFill>
                  <a:schemeClr val="tx2"/>
                </a:solidFill>
              </a:rPr>
              <a:t>Several MBs </a:t>
            </a:r>
            <a:r>
              <a:rPr lang="en-GB" sz="1800" dirty="0">
                <a:solidFill>
                  <a:schemeClr val="tx2"/>
                </a:solidFill>
              </a:rPr>
              <a:t>of </a:t>
            </a:r>
            <a:r>
              <a:rPr lang="en-GB" sz="1800" dirty="0" smtClean="0">
                <a:solidFill>
                  <a:schemeClr val="tx2"/>
                </a:solidFill>
              </a:rPr>
              <a:t>data to be stored </a:t>
            </a:r>
            <a:r>
              <a:rPr lang="en-GB" sz="1800" dirty="0">
                <a:solidFill>
                  <a:schemeClr val="tx2"/>
                </a:solidFill>
              </a:rPr>
              <a:t>for each </a:t>
            </a:r>
            <a:r>
              <a:rPr lang="en-GB" sz="1800" dirty="0" smtClean="0">
                <a:solidFill>
                  <a:schemeClr val="tx2"/>
                </a:solidFill>
              </a:rPr>
              <a:t>collision.</a:t>
            </a:r>
            <a:r>
              <a:rPr lang="en-GB" dirty="0" smtClean="0">
                <a:solidFill>
                  <a:schemeClr val="tx2"/>
                </a:solidFill>
              </a:rPr>
              <a:t>..</a:t>
            </a:r>
            <a:endParaRPr lang="en-GB" dirty="0">
              <a:solidFill>
                <a:schemeClr val="tx2"/>
              </a:solidFill>
              <a:sym typeface="Wingdings" pitchFamily="2" charset="2"/>
            </a:endParaRPr>
          </a:p>
          <a:p>
            <a:pPr marL="342900" indent="-342900">
              <a:spcBef>
                <a:spcPct val="20000"/>
              </a:spcBef>
            </a:pPr>
            <a:endParaRPr lang="en-GB" sz="1400" dirty="0">
              <a:solidFill>
                <a:srgbClr val="FFFF66"/>
              </a:solidFill>
              <a:sym typeface="Wingdings" pitchFamily="2" charset="2"/>
            </a:endParaRPr>
          </a:p>
          <a:p>
            <a:pPr marL="342900" indent="-342900">
              <a:spcBef>
                <a:spcPct val="20000"/>
              </a:spcBef>
            </a:pPr>
            <a:r>
              <a:rPr lang="en-GB" sz="2000" dirty="0">
                <a:solidFill>
                  <a:srgbClr val="FFFF66"/>
                </a:solidFill>
                <a:sym typeface="Wingdings" pitchFamily="2" charset="2"/>
              </a:rPr>
              <a:t>		</a:t>
            </a:r>
            <a:r>
              <a:rPr lang="en-GB" sz="2000" dirty="0" smtClean="0">
                <a:solidFill>
                  <a:schemeClr val="folHlink"/>
                </a:solidFill>
                <a:sym typeface="Wingdings" pitchFamily="2" charset="2"/>
              </a:rPr>
              <a:t>more than 25 Petabytes/year </a:t>
            </a:r>
            <a:r>
              <a:rPr lang="en-GB" sz="2000" dirty="0">
                <a:solidFill>
                  <a:schemeClr val="folHlink"/>
                </a:solidFill>
                <a:sym typeface="Wingdings" pitchFamily="2" charset="2"/>
              </a:rPr>
              <a:t>of </a:t>
            </a:r>
            <a:r>
              <a:rPr lang="en-GB" sz="2000" dirty="0" smtClean="0">
                <a:solidFill>
                  <a:schemeClr val="folHlink"/>
                </a:solidFill>
                <a:sym typeface="Wingdings" pitchFamily="2" charset="2"/>
              </a:rPr>
              <a:t>data! </a:t>
            </a:r>
            <a:endParaRPr lang="en-US" sz="2000" dirty="0">
              <a:solidFill>
                <a:schemeClr val="folHlink"/>
              </a:solidFill>
            </a:endParaRPr>
          </a:p>
        </p:txBody>
      </p:sp>
      <p:sp>
        <p:nvSpPr>
          <p:cNvPr id="135174" name="AutoShape 6"/>
          <p:cNvSpPr>
            <a:spLocks noChangeArrowheads="1"/>
          </p:cNvSpPr>
          <p:nvPr/>
        </p:nvSpPr>
        <p:spPr bwMode="auto">
          <a:xfrm>
            <a:off x="609600" y="2741161"/>
            <a:ext cx="685800" cy="228600"/>
          </a:xfrm>
          <a:prstGeom prst="rightArrow">
            <a:avLst>
              <a:gd name="adj1" fmla="val 50000"/>
              <a:gd name="adj2" fmla="val 75000"/>
            </a:avLst>
          </a:prstGeom>
          <a:solidFill>
            <a:srgbClr val="FF0000"/>
          </a:solidFill>
          <a:ln w="9525">
            <a:solidFill>
              <a:schemeClr val="tx1"/>
            </a:solidFill>
            <a:miter lim="800000"/>
            <a:headEnd/>
            <a:tailEnd/>
          </a:ln>
          <a:effectLst/>
        </p:spPr>
        <p:txBody>
          <a:bodyPr wrap="none" anchor="ctr"/>
          <a:lstStyle/>
          <a:p>
            <a:endParaRPr lang="en-GB"/>
          </a:p>
        </p:txBody>
      </p:sp>
      <p:sp>
        <p:nvSpPr>
          <p:cNvPr id="135175" name="Text Box 7"/>
          <p:cNvSpPr txBox="1">
            <a:spLocks noChangeArrowheads="1"/>
          </p:cNvSpPr>
          <p:nvPr/>
        </p:nvSpPr>
        <p:spPr bwMode="auto">
          <a:xfrm>
            <a:off x="6553200" y="1317625"/>
            <a:ext cx="2286000" cy="3323987"/>
          </a:xfrm>
          <a:prstGeom prst="rect">
            <a:avLst/>
          </a:prstGeom>
          <a:noFill/>
          <a:ln w="19050">
            <a:solidFill>
              <a:srgbClr val="FF9900"/>
            </a:solidFill>
            <a:miter lim="800000"/>
            <a:headEnd/>
            <a:tailEnd/>
          </a:ln>
          <a:effectLst/>
        </p:spPr>
        <p:txBody>
          <a:bodyPr>
            <a:spAutoFit/>
          </a:bodyPr>
          <a:lstStyle/>
          <a:p>
            <a:r>
              <a:rPr lang="en-US" sz="1400" dirty="0" smtClean="0">
                <a:solidFill>
                  <a:schemeClr val="tx2"/>
                </a:solidFill>
                <a:latin typeface="Helvetica" pitchFamily="34" charset="0"/>
              </a:rPr>
              <a:t>8 </a:t>
            </a:r>
            <a:r>
              <a:rPr lang="en-US" sz="1400" dirty="0">
                <a:solidFill>
                  <a:schemeClr val="tx2"/>
                </a:solidFill>
                <a:latin typeface="Helvetica" pitchFamily="34" charset="0"/>
              </a:rPr>
              <a:t>Megabyte </a:t>
            </a:r>
            <a:r>
              <a:rPr lang="en-US" sz="1400" dirty="0" smtClean="0">
                <a:solidFill>
                  <a:schemeClr val="tx2"/>
                </a:solidFill>
                <a:latin typeface="Helvetica" pitchFamily="34" charset="0"/>
              </a:rPr>
              <a:t>(8MB</a:t>
            </a:r>
            <a:r>
              <a:rPr lang="en-US" sz="1400" dirty="0">
                <a:solidFill>
                  <a:schemeClr val="tx2"/>
                </a:solidFill>
                <a:latin typeface="Helvetica" pitchFamily="34" charset="0"/>
              </a:rPr>
              <a:t>)</a:t>
            </a:r>
          </a:p>
          <a:p>
            <a:r>
              <a:rPr lang="en-US" sz="1400" dirty="0">
                <a:solidFill>
                  <a:srgbClr val="C00000"/>
                </a:solidFill>
                <a:latin typeface="Helvetica" pitchFamily="34" charset="0"/>
              </a:rPr>
              <a:t>A </a:t>
            </a:r>
            <a:r>
              <a:rPr lang="en-US" sz="1400" dirty="0" smtClean="0">
                <a:solidFill>
                  <a:srgbClr val="C00000"/>
                </a:solidFill>
                <a:latin typeface="Helvetica" pitchFamily="34" charset="0"/>
              </a:rPr>
              <a:t>digital </a:t>
            </a:r>
            <a:r>
              <a:rPr lang="en-US" sz="1400" dirty="0">
                <a:solidFill>
                  <a:srgbClr val="C00000"/>
                </a:solidFill>
                <a:latin typeface="Helvetica" pitchFamily="34" charset="0"/>
              </a:rPr>
              <a:t>photo</a:t>
            </a:r>
            <a:r>
              <a:rPr lang="en-US" sz="1400" baseline="30000" dirty="0">
                <a:solidFill>
                  <a:srgbClr val="C00000"/>
                </a:solidFill>
                <a:latin typeface="Helvetica" pitchFamily="34" charset="0"/>
              </a:rPr>
              <a:t> </a:t>
            </a:r>
          </a:p>
          <a:p>
            <a:endParaRPr lang="en-US" sz="1400" dirty="0">
              <a:solidFill>
                <a:schemeClr val="tx2"/>
              </a:solidFill>
              <a:latin typeface="Helvetica" pitchFamily="34" charset="0"/>
            </a:endParaRPr>
          </a:p>
          <a:p>
            <a:r>
              <a:rPr lang="en-US" sz="1400" dirty="0">
                <a:solidFill>
                  <a:schemeClr val="tx2"/>
                </a:solidFill>
                <a:latin typeface="Helvetica" pitchFamily="34" charset="0"/>
              </a:rPr>
              <a:t>1 Gigabyte (1GB) </a:t>
            </a:r>
          </a:p>
          <a:p>
            <a:r>
              <a:rPr lang="en-US" sz="1400" dirty="0">
                <a:solidFill>
                  <a:schemeClr val="tx2"/>
                </a:solidFill>
                <a:latin typeface="Helvetica" pitchFamily="34" charset="0"/>
              </a:rPr>
              <a:t>= 1000MB</a:t>
            </a:r>
          </a:p>
          <a:p>
            <a:r>
              <a:rPr lang="en-US" sz="1400" dirty="0">
                <a:solidFill>
                  <a:srgbClr val="C00000"/>
                </a:solidFill>
                <a:latin typeface="Helvetica" pitchFamily="34" charset="0"/>
              </a:rPr>
              <a:t>A DVD movie</a:t>
            </a:r>
          </a:p>
          <a:p>
            <a:endParaRPr lang="en-US" sz="1400" dirty="0">
              <a:solidFill>
                <a:schemeClr val="tx2"/>
              </a:solidFill>
              <a:latin typeface="Helvetica" pitchFamily="34" charset="0"/>
            </a:endParaRPr>
          </a:p>
          <a:p>
            <a:r>
              <a:rPr lang="en-US" sz="1400" dirty="0">
                <a:solidFill>
                  <a:schemeClr val="tx2"/>
                </a:solidFill>
                <a:latin typeface="Helvetica" pitchFamily="34" charset="0"/>
              </a:rPr>
              <a:t>1 Terabyte (1TB)</a:t>
            </a:r>
          </a:p>
          <a:p>
            <a:r>
              <a:rPr lang="en-US" sz="1400" dirty="0">
                <a:solidFill>
                  <a:schemeClr val="tx2"/>
                </a:solidFill>
                <a:latin typeface="Helvetica" pitchFamily="34" charset="0"/>
              </a:rPr>
              <a:t>= 1000GB</a:t>
            </a:r>
          </a:p>
          <a:p>
            <a:r>
              <a:rPr lang="en-US" sz="1400" dirty="0">
                <a:solidFill>
                  <a:srgbClr val="C00000"/>
                </a:solidFill>
                <a:latin typeface="Helvetica" pitchFamily="34" charset="0"/>
              </a:rPr>
              <a:t>World annual </a:t>
            </a:r>
          </a:p>
          <a:p>
            <a:r>
              <a:rPr lang="en-US" sz="1400" dirty="0">
                <a:solidFill>
                  <a:srgbClr val="C00000"/>
                </a:solidFill>
                <a:latin typeface="Helvetica" pitchFamily="34" charset="0"/>
              </a:rPr>
              <a:t>book production </a:t>
            </a:r>
          </a:p>
          <a:p>
            <a:endParaRPr lang="en-US" sz="1400" dirty="0">
              <a:solidFill>
                <a:schemeClr val="tx2"/>
              </a:solidFill>
              <a:latin typeface="Helvetica" pitchFamily="34" charset="0"/>
            </a:endParaRPr>
          </a:p>
          <a:p>
            <a:r>
              <a:rPr lang="en-US" sz="1400" dirty="0" smtClean="0">
                <a:solidFill>
                  <a:schemeClr val="tx2"/>
                </a:solidFill>
                <a:latin typeface="Helvetica" pitchFamily="34" charset="0"/>
              </a:rPr>
              <a:t>&gt; 25 Petabytes (25PB</a:t>
            </a:r>
            <a:r>
              <a:rPr lang="en-US" sz="1400" dirty="0">
                <a:solidFill>
                  <a:schemeClr val="tx2"/>
                </a:solidFill>
                <a:latin typeface="Helvetica" pitchFamily="34" charset="0"/>
              </a:rPr>
              <a:t>)</a:t>
            </a:r>
          </a:p>
          <a:p>
            <a:r>
              <a:rPr lang="en-US" sz="1400" dirty="0">
                <a:solidFill>
                  <a:schemeClr val="tx2"/>
                </a:solidFill>
                <a:latin typeface="Helvetica" pitchFamily="34" charset="0"/>
              </a:rPr>
              <a:t>= </a:t>
            </a:r>
            <a:r>
              <a:rPr lang="en-US" sz="1400" dirty="0" smtClean="0">
                <a:solidFill>
                  <a:schemeClr val="tx2"/>
                </a:solidFill>
                <a:latin typeface="Helvetica" pitchFamily="34" charset="0"/>
              </a:rPr>
              <a:t>25000TB</a:t>
            </a:r>
            <a:endParaRPr lang="en-US" sz="1400" dirty="0">
              <a:solidFill>
                <a:schemeClr val="tx2"/>
              </a:solidFill>
              <a:latin typeface="Helvetica" pitchFamily="34" charset="0"/>
            </a:endParaRPr>
          </a:p>
          <a:p>
            <a:r>
              <a:rPr lang="en-US" sz="1400" b="1" dirty="0">
                <a:solidFill>
                  <a:srgbClr val="7C8713"/>
                </a:solidFill>
                <a:latin typeface="Helvetica" pitchFamily="34" charset="0"/>
              </a:rPr>
              <a:t>Annual </a:t>
            </a:r>
            <a:r>
              <a:rPr lang="en-US" sz="1400" b="1" dirty="0" smtClean="0">
                <a:solidFill>
                  <a:srgbClr val="7C8713"/>
                </a:solidFill>
                <a:latin typeface="Helvetica" pitchFamily="34" charset="0"/>
              </a:rPr>
              <a:t>LHC data output</a:t>
            </a:r>
            <a:endParaRPr lang="en-US" sz="1400" b="1" dirty="0">
              <a:solidFill>
                <a:srgbClr val="7C8713"/>
              </a:solidFill>
              <a:latin typeface="Helvetica" pitchFamily="34" charset="0"/>
            </a:endParaRPr>
          </a:p>
        </p:txBody>
      </p:sp>
      <p:pic>
        <p:nvPicPr>
          <p:cNvPr id="135176" name="Picture 8" descr="grid-small"/>
          <p:cNvPicPr>
            <a:picLocks noChangeAspect="1" noChangeArrowheads="1"/>
          </p:cNvPicPr>
          <p:nvPr/>
        </p:nvPicPr>
        <p:blipFill>
          <a:blip r:embed="rId3" cstate="print">
            <a:lum bright="42000" contrast="-52000"/>
          </a:blip>
          <a:srcRect/>
          <a:stretch>
            <a:fillRect/>
          </a:stretch>
        </p:blipFill>
        <p:spPr bwMode="auto">
          <a:xfrm>
            <a:off x="2651565" y="3352800"/>
            <a:ext cx="3200400" cy="1919288"/>
          </a:xfrm>
          <a:prstGeom prst="rect">
            <a:avLst/>
          </a:prstGeom>
          <a:noFill/>
          <a:ln w="9525">
            <a:noFill/>
            <a:miter lim="800000"/>
            <a:headEnd/>
            <a:tailEnd/>
          </a:ln>
        </p:spPr>
      </p:pic>
      <p:sp>
        <p:nvSpPr>
          <p:cNvPr id="135177" name="Rectangle 9"/>
          <p:cNvSpPr>
            <a:spLocks noChangeArrowheads="1"/>
          </p:cNvSpPr>
          <p:nvPr/>
        </p:nvSpPr>
        <p:spPr bwMode="auto">
          <a:xfrm>
            <a:off x="685800" y="5638800"/>
            <a:ext cx="7620000" cy="685800"/>
          </a:xfrm>
          <a:prstGeom prst="rect">
            <a:avLst/>
          </a:prstGeom>
          <a:noFill/>
          <a:ln w="9525">
            <a:noFill/>
            <a:miter lim="800000"/>
            <a:headEnd/>
            <a:tailEnd/>
          </a:ln>
          <a:effectLst/>
        </p:spPr>
        <p:txBody>
          <a:bodyPr/>
          <a:lstStyle/>
          <a:p>
            <a:pPr marL="342900" indent="-342900" algn="ctr">
              <a:lnSpc>
                <a:spcPct val="80000"/>
              </a:lnSpc>
              <a:spcBef>
                <a:spcPct val="20000"/>
              </a:spcBef>
            </a:pPr>
            <a:r>
              <a:rPr lang="en-US" sz="2000" dirty="0" smtClean="0">
                <a:solidFill>
                  <a:srgbClr val="FF0066"/>
                </a:solidFill>
              </a:rPr>
              <a:t>CERN</a:t>
            </a:r>
            <a:r>
              <a:rPr lang="en-US" sz="2000" dirty="0">
                <a:solidFill>
                  <a:srgbClr val="FF0066"/>
                </a:solidFill>
              </a:rPr>
              <a:t>, home of the World Wide Web, </a:t>
            </a:r>
            <a:r>
              <a:rPr lang="en-US" sz="2000" dirty="0" smtClean="0">
                <a:solidFill>
                  <a:srgbClr val="FF0066"/>
                </a:solidFill>
              </a:rPr>
              <a:t>is a driving force</a:t>
            </a:r>
            <a:endParaRPr lang="en-US" sz="2000" dirty="0">
              <a:solidFill>
                <a:srgbClr val="FF0066"/>
              </a:solidFill>
            </a:endParaRPr>
          </a:p>
          <a:p>
            <a:pPr marL="342900" indent="-342900" algn="ctr">
              <a:lnSpc>
                <a:spcPct val="80000"/>
              </a:lnSpc>
              <a:spcBef>
                <a:spcPct val="20000"/>
              </a:spcBef>
            </a:pPr>
            <a:r>
              <a:rPr lang="en-US" sz="2000" dirty="0">
                <a:solidFill>
                  <a:srgbClr val="FF0066"/>
                </a:solidFill>
              </a:rPr>
              <a:t>in Grid Computing  </a:t>
            </a:r>
          </a:p>
        </p:txBody>
      </p:sp>
    </p:spTree>
    <p:extLst>
      <p:ext uri="{BB962C8B-B14F-4D97-AF65-F5344CB8AC3E}">
        <p14:creationId xmlns:p14="http://schemas.microsoft.com/office/powerpoint/2010/main" val="27193900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4744</TotalTime>
  <Words>761</Words>
  <Application>Microsoft Macintosh PowerPoint</Application>
  <PresentationFormat>On-screen Show (4:3)</PresentationFormat>
  <Paragraphs>128</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PrésentationCERN2</vt:lpstr>
      <vt:lpstr>KT @ CERN  G. Anelli, KT Group Leader, IPT Department  30.05.2016</vt:lpstr>
      <vt:lpstr>Did you know?</vt:lpstr>
      <vt:lpstr>The WWW</vt:lpstr>
      <vt:lpstr>KT Mission</vt:lpstr>
      <vt:lpstr>KT Modes</vt:lpstr>
      <vt:lpstr>CERN’s areas of excellence</vt:lpstr>
      <vt:lpstr>Accelerator Technologies</vt:lpstr>
      <vt:lpstr>Detector Technologies</vt:lpstr>
      <vt:lpstr>Computing Technologies: the Grid</vt:lpstr>
      <vt:lpstr>CERN Core Competences</vt:lpstr>
      <vt:lpstr>CERN Easy Access IP</vt:lpstr>
      <vt:lpstr>CERN Open Hardware Licence </vt:lpstr>
      <vt:lpstr>CERN OHL: it is making an impact! </vt:lpstr>
      <vt:lpstr>PowerPoint Presentation</vt:lpstr>
      <vt:lpstr>The KT Fund: bridging the « valley of death »</vt:lpstr>
      <vt:lpstr>The KT fund</vt:lpstr>
      <vt:lpstr>Knowledge Transfer through Procurement</vt:lpstr>
      <vt:lpstr>Knowledge Transfer through People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Giovanni Anelli</cp:lastModifiedBy>
  <cp:revision>307</cp:revision>
  <dcterms:created xsi:type="dcterms:W3CDTF">2012-03-07T13:21:43Z</dcterms:created>
  <dcterms:modified xsi:type="dcterms:W3CDTF">2016-05-30T06:31:36Z</dcterms:modified>
</cp:coreProperties>
</file>