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13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1D6BE-52CB-4265-A87E-DA3B65DA7742}" type="datetimeFigureOut">
              <a:rPr lang="en-GB" smtClean="0"/>
              <a:t>22/04/2016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E4B14-23D2-4E00-814C-DD22609C41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468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08535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37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47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41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1"/>
            <a:ext cx="5487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440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97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26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9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88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259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27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692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98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1F4DF-2002-4F5B-8240-BFF7867FF787}" type="datetimeFigureOut">
              <a:rPr lang="ru-RU" smtClean="0"/>
              <a:t>22.04.2016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582FF-9566-4453-A8A1-ECB1CF857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62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ate.ac.u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The basic ideas of the DKB development</a:t>
            </a:r>
            <a:endParaRPr lang="ru-RU" sz="32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5616624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Arial Narrow" panose="020B0606020202030204" pitchFamily="34" charset="0"/>
              </a:rPr>
              <a:t>To represent all stages of data processing and  analysis by the ATLAS Collaboration in unified information space we need to formalize the data analysis life-cycle. So, now we are working on the development of the  Data Analysis OWL Ontology for ATLAS</a:t>
            </a:r>
          </a:p>
          <a:p>
            <a:r>
              <a:rPr lang="en-US" sz="1800" dirty="0" smtClean="0">
                <a:latin typeface="Arial Narrow" panose="020B0606020202030204" pitchFamily="34" charset="0"/>
              </a:rPr>
              <a:t>To “feed” this ontology with the information we will use the following methods: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Data acquisition from </a:t>
            </a:r>
            <a:r>
              <a:rPr lang="en-US" sz="16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ATLAS metadata sources</a:t>
            </a:r>
            <a:r>
              <a:rPr lang="en-US" sz="1600" dirty="0" smtClean="0">
                <a:latin typeface="Arial Narrow" panose="020B0606020202030204" pitchFamily="34" charset="0"/>
              </a:rPr>
              <a:t>: AMI, GLANCE, </a:t>
            </a:r>
            <a:r>
              <a:rPr lang="en-US" sz="1600" dirty="0" err="1" smtClean="0">
                <a:latin typeface="Arial Narrow" panose="020B0606020202030204" pitchFamily="34" charset="0"/>
              </a:rPr>
              <a:t>Rucio</a:t>
            </a:r>
            <a:r>
              <a:rPr lang="en-US" sz="1600" dirty="0" smtClean="0">
                <a:latin typeface="Arial Narrow" panose="020B0606020202030204" pitchFamily="34" charset="0"/>
              </a:rPr>
              <a:t>, JIRA, </a:t>
            </a:r>
            <a:r>
              <a:rPr lang="en-US" sz="1600" dirty="0" err="1" smtClean="0">
                <a:latin typeface="Arial Narrow" panose="020B0606020202030204" pitchFamily="34" charset="0"/>
              </a:rPr>
              <a:t>Indico</a:t>
            </a:r>
            <a:r>
              <a:rPr lang="en-US" sz="1600" dirty="0" smtClean="0">
                <a:latin typeface="Arial Narrow" panose="020B0606020202030204" pitchFamily="34" charset="0"/>
              </a:rPr>
              <a:t>, CDR, CERN </a:t>
            </a:r>
            <a:r>
              <a:rPr lang="en-US" sz="1600" dirty="0" err="1" smtClean="0">
                <a:latin typeface="Arial Narrow" panose="020B0606020202030204" pitchFamily="34" charset="0"/>
              </a:rPr>
              <a:t>Twiki</a:t>
            </a:r>
            <a:r>
              <a:rPr lang="en-US" sz="1600" dirty="0" smtClean="0">
                <a:latin typeface="Arial Narrow" panose="020B0606020202030204" pitchFamily="34" charset="0"/>
              </a:rPr>
              <a:t> </a:t>
            </a:r>
          </a:p>
          <a:p>
            <a:pPr lvl="2"/>
            <a:r>
              <a:rPr lang="en-US" sz="1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Data findings: energy, luminosity, Run Number, generators, papers, </a:t>
            </a:r>
            <a:r>
              <a:rPr lang="en-US" sz="1400" i="1" dirty="0" err="1" smtClean="0">
                <a:solidFill>
                  <a:srgbClr val="FF0000"/>
                </a:solidFill>
                <a:latin typeface="Arial Narrow" panose="020B0606020202030204" pitchFamily="34" charset="0"/>
              </a:rPr>
              <a:t>conf</a:t>
            </a:r>
            <a:r>
              <a:rPr lang="en-US" sz="1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Notes, managers, JIRA-tickets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Mining full texts of </a:t>
            </a:r>
            <a:r>
              <a:rPr lang="en-US" sz="16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ATLAS Internal Notes </a:t>
            </a:r>
            <a:r>
              <a:rPr lang="en-US" sz="1600" dirty="0" smtClean="0">
                <a:latin typeface="Arial Narrow" panose="020B0606020202030204" pitchFamily="34" charset="0"/>
              </a:rPr>
              <a:t>(PDF documents) </a:t>
            </a:r>
          </a:p>
          <a:p>
            <a:pPr lvl="2"/>
            <a:r>
              <a:rPr lang="en-US" sz="1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Data findings: dataset names, and other data required by ontology and absent in other metadata sources</a:t>
            </a:r>
          </a:p>
          <a:p>
            <a:pPr lvl="2"/>
            <a:r>
              <a:rPr lang="en-US" sz="1400" dirty="0" smtClean="0">
                <a:latin typeface="Arial Narrow" panose="020B0606020202030204" pitchFamily="34" charset="0"/>
              </a:rPr>
              <a:t>METHODS: </a:t>
            </a:r>
          </a:p>
          <a:p>
            <a:pPr lvl="3"/>
            <a:r>
              <a:rPr lang="en-US" sz="1200" dirty="0" smtClean="0">
                <a:latin typeface="Arial Narrow" panose="020B0606020202030204" pitchFamily="34" charset="0"/>
              </a:rPr>
              <a:t>Preparing PDFs for the analysis, parse PDF to TXT</a:t>
            </a:r>
          </a:p>
          <a:p>
            <a:pPr lvl="3"/>
            <a:r>
              <a:rPr lang="en-US" sz="1200" dirty="0" smtClean="0">
                <a:latin typeface="Arial Narrow" panose="020B0606020202030204" pitchFamily="34" charset="0"/>
              </a:rPr>
              <a:t>Linguistic analysis &amp; Machine Learning algorithms for the automatic text markup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Mining </a:t>
            </a:r>
            <a:r>
              <a:rPr lang="en-US" sz="16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ProdSys2</a:t>
            </a:r>
          </a:p>
          <a:p>
            <a:pPr lvl="2"/>
            <a:r>
              <a:rPr lang="en-US" sz="14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Data findings: aggregated detailed information about tasks, input/output datasets</a:t>
            </a:r>
          </a:p>
          <a:p>
            <a:r>
              <a:rPr lang="en-US" sz="1800" dirty="0" smtClean="0">
                <a:latin typeface="Arial Narrow" panose="020B0606020202030204" pitchFamily="34" charset="0"/>
              </a:rPr>
              <a:t>DKB storage backend: Hadoop clusters in NRC KI and TPU</a:t>
            </a:r>
          </a:p>
          <a:p>
            <a:pPr lvl="1"/>
            <a:r>
              <a:rPr lang="en-US" sz="1600" dirty="0" smtClean="0">
                <a:latin typeface="Arial Narrow" panose="020B0606020202030204" pitchFamily="34" charset="0"/>
              </a:rPr>
              <a:t>Currently ProdSys1 &amp; ProdSys2 have been exported to NRC KI Cluster in AVRO files</a:t>
            </a:r>
          </a:p>
          <a:p>
            <a:pPr lvl="1"/>
            <a:r>
              <a:rPr lang="en-US" sz="1600" dirty="0" err="1" smtClean="0">
                <a:latin typeface="Arial Narrow" panose="020B0606020202030204" pitchFamily="34" charset="0"/>
              </a:rPr>
              <a:t>ProdSys</a:t>
            </a:r>
            <a:r>
              <a:rPr lang="en-US" sz="1600" dirty="0" smtClean="0">
                <a:latin typeface="Arial Narrow" panose="020B0606020202030204" pitchFamily="34" charset="0"/>
              </a:rPr>
              <a:t> data aggregation will be tested with Impala (NRC KI) &amp; Spark (TPU)</a:t>
            </a:r>
          </a:p>
          <a:p>
            <a:r>
              <a:rPr lang="en-US" sz="1800" dirty="0" smtClean="0">
                <a:latin typeface="Arial Narrow" panose="020B0606020202030204" pitchFamily="34" charset="0"/>
              </a:rPr>
              <a:t>Ontology storage Virtuoso in TPU (in progress…)</a:t>
            </a:r>
          </a:p>
          <a:p>
            <a:r>
              <a:rPr lang="en-US" sz="1800" dirty="0" smtClean="0">
                <a:latin typeface="Arial Narrow" panose="020B0606020202030204" pitchFamily="34" charset="0"/>
              </a:rPr>
              <a:t>Test the GATE (</a:t>
            </a:r>
            <a:r>
              <a:rPr lang="ru-RU" sz="1800" i="1" dirty="0" smtClean="0">
                <a:latin typeface="Arial Narrow" panose="020B0606020202030204" pitchFamily="34" charset="0"/>
                <a:hlinkClick r:id="rId2"/>
              </a:rPr>
              <a:t>https://gate.ac.uk/</a:t>
            </a:r>
            <a:r>
              <a:rPr lang="en-US" sz="1800" dirty="0" smtClean="0">
                <a:latin typeface="Arial Narrow" panose="020B0606020202030204" pitchFamily="34" charset="0"/>
              </a:rPr>
              <a:t>) - a full-lifecycle open source solution for text processing – for the Internal Notes processing.  </a:t>
            </a:r>
          </a:p>
          <a:p>
            <a:endParaRPr lang="en-US" sz="2000" dirty="0" smtClean="0">
              <a:latin typeface="Arial Narrow" panose="020B0606020202030204" pitchFamily="34" charset="0"/>
            </a:endParaRPr>
          </a:p>
          <a:p>
            <a:endParaRPr lang="ru-RU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88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sz="3600" smtClean="0">
                <a:solidFill>
                  <a:srgbClr val="002060"/>
                </a:solidFill>
                <a:latin typeface="Century Gothic" panose="020B0502020202020204" pitchFamily="34" charset="0"/>
              </a:rPr>
              <a:t>DKB </a:t>
            </a:r>
            <a:r>
              <a:rPr lang="en-US" sz="3600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Architecture Prototype</a:t>
            </a:r>
            <a:endParaRPr lang="ru-RU" sz="36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908720"/>
            <a:ext cx="6768752" cy="5606991"/>
          </a:xfrm>
        </p:spPr>
      </p:pic>
    </p:spTree>
    <p:extLst>
      <p:ext uri="{BB962C8B-B14F-4D97-AF65-F5344CB8AC3E}">
        <p14:creationId xmlns:p14="http://schemas.microsoft.com/office/powerpoint/2010/main" val="395476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Anomaly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step: simple “cold” task completion time predictions.</a:t>
            </a:r>
          </a:p>
          <a:p>
            <a:r>
              <a:rPr lang="en-US" dirty="0" smtClean="0"/>
              <a:t>Second step: machine learning-based models for both “cold” and “hot” predictions.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3491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1302275"/>
            <a:ext cx="8520600" cy="5727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r>
              <a:rPr lang="en-GB"/>
              <a:t>Task duration distribution</a:t>
            </a:r>
          </a:p>
        </p:txBody>
      </p:sp>
      <p:graphicFrame>
        <p:nvGraphicFramePr>
          <p:cNvPr id="76" name="Shape 76"/>
          <p:cNvGraphicFramePr/>
          <p:nvPr/>
        </p:nvGraphicFramePr>
        <p:xfrm>
          <a:off x="152400" y="2157100"/>
          <a:ext cx="3429000" cy="34564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00125"/>
                <a:gridCol w="809625"/>
                <a:gridCol w="809625"/>
                <a:gridCol w="809625"/>
              </a:tblGrid>
              <a:tr h="4320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Project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Type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Provenance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TTC (days)</a:t>
                      </a:r>
                    </a:p>
                  </a:txBody>
                  <a:tcPr marL="91425" marR="91425" marT="91425" marB="91425"/>
                </a:tc>
              </a:tr>
              <a:tr h="4320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data15_13TeV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merge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GP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50.8</a:t>
                      </a:r>
                    </a:p>
                  </a:txBody>
                  <a:tcPr marL="91425" marR="91425" marT="91425" marB="91425"/>
                </a:tc>
              </a:tr>
              <a:tr h="4320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data15_13TeV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recon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GP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2.2</a:t>
                      </a:r>
                    </a:p>
                  </a:txBody>
                  <a:tcPr marL="91425" marR="91425" marT="91425" marB="91425"/>
                </a:tc>
              </a:tr>
              <a:tr h="4320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data15_13TeV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recon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AP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8.9</a:t>
                      </a:r>
                    </a:p>
                  </a:txBody>
                  <a:tcPr marL="91425" marR="91425" marT="91425" marB="91425"/>
                </a:tc>
              </a:tr>
              <a:tr h="4320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data15_13TeV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merge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AP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4.9</a:t>
                      </a:r>
                    </a:p>
                  </a:txBody>
                  <a:tcPr marL="91425" marR="91425" marT="91425" marB="91425"/>
                </a:tc>
              </a:tr>
              <a:tr h="4320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data15_5TeV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merge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GP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10.1</a:t>
                      </a:r>
                    </a:p>
                  </a:txBody>
                  <a:tcPr marL="91425" marR="91425" marT="91425" marB="91425"/>
                </a:tc>
              </a:tr>
              <a:tr h="4320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data15_5TeV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merge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AP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2.2</a:t>
                      </a:r>
                    </a:p>
                  </a:txBody>
                  <a:tcPr marL="91425" marR="91425" marT="91425" marB="91425"/>
                </a:tc>
              </a:tr>
              <a:tr h="432050"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data15_5TeV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recon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AP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buNone/>
                      </a:pPr>
                      <a:r>
                        <a:rPr lang="en-GB" sz="900"/>
                        <a:t>2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pic>
        <p:nvPicPr>
          <p:cNvPr id="5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7904" y="1909950"/>
            <a:ext cx="5267602" cy="39506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704395"/>
      </p:ext>
    </p:extLst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320</Words>
  <Application>Microsoft Office PowerPoint</Application>
  <PresentationFormat>On-screen Show (4:3)</PresentationFormat>
  <Paragraphs>54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Narrow</vt:lpstr>
      <vt:lpstr>Calibri</vt:lpstr>
      <vt:lpstr>Century Gothic</vt:lpstr>
      <vt:lpstr>Тема Office</vt:lpstr>
      <vt:lpstr>The basic ideas of the DKB development</vt:lpstr>
      <vt:lpstr>DKB Architecture Prototype</vt:lpstr>
      <vt:lpstr>Anomaly detection</vt:lpstr>
      <vt:lpstr>Task duration distribution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Knowledge Base  (NRC KI &amp; TPU)</dc:title>
  <dc:creator>Мария</dc:creator>
  <cp:lastModifiedBy>Catnip</cp:lastModifiedBy>
  <cp:revision>12</cp:revision>
  <dcterms:created xsi:type="dcterms:W3CDTF">2016-04-18T09:29:32Z</dcterms:created>
  <dcterms:modified xsi:type="dcterms:W3CDTF">2016-04-22T07:28:37Z</dcterms:modified>
</cp:coreProperties>
</file>