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74" r:id="rId2"/>
    <p:sldId id="290" r:id="rId3"/>
    <p:sldId id="326" r:id="rId4"/>
    <p:sldId id="306" r:id="rId5"/>
    <p:sldId id="315" r:id="rId6"/>
    <p:sldId id="331" r:id="rId7"/>
    <p:sldId id="333" r:id="rId8"/>
    <p:sldId id="332" r:id="rId9"/>
    <p:sldId id="316" r:id="rId10"/>
    <p:sldId id="318" r:id="rId11"/>
    <p:sldId id="328" r:id="rId12"/>
    <p:sldId id="329" r:id="rId13"/>
    <p:sldId id="322" r:id="rId14"/>
    <p:sldId id="292" r:id="rId15"/>
    <p:sldId id="323" r:id="rId16"/>
    <p:sldId id="324" r:id="rId17"/>
    <p:sldId id="325" r:id="rId18"/>
    <p:sldId id="334" r:id="rId19"/>
    <p:sldId id="335" r:id="rId20"/>
    <p:sldId id="321" r:id="rId21"/>
  </p:sldIdLst>
  <p:sldSz cx="9906000" cy="6858000" type="A4"/>
  <p:notesSz cx="6797675" cy="9928225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6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FFFF"/>
    <a:srgbClr val="0066FF"/>
    <a:srgbClr val="FF0066"/>
    <a:srgbClr val="FF6600"/>
    <a:srgbClr val="FFFF99"/>
    <a:srgbClr val="1B88EB"/>
    <a:srgbClr val="FFFFCC"/>
    <a:srgbClr val="66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97" autoAdjust="0"/>
    <p:restoredTop sz="94656" autoAdjust="0"/>
  </p:normalViewPr>
  <p:slideViewPr>
    <p:cSldViewPr snapToObjects="1">
      <p:cViewPr varScale="1">
        <p:scale>
          <a:sx n="123" d="100"/>
          <a:sy n="123" d="100"/>
        </p:scale>
        <p:origin x="186" y="108"/>
      </p:cViewPr>
      <p:guideLst>
        <p:guide orient="horz" pos="2160"/>
        <p:guide pos="3120"/>
      </p:guideLst>
    </p:cSldViewPr>
  </p:slideViewPr>
  <p:outlineViewPr>
    <p:cViewPr>
      <p:scale>
        <a:sx n="75" d="100"/>
        <a:sy n="75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>
        <p:scale>
          <a:sx n="80" d="100"/>
          <a:sy n="80" d="100"/>
        </p:scale>
        <p:origin x="-1116" y="-78"/>
      </p:cViewPr>
      <p:guideLst>
        <p:guide orient="horz" pos="3126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42535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347921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defTabSz="7620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60932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6332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49901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07327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157126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633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889618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09613" y="744538"/>
            <a:ext cx="537845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768" y="4715311"/>
            <a:ext cx="5438140" cy="4468894"/>
          </a:xfrm>
          <a:prstGeom prst="rect">
            <a:avLst/>
          </a:prstGeom>
        </p:spPr>
        <p:txBody>
          <a:bodyPr lIns="91797" tIns="45898" rIns="91797" bIns="45898"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3563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46532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620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323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65311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79450" y="4778375"/>
            <a:ext cx="5438775" cy="3908425"/>
          </a:xfrm>
          <a:prstGeom prst="rect">
            <a:avLst/>
          </a:prstGeom>
        </p:spPr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65396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50" y="533400"/>
            <a:ext cx="1169988" cy="10795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pic>
        <p:nvPicPr>
          <p:cNvPr id="5" name="Picture 5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759700" y="519113"/>
            <a:ext cx="1155700" cy="1066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42950" y="2286000"/>
            <a:ext cx="84201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Font typeface="Monotype Sort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2925" y="533400"/>
            <a:ext cx="1939925" cy="5562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73150" y="533400"/>
            <a:ext cx="5667375" cy="5562600"/>
          </a:xfrm>
        </p:spPr>
        <p:txBody>
          <a:bodyPr vert="eaVert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7315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380365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74638"/>
            <a:ext cx="7620000" cy="944562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187449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73500" y="1187449"/>
            <a:ext cx="5537200" cy="50609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2349500"/>
            <a:ext cx="3259138" cy="38989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95400" y="228600"/>
            <a:ext cx="7315200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73150" y="1600200"/>
            <a:ext cx="7759700" cy="4495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0488" tIns="44450" rIns="90488" bIns="4445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28" name="Picture 4"/>
          <p:cNvPicPr>
            <a:picLocks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334962" y="228600"/>
            <a:ext cx="731838" cy="73183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  <p:sp>
        <p:nvSpPr>
          <p:cNvPr id="1029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42950" y="6400800"/>
            <a:ext cx="41338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334000" y="6400800"/>
            <a:ext cx="3930650" cy="3048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b="1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r>
              <a:rPr lang="en-US"/>
              <a:t>M. Hansen, CERN. magnus.hansen@cern.ch</a:t>
            </a:r>
          </a:p>
        </p:txBody>
      </p:sp>
      <p:pic>
        <p:nvPicPr>
          <p:cNvPr id="1031" name="Picture 8"/>
          <p:cNvPicPr>
            <a:picLocks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8869363" y="228600"/>
            <a:ext cx="731837" cy="731837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51" r:id="rId1"/>
    <p:sldLayoutId id="2147483841" r:id="rId2"/>
    <p:sldLayoutId id="2147483842" r:id="rId3"/>
    <p:sldLayoutId id="2147483843" r:id="rId4"/>
    <p:sldLayoutId id="2147483844" r:id="rId5"/>
    <p:sldLayoutId id="2147483845" r:id="rId6"/>
    <p:sldLayoutId id="2147483846" r:id="rId7"/>
    <p:sldLayoutId id="2147483847" r:id="rId8"/>
    <p:sldLayoutId id="2147483848" r:id="rId9"/>
    <p:sldLayoutId id="2147483849" r:id="rId10"/>
    <p:sldLayoutId id="2147483850" r:id="rId11"/>
  </p:sldLayoutIdLst>
  <p:hf sldNum="0"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84163" indent="-284163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0000"/>
        <a:buFont typeface="Monotype Sorts" pitchFamily="2" charset="2"/>
        <a:buChar char="l"/>
        <a:defRPr sz="2400" b="1">
          <a:solidFill>
            <a:srgbClr val="0000CC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38188" indent="-3381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rgbClr val="FF0000"/>
        </a:buClr>
        <a:buSzPct val="70000"/>
        <a:buFont typeface="Monotype Sorts" pitchFamily="2" charset="2"/>
        <a:buChar char="s"/>
        <a:defRPr sz="2400" b="1">
          <a:solidFill>
            <a:schemeClr val="tx1"/>
          </a:solidFill>
          <a:latin typeface="+mn-lt"/>
        </a:defRPr>
      </a:lvl2pPr>
      <a:lvl3pPr marL="1139825" indent="-22383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79000"/>
        <a:buFont typeface="Monotype Sorts" pitchFamily="2" charset="2"/>
        <a:buChar char="è"/>
        <a:defRPr sz="1600" b="1">
          <a:solidFill>
            <a:srgbClr val="0000CC"/>
          </a:solidFill>
          <a:latin typeface="+mn-lt"/>
        </a:defRPr>
      </a:lvl3pPr>
      <a:lvl4pPr marL="1431925" indent="-1778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Monotype Sorts" pitchFamily="2" charset="2"/>
        <a:buChar char="ø"/>
        <a:defRPr sz="1400" b="1">
          <a:solidFill>
            <a:srgbClr val="0000CC"/>
          </a:solidFill>
          <a:latin typeface="+mn-lt"/>
        </a:defRPr>
      </a:lvl4pPr>
      <a:lvl5pPr marL="23987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5pPr>
      <a:lvl6pPr marL="28559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6pPr>
      <a:lvl7pPr marL="33131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7pPr>
      <a:lvl8pPr marL="37703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8pPr>
      <a:lvl9pPr marL="4227513" indent="-852488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Font typeface="Monotype Sorts" pitchFamily="2" charset="2"/>
        <a:buChar char="ü"/>
        <a:defRPr sz="1400" b="1">
          <a:solidFill>
            <a:srgbClr val="0000CC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742950" y="1905000"/>
            <a:ext cx="8420100" cy="2438400"/>
          </a:xfrm>
        </p:spPr>
        <p:txBody>
          <a:bodyPr/>
          <a:lstStyle/>
          <a:p>
            <a:r>
              <a:rPr lang="pt-BR" sz="5400" dirty="0"/>
              <a:t>CMS HL-LHC</a:t>
            </a:r>
            <a:br>
              <a:rPr lang="pt-BR" sz="5400" dirty="0"/>
            </a:br>
            <a:r>
              <a:rPr lang="pt-BR" sz="5400" dirty="0"/>
              <a:t>EM Calorimeter Upgrade</a:t>
            </a:r>
            <a:endParaRPr lang="en-GB" sz="5400" dirty="0"/>
          </a:p>
        </p:txBody>
      </p:sp>
      <p:sp>
        <p:nvSpPr>
          <p:cNvPr id="7" name="Subtitle 6"/>
          <p:cNvSpPr>
            <a:spLocks noGrp="1"/>
          </p:cNvSpPr>
          <p:nvPr>
            <p:ph type="subTitle" idx="1"/>
          </p:nvPr>
        </p:nvSpPr>
        <p:spPr>
          <a:xfrm>
            <a:off x="1485900" y="4648200"/>
            <a:ext cx="6934200" cy="990600"/>
          </a:xfrm>
        </p:spPr>
        <p:txBody>
          <a:bodyPr/>
          <a:lstStyle/>
          <a:p>
            <a:r>
              <a:rPr lang="en-GB" dirty="0" smtClean="0"/>
              <a:t>M. Hansen, CERN</a:t>
            </a:r>
            <a:endParaRPr lang="en-US" altLang="en-US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LpGBT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150" y="1143000"/>
            <a:ext cx="7759700" cy="4953000"/>
          </a:xfrm>
        </p:spPr>
        <p:txBody>
          <a:bodyPr/>
          <a:lstStyle/>
          <a:p>
            <a:r>
              <a:rPr lang="en-GB" dirty="0" smtClean="0"/>
              <a:t>ASIC </a:t>
            </a:r>
            <a:r>
              <a:rPr lang="en-GB" dirty="0" smtClean="0"/>
              <a:t>control: IC channel: 80 Mb/s</a:t>
            </a:r>
          </a:p>
          <a:p>
            <a:pPr lvl="1"/>
            <a:r>
              <a:rPr lang="en-GB" dirty="0" smtClean="0"/>
              <a:t>I2C interface</a:t>
            </a:r>
          </a:p>
          <a:p>
            <a:pPr lvl="2"/>
            <a:r>
              <a:rPr lang="en-GB" dirty="0" err="1" smtClean="0"/>
              <a:t>LpGLD</a:t>
            </a:r>
            <a:r>
              <a:rPr lang="en-GB" dirty="0" smtClean="0"/>
              <a:t> control:I2C master</a:t>
            </a:r>
          </a:p>
          <a:p>
            <a:r>
              <a:rPr lang="en-GB" dirty="0" smtClean="0"/>
              <a:t>Experiment </a:t>
            </a:r>
            <a:r>
              <a:rPr lang="en-GB" dirty="0" smtClean="0"/>
              <a:t>control: EC </a:t>
            </a:r>
            <a:r>
              <a:rPr lang="en-GB" dirty="0"/>
              <a:t>channel: 80 </a:t>
            </a:r>
            <a:r>
              <a:rPr lang="en-GB" dirty="0" smtClean="0"/>
              <a:t>Mb/s</a:t>
            </a:r>
            <a:endParaRPr lang="en-GB" dirty="0" smtClean="0"/>
          </a:p>
          <a:p>
            <a:pPr lvl="1"/>
            <a:r>
              <a:rPr lang="en-GB" dirty="0" smtClean="0"/>
              <a:t>Two I2C masters</a:t>
            </a:r>
          </a:p>
          <a:p>
            <a:pPr lvl="1"/>
            <a:r>
              <a:rPr lang="fr-FR" dirty="0" smtClean="0"/>
              <a:t>Programmable </a:t>
            </a:r>
            <a:r>
              <a:rPr lang="en-US" dirty="0" smtClean="0"/>
              <a:t>parallel</a:t>
            </a:r>
            <a:r>
              <a:rPr lang="fr-FR" dirty="0" smtClean="0"/>
              <a:t> port:16 x DIO</a:t>
            </a:r>
            <a:endParaRPr lang="en-GB" dirty="0" smtClean="0"/>
          </a:p>
          <a:p>
            <a:pPr lvl="1"/>
            <a:r>
              <a:rPr lang="en-GB" dirty="0" smtClean="0"/>
              <a:t>Environmental parameters monitoring</a:t>
            </a:r>
          </a:p>
          <a:p>
            <a:pPr lvl="2"/>
            <a:r>
              <a:rPr lang="en-GB" dirty="0" smtClean="0"/>
              <a:t>10-bit ADC with 8 inputs</a:t>
            </a:r>
          </a:p>
          <a:p>
            <a:pPr lvl="2"/>
            <a:r>
              <a:rPr lang="en-GB" dirty="0" smtClean="0"/>
              <a:t>Temperature sensor on chip</a:t>
            </a:r>
          </a:p>
          <a:p>
            <a:pPr lvl="2"/>
            <a:r>
              <a:rPr lang="en-GB" dirty="0" smtClean="0"/>
              <a:t>Programmable current source to drive an external temperature </a:t>
            </a:r>
            <a:r>
              <a:rPr lang="en-GB" dirty="0" smtClean="0"/>
              <a:t>sensor</a:t>
            </a:r>
          </a:p>
          <a:p>
            <a:endParaRPr lang="en-US" dirty="0" smtClean="0"/>
          </a:p>
          <a:p>
            <a:r>
              <a:rPr lang="en-US" dirty="0" smtClean="0"/>
              <a:t>Replaces the current GBT-SCA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71389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Link and bit counts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err="1" smtClean="0"/>
              <a:t>eLinks</a:t>
            </a:r>
            <a:r>
              <a:rPr lang="en-GB" dirty="0" smtClean="0"/>
              <a:t> FEC5 @ 10.24 Gb/s</a:t>
            </a:r>
          </a:p>
          <a:p>
            <a:pPr lvl="1"/>
            <a:r>
              <a:rPr lang="en-GB" dirty="0" smtClean="0"/>
              <a:t>Bandwidth: 320 / 640 / 1280 Mb/s</a:t>
            </a:r>
          </a:p>
          <a:p>
            <a:pPr lvl="2"/>
            <a:r>
              <a:rPr lang="en-US" dirty="0" smtClean="0"/>
              <a:t>8 / 16 / 32 bits per 40 MHz clock</a:t>
            </a:r>
            <a:endParaRPr lang="en-GB" dirty="0" smtClean="0"/>
          </a:p>
          <a:p>
            <a:pPr lvl="1"/>
            <a:r>
              <a:rPr lang="en-GB" dirty="0" smtClean="0"/>
              <a:t># </a:t>
            </a:r>
            <a:r>
              <a:rPr lang="en-GB" dirty="0" err="1" smtClean="0"/>
              <a:t>eLinks</a:t>
            </a:r>
            <a:r>
              <a:rPr lang="en-GB" dirty="0" smtClean="0"/>
              <a:t>*: 28 / 14 / 7</a:t>
            </a:r>
          </a:p>
          <a:p>
            <a:r>
              <a:rPr lang="en-GB" dirty="0" err="1" smtClean="0"/>
              <a:t>eLinks</a:t>
            </a:r>
            <a:r>
              <a:rPr lang="en-GB" dirty="0" smtClean="0"/>
              <a:t> FEC12 @ 10.24 Gb/s</a:t>
            </a:r>
          </a:p>
          <a:p>
            <a:pPr lvl="1"/>
            <a:r>
              <a:rPr lang="en-GB" dirty="0" smtClean="0"/>
              <a:t>Bandwidth: 320 / 640 / 1280 Mb/s</a:t>
            </a:r>
          </a:p>
          <a:p>
            <a:pPr lvl="2"/>
            <a:r>
              <a:rPr lang="en-US" dirty="0" smtClean="0"/>
              <a:t>8 / 16 / 32 bits per 40 MHz clock</a:t>
            </a:r>
            <a:endParaRPr lang="en-GB" dirty="0" smtClean="0"/>
          </a:p>
          <a:p>
            <a:pPr lvl="1"/>
            <a:r>
              <a:rPr lang="en-GB" dirty="0" smtClean="0"/>
              <a:t># </a:t>
            </a:r>
            <a:r>
              <a:rPr lang="en-GB" dirty="0" err="1" smtClean="0"/>
              <a:t>eLinks</a:t>
            </a:r>
            <a:r>
              <a:rPr lang="en-GB" dirty="0" smtClean="0"/>
              <a:t>*: 24 / 12 / 6</a:t>
            </a:r>
          </a:p>
          <a:p>
            <a:r>
              <a:rPr lang="en-GB" dirty="0" err="1" smtClean="0"/>
              <a:t>eLink</a:t>
            </a:r>
            <a:r>
              <a:rPr lang="en-GB" dirty="0" smtClean="0"/>
              <a:t> Macro exists for TSMC 130nm and 65nm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3421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 and bit counts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257800"/>
          </a:xfrm>
        </p:spPr>
        <p:txBody>
          <a:bodyPr/>
          <a:lstStyle/>
          <a:p>
            <a:r>
              <a:rPr lang="en-US" sz="2000" dirty="0"/>
              <a:t>T</a:t>
            </a:r>
            <a:r>
              <a:rPr lang="en-US" sz="2000" dirty="0" smtClean="0"/>
              <a:t>hree 10 </a:t>
            </a:r>
            <a:r>
              <a:rPr lang="en-US" sz="2000" dirty="0" err="1" smtClean="0"/>
              <a:t>Gbit</a:t>
            </a:r>
            <a:r>
              <a:rPr lang="en-US" sz="2000" dirty="0" smtClean="0"/>
              <a:t> up-links </a:t>
            </a:r>
            <a:r>
              <a:rPr lang="en-US" sz="2000" dirty="0"/>
              <a:t>would allow 24 </a:t>
            </a:r>
            <a:r>
              <a:rPr lang="en-US" sz="2000" dirty="0" smtClean="0"/>
              <a:t>(26) bits </a:t>
            </a:r>
            <a:r>
              <a:rPr lang="en-US" sz="2000" dirty="0"/>
              <a:t>per channel</a:t>
            </a:r>
          </a:p>
          <a:p>
            <a:pPr lvl="1"/>
            <a:r>
              <a:rPr lang="en-US" sz="2000" dirty="0" smtClean="0"/>
              <a:t>Three 320 Mbit </a:t>
            </a:r>
            <a:r>
              <a:rPr lang="en-US" sz="2000" dirty="0" err="1" smtClean="0"/>
              <a:t>Elinks</a:t>
            </a:r>
            <a:endParaRPr lang="en-US" sz="2000" dirty="0" smtClean="0"/>
          </a:p>
          <a:p>
            <a:pPr lvl="1"/>
            <a:r>
              <a:rPr lang="en-US" sz="2000" dirty="0" smtClean="0"/>
              <a:t>11 (12) bits </a:t>
            </a:r>
            <a:r>
              <a:rPr lang="en-US" sz="2000" dirty="0"/>
              <a:t>ADC plus gain flag @ 80MHz. Enough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 smtClean="0"/>
              <a:t>Requires e.g. one 3+1 versatile link+ module per FE (foreseen)</a:t>
            </a:r>
            <a:endParaRPr lang="en-US" sz="2000" dirty="0"/>
          </a:p>
          <a:p>
            <a:r>
              <a:rPr lang="en-US" sz="2000" dirty="0" smtClean="0"/>
              <a:t>Four 10 </a:t>
            </a:r>
            <a:r>
              <a:rPr lang="en-US" sz="2000" dirty="0" err="1" smtClean="0"/>
              <a:t>Gbit</a:t>
            </a:r>
            <a:r>
              <a:rPr lang="en-US" sz="2000" dirty="0" smtClean="0"/>
              <a:t> </a:t>
            </a:r>
            <a:r>
              <a:rPr lang="en-US" sz="2000" dirty="0"/>
              <a:t>up-</a:t>
            </a:r>
            <a:r>
              <a:rPr lang="en-US" sz="2000" dirty="0" smtClean="0"/>
              <a:t>links </a:t>
            </a:r>
            <a:r>
              <a:rPr lang="en-US" sz="2000" dirty="0"/>
              <a:t>would allow 32 </a:t>
            </a:r>
            <a:r>
              <a:rPr lang="en-US" sz="2000" dirty="0" smtClean="0"/>
              <a:t>(34) </a:t>
            </a:r>
            <a:r>
              <a:rPr lang="en-US" sz="2000" dirty="0"/>
              <a:t>bits per channel</a:t>
            </a:r>
          </a:p>
          <a:p>
            <a:pPr lvl="1"/>
            <a:r>
              <a:rPr lang="en-US" sz="2000" dirty="0" smtClean="0"/>
              <a:t>Four </a:t>
            </a:r>
            <a:r>
              <a:rPr lang="en-US" sz="2000" dirty="0"/>
              <a:t>320 </a:t>
            </a:r>
            <a:r>
              <a:rPr lang="en-US" sz="2000" dirty="0" smtClean="0"/>
              <a:t>Mbit or two 640 Mbit</a:t>
            </a:r>
            <a:r>
              <a:rPr lang="en-US" sz="2000" dirty="0"/>
              <a:t> </a:t>
            </a:r>
            <a:r>
              <a:rPr lang="en-US" sz="2000" dirty="0" smtClean="0"/>
              <a:t>or one 1280 Mbit </a:t>
            </a:r>
            <a:r>
              <a:rPr lang="en-US" sz="2000" dirty="0" err="1" smtClean="0"/>
              <a:t>Elinks</a:t>
            </a:r>
            <a:r>
              <a:rPr lang="en-US" sz="2000" dirty="0" smtClean="0"/>
              <a:t> </a:t>
            </a:r>
            <a:endParaRPr lang="en-US" sz="2000" dirty="0"/>
          </a:p>
          <a:p>
            <a:pPr lvl="1"/>
            <a:r>
              <a:rPr lang="en-US" sz="2000" dirty="0" smtClean="0"/>
              <a:t>15 (16) </a:t>
            </a:r>
            <a:r>
              <a:rPr lang="en-US" sz="2000" dirty="0"/>
              <a:t>bits ADC plus gain flag @ 80MHz. Better</a:t>
            </a:r>
            <a:r>
              <a:rPr lang="en-US" sz="2000" dirty="0" smtClean="0"/>
              <a:t>?</a:t>
            </a:r>
          </a:p>
          <a:p>
            <a:pPr lvl="1"/>
            <a:r>
              <a:rPr lang="en-US" sz="2000" dirty="0"/>
              <a:t>Requires e.g. one </a:t>
            </a:r>
            <a:r>
              <a:rPr lang="en-US" sz="2000" dirty="0" smtClean="0"/>
              <a:t>4+1 </a:t>
            </a:r>
            <a:r>
              <a:rPr lang="en-US" sz="2000" dirty="0"/>
              <a:t>versatile link+ module per </a:t>
            </a:r>
            <a:r>
              <a:rPr lang="en-US" sz="2000" dirty="0" smtClean="0"/>
              <a:t>FE (foreseen)</a:t>
            </a:r>
            <a:endParaRPr lang="en-GB" sz="2000" dirty="0"/>
          </a:p>
          <a:p>
            <a:r>
              <a:rPr lang="en-US" sz="2000" dirty="0" smtClean="0"/>
              <a:t>Six 10 </a:t>
            </a:r>
            <a:r>
              <a:rPr lang="en-US" sz="2000" dirty="0" err="1" smtClean="0"/>
              <a:t>Gbit</a:t>
            </a:r>
            <a:r>
              <a:rPr lang="en-US" sz="2000" dirty="0" smtClean="0"/>
              <a:t> </a:t>
            </a:r>
            <a:r>
              <a:rPr lang="en-US" sz="2000" dirty="0"/>
              <a:t>up-</a:t>
            </a:r>
            <a:r>
              <a:rPr lang="en-US" sz="2000" dirty="0" smtClean="0"/>
              <a:t>links </a:t>
            </a:r>
            <a:r>
              <a:rPr lang="en-US" sz="2000" dirty="0"/>
              <a:t>would allow </a:t>
            </a:r>
            <a:r>
              <a:rPr lang="en-US" sz="2000" dirty="0" smtClean="0"/>
              <a:t>48 (52) </a:t>
            </a:r>
            <a:r>
              <a:rPr lang="en-US" sz="2000" dirty="0"/>
              <a:t>bits per channel</a:t>
            </a:r>
          </a:p>
          <a:p>
            <a:pPr lvl="1"/>
            <a:r>
              <a:rPr lang="en-US" sz="2000" dirty="0" smtClean="0"/>
              <a:t>Six </a:t>
            </a:r>
            <a:r>
              <a:rPr lang="en-US" sz="2000" dirty="0"/>
              <a:t>320 Mbit or </a:t>
            </a:r>
            <a:r>
              <a:rPr lang="en-US" sz="2000" dirty="0" smtClean="0"/>
              <a:t>three </a:t>
            </a:r>
            <a:r>
              <a:rPr lang="en-US" sz="2000" dirty="0"/>
              <a:t>640 Mbit </a:t>
            </a:r>
            <a:r>
              <a:rPr lang="en-US" sz="2000" dirty="0" err="1"/>
              <a:t>Elinks</a:t>
            </a:r>
            <a:r>
              <a:rPr lang="en-US" sz="2000" dirty="0"/>
              <a:t> </a:t>
            </a:r>
          </a:p>
          <a:p>
            <a:pPr lvl="1"/>
            <a:r>
              <a:rPr lang="en-US" sz="2000" dirty="0" smtClean="0"/>
              <a:t>11 (12) </a:t>
            </a:r>
            <a:r>
              <a:rPr lang="en-US" sz="2000" dirty="0"/>
              <a:t>bits ADC plus gain flag @ 160MHz</a:t>
            </a:r>
            <a:r>
              <a:rPr lang="en-US" sz="2000" dirty="0" smtClean="0"/>
              <a:t>.</a:t>
            </a:r>
            <a:endParaRPr lang="en-US" sz="2000" dirty="0"/>
          </a:p>
          <a:p>
            <a:pPr lvl="1"/>
            <a:r>
              <a:rPr lang="en-US" sz="2000" dirty="0" smtClean="0"/>
              <a:t>15 (16) </a:t>
            </a:r>
            <a:r>
              <a:rPr lang="en-US" sz="2000" dirty="0"/>
              <a:t>bits ADC plus gain flag @ </a:t>
            </a:r>
            <a:r>
              <a:rPr lang="en-US" sz="2000" dirty="0" smtClean="0"/>
              <a:t>120MHz.</a:t>
            </a:r>
          </a:p>
          <a:p>
            <a:pPr lvl="1"/>
            <a:r>
              <a:rPr lang="en-US" sz="2000" dirty="0"/>
              <a:t>Requires e.g. </a:t>
            </a:r>
            <a:r>
              <a:rPr lang="en-US" sz="2000" dirty="0" smtClean="0"/>
              <a:t>two </a:t>
            </a:r>
            <a:r>
              <a:rPr lang="en-US" sz="2000" dirty="0"/>
              <a:t>3+1 versatile link+ module per </a:t>
            </a:r>
            <a:r>
              <a:rPr lang="en-US" sz="2000" dirty="0" smtClean="0"/>
              <a:t>FE</a:t>
            </a:r>
          </a:p>
          <a:p>
            <a:pPr lvl="2"/>
            <a:r>
              <a:rPr lang="en-US" dirty="0" smtClean="0"/>
              <a:t>Only one FE control link would be used; the other receiver used for precision sampling clock?</a:t>
            </a:r>
          </a:p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M. Hansen, CERN. magnus.hansen@cern.ch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44893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VFE to FE Data transmission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Implement a number of </a:t>
            </a:r>
            <a:r>
              <a:rPr lang="en-GB" dirty="0" err="1" smtClean="0"/>
              <a:t>eLinks</a:t>
            </a:r>
            <a:r>
              <a:rPr lang="en-GB" dirty="0" smtClean="0"/>
              <a:t> </a:t>
            </a:r>
            <a:r>
              <a:rPr lang="en-GB" dirty="0" smtClean="0"/>
              <a:t>in every ADC / QIE for data streaming</a:t>
            </a:r>
          </a:p>
          <a:p>
            <a:pPr lvl="1"/>
            <a:r>
              <a:rPr lang="en-GB" dirty="0" smtClean="0"/>
              <a:t>A </a:t>
            </a:r>
            <a:r>
              <a:rPr lang="en-GB" dirty="0" smtClean="0"/>
              <a:t>few idle characters required in order to word-align at reception in the off detector electronics</a:t>
            </a:r>
          </a:p>
          <a:p>
            <a:pPr lvl="2"/>
            <a:r>
              <a:rPr lang="en-GB" dirty="0" smtClean="0"/>
              <a:t>E.g. upon BC0 reception; note that the arrival time of the BC0 needs to be skewed together with the </a:t>
            </a:r>
            <a:r>
              <a:rPr lang="en-GB" dirty="0" smtClean="0"/>
              <a:t>clock or at least dealt with</a:t>
            </a:r>
            <a:endParaRPr lang="en-GB" dirty="0" smtClean="0"/>
          </a:p>
          <a:p>
            <a:pPr lvl="2"/>
            <a:r>
              <a:rPr lang="en-GB" dirty="0" smtClean="0"/>
              <a:t>Imagine e.g. an all zeros – all ones – all zeros transition as ADC response to the BC0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9960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LVRB replacement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radiation and magnetic field tolerant ACDC power module has been developed which meets, a priori, our </a:t>
            </a:r>
            <a:r>
              <a:rPr lang="en-GB" dirty="0" smtClean="0"/>
              <a:t>electrical requirements</a:t>
            </a:r>
            <a:endParaRPr lang="en-GB" dirty="0" smtClean="0"/>
          </a:p>
          <a:p>
            <a:pPr lvl="1"/>
            <a:r>
              <a:rPr lang="en-GB" dirty="0" smtClean="0"/>
              <a:t>Investigate noise levels with an initial </a:t>
            </a:r>
            <a:r>
              <a:rPr lang="en-GB" dirty="0" smtClean="0"/>
              <a:t>demonstrator; essentially done</a:t>
            </a:r>
          </a:p>
          <a:p>
            <a:pPr lvl="1"/>
            <a:r>
              <a:rPr lang="en-US" dirty="0" smtClean="0"/>
              <a:t>Verify behavior in radiation and magnetic field; started</a:t>
            </a:r>
            <a:endParaRPr lang="en-GB" dirty="0" smtClean="0"/>
          </a:p>
          <a:p>
            <a:pPr lvl="1"/>
            <a:r>
              <a:rPr lang="en-GB" dirty="0" smtClean="0"/>
              <a:t>Develop </a:t>
            </a:r>
            <a:r>
              <a:rPr lang="en-GB" dirty="0" smtClean="0"/>
              <a:t>LVRB respecting the mechanical </a:t>
            </a:r>
            <a:r>
              <a:rPr lang="en-GB" dirty="0" smtClean="0"/>
              <a:t>requirements; first version essentially ready</a:t>
            </a:r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72220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Bulk power system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029200"/>
          </a:xfrm>
        </p:spPr>
        <p:txBody>
          <a:bodyPr/>
          <a:lstStyle/>
          <a:p>
            <a:r>
              <a:rPr lang="en-GB" dirty="0" smtClean="0"/>
              <a:t>Essentially all LHC upgrade projects are planning to use DCDC POL converters in or close to the front end system</a:t>
            </a:r>
          </a:p>
          <a:p>
            <a:r>
              <a:rPr lang="en-GB" dirty="0" smtClean="0"/>
              <a:t>The DCDC converters developed to date allow up to 12V input, essentially non-regulated.</a:t>
            </a:r>
          </a:p>
          <a:p>
            <a:r>
              <a:rPr lang="en-GB" dirty="0" smtClean="0"/>
              <a:t>A common project, similar to the legacy, is started in order to investigate the feasibility of operating COTS bulk power supplies</a:t>
            </a:r>
          </a:p>
          <a:p>
            <a:pPr lvl="1"/>
            <a:r>
              <a:rPr lang="en-GB" dirty="0" smtClean="0"/>
              <a:t>In the service cavern</a:t>
            </a:r>
          </a:p>
          <a:p>
            <a:pPr lvl="2"/>
            <a:r>
              <a:rPr lang="en-US" dirty="0"/>
              <a:t>Radiation level as essentially </a:t>
            </a:r>
            <a:r>
              <a:rPr lang="en-US" dirty="0" smtClean="0"/>
              <a:t>zero</a:t>
            </a:r>
            <a:endParaRPr lang="en-US" dirty="0"/>
          </a:p>
          <a:p>
            <a:pPr lvl="2"/>
            <a:r>
              <a:rPr lang="en-US" dirty="0"/>
              <a:t>Magnetic field </a:t>
            </a:r>
            <a:r>
              <a:rPr lang="en-US" dirty="0" smtClean="0"/>
              <a:t>50 </a:t>
            </a:r>
            <a:r>
              <a:rPr lang="en-US" dirty="0"/>
              <a:t>– </a:t>
            </a:r>
            <a:r>
              <a:rPr lang="en-US" dirty="0" smtClean="0"/>
              <a:t>100 Gauss</a:t>
            </a:r>
            <a:endParaRPr lang="en-GB" dirty="0" smtClean="0"/>
          </a:p>
          <a:p>
            <a:pPr lvl="1"/>
            <a:r>
              <a:rPr lang="en-GB" dirty="0" smtClean="0"/>
              <a:t>In the experimental cavern, e.g. X0</a:t>
            </a:r>
          </a:p>
          <a:p>
            <a:pPr lvl="2"/>
            <a:r>
              <a:rPr lang="en-US" dirty="0" smtClean="0"/>
              <a:t>Radiation level as essentially as in service cavern</a:t>
            </a:r>
          </a:p>
          <a:p>
            <a:pPr lvl="2"/>
            <a:r>
              <a:rPr lang="en-US" dirty="0" smtClean="0"/>
              <a:t>Magnetic field 200 – 400 Gauss; balconies essentially excluded: up to 1200 Gauss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54055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Bias (HV) power system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Essentially, the requirements have not changed, thus the HV power system can be maintained.</a:t>
            </a:r>
          </a:p>
          <a:p>
            <a:pPr lvl="1"/>
            <a:r>
              <a:rPr lang="en-GB" dirty="0" smtClean="0"/>
              <a:t>The key word is “maintained” rather than “kept”</a:t>
            </a:r>
          </a:p>
          <a:p>
            <a:pPr lvl="1"/>
            <a:r>
              <a:rPr lang="en-GB" dirty="0" smtClean="0"/>
              <a:t>The complete system will very likely need to be renewed purely due to age</a:t>
            </a:r>
          </a:p>
          <a:p>
            <a:r>
              <a:rPr lang="en-US" dirty="0" smtClean="0"/>
              <a:t>Profit from the complete YB0 de-installation to review the </a:t>
            </a:r>
            <a:r>
              <a:rPr lang="en-GB" dirty="0" smtClean="0"/>
              <a:t>grounding and shielding implementation in order to become less sensitive to EMI</a:t>
            </a:r>
          </a:p>
          <a:p>
            <a:endParaRPr lang="en-GB" dirty="0" smtClean="0"/>
          </a:p>
          <a:p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9591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 bwMode="auto">
          <a:xfrm>
            <a:off x="5829300" y="1905000"/>
            <a:ext cx="1921540" cy="38100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762000" y="2180050"/>
            <a:ext cx="4819650" cy="353300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Phase 2 ECAL Barrel FE electronics system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6019800" y="2181999"/>
            <a:ext cx="609600" cy="11708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858000" y="3230516"/>
            <a:ext cx="609600" cy="1189084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019800" y="4147487"/>
            <a:ext cx="609600" cy="12790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638800" y="3657600"/>
            <a:ext cx="1219200" cy="304800"/>
            <a:chOff x="5638800" y="3657600"/>
            <a:chExt cx="381000" cy="304800"/>
          </a:xfrm>
        </p:grpSpPr>
        <p:cxnSp>
          <p:nvCxnSpPr>
            <p:cNvPr id="61" name="Straight Arrow Connector 60"/>
            <p:cNvCxnSpPr/>
            <p:nvPr/>
          </p:nvCxnSpPr>
          <p:spPr bwMode="auto">
            <a:xfrm>
              <a:off x="5638800" y="36576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2" name="Straight Arrow Connector 61"/>
            <p:cNvCxnSpPr/>
            <p:nvPr/>
          </p:nvCxnSpPr>
          <p:spPr bwMode="auto">
            <a:xfrm>
              <a:off x="5638800" y="37338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3" name="Straight Arrow Connector 62"/>
            <p:cNvCxnSpPr/>
            <p:nvPr/>
          </p:nvCxnSpPr>
          <p:spPr bwMode="auto">
            <a:xfrm>
              <a:off x="5638800" y="38100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4" name="Straight Arrow Connector 63"/>
            <p:cNvCxnSpPr/>
            <p:nvPr/>
          </p:nvCxnSpPr>
          <p:spPr bwMode="auto">
            <a:xfrm>
              <a:off x="5638800" y="38862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5" name="Straight Arrow Connector 64"/>
            <p:cNvCxnSpPr/>
            <p:nvPr/>
          </p:nvCxnSpPr>
          <p:spPr bwMode="auto">
            <a:xfrm>
              <a:off x="5638800" y="39624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33" name="Group 32"/>
          <p:cNvGrpSpPr/>
          <p:nvPr/>
        </p:nvGrpSpPr>
        <p:grpSpPr>
          <a:xfrm>
            <a:off x="5638800" y="4343400"/>
            <a:ext cx="381000" cy="304800"/>
            <a:chOff x="5638800" y="4343400"/>
            <a:chExt cx="381000" cy="304800"/>
          </a:xfrm>
        </p:grpSpPr>
        <p:cxnSp>
          <p:nvCxnSpPr>
            <p:cNvPr id="66" name="Straight Arrow Connector 65"/>
            <p:cNvCxnSpPr/>
            <p:nvPr/>
          </p:nvCxnSpPr>
          <p:spPr bwMode="auto">
            <a:xfrm>
              <a:off x="5638800" y="43434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7" name="Straight Arrow Connector 66"/>
            <p:cNvCxnSpPr/>
            <p:nvPr/>
          </p:nvCxnSpPr>
          <p:spPr bwMode="auto">
            <a:xfrm>
              <a:off x="5638800" y="44196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8" name="Straight Arrow Connector 67"/>
            <p:cNvCxnSpPr/>
            <p:nvPr/>
          </p:nvCxnSpPr>
          <p:spPr bwMode="auto">
            <a:xfrm>
              <a:off x="5638800" y="44958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69" name="Straight Arrow Connector 68"/>
            <p:cNvCxnSpPr/>
            <p:nvPr/>
          </p:nvCxnSpPr>
          <p:spPr bwMode="auto">
            <a:xfrm>
              <a:off x="5638800" y="45720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70" name="Straight Arrow Connector 69"/>
            <p:cNvCxnSpPr/>
            <p:nvPr/>
          </p:nvCxnSpPr>
          <p:spPr bwMode="auto">
            <a:xfrm>
              <a:off x="5638800" y="46482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1054" name="TextBox 1053"/>
          <p:cNvSpPr txBox="1"/>
          <p:nvPr/>
        </p:nvSpPr>
        <p:spPr>
          <a:xfrm>
            <a:off x="5943600" y="2009745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err="1" smtClean="0"/>
              <a:t>lpGBT</a:t>
            </a:r>
            <a:endParaRPr lang="en-GB" sz="700" dirty="0"/>
          </a:p>
        </p:txBody>
      </p:sp>
      <p:sp>
        <p:nvSpPr>
          <p:cNvPr id="96" name="TextBox 95"/>
          <p:cNvSpPr txBox="1"/>
          <p:nvPr/>
        </p:nvSpPr>
        <p:spPr>
          <a:xfrm>
            <a:off x="6779198" y="3027505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err="1" smtClean="0"/>
              <a:t>lpGBT</a:t>
            </a:r>
            <a:endParaRPr lang="en-GB" sz="700" dirty="0"/>
          </a:p>
        </p:txBody>
      </p:sp>
      <p:sp>
        <p:nvSpPr>
          <p:cNvPr id="97" name="TextBox 96"/>
          <p:cNvSpPr txBox="1"/>
          <p:nvPr/>
        </p:nvSpPr>
        <p:spPr>
          <a:xfrm>
            <a:off x="5943600" y="3990945"/>
            <a:ext cx="43313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err="1" smtClean="0"/>
              <a:t>lpGBT</a:t>
            </a:r>
            <a:endParaRPr lang="en-GB" sz="700" dirty="0"/>
          </a:p>
        </p:txBody>
      </p:sp>
      <p:sp>
        <p:nvSpPr>
          <p:cNvPr id="123" name="Rectangle 122"/>
          <p:cNvSpPr/>
          <p:nvPr/>
        </p:nvSpPr>
        <p:spPr bwMode="auto">
          <a:xfrm>
            <a:off x="3267077" y="3733800"/>
            <a:ext cx="1848103" cy="1524000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ADC</a:t>
            </a:r>
          </a:p>
          <a:p>
            <a:endParaRPr lang="en-GB" dirty="0" smtClean="0"/>
          </a:p>
          <a:p>
            <a:pPr algn="l"/>
            <a:r>
              <a:rPr lang="en-GB" dirty="0" smtClean="0"/>
              <a:t>- I2c interface?</a:t>
            </a:r>
          </a:p>
          <a:p>
            <a:pPr algn="l"/>
            <a:r>
              <a:rPr lang="en-GB" dirty="0" smtClean="0"/>
              <a:t>- Clock phase adjust</a:t>
            </a:r>
          </a:p>
          <a:p>
            <a:pPr marL="171450" indent="-171450" algn="l">
              <a:buFontTx/>
              <a:buChar char="-"/>
            </a:pPr>
            <a:r>
              <a:rPr lang="en-GB" dirty="0" smtClean="0"/>
              <a:t>Synch signal time skew</a:t>
            </a:r>
          </a:p>
          <a:p>
            <a:pPr marL="171450" indent="-171450" algn="l">
              <a:buFontTx/>
              <a:buChar char="-"/>
            </a:pPr>
            <a:r>
              <a:rPr lang="en-GB" dirty="0" smtClean="0"/>
              <a:t>Test pulse skew</a:t>
            </a:r>
          </a:p>
          <a:p>
            <a:pPr marL="171450" indent="-171450" algn="l">
              <a:buFontTx/>
              <a:buChar char="-"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Baseline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DACs?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1428749" y="3733802"/>
            <a:ext cx="1609727" cy="1523998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Pre-Amplifier</a:t>
            </a:r>
          </a:p>
          <a:p>
            <a:endParaRPr lang="en-GB" dirty="0" smtClean="0"/>
          </a:p>
          <a:p>
            <a:pPr marL="171450" indent="-171450" algn="l">
              <a:buFontTx/>
              <a:buChar char="-"/>
            </a:pPr>
            <a:r>
              <a:rPr lang="en-GB" dirty="0" smtClean="0"/>
              <a:t>Test pulse injection</a:t>
            </a:r>
          </a:p>
          <a:p>
            <a:pPr marL="171450" indent="-171450" algn="l">
              <a:buFontTx/>
              <a:buChar char="-"/>
            </a:pPr>
            <a:r>
              <a:rPr lang="en-GB" dirty="0" smtClean="0"/>
              <a:t>I2c interface?</a:t>
            </a:r>
            <a:endParaRPr lang="en-GB" dirty="0"/>
          </a:p>
          <a:p>
            <a:pPr marL="171450" indent="-171450" algn="l">
              <a:buFontTx/>
              <a:buChar char="-"/>
            </a:pPr>
            <a:r>
              <a:rPr lang="en-GB" dirty="0" smtClean="0"/>
              <a:t>Baseline </a:t>
            </a:r>
            <a:r>
              <a:rPr lang="en-GB" dirty="0"/>
              <a:t>DACs?</a:t>
            </a:r>
          </a:p>
          <a:p>
            <a:pPr marL="171450" indent="-171450" algn="l">
              <a:buFontTx/>
              <a:buChar char="-"/>
            </a:pP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7" name="Straight Arrow Connector 46"/>
          <p:cNvCxnSpPr>
            <a:stCxn id="127" idx="3"/>
            <a:endCxn id="123" idx="1"/>
          </p:cNvCxnSpPr>
          <p:nvPr/>
        </p:nvCxnSpPr>
        <p:spPr bwMode="auto">
          <a:xfrm flipV="1">
            <a:off x="3038476" y="4495800"/>
            <a:ext cx="228601" cy="1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endCxn id="127" idx="1"/>
          </p:cNvCxnSpPr>
          <p:nvPr/>
        </p:nvCxnSpPr>
        <p:spPr bwMode="auto">
          <a:xfrm>
            <a:off x="971550" y="4495801"/>
            <a:ext cx="457199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54" name="TextBox 153"/>
          <p:cNvSpPr txBox="1"/>
          <p:nvPr/>
        </p:nvSpPr>
        <p:spPr>
          <a:xfrm>
            <a:off x="747152" y="1938556"/>
            <a:ext cx="6815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 smtClean="0"/>
              <a:t>VFE card</a:t>
            </a:r>
            <a:endParaRPr lang="en-GB" sz="1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769640" y="1676400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 smtClean="0"/>
              <a:t>FE card</a:t>
            </a:r>
            <a:endParaRPr lang="en-GB" sz="1000" dirty="0"/>
          </a:p>
        </p:txBody>
      </p:sp>
      <p:cxnSp>
        <p:nvCxnSpPr>
          <p:cNvPr id="107" name="Straight Arrow Connector 106"/>
          <p:cNvCxnSpPr/>
          <p:nvPr/>
        </p:nvCxnSpPr>
        <p:spPr bwMode="auto">
          <a:xfrm>
            <a:off x="6629400" y="2751688"/>
            <a:ext cx="1597706" cy="7856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8" name="Oval 107"/>
          <p:cNvSpPr/>
          <p:nvPr/>
        </p:nvSpPr>
        <p:spPr bwMode="auto">
          <a:xfrm>
            <a:off x="7843886" y="2590800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9" name="Oval 108"/>
          <p:cNvSpPr/>
          <p:nvPr/>
        </p:nvSpPr>
        <p:spPr bwMode="auto">
          <a:xfrm>
            <a:off x="7920086" y="2590800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7741076" y="2438400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10.24Gbps</a:t>
            </a:r>
            <a:endParaRPr lang="en-GB" sz="700" dirty="0"/>
          </a:p>
        </p:txBody>
      </p:sp>
      <p:grpSp>
        <p:nvGrpSpPr>
          <p:cNvPr id="111" name="Group 110"/>
          <p:cNvGrpSpPr/>
          <p:nvPr/>
        </p:nvGrpSpPr>
        <p:grpSpPr>
          <a:xfrm>
            <a:off x="7465106" y="3276600"/>
            <a:ext cx="851769" cy="321144"/>
            <a:chOff x="6629400" y="2057400"/>
            <a:chExt cx="851769" cy="321144"/>
          </a:xfrm>
        </p:grpSpPr>
        <p:cxnSp>
          <p:nvCxnSpPr>
            <p:cNvPr id="112" name="Straight Arrow Connector 111"/>
            <p:cNvCxnSpPr/>
            <p:nvPr/>
          </p:nvCxnSpPr>
          <p:spPr bwMode="auto">
            <a:xfrm>
              <a:off x="6629400" y="2378544"/>
              <a:ext cx="762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3" name="Oval 112"/>
            <p:cNvSpPr/>
            <p:nvPr/>
          </p:nvSpPr>
          <p:spPr bwMode="auto">
            <a:xfrm>
              <a:off x="70081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0843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905370" y="2057400"/>
              <a:ext cx="57579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700" dirty="0"/>
                <a:t>10.24Gbps</a:t>
              </a:r>
            </a:p>
          </p:txBody>
        </p:sp>
      </p:grpSp>
      <p:cxnSp>
        <p:nvCxnSpPr>
          <p:cNvPr id="125" name="Straight Arrow Connector 124"/>
          <p:cNvCxnSpPr/>
          <p:nvPr/>
        </p:nvCxnSpPr>
        <p:spPr bwMode="auto">
          <a:xfrm>
            <a:off x="6629400" y="4740744"/>
            <a:ext cx="1597706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6" name="Oval 125"/>
          <p:cNvSpPr/>
          <p:nvPr/>
        </p:nvSpPr>
        <p:spPr bwMode="auto">
          <a:xfrm>
            <a:off x="7843886" y="4572000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9" name="Oval 128"/>
          <p:cNvSpPr/>
          <p:nvPr/>
        </p:nvSpPr>
        <p:spPr bwMode="auto">
          <a:xfrm>
            <a:off x="7920086" y="4572000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7741076" y="4419600"/>
            <a:ext cx="57579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/>
              <a:t>10.24Gbps</a:t>
            </a:r>
          </a:p>
        </p:txBody>
      </p:sp>
      <p:cxnSp>
        <p:nvCxnSpPr>
          <p:cNvPr id="132" name="Straight Arrow Connector 131"/>
          <p:cNvCxnSpPr/>
          <p:nvPr/>
        </p:nvCxnSpPr>
        <p:spPr bwMode="auto">
          <a:xfrm>
            <a:off x="7391400" y="3886200"/>
            <a:ext cx="762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</p:cxnSp>
      <p:sp>
        <p:nvSpPr>
          <p:cNvPr id="133" name="Oval 132"/>
          <p:cNvSpPr/>
          <p:nvPr/>
        </p:nvSpPr>
        <p:spPr bwMode="auto">
          <a:xfrm>
            <a:off x="7843886" y="3717456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7920086" y="3717456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7741076" y="3565056"/>
            <a:ext cx="53091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2.56Gbps</a:t>
            </a:r>
            <a:endParaRPr lang="en-GB" sz="700" dirty="0"/>
          </a:p>
        </p:txBody>
      </p:sp>
      <p:sp>
        <p:nvSpPr>
          <p:cNvPr id="140" name="TextBox 139"/>
          <p:cNvSpPr txBox="1"/>
          <p:nvPr/>
        </p:nvSpPr>
        <p:spPr>
          <a:xfrm>
            <a:off x="8303306" y="3762345"/>
            <a:ext cx="4956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Controls</a:t>
            </a:r>
            <a:endParaRPr lang="en-GB" sz="700" dirty="0"/>
          </a:p>
        </p:txBody>
      </p:sp>
      <p:sp>
        <p:nvSpPr>
          <p:cNvPr id="141" name="TextBox 140"/>
          <p:cNvSpPr txBox="1"/>
          <p:nvPr/>
        </p:nvSpPr>
        <p:spPr>
          <a:xfrm>
            <a:off x="8303306" y="3505200"/>
            <a:ext cx="13740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 + control handshake</a:t>
            </a:r>
            <a:endParaRPr lang="en-GB" sz="700" dirty="0"/>
          </a:p>
        </p:txBody>
      </p:sp>
      <p:sp>
        <p:nvSpPr>
          <p:cNvPr id="142" name="TextBox 141"/>
          <p:cNvSpPr txBox="1"/>
          <p:nvPr/>
        </p:nvSpPr>
        <p:spPr>
          <a:xfrm>
            <a:off x="8303306" y="2635689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</a:t>
            </a:r>
            <a:endParaRPr lang="en-GB" sz="700" dirty="0"/>
          </a:p>
        </p:txBody>
      </p:sp>
      <p:sp>
        <p:nvSpPr>
          <p:cNvPr id="145" name="TextBox 144"/>
          <p:cNvSpPr txBox="1"/>
          <p:nvPr/>
        </p:nvSpPr>
        <p:spPr>
          <a:xfrm>
            <a:off x="8303306" y="4616889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</a:t>
            </a:r>
            <a:endParaRPr lang="en-GB" sz="700" dirty="0"/>
          </a:p>
        </p:txBody>
      </p:sp>
      <p:sp>
        <p:nvSpPr>
          <p:cNvPr id="146" name="Rectangle 145"/>
          <p:cNvSpPr/>
          <p:nvPr/>
        </p:nvSpPr>
        <p:spPr bwMode="auto">
          <a:xfrm>
            <a:off x="3752850" y="5867402"/>
            <a:ext cx="3028950" cy="29663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LV regulator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board, </a:t>
            </a:r>
            <a:r>
              <a:rPr lang="en-GB" dirty="0" smtClean="0"/>
              <a:t>with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rad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tol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DCDC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2" name="Straight Arrow Connector 101"/>
          <p:cNvCxnSpPr/>
          <p:nvPr/>
        </p:nvCxnSpPr>
        <p:spPr bwMode="auto">
          <a:xfrm flipH="1">
            <a:off x="3038476" y="4809088"/>
            <a:ext cx="237868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04" name="Straight Arrow Connector 103"/>
          <p:cNvCxnSpPr/>
          <p:nvPr/>
        </p:nvCxnSpPr>
        <p:spPr bwMode="auto">
          <a:xfrm flipV="1">
            <a:off x="5105399" y="4495799"/>
            <a:ext cx="228601" cy="1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5" name="Straight Arrow Connector 104"/>
          <p:cNvCxnSpPr/>
          <p:nvPr/>
        </p:nvCxnSpPr>
        <p:spPr bwMode="auto">
          <a:xfrm flipH="1">
            <a:off x="5095875" y="4816944"/>
            <a:ext cx="237868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sm" len="sm"/>
            <a:tailEnd type="arrow"/>
          </a:ln>
          <a:effectLst/>
        </p:spPr>
      </p:cxnSp>
      <p:cxnSp>
        <p:nvCxnSpPr>
          <p:cNvPr id="117" name="Straight Arrow Connector 116"/>
          <p:cNvCxnSpPr/>
          <p:nvPr/>
        </p:nvCxnSpPr>
        <p:spPr bwMode="auto">
          <a:xfrm flipV="1">
            <a:off x="2232008" y="5257800"/>
            <a:ext cx="0" cy="30480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18" name="Straight Arrow Connector 117"/>
          <p:cNvCxnSpPr/>
          <p:nvPr/>
        </p:nvCxnSpPr>
        <p:spPr bwMode="auto">
          <a:xfrm flipV="1">
            <a:off x="4191128" y="5257800"/>
            <a:ext cx="0" cy="30480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grpSp>
        <p:nvGrpSpPr>
          <p:cNvPr id="119" name="Group 118"/>
          <p:cNvGrpSpPr/>
          <p:nvPr/>
        </p:nvGrpSpPr>
        <p:grpSpPr>
          <a:xfrm>
            <a:off x="5638800" y="4953000"/>
            <a:ext cx="381000" cy="304800"/>
            <a:chOff x="5638800" y="4343400"/>
            <a:chExt cx="381000" cy="304800"/>
          </a:xfrm>
        </p:grpSpPr>
        <p:cxnSp>
          <p:nvCxnSpPr>
            <p:cNvPr id="120" name="Straight Arrow Connector 119"/>
            <p:cNvCxnSpPr/>
            <p:nvPr/>
          </p:nvCxnSpPr>
          <p:spPr bwMode="auto">
            <a:xfrm>
              <a:off x="5638800" y="43434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1" name="Straight Arrow Connector 120"/>
            <p:cNvCxnSpPr/>
            <p:nvPr/>
          </p:nvCxnSpPr>
          <p:spPr bwMode="auto">
            <a:xfrm>
              <a:off x="5638800" y="44196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4" name="Straight Arrow Connector 123"/>
            <p:cNvCxnSpPr/>
            <p:nvPr/>
          </p:nvCxnSpPr>
          <p:spPr bwMode="auto">
            <a:xfrm>
              <a:off x="5638800" y="44958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28" name="Straight Arrow Connector 127"/>
            <p:cNvCxnSpPr/>
            <p:nvPr/>
          </p:nvCxnSpPr>
          <p:spPr bwMode="auto">
            <a:xfrm>
              <a:off x="5638800" y="45720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31" name="Straight Arrow Connector 130"/>
            <p:cNvCxnSpPr/>
            <p:nvPr/>
          </p:nvCxnSpPr>
          <p:spPr bwMode="auto">
            <a:xfrm>
              <a:off x="5638800" y="46482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43" name="Group 142"/>
          <p:cNvGrpSpPr/>
          <p:nvPr/>
        </p:nvGrpSpPr>
        <p:grpSpPr>
          <a:xfrm>
            <a:off x="5638800" y="2895600"/>
            <a:ext cx="381000" cy="304800"/>
            <a:chOff x="5638800" y="4343400"/>
            <a:chExt cx="381000" cy="304800"/>
          </a:xfrm>
        </p:grpSpPr>
        <p:cxnSp>
          <p:nvCxnSpPr>
            <p:cNvPr id="144" name="Straight Arrow Connector 143"/>
            <p:cNvCxnSpPr/>
            <p:nvPr/>
          </p:nvCxnSpPr>
          <p:spPr bwMode="auto">
            <a:xfrm>
              <a:off x="5638800" y="43434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7" name="Straight Arrow Connector 146"/>
            <p:cNvCxnSpPr/>
            <p:nvPr/>
          </p:nvCxnSpPr>
          <p:spPr bwMode="auto">
            <a:xfrm>
              <a:off x="5638800" y="44196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8" name="Straight Arrow Connector 147"/>
            <p:cNvCxnSpPr/>
            <p:nvPr/>
          </p:nvCxnSpPr>
          <p:spPr bwMode="auto">
            <a:xfrm>
              <a:off x="5638800" y="44958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49" name="Straight Arrow Connector 148"/>
            <p:cNvCxnSpPr/>
            <p:nvPr/>
          </p:nvCxnSpPr>
          <p:spPr bwMode="auto">
            <a:xfrm>
              <a:off x="5638800" y="45720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0" name="Straight Arrow Connector 149"/>
            <p:cNvCxnSpPr/>
            <p:nvPr/>
          </p:nvCxnSpPr>
          <p:spPr bwMode="auto">
            <a:xfrm>
              <a:off x="5638800" y="46482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151" name="Group 150"/>
          <p:cNvGrpSpPr/>
          <p:nvPr/>
        </p:nvGrpSpPr>
        <p:grpSpPr>
          <a:xfrm>
            <a:off x="5638800" y="2362200"/>
            <a:ext cx="381000" cy="304800"/>
            <a:chOff x="5638800" y="4343400"/>
            <a:chExt cx="381000" cy="304800"/>
          </a:xfrm>
        </p:grpSpPr>
        <p:cxnSp>
          <p:nvCxnSpPr>
            <p:cNvPr id="152" name="Straight Arrow Connector 151"/>
            <p:cNvCxnSpPr/>
            <p:nvPr/>
          </p:nvCxnSpPr>
          <p:spPr bwMode="auto">
            <a:xfrm>
              <a:off x="5638800" y="43434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3" name="Straight Arrow Connector 152"/>
            <p:cNvCxnSpPr/>
            <p:nvPr/>
          </p:nvCxnSpPr>
          <p:spPr bwMode="auto">
            <a:xfrm>
              <a:off x="5638800" y="44196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6" name="Straight Arrow Connector 155"/>
            <p:cNvCxnSpPr/>
            <p:nvPr/>
          </p:nvCxnSpPr>
          <p:spPr bwMode="auto">
            <a:xfrm>
              <a:off x="5638800" y="44958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7" name="Straight Arrow Connector 156"/>
            <p:cNvCxnSpPr/>
            <p:nvPr/>
          </p:nvCxnSpPr>
          <p:spPr bwMode="auto">
            <a:xfrm>
              <a:off x="5638800" y="45720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cxnSp>
          <p:nvCxnSpPr>
            <p:cNvPr id="158" name="Straight Arrow Connector 157"/>
            <p:cNvCxnSpPr/>
            <p:nvPr/>
          </p:nvCxnSpPr>
          <p:spPr bwMode="auto">
            <a:xfrm>
              <a:off x="5638800" y="4648200"/>
              <a:ext cx="381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77" name="Oval 76"/>
          <p:cNvSpPr/>
          <p:nvPr/>
        </p:nvSpPr>
        <p:spPr bwMode="auto">
          <a:xfrm>
            <a:off x="304800" y="2151221"/>
            <a:ext cx="6001400" cy="4401980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29449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457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Backup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71101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ECAL barrel Phase 2 Upgrade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1073150" y="1219200"/>
            <a:ext cx="7759700" cy="4876800"/>
          </a:xfrm>
        </p:spPr>
        <p:txBody>
          <a:bodyPr/>
          <a:lstStyle/>
          <a:p>
            <a:r>
              <a:rPr lang="en-GB" dirty="0" smtClean="0"/>
              <a:t>Trigger rate up to 750 kHz</a:t>
            </a:r>
          </a:p>
          <a:p>
            <a:pPr lvl="1"/>
            <a:r>
              <a:rPr lang="en-GB" dirty="0" smtClean="0"/>
              <a:t>Legacy max ~150 kHz</a:t>
            </a:r>
          </a:p>
          <a:p>
            <a:r>
              <a:rPr lang="en-GB" dirty="0" smtClean="0"/>
              <a:t>Trigger latency up to 12.5 us</a:t>
            </a:r>
          </a:p>
          <a:p>
            <a:pPr lvl="1"/>
            <a:r>
              <a:rPr lang="en-GB" dirty="0" smtClean="0"/>
              <a:t>Legacy max ~5 us</a:t>
            </a:r>
          </a:p>
          <a:p>
            <a:r>
              <a:rPr lang="en-GB" dirty="0" smtClean="0"/>
              <a:t>Full installation during LHC Long Shutdown 3</a:t>
            </a:r>
          </a:p>
          <a:p>
            <a:r>
              <a:rPr lang="en-GB" dirty="0" smtClean="0"/>
              <a:t>Maintained or improved reliability and availability</a:t>
            </a:r>
          </a:p>
          <a:p>
            <a:r>
              <a:rPr lang="en-GB" dirty="0" smtClean="0"/>
              <a:t>Improved ECAL spike detection and mitigation</a:t>
            </a:r>
          </a:p>
          <a:p>
            <a:r>
              <a:rPr lang="en-US" dirty="0" smtClean="0"/>
              <a:t>Front End specific</a:t>
            </a:r>
          </a:p>
          <a:p>
            <a:pPr lvl="1"/>
            <a:r>
              <a:rPr lang="en-US" dirty="0" smtClean="0"/>
              <a:t>Magnetic field tolerant (4T)</a:t>
            </a:r>
          </a:p>
          <a:p>
            <a:pPr lvl="1"/>
            <a:r>
              <a:rPr lang="en-US" dirty="0" smtClean="0"/>
              <a:t>Radiation tolerant ~5Mrad</a:t>
            </a:r>
            <a:r>
              <a:rPr lang="en-US" dirty="0"/>
              <a:t> </a:t>
            </a:r>
            <a:r>
              <a:rPr lang="en-US" dirty="0" smtClean="0"/>
              <a:t>(1 </a:t>
            </a:r>
            <a:r>
              <a:rPr lang="en-US" dirty="0" err="1" smtClean="0"/>
              <a:t>Mrad</a:t>
            </a:r>
            <a:r>
              <a:rPr lang="en-US" dirty="0" smtClean="0"/>
              <a:t> expected)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593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 clock distribution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029200"/>
          </a:xfrm>
        </p:spPr>
        <p:txBody>
          <a:bodyPr/>
          <a:lstStyle/>
          <a:p>
            <a:r>
              <a:rPr lang="en-GB" dirty="0" smtClean="0"/>
              <a:t>Option 1</a:t>
            </a:r>
          </a:p>
          <a:p>
            <a:pPr lvl="1"/>
            <a:r>
              <a:rPr lang="en-GB" dirty="0" smtClean="0"/>
              <a:t>Use the (non-</a:t>
            </a:r>
            <a:r>
              <a:rPr lang="en-GB" dirty="0" err="1" smtClean="0"/>
              <a:t>skewable</a:t>
            </a:r>
            <a:r>
              <a:rPr lang="en-GB" dirty="0" smtClean="0"/>
              <a:t>) </a:t>
            </a:r>
            <a:r>
              <a:rPr lang="en-GB" dirty="0" err="1" smtClean="0"/>
              <a:t>eLink</a:t>
            </a:r>
            <a:r>
              <a:rPr lang="en-GB" dirty="0" smtClean="0"/>
              <a:t> clocks as the only clock in the ADC / QIE (sampling, internally multiplied for </a:t>
            </a:r>
            <a:r>
              <a:rPr lang="en-GB" dirty="0" err="1" smtClean="0"/>
              <a:t>eLink</a:t>
            </a:r>
            <a:r>
              <a:rPr lang="en-GB" dirty="0" smtClean="0"/>
              <a:t> transmission)</a:t>
            </a:r>
          </a:p>
          <a:p>
            <a:pPr lvl="1"/>
            <a:r>
              <a:rPr lang="en-GB" dirty="0" smtClean="0"/>
              <a:t>Implement a clock skew function in each ADC in order to align sampling to beam</a:t>
            </a:r>
          </a:p>
          <a:p>
            <a:pPr lvl="2"/>
            <a:r>
              <a:rPr lang="en-GB" dirty="0" smtClean="0"/>
              <a:t>Requires a control interface, e.g. i2c</a:t>
            </a:r>
          </a:p>
          <a:p>
            <a:r>
              <a:rPr lang="en-GB" dirty="0" smtClean="0"/>
              <a:t>Option 2</a:t>
            </a:r>
          </a:p>
          <a:p>
            <a:pPr lvl="1"/>
            <a:r>
              <a:rPr lang="en-GB" dirty="0" smtClean="0"/>
              <a:t>Develop a clock fan-out chip with </a:t>
            </a:r>
            <a:r>
              <a:rPr lang="en-GB" dirty="0"/>
              <a:t>a clock skew function </a:t>
            </a:r>
            <a:r>
              <a:rPr lang="en-GB" dirty="0" smtClean="0"/>
              <a:t>for each output</a:t>
            </a:r>
          </a:p>
          <a:p>
            <a:pPr lvl="2"/>
            <a:r>
              <a:rPr lang="en-GB" dirty="0" smtClean="0"/>
              <a:t>Here, the ADC is somewhat (but not much) simpler but an additional ASIC is required</a:t>
            </a:r>
          </a:p>
          <a:p>
            <a:r>
              <a:rPr lang="en-GB" dirty="0" smtClean="0"/>
              <a:t>Option 1 appears attractive as it safely solves essentially all problems with a </a:t>
            </a:r>
            <a:r>
              <a:rPr lang="en-GB" dirty="0" smtClean="0"/>
              <a:t>smaller </a:t>
            </a:r>
            <a:r>
              <a:rPr lang="en-GB" dirty="0" smtClean="0"/>
              <a:t>number of ASICs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30784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ECAL barrel Phase 2 Upgrade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High on the wish list</a:t>
            </a:r>
            <a:endParaRPr lang="en-GB" dirty="0"/>
          </a:p>
        </p:txBody>
      </p:sp>
      <p:sp>
        <p:nvSpPr>
          <p:cNvPr id="13" name="Content Placeholder 1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029200"/>
          </a:xfrm>
        </p:spPr>
        <p:txBody>
          <a:bodyPr/>
          <a:lstStyle/>
          <a:p>
            <a:r>
              <a:rPr lang="en-GB" dirty="0" smtClean="0"/>
              <a:t>Re-optimize front end ASIC parameters in order to maintain performance despite crystal and APD degradation due to radiation damage</a:t>
            </a:r>
          </a:p>
          <a:p>
            <a:r>
              <a:rPr lang="en-GB" dirty="0"/>
              <a:t>Decrease the physical volume required for </a:t>
            </a:r>
            <a:r>
              <a:rPr lang="en-GB" dirty="0" smtClean="0"/>
              <a:t>services on YB0</a:t>
            </a:r>
            <a:endParaRPr lang="en-GB" dirty="0"/>
          </a:p>
          <a:p>
            <a:pPr lvl="1"/>
            <a:r>
              <a:rPr lang="en-GB" dirty="0" smtClean="0"/>
              <a:t>E.g. by decreasing the Low Voltage Current delivered to the Front End and thus use thinner or less cables</a:t>
            </a:r>
          </a:p>
          <a:p>
            <a:pPr lvl="1"/>
            <a:r>
              <a:rPr lang="en-US" dirty="0" smtClean="0"/>
              <a:t>E.g. by decreasing power consumption in the front end and thus use thinner cooling lines</a:t>
            </a:r>
          </a:p>
          <a:p>
            <a:r>
              <a:rPr lang="en-US" dirty="0" smtClean="0"/>
              <a:t>Review front end grounding and shielding scheme in order to make the system less sensitive to EMI</a:t>
            </a:r>
            <a:endParaRPr lang="en-GB" dirty="0" smtClean="0"/>
          </a:p>
          <a:p>
            <a:r>
              <a:rPr lang="en-GB" dirty="0" smtClean="0"/>
              <a:t>Solid failure mitigation scheme</a:t>
            </a:r>
          </a:p>
          <a:p>
            <a:pPr lvl="1"/>
            <a:r>
              <a:rPr lang="en-GB" dirty="0" smtClean="0"/>
              <a:t>E.g. avoid dependence between neighbours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841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 bwMode="auto">
          <a:xfrm>
            <a:off x="5829300" y="1905000"/>
            <a:ext cx="952500" cy="3810002"/>
          </a:xfrm>
          <a:prstGeom prst="rect">
            <a:avLst/>
          </a:prstGeom>
          <a:solidFill>
            <a:schemeClr val="bg2">
              <a:lumMod val="9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8" name="Rectangle 87"/>
          <p:cNvSpPr/>
          <p:nvPr/>
        </p:nvSpPr>
        <p:spPr bwMode="auto">
          <a:xfrm>
            <a:off x="3752850" y="4143346"/>
            <a:ext cx="1809750" cy="1571656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smtClean="0"/>
              <a:t>Phase 2 ECAL Barrel FE electronics system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dirty="0" smtClean="0"/>
              <a:t>- Design idea</a:t>
            </a:r>
            <a:endParaRPr lang="en-GB" dirty="0"/>
          </a:p>
        </p:txBody>
      </p:sp>
      <p:sp>
        <p:nvSpPr>
          <p:cNvPr id="1045" name="Content Placeholder 1044"/>
          <p:cNvSpPr>
            <a:spLocks noGrp="1"/>
          </p:cNvSpPr>
          <p:nvPr>
            <p:ph idx="1"/>
          </p:nvPr>
        </p:nvSpPr>
        <p:spPr>
          <a:xfrm>
            <a:off x="381000" y="1066800"/>
            <a:ext cx="4800600" cy="2819400"/>
          </a:xfrm>
        </p:spPr>
        <p:txBody>
          <a:bodyPr/>
          <a:lstStyle/>
          <a:p>
            <a:r>
              <a:rPr lang="en-GB" sz="2000" dirty="0" smtClean="0"/>
              <a:t>Modularity</a:t>
            </a:r>
          </a:p>
          <a:p>
            <a:pPr lvl="1"/>
            <a:r>
              <a:rPr lang="en-GB" sz="1600" dirty="0" smtClean="0"/>
              <a:t>1 channel for readout and trigger</a:t>
            </a:r>
          </a:p>
          <a:p>
            <a:pPr lvl="1"/>
            <a:r>
              <a:rPr lang="en-GB" sz="1600" dirty="0" smtClean="0"/>
              <a:t>As legacy for services (bias, LV)</a:t>
            </a:r>
          </a:p>
          <a:p>
            <a:r>
              <a:rPr lang="en-GB" sz="2000" dirty="0" smtClean="0"/>
              <a:t>Features</a:t>
            </a:r>
          </a:p>
          <a:p>
            <a:pPr lvl="1"/>
            <a:r>
              <a:rPr lang="en-GB" sz="1600" dirty="0" smtClean="0"/>
              <a:t>Trigger-less (streaming)</a:t>
            </a:r>
            <a:endParaRPr lang="en-GB" sz="1600" dirty="0" smtClean="0"/>
          </a:p>
          <a:p>
            <a:r>
              <a:rPr lang="en-GB" sz="1800" dirty="0" smtClean="0"/>
              <a:t>Requires 10 </a:t>
            </a:r>
            <a:r>
              <a:rPr lang="en-GB" sz="1800" dirty="0" err="1" smtClean="0"/>
              <a:t>Gbps</a:t>
            </a:r>
            <a:r>
              <a:rPr lang="en-GB" sz="1800" dirty="0" smtClean="0"/>
              <a:t> GBT</a:t>
            </a:r>
          </a:p>
          <a:p>
            <a:pPr lvl="1"/>
            <a:r>
              <a:rPr lang="en-GB" sz="1600" dirty="0" smtClean="0"/>
              <a:t>4 </a:t>
            </a:r>
            <a:r>
              <a:rPr lang="en-GB" sz="1600" dirty="0" smtClean="0"/>
              <a:t>fibres </a:t>
            </a:r>
            <a:r>
              <a:rPr lang="en-GB" sz="1600" dirty="0" smtClean="0"/>
              <a:t>per legacy </a:t>
            </a:r>
            <a:r>
              <a:rPr lang="en-GB" sz="1600" dirty="0" smtClean="0"/>
              <a:t>tower with 80 </a:t>
            </a:r>
            <a:r>
              <a:rPr lang="en-GB" sz="1600" dirty="0" err="1" smtClean="0"/>
              <a:t>Msamples</a:t>
            </a:r>
            <a:r>
              <a:rPr lang="en-GB" sz="1600" dirty="0" smtClean="0"/>
              <a:t>, 8 </a:t>
            </a:r>
            <a:r>
              <a:rPr lang="en-GB" sz="1600" dirty="0" err="1" smtClean="0"/>
              <a:t>fibers</a:t>
            </a:r>
            <a:r>
              <a:rPr lang="en-GB" sz="1600" dirty="0" smtClean="0"/>
              <a:t> for 160 </a:t>
            </a:r>
            <a:r>
              <a:rPr lang="en-GB" sz="1600" dirty="0" err="1" smtClean="0"/>
              <a:t>Msamples</a:t>
            </a:r>
            <a:r>
              <a:rPr lang="en-GB" sz="1600" dirty="0" smtClean="0"/>
              <a:t> and HP timing</a:t>
            </a:r>
            <a:endParaRPr lang="en-GB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3000" y="1905000"/>
            <a:ext cx="18473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22" name="Rectangle 21"/>
          <p:cNvSpPr/>
          <p:nvPr/>
        </p:nvSpPr>
        <p:spPr bwMode="auto">
          <a:xfrm>
            <a:off x="6019800" y="2181999"/>
            <a:ext cx="609600" cy="1170801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3" name="Rectangle 22"/>
          <p:cNvSpPr/>
          <p:nvPr/>
        </p:nvSpPr>
        <p:spPr bwMode="auto">
          <a:xfrm>
            <a:off x="6019800" y="3461687"/>
            <a:ext cx="609600" cy="576913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sp>
        <p:nvSpPr>
          <p:cNvPr id="24" name="Rectangle 23"/>
          <p:cNvSpPr/>
          <p:nvPr/>
        </p:nvSpPr>
        <p:spPr bwMode="auto">
          <a:xfrm>
            <a:off x="6019800" y="4147487"/>
            <a:ext cx="609600" cy="1279057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/>
              <a:t>HSSer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1043" name="Straight Arrow Connector 1042"/>
          <p:cNvCxnSpPr/>
          <p:nvPr/>
        </p:nvCxnSpPr>
        <p:spPr bwMode="auto">
          <a:xfrm>
            <a:off x="5638800" y="22860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2" name="Straight Arrow Connector 51"/>
          <p:cNvCxnSpPr/>
          <p:nvPr/>
        </p:nvCxnSpPr>
        <p:spPr bwMode="auto">
          <a:xfrm>
            <a:off x="5638800" y="23622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3" name="Straight Arrow Connector 52"/>
          <p:cNvCxnSpPr/>
          <p:nvPr/>
        </p:nvCxnSpPr>
        <p:spPr bwMode="auto">
          <a:xfrm>
            <a:off x="5638800" y="24384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4" name="Straight Arrow Connector 53"/>
          <p:cNvCxnSpPr/>
          <p:nvPr/>
        </p:nvCxnSpPr>
        <p:spPr bwMode="auto">
          <a:xfrm>
            <a:off x="5638800" y="25146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5" name="Straight Arrow Connector 54"/>
          <p:cNvCxnSpPr/>
          <p:nvPr/>
        </p:nvCxnSpPr>
        <p:spPr bwMode="auto">
          <a:xfrm>
            <a:off x="5638800" y="25908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6" name="Straight Arrow Connector 55"/>
          <p:cNvCxnSpPr/>
          <p:nvPr/>
        </p:nvCxnSpPr>
        <p:spPr bwMode="auto">
          <a:xfrm>
            <a:off x="5638800" y="29718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7" name="Straight Arrow Connector 56"/>
          <p:cNvCxnSpPr/>
          <p:nvPr/>
        </p:nvCxnSpPr>
        <p:spPr bwMode="auto">
          <a:xfrm>
            <a:off x="5638800" y="30480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8" name="Straight Arrow Connector 57"/>
          <p:cNvCxnSpPr/>
          <p:nvPr/>
        </p:nvCxnSpPr>
        <p:spPr bwMode="auto">
          <a:xfrm>
            <a:off x="5638800" y="31242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9" name="Straight Arrow Connector 58"/>
          <p:cNvCxnSpPr/>
          <p:nvPr/>
        </p:nvCxnSpPr>
        <p:spPr bwMode="auto">
          <a:xfrm>
            <a:off x="5638800" y="32004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0" name="Straight Arrow Connector 59"/>
          <p:cNvCxnSpPr/>
          <p:nvPr/>
        </p:nvCxnSpPr>
        <p:spPr bwMode="auto">
          <a:xfrm>
            <a:off x="5638800" y="32766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1" name="Straight Arrow Connector 60"/>
          <p:cNvCxnSpPr/>
          <p:nvPr/>
        </p:nvCxnSpPr>
        <p:spPr bwMode="auto">
          <a:xfrm>
            <a:off x="5638800" y="36576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2" name="Straight Arrow Connector 61"/>
          <p:cNvCxnSpPr/>
          <p:nvPr/>
        </p:nvCxnSpPr>
        <p:spPr bwMode="auto">
          <a:xfrm>
            <a:off x="5638800" y="37338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3" name="Straight Arrow Connector 62"/>
          <p:cNvCxnSpPr/>
          <p:nvPr/>
        </p:nvCxnSpPr>
        <p:spPr bwMode="auto">
          <a:xfrm>
            <a:off x="5638800" y="38100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4" name="Straight Arrow Connector 63"/>
          <p:cNvCxnSpPr/>
          <p:nvPr/>
        </p:nvCxnSpPr>
        <p:spPr bwMode="auto">
          <a:xfrm>
            <a:off x="5638800" y="38862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5" name="Straight Arrow Connector 64"/>
          <p:cNvCxnSpPr/>
          <p:nvPr/>
        </p:nvCxnSpPr>
        <p:spPr bwMode="auto">
          <a:xfrm>
            <a:off x="5638800" y="39624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6" name="Straight Arrow Connector 65"/>
          <p:cNvCxnSpPr/>
          <p:nvPr/>
        </p:nvCxnSpPr>
        <p:spPr bwMode="auto">
          <a:xfrm>
            <a:off x="5638800" y="43434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7" name="Straight Arrow Connector 66"/>
          <p:cNvCxnSpPr/>
          <p:nvPr/>
        </p:nvCxnSpPr>
        <p:spPr bwMode="auto">
          <a:xfrm>
            <a:off x="5638800" y="44196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8" name="Straight Arrow Connector 67"/>
          <p:cNvCxnSpPr/>
          <p:nvPr/>
        </p:nvCxnSpPr>
        <p:spPr bwMode="auto">
          <a:xfrm>
            <a:off x="5638800" y="44958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9" name="Straight Arrow Connector 68"/>
          <p:cNvCxnSpPr/>
          <p:nvPr/>
        </p:nvCxnSpPr>
        <p:spPr bwMode="auto">
          <a:xfrm>
            <a:off x="5638800" y="45720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0" name="Straight Arrow Connector 69"/>
          <p:cNvCxnSpPr/>
          <p:nvPr/>
        </p:nvCxnSpPr>
        <p:spPr bwMode="auto">
          <a:xfrm>
            <a:off x="5638800" y="4648200"/>
            <a:ext cx="381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1" name="Straight Arrow Connector 70"/>
          <p:cNvCxnSpPr/>
          <p:nvPr/>
        </p:nvCxnSpPr>
        <p:spPr bwMode="auto">
          <a:xfrm>
            <a:off x="5562600" y="5029200"/>
            <a:ext cx="4572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2" name="Straight Arrow Connector 71"/>
          <p:cNvCxnSpPr/>
          <p:nvPr/>
        </p:nvCxnSpPr>
        <p:spPr bwMode="auto">
          <a:xfrm>
            <a:off x="5562600" y="5105400"/>
            <a:ext cx="4572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3" name="Straight Arrow Connector 72"/>
          <p:cNvCxnSpPr/>
          <p:nvPr/>
        </p:nvCxnSpPr>
        <p:spPr bwMode="auto">
          <a:xfrm>
            <a:off x="5562600" y="5181600"/>
            <a:ext cx="4572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4" name="Straight Arrow Connector 73"/>
          <p:cNvCxnSpPr/>
          <p:nvPr/>
        </p:nvCxnSpPr>
        <p:spPr bwMode="auto">
          <a:xfrm>
            <a:off x="5562600" y="5257800"/>
            <a:ext cx="4572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54" name="TextBox 1053"/>
          <p:cNvSpPr txBox="1"/>
          <p:nvPr/>
        </p:nvSpPr>
        <p:spPr>
          <a:xfrm>
            <a:off x="5943600" y="2009745"/>
            <a:ext cx="3626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GBT</a:t>
            </a:r>
            <a:endParaRPr lang="en-GB" sz="700" dirty="0"/>
          </a:p>
        </p:txBody>
      </p:sp>
      <p:sp>
        <p:nvSpPr>
          <p:cNvPr id="96" name="TextBox 95"/>
          <p:cNvSpPr txBox="1"/>
          <p:nvPr/>
        </p:nvSpPr>
        <p:spPr>
          <a:xfrm>
            <a:off x="5943600" y="3305145"/>
            <a:ext cx="3626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GBT</a:t>
            </a:r>
            <a:endParaRPr lang="en-GB" sz="700" dirty="0"/>
          </a:p>
        </p:txBody>
      </p:sp>
      <p:sp>
        <p:nvSpPr>
          <p:cNvPr id="97" name="TextBox 96"/>
          <p:cNvSpPr txBox="1"/>
          <p:nvPr/>
        </p:nvSpPr>
        <p:spPr>
          <a:xfrm>
            <a:off x="5943600" y="3990945"/>
            <a:ext cx="3626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GBT</a:t>
            </a:r>
            <a:endParaRPr lang="en-GB" sz="700" dirty="0"/>
          </a:p>
        </p:txBody>
      </p:sp>
      <p:sp>
        <p:nvSpPr>
          <p:cNvPr id="123" name="Rectangle 122"/>
          <p:cNvSpPr/>
          <p:nvPr/>
        </p:nvSpPr>
        <p:spPr bwMode="auto">
          <a:xfrm>
            <a:off x="4800600" y="5197944"/>
            <a:ext cx="609600" cy="288456"/>
          </a:xfrm>
          <a:prstGeom prst="rect">
            <a:avLst/>
          </a:prstGeom>
          <a:solidFill>
            <a:srgbClr val="FFC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ADC?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7" name="Rectangle 126"/>
          <p:cNvSpPr/>
          <p:nvPr/>
        </p:nvSpPr>
        <p:spPr bwMode="auto">
          <a:xfrm>
            <a:off x="3886200" y="5197944"/>
            <a:ext cx="609600" cy="288456"/>
          </a:xfrm>
          <a:prstGeom prst="rect">
            <a:avLst/>
          </a:prstGeom>
          <a:solidFill>
            <a:srgbClr val="FFFF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 smtClean="0"/>
              <a:t>PreAmp</a:t>
            </a:r>
            <a:r>
              <a:rPr lang="en-GB" dirty="0" smtClean="0"/>
              <a:t>?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cxnSp>
        <p:nvCxnSpPr>
          <p:cNvPr id="45" name="Straight Arrow Connector 44"/>
          <p:cNvCxnSpPr>
            <a:stCxn id="123" idx="3"/>
          </p:cNvCxnSpPr>
          <p:nvPr/>
        </p:nvCxnSpPr>
        <p:spPr bwMode="auto">
          <a:xfrm>
            <a:off x="5410200" y="5342172"/>
            <a:ext cx="6096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7" name="Straight Arrow Connector 46"/>
          <p:cNvCxnSpPr>
            <a:stCxn id="127" idx="3"/>
            <a:endCxn id="123" idx="1"/>
          </p:cNvCxnSpPr>
          <p:nvPr/>
        </p:nvCxnSpPr>
        <p:spPr bwMode="auto">
          <a:xfrm>
            <a:off x="4495800" y="5342172"/>
            <a:ext cx="3048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9" name="Straight Arrow Connector 48"/>
          <p:cNvCxnSpPr>
            <a:endCxn id="127" idx="1"/>
          </p:cNvCxnSpPr>
          <p:nvPr/>
        </p:nvCxnSpPr>
        <p:spPr bwMode="auto">
          <a:xfrm>
            <a:off x="3619500" y="5342172"/>
            <a:ext cx="2667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35" name="Rectangle 134"/>
          <p:cNvSpPr/>
          <p:nvPr/>
        </p:nvSpPr>
        <p:spPr bwMode="auto">
          <a:xfrm>
            <a:off x="2743200" y="4969344"/>
            <a:ext cx="609600" cy="2884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PD1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2667000" y="4829145"/>
            <a:ext cx="3626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APD</a:t>
            </a:r>
            <a:endParaRPr lang="en-GB" sz="700" dirty="0"/>
          </a:p>
        </p:txBody>
      </p:sp>
      <p:sp>
        <p:nvSpPr>
          <p:cNvPr id="137" name="Rectangle 136"/>
          <p:cNvSpPr/>
          <p:nvPr/>
        </p:nvSpPr>
        <p:spPr bwMode="auto">
          <a:xfrm>
            <a:off x="2743200" y="5426544"/>
            <a:ext cx="609600" cy="288456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PD2</a:t>
            </a:r>
          </a:p>
        </p:txBody>
      </p:sp>
      <p:sp>
        <p:nvSpPr>
          <p:cNvPr id="138" name="TextBox 137"/>
          <p:cNvSpPr txBox="1"/>
          <p:nvPr/>
        </p:nvSpPr>
        <p:spPr>
          <a:xfrm>
            <a:off x="2667000" y="5286345"/>
            <a:ext cx="362600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APD</a:t>
            </a:r>
            <a:endParaRPr lang="en-GB" sz="700" dirty="0"/>
          </a:p>
        </p:txBody>
      </p:sp>
      <p:cxnSp>
        <p:nvCxnSpPr>
          <p:cNvPr id="78" name="Straight Connector 77"/>
          <p:cNvCxnSpPr>
            <a:stCxn id="135" idx="3"/>
          </p:cNvCxnSpPr>
          <p:nvPr/>
        </p:nvCxnSpPr>
        <p:spPr bwMode="auto">
          <a:xfrm>
            <a:off x="3352800" y="5113572"/>
            <a:ext cx="266700" cy="8171"/>
          </a:xfrm>
          <a:prstGeom prst="line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0" name="Straight Connector 79"/>
          <p:cNvCxnSpPr>
            <a:stCxn id="137" idx="3"/>
          </p:cNvCxnSpPr>
          <p:nvPr/>
        </p:nvCxnSpPr>
        <p:spPr bwMode="auto">
          <a:xfrm>
            <a:off x="3352800" y="5570772"/>
            <a:ext cx="266700" cy="0"/>
          </a:xfrm>
          <a:prstGeom prst="line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82" name="Straight Connector 81"/>
          <p:cNvCxnSpPr/>
          <p:nvPr/>
        </p:nvCxnSpPr>
        <p:spPr bwMode="auto">
          <a:xfrm>
            <a:off x="3619500" y="5121743"/>
            <a:ext cx="0" cy="449029"/>
          </a:xfrm>
          <a:prstGeom prst="line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83" name="Rectangle 82"/>
          <p:cNvSpPr/>
          <p:nvPr/>
        </p:nvSpPr>
        <p:spPr bwMode="auto">
          <a:xfrm>
            <a:off x="914400" y="4969344"/>
            <a:ext cx="1676400" cy="745657"/>
          </a:xfrm>
          <a:prstGeom prst="rect">
            <a:avLst/>
          </a:prstGeom>
          <a:solidFill>
            <a:srgbClr val="CCFFFF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PbW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crystal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672050" y="3886200"/>
            <a:ext cx="68159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 smtClean="0"/>
              <a:t>VFE card</a:t>
            </a:r>
            <a:endParaRPr lang="en-GB" sz="1000" dirty="0"/>
          </a:p>
        </p:txBody>
      </p:sp>
      <p:sp>
        <p:nvSpPr>
          <p:cNvPr id="155" name="TextBox 154"/>
          <p:cNvSpPr txBox="1"/>
          <p:nvPr/>
        </p:nvSpPr>
        <p:spPr>
          <a:xfrm>
            <a:off x="5769640" y="1676400"/>
            <a:ext cx="58862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000" dirty="0" smtClean="0"/>
              <a:t>FE card</a:t>
            </a:r>
            <a:endParaRPr lang="en-GB" sz="1000" dirty="0"/>
          </a:p>
        </p:txBody>
      </p:sp>
      <p:sp>
        <p:nvSpPr>
          <p:cNvPr id="94" name="Rectangle 93"/>
          <p:cNvSpPr/>
          <p:nvPr/>
        </p:nvSpPr>
        <p:spPr bwMode="auto">
          <a:xfrm>
            <a:off x="3886200" y="4724400"/>
            <a:ext cx="1524000" cy="2884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err="1" smtClean="0"/>
              <a:t>PreAmp</a:t>
            </a:r>
            <a:r>
              <a:rPr lang="en-GB" dirty="0" smtClean="0"/>
              <a:t>/ADC?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01" name="Rectangle 100"/>
          <p:cNvSpPr/>
          <p:nvPr/>
        </p:nvSpPr>
        <p:spPr bwMode="auto">
          <a:xfrm>
            <a:off x="3886200" y="4267200"/>
            <a:ext cx="1524000" cy="28845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r>
              <a:rPr lang="en-GB" dirty="0" smtClean="0"/>
              <a:t>QIE?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6629400" y="2438400"/>
            <a:ext cx="851769" cy="321144"/>
            <a:chOff x="6629400" y="2057400"/>
            <a:chExt cx="851769" cy="321144"/>
          </a:xfrm>
        </p:grpSpPr>
        <p:cxnSp>
          <p:nvCxnSpPr>
            <p:cNvPr id="107" name="Straight Arrow Connector 106"/>
            <p:cNvCxnSpPr/>
            <p:nvPr/>
          </p:nvCxnSpPr>
          <p:spPr bwMode="auto">
            <a:xfrm>
              <a:off x="6629400" y="2378544"/>
              <a:ext cx="762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08" name="Oval 107"/>
            <p:cNvSpPr/>
            <p:nvPr/>
          </p:nvSpPr>
          <p:spPr bwMode="auto">
            <a:xfrm>
              <a:off x="70081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09" name="Oval 108"/>
            <p:cNvSpPr/>
            <p:nvPr/>
          </p:nvSpPr>
          <p:spPr bwMode="auto">
            <a:xfrm>
              <a:off x="70843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6905370" y="2057400"/>
              <a:ext cx="57579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700" dirty="0" smtClean="0"/>
                <a:t>10.24</a:t>
              </a:r>
              <a:r>
                <a:rPr lang="en-GB" sz="700" dirty="0" smtClean="0"/>
                <a:t>Gbps</a:t>
              </a:r>
              <a:endParaRPr lang="en-GB" sz="700" dirty="0"/>
            </a:p>
          </p:txBody>
        </p:sp>
      </p:grpSp>
      <p:grpSp>
        <p:nvGrpSpPr>
          <p:cNvPr id="111" name="Group 110"/>
          <p:cNvGrpSpPr/>
          <p:nvPr/>
        </p:nvGrpSpPr>
        <p:grpSpPr>
          <a:xfrm>
            <a:off x="6629400" y="3276600"/>
            <a:ext cx="851769" cy="321144"/>
            <a:chOff x="6629400" y="2057400"/>
            <a:chExt cx="851769" cy="321144"/>
          </a:xfrm>
        </p:grpSpPr>
        <p:cxnSp>
          <p:nvCxnSpPr>
            <p:cNvPr id="112" name="Straight Arrow Connector 111"/>
            <p:cNvCxnSpPr/>
            <p:nvPr/>
          </p:nvCxnSpPr>
          <p:spPr bwMode="auto">
            <a:xfrm>
              <a:off x="6629400" y="2378544"/>
              <a:ext cx="762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13" name="Oval 112"/>
            <p:cNvSpPr/>
            <p:nvPr/>
          </p:nvSpPr>
          <p:spPr bwMode="auto">
            <a:xfrm>
              <a:off x="70081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4" name="Oval 113"/>
            <p:cNvSpPr/>
            <p:nvPr/>
          </p:nvSpPr>
          <p:spPr bwMode="auto">
            <a:xfrm>
              <a:off x="70843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6905370" y="2057400"/>
              <a:ext cx="57579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700" dirty="0" smtClean="0"/>
                <a:t>10.24Gbps</a:t>
              </a:r>
              <a:endParaRPr lang="en-GB" sz="700" dirty="0"/>
            </a:p>
          </p:txBody>
        </p:sp>
      </p:grpSp>
      <p:grpSp>
        <p:nvGrpSpPr>
          <p:cNvPr id="122" name="Group 121"/>
          <p:cNvGrpSpPr/>
          <p:nvPr/>
        </p:nvGrpSpPr>
        <p:grpSpPr>
          <a:xfrm>
            <a:off x="6629400" y="4419600"/>
            <a:ext cx="851769" cy="321144"/>
            <a:chOff x="6629400" y="2057400"/>
            <a:chExt cx="851769" cy="321144"/>
          </a:xfrm>
        </p:grpSpPr>
        <p:cxnSp>
          <p:nvCxnSpPr>
            <p:cNvPr id="125" name="Straight Arrow Connector 124"/>
            <p:cNvCxnSpPr/>
            <p:nvPr/>
          </p:nvCxnSpPr>
          <p:spPr bwMode="auto">
            <a:xfrm>
              <a:off x="6629400" y="2378544"/>
              <a:ext cx="762000" cy="0"/>
            </a:xfrm>
            <a:prstGeom prst="straightConnector1">
              <a:avLst/>
            </a:prstGeom>
            <a:solidFill>
              <a:schemeClr val="folHlink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  <p:sp>
          <p:nvSpPr>
            <p:cNvPr id="126" name="Oval 125"/>
            <p:cNvSpPr/>
            <p:nvPr/>
          </p:nvSpPr>
          <p:spPr bwMode="auto">
            <a:xfrm>
              <a:off x="70081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29" name="Oval 128"/>
            <p:cNvSpPr/>
            <p:nvPr/>
          </p:nvSpPr>
          <p:spPr bwMode="auto">
            <a:xfrm>
              <a:off x="7084380" y="2209800"/>
              <a:ext cx="154620" cy="160888"/>
            </a:xfrm>
            <a:prstGeom prst="ellipse">
              <a:avLst/>
            </a:prstGeom>
            <a:noFill/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>
              <a:off x="6905370" y="2057400"/>
              <a:ext cx="575799" cy="20005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en-GB" sz="700" dirty="0" smtClean="0"/>
                <a:t>10.24Gbps</a:t>
              </a:r>
              <a:endParaRPr lang="en-GB" sz="700" dirty="0"/>
            </a:p>
          </p:txBody>
        </p:sp>
      </p:grpSp>
      <p:cxnSp>
        <p:nvCxnSpPr>
          <p:cNvPr id="132" name="Straight Arrow Connector 131"/>
          <p:cNvCxnSpPr/>
          <p:nvPr/>
        </p:nvCxnSpPr>
        <p:spPr bwMode="auto">
          <a:xfrm>
            <a:off x="6553200" y="3886200"/>
            <a:ext cx="762000" cy="0"/>
          </a:xfrm>
          <a:prstGeom prst="straightConnector1">
            <a:avLst/>
          </a:prstGeom>
          <a:solidFill>
            <a:schemeClr val="folHlink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</p:cxnSp>
      <p:sp>
        <p:nvSpPr>
          <p:cNvPr id="133" name="Oval 132"/>
          <p:cNvSpPr/>
          <p:nvPr/>
        </p:nvSpPr>
        <p:spPr bwMode="auto">
          <a:xfrm>
            <a:off x="7008180" y="3717456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4" name="Oval 133"/>
          <p:cNvSpPr/>
          <p:nvPr/>
        </p:nvSpPr>
        <p:spPr bwMode="auto">
          <a:xfrm>
            <a:off x="7084380" y="3717456"/>
            <a:ext cx="154620" cy="160888"/>
          </a:xfrm>
          <a:prstGeom prst="ellipse">
            <a:avLst/>
          </a:prstGeom>
          <a:noFill/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9" name="TextBox 138"/>
          <p:cNvSpPr txBox="1"/>
          <p:nvPr/>
        </p:nvSpPr>
        <p:spPr>
          <a:xfrm>
            <a:off x="6905370" y="3565056"/>
            <a:ext cx="53091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2.56Gbps</a:t>
            </a:r>
            <a:endParaRPr lang="en-GB" sz="700" dirty="0"/>
          </a:p>
        </p:txBody>
      </p:sp>
      <p:sp>
        <p:nvSpPr>
          <p:cNvPr id="140" name="TextBox 139"/>
          <p:cNvSpPr txBox="1"/>
          <p:nvPr/>
        </p:nvSpPr>
        <p:spPr>
          <a:xfrm>
            <a:off x="7467600" y="3762345"/>
            <a:ext cx="495649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Controls</a:t>
            </a:r>
            <a:endParaRPr lang="en-GB" sz="700" dirty="0"/>
          </a:p>
        </p:txBody>
      </p:sp>
      <p:sp>
        <p:nvSpPr>
          <p:cNvPr id="141" name="TextBox 140"/>
          <p:cNvSpPr txBox="1"/>
          <p:nvPr/>
        </p:nvSpPr>
        <p:spPr>
          <a:xfrm>
            <a:off x="7467600" y="3505200"/>
            <a:ext cx="1374094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 + control handshake</a:t>
            </a:r>
            <a:endParaRPr lang="en-GB" sz="700" dirty="0"/>
          </a:p>
        </p:txBody>
      </p:sp>
      <p:sp>
        <p:nvSpPr>
          <p:cNvPr id="142" name="TextBox 141"/>
          <p:cNvSpPr txBox="1"/>
          <p:nvPr/>
        </p:nvSpPr>
        <p:spPr>
          <a:xfrm>
            <a:off x="7467600" y="2635689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</a:t>
            </a:r>
            <a:endParaRPr lang="en-GB" sz="700" dirty="0"/>
          </a:p>
        </p:txBody>
      </p:sp>
      <p:sp>
        <p:nvSpPr>
          <p:cNvPr id="145" name="TextBox 144"/>
          <p:cNvSpPr txBox="1"/>
          <p:nvPr/>
        </p:nvSpPr>
        <p:spPr>
          <a:xfrm>
            <a:off x="7467600" y="4616889"/>
            <a:ext cx="641522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700" dirty="0" smtClean="0"/>
              <a:t>Data stream</a:t>
            </a:r>
            <a:endParaRPr lang="en-GB" sz="700" dirty="0"/>
          </a:p>
        </p:txBody>
      </p:sp>
      <p:sp>
        <p:nvSpPr>
          <p:cNvPr id="146" name="Rectangle 145"/>
          <p:cNvSpPr/>
          <p:nvPr/>
        </p:nvSpPr>
        <p:spPr bwMode="auto">
          <a:xfrm>
            <a:off x="3752850" y="5867402"/>
            <a:ext cx="3028950" cy="296630"/>
          </a:xfrm>
          <a:prstGeom prst="rect">
            <a:avLst/>
          </a:prstGeom>
          <a:solidFill>
            <a:srgbClr val="FF0000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LV regulator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board,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e.g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3 to 6 </a:t>
            </a:r>
            <a:r>
              <a:rPr kumimoji="0" lang="en-GB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rad </a:t>
            </a:r>
            <a:r>
              <a:rPr kumimoji="0" lang="en-GB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tol</a:t>
            </a:r>
            <a:r>
              <a:rPr kumimoji="0" lang="en-GB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rPr>
              <a:t> DCDC</a:t>
            </a:r>
            <a:endParaRPr kumimoji="0" lang="en-GB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3" name="Oval 2"/>
          <p:cNvSpPr/>
          <p:nvPr/>
        </p:nvSpPr>
        <p:spPr bwMode="auto">
          <a:xfrm>
            <a:off x="3048000" y="3476655"/>
            <a:ext cx="3258200" cy="3076545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9104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External 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YB0 and YE1+- services will be completely removed early in LS3</a:t>
            </a:r>
          </a:p>
          <a:p>
            <a:pPr lvl="1"/>
            <a:r>
              <a:rPr lang="en-GB" dirty="0" smtClean="0"/>
              <a:t>Cables, fibres and pipes cut in 1m pieces by a team without silk gloves and discarded</a:t>
            </a:r>
          </a:p>
          <a:p>
            <a:r>
              <a:rPr lang="en-US" dirty="0" smtClean="0"/>
              <a:t>As a consequence essentially all cables between UXC55 and USC55 will have to be replaced</a:t>
            </a:r>
          </a:p>
          <a:p>
            <a:pPr lvl="1"/>
            <a:r>
              <a:rPr lang="en-US" dirty="0" smtClean="0"/>
              <a:t>Essentially fibers and HV cables for the EB</a:t>
            </a:r>
          </a:p>
          <a:p>
            <a:r>
              <a:rPr lang="en-US" dirty="0" smtClean="0"/>
              <a:t>One full year for 36 </a:t>
            </a:r>
            <a:r>
              <a:rPr lang="en-US" dirty="0" err="1" smtClean="0"/>
              <a:t>Supermodule</a:t>
            </a:r>
            <a:r>
              <a:rPr lang="en-US" dirty="0" smtClean="0"/>
              <a:t> removal, re-work, and re-installation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643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Internal </a:t>
            </a:r>
            <a:r>
              <a:rPr lang="en-GB" dirty="0" smtClean="0"/>
              <a:t>constraints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9144000" cy="5181600"/>
          </a:xfrm>
        </p:spPr>
        <p:txBody>
          <a:bodyPr/>
          <a:lstStyle/>
          <a:p>
            <a:r>
              <a:rPr lang="en-GB" dirty="0" smtClean="0"/>
              <a:t>Modularity</a:t>
            </a:r>
          </a:p>
          <a:p>
            <a:pPr lvl="1"/>
            <a:r>
              <a:rPr lang="en-GB" dirty="0" smtClean="0"/>
              <a:t>25 readout channels organized as 5 phi strips</a:t>
            </a:r>
          </a:p>
          <a:p>
            <a:pPr lvl="1"/>
            <a:r>
              <a:rPr lang="en-GB" dirty="0" smtClean="0"/>
              <a:t>APD and low voltage connectors fully defined</a:t>
            </a:r>
          </a:p>
          <a:p>
            <a:r>
              <a:rPr lang="en-US" dirty="0" smtClean="0"/>
              <a:t>VFE and LVRB form factor known</a:t>
            </a:r>
          </a:p>
          <a:p>
            <a:pPr lvl="1"/>
            <a:r>
              <a:rPr lang="en-US" dirty="0" smtClean="0"/>
              <a:t>3D limits including hard connection to cooling system</a:t>
            </a:r>
          </a:p>
          <a:p>
            <a:pPr lvl="1"/>
            <a:r>
              <a:rPr lang="en-US" dirty="0" smtClean="0"/>
              <a:t>Motherboard (APD) connector fully defined</a:t>
            </a:r>
          </a:p>
          <a:p>
            <a:pPr lvl="1"/>
            <a:r>
              <a:rPr lang="en-US" dirty="0" smtClean="0"/>
              <a:t>Need good reasons to change the FE connector</a:t>
            </a:r>
          </a:p>
          <a:p>
            <a:r>
              <a:rPr lang="en-US" dirty="0" smtClean="0"/>
              <a:t>FE form factor known</a:t>
            </a:r>
          </a:p>
          <a:p>
            <a:pPr lvl="1"/>
            <a:r>
              <a:rPr lang="en-US" dirty="0" smtClean="0"/>
              <a:t>2D limits</a:t>
            </a:r>
          </a:p>
          <a:p>
            <a:pPr lvl="1"/>
            <a:r>
              <a:rPr lang="en-US" dirty="0" smtClean="0"/>
              <a:t>Again, need </a:t>
            </a:r>
            <a:r>
              <a:rPr lang="en-US" dirty="0"/>
              <a:t>good reasons to change the </a:t>
            </a:r>
            <a:r>
              <a:rPr lang="en-US" dirty="0" smtClean="0"/>
              <a:t>VFE connector</a:t>
            </a:r>
          </a:p>
          <a:p>
            <a:r>
              <a:rPr lang="en-US" dirty="0" smtClean="0"/>
              <a:t>Power budget within legacy limits, essentially 2W per channel; Goal perfectly within reach is 1W per channel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206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External </a:t>
            </a:r>
            <a:r>
              <a:rPr lang="en-GB" dirty="0" smtClean="0"/>
              <a:t>aid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257800"/>
          </a:xfrm>
        </p:spPr>
        <p:txBody>
          <a:bodyPr/>
          <a:lstStyle/>
          <a:p>
            <a:r>
              <a:rPr lang="en-GB" dirty="0" smtClean="0"/>
              <a:t>Applicable and useful c</a:t>
            </a:r>
            <a:r>
              <a:rPr lang="en-GB" dirty="0" smtClean="0"/>
              <a:t>ommon </a:t>
            </a:r>
            <a:r>
              <a:rPr lang="en-GB" dirty="0" smtClean="0"/>
              <a:t>developments</a:t>
            </a:r>
          </a:p>
          <a:p>
            <a:pPr lvl="1"/>
            <a:r>
              <a:rPr lang="en-GB" dirty="0" err="1" smtClean="0"/>
              <a:t>lpGBT</a:t>
            </a:r>
            <a:r>
              <a:rPr lang="en-GB" dirty="0" smtClean="0"/>
              <a:t> @ </a:t>
            </a:r>
            <a:r>
              <a:rPr lang="en-GB" dirty="0" smtClean="0"/>
              <a:t>10.24 / 2.56 </a:t>
            </a:r>
            <a:r>
              <a:rPr lang="en-GB" dirty="0" err="1" smtClean="0"/>
              <a:t>Gbps</a:t>
            </a:r>
            <a:endParaRPr lang="en-GB" dirty="0" smtClean="0"/>
          </a:p>
          <a:p>
            <a:pPr lvl="2"/>
            <a:r>
              <a:rPr lang="en-GB" dirty="0" smtClean="0"/>
              <a:t>Development ongoing, cost estimated to 35 CHF</a:t>
            </a:r>
            <a:endParaRPr lang="en-GB" dirty="0" smtClean="0"/>
          </a:p>
          <a:p>
            <a:pPr lvl="1"/>
            <a:r>
              <a:rPr lang="en-GB" dirty="0" smtClean="0"/>
              <a:t>Versatile </a:t>
            </a:r>
            <a:r>
              <a:rPr lang="en-GB" dirty="0" smtClean="0"/>
              <a:t>link +</a:t>
            </a:r>
            <a:endParaRPr lang="en-GB" dirty="0" smtClean="0"/>
          </a:p>
          <a:p>
            <a:pPr lvl="2"/>
            <a:r>
              <a:rPr lang="en-GB" dirty="0"/>
              <a:t>Development </a:t>
            </a:r>
            <a:r>
              <a:rPr lang="en-GB" dirty="0" smtClean="0"/>
              <a:t>ongoing, cost estimated to 100 USD per connection (rad hard optics plus </a:t>
            </a:r>
            <a:r>
              <a:rPr lang="en-GB" dirty="0" err="1" smtClean="0"/>
              <a:t>fiber</a:t>
            </a:r>
            <a:r>
              <a:rPr lang="en-GB" dirty="0" smtClean="0"/>
              <a:t>, OD parts excluded)</a:t>
            </a:r>
            <a:endParaRPr lang="en-GB" dirty="0"/>
          </a:p>
          <a:p>
            <a:pPr lvl="1"/>
            <a:r>
              <a:rPr lang="en-GB" dirty="0" smtClean="0"/>
              <a:t>Low </a:t>
            </a:r>
            <a:r>
              <a:rPr lang="en-GB" dirty="0" smtClean="0"/>
              <a:t>voltage regulator</a:t>
            </a:r>
          </a:p>
          <a:p>
            <a:pPr lvl="2"/>
            <a:r>
              <a:rPr lang="en-GB" dirty="0" smtClean="0"/>
              <a:t>Radiation and magnetic field tolerant DCDC converter in </a:t>
            </a:r>
            <a:r>
              <a:rPr lang="en-GB" dirty="0" smtClean="0"/>
              <a:t>production, development of enhanced ASIC ongoing, module available for 35 CHF</a:t>
            </a:r>
            <a:endParaRPr lang="en-GB" dirty="0" smtClean="0"/>
          </a:p>
          <a:p>
            <a:pPr lvl="1"/>
            <a:r>
              <a:rPr lang="en-US" dirty="0" smtClean="0"/>
              <a:t>Radiation tolerance qualified tool kit fo</a:t>
            </a:r>
            <a:r>
              <a:rPr lang="en-US" dirty="0" smtClean="0"/>
              <a:t>r TSMC 130nm and 65nm available</a:t>
            </a:r>
          </a:p>
          <a:p>
            <a:pPr lvl="2"/>
            <a:r>
              <a:rPr lang="en-US" dirty="0" smtClean="0"/>
              <a:t>Including e.g. </a:t>
            </a:r>
            <a:r>
              <a:rPr lang="en-US" dirty="0" err="1" smtClean="0"/>
              <a:t>eLink</a:t>
            </a:r>
            <a:r>
              <a:rPr lang="en-US" dirty="0" smtClean="0"/>
              <a:t> macros for ADC – GBT integration</a:t>
            </a:r>
          </a:p>
          <a:p>
            <a:endParaRPr lang="en-US" dirty="0" smtClean="0"/>
          </a:p>
          <a:p>
            <a:r>
              <a:rPr lang="en-US" dirty="0" smtClean="0"/>
              <a:t>CMS ECAL may want to contribute to these multi-institutional / multi-national projects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57898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Development Timeline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9144000" cy="5029200"/>
          </a:xfrm>
        </p:spPr>
        <p:txBody>
          <a:bodyPr/>
          <a:lstStyle/>
          <a:p>
            <a:r>
              <a:rPr lang="en-US" sz="2000" dirty="0" smtClean="0"/>
              <a:t>Kick-off about a year ago</a:t>
            </a:r>
          </a:p>
          <a:p>
            <a:r>
              <a:rPr lang="en-US" sz="2000" dirty="0" smtClean="0"/>
              <a:t>This workshop</a:t>
            </a:r>
          </a:p>
          <a:p>
            <a:pPr lvl="1"/>
            <a:r>
              <a:rPr lang="en-US" sz="2000" dirty="0"/>
              <a:t>E</a:t>
            </a:r>
            <a:r>
              <a:rPr lang="en-US" sz="2000" dirty="0" smtClean="0"/>
              <a:t>ssentially about VFE specification and strategy for technology selection</a:t>
            </a:r>
          </a:p>
          <a:p>
            <a:r>
              <a:rPr lang="en-US" sz="2000" dirty="0" smtClean="0"/>
              <a:t>Comprehensive review June 2016</a:t>
            </a:r>
          </a:p>
          <a:p>
            <a:pPr lvl="1"/>
            <a:r>
              <a:rPr lang="en-US" sz="2000" dirty="0" smtClean="0"/>
              <a:t>Essentially a report from this workshop and current actions</a:t>
            </a:r>
          </a:p>
          <a:p>
            <a:r>
              <a:rPr lang="en-US" sz="2000" dirty="0" smtClean="0"/>
              <a:t>December 2016</a:t>
            </a:r>
          </a:p>
          <a:p>
            <a:pPr lvl="1"/>
            <a:r>
              <a:rPr lang="en-US" sz="2000" dirty="0" smtClean="0"/>
              <a:t>Baseline VFE design</a:t>
            </a:r>
          </a:p>
          <a:p>
            <a:pPr lvl="1"/>
            <a:r>
              <a:rPr lang="en-US" sz="2000" dirty="0" smtClean="0"/>
              <a:t>Demonstration of FE DCDC power feasibility</a:t>
            </a:r>
          </a:p>
          <a:p>
            <a:r>
              <a:rPr lang="en-US" sz="2000" dirty="0" smtClean="0"/>
              <a:t>September 2017</a:t>
            </a:r>
          </a:p>
          <a:p>
            <a:pPr lvl="1"/>
            <a:r>
              <a:rPr lang="en-US" sz="2000" dirty="0" smtClean="0"/>
              <a:t>TDR</a:t>
            </a:r>
          </a:p>
          <a:p>
            <a:pPr lvl="1"/>
            <a:r>
              <a:rPr lang="en-US" sz="2000" dirty="0" smtClean="0"/>
              <a:t>Here we have to demonstrate that we know what we need, what to do and that the resources are sufficient to deliver the project on time</a:t>
            </a:r>
          </a:p>
          <a:p>
            <a:pPr lvl="1"/>
            <a:endParaRPr lang="en-GB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EB phase 2 electronics upgrade 20160512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1681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LpGBT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3150" y="1066800"/>
            <a:ext cx="7759700" cy="5257800"/>
          </a:xfrm>
        </p:spPr>
        <p:txBody>
          <a:bodyPr/>
          <a:lstStyle/>
          <a:p>
            <a:r>
              <a:rPr lang="en-GB" dirty="0" smtClean="0"/>
              <a:t>Down-link: 2.56 Gb/s (64 –bit frame)</a:t>
            </a:r>
          </a:p>
          <a:p>
            <a:pPr lvl="1"/>
            <a:r>
              <a:rPr lang="en-GB" dirty="0" smtClean="0"/>
              <a:t>User bandwidth with FEC12: 1.44 Gb/s or 36 bits / 40MHz clock</a:t>
            </a:r>
          </a:p>
          <a:p>
            <a:r>
              <a:rPr lang="en-GB" dirty="0" smtClean="0"/>
              <a:t>Up-link: 10.24 Gb/s (256 –bit frame)</a:t>
            </a:r>
          </a:p>
          <a:p>
            <a:pPr lvl="1"/>
            <a:r>
              <a:rPr lang="en-GB" dirty="0" smtClean="0"/>
              <a:t>User bandwidth	</a:t>
            </a:r>
          </a:p>
          <a:p>
            <a:pPr lvl="2"/>
            <a:r>
              <a:rPr lang="en-GB" dirty="0" smtClean="0"/>
              <a:t>FEC12: 8 Gb/s</a:t>
            </a:r>
          </a:p>
          <a:p>
            <a:pPr lvl="2"/>
            <a:r>
              <a:rPr lang="en-GB" dirty="0" smtClean="0"/>
              <a:t>FEC5: 9.13 Gb/s</a:t>
            </a:r>
          </a:p>
          <a:p>
            <a:r>
              <a:rPr lang="en-GB" dirty="0"/>
              <a:t>Phase/Frequency programmable clocks</a:t>
            </a:r>
          </a:p>
          <a:p>
            <a:pPr lvl="1"/>
            <a:r>
              <a:rPr lang="en-GB" dirty="0"/>
              <a:t>4 independent clocks with 50ps phase resolution</a:t>
            </a:r>
          </a:p>
          <a:p>
            <a:pPr lvl="1"/>
            <a:r>
              <a:rPr lang="en-GB" dirty="0"/>
              <a:t>Frequencies: 40 / 80 / 160 / 320 / 640 / 1280 </a:t>
            </a:r>
            <a:r>
              <a:rPr lang="en-GB" dirty="0" smtClean="0"/>
              <a:t>MHz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EB phase 2 electronics upgrade 20160512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M. Hansen, CERN. magnus.hansen@cern.ch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780620"/>
      </p:ext>
    </p:extLst>
  </p:cSld>
  <p:clrMapOvr>
    <a:masterClrMapping/>
  </p:clrMapOvr>
</p:sld>
</file>

<file path=ppt/theme/theme1.xml><?xml version="1.0" encoding="utf-8"?>
<a:theme xmlns:a="http://schemas.openxmlformats.org/drawingml/2006/main" name="!desktop.fo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!desktop.fo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folHlink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2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!desktop.fol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!desktop.fol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!desktop.fol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1574266772</TotalTime>
  <Pages>1</Pages>
  <Words>1658</Words>
  <Application>Microsoft Office PowerPoint</Application>
  <PresentationFormat>A4 Paper (210x297 mm)</PresentationFormat>
  <Paragraphs>249</Paragraphs>
  <Slides>20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Monotype Sorts</vt:lpstr>
      <vt:lpstr>Times New Roman</vt:lpstr>
      <vt:lpstr>!desktop.fol</vt:lpstr>
      <vt:lpstr>CMS HL-LHC EM Calorimeter Upgrade</vt:lpstr>
      <vt:lpstr>ECAL barrel Phase 2 Upgrade Requirements</vt:lpstr>
      <vt:lpstr>ECAL barrel Phase 2 Upgrade High on the wish list</vt:lpstr>
      <vt:lpstr>Phase 2 ECAL Barrel FE electronics system - Design idea</vt:lpstr>
      <vt:lpstr>External constraints</vt:lpstr>
      <vt:lpstr>Internal constraints</vt:lpstr>
      <vt:lpstr>External aid</vt:lpstr>
      <vt:lpstr>Development Timeline</vt:lpstr>
      <vt:lpstr>LpGBT</vt:lpstr>
      <vt:lpstr>LpGBT</vt:lpstr>
      <vt:lpstr>Link and bit counts</vt:lpstr>
      <vt:lpstr>Link and bit counts</vt:lpstr>
      <vt:lpstr>VFE to FE Data transmission</vt:lpstr>
      <vt:lpstr>LVRB replacement</vt:lpstr>
      <vt:lpstr>Bulk power system</vt:lpstr>
      <vt:lpstr>Bias (HV) power system</vt:lpstr>
      <vt:lpstr>Phase 2 ECAL Barrel FE electronics system</vt:lpstr>
      <vt:lpstr>End</vt:lpstr>
      <vt:lpstr>Backup</vt:lpstr>
      <vt:lpstr>FE clock distribution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</dc:title>
  <dc:subject>RE4 ESR</dc:subject>
  <dc:creator>Magnus Hansen</dc:creator>
  <cp:keywords>ESR;EDR follow-up</cp:keywords>
  <cp:lastModifiedBy>Magnus Hansen</cp:lastModifiedBy>
  <cp:revision>3238</cp:revision>
  <cp:lastPrinted>2014-03-17T10:53:46Z</cp:lastPrinted>
  <dcterms:created xsi:type="dcterms:W3CDTF">1999-04-07T17:38:41Z</dcterms:created>
  <dcterms:modified xsi:type="dcterms:W3CDTF">2016-05-10T17:41:36Z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2</vt:i4>
  </property>
  <property fmtid="{D5CDD505-2E9C-101B-9397-08002B2CF9AE}" pid="3" name="GraphicType">
    <vt:i4>1</vt:i4>
  </property>
  <property fmtid="{D5CDD505-2E9C-101B-9397-08002B2CF9AE}" pid="4" name="Compression">
    <vt:i4>100</vt:i4>
  </property>
  <property fmtid="{D5CDD505-2E9C-101B-9397-08002B2CF9AE}" pid="5" name="ScreenSize">
    <vt:i4>2</vt:i4>
  </property>
  <property fmtid="{D5CDD505-2E9C-101B-9397-08002B2CF9AE}" pid="6" name="ScreenUsage">
    <vt:i4>3</vt:i4>
  </property>
  <property fmtid="{D5CDD505-2E9C-101B-9397-08002B2CF9AE}" pid="7" name="MailAddress">
    <vt:lpwstr>magnus.hansen@cern.ch</vt:lpwstr>
  </property>
  <property fmtid="{D5CDD505-2E9C-101B-9397-08002B2CF9AE}" pid="8" name="HomePage">
    <vt:lpwstr/>
  </property>
  <property fmtid="{D5CDD505-2E9C-101B-9397-08002B2CF9AE}" pid="9" name="Other">
    <vt:lpwstr/>
  </property>
  <property fmtid="{D5CDD505-2E9C-101B-9397-08002B2CF9AE}" pid="10" name="DownloadOriginal">
    <vt:bool>true</vt:bool>
  </property>
  <property fmtid="{D5CDD505-2E9C-101B-9397-08002B2CF9AE}" pid="11" name="DownloadIEButton">
    <vt:bool>false</vt:bool>
  </property>
  <property fmtid="{D5CDD505-2E9C-101B-9397-08002B2CF9AE}" pid="12" name="UseBrowserColor">
    <vt:bool>true</vt:bool>
  </property>
  <property fmtid="{D5CDD505-2E9C-101B-9397-08002B2CF9AE}" pid="13" name="BackColor">
    <vt:i4>15132390</vt:i4>
  </property>
  <property fmtid="{D5CDD505-2E9C-101B-9397-08002B2CF9AE}" pid="14" name="TextColor">
    <vt:i4>0</vt:i4>
  </property>
  <property fmtid="{D5CDD505-2E9C-101B-9397-08002B2CF9AE}" pid="15" name="LinkColor">
    <vt:i4>16711782</vt:i4>
  </property>
  <property fmtid="{D5CDD505-2E9C-101B-9397-08002B2CF9AE}" pid="16" name="VisitedColor">
    <vt:i4>10040268</vt:i4>
  </property>
  <property fmtid="{D5CDD505-2E9C-101B-9397-08002B2CF9AE}" pid="17" name="TransparentButton">
    <vt:i4>0</vt:i4>
  </property>
  <property fmtid="{D5CDD505-2E9C-101B-9397-08002B2CF9AE}" pid="18" name="ButtonType">
    <vt:i4>3</vt:i4>
  </property>
  <property fmtid="{D5CDD505-2E9C-101B-9397-08002B2CF9AE}" pid="19" name="ShowNotes">
    <vt:bool>false</vt:bool>
  </property>
  <property fmtid="{D5CDD505-2E9C-101B-9397-08002B2CF9AE}" pid="20" name="NavBtnPos">
    <vt:i4>1</vt:i4>
  </property>
  <property fmtid="{D5CDD505-2E9C-101B-9397-08002B2CF9AE}" pid="21" name="OutputDir">
    <vt:lpwstr>I:\Work</vt:lpwstr>
  </property>
</Properties>
</file>