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5"/>
  </p:notesMasterIdLst>
  <p:sldIdLst>
    <p:sldId id="256" r:id="rId2"/>
    <p:sldId id="329" r:id="rId3"/>
    <p:sldId id="333" r:id="rId4"/>
    <p:sldId id="326" r:id="rId5"/>
    <p:sldId id="314" r:id="rId6"/>
    <p:sldId id="325" r:id="rId7"/>
    <p:sldId id="334" r:id="rId8"/>
    <p:sldId id="330" r:id="rId9"/>
    <p:sldId id="319" r:id="rId10"/>
    <p:sldId id="320" r:id="rId11"/>
    <p:sldId id="318" r:id="rId12"/>
    <p:sldId id="336" r:id="rId13"/>
    <p:sldId id="335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66"/>
    <a:srgbClr val="7F7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704" autoAdjust="0"/>
  </p:normalViewPr>
  <p:slideViewPr>
    <p:cSldViewPr>
      <p:cViewPr varScale="1">
        <p:scale>
          <a:sx n="81" d="100"/>
          <a:sy n="81" d="100"/>
        </p:scale>
        <p:origin x="955" y="5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2826" y="-11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image" Target="../media/image1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3E65225-66F4-4DB6-A7F4-C0D9FF5892D6}" type="datetimeFigureOut">
              <a:rPr lang="en-US"/>
              <a:pPr>
                <a:defRPr/>
              </a:pPr>
              <a:t>5/12/2016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904A626-18D8-4EDF-9740-9508EB357C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526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AC2676E-3B51-4501-96F6-62E29277FF09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963647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1071563" y="285750"/>
            <a:ext cx="7715250" cy="1000125"/>
          </a:xfrm>
          <a:prstGeom prst="rect">
            <a:avLst/>
          </a:prstGeom>
          <a:gradFill flip="none" rotWithShape="1">
            <a:gsLst>
              <a:gs pos="0">
                <a:srgbClr val="99FF33">
                  <a:tint val="66000"/>
                  <a:satMod val="160000"/>
                </a:srgbClr>
              </a:gs>
              <a:gs pos="50000">
                <a:srgbClr val="99FF33">
                  <a:tint val="44500"/>
                  <a:satMod val="160000"/>
                </a:srgbClr>
              </a:gs>
              <a:gs pos="100000">
                <a:srgbClr val="99FF33">
                  <a:tint val="23500"/>
                  <a:satMod val="160000"/>
                </a:srgbClr>
              </a:gs>
            </a:gsLst>
            <a:lin ang="10800000" scaled="1"/>
            <a:tileRect/>
          </a:gradFill>
        </p:spPr>
        <p:txBody>
          <a:bodyPr anchor="ctr" anchorCtr="1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</a:endParaRPr>
          </a:p>
        </p:txBody>
      </p:sp>
      <p:graphicFrame>
        <p:nvGraphicFramePr>
          <p:cNvPr id="3" name="Object 6"/>
          <p:cNvGraphicFramePr>
            <a:graphicFrameLocks noChangeAspect="1"/>
          </p:cNvGraphicFramePr>
          <p:nvPr/>
        </p:nvGraphicFramePr>
        <p:xfrm>
          <a:off x="361950" y="304800"/>
          <a:ext cx="852488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29" name="PHOTO-PAINT" r:id="rId3" imgW="636818" imgH="734383" progId="CorelPHOTOPAINT.Image.13">
                  <p:embed/>
                </p:oleObj>
              </mc:Choice>
              <mc:Fallback>
                <p:oleObj name="PHOTO-PAINT" r:id="rId3" imgW="636818" imgH="734383" progId="CorelPHOTOPAINT.Image.1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1950" y="304800"/>
                        <a:ext cx="852488" cy="981075"/>
                      </a:xfrm>
                      <a:prstGeom prst="rect">
                        <a:avLst/>
                      </a:prstGeom>
                      <a:solidFill>
                        <a:srgbClr val="00FF00"/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Picture 11" descr="CMS_logo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77163" y="300038"/>
            <a:ext cx="985837" cy="985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683568" y="285751"/>
            <a:ext cx="8280920" cy="622970"/>
          </a:xfrm>
          <a:prstGeom prst="rect">
            <a:avLst/>
          </a:prstGeom>
          <a:gradFill flip="none" rotWithShape="1">
            <a:gsLst>
              <a:gs pos="0">
                <a:srgbClr val="99FF33">
                  <a:tint val="66000"/>
                  <a:satMod val="160000"/>
                </a:srgbClr>
              </a:gs>
              <a:gs pos="50000">
                <a:srgbClr val="99FF33">
                  <a:tint val="44500"/>
                  <a:satMod val="160000"/>
                </a:srgbClr>
              </a:gs>
              <a:gs pos="100000">
                <a:srgbClr val="99FF33">
                  <a:tint val="23500"/>
                  <a:satMod val="160000"/>
                </a:srgbClr>
              </a:gs>
            </a:gsLst>
            <a:lin ang="10800000" scaled="1"/>
            <a:tileRect/>
          </a:gradFill>
        </p:spPr>
        <p:txBody>
          <a:bodyPr anchor="ctr" anchorCtr="1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b="1" dirty="0">
              <a:ln w="11430"/>
              <a:gradFill>
                <a:gsLst>
                  <a:gs pos="0">
                    <a:srgbClr val="C00000"/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 scaled="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</a:endParaRPr>
          </a:p>
        </p:txBody>
      </p:sp>
      <p:graphicFrame>
        <p:nvGraphicFramePr>
          <p:cNvPr id="4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4474903"/>
              </p:ext>
            </p:extLst>
          </p:nvPr>
        </p:nvGraphicFramePr>
        <p:xfrm>
          <a:off x="179512" y="304800"/>
          <a:ext cx="524354" cy="6039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59" name="PHOTO-PAINT" r:id="rId3" imgW="636818" imgH="734383" progId="CorelPHOTOPAINT.Image.13">
                  <p:embed/>
                </p:oleObj>
              </mc:Choice>
              <mc:Fallback>
                <p:oleObj name="PHOTO-PAINT" r:id="rId3" imgW="636818" imgH="734383" progId="CorelPHOTOPAINT.Image.1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304800"/>
                        <a:ext cx="524354" cy="603921"/>
                      </a:xfrm>
                      <a:prstGeom prst="rect">
                        <a:avLst/>
                      </a:prstGeom>
                      <a:solidFill>
                        <a:srgbClr val="00FF00"/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11" descr="CMS_logo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50646" y="300039"/>
            <a:ext cx="613842" cy="613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Date Placeholder 5"/>
          <p:cNvSpPr txBox="1">
            <a:spLocks/>
          </p:cNvSpPr>
          <p:nvPr userDrawn="1"/>
        </p:nvSpPr>
        <p:spPr>
          <a:xfrm>
            <a:off x="179512" y="6669360"/>
            <a:ext cx="2714625" cy="216024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000" b="1">
                <a:latin typeface="+mn-lt"/>
              </a:defRPr>
            </a:lvl1pPr>
          </a:lstStyle>
          <a:p>
            <a:pPr>
              <a:defRPr/>
            </a:pPr>
            <a:r>
              <a:rPr lang="en-US" sz="700" dirty="0" smtClean="0"/>
              <a:t>VFE phase II upgrade workshop, CEA </a:t>
            </a:r>
            <a:r>
              <a:rPr lang="en-US" sz="700" dirty="0" err="1" smtClean="0"/>
              <a:t>Saclay</a:t>
            </a:r>
            <a:r>
              <a:rPr lang="en-US" sz="700" dirty="0" smtClean="0"/>
              <a:t>, 11-13 May 2016</a:t>
            </a:r>
            <a:endParaRPr lang="en-GB" sz="700" dirty="0"/>
          </a:p>
        </p:txBody>
      </p:sp>
      <p:sp>
        <p:nvSpPr>
          <p:cNvPr id="7" name="Slide Number Placeholder 6"/>
          <p:cNvSpPr txBox="1">
            <a:spLocks/>
          </p:cNvSpPr>
          <p:nvPr userDrawn="1"/>
        </p:nvSpPr>
        <p:spPr>
          <a:xfrm>
            <a:off x="6958013" y="6669360"/>
            <a:ext cx="1900237" cy="180404"/>
          </a:xfrm>
          <a:prstGeom prst="rect">
            <a:avLst/>
          </a:prstGeo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b="1">
                <a:latin typeface="+mn-lt"/>
              </a:defRPr>
            </a:lvl1pPr>
          </a:lstStyle>
          <a:p>
            <a:pPr>
              <a:defRPr/>
            </a:pPr>
            <a:fld id="{BE3B502D-FC9F-4E33-9E24-5E77ECF13701}" type="slidenum">
              <a:rPr lang="en-GB" sz="700" smtClean="0"/>
              <a:pPr>
                <a:defRPr/>
              </a:pPr>
              <a:t>‹#›</a:t>
            </a:fld>
            <a:endParaRPr lang="en-GB" sz="700" dirty="0"/>
          </a:p>
        </p:txBody>
      </p:sp>
      <p:sp>
        <p:nvSpPr>
          <p:cNvPr id="8" name="Footer Placeholder 7"/>
          <p:cNvSpPr txBox="1">
            <a:spLocks/>
          </p:cNvSpPr>
          <p:nvPr userDrawn="1"/>
        </p:nvSpPr>
        <p:spPr>
          <a:xfrm>
            <a:off x="3124200" y="6669360"/>
            <a:ext cx="2890838" cy="180404"/>
          </a:xfrm>
          <a:prstGeom prst="rect">
            <a:avLst/>
          </a:prstGeo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 b="1">
                <a:latin typeface="+mn-lt"/>
              </a:defRPr>
            </a:lvl1pPr>
          </a:lstStyle>
          <a:p>
            <a:pPr>
              <a:defRPr/>
            </a:pPr>
            <a:endParaRPr lang="en-GB" sz="7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1219200" y="304800"/>
            <a:ext cx="6705600" cy="685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3333CC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endParaRPr lang="en-GB" sz="2800" b="1" dirty="0">
              <a:solidFill>
                <a:srgbClr val="3333CC"/>
              </a:solidFill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7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4.e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13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57158" y="285728"/>
            <a:ext cx="8429684" cy="1000132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flat" dir="t">
                <a:rot lat="0" lon="0" rev="6600000"/>
              </a:lightRig>
            </a:scene3d>
            <a:sp3d extrusionH="25400" contourW="6350">
              <a:bevelT w="38100" h="31750"/>
              <a:extrusionClr>
                <a:srgbClr val="C00000"/>
              </a:extrusionClr>
              <a:contourClr>
                <a:srgbClr val="C00000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 smtClean="0">
                <a:gradFill>
                  <a:gsLst>
                    <a:gs pos="0">
                      <a:srgbClr val="C00000"/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8100" dir="5400000" algn="ctr" rotWithShape="0">
                    <a:srgbClr val="000000">
                      <a:alpha val="38000"/>
                    </a:srgbClr>
                  </a:outerShdw>
                </a:effectLst>
                <a:latin typeface="+mj-lt"/>
              </a:rPr>
              <a:t>LVR – SLVR overview</a:t>
            </a:r>
            <a:endParaRPr lang="en-US" sz="3600" b="1" dirty="0">
              <a:gradFill>
                <a:gsLst>
                  <a:gs pos="0">
                    <a:srgbClr val="C00000"/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 scaled="0"/>
              </a:gradFill>
              <a:effectLst>
                <a:outerShdw blurRad="50800" dist="38100" dir="5400000" algn="ctr" rotWithShape="0">
                  <a:srgbClr val="000000">
                    <a:alpha val="38000"/>
                  </a:srgbClr>
                </a:outerShdw>
              </a:effectLst>
              <a:latin typeface="+mj-lt"/>
            </a:endParaRPr>
          </a:p>
        </p:txBody>
      </p:sp>
      <p:sp>
        <p:nvSpPr>
          <p:cNvPr id="6147" name="Text Box 6"/>
          <p:cNvSpPr txBox="1">
            <a:spLocks noChangeArrowheads="1"/>
          </p:cNvSpPr>
          <p:nvPr/>
        </p:nvSpPr>
        <p:spPr bwMode="auto">
          <a:xfrm>
            <a:off x="571472" y="1500174"/>
            <a:ext cx="8077200" cy="157953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5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400" b="1" dirty="0" smtClean="0">
                <a:solidFill>
                  <a:srgbClr val="000000"/>
                </a:solidFill>
                <a:latin typeface="Calibri" pitchFamily="34" charset="0"/>
              </a:rPr>
              <a:t>CMS ECAL VFE phase II upgrade workshop</a:t>
            </a:r>
          </a:p>
          <a:p>
            <a:pPr algn="ctr">
              <a:spcBef>
                <a:spcPts val="5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400" b="1" dirty="0" smtClean="0">
                <a:solidFill>
                  <a:srgbClr val="000000"/>
                </a:solidFill>
                <a:latin typeface="Calibri" pitchFamily="34" charset="0"/>
              </a:rPr>
              <a:t>CEA-</a:t>
            </a:r>
            <a:r>
              <a:rPr lang="en-US" sz="2400" b="1" dirty="0" err="1" smtClean="0">
                <a:solidFill>
                  <a:srgbClr val="000000"/>
                </a:solidFill>
                <a:latin typeface="Calibri" pitchFamily="34" charset="0"/>
              </a:rPr>
              <a:t>Saclay</a:t>
            </a:r>
            <a:r>
              <a:rPr lang="en-US" sz="2400" b="1" dirty="0" smtClean="0">
                <a:solidFill>
                  <a:srgbClr val="000000"/>
                </a:solidFill>
                <a:latin typeface="Calibri" pitchFamily="34" charset="0"/>
              </a:rPr>
              <a:t> INSTN</a:t>
            </a:r>
          </a:p>
          <a:p>
            <a:pPr algn="ctr">
              <a:spcBef>
                <a:spcPts val="5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400" b="1" dirty="0" smtClean="0">
                <a:solidFill>
                  <a:srgbClr val="000000"/>
                </a:solidFill>
                <a:latin typeface="Calibri" pitchFamily="34" charset="0"/>
              </a:rPr>
              <a:t>11-13 May 2016</a:t>
            </a:r>
          </a:p>
          <a:p>
            <a:pPr algn="ctr">
              <a:spcBef>
                <a:spcPts val="5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200" b="1" dirty="0" smtClean="0">
                <a:solidFill>
                  <a:srgbClr val="000000"/>
                </a:solidFill>
                <a:latin typeface="Calibri" pitchFamily="34" charset="0"/>
              </a:rPr>
              <a:t>B. </a:t>
            </a:r>
            <a:r>
              <a:rPr lang="en-US" sz="1200" b="1" dirty="0" err="1" smtClean="0">
                <a:solidFill>
                  <a:srgbClr val="000000"/>
                </a:solidFill>
                <a:latin typeface="Calibri" pitchFamily="34" charset="0"/>
              </a:rPr>
              <a:t>Betev</a:t>
            </a:r>
            <a:r>
              <a:rPr lang="en-US" sz="1200" b="1" dirty="0" smtClean="0">
                <a:solidFill>
                  <a:srgbClr val="000000"/>
                </a:solidFill>
                <a:latin typeface="Calibri" pitchFamily="34" charset="0"/>
              </a:rPr>
              <a:t>, L. Djambazov, W. Lustermann, ETH Zurich</a:t>
            </a:r>
            <a:endParaRPr lang="en-GB" sz="1200" b="1" dirty="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3568" y="285728"/>
            <a:ext cx="7704856" cy="622992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flat" dir="t">
                <a:rot lat="0" lon="0" rev="6600000"/>
              </a:lightRig>
            </a:scene3d>
            <a:sp3d extrusionH="25400" contourW="6350">
              <a:bevelT w="38100" h="31750"/>
              <a:extrusionClr>
                <a:srgbClr val="C00000"/>
              </a:extrusionClr>
              <a:contourClr>
                <a:srgbClr val="C00000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 smtClean="0">
                <a:gradFill>
                  <a:gsLst>
                    <a:gs pos="0">
                      <a:srgbClr val="C00000"/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8100" dir="5400000" algn="ctr" rotWithShape="0">
                    <a:srgbClr val="000000">
                      <a:alpha val="38000"/>
                    </a:srgbClr>
                  </a:outerShdw>
                </a:effectLst>
                <a:latin typeface="+mj-lt"/>
              </a:rPr>
              <a:t>SLVR 3D view</a:t>
            </a:r>
            <a:endParaRPr lang="en-US" sz="3200" b="1" dirty="0">
              <a:gradFill>
                <a:gsLst>
                  <a:gs pos="0">
                    <a:srgbClr val="C00000"/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 scaled="0"/>
              </a:gradFill>
              <a:effectLst>
                <a:outerShdw blurRad="50800" dist="38100" dir="5400000" algn="ctr" rotWithShape="0">
                  <a:srgbClr val="000000">
                    <a:alpha val="38000"/>
                  </a:srgbClr>
                </a:outerShdw>
              </a:effectLst>
              <a:latin typeface="+mj-lt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52581559"/>
              </p:ext>
            </p:extLst>
          </p:nvPr>
        </p:nvGraphicFramePr>
        <p:xfrm>
          <a:off x="5076056" y="1700808"/>
          <a:ext cx="3804993" cy="26892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12" name="Acrobat Document" r:id="rId3" imgW="6415596" imgH="4533804" progId="Acrobat.Document.11">
                  <p:embed/>
                </p:oleObj>
              </mc:Choice>
              <mc:Fallback>
                <p:oleObj name="Acrobat Document" r:id="rId3" imgW="6415596" imgH="4533804" progId="Acrobat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076056" y="1700808"/>
                        <a:ext cx="3804993" cy="26892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4593671"/>
              </p:ext>
            </p:extLst>
          </p:nvPr>
        </p:nvGraphicFramePr>
        <p:xfrm>
          <a:off x="251520" y="1628800"/>
          <a:ext cx="4633693" cy="32748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13" name="Acrobat Document" r:id="rId5" imgW="6415596" imgH="4533804" progId="Acrobat.Document.11">
                  <p:embed/>
                </p:oleObj>
              </mc:Choice>
              <mc:Fallback>
                <p:oleObj name="Acrobat Document" r:id="rId5" imgW="6415596" imgH="4533804" progId="Acrobat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51520" y="1628800"/>
                        <a:ext cx="4633693" cy="327488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51520" y="1052736"/>
            <a:ext cx="46336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TOP view: will be covered by the housing and coupled to the cooling bar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076057" y="1081915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BOTTOM view</a:t>
            </a:r>
            <a:endParaRPr lang="en-GB" dirty="0"/>
          </a:p>
        </p:txBody>
      </p:sp>
      <p:pic>
        <p:nvPicPr>
          <p:cNvPr id="11" name="Picture 5" descr="SLVRB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6350" y="4725144"/>
            <a:ext cx="1990107" cy="1673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221928" y="4719023"/>
            <a:ext cx="5100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FEASTMP modules plug through the SLVR card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163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57158" y="285728"/>
            <a:ext cx="8607330" cy="622992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flat" dir="t">
                <a:rot lat="0" lon="0" rev="6600000"/>
              </a:lightRig>
            </a:scene3d>
            <a:sp3d extrusionH="25400" contourW="6350">
              <a:bevelT w="38100" h="31750"/>
              <a:extrusionClr>
                <a:srgbClr val="C00000"/>
              </a:extrusionClr>
              <a:contourClr>
                <a:srgbClr val="C00000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 smtClean="0">
                <a:gradFill>
                  <a:gsLst>
                    <a:gs pos="0">
                      <a:srgbClr val="C00000"/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8100" dir="5400000" algn="ctr" rotWithShape="0">
                    <a:srgbClr val="000000">
                      <a:alpha val="38000"/>
                    </a:srgbClr>
                  </a:outerShdw>
                </a:effectLst>
                <a:latin typeface="+mj-lt"/>
              </a:rPr>
              <a:t>TT </a:t>
            </a:r>
            <a:r>
              <a:rPr lang="en-US" sz="3200" b="1" dirty="0" err="1" smtClean="0">
                <a:gradFill>
                  <a:gsLst>
                    <a:gs pos="0">
                      <a:srgbClr val="C00000"/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8100" dir="5400000" algn="ctr" rotWithShape="0">
                    <a:srgbClr val="000000">
                      <a:alpha val="38000"/>
                    </a:srgbClr>
                  </a:outerShdw>
                </a:effectLst>
                <a:latin typeface="+mj-lt"/>
              </a:rPr>
              <a:t>testsetup</a:t>
            </a:r>
            <a:endParaRPr lang="en-US" sz="3200" b="1" dirty="0">
              <a:gradFill>
                <a:gsLst>
                  <a:gs pos="0">
                    <a:srgbClr val="C00000"/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 scaled="0"/>
              </a:gradFill>
              <a:effectLst>
                <a:outerShdw blurRad="50800" dist="38100" dir="5400000" algn="ctr" rotWithShape="0">
                  <a:srgbClr val="000000">
                    <a:alpha val="38000"/>
                  </a:srgbClr>
                </a:outerShdw>
              </a:effectLst>
              <a:latin typeface="+mj-lt"/>
            </a:endParaRPr>
          </a:p>
        </p:txBody>
      </p:sp>
      <p:pic>
        <p:nvPicPr>
          <p:cNvPr id="19" name="Picture 18" descr="20160504_114625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263" y="993993"/>
            <a:ext cx="6151541" cy="3744416"/>
          </a:xfrm>
          <a:prstGeom prst="rect">
            <a:avLst/>
          </a:prstGeom>
        </p:spPr>
      </p:pic>
      <p:pic>
        <p:nvPicPr>
          <p:cNvPr id="20" name="Picture 5" descr="SLVRB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8007" y="4135460"/>
            <a:ext cx="2516481" cy="2115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7524328" y="3760979"/>
            <a:ext cx="936104" cy="2662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0090"/>
                </a:solidFill>
              </a:rPr>
              <a:t>SLVRB</a:t>
            </a:r>
            <a:endParaRPr lang="en-US" sz="1200" b="1" dirty="0">
              <a:solidFill>
                <a:srgbClr val="00009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831733" y="5013176"/>
            <a:ext cx="2448272" cy="609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0090"/>
                </a:solidFill>
              </a:rPr>
              <a:t>Linear LV Power Supply </a:t>
            </a:r>
          </a:p>
          <a:p>
            <a:r>
              <a:rPr lang="en-US" sz="1200" b="1" dirty="0" smtClean="0">
                <a:solidFill>
                  <a:srgbClr val="000090"/>
                </a:solidFill>
              </a:rPr>
              <a:t>for input voltage of SLVRB</a:t>
            </a:r>
          </a:p>
          <a:p>
            <a:r>
              <a:rPr lang="en-US" sz="1200" b="1" dirty="0" smtClean="0">
                <a:solidFill>
                  <a:srgbClr val="000090"/>
                </a:solidFill>
              </a:rPr>
              <a:t>(Input voltage = 10 Volts)</a:t>
            </a:r>
            <a:endParaRPr lang="en-US" sz="1200" b="1" dirty="0">
              <a:solidFill>
                <a:srgbClr val="00009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60512" y="5373216"/>
            <a:ext cx="2376264" cy="609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0090"/>
                </a:solidFill>
              </a:rPr>
              <a:t>Trigger Tower Test Setup in</a:t>
            </a:r>
          </a:p>
          <a:p>
            <a:r>
              <a:rPr lang="en-US" sz="1200" b="1" dirty="0" smtClean="0">
                <a:solidFill>
                  <a:srgbClr val="000090"/>
                </a:solidFill>
              </a:rPr>
              <a:t> B.892. The SLVR Board integrated in TT4 (CCU=6)</a:t>
            </a:r>
            <a:endParaRPr lang="en-US" sz="1200" b="1" dirty="0">
              <a:solidFill>
                <a:srgbClr val="00009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596112" y="5793626"/>
            <a:ext cx="2448272" cy="4379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0090"/>
                </a:solidFill>
              </a:rPr>
              <a:t>Wiener LV power supply for input voltage of TT 1, 2 and 3</a:t>
            </a:r>
            <a:endParaRPr lang="en-US" sz="1200" b="1" dirty="0">
              <a:solidFill>
                <a:srgbClr val="000090"/>
              </a:solidFill>
            </a:endParaRPr>
          </a:p>
        </p:txBody>
      </p:sp>
      <p:cxnSp>
        <p:nvCxnSpPr>
          <p:cNvPr id="27" name="Straight Arrow Connector 26"/>
          <p:cNvCxnSpPr/>
          <p:nvPr/>
        </p:nvCxnSpPr>
        <p:spPr bwMode="auto">
          <a:xfrm flipV="1">
            <a:off x="920552" y="2132856"/>
            <a:ext cx="864096" cy="3168352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8" name="Straight Arrow Connector 27"/>
          <p:cNvCxnSpPr/>
          <p:nvPr/>
        </p:nvCxnSpPr>
        <p:spPr bwMode="auto">
          <a:xfrm flipH="1" flipV="1">
            <a:off x="3255670" y="4215170"/>
            <a:ext cx="360039" cy="1518086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9" name="Straight Arrow Connector 28"/>
          <p:cNvCxnSpPr/>
          <p:nvPr/>
        </p:nvCxnSpPr>
        <p:spPr bwMode="auto">
          <a:xfrm flipH="1" flipV="1">
            <a:off x="2843808" y="2132856"/>
            <a:ext cx="4608512" cy="1997041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rgbClr val="FF1334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0" name="Straight Arrow Connector 29"/>
          <p:cNvCxnSpPr/>
          <p:nvPr/>
        </p:nvCxnSpPr>
        <p:spPr bwMode="auto">
          <a:xfrm flipV="1">
            <a:off x="4808984" y="4077072"/>
            <a:ext cx="432048" cy="936104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rgbClr val="FF1334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025245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57158" y="285728"/>
            <a:ext cx="8607330" cy="622992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flat" dir="t">
                <a:rot lat="0" lon="0" rev="6600000"/>
              </a:lightRig>
            </a:scene3d>
            <a:sp3d extrusionH="25400" contourW="6350">
              <a:bevelT w="38100" h="31750"/>
              <a:extrusionClr>
                <a:srgbClr val="C00000"/>
              </a:extrusionClr>
              <a:contourClr>
                <a:srgbClr val="C00000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 smtClean="0">
                <a:gradFill>
                  <a:gsLst>
                    <a:gs pos="0">
                      <a:srgbClr val="C00000"/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8100" dir="5400000" algn="ctr" rotWithShape="0">
                    <a:srgbClr val="000000">
                      <a:alpha val="38000"/>
                    </a:srgbClr>
                  </a:outerShdw>
                </a:effectLst>
                <a:latin typeface="+mj-lt"/>
              </a:rPr>
              <a:t>TT noise measurements</a:t>
            </a:r>
            <a:endParaRPr lang="en-US" sz="3200" b="1" dirty="0">
              <a:gradFill>
                <a:gsLst>
                  <a:gs pos="0">
                    <a:srgbClr val="C00000"/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 scaled="0"/>
              </a:gradFill>
              <a:effectLst>
                <a:outerShdw blurRad="50800" dist="38100" dir="5400000" algn="ctr" rotWithShape="0">
                  <a:srgbClr val="000000">
                    <a:alpha val="38000"/>
                  </a:srgbClr>
                </a:outerShdw>
              </a:effectLst>
              <a:latin typeface="+mj-lt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48915" y="1628800"/>
            <a:ext cx="8787581" cy="3960440"/>
            <a:chOff x="0" y="1124744"/>
            <a:chExt cx="9906000" cy="4464496"/>
          </a:xfrm>
        </p:grpSpPr>
        <p:graphicFrame>
          <p:nvGraphicFramePr>
            <p:cNvPr id="4" name="Objec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90958800"/>
                </p:ext>
              </p:extLst>
            </p:nvPr>
          </p:nvGraphicFramePr>
          <p:xfrm>
            <a:off x="1238250" y="3338513"/>
            <a:ext cx="7429500" cy="177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7107" name="Document" r:id="rId3" imgW="7429500" imgH="177800" progId="Word.Document.12">
                    <p:embed/>
                  </p:oleObj>
                </mc:Choice>
                <mc:Fallback>
                  <p:oleObj name="Document" r:id="rId3" imgW="7429500" imgH="177800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1238250" y="3338513"/>
                          <a:ext cx="7429500" cy="1778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5" name="Picture 4" descr="Screen shot 2016-05-08 at 5.54.08 PM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402" y="1124744"/>
              <a:ext cx="4664968" cy="4464496"/>
            </a:xfrm>
            <a:prstGeom prst="rect">
              <a:avLst/>
            </a:prstGeom>
          </p:spPr>
        </p:pic>
        <p:pic>
          <p:nvPicPr>
            <p:cNvPr id="6" name="Picture 5" descr="Screen shot 2016-05-08 at 6.03.33 PM.pn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53000" y="1124744"/>
              <a:ext cx="4953000" cy="4392488"/>
            </a:xfrm>
            <a:prstGeom prst="rect">
              <a:avLst/>
            </a:prstGeom>
          </p:spPr>
        </p:pic>
        <p:grpSp>
          <p:nvGrpSpPr>
            <p:cNvPr id="7" name="Group 6"/>
            <p:cNvGrpSpPr/>
            <p:nvPr/>
          </p:nvGrpSpPr>
          <p:grpSpPr>
            <a:xfrm>
              <a:off x="0" y="1412776"/>
              <a:ext cx="1978270" cy="4176464"/>
              <a:chOff x="22402" y="1412776"/>
              <a:chExt cx="1978270" cy="4176464"/>
            </a:xfrm>
          </p:grpSpPr>
          <p:sp>
            <p:nvSpPr>
              <p:cNvPr id="11" name="Rectangle 10"/>
              <p:cNvSpPr/>
              <p:nvPr/>
            </p:nvSpPr>
            <p:spPr bwMode="auto">
              <a:xfrm>
                <a:off x="920552" y="1412776"/>
                <a:ext cx="1080120" cy="4176464"/>
              </a:xfrm>
              <a:prstGeom prst="rect">
                <a:avLst/>
              </a:prstGeom>
              <a:solidFill>
                <a:srgbClr val="00B8FF">
                  <a:alpha val="20000"/>
                </a:srgbClr>
              </a:solidFill>
              <a:ln w="25400" cap="flat" cmpd="sng" algn="ctr">
                <a:solidFill>
                  <a:srgbClr val="FF1334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buNone/>
                  <a:tabLst/>
                </a:pPr>
                <a:endParaRPr kumimoji="0" lang="en-GB" sz="18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ea typeface="ＭＳ Ｐゴシック" charset="0"/>
                  <a:cs typeface="DejaVu LGC Sans" charset="0"/>
                </a:endParaRPr>
              </a:p>
            </p:txBody>
          </p:sp>
          <p:sp>
            <p:nvSpPr>
              <p:cNvPr id="12" name="Rectangle 11"/>
              <p:cNvSpPr/>
              <p:nvPr/>
            </p:nvSpPr>
            <p:spPr bwMode="auto">
              <a:xfrm>
                <a:off x="22402" y="5301208"/>
                <a:ext cx="1978270" cy="288032"/>
              </a:xfrm>
              <a:prstGeom prst="rect">
                <a:avLst/>
              </a:prstGeom>
              <a:solidFill>
                <a:srgbClr val="00B8FF">
                  <a:alpha val="20000"/>
                </a:srgbClr>
              </a:solidFill>
              <a:ln w="25400" cap="flat" cmpd="sng" algn="ctr">
                <a:solidFill>
                  <a:srgbClr val="FF1334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buNone/>
                  <a:tabLst/>
                </a:pPr>
                <a:endParaRPr kumimoji="0" lang="en-GB" sz="18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ea typeface="ＭＳ Ｐゴシック" charset="0"/>
                  <a:cs typeface="DejaVu LGC Sans" charset="0"/>
                </a:endParaRPr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4987850" y="1403152"/>
              <a:ext cx="1978270" cy="4176464"/>
              <a:chOff x="5010252" y="1403152"/>
              <a:chExt cx="1978270" cy="4176464"/>
            </a:xfrm>
          </p:grpSpPr>
          <p:sp>
            <p:nvSpPr>
              <p:cNvPr id="9" name="Rectangle 8"/>
              <p:cNvSpPr/>
              <p:nvPr/>
            </p:nvSpPr>
            <p:spPr bwMode="auto">
              <a:xfrm>
                <a:off x="5908402" y="1403152"/>
                <a:ext cx="1080120" cy="4176464"/>
              </a:xfrm>
              <a:prstGeom prst="rect">
                <a:avLst/>
              </a:prstGeom>
              <a:solidFill>
                <a:srgbClr val="00B8FF">
                  <a:alpha val="20000"/>
                </a:srgbClr>
              </a:solidFill>
              <a:ln w="25400" cap="flat" cmpd="sng" algn="ctr">
                <a:solidFill>
                  <a:srgbClr val="FF1334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buNone/>
                  <a:tabLst/>
                </a:pPr>
                <a:endParaRPr kumimoji="0" lang="en-GB" sz="18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ea typeface="ＭＳ Ｐゴシック" charset="0"/>
                  <a:cs typeface="DejaVu LGC Sans" charset="0"/>
                </a:endParaRPr>
              </a:p>
            </p:txBody>
          </p:sp>
          <p:sp>
            <p:nvSpPr>
              <p:cNvPr id="10" name="Rectangle 9"/>
              <p:cNvSpPr/>
              <p:nvPr/>
            </p:nvSpPr>
            <p:spPr bwMode="auto">
              <a:xfrm>
                <a:off x="5010252" y="5291584"/>
                <a:ext cx="1978270" cy="288032"/>
              </a:xfrm>
              <a:prstGeom prst="rect">
                <a:avLst/>
              </a:prstGeom>
              <a:solidFill>
                <a:srgbClr val="00B8FF">
                  <a:alpha val="20000"/>
                </a:srgbClr>
              </a:solidFill>
              <a:ln w="25400" cap="flat" cmpd="sng" algn="ctr">
                <a:solidFill>
                  <a:srgbClr val="FF1334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buNone/>
                  <a:tabLst/>
                </a:pPr>
                <a:endParaRPr kumimoji="0" lang="en-GB" sz="18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  <a:ea typeface="ＭＳ Ｐゴシック" charset="0"/>
                  <a:cs typeface="DejaVu LGC Sans" charset="0"/>
                </a:endParaRPr>
              </a:p>
            </p:txBody>
          </p:sp>
        </p:grpSp>
      </p:grpSp>
      <p:sp>
        <p:nvSpPr>
          <p:cNvPr id="13" name="TextBox 12"/>
          <p:cNvSpPr txBox="1"/>
          <p:nvPr/>
        </p:nvSpPr>
        <p:spPr>
          <a:xfrm>
            <a:off x="1953796" y="5914209"/>
            <a:ext cx="53778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LVR </a:t>
            </a:r>
            <a:r>
              <a:rPr lang="en-US" b="1" dirty="0" smtClean="0">
                <a:solidFill>
                  <a:srgbClr val="C00000"/>
                </a:solidFill>
                <a:sym typeface="Wingdings" panose="05000000000000000000" pitchFamily="2" charset="2"/>
              </a:rPr>
              <a:t> SLVR: </a:t>
            </a:r>
            <a:r>
              <a:rPr lang="en-US" b="1" dirty="0" smtClean="0">
                <a:solidFill>
                  <a:srgbClr val="C00000"/>
                </a:solidFill>
              </a:rPr>
              <a:t>Performance remains unchanged</a:t>
            </a:r>
            <a:endParaRPr lang="en-GB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2557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57158" y="285728"/>
            <a:ext cx="8607330" cy="622992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flat" dir="t">
                <a:rot lat="0" lon="0" rev="6600000"/>
              </a:lightRig>
            </a:scene3d>
            <a:sp3d extrusionH="25400" contourW="6350">
              <a:bevelT w="38100" h="31750"/>
              <a:extrusionClr>
                <a:srgbClr val="C00000"/>
              </a:extrusionClr>
              <a:contourClr>
                <a:srgbClr val="C00000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 smtClean="0">
                <a:gradFill>
                  <a:gsLst>
                    <a:gs pos="0">
                      <a:srgbClr val="C00000"/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8100" dir="5400000" algn="ctr" rotWithShape="0">
                    <a:srgbClr val="000000">
                      <a:alpha val="38000"/>
                    </a:srgbClr>
                  </a:outerShdw>
                </a:effectLst>
                <a:latin typeface="+mj-lt"/>
              </a:rPr>
              <a:t>TT </a:t>
            </a:r>
            <a:r>
              <a:rPr lang="en-US" sz="3200" b="1" smtClean="0">
                <a:gradFill>
                  <a:gsLst>
                    <a:gs pos="0">
                      <a:srgbClr val="C00000"/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8100" dir="5400000" algn="ctr" rotWithShape="0">
                    <a:srgbClr val="000000">
                      <a:alpha val="38000"/>
                    </a:srgbClr>
                  </a:outerShdw>
                </a:effectLst>
                <a:latin typeface="+mj-lt"/>
              </a:rPr>
              <a:t>testsetup</a:t>
            </a:r>
            <a:endParaRPr lang="en-US" sz="3200" b="1" dirty="0">
              <a:gradFill>
                <a:gsLst>
                  <a:gs pos="0">
                    <a:srgbClr val="C00000"/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 scaled="0"/>
              </a:gradFill>
              <a:effectLst>
                <a:outerShdw blurRad="50800" dist="38100" dir="5400000" algn="ctr" rotWithShape="0">
                  <a:srgbClr val="000000">
                    <a:alpha val="38000"/>
                  </a:srgbClr>
                </a:outerShdw>
              </a:effectLst>
              <a:latin typeface="+mj-lt"/>
            </a:endParaRPr>
          </a:p>
        </p:txBody>
      </p:sp>
      <p:pic>
        <p:nvPicPr>
          <p:cNvPr id="15" name="Picture 14" descr="Pedestal_SLVRB_1d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1" t="9523" r="67556" b="-2381"/>
          <a:stretch/>
        </p:blipFill>
        <p:spPr>
          <a:xfrm>
            <a:off x="-15551" y="1639370"/>
            <a:ext cx="4155504" cy="4010759"/>
          </a:xfrm>
          <a:prstGeom prst="rect">
            <a:avLst/>
          </a:prstGeom>
        </p:spPr>
      </p:pic>
      <p:pic>
        <p:nvPicPr>
          <p:cNvPr id="16" name="Picture 15" descr="Pedestal_LVRB_1d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5" t="7895" r="67219"/>
          <a:stretch/>
        </p:blipFill>
        <p:spPr>
          <a:xfrm>
            <a:off x="4211960" y="1602115"/>
            <a:ext cx="4600527" cy="3987125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092267" y="1131183"/>
            <a:ext cx="1296060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n</a:t>
            </a:r>
            <a:r>
              <a:rPr lang="en-US" b="1" dirty="0" smtClean="0">
                <a:solidFill>
                  <a:srgbClr val="00B050"/>
                </a:solidFill>
              </a:rPr>
              <a:t>ew SLVR</a:t>
            </a:r>
            <a:endParaRPr lang="en-GB" b="1" dirty="0">
              <a:solidFill>
                <a:srgbClr val="00B05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844795" y="1124744"/>
            <a:ext cx="1039580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10000"/>
                </a:solidFill>
              </a:rPr>
              <a:t>o</a:t>
            </a:r>
            <a:r>
              <a:rPr lang="en-US" b="1" dirty="0" smtClean="0">
                <a:solidFill>
                  <a:srgbClr val="010000"/>
                </a:solidFill>
              </a:rPr>
              <a:t>ld LVR</a:t>
            </a:r>
            <a:endParaRPr lang="en-GB" b="1" dirty="0">
              <a:solidFill>
                <a:srgbClr val="01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53796" y="5914209"/>
            <a:ext cx="4390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LVR </a:t>
            </a:r>
            <a:r>
              <a:rPr lang="en-US" b="1" dirty="0" smtClean="0">
                <a:solidFill>
                  <a:srgbClr val="C00000"/>
                </a:solidFill>
                <a:sym typeface="Wingdings" panose="05000000000000000000" pitchFamily="2" charset="2"/>
              </a:rPr>
              <a:t> SLVR: </a:t>
            </a:r>
            <a:r>
              <a:rPr lang="en-US" b="1" dirty="0" smtClean="0">
                <a:solidFill>
                  <a:srgbClr val="C00000"/>
                </a:solidFill>
              </a:rPr>
              <a:t>no significant difference</a:t>
            </a:r>
            <a:endParaRPr lang="en-GB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010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3568" y="285728"/>
            <a:ext cx="7704856" cy="622992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flat" dir="t">
                <a:rot lat="0" lon="0" rev="6600000"/>
              </a:lightRig>
            </a:scene3d>
            <a:sp3d extrusionH="25400" contourW="6350">
              <a:bevelT w="38100" h="31750"/>
              <a:extrusionClr>
                <a:srgbClr val="C00000"/>
              </a:extrusionClr>
              <a:contourClr>
                <a:srgbClr val="C00000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 smtClean="0">
                <a:gradFill>
                  <a:gsLst>
                    <a:gs pos="0">
                      <a:srgbClr val="C00000"/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8100" dir="5400000" algn="ctr" rotWithShape="0">
                    <a:srgbClr val="000000">
                      <a:alpha val="38000"/>
                    </a:srgbClr>
                  </a:outerShdw>
                </a:effectLst>
                <a:latin typeface="+mj-lt"/>
              </a:rPr>
              <a:t>Present front electronics</a:t>
            </a:r>
            <a:endParaRPr lang="en-US" sz="3200" b="1" dirty="0">
              <a:gradFill>
                <a:gsLst>
                  <a:gs pos="0">
                    <a:srgbClr val="C00000"/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 scaled="0"/>
              </a:gradFill>
              <a:effectLst>
                <a:outerShdw blurRad="50800" dist="38100" dir="5400000" algn="ctr" rotWithShape="0">
                  <a:srgbClr val="000000">
                    <a:alpha val="38000"/>
                  </a:srgbClr>
                </a:outerShdw>
              </a:effectLst>
              <a:latin typeface="+mj-lt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2895600" y="1981200"/>
            <a:ext cx="4343400" cy="5080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altLang="en-US" sz="1600">
                <a:latin typeface="Times New Roman" panose="02020603050405020304" pitchFamily="18" charset="0"/>
              </a:rPr>
              <a:t>Front End Electronics</a:t>
            </a: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2971800" y="2895600"/>
            <a:ext cx="320675" cy="15240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/>
          <a:lstStyle/>
          <a:p>
            <a:pPr algn="ctr"/>
            <a:r>
              <a:rPr lang="en-US" altLang="en-US" sz="1600">
                <a:latin typeface="Times New Roman" panose="02020603050405020304" pitchFamily="18" charset="0"/>
              </a:rPr>
              <a:t>LVR</a:t>
            </a: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4191000" y="2895600"/>
            <a:ext cx="320675" cy="15240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/>
          <a:lstStyle/>
          <a:p>
            <a:pPr algn="ctr"/>
            <a:r>
              <a:rPr lang="en-US" altLang="en-US" sz="1600">
                <a:latin typeface="Times New Roman" panose="02020603050405020304" pitchFamily="18" charset="0"/>
              </a:rPr>
              <a:t>VFE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4876800" y="2895600"/>
            <a:ext cx="320675" cy="15240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/>
          <a:lstStyle/>
          <a:p>
            <a:pPr algn="ctr"/>
            <a:r>
              <a:rPr lang="en-US" altLang="en-US" sz="1600">
                <a:latin typeface="Times New Roman" panose="02020603050405020304" pitchFamily="18" charset="0"/>
              </a:rPr>
              <a:t>VFE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5554663" y="2895600"/>
            <a:ext cx="320675" cy="15240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/>
          <a:lstStyle/>
          <a:p>
            <a:pPr algn="ctr"/>
            <a:r>
              <a:rPr lang="en-US" altLang="en-US" sz="1600">
                <a:latin typeface="Times New Roman" panose="02020603050405020304" pitchFamily="18" charset="0"/>
              </a:rPr>
              <a:t>VFE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6172200" y="2895600"/>
            <a:ext cx="320675" cy="15240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/>
          <a:lstStyle/>
          <a:p>
            <a:pPr algn="ctr"/>
            <a:r>
              <a:rPr lang="en-US" altLang="en-US" sz="1600">
                <a:latin typeface="Times New Roman" panose="02020603050405020304" pitchFamily="18" charset="0"/>
              </a:rPr>
              <a:t>VFE</a:t>
            </a: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6781800" y="2895600"/>
            <a:ext cx="320675" cy="15240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/>
          <a:lstStyle/>
          <a:p>
            <a:pPr algn="ctr"/>
            <a:r>
              <a:rPr lang="en-US" altLang="en-US" sz="1600">
                <a:latin typeface="Times New Roman" panose="02020603050405020304" pitchFamily="18" charset="0"/>
              </a:rPr>
              <a:t>VFE</a:t>
            </a: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2895600" y="4800600"/>
            <a:ext cx="4343400" cy="5334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altLang="en-US" sz="1600">
                <a:latin typeface="Times New Roman" panose="02020603050405020304" pitchFamily="18" charset="0"/>
              </a:rPr>
              <a:t>Mother Board</a:t>
            </a:r>
          </a:p>
        </p:txBody>
      </p:sp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1524000" y="5105400"/>
            <a:ext cx="6429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400" b="1">
                <a:latin typeface="Times New Roman" panose="02020603050405020304" pitchFamily="18" charset="0"/>
              </a:rPr>
              <a:t>HV in</a:t>
            </a:r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1752600" y="2819400"/>
            <a:ext cx="8604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400" b="1">
                <a:latin typeface="Times New Roman" panose="02020603050405020304" pitchFamily="18" charset="0"/>
              </a:rPr>
              <a:t>Power in</a:t>
            </a:r>
          </a:p>
        </p:txBody>
      </p:sp>
      <p:sp>
        <p:nvSpPr>
          <p:cNvPr id="15" name="Line 13"/>
          <p:cNvSpPr>
            <a:spLocks noChangeShapeType="1"/>
          </p:cNvSpPr>
          <p:nvPr/>
        </p:nvSpPr>
        <p:spPr bwMode="auto">
          <a:xfrm>
            <a:off x="2667000" y="2971800"/>
            <a:ext cx="304800" cy="15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6" name="Line 14"/>
          <p:cNvSpPr>
            <a:spLocks noChangeShapeType="1"/>
          </p:cNvSpPr>
          <p:nvPr/>
        </p:nvSpPr>
        <p:spPr bwMode="auto">
          <a:xfrm>
            <a:off x="2133600" y="5257800"/>
            <a:ext cx="762000" cy="1588"/>
          </a:xfrm>
          <a:prstGeom prst="line">
            <a:avLst/>
          </a:prstGeom>
          <a:noFill/>
          <a:ln w="19050">
            <a:solidFill>
              <a:srgbClr val="0099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GB"/>
          </a:p>
        </p:txBody>
      </p:sp>
      <p:grpSp>
        <p:nvGrpSpPr>
          <p:cNvPr id="17" name="Group 15"/>
          <p:cNvGrpSpPr>
            <a:grpSpLocks/>
          </p:cNvGrpSpPr>
          <p:nvPr/>
        </p:nvGrpSpPr>
        <p:grpSpPr bwMode="auto">
          <a:xfrm>
            <a:off x="3124200" y="4419600"/>
            <a:ext cx="3810000" cy="457200"/>
            <a:chOff x="1776" y="2736"/>
            <a:chExt cx="2400" cy="288"/>
          </a:xfrm>
        </p:grpSpPr>
        <p:sp>
          <p:nvSpPr>
            <p:cNvPr id="18" name="Line 16"/>
            <p:cNvSpPr>
              <a:spLocks noChangeShapeType="1"/>
            </p:cNvSpPr>
            <p:nvPr/>
          </p:nvSpPr>
          <p:spPr bwMode="auto">
            <a:xfrm>
              <a:off x="1776" y="2736"/>
              <a:ext cx="0" cy="288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GB"/>
            </a:p>
          </p:txBody>
        </p:sp>
        <p:sp>
          <p:nvSpPr>
            <p:cNvPr id="19" name="Line 17"/>
            <p:cNvSpPr>
              <a:spLocks noChangeShapeType="1"/>
            </p:cNvSpPr>
            <p:nvPr/>
          </p:nvSpPr>
          <p:spPr bwMode="auto">
            <a:xfrm flipV="1">
              <a:off x="2544" y="2736"/>
              <a:ext cx="0" cy="288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GB"/>
            </a:p>
          </p:txBody>
        </p:sp>
        <p:sp>
          <p:nvSpPr>
            <p:cNvPr id="20" name="Line 18"/>
            <p:cNvSpPr>
              <a:spLocks noChangeShapeType="1"/>
            </p:cNvSpPr>
            <p:nvPr/>
          </p:nvSpPr>
          <p:spPr bwMode="auto">
            <a:xfrm flipV="1">
              <a:off x="2976" y="2736"/>
              <a:ext cx="0" cy="288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GB"/>
            </a:p>
          </p:txBody>
        </p:sp>
        <p:sp>
          <p:nvSpPr>
            <p:cNvPr id="21" name="Line 19"/>
            <p:cNvSpPr>
              <a:spLocks noChangeShapeType="1"/>
            </p:cNvSpPr>
            <p:nvPr/>
          </p:nvSpPr>
          <p:spPr bwMode="auto">
            <a:xfrm flipV="1">
              <a:off x="3408" y="2736"/>
              <a:ext cx="0" cy="288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GB"/>
            </a:p>
          </p:txBody>
        </p:sp>
        <p:sp>
          <p:nvSpPr>
            <p:cNvPr id="22" name="Line 20"/>
            <p:cNvSpPr>
              <a:spLocks noChangeShapeType="1"/>
            </p:cNvSpPr>
            <p:nvPr/>
          </p:nvSpPr>
          <p:spPr bwMode="auto">
            <a:xfrm flipV="1">
              <a:off x="3792" y="2736"/>
              <a:ext cx="0" cy="288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GB"/>
            </a:p>
          </p:txBody>
        </p:sp>
        <p:sp>
          <p:nvSpPr>
            <p:cNvPr id="23" name="Line 21"/>
            <p:cNvSpPr>
              <a:spLocks noChangeShapeType="1"/>
            </p:cNvSpPr>
            <p:nvPr/>
          </p:nvSpPr>
          <p:spPr bwMode="auto">
            <a:xfrm flipV="1">
              <a:off x="4176" y="2736"/>
              <a:ext cx="0" cy="288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GB"/>
            </a:p>
          </p:txBody>
        </p:sp>
        <p:sp>
          <p:nvSpPr>
            <p:cNvPr id="24" name="Line 22"/>
            <p:cNvSpPr>
              <a:spLocks noChangeShapeType="1"/>
            </p:cNvSpPr>
            <p:nvPr/>
          </p:nvSpPr>
          <p:spPr bwMode="auto">
            <a:xfrm>
              <a:off x="1776" y="3024"/>
              <a:ext cx="2400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GB"/>
            </a:p>
          </p:txBody>
        </p:sp>
      </p:grpSp>
      <p:sp>
        <p:nvSpPr>
          <p:cNvPr id="25" name="Rectangle 23"/>
          <p:cNvSpPr>
            <a:spLocks noChangeArrowheads="1"/>
          </p:cNvSpPr>
          <p:nvPr/>
        </p:nvSpPr>
        <p:spPr bwMode="auto">
          <a:xfrm>
            <a:off x="2971800" y="3657600"/>
            <a:ext cx="304800" cy="762000"/>
          </a:xfrm>
          <a:prstGeom prst="rect">
            <a:avLst/>
          </a:prstGeom>
          <a:solidFill>
            <a:srgbClr val="FF0000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6" name="Rectangle 24"/>
          <p:cNvSpPr>
            <a:spLocks noChangeArrowheads="1"/>
          </p:cNvSpPr>
          <p:nvPr/>
        </p:nvSpPr>
        <p:spPr bwMode="auto">
          <a:xfrm>
            <a:off x="2971800" y="2895600"/>
            <a:ext cx="304800" cy="762000"/>
          </a:xfrm>
          <a:prstGeom prst="rect">
            <a:avLst/>
          </a:prstGeom>
          <a:solidFill>
            <a:srgbClr val="0000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7" name="Rectangle 25"/>
          <p:cNvSpPr>
            <a:spLocks noChangeArrowheads="1"/>
          </p:cNvSpPr>
          <p:nvPr/>
        </p:nvSpPr>
        <p:spPr bwMode="auto">
          <a:xfrm>
            <a:off x="4191000" y="2895600"/>
            <a:ext cx="304800" cy="762000"/>
          </a:xfrm>
          <a:prstGeom prst="rect">
            <a:avLst/>
          </a:prstGeom>
          <a:solidFill>
            <a:srgbClr val="0000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8" name="Rectangle 26"/>
          <p:cNvSpPr>
            <a:spLocks noChangeArrowheads="1"/>
          </p:cNvSpPr>
          <p:nvPr/>
        </p:nvSpPr>
        <p:spPr bwMode="auto">
          <a:xfrm>
            <a:off x="4876800" y="2895600"/>
            <a:ext cx="304800" cy="762000"/>
          </a:xfrm>
          <a:prstGeom prst="rect">
            <a:avLst/>
          </a:prstGeom>
          <a:solidFill>
            <a:srgbClr val="0000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9" name="Rectangle 27"/>
          <p:cNvSpPr>
            <a:spLocks noChangeArrowheads="1"/>
          </p:cNvSpPr>
          <p:nvPr/>
        </p:nvSpPr>
        <p:spPr bwMode="auto">
          <a:xfrm>
            <a:off x="5562600" y="2895600"/>
            <a:ext cx="304800" cy="762000"/>
          </a:xfrm>
          <a:prstGeom prst="rect">
            <a:avLst/>
          </a:prstGeom>
          <a:solidFill>
            <a:srgbClr val="0000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30" name="Rectangle 28"/>
          <p:cNvSpPr>
            <a:spLocks noChangeArrowheads="1"/>
          </p:cNvSpPr>
          <p:nvPr/>
        </p:nvSpPr>
        <p:spPr bwMode="auto">
          <a:xfrm>
            <a:off x="6172200" y="2895600"/>
            <a:ext cx="304800" cy="762000"/>
          </a:xfrm>
          <a:prstGeom prst="rect">
            <a:avLst/>
          </a:prstGeom>
          <a:solidFill>
            <a:srgbClr val="0000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31" name="Rectangle 29"/>
          <p:cNvSpPr>
            <a:spLocks noChangeArrowheads="1"/>
          </p:cNvSpPr>
          <p:nvPr/>
        </p:nvSpPr>
        <p:spPr bwMode="auto">
          <a:xfrm>
            <a:off x="6781800" y="2895600"/>
            <a:ext cx="304800" cy="762000"/>
          </a:xfrm>
          <a:prstGeom prst="rect">
            <a:avLst/>
          </a:prstGeom>
          <a:solidFill>
            <a:srgbClr val="0000FF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32" name="Rectangle 30"/>
          <p:cNvSpPr>
            <a:spLocks noChangeArrowheads="1"/>
          </p:cNvSpPr>
          <p:nvPr/>
        </p:nvSpPr>
        <p:spPr bwMode="auto">
          <a:xfrm>
            <a:off x="4191000" y="3657600"/>
            <a:ext cx="304800" cy="762000"/>
          </a:xfrm>
          <a:prstGeom prst="rect">
            <a:avLst/>
          </a:prstGeom>
          <a:solidFill>
            <a:srgbClr val="FF0000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33" name="Rectangle 31"/>
          <p:cNvSpPr>
            <a:spLocks noChangeArrowheads="1"/>
          </p:cNvSpPr>
          <p:nvPr/>
        </p:nvSpPr>
        <p:spPr bwMode="auto">
          <a:xfrm>
            <a:off x="4876800" y="3657600"/>
            <a:ext cx="304800" cy="762000"/>
          </a:xfrm>
          <a:prstGeom prst="rect">
            <a:avLst/>
          </a:prstGeom>
          <a:solidFill>
            <a:srgbClr val="FF0000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34" name="Rectangle 32"/>
          <p:cNvSpPr>
            <a:spLocks noChangeArrowheads="1"/>
          </p:cNvSpPr>
          <p:nvPr/>
        </p:nvSpPr>
        <p:spPr bwMode="auto">
          <a:xfrm>
            <a:off x="5562600" y="3657600"/>
            <a:ext cx="304800" cy="762000"/>
          </a:xfrm>
          <a:prstGeom prst="rect">
            <a:avLst/>
          </a:prstGeom>
          <a:solidFill>
            <a:srgbClr val="FF0000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35" name="Rectangle 33"/>
          <p:cNvSpPr>
            <a:spLocks noChangeArrowheads="1"/>
          </p:cNvSpPr>
          <p:nvPr/>
        </p:nvSpPr>
        <p:spPr bwMode="auto">
          <a:xfrm>
            <a:off x="6172200" y="3657600"/>
            <a:ext cx="304800" cy="762000"/>
          </a:xfrm>
          <a:prstGeom prst="rect">
            <a:avLst/>
          </a:prstGeom>
          <a:solidFill>
            <a:srgbClr val="FF0000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36" name="Rectangle 34"/>
          <p:cNvSpPr>
            <a:spLocks noChangeArrowheads="1"/>
          </p:cNvSpPr>
          <p:nvPr/>
        </p:nvSpPr>
        <p:spPr bwMode="auto">
          <a:xfrm>
            <a:off x="6781800" y="3657600"/>
            <a:ext cx="304800" cy="762000"/>
          </a:xfrm>
          <a:prstGeom prst="rect">
            <a:avLst/>
          </a:prstGeom>
          <a:solidFill>
            <a:srgbClr val="FF0000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grpSp>
        <p:nvGrpSpPr>
          <p:cNvPr id="37" name="Group 35"/>
          <p:cNvGrpSpPr>
            <a:grpSpLocks/>
          </p:cNvGrpSpPr>
          <p:nvPr/>
        </p:nvGrpSpPr>
        <p:grpSpPr bwMode="auto">
          <a:xfrm flipV="1">
            <a:off x="3124200" y="2438400"/>
            <a:ext cx="3810000" cy="457200"/>
            <a:chOff x="1776" y="2736"/>
            <a:chExt cx="2400" cy="288"/>
          </a:xfrm>
        </p:grpSpPr>
        <p:sp>
          <p:nvSpPr>
            <p:cNvPr id="38" name="Line 36"/>
            <p:cNvSpPr>
              <a:spLocks noChangeShapeType="1"/>
            </p:cNvSpPr>
            <p:nvPr/>
          </p:nvSpPr>
          <p:spPr bwMode="auto">
            <a:xfrm>
              <a:off x="1776" y="2736"/>
              <a:ext cx="0" cy="288"/>
            </a:xfrm>
            <a:prstGeom prst="line">
              <a:avLst/>
            </a:prstGeom>
            <a:noFill/>
            <a:ln w="19050">
              <a:solidFill>
                <a:srgbClr val="7F7F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GB"/>
            </a:p>
          </p:txBody>
        </p:sp>
        <p:sp>
          <p:nvSpPr>
            <p:cNvPr id="39" name="Line 37"/>
            <p:cNvSpPr>
              <a:spLocks noChangeShapeType="1"/>
            </p:cNvSpPr>
            <p:nvPr/>
          </p:nvSpPr>
          <p:spPr bwMode="auto">
            <a:xfrm flipV="1">
              <a:off x="2544" y="2736"/>
              <a:ext cx="0" cy="288"/>
            </a:xfrm>
            <a:prstGeom prst="line">
              <a:avLst/>
            </a:prstGeom>
            <a:noFill/>
            <a:ln w="19050">
              <a:solidFill>
                <a:srgbClr val="7F7F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GB"/>
            </a:p>
          </p:txBody>
        </p:sp>
        <p:sp>
          <p:nvSpPr>
            <p:cNvPr id="40" name="Line 38"/>
            <p:cNvSpPr>
              <a:spLocks noChangeShapeType="1"/>
            </p:cNvSpPr>
            <p:nvPr/>
          </p:nvSpPr>
          <p:spPr bwMode="auto">
            <a:xfrm flipV="1">
              <a:off x="2976" y="2736"/>
              <a:ext cx="0" cy="288"/>
            </a:xfrm>
            <a:prstGeom prst="line">
              <a:avLst/>
            </a:prstGeom>
            <a:noFill/>
            <a:ln w="19050">
              <a:solidFill>
                <a:srgbClr val="7F7F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GB"/>
            </a:p>
          </p:txBody>
        </p:sp>
        <p:sp>
          <p:nvSpPr>
            <p:cNvPr id="41" name="Line 39"/>
            <p:cNvSpPr>
              <a:spLocks noChangeShapeType="1"/>
            </p:cNvSpPr>
            <p:nvPr/>
          </p:nvSpPr>
          <p:spPr bwMode="auto">
            <a:xfrm flipV="1">
              <a:off x="3408" y="2736"/>
              <a:ext cx="0" cy="288"/>
            </a:xfrm>
            <a:prstGeom prst="line">
              <a:avLst/>
            </a:prstGeom>
            <a:noFill/>
            <a:ln w="19050">
              <a:solidFill>
                <a:srgbClr val="7F7F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GB"/>
            </a:p>
          </p:txBody>
        </p:sp>
        <p:sp>
          <p:nvSpPr>
            <p:cNvPr id="42" name="Line 40"/>
            <p:cNvSpPr>
              <a:spLocks noChangeShapeType="1"/>
            </p:cNvSpPr>
            <p:nvPr/>
          </p:nvSpPr>
          <p:spPr bwMode="auto">
            <a:xfrm flipV="1">
              <a:off x="3792" y="2736"/>
              <a:ext cx="0" cy="288"/>
            </a:xfrm>
            <a:prstGeom prst="line">
              <a:avLst/>
            </a:prstGeom>
            <a:noFill/>
            <a:ln w="19050">
              <a:solidFill>
                <a:srgbClr val="7F7F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GB"/>
            </a:p>
          </p:txBody>
        </p:sp>
        <p:sp>
          <p:nvSpPr>
            <p:cNvPr id="43" name="Line 41"/>
            <p:cNvSpPr>
              <a:spLocks noChangeShapeType="1"/>
            </p:cNvSpPr>
            <p:nvPr/>
          </p:nvSpPr>
          <p:spPr bwMode="auto">
            <a:xfrm flipV="1">
              <a:off x="4176" y="2736"/>
              <a:ext cx="0" cy="288"/>
            </a:xfrm>
            <a:prstGeom prst="line">
              <a:avLst/>
            </a:prstGeom>
            <a:noFill/>
            <a:ln w="19050">
              <a:solidFill>
                <a:srgbClr val="7F7F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GB"/>
            </a:p>
          </p:txBody>
        </p:sp>
        <p:sp>
          <p:nvSpPr>
            <p:cNvPr id="44" name="Line 42"/>
            <p:cNvSpPr>
              <a:spLocks noChangeShapeType="1"/>
            </p:cNvSpPr>
            <p:nvPr/>
          </p:nvSpPr>
          <p:spPr bwMode="auto">
            <a:xfrm>
              <a:off x="1776" y="3024"/>
              <a:ext cx="2400" cy="0"/>
            </a:xfrm>
            <a:prstGeom prst="line">
              <a:avLst/>
            </a:prstGeom>
            <a:noFill/>
            <a:ln w="19050">
              <a:solidFill>
                <a:srgbClr val="7F7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GB"/>
            </a:p>
          </p:txBody>
        </p:sp>
      </p:grpSp>
      <p:sp>
        <p:nvSpPr>
          <p:cNvPr id="45" name="Text Box 43"/>
          <p:cNvSpPr txBox="1">
            <a:spLocks noChangeArrowheads="1"/>
          </p:cNvSpPr>
          <p:nvPr/>
        </p:nvSpPr>
        <p:spPr bwMode="auto">
          <a:xfrm>
            <a:off x="1403648" y="2362200"/>
            <a:ext cx="167385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FF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400" b="1" dirty="0">
                <a:solidFill>
                  <a:srgbClr val="7F7FFF"/>
                </a:solidFill>
                <a:latin typeface="Times New Roman" panose="02020603050405020304" pitchFamily="18" charset="0"/>
              </a:rPr>
              <a:t>Digital Voltage</a:t>
            </a:r>
          </a:p>
          <a:p>
            <a:r>
              <a:rPr lang="en-US" altLang="en-US" sz="1400" b="1" dirty="0" smtClean="0">
                <a:solidFill>
                  <a:srgbClr val="7F7FFF"/>
                </a:solidFill>
                <a:latin typeface="Times New Roman" panose="02020603050405020304" pitchFamily="18" charset="0"/>
              </a:rPr>
              <a:t>Distribution (DCU)</a:t>
            </a:r>
            <a:endParaRPr lang="en-US" altLang="en-US" sz="1400" b="1" dirty="0">
              <a:solidFill>
                <a:srgbClr val="7F7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46" name="Text Box 44"/>
          <p:cNvSpPr txBox="1">
            <a:spLocks noChangeArrowheads="1"/>
          </p:cNvSpPr>
          <p:nvPr/>
        </p:nvSpPr>
        <p:spPr bwMode="auto">
          <a:xfrm>
            <a:off x="1475656" y="4343400"/>
            <a:ext cx="1500219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FF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4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‘Analog’ </a:t>
            </a:r>
            <a:r>
              <a:rPr lang="en-US" altLang="en-US" sz="1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Voltage </a:t>
            </a:r>
          </a:p>
          <a:p>
            <a:r>
              <a:rPr lang="en-US" altLang="en-US" sz="14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Distribution:</a:t>
            </a:r>
          </a:p>
          <a:p>
            <a:r>
              <a:rPr lang="en-US" altLang="en-US" sz="14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MGPA + ADC</a:t>
            </a:r>
            <a:endParaRPr lang="en-US" altLang="en-US" sz="14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7" name="Line 45"/>
          <p:cNvSpPr>
            <a:spLocks noChangeShapeType="1"/>
          </p:cNvSpPr>
          <p:nvPr/>
        </p:nvSpPr>
        <p:spPr bwMode="auto">
          <a:xfrm flipV="1">
            <a:off x="3733800" y="1600200"/>
            <a:ext cx="1588" cy="381000"/>
          </a:xfrm>
          <a:prstGeom prst="line">
            <a:avLst/>
          </a:prstGeom>
          <a:noFill/>
          <a:ln w="19050">
            <a:solidFill>
              <a:srgbClr val="00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48" name="Text Box 46"/>
          <p:cNvSpPr txBox="1">
            <a:spLocks noChangeArrowheads="1"/>
          </p:cNvSpPr>
          <p:nvPr/>
        </p:nvSpPr>
        <p:spPr bwMode="auto">
          <a:xfrm>
            <a:off x="3863975" y="1600200"/>
            <a:ext cx="14128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FF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400" b="1">
                <a:solidFill>
                  <a:srgbClr val="00CC00"/>
                </a:solidFill>
                <a:latin typeface="Times New Roman" panose="02020603050405020304" pitchFamily="18" charset="0"/>
              </a:rPr>
              <a:t>Trigger Fiber(s)</a:t>
            </a:r>
          </a:p>
        </p:txBody>
      </p:sp>
      <p:sp>
        <p:nvSpPr>
          <p:cNvPr id="49" name="Text Box 47"/>
          <p:cNvSpPr txBox="1">
            <a:spLocks noChangeArrowheads="1"/>
          </p:cNvSpPr>
          <p:nvPr/>
        </p:nvSpPr>
        <p:spPr bwMode="auto">
          <a:xfrm>
            <a:off x="6172200" y="1600200"/>
            <a:ext cx="10080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FF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400" b="1">
                <a:solidFill>
                  <a:srgbClr val="00CC00"/>
                </a:solidFill>
                <a:latin typeface="Times New Roman" panose="02020603050405020304" pitchFamily="18" charset="0"/>
              </a:rPr>
              <a:t>Data Fiber</a:t>
            </a:r>
          </a:p>
        </p:txBody>
      </p:sp>
      <p:sp>
        <p:nvSpPr>
          <p:cNvPr id="50" name="Line 48"/>
          <p:cNvSpPr>
            <a:spLocks noChangeShapeType="1"/>
          </p:cNvSpPr>
          <p:nvPr/>
        </p:nvSpPr>
        <p:spPr bwMode="auto">
          <a:xfrm>
            <a:off x="4419600" y="5257800"/>
            <a:ext cx="1588" cy="457200"/>
          </a:xfrm>
          <a:prstGeom prst="line">
            <a:avLst/>
          </a:prstGeom>
          <a:noFill/>
          <a:ln w="19050">
            <a:solidFill>
              <a:srgbClr val="0099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GB"/>
          </a:p>
        </p:txBody>
      </p:sp>
      <p:sp>
        <p:nvSpPr>
          <p:cNvPr id="51" name="Line 49"/>
          <p:cNvSpPr>
            <a:spLocks noChangeShapeType="1"/>
          </p:cNvSpPr>
          <p:nvPr/>
        </p:nvSpPr>
        <p:spPr bwMode="auto">
          <a:xfrm>
            <a:off x="5105400" y="5257800"/>
            <a:ext cx="1588" cy="457200"/>
          </a:xfrm>
          <a:prstGeom prst="line">
            <a:avLst/>
          </a:prstGeom>
          <a:noFill/>
          <a:ln w="19050">
            <a:solidFill>
              <a:srgbClr val="0099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GB"/>
          </a:p>
        </p:txBody>
      </p:sp>
      <p:sp>
        <p:nvSpPr>
          <p:cNvPr id="52" name="Line 50"/>
          <p:cNvSpPr>
            <a:spLocks noChangeShapeType="1"/>
          </p:cNvSpPr>
          <p:nvPr/>
        </p:nvSpPr>
        <p:spPr bwMode="auto">
          <a:xfrm>
            <a:off x="5791200" y="5257800"/>
            <a:ext cx="1588" cy="457200"/>
          </a:xfrm>
          <a:prstGeom prst="line">
            <a:avLst/>
          </a:prstGeom>
          <a:noFill/>
          <a:ln w="19050">
            <a:solidFill>
              <a:srgbClr val="0099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GB"/>
          </a:p>
        </p:txBody>
      </p:sp>
      <p:sp>
        <p:nvSpPr>
          <p:cNvPr id="53" name="Line 51"/>
          <p:cNvSpPr>
            <a:spLocks noChangeShapeType="1"/>
          </p:cNvSpPr>
          <p:nvPr/>
        </p:nvSpPr>
        <p:spPr bwMode="auto">
          <a:xfrm>
            <a:off x="6400800" y="5257800"/>
            <a:ext cx="1588" cy="457200"/>
          </a:xfrm>
          <a:prstGeom prst="line">
            <a:avLst/>
          </a:prstGeom>
          <a:noFill/>
          <a:ln w="19050">
            <a:solidFill>
              <a:srgbClr val="0099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GB"/>
          </a:p>
        </p:txBody>
      </p:sp>
      <p:sp>
        <p:nvSpPr>
          <p:cNvPr id="54" name="Line 52"/>
          <p:cNvSpPr>
            <a:spLocks noChangeShapeType="1"/>
          </p:cNvSpPr>
          <p:nvPr/>
        </p:nvSpPr>
        <p:spPr bwMode="auto">
          <a:xfrm>
            <a:off x="7010400" y="5257800"/>
            <a:ext cx="1588" cy="457200"/>
          </a:xfrm>
          <a:prstGeom prst="line">
            <a:avLst/>
          </a:prstGeom>
          <a:noFill/>
          <a:ln w="19050">
            <a:solidFill>
              <a:srgbClr val="0099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GB"/>
          </a:p>
        </p:txBody>
      </p:sp>
      <p:sp>
        <p:nvSpPr>
          <p:cNvPr id="55" name="Line 53"/>
          <p:cNvSpPr>
            <a:spLocks noChangeShapeType="1"/>
          </p:cNvSpPr>
          <p:nvPr/>
        </p:nvSpPr>
        <p:spPr bwMode="auto">
          <a:xfrm flipV="1">
            <a:off x="2895600" y="5257800"/>
            <a:ext cx="4114800" cy="1588"/>
          </a:xfrm>
          <a:prstGeom prst="line">
            <a:avLst/>
          </a:prstGeom>
          <a:noFill/>
          <a:ln w="1905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56" name="Line 54"/>
          <p:cNvSpPr>
            <a:spLocks noChangeShapeType="1"/>
          </p:cNvSpPr>
          <p:nvPr/>
        </p:nvSpPr>
        <p:spPr bwMode="auto">
          <a:xfrm flipV="1">
            <a:off x="4419600" y="4419600"/>
            <a:ext cx="1588" cy="838200"/>
          </a:xfrm>
          <a:prstGeom prst="line">
            <a:avLst/>
          </a:prstGeom>
          <a:noFill/>
          <a:ln w="1905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GB"/>
          </a:p>
        </p:txBody>
      </p:sp>
      <p:sp>
        <p:nvSpPr>
          <p:cNvPr id="57" name="Line 55"/>
          <p:cNvSpPr>
            <a:spLocks noChangeShapeType="1"/>
          </p:cNvSpPr>
          <p:nvPr/>
        </p:nvSpPr>
        <p:spPr bwMode="auto">
          <a:xfrm flipV="1">
            <a:off x="5105400" y="4419600"/>
            <a:ext cx="1588" cy="838200"/>
          </a:xfrm>
          <a:prstGeom prst="line">
            <a:avLst/>
          </a:prstGeom>
          <a:noFill/>
          <a:ln w="1905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GB"/>
          </a:p>
        </p:txBody>
      </p:sp>
      <p:sp>
        <p:nvSpPr>
          <p:cNvPr id="58" name="Line 56"/>
          <p:cNvSpPr>
            <a:spLocks noChangeShapeType="1"/>
          </p:cNvSpPr>
          <p:nvPr/>
        </p:nvSpPr>
        <p:spPr bwMode="auto">
          <a:xfrm flipV="1">
            <a:off x="5791200" y="4419600"/>
            <a:ext cx="1588" cy="838200"/>
          </a:xfrm>
          <a:prstGeom prst="line">
            <a:avLst/>
          </a:prstGeom>
          <a:noFill/>
          <a:ln w="1905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GB"/>
          </a:p>
        </p:txBody>
      </p:sp>
      <p:sp>
        <p:nvSpPr>
          <p:cNvPr id="59" name="Line 57"/>
          <p:cNvSpPr>
            <a:spLocks noChangeShapeType="1"/>
          </p:cNvSpPr>
          <p:nvPr/>
        </p:nvSpPr>
        <p:spPr bwMode="auto">
          <a:xfrm flipV="1">
            <a:off x="6400800" y="4419600"/>
            <a:ext cx="1588" cy="838200"/>
          </a:xfrm>
          <a:prstGeom prst="line">
            <a:avLst/>
          </a:prstGeom>
          <a:noFill/>
          <a:ln w="1905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GB"/>
          </a:p>
        </p:txBody>
      </p:sp>
      <p:sp>
        <p:nvSpPr>
          <p:cNvPr id="60" name="Line 58"/>
          <p:cNvSpPr>
            <a:spLocks noChangeShapeType="1"/>
          </p:cNvSpPr>
          <p:nvPr/>
        </p:nvSpPr>
        <p:spPr bwMode="auto">
          <a:xfrm flipV="1">
            <a:off x="7010400" y="4419600"/>
            <a:ext cx="1588" cy="838200"/>
          </a:xfrm>
          <a:prstGeom prst="line">
            <a:avLst/>
          </a:prstGeom>
          <a:noFill/>
          <a:ln w="1905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GB"/>
          </a:p>
        </p:txBody>
      </p:sp>
      <p:sp>
        <p:nvSpPr>
          <p:cNvPr id="61" name="Line 59"/>
          <p:cNvSpPr>
            <a:spLocks noChangeShapeType="1"/>
          </p:cNvSpPr>
          <p:nvPr/>
        </p:nvSpPr>
        <p:spPr bwMode="auto">
          <a:xfrm flipV="1">
            <a:off x="4267200" y="4419600"/>
            <a:ext cx="1588" cy="1295400"/>
          </a:xfrm>
          <a:prstGeom prst="line">
            <a:avLst/>
          </a:prstGeom>
          <a:noFill/>
          <a:ln w="19050">
            <a:solidFill>
              <a:srgbClr val="FF66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GB"/>
          </a:p>
        </p:txBody>
      </p:sp>
      <p:sp>
        <p:nvSpPr>
          <p:cNvPr id="62" name="Line 60"/>
          <p:cNvSpPr>
            <a:spLocks noChangeShapeType="1"/>
          </p:cNvSpPr>
          <p:nvPr/>
        </p:nvSpPr>
        <p:spPr bwMode="auto">
          <a:xfrm flipV="1">
            <a:off x="6858000" y="4419600"/>
            <a:ext cx="1588" cy="1295400"/>
          </a:xfrm>
          <a:prstGeom prst="line">
            <a:avLst/>
          </a:prstGeom>
          <a:noFill/>
          <a:ln w="19050">
            <a:solidFill>
              <a:srgbClr val="FF66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GB"/>
          </a:p>
        </p:txBody>
      </p:sp>
      <p:sp>
        <p:nvSpPr>
          <p:cNvPr id="63" name="Line 61"/>
          <p:cNvSpPr>
            <a:spLocks noChangeShapeType="1"/>
          </p:cNvSpPr>
          <p:nvPr/>
        </p:nvSpPr>
        <p:spPr bwMode="auto">
          <a:xfrm flipV="1">
            <a:off x="6248400" y="4419600"/>
            <a:ext cx="1588" cy="1295400"/>
          </a:xfrm>
          <a:prstGeom prst="line">
            <a:avLst/>
          </a:prstGeom>
          <a:noFill/>
          <a:ln w="19050">
            <a:solidFill>
              <a:srgbClr val="FF66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GB"/>
          </a:p>
        </p:txBody>
      </p:sp>
      <p:sp>
        <p:nvSpPr>
          <p:cNvPr id="64" name="Line 62"/>
          <p:cNvSpPr>
            <a:spLocks noChangeShapeType="1"/>
          </p:cNvSpPr>
          <p:nvPr/>
        </p:nvSpPr>
        <p:spPr bwMode="auto">
          <a:xfrm flipV="1">
            <a:off x="5638800" y="4419600"/>
            <a:ext cx="1588" cy="1295400"/>
          </a:xfrm>
          <a:prstGeom prst="line">
            <a:avLst/>
          </a:prstGeom>
          <a:noFill/>
          <a:ln w="19050">
            <a:solidFill>
              <a:srgbClr val="FF66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GB"/>
          </a:p>
        </p:txBody>
      </p:sp>
      <p:sp>
        <p:nvSpPr>
          <p:cNvPr id="65" name="Line 63"/>
          <p:cNvSpPr>
            <a:spLocks noChangeShapeType="1"/>
          </p:cNvSpPr>
          <p:nvPr/>
        </p:nvSpPr>
        <p:spPr bwMode="auto">
          <a:xfrm flipV="1">
            <a:off x="4953000" y="4419600"/>
            <a:ext cx="1588" cy="1295400"/>
          </a:xfrm>
          <a:prstGeom prst="line">
            <a:avLst/>
          </a:prstGeom>
          <a:noFill/>
          <a:ln w="19050">
            <a:solidFill>
              <a:srgbClr val="FF66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GB"/>
          </a:p>
        </p:txBody>
      </p:sp>
      <p:sp>
        <p:nvSpPr>
          <p:cNvPr id="66" name="Text Box 64"/>
          <p:cNvSpPr txBox="1">
            <a:spLocks noChangeArrowheads="1"/>
          </p:cNvSpPr>
          <p:nvPr/>
        </p:nvSpPr>
        <p:spPr bwMode="auto">
          <a:xfrm>
            <a:off x="3962400" y="5715000"/>
            <a:ext cx="3352800" cy="3556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r>
              <a:rPr lang="en-US" altLang="en-US" sz="1600">
                <a:latin typeface="Times New Roman" panose="02020603050405020304" pitchFamily="18" charset="0"/>
              </a:rPr>
              <a:t>Flexible Connection to APD’s / VPT’s</a:t>
            </a:r>
          </a:p>
        </p:txBody>
      </p:sp>
      <p:sp>
        <p:nvSpPr>
          <p:cNvPr id="67" name="Text Box 65"/>
          <p:cNvSpPr txBox="1">
            <a:spLocks noChangeArrowheads="1"/>
          </p:cNvSpPr>
          <p:nvPr/>
        </p:nvSpPr>
        <p:spPr bwMode="auto">
          <a:xfrm>
            <a:off x="990600" y="1447800"/>
            <a:ext cx="1612900" cy="533400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FF">
                    <a:alpha val="5000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 sz="1400" b="1">
                <a:solidFill>
                  <a:srgbClr val="DE1CE3"/>
                </a:solidFill>
                <a:latin typeface="Times New Roman" panose="02020603050405020304" pitchFamily="18" charset="0"/>
              </a:rPr>
              <a:t>Control</a:t>
            </a:r>
          </a:p>
          <a:p>
            <a:pPr algn="ctr"/>
            <a:r>
              <a:rPr lang="en-US" altLang="en-US" sz="1400" b="1">
                <a:solidFill>
                  <a:srgbClr val="DE1CE3"/>
                </a:solidFill>
                <a:latin typeface="Times New Roman" panose="02020603050405020304" pitchFamily="18" charset="0"/>
              </a:rPr>
              <a:t>Token Ring Board</a:t>
            </a:r>
          </a:p>
        </p:txBody>
      </p:sp>
      <p:sp>
        <p:nvSpPr>
          <p:cNvPr id="68" name="Line 66"/>
          <p:cNvSpPr>
            <a:spLocks noChangeShapeType="1"/>
          </p:cNvSpPr>
          <p:nvPr/>
        </p:nvSpPr>
        <p:spPr bwMode="auto">
          <a:xfrm flipV="1">
            <a:off x="2603500" y="1700808"/>
            <a:ext cx="594909" cy="0"/>
          </a:xfrm>
          <a:prstGeom prst="line">
            <a:avLst/>
          </a:prstGeom>
          <a:noFill/>
          <a:ln w="19050">
            <a:solidFill>
              <a:srgbClr val="DE1CE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GB"/>
          </a:p>
        </p:txBody>
      </p:sp>
      <p:sp>
        <p:nvSpPr>
          <p:cNvPr id="70" name="Line 68"/>
          <p:cNvSpPr>
            <a:spLocks noChangeShapeType="1"/>
          </p:cNvSpPr>
          <p:nvPr/>
        </p:nvSpPr>
        <p:spPr bwMode="auto">
          <a:xfrm flipH="1">
            <a:off x="3200199" y="2331189"/>
            <a:ext cx="1789" cy="560165"/>
          </a:xfrm>
          <a:prstGeom prst="line">
            <a:avLst/>
          </a:prstGeom>
          <a:noFill/>
          <a:ln w="19050">
            <a:solidFill>
              <a:srgbClr val="DE1CE3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GB"/>
          </a:p>
        </p:txBody>
      </p:sp>
      <p:sp>
        <p:nvSpPr>
          <p:cNvPr id="72" name="Line 70"/>
          <p:cNvSpPr>
            <a:spLocks noChangeShapeType="1"/>
          </p:cNvSpPr>
          <p:nvPr/>
        </p:nvSpPr>
        <p:spPr bwMode="auto">
          <a:xfrm flipV="1">
            <a:off x="6096000" y="1600200"/>
            <a:ext cx="1588" cy="381000"/>
          </a:xfrm>
          <a:prstGeom prst="line">
            <a:avLst/>
          </a:prstGeom>
          <a:noFill/>
          <a:ln w="19050">
            <a:solidFill>
              <a:srgbClr val="00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73" name="Text Box 71"/>
          <p:cNvSpPr txBox="1">
            <a:spLocks noChangeArrowheads="1"/>
          </p:cNvSpPr>
          <p:nvPr/>
        </p:nvSpPr>
        <p:spPr bwMode="auto">
          <a:xfrm>
            <a:off x="3392488" y="1295400"/>
            <a:ext cx="1562100" cy="320675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FF">
                    <a:alpha val="5000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 sz="1400" b="1">
                <a:solidFill>
                  <a:srgbClr val="009900"/>
                </a:solidFill>
                <a:latin typeface="Times New Roman" panose="02020603050405020304" pitchFamily="18" charset="0"/>
              </a:rPr>
              <a:t>Fiber Patch Panel</a:t>
            </a:r>
          </a:p>
        </p:txBody>
      </p:sp>
      <p:sp>
        <p:nvSpPr>
          <p:cNvPr id="74" name="Text Box 72"/>
          <p:cNvSpPr txBox="1">
            <a:spLocks noChangeArrowheads="1"/>
          </p:cNvSpPr>
          <p:nvPr/>
        </p:nvSpPr>
        <p:spPr bwMode="auto">
          <a:xfrm>
            <a:off x="5754688" y="1295400"/>
            <a:ext cx="1562100" cy="320675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FF">
                    <a:alpha val="5000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 sz="1400" b="1">
                <a:solidFill>
                  <a:srgbClr val="009900"/>
                </a:solidFill>
                <a:latin typeface="Times New Roman" panose="02020603050405020304" pitchFamily="18" charset="0"/>
              </a:rPr>
              <a:t>Fiber Patch Panel</a:t>
            </a:r>
          </a:p>
        </p:txBody>
      </p:sp>
      <p:sp>
        <p:nvSpPr>
          <p:cNvPr id="76" name="Line 66"/>
          <p:cNvSpPr>
            <a:spLocks noChangeShapeType="1"/>
          </p:cNvSpPr>
          <p:nvPr/>
        </p:nvSpPr>
        <p:spPr bwMode="auto">
          <a:xfrm flipV="1">
            <a:off x="3201988" y="2331190"/>
            <a:ext cx="3808412" cy="0"/>
          </a:xfrm>
          <a:prstGeom prst="line">
            <a:avLst/>
          </a:prstGeom>
          <a:noFill/>
          <a:ln w="19050">
            <a:solidFill>
              <a:srgbClr val="DE1CE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GB"/>
          </a:p>
        </p:txBody>
      </p:sp>
      <p:sp>
        <p:nvSpPr>
          <p:cNvPr id="77" name="Line 68"/>
          <p:cNvSpPr>
            <a:spLocks noChangeShapeType="1"/>
          </p:cNvSpPr>
          <p:nvPr/>
        </p:nvSpPr>
        <p:spPr bwMode="auto">
          <a:xfrm flipH="1">
            <a:off x="4426643" y="2323921"/>
            <a:ext cx="1789" cy="560165"/>
          </a:xfrm>
          <a:prstGeom prst="line">
            <a:avLst/>
          </a:prstGeom>
          <a:noFill/>
          <a:ln w="19050">
            <a:solidFill>
              <a:srgbClr val="DE1CE3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GB"/>
          </a:p>
        </p:txBody>
      </p:sp>
      <p:sp>
        <p:nvSpPr>
          <p:cNvPr id="78" name="Line 68"/>
          <p:cNvSpPr>
            <a:spLocks noChangeShapeType="1"/>
          </p:cNvSpPr>
          <p:nvPr/>
        </p:nvSpPr>
        <p:spPr bwMode="auto">
          <a:xfrm flipH="1">
            <a:off x="5112443" y="2323921"/>
            <a:ext cx="1789" cy="560165"/>
          </a:xfrm>
          <a:prstGeom prst="line">
            <a:avLst/>
          </a:prstGeom>
          <a:noFill/>
          <a:ln w="19050">
            <a:solidFill>
              <a:srgbClr val="DE1CE3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GB"/>
          </a:p>
        </p:txBody>
      </p:sp>
      <p:sp>
        <p:nvSpPr>
          <p:cNvPr id="79" name="Line 68"/>
          <p:cNvSpPr>
            <a:spLocks noChangeShapeType="1"/>
          </p:cNvSpPr>
          <p:nvPr/>
        </p:nvSpPr>
        <p:spPr bwMode="auto">
          <a:xfrm flipH="1">
            <a:off x="5798243" y="2331189"/>
            <a:ext cx="1789" cy="560165"/>
          </a:xfrm>
          <a:prstGeom prst="line">
            <a:avLst/>
          </a:prstGeom>
          <a:noFill/>
          <a:ln w="19050">
            <a:solidFill>
              <a:srgbClr val="DE1CE3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GB"/>
          </a:p>
        </p:txBody>
      </p:sp>
      <p:sp>
        <p:nvSpPr>
          <p:cNvPr id="80" name="Line 68"/>
          <p:cNvSpPr>
            <a:spLocks noChangeShapeType="1"/>
          </p:cNvSpPr>
          <p:nvPr/>
        </p:nvSpPr>
        <p:spPr bwMode="auto">
          <a:xfrm flipH="1">
            <a:off x="6399128" y="2319984"/>
            <a:ext cx="1789" cy="560165"/>
          </a:xfrm>
          <a:prstGeom prst="line">
            <a:avLst/>
          </a:prstGeom>
          <a:noFill/>
          <a:ln w="19050">
            <a:solidFill>
              <a:srgbClr val="DE1CE3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GB"/>
          </a:p>
        </p:txBody>
      </p:sp>
      <p:sp>
        <p:nvSpPr>
          <p:cNvPr id="81" name="Line 68"/>
          <p:cNvSpPr>
            <a:spLocks noChangeShapeType="1"/>
          </p:cNvSpPr>
          <p:nvPr/>
        </p:nvSpPr>
        <p:spPr bwMode="auto">
          <a:xfrm flipH="1">
            <a:off x="7009851" y="2331189"/>
            <a:ext cx="1789" cy="560165"/>
          </a:xfrm>
          <a:prstGeom prst="line">
            <a:avLst/>
          </a:prstGeom>
          <a:noFill/>
          <a:ln w="19050">
            <a:solidFill>
              <a:srgbClr val="DE1CE3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GB"/>
          </a:p>
        </p:txBody>
      </p:sp>
      <p:sp>
        <p:nvSpPr>
          <p:cNvPr id="82" name="Line 68"/>
          <p:cNvSpPr>
            <a:spLocks noChangeShapeType="1"/>
          </p:cNvSpPr>
          <p:nvPr/>
        </p:nvSpPr>
        <p:spPr bwMode="auto">
          <a:xfrm flipH="1">
            <a:off x="3198409" y="1700809"/>
            <a:ext cx="549" cy="643694"/>
          </a:xfrm>
          <a:prstGeom prst="line">
            <a:avLst/>
          </a:prstGeom>
          <a:noFill/>
          <a:ln w="19050">
            <a:solidFill>
              <a:srgbClr val="DE1CE3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643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3568" y="285728"/>
            <a:ext cx="7704856" cy="622992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flat" dir="t">
                <a:rot lat="0" lon="0" rev="6600000"/>
              </a:lightRig>
            </a:scene3d>
            <a:sp3d extrusionH="25400" contourW="6350">
              <a:bevelT w="38100" h="31750"/>
              <a:extrusionClr>
                <a:srgbClr val="C00000"/>
              </a:extrusionClr>
              <a:contourClr>
                <a:srgbClr val="C00000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 smtClean="0">
                <a:gradFill>
                  <a:gsLst>
                    <a:gs pos="0">
                      <a:srgbClr val="C00000"/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8100" dir="5400000" algn="ctr" rotWithShape="0">
                    <a:srgbClr val="000000">
                      <a:alpha val="38000"/>
                    </a:srgbClr>
                  </a:outerShdw>
                </a:effectLst>
                <a:latin typeface="+mj-lt"/>
              </a:rPr>
              <a:t>VFE power nets</a:t>
            </a:r>
            <a:endParaRPr lang="en-US" sz="3200" b="1" dirty="0">
              <a:gradFill>
                <a:gsLst>
                  <a:gs pos="0">
                    <a:srgbClr val="C00000"/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 scaled="0"/>
              </a:gradFill>
              <a:effectLst>
                <a:outerShdw blurRad="50800" dist="38100" dir="5400000" algn="ctr" rotWithShape="0">
                  <a:srgbClr val="000000">
                    <a:alpha val="38000"/>
                  </a:srgbClr>
                </a:outerShdw>
              </a:effectLst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1052736"/>
            <a:ext cx="282647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VFE has 11 power nets:</a:t>
            </a:r>
          </a:p>
          <a:p>
            <a:r>
              <a:rPr lang="en-US" dirty="0" smtClean="0"/>
              <a:t>5 x 2.5 V analog (MGPA)</a:t>
            </a:r>
          </a:p>
          <a:p>
            <a:r>
              <a:rPr lang="en-US" dirty="0" smtClean="0"/>
              <a:t>5 x 2.5 V digital (ADC)</a:t>
            </a:r>
          </a:p>
          <a:p>
            <a:r>
              <a:rPr lang="en-US" dirty="0" smtClean="0"/>
              <a:t>1 x 2.5 V digital (DCU)</a:t>
            </a:r>
          </a:p>
          <a:p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2564166"/>
            <a:ext cx="3369987" cy="321925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5934" y="3212976"/>
            <a:ext cx="4867843" cy="250931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394684" y="1173847"/>
            <a:ext cx="40703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 of the power nets arrive via the MB</a:t>
            </a:r>
          </a:p>
          <a:p>
            <a:r>
              <a:rPr lang="en-US" dirty="0" smtClean="0"/>
              <a:t>1 is connected to the FE card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7815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3568" y="285728"/>
            <a:ext cx="7704856" cy="622992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flat" dir="t">
                <a:rot lat="0" lon="0" rev="6600000"/>
              </a:lightRig>
            </a:scene3d>
            <a:sp3d extrusionH="25400" contourW="6350">
              <a:bevelT w="38100" h="31750"/>
              <a:extrusionClr>
                <a:srgbClr val="C00000"/>
              </a:extrusionClr>
              <a:contourClr>
                <a:srgbClr val="C00000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 smtClean="0">
                <a:gradFill>
                  <a:gsLst>
                    <a:gs pos="0">
                      <a:srgbClr val="C00000"/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8100" dir="5400000" algn="ctr" rotWithShape="0">
                    <a:srgbClr val="000000">
                      <a:alpha val="38000"/>
                    </a:srgbClr>
                  </a:outerShdw>
                </a:effectLst>
                <a:latin typeface="+mj-lt"/>
              </a:rPr>
              <a:t>Power nets in the motherboard</a:t>
            </a:r>
            <a:endParaRPr lang="en-US" sz="3200" b="1" dirty="0">
              <a:gradFill>
                <a:gsLst>
                  <a:gs pos="0">
                    <a:srgbClr val="C00000"/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 scaled="0"/>
              </a:gradFill>
              <a:effectLst>
                <a:outerShdw blurRad="50800" dist="38100" dir="5400000" algn="ctr" rotWithShape="0">
                  <a:srgbClr val="000000">
                    <a:alpha val="38000"/>
                  </a:srgbClr>
                </a:outerShdw>
              </a:effectLst>
              <a:latin typeface="+mj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2276872"/>
            <a:ext cx="3835038" cy="399305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3395" y="2360209"/>
            <a:ext cx="3745029" cy="392105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82751" y="1080466"/>
            <a:ext cx="37497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Motherboard internal power planes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80830" y="1844824"/>
            <a:ext cx="1390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2.5 V digital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4657840" y="1879259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2.5 V analog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1770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57158" y="285728"/>
            <a:ext cx="8429684" cy="622992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flat" dir="t">
                <a:rot lat="0" lon="0" rev="6600000"/>
              </a:lightRig>
            </a:scene3d>
            <a:sp3d extrusionH="25400" contourW="6350">
              <a:bevelT w="38100" h="31750"/>
              <a:extrusionClr>
                <a:srgbClr val="C00000"/>
              </a:extrusionClr>
              <a:contourClr>
                <a:srgbClr val="C00000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 smtClean="0">
                <a:gradFill>
                  <a:gsLst>
                    <a:gs pos="0">
                      <a:srgbClr val="C00000"/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8100" dir="5400000" algn="ctr" rotWithShape="0">
                    <a:srgbClr val="000000">
                      <a:alpha val="38000"/>
                    </a:srgbClr>
                  </a:outerShdw>
                </a:effectLst>
                <a:latin typeface="+mj-lt"/>
              </a:rPr>
              <a:t>Power nets in the LVR</a:t>
            </a:r>
            <a:endParaRPr lang="en-US" sz="3200" b="1" dirty="0">
              <a:gradFill>
                <a:gsLst>
                  <a:gs pos="0">
                    <a:srgbClr val="C00000"/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 scaled="0"/>
              </a:gradFill>
              <a:effectLst>
                <a:outerShdw blurRad="50800" dist="38100" dir="5400000" algn="ctr" rotWithShape="0">
                  <a:srgbClr val="000000">
                    <a:alpha val="38000"/>
                  </a:srgbClr>
                </a:outerShdw>
              </a:effectLst>
              <a:latin typeface="+mj-lt"/>
            </a:endParaRPr>
          </a:p>
        </p:txBody>
      </p:sp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0112" y="1124744"/>
            <a:ext cx="2736304" cy="551123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9752" y="3511408"/>
            <a:ext cx="2727992" cy="312457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67544" y="1340768"/>
            <a:ext cx="4487126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LVR hosts 11 linear regulators</a:t>
            </a:r>
            <a:r>
              <a:rPr lang="en-US" dirty="0"/>
              <a:t> </a:t>
            </a:r>
            <a:r>
              <a:rPr lang="en-US" dirty="0" smtClean="0"/>
              <a:t>providing: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4 digital voltages to the FE:</a:t>
            </a:r>
          </a:p>
          <a:p>
            <a:pPr marL="742950" lvl="1" indent="-285750">
              <a:buFontTx/>
              <a:buChar char="-"/>
            </a:pPr>
            <a:r>
              <a:rPr lang="en-US" dirty="0" smtClean="0"/>
              <a:t>3 voltages for the FE</a:t>
            </a:r>
          </a:p>
          <a:p>
            <a:pPr marL="742950" lvl="1" indent="-285750">
              <a:buFontTx/>
              <a:buChar char="-"/>
            </a:pPr>
            <a:r>
              <a:rPr lang="en-US" dirty="0" smtClean="0"/>
              <a:t>1 voltage for the DCUs on the VFE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7 voltages to the mother VFE:</a:t>
            </a:r>
          </a:p>
          <a:p>
            <a:pPr marL="742950" lvl="1" indent="-285750">
              <a:buFontTx/>
              <a:buChar char="-"/>
            </a:pPr>
            <a:r>
              <a:rPr lang="en-US" dirty="0" smtClean="0"/>
              <a:t>5 x 2.5 V for the MGPAs</a:t>
            </a:r>
          </a:p>
          <a:p>
            <a:pPr marL="742950" lvl="1" indent="-285750">
              <a:buFontTx/>
              <a:buChar char="-"/>
            </a:pPr>
            <a:r>
              <a:rPr lang="en-US" dirty="0" smtClean="0"/>
              <a:t>2 x 2.5 V for the ADCs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3568" y="285728"/>
            <a:ext cx="7704856" cy="622992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flat" dir="t">
                <a:rot lat="0" lon="0" rev="6600000"/>
              </a:lightRig>
            </a:scene3d>
            <a:sp3d extrusionH="25400" contourW="6350">
              <a:bevelT w="38100" h="31750"/>
              <a:extrusionClr>
                <a:srgbClr val="C00000"/>
              </a:extrusionClr>
              <a:contourClr>
                <a:srgbClr val="C00000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 smtClean="0">
                <a:gradFill>
                  <a:gsLst>
                    <a:gs pos="0">
                      <a:srgbClr val="C00000"/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8100" dir="5400000" algn="ctr" rotWithShape="0">
                    <a:srgbClr val="000000">
                      <a:alpha val="38000"/>
                    </a:srgbClr>
                  </a:outerShdw>
                </a:effectLst>
                <a:latin typeface="+mj-lt"/>
              </a:rPr>
              <a:t>SLVR with FEASTMP_CLP</a:t>
            </a:r>
            <a:endParaRPr lang="en-US" sz="3200" b="1" dirty="0">
              <a:gradFill>
                <a:gsLst>
                  <a:gs pos="0">
                    <a:srgbClr val="C00000"/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 scaled="0"/>
              </a:gradFill>
              <a:effectLst>
                <a:outerShdw blurRad="50800" dist="38100" dir="5400000" algn="ctr" rotWithShape="0">
                  <a:srgbClr val="000000">
                    <a:alpha val="38000"/>
                  </a:srgbClr>
                </a:outerShdw>
              </a:effectLst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1197342"/>
            <a:ext cx="3922869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First version designed by Magnus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6 power nets == FEASTMP_CLP:</a:t>
            </a:r>
          </a:p>
          <a:p>
            <a:pPr marL="742950" lvl="1" indent="-285750">
              <a:buFontTx/>
              <a:buChar char="-"/>
            </a:pPr>
            <a:r>
              <a:rPr lang="en-US" dirty="0" smtClean="0"/>
              <a:t>5 x 2.5 V for the VFE</a:t>
            </a:r>
          </a:p>
          <a:p>
            <a:pPr marL="742950" lvl="1" indent="-285750">
              <a:buFontTx/>
              <a:buChar char="-"/>
            </a:pPr>
            <a:r>
              <a:rPr lang="en-US" dirty="0" smtClean="0"/>
              <a:t>1 x 2.5 V for the FE</a:t>
            </a:r>
          </a:p>
          <a:p>
            <a:endParaRPr lang="en-US" dirty="0"/>
          </a:p>
          <a:p>
            <a:r>
              <a:rPr lang="en-US" dirty="0" smtClean="0"/>
              <a:t>- Tested in TT setup: B. </a:t>
            </a:r>
            <a:r>
              <a:rPr lang="en-US" dirty="0" err="1" smtClean="0"/>
              <a:t>Betev</a:t>
            </a:r>
            <a:endParaRPr lang="en-US" dirty="0" smtClean="0"/>
          </a:p>
          <a:p>
            <a:r>
              <a:rPr lang="en-US" dirty="0" smtClean="0"/>
              <a:t>- Tested at Virginia University</a:t>
            </a:r>
            <a:endParaRPr lang="en-GB" dirty="0"/>
          </a:p>
        </p:txBody>
      </p:sp>
      <p:pic>
        <p:nvPicPr>
          <p:cNvPr id="5" name="Picture 5" descr="SLVRB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7637" y="1124744"/>
            <a:ext cx="2990875" cy="2514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67544" y="4005064"/>
            <a:ext cx="66234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Design and layout iteration: make it fit into super-modules:</a:t>
            </a:r>
          </a:p>
          <a:p>
            <a:r>
              <a:rPr lang="en-US" dirty="0" smtClean="0"/>
              <a:t>- Prototypes are in production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5257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3568" y="285728"/>
            <a:ext cx="7704856" cy="622992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flat" dir="t">
                <a:rot lat="0" lon="0" rev="6600000"/>
              </a:lightRig>
            </a:scene3d>
            <a:sp3d extrusionH="25400" contourW="6350">
              <a:bevelT w="38100" h="31750"/>
              <a:extrusionClr>
                <a:srgbClr val="C00000"/>
              </a:extrusionClr>
              <a:contourClr>
                <a:srgbClr val="C00000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 smtClean="0">
                <a:gradFill>
                  <a:gsLst>
                    <a:gs pos="0">
                      <a:srgbClr val="C00000"/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8100" dir="5400000" algn="ctr" rotWithShape="0">
                    <a:srgbClr val="000000">
                      <a:alpha val="38000"/>
                    </a:srgbClr>
                  </a:outerShdw>
                </a:effectLst>
                <a:latin typeface="+mj-lt"/>
              </a:rPr>
              <a:t>SLVR with FEASTMP_CLP</a:t>
            </a:r>
            <a:endParaRPr lang="en-US" sz="3200" b="1" dirty="0">
              <a:gradFill>
                <a:gsLst>
                  <a:gs pos="0">
                    <a:srgbClr val="C00000"/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 scaled="0"/>
              </a:gradFill>
              <a:effectLst>
                <a:outerShdw blurRad="50800" dist="38100" dir="5400000" algn="ctr" rotWithShape="0">
                  <a:srgbClr val="000000">
                    <a:alpha val="38000"/>
                  </a:srgbClr>
                </a:outerShdw>
              </a:effectLst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34912" y="1089738"/>
            <a:ext cx="80648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SLVR becomes an almost passive board, hosting connectors for the FEASTMP_CLP modules and 3 DCU chips for voltage, current and temperature monitoring</a:t>
            </a:r>
          </a:p>
          <a:p>
            <a:endParaRPr lang="en-US" dirty="0" smtClean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 </a:t>
            </a:r>
            <a:r>
              <a:rPr lang="en-US" dirty="0" smtClean="0">
                <a:sym typeface="Wingdings" panose="05000000000000000000" pitchFamily="2" charset="2"/>
              </a:rPr>
              <a:t>Properties and performance are (almost exclusively) determined by the FEASTMP modules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2732102"/>
            <a:ext cx="3215410" cy="321541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35788" y="4598390"/>
            <a:ext cx="310213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Output voltage variation: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Load and line regulation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Spread of output voltages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Radiation effects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Temperature effects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434912" y="2844064"/>
            <a:ext cx="412805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Developed and fabricated by CERN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</a:t>
            </a:r>
            <a:r>
              <a:rPr lang="en-US" dirty="0" smtClean="0"/>
              <a:t>adiation tolerant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</a:t>
            </a:r>
            <a:r>
              <a:rPr lang="en-US" dirty="0" smtClean="0"/>
              <a:t>ver current protection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</a:t>
            </a:r>
            <a:r>
              <a:rPr lang="en-US" dirty="0" smtClean="0"/>
              <a:t>ver temperature protection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under voltage protection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9866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3568" y="285728"/>
            <a:ext cx="7704856" cy="622992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flat" dir="t">
                <a:rot lat="0" lon="0" rev="6600000"/>
              </a:lightRig>
            </a:scene3d>
            <a:sp3d extrusionH="25400" contourW="6350">
              <a:bevelT w="38100" h="31750"/>
              <a:extrusionClr>
                <a:srgbClr val="C00000"/>
              </a:extrusionClr>
              <a:contourClr>
                <a:srgbClr val="C00000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 smtClean="0">
                <a:gradFill>
                  <a:gsLst>
                    <a:gs pos="0">
                      <a:srgbClr val="C00000"/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8100" dir="5400000" algn="ctr" rotWithShape="0">
                    <a:srgbClr val="000000">
                      <a:alpha val="38000"/>
                    </a:srgbClr>
                  </a:outerShdw>
                </a:effectLst>
                <a:latin typeface="+mj-lt"/>
              </a:rPr>
              <a:t>SLVR power interface</a:t>
            </a:r>
            <a:endParaRPr lang="en-US" sz="3200" b="1" dirty="0">
              <a:gradFill>
                <a:gsLst>
                  <a:gs pos="0">
                    <a:srgbClr val="C00000"/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 scaled="0"/>
              </a:gradFill>
              <a:effectLst>
                <a:outerShdw blurRad="50800" dist="38100" dir="5400000" algn="ctr" rotWithShape="0">
                  <a:srgbClr val="000000">
                    <a:alpha val="38000"/>
                  </a:srgbClr>
                </a:outerShdw>
              </a:effectLst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9853" y="1988840"/>
            <a:ext cx="2836526" cy="460851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9444" y="1772816"/>
            <a:ext cx="2343036" cy="471914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3528" y="1122951"/>
            <a:ext cx="47525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Interface to the MB unchanged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VFE analog and digital power grouped</a:t>
            </a:r>
            <a:endParaRPr lang="en-GB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4499992" y="1774609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new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7236296" y="1268760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original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5653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3568" y="285728"/>
            <a:ext cx="7704856" cy="622992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flat" dir="t">
                <a:rot lat="0" lon="0" rev="6600000"/>
              </a:lightRig>
            </a:scene3d>
            <a:sp3d extrusionH="25400" contourW="6350">
              <a:bevelT w="38100" h="31750"/>
              <a:extrusionClr>
                <a:srgbClr val="C00000"/>
              </a:extrusionClr>
              <a:contourClr>
                <a:srgbClr val="C00000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 smtClean="0">
                <a:gradFill>
                  <a:gsLst>
                    <a:gs pos="0">
                      <a:srgbClr val="C00000"/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 scaled="0"/>
                </a:gradFill>
                <a:effectLst>
                  <a:outerShdw blurRad="50800" dist="38100" dir="5400000" algn="ctr" rotWithShape="0">
                    <a:srgbClr val="000000">
                      <a:alpha val="38000"/>
                    </a:srgbClr>
                  </a:outerShdw>
                </a:effectLst>
                <a:latin typeface="+mj-lt"/>
              </a:rPr>
              <a:t>SLVR power interface</a:t>
            </a:r>
            <a:endParaRPr lang="en-US" sz="3200" b="1" dirty="0">
              <a:gradFill>
                <a:gsLst>
                  <a:gs pos="0">
                    <a:srgbClr val="C00000"/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 scaled="0"/>
              </a:gradFill>
              <a:effectLst>
                <a:outerShdw blurRad="50800" dist="38100" dir="5400000" algn="ctr" rotWithShape="0">
                  <a:srgbClr val="000000">
                    <a:alpha val="38000"/>
                  </a:srgbClr>
                </a:outerShdw>
              </a:effectLst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2780928"/>
            <a:ext cx="3267075" cy="28956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8064" y="2420888"/>
            <a:ext cx="2727992" cy="312457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23528" y="1122951"/>
            <a:ext cx="47525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Interface to the FE unchanged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All voltages on a single net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020391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7141</TotalTime>
  <Words>464</Words>
  <Application>Microsoft Office PowerPoint</Application>
  <PresentationFormat>On-screen Show (4:3)</PresentationFormat>
  <Paragraphs>98</Paragraphs>
  <Slides>13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3" baseType="lpstr">
      <vt:lpstr>ＭＳ Ｐゴシック</vt:lpstr>
      <vt:lpstr>Arial</vt:lpstr>
      <vt:lpstr>Calibri</vt:lpstr>
      <vt:lpstr>DejaVu LGC Sans</vt:lpstr>
      <vt:lpstr>Times New Roman</vt:lpstr>
      <vt:lpstr>Wingdings</vt:lpstr>
      <vt:lpstr>Office Theme</vt:lpstr>
      <vt:lpstr>PHOTO-PAINT</vt:lpstr>
      <vt:lpstr>Acrobat Document</vt:lpstr>
      <vt:lpstr>Document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Werner Lustermann</dc:creator>
  <cp:lastModifiedBy>Werner Lustermann</cp:lastModifiedBy>
  <cp:revision>541</cp:revision>
  <dcterms:created xsi:type="dcterms:W3CDTF">2008-03-07T21:16:56Z</dcterms:created>
  <dcterms:modified xsi:type="dcterms:W3CDTF">2016-05-12T08:17:20Z</dcterms:modified>
</cp:coreProperties>
</file>