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0" r:id="rId1"/>
  </p:sldMasterIdLst>
  <p:notesMasterIdLst>
    <p:notesMasterId r:id="rId30"/>
  </p:notesMasterIdLst>
  <p:handoutMasterIdLst>
    <p:handoutMasterId r:id="rId31"/>
  </p:handoutMasterIdLst>
  <p:sldIdLst>
    <p:sldId id="373" r:id="rId2"/>
    <p:sldId id="520" r:id="rId3"/>
    <p:sldId id="574" r:id="rId4"/>
    <p:sldId id="598" r:id="rId5"/>
    <p:sldId id="611" r:id="rId6"/>
    <p:sldId id="599" r:id="rId7"/>
    <p:sldId id="576" r:id="rId8"/>
    <p:sldId id="579" r:id="rId9"/>
    <p:sldId id="581" r:id="rId10"/>
    <p:sldId id="583" r:id="rId11"/>
    <p:sldId id="600" r:id="rId12"/>
    <p:sldId id="606" r:id="rId13"/>
    <p:sldId id="610" r:id="rId14"/>
    <p:sldId id="567" r:id="rId15"/>
    <p:sldId id="568" r:id="rId16"/>
    <p:sldId id="570" r:id="rId17"/>
    <p:sldId id="529" r:id="rId18"/>
    <p:sldId id="602" r:id="rId19"/>
    <p:sldId id="537" r:id="rId20"/>
    <p:sldId id="536" r:id="rId21"/>
    <p:sldId id="612" r:id="rId22"/>
    <p:sldId id="539" r:id="rId23"/>
    <p:sldId id="613" r:id="rId24"/>
    <p:sldId id="552" r:id="rId25"/>
    <p:sldId id="553" r:id="rId26"/>
    <p:sldId id="603" r:id="rId27"/>
    <p:sldId id="604" r:id="rId28"/>
    <p:sldId id="605" r:id="rId29"/>
  </p:sldIdLst>
  <p:sldSz cx="9144000" cy="6858000" type="screen4x3"/>
  <p:notesSz cx="6815138" cy="9931400"/>
  <p:custDataLst>
    <p:tags r:id="rId3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0AB00"/>
    <a:srgbClr val="FF33CC"/>
    <a:srgbClr val="CC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6270" autoAdjust="0"/>
  </p:normalViewPr>
  <p:slideViewPr>
    <p:cSldViewPr showGuides="1">
      <p:cViewPr>
        <p:scale>
          <a:sx n="66" d="100"/>
          <a:sy n="66" d="100"/>
        </p:scale>
        <p:origin x="-111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48.wmf"/><Relationship Id="rId1" Type="http://schemas.openxmlformats.org/officeDocument/2006/relationships/image" Target="../media/image53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F346E10-4FD9-4FF1-A6C7-2423CB4DB918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329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7014A0F-C50C-4075-BB9D-D7EAFED1BD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FCA751-10C3-4ADB-9E2C-8B067F3F126C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25513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8050"/>
            <a:ext cx="5453062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Click to edit Master text styles</a:t>
            </a:r>
          </a:p>
          <a:p>
            <a:pPr lvl="1"/>
            <a:r>
              <a:rPr lang="ru-RU" altLang="ru-RU" noProof="0" smtClean="0"/>
              <a:t>Second level</a:t>
            </a:r>
          </a:p>
          <a:p>
            <a:pPr lvl="2"/>
            <a:r>
              <a:rPr lang="ru-RU" altLang="ru-RU" noProof="0" smtClean="0"/>
              <a:t>Third level</a:t>
            </a:r>
          </a:p>
          <a:p>
            <a:pPr lvl="3"/>
            <a:r>
              <a:rPr lang="ru-RU" altLang="ru-RU" noProof="0" smtClean="0"/>
              <a:t>Fourth level</a:t>
            </a:r>
          </a:p>
          <a:p>
            <a:pPr lvl="4"/>
            <a:r>
              <a:rPr lang="ru-RU" altLang="ru-RU" noProof="0" smtClean="0"/>
              <a:t>Fifth level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32925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CC52EAF-A176-40BE-8886-33B67B3D4F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5AA4-0932-4FE3-B3AD-114EC6AC6846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EC99C-634F-45F4-962B-CE5EC0D1E7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313A4-C632-4A18-AEBB-06A8981FB054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C4AD8-097E-4EBB-B35F-C479BFBFE6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C4A68-4657-44DA-A2D1-1F217A90CBED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00FCD-1DE7-462A-8DF5-4009D17D7E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30D72-0368-49F3-BA1F-0BF558DFB803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57CB-C516-47E3-9D0F-34CDC54216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AA2E3-65E1-47D1-97EF-514AB095F517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F6077-0E51-4521-AF3C-D151DE3751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07D4-C49B-42D7-ABFC-FF1F253DF938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698AD-28FC-44AE-84EC-F4B4971167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2CB45-48E0-4E88-9309-47CAD8B09970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5656-657B-48C3-9527-F749B75089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9DAE5-44E1-46C1-AA43-683D5A78A59B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BD8BB-83CC-48B9-8626-3159E660D2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18B9-7FB0-4469-822C-C400BE709E3B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51AB-2218-4563-84B4-EDC073E691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B2C1-34E6-4EEE-A0AD-53EBA1885229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E9FD3-1586-456B-B173-5B299831D4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BC92B-2741-43B0-9926-F7027DD1BDE9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CAA7B-5908-49B4-BBCC-7E0023804A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359A118-106C-49F4-839C-B884663A9D16}" type="datetime1">
              <a:rPr lang="ru-RU" altLang="ru-RU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ru-RU" altLang="ru-RU"/>
              <a:t>Mark Gorenstein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CC30FC0-9685-444A-8EF5-0BC92C3E85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image" Target="../media/image57.wmf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oleObject" Target="../embeddings/oleObject5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2.bin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6.bin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4.bin"/><Relationship Id="rId9" Type="http://schemas.openxmlformats.org/officeDocument/2006/relationships/oleObject" Target="../embeddings/oleObject6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7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9.bin"/><Relationship Id="rId3" Type="http://schemas.openxmlformats.org/officeDocument/2006/relationships/image" Target="../media/image13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4.jpeg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25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9878E0-BE74-4F63-8003-2516EB0CDDE7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1703388" y="333375"/>
            <a:ext cx="5905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ru-RU" sz="3200" b="1">
                <a:solidFill>
                  <a:srgbClr val="FF0000"/>
                </a:solidFill>
              </a:rPr>
              <a:t>Critical Point and</a:t>
            </a:r>
          </a:p>
          <a:p>
            <a:pPr algn="ctr"/>
            <a:r>
              <a:rPr lang="en-US" altLang="ru-RU" sz="3200" b="1">
                <a:solidFill>
                  <a:srgbClr val="FF0000"/>
                </a:solidFill>
              </a:rPr>
              <a:t>Event-by-Event Fluctuations </a:t>
            </a:r>
          </a:p>
          <a:p>
            <a:pPr algn="ctr"/>
            <a:r>
              <a:rPr lang="en-US" altLang="ru-RU" sz="3200" b="1">
                <a:solidFill>
                  <a:srgbClr val="FF0000"/>
                </a:solidFill>
              </a:rPr>
              <a:t>  </a:t>
            </a:r>
            <a:r>
              <a:rPr lang="en-US" altLang="ru-RU" sz="2800" b="1">
                <a:solidFill>
                  <a:srgbClr val="FF0000"/>
                </a:solidFill>
              </a:rPr>
              <a:t> 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827088" y="244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endParaRPr lang="ru-RU" altLang="ru-RU" sz="1800"/>
          </a:p>
        </p:txBody>
      </p:sp>
      <p:sp>
        <p:nvSpPr>
          <p:cNvPr id="266248" name="Text Box 8"/>
          <p:cNvSpPr txBox="1">
            <a:spLocks noChangeArrowheads="1"/>
          </p:cNvSpPr>
          <p:nvPr/>
        </p:nvSpPr>
        <p:spPr bwMode="auto">
          <a:xfrm>
            <a:off x="488950" y="3141663"/>
            <a:ext cx="8805863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>
              <a:buFontTx/>
              <a:buAutoNum type="romanUcPeriod"/>
              <a:defRPr/>
            </a:pPr>
            <a:r>
              <a:rPr lang="en-US" altLang="ru-RU" sz="2400" dirty="0" smtClean="0"/>
              <a:t>Introduction: QCD Critical Point</a:t>
            </a:r>
          </a:p>
          <a:p>
            <a:pPr marL="571500" indent="-571500">
              <a:buFontTx/>
              <a:buAutoNum type="romanUcPeriod"/>
              <a:defRPr/>
            </a:pPr>
            <a:r>
              <a:rPr lang="en-US" altLang="ru-RU" sz="2400" dirty="0" smtClean="0"/>
              <a:t>Van </a:t>
            </a:r>
            <a:r>
              <a:rPr lang="en-US" altLang="ru-RU" sz="2400" dirty="0"/>
              <a:t>der Waals Equation of </a:t>
            </a:r>
            <a:r>
              <a:rPr lang="en-US" altLang="ru-RU" sz="2400" dirty="0" smtClean="0"/>
              <a:t>State</a:t>
            </a:r>
            <a:r>
              <a:rPr lang="en-US" altLang="ru-RU" sz="2400" dirty="0" smtClean="0">
                <a:solidFill>
                  <a:srgbClr val="0000FF"/>
                </a:solidFill>
              </a:rPr>
              <a:t>: Nuclear Matter </a:t>
            </a:r>
          </a:p>
          <a:p>
            <a:pPr marL="571500" indent="-571500">
              <a:buFontTx/>
              <a:buAutoNum type="romanUcPeriod"/>
              <a:defRPr/>
            </a:pPr>
            <a:r>
              <a:rPr lang="en-US" altLang="ru-RU" sz="2400" dirty="0" smtClean="0"/>
              <a:t>Critical Point for the Liquid-Gas Transition: Critical Indexes </a:t>
            </a:r>
          </a:p>
          <a:p>
            <a:pPr marL="0" indent="0">
              <a:defRPr/>
            </a:pPr>
            <a:r>
              <a:rPr lang="en-US" altLang="ru-RU" sz="2400" dirty="0" smtClean="0"/>
              <a:t>IV.   Long Range Correlations at the Critical Point </a:t>
            </a:r>
            <a:endParaRPr lang="en-US" altLang="ru-RU" sz="2400" dirty="0"/>
          </a:p>
          <a:p>
            <a:pPr marL="0" indent="0">
              <a:defRPr/>
            </a:pPr>
            <a:r>
              <a:rPr lang="en-US" altLang="ru-RU" sz="2400" dirty="0" smtClean="0">
                <a:solidFill>
                  <a:srgbClr val="0000FF"/>
                </a:solidFill>
              </a:rPr>
              <a:t>V.    Fluctuations at the Critical Point: Scaled Variance,</a:t>
            </a:r>
          </a:p>
          <a:p>
            <a:pPr marL="0" indent="0">
              <a:defRPr/>
            </a:pPr>
            <a:r>
              <a:rPr lang="en-US" altLang="ru-RU" sz="2400" dirty="0" smtClean="0">
                <a:solidFill>
                  <a:srgbClr val="0000FF"/>
                </a:solidFill>
              </a:rPr>
              <a:t>       </a:t>
            </a:r>
            <a:r>
              <a:rPr lang="en-US" altLang="ru-RU" sz="2400" dirty="0" err="1" smtClean="0">
                <a:solidFill>
                  <a:srgbClr val="0000FF"/>
                </a:solidFill>
              </a:rPr>
              <a:t>Skewness</a:t>
            </a:r>
            <a:r>
              <a:rPr lang="en-US" altLang="ru-RU" sz="2400" dirty="0" smtClean="0">
                <a:solidFill>
                  <a:srgbClr val="0000FF"/>
                </a:solidFill>
              </a:rPr>
              <a:t>, and Kurtosis at the Critical Point </a:t>
            </a:r>
          </a:p>
          <a:p>
            <a:pPr marL="400050" indent="-400050">
              <a:buFontTx/>
              <a:buAutoNum type="romanUcPeriod" startAt="6"/>
              <a:defRPr/>
            </a:pPr>
            <a:r>
              <a:rPr lang="en-US" altLang="ru-RU" sz="2400" dirty="0" smtClean="0">
                <a:solidFill>
                  <a:srgbClr val="0000FF"/>
                </a:solidFill>
              </a:rPr>
              <a:t>  Strongly Intensive Measures of Fluctuations </a:t>
            </a:r>
          </a:p>
          <a:p>
            <a:pPr marL="400050" indent="-400050">
              <a:buFontTx/>
              <a:buAutoNum type="romanUcPeriod" startAt="6"/>
              <a:defRPr/>
            </a:pPr>
            <a:r>
              <a:rPr lang="en-US" altLang="ru-RU" sz="2400" dirty="0" smtClean="0">
                <a:solidFill>
                  <a:srgbClr val="0000FF"/>
                </a:solidFill>
              </a:rPr>
              <a:t> </a:t>
            </a:r>
            <a:r>
              <a:rPr lang="en-US" altLang="ru-RU" sz="2400" dirty="0" smtClean="0">
                <a:solidFill>
                  <a:srgbClr val="0000FF"/>
                </a:solidFill>
              </a:rPr>
              <a:t> Summary</a:t>
            </a:r>
            <a:endParaRPr lang="en-US" altLang="ru-RU" sz="2400" dirty="0" smtClean="0">
              <a:solidFill>
                <a:srgbClr val="0000FF"/>
              </a:solidFill>
            </a:endParaRPr>
          </a:p>
          <a:p>
            <a:pPr marL="571500" indent="-571500">
              <a:buFontTx/>
              <a:buAutoNum type="romanUcPeriod" startAt="3"/>
              <a:defRPr/>
            </a:pPr>
            <a:endParaRPr lang="en-US" altLang="ru-RU" sz="2400" dirty="0" smtClean="0">
              <a:solidFill>
                <a:srgbClr val="0000FF"/>
              </a:solidFill>
            </a:endParaRPr>
          </a:p>
          <a:p>
            <a:pPr>
              <a:defRPr/>
            </a:pPr>
            <a:endParaRPr lang="en-US" altLang="ru-RU" dirty="0" smtClean="0"/>
          </a:p>
          <a:p>
            <a:pPr>
              <a:defRPr/>
            </a:pPr>
            <a:endParaRPr lang="ru-RU" altLang="ru-RU" dirty="0" smtClean="0"/>
          </a:p>
        </p:txBody>
      </p:sp>
      <p:sp>
        <p:nvSpPr>
          <p:cNvPr id="2054" name="TextBox 1"/>
          <p:cNvSpPr txBox="1">
            <a:spLocks noChangeArrowheads="1"/>
          </p:cNvSpPr>
          <p:nvPr/>
        </p:nvSpPr>
        <p:spPr bwMode="auto">
          <a:xfrm>
            <a:off x="827088" y="1520825"/>
            <a:ext cx="756126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/>
              <a:t>                       Mark Gorenstein </a:t>
            </a:r>
          </a:p>
          <a:p>
            <a:endParaRPr lang="en-US" altLang="ru-RU"/>
          </a:p>
          <a:p>
            <a:r>
              <a:rPr lang="en-US" altLang="ru-RU"/>
              <a:t>Bogolyubov Institute for Theoretical Physics, Kiev </a:t>
            </a:r>
            <a:endParaRPr lang="ru-RU" alt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EEC76-8B42-4A4D-93BD-DD0DC2F029B2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  <p:graphicFrame>
        <p:nvGraphicFramePr>
          <p:cNvPr id="10243" name="Объект 4"/>
          <p:cNvGraphicFramePr>
            <a:graphicFrameLocks noChangeAspect="1"/>
          </p:cNvGraphicFramePr>
          <p:nvPr/>
        </p:nvGraphicFramePr>
        <p:xfrm>
          <a:off x="225425" y="431800"/>
          <a:ext cx="8761413" cy="5445125"/>
        </p:xfrm>
        <a:graphic>
          <a:graphicData uri="http://schemas.openxmlformats.org/presentationml/2006/ole">
            <p:oleObj spid="_x0000_s10243" name="Equation" r:id="rId3" imgW="3962400" imgH="2463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86AD6-B52E-40F3-A8AC-AB115FEA8EFB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graphicFrame>
        <p:nvGraphicFramePr>
          <p:cNvPr id="11267" name="Объект 4"/>
          <p:cNvGraphicFramePr>
            <a:graphicFrameLocks noChangeAspect="1"/>
          </p:cNvGraphicFramePr>
          <p:nvPr/>
        </p:nvGraphicFramePr>
        <p:xfrm>
          <a:off x="684213" y="735013"/>
          <a:ext cx="7708900" cy="5548312"/>
        </p:xfrm>
        <a:graphic>
          <a:graphicData uri="http://schemas.openxmlformats.org/presentationml/2006/ole">
            <p:oleObj spid="_x0000_s11267" name="Equation" r:id="rId3" imgW="3035300" imgH="2184400" progId="Equation.DSMT4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5392" y="2060848"/>
            <a:ext cx="626368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645024"/>
            <a:ext cx="2663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17640" y="3645024"/>
            <a:ext cx="2663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968723" y="2270646"/>
          <a:ext cx="227013" cy="222250"/>
        </p:xfrm>
        <a:graphic>
          <a:graphicData uri="http://schemas.openxmlformats.org/presentationml/2006/ole">
            <p:oleObj spid="_x0000_s11268" name="Formula" r:id="rId4" imgW="114480" imgH="111960" progId="Equation.Ribbit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1043608" y="3782814"/>
          <a:ext cx="227013" cy="222250"/>
        </p:xfrm>
        <a:graphic>
          <a:graphicData uri="http://schemas.openxmlformats.org/presentationml/2006/ole">
            <p:oleObj spid="_x0000_s11269" name="Formula" r:id="rId5" imgW="114480" imgH="111960" progId="Equation.Ribbit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995936" y="3645024"/>
            <a:ext cx="2663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4067944" y="3789040"/>
          <a:ext cx="227012" cy="222250"/>
        </p:xfrm>
        <a:graphic>
          <a:graphicData uri="http://schemas.openxmlformats.org/presentationml/2006/ole">
            <p:oleObj spid="_x0000_s11272" name="Formula" r:id="rId6" imgW="114480" imgH="111960" progId="Equation.Ribbit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825952" y="4509120"/>
            <a:ext cx="19432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6804248" y="4718918"/>
          <a:ext cx="227012" cy="222250"/>
        </p:xfrm>
        <a:graphic>
          <a:graphicData uri="http://schemas.openxmlformats.org/presentationml/2006/ole">
            <p:oleObj spid="_x0000_s11271" name="Formula" r:id="rId7" imgW="114480" imgH="1119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E286BF-525A-4522-A301-15AA8B667758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  <p:graphicFrame>
        <p:nvGraphicFramePr>
          <p:cNvPr id="12291" name="Объект 4"/>
          <p:cNvGraphicFramePr>
            <a:graphicFrameLocks noChangeAspect="1"/>
          </p:cNvGraphicFramePr>
          <p:nvPr/>
        </p:nvGraphicFramePr>
        <p:xfrm>
          <a:off x="252413" y="115888"/>
          <a:ext cx="8661400" cy="6553200"/>
        </p:xfrm>
        <a:graphic>
          <a:graphicData uri="http://schemas.openxmlformats.org/presentationml/2006/ole">
            <p:oleObj spid="_x0000_s12291" name="Equation" r:id="rId3" imgW="3352800" imgH="2667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E07FCAF-2D8D-49C7-9662-4C0D8B6327C5}" type="datetime1">
              <a:rPr lang="ru-RU" altLang="ru-RU" smtClean="0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ru-RU" smtClean="0"/>
              <a:t>Mark Gorenstein</a:t>
            </a: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4D0DF-4621-4C6F-AE8E-B97B33AB4A67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  <p:graphicFrame>
        <p:nvGraphicFramePr>
          <p:cNvPr id="13317" name="Объект 4"/>
          <p:cNvGraphicFramePr>
            <a:graphicFrameLocks noChangeAspect="1"/>
          </p:cNvGraphicFramePr>
          <p:nvPr/>
        </p:nvGraphicFramePr>
        <p:xfrm>
          <a:off x="611188" y="565150"/>
          <a:ext cx="5441950" cy="3079750"/>
        </p:xfrm>
        <a:graphic>
          <a:graphicData uri="http://schemas.openxmlformats.org/presentationml/2006/ole">
            <p:oleObj spid="_x0000_s13317" name="Equation" r:id="rId3" imgW="2336760" imgH="1320480" progId="Equation.DSMT4">
              <p:embed/>
            </p:oleObj>
          </a:graphicData>
        </a:graphic>
      </p:graphicFrame>
      <p:graphicFrame>
        <p:nvGraphicFramePr>
          <p:cNvPr id="13318" name="Объект 5"/>
          <p:cNvGraphicFramePr>
            <a:graphicFrameLocks noChangeAspect="1"/>
          </p:cNvGraphicFramePr>
          <p:nvPr/>
        </p:nvGraphicFramePr>
        <p:xfrm>
          <a:off x="671513" y="3495675"/>
          <a:ext cx="4476750" cy="1804988"/>
        </p:xfrm>
        <a:graphic>
          <a:graphicData uri="http://schemas.openxmlformats.org/presentationml/2006/ole">
            <p:oleObj spid="_x0000_s13318" name="Equation" r:id="rId4" imgW="2171700" imgH="8763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8FC1C0-B704-414B-ADB2-B3BEBD097B5C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14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14339" name="Объект 8"/>
          <p:cNvGraphicFramePr>
            <a:graphicFrameLocks noChangeAspect="1"/>
          </p:cNvGraphicFramePr>
          <p:nvPr/>
        </p:nvGraphicFramePr>
        <p:xfrm>
          <a:off x="250825" y="2376488"/>
          <a:ext cx="7631113" cy="3284537"/>
        </p:xfrm>
        <a:graphic>
          <a:graphicData uri="http://schemas.openxmlformats.org/presentationml/2006/ole">
            <p:oleObj spid="_x0000_s14339" name="Equation" r:id="rId3" imgW="3187700" imgH="1371600" progId="Equation.DSMT4">
              <p:embed/>
            </p:oleObj>
          </a:graphicData>
        </a:graphic>
      </p:graphicFrame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4773613" y="38608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800">
                <a:solidFill>
                  <a:srgbClr val="0000FF"/>
                </a:solidFill>
              </a:rPr>
              <a:t>Vovchenko, Anchishkin, M.I.G.</a:t>
            </a:r>
          </a:p>
          <a:p>
            <a:r>
              <a:rPr lang="en-US" altLang="ru-RU" sz="1800">
                <a:solidFill>
                  <a:srgbClr val="0000FF"/>
                </a:solidFill>
              </a:rPr>
              <a:t>J.Phys. A  (2015)</a:t>
            </a:r>
            <a:endParaRPr lang="ru-RU" altLang="ru-RU" sz="1800">
              <a:solidFill>
                <a:srgbClr val="0000FF"/>
              </a:solidFill>
            </a:endParaRPr>
          </a:p>
        </p:txBody>
      </p:sp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1744663" y="476250"/>
            <a:ext cx="531336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FF0000"/>
                </a:solidFill>
              </a:rPr>
              <a:t>V. Fluctuations  at the Critical point</a:t>
            </a:r>
          </a:p>
          <a:p>
            <a:endParaRPr lang="en-US" altLang="ru-RU">
              <a:solidFill>
                <a:srgbClr val="FF0000"/>
              </a:solidFill>
            </a:endParaRPr>
          </a:p>
          <a:p>
            <a:r>
              <a:rPr lang="en-US" altLang="ru-RU">
                <a:solidFill>
                  <a:srgbClr val="FF0000"/>
                </a:solidFill>
              </a:rPr>
              <a:t>Scaled Variance</a:t>
            </a:r>
            <a:endParaRPr lang="ru-RU" alt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BE5FBF-5194-4DB2-BC16-F3CA7B9CEA26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15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765175"/>
            <a:ext cx="89027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4" name="Объект 1"/>
          <p:cNvGraphicFramePr>
            <a:graphicFrameLocks noChangeAspect="1"/>
          </p:cNvGraphicFramePr>
          <p:nvPr/>
        </p:nvGraphicFramePr>
        <p:xfrm>
          <a:off x="-33338" y="44450"/>
          <a:ext cx="7235826" cy="1238250"/>
        </p:xfrm>
        <a:graphic>
          <a:graphicData uri="http://schemas.openxmlformats.org/presentationml/2006/ole">
            <p:oleObj spid="_x0000_s15364" name="Equation" r:id="rId4" imgW="3340100" imgH="571500" progId="Equation.DSMT4">
              <p:embed/>
            </p:oleObj>
          </a:graphicData>
        </a:graphic>
      </p:graphicFrame>
      <p:graphicFrame>
        <p:nvGraphicFramePr>
          <p:cNvPr id="15365" name="Объект 2"/>
          <p:cNvGraphicFramePr>
            <a:graphicFrameLocks noChangeAspect="1"/>
          </p:cNvGraphicFramePr>
          <p:nvPr/>
        </p:nvGraphicFramePr>
        <p:xfrm>
          <a:off x="7308850" y="342900"/>
          <a:ext cx="1781175" cy="854075"/>
        </p:xfrm>
        <a:graphic>
          <a:graphicData uri="http://schemas.openxmlformats.org/presentationml/2006/ole">
            <p:oleObj spid="_x0000_s15365" name="Equation" r:id="rId5" imgW="952500" imgH="457200" progId="Equation.DSMT4">
              <p:embed/>
            </p:oleObj>
          </a:graphicData>
        </a:graphic>
      </p:graphicFrame>
      <p:graphicFrame>
        <p:nvGraphicFramePr>
          <p:cNvPr id="15366" name="Объект 1"/>
          <p:cNvGraphicFramePr>
            <a:graphicFrameLocks noChangeAspect="1"/>
          </p:cNvGraphicFramePr>
          <p:nvPr/>
        </p:nvGraphicFramePr>
        <p:xfrm>
          <a:off x="146050" y="6237288"/>
          <a:ext cx="2589213" cy="450850"/>
        </p:xfrm>
        <a:graphic>
          <a:graphicData uri="http://schemas.openxmlformats.org/presentationml/2006/ole">
            <p:oleObj spid="_x0000_s15366" name="Equation" r:id="rId6" imgW="1384200" imgH="241200" progId="Equation.DSMT4">
              <p:embed/>
            </p:oleObj>
          </a:graphicData>
        </a:graphic>
      </p:graphicFrame>
      <p:graphicFrame>
        <p:nvGraphicFramePr>
          <p:cNvPr id="15367" name="Объект 2"/>
          <p:cNvGraphicFramePr>
            <a:graphicFrameLocks noChangeAspect="1"/>
          </p:cNvGraphicFramePr>
          <p:nvPr/>
        </p:nvGraphicFramePr>
        <p:xfrm>
          <a:off x="5003800" y="6165850"/>
          <a:ext cx="3997325" cy="644525"/>
        </p:xfrm>
        <a:graphic>
          <a:graphicData uri="http://schemas.openxmlformats.org/presentationml/2006/ole">
            <p:oleObj spid="_x0000_s15367" name="Equation" r:id="rId7" imgW="2438280" imgH="39348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4B3EBE-A699-4FDD-8FBE-06BC4DC09B6B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16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3" y="404813"/>
            <a:ext cx="7885112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F0C4E-EDD5-45FE-B782-B6DC8C53B563}" type="slidenum">
              <a:rPr lang="ru-RU" altLang="ru-RU"/>
              <a:pPr>
                <a:defRPr/>
              </a:pPr>
              <a:t>17</a:t>
            </a:fld>
            <a:endParaRPr lang="ru-RU" altLang="ru-RU"/>
          </a:p>
        </p:txBody>
      </p:sp>
      <p:graphicFrame>
        <p:nvGraphicFramePr>
          <p:cNvPr id="17411" name="Объект 4"/>
          <p:cNvGraphicFramePr>
            <a:graphicFrameLocks noChangeAspect="1"/>
          </p:cNvGraphicFramePr>
          <p:nvPr/>
        </p:nvGraphicFramePr>
        <p:xfrm>
          <a:off x="312738" y="260350"/>
          <a:ext cx="8362950" cy="6469063"/>
        </p:xfrm>
        <a:graphic>
          <a:graphicData uri="http://schemas.openxmlformats.org/presentationml/2006/ole">
            <p:oleObj spid="_x0000_s17411" name="Equation" r:id="rId3" imgW="3860640" imgH="2984400" progId="Equation.DSMT4">
              <p:embed/>
            </p:oleObj>
          </a:graphicData>
        </a:graphic>
      </p:graphicFrame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5724525" y="5589588"/>
            <a:ext cx="20669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>
                <a:solidFill>
                  <a:srgbClr val="FF0000"/>
                </a:solidFill>
              </a:rPr>
              <a:t>Vovchenko, Anchishkin,</a:t>
            </a:r>
          </a:p>
          <a:p>
            <a:r>
              <a:rPr lang="en-US" altLang="ru-RU" sz="1400">
                <a:solidFill>
                  <a:srgbClr val="FF0000"/>
                </a:solidFill>
              </a:rPr>
              <a:t>M.I.G., Poberezhnjuk,</a:t>
            </a:r>
          </a:p>
          <a:p>
            <a:r>
              <a:rPr lang="en-US" altLang="ru-RU" sz="1400">
                <a:solidFill>
                  <a:srgbClr val="FF0000"/>
                </a:solidFill>
              </a:rPr>
              <a:t>Phys. Rev. C (2015)</a:t>
            </a:r>
            <a:endParaRPr lang="ru-RU" altLang="ru-RU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F0D12-5274-4C3B-9880-8B1A3A595FD8}" type="slidenum">
              <a:rPr lang="ru-RU" altLang="ru-RU"/>
              <a:pPr>
                <a:defRPr/>
              </a:pPr>
              <a:t>18</a:t>
            </a:fld>
            <a:endParaRPr lang="ru-RU" altLang="ru-RU"/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908050"/>
            <a:ext cx="8820150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139700" y="260350"/>
            <a:ext cx="41354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b="1"/>
              <a:t>Particle Number Density </a:t>
            </a:r>
            <a:endParaRPr lang="ru-RU" altLang="ru-RU" b="1"/>
          </a:p>
        </p:txBody>
      </p:sp>
      <p:graphicFrame>
        <p:nvGraphicFramePr>
          <p:cNvPr id="18437" name="Объект 5"/>
          <p:cNvGraphicFramePr>
            <a:graphicFrameLocks noChangeAspect="1"/>
          </p:cNvGraphicFramePr>
          <p:nvPr/>
        </p:nvGraphicFramePr>
        <p:xfrm>
          <a:off x="4211638" y="292100"/>
          <a:ext cx="1376362" cy="511175"/>
        </p:xfrm>
        <a:graphic>
          <a:graphicData uri="http://schemas.openxmlformats.org/presentationml/2006/ole">
            <p:oleObj spid="_x0000_s18437" name="Equation" r:id="rId4" imgW="545626" imgH="203024" progId="Equation.DSMT4">
              <p:embed/>
            </p:oleObj>
          </a:graphicData>
        </a:graphic>
      </p:graphicFrame>
      <p:graphicFrame>
        <p:nvGraphicFramePr>
          <p:cNvPr id="18438" name="Объект 6"/>
          <p:cNvGraphicFramePr>
            <a:graphicFrameLocks noChangeAspect="1"/>
          </p:cNvGraphicFramePr>
          <p:nvPr/>
        </p:nvGraphicFramePr>
        <p:xfrm>
          <a:off x="6715125" y="261938"/>
          <a:ext cx="2465388" cy="574675"/>
        </p:xfrm>
        <a:graphic>
          <a:graphicData uri="http://schemas.openxmlformats.org/presentationml/2006/ole">
            <p:oleObj spid="_x0000_s18438" name="Equation" r:id="rId5" imgW="977900" imgH="228600" progId="Equation.DSMT4">
              <p:embed/>
            </p:oleObj>
          </a:graphicData>
        </a:graphic>
      </p:graphicFrame>
      <p:graphicFrame>
        <p:nvGraphicFramePr>
          <p:cNvPr id="18439" name="Объект 7"/>
          <p:cNvGraphicFramePr>
            <a:graphicFrameLocks noChangeAspect="1"/>
          </p:cNvGraphicFramePr>
          <p:nvPr/>
        </p:nvGraphicFramePr>
        <p:xfrm>
          <a:off x="3419475" y="6245225"/>
          <a:ext cx="793750" cy="639763"/>
        </p:xfrm>
        <a:graphic>
          <a:graphicData uri="http://schemas.openxmlformats.org/presentationml/2006/ole">
            <p:oleObj spid="_x0000_s18439" name="Equation" r:id="rId6" imgW="203024" imgH="164957" progId="Equation.DSMT4">
              <p:embed/>
            </p:oleObj>
          </a:graphicData>
        </a:graphic>
      </p:graphicFrame>
      <p:sp>
        <p:nvSpPr>
          <p:cNvPr id="18440" name="TextBox 1"/>
          <p:cNvSpPr txBox="1">
            <a:spLocks noChangeArrowheads="1"/>
          </p:cNvSpPr>
          <p:nvPr/>
        </p:nvSpPr>
        <p:spPr bwMode="auto">
          <a:xfrm>
            <a:off x="250825" y="6300788"/>
            <a:ext cx="163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crossover</a:t>
            </a:r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187450" y="2133600"/>
            <a:ext cx="863600" cy="4248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476375" y="2708275"/>
            <a:ext cx="1800225" cy="3673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619250" y="3213100"/>
            <a:ext cx="2520950" cy="3168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8988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59" name="Объект 4"/>
          <p:cNvGraphicFramePr>
            <a:graphicFrameLocks noChangeAspect="1"/>
          </p:cNvGraphicFramePr>
          <p:nvPr/>
        </p:nvGraphicFramePr>
        <p:xfrm>
          <a:off x="8045450" y="836613"/>
          <a:ext cx="1152525" cy="576262"/>
        </p:xfrm>
        <a:graphic>
          <a:graphicData uri="http://schemas.openxmlformats.org/presentationml/2006/ole">
            <p:oleObj spid="_x0000_s19459" name="Equation" r:id="rId4" imgW="457200" imgH="228600" progId="Equation.DSMT4">
              <p:embed/>
            </p:oleObj>
          </a:graphicData>
        </a:graphic>
      </p:graphicFrame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250825" y="80963"/>
            <a:ext cx="40909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4000" b="1"/>
              <a:t>Scaled Variance</a:t>
            </a:r>
            <a:endParaRPr lang="ru-RU" altLang="ru-RU" sz="4000" b="1"/>
          </a:p>
        </p:txBody>
      </p:sp>
      <p:graphicFrame>
        <p:nvGraphicFramePr>
          <p:cNvPr id="19461" name="Объект 6"/>
          <p:cNvGraphicFramePr>
            <a:graphicFrameLocks noChangeAspect="1"/>
          </p:cNvGraphicFramePr>
          <p:nvPr/>
        </p:nvGraphicFramePr>
        <p:xfrm>
          <a:off x="4643438" y="188913"/>
          <a:ext cx="4289425" cy="576262"/>
        </p:xfrm>
        <a:graphic>
          <a:graphicData uri="http://schemas.openxmlformats.org/presentationml/2006/ole">
            <p:oleObj spid="_x0000_s19461" name="Equation" r:id="rId5" imgW="1701720" imgH="228600" progId="Equation.DSMT4">
              <p:embed/>
            </p:oleObj>
          </a:graphicData>
        </a:graphic>
      </p:graphicFrame>
      <p:graphicFrame>
        <p:nvGraphicFramePr>
          <p:cNvPr id="19462" name="Объект 8"/>
          <p:cNvGraphicFramePr>
            <a:graphicFrameLocks noChangeAspect="1"/>
          </p:cNvGraphicFramePr>
          <p:nvPr/>
        </p:nvGraphicFramePr>
        <p:xfrm>
          <a:off x="3492500" y="6308725"/>
          <a:ext cx="793750" cy="639763"/>
        </p:xfrm>
        <a:graphic>
          <a:graphicData uri="http://schemas.openxmlformats.org/presentationml/2006/ole">
            <p:oleObj spid="_x0000_s19462" name="Equation" r:id="rId6" imgW="203024" imgH="164957" progId="Equation.DSMT4">
              <p:embed/>
            </p:oleObj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H="1">
            <a:off x="3563938" y="692150"/>
            <a:ext cx="2303462" cy="216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C4149B-D347-4C06-8943-600784F214AE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2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 l="4802" t="3809" r="5821" b="2739"/>
          <a:stretch>
            <a:fillRect/>
          </a:stretch>
        </p:blipFill>
        <p:spPr bwMode="auto">
          <a:xfrm>
            <a:off x="1042988" y="404813"/>
            <a:ext cx="6696075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4932363" y="1052513"/>
            <a:ext cx="13160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b="1">
                <a:solidFill>
                  <a:srgbClr val="FF0000"/>
                </a:solidFill>
              </a:rPr>
              <a:t>Q</a:t>
            </a:r>
            <a:r>
              <a:rPr lang="en-US" altLang="ru-RU" b="1">
                <a:solidFill>
                  <a:srgbClr val="0000FF"/>
                </a:solidFill>
              </a:rPr>
              <a:t>C</a:t>
            </a:r>
            <a:r>
              <a:rPr lang="en-US" altLang="ru-RU" b="1">
                <a:solidFill>
                  <a:srgbClr val="00B050"/>
                </a:solidFill>
              </a:rPr>
              <a:t>D</a:t>
            </a:r>
          </a:p>
          <a:p>
            <a:r>
              <a:rPr lang="en-US" altLang="ru-RU" b="1">
                <a:solidFill>
                  <a:srgbClr val="FF0000"/>
                </a:solidFill>
              </a:rPr>
              <a:t>Critical</a:t>
            </a:r>
          </a:p>
          <a:p>
            <a:r>
              <a:rPr lang="en-US" altLang="ru-RU" b="1">
                <a:solidFill>
                  <a:srgbClr val="FF0000"/>
                </a:solidFill>
              </a:rPr>
              <a:t>Point</a:t>
            </a:r>
            <a:endParaRPr lang="ru-RU" altLang="ru-RU" b="1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856038" y="1579563"/>
            <a:ext cx="1069975" cy="473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042988" y="5732463"/>
            <a:ext cx="5060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b="1">
                <a:solidFill>
                  <a:srgbClr val="0000FF"/>
                </a:solidFill>
              </a:rPr>
              <a:t>Critical Point of Nuclear Matter</a:t>
            </a:r>
            <a:endParaRPr lang="ru-RU" altLang="ru-RU" b="1">
              <a:solidFill>
                <a:srgbClr val="0000FF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932363" y="5013325"/>
            <a:ext cx="820737" cy="719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9DF2C-2828-493C-A4C5-47908474A3F4}" type="slidenum">
              <a:rPr lang="ru-RU" altLang="ru-RU"/>
              <a:pPr>
                <a:defRPr/>
              </a:pPr>
              <a:t>20</a:t>
            </a:fld>
            <a:endParaRPr lang="ru-RU" altLang="ru-RU"/>
          </a:p>
        </p:txBody>
      </p:sp>
      <p:pic>
        <p:nvPicPr>
          <p:cNvPr id="20483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885825"/>
            <a:ext cx="87852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484" name="Объект 4"/>
          <p:cNvGraphicFramePr>
            <a:graphicFrameLocks noChangeAspect="1"/>
          </p:cNvGraphicFramePr>
          <p:nvPr/>
        </p:nvGraphicFramePr>
        <p:xfrm>
          <a:off x="8169275" y="1052513"/>
          <a:ext cx="434975" cy="360362"/>
        </p:xfrm>
        <a:graphic>
          <a:graphicData uri="http://schemas.openxmlformats.org/presentationml/2006/ole">
            <p:oleObj spid="_x0000_s20484" name="Equation" r:id="rId4" imgW="203112" imgH="139639" progId="Equation.DSMT4">
              <p:embed/>
            </p:oleObj>
          </a:graphicData>
        </a:graphic>
      </p:graphicFrame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276600" y="139700"/>
            <a:ext cx="3071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4400" b="1" dirty="0" err="1"/>
              <a:t>Skewness</a:t>
            </a:r>
            <a:r>
              <a:rPr lang="en-US" altLang="ru-RU" sz="4400" b="1" dirty="0"/>
              <a:t> </a:t>
            </a:r>
            <a:endParaRPr lang="ru-RU" altLang="ru-RU" sz="4400" b="1" dirty="0"/>
          </a:p>
        </p:txBody>
      </p:sp>
      <p:graphicFrame>
        <p:nvGraphicFramePr>
          <p:cNvPr id="20486" name="Объект 7"/>
          <p:cNvGraphicFramePr>
            <a:graphicFrameLocks noChangeAspect="1"/>
          </p:cNvGraphicFramePr>
          <p:nvPr/>
        </p:nvGraphicFramePr>
        <p:xfrm>
          <a:off x="3562350" y="6245225"/>
          <a:ext cx="793750" cy="639763"/>
        </p:xfrm>
        <a:graphic>
          <a:graphicData uri="http://schemas.openxmlformats.org/presentationml/2006/ole">
            <p:oleObj spid="_x0000_s20486" name="Equation" r:id="rId5" imgW="203024" imgH="164957" progId="Equation.DSMT4">
              <p:embed/>
            </p:oleObj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H="1">
            <a:off x="4716463" y="633413"/>
            <a:ext cx="2303462" cy="2508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488" name="Объект 4"/>
          <p:cNvGraphicFramePr>
            <a:graphicFrameLocks noChangeAspect="1"/>
          </p:cNvGraphicFramePr>
          <p:nvPr/>
        </p:nvGraphicFramePr>
        <p:xfrm>
          <a:off x="6645275" y="285750"/>
          <a:ext cx="2463800" cy="511175"/>
        </p:xfrm>
        <a:graphic>
          <a:graphicData uri="http://schemas.openxmlformats.org/presentationml/2006/ole">
            <p:oleObj spid="_x0000_s20488" name="Equation" r:id="rId6" imgW="977760" imgH="203040" progId="Equation.DSMT4">
              <p:embed/>
            </p:oleObj>
          </a:graphicData>
        </a:graphic>
      </p:graphicFrame>
      <p:graphicFrame>
        <p:nvGraphicFramePr>
          <p:cNvPr id="20489" name="Объект 5"/>
          <p:cNvGraphicFramePr>
            <a:graphicFrameLocks noChangeAspect="1"/>
          </p:cNvGraphicFramePr>
          <p:nvPr/>
        </p:nvGraphicFramePr>
        <p:xfrm>
          <a:off x="644525" y="6157913"/>
          <a:ext cx="2079625" cy="511175"/>
        </p:xfrm>
        <a:graphic>
          <a:graphicData uri="http://schemas.openxmlformats.org/presentationml/2006/ole">
            <p:oleObj spid="_x0000_s20489" name="Equation" r:id="rId7" imgW="825480" imgH="203040" progId="Equation.DSMT4">
              <p:embed/>
            </p:oleObj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1547813" y="3500438"/>
            <a:ext cx="2576512" cy="2592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491" name="Объект 8"/>
          <p:cNvGraphicFramePr>
            <a:graphicFrameLocks noChangeAspect="1"/>
          </p:cNvGraphicFramePr>
          <p:nvPr/>
        </p:nvGraphicFramePr>
        <p:xfrm>
          <a:off x="-11113" y="220663"/>
          <a:ext cx="3070226" cy="447675"/>
        </p:xfrm>
        <a:graphic>
          <a:graphicData uri="http://schemas.openxmlformats.org/presentationml/2006/ole">
            <p:oleObj spid="_x0000_s20491" name="Equation" r:id="rId8" imgW="1218960" imgH="177480" progId="Equation.DSMT4">
              <p:embed/>
            </p:oleObj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1547813" y="633413"/>
            <a:ext cx="0" cy="995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763713" y="633413"/>
            <a:ext cx="576262" cy="1427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0950C-183B-48D8-8352-F3330BFB44F6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125538"/>
            <a:ext cx="8855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99792" y="404664"/>
            <a:ext cx="254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3600" b="1" dirty="0" err="1" smtClean="0"/>
              <a:t>Skewness</a:t>
            </a:r>
            <a:r>
              <a:rPr lang="en-US" altLang="ru-RU" sz="3600" b="1" dirty="0" smtClean="0"/>
              <a:t> </a:t>
            </a:r>
            <a:endParaRPr lang="ru-RU" alt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09E7C-F340-48F6-9C17-A9E67C8235FC}" type="slidenum">
              <a:rPr lang="ru-RU" altLang="ru-RU"/>
              <a:pPr>
                <a:defRPr/>
              </a:pPr>
              <a:t>22</a:t>
            </a:fld>
            <a:endParaRPr lang="ru-RU" altLang="ru-RU"/>
          </a:p>
        </p:txBody>
      </p:sp>
      <p:pic>
        <p:nvPicPr>
          <p:cNvPr id="21507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836613"/>
            <a:ext cx="8856663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08" name="Объект 4"/>
          <p:cNvGraphicFramePr>
            <a:graphicFrameLocks noChangeAspect="1"/>
          </p:cNvGraphicFramePr>
          <p:nvPr/>
        </p:nvGraphicFramePr>
        <p:xfrm>
          <a:off x="7885113" y="765175"/>
          <a:ext cx="903287" cy="647700"/>
        </p:xfrm>
        <a:graphic>
          <a:graphicData uri="http://schemas.openxmlformats.org/presentationml/2006/ole">
            <p:oleObj spid="_x0000_s21508" name="Equation" r:id="rId4" imgW="342751" imgH="203112" progId="Equation.DSMT4">
              <p:embed/>
            </p:oleObj>
          </a:graphicData>
        </a:graphic>
      </p:graphicFrame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4139952" y="0"/>
            <a:ext cx="2473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4400" b="1" dirty="0"/>
              <a:t>Kurtosis</a:t>
            </a:r>
            <a:endParaRPr lang="ru-RU" altLang="ru-RU" sz="4400" b="1" dirty="0"/>
          </a:p>
        </p:txBody>
      </p:sp>
      <p:graphicFrame>
        <p:nvGraphicFramePr>
          <p:cNvPr id="21510" name="Объект 7"/>
          <p:cNvGraphicFramePr>
            <a:graphicFrameLocks noChangeAspect="1"/>
          </p:cNvGraphicFramePr>
          <p:nvPr/>
        </p:nvGraphicFramePr>
        <p:xfrm>
          <a:off x="361950" y="115888"/>
          <a:ext cx="3282950" cy="649287"/>
        </p:xfrm>
        <a:graphic>
          <a:graphicData uri="http://schemas.openxmlformats.org/presentationml/2006/ole">
            <p:oleObj spid="_x0000_s21510" name="Equation" r:id="rId5" imgW="1244520" imgH="203040" progId="Equation.DSMT4">
              <p:embed/>
            </p:oleObj>
          </a:graphicData>
        </a:graphic>
      </p:graphicFrame>
      <p:graphicFrame>
        <p:nvGraphicFramePr>
          <p:cNvPr id="21511" name="Объект 6"/>
          <p:cNvGraphicFramePr>
            <a:graphicFrameLocks noChangeAspect="1"/>
          </p:cNvGraphicFramePr>
          <p:nvPr/>
        </p:nvGraphicFramePr>
        <p:xfrm>
          <a:off x="3492500" y="6245225"/>
          <a:ext cx="793750" cy="639763"/>
        </p:xfrm>
        <a:graphic>
          <a:graphicData uri="http://schemas.openxmlformats.org/presentationml/2006/ole">
            <p:oleObj spid="_x0000_s21511" name="Equation" r:id="rId6" imgW="203024" imgH="164957" progId="Equation.DSMT4">
              <p:embed/>
            </p:oleObj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>
            <a:off x="1908175" y="517525"/>
            <a:ext cx="1223963" cy="1974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0005E-0C97-4ED5-A6E7-91F637C8F261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765175"/>
            <a:ext cx="918686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28601" y="404664"/>
            <a:ext cx="2056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3600" b="1" dirty="0" smtClean="0"/>
              <a:t>Kurtosis</a:t>
            </a:r>
            <a:endParaRPr lang="ru-RU" alt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716EEA-5039-4CAA-AC0F-022A36C86245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24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2531" name="Объект 11"/>
          <p:cNvGraphicFramePr>
            <a:graphicFrameLocks noChangeAspect="1"/>
          </p:cNvGraphicFramePr>
          <p:nvPr/>
        </p:nvGraphicFramePr>
        <p:xfrm>
          <a:off x="250825" y="836613"/>
          <a:ext cx="7350125" cy="2820987"/>
        </p:xfrm>
        <a:graphic>
          <a:graphicData uri="http://schemas.openxmlformats.org/presentationml/2006/ole">
            <p:oleObj spid="_x0000_s22531" name="Equation" r:id="rId3" imgW="2946400" imgH="1130300" progId="Equation.DSMT4">
              <p:embed/>
            </p:oleObj>
          </a:graphicData>
        </a:graphic>
      </p:graphicFrame>
      <p:sp>
        <p:nvSpPr>
          <p:cNvPr id="22532" name="TextBox 1"/>
          <p:cNvSpPr txBox="1">
            <a:spLocks noChangeArrowheads="1"/>
          </p:cNvSpPr>
          <p:nvPr/>
        </p:nvSpPr>
        <p:spPr bwMode="auto">
          <a:xfrm>
            <a:off x="109538" y="5353050"/>
            <a:ext cx="903446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2000"/>
              <a:t>These  combinations of second moments </a:t>
            </a:r>
          </a:p>
          <a:p>
            <a:r>
              <a:rPr lang="en-US" altLang="ru-RU" sz="2000"/>
              <a:t>are independent  of </a:t>
            </a:r>
            <a:r>
              <a:rPr lang="en-US" altLang="ru-RU"/>
              <a:t> </a:t>
            </a:r>
            <a:endParaRPr lang="ru-RU" altLang="ru-RU"/>
          </a:p>
        </p:txBody>
      </p:sp>
      <p:graphicFrame>
        <p:nvGraphicFramePr>
          <p:cNvPr id="22533" name="Объект 2"/>
          <p:cNvGraphicFramePr>
            <a:graphicFrameLocks noChangeAspect="1"/>
          </p:cNvGraphicFramePr>
          <p:nvPr/>
        </p:nvGraphicFramePr>
        <p:xfrm>
          <a:off x="2771775" y="5700713"/>
          <a:ext cx="2517775" cy="465137"/>
        </p:xfrm>
        <a:graphic>
          <a:graphicData uri="http://schemas.openxmlformats.org/presentationml/2006/ole">
            <p:oleObj spid="_x0000_s22533" name="Equation" r:id="rId4" imgW="1206500" imgH="228600" progId="Equation.DSMT4">
              <p:embed/>
            </p:oleObj>
          </a:graphicData>
        </a:graphic>
      </p:graphicFrame>
      <p:graphicFrame>
        <p:nvGraphicFramePr>
          <p:cNvPr id="22534" name="Объект 3"/>
          <p:cNvGraphicFramePr>
            <a:graphicFrameLocks noChangeAspect="1"/>
          </p:cNvGraphicFramePr>
          <p:nvPr/>
        </p:nvGraphicFramePr>
        <p:xfrm>
          <a:off x="5003800" y="5300663"/>
          <a:ext cx="3201988" cy="469900"/>
        </p:xfrm>
        <a:graphic>
          <a:graphicData uri="http://schemas.openxmlformats.org/presentationml/2006/ole">
            <p:oleObj spid="_x0000_s22534" name="Equation" r:id="rId5" imgW="1473200" imgH="215900" progId="Equation.DSMT4">
              <p:embed/>
            </p:oleObj>
          </a:graphicData>
        </a:graphic>
      </p:graphicFrame>
      <p:graphicFrame>
        <p:nvGraphicFramePr>
          <p:cNvPr id="22535" name="Объект 1"/>
          <p:cNvGraphicFramePr>
            <a:graphicFrameLocks noChangeAspect="1"/>
          </p:cNvGraphicFramePr>
          <p:nvPr/>
        </p:nvGraphicFramePr>
        <p:xfrm>
          <a:off x="250825" y="4292600"/>
          <a:ext cx="4021138" cy="569913"/>
        </p:xfrm>
        <a:graphic>
          <a:graphicData uri="http://schemas.openxmlformats.org/presentationml/2006/ole">
            <p:oleObj spid="_x0000_s22535" name="Equation" r:id="rId6" imgW="1612900" imgH="228600" progId="Equation.DSMT4">
              <p:embed/>
            </p:oleObj>
          </a:graphicData>
        </a:graphic>
      </p:graphicFrame>
      <p:sp>
        <p:nvSpPr>
          <p:cNvPr id="22536" name="Прямоугольник 1"/>
          <p:cNvSpPr>
            <a:spLocks noChangeArrowheads="1"/>
          </p:cNvSpPr>
          <p:nvPr/>
        </p:nvSpPr>
        <p:spPr bwMode="auto">
          <a:xfrm>
            <a:off x="468313" y="6170613"/>
            <a:ext cx="75596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rgbClr val="7030A0"/>
                </a:solidFill>
              </a:rPr>
              <a:t>M.I.G., Gazdzicki, Phys. Rev. C (2011) </a:t>
            </a:r>
          </a:p>
        </p:txBody>
      </p:sp>
      <p:sp>
        <p:nvSpPr>
          <p:cNvPr id="22537" name="TextBox 2"/>
          <p:cNvSpPr txBox="1">
            <a:spLocks noChangeArrowheads="1"/>
          </p:cNvSpPr>
          <p:nvPr/>
        </p:nvSpPr>
        <p:spPr bwMode="auto">
          <a:xfrm>
            <a:off x="1042988" y="333375"/>
            <a:ext cx="72564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FF0000"/>
                </a:solidFill>
              </a:rPr>
              <a:t>VI. Strongly Intensive Measures of Fluctuations</a:t>
            </a:r>
            <a:endParaRPr lang="ru-RU" alt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DDF41B-DB18-4240-B33F-4EE95D9A882A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25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93675" y="5084763"/>
            <a:ext cx="83677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>
                <a:solidFill>
                  <a:srgbClr val="7030A0"/>
                </a:solidFill>
              </a:rPr>
              <a:t>Gazdzicki, M.I.G., Mackowiak-Pawlowska, Phys. Rev. C (2013) </a:t>
            </a:r>
            <a:endParaRPr lang="ru-RU" altLang="ru-RU" sz="1600">
              <a:solidFill>
                <a:srgbClr val="7030A0"/>
              </a:solidFill>
            </a:endParaRPr>
          </a:p>
          <a:p>
            <a:r>
              <a:rPr lang="en-US" altLang="ru-RU" sz="1800"/>
              <a:t>                                                                                            </a:t>
            </a:r>
          </a:p>
          <a:p>
            <a:r>
              <a:rPr lang="en-US" altLang="ru-RU" sz="1800"/>
              <a:t> </a:t>
            </a:r>
            <a:endParaRPr lang="ru-RU" altLang="ru-RU" sz="1800"/>
          </a:p>
        </p:txBody>
      </p:sp>
      <p:graphicFrame>
        <p:nvGraphicFramePr>
          <p:cNvPr id="23556" name="Объект 11"/>
          <p:cNvGraphicFramePr>
            <a:graphicFrameLocks noChangeAspect="1"/>
          </p:cNvGraphicFramePr>
          <p:nvPr/>
        </p:nvGraphicFramePr>
        <p:xfrm>
          <a:off x="4927600" y="2667000"/>
          <a:ext cx="914400" cy="179388"/>
        </p:xfrm>
        <a:graphic>
          <a:graphicData uri="http://schemas.openxmlformats.org/presentationml/2006/ole">
            <p:oleObj spid="_x0000_s23556" name="Equation" r:id="rId3" imgW="428207" imgH="666100" progId="Equation.DSMT4">
              <p:embed/>
            </p:oleObj>
          </a:graphicData>
        </a:graphic>
      </p:graphicFrame>
      <p:graphicFrame>
        <p:nvGraphicFramePr>
          <p:cNvPr id="23557" name="Объект 14"/>
          <p:cNvGraphicFramePr>
            <a:graphicFrameLocks noChangeAspect="1"/>
          </p:cNvGraphicFramePr>
          <p:nvPr/>
        </p:nvGraphicFramePr>
        <p:xfrm>
          <a:off x="3840163" y="3933825"/>
          <a:ext cx="414337" cy="644525"/>
        </p:xfrm>
        <a:graphic>
          <a:graphicData uri="http://schemas.openxmlformats.org/presentationml/2006/ole">
            <p:oleObj spid="_x0000_s23557" name="Equation" r:id="rId4" imgW="428207" imgH="666100" progId="Equation.DSMT4">
              <p:embed/>
            </p:oleObj>
          </a:graphicData>
        </a:graphic>
      </p:graphicFrame>
      <p:sp>
        <p:nvSpPr>
          <p:cNvPr id="23558" name="TextBox 15"/>
          <p:cNvSpPr txBox="1">
            <a:spLocks noChangeArrowheads="1"/>
          </p:cNvSpPr>
          <p:nvPr/>
        </p:nvSpPr>
        <p:spPr bwMode="auto">
          <a:xfrm>
            <a:off x="2451100" y="338138"/>
            <a:ext cx="3852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800"/>
              <a:t>For the Independent Particle Model:</a:t>
            </a:r>
            <a:endParaRPr lang="ru-RU" altLang="ru-RU" sz="1800"/>
          </a:p>
        </p:txBody>
      </p:sp>
      <p:sp>
        <p:nvSpPr>
          <p:cNvPr id="23559" name="TextBox 16"/>
          <p:cNvSpPr txBox="1">
            <a:spLocks noChangeArrowheads="1"/>
          </p:cNvSpPr>
          <p:nvPr/>
        </p:nvSpPr>
        <p:spPr bwMode="auto">
          <a:xfrm>
            <a:off x="2451100" y="701675"/>
            <a:ext cx="3211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800"/>
              <a:t>IB-GCE ; Mixed Event Model</a:t>
            </a:r>
            <a:endParaRPr lang="ru-RU" altLang="ru-RU" sz="1800"/>
          </a:p>
        </p:txBody>
      </p:sp>
      <p:graphicFrame>
        <p:nvGraphicFramePr>
          <p:cNvPr id="23560" name="Объект 18"/>
          <p:cNvGraphicFramePr>
            <a:graphicFrameLocks noChangeAspect="1"/>
          </p:cNvGraphicFramePr>
          <p:nvPr/>
        </p:nvGraphicFramePr>
        <p:xfrm>
          <a:off x="5327650" y="2667000"/>
          <a:ext cx="114300" cy="177800"/>
        </p:xfrm>
        <a:graphic>
          <a:graphicData uri="http://schemas.openxmlformats.org/presentationml/2006/ole">
            <p:oleObj spid="_x0000_s23560" name="Equation" r:id="rId5" imgW="428207" imgH="666100" progId="Equation.DSMT4">
              <p:embed/>
            </p:oleObj>
          </a:graphicData>
        </a:graphic>
      </p:graphicFrame>
      <p:graphicFrame>
        <p:nvGraphicFramePr>
          <p:cNvPr id="23561" name="Объект 20"/>
          <p:cNvGraphicFramePr>
            <a:graphicFrameLocks noChangeAspect="1"/>
          </p:cNvGraphicFramePr>
          <p:nvPr/>
        </p:nvGraphicFramePr>
        <p:xfrm>
          <a:off x="5327650" y="2667000"/>
          <a:ext cx="114300" cy="177800"/>
        </p:xfrm>
        <a:graphic>
          <a:graphicData uri="http://schemas.openxmlformats.org/presentationml/2006/ole">
            <p:oleObj spid="_x0000_s23561" name="Equation" r:id="rId6" imgW="428207" imgH="666100" progId="Equation.DSMT4">
              <p:embed/>
            </p:oleObj>
          </a:graphicData>
        </a:graphic>
      </p:graphicFrame>
      <p:sp>
        <p:nvSpPr>
          <p:cNvPr id="23562" name="Прямоугольник 1"/>
          <p:cNvSpPr>
            <a:spLocks noChangeArrowheads="1"/>
          </p:cNvSpPr>
          <p:nvPr/>
        </p:nvSpPr>
        <p:spPr bwMode="auto">
          <a:xfrm>
            <a:off x="5580063" y="703263"/>
            <a:ext cx="4572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>
                <a:solidFill>
                  <a:srgbClr val="FF0000"/>
                </a:solidFill>
              </a:rPr>
              <a:t> </a:t>
            </a:r>
            <a:endParaRPr lang="ru-RU" altLang="ru-RU" sz="1800"/>
          </a:p>
        </p:txBody>
      </p:sp>
      <p:graphicFrame>
        <p:nvGraphicFramePr>
          <p:cNvPr id="23563" name="Объект 2"/>
          <p:cNvGraphicFramePr>
            <a:graphicFrameLocks noChangeAspect="1"/>
          </p:cNvGraphicFramePr>
          <p:nvPr/>
        </p:nvGraphicFramePr>
        <p:xfrm>
          <a:off x="6372225" y="260350"/>
          <a:ext cx="1655763" cy="958850"/>
        </p:xfrm>
        <a:graphic>
          <a:graphicData uri="http://schemas.openxmlformats.org/presentationml/2006/ole">
            <p:oleObj spid="_x0000_s23563" name="Equation" r:id="rId7" imgW="723586" imgH="482391" progId="Equation.DSMT4">
              <p:embed/>
            </p:oleObj>
          </a:graphicData>
        </a:graphic>
      </p:graphicFrame>
      <p:graphicFrame>
        <p:nvGraphicFramePr>
          <p:cNvPr id="23564" name="Объект 3"/>
          <p:cNvGraphicFramePr>
            <a:graphicFrameLocks noChangeAspect="1"/>
          </p:cNvGraphicFramePr>
          <p:nvPr/>
        </p:nvGraphicFramePr>
        <p:xfrm>
          <a:off x="250825" y="2212975"/>
          <a:ext cx="3848100" cy="568325"/>
        </p:xfrm>
        <a:graphic>
          <a:graphicData uri="http://schemas.openxmlformats.org/presentationml/2006/ole">
            <p:oleObj spid="_x0000_s23564" name="Equation" r:id="rId8" imgW="1524000" imgH="228600" progId="Equation.DSMT4">
              <p:embed/>
            </p:oleObj>
          </a:graphicData>
        </a:graphic>
      </p:graphicFrame>
      <p:graphicFrame>
        <p:nvGraphicFramePr>
          <p:cNvPr id="23565" name="Объект 4"/>
          <p:cNvGraphicFramePr>
            <a:graphicFrameLocks noChangeAspect="1"/>
          </p:cNvGraphicFramePr>
          <p:nvPr/>
        </p:nvGraphicFramePr>
        <p:xfrm>
          <a:off x="5132388" y="2198688"/>
          <a:ext cx="2319337" cy="582612"/>
        </p:xfrm>
        <a:graphic>
          <a:graphicData uri="http://schemas.openxmlformats.org/presentationml/2006/ole">
            <p:oleObj spid="_x0000_s23565" name="Equation" r:id="rId9" imgW="1016000" imgH="228600" progId="Equation.DSMT4">
              <p:embed/>
            </p:oleObj>
          </a:graphicData>
        </a:graphic>
      </p:graphicFrame>
      <p:graphicFrame>
        <p:nvGraphicFramePr>
          <p:cNvPr id="23566" name="Объект 5"/>
          <p:cNvGraphicFramePr>
            <a:graphicFrameLocks noChangeAspect="1"/>
          </p:cNvGraphicFramePr>
          <p:nvPr/>
        </p:nvGraphicFramePr>
        <p:xfrm>
          <a:off x="250825" y="3284538"/>
          <a:ext cx="3598863" cy="1147762"/>
        </p:xfrm>
        <a:graphic>
          <a:graphicData uri="http://schemas.openxmlformats.org/presentationml/2006/ole">
            <p:oleObj spid="_x0000_s23566" name="Equation" r:id="rId10" imgW="1435100" imgH="457200" progId="Equation.DSMT4">
              <p:embed/>
            </p:oleObj>
          </a:graphicData>
        </a:graphic>
      </p:graphicFrame>
      <p:graphicFrame>
        <p:nvGraphicFramePr>
          <p:cNvPr id="23567" name="Объект 6"/>
          <p:cNvGraphicFramePr>
            <a:graphicFrameLocks noChangeAspect="1"/>
          </p:cNvGraphicFramePr>
          <p:nvPr/>
        </p:nvGraphicFramePr>
        <p:xfrm>
          <a:off x="5133975" y="3636963"/>
          <a:ext cx="2462213" cy="584200"/>
        </p:xfrm>
        <a:graphic>
          <a:graphicData uri="http://schemas.openxmlformats.org/presentationml/2006/ole">
            <p:oleObj spid="_x0000_s23567" name="Equation" r:id="rId11" imgW="1091726" imgH="228501" progId="Equation.DSMT4">
              <p:embed/>
            </p:oleObj>
          </a:graphicData>
        </a:graphic>
      </p:graphicFrame>
      <p:sp>
        <p:nvSpPr>
          <p:cNvPr id="23568" name="TextBox 1"/>
          <p:cNvSpPr txBox="1">
            <a:spLocks noChangeArrowheads="1"/>
          </p:cNvSpPr>
          <p:nvPr/>
        </p:nvSpPr>
        <p:spPr bwMode="auto">
          <a:xfrm>
            <a:off x="193675" y="338138"/>
            <a:ext cx="21542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2400">
                <a:solidFill>
                  <a:srgbClr val="FF0000"/>
                </a:solidFill>
              </a:rPr>
              <a:t>Normalization:</a:t>
            </a:r>
            <a:endParaRPr lang="ru-RU" alt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0A35-FDD0-4CD2-A563-8E45B134CBF1}" type="slidenum">
              <a:rPr lang="ru-RU" altLang="ru-RU"/>
              <a:pPr>
                <a:defRPr/>
              </a:pPr>
              <a:t>26</a:t>
            </a:fld>
            <a:endParaRPr lang="ru-RU" altLang="ru-RU"/>
          </a:p>
        </p:txBody>
      </p:sp>
      <p:pic>
        <p:nvPicPr>
          <p:cNvPr id="24579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030288"/>
            <a:ext cx="8893175" cy="592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580" name="Объект 4"/>
          <p:cNvGraphicFramePr>
            <a:graphicFrameLocks noChangeAspect="1"/>
          </p:cNvGraphicFramePr>
          <p:nvPr/>
        </p:nvGraphicFramePr>
        <p:xfrm>
          <a:off x="1919288" y="23813"/>
          <a:ext cx="5002212" cy="1023937"/>
        </p:xfrm>
        <a:graphic>
          <a:graphicData uri="http://schemas.openxmlformats.org/presentationml/2006/ole">
            <p:oleObj spid="_x0000_s24580" name="Equation" r:id="rId4" imgW="2057400" imgH="419040" progId="Equation.DSMT4">
              <p:embed/>
            </p:oleObj>
          </a:graphicData>
        </a:graphic>
      </p:graphicFrame>
      <p:graphicFrame>
        <p:nvGraphicFramePr>
          <p:cNvPr id="24581" name="Объект 7"/>
          <p:cNvGraphicFramePr>
            <a:graphicFrameLocks noChangeAspect="1"/>
          </p:cNvGraphicFramePr>
          <p:nvPr/>
        </p:nvGraphicFramePr>
        <p:xfrm>
          <a:off x="7812088" y="1052513"/>
          <a:ext cx="490537" cy="533400"/>
        </p:xfrm>
        <a:graphic>
          <a:graphicData uri="http://schemas.openxmlformats.org/presentationml/2006/ole">
            <p:oleObj spid="_x0000_s24581" name="Equation" r:id="rId5" imgW="152280" imgH="16488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2694FD-2319-42B0-A16D-977EB022601F}" type="slidenum">
              <a:rPr lang="ru-RU" altLang="ru-RU"/>
              <a:pPr>
                <a:defRPr/>
              </a:pPr>
              <a:t>27</a:t>
            </a:fld>
            <a:endParaRPr lang="ru-RU" altLang="ru-RU"/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125538"/>
            <a:ext cx="8712200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604" name="Объект 4"/>
          <p:cNvGraphicFramePr>
            <a:graphicFrameLocks noChangeAspect="1"/>
          </p:cNvGraphicFramePr>
          <p:nvPr/>
        </p:nvGraphicFramePr>
        <p:xfrm>
          <a:off x="1476375" y="-20638"/>
          <a:ext cx="4572000" cy="1073151"/>
        </p:xfrm>
        <a:graphic>
          <a:graphicData uri="http://schemas.openxmlformats.org/presentationml/2006/ole">
            <p:oleObj spid="_x0000_s25604" name="Equation" r:id="rId4" imgW="1790640" imgH="419040" progId="Equation.DSMT4">
              <p:embed/>
            </p:oleObj>
          </a:graphicData>
        </a:graphic>
      </p:graphicFrame>
      <p:graphicFrame>
        <p:nvGraphicFramePr>
          <p:cNvPr id="25605" name="Объект 5"/>
          <p:cNvGraphicFramePr>
            <a:graphicFrameLocks noChangeAspect="1"/>
          </p:cNvGraphicFramePr>
          <p:nvPr/>
        </p:nvGraphicFramePr>
        <p:xfrm>
          <a:off x="7019925" y="1196975"/>
          <a:ext cx="1008063" cy="525463"/>
        </p:xfrm>
        <a:graphic>
          <a:graphicData uri="http://schemas.openxmlformats.org/presentationml/2006/ole">
            <p:oleObj spid="_x0000_s25605" name="Equation" r:id="rId5" imgW="291960" imgH="15228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571EE1-0C32-427C-992E-54291DF68894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28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3132138" y="104775"/>
            <a:ext cx="25987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4400">
                <a:solidFill>
                  <a:srgbClr val="FF0000"/>
                </a:solidFill>
              </a:rPr>
              <a:t>Summary</a:t>
            </a: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107950" y="981075"/>
            <a:ext cx="8736013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altLang="ru-RU" sz="2000" dirty="0" smtClean="0">
                <a:solidFill>
                  <a:srgbClr val="FF0000"/>
                </a:solidFill>
                <a:latin typeface="Arial" pitchFamily="34" charset="0"/>
              </a:rPr>
              <a:t>Van der Waals Equation of State for Nuclear Matter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2000" dirty="0" smtClean="0">
                <a:solidFill>
                  <a:srgbClr val="FF0000"/>
                </a:solidFill>
                <a:latin typeface="Arial" pitchFamily="34" charset="0"/>
              </a:rPr>
              <a:t>      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Provides an analytical  example of the systems  with 1</a:t>
            </a:r>
            <a:r>
              <a:rPr lang="en-US" altLang="ru-RU" sz="1800" baseline="30000" dirty="0" smtClean="0">
                <a:solidFill>
                  <a:srgbClr val="0000FF"/>
                </a:solidFill>
                <a:latin typeface="Arial" pitchFamily="34" charset="0"/>
              </a:rPr>
              <a:t>st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order liquid-gas phase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       transition and critical point.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ru-RU" sz="1800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342900" indent="-342900" eaLnBrk="1" hangingPunct="1">
              <a:spcBef>
                <a:spcPct val="0"/>
              </a:spcBef>
              <a:buFontTx/>
              <a:buAutoNum type="arabicPeriod" startAt="2"/>
              <a:defRPr/>
            </a:pPr>
            <a:r>
              <a:rPr lang="en-US" altLang="ru-RU" sz="1800" dirty="0" smtClean="0">
                <a:solidFill>
                  <a:srgbClr val="FF0000"/>
                </a:solidFill>
                <a:latin typeface="Arial" pitchFamily="34" charset="0"/>
              </a:rPr>
              <a:t>  Particle Number  Fluctuations: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1800" dirty="0" smtClean="0">
                <a:solidFill>
                  <a:srgbClr val="FF0000"/>
                </a:solidFill>
                <a:latin typeface="Arial" pitchFamily="34" charset="0"/>
              </a:rPr>
              <a:t>      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Scaled Variance increases at a vicinity of the critical point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     (goes to infinity at the CP) 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      For  </a:t>
            </a:r>
            <a:r>
              <a:rPr lang="en-US" altLang="ru-RU" sz="1800" dirty="0" err="1" smtClean="0">
                <a:solidFill>
                  <a:srgbClr val="0000FF"/>
                </a:solidFill>
                <a:latin typeface="Arial" pitchFamily="34" charset="0"/>
              </a:rPr>
              <a:t>Skewness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and  Kurtosis the CP is a point of essential singularity: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      i.e., the limiting singular values of </a:t>
            </a:r>
            <a:r>
              <a:rPr lang="en-US" altLang="ru-RU" sz="1800" dirty="0" err="1" smtClean="0">
                <a:solidFill>
                  <a:srgbClr val="0000FF"/>
                </a:solidFill>
                <a:latin typeface="Arial" pitchFamily="34" charset="0"/>
              </a:rPr>
              <a:t>skewness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and kurtosis depend on the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ru-RU" sz="1800" dirty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ru-RU" sz="1800" dirty="0" smtClean="0">
                <a:solidFill>
                  <a:srgbClr val="0000FF"/>
                </a:solidFill>
                <a:latin typeface="Arial" pitchFamily="34" charset="0"/>
              </a:rPr>
              <a:t>       path of approach to the CP</a:t>
            </a:r>
            <a:endParaRPr lang="en-US" altLang="ru-RU" sz="1800" dirty="0" smtClean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ru-RU" sz="2000" dirty="0" smtClean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ru-RU" sz="1800" dirty="0" smtClean="0">
                <a:solidFill>
                  <a:srgbClr val="FF0000"/>
                </a:solidFill>
                <a:latin typeface="Arial" pitchFamily="34" charset="0"/>
              </a:rPr>
              <a:t>3.     Strongly Intensive Measures                     and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ru-RU" sz="2600" dirty="0" smtClean="0">
                <a:latin typeface="Arial" pitchFamily="34" charset="0"/>
              </a:rPr>
              <a:t>      </a:t>
            </a:r>
            <a:endParaRPr lang="en-US" altLang="ru-RU" sz="2000" dirty="0" smtClean="0">
              <a:solidFill>
                <a:srgbClr val="0000FF"/>
              </a:solidFill>
              <a:latin typeface="Arial" pitchFamily="34" charset="0"/>
            </a:endParaRPr>
          </a:p>
        </p:txBody>
      </p:sp>
      <p:graphicFrame>
        <p:nvGraphicFramePr>
          <p:cNvPr id="26629" name="Объект 6"/>
          <p:cNvGraphicFramePr>
            <a:graphicFrameLocks noChangeAspect="1"/>
          </p:cNvGraphicFramePr>
          <p:nvPr/>
        </p:nvGraphicFramePr>
        <p:xfrm>
          <a:off x="3635375" y="4076700"/>
          <a:ext cx="2886075" cy="477838"/>
        </p:xfrm>
        <a:graphic>
          <a:graphicData uri="http://schemas.openxmlformats.org/presentationml/2006/ole">
            <p:oleObj spid="_x0000_s26629" name="Equation" r:id="rId3" imgW="1384300" imgH="228600" progId="Equation.DSMT4">
              <p:embed/>
            </p:oleObj>
          </a:graphicData>
        </a:graphic>
      </p:graphicFrame>
      <p:graphicFrame>
        <p:nvGraphicFramePr>
          <p:cNvPr id="26630" name="Объект 6"/>
          <p:cNvGraphicFramePr>
            <a:graphicFrameLocks noChangeAspect="1"/>
          </p:cNvGraphicFramePr>
          <p:nvPr/>
        </p:nvGraphicFramePr>
        <p:xfrm>
          <a:off x="179388" y="4581525"/>
          <a:ext cx="5611812" cy="1533525"/>
        </p:xfrm>
        <a:graphic>
          <a:graphicData uri="http://schemas.openxmlformats.org/presentationml/2006/ole">
            <p:oleObj spid="_x0000_s26630" name="Equation" r:id="rId4" imgW="2692080" imgH="736560" progId="Equation.DSMT4">
              <p:embed/>
            </p:oleObj>
          </a:graphicData>
        </a:graphic>
      </p:graphicFrame>
      <p:sp>
        <p:nvSpPr>
          <p:cNvPr id="26631" name="TextBox 2"/>
          <p:cNvSpPr txBox="1">
            <a:spLocks noChangeArrowheads="1"/>
          </p:cNvSpPr>
          <p:nvPr/>
        </p:nvSpPr>
        <p:spPr bwMode="auto">
          <a:xfrm>
            <a:off x="4935538" y="4568825"/>
            <a:ext cx="33448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i.e., in the excluded volume model </a:t>
            </a:r>
            <a:endParaRPr lang="ru-RU" sz="16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F5166C-D799-4D7A-8B08-D452E2050DC3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3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58775" y="44450"/>
            <a:ext cx="8008938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altLang="ru-RU" sz="2400" b="1">
                <a:solidFill>
                  <a:srgbClr val="FF0000"/>
                </a:solidFill>
              </a:rPr>
              <a:t>Critical Point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179388" y="1052513"/>
            <a:ext cx="8785225" cy="5526087"/>
            <a:chOff x="249" y="539"/>
            <a:chExt cx="5370" cy="3481"/>
          </a:xfrm>
        </p:grpSpPr>
        <p:sp>
          <p:nvSpPr>
            <p:cNvPr id="4101" name="Text Box 4"/>
            <p:cNvSpPr txBox="1">
              <a:spLocks noChangeArrowheads="1"/>
            </p:cNvSpPr>
            <p:nvPr/>
          </p:nvSpPr>
          <p:spPr bwMode="auto">
            <a:xfrm>
              <a:off x="1044" y="539"/>
              <a:ext cx="4575" cy="2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uk-UA" altLang="ru-RU" sz="2400" b="1"/>
                <a:t>  </a:t>
              </a:r>
              <a:r>
                <a:rPr lang="en-US" altLang="ru-RU" sz="2400" b="1">
                  <a:solidFill>
                    <a:srgbClr val="0000FF"/>
                  </a:solidFill>
                </a:rPr>
                <a:t>Water</a:t>
              </a:r>
              <a:r>
                <a:rPr lang="uk-UA" altLang="ru-RU" sz="2400" b="1">
                  <a:solidFill>
                    <a:srgbClr val="0000FF"/>
                  </a:solidFill>
                </a:rPr>
                <a:t> </a:t>
              </a:r>
              <a:r>
                <a:rPr lang="uk-UA" altLang="ru-RU" sz="2400" b="1">
                  <a:solidFill>
                    <a:schemeClr val="hlink"/>
                  </a:solidFill>
                </a:rPr>
                <a:t>   </a:t>
              </a:r>
              <a:r>
                <a:rPr lang="uk-UA" altLang="ru-RU" sz="2400" b="1">
                  <a:solidFill>
                    <a:schemeClr val="tx2"/>
                  </a:solidFill>
                </a:rPr>
                <a:t>             </a:t>
              </a:r>
              <a:r>
                <a:rPr lang="en-US" altLang="ru-RU" sz="2400" b="1">
                  <a:solidFill>
                    <a:schemeClr val="tx2"/>
                  </a:solidFill>
                </a:rPr>
                <a:t>          </a:t>
              </a:r>
              <a:r>
                <a:rPr lang="en-US" altLang="ru-RU" sz="2400" b="1">
                  <a:solidFill>
                    <a:srgbClr val="CC3300"/>
                  </a:solidFill>
                </a:rPr>
                <a:t>Strongly Interacting Matter</a:t>
              </a:r>
              <a:r>
                <a:rPr lang="uk-UA" altLang="ru-RU" sz="2400" b="1">
                  <a:solidFill>
                    <a:schemeClr val="tx2"/>
                  </a:solidFill>
                </a:rPr>
                <a:t>       </a:t>
              </a:r>
              <a:endParaRPr lang="ru-RU" altLang="ru-RU" sz="2400" b="1">
                <a:solidFill>
                  <a:schemeClr val="tx2"/>
                </a:solidFill>
              </a:endParaRPr>
            </a:p>
          </p:txBody>
        </p:sp>
        <p:sp>
          <p:nvSpPr>
            <p:cNvPr id="4102" name="Text Box 5"/>
            <p:cNvSpPr txBox="1">
              <a:spLocks noChangeArrowheads="1"/>
            </p:cNvSpPr>
            <p:nvPr/>
          </p:nvSpPr>
          <p:spPr bwMode="auto">
            <a:xfrm>
              <a:off x="2313" y="3385"/>
              <a:ext cx="145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ru-RU" sz="2000" b="1">
                  <a:solidFill>
                    <a:srgbClr val="0000FF"/>
                  </a:solidFill>
                </a:rPr>
                <a:t>QCD Critical Point</a:t>
              </a:r>
              <a:endParaRPr lang="ru-RU" altLang="ru-RU" sz="2000" b="1">
                <a:solidFill>
                  <a:srgbClr val="0000FF"/>
                </a:solidFill>
              </a:endParaRPr>
            </a:p>
          </p:txBody>
        </p:sp>
        <p:sp>
          <p:nvSpPr>
            <p:cNvPr id="4103" name="Text Box 6"/>
            <p:cNvSpPr txBox="1">
              <a:spLocks noChangeArrowheads="1"/>
            </p:cNvSpPr>
            <p:nvPr/>
          </p:nvSpPr>
          <p:spPr bwMode="auto">
            <a:xfrm>
              <a:off x="1864" y="3770"/>
              <a:ext cx="2047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ru-RU" sz="2000" b="1">
                  <a:solidFill>
                    <a:srgbClr val="EC0000"/>
                  </a:solidFill>
                </a:rPr>
                <a:t>1</a:t>
              </a:r>
              <a:r>
                <a:rPr lang="en-US" altLang="ru-RU" sz="2000" b="1" baseline="30000">
                  <a:solidFill>
                    <a:srgbClr val="EC0000"/>
                  </a:solidFill>
                </a:rPr>
                <a:t>st</a:t>
              </a:r>
              <a:r>
                <a:rPr lang="en-US" altLang="ru-RU" sz="2000" b="1">
                  <a:solidFill>
                    <a:srgbClr val="EC0000"/>
                  </a:solidFill>
                </a:rPr>
                <a:t> Order Phase Transition</a:t>
              </a:r>
              <a:endParaRPr lang="ru-RU" altLang="ru-RU" sz="2000" b="1">
                <a:solidFill>
                  <a:srgbClr val="EC0000"/>
                </a:solidFill>
              </a:endParaRPr>
            </a:p>
          </p:txBody>
        </p:sp>
        <p:pic>
          <p:nvPicPr>
            <p:cNvPr id="4104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895"/>
              <a:ext cx="2320" cy="23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105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4" y="929"/>
              <a:ext cx="2557" cy="25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4106" name="Text Box 9"/>
            <p:cNvSpPr txBox="1">
              <a:spLocks noChangeArrowheads="1"/>
            </p:cNvSpPr>
            <p:nvPr/>
          </p:nvSpPr>
          <p:spPr bwMode="auto">
            <a:xfrm rot="-5400000">
              <a:off x="2316" y="1431"/>
              <a:ext cx="1385" cy="1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457200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GB" altLang="ru-RU" sz="1800" b="1">
                  <a:solidFill>
                    <a:srgbClr val="000000"/>
                  </a:solidFill>
                </a:rPr>
                <a:t>Temperature (MeV) </a:t>
              </a:r>
            </a:p>
          </p:txBody>
        </p:sp>
        <p:sp>
          <p:nvSpPr>
            <p:cNvPr id="4107" name="Oval 10"/>
            <p:cNvSpPr>
              <a:spLocks noChangeArrowheads="1"/>
            </p:cNvSpPr>
            <p:nvPr/>
          </p:nvSpPr>
          <p:spPr bwMode="auto">
            <a:xfrm>
              <a:off x="2053" y="1611"/>
              <a:ext cx="129" cy="129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08" name="Oval 11"/>
            <p:cNvSpPr>
              <a:spLocks noChangeArrowheads="1"/>
            </p:cNvSpPr>
            <p:nvPr/>
          </p:nvSpPr>
          <p:spPr bwMode="auto">
            <a:xfrm>
              <a:off x="3860" y="1611"/>
              <a:ext cx="129" cy="129"/>
            </a:xfrm>
            <a:prstGeom prst="ellipse">
              <a:avLst/>
            </a:prstGeom>
            <a:solidFill>
              <a:srgbClr val="0000FF"/>
            </a:solidFill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09" name="Rectangle 12"/>
            <p:cNvSpPr>
              <a:spLocks noChangeArrowheads="1"/>
            </p:cNvSpPr>
            <p:nvPr/>
          </p:nvSpPr>
          <p:spPr bwMode="auto">
            <a:xfrm>
              <a:off x="3921" y="1459"/>
              <a:ext cx="129" cy="1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10" name="AutoShape 13"/>
            <p:cNvSpPr>
              <a:spLocks noChangeArrowheads="1"/>
            </p:cNvSpPr>
            <p:nvPr/>
          </p:nvSpPr>
          <p:spPr bwMode="auto">
            <a:xfrm rot="-1620000">
              <a:off x="1685" y="2168"/>
              <a:ext cx="129" cy="1598"/>
            </a:xfrm>
            <a:prstGeom prst="upArrow">
              <a:avLst>
                <a:gd name="adj1" fmla="val 27361"/>
                <a:gd name="adj2" fmla="val 166659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11" name="AutoShape 14"/>
            <p:cNvSpPr>
              <a:spLocks noChangeArrowheads="1"/>
            </p:cNvSpPr>
            <p:nvPr/>
          </p:nvSpPr>
          <p:spPr bwMode="auto">
            <a:xfrm rot="1620000">
              <a:off x="4219" y="2073"/>
              <a:ext cx="129" cy="1698"/>
            </a:xfrm>
            <a:prstGeom prst="upArrow">
              <a:avLst>
                <a:gd name="adj1" fmla="val 27361"/>
                <a:gd name="adj2" fmla="val 177088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12" name="AutoShape 15"/>
            <p:cNvSpPr>
              <a:spLocks noChangeArrowheads="1"/>
            </p:cNvSpPr>
            <p:nvPr/>
          </p:nvSpPr>
          <p:spPr bwMode="auto">
            <a:xfrm rot="-1620000">
              <a:off x="2495" y="1704"/>
              <a:ext cx="129" cy="1699"/>
            </a:xfrm>
            <a:prstGeom prst="upArrow">
              <a:avLst>
                <a:gd name="adj1" fmla="val 27361"/>
                <a:gd name="adj2" fmla="val 177193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sp>
          <p:nvSpPr>
            <p:cNvPr id="4113" name="AutoShape 16"/>
            <p:cNvSpPr>
              <a:spLocks noChangeArrowheads="1"/>
            </p:cNvSpPr>
            <p:nvPr/>
          </p:nvSpPr>
          <p:spPr bwMode="auto">
            <a:xfrm rot="1620000">
              <a:off x="3392" y="1704"/>
              <a:ext cx="128" cy="1699"/>
            </a:xfrm>
            <a:prstGeom prst="upArrow">
              <a:avLst>
                <a:gd name="adj1" fmla="val 27361"/>
                <a:gd name="adj2" fmla="val 178577"/>
              </a:avLst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 sz="1800"/>
            </a:p>
          </p:txBody>
        </p:sp>
        <p:pic>
          <p:nvPicPr>
            <p:cNvPr id="4114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" y="1925"/>
              <a:ext cx="634" cy="6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6130FE-B308-47C4-BB59-DF83E30835E3}" type="slidenum">
              <a:rPr lang="ru-RU" altLang="ru-RU" sz="1400" smtClean="0">
                <a:solidFill>
                  <a:schemeClr val="tx1"/>
                </a:solidFill>
                <a:latin typeface="Arial" pitchFamily="34" charset="0"/>
              </a:rPr>
              <a:pPr/>
              <a:t>4</a:t>
            </a:fld>
            <a:endParaRPr lang="ru-RU" altLang="ru-RU" sz="140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179388" y="119063"/>
            <a:ext cx="7416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>
                <a:solidFill>
                  <a:srgbClr val="FF0000"/>
                </a:solidFill>
              </a:rPr>
              <a:t> II.    Van der Waals Equation of State   </a:t>
            </a:r>
          </a:p>
          <a:p>
            <a:r>
              <a:rPr lang="en-US" altLang="ru-RU">
                <a:solidFill>
                  <a:srgbClr val="FF0000"/>
                </a:solidFill>
              </a:rPr>
              <a:t>      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588" y="4292600"/>
            <a:ext cx="72326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5" name="Объект 1"/>
          <p:cNvGraphicFramePr>
            <a:graphicFrameLocks noChangeAspect="1"/>
          </p:cNvGraphicFramePr>
          <p:nvPr/>
        </p:nvGraphicFramePr>
        <p:xfrm>
          <a:off x="250825" y="1196975"/>
          <a:ext cx="6807200" cy="863600"/>
        </p:xfrm>
        <a:graphic>
          <a:graphicData uri="http://schemas.openxmlformats.org/presentationml/2006/ole">
            <p:oleObj spid="_x0000_s5125" name="Equation" r:id="rId4" imgW="3302000" imgH="419100" progId="Equation.DSMT4">
              <p:embed/>
            </p:oleObj>
          </a:graphicData>
        </a:graphic>
      </p:graphicFrame>
      <p:graphicFrame>
        <p:nvGraphicFramePr>
          <p:cNvPr id="5126" name="Объект 3"/>
          <p:cNvGraphicFramePr>
            <a:graphicFrameLocks noChangeAspect="1"/>
          </p:cNvGraphicFramePr>
          <p:nvPr/>
        </p:nvGraphicFramePr>
        <p:xfrm>
          <a:off x="4927600" y="2667000"/>
          <a:ext cx="914400" cy="179388"/>
        </p:xfrm>
        <a:graphic>
          <a:graphicData uri="http://schemas.openxmlformats.org/presentationml/2006/ole">
            <p:oleObj spid="_x0000_s5126" name="Equation" r:id="rId5" imgW="428207" imgH="666100" progId="Equation.DSMT4">
              <p:embed/>
            </p:oleObj>
          </a:graphicData>
        </a:graphic>
      </p:graphicFrame>
      <p:graphicFrame>
        <p:nvGraphicFramePr>
          <p:cNvPr id="5127" name="Объект 4"/>
          <p:cNvGraphicFramePr>
            <a:graphicFrameLocks noChangeAspect="1"/>
          </p:cNvGraphicFramePr>
          <p:nvPr/>
        </p:nvGraphicFramePr>
        <p:xfrm>
          <a:off x="4927600" y="2667000"/>
          <a:ext cx="914400" cy="179388"/>
        </p:xfrm>
        <a:graphic>
          <a:graphicData uri="http://schemas.openxmlformats.org/presentationml/2006/ole">
            <p:oleObj spid="_x0000_s5127" name="Equation" r:id="rId6" imgW="428207" imgH="666100" progId="Equation.DSMT4">
              <p:embed/>
            </p:oleObj>
          </a:graphicData>
        </a:graphic>
      </p:graphicFrame>
      <p:graphicFrame>
        <p:nvGraphicFramePr>
          <p:cNvPr id="5128" name="Объект 5"/>
          <p:cNvGraphicFramePr>
            <a:graphicFrameLocks noChangeAspect="1"/>
          </p:cNvGraphicFramePr>
          <p:nvPr/>
        </p:nvGraphicFramePr>
        <p:xfrm>
          <a:off x="4927600" y="2667000"/>
          <a:ext cx="914400" cy="179388"/>
        </p:xfrm>
        <a:graphic>
          <a:graphicData uri="http://schemas.openxmlformats.org/presentationml/2006/ole">
            <p:oleObj spid="_x0000_s5128" name="Equation" r:id="rId7" imgW="428207" imgH="666100" progId="Equation.DSMT4">
              <p:embed/>
            </p:oleObj>
          </a:graphicData>
        </a:graphic>
      </p:graphicFrame>
      <p:graphicFrame>
        <p:nvGraphicFramePr>
          <p:cNvPr id="5129" name="Объект 1"/>
          <p:cNvGraphicFramePr>
            <a:graphicFrameLocks noChangeAspect="1"/>
          </p:cNvGraphicFramePr>
          <p:nvPr/>
        </p:nvGraphicFramePr>
        <p:xfrm>
          <a:off x="5327650" y="2667000"/>
          <a:ext cx="114300" cy="177800"/>
        </p:xfrm>
        <a:graphic>
          <a:graphicData uri="http://schemas.openxmlformats.org/presentationml/2006/ole">
            <p:oleObj spid="_x0000_s5129" name="Equation" r:id="rId8" imgW="114102" imgH="177492" progId="Equation.DSMT4">
              <p:embed/>
            </p:oleObj>
          </a:graphicData>
        </a:graphic>
      </p:graphicFrame>
      <p:graphicFrame>
        <p:nvGraphicFramePr>
          <p:cNvPr id="5130" name="Объект 2"/>
          <p:cNvGraphicFramePr>
            <a:graphicFrameLocks noChangeAspect="1"/>
          </p:cNvGraphicFramePr>
          <p:nvPr/>
        </p:nvGraphicFramePr>
        <p:xfrm>
          <a:off x="-1331913" y="3794125"/>
          <a:ext cx="5861051" cy="498475"/>
        </p:xfrm>
        <a:graphic>
          <a:graphicData uri="http://schemas.openxmlformats.org/presentationml/2006/ole">
            <p:oleObj spid="_x0000_s5130" name="Equation" r:id="rId9" imgW="2844720" imgH="241200" progId="Equation.DSMT4">
              <p:embed/>
            </p:oleObj>
          </a:graphicData>
        </a:graphic>
      </p:graphicFrame>
      <p:graphicFrame>
        <p:nvGraphicFramePr>
          <p:cNvPr id="5131" name="Объект 7"/>
          <p:cNvGraphicFramePr>
            <a:graphicFrameLocks noChangeAspect="1"/>
          </p:cNvGraphicFramePr>
          <p:nvPr/>
        </p:nvGraphicFramePr>
        <p:xfrm>
          <a:off x="84138" y="2967038"/>
          <a:ext cx="4200525" cy="677862"/>
        </p:xfrm>
        <a:graphic>
          <a:graphicData uri="http://schemas.openxmlformats.org/presentationml/2006/ole">
            <p:oleObj spid="_x0000_s5131" name="Equation" r:id="rId10" imgW="2438400" imgH="393700" progId="Equation.DSMT4">
              <p:embed/>
            </p:oleObj>
          </a:graphicData>
        </a:graphic>
      </p:graphicFrame>
      <p:pic>
        <p:nvPicPr>
          <p:cNvPr id="5132" name="Picture 17" descr="D:\Install\GORENSTEIN\2015\Talks\Portrait of Johannes Diderik van der Waals (1837-1923), Physicist _ Flickr - Photo Sharing!_files\2553691748_4df2900125_b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19925" y="582613"/>
            <a:ext cx="2068513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Прямоугольник 1"/>
          <p:cNvSpPr>
            <a:spLocks noChangeArrowheads="1"/>
          </p:cNvSpPr>
          <p:nvPr/>
        </p:nvSpPr>
        <p:spPr bwMode="auto">
          <a:xfrm>
            <a:off x="179388" y="641350"/>
            <a:ext cx="6234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800"/>
              <a:t>1873,  Ph. D. Thesis                1910, Nobel Prize in Physics</a:t>
            </a:r>
          </a:p>
        </p:txBody>
      </p:sp>
      <p:graphicFrame>
        <p:nvGraphicFramePr>
          <p:cNvPr id="5134" name="Объект 1"/>
          <p:cNvGraphicFramePr>
            <a:graphicFrameLocks noChangeAspect="1"/>
          </p:cNvGraphicFramePr>
          <p:nvPr/>
        </p:nvGraphicFramePr>
        <p:xfrm>
          <a:off x="250825" y="2276475"/>
          <a:ext cx="3313113" cy="935038"/>
        </p:xfrm>
        <a:graphic>
          <a:graphicData uri="http://schemas.openxmlformats.org/presentationml/2006/ole">
            <p:oleObj spid="_x0000_s5134" name="Equation" r:id="rId12" imgW="2159000" imgH="609600" progId="Equation.DSMT4">
              <p:embed/>
            </p:oleObj>
          </a:graphicData>
        </a:graphic>
      </p:graphicFrame>
      <p:graphicFrame>
        <p:nvGraphicFramePr>
          <p:cNvPr id="5135" name="Объект 2"/>
          <p:cNvGraphicFramePr>
            <a:graphicFrameLocks noChangeAspect="1"/>
          </p:cNvGraphicFramePr>
          <p:nvPr/>
        </p:nvGraphicFramePr>
        <p:xfrm>
          <a:off x="5219700" y="3284538"/>
          <a:ext cx="2381250" cy="865187"/>
        </p:xfrm>
        <a:graphic>
          <a:graphicData uri="http://schemas.openxmlformats.org/presentationml/2006/ole">
            <p:oleObj spid="_x0000_s5135" name="Equation" r:id="rId13" imgW="1155600" imgH="419040" progId="Equation.DSMT4">
              <p:embed/>
            </p:oleObj>
          </a:graphicData>
        </a:graphic>
      </p:graphicFrame>
      <p:graphicFrame>
        <p:nvGraphicFramePr>
          <p:cNvPr id="5142" name="Object 22"/>
          <p:cNvGraphicFramePr>
            <a:graphicFrameLocks noChangeAspect="1"/>
          </p:cNvGraphicFramePr>
          <p:nvPr/>
        </p:nvGraphicFramePr>
        <p:xfrm>
          <a:off x="226293" y="4725144"/>
          <a:ext cx="1249363" cy="338138"/>
        </p:xfrm>
        <a:graphic>
          <a:graphicData uri="http://schemas.openxmlformats.org/presentationml/2006/ole">
            <p:oleObj spid="_x0000_s5142" name="Formula" r:id="rId14" imgW="630000" imgH="171720" progId="Equation.Ribbit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2318B9-7FB0-4469-822C-C400BE709E3B}" type="datetime1">
              <a:rPr lang="ru-RU" altLang="ru-RU" smtClean="0"/>
              <a:pPr>
                <a:defRPr/>
              </a:pPr>
              <a:t>13.05.2016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altLang="ru-RU" smtClean="0"/>
              <a:t>Mark Gorenstein</a:t>
            </a: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A51AB-2218-4563-84B4-EDC073E691C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816446" y="1027113"/>
          <a:ext cx="6419850" cy="673100"/>
        </p:xfrm>
        <a:graphic>
          <a:graphicData uri="http://schemas.openxmlformats.org/presentationml/2006/ole">
            <p:oleObj spid="_x0000_s43010" name="Formula" r:id="rId3" imgW="3238560" imgH="339120" progId="Equation.Ribbit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232668" y="3092450"/>
          <a:ext cx="8659812" cy="673100"/>
        </p:xfrm>
        <a:graphic>
          <a:graphicData uri="http://schemas.openxmlformats.org/presentationml/2006/ole">
            <p:oleObj spid="_x0000_s43011" name="Formula" r:id="rId4" imgW="4368960" imgH="339120" progId="Equation.Ribbit">
              <p:embed/>
            </p:oleObj>
          </a:graphicData>
        </a:graphic>
      </p:graphicFrame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2771800" y="1866900"/>
          <a:ext cx="2627313" cy="338138"/>
        </p:xfrm>
        <a:graphic>
          <a:graphicData uri="http://schemas.openxmlformats.org/presentationml/2006/ole">
            <p:oleObj spid="_x0000_s43012" name="Formula" r:id="rId5" imgW="1325880" imgH="171720" progId="Equation.Ribbit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59632" y="404664"/>
            <a:ext cx="63367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  </a:t>
            </a:r>
            <a:r>
              <a:rPr lang="en-US" dirty="0" smtClean="0"/>
              <a:t>                                     </a:t>
            </a:r>
            <a:r>
              <a:rPr lang="en-US" dirty="0" smtClean="0">
                <a:solidFill>
                  <a:srgbClr val="0000FF"/>
                </a:solidFill>
              </a:rPr>
              <a:t>GCE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171575" y="3990975"/>
          <a:ext cx="4822825" cy="368300"/>
        </p:xfrm>
        <a:graphic>
          <a:graphicData uri="http://schemas.openxmlformats.org/presentationml/2006/ole">
            <p:oleObj spid="_x0000_s43013" name="Formula" r:id="rId6" imgW="2433600" imgH="186840" progId="Equation.Ribbit">
              <p:embed/>
            </p:oleObj>
          </a:graphicData>
        </a:graphic>
      </p:graphicFrame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251519" y="5040700"/>
          <a:ext cx="8640961" cy="908580"/>
        </p:xfrm>
        <a:graphic>
          <a:graphicData uri="http://schemas.openxmlformats.org/presentationml/2006/ole">
            <p:oleObj spid="_x0000_s43014" name="Formula" r:id="rId7" imgW="4758840" imgH="502920" progId="Equation.Ribbit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444208" y="3789040"/>
            <a:ext cx="2337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Vovchenko</a:t>
            </a:r>
            <a:r>
              <a:rPr lang="en-US" sz="1600" dirty="0" smtClean="0"/>
              <a:t>, </a:t>
            </a:r>
            <a:r>
              <a:rPr lang="en-US" sz="1600" dirty="0" err="1" smtClean="0"/>
              <a:t>Anchishkin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M.I.G.    </a:t>
            </a:r>
          </a:p>
          <a:p>
            <a:r>
              <a:rPr lang="en-US" sz="1600" dirty="0" err="1" smtClean="0"/>
              <a:t>J.Phys</a:t>
            </a:r>
            <a:r>
              <a:rPr lang="en-US" sz="1600" dirty="0" smtClean="0"/>
              <a:t>. A (2015) 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372200" y="1988840"/>
            <a:ext cx="23902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Rischke</a:t>
            </a:r>
            <a:r>
              <a:rPr lang="en-US" sz="1600" dirty="0" smtClean="0"/>
              <a:t>, </a:t>
            </a:r>
            <a:r>
              <a:rPr lang="en-US" sz="1600" dirty="0" err="1" smtClean="0"/>
              <a:t>M.I.G.,Stocker</a:t>
            </a:r>
            <a:r>
              <a:rPr lang="en-US" sz="1600" dirty="0" smtClean="0"/>
              <a:t>,</a:t>
            </a:r>
          </a:p>
          <a:p>
            <a:r>
              <a:rPr lang="en-US" sz="1600" dirty="0" err="1" smtClean="0"/>
              <a:t>W.Greiner</a:t>
            </a:r>
            <a:r>
              <a:rPr lang="en-US" sz="1600" dirty="0" smtClean="0"/>
              <a:t>,</a:t>
            </a:r>
          </a:p>
          <a:p>
            <a:r>
              <a:rPr lang="en-US" sz="1600" dirty="0" smtClean="0"/>
              <a:t>Z. Phys. C (1991)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5" y="836613"/>
            <a:ext cx="8535988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900113" y="404813"/>
            <a:ext cx="78073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>
                <a:solidFill>
                  <a:srgbClr val="FF0000"/>
                </a:solidFill>
              </a:rPr>
              <a:t>Nuclear Matter</a:t>
            </a:r>
            <a:r>
              <a:rPr lang="en-US" altLang="ru-RU"/>
              <a:t> = nucleons with </a:t>
            </a:r>
            <a:r>
              <a:rPr lang="en-US" altLang="ru-RU">
                <a:solidFill>
                  <a:srgbClr val="FF0000"/>
                </a:solidFill>
              </a:rPr>
              <a:t>van der Waals EoS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11188" y="3951288"/>
            <a:ext cx="26495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/>
              <a:t>Fermi Statistics, </a:t>
            </a:r>
            <a:endParaRPr lang="ru-RU" altLang="ru-RU"/>
          </a:p>
        </p:txBody>
      </p:sp>
      <p:graphicFrame>
        <p:nvGraphicFramePr>
          <p:cNvPr id="6149" name="Объект 6"/>
          <p:cNvGraphicFramePr>
            <a:graphicFrameLocks noChangeAspect="1"/>
          </p:cNvGraphicFramePr>
          <p:nvPr/>
        </p:nvGraphicFramePr>
        <p:xfrm>
          <a:off x="3276600" y="4044950"/>
          <a:ext cx="2957513" cy="392113"/>
        </p:xfrm>
        <a:graphic>
          <a:graphicData uri="http://schemas.openxmlformats.org/presentationml/2006/ole">
            <p:oleObj spid="_x0000_s6149" name="Equation" r:id="rId4" imgW="1435100" imgH="190500" progId="Equation.DSMT4">
              <p:embed/>
            </p:oleObj>
          </a:graphicData>
        </a:graphic>
      </p:graphicFrame>
      <p:graphicFrame>
        <p:nvGraphicFramePr>
          <p:cNvPr id="6150" name="Объект 7"/>
          <p:cNvGraphicFramePr>
            <a:graphicFrameLocks noChangeAspect="1"/>
          </p:cNvGraphicFramePr>
          <p:nvPr/>
        </p:nvGraphicFramePr>
        <p:xfrm>
          <a:off x="6372225" y="3913188"/>
          <a:ext cx="1871663" cy="595312"/>
        </p:xfrm>
        <a:graphic>
          <a:graphicData uri="http://schemas.openxmlformats.org/presentationml/2006/ole">
            <p:oleObj spid="_x0000_s6150" name="Equation" r:id="rId5" imgW="596900" imgH="190500" progId="Equation.DSMT4">
              <p:embed/>
            </p:oleObj>
          </a:graphicData>
        </a:graphic>
      </p:graphicFrame>
      <p:graphicFrame>
        <p:nvGraphicFramePr>
          <p:cNvPr id="6151" name="Объект 8"/>
          <p:cNvGraphicFramePr>
            <a:graphicFrameLocks noChangeAspect="1"/>
          </p:cNvGraphicFramePr>
          <p:nvPr/>
        </p:nvGraphicFramePr>
        <p:xfrm>
          <a:off x="323850" y="4437063"/>
          <a:ext cx="8140700" cy="495300"/>
        </p:xfrm>
        <a:graphic>
          <a:graphicData uri="http://schemas.openxmlformats.org/presentationml/2006/ole">
            <p:oleObj spid="_x0000_s6151" name="Equation" r:id="rId6" imgW="3949700" imgH="241300" progId="Equation.DSMT4">
              <p:embed/>
            </p:oleObj>
          </a:graphicData>
        </a:graphic>
      </p:graphicFrame>
      <p:graphicFrame>
        <p:nvGraphicFramePr>
          <p:cNvPr id="6152" name="Объект 9"/>
          <p:cNvGraphicFramePr>
            <a:graphicFrameLocks noChangeAspect="1"/>
          </p:cNvGraphicFramePr>
          <p:nvPr/>
        </p:nvGraphicFramePr>
        <p:xfrm>
          <a:off x="285750" y="4868863"/>
          <a:ext cx="7165975" cy="481012"/>
        </p:xfrm>
        <a:graphic>
          <a:graphicData uri="http://schemas.openxmlformats.org/presentationml/2006/ole">
            <p:oleObj spid="_x0000_s6152" name="Equation" r:id="rId7" imgW="3200400" imgH="215900" progId="Equation.DSMT4">
              <p:embed/>
            </p:oleObj>
          </a:graphicData>
        </a:graphic>
      </p:graphicFrame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395288" y="6297613"/>
            <a:ext cx="4352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1400">
                <a:solidFill>
                  <a:srgbClr val="FF0000"/>
                </a:solidFill>
              </a:rPr>
              <a:t>Vovchenko, Anchishkin, M.I.G.,  Phys. Rev. C (2015)</a:t>
            </a:r>
            <a:endParaRPr lang="ru-RU" altLang="ru-RU" sz="1400">
              <a:solidFill>
                <a:srgbClr val="FF0000"/>
              </a:solidFill>
            </a:endParaRPr>
          </a:p>
        </p:txBody>
      </p:sp>
      <p:graphicFrame>
        <p:nvGraphicFramePr>
          <p:cNvPr id="6154" name="Объект 14"/>
          <p:cNvGraphicFramePr>
            <a:graphicFrameLocks noChangeAspect="1"/>
          </p:cNvGraphicFramePr>
          <p:nvPr/>
        </p:nvGraphicFramePr>
        <p:xfrm>
          <a:off x="2987675" y="5300663"/>
          <a:ext cx="2460625" cy="993775"/>
        </p:xfrm>
        <a:graphic>
          <a:graphicData uri="http://schemas.openxmlformats.org/presentationml/2006/ole">
            <p:oleObj spid="_x0000_s6154" name="Equation" r:id="rId8" imgW="1193800" imgH="482600" progId="Equation.DSMT4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79712" y="3501008"/>
            <a:ext cx="5760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EF164-1F45-4D0B-8F30-64AA524CEA19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  <p:graphicFrame>
        <p:nvGraphicFramePr>
          <p:cNvPr id="7171" name="Объект 4"/>
          <p:cNvGraphicFramePr>
            <a:graphicFrameLocks noChangeAspect="1"/>
          </p:cNvGraphicFramePr>
          <p:nvPr/>
        </p:nvGraphicFramePr>
        <p:xfrm>
          <a:off x="107504" y="332656"/>
          <a:ext cx="9934575" cy="6777037"/>
        </p:xfrm>
        <a:graphic>
          <a:graphicData uri="http://schemas.openxmlformats.org/presentationml/2006/ole">
            <p:oleObj spid="_x0000_s7171" name="Equation" r:id="rId3" imgW="3962160" imgH="2705040" progId="Equation.DSMT4">
              <p:embed/>
            </p:oleObj>
          </a:graphicData>
        </a:graphic>
      </p:graphicFrame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7088" y="727075"/>
            <a:ext cx="2986087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1"/>
          <p:cNvSpPr txBox="1">
            <a:spLocks noChangeArrowheads="1"/>
          </p:cNvSpPr>
          <p:nvPr/>
        </p:nvSpPr>
        <p:spPr bwMode="auto">
          <a:xfrm>
            <a:off x="179512" y="3861048"/>
            <a:ext cx="1873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 dirty="0"/>
              <a:t>liquid   gas </a:t>
            </a:r>
            <a:endParaRPr lang="ru-RU" alt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501008"/>
            <a:ext cx="50405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5589240"/>
            <a:ext cx="5760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2051720" y="5589240"/>
          <a:ext cx="332620" cy="360040"/>
        </p:xfrm>
        <a:graphic>
          <a:graphicData uri="http://schemas.openxmlformats.org/presentationml/2006/ole">
            <p:oleObj spid="_x0000_s7175" name="Formula" r:id="rId5" imgW="114480" imgH="123480" progId="Equation.Ribbit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2040498" y="3598317"/>
          <a:ext cx="308655" cy="334739"/>
        </p:xfrm>
        <a:graphic>
          <a:graphicData uri="http://schemas.openxmlformats.org/presentationml/2006/ole">
            <p:oleObj spid="_x0000_s7174" name="Formula" r:id="rId6" imgW="114480" imgH="12348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5" name="Объект 4"/>
          <p:cNvGraphicFramePr>
            <a:graphicFrameLocks noChangeAspect="1"/>
          </p:cNvGraphicFramePr>
          <p:nvPr/>
        </p:nvGraphicFramePr>
        <p:xfrm>
          <a:off x="221233" y="884238"/>
          <a:ext cx="8754201" cy="4560986"/>
        </p:xfrm>
        <a:graphic>
          <a:graphicData uri="http://schemas.openxmlformats.org/presentationml/2006/ole">
            <p:oleObj spid="_x0000_s8195" name="Equation" r:id="rId3" imgW="3187700" imgH="1663700" progId="Equation.DSMT4">
              <p:embed/>
            </p:oleObj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F49568-C3DE-4D35-8216-3EFC871D570F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3716338"/>
            <a:ext cx="33369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91880" y="2060848"/>
          <a:ext cx="227013" cy="222250"/>
        </p:xfrm>
        <a:graphic>
          <a:graphicData uri="http://schemas.openxmlformats.org/presentationml/2006/ole">
            <p:oleObj spid="_x0000_s8197" name="Formula" r:id="rId5" imgW="114480" imgH="111960" progId="Equation.Ribbit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491880" y="198884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419872" y="2132856"/>
          <a:ext cx="227013" cy="222250"/>
        </p:xfrm>
        <a:graphic>
          <a:graphicData uri="http://schemas.openxmlformats.org/presentationml/2006/ole">
            <p:oleObj spid="_x0000_s8198" name="Formula" r:id="rId6" imgW="114480" imgH="111960" progId="Equation.Ribbit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03648" y="4221088"/>
            <a:ext cx="36004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/>
        </p:nvGraphicFramePr>
        <p:xfrm>
          <a:off x="1403648" y="4430886"/>
          <a:ext cx="227013" cy="222250"/>
        </p:xfrm>
        <a:graphic>
          <a:graphicData uri="http://schemas.openxmlformats.org/presentationml/2006/ole">
            <p:oleObj spid="_x0000_s8199" name="Formula" r:id="rId7" imgW="114480" imgH="1119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CF4BB-3411-4817-830D-C491AC183193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graphicFrame>
        <p:nvGraphicFramePr>
          <p:cNvPr id="9219" name="Объект 4"/>
          <p:cNvGraphicFramePr>
            <a:graphicFrameLocks noChangeAspect="1"/>
          </p:cNvGraphicFramePr>
          <p:nvPr/>
        </p:nvGraphicFramePr>
        <p:xfrm>
          <a:off x="34925" y="682625"/>
          <a:ext cx="9123363" cy="4835525"/>
        </p:xfrm>
        <a:graphic>
          <a:graphicData uri="http://schemas.openxmlformats.org/presentationml/2006/ole">
            <p:oleObj spid="_x0000_s9219" name="Equation" r:id="rId3" imgW="3644900" imgH="2032000" progId="Equation.DSMT4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4048" y="4509120"/>
            <a:ext cx="33833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076056" y="4646910"/>
          <a:ext cx="227012" cy="222250"/>
        </p:xfrm>
        <a:graphic>
          <a:graphicData uri="http://schemas.openxmlformats.org/presentationml/2006/ole">
            <p:oleObj spid="_x0000_s9220" name="Formula" r:id="rId4" imgW="114480" imgH="11196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599"/>
  <p:tag name="DEFAULTHEIGHT" val="38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16050</TotalTime>
  <Words>422</Words>
  <Application>Microsoft Office PowerPoint</Application>
  <PresentationFormat>Экран (4:3)</PresentationFormat>
  <Paragraphs>109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StarSymbol</vt:lpstr>
      <vt:lpstr>Тема Office</vt:lpstr>
      <vt:lpstr>MathType 6.0 Equation</vt:lpstr>
      <vt:lpstr>Aurora 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Флуктуации числа частиц в ядро-ядерных соударениях при высоких энергиях в микроскопических транспортных моделях</dc:title>
  <dc:creator>voka</dc:creator>
  <cp:lastModifiedBy>Satarov</cp:lastModifiedBy>
  <cp:revision>628</cp:revision>
  <dcterms:created xsi:type="dcterms:W3CDTF">2005-12-04T08:59:55Z</dcterms:created>
  <dcterms:modified xsi:type="dcterms:W3CDTF">2016-05-13T12:38:05Z</dcterms:modified>
</cp:coreProperties>
</file>