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gif" ContentType="image/gif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18.xml" ContentType="application/vnd.openxmlformats-officedocument.presentationml.notesSlide+xml"/>
  <Override PartName="/ppt/notesSlides/notesSlide119.xml" ContentType="application/vnd.openxmlformats-officedocument.presentationml.notesSlide+xml"/>
  <Override PartName="/ppt/notesSlides/notesSlide120.xml" ContentType="application/vnd.openxmlformats-officedocument.presentationml.notesSlide+xml"/>
  <Override PartName="/ppt/notesSlides/notesSlide121.xml" ContentType="application/vnd.openxmlformats-officedocument.presentationml.notesSlide+xml"/>
  <Override PartName="/ppt/notesSlides/notesSlide122.xml" ContentType="application/vnd.openxmlformats-officedocument.presentationml.notesSlide+xml"/>
  <Override PartName="/ppt/notesSlides/notesSlide123.xml" ContentType="application/vnd.openxmlformats-officedocument.presentationml.notesSlide+xml"/>
  <Override PartName="/ppt/notesSlides/notesSlide124.xml" ContentType="application/vnd.openxmlformats-officedocument.presentationml.notesSlide+xml"/>
  <Override PartName="/ppt/notesSlides/notesSlide125.xml" ContentType="application/vnd.openxmlformats-officedocument.presentationml.notesSlide+xml"/>
  <Override PartName="/ppt/notesSlides/notesSlide126.xml" ContentType="application/vnd.openxmlformats-officedocument.presentationml.notesSlide+xml"/>
  <Override PartName="/ppt/notesSlides/notesSlide1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9"/>
  </p:notesMasterIdLst>
  <p:sldIdLst>
    <p:sldId id="256" r:id="rId2"/>
    <p:sldId id="257" r:id="rId3"/>
    <p:sldId id="318" r:id="rId4"/>
    <p:sldId id="320" r:id="rId5"/>
    <p:sldId id="321" r:id="rId6"/>
    <p:sldId id="322" r:id="rId7"/>
    <p:sldId id="323" r:id="rId8"/>
    <p:sldId id="324" r:id="rId9"/>
    <p:sldId id="325" r:id="rId10"/>
    <p:sldId id="329" r:id="rId11"/>
    <p:sldId id="328" r:id="rId12"/>
    <p:sldId id="327" r:id="rId13"/>
    <p:sldId id="295" r:id="rId14"/>
    <p:sldId id="293" r:id="rId15"/>
    <p:sldId id="292" r:id="rId16"/>
    <p:sldId id="330" r:id="rId17"/>
    <p:sldId id="331" r:id="rId18"/>
    <p:sldId id="333" r:id="rId19"/>
    <p:sldId id="334" r:id="rId20"/>
    <p:sldId id="335" r:id="rId21"/>
    <p:sldId id="336" r:id="rId22"/>
    <p:sldId id="337" r:id="rId23"/>
    <p:sldId id="338" r:id="rId24"/>
    <p:sldId id="339" r:id="rId25"/>
    <p:sldId id="340" r:id="rId26"/>
    <p:sldId id="341" r:id="rId27"/>
    <p:sldId id="342" r:id="rId28"/>
    <p:sldId id="449" r:id="rId29"/>
    <p:sldId id="343" r:id="rId30"/>
    <p:sldId id="344" r:id="rId31"/>
    <p:sldId id="345" r:id="rId32"/>
    <p:sldId id="347" r:id="rId33"/>
    <p:sldId id="348" r:id="rId34"/>
    <p:sldId id="349" r:id="rId35"/>
    <p:sldId id="350" r:id="rId36"/>
    <p:sldId id="351" r:id="rId37"/>
    <p:sldId id="352" r:id="rId38"/>
    <p:sldId id="353" r:id="rId39"/>
    <p:sldId id="354" r:id="rId40"/>
    <p:sldId id="355" r:id="rId41"/>
    <p:sldId id="356" r:id="rId42"/>
    <p:sldId id="357" r:id="rId43"/>
    <p:sldId id="358" r:id="rId44"/>
    <p:sldId id="359" r:id="rId45"/>
    <p:sldId id="360" r:id="rId46"/>
    <p:sldId id="361" r:id="rId47"/>
    <p:sldId id="362" r:id="rId48"/>
    <p:sldId id="363" r:id="rId49"/>
    <p:sldId id="364" r:id="rId50"/>
    <p:sldId id="365" r:id="rId51"/>
    <p:sldId id="366" r:id="rId52"/>
    <p:sldId id="367" r:id="rId53"/>
    <p:sldId id="452" r:id="rId54"/>
    <p:sldId id="453" r:id="rId55"/>
    <p:sldId id="369" r:id="rId56"/>
    <p:sldId id="370" r:id="rId57"/>
    <p:sldId id="371" r:id="rId58"/>
    <p:sldId id="372" r:id="rId59"/>
    <p:sldId id="373" r:id="rId60"/>
    <p:sldId id="374" r:id="rId61"/>
    <p:sldId id="375" r:id="rId62"/>
    <p:sldId id="376" r:id="rId63"/>
    <p:sldId id="377" r:id="rId64"/>
    <p:sldId id="378" r:id="rId65"/>
    <p:sldId id="379" r:id="rId66"/>
    <p:sldId id="380" r:id="rId67"/>
    <p:sldId id="381" r:id="rId68"/>
    <p:sldId id="382" r:id="rId69"/>
    <p:sldId id="383" r:id="rId70"/>
    <p:sldId id="384" r:id="rId71"/>
    <p:sldId id="385" r:id="rId72"/>
    <p:sldId id="386" r:id="rId73"/>
    <p:sldId id="387" r:id="rId74"/>
    <p:sldId id="388" r:id="rId75"/>
    <p:sldId id="389" r:id="rId76"/>
    <p:sldId id="390" r:id="rId77"/>
    <p:sldId id="391" r:id="rId78"/>
    <p:sldId id="447" r:id="rId79"/>
    <p:sldId id="448" r:id="rId80"/>
    <p:sldId id="393" r:id="rId81"/>
    <p:sldId id="394" r:id="rId82"/>
    <p:sldId id="395" r:id="rId83"/>
    <p:sldId id="396" r:id="rId84"/>
    <p:sldId id="397" r:id="rId85"/>
    <p:sldId id="398" r:id="rId86"/>
    <p:sldId id="399" r:id="rId87"/>
    <p:sldId id="400" r:id="rId88"/>
    <p:sldId id="401" r:id="rId89"/>
    <p:sldId id="402" r:id="rId90"/>
    <p:sldId id="403" r:id="rId91"/>
    <p:sldId id="404" r:id="rId92"/>
    <p:sldId id="405" r:id="rId93"/>
    <p:sldId id="406" r:id="rId94"/>
    <p:sldId id="407" r:id="rId95"/>
    <p:sldId id="408" r:id="rId96"/>
    <p:sldId id="409" r:id="rId97"/>
    <p:sldId id="410" r:id="rId98"/>
    <p:sldId id="411" r:id="rId99"/>
    <p:sldId id="413" r:id="rId100"/>
    <p:sldId id="414" r:id="rId101"/>
    <p:sldId id="415" r:id="rId102"/>
    <p:sldId id="416" r:id="rId103"/>
    <p:sldId id="417" r:id="rId104"/>
    <p:sldId id="418" r:id="rId105"/>
    <p:sldId id="419" r:id="rId106"/>
    <p:sldId id="420" r:id="rId107"/>
    <p:sldId id="421" r:id="rId108"/>
    <p:sldId id="422" r:id="rId109"/>
    <p:sldId id="423" r:id="rId110"/>
    <p:sldId id="424" r:id="rId111"/>
    <p:sldId id="425" r:id="rId112"/>
    <p:sldId id="426" r:id="rId113"/>
    <p:sldId id="427" r:id="rId114"/>
    <p:sldId id="428" r:id="rId115"/>
    <p:sldId id="429" r:id="rId116"/>
    <p:sldId id="430" r:id="rId117"/>
    <p:sldId id="431" r:id="rId118"/>
    <p:sldId id="432" r:id="rId119"/>
    <p:sldId id="433" r:id="rId120"/>
    <p:sldId id="434" r:id="rId121"/>
    <p:sldId id="435" r:id="rId122"/>
    <p:sldId id="436" r:id="rId123"/>
    <p:sldId id="437" r:id="rId124"/>
    <p:sldId id="439" r:id="rId125"/>
    <p:sldId id="440" r:id="rId126"/>
    <p:sldId id="443" r:id="rId127"/>
    <p:sldId id="451" r:id="rId1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09" autoAdjust="0"/>
    <p:restoredTop sz="82455"/>
  </p:normalViewPr>
  <p:slideViewPr>
    <p:cSldViewPr snapToGrid="0" snapToObjects="1">
      <p:cViewPr>
        <p:scale>
          <a:sx n="100" d="100"/>
          <a:sy n="100" d="100"/>
        </p:scale>
        <p:origin x="163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28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20" Type="http://schemas.openxmlformats.org/officeDocument/2006/relationships/slide" Target="slides/slide119.xml"/><Relationship Id="rId121" Type="http://schemas.openxmlformats.org/officeDocument/2006/relationships/slide" Target="slides/slide120.xml"/><Relationship Id="rId122" Type="http://schemas.openxmlformats.org/officeDocument/2006/relationships/slide" Target="slides/slide121.xml"/><Relationship Id="rId123" Type="http://schemas.openxmlformats.org/officeDocument/2006/relationships/slide" Target="slides/slide122.xml"/><Relationship Id="rId124" Type="http://schemas.openxmlformats.org/officeDocument/2006/relationships/slide" Target="slides/slide123.xml"/><Relationship Id="rId125" Type="http://schemas.openxmlformats.org/officeDocument/2006/relationships/slide" Target="slides/slide124.xml"/><Relationship Id="rId126" Type="http://schemas.openxmlformats.org/officeDocument/2006/relationships/slide" Target="slides/slide125.xml"/><Relationship Id="rId127" Type="http://schemas.openxmlformats.org/officeDocument/2006/relationships/slide" Target="slides/slide126.xml"/><Relationship Id="rId128" Type="http://schemas.openxmlformats.org/officeDocument/2006/relationships/slide" Target="slides/slide127.xml"/><Relationship Id="rId129" Type="http://schemas.openxmlformats.org/officeDocument/2006/relationships/notesMaster" Target="notesMasters/notesMaster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08" Type="http://schemas.openxmlformats.org/officeDocument/2006/relationships/slide" Target="slides/slide107.xml"/><Relationship Id="rId109" Type="http://schemas.openxmlformats.org/officeDocument/2006/relationships/slide" Target="slides/slide108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00" Type="http://schemas.openxmlformats.org/officeDocument/2006/relationships/slide" Target="slides/slide99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30" Type="http://schemas.openxmlformats.org/officeDocument/2006/relationships/presProps" Target="presProps.xml"/><Relationship Id="rId131" Type="http://schemas.openxmlformats.org/officeDocument/2006/relationships/viewProps" Target="viewProps.xml"/><Relationship Id="rId132" Type="http://schemas.openxmlformats.org/officeDocument/2006/relationships/theme" Target="theme/theme1.xml"/><Relationship Id="rId13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110" Type="http://schemas.openxmlformats.org/officeDocument/2006/relationships/slide" Target="slides/slide109.xml"/><Relationship Id="rId111" Type="http://schemas.openxmlformats.org/officeDocument/2006/relationships/slide" Target="slides/slide110.xml"/><Relationship Id="rId112" Type="http://schemas.openxmlformats.org/officeDocument/2006/relationships/slide" Target="slides/slide111.xml"/><Relationship Id="rId113" Type="http://schemas.openxmlformats.org/officeDocument/2006/relationships/slide" Target="slides/slide112.xml"/><Relationship Id="rId114" Type="http://schemas.openxmlformats.org/officeDocument/2006/relationships/slide" Target="slides/slide113.xml"/><Relationship Id="rId115" Type="http://schemas.openxmlformats.org/officeDocument/2006/relationships/slide" Target="slides/slide114.xml"/><Relationship Id="rId116" Type="http://schemas.openxmlformats.org/officeDocument/2006/relationships/slide" Target="slides/slide115.xml"/><Relationship Id="rId117" Type="http://schemas.openxmlformats.org/officeDocument/2006/relationships/slide" Target="slides/slide116.xml"/><Relationship Id="rId118" Type="http://schemas.openxmlformats.org/officeDocument/2006/relationships/slide" Target="slides/slide117.xml"/><Relationship Id="rId119" Type="http://schemas.openxmlformats.org/officeDocument/2006/relationships/slide" Target="slides/slide1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emf"/><Relationship Id="rId5" Type="http://schemas.openxmlformats.org/officeDocument/2006/relationships/image" Target="../media/image17.emf"/><Relationship Id="rId6" Type="http://schemas.openxmlformats.org/officeDocument/2006/relationships/image" Target="../media/image18.emf"/><Relationship Id="rId7" Type="http://schemas.openxmlformats.org/officeDocument/2006/relationships/image" Target="../media/image19.emf"/><Relationship Id="rId1" Type="http://schemas.openxmlformats.org/officeDocument/2006/relationships/image" Target="../media/image13.emf"/><Relationship Id="rId2" Type="http://schemas.openxmlformats.org/officeDocument/2006/relationships/image" Target="../media/image14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4" Type="http://schemas.openxmlformats.org/officeDocument/2006/relationships/image" Target="../media/image51.emf"/><Relationship Id="rId1" Type="http://schemas.openxmlformats.org/officeDocument/2006/relationships/image" Target="../media/image48.emf"/><Relationship Id="rId2" Type="http://schemas.openxmlformats.org/officeDocument/2006/relationships/image" Target="../media/image49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4" Type="http://schemas.openxmlformats.org/officeDocument/2006/relationships/image" Target="../media/image56.emf"/><Relationship Id="rId5" Type="http://schemas.openxmlformats.org/officeDocument/2006/relationships/image" Target="../media/image57.emf"/><Relationship Id="rId6" Type="http://schemas.openxmlformats.org/officeDocument/2006/relationships/image" Target="../media/image58.emf"/><Relationship Id="rId1" Type="http://schemas.openxmlformats.org/officeDocument/2006/relationships/image" Target="../media/image53.emf"/><Relationship Id="rId2" Type="http://schemas.openxmlformats.org/officeDocument/2006/relationships/image" Target="../media/image5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emf"/><Relationship Id="rId2" Type="http://schemas.openxmlformats.org/officeDocument/2006/relationships/image" Target="../media/image6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emf"/><Relationship Id="rId2" Type="http://schemas.openxmlformats.org/officeDocument/2006/relationships/image" Target="../media/image78.emf"/><Relationship Id="rId3" Type="http://schemas.openxmlformats.org/officeDocument/2006/relationships/image" Target="../media/image79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3.emf"/><Relationship Id="rId2" Type="http://schemas.openxmlformats.org/officeDocument/2006/relationships/image" Target="../media/image94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Relationship Id="rId2" Type="http://schemas.openxmlformats.org/officeDocument/2006/relationships/image" Target="../media/image18.e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4" Type="http://schemas.openxmlformats.org/officeDocument/2006/relationships/image" Target="../media/image98.emf"/><Relationship Id="rId5" Type="http://schemas.openxmlformats.org/officeDocument/2006/relationships/image" Target="../media/image99.emf"/><Relationship Id="rId6" Type="http://schemas.openxmlformats.org/officeDocument/2006/relationships/image" Target="../media/image100.emf"/><Relationship Id="rId1" Type="http://schemas.openxmlformats.org/officeDocument/2006/relationships/image" Target="../media/image93.emf"/><Relationship Id="rId2" Type="http://schemas.openxmlformats.org/officeDocument/2006/relationships/image" Target="../media/image94.e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4" Type="http://schemas.openxmlformats.org/officeDocument/2006/relationships/image" Target="../media/image98.emf"/><Relationship Id="rId5" Type="http://schemas.openxmlformats.org/officeDocument/2006/relationships/image" Target="../media/image99.emf"/><Relationship Id="rId6" Type="http://schemas.openxmlformats.org/officeDocument/2006/relationships/image" Target="../media/image101.emf"/><Relationship Id="rId1" Type="http://schemas.openxmlformats.org/officeDocument/2006/relationships/image" Target="../media/image93.emf"/><Relationship Id="rId2" Type="http://schemas.openxmlformats.org/officeDocument/2006/relationships/image" Target="../media/image9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Relationship Id="rId2" Type="http://schemas.openxmlformats.org/officeDocument/2006/relationships/image" Target="../media/image2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31.emf"/><Relationship Id="rId1" Type="http://schemas.openxmlformats.org/officeDocument/2006/relationships/image" Target="../media/image28.emf"/><Relationship Id="rId2" Type="http://schemas.openxmlformats.org/officeDocument/2006/relationships/image" Target="../media/image2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Relationship Id="rId2" Type="http://schemas.openxmlformats.org/officeDocument/2006/relationships/image" Target="../media/image3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emf"/><Relationship Id="rId2" Type="http://schemas.openxmlformats.org/officeDocument/2006/relationships/image" Target="../media/image43.emf"/><Relationship Id="rId3" Type="http://schemas.openxmlformats.org/officeDocument/2006/relationships/image" Target="../media/image4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BA32A-E114-2541-875C-757656047104}" type="datetimeFigureOut">
              <a:rPr lang="en-US" smtClean="0"/>
              <a:t>6/22/16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D22319-A3FB-DD40-AFE5-820AB58B4BA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666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0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0.xml"/></Relationships>
</file>

<file path=ppt/notesSlides/_rels/notesSlide10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1.xml"/></Relationships>
</file>

<file path=ppt/notesSlides/_rels/notesSlide10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2.xml"/></Relationships>
</file>

<file path=ppt/notesSlides/_rels/notesSlide10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3.xml"/></Relationships>
</file>

<file path=ppt/notesSlides/_rels/notesSlide10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4.xml"/></Relationships>
</file>

<file path=ppt/notesSlides/_rels/notesSlide10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5.xml"/></Relationships>
</file>

<file path=ppt/notesSlides/_rels/notesSlide10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6.xml"/></Relationships>
</file>

<file path=ppt/notesSlides/_rels/notesSlide10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7.xml"/></Relationships>
</file>

<file path=ppt/notesSlides/_rels/notesSlide10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8.xml"/></Relationships>
</file>

<file path=ppt/notesSlides/_rels/notesSlide10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0.xml"/></Relationships>
</file>

<file path=ppt/notesSlides/_rels/notesSlide1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1.xml"/></Relationships>
</file>

<file path=ppt/notesSlides/_rels/notesSlide1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2.xml"/></Relationships>
</file>

<file path=ppt/notesSlides/_rels/notesSlide1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3.xml"/></Relationships>
</file>

<file path=ppt/notesSlides/_rels/notesSlide1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4.xml"/></Relationships>
</file>

<file path=ppt/notesSlides/_rels/notesSlide1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5.xml"/></Relationships>
</file>

<file path=ppt/notesSlides/_rels/notesSlide1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6.xml"/></Relationships>
</file>

<file path=ppt/notesSlides/_rels/notesSlide1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7.xml"/></Relationships>
</file>

<file path=ppt/notesSlides/_rels/notesSlide1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8.xml"/></Relationships>
</file>

<file path=ppt/notesSlides/_rels/notesSlide1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0.xml"/></Relationships>
</file>

<file path=ppt/notesSlides/_rels/notesSlide1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1.xml"/></Relationships>
</file>

<file path=ppt/notesSlides/_rels/notesSlide1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2.xml"/></Relationships>
</file>

<file path=ppt/notesSlides/_rels/notesSlide1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3.xml"/></Relationships>
</file>

<file path=ppt/notesSlides/_rels/notesSlide1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4.xml"/></Relationships>
</file>

<file path=ppt/notesSlides/_rels/notesSlide1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5.xml"/></Relationships>
</file>

<file path=ppt/notesSlides/_rels/notesSlide1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6.xml"/></Relationships>
</file>

<file path=ppt/notesSlides/_rels/notesSlide1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6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6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6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7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7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7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7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7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7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7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7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8.xml"/></Relationships>
</file>

<file path=ppt/notesSlides/_rels/notesSlide7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0.xml"/></Relationships>
</file>

<file path=ppt/notesSlides/_rels/notesSlide8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1.xml"/></Relationships>
</file>

<file path=ppt/notesSlides/_rels/notesSlide8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2.xml"/></Relationships>
</file>

<file path=ppt/notesSlides/_rels/notesSlide8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3.xml"/></Relationships>
</file>

<file path=ppt/notesSlides/_rels/notesSlide8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4.xml"/></Relationships>
</file>

<file path=ppt/notesSlides/_rels/notesSlide8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5.xml"/></Relationships>
</file>

<file path=ppt/notesSlides/_rels/notesSlide8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6.xml"/></Relationships>
</file>

<file path=ppt/notesSlides/_rels/notesSlide8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7.xml"/></Relationships>
</file>

<file path=ppt/notesSlides/_rels/notesSlide8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8.xml"/></Relationships>
</file>

<file path=ppt/notesSlides/_rels/notesSlide8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0.xml"/></Relationships>
</file>

<file path=ppt/notesSlides/_rels/notesSlide9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1.xml"/></Relationships>
</file>

<file path=ppt/notesSlides/_rels/notesSlide9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2.xml"/></Relationships>
</file>

<file path=ppt/notesSlides/_rels/notesSlide9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3.xml"/></Relationships>
</file>

<file path=ppt/notesSlides/_rels/notesSlide9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4.xml"/></Relationships>
</file>

<file path=ppt/notesSlides/_rels/notesSlide9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5.xml"/></Relationships>
</file>

<file path=ppt/notesSlides/_rels/notesSlide9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6.xml"/></Relationships>
</file>

<file path=ppt/notesSlides/_rels/notesSlide9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7.xml"/></Relationships>
</file>

<file path=ppt/notesSlides/_rels/notesSlide9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8.xml"/></Relationships>
</file>

<file path=ppt/notesSlides/_rels/notesSlide9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1629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04148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49178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49178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049178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483050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104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00944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105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01947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106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894437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131312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72199"/>
      </p:ext>
    </p:extLst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7403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17613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281704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94178"/>
      </p:ext>
    </p:extLst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823771"/>
      </p:ext>
    </p:extLst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021194"/>
      </p:ext>
    </p:extLst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429289"/>
      </p:ext>
    </p:extLst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942392"/>
      </p:ext>
    </p:extLst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144234"/>
      </p:ext>
    </p:extLst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429298"/>
      </p:ext>
    </p:extLst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469137"/>
      </p:ext>
    </p:extLst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2007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742302"/>
      </p:ext>
    </p:extLst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354482"/>
      </p:ext>
    </p:extLst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936238"/>
      </p:ext>
    </p:extLst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164996"/>
      </p:ext>
    </p:extLst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83612"/>
      </p:ext>
    </p:extLst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8749"/>
      </p:ext>
    </p:extLst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853980"/>
      </p:ext>
    </p:extLst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A2C86-7E39-9F46-BD41-3200B8CCB9C3}" type="slidenum">
              <a:rPr lang="en-US" smtClean="0"/>
              <a:t>126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703012"/>
      </p:ext>
    </p:extLst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928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A2C86-7E39-9F46-BD41-3200B8CCB9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9095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3434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76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0349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9038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9184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905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036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9059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7620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936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702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5501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496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0182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5635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14015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682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85667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A2C86-7E39-9F46-BD41-3200B8CCB9C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1302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A2C86-7E39-9F46-BD41-3200B8CCB9C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1302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40110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7750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54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06477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48149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51912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9765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6888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8502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96924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0088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2485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2485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0633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0393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37390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30986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45990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469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6786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81946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00484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4136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28170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469137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63963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699717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22754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59516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A2C86-7E39-9F46-BD41-3200B8CCB9C3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2244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1695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A2C86-7E39-9F46-BD41-3200B8CCB9C3}" type="slidenum">
              <a:rPr lang="en-US" smtClean="0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224428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A2C86-7E39-9F46-BD41-3200B8CCB9C3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224428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354920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490290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432439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808515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14753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53644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55540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8987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90878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280697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280697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280697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A2C86-7E39-9F46-BD41-3200B8CCB9C3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049562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A2C86-7E39-9F46-BD41-3200B8CCB9C3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049562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A2C86-7E39-9F46-BD41-3200B8CCB9C3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049562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A2C86-7E39-9F46-BD41-3200B8CCB9C3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049562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238817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305355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826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512667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51598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518266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53868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135518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492337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A2C86-7E39-9F46-BD41-3200B8CCB9C3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41331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A2C86-7E39-9F46-BD41-3200B8CCB9C3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41331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216568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A2C86-7E39-9F46-BD41-3200B8CCB9C3}" type="slidenum">
              <a:rPr lang="en-US" smtClean="0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090086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A2C86-7E39-9F46-BD41-3200B8CCB9C3}" type="slidenum">
              <a:rPr lang="en-US" smtClean="0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0900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427121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787583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525731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665200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842763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639805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13126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981695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64414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A2C86-7E39-9F46-BD41-3200B8CCB9C3}" type="slidenum">
              <a:rPr lang="en-US" smtClean="0"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049821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22319-A3FB-DD40-AFE5-820AB58B4BAA}" type="slidenum">
              <a:rPr lang="en-US" smtClean="0"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771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DD6A7-9611-8A45-99ED-F54079C50B14}" type="datetimeFigureOut">
              <a:rPr lang="en-US" smtClean="0"/>
              <a:t>6/22/16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F952-8E15-644A-A47E-47D83308D1F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030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DD6A7-9611-8A45-99ED-F54079C50B14}" type="datetimeFigureOut">
              <a:rPr lang="en-US" smtClean="0"/>
              <a:t>6/22/16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F952-8E15-644A-A47E-47D83308D1F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806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DD6A7-9611-8A45-99ED-F54079C50B14}" type="datetimeFigureOut">
              <a:rPr lang="en-US" smtClean="0"/>
              <a:t>6/22/16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F952-8E15-644A-A47E-47D83308D1F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127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DD6A7-9611-8A45-99ED-F54079C50B14}" type="datetimeFigureOut">
              <a:rPr lang="en-US" smtClean="0"/>
              <a:t>6/22/16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F952-8E15-644A-A47E-47D83308D1F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854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DD6A7-9611-8A45-99ED-F54079C50B14}" type="datetimeFigureOut">
              <a:rPr lang="en-US" smtClean="0"/>
              <a:t>6/22/16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F952-8E15-644A-A47E-47D83308D1F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62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DD6A7-9611-8A45-99ED-F54079C50B14}" type="datetimeFigureOut">
              <a:rPr lang="en-US" smtClean="0"/>
              <a:t>6/22/16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F952-8E15-644A-A47E-47D83308D1F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239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DD6A7-9611-8A45-99ED-F54079C50B14}" type="datetimeFigureOut">
              <a:rPr lang="en-US" smtClean="0"/>
              <a:t>6/22/16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F952-8E15-644A-A47E-47D83308D1F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63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DD6A7-9611-8A45-99ED-F54079C50B14}" type="datetimeFigureOut">
              <a:rPr lang="en-US" smtClean="0"/>
              <a:t>6/22/16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F952-8E15-644A-A47E-47D83308D1F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42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DD6A7-9611-8A45-99ED-F54079C50B14}" type="datetimeFigureOut">
              <a:rPr lang="en-US" smtClean="0"/>
              <a:t>6/22/16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F952-8E15-644A-A47E-47D83308D1F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404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DD6A7-9611-8A45-99ED-F54079C50B14}" type="datetimeFigureOut">
              <a:rPr lang="en-US" smtClean="0"/>
              <a:t>6/22/16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F952-8E15-644A-A47E-47D83308D1F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124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DD6A7-9611-8A45-99ED-F54079C50B14}" type="datetimeFigureOut">
              <a:rPr lang="en-US" smtClean="0"/>
              <a:t>6/22/16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1F952-8E15-644A-A47E-47D83308D1F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409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DD6A7-9611-8A45-99ED-F54079C50B14}" type="datetimeFigureOut">
              <a:rPr lang="en-US" smtClean="0"/>
              <a:t>6/22/16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1F952-8E15-644A-A47E-47D83308D1F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601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0" i="0" kern="1200">
          <a:solidFill>
            <a:schemeClr val="accent1">
              <a:lumMod val="75000"/>
            </a:schemeClr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jpeg"/><Relationship Id="rId4" Type="http://schemas.openxmlformats.org/officeDocument/2006/relationships/image" Target="../media/image138.jpeg"/><Relationship Id="rId5" Type="http://schemas.openxmlformats.org/officeDocument/2006/relationships/image" Target="../media/image13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0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jpeg"/><Relationship Id="rId4" Type="http://schemas.openxmlformats.org/officeDocument/2006/relationships/image" Target="../media/image14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2.xml"/><Relationship Id="rId3" Type="http://schemas.openxmlformats.org/officeDocument/2006/relationships/image" Target="../media/image142.jpeg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3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4.xml"/><Relationship Id="rId3" Type="http://schemas.openxmlformats.org/officeDocument/2006/relationships/image" Target="../media/image143.jpe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jpeg"/><Relationship Id="rId4" Type="http://schemas.openxmlformats.org/officeDocument/2006/relationships/image" Target="../media/image144.jpeg"/><Relationship Id="rId5" Type="http://schemas.openxmlformats.org/officeDocument/2006/relationships/image" Target="../media/image14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5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jpeg"/><Relationship Id="rId4" Type="http://schemas.openxmlformats.org/officeDocument/2006/relationships/image" Target="../media/image14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6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jpeg"/><Relationship Id="rId4" Type="http://schemas.openxmlformats.org/officeDocument/2006/relationships/image" Target="../media/image14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7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jpeg"/><Relationship Id="rId4" Type="http://schemas.openxmlformats.org/officeDocument/2006/relationships/image" Target="../media/image14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8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jpeg"/><Relationship Id="rId4" Type="http://schemas.openxmlformats.org/officeDocument/2006/relationships/image" Target="../media/image15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4" Type="http://schemas.microsoft.com/office/2007/relationships/hdphoto" Target="../media/hdphoto4.wdp"/><Relationship Id="rId5" Type="http://schemas.openxmlformats.org/officeDocument/2006/relationships/image" Target="../media/image152.jpeg"/><Relationship Id="rId6" Type="http://schemas.openxmlformats.org/officeDocument/2006/relationships/image" Target="../media/image15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0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1.xml"/><Relationship Id="rId3" Type="http://schemas.openxmlformats.org/officeDocument/2006/relationships/image" Target="../media/image154.jpeg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2.xml"/><Relationship Id="rId3" Type="http://schemas.openxmlformats.org/officeDocument/2006/relationships/image" Target="../media/image155.jpeg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jpeg"/><Relationship Id="rId4" Type="http://schemas.openxmlformats.org/officeDocument/2006/relationships/image" Target="../media/image15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3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4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4" Type="http://schemas.openxmlformats.org/officeDocument/2006/relationships/image" Target="../media/image15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5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emf"/><Relationship Id="rId4" Type="http://schemas.openxmlformats.org/officeDocument/2006/relationships/image" Target="../media/image16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6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jpeg"/><Relationship Id="rId4" Type="http://schemas.openxmlformats.org/officeDocument/2006/relationships/image" Target="../media/image163.jpeg"/><Relationship Id="rId5" Type="http://schemas.openxmlformats.org/officeDocument/2006/relationships/image" Target="../media/image16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7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8.xml"/><Relationship Id="rId3" Type="http://schemas.openxmlformats.org/officeDocument/2006/relationships/image" Target="../media/image165.jpeg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jpeg"/><Relationship Id="rId4" Type="http://schemas.openxmlformats.org/officeDocument/2006/relationships/image" Target="../media/image16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jpeg"/><Relationship Id="rId4" Type="http://schemas.openxmlformats.org/officeDocument/2006/relationships/image" Target="../media/image16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0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jpeg"/><Relationship Id="rId4" Type="http://schemas.openxmlformats.org/officeDocument/2006/relationships/image" Target="../media/image171.jpeg"/><Relationship Id="rId5" Type="http://schemas.openxmlformats.org/officeDocument/2006/relationships/image" Target="../media/image17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1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jpeg"/><Relationship Id="rId4" Type="http://schemas.openxmlformats.org/officeDocument/2006/relationships/image" Target="../media/image174.gif"/><Relationship Id="rId5" Type="http://schemas.openxmlformats.org/officeDocument/2006/relationships/image" Target="../media/image175.jpeg"/><Relationship Id="rId6" Type="http://schemas.openxmlformats.org/officeDocument/2006/relationships/image" Target="../media/image176.gif"/><Relationship Id="rId7" Type="http://schemas.openxmlformats.org/officeDocument/2006/relationships/image" Target="../media/image17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2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3.xml"/><Relationship Id="rId3" Type="http://schemas.openxmlformats.org/officeDocument/2006/relationships/image" Target="../media/image178.emf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4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5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6.xml"/><Relationship Id="rId3" Type="http://schemas.openxmlformats.org/officeDocument/2006/relationships/image" Target="../media/image179.png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7.xml"/><Relationship Id="rId3" Type="http://schemas.openxmlformats.org/officeDocument/2006/relationships/image" Target="../media/image180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6.emf"/><Relationship Id="rId12" Type="http://schemas.openxmlformats.org/officeDocument/2006/relationships/oleObject" Target="../embeddings/oleObject5.bin"/><Relationship Id="rId13" Type="http://schemas.openxmlformats.org/officeDocument/2006/relationships/image" Target="../media/image17.emf"/><Relationship Id="rId14" Type="http://schemas.openxmlformats.org/officeDocument/2006/relationships/oleObject" Target="../embeddings/oleObject6.bin"/><Relationship Id="rId15" Type="http://schemas.openxmlformats.org/officeDocument/2006/relationships/image" Target="../media/image18.emf"/><Relationship Id="rId16" Type="http://schemas.openxmlformats.org/officeDocument/2006/relationships/oleObject" Target="../embeddings/oleObject7.bin"/><Relationship Id="rId17" Type="http://schemas.openxmlformats.org/officeDocument/2006/relationships/image" Target="../media/image1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9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3.e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14.e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15.emf"/><Relationship Id="rId10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4" Type="http://schemas.openxmlformats.org/officeDocument/2006/relationships/oleObject" Target="../embeddings/oleObject8.bin"/><Relationship Id="rId5" Type="http://schemas.openxmlformats.org/officeDocument/2006/relationships/image" Target="../media/image13.emf"/><Relationship Id="rId6" Type="http://schemas.openxmlformats.org/officeDocument/2006/relationships/oleObject" Target="../embeddings/oleObject9.bin"/><Relationship Id="rId7" Type="http://schemas.openxmlformats.org/officeDocument/2006/relationships/image" Target="../media/image18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0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4" Type="http://schemas.openxmlformats.org/officeDocument/2006/relationships/oleObject" Target="../embeddings/oleObject10.bin"/><Relationship Id="rId5" Type="http://schemas.openxmlformats.org/officeDocument/2006/relationships/image" Target="../media/image22.emf"/><Relationship Id="rId6" Type="http://schemas.openxmlformats.org/officeDocument/2006/relationships/oleObject" Target="../embeddings/oleObject11.bin"/><Relationship Id="rId7" Type="http://schemas.openxmlformats.org/officeDocument/2006/relationships/image" Target="../media/image23.emf"/><Relationship Id="rId8" Type="http://schemas.openxmlformats.org/officeDocument/2006/relationships/image" Target="../media/image24.png"/><Relationship Id="rId9" Type="http://schemas.openxmlformats.org/officeDocument/2006/relationships/image" Target="../media/image25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4" Type="http://schemas.openxmlformats.org/officeDocument/2006/relationships/image" Target="../media/image27.png"/><Relationship Id="rId5" Type="http://schemas.openxmlformats.org/officeDocument/2006/relationships/oleObject" Target="../embeddings/oleObject12.bin"/><Relationship Id="rId6" Type="http://schemas.openxmlformats.org/officeDocument/2006/relationships/image" Target="../media/image26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6.bin"/><Relationship Id="rId12" Type="http://schemas.openxmlformats.org/officeDocument/2006/relationships/image" Target="../media/image31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6.xml"/><Relationship Id="rId4" Type="http://schemas.openxmlformats.org/officeDocument/2006/relationships/image" Target="../media/image32.png"/><Relationship Id="rId5" Type="http://schemas.openxmlformats.org/officeDocument/2006/relationships/oleObject" Target="../embeddings/oleObject13.bin"/><Relationship Id="rId6" Type="http://schemas.openxmlformats.org/officeDocument/2006/relationships/image" Target="../media/image28.emf"/><Relationship Id="rId7" Type="http://schemas.openxmlformats.org/officeDocument/2006/relationships/oleObject" Target="../embeddings/oleObject14.bin"/><Relationship Id="rId8" Type="http://schemas.openxmlformats.org/officeDocument/2006/relationships/image" Target="../media/image29.emf"/><Relationship Id="rId9" Type="http://schemas.openxmlformats.org/officeDocument/2006/relationships/oleObject" Target="../embeddings/oleObject15.bin"/><Relationship Id="rId10" Type="http://schemas.openxmlformats.org/officeDocument/2006/relationships/image" Target="../media/image30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3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4" Type="http://schemas.openxmlformats.org/officeDocument/2006/relationships/oleObject" Target="../embeddings/oleObject17.bin"/><Relationship Id="rId5" Type="http://schemas.openxmlformats.org/officeDocument/2006/relationships/image" Target="../media/image35.emf"/><Relationship Id="rId6" Type="http://schemas.openxmlformats.org/officeDocument/2006/relationships/oleObject" Target="../embeddings/oleObject18.bin"/><Relationship Id="rId7" Type="http://schemas.openxmlformats.org/officeDocument/2006/relationships/image" Target="../media/image36.emf"/><Relationship Id="rId8" Type="http://schemas.openxmlformats.org/officeDocument/2006/relationships/image" Target="../media/image37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4" Type="http://schemas.openxmlformats.org/officeDocument/2006/relationships/image" Target="../media/image40.png"/><Relationship Id="rId5" Type="http://schemas.microsoft.com/office/2007/relationships/hdphoto" Target="../media/hdphoto2.wdp"/><Relationship Id="rId6" Type="http://schemas.openxmlformats.org/officeDocument/2006/relationships/oleObject" Target="../embeddings/oleObject19.bin"/><Relationship Id="rId7" Type="http://schemas.openxmlformats.org/officeDocument/2006/relationships/image" Target="../media/image39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4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4" Type="http://schemas.openxmlformats.org/officeDocument/2006/relationships/image" Target="../media/image45.png"/><Relationship Id="rId5" Type="http://schemas.openxmlformats.org/officeDocument/2006/relationships/oleObject" Target="../embeddings/oleObject20.bin"/><Relationship Id="rId6" Type="http://schemas.openxmlformats.org/officeDocument/2006/relationships/image" Target="../media/image42.emf"/><Relationship Id="rId7" Type="http://schemas.openxmlformats.org/officeDocument/2006/relationships/oleObject" Target="../embeddings/oleObject21.bin"/><Relationship Id="rId8" Type="http://schemas.openxmlformats.org/officeDocument/2006/relationships/image" Target="../media/image43.emf"/><Relationship Id="rId9" Type="http://schemas.openxmlformats.org/officeDocument/2006/relationships/oleObject" Target="../embeddings/oleObject22.bin"/><Relationship Id="rId10" Type="http://schemas.openxmlformats.org/officeDocument/2006/relationships/image" Target="../media/image44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46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4" Type="http://schemas.openxmlformats.org/officeDocument/2006/relationships/oleObject" Target="../embeddings/oleObject23.bin"/><Relationship Id="rId5" Type="http://schemas.openxmlformats.org/officeDocument/2006/relationships/image" Target="../media/image47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4" Type="http://schemas.openxmlformats.org/officeDocument/2006/relationships/oleObject" Target="../embeddings/oleObject24.bin"/><Relationship Id="rId5" Type="http://schemas.openxmlformats.org/officeDocument/2006/relationships/image" Target="../media/image48.emf"/><Relationship Id="rId6" Type="http://schemas.openxmlformats.org/officeDocument/2006/relationships/oleObject" Target="../embeddings/oleObject25.bin"/><Relationship Id="rId7" Type="http://schemas.openxmlformats.org/officeDocument/2006/relationships/image" Target="../media/image49.emf"/><Relationship Id="rId8" Type="http://schemas.openxmlformats.org/officeDocument/2006/relationships/oleObject" Target="../embeddings/oleObject26.bin"/><Relationship Id="rId9" Type="http://schemas.openxmlformats.org/officeDocument/2006/relationships/image" Target="../media/image50.emf"/><Relationship Id="rId10" Type="http://schemas.openxmlformats.org/officeDocument/2006/relationships/oleObject" Target="../embeddings/oleObject27.bin"/><Relationship Id="rId11" Type="http://schemas.openxmlformats.org/officeDocument/2006/relationships/image" Target="../media/image51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4" Type="http://schemas.openxmlformats.org/officeDocument/2006/relationships/oleObject" Target="../embeddings/oleObject28.bin"/><Relationship Id="rId5" Type="http://schemas.openxmlformats.org/officeDocument/2006/relationships/image" Target="../media/image52.e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32.bin"/><Relationship Id="rId12" Type="http://schemas.openxmlformats.org/officeDocument/2006/relationships/image" Target="../media/image56.emf"/><Relationship Id="rId13" Type="http://schemas.openxmlformats.org/officeDocument/2006/relationships/oleObject" Target="../embeddings/oleObject33.bin"/><Relationship Id="rId14" Type="http://schemas.openxmlformats.org/officeDocument/2006/relationships/image" Target="../media/image57.emf"/><Relationship Id="rId15" Type="http://schemas.openxmlformats.org/officeDocument/2006/relationships/oleObject" Target="../embeddings/oleObject34.bin"/><Relationship Id="rId16" Type="http://schemas.openxmlformats.org/officeDocument/2006/relationships/image" Target="../media/image58.e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43.xml"/><Relationship Id="rId4" Type="http://schemas.openxmlformats.org/officeDocument/2006/relationships/image" Target="../media/image59.png"/><Relationship Id="rId5" Type="http://schemas.openxmlformats.org/officeDocument/2006/relationships/oleObject" Target="../embeddings/oleObject29.bin"/><Relationship Id="rId6" Type="http://schemas.openxmlformats.org/officeDocument/2006/relationships/image" Target="../media/image53.emf"/><Relationship Id="rId7" Type="http://schemas.openxmlformats.org/officeDocument/2006/relationships/oleObject" Target="../embeddings/oleObject30.bin"/><Relationship Id="rId8" Type="http://schemas.openxmlformats.org/officeDocument/2006/relationships/image" Target="../media/image54.emf"/><Relationship Id="rId9" Type="http://schemas.openxmlformats.org/officeDocument/2006/relationships/oleObject" Target="../embeddings/oleObject31.bin"/><Relationship Id="rId10" Type="http://schemas.openxmlformats.org/officeDocument/2006/relationships/image" Target="../media/image55.e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60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4" Type="http://schemas.openxmlformats.org/officeDocument/2006/relationships/oleObject" Target="../embeddings/oleObject35.bin"/><Relationship Id="rId5" Type="http://schemas.openxmlformats.org/officeDocument/2006/relationships/image" Target="../media/image61.e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62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4" Type="http://schemas.openxmlformats.org/officeDocument/2006/relationships/oleObject" Target="../embeddings/oleObject36.bin"/><Relationship Id="rId5" Type="http://schemas.openxmlformats.org/officeDocument/2006/relationships/image" Target="../media/image63.emf"/><Relationship Id="rId6" Type="http://schemas.openxmlformats.org/officeDocument/2006/relationships/oleObject" Target="../embeddings/oleObject37.bin"/><Relationship Id="rId7" Type="http://schemas.openxmlformats.org/officeDocument/2006/relationships/image" Target="../media/image64.emf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4" Type="http://schemas.openxmlformats.org/officeDocument/2006/relationships/image" Target="../media/image6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4" Type="http://schemas.openxmlformats.org/officeDocument/2006/relationships/image" Target="../media/image68.jpeg"/><Relationship Id="rId5" Type="http://schemas.openxmlformats.org/officeDocument/2006/relationships/image" Target="../media/image69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4" Type="http://schemas.openxmlformats.org/officeDocument/2006/relationships/oleObject" Target="../embeddings/oleObject38.bin"/><Relationship Id="rId5" Type="http://schemas.openxmlformats.org/officeDocument/2006/relationships/image" Target="../media/image70.emf"/><Relationship Id="rId6" Type="http://schemas.openxmlformats.org/officeDocument/2006/relationships/image" Target="../media/image71.jpeg"/><Relationship Id="rId7" Type="http://schemas.openxmlformats.org/officeDocument/2006/relationships/image" Target="../media/image72.jpeg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73.jp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7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4" Type="http://schemas.openxmlformats.org/officeDocument/2006/relationships/image" Target="../media/image7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1.xml"/><Relationship Id="rId4" Type="http://schemas.openxmlformats.org/officeDocument/2006/relationships/oleObject" Target="../embeddings/oleObject39.bin"/><Relationship Id="rId5" Type="http://schemas.openxmlformats.org/officeDocument/2006/relationships/image" Target="../media/image77.emf"/><Relationship Id="rId6" Type="http://schemas.openxmlformats.org/officeDocument/2006/relationships/oleObject" Target="../embeddings/oleObject40.bin"/><Relationship Id="rId7" Type="http://schemas.openxmlformats.org/officeDocument/2006/relationships/image" Target="../media/image78.emf"/><Relationship Id="rId8" Type="http://schemas.openxmlformats.org/officeDocument/2006/relationships/oleObject" Target="../embeddings/oleObject41.bin"/><Relationship Id="rId9" Type="http://schemas.openxmlformats.org/officeDocument/2006/relationships/image" Target="../media/image79.emf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4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82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4" Type="http://schemas.openxmlformats.org/officeDocument/2006/relationships/image" Target="../media/image84.jpeg"/><Relationship Id="rId5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6.xml"/><Relationship Id="rId3" Type="http://schemas.openxmlformats.org/officeDocument/2006/relationships/image" Target="../media/image86.jpe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g"/><Relationship Id="rId4" Type="http://schemas.openxmlformats.org/officeDocument/2006/relationships/image" Target="../media/image88.emf"/><Relationship Id="rId5" Type="http://schemas.openxmlformats.org/officeDocument/2006/relationships/image" Target="../media/image8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8.xml"/><Relationship Id="rId3" Type="http://schemas.openxmlformats.org/officeDocument/2006/relationships/image" Target="../media/image90.emf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0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1.xml"/><Relationship Id="rId4" Type="http://schemas.openxmlformats.org/officeDocument/2006/relationships/oleObject" Target="../embeddings/oleObject42.bin"/><Relationship Id="rId5" Type="http://schemas.openxmlformats.org/officeDocument/2006/relationships/image" Target="../media/image91.emf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2.xml"/><Relationship Id="rId3" Type="http://schemas.openxmlformats.org/officeDocument/2006/relationships/image" Target="../media/image92.emf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3.xml"/><Relationship Id="rId4" Type="http://schemas.openxmlformats.org/officeDocument/2006/relationships/image" Target="../media/image95.jpeg"/><Relationship Id="rId5" Type="http://schemas.openxmlformats.org/officeDocument/2006/relationships/oleObject" Target="../embeddings/oleObject43.bin"/><Relationship Id="rId6" Type="http://schemas.openxmlformats.org/officeDocument/2006/relationships/image" Target="../media/image93.emf"/><Relationship Id="rId7" Type="http://schemas.openxmlformats.org/officeDocument/2006/relationships/oleObject" Target="../embeddings/oleObject44.bin"/><Relationship Id="rId8" Type="http://schemas.openxmlformats.org/officeDocument/2006/relationships/image" Target="../media/image94.emf"/><Relationship Id="rId1" Type="http://schemas.openxmlformats.org/officeDocument/2006/relationships/vmlDrawing" Target="../drawings/vmlDrawing18.vml"/><Relationship Id="rId2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4.xml"/><Relationship Id="rId4" Type="http://schemas.openxmlformats.org/officeDocument/2006/relationships/image" Target="../media/image96.gif"/><Relationship Id="rId5" Type="http://schemas.openxmlformats.org/officeDocument/2006/relationships/oleObject" Target="../embeddings/oleObject45.bin"/><Relationship Id="rId6" Type="http://schemas.openxmlformats.org/officeDocument/2006/relationships/image" Target="../media/image93.emf"/><Relationship Id="rId1" Type="http://schemas.openxmlformats.org/officeDocument/2006/relationships/vmlDrawing" Target="../drawings/vmlDrawing19.vml"/><Relationship Id="rId2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8.emf"/><Relationship Id="rId12" Type="http://schemas.openxmlformats.org/officeDocument/2006/relationships/oleObject" Target="../embeddings/oleObject50.bin"/><Relationship Id="rId13" Type="http://schemas.openxmlformats.org/officeDocument/2006/relationships/image" Target="../media/image99.emf"/><Relationship Id="rId14" Type="http://schemas.openxmlformats.org/officeDocument/2006/relationships/oleObject" Target="../embeddings/oleObject51.bin"/><Relationship Id="rId15" Type="http://schemas.openxmlformats.org/officeDocument/2006/relationships/image" Target="../media/image100.emf"/><Relationship Id="rId1" Type="http://schemas.openxmlformats.org/officeDocument/2006/relationships/vmlDrawing" Target="../drawings/vmlDrawing20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75.xml"/><Relationship Id="rId4" Type="http://schemas.openxmlformats.org/officeDocument/2006/relationships/oleObject" Target="../embeddings/oleObject46.bin"/><Relationship Id="rId5" Type="http://schemas.openxmlformats.org/officeDocument/2006/relationships/image" Target="../media/image93.emf"/><Relationship Id="rId6" Type="http://schemas.openxmlformats.org/officeDocument/2006/relationships/oleObject" Target="../embeddings/oleObject47.bin"/><Relationship Id="rId7" Type="http://schemas.openxmlformats.org/officeDocument/2006/relationships/image" Target="../media/image94.emf"/><Relationship Id="rId8" Type="http://schemas.openxmlformats.org/officeDocument/2006/relationships/oleObject" Target="../embeddings/oleObject48.bin"/><Relationship Id="rId9" Type="http://schemas.openxmlformats.org/officeDocument/2006/relationships/image" Target="../media/image97.emf"/><Relationship Id="rId10" Type="http://schemas.openxmlformats.org/officeDocument/2006/relationships/oleObject" Target="../embeddings/oleObject49.bin"/></Relationships>
</file>

<file path=ppt/slides/_rels/slide7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8.emf"/><Relationship Id="rId12" Type="http://schemas.openxmlformats.org/officeDocument/2006/relationships/oleObject" Target="../embeddings/oleObject56.bin"/><Relationship Id="rId13" Type="http://schemas.openxmlformats.org/officeDocument/2006/relationships/image" Target="../media/image99.emf"/><Relationship Id="rId14" Type="http://schemas.openxmlformats.org/officeDocument/2006/relationships/oleObject" Target="../embeddings/oleObject57.bin"/><Relationship Id="rId15" Type="http://schemas.openxmlformats.org/officeDocument/2006/relationships/image" Target="../media/image101.emf"/><Relationship Id="rId1" Type="http://schemas.openxmlformats.org/officeDocument/2006/relationships/vmlDrawing" Target="../drawings/vmlDrawing21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76.xml"/><Relationship Id="rId4" Type="http://schemas.openxmlformats.org/officeDocument/2006/relationships/oleObject" Target="../embeddings/oleObject52.bin"/><Relationship Id="rId5" Type="http://schemas.openxmlformats.org/officeDocument/2006/relationships/image" Target="../media/image93.emf"/><Relationship Id="rId6" Type="http://schemas.openxmlformats.org/officeDocument/2006/relationships/oleObject" Target="../embeddings/oleObject53.bin"/><Relationship Id="rId7" Type="http://schemas.openxmlformats.org/officeDocument/2006/relationships/image" Target="../media/image94.emf"/><Relationship Id="rId8" Type="http://schemas.openxmlformats.org/officeDocument/2006/relationships/oleObject" Target="../embeddings/oleObject54.bin"/><Relationship Id="rId9" Type="http://schemas.openxmlformats.org/officeDocument/2006/relationships/image" Target="../media/image97.emf"/><Relationship Id="rId10" Type="http://schemas.openxmlformats.org/officeDocument/2006/relationships/oleObject" Target="../embeddings/oleObject55.bin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4" Type="http://schemas.openxmlformats.org/officeDocument/2006/relationships/image" Target="../media/image103.jpeg"/><Relationship Id="rId5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7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emf"/><Relationship Id="rId4" Type="http://schemas.openxmlformats.org/officeDocument/2006/relationships/image" Target="../media/image106.emf"/><Relationship Id="rId5" Type="http://schemas.openxmlformats.org/officeDocument/2006/relationships/image" Target="../media/image107.emf"/><Relationship Id="rId6" Type="http://schemas.openxmlformats.org/officeDocument/2006/relationships/image" Target="../media/image10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8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emf"/><Relationship Id="rId4" Type="http://schemas.openxmlformats.org/officeDocument/2006/relationships/image" Target="../media/image110.emf"/><Relationship Id="rId5" Type="http://schemas.openxmlformats.org/officeDocument/2006/relationships/image" Target="../media/image111.png"/><Relationship Id="rId6" Type="http://schemas.openxmlformats.org/officeDocument/2006/relationships/image" Target="../media/image112.emf"/><Relationship Id="rId7" Type="http://schemas.openxmlformats.org/officeDocument/2006/relationships/image" Target="../media/image11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0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1.xml"/><Relationship Id="rId3" Type="http://schemas.openxmlformats.org/officeDocument/2006/relationships/image" Target="../media/image114.jpe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4" Type="http://schemas.openxmlformats.org/officeDocument/2006/relationships/image" Target="../media/image11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eg"/><Relationship Id="rId4" Type="http://schemas.openxmlformats.org/officeDocument/2006/relationships/image" Target="../media/image118.jpeg"/><Relationship Id="rId5" Type="http://schemas.openxmlformats.org/officeDocument/2006/relationships/image" Target="../media/image119.jpeg"/><Relationship Id="rId6" Type="http://schemas.openxmlformats.org/officeDocument/2006/relationships/image" Target="../media/image3.jpeg"/><Relationship Id="rId7" Type="http://schemas.openxmlformats.org/officeDocument/2006/relationships/image" Target="../media/image120.jpeg"/><Relationship Id="rId8" Type="http://schemas.openxmlformats.org/officeDocument/2006/relationships/image" Target="../media/image121.jpeg"/><Relationship Id="rId9" Type="http://schemas.openxmlformats.org/officeDocument/2006/relationships/image" Target="../media/image12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4.xml"/><Relationship Id="rId3" Type="http://schemas.openxmlformats.org/officeDocument/2006/relationships/image" Target="../media/image123.jpeg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5.xml"/><Relationship Id="rId3" Type="http://schemas.openxmlformats.org/officeDocument/2006/relationships/image" Target="../media/image124.jpeg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6.xml"/><Relationship Id="rId3" Type="http://schemas.openxmlformats.org/officeDocument/2006/relationships/image" Target="../media/image125.emf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7.xml"/><Relationship Id="rId3" Type="http://schemas.openxmlformats.org/officeDocument/2006/relationships/image" Target="../media/image126.jpeg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8.xml"/><Relationship Id="rId3" Type="http://schemas.openxmlformats.org/officeDocument/2006/relationships/image" Target="../media/image127.jpg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0.xml"/><Relationship Id="rId3" Type="http://schemas.openxmlformats.org/officeDocument/2006/relationships/image" Target="../media/image128.jpeg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1.xml"/><Relationship Id="rId3" Type="http://schemas.openxmlformats.org/officeDocument/2006/relationships/image" Target="../media/image129.jpeg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jpeg"/><Relationship Id="rId4" Type="http://schemas.openxmlformats.org/officeDocument/2006/relationships/image" Target="../media/image13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3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4.xml"/><Relationship Id="rId3" Type="http://schemas.openxmlformats.org/officeDocument/2006/relationships/image" Target="../media/image132.jpe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4" Type="http://schemas.openxmlformats.org/officeDocument/2006/relationships/image" Target="../media/image13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5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6.xml"/><Relationship Id="rId3" Type="http://schemas.openxmlformats.org/officeDocument/2006/relationships/image" Target="../media/image133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eg"/><Relationship Id="rId4" Type="http://schemas.openxmlformats.org/officeDocument/2006/relationships/image" Target="../media/image13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7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4" Type="http://schemas.microsoft.com/office/2007/relationships/hdphoto" Target="../media/hdphoto3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8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4830" y="2130425"/>
            <a:ext cx="7772400" cy="1470025"/>
          </a:xfrm>
        </p:spPr>
        <p:txBody>
          <a:bodyPr/>
          <a:lstStyle/>
          <a:p>
            <a:r>
              <a:rPr lang="en-US" dirty="0" smtClean="0"/>
              <a:t>Ion source physics </a:t>
            </a:r>
            <a:br>
              <a:rPr lang="en-US" dirty="0" smtClean="0"/>
            </a:br>
            <a:r>
              <a:rPr lang="en-US" dirty="0" smtClean="0"/>
              <a:t>and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0630" y="3886200"/>
            <a:ext cx="6400800" cy="1752600"/>
          </a:xfrm>
        </p:spPr>
        <p:txBody>
          <a:bodyPr/>
          <a:lstStyle/>
          <a:p>
            <a:r>
              <a:rPr lang="en-US" dirty="0" smtClean="0"/>
              <a:t>Detlef Küchler</a:t>
            </a:r>
            <a:br>
              <a:rPr lang="en-US" dirty="0" smtClean="0"/>
            </a:br>
            <a:r>
              <a:rPr lang="en-US" dirty="0" smtClean="0"/>
              <a:t>CERN/BE/ABP/HSL</a:t>
            </a:r>
            <a:endParaRPr lang="en-US" dirty="0"/>
          </a:p>
        </p:txBody>
      </p:sp>
      <p:pic>
        <p:nvPicPr>
          <p:cNvPr id="4" name="Picture 3" descr="ecr-foto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760" y="3494543"/>
            <a:ext cx="1896150" cy="1422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88900"/>
          </a:effectLst>
        </p:spPr>
      </p:pic>
      <p:pic>
        <p:nvPicPr>
          <p:cNvPr id="5" name="Picture 4" descr="ebis-foto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760" y="1813203"/>
            <a:ext cx="1620730" cy="14217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88900"/>
          </a:effectLst>
        </p:spPr>
      </p:pic>
      <p:pic>
        <p:nvPicPr>
          <p:cNvPr id="6" name="Picture 5" descr="h-foto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760" y="5176289"/>
            <a:ext cx="1896678" cy="14225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88900"/>
          </a:effectLst>
        </p:spPr>
      </p:pic>
      <p:pic>
        <p:nvPicPr>
          <p:cNvPr id="7" name="Picture 6" descr="p-foto.jp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760" y="131455"/>
            <a:ext cx="2093579" cy="1422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88900"/>
          </a:effectLst>
        </p:spPr>
      </p:pic>
    </p:spTree>
    <p:extLst>
      <p:ext uri="{BB962C8B-B14F-4D97-AF65-F5344CB8AC3E}">
        <p14:creationId xmlns:p14="http://schemas.microsoft.com/office/powerpoint/2010/main" val="329103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Classification by ion generation mechanism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8505" y="6433641"/>
            <a:ext cx="8435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The list is not complete.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3157124" y="1768477"/>
            <a:ext cx="2801964" cy="1040052"/>
          </a:xfrm>
          <a:custGeom>
            <a:avLst/>
            <a:gdLst>
              <a:gd name="connsiteX0" fmla="*/ 0 w 1544091"/>
              <a:gd name="connsiteY0" fmla="*/ 128677 h 772045"/>
              <a:gd name="connsiteX1" fmla="*/ 128677 w 1544091"/>
              <a:gd name="connsiteY1" fmla="*/ 0 h 772045"/>
              <a:gd name="connsiteX2" fmla="*/ 1415414 w 1544091"/>
              <a:gd name="connsiteY2" fmla="*/ 0 h 772045"/>
              <a:gd name="connsiteX3" fmla="*/ 1544091 w 1544091"/>
              <a:gd name="connsiteY3" fmla="*/ 128677 h 772045"/>
              <a:gd name="connsiteX4" fmla="*/ 1544091 w 1544091"/>
              <a:gd name="connsiteY4" fmla="*/ 643368 h 772045"/>
              <a:gd name="connsiteX5" fmla="*/ 1415414 w 1544091"/>
              <a:gd name="connsiteY5" fmla="*/ 772045 h 772045"/>
              <a:gd name="connsiteX6" fmla="*/ 128677 w 1544091"/>
              <a:gd name="connsiteY6" fmla="*/ 772045 h 772045"/>
              <a:gd name="connsiteX7" fmla="*/ 0 w 1544091"/>
              <a:gd name="connsiteY7" fmla="*/ 643368 h 772045"/>
              <a:gd name="connsiteX8" fmla="*/ 0 w 1544091"/>
              <a:gd name="connsiteY8" fmla="*/ 128677 h 77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44091" h="772045">
                <a:moveTo>
                  <a:pt x="0" y="128677"/>
                </a:moveTo>
                <a:cubicBezTo>
                  <a:pt x="0" y="57611"/>
                  <a:pt x="57611" y="0"/>
                  <a:pt x="128677" y="0"/>
                </a:cubicBezTo>
                <a:lnTo>
                  <a:pt x="1415414" y="0"/>
                </a:lnTo>
                <a:cubicBezTo>
                  <a:pt x="1486480" y="0"/>
                  <a:pt x="1544091" y="57611"/>
                  <a:pt x="1544091" y="128677"/>
                </a:cubicBezTo>
                <a:lnTo>
                  <a:pt x="1544091" y="643368"/>
                </a:lnTo>
                <a:cubicBezTo>
                  <a:pt x="1544091" y="714434"/>
                  <a:pt x="1486480" y="772045"/>
                  <a:pt x="1415414" y="772045"/>
                </a:cubicBezTo>
                <a:lnTo>
                  <a:pt x="128677" y="772045"/>
                </a:lnTo>
                <a:cubicBezTo>
                  <a:pt x="57611" y="772045"/>
                  <a:pt x="0" y="714434"/>
                  <a:pt x="0" y="643368"/>
                </a:cubicBezTo>
                <a:lnTo>
                  <a:pt x="0" y="128677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18" tIns="49118" rIns="49118" bIns="4911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/>
              <a:t>The ionization takes place</a:t>
            </a:r>
            <a:endParaRPr lang="en-US" sz="2800" kern="1200" dirty="0"/>
          </a:p>
        </p:txBody>
      </p:sp>
      <p:sp>
        <p:nvSpPr>
          <p:cNvPr id="32" name="Freeform 31"/>
          <p:cNvSpPr/>
          <p:nvPr/>
        </p:nvSpPr>
        <p:spPr>
          <a:xfrm>
            <a:off x="3321636" y="4987094"/>
            <a:ext cx="2472941" cy="1091581"/>
          </a:xfrm>
          <a:custGeom>
            <a:avLst/>
            <a:gdLst>
              <a:gd name="connsiteX0" fmla="*/ 0 w 1544091"/>
              <a:gd name="connsiteY0" fmla="*/ 128677 h 772045"/>
              <a:gd name="connsiteX1" fmla="*/ 128677 w 1544091"/>
              <a:gd name="connsiteY1" fmla="*/ 0 h 772045"/>
              <a:gd name="connsiteX2" fmla="*/ 1415414 w 1544091"/>
              <a:gd name="connsiteY2" fmla="*/ 0 h 772045"/>
              <a:gd name="connsiteX3" fmla="*/ 1544091 w 1544091"/>
              <a:gd name="connsiteY3" fmla="*/ 128677 h 772045"/>
              <a:gd name="connsiteX4" fmla="*/ 1544091 w 1544091"/>
              <a:gd name="connsiteY4" fmla="*/ 643368 h 772045"/>
              <a:gd name="connsiteX5" fmla="*/ 1415414 w 1544091"/>
              <a:gd name="connsiteY5" fmla="*/ 772045 h 772045"/>
              <a:gd name="connsiteX6" fmla="*/ 128677 w 1544091"/>
              <a:gd name="connsiteY6" fmla="*/ 772045 h 772045"/>
              <a:gd name="connsiteX7" fmla="*/ 0 w 1544091"/>
              <a:gd name="connsiteY7" fmla="*/ 643368 h 772045"/>
              <a:gd name="connsiteX8" fmla="*/ 0 w 1544091"/>
              <a:gd name="connsiteY8" fmla="*/ 128677 h 77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44091" h="772045">
                <a:moveTo>
                  <a:pt x="0" y="128677"/>
                </a:moveTo>
                <a:cubicBezTo>
                  <a:pt x="0" y="57611"/>
                  <a:pt x="57611" y="0"/>
                  <a:pt x="128677" y="0"/>
                </a:cubicBezTo>
                <a:lnTo>
                  <a:pt x="1415414" y="0"/>
                </a:lnTo>
                <a:cubicBezTo>
                  <a:pt x="1486480" y="0"/>
                  <a:pt x="1544091" y="57611"/>
                  <a:pt x="1544091" y="128677"/>
                </a:cubicBezTo>
                <a:lnTo>
                  <a:pt x="1544091" y="643368"/>
                </a:lnTo>
                <a:cubicBezTo>
                  <a:pt x="1544091" y="714434"/>
                  <a:pt x="1486480" y="772045"/>
                  <a:pt x="1415414" y="772045"/>
                </a:cubicBezTo>
                <a:lnTo>
                  <a:pt x="128677" y="772045"/>
                </a:lnTo>
                <a:cubicBezTo>
                  <a:pt x="57611" y="772045"/>
                  <a:pt x="0" y="714434"/>
                  <a:pt x="0" y="643368"/>
                </a:cubicBezTo>
                <a:lnTo>
                  <a:pt x="0" y="128677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18" tIns="49118" rIns="49118" bIns="4911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 smtClean="0"/>
              <a:t>due to laser irradiation</a:t>
            </a:r>
            <a:endParaRPr lang="en-US" sz="2400" kern="1200" dirty="0"/>
          </a:p>
        </p:txBody>
      </p:sp>
      <p:sp>
        <p:nvSpPr>
          <p:cNvPr id="33" name="Freeform 32"/>
          <p:cNvSpPr/>
          <p:nvPr/>
        </p:nvSpPr>
        <p:spPr>
          <a:xfrm>
            <a:off x="6079527" y="3363032"/>
            <a:ext cx="2472941" cy="1091581"/>
          </a:xfrm>
          <a:custGeom>
            <a:avLst/>
            <a:gdLst>
              <a:gd name="connsiteX0" fmla="*/ 0 w 1544091"/>
              <a:gd name="connsiteY0" fmla="*/ 128677 h 772045"/>
              <a:gd name="connsiteX1" fmla="*/ 128677 w 1544091"/>
              <a:gd name="connsiteY1" fmla="*/ 0 h 772045"/>
              <a:gd name="connsiteX2" fmla="*/ 1415414 w 1544091"/>
              <a:gd name="connsiteY2" fmla="*/ 0 h 772045"/>
              <a:gd name="connsiteX3" fmla="*/ 1544091 w 1544091"/>
              <a:gd name="connsiteY3" fmla="*/ 128677 h 772045"/>
              <a:gd name="connsiteX4" fmla="*/ 1544091 w 1544091"/>
              <a:gd name="connsiteY4" fmla="*/ 643368 h 772045"/>
              <a:gd name="connsiteX5" fmla="*/ 1415414 w 1544091"/>
              <a:gd name="connsiteY5" fmla="*/ 772045 h 772045"/>
              <a:gd name="connsiteX6" fmla="*/ 128677 w 1544091"/>
              <a:gd name="connsiteY6" fmla="*/ 772045 h 772045"/>
              <a:gd name="connsiteX7" fmla="*/ 0 w 1544091"/>
              <a:gd name="connsiteY7" fmla="*/ 643368 h 772045"/>
              <a:gd name="connsiteX8" fmla="*/ 0 w 1544091"/>
              <a:gd name="connsiteY8" fmla="*/ 128677 h 77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44091" h="772045">
                <a:moveTo>
                  <a:pt x="0" y="128677"/>
                </a:moveTo>
                <a:cubicBezTo>
                  <a:pt x="0" y="57611"/>
                  <a:pt x="57611" y="0"/>
                  <a:pt x="128677" y="0"/>
                </a:cubicBezTo>
                <a:lnTo>
                  <a:pt x="1415414" y="0"/>
                </a:lnTo>
                <a:cubicBezTo>
                  <a:pt x="1486480" y="0"/>
                  <a:pt x="1544091" y="57611"/>
                  <a:pt x="1544091" y="128677"/>
                </a:cubicBezTo>
                <a:lnTo>
                  <a:pt x="1544091" y="643368"/>
                </a:lnTo>
                <a:cubicBezTo>
                  <a:pt x="1544091" y="714434"/>
                  <a:pt x="1486480" y="772045"/>
                  <a:pt x="1415414" y="772045"/>
                </a:cubicBezTo>
                <a:lnTo>
                  <a:pt x="128677" y="772045"/>
                </a:lnTo>
                <a:cubicBezTo>
                  <a:pt x="57611" y="772045"/>
                  <a:pt x="0" y="714434"/>
                  <a:pt x="0" y="643368"/>
                </a:cubicBezTo>
                <a:lnTo>
                  <a:pt x="0" y="128677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18" tIns="49118" rIns="49118" bIns="4911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 smtClean="0"/>
              <a:t>due to field ionization</a:t>
            </a:r>
            <a:endParaRPr lang="en-US" sz="2400" kern="1200" dirty="0"/>
          </a:p>
        </p:txBody>
      </p:sp>
      <p:sp>
        <p:nvSpPr>
          <p:cNvPr id="34" name="Freeform 33"/>
          <p:cNvSpPr/>
          <p:nvPr/>
        </p:nvSpPr>
        <p:spPr>
          <a:xfrm>
            <a:off x="6079527" y="4987094"/>
            <a:ext cx="2472941" cy="1091581"/>
          </a:xfrm>
          <a:custGeom>
            <a:avLst/>
            <a:gdLst>
              <a:gd name="connsiteX0" fmla="*/ 0 w 1544091"/>
              <a:gd name="connsiteY0" fmla="*/ 128677 h 772045"/>
              <a:gd name="connsiteX1" fmla="*/ 128677 w 1544091"/>
              <a:gd name="connsiteY1" fmla="*/ 0 h 772045"/>
              <a:gd name="connsiteX2" fmla="*/ 1415414 w 1544091"/>
              <a:gd name="connsiteY2" fmla="*/ 0 h 772045"/>
              <a:gd name="connsiteX3" fmla="*/ 1544091 w 1544091"/>
              <a:gd name="connsiteY3" fmla="*/ 128677 h 772045"/>
              <a:gd name="connsiteX4" fmla="*/ 1544091 w 1544091"/>
              <a:gd name="connsiteY4" fmla="*/ 643368 h 772045"/>
              <a:gd name="connsiteX5" fmla="*/ 1415414 w 1544091"/>
              <a:gd name="connsiteY5" fmla="*/ 772045 h 772045"/>
              <a:gd name="connsiteX6" fmla="*/ 128677 w 1544091"/>
              <a:gd name="connsiteY6" fmla="*/ 772045 h 772045"/>
              <a:gd name="connsiteX7" fmla="*/ 0 w 1544091"/>
              <a:gd name="connsiteY7" fmla="*/ 643368 h 772045"/>
              <a:gd name="connsiteX8" fmla="*/ 0 w 1544091"/>
              <a:gd name="connsiteY8" fmla="*/ 128677 h 77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44091" h="772045">
                <a:moveTo>
                  <a:pt x="0" y="128677"/>
                </a:moveTo>
                <a:cubicBezTo>
                  <a:pt x="0" y="57611"/>
                  <a:pt x="57611" y="0"/>
                  <a:pt x="128677" y="0"/>
                </a:cubicBezTo>
                <a:lnTo>
                  <a:pt x="1415414" y="0"/>
                </a:lnTo>
                <a:cubicBezTo>
                  <a:pt x="1486480" y="0"/>
                  <a:pt x="1544091" y="57611"/>
                  <a:pt x="1544091" y="128677"/>
                </a:cubicBezTo>
                <a:lnTo>
                  <a:pt x="1544091" y="643368"/>
                </a:lnTo>
                <a:cubicBezTo>
                  <a:pt x="1544091" y="714434"/>
                  <a:pt x="1486480" y="772045"/>
                  <a:pt x="1415414" y="772045"/>
                </a:cubicBezTo>
                <a:lnTo>
                  <a:pt x="128677" y="772045"/>
                </a:lnTo>
                <a:cubicBezTo>
                  <a:pt x="57611" y="772045"/>
                  <a:pt x="0" y="714434"/>
                  <a:pt x="0" y="643368"/>
                </a:cubicBezTo>
                <a:lnTo>
                  <a:pt x="0" y="128677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18" tIns="49118" rIns="49118" bIns="4911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 smtClean="0"/>
              <a:t>due to charge transfer</a:t>
            </a:r>
            <a:endParaRPr lang="en-US" sz="2400" kern="1200" dirty="0"/>
          </a:p>
        </p:txBody>
      </p:sp>
      <p:sp>
        <p:nvSpPr>
          <p:cNvPr id="35" name="Freeform 34"/>
          <p:cNvSpPr/>
          <p:nvPr/>
        </p:nvSpPr>
        <p:spPr>
          <a:xfrm>
            <a:off x="563745" y="3363032"/>
            <a:ext cx="2472941" cy="1091581"/>
          </a:xfrm>
          <a:custGeom>
            <a:avLst/>
            <a:gdLst>
              <a:gd name="connsiteX0" fmla="*/ 0 w 1544091"/>
              <a:gd name="connsiteY0" fmla="*/ 128677 h 772045"/>
              <a:gd name="connsiteX1" fmla="*/ 128677 w 1544091"/>
              <a:gd name="connsiteY1" fmla="*/ 0 h 772045"/>
              <a:gd name="connsiteX2" fmla="*/ 1415414 w 1544091"/>
              <a:gd name="connsiteY2" fmla="*/ 0 h 772045"/>
              <a:gd name="connsiteX3" fmla="*/ 1544091 w 1544091"/>
              <a:gd name="connsiteY3" fmla="*/ 128677 h 772045"/>
              <a:gd name="connsiteX4" fmla="*/ 1544091 w 1544091"/>
              <a:gd name="connsiteY4" fmla="*/ 643368 h 772045"/>
              <a:gd name="connsiteX5" fmla="*/ 1415414 w 1544091"/>
              <a:gd name="connsiteY5" fmla="*/ 772045 h 772045"/>
              <a:gd name="connsiteX6" fmla="*/ 128677 w 1544091"/>
              <a:gd name="connsiteY6" fmla="*/ 772045 h 772045"/>
              <a:gd name="connsiteX7" fmla="*/ 0 w 1544091"/>
              <a:gd name="connsiteY7" fmla="*/ 643368 h 772045"/>
              <a:gd name="connsiteX8" fmla="*/ 0 w 1544091"/>
              <a:gd name="connsiteY8" fmla="*/ 128677 h 77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44091" h="772045">
                <a:moveTo>
                  <a:pt x="0" y="128677"/>
                </a:moveTo>
                <a:cubicBezTo>
                  <a:pt x="0" y="57611"/>
                  <a:pt x="57611" y="0"/>
                  <a:pt x="128677" y="0"/>
                </a:cubicBezTo>
                <a:lnTo>
                  <a:pt x="1415414" y="0"/>
                </a:lnTo>
                <a:cubicBezTo>
                  <a:pt x="1486480" y="0"/>
                  <a:pt x="1544091" y="57611"/>
                  <a:pt x="1544091" y="128677"/>
                </a:cubicBezTo>
                <a:lnTo>
                  <a:pt x="1544091" y="643368"/>
                </a:lnTo>
                <a:cubicBezTo>
                  <a:pt x="1544091" y="714434"/>
                  <a:pt x="1486480" y="772045"/>
                  <a:pt x="1415414" y="772045"/>
                </a:cubicBezTo>
                <a:lnTo>
                  <a:pt x="128677" y="772045"/>
                </a:lnTo>
                <a:cubicBezTo>
                  <a:pt x="57611" y="772045"/>
                  <a:pt x="0" y="714434"/>
                  <a:pt x="0" y="643368"/>
                </a:cubicBezTo>
                <a:lnTo>
                  <a:pt x="0" y="128677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18" tIns="49118" rIns="49118" bIns="4911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 smtClean="0"/>
              <a:t>in a plasma</a:t>
            </a:r>
            <a:endParaRPr lang="en-US" sz="2400" kern="1200" dirty="0"/>
          </a:p>
        </p:txBody>
      </p:sp>
      <p:sp>
        <p:nvSpPr>
          <p:cNvPr id="36" name="Freeform 35"/>
          <p:cNvSpPr/>
          <p:nvPr/>
        </p:nvSpPr>
        <p:spPr>
          <a:xfrm>
            <a:off x="563745" y="4987094"/>
            <a:ext cx="2472941" cy="1091581"/>
          </a:xfrm>
          <a:custGeom>
            <a:avLst/>
            <a:gdLst>
              <a:gd name="connsiteX0" fmla="*/ 0 w 1544091"/>
              <a:gd name="connsiteY0" fmla="*/ 128677 h 772045"/>
              <a:gd name="connsiteX1" fmla="*/ 128677 w 1544091"/>
              <a:gd name="connsiteY1" fmla="*/ 0 h 772045"/>
              <a:gd name="connsiteX2" fmla="*/ 1415414 w 1544091"/>
              <a:gd name="connsiteY2" fmla="*/ 0 h 772045"/>
              <a:gd name="connsiteX3" fmla="*/ 1544091 w 1544091"/>
              <a:gd name="connsiteY3" fmla="*/ 128677 h 772045"/>
              <a:gd name="connsiteX4" fmla="*/ 1544091 w 1544091"/>
              <a:gd name="connsiteY4" fmla="*/ 643368 h 772045"/>
              <a:gd name="connsiteX5" fmla="*/ 1415414 w 1544091"/>
              <a:gd name="connsiteY5" fmla="*/ 772045 h 772045"/>
              <a:gd name="connsiteX6" fmla="*/ 128677 w 1544091"/>
              <a:gd name="connsiteY6" fmla="*/ 772045 h 772045"/>
              <a:gd name="connsiteX7" fmla="*/ 0 w 1544091"/>
              <a:gd name="connsiteY7" fmla="*/ 643368 h 772045"/>
              <a:gd name="connsiteX8" fmla="*/ 0 w 1544091"/>
              <a:gd name="connsiteY8" fmla="*/ 128677 h 77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44091" h="772045">
                <a:moveTo>
                  <a:pt x="0" y="128677"/>
                </a:moveTo>
                <a:cubicBezTo>
                  <a:pt x="0" y="57611"/>
                  <a:pt x="57611" y="0"/>
                  <a:pt x="128677" y="0"/>
                </a:cubicBezTo>
                <a:lnTo>
                  <a:pt x="1415414" y="0"/>
                </a:lnTo>
                <a:cubicBezTo>
                  <a:pt x="1486480" y="0"/>
                  <a:pt x="1544091" y="57611"/>
                  <a:pt x="1544091" y="128677"/>
                </a:cubicBezTo>
                <a:lnTo>
                  <a:pt x="1544091" y="643368"/>
                </a:lnTo>
                <a:cubicBezTo>
                  <a:pt x="1544091" y="714434"/>
                  <a:pt x="1486480" y="772045"/>
                  <a:pt x="1415414" y="772045"/>
                </a:cubicBezTo>
                <a:lnTo>
                  <a:pt x="128677" y="772045"/>
                </a:lnTo>
                <a:cubicBezTo>
                  <a:pt x="57611" y="772045"/>
                  <a:pt x="0" y="714434"/>
                  <a:pt x="0" y="643368"/>
                </a:cubicBezTo>
                <a:lnTo>
                  <a:pt x="0" y="128677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18" tIns="49118" rIns="49118" bIns="4911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 smtClean="0"/>
              <a:t>on a surface</a:t>
            </a:r>
            <a:endParaRPr lang="en-US" sz="2400" kern="1200" dirty="0"/>
          </a:p>
        </p:txBody>
      </p:sp>
      <p:sp>
        <p:nvSpPr>
          <p:cNvPr id="37" name="Freeform 36"/>
          <p:cNvSpPr/>
          <p:nvPr/>
        </p:nvSpPr>
        <p:spPr>
          <a:xfrm>
            <a:off x="3321636" y="3363032"/>
            <a:ext cx="2472941" cy="1091581"/>
          </a:xfrm>
          <a:custGeom>
            <a:avLst/>
            <a:gdLst>
              <a:gd name="connsiteX0" fmla="*/ 0 w 1544091"/>
              <a:gd name="connsiteY0" fmla="*/ 128677 h 772045"/>
              <a:gd name="connsiteX1" fmla="*/ 128677 w 1544091"/>
              <a:gd name="connsiteY1" fmla="*/ 0 h 772045"/>
              <a:gd name="connsiteX2" fmla="*/ 1415414 w 1544091"/>
              <a:gd name="connsiteY2" fmla="*/ 0 h 772045"/>
              <a:gd name="connsiteX3" fmla="*/ 1544091 w 1544091"/>
              <a:gd name="connsiteY3" fmla="*/ 128677 h 772045"/>
              <a:gd name="connsiteX4" fmla="*/ 1544091 w 1544091"/>
              <a:gd name="connsiteY4" fmla="*/ 643368 h 772045"/>
              <a:gd name="connsiteX5" fmla="*/ 1415414 w 1544091"/>
              <a:gd name="connsiteY5" fmla="*/ 772045 h 772045"/>
              <a:gd name="connsiteX6" fmla="*/ 128677 w 1544091"/>
              <a:gd name="connsiteY6" fmla="*/ 772045 h 772045"/>
              <a:gd name="connsiteX7" fmla="*/ 0 w 1544091"/>
              <a:gd name="connsiteY7" fmla="*/ 643368 h 772045"/>
              <a:gd name="connsiteX8" fmla="*/ 0 w 1544091"/>
              <a:gd name="connsiteY8" fmla="*/ 128677 h 77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44091" h="772045">
                <a:moveTo>
                  <a:pt x="0" y="128677"/>
                </a:moveTo>
                <a:cubicBezTo>
                  <a:pt x="0" y="57611"/>
                  <a:pt x="57611" y="0"/>
                  <a:pt x="128677" y="0"/>
                </a:cubicBezTo>
                <a:lnTo>
                  <a:pt x="1415414" y="0"/>
                </a:lnTo>
                <a:cubicBezTo>
                  <a:pt x="1486480" y="0"/>
                  <a:pt x="1544091" y="57611"/>
                  <a:pt x="1544091" y="128677"/>
                </a:cubicBezTo>
                <a:lnTo>
                  <a:pt x="1544091" y="643368"/>
                </a:lnTo>
                <a:cubicBezTo>
                  <a:pt x="1544091" y="714434"/>
                  <a:pt x="1486480" y="772045"/>
                  <a:pt x="1415414" y="772045"/>
                </a:cubicBezTo>
                <a:lnTo>
                  <a:pt x="128677" y="772045"/>
                </a:lnTo>
                <a:cubicBezTo>
                  <a:pt x="57611" y="772045"/>
                  <a:pt x="0" y="714434"/>
                  <a:pt x="0" y="643368"/>
                </a:cubicBezTo>
                <a:lnTo>
                  <a:pt x="0" y="128677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9118" tIns="49118" rIns="49118" bIns="49118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 smtClean="0"/>
              <a:t>by electron bombardment</a:t>
            </a:r>
            <a:endParaRPr lang="en-US" sz="2400" kern="1200" dirty="0"/>
          </a:p>
        </p:txBody>
      </p:sp>
    </p:spTree>
    <p:extLst>
      <p:ext uri="{BB962C8B-B14F-4D97-AF65-F5344CB8AC3E}">
        <p14:creationId xmlns:p14="http://schemas.microsoft.com/office/powerpoint/2010/main" val="1670274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8609" y="1600200"/>
            <a:ext cx="8569810" cy="254249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source is pumped by several pumping groups each consisting of a roughing pump and a turbo molecular pump </a:t>
            </a:r>
            <a:br>
              <a:rPr lang="en-US" dirty="0" smtClean="0"/>
            </a:br>
            <a:r>
              <a:rPr lang="en-US" dirty="0" smtClean="0"/>
              <a:t>(+ some valves and vacuum controls)</a:t>
            </a:r>
          </a:p>
          <a:p>
            <a:r>
              <a:rPr lang="en-US" dirty="0" smtClean="0"/>
              <a:t>the pumps should be oil free </a:t>
            </a:r>
            <a:br>
              <a:rPr lang="en-US" dirty="0" smtClean="0"/>
            </a:br>
            <a:r>
              <a:rPr lang="en-US" dirty="0" smtClean="0"/>
              <a:t>(risk of vacuum contamination with carbon hydrides) </a:t>
            </a:r>
          </a:p>
        </p:txBody>
      </p:sp>
      <p:pic>
        <p:nvPicPr>
          <p:cNvPr id="4" name="Picture 3" descr="turbo pump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2000" y="4320748"/>
            <a:ext cx="288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primary pump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4320748"/>
            <a:ext cx="288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vacuum pumps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96800" y="4590748"/>
            <a:ext cx="2160000" cy="16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72660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599" cy="186589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vacuum levels are measured at several different positions </a:t>
            </a:r>
          </a:p>
          <a:p>
            <a:r>
              <a:rPr lang="en-US" dirty="0" smtClean="0"/>
              <a:t>one of these values can be used for the gas feedback loop</a:t>
            </a:r>
          </a:p>
        </p:txBody>
      </p:sp>
      <p:pic>
        <p:nvPicPr>
          <p:cNvPr id="4" name="Picture 3" descr="vacuum levels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995" y="3684574"/>
            <a:ext cx="3840000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gas injection 02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13527" y="3684574"/>
            <a:ext cx="3677681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9840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11095" cy="408561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wherever possible the connections are metal sealed (CF flanges), otherwise </a:t>
            </a:r>
            <a:r>
              <a:rPr lang="en-US" dirty="0" err="1" smtClean="0"/>
              <a:t>o-rings</a:t>
            </a:r>
            <a:r>
              <a:rPr lang="en-US" dirty="0" smtClean="0"/>
              <a:t> are </a:t>
            </a:r>
            <a:r>
              <a:rPr lang="en-US" dirty="0"/>
              <a:t>used </a:t>
            </a:r>
            <a:r>
              <a:rPr lang="en-US" dirty="0" smtClean="0"/>
              <a:t>(Viton, e.g. at the main insulator)</a:t>
            </a:r>
          </a:p>
          <a:p>
            <a:r>
              <a:rPr lang="en-US" dirty="0" smtClean="0"/>
              <a:t>after any manipulation on the vacuum system one should make a leak detection</a:t>
            </a:r>
          </a:p>
        </p:txBody>
      </p:sp>
      <p:pic>
        <p:nvPicPr>
          <p:cNvPr id="4" name="Picture 3" descr="HT insulator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09022" y="1707030"/>
            <a:ext cx="3477778" cy="36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813286" y="5685819"/>
            <a:ext cx="8229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000" b="1" dirty="0" smtClean="0"/>
              <a:t>low </a:t>
            </a:r>
            <a:r>
              <a:rPr lang="en-US" sz="3000" b="1" dirty="0"/>
              <a:t>base pressure </a:t>
            </a:r>
            <a:r>
              <a:rPr lang="en-US" sz="3000" b="1" dirty="0" smtClean="0"/>
              <a:t>=&gt; </a:t>
            </a:r>
            <a:r>
              <a:rPr lang="en-US" sz="3000" b="1" dirty="0"/>
              <a:t>less impurities and higher possible charge states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695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ionization processes in a plasma reduce the neutral particle density </a:t>
            </a:r>
            <a:r>
              <a:rPr lang="en-US" i="1" dirty="0" smtClean="0"/>
              <a:t>n</a:t>
            </a:r>
            <a:r>
              <a:rPr lang="en-US" i="1" baseline="-25000" dirty="0" smtClean="0"/>
              <a:t>0</a:t>
            </a:r>
            <a:r>
              <a:rPr lang="en-US" dirty="0" smtClean="0"/>
              <a:t> in the plasma chamber and in the plasma itself</a:t>
            </a:r>
          </a:p>
          <a:p>
            <a:pPr marL="0" indent="0">
              <a:buNone/>
            </a:pPr>
            <a:r>
              <a:rPr lang="en-US" dirty="0" smtClean="0"/>
              <a:t>=&gt; the plasma acts as a vacuum pump</a:t>
            </a:r>
          </a:p>
        </p:txBody>
      </p:sp>
    </p:spTree>
    <p:extLst>
      <p:ext uri="{BB962C8B-B14F-4D97-AF65-F5344CB8AC3E}">
        <p14:creationId xmlns:p14="http://schemas.microsoft.com/office/powerpoint/2010/main" val="2871690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voltage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high voltage can be found at different locations: source extraction, vacuum gauges, ion getter pumps, microwave generator, …</a:t>
            </a:r>
          </a:p>
          <a:p>
            <a:r>
              <a:rPr lang="en-US" dirty="0" smtClean="0"/>
              <a:t>insulation: ceramics, plastic, air, vacuum, …</a:t>
            </a:r>
          </a:p>
          <a:p>
            <a:pPr lvl="1"/>
            <a:r>
              <a:rPr lang="en-US" dirty="0" smtClean="0"/>
              <a:t>rule of thumb: 3-5 kV/cm in air, 1 kV/mm in vacuum (but in the presence of electric and magnetic fields the situation is different)</a:t>
            </a:r>
          </a:p>
          <a:p>
            <a:pPr lvl="1"/>
            <a:r>
              <a:rPr lang="en-US" dirty="0" smtClean="0"/>
              <a:t>keep insulators clean, avoid dust</a:t>
            </a:r>
          </a:p>
          <a:p>
            <a:r>
              <a:rPr lang="en-US" dirty="0" smtClean="0"/>
              <a:t>good electric connections important</a:t>
            </a:r>
          </a:p>
          <a:p>
            <a:r>
              <a:rPr lang="en-US" dirty="0" smtClean="0"/>
              <a:t>centralized earth connection on ground and on the high voltage platform (star like topology, avoid earth loops)</a:t>
            </a:r>
          </a:p>
        </p:txBody>
      </p:sp>
      <p:pic>
        <p:nvPicPr>
          <p:cNvPr id="4" name="Picture 3" descr="sign HT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274638"/>
            <a:ext cx="1163216" cy="890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5859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voltage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620007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if there are power consumers on the high voltage platform one needs </a:t>
            </a:r>
            <a:r>
              <a:rPr lang="en-US" dirty="0"/>
              <a:t>a separation transformer </a:t>
            </a:r>
            <a:endParaRPr lang="en-US" dirty="0" smtClean="0"/>
          </a:p>
          <a:p>
            <a:r>
              <a:rPr lang="en-US" dirty="0" smtClean="0"/>
              <a:t>communication with devices on the high voltage platform (e.g. via glass fiber)</a:t>
            </a:r>
          </a:p>
          <a:p>
            <a:endParaRPr lang="en-US" dirty="0"/>
          </a:p>
        </p:txBody>
      </p:sp>
      <p:pic>
        <p:nvPicPr>
          <p:cNvPr id="4" name="Picture 3" descr="sign HT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274638"/>
            <a:ext cx="1163216" cy="890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separation trafo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590900" y="4285200"/>
            <a:ext cx="2904730" cy="17999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HT rack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843264" y="1464903"/>
            <a:ext cx="2400000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06772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voltage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620007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cooling on the HT platform (local system or with demineralized water and long tubes)</a:t>
            </a:r>
          </a:p>
          <a:p>
            <a:pPr lvl="0"/>
            <a:r>
              <a:rPr lang="en-US" dirty="0" smtClean="0"/>
              <a:t>active </a:t>
            </a:r>
            <a:r>
              <a:rPr lang="en-US" dirty="0"/>
              <a:t>or passive beam </a:t>
            </a:r>
            <a:r>
              <a:rPr lang="en-US" dirty="0" smtClean="0"/>
              <a:t>load compensation =&gt; stored </a:t>
            </a:r>
            <a:r>
              <a:rPr lang="en-US" dirty="0"/>
              <a:t>energy </a:t>
            </a:r>
            <a:r>
              <a:rPr lang="en-US" dirty="0" smtClean="0"/>
              <a:t>in the capacitors, issue during break </a:t>
            </a:r>
            <a:r>
              <a:rPr lang="en-US" dirty="0"/>
              <a:t>downs</a:t>
            </a:r>
            <a:endParaRPr lang="de-DE" dirty="0"/>
          </a:p>
          <a:p>
            <a:endParaRPr lang="en-US" dirty="0"/>
          </a:p>
        </p:txBody>
      </p:sp>
      <p:pic>
        <p:nvPicPr>
          <p:cNvPr id="4" name="Picture 3" descr="sign HT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274638"/>
            <a:ext cx="1163216" cy="890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cooling pipes HT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802531" y="2324469"/>
            <a:ext cx="3608537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7985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voltage 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620007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high voltage systems need to be conditioned to minimized the drain current</a:t>
            </a:r>
            <a:endParaRPr lang="en-US" dirty="0"/>
          </a:p>
        </p:txBody>
      </p:sp>
      <p:pic>
        <p:nvPicPr>
          <p:cNvPr id="4" name="Picture 3" descr="sign HT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274638"/>
            <a:ext cx="1163216" cy="890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HT cond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7200" y="3545340"/>
            <a:ext cx="4320000" cy="2931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22066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voltage 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125" y="1600200"/>
            <a:ext cx="491078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high voltage breakdown at low pressures (discharge, arc)</a:t>
            </a:r>
            <a:br>
              <a:rPr lang="en-US" sz="2400" dirty="0" smtClean="0"/>
            </a:br>
            <a:r>
              <a:rPr lang="en-US" sz="2400" dirty="0" smtClean="0"/>
              <a:t>-&gt; </a:t>
            </a:r>
            <a:r>
              <a:rPr lang="en-US" sz="2400" dirty="0" err="1" smtClean="0">
                <a:solidFill>
                  <a:schemeClr val="accent1"/>
                </a:solidFill>
              </a:rPr>
              <a:t>Paschen’s</a:t>
            </a:r>
            <a:r>
              <a:rPr lang="en-US" sz="2400" dirty="0">
                <a:solidFill>
                  <a:schemeClr val="accent1"/>
                </a:solidFill>
              </a:rPr>
              <a:t> </a:t>
            </a:r>
            <a:r>
              <a:rPr lang="en-US" sz="2400" dirty="0" smtClean="0">
                <a:solidFill>
                  <a:schemeClr val="accent1"/>
                </a:solidFill>
              </a:rPr>
              <a:t>curve</a:t>
            </a:r>
            <a:endParaRPr lang="en-US" sz="2400" dirty="0">
              <a:solidFill>
                <a:schemeClr val="accent1"/>
              </a:solidFill>
            </a:endParaRPr>
          </a:p>
          <a:p>
            <a:r>
              <a:rPr lang="en-US" sz="2400" dirty="0" smtClean="0"/>
              <a:t>crossed electric and magnetic fields </a:t>
            </a:r>
            <a:br>
              <a:rPr lang="en-US" sz="2400" dirty="0" smtClean="0"/>
            </a:br>
            <a:r>
              <a:rPr lang="en-US" sz="2400" dirty="0" smtClean="0"/>
              <a:t>-&gt; </a:t>
            </a:r>
            <a:r>
              <a:rPr lang="en-US" sz="2400" dirty="0" smtClean="0">
                <a:solidFill>
                  <a:srgbClr val="4F81BD"/>
                </a:solidFill>
              </a:rPr>
              <a:t>Penning discharges</a:t>
            </a:r>
            <a:r>
              <a:rPr lang="en-US" sz="2400" dirty="0" smtClean="0"/>
              <a:t> (desired in Penning gauges, undesired in extraction systems)</a:t>
            </a:r>
            <a:endParaRPr lang="en-US" sz="2400" dirty="0"/>
          </a:p>
        </p:txBody>
      </p:sp>
      <p:pic>
        <p:nvPicPr>
          <p:cNvPr id="4" name="Picture 3" descr="sign HT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274638"/>
            <a:ext cx="1163216" cy="890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Paschen_Curves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4904" y="1600200"/>
            <a:ext cx="3855010" cy="307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048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Microwaves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8" y="1600201"/>
            <a:ext cx="8229601" cy="98522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the source is driven by a klystron-based generator </a:t>
            </a:r>
          </a:p>
          <a:p>
            <a:pPr marL="0" indent="0">
              <a:buNone/>
            </a:pPr>
            <a:r>
              <a:rPr lang="en-US" dirty="0" smtClean="0"/>
              <a:t>( 2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/>
              <a:t>generator is </a:t>
            </a:r>
            <a:r>
              <a:rPr lang="en-US" dirty="0" smtClean="0"/>
              <a:t>available as </a:t>
            </a:r>
            <a:r>
              <a:rPr lang="en-US" dirty="0"/>
              <a:t>backup )</a:t>
            </a:r>
            <a:endParaRPr lang="en-US" dirty="0" smtClean="0"/>
          </a:p>
        </p:txBody>
      </p:sp>
      <p:pic>
        <p:nvPicPr>
          <p:cNvPr id="4" name="Picture 3" descr="sairem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47791" y="3314700"/>
            <a:ext cx="3840000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klystron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1079" y="3311782"/>
            <a:ext cx="3840000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7923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by particle type</a:t>
            </a:r>
            <a:endParaRPr lang="en-US" dirty="0"/>
          </a:p>
        </p:txBody>
      </p:sp>
      <p:sp>
        <p:nvSpPr>
          <p:cNvPr id="6" name="Freeform 5"/>
          <p:cNvSpPr/>
          <p:nvPr/>
        </p:nvSpPr>
        <p:spPr>
          <a:xfrm>
            <a:off x="3425644" y="1505811"/>
            <a:ext cx="2564873" cy="1168398"/>
          </a:xfrm>
          <a:custGeom>
            <a:avLst/>
            <a:gdLst>
              <a:gd name="connsiteX0" fmla="*/ 0 w 2037042"/>
              <a:gd name="connsiteY0" fmla="*/ 226129 h 1356747"/>
              <a:gd name="connsiteX1" fmla="*/ 226129 w 2037042"/>
              <a:gd name="connsiteY1" fmla="*/ 0 h 1356747"/>
              <a:gd name="connsiteX2" fmla="*/ 1810913 w 2037042"/>
              <a:gd name="connsiteY2" fmla="*/ 0 h 1356747"/>
              <a:gd name="connsiteX3" fmla="*/ 2037042 w 2037042"/>
              <a:gd name="connsiteY3" fmla="*/ 226129 h 1356747"/>
              <a:gd name="connsiteX4" fmla="*/ 2037042 w 2037042"/>
              <a:gd name="connsiteY4" fmla="*/ 1130618 h 1356747"/>
              <a:gd name="connsiteX5" fmla="*/ 1810913 w 2037042"/>
              <a:gd name="connsiteY5" fmla="*/ 1356747 h 1356747"/>
              <a:gd name="connsiteX6" fmla="*/ 226129 w 2037042"/>
              <a:gd name="connsiteY6" fmla="*/ 1356747 h 1356747"/>
              <a:gd name="connsiteX7" fmla="*/ 0 w 2037042"/>
              <a:gd name="connsiteY7" fmla="*/ 1130618 h 1356747"/>
              <a:gd name="connsiteX8" fmla="*/ 0 w 2037042"/>
              <a:gd name="connsiteY8" fmla="*/ 226129 h 1356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37042" h="1356747">
                <a:moveTo>
                  <a:pt x="0" y="226129"/>
                </a:moveTo>
                <a:cubicBezTo>
                  <a:pt x="0" y="101241"/>
                  <a:pt x="101241" y="0"/>
                  <a:pt x="226129" y="0"/>
                </a:cubicBezTo>
                <a:lnTo>
                  <a:pt x="1810913" y="0"/>
                </a:lnTo>
                <a:cubicBezTo>
                  <a:pt x="1935801" y="0"/>
                  <a:pt x="2037042" y="101241"/>
                  <a:pt x="2037042" y="226129"/>
                </a:cubicBezTo>
                <a:lnTo>
                  <a:pt x="2037042" y="1130618"/>
                </a:lnTo>
                <a:cubicBezTo>
                  <a:pt x="2037042" y="1255506"/>
                  <a:pt x="1935801" y="1356747"/>
                  <a:pt x="1810913" y="1356747"/>
                </a:cubicBezTo>
                <a:lnTo>
                  <a:pt x="226129" y="1356747"/>
                </a:lnTo>
                <a:cubicBezTo>
                  <a:pt x="101241" y="1356747"/>
                  <a:pt x="0" y="1255506"/>
                  <a:pt x="0" y="1130618"/>
                </a:cubicBezTo>
                <a:lnTo>
                  <a:pt x="0" y="226129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791" tIns="101791" rIns="101791" bIns="101791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200" kern="1200" dirty="0" smtClean="0"/>
              <a:t>Ion sources for</a:t>
            </a:r>
            <a:endParaRPr lang="en-US" sz="3200" kern="1200" dirty="0"/>
          </a:p>
        </p:txBody>
      </p:sp>
      <p:sp>
        <p:nvSpPr>
          <p:cNvPr id="10" name="Freeform 9"/>
          <p:cNvSpPr/>
          <p:nvPr/>
        </p:nvSpPr>
        <p:spPr>
          <a:xfrm>
            <a:off x="940351" y="4685992"/>
            <a:ext cx="1928180" cy="1236342"/>
          </a:xfrm>
          <a:custGeom>
            <a:avLst/>
            <a:gdLst>
              <a:gd name="connsiteX0" fmla="*/ 0 w 1259993"/>
              <a:gd name="connsiteY0" fmla="*/ 210003 h 1259993"/>
              <a:gd name="connsiteX1" fmla="*/ 210003 w 1259993"/>
              <a:gd name="connsiteY1" fmla="*/ 0 h 1259993"/>
              <a:gd name="connsiteX2" fmla="*/ 1049990 w 1259993"/>
              <a:gd name="connsiteY2" fmla="*/ 0 h 1259993"/>
              <a:gd name="connsiteX3" fmla="*/ 1259993 w 1259993"/>
              <a:gd name="connsiteY3" fmla="*/ 210003 h 1259993"/>
              <a:gd name="connsiteX4" fmla="*/ 1259993 w 1259993"/>
              <a:gd name="connsiteY4" fmla="*/ 1049990 h 1259993"/>
              <a:gd name="connsiteX5" fmla="*/ 1049990 w 1259993"/>
              <a:gd name="connsiteY5" fmla="*/ 1259993 h 1259993"/>
              <a:gd name="connsiteX6" fmla="*/ 210003 w 1259993"/>
              <a:gd name="connsiteY6" fmla="*/ 1259993 h 1259993"/>
              <a:gd name="connsiteX7" fmla="*/ 0 w 1259993"/>
              <a:gd name="connsiteY7" fmla="*/ 1049990 h 1259993"/>
              <a:gd name="connsiteX8" fmla="*/ 0 w 1259993"/>
              <a:gd name="connsiteY8" fmla="*/ 210003 h 1259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9993" h="1259993">
                <a:moveTo>
                  <a:pt x="0" y="210003"/>
                </a:moveTo>
                <a:cubicBezTo>
                  <a:pt x="0" y="94022"/>
                  <a:pt x="94022" y="0"/>
                  <a:pt x="210003" y="0"/>
                </a:cubicBezTo>
                <a:lnTo>
                  <a:pt x="1049990" y="0"/>
                </a:lnTo>
                <a:cubicBezTo>
                  <a:pt x="1165971" y="0"/>
                  <a:pt x="1259993" y="94022"/>
                  <a:pt x="1259993" y="210003"/>
                </a:cubicBezTo>
                <a:lnTo>
                  <a:pt x="1259993" y="1049990"/>
                </a:lnTo>
                <a:cubicBezTo>
                  <a:pt x="1259993" y="1165971"/>
                  <a:pt x="1165971" y="1259993"/>
                  <a:pt x="1049990" y="1259993"/>
                </a:cubicBezTo>
                <a:lnTo>
                  <a:pt x="210003" y="1259993"/>
                </a:lnTo>
                <a:cubicBezTo>
                  <a:pt x="94022" y="1259993"/>
                  <a:pt x="0" y="1165971"/>
                  <a:pt x="0" y="1049990"/>
                </a:cubicBezTo>
                <a:lnTo>
                  <a:pt x="0" y="210003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5638" tIns="85638" rIns="85638" bIns="85638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/>
              <a:t>negative ions</a:t>
            </a:r>
            <a:endParaRPr lang="en-US" sz="2800" kern="1200" dirty="0"/>
          </a:p>
        </p:txBody>
      </p:sp>
      <p:sp>
        <p:nvSpPr>
          <p:cNvPr id="14" name="Freeform 13"/>
          <p:cNvSpPr/>
          <p:nvPr/>
        </p:nvSpPr>
        <p:spPr>
          <a:xfrm>
            <a:off x="3743990" y="4685992"/>
            <a:ext cx="1928180" cy="1236342"/>
          </a:xfrm>
          <a:custGeom>
            <a:avLst/>
            <a:gdLst>
              <a:gd name="connsiteX0" fmla="*/ 0 w 1259993"/>
              <a:gd name="connsiteY0" fmla="*/ 210003 h 1259993"/>
              <a:gd name="connsiteX1" fmla="*/ 210003 w 1259993"/>
              <a:gd name="connsiteY1" fmla="*/ 0 h 1259993"/>
              <a:gd name="connsiteX2" fmla="*/ 1049990 w 1259993"/>
              <a:gd name="connsiteY2" fmla="*/ 0 h 1259993"/>
              <a:gd name="connsiteX3" fmla="*/ 1259993 w 1259993"/>
              <a:gd name="connsiteY3" fmla="*/ 210003 h 1259993"/>
              <a:gd name="connsiteX4" fmla="*/ 1259993 w 1259993"/>
              <a:gd name="connsiteY4" fmla="*/ 1049990 h 1259993"/>
              <a:gd name="connsiteX5" fmla="*/ 1049990 w 1259993"/>
              <a:gd name="connsiteY5" fmla="*/ 1259993 h 1259993"/>
              <a:gd name="connsiteX6" fmla="*/ 210003 w 1259993"/>
              <a:gd name="connsiteY6" fmla="*/ 1259993 h 1259993"/>
              <a:gd name="connsiteX7" fmla="*/ 0 w 1259993"/>
              <a:gd name="connsiteY7" fmla="*/ 1049990 h 1259993"/>
              <a:gd name="connsiteX8" fmla="*/ 0 w 1259993"/>
              <a:gd name="connsiteY8" fmla="*/ 210003 h 1259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9993" h="1259993">
                <a:moveTo>
                  <a:pt x="0" y="210003"/>
                </a:moveTo>
                <a:cubicBezTo>
                  <a:pt x="0" y="94022"/>
                  <a:pt x="94022" y="0"/>
                  <a:pt x="210003" y="0"/>
                </a:cubicBezTo>
                <a:lnTo>
                  <a:pt x="1049990" y="0"/>
                </a:lnTo>
                <a:cubicBezTo>
                  <a:pt x="1165971" y="0"/>
                  <a:pt x="1259993" y="94022"/>
                  <a:pt x="1259993" y="210003"/>
                </a:cubicBezTo>
                <a:lnTo>
                  <a:pt x="1259993" y="1049990"/>
                </a:lnTo>
                <a:cubicBezTo>
                  <a:pt x="1259993" y="1165971"/>
                  <a:pt x="1165971" y="1259993"/>
                  <a:pt x="1049990" y="1259993"/>
                </a:cubicBezTo>
                <a:lnTo>
                  <a:pt x="210003" y="1259993"/>
                </a:lnTo>
                <a:cubicBezTo>
                  <a:pt x="94022" y="1259993"/>
                  <a:pt x="0" y="1165971"/>
                  <a:pt x="0" y="1049990"/>
                </a:cubicBezTo>
                <a:lnTo>
                  <a:pt x="0" y="210003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5638" tIns="85638" rIns="85638" bIns="85638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/>
              <a:t>cluster</a:t>
            </a:r>
            <a:endParaRPr lang="en-US" sz="2800" kern="1200" dirty="0"/>
          </a:p>
        </p:txBody>
      </p:sp>
      <p:sp>
        <p:nvSpPr>
          <p:cNvPr id="8" name="Freeform 7"/>
          <p:cNvSpPr/>
          <p:nvPr/>
        </p:nvSpPr>
        <p:spPr>
          <a:xfrm>
            <a:off x="940351" y="3077171"/>
            <a:ext cx="1928180" cy="1236342"/>
          </a:xfrm>
          <a:custGeom>
            <a:avLst/>
            <a:gdLst>
              <a:gd name="connsiteX0" fmla="*/ 0 w 1259993"/>
              <a:gd name="connsiteY0" fmla="*/ 210003 h 1259993"/>
              <a:gd name="connsiteX1" fmla="*/ 210003 w 1259993"/>
              <a:gd name="connsiteY1" fmla="*/ 0 h 1259993"/>
              <a:gd name="connsiteX2" fmla="*/ 1049990 w 1259993"/>
              <a:gd name="connsiteY2" fmla="*/ 0 h 1259993"/>
              <a:gd name="connsiteX3" fmla="*/ 1259993 w 1259993"/>
              <a:gd name="connsiteY3" fmla="*/ 210003 h 1259993"/>
              <a:gd name="connsiteX4" fmla="*/ 1259993 w 1259993"/>
              <a:gd name="connsiteY4" fmla="*/ 1049990 h 1259993"/>
              <a:gd name="connsiteX5" fmla="*/ 1049990 w 1259993"/>
              <a:gd name="connsiteY5" fmla="*/ 1259993 h 1259993"/>
              <a:gd name="connsiteX6" fmla="*/ 210003 w 1259993"/>
              <a:gd name="connsiteY6" fmla="*/ 1259993 h 1259993"/>
              <a:gd name="connsiteX7" fmla="*/ 0 w 1259993"/>
              <a:gd name="connsiteY7" fmla="*/ 1049990 h 1259993"/>
              <a:gd name="connsiteX8" fmla="*/ 0 w 1259993"/>
              <a:gd name="connsiteY8" fmla="*/ 210003 h 1259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9993" h="1259993">
                <a:moveTo>
                  <a:pt x="0" y="210003"/>
                </a:moveTo>
                <a:cubicBezTo>
                  <a:pt x="0" y="94022"/>
                  <a:pt x="94022" y="0"/>
                  <a:pt x="210003" y="0"/>
                </a:cubicBezTo>
                <a:lnTo>
                  <a:pt x="1049990" y="0"/>
                </a:lnTo>
                <a:cubicBezTo>
                  <a:pt x="1165971" y="0"/>
                  <a:pt x="1259993" y="94022"/>
                  <a:pt x="1259993" y="210003"/>
                </a:cubicBezTo>
                <a:lnTo>
                  <a:pt x="1259993" y="1049990"/>
                </a:lnTo>
                <a:cubicBezTo>
                  <a:pt x="1259993" y="1165971"/>
                  <a:pt x="1165971" y="1259993"/>
                  <a:pt x="1049990" y="1259993"/>
                </a:cubicBezTo>
                <a:lnTo>
                  <a:pt x="210003" y="1259993"/>
                </a:lnTo>
                <a:cubicBezTo>
                  <a:pt x="94022" y="1259993"/>
                  <a:pt x="0" y="1165971"/>
                  <a:pt x="0" y="1049990"/>
                </a:cubicBezTo>
                <a:lnTo>
                  <a:pt x="0" y="210003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5638" tIns="85638" rIns="85638" bIns="85638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/>
              <a:t>positive ions</a:t>
            </a:r>
            <a:endParaRPr lang="en-US" sz="2800" kern="1200" dirty="0"/>
          </a:p>
        </p:txBody>
      </p:sp>
      <p:sp>
        <p:nvSpPr>
          <p:cNvPr id="12" name="Freeform 11"/>
          <p:cNvSpPr/>
          <p:nvPr/>
        </p:nvSpPr>
        <p:spPr>
          <a:xfrm>
            <a:off x="3743990" y="3077171"/>
            <a:ext cx="1928180" cy="1236342"/>
          </a:xfrm>
          <a:custGeom>
            <a:avLst/>
            <a:gdLst>
              <a:gd name="connsiteX0" fmla="*/ 0 w 1259993"/>
              <a:gd name="connsiteY0" fmla="*/ 210003 h 1259993"/>
              <a:gd name="connsiteX1" fmla="*/ 210003 w 1259993"/>
              <a:gd name="connsiteY1" fmla="*/ 0 h 1259993"/>
              <a:gd name="connsiteX2" fmla="*/ 1049990 w 1259993"/>
              <a:gd name="connsiteY2" fmla="*/ 0 h 1259993"/>
              <a:gd name="connsiteX3" fmla="*/ 1259993 w 1259993"/>
              <a:gd name="connsiteY3" fmla="*/ 210003 h 1259993"/>
              <a:gd name="connsiteX4" fmla="*/ 1259993 w 1259993"/>
              <a:gd name="connsiteY4" fmla="*/ 1049990 h 1259993"/>
              <a:gd name="connsiteX5" fmla="*/ 1049990 w 1259993"/>
              <a:gd name="connsiteY5" fmla="*/ 1259993 h 1259993"/>
              <a:gd name="connsiteX6" fmla="*/ 210003 w 1259993"/>
              <a:gd name="connsiteY6" fmla="*/ 1259993 h 1259993"/>
              <a:gd name="connsiteX7" fmla="*/ 0 w 1259993"/>
              <a:gd name="connsiteY7" fmla="*/ 1049990 h 1259993"/>
              <a:gd name="connsiteX8" fmla="*/ 0 w 1259993"/>
              <a:gd name="connsiteY8" fmla="*/ 210003 h 1259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9993" h="1259993">
                <a:moveTo>
                  <a:pt x="0" y="210003"/>
                </a:moveTo>
                <a:cubicBezTo>
                  <a:pt x="0" y="94022"/>
                  <a:pt x="94022" y="0"/>
                  <a:pt x="210003" y="0"/>
                </a:cubicBezTo>
                <a:lnTo>
                  <a:pt x="1049990" y="0"/>
                </a:lnTo>
                <a:cubicBezTo>
                  <a:pt x="1165971" y="0"/>
                  <a:pt x="1259993" y="94022"/>
                  <a:pt x="1259993" y="210003"/>
                </a:cubicBezTo>
                <a:lnTo>
                  <a:pt x="1259993" y="1049990"/>
                </a:lnTo>
                <a:cubicBezTo>
                  <a:pt x="1259993" y="1165971"/>
                  <a:pt x="1165971" y="1259993"/>
                  <a:pt x="1049990" y="1259993"/>
                </a:cubicBezTo>
                <a:lnTo>
                  <a:pt x="210003" y="1259993"/>
                </a:lnTo>
                <a:cubicBezTo>
                  <a:pt x="94022" y="1259993"/>
                  <a:pt x="0" y="1165971"/>
                  <a:pt x="0" y="1049990"/>
                </a:cubicBezTo>
                <a:lnTo>
                  <a:pt x="0" y="210003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5638" tIns="85638" rIns="85638" bIns="85638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/>
              <a:t>molecular ions </a:t>
            </a:r>
            <a:endParaRPr lang="en-US" sz="2800" kern="1200" dirty="0"/>
          </a:p>
        </p:txBody>
      </p:sp>
      <p:sp>
        <p:nvSpPr>
          <p:cNvPr id="16" name="Freeform 15"/>
          <p:cNvSpPr/>
          <p:nvPr/>
        </p:nvSpPr>
        <p:spPr>
          <a:xfrm>
            <a:off x="6547629" y="3077171"/>
            <a:ext cx="1928180" cy="1236342"/>
          </a:xfrm>
          <a:custGeom>
            <a:avLst/>
            <a:gdLst>
              <a:gd name="connsiteX0" fmla="*/ 0 w 1259993"/>
              <a:gd name="connsiteY0" fmla="*/ 210003 h 1259993"/>
              <a:gd name="connsiteX1" fmla="*/ 210003 w 1259993"/>
              <a:gd name="connsiteY1" fmla="*/ 0 h 1259993"/>
              <a:gd name="connsiteX2" fmla="*/ 1049990 w 1259993"/>
              <a:gd name="connsiteY2" fmla="*/ 0 h 1259993"/>
              <a:gd name="connsiteX3" fmla="*/ 1259993 w 1259993"/>
              <a:gd name="connsiteY3" fmla="*/ 210003 h 1259993"/>
              <a:gd name="connsiteX4" fmla="*/ 1259993 w 1259993"/>
              <a:gd name="connsiteY4" fmla="*/ 1049990 h 1259993"/>
              <a:gd name="connsiteX5" fmla="*/ 1049990 w 1259993"/>
              <a:gd name="connsiteY5" fmla="*/ 1259993 h 1259993"/>
              <a:gd name="connsiteX6" fmla="*/ 210003 w 1259993"/>
              <a:gd name="connsiteY6" fmla="*/ 1259993 h 1259993"/>
              <a:gd name="connsiteX7" fmla="*/ 0 w 1259993"/>
              <a:gd name="connsiteY7" fmla="*/ 1049990 h 1259993"/>
              <a:gd name="connsiteX8" fmla="*/ 0 w 1259993"/>
              <a:gd name="connsiteY8" fmla="*/ 210003 h 1259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9993" h="1259993">
                <a:moveTo>
                  <a:pt x="0" y="210003"/>
                </a:moveTo>
                <a:cubicBezTo>
                  <a:pt x="0" y="94022"/>
                  <a:pt x="94022" y="0"/>
                  <a:pt x="210003" y="0"/>
                </a:cubicBezTo>
                <a:lnTo>
                  <a:pt x="1049990" y="0"/>
                </a:lnTo>
                <a:cubicBezTo>
                  <a:pt x="1165971" y="0"/>
                  <a:pt x="1259993" y="94022"/>
                  <a:pt x="1259993" y="210003"/>
                </a:cubicBezTo>
                <a:lnTo>
                  <a:pt x="1259993" y="1049990"/>
                </a:lnTo>
                <a:cubicBezTo>
                  <a:pt x="1259993" y="1165971"/>
                  <a:pt x="1165971" y="1259993"/>
                  <a:pt x="1049990" y="1259993"/>
                </a:cubicBezTo>
                <a:lnTo>
                  <a:pt x="210003" y="1259993"/>
                </a:lnTo>
                <a:cubicBezTo>
                  <a:pt x="94022" y="1259993"/>
                  <a:pt x="0" y="1165971"/>
                  <a:pt x="0" y="1049990"/>
                </a:cubicBezTo>
                <a:lnTo>
                  <a:pt x="0" y="210003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5638" tIns="85638" rIns="85638" bIns="85638" numCol="1" spcCol="1270" anchor="ctr" anchorCtr="0">
            <a:no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/>
              <a:t>polarized ions </a:t>
            </a:r>
            <a:endParaRPr lang="en-US" sz="2800" kern="1200" dirty="0"/>
          </a:p>
        </p:txBody>
      </p:sp>
      <p:sp>
        <p:nvSpPr>
          <p:cNvPr id="4" name="TextBox 3"/>
          <p:cNvSpPr txBox="1"/>
          <p:nvPr/>
        </p:nvSpPr>
        <p:spPr>
          <a:xfrm>
            <a:off x="338505" y="6433641"/>
            <a:ext cx="8435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The list is not complete.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867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4" grpId="0" animBg="1"/>
      <p:bldP spid="8" grpId="0" animBg="1"/>
      <p:bldP spid="12" grpId="0" animBg="1"/>
      <p:bldP spid="16" grpId="0" animBg="1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Microwaves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64441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waveguides are water cooled (to reduce the change of the length due to heating) </a:t>
            </a:r>
          </a:p>
          <a:p>
            <a:r>
              <a:rPr lang="en-US" dirty="0" smtClean="0"/>
              <a:t>the high voltage break separates the ground from the high voltage part of the waveguide</a:t>
            </a:r>
          </a:p>
          <a:p>
            <a:r>
              <a:rPr lang="en-US" dirty="0"/>
              <a:t>the microwave window separates the source vacuum from the outside (quartz window inside the waveguide)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8" name="Picture 7" descr="waveguide 02.jpg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1436" y="3964641"/>
            <a:ext cx="1994083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HT break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75060" y="4279641"/>
            <a:ext cx="2520000" cy="189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ht break 02.jp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4600" y="3964641"/>
            <a:ext cx="1922867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Oval 3"/>
          <p:cNvSpPr/>
          <p:nvPr/>
        </p:nvSpPr>
        <p:spPr>
          <a:xfrm>
            <a:off x="7028018" y="5368072"/>
            <a:ext cx="533956" cy="44733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565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Microwaves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87356" cy="498775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there are different ways to inject the microwave into the plasma chamber (open waveguide, coaxial waveguide, …)</a:t>
            </a:r>
          </a:p>
          <a:p>
            <a:r>
              <a:rPr lang="en-US" dirty="0" smtClean="0"/>
              <a:t>waveguide tuning may reduce losses in the waveguide and improve the microwave injection into the source</a:t>
            </a:r>
          </a:p>
        </p:txBody>
      </p:sp>
      <p:pic>
        <p:nvPicPr>
          <p:cNvPr id="4" name="Picture 3" descr="waveguide end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79346" y="2200200"/>
            <a:ext cx="4800000" cy="36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6287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4027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many systems need to be cooled or temperature stabilized</a:t>
            </a:r>
          </a:p>
          <a:p>
            <a:r>
              <a:rPr lang="en-US" dirty="0" smtClean="0"/>
              <a:t>cooling with air</a:t>
            </a:r>
          </a:p>
          <a:p>
            <a:pPr lvl="1"/>
            <a:r>
              <a:rPr lang="en-US" dirty="0" smtClean="0"/>
              <a:t>convection, ventilator, …</a:t>
            </a:r>
          </a:p>
          <a:p>
            <a:pPr lvl="1"/>
            <a:r>
              <a:rPr lang="en-US" dirty="0" smtClean="0"/>
              <a:t>air conditioning (with temperature and humidity control)</a:t>
            </a:r>
          </a:p>
          <a:p>
            <a:r>
              <a:rPr lang="en-US" dirty="0" smtClean="0"/>
              <a:t>cooling with water </a:t>
            </a:r>
          </a:p>
          <a:p>
            <a:pPr lvl="1"/>
            <a:r>
              <a:rPr lang="en-US" dirty="0" smtClean="0"/>
              <a:t>tap water (but not for magnets!)</a:t>
            </a:r>
          </a:p>
          <a:p>
            <a:pPr lvl="1"/>
            <a:r>
              <a:rPr lang="en-US" dirty="0" smtClean="0"/>
              <a:t>demineralized water </a:t>
            </a:r>
          </a:p>
          <a:p>
            <a:pPr lvl="1"/>
            <a:r>
              <a:rPr lang="en-US" dirty="0" smtClean="0"/>
              <a:t>chilled water</a:t>
            </a:r>
          </a:p>
        </p:txBody>
      </p:sp>
      <p:pic>
        <p:nvPicPr>
          <p:cNvPr id="5" name="Picture 4" descr="cooling pipes 02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74021" y="4740473"/>
            <a:ext cx="2112779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40883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194" y="1600200"/>
            <a:ext cx="6693228" cy="497115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cooling power is controlled by the flow (influenced </a:t>
            </a:r>
            <a:r>
              <a:rPr lang="en-US" dirty="0"/>
              <a:t>by the </a:t>
            </a:r>
            <a:r>
              <a:rPr lang="en-US" dirty="0" smtClean="0"/>
              <a:t>pressure </a:t>
            </a:r>
            <a:r>
              <a:rPr lang="en-US" dirty="0"/>
              <a:t>difference </a:t>
            </a:r>
            <a:r>
              <a:rPr lang="en-US" dirty="0" smtClean="0"/>
              <a:t>and the mechanical design) </a:t>
            </a:r>
          </a:p>
          <a:p>
            <a:r>
              <a:rPr lang="en-US" dirty="0" smtClean="0"/>
              <a:t>temperature and flow need to be controlled and interlocked (temperature  sensitive equipment e.g. permanent magnetic hexapole)</a:t>
            </a:r>
          </a:p>
          <a:p>
            <a:r>
              <a:rPr lang="en-US" dirty="0" smtClean="0"/>
              <a:t>a heat exchanger may be needed if the output temperature reaches critical values (to lower the input temperature)</a:t>
            </a:r>
          </a:p>
        </p:txBody>
      </p:sp>
      <p:pic>
        <p:nvPicPr>
          <p:cNvPr id="4" name="Picture 3" descr="heat exchanger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484535" y="4223132"/>
            <a:ext cx="3169340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cooling distribution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869205" y="1269969"/>
            <a:ext cx="2400000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06263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3088" cy="497115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water quality and the mechanical design of the cooling circuits are important</a:t>
            </a:r>
          </a:p>
          <a:p>
            <a:r>
              <a:rPr lang="en-US" dirty="0" smtClean="0"/>
              <a:t>the system could be blocked or leaks could be  created due to</a:t>
            </a:r>
          </a:p>
          <a:p>
            <a:pPr lvl="1"/>
            <a:r>
              <a:rPr lang="en-US" dirty="0" smtClean="0"/>
              <a:t>electrochemical corrosion </a:t>
            </a:r>
            <a:br>
              <a:rPr lang="en-US" dirty="0" smtClean="0"/>
            </a:br>
            <a:r>
              <a:rPr lang="en-US" dirty="0" smtClean="0"/>
              <a:t>(water conductivity and combination of insulators and metals)</a:t>
            </a:r>
          </a:p>
          <a:p>
            <a:pPr lvl="1"/>
            <a:r>
              <a:rPr lang="en-US" dirty="0" smtClean="0"/>
              <a:t>cavitation </a:t>
            </a:r>
            <a:br>
              <a:rPr lang="en-US" dirty="0" smtClean="0"/>
            </a:br>
            <a:r>
              <a:rPr lang="en-US" dirty="0" smtClean="0"/>
              <a:t>(diameter changes in the cooling channels) </a:t>
            </a:r>
          </a:p>
          <a:p>
            <a:r>
              <a:rPr lang="en-US" dirty="0" smtClean="0"/>
              <a:t>condensation may be a problem if there is no </a:t>
            </a:r>
            <a:r>
              <a:rPr lang="en-US" smtClean="0"/>
              <a:t>power load; </a:t>
            </a:r>
            <a:r>
              <a:rPr lang="en-US" dirty="0" smtClean="0"/>
              <a:t>especially on high voltage platforms (corrosion, short circuits)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790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system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371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control and measure device settings (voltages, currents, timing, …)</a:t>
            </a:r>
          </a:p>
        </p:txBody>
      </p:sp>
      <p:pic>
        <p:nvPicPr>
          <p:cNvPr id="4" name="Picture 3" descr="20130530091030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4060467"/>
            <a:ext cx="3600000" cy="15275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20130122105343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8321" y="3840359"/>
            <a:ext cx="3600000" cy="19677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591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4606049" y="3003157"/>
            <a:ext cx="4080751" cy="2621138"/>
            <a:chOff x="4640990" y="3537315"/>
            <a:chExt cx="4080751" cy="2621138"/>
          </a:xfrm>
        </p:grpSpPr>
        <p:sp>
          <p:nvSpPr>
            <p:cNvPr id="10" name="Rectangle 9"/>
            <p:cNvSpPr/>
            <p:nvPr/>
          </p:nvSpPr>
          <p:spPr>
            <a:xfrm>
              <a:off x="4640990" y="3537315"/>
              <a:ext cx="4080751" cy="26211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40990" y="3537315"/>
              <a:ext cx="4080751" cy="2621138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system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2961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data logging (short and long term)</a:t>
            </a:r>
          </a:p>
        </p:txBody>
      </p:sp>
      <p:pic>
        <p:nvPicPr>
          <p:cNvPr id="5" name="Picture 4" descr="2013051708163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259" y="3003157"/>
            <a:ext cx="3600000" cy="2621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81486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system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044" y="1600200"/>
            <a:ext cx="4921356" cy="4965257"/>
          </a:xfrm>
        </p:spPr>
        <p:txBody>
          <a:bodyPr numCol="1">
            <a:normAutofit fontScale="70000" lnSpcReduction="20000"/>
          </a:bodyPr>
          <a:lstStyle/>
          <a:p>
            <a:r>
              <a:rPr lang="en-US" dirty="0" smtClean="0"/>
              <a:t>local and remote systems</a:t>
            </a:r>
          </a:p>
          <a:p>
            <a:r>
              <a:rPr lang="en-US" dirty="0" smtClean="0"/>
              <a:t>can be distributed </a:t>
            </a:r>
            <a:br>
              <a:rPr lang="en-US" dirty="0" smtClean="0"/>
            </a:br>
            <a:r>
              <a:rPr lang="en-US" dirty="0" smtClean="0"/>
              <a:t>(connection via Ethernet or dedicated bus systems)</a:t>
            </a:r>
          </a:p>
          <a:p>
            <a:r>
              <a:rPr lang="en-US" dirty="0" smtClean="0"/>
              <a:t>hardware </a:t>
            </a:r>
          </a:p>
          <a:p>
            <a:pPr lvl="1"/>
            <a:r>
              <a:rPr lang="en-US" dirty="0" smtClean="0"/>
              <a:t>industrial computers</a:t>
            </a:r>
          </a:p>
          <a:p>
            <a:pPr lvl="1"/>
            <a:r>
              <a:rPr lang="en-US" dirty="0" smtClean="0"/>
              <a:t>PLC’s</a:t>
            </a:r>
          </a:p>
          <a:p>
            <a:pPr lvl="1"/>
            <a:r>
              <a:rPr lang="en-US" dirty="0" smtClean="0"/>
              <a:t>dedicated hardware</a:t>
            </a:r>
          </a:p>
          <a:p>
            <a:r>
              <a:rPr lang="en-US" dirty="0" smtClean="0"/>
              <a:t>software</a:t>
            </a:r>
          </a:p>
          <a:p>
            <a:pPr lvl="1"/>
            <a:r>
              <a:rPr lang="en-US" dirty="0" smtClean="0"/>
              <a:t>EPICS</a:t>
            </a:r>
          </a:p>
          <a:p>
            <a:pPr lvl="1"/>
            <a:r>
              <a:rPr lang="en-US" dirty="0" err="1" smtClean="0"/>
              <a:t>LabVIEW</a:t>
            </a:r>
            <a:endParaRPr lang="en-US" dirty="0" smtClean="0"/>
          </a:p>
          <a:p>
            <a:pPr lvl="1"/>
            <a:r>
              <a:rPr lang="en-US" dirty="0" err="1" smtClean="0"/>
              <a:t>WinCC</a:t>
            </a:r>
            <a:endParaRPr lang="en-US" dirty="0" smtClean="0"/>
          </a:p>
          <a:p>
            <a:pPr lvl="1"/>
            <a:r>
              <a:rPr lang="en-US" dirty="0" smtClean="0"/>
              <a:t>“home made” (e.g. CERN FESA)</a:t>
            </a:r>
          </a:p>
          <a:p>
            <a:pPr lvl="1"/>
            <a:r>
              <a:rPr lang="en-US" dirty="0" smtClean="0"/>
              <a:t>databases for data storage (e.g. Oracle)</a:t>
            </a:r>
          </a:p>
        </p:txBody>
      </p:sp>
      <p:pic>
        <p:nvPicPr>
          <p:cNvPr id="4" name="Picture 3" descr="Siemens_Simatic_S7-416-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2957" y="1766384"/>
            <a:ext cx="1631163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controls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9400" y="1766384"/>
            <a:ext cx="1890000" cy="25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solcen.jp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99400" y="4618626"/>
            <a:ext cx="3794720" cy="17094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0556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Interlock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521" y="1528980"/>
            <a:ext cx="8759723" cy="31122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part of the control system</a:t>
            </a:r>
          </a:p>
          <a:p>
            <a:r>
              <a:rPr lang="en-US" dirty="0" smtClean="0"/>
              <a:t>machine and personal protection</a:t>
            </a:r>
          </a:p>
          <a:p>
            <a:r>
              <a:rPr lang="en-US" dirty="0" smtClean="0"/>
              <a:t>can be hierarchical </a:t>
            </a:r>
          </a:p>
          <a:p>
            <a:r>
              <a:rPr lang="en-US" dirty="0" smtClean="0"/>
              <a:t>can have many input channels </a:t>
            </a:r>
          </a:p>
          <a:p>
            <a:r>
              <a:rPr lang="en-US" dirty="0" smtClean="0"/>
              <a:t>has to prevent to start the device or stop it in case of problems</a:t>
            </a:r>
          </a:p>
          <a:p>
            <a:r>
              <a:rPr lang="en-US" dirty="0" smtClean="0"/>
              <a:t>if possible use hardware interlocks, especially for the personal protection</a:t>
            </a:r>
            <a:endParaRPr lang="en-US" dirty="0"/>
          </a:p>
        </p:txBody>
      </p:sp>
      <p:pic>
        <p:nvPicPr>
          <p:cNvPr id="4" name="Picture 3" descr="interlock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85244" y="4482351"/>
            <a:ext cx="5400000" cy="22151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75117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issues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130" y="1600200"/>
            <a:ext cx="8641028" cy="509458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W</a:t>
            </a:r>
            <a:r>
              <a:rPr lang="en-US" dirty="0" smtClean="0"/>
              <a:t>orking on an ion source one has to take into account different safety risks:</a:t>
            </a:r>
          </a:p>
          <a:p>
            <a:r>
              <a:rPr lang="en-US" dirty="0" smtClean="0"/>
              <a:t>noise from racks, pumps, …</a:t>
            </a:r>
          </a:p>
          <a:p>
            <a:r>
              <a:rPr lang="en-US" dirty="0" smtClean="0"/>
              <a:t>heavy weights (e.g. during source manipulation)</a:t>
            </a:r>
          </a:p>
          <a:p>
            <a:r>
              <a:rPr lang="en-US" dirty="0" smtClean="0"/>
              <a:t>water in the presence of electricity</a:t>
            </a:r>
          </a:p>
          <a:p>
            <a:r>
              <a:rPr lang="en-US" dirty="0" smtClean="0"/>
              <a:t>water at high pressures</a:t>
            </a:r>
          </a:p>
          <a:p>
            <a:r>
              <a:rPr lang="en-US" dirty="0" smtClean="0"/>
              <a:t>systems operating with compressed air</a:t>
            </a:r>
          </a:p>
          <a:p>
            <a:r>
              <a:rPr lang="en-US" dirty="0" smtClean="0"/>
              <a:t>explosive gases (e.g. hydrogen)</a:t>
            </a:r>
          </a:p>
          <a:p>
            <a:r>
              <a:rPr lang="en-US" dirty="0" smtClean="0"/>
              <a:t>toxic and/</a:t>
            </a:r>
            <a:r>
              <a:rPr lang="en-US" dirty="0"/>
              <a:t>or carcinogenic </a:t>
            </a:r>
            <a:r>
              <a:rPr lang="en-US" dirty="0" smtClean="0"/>
              <a:t>materials </a:t>
            </a:r>
            <a:br>
              <a:rPr lang="en-US" dirty="0" smtClean="0"/>
            </a:br>
            <a:r>
              <a:rPr lang="en-US" dirty="0" smtClean="0"/>
              <a:t>(cesium, lead, many of the substances used with MIVOC, …)</a:t>
            </a:r>
          </a:p>
        </p:txBody>
      </p:sp>
      <p:pic>
        <p:nvPicPr>
          <p:cNvPr id="4" name="Picture 3" descr="emergency exit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7897442" y="341707"/>
            <a:ext cx="1370562" cy="9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emergency stop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695" y="106426"/>
            <a:ext cx="1080128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9141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by application</a:t>
            </a:r>
            <a:endParaRPr lang="en-US" dirty="0"/>
          </a:p>
        </p:txBody>
      </p:sp>
      <p:sp>
        <p:nvSpPr>
          <p:cNvPr id="4" name="Freeform 3"/>
          <p:cNvSpPr/>
          <p:nvPr/>
        </p:nvSpPr>
        <p:spPr>
          <a:xfrm>
            <a:off x="320961" y="1626099"/>
            <a:ext cx="4686103" cy="877353"/>
          </a:xfrm>
          <a:custGeom>
            <a:avLst/>
            <a:gdLst>
              <a:gd name="connsiteX0" fmla="*/ 0 w 4530296"/>
              <a:gd name="connsiteY0" fmla="*/ 87735 h 877353"/>
              <a:gd name="connsiteX1" fmla="*/ 87735 w 4530296"/>
              <a:gd name="connsiteY1" fmla="*/ 0 h 877353"/>
              <a:gd name="connsiteX2" fmla="*/ 4442561 w 4530296"/>
              <a:gd name="connsiteY2" fmla="*/ 0 h 877353"/>
              <a:gd name="connsiteX3" fmla="*/ 4530296 w 4530296"/>
              <a:gd name="connsiteY3" fmla="*/ 87735 h 877353"/>
              <a:gd name="connsiteX4" fmla="*/ 4530296 w 4530296"/>
              <a:gd name="connsiteY4" fmla="*/ 789618 h 877353"/>
              <a:gd name="connsiteX5" fmla="*/ 4442561 w 4530296"/>
              <a:gd name="connsiteY5" fmla="*/ 877353 h 877353"/>
              <a:gd name="connsiteX6" fmla="*/ 87735 w 4530296"/>
              <a:gd name="connsiteY6" fmla="*/ 877353 h 877353"/>
              <a:gd name="connsiteX7" fmla="*/ 0 w 4530296"/>
              <a:gd name="connsiteY7" fmla="*/ 789618 h 877353"/>
              <a:gd name="connsiteX8" fmla="*/ 0 w 4530296"/>
              <a:gd name="connsiteY8" fmla="*/ 87735 h 877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30296" h="877353">
                <a:moveTo>
                  <a:pt x="0" y="87735"/>
                </a:moveTo>
                <a:cubicBezTo>
                  <a:pt x="0" y="39280"/>
                  <a:pt x="39280" y="0"/>
                  <a:pt x="87735" y="0"/>
                </a:cubicBezTo>
                <a:lnTo>
                  <a:pt x="4442561" y="0"/>
                </a:lnTo>
                <a:cubicBezTo>
                  <a:pt x="4491016" y="0"/>
                  <a:pt x="4530296" y="39280"/>
                  <a:pt x="4530296" y="87735"/>
                </a:cubicBezTo>
                <a:lnTo>
                  <a:pt x="4530296" y="789618"/>
                </a:lnTo>
                <a:cubicBezTo>
                  <a:pt x="4530296" y="838073"/>
                  <a:pt x="4491016" y="877353"/>
                  <a:pt x="4442561" y="877353"/>
                </a:cubicBezTo>
                <a:lnTo>
                  <a:pt x="87735" y="877353"/>
                </a:lnTo>
                <a:cubicBezTo>
                  <a:pt x="39280" y="877353"/>
                  <a:pt x="0" y="838073"/>
                  <a:pt x="0" y="789618"/>
                </a:cubicBezTo>
                <a:lnTo>
                  <a:pt x="0" y="87735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3327" tIns="113327" rIns="113327" bIns="113327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/>
              <a:t>Primary beam</a:t>
            </a:r>
          </a:p>
        </p:txBody>
      </p:sp>
      <p:sp>
        <p:nvSpPr>
          <p:cNvPr id="6" name="Freeform 5"/>
          <p:cNvSpPr/>
          <p:nvPr/>
        </p:nvSpPr>
        <p:spPr>
          <a:xfrm>
            <a:off x="366369" y="3079584"/>
            <a:ext cx="2196000" cy="1260000"/>
          </a:xfrm>
          <a:custGeom>
            <a:avLst/>
            <a:gdLst>
              <a:gd name="connsiteX0" fmla="*/ 0 w 1682161"/>
              <a:gd name="connsiteY0" fmla="*/ 118798 h 1187981"/>
              <a:gd name="connsiteX1" fmla="*/ 118798 w 1682161"/>
              <a:gd name="connsiteY1" fmla="*/ 0 h 1187981"/>
              <a:gd name="connsiteX2" fmla="*/ 1563363 w 1682161"/>
              <a:gd name="connsiteY2" fmla="*/ 0 h 1187981"/>
              <a:gd name="connsiteX3" fmla="*/ 1682161 w 1682161"/>
              <a:gd name="connsiteY3" fmla="*/ 118798 h 1187981"/>
              <a:gd name="connsiteX4" fmla="*/ 1682161 w 1682161"/>
              <a:gd name="connsiteY4" fmla="*/ 1069183 h 1187981"/>
              <a:gd name="connsiteX5" fmla="*/ 1563363 w 1682161"/>
              <a:gd name="connsiteY5" fmla="*/ 1187981 h 1187981"/>
              <a:gd name="connsiteX6" fmla="*/ 118798 w 1682161"/>
              <a:gd name="connsiteY6" fmla="*/ 1187981 h 1187981"/>
              <a:gd name="connsiteX7" fmla="*/ 0 w 1682161"/>
              <a:gd name="connsiteY7" fmla="*/ 1069183 h 1187981"/>
              <a:gd name="connsiteX8" fmla="*/ 0 w 1682161"/>
              <a:gd name="connsiteY8" fmla="*/ 118798 h 1187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82161" h="1187981">
                <a:moveTo>
                  <a:pt x="0" y="118798"/>
                </a:moveTo>
                <a:cubicBezTo>
                  <a:pt x="0" y="53188"/>
                  <a:pt x="53188" y="0"/>
                  <a:pt x="118798" y="0"/>
                </a:cubicBezTo>
                <a:lnTo>
                  <a:pt x="1563363" y="0"/>
                </a:lnTo>
                <a:cubicBezTo>
                  <a:pt x="1628973" y="0"/>
                  <a:pt x="1682161" y="53188"/>
                  <a:pt x="1682161" y="118798"/>
                </a:cubicBezTo>
                <a:lnTo>
                  <a:pt x="1682161" y="1069183"/>
                </a:lnTo>
                <a:cubicBezTo>
                  <a:pt x="1682161" y="1134793"/>
                  <a:pt x="1628973" y="1187981"/>
                  <a:pt x="1563363" y="1187981"/>
                </a:cubicBezTo>
                <a:lnTo>
                  <a:pt x="118798" y="1187981"/>
                </a:lnTo>
                <a:cubicBezTo>
                  <a:pt x="53188" y="1187981"/>
                  <a:pt x="0" y="1134793"/>
                  <a:pt x="0" y="1069183"/>
                </a:cubicBezTo>
                <a:lnTo>
                  <a:pt x="0" y="118798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3375" tIns="103375" rIns="103375" bIns="10337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200" kern="1200" dirty="0" smtClean="0"/>
              <a:t>Accelerators (scientific, medical)</a:t>
            </a:r>
          </a:p>
        </p:txBody>
      </p:sp>
      <p:sp>
        <p:nvSpPr>
          <p:cNvPr id="7" name="Freeform 6"/>
          <p:cNvSpPr/>
          <p:nvPr/>
        </p:nvSpPr>
        <p:spPr>
          <a:xfrm>
            <a:off x="2717639" y="3079584"/>
            <a:ext cx="2196000" cy="1260000"/>
          </a:xfrm>
          <a:custGeom>
            <a:avLst/>
            <a:gdLst>
              <a:gd name="connsiteX0" fmla="*/ 0 w 1763003"/>
              <a:gd name="connsiteY0" fmla="*/ 118798 h 1187981"/>
              <a:gd name="connsiteX1" fmla="*/ 118798 w 1763003"/>
              <a:gd name="connsiteY1" fmla="*/ 0 h 1187981"/>
              <a:gd name="connsiteX2" fmla="*/ 1644205 w 1763003"/>
              <a:gd name="connsiteY2" fmla="*/ 0 h 1187981"/>
              <a:gd name="connsiteX3" fmla="*/ 1763003 w 1763003"/>
              <a:gd name="connsiteY3" fmla="*/ 118798 h 1187981"/>
              <a:gd name="connsiteX4" fmla="*/ 1763003 w 1763003"/>
              <a:gd name="connsiteY4" fmla="*/ 1069183 h 1187981"/>
              <a:gd name="connsiteX5" fmla="*/ 1644205 w 1763003"/>
              <a:gd name="connsiteY5" fmla="*/ 1187981 h 1187981"/>
              <a:gd name="connsiteX6" fmla="*/ 118798 w 1763003"/>
              <a:gd name="connsiteY6" fmla="*/ 1187981 h 1187981"/>
              <a:gd name="connsiteX7" fmla="*/ 0 w 1763003"/>
              <a:gd name="connsiteY7" fmla="*/ 1069183 h 1187981"/>
              <a:gd name="connsiteX8" fmla="*/ 0 w 1763003"/>
              <a:gd name="connsiteY8" fmla="*/ 118798 h 1187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63003" h="1187981">
                <a:moveTo>
                  <a:pt x="0" y="118798"/>
                </a:moveTo>
                <a:cubicBezTo>
                  <a:pt x="0" y="53188"/>
                  <a:pt x="53188" y="0"/>
                  <a:pt x="118798" y="0"/>
                </a:cubicBezTo>
                <a:lnTo>
                  <a:pt x="1644205" y="0"/>
                </a:lnTo>
                <a:cubicBezTo>
                  <a:pt x="1709815" y="0"/>
                  <a:pt x="1763003" y="53188"/>
                  <a:pt x="1763003" y="118798"/>
                </a:cubicBezTo>
                <a:lnTo>
                  <a:pt x="1763003" y="1069183"/>
                </a:lnTo>
                <a:cubicBezTo>
                  <a:pt x="1763003" y="1134793"/>
                  <a:pt x="1709815" y="1187981"/>
                  <a:pt x="1644205" y="1187981"/>
                </a:cubicBezTo>
                <a:lnTo>
                  <a:pt x="118798" y="1187981"/>
                </a:lnTo>
                <a:cubicBezTo>
                  <a:pt x="53188" y="1187981"/>
                  <a:pt x="0" y="1134793"/>
                  <a:pt x="0" y="1069183"/>
                </a:cubicBezTo>
                <a:lnTo>
                  <a:pt x="0" y="118798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3375" tIns="103375" rIns="103375" bIns="10337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200" kern="1200" dirty="0" smtClean="0"/>
              <a:t>Neutral beam injector for fusion devices</a:t>
            </a:r>
          </a:p>
        </p:txBody>
      </p:sp>
      <p:sp>
        <p:nvSpPr>
          <p:cNvPr id="8" name="Freeform 7"/>
          <p:cNvSpPr/>
          <p:nvPr/>
        </p:nvSpPr>
        <p:spPr>
          <a:xfrm>
            <a:off x="366369" y="4502240"/>
            <a:ext cx="2196000" cy="1260000"/>
          </a:xfrm>
          <a:custGeom>
            <a:avLst/>
            <a:gdLst>
              <a:gd name="connsiteX0" fmla="*/ 0 w 1739085"/>
              <a:gd name="connsiteY0" fmla="*/ 118798 h 1187981"/>
              <a:gd name="connsiteX1" fmla="*/ 118798 w 1739085"/>
              <a:gd name="connsiteY1" fmla="*/ 0 h 1187981"/>
              <a:gd name="connsiteX2" fmla="*/ 1620287 w 1739085"/>
              <a:gd name="connsiteY2" fmla="*/ 0 h 1187981"/>
              <a:gd name="connsiteX3" fmla="*/ 1739085 w 1739085"/>
              <a:gd name="connsiteY3" fmla="*/ 118798 h 1187981"/>
              <a:gd name="connsiteX4" fmla="*/ 1739085 w 1739085"/>
              <a:gd name="connsiteY4" fmla="*/ 1069183 h 1187981"/>
              <a:gd name="connsiteX5" fmla="*/ 1620287 w 1739085"/>
              <a:gd name="connsiteY5" fmla="*/ 1187981 h 1187981"/>
              <a:gd name="connsiteX6" fmla="*/ 118798 w 1739085"/>
              <a:gd name="connsiteY6" fmla="*/ 1187981 h 1187981"/>
              <a:gd name="connsiteX7" fmla="*/ 0 w 1739085"/>
              <a:gd name="connsiteY7" fmla="*/ 1069183 h 1187981"/>
              <a:gd name="connsiteX8" fmla="*/ 0 w 1739085"/>
              <a:gd name="connsiteY8" fmla="*/ 118798 h 1187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39085" h="1187981">
                <a:moveTo>
                  <a:pt x="0" y="118798"/>
                </a:moveTo>
                <a:cubicBezTo>
                  <a:pt x="0" y="53188"/>
                  <a:pt x="53188" y="0"/>
                  <a:pt x="118798" y="0"/>
                </a:cubicBezTo>
                <a:lnTo>
                  <a:pt x="1620287" y="0"/>
                </a:lnTo>
                <a:cubicBezTo>
                  <a:pt x="1685897" y="0"/>
                  <a:pt x="1739085" y="53188"/>
                  <a:pt x="1739085" y="118798"/>
                </a:cubicBezTo>
                <a:lnTo>
                  <a:pt x="1739085" y="1069183"/>
                </a:lnTo>
                <a:cubicBezTo>
                  <a:pt x="1739085" y="1134793"/>
                  <a:pt x="1685897" y="1187981"/>
                  <a:pt x="1620287" y="1187981"/>
                </a:cubicBezTo>
                <a:lnTo>
                  <a:pt x="118798" y="1187981"/>
                </a:lnTo>
                <a:cubicBezTo>
                  <a:pt x="53188" y="1187981"/>
                  <a:pt x="0" y="1134793"/>
                  <a:pt x="0" y="1069183"/>
                </a:cubicBezTo>
                <a:lnTo>
                  <a:pt x="0" y="118798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3375" tIns="103375" rIns="103375" bIns="10337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200" kern="1200" dirty="0" smtClean="0"/>
              <a:t>Ion beam lithography for nanostructures</a:t>
            </a:r>
          </a:p>
        </p:txBody>
      </p:sp>
      <p:sp>
        <p:nvSpPr>
          <p:cNvPr id="9" name="Freeform 8"/>
          <p:cNvSpPr/>
          <p:nvPr/>
        </p:nvSpPr>
        <p:spPr>
          <a:xfrm>
            <a:off x="2717639" y="4502240"/>
            <a:ext cx="2196000" cy="1260000"/>
          </a:xfrm>
          <a:custGeom>
            <a:avLst/>
            <a:gdLst>
              <a:gd name="connsiteX0" fmla="*/ 0 w 1757388"/>
              <a:gd name="connsiteY0" fmla="*/ 118798 h 1187981"/>
              <a:gd name="connsiteX1" fmla="*/ 118798 w 1757388"/>
              <a:gd name="connsiteY1" fmla="*/ 0 h 1187981"/>
              <a:gd name="connsiteX2" fmla="*/ 1638590 w 1757388"/>
              <a:gd name="connsiteY2" fmla="*/ 0 h 1187981"/>
              <a:gd name="connsiteX3" fmla="*/ 1757388 w 1757388"/>
              <a:gd name="connsiteY3" fmla="*/ 118798 h 1187981"/>
              <a:gd name="connsiteX4" fmla="*/ 1757388 w 1757388"/>
              <a:gd name="connsiteY4" fmla="*/ 1069183 h 1187981"/>
              <a:gd name="connsiteX5" fmla="*/ 1638590 w 1757388"/>
              <a:gd name="connsiteY5" fmla="*/ 1187981 h 1187981"/>
              <a:gd name="connsiteX6" fmla="*/ 118798 w 1757388"/>
              <a:gd name="connsiteY6" fmla="*/ 1187981 h 1187981"/>
              <a:gd name="connsiteX7" fmla="*/ 0 w 1757388"/>
              <a:gd name="connsiteY7" fmla="*/ 1069183 h 1187981"/>
              <a:gd name="connsiteX8" fmla="*/ 0 w 1757388"/>
              <a:gd name="connsiteY8" fmla="*/ 118798 h 1187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57388" h="1187981">
                <a:moveTo>
                  <a:pt x="0" y="118798"/>
                </a:moveTo>
                <a:cubicBezTo>
                  <a:pt x="0" y="53188"/>
                  <a:pt x="53188" y="0"/>
                  <a:pt x="118798" y="0"/>
                </a:cubicBezTo>
                <a:lnTo>
                  <a:pt x="1638590" y="0"/>
                </a:lnTo>
                <a:cubicBezTo>
                  <a:pt x="1704200" y="0"/>
                  <a:pt x="1757388" y="53188"/>
                  <a:pt x="1757388" y="118798"/>
                </a:cubicBezTo>
                <a:lnTo>
                  <a:pt x="1757388" y="1069183"/>
                </a:lnTo>
                <a:cubicBezTo>
                  <a:pt x="1757388" y="1134793"/>
                  <a:pt x="1704200" y="1187981"/>
                  <a:pt x="1638590" y="1187981"/>
                </a:cubicBezTo>
                <a:lnTo>
                  <a:pt x="118798" y="1187981"/>
                </a:lnTo>
                <a:cubicBezTo>
                  <a:pt x="53188" y="1187981"/>
                  <a:pt x="0" y="1134793"/>
                  <a:pt x="0" y="1069183"/>
                </a:cubicBezTo>
                <a:lnTo>
                  <a:pt x="0" y="118798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3375" tIns="103375" rIns="103375" bIns="10337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200" kern="1200" dirty="0" smtClean="0"/>
              <a:t>Implanter for semiconductor production</a:t>
            </a:r>
          </a:p>
        </p:txBody>
      </p:sp>
      <p:sp>
        <p:nvSpPr>
          <p:cNvPr id="10" name="Freeform 9"/>
          <p:cNvSpPr/>
          <p:nvPr/>
        </p:nvSpPr>
        <p:spPr>
          <a:xfrm>
            <a:off x="5405438" y="1626099"/>
            <a:ext cx="3452330" cy="877353"/>
          </a:xfrm>
          <a:custGeom>
            <a:avLst/>
            <a:gdLst>
              <a:gd name="connsiteX0" fmla="*/ 0 w 1830723"/>
              <a:gd name="connsiteY0" fmla="*/ 87735 h 877353"/>
              <a:gd name="connsiteX1" fmla="*/ 87735 w 1830723"/>
              <a:gd name="connsiteY1" fmla="*/ 0 h 877353"/>
              <a:gd name="connsiteX2" fmla="*/ 1742988 w 1830723"/>
              <a:gd name="connsiteY2" fmla="*/ 0 h 877353"/>
              <a:gd name="connsiteX3" fmla="*/ 1830723 w 1830723"/>
              <a:gd name="connsiteY3" fmla="*/ 87735 h 877353"/>
              <a:gd name="connsiteX4" fmla="*/ 1830723 w 1830723"/>
              <a:gd name="connsiteY4" fmla="*/ 789618 h 877353"/>
              <a:gd name="connsiteX5" fmla="*/ 1742988 w 1830723"/>
              <a:gd name="connsiteY5" fmla="*/ 877353 h 877353"/>
              <a:gd name="connsiteX6" fmla="*/ 87735 w 1830723"/>
              <a:gd name="connsiteY6" fmla="*/ 877353 h 877353"/>
              <a:gd name="connsiteX7" fmla="*/ 0 w 1830723"/>
              <a:gd name="connsiteY7" fmla="*/ 789618 h 877353"/>
              <a:gd name="connsiteX8" fmla="*/ 0 w 1830723"/>
              <a:gd name="connsiteY8" fmla="*/ 87735 h 877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0723" h="877353">
                <a:moveTo>
                  <a:pt x="0" y="87735"/>
                </a:moveTo>
                <a:cubicBezTo>
                  <a:pt x="0" y="39280"/>
                  <a:pt x="39280" y="0"/>
                  <a:pt x="87735" y="0"/>
                </a:cubicBezTo>
                <a:lnTo>
                  <a:pt x="1742988" y="0"/>
                </a:lnTo>
                <a:cubicBezTo>
                  <a:pt x="1791443" y="0"/>
                  <a:pt x="1830723" y="39280"/>
                  <a:pt x="1830723" y="87735"/>
                </a:cubicBezTo>
                <a:lnTo>
                  <a:pt x="1830723" y="789618"/>
                </a:lnTo>
                <a:cubicBezTo>
                  <a:pt x="1830723" y="838073"/>
                  <a:pt x="1791443" y="877353"/>
                  <a:pt x="1742988" y="877353"/>
                </a:cubicBezTo>
                <a:lnTo>
                  <a:pt x="87735" y="877353"/>
                </a:lnTo>
                <a:cubicBezTo>
                  <a:pt x="39280" y="877353"/>
                  <a:pt x="0" y="838073"/>
                  <a:pt x="0" y="789618"/>
                </a:cubicBezTo>
                <a:lnTo>
                  <a:pt x="0" y="87735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3327" tIns="113327" rIns="113327" bIns="113327" numCol="1" spcCol="1270" anchor="ctr" anchorCtr="0">
            <a:no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/>
              <a:t>Secondary beam</a:t>
            </a:r>
          </a:p>
        </p:txBody>
      </p:sp>
      <p:sp>
        <p:nvSpPr>
          <p:cNvPr id="11" name="Freeform 10"/>
          <p:cNvSpPr/>
          <p:nvPr/>
        </p:nvSpPr>
        <p:spPr>
          <a:xfrm>
            <a:off x="6009567" y="3079584"/>
            <a:ext cx="2196000" cy="1260000"/>
          </a:xfrm>
          <a:custGeom>
            <a:avLst/>
            <a:gdLst>
              <a:gd name="connsiteX0" fmla="*/ 0 w 805607"/>
              <a:gd name="connsiteY0" fmla="*/ 80561 h 1174899"/>
              <a:gd name="connsiteX1" fmla="*/ 80561 w 805607"/>
              <a:gd name="connsiteY1" fmla="*/ 0 h 1174899"/>
              <a:gd name="connsiteX2" fmla="*/ 725046 w 805607"/>
              <a:gd name="connsiteY2" fmla="*/ 0 h 1174899"/>
              <a:gd name="connsiteX3" fmla="*/ 805607 w 805607"/>
              <a:gd name="connsiteY3" fmla="*/ 80561 h 1174899"/>
              <a:gd name="connsiteX4" fmla="*/ 805607 w 805607"/>
              <a:gd name="connsiteY4" fmla="*/ 1094338 h 1174899"/>
              <a:gd name="connsiteX5" fmla="*/ 725046 w 805607"/>
              <a:gd name="connsiteY5" fmla="*/ 1174899 h 1174899"/>
              <a:gd name="connsiteX6" fmla="*/ 80561 w 805607"/>
              <a:gd name="connsiteY6" fmla="*/ 1174899 h 1174899"/>
              <a:gd name="connsiteX7" fmla="*/ 0 w 805607"/>
              <a:gd name="connsiteY7" fmla="*/ 1094338 h 1174899"/>
              <a:gd name="connsiteX8" fmla="*/ 0 w 805607"/>
              <a:gd name="connsiteY8" fmla="*/ 80561 h 117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5607" h="1174899">
                <a:moveTo>
                  <a:pt x="0" y="80561"/>
                </a:moveTo>
                <a:cubicBezTo>
                  <a:pt x="0" y="36068"/>
                  <a:pt x="36068" y="0"/>
                  <a:pt x="80561" y="0"/>
                </a:cubicBezTo>
                <a:lnTo>
                  <a:pt x="725046" y="0"/>
                </a:lnTo>
                <a:cubicBezTo>
                  <a:pt x="769539" y="0"/>
                  <a:pt x="805607" y="36068"/>
                  <a:pt x="805607" y="80561"/>
                </a:cubicBezTo>
                <a:lnTo>
                  <a:pt x="805607" y="1094338"/>
                </a:lnTo>
                <a:cubicBezTo>
                  <a:pt x="805607" y="1138831"/>
                  <a:pt x="769539" y="1174899"/>
                  <a:pt x="725046" y="1174899"/>
                </a:cubicBezTo>
                <a:lnTo>
                  <a:pt x="80561" y="1174899"/>
                </a:lnTo>
                <a:cubicBezTo>
                  <a:pt x="36068" y="1174899"/>
                  <a:pt x="0" y="1138831"/>
                  <a:pt x="0" y="1094338"/>
                </a:cubicBezTo>
                <a:lnTo>
                  <a:pt x="0" y="80561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175" tIns="92175" rIns="92175" bIns="92175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200" kern="1200" dirty="0" smtClean="0"/>
              <a:t>Target ion sources of ISOL facilities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6003886" y="4502240"/>
            <a:ext cx="2196000" cy="1260000"/>
          </a:xfrm>
          <a:custGeom>
            <a:avLst/>
            <a:gdLst>
              <a:gd name="connsiteX0" fmla="*/ 0 w 674303"/>
              <a:gd name="connsiteY0" fmla="*/ 67430 h 1174946"/>
              <a:gd name="connsiteX1" fmla="*/ 67430 w 674303"/>
              <a:gd name="connsiteY1" fmla="*/ 0 h 1174946"/>
              <a:gd name="connsiteX2" fmla="*/ 606873 w 674303"/>
              <a:gd name="connsiteY2" fmla="*/ 0 h 1174946"/>
              <a:gd name="connsiteX3" fmla="*/ 674303 w 674303"/>
              <a:gd name="connsiteY3" fmla="*/ 67430 h 1174946"/>
              <a:gd name="connsiteX4" fmla="*/ 674303 w 674303"/>
              <a:gd name="connsiteY4" fmla="*/ 1107516 h 1174946"/>
              <a:gd name="connsiteX5" fmla="*/ 606873 w 674303"/>
              <a:gd name="connsiteY5" fmla="*/ 1174946 h 1174946"/>
              <a:gd name="connsiteX6" fmla="*/ 67430 w 674303"/>
              <a:gd name="connsiteY6" fmla="*/ 1174946 h 1174946"/>
              <a:gd name="connsiteX7" fmla="*/ 0 w 674303"/>
              <a:gd name="connsiteY7" fmla="*/ 1107516 h 1174946"/>
              <a:gd name="connsiteX8" fmla="*/ 0 w 674303"/>
              <a:gd name="connsiteY8" fmla="*/ 67430 h 117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4303" h="1174946">
                <a:moveTo>
                  <a:pt x="0" y="67430"/>
                </a:moveTo>
                <a:cubicBezTo>
                  <a:pt x="0" y="30189"/>
                  <a:pt x="30189" y="0"/>
                  <a:pt x="67430" y="0"/>
                </a:cubicBezTo>
                <a:lnTo>
                  <a:pt x="606873" y="0"/>
                </a:lnTo>
                <a:cubicBezTo>
                  <a:pt x="644114" y="0"/>
                  <a:pt x="674303" y="30189"/>
                  <a:pt x="674303" y="67430"/>
                </a:cubicBezTo>
                <a:lnTo>
                  <a:pt x="674303" y="1107516"/>
                </a:lnTo>
                <a:cubicBezTo>
                  <a:pt x="674303" y="1144757"/>
                  <a:pt x="644114" y="1174946"/>
                  <a:pt x="606873" y="1174946"/>
                </a:cubicBezTo>
                <a:lnTo>
                  <a:pt x="67430" y="1174946"/>
                </a:lnTo>
                <a:cubicBezTo>
                  <a:pt x="30189" y="1174946"/>
                  <a:pt x="0" y="1144757"/>
                  <a:pt x="0" y="1107516"/>
                </a:cubicBezTo>
                <a:lnTo>
                  <a:pt x="0" y="67430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8330" tIns="88330" rIns="88330" bIns="8833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200" kern="1200" dirty="0" smtClean="0"/>
              <a:t>Charge breeders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8505" y="6433641"/>
            <a:ext cx="8435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The list is not complete.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245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issues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744" y="1600200"/>
            <a:ext cx="8817493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High voltage</a:t>
            </a:r>
          </a:p>
          <a:p>
            <a:pPr lvl="1"/>
            <a:r>
              <a:rPr lang="en-US" dirty="0" smtClean="0"/>
              <a:t>high voltage cage to enclose the biased elements </a:t>
            </a:r>
          </a:p>
          <a:p>
            <a:pPr lvl="1"/>
            <a:r>
              <a:rPr lang="en-US" dirty="0" smtClean="0"/>
              <a:t>usage of active and passive earthing devices</a:t>
            </a:r>
          </a:p>
          <a:p>
            <a:r>
              <a:rPr lang="en-US" dirty="0" smtClean="0"/>
              <a:t>strong magnetic fields</a:t>
            </a:r>
          </a:p>
          <a:p>
            <a:pPr lvl="1"/>
            <a:r>
              <a:rPr lang="en-US" dirty="0" smtClean="0"/>
              <a:t>permanent magnets cannot be switched off</a:t>
            </a:r>
          </a:p>
          <a:p>
            <a:pPr lvl="1"/>
            <a:r>
              <a:rPr lang="en-US" dirty="0" smtClean="0"/>
              <a:t>careful handling of tools and metals pieces in the vicinity of the magnets</a:t>
            </a:r>
          </a:p>
        </p:txBody>
      </p:sp>
      <p:pic>
        <p:nvPicPr>
          <p:cNvPr id="4" name="Picture 3" descr="keys 0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6800" y="5586163"/>
            <a:ext cx="1440000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sign field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53165" y="5586163"/>
            <a:ext cx="1612307" cy="10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15405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issues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x-rays</a:t>
            </a:r>
          </a:p>
          <a:p>
            <a:pPr lvl="1"/>
            <a:r>
              <a:rPr lang="en-US" dirty="0" smtClean="0"/>
              <a:t>shielding</a:t>
            </a:r>
          </a:p>
          <a:p>
            <a:pPr lvl="1"/>
            <a:r>
              <a:rPr lang="en-US" dirty="0" smtClean="0"/>
              <a:t>dosimetry</a:t>
            </a:r>
          </a:p>
          <a:p>
            <a:pPr lvl="1"/>
            <a:r>
              <a:rPr lang="en-US" dirty="0" smtClean="0"/>
              <a:t>monitoring</a:t>
            </a:r>
          </a:p>
          <a:p>
            <a:r>
              <a:rPr lang="en-US" dirty="0" smtClean="0"/>
              <a:t>microwave radiation/</a:t>
            </a:r>
            <a:br>
              <a:rPr lang="en-US" dirty="0" smtClean="0"/>
            </a:br>
            <a:r>
              <a:rPr lang="en-US" dirty="0" smtClean="0"/>
              <a:t>radiofrequency</a:t>
            </a:r>
          </a:p>
          <a:p>
            <a:pPr lvl="1"/>
            <a:r>
              <a:rPr lang="en-US" dirty="0" smtClean="0"/>
              <a:t>dosimetry</a:t>
            </a:r>
          </a:p>
          <a:p>
            <a:pPr lvl="1"/>
            <a:r>
              <a:rPr lang="en-US" dirty="0" smtClean="0"/>
              <a:t>monitoring</a:t>
            </a:r>
          </a:p>
        </p:txBody>
      </p:sp>
      <p:pic>
        <p:nvPicPr>
          <p:cNvPr id="4" name="Picture 3" descr="radiation alarm 02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216910" y="3824466"/>
            <a:ext cx="2581265" cy="2358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dosimeter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343" y="1600200"/>
            <a:ext cx="1438457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lead sheet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6687" y="1600200"/>
            <a:ext cx="2400000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57864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issues 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access restrictions/limitations</a:t>
            </a:r>
            <a:endParaRPr lang="en-US" dirty="0"/>
          </a:p>
          <a:p>
            <a:r>
              <a:rPr lang="en-US" dirty="0" smtClean="0"/>
              <a:t>protective equipment</a:t>
            </a:r>
          </a:p>
          <a:p>
            <a:r>
              <a:rPr lang="en-US" dirty="0" smtClean="0"/>
              <a:t>working procedures</a:t>
            </a:r>
            <a:endParaRPr lang="en-US" dirty="0"/>
          </a:p>
          <a:p>
            <a:r>
              <a:rPr lang="en-US" dirty="0" smtClean="0"/>
              <a:t>safety rules</a:t>
            </a:r>
            <a:endParaRPr lang="en-US" dirty="0"/>
          </a:p>
          <a:p>
            <a:r>
              <a:rPr lang="en-US" dirty="0" smtClean="0"/>
              <a:t>ALARA principle </a:t>
            </a:r>
            <a:br>
              <a:rPr lang="en-US" dirty="0" smtClean="0"/>
            </a:br>
            <a:r>
              <a:rPr lang="en-US" dirty="0" smtClean="0"/>
              <a:t>(As Low As </a:t>
            </a:r>
            <a:r>
              <a:rPr lang="en-US" u="sng" dirty="0" smtClean="0"/>
              <a:t>Reasonable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Achievable)</a:t>
            </a:r>
            <a:endParaRPr lang="en-US" dirty="0"/>
          </a:p>
        </p:txBody>
      </p:sp>
      <p:pic>
        <p:nvPicPr>
          <p:cNvPr id="4" name="Picture 3" descr="access system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2973" y="3000883"/>
            <a:ext cx="288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8" name="Group 7"/>
          <p:cNvGrpSpPr/>
          <p:nvPr/>
        </p:nvGrpSpPr>
        <p:grpSpPr>
          <a:xfrm>
            <a:off x="5735580" y="5586163"/>
            <a:ext cx="3337200" cy="1080000"/>
            <a:chOff x="5735580" y="4113289"/>
            <a:chExt cx="3337200" cy="1080000"/>
          </a:xfrm>
        </p:grpSpPr>
        <p:pic>
          <p:nvPicPr>
            <p:cNvPr id="5" name="Picture 4" descr="mandatory-helmet-2.gif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35580" y="4113289"/>
              <a:ext cx="1077165" cy="1080000"/>
            </a:xfrm>
            <a:prstGeom prst="rect">
              <a:avLst/>
            </a:prstGeom>
          </p:spPr>
        </p:pic>
        <p:pic>
          <p:nvPicPr>
            <p:cNvPr id="6" name="Picture 5" descr="NoiseAtWork_03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44896" y="4113289"/>
              <a:ext cx="1127531" cy="1080000"/>
            </a:xfrm>
            <a:prstGeom prst="rect">
              <a:avLst/>
            </a:prstGeom>
          </p:spPr>
        </p:pic>
        <p:pic>
          <p:nvPicPr>
            <p:cNvPr id="7" name="Picture 6" descr="Safety-Shoes-PPE-Sign-S-4096.gif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245" t="4289" r="18968" b="6449"/>
            <a:stretch/>
          </p:blipFill>
          <p:spPr>
            <a:xfrm>
              <a:off x="8004577" y="4113289"/>
              <a:ext cx="1068203" cy="1080000"/>
            </a:xfrm>
            <a:prstGeom prst="rect">
              <a:avLst/>
            </a:prstGeom>
          </p:spPr>
        </p:pic>
      </p:grpSp>
      <p:pic>
        <p:nvPicPr>
          <p:cNvPr id="9" name="Picture 8" descr="no clean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2973" y="1417638"/>
            <a:ext cx="1920000" cy="144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0597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99" y="1308100"/>
            <a:ext cx="5745843" cy="55499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coordination in relation with other machines and adaptation to changing schedules is important</a:t>
            </a:r>
          </a:p>
          <a:p>
            <a:r>
              <a:rPr lang="en-US" dirty="0" smtClean="0"/>
              <a:t>the source is the first part to start-up</a:t>
            </a:r>
          </a:p>
          <a:p>
            <a:r>
              <a:rPr lang="en-US" dirty="0" smtClean="0"/>
              <a:t>sequence for a start-up</a:t>
            </a:r>
          </a:p>
          <a:p>
            <a:pPr lvl="1"/>
            <a:r>
              <a:rPr lang="en-US" dirty="0" smtClean="0"/>
              <a:t>hardware preparation, setup</a:t>
            </a:r>
          </a:p>
          <a:p>
            <a:pPr lvl="1"/>
            <a:r>
              <a:rPr lang="en-US" dirty="0" smtClean="0"/>
              <a:t>hardware test</a:t>
            </a:r>
          </a:p>
          <a:p>
            <a:pPr lvl="1"/>
            <a:r>
              <a:rPr lang="en-US" dirty="0" smtClean="0"/>
              <a:t>commissioning without and with beam</a:t>
            </a:r>
          </a:p>
          <a:p>
            <a:pPr lvl="1"/>
            <a:r>
              <a:rPr lang="en-US" dirty="0" smtClean="0"/>
              <a:t>physics run</a:t>
            </a:r>
          </a:p>
          <a:p>
            <a:r>
              <a:rPr lang="en-US" dirty="0" smtClean="0"/>
              <a:t>sometimes switch over time from one element or setting to an other is needed</a:t>
            </a:r>
          </a:p>
          <a:p>
            <a:r>
              <a:rPr lang="en-US" dirty="0" smtClean="0"/>
              <a:t>periods for dedicated machine development time have to be requested (as the source delivers beam to all other machines)</a:t>
            </a:r>
          </a:p>
          <a:p>
            <a:r>
              <a:rPr lang="en-US" dirty="0" smtClean="0"/>
              <a:t>always foresee time for repairs and maintenance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0642" y="1747838"/>
            <a:ext cx="2982888" cy="4221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51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9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46493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2600" dirty="0" smtClean="0"/>
              <a:t>Ion </a:t>
            </a:r>
            <a:r>
              <a:rPr lang="en-US" sz="2600" dirty="0"/>
              <a:t>sources are an essential part of </a:t>
            </a:r>
            <a:r>
              <a:rPr lang="en-US" sz="2600" dirty="0" smtClean="0"/>
              <a:t>an </a:t>
            </a:r>
            <a:r>
              <a:rPr lang="en-US" sz="2600" dirty="0"/>
              <a:t>accelerator </a:t>
            </a:r>
            <a:r>
              <a:rPr lang="en-US" sz="2600" dirty="0" smtClean="0"/>
              <a:t>chain</a:t>
            </a:r>
          </a:p>
          <a:p>
            <a:pPr>
              <a:lnSpc>
                <a:spcPct val="110000"/>
              </a:lnSpc>
            </a:pPr>
            <a:r>
              <a:rPr lang="en-US" sz="2600" dirty="0" smtClean="0"/>
              <a:t>Ion sources have a wide range of application in industry and research</a:t>
            </a:r>
          </a:p>
          <a:p>
            <a:pPr>
              <a:lnSpc>
                <a:spcPct val="110000"/>
              </a:lnSpc>
            </a:pPr>
            <a:r>
              <a:rPr lang="en-US" sz="2600" dirty="0"/>
              <a:t>A</a:t>
            </a:r>
            <a:r>
              <a:rPr lang="en-US" sz="2600" dirty="0" smtClean="0"/>
              <a:t>ll ion </a:t>
            </a:r>
            <a:r>
              <a:rPr lang="en-US" sz="2600" dirty="0"/>
              <a:t>sources have certain limitations that define their field of application, there is no universal </a:t>
            </a:r>
            <a:r>
              <a:rPr lang="en-US" sz="2600" dirty="0" smtClean="0"/>
              <a:t>source</a:t>
            </a:r>
          </a:p>
          <a:p>
            <a:pPr>
              <a:lnSpc>
                <a:spcPct val="110000"/>
              </a:lnSpc>
            </a:pPr>
            <a:r>
              <a:rPr lang="en-US" sz="2600" dirty="0" smtClean="0"/>
              <a:t>Ion sources can create primary or secondary beams in a wide range of charge states and current</a:t>
            </a:r>
          </a:p>
          <a:p>
            <a:pPr>
              <a:lnSpc>
                <a:spcPct val="110000"/>
              </a:lnSpc>
            </a:pPr>
            <a:r>
              <a:rPr lang="en-US" sz="2600" dirty="0" smtClean="0"/>
              <a:t>The </a:t>
            </a:r>
            <a:r>
              <a:rPr lang="en-US" sz="2600" dirty="0"/>
              <a:t>reliability of the source contributes to the availability of a beam from the </a:t>
            </a:r>
            <a:r>
              <a:rPr lang="en-US" sz="2600" dirty="0" smtClean="0"/>
              <a:t>accelerator</a:t>
            </a:r>
          </a:p>
        </p:txBody>
      </p:sp>
    </p:spTree>
    <p:extLst>
      <p:ext uri="{BB962C8B-B14F-4D97-AF65-F5344CB8AC3E}">
        <p14:creationId xmlns:p14="http://schemas.microsoft.com/office/powerpoint/2010/main" val="2635030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289017"/>
          </a:xfrm>
        </p:spPr>
        <p:txBody>
          <a:bodyPr>
            <a:noAutofit/>
          </a:bodyPr>
          <a:lstStyle/>
          <a:p>
            <a:pPr marL="809625" indent="-522288">
              <a:lnSpc>
                <a:spcPct val="150000"/>
              </a:lnSpc>
              <a:buSzPct val="180000"/>
              <a:buBlip>
                <a:blip r:embed="rId3"/>
              </a:buBlip>
            </a:pPr>
            <a:r>
              <a:rPr lang="en-US" sz="1900" dirty="0" smtClean="0"/>
              <a:t>I.G</a:t>
            </a:r>
            <a:r>
              <a:rPr lang="en-US" sz="1900" dirty="0"/>
              <a:t>. Brown (Ed.), The Physics and Technology of Ion Sources, </a:t>
            </a:r>
            <a:r>
              <a:rPr lang="en-US" sz="1900" dirty="0" smtClean="0"/>
              <a:t>Wiley, 2004</a:t>
            </a:r>
            <a:r>
              <a:rPr lang="en-US" sz="1900" dirty="0"/>
              <a:t>.</a:t>
            </a:r>
          </a:p>
          <a:p>
            <a:pPr marL="809625" indent="-522288">
              <a:lnSpc>
                <a:spcPct val="150000"/>
              </a:lnSpc>
              <a:buSzPct val="180000"/>
              <a:buBlip>
                <a:blip r:embed="rId3"/>
              </a:buBlip>
            </a:pPr>
            <a:r>
              <a:rPr lang="en-US" sz="1900" dirty="0" smtClean="0"/>
              <a:t>B</a:t>
            </a:r>
            <a:r>
              <a:rPr lang="en-US" sz="1900" dirty="0"/>
              <a:t>. Wolf (Ed.), Handbook of Ion Sources, CRC Press, 1995.</a:t>
            </a:r>
          </a:p>
          <a:p>
            <a:pPr marL="809625" indent="-522288">
              <a:lnSpc>
                <a:spcPct val="150000"/>
              </a:lnSpc>
              <a:buSzPct val="180000"/>
              <a:buBlip>
                <a:blip r:embed="rId3"/>
              </a:buBlip>
            </a:pPr>
            <a:r>
              <a:rPr lang="en-US" sz="1900" dirty="0" smtClean="0"/>
              <a:t>H</a:t>
            </a:r>
            <a:r>
              <a:rPr lang="en-US" sz="1900" dirty="0"/>
              <a:t>. Zhang, Ion </a:t>
            </a:r>
            <a:r>
              <a:rPr lang="en-US" sz="1900" dirty="0" smtClean="0"/>
              <a:t>Sources</a:t>
            </a:r>
            <a:r>
              <a:rPr lang="en-US" sz="1900" dirty="0"/>
              <a:t>, Springer, 1999</a:t>
            </a:r>
            <a:r>
              <a:rPr lang="en-US" sz="1900" dirty="0" smtClean="0"/>
              <a:t>.</a:t>
            </a:r>
          </a:p>
          <a:p>
            <a:pPr marL="809625" indent="-522288">
              <a:lnSpc>
                <a:spcPct val="150000"/>
              </a:lnSpc>
              <a:buSzPct val="180000"/>
              <a:buBlip>
                <a:blip r:embed="rId3"/>
              </a:buBlip>
            </a:pPr>
            <a:r>
              <a:rPr lang="en-US" sz="1900" dirty="0" smtClean="0"/>
              <a:t>R. Geller, Electron Cyclotron Resonance Ion Sources and ECR Plasmas, IOP Publishing, 1996.</a:t>
            </a:r>
          </a:p>
          <a:p>
            <a:pPr marL="809625" indent="-522288">
              <a:lnSpc>
                <a:spcPct val="150000"/>
              </a:lnSpc>
              <a:buSzPct val="180000"/>
              <a:buBlip>
                <a:blip r:embed="rId3"/>
              </a:buBlip>
            </a:pPr>
            <a:r>
              <a:rPr lang="en-US" sz="1900" dirty="0" smtClean="0"/>
              <a:t>CERN Accelerator School, Ion sources, CERN-2013-007, 2013.</a:t>
            </a:r>
          </a:p>
          <a:p>
            <a:pPr marL="809625" indent="-522288">
              <a:lnSpc>
                <a:spcPct val="150000"/>
              </a:lnSpc>
              <a:buSzPct val="180000"/>
              <a:buBlip>
                <a:blip r:embed="rId3"/>
              </a:buBlip>
            </a:pPr>
            <a:r>
              <a:rPr lang="en-US" sz="1900" dirty="0" smtClean="0"/>
              <a:t>F.F. Chen, Introduction to plasma physics and controlled fusion, </a:t>
            </a:r>
            <a:br>
              <a:rPr lang="en-US" sz="1900" dirty="0" smtClean="0"/>
            </a:br>
            <a:r>
              <a:rPr lang="en-US" sz="1900" dirty="0" smtClean="0"/>
              <a:t>2</a:t>
            </a:r>
            <a:r>
              <a:rPr lang="en-US" sz="1900" baseline="30000" dirty="0" smtClean="0"/>
              <a:t>nd</a:t>
            </a:r>
            <a:r>
              <a:rPr lang="en-US" sz="1900" dirty="0" smtClean="0"/>
              <a:t> ed., Plenum Press, 1984.</a:t>
            </a:r>
          </a:p>
          <a:p>
            <a:pPr marL="809625" indent="-522288">
              <a:lnSpc>
                <a:spcPct val="150000"/>
              </a:lnSpc>
              <a:buSzPct val="180000"/>
              <a:buBlip>
                <a:blip r:embed="rId3"/>
              </a:buBlip>
            </a:pPr>
            <a:r>
              <a:rPr lang="en-US" sz="1900" dirty="0" smtClean="0"/>
              <a:t>L.C. Woods, Physics of Plasmas, Wiley, 2004.</a:t>
            </a:r>
          </a:p>
        </p:txBody>
      </p:sp>
    </p:spTree>
    <p:extLst>
      <p:ext uri="{BB962C8B-B14F-4D97-AF65-F5344CB8AC3E}">
        <p14:creationId xmlns:p14="http://schemas.microsoft.com/office/powerpoint/2010/main" val="3812045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DSC_7626 as Smart Object-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919" y="490138"/>
            <a:ext cx="8838163" cy="5877724"/>
          </a:xfrm>
          <a:prstGeom prst="rect">
            <a:avLst/>
          </a:prstGeom>
          <a:ln>
            <a:noFill/>
          </a:ln>
          <a:effectLst>
            <a:outerShdw blurRad="457200" dist="254000" dir="2700000" algn="tl" rotWithShape="0">
              <a:srgbClr val="333333">
                <a:alpha val="42000"/>
              </a:srgbClr>
            </a:outerShd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70500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ion source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Electron cyclotron resonance ion source (ECRIS)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Electron beam ion source (EBIS)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Laser ion source (LIS)</a:t>
            </a:r>
          </a:p>
          <a:p>
            <a:pPr>
              <a:lnSpc>
                <a:spcPct val="120000"/>
              </a:lnSpc>
            </a:pPr>
            <a:r>
              <a:rPr lang="en-US" dirty="0" err="1" smtClean="0"/>
              <a:t>Duoplasmatron</a:t>
            </a:r>
            <a:r>
              <a:rPr lang="en-US" dirty="0" smtClean="0"/>
              <a:t> 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Penning ion source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RF ion sources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Metal vapor vacuum arc ion source (MEVVA)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Liquid metal ion sources</a:t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388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Why do we have to speak </a:t>
            </a:r>
            <a:br>
              <a:rPr lang="en-US" sz="3600" dirty="0" smtClean="0"/>
            </a:br>
            <a:r>
              <a:rPr lang="en-US" sz="3600" dirty="0" smtClean="0"/>
              <a:t>about ion sources?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94585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ym typeface="Wingdings"/>
              </a:rPr>
              <a:t>T</a:t>
            </a:r>
            <a:r>
              <a:rPr lang="en-US" sz="2400" dirty="0" smtClean="0">
                <a:sym typeface="Wingdings"/>
              </a:rPr>
              <a:t>he ion source is an essential part of an accelerator.</a:t>
            </a:r>
            <a:endParaRPr lang="en-US" sz="2400" dirty="0" smtClean="0"/>
          </a:p>
          <a:p>
            <a:pPr>
              <a:lnSpc>
                <a:spcPct val="120000"/>
              </a:lnSpc>
            </a:pPr>
            <a:r>
              <a:rPr lang="en-US" sz="2400" dirty="0"/>
              <a:t>I</a:t>
            </a:r>
            <a:r>
              <a:rPr lang="en-US" sz="2400" dirty="0" smtClean="0"/>
              <a:t>t is important to understand the limitations of the source</a:t>
            </a:r>
            <a:br>
              <a:rPr lang="en-US" sz="2400" dirty="0" smtClean="0"/>
            </a:br>
            <a:r>
              <a:rPr lang="en-US" sz="2400" dirty="0" smtClean="0"/>
              <a:t>(beam properties</a:t>
            </a:r>
            <a:r>
              <a:rPr lang="en-US" sz="2400" dirty="0"/>
              <a:t>, </a:t>
            </a:r>
            <a:r>
              <a:rPr lang="en-US" sz="2400" dirty="0" smtClean="0"/>
              <a:t>reliability, </a:t>
            </a:r>
            <a:r>
              <a:rPr lang="en-US" sz="2400" dirty="0"/>
              <a:t>life </a:t>
            </a:r>
            <a:r>
              <a:rPr lang="en-US" sz="2400" dirty="0" smtClean="0"/>
              <a:t>time).</a:t>
            </a:r>
            <a:endParaRPr lang="en-US" sz="2400" dirty="0"/>
          </a:p>
          <a:p>
            <a:pPr>
              <a:lnSpc>
                <a:spcPct val="120000"/>
              </a:lnSpc>
            </a:pPr>
            <a:r>
              <a:rPr lang="en-US" sz="2400" dirty="0" smtClean="0"/>
              <a:t>Accelerator experts tend to forget these limitations and try to shift their problems towards the source.</a:t>
            </a:r>
          </a:p>
          <a:p>
            <a:pPr>
              <a:lnSpc>
                <a:spcPct val="120000"/>
              </a:lnSpc>
            </a:pPr>
            <a:r>
              <a:rPr lang="en-US" sz="2400" dirty="0"/>
              <a:t>A</a:t>
            </a:r>
            <a:r>
              <a:rPr lang="en-US" sz="2400" dirty="0" smtClean="0"/>
              <a:t> basic knowledge of the source can help during the operation and is essential for designing an accelerator </a:t>
            </a:r>
            <a:br>
              <a:rPr lang="en-US" sz="2400" dirty="0" smtClean="0"/>
            </a:br>
            <a:r>
              <a:rPr lang="en-US" sz="2400" dirty="0" smtClean="0"/>
              <a:t>(to find compromises between wishes and reality).</a:t>
            </a:r>
          </a:p>
          <a:p>
            <a:pPr>
              <a:lnSpc>
                <a:spcPct val="120000"/>
              </a:lnSpc>
            </a:pPr>
            <a:r>
              <a:rPr lang="en-US" sz="2400" dirty="0"/>
              <a:t>I</a:t>
            </a:r>
            <a:r>
              <a:rPr lang="en-US" sz="2400" dirty="0" smtClean="0"/>
              <a:t>t is always good to know where the source is located and who the specialists are.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41137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W</a:t>
            </a:r>
            <a:r>
              <a:rPr lang="en-US" dirty="0" smtClean="0"/>
              <a:t>hat </a:t>
            </a:r>
            <a:r>
              <a:rPr lang="en-US" dirty="0"/>
              <a:t>will this lecture provide?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30195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some </a:t>
            </a:r>
            <a:r>
              <a:rPr lang="en-US" dirty="0"/>
              <a:t>basic principles of </a:t>
            </a:r>
            <a:r>
              <a:rPr lang="en-US" dirty="0" smtClean="0"/>
              <a:t>ion production and beam extraction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 smtClean="0"/>
              <a:t>some </a:t>
            </a:r>
            <a:r>
              <a:rPr lang="en-US" dirty="0"/>
              <a:t>examples of </a:t>
            </a:r>
            <a:r>
              <a:rPr lang="en-US" dirty="0" smtClean="0"/>
              <a:t>ion </a:t>
            </a:r>
            <a:r>
              <a:rPr lang="en-US" dirty="0"/>
              <a:t>sources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only </a:t>
            </a:r>
            <a:r>
              <a:rPr lang="en-US" dirty="0"/>
              <a:t>a limited number of formulas and values, because this could be easily found in any text book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11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30000"/>
              </a:lnSpc>
            </a:pPr>
            <a:r>
              <a:rPr lang="en-US" dirty="0"/>
              <a:t>What can this lecture not provide?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33441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sz="3500" dirty="0" smtClean="0"/>
              <a:t>the </a:t>
            </a:r>
            <a:r>
              <a:rPr lang="en-US" sz="3500" dirty="0"/>
              <a:t>complete theory of </a:t>
            </a:r>
            <a:r>
              <a:rPr lang="en-US" sz="3500" dirty="0" smtClean="0"/>
              <a:t>plasmas, </a:t>
            </a:r>
            <a:br>
              <a:rPr lang="en-US" sz="3500" dirty="0" smtClean="0"/>
            </a:br>
            <a:r>
              <a:rPr lang="en-US" sz="3500" dirty="0" smtClean="0"/>
              <a:t>ion production and beam extraction</a:t>
            </a:r>
            <a:endParaRPr lang="en-US" sz="3500" dirty="0"/>
          </a:p>
          <a:p>
            <a:pPr>
              <a:lnSpc>
                <a:spcPct val="120000"/>
              </a:lnSpc>
            </a:pPr>
            <a:r>
              <a:rPr lang="en-US" sz="3500" dirty="0" smtClean="0"/>
              <a:t>the </a:t>
            </a:r>
            <a:r>
              <a:rPr lang="en-US" sz="3500" dirty="0"/>
              <a:t>complete overview of all </a:t>
            </a:r>
            <a:r>
              <a:rPr lang="en-US" sz="3500" dirty="0" smtClean="0"/>
              <a:t>types of ion sources and their technical background</a:t>
            </a:r>
          </a:p>
          <a:p>
            <a:pPr>
              <a:lnSpc>
                <a:spcPct val="120000"/>
              </a:lnSpc>
            </a:pPr>
            <a:r>
              <a:rPr lang="en-US" sz="3500" dirty="0" smtClean="0"/>
              <a:t>in</a:t>
            </a:r>
            <a:r>
              <a:rPr lang="en-US" sz="3500" dirty="0"/>
              <a:t>-depth explanations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3000" dirty="0" smtClean="0"/>
              <a:t/>
            </a:r>
            <a:br>
              <a:rPr lang="en-US" sz="30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0" indent="0">
              <a:lnSpc>
                <a:spcPct val="130000"/>
              </a:lnSpc>
              <a:buNone/>
            </a:pP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For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more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information </a:t>
            </a: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see the books listed in </a:t>
            </a:r>
            <a:r>
              <a:rPr lang="en-US" sz="2400" dirty="0" smtClean="0">
                <a:solidFill>
                  <a:schemeClr val="bg1">
                    <a:lumMod val="75000"/>
                  </a:schemeClr>
                </a:solidFill>
              </a:rPr>
              <a:t>the bibliography.</a:t>
            </a:r>
            <a:endParaRPr lang="en-US" sz="2400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872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this lecture</a:t>
            </a:r>
            <a:endParaRPr lang="en-US" dirty="0"/>
          </a:p>
        </p:txBody>
      </p:sp>
      <p:sp>
        <p:nvSpPr>
          <p:cNvPr id="4" name="Freeform 3"/>
          <p:cNvSpPr/>
          <p:nvPr/>
        </p:nvSpPr>
        <p:spPr>
          <a:xfrm>
            <a:off x="134334" y="4436833"/>
            <a:ext cx="1468181" cy="882778"/>
          </a:xfrm>
          <a:custGeom>
            <a:avLst/>
            <a:gdLst>
              <a:gd name="connsiteX0" fmla="*/ 0 w 1468181"/>
              <a:gd name="connsiteY0" fmla="*/ 88278 h 882778"/>
              <a:gd name="connsiteX1" fmla="*/ 88278 w 1468181"/>
              <a:gd name="connsiteY1" fmla="*/ 0 h 882778"/>
              <a:gd name="connsiteX2" fmla="*/ 1379903 w 1468181"/>
              <a:gd name="connsiteY2" fmla="*/ 0 h 882778"/>
              <a:gd name="connsiteX3" fmla="*/ 1468181 w 1468181"/>
              <a:gd name="connsiteY3" fmla="*/ 88278 h 882778"/>
              <a:gd name="connsiteX4" fmla="*/ 1468181 w 1468181"/>
              <a:gd name="connsiteY4" fmla="*/ 794500 h 882778"/>
              <a:gd name="connsiteX5" fmla="*/ 1379903 w 1468181"/>
              <a:gd name="connsiteY5" fmla="*/ 882778 h 882778"/>
              <a:gd name="connsiteX6" fmla="*/ 88278 w 1468181"/>
              <a:gd name="connsiteY6" fmla="*/ 882778 h 882778"/>
              <a:gd name="connsiteX7" fmla="*/ 0 w 1468181"/>
              <a:gd name="connsiteY7" fmla="*/ 794500 h 882778"/>
              <a:gd name="connsiteX8" fmla="*/ 0 w 1468181"/>
              <a:gd name="connsiteY8" fmla="*/ 88278 h 882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8181" h="882778">
                <a:moveTo>
                  <a:pt x="0" y="88278"/>
                </a:moveTo>
                <a:cubicBezTo>
                  <a:pt x="0" y="39523"/>
                  <a:pt x="39523" y="0"/>
                  <a:pt x="88278" y="0"/>
                </a:cubicBezTo>
                <a:lnTo>
                  <a:pt x="1379903" y="0"/>
                </a:lnTo>
                <a:cubicBezTo>
                  <a:pt x="1428658" y="0"/>
                  <a:pt x="1468181" y="39523"/>
                  <a:pt x="1468181" y="88278"/>
                </a:cubicBezTo>
                <a:lnTo>
                  <a:pt x="1468181" y="794500"/>
                </a:lnTo>
                <a:cubicBezTo>
                  <a:pt x="1468181" y="843255"/>
                  <a:pt x="1428658" y="882778"/>
                  <a:pt x="1379903" y="882778"/>
                </a:cubicBezTo>
                <a:lnTo>
                  <a:pt x="88278" y="882778"/>
                </a:lnTo>
                <a:cubicBezTo>
                  <a:pt x="39523" y="882778"/>
                  <a:pt x="0" y="843255"/>
                  <a:pt x="0" y="794500"/>
                </a:cubicBezTo>
                <a:lnTo>
                  <a:pt x="0" y="88278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2240" tIns="142240" rIns="142240" bIns="371034" numCol="1" spcCol="1270" anchor="t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 smtClean="0"/>
              <a:t>Atomic physics</a:t>
            </a:r>
            <a:endParaRPr lang="en-US" sz="2000" kern="1200" dirty="0"/>
          </a:p>
        </p:txBody>
      </p:sp>
      <p:sp>
        <p:nvSpPr>
          <p:cNvPr id="6" name="Freeform 5"/>
          <p:cNvSpPr/>
          <p:nvPr/>
        </p:nvSpPr>
        <p:spPr>
          <a:xfrm>
            <a:off x="434753" y="5207431"/>
            <a:ext cx="1831403" cy="1529161"/>
          </a:xfrm>
          <a:custGeom>
            <a:avLst/>
            <a:gdLst>
              <a:gd name="connsiteX0" fmla="*/ 0 w 1468181"/>
              <a:gd name="connsiteY0" fmla="*/ 146818 h 2936250"/>
              <a:gd name="connsiteX1" fmla="*/ 146818 w 1468181"/>
              <a:gd name="connsiteY1" fmla="*/ 0 h 2936250"/>
              <a:gd name="connsiteX2" fmla="*/ 1321363 w 1468181"/>
              <a:gd name="connsiteY2" fmla="*/ 0 h 2936250"/>
              <a:gd name="connsiteX3" fmla="*/ 1468181 w 1468181"/>
              <a:gd name="connsiteY3" fmla="*/ 146818 h 2936250"/>
              <a:gd name="connsiteX4" fmla="*/ 1468181 w 1468181"/>
              <a:gd name="connsiteY4" fmla="*/ 2789432 h 2936250"/>
              <a:gd name="connsiteX5" fmla="*/ 1321363 w 1468181"/>
              <a:gd name="connsiteY5" fmla="*/ 2936250 h 2936250"/>
              <a:gd name="connsiteX6" fmla="*/ 146818 w 1468181"/>
              <a:gd name="connsiteY6" fmla="*/ 2936250 h 2936250"/>
              <a:gd name="connsiteX7" fmla="*/ 0 w 1468181"/>
              <a:gd name="connsiteY7" fmla="*/ 2789432 h 2936250"/>
              <a:gd name="connsiteX8" fmla="*/ 0 w 1468181"/>
              <a:gd name="connsiteY8" fmla="*/ 146818 h 293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8181" h="2936250">
                <a:moveTo>
                  <a:pt x="0" y="146818"/>
                </a:moveTo>
                <a:cubicBezTo>
                  <a:pt x="0" y="65733"/>
                  <a:pt x="65733" y="0"/>
                  <a:pt x="146818" y="0"/>
                </a:cubicBezTo>
                <a:lnTo>
                  <a:pt x="1321363" y="0"/>
                </a:lnTo>
                <a:cubicBezTo>
                  <a:pt x="1402448" y="0"/>
                  <a:pt x="1468181" y="65733"/>
                  <a:pt x="1468181" y="146818"/>
                </a:cubicBezTo>
                <a:lnTo>
                  <a:pt x="1468181" y="2789432"/>
                </a:lnTo>
                <a:cubicBezTo>
                  <a:pt x="1468181" y="2870517"/>
                  <a:pt x="1402448" y="2936250"/>
                  <a:pt x="1321363" y="2936250"/>
                </a:cubicBezTo>
                <a:lnTo>
                  <a:pt x="146818" y="2936250"/>
                </a:lnTo>
                <a:cubicBezTo>
                  <a:pt x="65733" y="2936250"/>
                  <a:pt x="0" y="2870517"/>
                  <a:pt x="0" y="2789432"/>
                </a:cubicBezTo>
                <a:lnTo>
                  <a:pt x="0" y="146818"/>
                </a:lnTo>
                <a:close/>
              </a:path>
            </a:pathLst>
          </a:custGeom>
        </p:spPr>
        <p:style>
          <a:lnRef idx="1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lt2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5242" tIns="185242" rIns="185242" bIns="185242" numCol="1" spcCol="1270" anchor="t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/>
              <a:t>Rate equation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/>
              <a:t>Atomic processes</a:t>
            </a:r>
            <a:endParaRPr lang="en-US" sz="2000" kern="1200" dirty="0"/>
          </a:p>
        </p:txBody>
      </p:sp>
      <p:sp>
        <p:nvSpPr>
          <p:cNvPr id="7" name="Freeform 6"/>
          <p:cNvSpPr/>
          <p:nvPr/>
        </p:nvSpPr>
        <p:spPr>
          <a:xfrm rot="19899363">
            <a:off x="1686840" y="4097196"/>
            <a:ext cx="552791" cy="365595"/>
          </a:xfrm>
          <a:custGeom>
            <a:avLst/>
            <a:gdLst>
              <a:gd name="connsiteX0" fmla="*/ 0 w 945517"/>
              <a:gd name="connsiteY0" fmla="*/ 73119 h 365595"/>
              <a:gd name="connsiteX1" fmla="*/ 762720 w 945517"/>
              <a:gd name="connsiteY1" fmla="*/ 73119 h 365595"/>
              <a:gd name="connsiteX2" fmla="*/ 762720 w 945517"/>
              <a:gd name="connsiteY2" fmla="*/ 0 h 365595"/>
              <a:gd name="connsiteX3" fmla="*/ 945517 w 945517"/>
              <a:gd name="connsiteY3" fmla="*/ 182798 h 365595"/>
              <a:gd name="connsiteX4" fmla="*/ 762720 w 945517"/>
              <a:gd name="connsiteY4" fmla="*/ 365595 h 365595"/>
              <a:gd name="connsiteX5" fmla="*/ 762720 w 945517"/>
              <a:gd name="connsiteY5" fmla="*/ 292476 h 365595"/>
              <a:gd name="connsiteX6" fmla="*/ 0 w 945517"/>
              <a:gd name="connsiteY6" fmla="*/ 292476 h 365595"/>
              <a:gd name="connsiteX7" fmla="*/ 0 w 945517"/>
              <a:gd name="connsiteY7" fmla="*/ 73119 h 365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5517" h="365595">
                <a:moveTo>
                  <a:pt x="0" y="73119"/>
                </a:moveTo>
                <a:lnTo>
                  <a:pt x="762720" y="73119"/>
                </a:lnTo>
                <a:lnTo>
                  <a:pt x="762720" y="0"/>
                </a:lnTo>
                <a:lnTo>
                  <a:pt x="945517" y="182798"/>
                </a:lnTo>
                <a:lnTo>
                  <a:pt x="762720" y="365595"/>
                </a:lnTo>
                <a:lnTo>
                  <a:pt x="762720" y="292476"/>
                </a:lnTo>
                <a:lnTo>
                  <a:pt x="0" y="292476"/>
                </a:lnTo>
                <a:lnTo>
                  <a:pt x="0" y="73119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73118" rIns="109678" bIns="73119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600" kern="1200"/>
          </a:p>
        </p:txBody>
      </p:sp>
      <p:sp>
        <p:nvSpPr>
          <p:cNvPr id="8" name="Freeform 7"/>
          <p:cNvSpPr/>
          <p:nvPr/>
        </p:nvSpPr>
        <p:spPr>
          <a:xfrm>
            <a:off x="2319495" y="3335032"/>
            <a:ext cx="1468181" cy="882778"/>
          </a:xfrm>
          <a:custGeom>
            <a:avLst/>
            <a:gdLst>
              <a:gd name="connsiteX0" fmla="*/ 0 w 1468181"/>
              <a:gd name="connsiteY0" fmla="*/ 88278 h 882778"/>
              <a:gd name="connsiteX1" fmla="*/ 88278 w 1468181"/>
              <a:gd name="connsiteY1" fmla="*/ 0 h 882778"/>
              <a:gd name="connsiteX2" fmla="*/ 1379903 w 1468181"/>
              <a:gd name="connsiteY2" fmla="*/ 0 h 882778"/>
              <a:gd name="connsiteX3" fmla="*/ 1468181 w 1468181"/>
              <a:gd name="connsiteY3" fmla="*/ 88278 h 882778"/>
              <a:gd name="connsiteX4" fmla="*/ 1468181 w 1468181"/>
              <a:gd name="connsiteY4" fmla="*/ 794500 h 882778"/>
              <a:gd name="connsiteX5" fmla="*/ 1379903 w 1468181"/>
              <a:gd name="connsiteY5" fmla="*/ 882778 h 882778"/>
              <a:gd name="connsiteX6" fmla="*/ 88278 w 1468181"/>
              <a:gd name="connsiteY6" fmla="*/ 882778 h 882778"/>
              <a:gd name="connsiteX7" fmla="*/ 0 w 1468181"/>
              <a:gd name="connsiteY7" fmla="*/ 794500 h 882778"/>
              <a:gd name="connsiteX8" fmla="*/ 0 w 1468181"/>
              <a:gd name="connsiteY8" fmla="*/ 88278 h 882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8181" h="882778">
                <a:moveTo>
                  <a:pt x="0" y="88278"/>
                </a:moveTo>
                <a:cubicBezTo>
                  <a:pt x="0" y="39523"/>
                  <a:pt x="39523" y="0"/>
                  <a:pt x="88278" y="0"/>
                </a:cubicBezTo>
                <a:lnTo>
                  <a:pt x="1379903" y="0"/>
                </a:lnTo>
                <a:cubicBezTo>
                  <a:pt x="1428658" y="0"/>
                  <a:pt x="1468181" y="39523"/>
                  <a:pt x="1468181" y="88278"/>
                </a:cubicBezTo>
                <a:lnTo>
                  <a:pt x="1468181" y="794500"/>
                </a:lnTo>
                <a:cubicBezTo>
                  <a:pt x="1468181" y="843255"/>
                  <a:pt x="1428658" y="882778"/>
                  <a:pt x="1379903" y="882778"/>
                </a:cubicBezTo>
                <a:lnTo>
                  <a:pt x="88278" y="882778"/>
                </a:lnTo>
                <a:cubicBezTo>
                  <a:pt x="39523" y="882778"/>
                  <a:pt x="0" y="843255"/>
                  <a:pt x="0" y="794500"/>
                </a:cubicBezTo>
                <a:lnTo>
                  <a:pt x="0" y="88278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2240" tIns="142240" rIns="142240" bIns="371034" numCol="1" spcCol="1270" anchor="t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 smtClean="0"/>
              <a:t>Plasma physics</a:t>
            </a:r>
          </a:p>
        </p:txBody>
      </p:sp>
      <p:sp>
        <p:nvSpPr>
          <p:cNvPr id="9" name="Freeform 8"/>
          <p:cNvSpPr/>
          <p:nvPr/>
        </p:nvSpPr>
        <p:spPr>
          <a:xfrm>
            <a:off x="2619913" y="4111642"/>
            <a:ext cx="2070272" cy="1519269"/>
          </a:xfrm>
          <a:custGeom>
            <a:avLst/>
            <a:gdLst>
              <a:gd name="connsiteX0" fmla="*/ 0 w 1468181"/>
              <a:gd name="connsiteY0" fmla="*/ 146818 h 2936250"/>
              <a:gd name="connsiteX1" fmla="*/ 146818 w 1468181"/>
              <a:gd name="connsiteY1" fmla="*/ 0 h 2936250"/>
              <a:gd name="connsiteX2" fmla="*/ 1321363 w 1468181"/>
              <a:gd name="connsiteY2" fmla="*/ 0 h 2936250"/>
              <a:gd name="connsiteX3" fmla="*/ 1468181 w 1468181"/>
              <a:gd name="connsiteY3" fmla="*/ 146818 h 2936250"/>
              <a:gd name="connsiteX4" fmla="*/ 1468181 w 1468181"/>
              <a:gd name="connsiteY4" fmla="*/ 2789432 h 2936250"/>
              <a:gd name="connsiteX5" fmla="*/ 1321363 w 1468181"/>
              <a:gd name="connsiteY5" fmla="*/ 2936250 h 2936250"/>
              <a:gd name="connsiteX6" fmla="*/ 146818 w 1468181"/>
              <a:gd name="connsiteY6" fmla="*/ 2936250 h 2936250"/>
              <a:gd name="connsiteX7" fmla="*/ 0 w 1468181"/>
              <a:gd name="connsiteY7" fmla="*/ 2789432 h 2936250"/>
              <a:gd name="connsiteX8" fmla="*/ 0 w 1468181"/>
              <a:gd name="connsiteY8" fmla="*/ 146818 h 293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8181" h="2936250">
                <a:moveTo>
                  <a:pt x="0" y="146818"/>
                </a:moveTo>
                <a:cubicBezTo>
                  <a:pt x="0" y="65733"/>
                  <a:pt x="65733" y="0"/>
                  <a:pt x="146818" y="0"/>
                </a:cubicBezTo>
                <a:lnTo>
                  <a:pt x="1321363" y="0"/>
                </a:lnTo>
                <a:cubicBezTo>
                  <a:pt x="1402448" y="0"/>
                  <a:pt x="1468181" y="65733"/>
                  <a:pt x="1468181" y="146818"/>
                </a:cubicBezTo>
                <a:lnTo>
                  <a:pt x="1468181" y="2789432"/>
                </a:lnTo>
                <a:cubicBezTo>
                  <a:pt x="1468181" y="2870517"/>
                  <a:pt x="1402448" y="2936250"/>
                  <a:pt x="1321363" y="2936250"/>
                </a:cubicBezTo>
                <a:lnTo>
                  <a:pt x="146818" y="2936250"/>
                </a:lnTo>
                <a:cubicBezTo>
                  <a:pt x="65733" y="2936250"/>
                  <a:pt x="0" y="2870517"/>
                  <a:pt x="0" y="2789432"/>
                </a:cubicBezTo>
                <a:lnTo>
                  <a:pt x="0" y="146818"/>
                </a:lnTo>
                <a:close/>
              </a:path>
            </a:pathLst>
          </a:custGeom>
        </p:spPr>
        <p:style>
          <a:lnRef idx="1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lt2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5242" tIns="185242" rIns="185242" bIns="185242" numCol="1" spcCol="1270" anchor="t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/>
              <a:t>Plasma parameters</a:t>
            </a:r>
            <a:endParaRPr lang="en-US" sz="2000" kern="1200" dirty="0"/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/>
              <a:t>Particle processes</a:t>
            </a:r>
            <a:endParaRPr lang="en-US" sz="2000" kern="1200" dirty="0"/>
          </a:p>
        </p:txBody>
      </p:sp>
      <p:sp>
        <p:nvSpPr>
          <p:cNvPr id="10" name="Freeform 9"/>
          <p:cNvSpPr/>
          <p:nvPr/>
        </p:nvSpPr>
        <p:spPr>
          <a:xfrm rot="19920000">
            <a:off x="3896565" y="3034280"/>
            <a:ext cx="846100" cy="365595"/>
          </a:xfrm>
          <a:custGeom>
            <a:avLst/>
            <a:gdLst>
              <a:gd name="connsiteX0" fmla="*/ 0 w 846100"/>
              <a:gd name="connsiteY0" fmla="*/ 73119 h 365595"/>
              <a:gd name="connsiteX1" fmla="*/ 663303 w 846100"/>
              <a:gd name="connsiteY1" fmla="*/ 73119 h 365595"/>
              <a:gd name="connsiteX2" fmla="*/ 663303 w 846100"/>
              <a:gd name="connsiteY2" fmla="*/ 0 h 365595"/>
              <a:gd name="connsiteX3" fmla="*/ 846100 w 846100"/>
              <a:gd name="connsiteY3" fmla="*/ 182798 h 365595"/>
              <a:gd name="connsiteX4" fmla="*/ 663303 w 846100"/>
              <a:gd name="connsiteY4" fmla="*/ 365595 h 365595"/>
              <a:gd name="connsiteX5" fmla="*/ 663303 w 846100"/>
              <a:gd name="connsiteY5" fmla="*/ 292476 h 365595"/>
              <a:gd name="connsiteX6" fmla="*/ 0 w 846100"/>
              <a:gd name="connsiteY6" fmla="*/ 292476 h 365595"/>
              <a:gd name="connsiteX7" fmla="*/ 0 w 846100"/>
              <a:gd name="connsiteY7" fmla="*/ 73119 h 365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6100" h="365595">
                <a:moveTo>
                  <a:pt x="0" y="73119"/>
                </a:moveTo>
                <a:lnTo>
                  <a:pt x="663303" y="73119"/>
                </a:lnTo>
                <a:lnTo>
                  <a:pt x="663303" y="0"/>
                </a:lnTo>
                <a:lnTo>
                  <a:pt x="846100" y="182798"/>
                </a:lnTo>
                <a:lnTo>
                  <a:pt x="663303" y="365595"/>
                </a:lnTo>
                <a:lnTo>
                  <a:pt x="663303" y="292476"/>
                </a:lnTo>
                <a:lnTo>
                  <a:pt x="0" y="292476"/>
                </a:lnTo>
                <a:lnTo>
                  <a:pt x="0" y="73119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73118" rIns="109678" bIns="73119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600" kern="1200"/>
          </a:p>
        </p:txBody>
      </p:sp>
      <p:sp>
        <p:nvSpPr>
          <p:cNvPr id="11" name="Freeform 10"/>
          <p:cNvSpPr/>
          <p:nvPr/>
        </p:nvSpPr>
        <p:spPr>
          <a:xfrm>
            <a:off x="4852048" y="2398484"/>
            <a:ext cx="1468181" cy="882778"/>
          </a:xfrm>
          <a:custGeom>
            <a:avLst/>
            <a:gdLst>
              <a:gd name="connsiteX0" fmla="*/ 0 w 1468181"/>
              <a:gd name="connsiteY0" fmla="*/ 88278 h 882778"/>
              <a:gd name="connsiteX1" fmla="*/ 88278 w 1468181"/>
              <a:gd name="connsiteY1" fmla="*/ 0 h 882778"/>
              <a:gd name="connsiteX2" fmla="*/ 1379903 w 1468181"/>
              <a:gd name="connsiteY2" fmla="*/ 0 h 882778"/>
              <a:gd name="connsiteX3" fmla="*/ 1468181 w 1468181"/>
              <a:gd name="connsiteY3" fmla="*/ 88278 h 882778"/>
              <a:gd name="connsiteX4" fmla="*/ 1468181 w 1468181"/>
              <a:gd name="connsiteY4" fmla="*/ 794500 h 882778"/>
              <a:gd name="connsiteX5" fmla="*/ 1379903 w 1468181"/>
              <a:gd name="connsiteY5" fmla="*/ 882778 h 882778"/>
              <a:gd name="connsiteX6" fmla="*/ 88278 w 1468181"/>
              <a:gd name="connsiteY6" fmla="*/ 882778 h 882778"/>
              <a:gd name="connsiteX7" fmla="*/ 0 w 1468181"/>
              <a:gd name="connsiteY7" fmla="*/ 794500 h 882778"/>
              <a:gd name="connsiteX8" fmla="*/ 0 w 1468181"/>
              <a:gd name="connsiteY8" fmla="*/ 88278 h 882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8181" h="882778">
                <a:moveTo>
                  <a:pt x="0" y="88278"/>
                </a:moveTo>
                <a:cubicBezTo>
                  <a:pt x="0" y="39523"/>
                  <a:pt x="39523" y="0"/>
                  <a:pt x="88278" y="0"/>
                </a:cubicBezTo>
                <a:lnTo>
                  <a:pt x="1379903" y="0"/>
                </a:lnTo>
                <a:cubicBezTo>
                  <a:pt x="1428658" y="0"/>
                  <a:pt x="1468181" y="39523"/>
                  <a:pt x="1468181" y="88278"/>
                </a:cubicBezTo>
                <a:lnTo>
                  <a:pt x="1468181" y="794500"/>
                </a:lnTo>
                <a:cubicBezTo>
                  <a:pt x="1468181" y="843255"/>
                  <a:pt x="1428658" y="882778"/>
                  <a:pt x="1379903" y="882778"/>
                </a:cubicBezTo>
                <a:lnTo>
                  <a:pt x="88278" y="882778"/>
                </a:lnTo>
                <a:cubicBezTo>
                  <a:pt x="39523" y="882778"/>
                  <a:pt x="0" y="843255"/>
                  <a:pt x="0" y="794500"/>
                </a:cubicBezTo>
                <a:lnTo>
                  <a:pt x="0" y="88278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2240" tIns="142240" rIns="142240" bIns="371034" numCol="1" spcCol="1270" anchor="t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 smtClean="0"/>
              <a:t>Source physics</a:t>
            </a:r>
            <a:endParaRPr lang="en-US" sz="2000" kern="1200" dirty="0"/>
          </a:p>
        </p:txBody>
      </p:sp>
      <p:sp>
        <p:nvSpPr>
          <p:cNvPr id="12" name="Freeform 11"/>
          <p:cNvSpPr/>
          <p:nvPr/>
        </p:nvSpPr>
        <p:spPr>
          <a:xfrm>
            <a:off x="5152467" y="3162143"/>
            <a:ext cx="1720708" cy="2129995"/>
          </a:xfrm>
          <a:custGeom>
            <a:avLst/>
            <a:gdLst>
              <a:gd name="connsiteX0" fmla="*/ 0 w 1468181"/>
              <a:gd name="connsiteY0" fmla="*/ 146818 h 2936250"/>
              <a:gd name="connsiteX1" fmla="*/ 146818 w 1468181"/>
              <a:gd name="connsiteY1" fmla="*/ 0 h 2936250"/>
              <a:gd name="connsiteX2" fmla="*/ 1321363 w 1468181"/>
              <a:gd name="connsiteY2" fmla="*/ 0 h 2936250"/>
              <a:gd name="connsiteX3" fmla="*/ 1468181 w 1468181"/>
              <a:gd name="connsiteY3" fmla="*/ 146818 h 2936250"/>
              <a:gd name="connsiteX4" fmla="*/ 1468181 w 1468181"/>
              <a:gd name="connsiteY4" fmla="*/ 2789432 h 2936250"/>
              <a:gd name="connsiteX5" fmla="*/ 1321363 w 1468181"/>
              <a:gd name="connsiteY5" fmla="*/ 2936250 h 2936250"/>
              <a:gd name="connsiteX6" fmla="*/ 146818 w 1468181"/>
              <a:gd name="connsiteY6" fmla="*/ 2936250 h 2936250"/>
              <a:gd name="connsiteX7" fmla="*/ 0 w 1468181"/>
              <a:gd name="connsiteY7" fmla="*/ 2789432 h 2936250"/>
              <a:gd name="connsiteX8" fmla="*/ 0 w 1468181"/>
              <a:gd name="connsiteY8" fmla="*/ 146818 h 293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8181" h="2936250">
                <a:moveTo>
                  <a:pt x="0" y="146818"/>
                </a:moveTo>
                <a:cubicBezTo>
                  <a:pt x="0" y="65733"/>
                  <a:pt x="65733" y="0"/>
                  <a:pt x="146818" y="0"/>
                </a:cubicBezTo>
                <a:lnTo>
                  <a:pt x="1321363" y="0"/>
                </a:lnTo>
                <a:cubicBezTo>
                  <a:pt x="1402448" y="0"/>
                  <a:pt x="1468181" y="65733"/>
                  <a:pt x="1468181" y="146818"/>
                </a:cubicBezTo>
                <a:lnTo>
                  <a:pt x="1468181" y="2789432"/>
                </a:lnTo>
                <a:cubicBezTo>
                  <a:pt x="1468181" y="2870517"/>
                  <a:pt x="1402448" y="2936250"/>
                  <a:pt x="1321363" y="2936250"/>
                </a:cubicBezTo>
                <a:lnTo>
                  <a:pt x="146818" y="2936250"/>
                </a:lnTo>
                <a:cubicBezTo>
                  <a:pt x="65733" y="2936250"/>
                  <a:pt x="0" y="2870517"/>
                  <a:pt x="0" y="2789432"/>
                </a:cubicBezTo>
                <a:lnTo>
                  <a:pt x="0" y="146818"/>
                </a:lnTo>
                <a:close/>
              </a:path>
            </a:pathLst>
          </a:custGeom>
        </p:spPr>
        <p:style>
          <a:lnRef idx="1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lt2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5242" tIns="185242" rIns="185242" bIns="185242" numCol="1" spcCol="1270" anchor="t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/>
              <a:t>Source principle</a:t>
            </a:r>
            <a:endParaRPr lang="en-US" sz="2000" kern="1200" dirty="0"/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/>
              <a:t>Source operation</a:t>
            </a:r>
            <a:endParaRPr lang="en-US" sz="2000" kern="1200" dirty="0"/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/>
              <a:t>Beam extraction</a:t>
            </a:r>
            <a:endParaRPr lang="en-US" sz="2000" kern="1200" dirty="0"/>
          </a:p>
        </p:txBody>
      </p:sp>
      <p:sp>
        <p:nvSpPr>
          <p:cNvPr id="13" name="Freeform 12"/>
          <p:cNvSpPr/>
          <p:nvPr/>
        </p:nvSpPr>
        <p:spPr>
          <a:xfrm rot="19920000">
            <a:off x="6403216" y="2113397"/>
            <a:ext cx="473868" cy="365595"/>
          </a:xfrm>
          <a:custGeom>
            <a:avLst/>
            <a:gdLst>
              <a:gd name="connsiteX0" fmla="*/ 0 w 473868"/>
              <a:gd name="connsiteY0" fmla="*/ 73119 h 365595"/>
              <a:gd name="connsiteX1" fmla="*/ 291071 w 473868"/>
              <a:gd name="connsiteY1" fmla="*/ 73119 h 365595"/>
              <a:gd name="connsiteX2" fmla="*/ 291071 w 473868"/>
              <a:gd name="connsiteY2" fmla="*/ 0 h 365595"/>
              <a:gd name="connsiteX3" fmla="*/ 473868 w 473868"/>
              <a:gd name="connsiteY3" fmla="*/ 182798 h 365595"/>
              <a:gd name="connsiteX4" fmla="*/ 291071 w 473868"/>
              <a:gd name="connsiteY4" fmla="*/ 365595 h 365595"/>
              <a:gd name="connsiteX5" fmla="*/ 291071 w 473868"/>
              <a:gd name="connsiteY5" fmla="*/ 292476 h 365595"/>
              <a:gd name="connsiteX6" fmla="*/ 0 w 473868"/>
              <a:gd name="connsiteY6" fmla="*/ 292476 h 365595"/>
              <a:gd name="connsiteX7" fmla="*/ 0 w 473868"/>
              <a:gd name="connsiteY7" fmla="*/ 73119 h 365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3868" h="365595">
                <a:moveTo>
                  <a:pt x="0" y="73119"/>
                </a:moveTo>
                <a:lnTo>
                  <a:pt x="291071" y="73119"/>
                </a:lnTo>
                <a:lnTo>
                  <a:pt x="291071" y="0"/>
                </a:lnTo>
                <a:lnTo>
                  <a:pt x="473868" y="182798"/>
                </a:lnTo>
                <a:lnTo>
                  <a:pt x="291071" y="365595"/>
                </a:lnTo>
                <a:lnTo>
                  <a:pt x="291071" y="292476"/>
                </a:lnTo>
                <a:lnTo>
                  <a:pt x="0" y="292476"/>
                </a:lnTo>
                <a:lnTo>
                  <a:pt x="0" y="73119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73119" rIns="109677" bIns="73118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600" kern="1200"/>
          </a:p>
        </p:txBody>
      </p:sp>
      <p:sp>
        <p:nvSpPr>
          <p:cNvPr id="14" name="Freeform 13"/>
          <p:cNvSpPr/>
          <p:nvPr/>
        </p:nvSpPr>
        <p:spPr>
          <a:xfrm>
            <a:off x="6960335" y="1600200"/>
            <a:ext cx="1719340" cy="696279"/>
          </a:xfrm>
          <a:custGeom>
            <a:avLst/>
            <a:gdLst>
              <a:gd name="connsiteX0" fmla="*/ 0 w 1468181"/>
              <a:gd name="connsiteY0" fmla="*/ 88278 h 882778"/>
              <a:gd name="connsiteX1" fmla="*/ 88278 w 1468181"/>
              <a:gd name="connsiteY1" fmla="*/ 0 h 882778"/>
              <a:gd name="connsiteX2" fmla="*/ 1379903 w 1468181"/>
              <a:gd name="connsiteY2" fmla="*/ 0 h 882778"/>
              <a:gd name="connsiteX3" fmla="*/ 1468181 w 1468181"/>
              <a:gd name="connsiteY3" fmla="*/ 88278 h 882778"/>
              <a:gd name="connsiteX4" fmla="*/ 1468181 w 1468181"/>
              <a:gd name="connsiteY4" fmla="*/ 794500 h 882778"/>
              <a:gd name="connsiteX5" fmla="*/ 1379903 w 1468181"/>
              <a:gd name="connsiteY5" fmla="*/ 882778 h 882778"/>
              <a:gd name="connsiteX6" fmla="*/ 88278 w 1468181"/>
              <a:gd name="connsiteY6" fmla="*/ 882778 h 882778"/>
              <a:gd name="connsiteX7" fmla="*/ 0 w 1468181"/>
              <a:gd name="connsiteY7" fmla="*/ 794500 h 882778"/>
              <a:gd name="connsiteX8" fmla="*/ 0 w 1468181"/>
              <a:gd name="connsiteY8" fmla="*/ 88278 h 882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8181" h="882778">
                <a:moveTo>
                  <a:pt x="0" y="88278"/>
                </a:moveTo>
                <a:cubicBezTo>
                  <a:pt x="0" y="39523"/>
                  <a:pt x="39523" y="0"/>
                  <a:pt x="88278" y="0"/>
                </a:cubicBezTo>
                <a:lnTo>
                  <a:pt x="1379903" y="0"/>
                </a:lnTo>
                <a:cubicBezTo>
                  <a:pt x="1428658" y="0"/>
                  <a:pt x="1468181" y="39523"/>
                  <a:pt x="1468181" y="88278"/>
                </a:cubicBezTo>
                <a:lnTo>
                  <a:pt x="1468181" y="794500"/>
                </a:lnTo>
                <a:cubicBezTo>
                  <a:pt x="1468181" y="843255"/>
                  <a:pt x="1428658" y="882778"/>
                  <a:pt x="1379903" y="882778"/>
                </a:cubicBezTo>
                <a:lnTo>
                  <a:pt x="88278" y="882778"/>
                </a:lnTo>
                <a:cubicBezTo>
                  <a:pt x="39523" y="882778"/>
                  <a:pt x="0" y="843255"/>
                  <a:pt x="0" y="794500"/>
                </a:cubicBezTo>
                <a:lnTo>
                  <a:pt x="0" y="88278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2240" tIns="142240" rIns="142240" bIns="371034" numCol="1" spcCol="1270" anchor="t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 smtClean="0"/>
              <a:t>Engineering</a:t>
            </a:r>
            <a:endParaRPr lang="en-US" sz="2000" kern="1200" dirty="0"/>
          </a:p>
        </p:txBody>
      </p:sp>
      <p:sp>
        <p:nvSpPr>
          <p:cNvPr id="15" name="Freeform 14"/>
          <p:cNvSpPr/>
          <p:nvPr/>
        </p:nvSpPr>
        <p:spPr>
          <a:xfrm>
            <a:off x="7245257" y="2159507"/>
            <a:ext cx="1769554" cy="1952135"/>
          </a:xfrm>
          <a:custGeom>
            <a:avLst/>
            <a:gdLst>
              <a:gd name="connsiteX0" fmla="*/ 0 w 1468181"/>
              <a:gd name="connsiteY0" fmla="*/ 146818 h 2936250"/>
              <a:gd name="connsiteX1" fmla="*/ 146818 w 1468181"/>
              <a:gd name="connsiteY1" fmla="*/ 0 h 2936250"/>
              <a:gd name="connsiteX2" fmla="*/ 1321363 w 1468181"/>
              <a:gd name="connsiteY2" fmla="*/ 0 h 2936250"/>
              <a:gd name="connsiteX3" fmla="*/ 1468181 w 1468181"/>
              <a:gd name="connsiteY3" fmla="*/ 146818 h 2936250"/>
              <a:gd name="connsiteX4" fmla="*/ 1468181 w 1468181"/>
              <a:gd name="connsiteY4" fmla="*/ 2789432 h 2936250"/>
              <a:gd name="connsiteX5" fmla="*/ 1321363 w 1468181"/>
              <a:gd name="connsiteY5" fmla="*/ 2936250 h 2936250"/>
              <a:gd name="connsiteX6" fmla="*/ 146818 w 1468181"/>
              <a:gd name="connsiteY6" fmla="*/ 2936250 h 2936250"/>
              <a:gd name="connsiteX7" fmla="*/ 0 w 1468181"/>
              <a:gd name="connsiteY7" fmla="*/ 2789432 h 2936250"/>
              <a:gd name="connsiteX8" fmla="*/ 0 w 1468181"/>
              <a:gd name="connsiteY8" fmla="*/ 146818 h 293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8181" h="2936250">
                <a:moveTo>
                  <a:pt x="0" y="146818"/>
                </a:moveTo>
                <a:cubicBezTo>
                  <a:pt x="0" y="65733"/>
                  <a:pt x="65733" y="0"/>
                  <a:pt x="146818" y="0"/>
                </a:cubicBezTo>
                <a:lnTo>
                  <a:pt x="1321363" y="0"/>
                </a:lnTo>
                <a:cubicBezTo>
                  <a:pt x="1402448" y="0"/>
                  <a:pt x="1468181" y="65733"/>
                  <a:pt x="1468181" y="146818"/>
                </a:cubicBezTo>
                <a:lnTo>
                  <a:pt x="1468181" y="2789432"/>
                </a:lnTo>
                <a:cubicBezTo>
                  <a:pt x="1468181" y="2870517"/>
                  <a:pt x="1402448" y="2936250"/>
                  <a:pt x="1321363" y="2936250"/>
                </a:cubicBezTo>
                <a:lnTo>
                  <a:pt x="146818" y="2936250"/>
                </a:lnTo>
                <a:cubicBezTo>
                  <a:pt x="65733" y="2936250"/>
                  <a:pt x="0" y="2870517"/>
                  <a:pt x="0" y="2789432"/>
                </a:cubicBezTo>
                <a:lnTo>
                  <a:pt x="0" y="146818"/>
                </a:lnTo>
                <a:close/>
              </a:path>
            </a:pathLst>
          </a:custGeom>
        </p:spPr>
        <p:style>
          <a:lnRef idx="1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lt2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5242" tIns="185242" rIns="185242" bIns="185242" numCol="1" spcCol="1270" anchor="t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/>
              <a:t>Technical </a:t>
            </a:r>
            <a:r>
              <a:rPr lang="en-US" sz="2000" kern="1200" dirty="0" err="1" smtClean="0"/>
              <a:t>infrastruc-ture</a:t>
            </a:r>
            <a:r>
              <a:rPr lang="en-US" sz="2000" kern="1200" dirty="0" smtClean="0"/>
              <a:t> to operate an ion source</a:t>
            </a:r>
            <a:endParaRPr lang="en-US" sz="2000" kern="1200" dirty="0"/>
          </a:p>
        </p:txBody>
      </p:sp>
    </p:spTree>
    <p:extLst>
      <p:ext uri="{BB962C8B-B14F-4D97-AF65-F5344CB8AC3E}">
        <p14:creationId xmlns:p14="http://schemas.microsoft.com/office/powerpoint/2010/main" val="2825665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Atomic physics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5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98851"/>
            <a:ext cx="8229601" cy="1195402"/>
          </a:xfrm>
        </p:spPr>
        <p:txBody>
          <a:bodyPr>
            <a:noAutofit/>
          </a:bodyPr>
          <a:lstStyle/>
          <a:p>
            <a:r>
              <a:rPr lang="en-US" sz="3200" dirty="0"/>
              <a:t>Basic differential equation concerning the ion production process </a:t>
            </a:r>
            <a:r>
              <a:rPr lang="en-US" sz="3200" dirty="0" smtClean="0"/>
              <a:t>- Rate equation</a:t>
            </a:r>
            <a:endParaRPr lang="en-US" sz="3200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4160104"/>
              </p:ext>
            </p:extLst>
          </p:nvPr>
        </p:nvGraphicFramePr>
        <p:xfrm>
          <a:off x="4895850" y="3517900"/>
          <a:ext cx="2032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4" name="Equation" r:id="rId4" imgW="203200" imgH="342900" progId="Equation.DSMT4">
                  <p:embed/>
                </p:oleObj>
              </mc:Choice>
              <mc:Fallback>
                <p:oleObj name="Equation" r:id="rId4" imgW="203200" imgH="342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95850" y="3517900"/>
                        <a:ext cx="203200" cy="342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57201" y="3424330"/>
            <a:ext cx="82296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200" baseline="-25000" dirty="0" smtClean="0"/>
              <a:t>   </a:t>
            </a:r>
            <a:r>
              <a:rPr lang="en-US" sz="3200" dirty="0" smtClean="0"/>
              <a:t> 		</a:t>
            </a:r>
            <a:r>
              <a:rPr lang="en-US" sz="2800" dirty="0" smtClean="0"/>
              <a:t>– ion density of the charge state </a:t>
            </a:r>
            <a:r>
              <a:rPr lang="en-US" sz="2800" i="1" dirty="0" err="1" smtClean="0">
                <a:latin typeface="Times"/>
                <a:cs typeface="Times"/>
              </a:rPr>
              <a:t>i</a:t>
            </a:r>
            <a:endParaRPr lang="en-US" sz="2800" i="1" dirty="0" smtClean="0">
              <a:latin typeface="Times"/>
              <a:cs typeface="Times"/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  		– cross section going from the charge 			   state </a:t>
            </a:r>
            <a:r>
              <a:rPr lang="en-US" sz="2800" i="1" dirty="0" err="1" smtClean="0">
                <a:latin typeface="Times"/>
                <a:cs typeface="Times"/>
              </a:rPr>
              <a:t>i</a:t>
            </a:r>
            <a:r>
              <a:rPr lang="en-US" sz="2800" dirty="0" smtClean="0"/>
              <a:t> to the charge state </a:t>
            </a:r>
            <a:r>
              <a:rPr lang="en-US" sz="2800" i="1" dirty="0" smtClean="0">
                <a:latin typeface="Times"/>
                <a:cs typeface="Times"/>
              </a:rPr>
              <a:t>i-1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  		– electron current density (                )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  		– ion confinement time</a:t>
            </a:r>
          </a:p>
          <a:p>
            <a:pPr marL="457200" indent="-457200">
              <a:buFont typeface="Arial"/>
              <a:buChar char="•"/>
            </a:pPr>
            <a:endParaRPr lang="en-US" sz="3200" dirty="0" smtClean="0"/>
          </a:p>
          <a:p>
            <a:endParaRPr lang="en-US" sz="32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4857295"/>
              </p:ext>
            </p:extLst>
          </p:nvPr>
        </p:nvGraphicFramePr>
        <p:xfrm>
          <a:off x="908050" y="3515962"/>
          <a:ext cx="2921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5" name="Equation" r:id="rId6" imgW="292100" imgH="444500" progId="Equation.DSMT4">
                  <p:embed/>
                </p:oleObj>
              </mc:Choice>
              <mc:Fallback>
                <p:oleObj name="Equation" r:id="rId6" imgW="292100" imgH="444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08050" y="3515962"/>
                        <a:ext cx="292100" cy="44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1388757"/>
              </p:ext>
            </p:extLst>
          </p:nvPr>
        </p:nvGraphicFramePr>
        <p:xfrm>
          <a:off x="908050" y="3989842"/>
          <a:ext cx="7112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6" name="Equation" r:id="rId8" imgW="711200" imgH="469900" progId="Equation.DSMT4">
                  <p:embed/>
                </p:oleObj>
              </mc:Choice>
              <mc:Fallback>
                <p:oleObj name="Equation" r:id="rId8" imgW="711200" imgH="469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08050" y="3989842"/>
                        <a:ext cx="711200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1840329"/>
              </p:ext>
            </p:extLst>
          </p:nvPr>
        </p:nvGraphicFramePr>
        <p:xfrm>
          <a:off x="908050" y="4826833"/>
          <a:ext cx="3048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7" name="Equation" r:id="rId10" imgW="304800" imgH="444500" progId="Equation.DSMT4">
                  <p:embed/>
                </p:oleObj>
              </mc:Choice>
              <mc:Fallback>
                <p:oleObj name="Equation" r:id="rId10" imgW="304800" imgH="444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908050" y="4826833"/>
                        <a:ext cx="304800" cy="44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0049035"/>
              </p:ext>
            </p:extLst>
          </p:nvPr>
        </p:nvGraphicFramePr>
        <p:xfrm>
          <a:off x="908050" y="5271333"/>
          <a:ext cx="7239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8" name="Equation" r:id="rId12" imgW="723900" imgH="444500" progId="Equation.DSMT4">
                  <p:embed/>
                </p:oleObj>
              </mc:Choice>
              <mc:Fallback>
                <p:oleObj name="Equation" r:id="rId12" imgW="723900" imgH="444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908050" y="5271333"/>
                        <a:ext cx="723900" cy="44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1052923"/>
              </p:ext>
            </p:extLst>
          </p:nvPr>
        </p:nvGraphicFramePr>
        <p:xfrm>
          <a:off x="908050" y="1831975"/>
          <a:ext cx="6034088" cy="1020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89" name="Equation" r:id="rId14" imgW="6299200" imgH="1066800" progId="Equation.3">
                  <p:embed/>
                </p:oleObj>
              </mc:Choice>
              <mc:Fallback>
                <p:oleObj name="Equation" r:id="rId14" imgW="6299200" imgH="1066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908050" y="1831975"/>
                        <a:ext cx="6034088" cy="1020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2219659"/>
              </p:ext>
            </p:extLst>
          </p:nvPr>
        </p:nvGraphicFramePr>
        <p:xfrm>
          <a:off x="6149384" y="4826833"/>
          <a:ext cx="14859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890" name="Equation" r:id="rId16" imgW="1485900" imgH="444500" progId="Equation.DSMT4">
                  <p:embed/>
                </p:oleObj>
              </mc:Choice>
              <mc:Fallback>
                <p:oleObj name="Equation" r:id="rId16" imgW="1485900" imgH="444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6149384" y="4826833"/>
                        <a:ext cx="1485900" cy="44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0759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INtroduction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04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98851"/>
            <a:ext cx="8229601" cy="1195402"/>
          </a:xfrm>
        </p:spPr>
        <p:txBody>
          <a:bodyPr>
            <a:noAutofit/>
          </a:bodyPr>
          <a:lstStyle/>
          <a:p>
            <a:r>
              <a:rPr lang="en-US" sz="3200" dirty="0"/>
              <a:t>Basic differential equation concerning the ion production process </a:t>
            </a:r>
            <a:r>
              <a:rPr lang="en-US" sz="3200" dirty="0" smtClean="0"/>
              <a:t>- Rate equation</a:t>
            </a:r>
            <a:endParaRPr lang="en-US" sz="3200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5471269"/>
              </p:ext>
            </p:extLst>
          </p:nvPr>
        </p:nvGraphicFramePr>
        <p:xfrm>
          <a:off x="4895850" y="3517900"/>
          <a:ext cx="2032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93" name="Equation" r:id="rId4" imgW="203200" imgH="342900" progId="Equation.DSMT4">
                  <p:embed/>
                </p:oleObj>
              </mc:Choice>
              <mc:Fallback>
                <p:oleObj name="Equation" r:id="rId4" imgW="203200" imgH="342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95850" y="3517900"/>
                        <a:ext cx="203200" cy="342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57201" y="3218053"/>
            <a:ext cx="8229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800" dirty="0" smtClean="0"/>
              <a:t>The equation is simplified. Some source and loss terms are missing.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The creation </a:t>
            </a:r>
            <a:r>
              <a:rPr lang="en-US" sz="2800" dirty="0"/>
              <a:t>of higher charge states is a </a:t>
            </a:r>
            <a:r>
              <a:rPr lang="en-US" sz="2800" dirty="0" smtClean="0">
                <a:solidFill>
                  <a:schemeClr val="accent1"/>
                </a:solidFill>
              </a:rPr>
              <a:t>stepwise process</a:t>
            </a:r>
            <a:r>
              <a:rPr lang="en-US" sz="2800" dirty="0" smtClean="0"/>
              <a:t>.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A similar equation describes the evolution of the energy density.</a:t>
            </a: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0363916"/>
              </p:ext>
            </p:extLst>
          </p:nvPr>
        </p:nvGraphicFramePr>
        <p:xfrm>
          <a:off x="908050" y="1831975"/>
          <a:ext cx="6034088" cy="1020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94" name="Equation" r:id="rId6" imgW="6299200" imgH="1066800" progId="Equation.3">
                  <p:embed/>
                </p:oleObj>
              </mc:Choice>
              <mc:Fallback>
                <p:oleObj name="Equation" r:id="rId6" imgW="6299200" imgH="1066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08050" y="1831975"/>
                        <a:ext cx="6034088" cy="1020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079391" y="3218053"/>
            <a:ext cx="16560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Terms of </a:t>
            </a:r>
            <a:r>
              <a:rPr lang="en-US" sz="2000" dirty="0" smtClean="0"/>
              <a:t>ion</a:t>
            </a:r>
            <a:br>
              <a:rPr lang="en-US" sz="2000" dirty="0" smtClean="0"/>
            </a:br>
            <a:r>
              <a:rPr lang="en-US" sz="2000" dirty="0" smtClean="0"/>
              <a:t>production </a:t>
            </a:r>
            <a:endParaRPr lang="en-US" sz="2000" dirty="0"/>
          </a:p>
          <a:p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4706639" y="3218053"/>
            <a:ext cx="16933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Terms of ion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losses</a:t>
            </a:r>
            <a:endParaRPr lang="en-US" sz="2000" dirty="0"/>
          </a:p>
        </p:txBody>
      </p:sp>
      <p:sp>
        <p:nvSpPr>
          <p:cNvPr id="19" name="Oval 18"/>
          <p:cNvSpPr/>
          <p:nvPr/>
        </p:nvSpPr>
        <p:spPr>
          <a:xfrm>
            <a:off x="1855259" y="1693486"/>
            <a:ext cx="2017128" cy="1469349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990875" y="1693486"/>
            <a:ext cx="3181134" cy="1469349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177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8" grpId="0"/>
      <p:bldP spid="18" grpId="1"/>
      <p:bldP spid="19" grpId="0" animBg="1"/>
      <p:bldP spid="19" grpId="1" animBg="1"/>
      <p:bldP spid="20" grpId="0" animBg="1"/>
      <p:bldP spid="20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precise example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09554" y="5325668"/>
            <a:ext cx="24451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 but this is still only one equation of the complete differential equation system!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1" y="1417638"/>
            <a:ext cx="5624354" cy="510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556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Golovanivskii</a:t>
            </a:r>
            <a:r>
              <a:rPr lang="en-US" dirty="0" smtClean="0"/>
              <a:t> plot</a:t>
            </a:r>
            <a:endParaRPr lang="en-US" dirty="0"/>
          </a:p>
        </p:txBody>
      </p:sp>
      <p:pic>
        <p:nvPicPr>
          <p:cNvPr id="6" name="Content Placeholder 5" descr="golovanivskii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0036" r="-20036"/>
          <a:stretch>
            <a:fillRect/>
          </a:stretch>
        </p:blipFill>
        <p:spPr>
          <a:xfrm>
            <a:off x="5006897" y="1197153"/>
            <a:ext cx="4683512" cy="5123827"/>
          </a:xfrm>
        </p:spPr>
      </p:pic>
      <p:sp>
        <p:nvSpPr>
          <p:cNvPr id="5" name="TextBox 4"/>
          <p:cNvSpPr txBox="1"/>
          <p:nvPr/>
        </p:nvSpPr>
        <p:spPr>
          <a:xfrm>
            <a:off x="457200" y="6334780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>
                    <a:lumMod val="75000"/>
                  </a:schemeClr>
                </a:solidFill>
              </a:rPr>
              <a:t>K.S</a:t>
            </a:r>
            <a:r>
              <a:rPr lang="en-US" sz="1400" i="1" dirty="0">
                <a:solidFill>
                  <a:schemeClr val="bg1">
                    <a:lumMod val="75000"/>
                  </a:schemeClr>
                </a:solidFill>
              </a:rPr>
              <a:t>. </a:t>
            </a:r>
            <a:r>
              <a:rPr lang="en-US" sz="1400" i="1" dirty="0" err="1">
                <a:solidFill>
                  <a:schemeClr val="bg1">
                    <a:lumMod val="75000"/>
                  </a:schemeClr>
                </a:solidFill>
              </a:rPr>
              <a:t>Golovanivskii</a:t>
            </a:r>
            <a:r>
              <a:rPr lang="en-US" sz="1400" i="1" dirty="0">
                <a:solidFill>
                  <a:schemeClr val="bg1">
                    <a:lumMod val="75000"/>
                  </a:schemeClr>
                </a:solidFill>
              </a:rPr>
              <a:t>, Magnetic mirror trap with electron-cyclotron plasma heating as a source of multiply charged ions, </a:t>
            </a:r>
            <a:r>
              <a:rPr lang="en-US" sz="1400" i="1" dirty="0" err="1">
                <a:solidFill>
                  <a:schemeClr val="bg1">
                    <a:lumMod val="75000"/>
                  </a:schemeClr>
                </a:solidFill>
              </a:rPr>
              <a:t>Instrum</a:t>
            </a:r>
            <a:r>
              <a:rPr lang="en-US" sz="1400" i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400" i="1" dirty="0" err="1">
                <a:solidFill>
                  <a:schemeClr val="bg1">
                    <a:lumMod val="75000"/>
                  </a:schemeClr>
                </a:solidFill>
              </a:rPr>
              <a:t>Exp</a:t>
            </a:r>
            <a:r>
              <a:rPr lang="en-US" sz="1400" i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400" i="1" dirty="0" smtClean="0">
                <a:solidFill>
                  <a:schemeClr val="bg1">
                    <a:lumMod val="75000"/>
                  </a:schemeClr>
                </a:solidFill>
              </a:rPr>
              <a:t>Tech; </a:t>
            </a:r>
            <a:r>
              <a:rPr lang="en-US" sz="1400" i="1" dirty="0">
                <a:solidFill>
                  <a:schemeClr val="bg1">
                    <a:lumMod val="75000"/>
                  </a:schemeClr>
                </a:solidFill>
              </a:rPr>
              <a:t>(1986</a:t>
            </a:r>
            <a:r>
              <a:rPr lang="en-US" sz="1400" i="1" dirty="0" smtClean="0">
                <a:solidFill>
                  <a:schemeClr val="bg1">
                    <a:lumMod val="75000"/>
                  </a:schemeClr>
                </a:solidFill>
              </a:rPr>
              <a:t>) p. 989.</a:t>
            </a:r>
            <a:endParaRPr lang="en-US" sz="1400" i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4113" y="1614392"/>
            <a:ext cx="526392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400" dirty="0" smtClean="0"/>
              <a:t>The </a:t>
            </a:r>
            <a:r>
              <a:rPr lang="en-US" sz="2400" dirty="0" smtClean="0">
                <a:solidFill>
                  <a:schemeClr val="accent1"/>
                </a:solidFill>
              </a:rPr>
              <a:t>ion confinement</a:t>
            </a:r>
            <a:r>
              <a:rPr lang="en-US" sz="2400" dirty="0" smtClean="0">
                <a:solidFill>
                  <a:srgbClr val="4F81BD"/>
                </a:solidFill>
              </a:rPr>
              <a:t> time </a:t>
            </a:r>
            <a:r>
              <a:rPr lang="en-US" sz="2400" i="1" dirty="0" err="1" smtClean="0">
                <a:solidFill>
                  <a:srgbClr val="4F81BD"/>
                </a:solidFill>
                <a:latin typeface="Times"/>
                <a:cs typeface="Times"/>
              </a:rPr>
              <a:t>τ</a:t>
            </a:r>
            <a:r>
              <a:rPr lang="en-US" sz="2400" baseline="-25000" dirty="0" err="1" smtClean="0">
                <a:solidFill>
                  <a:srgbClr val="4F81BD"/>
                </a:solidFill>
              </a:rPr>
              <a:t>c</a:t>
            </a:r>
            <a:r>
              <a:rPr lang="en-US" sz="2400" dirty="0" smtClean="0"/>
              <a:t> and the </a:t>
            </a:r>
            <a:r>
              <a:rPr lang="en-US" sz="2400" dirty="0" smtClean="0">
                <a:solidFill>
                  <a:srgbClr val="4F81BD"/>
                </a:solidFill>
              </a:rPr>
              <a:t>electron density</a:t>
            </a:r>
            <a:r>
              <a:rPr lang="en-US" sz="2400" dirty="0" smtClean="0"/>
              <a:t> </a:t>
            </a:r>
            <a:r>
              <a:rPr lang="en-US" sz="2400" i="1" dirty="0" smtClean="0">
                <a:solidFill>
                  <a:srgbClr val="4F81BD"/>
                </a:solidFill>
              </a:rPr>
              <a:t>n</a:t>
            </a:r>
            <a:r>
              <a:rPr lang="en-US" sz="2400" baseline="-25000" dirty="0" smtClean="0">
                <a:solidFill>
                  <a:srgbClr val="4F81BD"/>
                </a:solidFill>
              </a:rPr>
              <a:t>e</a:t>
            </a:r>
            <a:r>
              <a:rPr lang="en-US" sz="2400" dirty="0" smtClean="0"/>
              <a:t> are influencing the maximum charge state that could be reached.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The confinement time influences the losses from the plasma and in this way the ion current that can be extracted (high confinement time </a:t>
            </a:r>
            <a:r>
              <a:rPr lang="en-US" sz="2400" dirty="0" smtClean="0">
                <a:ea typeface="Wingdings"/>
                <a:cs typeface="Wingdings"/>
                <a:sym typeface="Wingdings"/>
              </a:rPr>
              <a:t>=&gt;</a:t>
            </a:r>
            <a:r>
              <a:rPr lang="en-US" sz="2400" dirty="0" smtClean="0">
                <a:sym typeface="Wingdings"/>
              </a:rPr>
              <a:t> low ion current)</a:t>
            </a:r>
            <a:r>
              <a:rPr lang="en-US" sz="2400" dirty="0" smtClean="0"/>
              <a:t>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93382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atomic processes</a:t>
            </a:r>
            <a:endParaRPr lang="en-US" dirty="0"/>
          </a:p>
        </p:txBody>
      </p:sp>
      <p:sp>
        <p:nvSpPr>
          <p:cNvPr id="13" name="Freeform 12"/>
          <p:cNvSpPr/>
          <p:nvPr/>
        </p:nvSpPr>
        <p:spPr>
          <a:xfrm>
            <a:off x="172320" y="1417638"/>
            <a:ext cx="4611106" cy="1241284"/>
          </a:xfrm>
          <a:custGeom>
            <a:avLst/>
            <a:gdLst>
              <a:gd name="connsiteX0" fmla="*/ 0 w 3871385"/>
              <a:gd name="connsiteY0" fmla="*/ 211892 h 2118920"/>
              <a:gd name="connsiteX1" fmla="*/ 211892 w 3871385"/>
              <a:gd name="connsiteY1" fmla="*/ 0 h 2118920"/>
              <a:gd name="connsiteX2" fmla="*/ 3659493 w 3871385"/>
              <a:gd name="connsiteY2" fmla="*/ 0 h 2118920"/>
              <a:gd name="connsiteX3" fmla="*/ 3871385 w 3871385"/>
              <a:gd name="connsiteY3" fmla="*/ 211892 h 2118920"/>
              <a:gd name="connsiteX4" fmla="*/ 3871385 w 3871385"/>
              <a:gd name="connsiteY4" fmla="*/ 1907028 h 2118920"/>
              <a:gd name="connsiteX5" fmla="*/ 3659493 w 3871385"/>
              <a:gd name="connsiteY5" fmla="*/ 2118920 h 2118920"/>
              <a:gd name="connsiteX6" fmla="*/ 211892 w 3871385"/>
              <a:gd name="connsiteY6" fmla="*/ 2118920 h 2118920"/>
              <a:gd name="connsiteX7" fmla="*/ 0 w 3871385"/>
              <a:gd name="connsiteY7" fmla="*/ 1907028 h 2118920"/>
              <a:gd name="connsiteX8" fmla="*/ 0 w 3871385"/>
              <a:gd name="connsiteY8" fmla="*/ 211892 h 2118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1385" h="2118920">
                <a:moveTo>
                  <a:pt x="0" y="211892"/>
                </a:moveTo>
                <a:cubicBezTo>
                  <a:pt x="0" y="94867"/>
                  <a:pt x="94867" y="0"/>
                  <a:pt x="211892" y="0"/>
                </a:cubicBezTo>
                <a:lnTo>
                  <a:pt x="3659493" y="0"/>
                </a:lnTo>
                <a:cubicBezTo>
                  <a:pt x="3776518" y="0"/>
                  <a:pt x="3871385" y="94867"/>
                  <a:pt x="3871385" y="211892"/>
                </a:cubicBezTo>
                <a:lnTo>
                  <a:pt x="3871385" y="1907028"/>
                </a:lnTo>
                <a:cubicBezTo>
                  <a:pt x="3871385" y="2024053"/>
                  <a:pt x="3776518" y="2118920"/>
                  <a:pt x="3659493" y="2118920"/>
                </a:cubicBezTo>
                <a:lnTo>
                  <a:pt x="211892" y="2118920"/>
                </a:lnTo>
                <a:cubicBezTo>
                  <a:pt x="94867" y="2118920"/>
                  <a:pt x="0" y="2024053"/>
                  <a:pt x="0" y="1907028"/>
                </a:cubicBezTo>
                <a:lnTo>
                  <a:pt x="0" y="211892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5411" tIns="195411" rIns="195411" bIns="195411" numCol="1" spcCol="1270" anchor="ctr" anchorCtr="0">
            <a:noAutofit/>
          </a:bodyPr>
          <a:lstStyle/>
          <a:p>
            <a:pPr lvl="0"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/>
              <a:t>Charge state </a:t>
            </a:r>
            <a:br>
              <a:rPr lang="en-US" sz="2800" kern="1200" dirty="0" smtClean="0"/>
            </a:br>
            <a:r>
              <a:rPr lang="en-US" sz="2800" kern="1200" dirty="0" smtClean="0"/>
              <a:t>increasing reactions</a:t>
            </a:r>
            <a:endParaRPr lang="en-US" sz="2800" kern="1200" dirty="0"/>
          </a:p>
        </p:txBody>
      </p:sp>
      <p:sp>
        <p:nvSpPr>
          <p:cNvPr id="14" name="Freeform 13"/>
          <p:cNvSpPr/>
          <p:nvPr/>
        </p:nvSpPr>
        <p:spPr>
          <a:xfrm>
            <a:off x="219800" y="3199408"/>
            <a:ext cx="2130361" cy="780638"/>
          </a:xfrm>
          <a:custGeom>
            <a:avLst/>
            <a:gdLst>
              <a:gd name="connsiteX0" fmla="*/ 0 w 948332"/>
              <a:gd name="connsiteY0" fmla="*/ 78064 h 780638"/>
              <a:gd name="connsiteX1" fmla="*/ 78064 w 948332"/>
              <a:gd name="connsiteY1" fmla="*/ 0 h 780638"/>
              <a:gd name="connsiteX2" fmla="*/ 870268 w 948332"/>
              <a:gd name="connsiteY2" fmla="*/ 0 h 780638"/>
              <a:gd name="connsiteX3" fmla="*/ 948332 w 948332"/>
              <a:gd name="connsiteY3" fmla="*/ 78064 h 780638"/>
              <a:gd name="connsiteX4" fmla="*/ 948332 w 948332"/>
              <a:gd name="connsiteY4" fmla="*/ 702574 h 780638"/>
              <a:gd name="connsiteX5" fmla="*/ 870268 w 948332"/>
              <a:gd name="connsiteY5" fmla="*/ 780638 h 780638"/>
              <a:gd name="connsiteX6" fmla="*/ 78064 w 948332"/>
              <a:gd name="connsiteY6" fmla="*/ 780638 h 780638"/>
              <a:gd name="connsiteX7" fmla="*/ 0 w 948332"/>
              <a:gd name="connsiteY7" fmla="*/ 702574 h 780638"/>
              <a:gd name="connsiteX8" fmla="*/ 0 w 948332"/>
              <a:gd name="connsiteY8" fmla="*/ 78064 h 780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8332" h="780638">
                <a:moveTo>
                  <a:pt x="0" y="78064"/>
                </a:moveTo>
                <a:cubicBezTo>
                  <a:pt x="0" y="34950"/>
                  <a:pt x="34950" y="0"/>
                  <a:pt x="78064" y="0"/>
                </a:cubicBezTo>
                <a:lnTo>
                  <a:pt x="870268" y="0"/>
                </a:lnTo>
                <a:cubicBezTo>
                  <a:pt x="913382" y="0"/>
                  <a:pt x="948332" y="34950"/>
                  <a:pt x="948332" y="78064"/>
                </a:cubicBezTo>
                <a:lnTo>
                  <a:pt x="948332" y="702574"/>
                </a:lnTo>
                <a:cubicBezTo>
                  <a:pt x="948332" y="745688"/>
                  <a:pt x="913382" y="780638"/>
                  <a:pt x="870268" y="780638"/>
                </a:cubicBezTo>
                <a:lnTo>
                  <a:pt x="78064" y="780638"/>
                </a:lnTo>
                <a:cubicBezTo>
                  <a:pt x="34950" y="780638"/>
                  <a:pt x="0" y="745688"/>
                  <a:pt x="0" y="702574"/>
                </a:cubicBezTo>
                <a:lnTo>
                  <a:pt x="0" y="78064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4" tIns="60964" rIns="60964" bIns="60964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 smtClean="0"/>
              <a:t>Electron impact ionization</a:t>
            </a:r>
            <a:endParaRPr lang="en-US" sz="2000" kern="1200" dirty="0"/>
          </a:p>
        </p:txBody>
      </p:sp>
      <p:sp>
        <p:nvSpPr>
          <p:cNvPr id="15" name="Freeform 14"/>
          <p:cNvSpPr/>
          <p:nvPr/>
        </p:nvSpPr>
        <p:spPr>
          <a:xfrm>
            <a:off x="2546230" y="3199408"/>
            <a:ext cx="2154100" cy="780638"/>
          </a:xfrm>
          <a:custGeom>
            <a:avLst/>
            <a:gdLst>
              <a:gd name="connsiteX0" fmla="*/ 0 w 948332"/>
              <a:gd name="connsiteY0" fmla="*/ 78064 h 780638"/>
              <a:gd name="connsiteX1" fmla="*/ 78064 w 948332"/>
              <a:gd name="connsiteY1" fmla="*/ 0 h 780638"/>
              <a:gd name="connsiteX2" fmla="*/ 870268 w 948332"/>
              <a:gd name="connsiteY2" fmla="*/ 0 h 780638"/>
              <a:gd name="connsiteX3" fmla="*/ 948332 w 948332"/>
              <a:gd name="connsiteY3" fmla="*/ 78064 h 780638"/>
              <a:gd name="connsiteX4" fmla="*/ 948332 w 948332"/>
              <a:gd name="connsiteY4" fmla="*/ 702574 h 780638"/>
              <a:gd name="connsiteX5" fmla="*/ 870268 w 948332"/>
              <a:gd name="connsiteY5" fmla="*/ 780638 h 780638"/>
              <a:gd name="connsiteX6" fmla="*/ 78064 w 948332"/>
              <a:gd name="connsiteY6" fmla="*/ 780638 h 780638"/>
              <a:gd name="connsiteX7" fmla="*/ 0 w 948332"/>
              <a:gd name="connsiteY7" fmla="*/ 702574 h 780638"/>
              <a:gd name="connsiteX8" fmla="*/ 0 w 948332"/>
              <a:gd name="connsiteY8" fmla="*/ 78064 h 780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8332" h="780638">
                <a:moveTo>
                  <a:pt x="0" y="78064"/>
                </a:moveTo>
                <a:cubicBezTo>
                  <a:pt x="0" y="34950"/>
                  <a:pt x="34950" y="0"/>
                  <a:pt x="78064" y="0"/>
                </a:cubicBezTo>
                <a:lnTo>
                  <a:pt x="870268" y="0"/>
                </a:lnTo>
                <a:cubicBezTo>
                  <a:pt x="913382" y="0"/>
                  <a:pt x="948332" y="34950"/>
                  <a:pt x="948332" y="78064"/>
                </a:cubicBezTo>
                <a:lnTo>
                  <a:pt x="948332" y="702574"/>
                </a:lnTo>
                <a:cubicBezTo>
                  <a:pt x="948332" y="745688"/>
                  <a:pt x="913382" y="780638"/>
                  <a:pt x="870268" y="780638"/>
                </a:cubicBezTo>
                <a:lnTo>
                  <a:pt x="78064" y="780638"/>
                </a:lnTo>
                <a:cubicBezTo>
                  <a:pt x="34950" y="780638"/>
                  <a:pt x="0" y="745688"/>
                  <a:pt x="0" y="702574"/>
                </a:cubicBezTo>
                <a:lnTo>
                  <a:pt x="0" y="78064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4" tIns="60964" rIns="60964" bIns="60964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 smtClean="0"/>
              <a:t>Charge exchange</a:t>
            </a:r>
            <a:endParaRPr lang="en-US" sz="2000" kern="1200" dirty="0"/>
          </a:p>
        </p:txBody>
      </p:sp>
      <p:sp>
        <p:nvSpPr>
          <p:cNvPr id="16" name="Freeform 15"/>
          <p:cNvSpPr/>
          <p:nvPr/>
        </p:nvSpPr>
        <p:spPr>
          <a:xfrm>
            <a:off x="219800" y="4228959"/>
            <a:ext cx="2130361" cy="780638"/>
          </a:xfrm>
          <a:custGeom>
            <a:avLst/>
            <a:gdLst>
              <a:gd name="connsiteX0" fmla="*/ 0 w 948332"/>
              <a:gd name="connsiteY0" fmla="*/ 78064 h 780638"/>
              <a:gd name="connsiteX1" fmla="*/ 78064 w 948332"/>
              <a:gd name="connsiteY1" fmla="*/ 0 h 780638"/>
              <a:gd name="connsiteX2" fmla="*/ 870268 w 948332"/>
              <a:gd name="connsiteY2" fmla="*/ 0 h 780638"/>
              <a:gd name="connsiteX3" fmla="*/ 948332 w 948332"/>
              <a:gd name="connsiteY3" fmla="*/ 78064 h 780638"/>
              <a:gd name="connsiteX4" fmla="*/ 948332 w 948332"/>
              <a:gd name="connsiteY4" fmla="*/ 702574 h 780638"/>
              <a:gd name="connsiteX5" fmla="*/ 870268 w 948332"/>
              <a:gd name="connsiteY5" fmla="*/ 780638 h 780638"/>
              <a:gd name="connsiteX6" fmla="*/ 78064 w 948332"/>
              <a:gd name="connsiteY6" fmla="*/ 780638 h 780638"/>
              <a:gd name="connsiteX7" fmla="*/ 0 w 948332"/>
              <a:gd name="connsiteY7" fmla="*/ 702574 h 780638"/>
              <a:gd name="connsiteX8" fmla="*/ 0 w 948332"/>
              <a:gd name="connsiteY8" fmla="*/ 78064 h 780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8332" h="780638">
                <a:moveTo>
                  <a:pt x="0" y="78064"/>
                </a:moveTo>
                <a:cubicBezTo>
                  <a:pt x="0" y="34950"/>
                  <a:pt x="34950" y="0"/>
                  <a:pt x="78064" y="0"/>
                </a:cubicBezTo>
                <a:lnTo>
                  <a:pt x="870268" y="0"/>
                </a:lnTo>
                <a:cubicBezTo>
                  <a:pt x="913382" y="0"/>
                  <a:pt x="948332" y="34950"/>
                  <a:pt x="948332" y="78064"/>
                </a:cubicBezTo>
                <a:lnTo>
                  <a:pt x="948332" y="702574"/>
                </a:lnTo>
                <a:cubicBezTo>
                  <a:pt x="948332" y="745688"/>
                  <a:pt x="913382" y="780638"/>
                  <a:pt x="870268" y="780638"/>
                </a:cubicBezTo>
                <a:lnTo>
                  <a:pt x="78064" y="780638"/>
                </a:lnTo>
                <a:cubicBezTo>
                  <a:pt x="34950" y="780638"/>
                  <a:pt x="0" y="745688"/>
                  <a:pt x="0" y="702574"/>
                </a:cubicBezTo>
                <a:lnTo>
                  <a:pt x="0" y="78064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4" tIns="60964" rIns="60964" bIns="60964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 smtClean="0"/>
              <a:t>Surface ionization</a:t>
            </a:r>
            <a:endParaRPr lang="en-US" sz="2000" kern="1200" dirty="0"/>
          </a:p>
        </p:txBody>
      </p:sp>
      <p:sp>
        <p:nvSpPr>
          <p:cNvPr id="17" name="Freeform 16"/>
          <p:cNvSpPr/>
          <p:nvPr/>
        </p:nvSpPr>
        <p:spPr>
          <a:xfrm>
            <a:off x="2546230" y="4228959"/>
            <a:ext cx="2154100" cy="780638"/>
          </a:xfrm>
          <a:custGeom>
            <a:avLst/>
            <a:gdLst>
              <a:gd name="connsiteX0" fmla="*/ 0 w 948332"/>
              <a:gd name="connsiteY0" fmla="*/ 78064 h 780638"/>
              <a:gd name="connsiteX1" fmla="*/ 78064 w 948332"/>
              <a:gd name="connsiteY1" fmla="*/ 0 h 780638"/>
              <a:gd name="connsiteX2" fmla="*/ 870268 w 948332"/>
              <a:gd name="connsiteY2" fmla="*/ 0 h 780638"/>
              <a:gd name="connsiteX3" fmla="*/ 948332 w 948332"/>
              <a:gd name="connsiteY3" fmla="*/ 78064 h 780638"/>
              <a:gd name="connsiteX4" fmla="*/ 948332 w 948332"/>
              <a:gd name="connsiteY4" fmla="*/ 702574 h 780638"/>
              <a:gd name="connsiteX5" fmla="*/ 870268 w 948332"/>
              <a:gd name="connsiteY5" fmla="*/ 780638 h 780638"/>
              <a:gd name="connsiteX6" fmla="*/ 78064 w 948332"/>
              <a:gd name="connsiteY6" fmla="*/ 780638 h 780638"/>
              <a:gd name="connsiteX7" fmla="*/ 0 w 948332"/>
              <a:gd name="connsiteY7" fmla="*/ 702574 h 780638"/>
              <a:gd name="connsiteX8" fmla="*/ 0 w 948332"/>
              <a:gd name="connsiteY8" fmla="*/ 78064 h 780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8332" h="780638">
                <a:moveTo>
                  <a:pt x="0" y="78064"/>
                </a:moveTo>
                <a:cubicBezTo>
                  <a:pt x="0" y="34950"/>
                  <a:pt x="34950" y="0"/>
                  <a:pt x="78064" y="0"/>
                </a:cubicBezTo>
                <a:lnTo>
                  <a:pt x="870268" y="0"/>
                </a:lnTo>
                <a:cubicBezTo>
                  <a:pt x="913382" y="0"/>
                  <a:pt x="948332" y="34950"/>
                  <a:pt x="948332" y="78064"/>
                </a:cubicBezTo>
                <a:lnTo>
                  <a:pt x="948332" y="702574"/>
                </a:lnTo>
                <a:cubicBezTo>
                  <a:pt x="948332" y="745688"/>
                  <a:pt x="913382" y="780638"/>
                  <a:pt x="870268" y="780638"/>
                </a:cubicBezTo>
                <a:lnTo>
                  <a:pt x="78064" y="780638"/>
                </a:lnTo>
                <a:cubicBezTo>
                  <a:pt x="34950" y="780638"/>
                  <a:pt x="0" y="745688"/>
                  <a:pt x="0" y="702574"/>
                </a:cubicBezTo>
                <a:lnTo>
                  <a:pt x="0" y="78064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4" tIns="60964" rIns="60964" bIns="60964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 smtClean="0"/>
              <a:t>Photoionization</a:t>
            </a:r>
          </a:p>
        </p:txBody>
      </p:sp>
      <p:sp>
        <p:nvSpPr>
          <p:cNvPr id="18" name="Freeform 17"/>
          <p:cNvSpPr/>
          <p:nvPr/>
        </p:nvSpPr>
        <p:spPr>
          <a:xfrm>
            <a:off x="219800" y="5270380"/>
            <a:ext cx="2160000" cy="780638"/>
          </a:xfrm>
          <a:custGeom>
            <a:avLst/>
            <a:gdLst>
              <a:gd name="connsiteX0" fmla="*/ 0 w 948332"/>
              <a:gd name="connsiteY0" fmla="*/ 78064 h 780638"/>
              <a:gd name="connsiteX1" fmla="*/ 78064 w 948332"/>
              <a:gd name="connsiteY1" fmla="*/ 0 h 780638"/>
              <a:gd name="connsiteX2" fmla="*/ 870268 w 948332"/>
              <a:gd name="connsiteY2" fmla="*/ 0 h 780638"/>
              <a:gd name="connsiteX3" fmla="*/ 948332 w 948332"/>
              <a:gd name="connsiteY3" fmla="*/ 78064 h 780638"/>
              <a:gd name="connsiteX4" fmla="*/ 948332 w 948332"/>
              <a:gd name="connsiteY4" fmla="*/ 702574 h 780638"/>
              <a:gd name="connsiteX5" fmla="*/ 870268 w 948332"/>
              <a:gd name="connsiteY5" fmla="*/ 780638 h 780638"/>
              <a:gd name="connsiteX6" fmla="*/ 78064 w 948332"/>
              <a:gd name="connsiteY6" fmla="*/ 780638 h 780638"/>
              <a:gd name="connsiteX7" fmla="*/ 0 w 948332"/>
              <a:gd name="connsiteY7" fmla="*/ 702574 h 780638"/>
              <a:gd name="connsiteX8" fmla="*/ 0 w 948332"/>
              <a:gd name="connsiteY8" fmla="*/ 78064 h 780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8332" h="780638">
                <a:moveTo>
                  <a:pt x="0" y="78064"/>
                </a:moveTo>
                <a:cubicBezTo>
                  <a:pt x="0" y="34950"/>
                  <a:pt x="34950" y="0"/>
                  <a:pt x="78064" y="0"/>
                </a:cubicBezTo>
                <a:lnTo>
                  <a:pt x="870268" y="0"/>
                </a:lnTo>
                <a:cubicBezTo>
                  <a:pt x="913382" y="0"/>
                  <a:pt x="948332" y="34950"/>
                  <a:pt x="948332" y="78064"/>
                </a:cubicBezTo>
                <a:lnTo>
                  <a:pt x="948332" y="702574"/>
                </a:lnTo>
                <a:cubicBezTo>
                  <a:pt x="948332" y="745688"/>
                  <a:pt x="913382" y="780638"/>
                  <a:pt x="870268" y="780638"/>
                </a:cubicBezTo>
                <a:lnTo>
                  <a:pt x="78064" y="780638"/>
                </a:lnTo>
                <a:cubicBezTo>
                  <a:pt x="34950" y="780638"/>
                  <a:pt x="0" y="745688"/>
                  <a:pt x="0" y="702574"/>
                </a:cubicBezTo>
                <a:lnTo>
                  <a:pt x="0" y="78064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4" tIns="60964" rIns="60964" bIns="60964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 smtClean="0"/>
              <a:t>Field ionization</a:t>
            </a:r>
            <a:endParaRPr lang="en-US" sz="2000" kern="1200" dirty="0"/>
          </a:p>
        </p:txBody>
      </p:sp>
      <p:sp>
        <p:nvSpPr>
          <p:cNvPr id="19" name="Freeform 18"/>
          <p:cNvSpPr/>
          <p:nvPr/>
        </p:nvSpPr>
        <p:spPr>
          <a:xfrm>
            <a:off x="5293826" y="1417639"/>
            <a:ext cx="3621911" cy="1241284"/>
          </a:xfrm>
          <a:custGeom>
            <a:avLst/>
            <a:gdLst>
              <a:gd name="connsiteX0" fmla="*/ 0 w 2993052"/>
              <a:gd name="connsiteY0" fmla="*/ 211892 h 2118920"/>
              <a:gd name="connsiteX1" fmla="*/ 211892 w 2993052"/>
              <a:gd name="connsiteY1" fmla="*/ 0 h 2118920"/>
              <a:gd name="connsiteX2" fmla="*/ 2781160 w 2993052"/>
              <a:gd name="connsiteY2" fmla="*/ 0 h 2118920"/>
              <a:gd name="connsiteX3" fmla="*/ 2993052 w 2993052"/>
              <a:gd name="connsiteY3" fmla="*/ 211892 h 2118920"/>
              <a:gd name="connsiteX4" fmla="*/ 2993052 w 2993052"/>
              <a:gd name="connsiteY4" fmla="*/ 1907028 h 2118920"/>
              <a:gd name="connsiteX5" fmla="*/ 2781160 w 2993052"/>
              <a:gd name="connsiteY5" fmla="*/ 2118920 h 2118920"/>
              <a:gd name="connsiteX6" fmla="*/ 211892 w 2993052"/>
              <a:gd name="connsiteY6" fmla="*/ 2118920 h 2118920"/>
              <a:gd name="connsiteX7" fmla="*/ 0 w 2993052"/>
              <a:gd name="connsiteY7" fmla="*/ 1907028 h 2118920"/>
              <a:gd name="connsiteX8" fmla="*/ 0 w 2993052"/>
              <a:gd name="connsiteY8" fmla="*/ 211892 h 2118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93052" h="2118920">
                <a:moveTo>
                  <a:pt x="0" y="211892"/>
                </a:moveTo>
                <a:cubicBezTo>
                  <a:pt x="0" y="94867"/>
                  <a:pt x="94867" y="0"/>
                  <a:pt x="211892" y="0"/>
                </a:cubicBezTo>
                <a:lnTo>
                  <a:pt x="2781160" y="0"/>
                </a:lnTo>
                <a:cubicBezTo>
                  <a:pt x="2898185" y="0"/>
                  <a:pt x="2993052" y="94867"/>
                  <a:pt x="2993052" y="211892"/>
                </a:cubicBezTo>
                <a:lnTo>
                  <a:pt x="2993052" y="1907028"/>
                </a:lnTo>
                <a:cubicBezTo>
                  <a:pt x="2993052" y="2024053"/>
                  <a:pt x="2898185" y="2118920"/>
                  <a:pt x="2781160" y="2118920"/>
                </a:cubicBezTo>
                <a:lnTo>
                  <a:pt x="211892" y="2118920"/>
                </a:lnTo>
                <a:cubicBezTo>
                  <a:pt x="94867" y="2118920"/>
                  <a:pt x="0" y="2024053"/>
                  <a:pt x="0" y="1907028"/>
                </a:cubicBezTo>
                <a:lnTo>
                  <a:pt x="0" y="211892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5411" tIns="195411" rIns="195411" bIns="195411" numCol="1" spcCol="1270" anchor="ctr" anchorCtr="0">
            <a:noAutofit/>
          </a:bodyPr>
          <a:lstStyle/>
          <a:p>
            <a:pPr lvl="0" algn="ctr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kern="1200" dirty="0" smtClean="0"/>
              <a:t>Charge state lowering reactions</a:t>
            </a:r>
            <a:endParaRPr lang="en-US" sz="2800" kern="1200" dirty="0"/>
          </a:p>
        </p:txBody>
      </p:sp>
      <p:sp>
        <p:nvSpPr>
          <p:cNvPr id="20" name="Freeform 19"/>
          <p:cNvSpPr/>
          <p:nvPr/>
        </p:nvSpPr>
        <p:spPr>
          <a:xfrm>
            <a:off x="5947500" y="3199408"/>
            <a:ext cx="2314562" cy="780638"/>
          </a:xfrm>
          <a:custGeom>
            <a:avLst/>
            <a:gdLst>
              <a:gd name="connsiteX0" fmla="*/ 0 w 948332"/>
              <a:gd name="connsiteY0" fmla="*/ 78064 h 780638"/>
              <a:gd name="connsiteX1" fmla="*/ 78064 w 948332"/>
              <a:gd name="connsiteY1" fmla="*/ 0 h 780638"/>
              <a:gd name="connsiteX2" fmla="*/ 870268 w 948332"/>
              <a:gd name="connsiteY2" fmla="*/ 0 h 780638"/>
              <a:gd name="connsiteX3" fmla="*/ 948332 w 948332"/>
              <a:gd name="connsiteY3" fmla="*/ 78064 h 780638"/>
              <a:gd name="connsiteX4" fmla="*/ 948332 w 948332"/>
              <a:gd name="connsiteY4" fmla="*/ 702574 h 780638"/>
              <a:gd name="connsiteX5" fmla="*/ 870268 w 948332"/>
              <a:gd name="connsiteY5" fmla="*/ 780638 h 780638"/>
              <a:gd name="connsiteX6" fmla="*/ 78064 w 948332"/>
              <a:gd name="connsiteY6" fmla="*/ 780638 h 780638"/>
              <a:gd name="connsiteX7" fmla="*/ 0 w 948332"/>
              <a:gd name="connsiteY7" fmla="*/ 702574 h 780638"/>
              <a:gd name="connsiteX8" fmla="*/ 0 w 948332"/>
              <a:gd name="connsiteY8" fmla="*/ 78064 h 780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8332" h="780638">
                <a:moveTo>
                  <a:pt x="0" y="78064"/>
                </a:moveTo>
                <a:cubicBezTo>
                  <a:pt x="0" y="34950"/>
                  <a:pt x="34950" y="0"/>
                  <a:pt x="78064" y="0"/>
                </a:cubicBezTo>
                <a:lnTo>
                  <a:pt x="870268" y="0"/>
                </a:lnTo>
                <a:cubicBezTo>
                  <a:pt x="913382" y="0"/>
                  <a:pt x="948332" y="34950"/>
                  <a:pt x="948332" y="78064"/>
                </a:cubicBezTo>
                <a:lnTo>
                  <a:pt x="948332" y="702574"/>
                </a:lnTo>
                <a:cubicBezTo>
                  <a:pt x="948332" y="745688"/>
                  <a:pt x="913382" y="780638"/>
                  <a:pt x="870268" y="780638"/>
                </a:cubicBezTo>
                <a:lnTo>
                  <a:pt x="78064" y="780638"/>
                </a:lnTo>
                <a:cubicBezTo>
                  <a:pt x="34950" y="780638"/>
                  <a:pt x="0" y="745688"/>
                  <a:pt x="0" y="702574"/>
                </a:cubicBezTo>
                <a:lnTo>
                  <a:pt x="0" y="78064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4" tIns="60964" rIns="60964" bIns="60964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 err="1" smtClean="0"/>
              <a:t>Radiative</a:t>
            </a:r>
            <a:r>
              <a:rPr lang="en-US" sz="2000" kern="1200" dirty="0" smtClean="0"/>
              <a:t> recombination</a:t>
            </a:r>
            <a:endParaRPr lang="en-US" sz="2000" kern="1200" dirty="0"/>
          </a:p>
        </p:txBody>
      </p:sp>
      <p:sp>
        <p:nvSpPr>
          <p:cNvPr id="21" name="Freeform 20"/>
          <p:cNvSpPr/>
          <p:nvPr/>
        </p:nvSpPr>
        <p:spPr>
          <a:xfrm>
            <a:off x="5947501" y="4228959"/>
            <a:ext cx="2314561" cy="780638"/>
          </a:xfrm>
          <a:custGeom>
            <a:avLst/>
            <a:gdLst>
              <a:gd name="connsiteX0" fmla="*/ 0 w 948332"/>
              <a:gd name="connsiteY0" fmla="*/ 78064 h 780638"/>
              <a:gd name="connsiteX1" fmla="*/ 78064 w 948332"/>
              <a:gd name="connsiteY1" fmla="*/ 0 h 780638"/>
              <a:gd name="connsiteX2" fmla="*/ 870268 w 948332"/>
              <a:gd name="connsiteY2" fmla="*/ 0 h 780638"/>
              <a:gd name="connsiteX3" fmla="*/ 948332 w 948332"/>
              <a:gd name="connsiteY3" fmla="*/ 78064 h 780638"/>
              <a:gd name="connsiteX4" fmla="*/ 948332 w 948332"/>
              <a:gd name="connsiteY4" fmla="*/ 702574 h 780638"/>
              <a:gd name="connsiteX5" fmla="*/ 870268 w 948332"/>
              <a:gd name="connsiteY5" fmla="*/ 780638 h 780638"/>
              <a:gd name="connsiteX6" fmla="*/ 78064 w 948332"/>
              <a:gd name="connsiteY6" fmla="*/ 780638 h 780638"/>
              <a:gd name="connsiteX7" fmla="*/ 0 w 948332"/>
              <a:gd name="connsiteY7" fmla="*/ 702574 h 780638"/>
              <a:gd name="connsiteX8" fmla="*/ 0 w 948332"/>
              <a:gd name="connsiteY8" fmla="*/ 78064 h 780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8332" h="780638">
                <a:moveTo>
                  <a:pt x="0" y="78064"/>
                </a:moveTo>
                <a:cubicBezTo>
                  <a:pt x="0" y="34950"/>
                  <a:pt x="34950" y="0"/>
                  <a:pt x="78064" y="0"/>
                </a:cubicBezTo>
                <a:lnTo>
                  <a:pt x="870268" y="0"/>
                </a:lnTo>
                <a:cubicBezTo>
                  <a:pt x="913382" y="0"/>
                  <a:pt x="948332" y="34950"/>
                  <a:pt x="948332" y="78064"/>
                </a:cubicBezTo>
                <a:lnTo>
                  <a:pt x="948332" y="702574"/>
                </a:lnTo>
                <a:cubicBezTo>
                  <a:pt x="948332" y="745688"/>
                  <a:pt x="913382" y="780638"/>
                  <a:pt x="870268" y="780638"/>
                </a:cubicBezTo>
                <a:lnTo>
                  <a:pt x="78064" y="780638"/>
                </a:lnTo>
                <a:cubicBezTo>
                  <a:pt x="34950" y="780638"/>
                  <a:pt x="0" y="745688"/>
                  <a:pt x="0" y="702574"/>
                </a:cubicBezTo>
                <a:lnTo>
                  <a:pt x="0" y="78064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4" tIns="60964" rIns="60964" bIns="60964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 err="1" smtClean="0"/>
              <a:t>Dielectronic</a:t>
            </a:r>
            <a:r>
              <a:rPr lang="en-US" sz="2000" kern="1200" dirty="0" smtClean="0"/>
              <a:t> recombination</a:t>
            </a:r>
            <a:endParaRPr lang="en-US" sz="2000" kern="1200" dirty="0"/>
          </a:p>
        </p:txBody>
      </p:sp>
      <p:sp>
        <p:nvSpPr>
          <p:cNvPr id="22" name="Freeform 21"/>
          <p:cNvSpPr/>
          <p:nvPr/>
        </p:nvSpPr>
        <p:spPr>
          <a:xfrm>
            <a:off x="5947501" y="5270380"/>
            <a:ext cx="2314561" cy="780638"/>
          </a:xfrm>
          <a:custGeom>
            <a:avLst/>
            <a:gdLst>
              <a:gd name="connsiteX0" fmla="*/ 0 w 948332"/>
              <a:gd name="connsiteY0" fmla="*/ 78064 h 780638"/>
              <a:gd name="connsiteX1" fmla="*/ 78064 w 948332"/>
              <a:gd name="connsiteY1" fmla="*/ 0 h 780638"/>
              <a:gd name="connsiteX2" fmla="*/ 870268 w 948332"/>
              <a:gd name="connsiteY2" fmla="*/ 0 h 780638"/>
              <a:gd name="connsiteX3" fmla="*/ 948332 w 948332"/>
              <a:gd name="connsiteY3" fmla="*/ 78064 h 780638"/>
              <a:gd name="connsiteX4" fmla="*/ 948332 w 948332"/>
              <a:gd name="connsiteY4" fmla="*/ 702574 h 780638"/>
              <a:gd name="connsiteX5" fmla="*/ 870268 w 948332"/>
              <a:gd name="connsiteY5" fmla="*/ 780638 h 780638"/>
              <a:gd name="connsiteX6" fmla="*/ 78064 w 948332"/>
              <a:gd name="connsiteY6" fmla="*/ 780638 h 780638"/>
              <a:gd name="connsiteX7" fmla="*/ 0 w 948332"/>
              <a:gd name="connsiteY7" fmla="*/ 702574 h 780638"/>
              <a:gd name="connsiteX8" fmla="*/ 0 w 948332"/>
              <a:gd name="connsiteY8" fmla="*/ 78064 h 780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8332" h="780638">
                <a:moveTo>
                  <a:pt x="0" y="78064"/>
                </a:moveTo>
                <a:cubicBezTo>
                  <a:pt x="0" y="34950"/>
                  <a:pt x="34950" y="0"/>
                  <a:pt x="78064" y="0"/>
                </a:cubicBezTo>
                <a:lnTo>
                  <a:pt x="870268" y="0"/>
                </a:lnTo>
                <a:cubicBezTo>
                  <a:pt x="913382" y="0"/>
                  <a:pt x="948332" y="34950"/>
                  <a:pt x="948332" y="78064"/>
                </a:cubicBezTo>
                <a:lnTo>
                  <a:pt x="948332" y="702574"/>
                </a:lnTo>
                <a:cubicBezTo>
                  <a:pt x="948332" y="745688"/>
                  <a:pt x="913382" y="780638"/>
                  <a:pt x="870268" y="780638"/>
                </a:cubicBezTo>
                <a:lnTo>
                  <a:pt x="78064" y="780638"/>
                </a:lnTo>
                <a:cubicBezTo>
                  <a:pt x="34950" y="780638"/>
                  <a:pt x="0" y="745688"/>
                  <a:pt x="0" y="702574"/>
                </a:cubicBezTo>
                <a:lnTo>
                  <a:pt x="0" y="78064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964" tIns="60964" rIns="60964" bIns="60964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 smtClean="0"/>
              <a:t>Charge exchange</a:t>
            </a:r>
            <a:endParaRPr lang="en-US" sz="2000" kern="1200" dirty="0"/>
          </a:p>
        </p:txBody>
      </p:sp>
    </p:spTree>
    <p:extLst>
      <p:ext uri="{BB962C8B-B14F-4D97-AF65-F5344CB8AC3E}">
        <p14:creationId xmlns:p14="http://schemas.microsoft.com/office/powerpoint/2010/main" val="886970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Electron impact ionization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43412" cy="5142066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dominant ionization process </a:t>
            </a:r>
            <a:r>
              <a:rPr lang="en-US" dirty="0" smtClean="0"/>
              <a:t>in plasmas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single ionization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double ionization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pPr>
              <a:lnSpc>
                <a:spcPct val="110000"/>
              </a:lnSpc>
            </a:pPr>
            <a:r>
              <a:rPr lang="en-US" dirty="0" smtClean="0"/>
              <a:t>energy threshold (ionization energy) </a:t>
            </a:r>
            <a:br>
              <a:rPr lang="en-US" dirty="0" smtClean="0"/>
            </a:br>
            <a:r>
              <a:rPr lang="en-US" dirty="0" smtClean="0"/>
              <a:t>=</a:t>
            </a:r>
            <a:r>
              <a:rPr lang="en-US" dirty="0"/>
              <a:t>&gt; the production of higher charge states needs a higher electron </a:t>
            </a:r>
            <a:r>
              <a:rPr lang="en-US" dirty="0" smtClean="0"/>
              <a:t>energy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the </a:t>
            </a:r>
            <a:r>
              <a:rPr lang="en-US" dirty="0" smtClean="0">
                <a:solidFill>
                  <a:srgbClr val="4F81BD"/>
                </a:solidFill>
              </a:rPr>
              <a:t>cross section </a:t>
            </a:r>
            <a:r>
              <a:rPr lang="en-US" dirty="0" smtClean="0"/>
              <a:t>has its maximum at around two to three times the ionization energy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the </a:t>
            </a:r>
            <a:r>
              <a:rPr lang="en-US" dirty="0" smtClean="0">
                <a:solidFill>
                  <a:srgbClr val="4F81BD"/>
                </a:solidFill>
              </a:rPr>
              <a:t>ionization rate </a:t>
            </a:r>
            <a:r>
              <a:rPr lang="en-US" dirty="0" smtClean="0"/>
              <a:t>has its maximum at around five times the ionization energy</a:t>
            </a:r>
            <a:endParaRPr lang="en-US" dirty="0"/>
          </a:p>
          <a:p>
            <a:pPr>
              <a:lnSpc>
                <a:spcPct val="110000"/>
              </a:lnSpc>
            </a:pPr>
            <a:endParaRPr lang="en-US" dirty="0"/>
          </a:p>
          <a:p>
            <a:endParaRPr lang="en-US" dirty="0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3077451"/>
              </p:ext>
            </p:extLst>
          </p:nvPr>
        </p:nvGraphicFramePr>
        <p:xfrm>
          <a:off x="890232" y="2300539"/>
          <a:ext cx="3581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17" name="Equation" r:id="rId4" imgW="3581400" imgH="393700" progId="Equation.DSMT4">
                  <p:embed/>
                </p:oleObj>
              </mc:Choice>
              <mc:Fallback>
                <p:oleObj name="Equation" r:id="rId4" imgW="35814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90232" y="2300539"/>
                        <a:ext cx="3581400" cy="39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9983499"/>
              </p:ext>
            </p:extLst>
          </p:nvPr>
        </p:nvGraphicFramePr>
        <p:xfrm>
          <a:off x="890232" y="3185792"/>
          <a:ext cx="36068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718" name="Equation" r:id="rId6" imgW="3606800" imgH="393700" progId="Equation.DSMT4">
                  <p:embed/>
                </p:oleObj>
              </mc:Choice>
              <mc:Fallback>
                <p:oleObj name="Equation" r:id="rId6" imgW="3606800" imgH="3937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90232" y="3185792"/>
                        <a:ext cx="3606800" cy="39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7" name="Group 26"/>
          <p:cNvGrpSpPr/>
          <p:nvPr/>
        </p:nvGrpSpPr>
        <p:grpSpPr>
          <a:xfrm>
            <a:off x="5600612" y="1600200"/>
            <a:ext cx="3441718" cy="2489308"/>
            <a:chOff x="5600612" y="1600200"/>
            <a:chExt cx="3441718" cy="2489308"/>
          </a:xfrm>
        </p:grpSpPr>
        <p:grpSp>
          <p:nvGrpSpPr>
            <p:cNvPr id="19" name="Group 18"/>
            <p:cNvGrpSpPr/>
            <p:nvPr/>
          </p:nvGrpSpPr>
          <p:grpSpPr>
            <a:xfrm>
              <a:off x="5600612" y="1600200"/>
              <a:ext cx="3441718" cy="2489308"/>
              <a:chOff x="5185404" y="1600200"/>
              <a:chExt cx="3441718" cy="2489308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185404" y="1600200"/>
                <a:ext cx="3441718" cy="2378160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6329107" y="3827898"/>
                <a:ext cx="1224119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Times"/>
                    <a:cs typeface="Times"/>
                  </a:rPr>
                  <a:t>electron</a:t>
                </a:r>
                <a:r>
                  <a:rPr lang="en-US" sz="1050" dirty="0" smtClean="0">
                    <a:latin typeface="Times"/>
                    <a:cs typeface="Times"/>
                  </a:rPr>
                  <a:t> energy/</a:t>
                </a:r>
                <a:r>
                  <a:rPr lang="en-US" sz="1050" dirty="0" err="1" smtClean="0">
                    <a:latin typeface="Times"/>
                    <a:cs typeface="Times"/>
                  </a:rPr>
                  <a:t>eV</a:t>
                </a:r>
                <a:endParaRPr lang="en-US" sz="1050" dirty="0">
                  <a:latin typeface="Times"/>
                  <a:cs typeface="Times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 rot="16200000">
                <a:off x="4252804" y="2616218"/>
                <a:ext cx="2184649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latin typeface="Times"/>
                    <a:cs typeface="Times"/>
                  </a:rPr>
                  <a:t>c</a:t>
                </a:r>
                <a:r>
                  <a:rPr lang="en-US" sz="1050" dirty="0" smtClean="0">
                    <a:latin typeface="Times"/>
                    <a:cs typeface="Times"/>
                  </a:rPr>
                  <a:t>ross </a:t>
                </a:r>
                <a:r>
                  <a:rPr lang="en-US" sz="1100" dirty="0" smtClean="0">
                    <a:latin typeface="Times"/>
                    <a:cs typeface="Times"/>
                  </a:rPr>
                  <a:t>section/cm</a:t>
                </a:r>
                <a:r>
                  <a:rPr lang="en-US" sz="1100" baseline="30000" dirty="0" smtClean="0">
                    <a:latin typeface="Times"/>
                    <a:cs typeface="Times"/>
                  </a:rPr>
                  <a:t>2</a:t>
                </a:r>
                <a:endParaRPr lang="en-US" sz="1050" baseline="30000" dirty="0">
                  <a:latin typeface="Times"/>
                  <a:cs typeface="Times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6583065" y="3205890"/>
                <a:ext cx="680300" cy="1384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bIns="0" rtlCol="0">
                <a:spAutoFit/>
              </a:bodyPr>
              <a:lstStyle/>
              <a:p>
                <a:r>
                  <a:rPr lang="en-US" sz="900" dirty="0" smtClean="0">
                    <a:latin typeface="Times"/>
                    <a:cs typeface="Times"/>
                  </a:rPr>
                  <a:t>database</a:t>
                </a:r>
                <a:endParaRPr lang="en-US" dirty="0">
                  <a:latin typeface="Times"/>
                  <a:cs typeface="Times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454070" y="3041515"/>
                <a:ext cx="542401" cy="18466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bIns="0" rtlCol="0">
                <a:spAutoFit/>
              </a:bodyPr>
              <a:lstStyle/>
              <a:p>
                <a:r>
                  <a:rPr lang="en-US" sz="900" dirty="0" smtClean="0">
                    <a:latin typeface="Times"/>
                    <a:cs typeface="Times"/>
                  </a:rPr>
                  <a:t>formula</a:t>
                </a:r>
                <a:endParaRPr lang="en-US" sz="700" dirty="0">
                  <a:latin typeface="Times"/>
                  <a:cs typeface="Times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6826397" y="3358902"/>
                <a:ext cx="239025" cy="988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6454071" y="3457756"/>
                <a:ext cx="542401" cy="14247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7747832" y="1600200"/>
              <a:ext cx="1274250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36000" tIns="0" rIns="36000" bIns="0" rtlCol="0">
              <a:spAutoFit/>
            </a:bodyPr>
            <a:lstStyle/>
            <a:p>
              <a:r>
                <a:rPr lang="en-US" sz="1400" dirty="0">
                  <a:latin typeface="Times"/>
                  <a:cs typeface="Times"/>
                </a:rPr>
                <a:t>single ionization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600612" y="4118251"/>
            <a:ext cx="3446456" cy="2502388"/>
            <a:chOff x="5600612" y="4118251"/>
            <a:chExt cx="3446456" cy="2502388"/>
          </a:xfrm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5600612" y="4118252"/>
              <a:ext cx="3446456" cy="2502387"/>
              <a:chOff x="0" y="241299"/>
              <a:chExt cx="9144000" cy="6639242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0" y="241300"/>
                <a:ext cx="9144000" cy="6370522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3144464" y="6186447"/>
                <a:ext cx="3252257" cy="69409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Times"/>
                    <a:cs typeface="Times"/>
                  </a:rPr>
                  <a:t>electron</a:t>
                </a:r>
                <a:r>
                  <a:rPr lang="en-US" sz="1050" dirty="0" smtClean="0">
                    <a:latin typeface="Times"/>
                    <a:cs typeface="Times"/>
                  </a:rPr>
                  <a:t> energy/</a:t>
                </a:r>
                <a:r>
                  <a:rPr lang="en-US" sz="1050" dirty="0" err="1" smtClean="0">
                    <a:latin typeface="Times"/>
                    <a:cs typeface="Times"/>
                  </a:rPr>
                  <a:t>eV</a:t>
                </a:r>
                <a:endParaRPr lang="en-US" sz="1050" dirty="0">
                  <a:latin typeface="Times"/>
                  <a:cs typeface="Times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 rot="16200000">
                <a:off x="-2531789" y="2796355"/>
                <a:ext cx="5804206" cy="69409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latin typeface="Times"/>
                    <a:cs typeface="Times"/>
                  </a:rPr>
                  <a:t>c</a:t>
                </a:r>
                <a:r>
                  <a:rPr lang="en-US" sz="1050" dirty="0" smtClean="0">
                    <a:latin typeface="Times"/>
                    <a:cs typeface="Times"/>
                  </a:rPr>
                  <a:t>ross </a:t>
                </a:r>
                <a:r>
                  <a:rPr lang="en-US" sz="1100" dirty="0" smtClean="0">
                    <a:latin typeface="Times"/>
                    <a:cs typeface="Times"/>
                  </a:rPr>
                  <a:t>section/cm</a:t>
                </a:r>
                <a:r>
                  <a:rPr lang="en-US" sz="1100" baseline="30000" dirty="0" smtClean="0">
                    <a:latin typeface="Times"/>
                    <a:cs typeface="Times"/>
                  </a:rPr>
                  <a:t>2</a:t>
                </a:r>
                <a:endParaRPr lang="en-US" sz="1050" baseline="30000" dirty="0">
                  <a:latin typeface="Times"/>
                  <a:cs typeface="Times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916354" y="4164551"/>
                <a:ext cx="1721941" cy="36746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36000" tIns="0" bIns="0" rtlCol="0">
                <a:spAutoFit/>
              </a:bodyPr>
              <a:lstStyle/>
              <a:p>
                <a:r>
                  <a:rPr lang="en-US" sz="900" dirty="0" smtClean="0">
                    <a:latin typeface="Times"/>
                    <a:cs typeface="Times"/>
                  </a:rPr>
                  <a:t>formula</a:t>
                </a:r>
                <a:endParaRPr lang="en-US" dirty="0">
                  <a:latin typeface="Times"/>
                  <a:cs typeface="Times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4689543" y="4567236"/>
                <a:ext cx="488495" cy="3049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7670961" y="4118251"/>
              <a:ext cx="1351121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36000" tIns="0" rIns="36000" bIns="0" rtlCol="0">
              <a:spAutoFit/>
            </a:bodyPr>
            <a:lstStyle/>
            <a:p>
              <a:r>
                <a:rPr lang="en-US" sz="1400" dirty="0" smtClean="0">
                  <a:latin typeface="Times"/>
                  <a:cs typeface="Times"/>
                </a:rPr>
                <a:t>double </a:t>
              </a:r>
              <a:r>
                <a:rPr lang="en-US" sz="1400" dirty="0">
                  <a:latin typeface="Times"/>
                  <a:cs typeface="Times"/>
                </a:rPr>
                <a:t>ionization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98648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Radiative</a:t>
            </a:r>
            <a:r>
              <a:rPr lang="en-US" dirty="0"/>
              <a:t> recombination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04269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 </a:t>
            </a:r>
          </a:p>
          <a:p>
            <a:r>
              <a:rPr lang="en-US" sz="2800" dirty="0" smtClean="0"/>
              <a:t>Limiting process towards higher charge states</a:t>
            </a:r>
          </a:p>
          <a:p>
            <a:r>
              <a:rPr lang="en-US" sz="2800" dirty="0" smtClean="0"/>
              <a:t>The </a:t>
            </a:r>
            <a:r>
              <a:rPr lang="en-US" sz="2800" dirty="0"/>
              <a:t>cross sections are bigger for lower electron </a:t>
            </a:r>
            <a:r>
              <a:rPr lang="en-US" sz="2800" dirty="0" smtClean="0"/>
              <a:t>temperatures and higher charge states</a:t>
            </a:r>
            <a:endParaRPr lang="en-US" sz="2800" dirty="0"/>
          </a:p>
          <a:p>
            <a:endParaRPr lang="en-US" sz="2800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5096800" y="1600200"/>
            <a:ext cx="3945656" cy="2808000"/>
            <a:chOff x="0" y="266699"/>
            <a:chExt cx="9144000" cy="650750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266700"/>
              <a:ext cx="9144000" cy="6313714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3272878" y="6118750"/>
              <a:ext cx="3252257" cy="6554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 smtClean="0">
                  <a:latin typeface="Times"/>
                  <a:cs typeface="Times"/>
                </a:rPr>
                <a:t>electron energy/</a:t>
              </a:r>
              <a:r>
                <a:rPr lang="en-US" sz="1050" dirty="0" err="1" smtClean="0">
                  <a:latin typeface="Times"/>
                  <a:cs typeface="Times"/>
                </a:rPr>
                <a:t>eV</a:t>
              </a:r>
              <a:endParaRPr lang="en-US" sz="1050" dirty="0">
                <a:latin typeface="Times"/>
                <a:cs typeface="Times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-2544001" y="2841075"/>
              <a:ext cx="5804207" cy="65545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latin typeface="Times"/>
                  <a:cs typeface="Times"/>
                </a:rPr>
                <a:t>c</a:t>
              </a:r>
              <a:r>
                <a:rPr lang="en-US" sz="1050" dirty="0" smtClean="0">
                  <a:latin typeface="Times"/>
                  <a:cs typeface="Times"/>
                </a:rPr>
                <a:t>ross section/cm</a:t>
              </a:r>
              <a:r>
                <a:rPr lang="en-US" sz="1050" baseline="30000" dirty="0" smtClean="0">
                  <a:latin typeface="Times"/>
                  <a:cs typeface="Times"/>
                </a:rPr>
                <a:t>2</a:t>
              </a:r>
              <a:endParaRPr lang="en-US" sz="1050" baseline="30000" dirty="0">
                <a:latin typeface="Times"/>
                <a:cs typeface="Times"/>
              </a:endParaRPr>
            </a:p>
          </p:txBody>
        </p:sp>
      </p:grp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7268417"/>
              </p:ext>
            </p:extLst>
          </p:nvPr>
        </p:nvGraphicFramePr>
        <p:xfrm>
          <a:off x="875095" y="1635810"/>
          <a:ext cx="34544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8" name="Equation" r:id="rId5" imgW="3454400" imgH="406400" progId="Equation.DSMT4">
                  <p:embed/>
                </p:oleObj>
              </mc:Choice>
              <mc:Fallback>
                <p:oleObj name="Equation" r:id="rId5" imgW="3454400" imgH="40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75095" y="1635810"/>
                        <a:ext cx="3454400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8359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Charge </a:t>
            </a:r>
            <a:r>
              <a:rPr lang="en-US" dirty="0" smtClean="0"/>
              <a:t>exchange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4551748" cy="512790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charge exchange acts in both directions</a:t>
            </a:r>
          </a:p>
          <a:p>
            <a:pPr lvl="1"/>
            <a:r>
              <a:rPr lang="en-US" dirty="0" smtClean="0"/>
              <a:t>increases the charge state for </a:t>
            </a:r>
            <a:r>
              <a:rPr lang="en-US" dirty="0"/>
              <a:t>low </a:t>
            </a:r>
            <a:r>
              <a:rPr lang="en-US" dirty="0" smtClean="0"/>
              <a:t>q</a:t>
            </a:r>
          </a:p>
          <a:p>
            <a:pPr lvl="1"/>
            <a:r>
              <a:rPr lang="en-US" dirty="0" smtClean="0"/>
              <a:t>lower the charge state for </a:t>
            </a:r>
            <a:r>
              <a:rPr lang="en-US" dirty="0"/>
              <a:t>high </a:t>
            </a:r>
            <a:r>
              <a:rPr lang="en-US" dirty="0" smtClean="0"/>
              <a:t>q</a:t>
            </a:r>
            <a:endParaRPr lang="en-US" dirty="0"/>
          </a:p>
          <a:p>
            <a:pPr lvl="1"/>
            <a:r>
              <a:rPr lang="en-US" dirty="0" smtClean="0"/>
              <a:t>it is also possible between different ion charge states</a:t>
            </a:r>
          </a:p>
          <a:p>
            <a:r>
              <a:rPr lang="en-US" dirty="0" smtClean="0"/>
              <a:t>depends </a:t>
            </a:r>
            <a:r>
              <a:rPr lang="en-US" dirty="0"/>
              <a:t>on the neutral particle density (rest gas)</a:t>
            </a:r>
          </a:p>
          <a:p>
            <a:r>
              <a:rPr lang="en-US" dirty="0" smtClean="0"/>
              <a:t>cross </a:t>
            </a:r>
            <a:r>
              <a:rPr lang="en-US" dirty="0"/>
              <a:t>sections are bigger for higher charge </a:t>
            </a:r>
            <a:r>
              <a:rPr lang="en-US" dirty="0" smtClean="0"/>
              <a:t>states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5194991" y="3877762"/>
            <a:ext cx="3794725" cy="2736495"/>
            <a:chOff x="-4333" y="215899"/>
            <a:chExt cx="9148333" cy="659715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215900"/>
              <a:ext cx="9144000" cy="6412675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918764" y="6166911"/>
              <a:ext cx="6598934" cy="6461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latin typeface="Times"/>
                  <a:cs typeface="Times"/>
                </a:rPr>
                <a:t>c</a:t>
              </a:r>
              <a:r>
                <a:rPr lang="en-US" sz="1050" dirty="0" smtClean="0">
                  <a:latin typeface="Times"/>
                  <a:cs typeface="Times"/>
                </a:rPr>
                <a:t>harge state of the ion receiving the electron </a:t>
              </a:r>
              <a:endParaRPr lang="en-US" sz="1050" dirty="0">
                <a:latin typeface="Times"/>
                <a:cs typeface="Times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-2573575" y="2785141"/>
              <a:ext cx="5804206" cy="66572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latin typeface="Times"/>
                  <a:cs typeface="Times"/>
                </a:rPr>
                <a:t>c</a:t>
              </a:r>
              <a:r>
                <a:rPr lang="en-US" sz="1050" dirty="0" smtClean="0">
                  <a:latin typeface="Times"/>
                  <a:cs typeface="Times"/>
                </a:rPr>
                <a:t>ross section/cm</a:t>
              </a:r>
              <a:r>
                <a:rPr lang="en-US" sz="1050" baseline="30000" dirty="0" smtClean="0">
                  <a:latin typeface="Times"/>
                  <a:cs typeface="Times"/>
                </a:rPr>
                <a:t>2</a:t>
              </a:r>
              <a:endParaRPr lang="en-US" sz="1050" baseline="30000" dirty="0">
                <a:latin typeface="Times"/>
                <a:cs typeface="Times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757677" y="5137989"/>
              <a:ext cx="3431671" cy="46992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0" tIns="0" rtlCol="0">
              <a:spAutoFit/>
            </a:bodyPr>
            <a:lstStyle/>
            <a:p>
              <a:r>
                <a:rPr lang="en-US" sz="900" dirty="0">
                  <a:latin typeface="Times"/>
                  <a:cs typeface="Times"/>
                </a:rPr>
                <a:t>d</a:t>
              </a:r>
              <a:r>
                <a:rPr lang="en-US" sz="900" dirty="0" smtClean="0">
                  <a:latin typeface="Times"/>
                  <a:cs typeface="Times"/>
                </a:rPr>
                <a:t>ouble charge exchange</a:t>
              </a:r>
              <a:endParaRPr lang="en-US" sz="900" dirty="0">
                <a:latin typeface="Times"/>
                <a:cs typeface="Times"/>
              </a:endParaRPr>
            </a:p>
          </p:txBody>
        </p:sp>
      </p:grp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4408098"/>
              </p:ext>
            </p:extLst>
          </p:nvPr>
        </p:nvGraphicFramePr>
        <p:xfrm>
          <a:off x="5542354" y="1674629"/>
          <a:ext cx="2486025" cy="71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51" name="Equation" r:id="rId5" imgW="3530600" imgH="1016000" progId="Equation.DSMT4">
                  <p:embed/>
                </p:oleObj>
              </mc:Choice>
              <mc:Fallback>
                <p:oleObj name="Equation" r:id="rId5" imgW="3530600" imgH="1016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542354" y="1674629"/>
                        <a:ext cx="2486025" cy="715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5542354" y="2568785"/>
            <a:ext cx="3545061" cy="321706"/>
            <a:chOff x="5410490" y="5461394"/>
            <a:chExt cx="3545061" cy="321706"/>
          </a:xfrm>
        </p:grpSpPr>
        <p:graphicFrame>
          <p:nvGraphicFramePr>
            <p:cNvPr id="10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27619261"/>
                </p:ext>
              </p:extLst>
            </p:nvPr>
          </p:nvGraphicFramePr>
          <p:xfrm>
            <a:off x="8402193" y="5523190"/>
            <a:ext cx="553358" cy="2599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852" name="Equation" r:id="rId7" imgW="838200" imgH="393700" progId="Equation.DSMT4">
                    <p:embed/>
                  </p:oleObj>
                </mc:Choice>
                <mc:Fallback>
                  <p:oleObj name="Equation" r:id="rId7" imgW="838200" imgH="3937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8402193" y="5523190"/>
                          <a:ext cx="553358" cy="25991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77512680"/>
                </p:ext>
              </p:extLst>
            </p:nvPr>
          </p:nvGraphicFramePr>
          <p:xfrm>
            <a:off x="5410490" y="5461394"/>
            <a:ext cx="2859675" cy="2670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853" name="Equation" r:id="rId9" imgW="4216400" imgH="393700" progId="Equation.DSMT4">
                    <p:embed/>
                  </p:oleObj>
                </mc:Choice>
                <mc:Fallback>
                  <p:oleObj name="Equation" r:id="rId9" imgW="4216400" imgH="3937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5410490" y="5461394"/>
                          <a:ext cx="2859675" cy="26701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6" name="Group 15"/>
          <p:cNvGrpSpPr/>
          <p:nvPr/>
        </p:nvGrpSpPr>
        <p:grpSpPr>
          <a:xfrm>
            <a:off x="5471133" y="3113706"/>
            <a:ext cx="2662617" cy="369332"/>
            <a:chOff x="5410489" y="6113145"/>
            <a:chExt cx="2662617" cy="369332"/>
          </a:xfrm>
        </p:grpSpPr>
        <p:sp>
          <p:nvSpPr>
            <p:cNvPr id="14" name="TextBox 13"/>
            <p:cNvSpPr txBox="1"/>
            <p:nvPr/>
          </p:nvSpPr>
          <p:spPr>
            <a:xfrm>
              <a:off x="5410489" y="6113145"/>
              <a:ext cx="21148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also possible with </a:t>
              </a:r>
              <a:endParaRPr lang="en-US" dirty="0"/>
            </a:p>
          </p:txBody>
        </p:sp>
        <p:graphicFrame>
          <p:nvGraphicFramePr>
            <p:cNvPr id="15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38008707"/>
                </p:ext>
              </p:extLst>
            </p:nvPr>
          </p:nvGraphicFramePr>
          <p:xfrm>
            <a:off x="7404080" y="6189525"/>
            <a:ext cx="669026" cy="2199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854" name="Equation" r:id="rId11" imgW="927100" imgH="304800" progId="Equation.DSMT4">
                    <p:embed/>
                  </p:oleObj>
                </mc:Choice>
                <mc:Fallback>
                  <p:oleObj name="Equation" r:id="rId11" imgW="927100" imgH="3048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7404080" y="6189525"/>
                          <a:ext cx="669026" cy="21995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136456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processes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5999833" cy="492840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Surface ionization</a:t>
            </a:r>
          </a:p>
          <a:p>
            <a:pPr lvl="1"/>
            <a:r>
              <a:rPr lang="en-US" dirty="0" smtClean="0"/>
              <a:t>positive ionization of atoms with </a:t>
            </a:r>
            <a:r>
              <a:rPr lang="en-US" dirty="0" smtClean="0">
                <a:solidFill>
                  <a:srgbClr val="4F81BD"/>
                </a:solidFill>
              </a:rPr>
              <a:t>low ionization potential</a:t>
            </a:r>
            <a:r>
              <a:rPr lang="en-US" dirty="0" smtClean="0"/>
              <a:t> on heated metal surfaces with a </a:t>
            </a:r>
            <a:r>
              <a:rPr lang="en-US" dirty="0" smtClean="0">
                <a:solidFill>
                  <a:srgbClr val="4F81BD"/>
                </a:solidFill>
              </a:rPr>
              <a:t>high work function </a:t>
            </a:r>
            <a:r>
              <a:rPr lang="en-US" dirty="0" smtClean="0"/>
              <a:t>(e.g. tungsten)</a:t>
            </a:r>
          </a:p>
          <a:p>
            <a:pPr lvl="1"/>
            <a:r>
              <a:rPr lang="en-US" dirty="0" smtClean="0"/>
              <a:t>the surface has to be heated to increase the desorption</a:t>
            </a:r>
          </a:p>
          <a:p>
            <a:pPr lvl="1"/>
            <a:r>
              <a:rPr lang="en-US" dirty="0" smtClean="0"/>
              <a:t>works only for a limited number of elements (</a:t>
            </a:r>
            <a:r>
              <a:rPr lang="en-US" dirty="0" err="1" smtClean="0"/>
              <a:t>alkalines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negative ions can be created for elements with </a:t>
            </a:r>
            <a:r>
              <a:rPr lang="en-US" dirty="0" smtClean="0">
                <a:solidFill>
                  <a:srgbClr val="4F81BD"/>
                </a:solidFill>
              </a:rPr>
              <a:t>high electron affinity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1323" y="1813425"/>
            <a:ext cx="2191483" cy="2974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304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processes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5999833" cy="4928402"/>
          </a:xfrm>
        </p:spPr>
        <p:txBody>
          <a:bodyPr>
            <a:normAutofit/>
          </a:bodyPr>
          <a:lstStyle/>
          <a:p>
            <a:r>
              <a:rPr lang="en-US" dirty="0" smtClean="0"/>
              <a:t>Field ionization</a:t>
            </a:r>
          </a:p>
          <a:p>
            <a:pPr lvl="1"/>
            <a:r>
              <a:rPr lang="en-US" dirty="0" smtClean="0"/>
              <a:t>high electric field gradient modifies atom potential so that an electron can tunnel into the metal surface</a:t>
            </a:r>
          </a:p>
          <a:p>
            <a:pPr lvl="1"/>
            <a:r>
              <a:rPr lang="en-US" dirty="0" smtClean="0"/>
              <a:t>dominant process in liquid metal ion sources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5272" y="2061587"/>
            <a:ext cx="2503792" cy="2387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923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processes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0"/>
            <a:ext cx="6142266" cy="499962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Photoionization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the photon energy has to exceed the ionization energy</a:t>
            </a:r>
          </a:p>
          <a:p>
            <a:pPr lvl="1"/>
            <a:r>
              <a:rPr lang="en-US" dirty="0" smtClean="0"/>
              <a:t>dominant process in resonant laser ion sources </a:t>
            </a:r>
            <a:br>
              <a:rPr lang="en-US" dirty="0" smtClean="0"/>
            </a:br>
            <a:r>
              <a:rPr lang="en-US" dirty="0" smtClean="0"/>
              <a:t>(combined steps of excitation and ionization, chemically selective)</a:t>
            </a:r>
          </a:p>
          <a:p>
            <a:r>
              <a:rPr lang="en-US" dirty="0" err="1" smtClean="0"/>
              <a:t>Dielectronic</a:t>
            </a:r>
            <a:r>
              <a:rPr lang="en-US" dirty="0" smtClean="0"/>
              <a:t> recombination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resonant process</a:t>
            </a:r>
          </a:p>
          <a:p>
            <a:pPr lvl="1"/>
            <a:r>
              <a:rPr lang="en-US" dirty="0" smtClean="0"/>
              <a:t>could play a role for higher charge states depending on electron energy and density</a:t>
            </a:r>
            <a:endParaRPr lang="en-US" dirty="0"/>
          </a:p>
          <a:p>
            <a:pPr lvl="1"/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9003948"/>
              </p:ext>
            </p:extLst>
          </p:nvPr>
        </p:nvGraphicFramePr>
        <p:xfrm>
          <a:off x="1305333" y="4617238"/>
          <a:ext cx="50165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89" name="Equation" r:id="rId4" imgW="5016500" imgH="406400" progId="Equation.DSMT4">
                  <p:embed/>
                </p:oleObj>
              </mc:Choice>
              <mc:Fallback>
                <p:oleObj name="Equation" r:id="rId4" imgW="5016500" imgH="40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05333" y="4617238"/>
                        <a:ext cx="5016500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0077723"/>
              </p:ext>
            </p:extLst>
          </p:nvPr>
        </p:nvGraphicFramePr>
        <p:xfrm>
          <a:off x="1305333" y="1924483"/>
          <a:ext cx="34290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90" name="Equation" r:id="rId6" imgW="3429000" imgH="406400" progId="Equation.DSMT4">
                  <p:embed/>
                </p:oleObj>
              </mc:Choice>
              <mc:Fallback>
                <p:oleObj name="Equation" r:id="rId6" imgW="3429000" imgH="40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305333" y="1924483"/>
                        <a:ext cx="3429000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99467" y="2129088"/>
            <a:ext cx="2087334" cy="2135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890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ion source?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For an accelerator physicist an ion source is somewhere far away. </a:t>
            </a:r>
          </a:p>
          <a:p>
            <a:pPr marL="0" indent="0">
              <a:buNone/>
            </a:pPr>
            <a:r>
              <a:rPr lang="en-US" dirty="0"/>
              <a:t>I</a:t>
            </a:r>
            <a:r>
              <a:rPr lang="en-US" dirty="0" smtClean="0"/>
              <a:t>t is a black box with three buttons: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188348" y="3452491"/>
            <a:ext cx="28015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3200" dirty="0" smtClean="0"/>
              <a:t>On/Off</a:t>
            </a:r>
          </a:p>
          <a:p>
            <a:pPr marL="285750" indent="-285750">
              <a:buFont typeface="Arial"/>
              <a:buChar char="•"/>
            </a:pPr>
            <a:r>
              <a:rPr lang="en-US" sz="3200" dirty="0" smtClean="0"/>
              <a:t>Particle type</a:t>
            </a:r>
          </a:p>
          <a:p>
            <a:pPr marL="285750" indent="-285750">
              <a:buFont typeface="Arial"/>
              <a:buChar char="•"/>
            </a:pPr>
            <a:r>
              <a:rPr lang="en-US" sz="3200" dirty="0" smtClean="0"/>
              <a:t>Intensity</a:t>
            </a:r>
            <a:endParaRPr lang="en-US" sz="3200" dirty="0"/>
          </a:p>
        </p:txBody>
      </p:sp>
      <p:pic>
        <p:nvPicPr>
          <p:cNvPr id="7" name="Picture 6" descr="060903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452491"/>
            <a:ext cx="5333556" cy="334010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3885672" y="4899196"/>
            <a:ext cx="419444" cy="390305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059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  <p:bldP spid="8" grpId="0"/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baseline="30000" dirty="0" smtClean="0"/>
              <a:t>-</a:t>
            </a:r>
            <a:r>
              <a:rPr lang="en-US" dirty="0" smtClean="0"/>
              <a:t> production I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1940" y="1600103"/>
            <a:ext cx="4200289" cy="4492484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1" y="1588233"/>
            <a:ext cx="4694182" cy="486833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charge </a:t>
            </a:r>
            <a:r>
              <a:rPr lang="en-US" dirty="0" smtClean="0"/>
              <a:t>transfer 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the </a:t>
            </a:r>
            <a:r>
              <a:rPr lang="en-US" dirty="0"/>
              <a:t>simplest method is the conversion of a primary proton beam in a converter target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e.g. a </a:t>
            </a:r>
            <a:r>
              <a:rPr lang="en-US" dirty="0" err="1" smtClean="0"/>
              <a:t>cesiated</a:t>
            </a:r>
            <a:r>
              <a:rPr lang="en-US" dirty="0" smtClean="0"/>
              <a:t> </a:t>
            </a:r>
            <a:r>
              <a:rPr lang="en-US" dirty="0"/>
              <a:t>surface, </a:t>
            </a:r>
            <a:r>
              <a:rPr lang="en-US" dirty="0" smtClean="0"/>
              <a:t>cesium vapor </a:t>
            </a:r>
            <a:r>
              <a:rPr lang="en-US" dirty="0"/>
              <a:t>or hydrogen gas</a:t>
            </a:r>
            <a:r>
              <a:rPr lang="en-US" dirty="0" smtClean="0"/>
              <a:t>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used e.g. for polarized beams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000000"/>
                </a:solidFill>
              </a:rPr>
              <a:t>surface </a:t>
            </a:r>
            <a:r>
              <a:rPr lang="en-US" dirty="0" smtClean="0">
                <a:solidFill>
                  <a:srgbClr val="000000"/>
                </a:solidFill>
              </a:rPr>
              <a:t>effect</a:t>
            </a:r>
            <a:r>
              <a:rPr lang="en-US" dirty="0" smtClean="0">
                <a:solidFill>
                  <a:srgbClr val="A0D3E0"/>
                </a:solidFill>
              </a:rPr>
              <a:t> 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protons </a:t>
            </a:r>
            <a:r>
              <a:rPr lang="en-US" dirty="0"/>
              <a:t>from a plasma hitting the wall can pick up electrons, the walls are covered with low work function material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e.g. </a:t>
            </a:r>
            <a:r>
              <a:rPr lang="en-US" dirty="0" smtClean="0"/>
              <a:t>cesium)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234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baseline="30000" dirty="0" smtClean="0"/>
              <a:t>-</a:t>
            </a:r>
            <a:r>
              <a:rPr lang="en-US" dirty="0" smtClean="0"/>
              <a:t> production II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588233"/>
            <a:ext cx="4671989" cy="486833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rgbClr val="000000"/>
                </a:solidFill>
              </a:rPr>
              <a:t>volume effect</a:t>
            </a:r>
            <a:r>
              <a:rPr lang="en-US" dirty="0" smtClean="0">
                <a:solidFill>
                  <a:srgbClr val="A0D3E0"/>
                </a:solidFill>
              </a:rPr>
              <a:t> 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H</a:t>
            </a:r>
            <a:r>
              <a:rPr lang="en-US" baseline="30000" dirty="0" smtClean="0"/>
              <a:t>-</a:t>
            </a:r>
            <a:r>
              <a:rPr lang="en-US" dirty="0" smtClean="0"/>
              <a:t> is created from vibrational excited hydrogen molecules through </a:t>
            </a:r>
            <a:r>
              <a:rPr lang="en-US" dirty="0" smtClean="0">
                <a:solidFill>
                  <a:srgbClr val="4F81BD"/>
                </a:solidFill>
              </a:rPr>
              <a:t>dissociative electron attachment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H</a:t>
            </a:r>
            <a:r>
              <a:rPr lang="en-US" baseline="30000" dirty="0" smtClean="0"/>
              <a:t>-</a:t>
            </a:r>
            <a:r>
              <a:rPr lang="en-US" dirty="0" smtClean="0"/>
              <a:t> ions are very sensitive to particle collisions and strong fields (Lorentz stripping)</a:t>
            </a:r>
            <a:br>
              <a:rPr lang="en-US" dirty="0" smtClean="0"/>
            </a:br>
            <a:r>
              <a:rPr lang="en-US" dirty="0" smtClean="0"/>
              <a:t>=&gt; only H</a:t>
            </a:r>
            <a:r>
              <a:rPr lang="en-US" baseline="30000" dirty="0" smtClean="0"/>
              <a:t>-</a:t>
            </a:r>
            <a:r>
              <a:rPr lang="en-US" dirty="0" smtClean="0"/>
              <a:t> ions created near to the extraction hole can be extracted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336" y="2315410"/>
            <a:ext cx="4051659" cy="3333797"/>
          </a:xfrm>
          <a:prstGeom prst="rect">
            <a:avLst/>
          </a:prstGeom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5227605"/>
              </p:ext>
            </p:extLst>
          </p:nvPr>
        </p:nvGraphicFramePr>
        <p:xfrm>
          <a:off x="5270500" y="1588233"/>
          <a:ext cx="341630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0" name="Equation" r:id="rId6" imgW="3416300" imgH="495300" progId="Equation.DSMT4">
                  <p:embed/>
                </p:oleObj>
              </mc:Choice>
              <mc:Fallback>
                <p:oleObj name="Equation" r:id="rId6" imgW="3416300" imgH="495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270500" y="1588233"/>
                        <a:ext cx="3416300" cy="495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40766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Plasma physics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23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plasma?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 plasma is a </a:t>
            </a:r>
            <a:r>
              <a:rPr lang="en-US" dirty="0" smtClean="0">
                <a:solidFill>
                  <a:schemeClr val="accent1"/>
                </a:solidFill>
              </a:rPr>
              <a:t>quasi neutral</a:t>
            </a:r>
            <a:r>
              <a:rPr lang="en-US" dirty="0" smtClean="0"/>
              <a:t> gas of charged and neutral particles which exhibits </a:t>
            </a:r>
            <a:r>
              <a:rPr lang="en-US" dirty="0" smtClean="0">
                <a:solidFill>
                  <a:srgbClr val="4F81BD"/>
                </a:solidFill>
              </a:rPr>
              <a:t>collective behavior</a:t>
            </a:r>
            <a:r>
              <a:rPr lang="en-US" dirty="0" smtClean="0"/>
              <a:t>.          </a:t>
            </a:r>
            <a:r>
              <a:rPr lang="en-US" sz="2000" dirty="0" smtClean="0">
                <a:solidFill>
                  <a:schemeClr val="bg1">
                    <a:lumMod val="75000"/>
                  </a:schemeClr>
                </a:solidFill>
              </a:rPr>
              <a:t>(F.F. Chen “Plasma physics”)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800" dirty="0" smtClean="0"/>
              <a:t>It is often also called the 4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state of matter.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" name="Picture 1" descr="states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87500" y="4724335"/>
            <a:ext cx="5952943" cy="1882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30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quasi neutrality?</a:t>
            </a:r>
            <a:endParaRPr lang="en-US" dirty="0"/>
          </a:p>
        </p:txBody>
      </p:sp>
      <p:pic>
        <p:nvPicPr>
          <p:cNvPr id="4" name="Content Placeholder 3" descr="debye.png"/>
          <p:cNvPicPr>
            <a:picLocks noGrp="1" noChangeAspect="1"/>
          </p:cNvPicPr>
          <p:nvPr>
            <p:ph idx="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18" t="6345" r="1222" b="2124"/>
          <a:stretch/>
        </p:blipFill>
        <p:spPr>
          <a:xfrm>
            <a:off x="6182020" y="4551365"/>
            <a:ext cx="2914500" cy="2338427"/>
          </a:xfrm>
        </p:spPr>
      </p:pic>
      <p:sp>
        <p:nvSpPr>
          <p:cNvPr id="3" name="TextBox 2"/>
          <p:cNvSpPr txBox="1"/>
          <p:nvPr/>
        </p:nvSpPr>
        <p:spPr>
          <a:xfrm>
            <a:off x="457199" y="1602477"/>
            <a:ext cx="82296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overall charge neutrality is preserved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due to the electron movement local deviations are possible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departure from neutrality gives rise to electric fields limiting the charge build-up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the system is quasi neutral if the dimensions are much larger than the </a:t>
            </a:r>
            <a:r>
              <a:rPr lang="en-US" sz="2400" dirty="0" smtClean="0">
                <a:solidFill>
                  <a:srgbClr val="4F81BD"/>
                </a:solidFill>
              </a:rPr>
              <a:t>Debye length </a:t>
            </a:r>
            <a:r>
              <a:rPr lang="en-US" sz="2400" i="1" dirty="0" err="1" smtClean="0">
                <a:solidFill>
                  <a:srgbClr val="4F81BD"/>
                </a:solidFill>
              </a:rPr>
              <a:t>λ</a:t>
            </a:r>
            <a:r>
              <a:rPr lang="en-US" sz="2400" i="1" baseline="-25000" dirty="0" err="1" smtClean="0">
                <a:solidFill>
                  <a:srgbClr val="4F81BD"/>
                </a:solidFill>
              </a:rPr>
              <a:t>D</a:t>
            </a:r>
            <a:endParaRPr lang="en-US" sz="2400" i="1" baseline="-25000" dirty="0">
              <a:solidFill>
                <a:srgbClr val="4F81BD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7717997"/>
              </p:ext>
            </p:extLst>
          </p:nvPr>
        </p:nvGraphicFramePr>
        <p:xfrm>
          <a:off x="1057885" y="1944909"/>
          <a:ext cx="1458458" cy="8410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0" name="Equation" r:id="rId5" imgW="1739900" imgH="1003300" progId="Equation.DSMT4">
                  <p:embed/>
                </p:oleObj>
              </mc:Choice>
              <mc:Fallback>
                <p:oleObj name="Equation" r:id="rId5" imgW="1739900" imgH="1003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57885" y="1944909"/>
                        <a:ext cx="1458458" cy="8410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5631562"/>
              </p:ext>
            </p:extLst>
          </p:nvPr>
        </p:nvGraphicFramePr>
        <p:xfrm>
          <a:off x="1057885" y="5018490"/>
          <a:ext cx="2129627" cy="103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" name="Equation" r:id="rId7" imgW="2413000" imgH="1168400" progId="Equation.DSMT4">
                  <p:embed/>
                </p:oleObj>
              </mc:Choice>
              <mc:Fallback>
                <p:oleObj name="Equation" r:id="rId7" imgW="2413000" imgH="1168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57885" y="5018490"/>
                        <a:ext cx="2129627" cy="1031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6621137"/>
              </p:ext>
            </p:extLst>
          </p:nvPr>
        </p:nvGraphicFramePr>
        <p:xfrm>
          <a:off x="1057885" y="6091238"/>
          <a:ext cx="4841875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2" name="Equation" r:id="rId9" imgW="5486400" imgH="711200" progId="Equation.DSMT4">
                  <p:embed/>
                </p:oleObj>
              </mc:Choice>
              <mc:Fallback>
                <p:oleObj name="Equation" r:id="rId9" imgW="5486400" imgH="71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057885" y="6091238"/>
                        <a:ext cx="4841875" cy="627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51324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collective behavior?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229601" cy="4904662"/>
          </a:xfrm>
        </p:spPr>
        <p:txBody>
          <a:bodyPr>
            <a:noAutofit/>
          </a:bodyPr>
          <a:lstStyle/>
          <a:p>
            <a:r>
              <a:rPr lang="en-US" sz="2800" dirty="0" smtClean="0"/>
              <a:t>the plasma consists of charged particles</a:t>
            </a:r>
          </a:p>
          <a:p>
            <a:r>
              <a:rPr lang="en-US" sz="2800" dirty="0" smtClean="0"/>
              <a:t>the moving charges can create local concentrations of charges </a:t>
            </a:r>
            <a:br>
              <a:rPr lang="en-US" sz="2800" dirty="0" smtClean="0"/>
            </a:br>
            <a:r>
              <a:rPr lang="en-US" sz="2800" dirty="0" smtClean="0"/>
              <a:t>-&gt; electric fields</a:t>
            </a:r>
          </a:p>
          <a:p>
            <a:r>
              <a:rPr lang="en-US" sz="2800" dirty="0" smtClean="0"/>
              <a:t>the moving charges can generate currents </a:t>
            </a:r>
            <a:br>
              <a:rPr lang="en-US" sz="2800" dirty="0" smtClean="0"/>
            </a:br>
            <a:r>
              <a:rPr lang="en-US" sz="2800" dirty="0" smtClean="0"/>
              <a:t>-&gt; magnetic fields</a:t>
            </a:r>
          </a:p>
          <a:p>
            <a:r>
              <a:rPr lang="en-US" sz="2800" dirty="0" smtClean="0"/>
              <a:t>the fields affect motion of other charged particles far away</a:t>
            </a:r>
          </a:p>
          <a:p>
            <a:r>
              <a:rPr lang="en-US" sz="2800" dirty="0" smtClean="0"/>
              <a:t>coupling of local conditions with remote plasma regions -&gt; collective behavior</a:t>
            </a:r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00136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“Because of collective </a:t>
            </a:r>
            <a:r>
              <a:rPr lang="en-US" sz="3600" dirty="0" err="1" smtClean="0"/>
              <a:t>behaviour</a:t>
            </a:r>
            <a:r>
              <a:rPr lang="en-US" sz="3600" dirty="0" smtClean="0"/>
              <a:t>, </a:t>
            </a:r>
            <a:br>
              <a:rPr lang="en-US" sz="3600" dirty="0" smtClean="0"/>
            </a:br>
            <a:r>
              <a:rPr lang="en-US" sz="3600" dirty="0" smtClean="0"/>
              <a:t>a plasma does not tend to conform to external influences; rather, it often behaves as if it had a mind of its own.”</a:t>
            </a:r>
          </a:p>
          <a:p>
            <a:pPr marL="0" indent="0">
              <a:buNone/>
            </a:pPr>
            <a:endParaRPr lang="en-US" sz="3600" dirty="0"/>
          </a:p>
          <a:p>
            <a:pPr marL="0" indent="0" algn="r">
              <a:buNone/>
            </a:pPr>
            <a:r>
              <a:rPr lang="en-US" sz="3600" dirty="0" smtClean="0">
                <a:solidFill>
                  <a:schemeClr val="bg1">
                    <a:lumMod val="75000"/>
                  </a:schemeClr>
                </a:solidFill>
              </a:rPr>
              <a:t>F.F. Chen</a:t>
            </a:r>
            <a:endParaRPr lang="en-US" sz="36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61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Plasma map</a:t>
            </a:r>
            <a:endParaRPr lang="en-US" dirty="0"/>
          </a:p>
        </p:txBody>
      </p:sp>
      <p:pic>
        <p:nvPicPr>
          <p:cNvPr id="4" name="Content Placeholder 3" descr="plazmak2010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1144" r="-31144"/>
          <a:stretch>
            <a:fillRect/>
          </a:stretch>
        </p:blipFill>
        <p:spPr>
          <a:xfrm>
            <a:off x="1395807" y="1600200"/>
            <a:ext cx="9220364" cy="5070845"/>
          </a:xfrm>
        </p:spPr>
      </p:pic>
      <p:sp>
        <p:nvSpPr>
          <p:cNvPr id="5" name="Oval 4"/>
          <p:cNvSpPr/>
          <p:nvPr/>
        </p:nvSpPr>
        <p:spPr>
          <a:xfrm>
            <a:off x="5068297" y="3625069"/>
            <a:ext cx="925825" cy="937745"/>
          </a:xfrm>
          <a:prstGeom prst="ellipse">
            <a:avLst/>
          </a:prstGeom>
          <a:solidFill>
            <a:schemeClr val="tx1">
              <a:alpha val="70000"/>
            </a:schemeClr>
          </a:solidFill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most laboratory plasmas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8505" y="3170612"/>
            <a:ext cx="25814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plasmas exist in a wide range of densities and temperatures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725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plasma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particle density</a:t>
            </a:r>
          </a:p>
          <a:p>
            <a:pPr lvl="1"/>
            <a:r>
              <a:rPr lang="en-US" dirty="0" smtClean="0"/>
              <a:t>electron density </a:t>
            </a:r>
            <a:r>
              <a:rPr lang="en-US" i="1" dirty="0" smtClean="0"/>
              <a:t>n</a:t>
            </a:r>
            <a:r>
              <a:rPr lang="en-US" i="1" baseline="-25000" dirty="0" smtClean="0"/>
              <a:t>e</a:t>
            </a:r>
            <a:r>
              <a:rPr lang="en-US" dirty="0" smtClean="0"/>
              <a:t>, ion density </a:t>
            </a:r>
            <a:r>
              <a:rPr lang="en-US" i="1" dirty="0" err="1" smtClean="0"/>
              <a:t>n</a:t>
            </a:r>
            <a:r>
              <a:rPr lang="en-US" i="1" baseline="-25000" dirty="0" err="1" smtClean="0"/>
              <a:t>i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neutral density </a:t>
            </a:r>
            <a:r>
              <a:rPr lang="en-US" i="1" dirty="0" smtClean="0"/>
              <a:t>n</a:t>
            </a:r>
            <a:r>
              <a:rPr lang="en-US" i="1" baseline="-25000" dirty="0" smtClean="0"/>
              <a:t>0</a:t>
            </a:r>
          </a:p>
          <a:p>
            <a:pPr lvl="1"/>
            <a:r>
              <a:rPr lang="en-US" dirty="0" smtClean="0"/>
              <a:t>units: cm</a:t>
            </a:r>
            <a:r>
              <a:rPr lang="en-US" baseline="30000" dirty="0"/>
              <a:t>-3 </a:t>
            </a:r>
            <a:r>
              <a:rPr lang="en-US" dirty="0"/>
              <a:t>or m</a:t>
            </a:r>
            <a:r>
              <a:rPr lang="en-US" baseline="30000" dirty="0"/>
              <a:t>-3 </a:t>
            </a:r>
            <a:endParaRPr lang="en-US" baseline="30000" dirty="0" smtClean="0"/>
          </a:p>
          <a:p>
            <a:pPr lvl="1"/>
            <a:r>
              <a:rPr lang="en-US" dirty="0" smtClean="0"/>
              <a:t>in ion sources in the vicinity of n</a:t>
            </a:r>
            <a:r>
              <a:rPr lang="en-US" i="1" baseline="-25000" dirty="0" smtClean="0"/>
              <a:t>e</a:t>
            </a:r>
            <a:r>
              <a:rPr lang="de-DE" dirty="0" smtClean="0"/>
              <a:t>~</a:t>
            </a:r>
            <a:r>
              <a:rPr lang="en-US" dirty="0" smtClean="0"/>
              <a:t>10</a:t>
            </a:r>
            <a:r>
              <a:rPr lang="en-US" baseline="30000" dirty="0" smtClean="0"/>
              <a:t>12</a:t>
            </a:r>
            <a:r>
              <a:rPr lang="en-US" dirty="0" smtClean="0"/>
              <a:t> cm</a:t>
            </a:r>
            <a:r>
              <a:rPr lang="en-US" baseline="30000" dirty="0" smtClean="0"/>
              <a:t>-3</a:t>
            </a:r>
          </a:p>
          <a:p>
            <a:pPr lvl="1"/>
            <a:r>
              <a:rPr lang="en-US" dirty="0" smtClean="0"/>
              <a:t>Attention! the term “plasma density” is not very well defined </a:t>
            </a:r>
          </a:p>
        </p:txBody>
      </p:sp>
    </p:spTree>
    <p:extLst>
      <p:ext uri="{BB962C8B-B14F-4D97-AF65-F5344CB8AC3E}">
        <p14:creationId xmlns:p14="http://schemas.microsoft.com/office/powerpoint/2010/main" val="373455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plasma parameters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391" y="1600200"/>
            <a:ext cx="8712245" cy="482157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particle temperature</a:t>
            </a:r>
          </a:p>
          <a:p>
            <a:pPr lvl="1"/>
            <a:r>
              <a:rPr lang="en-US" dirty="0"/>
              <a:t>electron </a:t>
            </a:r>
            <a:r>
              <a:rPr lang="en-US" dirty="0" smtClean="0"/>
              <a:t>temperature </a:t>
            </a:r>
            <a:r>
              <a:rPr lang="en-US" i="1" dirty="0" err="1" smtClean="0"/>
              <a:t>T</a:t>
            </a:r>
            <a:r>
              <a:rPr lang="en-US" i="1" baseline="-25000" dirty="0" err="1" smtClean="0"/>
              <a:t>e</a:t>
            </a:r>
            <a:r>
              <a:rPr lang="en-US" dirty="0"/>
              <a:t>, ion </a:t>
            </a:r>
            <a:r>
              <a:rPr lang="en-US" dirty="0" smtClean="0"/>
              <a:t>temperature </a:t>
            </a:r>
            <a:r>
              <a:rPr lang="en-US" i="1" dirty="0" smtClean="0"/>
              <a:t>T</a:t>
            </a:r>
            <a:r>
              <a:rPr lang="en-US" i="1" baseline="-25000" dirty="0" smtClean="0"/>
              <a:t>i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neutral </a:t>
            </a:r>
            <a:r>
              <a:rPr lang="en-US" dirty="0" smtClean="0"/>
              <a:t>temperature </a:t>
            </a:r>
            <a:r>
              <a:rPr lang="en-US" i="1" dirty="0" smtClean="0"/>
              <a:t>T</a:t>
            </a:r>
            <a:r>
              <a:rPr lang="en-US" i="1" baseline="-25000" dirty="0" smtClean="0"/>
              <a:t>0</a:t>
            </a:r>
            <a:endParaRPr lang="en-US" i="1" baseline="-25000" dirty="0"/>
          </a:p>
          <a:p>
            <a:pPr lvl="1"/>
            <a:r>
              <a:rPr lang="en-US" dirty="0"/>
              <a:t>units: </a:t>
            </a:r>
            <a:r>
              <a:rPr lang="en-US" dirty="0" err="1" smtClean="0"/>
              <a:t>eV</a:t>
            </a:r>
            <a:r>
              <a:rPr lang="en-US" dirty="0" smtClean="0"/>
              <a:t> or K (1 </a:t>
            </a:r>
            <a:r>
              <a:rPr lang="en-US" dirty="0" err="1" smtClean="0"/>
              <a:t>eV</a:t>
            </a:r>
            <a:r>
              <a:rPr lang="en-US" dirty="0" smtClean="0"/>
              <a:t> </a:t>
            </a:r>
            <a:r>
              <a:rPr lang="en-US" dirty="0" smtClean="0">
                <a:latin typeface="ＭＳ ゴシック"/>
                <a:ea typeface="ＭＳ ゴシック"/>
                <a:cs typeface="ＭＳ ゴシック"/>
              </a:rPr>
              <a:t>≅ </a:t>
            </a:r>
            <a:r>
              <a:rPr lang="en-US" dirty="0" smtClean="0"/>
              <a:t>11600 K)</a:t>
            </a:r>
          </a:p>
          <a:p>
            <a:pPr lvl="1"/>
            <a:r>
              <a:rPr lang="en-US" dirty="0" smtClean="0"/>
              <a:t>in the presence of a magnetic field the temperatures can be </a:t>
            </a:r>
            <a:r>
              <a:rPr lang="en-US" dirty="0" smtClean="0">
                <a:solidFill>
                  <a:schemeClr val="accent1"/>
                </a:solidFill>
              </a:rPr>
              <a:t>anisotropic</a:t>
            </a:r>
            <a:r>
              <a:rPr lang="en-US" dirty="0" smtClean="0"/>
              <a:t> (parallel and perpendicular to the field: </a:t>
            </a:r>
            <a:r>
              <a:rPr lang="en-US" dirty="0"/>
              <a:t>T</a:t>
            </a:r>
            <a:r>
              <a:rPr lang="en-US" baseline="-25000" dirty="0"/>
              <a:t>∥</a:t>
            </a:r>
            <a:r>
              <a:rPr lang="en-US" dirty="0"/>
              <a:t> and T</a:t>
            </a:r>
            <a:r>
              <a:rPr lang="en-US" baseline="-25000" dirty="0"/>
              <a:t>⟂</a:t>
            </a:r>
            <a:r>
              <a:rPr lang="en-US" dirty="0" smtClean="0"/>
              <a:t>) </a:t>
            </a:r>
            <a:endParaRPr lang="en-US" baseline="-25000" dirty="0" smtClean="0"/>
          </a:p>
          <a:p>
            <a:pPr lvl="1"/>
            <a:r>
              <a:rPr lang="en-US" dirty="0" smtClean="0"/>
              <a:t>the term “temperature” is defined only for a </a:t>
            </a:r>
            <a:r>
              <a:rPr lang="en-US" dirty="0" err="1" smtClean="0"/>
              <a:t>Maxwellian</a:t>
            </a:r>
            <a:r>
              <a:rPr lang="en-US" dirty="0" smtClean="0"/>
              <a:t> energy distribution (</a:t>
            </a:r>
            <a:r>
              <a:rPr lang="en-US" dirty="0" smtClean="0">
                <a:solidFill>
                  <a:srgbClr val="4F81BD"/>
                </a:solidFill>
              </a:rPr>
              <a:t>thermal equilibrium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Attention! the term “plasma temperature” makes only sense if all temperatures are the same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360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ion source?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For an operator, if there is a problem, it must be the ion source!</a:t>
            </a:r>
          </a:p>
        </p:txBody>
      </p:sp>
      <p:pic>
        <p:nvPicPr>
          <p:cNvPr id="6" name="Picture 5" descr="20130109035402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20707" y="3252431"/>
            <a:ext cx="4306272" cy="30636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8387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plasma parameters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ionization fraction</a:t>
            </a:r>
          </a:p>
          <a:p>
            <a:pPr lvl="1"/>
            <a:r>
              <a:rPr lang="en-US" dirty="0" smtClean="0"/>
              <a:t>ratio of the ion density to the total density of ions and neutrals</a:t>
            </a:r>
          </a:p>
          <a:p>
            <a:pPr lvl="1"/>
            <a:r>
              <a:rPr lang="en-US" dirty="0" smtClean="0"/>
              <a:t>if there are no neutrals left the plasma is fully ionized</a:t>
            </a:r>
          </a:p>
          <a:p>
            <a:pPr lvl="1"/>
            <a:r>
              <a:rPr lang="en-US" dirty="0" smtClean="0"/>
              <a:t>Attention! the term “highly ionized” is used for plasma with high ionization fraction or for ions with a high charge state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9676656"/>
              </p:ext>
            </p:extLst>
          </p:nvPr>
        </p:nvGraphicFramePr>
        <p:xfrm>
          <a:off x="4096066" y="2555430"/>
          <a:ext cx="769670" cy="7055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4" name="Equation" r:id="rId4" imgW="1066800" imgH="977900" progId="Equation.DSMT4">
                  <p:embed/>
                </p:oleObj>
              </mc:Choice>
              <mc:Fallback>
                <p:oleObj name="Equation" r:id="rId4" imgW="1066800" imgH="977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96066" y="2555430"/>
                        <a:ext cx="769670" cy="7055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8812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plasma parameters IV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11494"/>
          </a:xfrm>
        </p:spPr>
        <p:txBody>
          <a:bodyPr>
            <a:normAutofit/>
          </a:bodyPr>
          <a:lstStyle/>
          <a:p>
            <a:r>
              <a:rPr lang="en-US" dirty="0" smtClean="0"/>
              <a:t>plasma frequency</a:t>
            </a:r>
          </a:p>
          <a:p>
            <a:pPr lvl="1"/>
            <a:r>
              <a:rPr lang="en-US" dirty="0" smtClean="0"/>
              <a:t>small deviations from charge neutrality causing a restoring force -&gt; </a:t>
            </a:r>
            <a:r>
              <a:rPr lang="en-US" dirty="0" smtClean="0">
                <a:solidFill>
                  <a:srgbClr val="4F81BD"/>
                </a:solidFill>
              </a:rPr>
              <a:t>plasma oscillation</a:t>
            </a:r>
          </a:p>
          <a:p>
            <a:pPr lvl="1"/>
            <a:r>
              <a:rPr lang="en-US" dirty="0" smtClean="0"/>
              <a:t>for </a:t>
            </a:r>
            <a:r>
              <a:rPr lang="en-US" dirty="0"/>
              <a:t>electrons                   for </a:t>
            </a:r>
            <a:r>
              <a:rPr lang="en-US" dirty="0" smtClean="0"/>
              <a:t>ions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i="1" dirty="0" smtClean="0"/>
              <a:t>n</a:t>
            </a:r>
            <a:r>
              <a:rPr lang="en-US" sz="2400" dirty="0" smtClean="0"/>
              <a:t> – density, </a:t>
            </a:r>
            <a:r>
              <a:rPr lang="en-US" sz="2400" i="1" dirty="0" smtClean="0"/>
              <a:t>m</a:t>
            </a:r>
            <a:r>
              <a:rPr lang="en-US" sz="2400" dirty="0" smtClean="0"/>
              <a:t> – mass,</a:t>
            </a:r>
            <a:r>
              <a:rPr lang="en-US" sz="2400" i="1" dirty="0" smtClean="0"/>
              <a:t> q </a:t>
            </a:r>
            <a:r>
              <a:rPr lang="en-US" sz="2400" dirty="0" smtClean="0"/>
              <a:t>– charge state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8557102"/>
              </p:ext>
            </p:extLst>
          </p:nvPr>
        </p:nvGraphicFramePr>
        <p:xfrm>
          <a:off x="1307189" y="3741738"/>
          <a:ext cx="2425700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47" name="Equation" r:id="rId4" imgW="2425700" imgH="1168400" progId="Equation.DSMT4">
                  <p:embed/>
                </p:oleObj>
              </mc:Choice>
              <mc:Fallback>
                <p:oleObj name="Equation" r:id="rId4" imgW="2425700" imgH="1168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07189" y="3741738"/>
                        <a:ext cx="2425700" cy="116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445157"/>
              </p:ext>
            </p:extLst>
          </p:nvPr>
        </p:nvGraphicFramePr>
        <p:xfrm>
          <a:off x="5081704" y="3741738"/>
          <a:ext cx="2603500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48" name="Equation" r:id="rId6" imgW="2603500" imgH="1168400" progId="Equation.DSMT4">
                  <p:embed/>
                </p:oleObj>
              </mc:Choice>
              <mc:Fallback>
                <p:oleObj name="Equation" r:id="rId6" imgW="2603500" imgH="1168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081704" y="3741738"/>
                        <a:ext cx="2603500" cy="116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1962043"/>
              </p:ext>
            </p:extLst>
          </p:nvPr>
        </p:nvGraphicFramePr>
        <p:xfrm>
          <a:off x="1307189" y="5982563"/>
          <a:ext cx="2918369" cy="505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49" name="Equation" r:id="rId8" imgW="4102100" imgH="711200" progId="Equation.DSMT4">
                  <p:embed/>
                </p:oleObj>
              </mc:Choice>
              <mc:Fallback>
                <p:oleObj name="Equation" r:id="rId8" imgW="4102100" imgH="71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307189" y="5982563"/>
                        <a:ext cx="2918369" cy="5059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6208928"/>
              </p:ext>
            </p:extLst>
          </p:nvPr>
        </p:nvGraphicFramePr>
        <p:xfrm>
          <a:off x="5081705" y="5721579"/>
          <a:ext cx="3084542" cy="9329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50" name="Equation" r:id="rId10" imgW="4114800" imgH="1244600" progId="Equation.DSMT4">
                  <p:embed/>
                </p:oleObj>
              </mc:Choice>
              <mc:Fallback>
                <p:oleObj name="Equation" r:id="rId10" imgW="4114800" imgH="1244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081705" y="5721579"/>
                        <a:ext cx="3084542" cy="9329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93334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particle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336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</a:t>
            </a:r>
            <a:r>
              <a:rPr lang="en-US" sz="2800" dirty="0" smtClean="0">
                <a:solidFill>
                  <a:srgbClr val="4F81BD"/>
                </a:solidFill>
              </a:rPr>
              <a:t>Lorentz force </a:t>
            </a:r>
            <a:r>
              <a:rPr lang="en-US" sz="2800" dirty="0" smtClean="0"/>
              <a:t>is determining the motion of charged particles in electrical and magnetic fields</a:t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dirty="0" smtClean="0"/>
              <a:t>due to the </a:t>
            </a:r>
            <a:r>
              <a:rPr lang="en-US" sz="2800" dirty="0" smtClean="0">
                <a:solidFill>
                  <a:schemeClr val="accent1"/>
                </a:solidFill>
              </a:rPr>
              <a:t>orientation</a:t>
            </a:r>
            <a:r>
              <a:rPr lang="en-US" sz="2800" dirty="0" smtClean="0"/>
              <a:t> of the fields to each other, the </a:t>
            </a:r>
            <a:r>
              <a:rPr lang="en-US" sz="2800" dirty="0" smtClean="0">
                <a:solidFill>
                  <a:srgbClr val="4F81BD"/>
                </a:solidFill>
              </a:rPr>
              <a:t>field structures </a:t>
            </a:r>
            <a:r>
              <a:rPr lang="en-US" sz="2800" dirty="0" smtClean="0"/>
              <a:t>(field </a:t>
            </a:r>
            <a:r>
              <a:rPr lang="en-US" sz="2800" dirty="0" err="1" smtClean="0"/>
              <a:t>inhomogeneities</a:t>
            </a:r>
            <a:r>
              <a:rPr lang="en-US" sz="2800" dirty="0" smtClean="0"/>
              <a:t>) and </a:t>
            </a:r>
            <a:r>
              <a:rPr lang="en-US" sz="2800" dirty="0" smtClean="0">
                <a:solidFill>
                  <a:srgbClr val="4F81BD"/>
                </a:solidFill>
              </a:rPr>
              <a:t>temporal variations </a:t>
            </a:r>
            <a:r>
              <a:rPr lang="en-US" sz="2800" dirty="0" smtClean="0"/>
              <a:t>different kinds of particle motion are possible </a:t>
            </a:r>
            <a:br>
              <a:rPr lang="en-US" sz="2800" dirty="0" smtClean="0"/>
            </a:br>
            <a:r>
              <a:rPr lang="en-US" sz="2800" dirty="0" smtClean="0"/>
              <a:t>(</a:t>
            </a:r>
            <a:r>
              <a:rPr lang="en-US" sz="2800" dirty="0" err="1" smtClean="0"/>
              <a:t>ExB</a:t>
            </a:r>
            <a:r>
              <a:rPr lang="en-US" sz="2800" dirty="0" smtClean="0"/>
              <a:t> drift, gradient drift, …)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4594309"/>
              </p:ext>
            </p:extLst>
          </p:nvPr>
        </p:nvGraphicFramePr>
        <p:xfrm>
          <a:off x="913716" y="3139316"/>
          <a:ext cx="25527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42" name="Equation" r:id="rId4" imgW="2552700" imgH="482600" progId="Equation.DSMT4">
                  <p:embed/>
                </p:oleObj>
              </mc:Choice>
              <mc:Fallback>
                <p:oleObj name="Equation" r:id="rId4" imgW="2552700" imgH="482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3716" y="3139316"/>
                        <a:ext cx="2552700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84958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particle motion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charged particles in a magnetic field are gyrating around the field lines</a:t>
            </a:r>
          </a:p>
          <a:p>
            <a:r>
              <a:rPr lang="en-US" dirty="0" smtClean="0"/>
              <a:t>cyclotron frequency</a:t>
            </a: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r>
              <a:rPr lang="en-US" dirty="0" err="1" smtClean="0"/>
              <a:t>Larmor</a:t>
            </a:r>
            <a:r>
              <a:rPr lang="en-US" dirty="0" smtClean="0"/>
              <a:t> radius</a:t>
            </a:r>
          </a:p>
        </p:txBody>
      </p:sp>
      <p:pic>
        <p:nvPicPr>
          <p:cNvPr id="4" name="Picture 3" descr="Magnetic_rope.svg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427154" y="1838741"/>
            <a:ext cx="1062684" cy="1753429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5151396"/>
              </p:ext>
            </p:extLst>
          </p:nvPr>
        </p:nvGraphicFramePr>
        <p:xfrm>
          <a:off x="817563" y="3365500"/>
          <a:ext cx="148590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81" name="Equation" r:id="rId5" imgW="1485900" imgH="876300" progId="Equation.DSMT4">
                  <p:embed/>
                </p:oleObj>
              </mc:Choice>
              <mc:Fallback>
                <p:oleObj name="Equation" r:id="rId5" imgW="1485900" imgH="876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17563" y="3365500"/>
                        <a:ext cx="1485900" cy="876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5947699"/>
              </p:ext>
            </p:extLst>
          </p:nvPr>
        </p:nvGraphicFramePr>
        <p:xfrm>
          <a:off x="2998500" y="3573141"/>
          <a:ext cx="2698881" cy="41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82" name="Equation" r:id="rId7" imgW="3149600" imgH="482600" progId="Equation.DSMT4">
                  <p:embed/>
                </p:oleObj>
              </mc:Choice>
              <mc:Fallback>
                <p:oleObj name="Equation" r:id="rId7" imgW="3149600" imgH="482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998500" y="3573141"/>
                        <a:ext cx="2698881" cy="413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5326993"/>
              </p:ext>
            </p:extLst>
          </p:nvPr>
        </p:nvGraphicFramePr>
        <p:xfrm>
          <a:off x="5993885" y="3365500"/>
          <a:ext cx="2853185" cy="736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83" name="Equation" r:id="rId9" imgW="3543300" imgH="914400" progId="Equation.DSMT4">
                  <p:embed/>
                </p:oleObj>
              </mc:Choice>
              <mc:Fallback>
                <p:oleObj name="Equation" r:id="rId9" imgW="3543300" imgH="914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993885" y="3365500"/>
                        <a:ext cx="2853185" cy="7363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0111672"/>
              </p:ext>
            </p:extLst>
          </p:nvPr>
        </p:nvGraphicFramePr>
        <p:xfrm>
          <a:off x="750600" y="5285150"/>
          <a:ext cx="2247900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84" name="Equation" r:id="rId11" imgW="2247900" imgH="977900" progId="Equation.DSMT4">
                  <p:embed/>
                </p:oleObj>
              </mc:Choice>
              <mc:Fallback>
                <p:oleObj name="Equation" r:id="rId11" imgW="2247900" imgH="977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50600" y="5285150"/>
                        <a:ext cx="2247900" cy="977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5844880"/>
              </p:ext>
            </p:extLst>
          </p:nvPr>
        </p:nvGraphicFramePr>
        <p:xfrm>
          <a:off x="3885370" y="4901852"/>
          <a:ext cx="3207929" cy="8722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85" name="Equation" r:id="rId13" imgW="4203700" imgH="1143000" progId="Equation.DSMT4">
                  <p:embed/>
                </p:oleObj>
              </mc:Choice>
              <mc:Fallback>
                <p:oleObj name="Equation" r:id="rId13" imgW="4203700" imgH="1143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885370" y="4901852"/>
                        <a:ext cx="3207929" cy="8722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6145473"/>
              </p:ext>
            </p:extLst>
          </p:nvPr>
        </p:nvGraphicFramePr>
        <p:xfrm>
          <a:off x="3909110" y="5842484"/>
          <a:ext cx="3207929" cy="864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86" name="Equation" r:id="rId15" imgW="4241800" imgH="1143000" progId="Equation.DSMT4">
                  <p:embed/>
                </p:oleObj>
              </mc:Choice>
              <mc:Fallback>
                <p:oleObj name="Equation" r:id="rId15" imgW="4241800" imgH="1143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909110" y="5842484"/>
                        <a:ext cx="3207929" cy="864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99451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particle transport due to density gradient</a:t>
            </a:r>
          </a:p>
          <a:p>
            <a:r>
              <a:rPr lang="en-US" dirty="0" smtClean="0"/>
              <a:t>in neutral gases the diffusion is reduced due to collisions</a:t>
            </a:r>
          </a:p>
          <a:p>
            <a:r>
              <a:rPr lang="en-US" dirty="0" smtClean="0"/>
              <a:t>in magnetized plasmas collisions cause diffusion (restore particle freedom to cross the magnetic field)</a:t>
            </a:r>
          </a:p>
        </p:txBody>
      </p:sp>
      <p:pic>
        <p:nvPicPr>
          <p:cNvPr id="4" name="Picture 3" descr="drift0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9215" y="4987650"/>
            <a:ext cx="5019111" cy="160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087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3523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diffusive motion in a neutral gas (flux </a:t>
            </a:r>
            <a:r>
              <a:rPr lang="en-US" sz="2800" dirty="0" err="1" smtClean="0"/>
              <a:t>Φ</a:t>
            </a:r>
            <a:r>
              <a:rPr lang="en-US" sz="2800" dirty="0" smtClean="0"/>
              <a:t>)</a:t>
            </a:r>
            <a:br>
              <a:rPr lang="en-US" sz="2800" dirty="0" smtClean="0"/>
            </a:br>
            <a:r>
              <a:rPr lang="en-US" sz="2800" dirty="0" smtClean="0"/>
              <a:t>-&gt; definition of the </a:t>
            </a:r>
            <a:r>
              <a:rPr lang="en-US" sz="2800" dirty="0" smtClean="0">
                <a:solidFill>
                  <a:srgbClr val="4F81BD"/>
                </a:solidFill>
              </a:rPr>
              <a:t>diffusion coefficient </a:t>
            </a:r>
            <a:r>
              <a:rPr lang="en-US" sz="2800" i="1" dirty="0" smtClean="0">
                <a:solidFill>
                  <a:srgbClr val="4F81BD"/>
                </a:solidFill>
              </a:rPr>
              <a:t>D</a:t>
            </a:r>
            <a:r>
              <a:rPr lang="en-US" sz="2800" i="1" baseline="-25000" dirty="0" smtClean="0">
                <a:solidFill>
                  <a:srgbClr val="4F81BD"/>
                </a:solidFill>
              </a:rPr>
              <a:t>i</a:t>
            </a:r>
            <a:r>
              <a:rPr lang="en-US" sz="2800" dirty="0" smtClean="0">
                <a:solidFill>
                  <a:srgbClr val="4F81BD"/>
                </a:solidFill>
              </a:rPr>
              <a:t> </a:t>
            </a:r>
            <a:br>
              <a:rPr lang="en-US" sz="2800" dirty="0" smtClean="0">
                <a:solidFill>
                  <a:srgbClr val="4F81BD"/>
                </a:solidFill>
              </a:rPr>
            </a:br>
            <a:endParaRPr lang="en-US" sz="2800" dirty="0" smtClean="0">
              <a:solidFill>
                <a:srgbClr val="4F81BD"/>
              </a:solidFill>
            </a:endParaRPr>
          </a:p>
          <a:p>
            <a:r>
              <a:rPr lang="en-US" sz="2800" i="1" dirty="0" smtClean="0"/>
              <a:t>D</a:t>
            </a:r>
            <a:r>
              <a:rPr lang="en-US" sz="2800" i="1" baseline="-25000" dirty="0" smtClean="0"/>
              <a:t>i</a:t>
            </a:r>
            <a:r>
              <a:rPr lang="en-US" sz="2800" dirty="0" smtClean="0"/>
              <a:t> is not a constant, depends on densities, temperatures, …</a:t>
            </a:r>
            <a:endParaRPr lang="en-US" sz="2800" dirty="0"/>
          </a:p>
          <a:p>
            <a:r>
              <a:rPr lang="en-US" sz="2800" dirty="0" smtClean="0"/>
              <a:t>diffusion is </a:t>
            </a:r>
            <a:r>
              <a:rPr lang="en-US" sz="2800" dirty="0" err="1" smtClean="0">
                <a:solidFill>
                  <a:srgbClr val="4F81BD"/>
                </a:solidFill>
              </a:rPr>
              <a:t>ambipolar</a:t>
            </a:r>
            <a:r>
              <a:rPr lang="en-US" sz="2800" dirty="0" smtClean="0"/>
              <a:t>, particles of each sign diffuse with same velocity (role of the slow particles)</a:t>
            </a:r>
          </a:p>
          <a:p>
            <a:r>
              <a:rPr lang="en-US" sz="2800" dirty="0" smtClean="0"/>
              <a:t>many different approaches to describe the diffusion coefficient for the different plasma types                               </a:t>
            </a:r>
            <a:endParaRPr lang="en-US" sz="28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9677175"/>
              </p:ext>
            </p:extLst>
          </p:nvPr>
        </p:nvGraphicFramePr>
        <p:xfrm>
          <a:off x="901994" y="2565108"/>
          <a:ext cx="19304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90" name="Equation" r:id="rId4" imgW="1930400" imgH="444500" progId="Equation.DSMT4">
                  <p:embed/>
                </p:oleObj>
              </mc:Choice>
              <mc:Fallback>
                <p:oleObj name="Equation" r:id="rId4" imgW="1930400" imgH="444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01994" y="2565108"/>
                        <a:ext cx="1930400" cy="44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71948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 particle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7104"/>
          </a:xfrm>
        </p:spPr>
        <p:txBody>
          <a:bodyPr>
            <a:normAutofit/>
          </a:bodyPr>
          <a:lstStyle/>
          <a:p>
            <a:r>
              <a:rPr lang="en-US" sz="2600" dirty="0" smtClean="0"/>
              <a:t>for a self-consistent description with varying time one can describe a plasma as a </a:t>
            </a:r>
            <a:r>
              <a:rPr lang="en-US" sz="2600" dirty="0">
                <a:solidFill>
                  <a:srgbClr val="4F81BD"/>
                </a:solidFill>
              </a:rPr>
              <a:t>fluid </a:t>
            </a:r>
            <a:r>
              <a:rPr lang="en-US" sz="2600" dirty="0">
                <a:solidFill>
                  <a:srgbClr val="000000"/>
                </a:solidFill>
              </a:rPr>
              <a:t>(</a:t>
            </a:r>
            <a:r>
              <a:rPr lang="en-US" sz="2600" dirty="0" err="1">
                <a:solidFill>
                  <a:srgbClr val="000000"/>
                </a:solidFill>
              </a:rPr>
              <a:t>Magnetohydrodynamics</a:t>
            </a:r>
            <a:r>
              <a:rPr lang="en-US" sz="2600" dirty="0">
                <a:solidFill>
                  <a:srgbClr val="000000"/>
                </a:solidFill>
              </a:rPr>
              <a:t> </a:t>
            </a:r>
            <a:r>
              <a:rPr lang="en-US" sz="2600" dirty="0" smtClean="0">
                <a:solidFill>
                  <a:srgbClr val="000000"/>
                </a:solidFill>
              </a:rPr>
              <a:t>MHD</a:t>
            </a:r>
            <a:r>
              <a:rPr lang="en-US" sz="2600" dirty="0">
                <a:solidFill>
                  <a:srgbClr val="000000"/>
                </a:solidFill>
              </a:rPr>
              <a:t>)</a:t>
            </a:r>
            <a:endParaRPr lang="en-US" sz="2600" dirty="0" smtClean="0">
              <a:solidFill>
                <a:srgbClr val="000000"/>
              </a:solidFill>
            </a:endParaRPr>
          </a:p>
          <a:p>
            <a:r>
              <a:rPr lang="en-US" sz="2600" dirty="0" smtClean="0"/>
              <a:t>periodic motions can be described with </a:t>
            </a:r>
            <a:r>
              <a:rPr lang="en-US" sz="2600" dirty="0" smtClean="0">
                <a:solidFill>
                  <a:srgbClr val="4F81BD"/>
                </a:solidFill>
              </a:rPr>
              <a:t>waves</a:t>
            </a:r>
          </a:p>
          <a:p>
            <a:r>
              <a:rPr lang="en-US" sz="2600" dirty="0" smtClean="0"/>
              <a:t>in a fully ionized plasma the collisions are </a:t>
            </a:r>
            <a:r>
              <a:rPr lang="en-US" sz="2600" dirty="0" smtClean="0">
                <a:solidFill>
                  <a:srgbClr val="4F81BD"/>
                </a:solidFill>
              </a:rPr>
              <a:t>Coulomb collisions</a:t>
            </a:r>
          </a:p>
          <a:p>
            <a:r>
              <a:rPr lang="en-US" sz="2600" dirty="0" smtClean="0"/>
              <a:t>there are </a:t>
            </a:r>
            <a:r>
              <a:rPr lang="en-US" sz="2600" dirty="0" smtClean="0">
                <a:solidFill>
                  <a:srgbClr val="4F81BD"/>
                </a:solidFill>
              </a:rPr>
              <a:t>elastic</a:t>
            </a:r>
            <a:r>
              <a:rPr lang="en-US" sz="2600" dirty="0" smtClean="0"/>
              <a:t> (energy transfer) and </a:t>
            </a:r>
            <a:r>
              <a:rPr lang="en-US" sz="2600" dirty="0" smtClean="0">
                <a:solidFill>
                  <a:srgbClr val="4F81BD"/>
                </a:solidFill>
              </a:rPr>
              <a:t>inelastic</a:t>
            </a:r>
            <a:r>
              <a:rPr lang="en-US" sz="2600" dirty="0" smtClean="0"/>
              <a:t> collisions (atomic processes)</a:t>
            </a:r>
          </a:p>
          <a:p>
            <a:r>
              <a:rPr lang="en-US" sz="2600" dirty="0" smtClean="0"/>
              <a:t>collisions are described by </a:t>
            </a:r>
            <a:r>
              <a:rPr lang="en-US" sz="2600" dirty="0" smtClean="0">
                <a:solidFill>
                  <a:srgbClr val="4F81BD"/>
                </a:solidFill>
              </a:rPr>
              <a:t>collision frequency </a:t>
            </a:r>
            <a:r>
              <a:rPr lang="en-US" sz="2600" dirty="0" smtClean="0"/>
              <a:t>(typical time scale) and </a:t>
            </a:r>
            <a:r>
              <a:rPr lang="en-US" sz="2600" dirty="0" smtClean="0">
                <a:solidFill>
                  <a:srgbClr val="4F81BD"/>
                </a:solidFill>
              </a:rPr>
              <a:t>mean free</a:t>
            </a:r>
            <a:r>
              <a:rPr lang="en-US" sz="2600" dirty="0">
                <a:solidFill>
                  <a:srgbClr val="4F81BD"/>
                </a:solidFill>
              </a:rPr>
              <a:t> </a:t>
            </a:r>
            <a:r>
              <a:rPr lang="en-US" sz="2600" dirty="0" smtClean="0">
                <a:solidFill>
                  <a:srgbClr val="4F81BD"/>
                </a:solidFill>
              </a:rPr>
              <a:t>path </a:t>
            </a:r>
            <a:r>
              <a:rPr lang="en-US" sz="2600" dirty="0" smtClean="0"/>
              <a:t>(typical length scale)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504740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Plasma-wall interaction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229601" cy="289204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between a plasma and a wall a boundary layer is formed -&gt; the </a:t>
            </a:r>
            <a:r>
              <a:rPr lang="en-US" sz="2400" dirty="0" smtClean="0">
                <a:solidFill>
                  <a:srgbClr val="4F81BD"/>
                </a:solidFill>
              </a:rPr>
              <a:t>plasma sheath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the sheath has in the undisturbed case a thickness of around one Debye length</a:t>
            </a:r>
          </a:p>
          <a:p>
            <a:r>
              <a:rPr lang="en-US" sz="2400" dirty="0" smtClean="0"/>
              <a:t>due to the different mobility of ions and electrons a </a:t>
            </a:r>
            <a:r>
              <a:rPr lang="en-US" sz="2400" dirty="0" smtClean="0">
                <a:solidFill>
                  <a:schemeClr val="accent1"/>
                </a:solidFill>
              </a:rPr>
              <a:t>plasma potential </a:t>
            </a:r>
            <a:r>
              <a:rPr lang="en-US" sz="2400" dirty="0" smtClean="0"/>
              <a:t>builds up </a:t>
            </a:r>
          </a:p>
        </p:txBody>
      </p:sp>
      <p:pic>
        <p:nvPicPr>
          <p:cNvPr id="4" name="Picture 3" descr="potential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0910" y="3859787"/>
            <a:ext cx="3683933" cy="2371616"/>
          </a:xfrm>
          <a:prstGeom prst="rect">
            <a:avLst/>
          </a:prstGeom>
          <a:ln>
            <a:noFill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69069" y="3990424"/>
            <a:ext cx="4546035" cy="28253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sz="2400" dirty="0"/>
              <a:t>it decelerates the electrons and accelerates the ions to balance the flows and to keep the plasma </a:t>
            </a:r>
            <a:r>
              <a:rPr lang="en-US" sz="2400" dirty="0" smtClean="0"/>
              <a:t>neutrality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the </a:t>
            </a:r>
            <a:r>
              <a:rPr lang="en-US" sz="2400" dirty="0"/>
              <a:t>sheath screens external fields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36417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Plasma heating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7373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to trigger and sustain atomic and plasma physical processes one has to introduce energy into the plasma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this can be done in may different ways</a:t>
            </a: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/>
              <a:t>Electrical discharges (filament sustained</a:t>
            </a:r>
            <a:r>
              <a:rPr lang="en-US" dirty="0" smtClean="0"/>
              <a:t>)</a:t>
            </a:r>
          </a:p>
          <a:p>
            <a:pPr lvl="2">
              <a:lnSpc>
                <a:spcPct val="120000"/>
              </a:lnSpc>
              <a:buFont typeface="Lucida Grande"/>
              <a:buChar char="➜"/>
            </a:pPr>
            <a:r>
              <a:rPr lang="en-US" dirty="0" smtClean="0"/>
              <a:t> </a:t>
            </a:r>
            <a:r>
              <a:rPr lang="en-US" dirty="0" err="1" smtClean="0"/>
              <a:t>Duoplasmatron</a:t>
            </a:r>
            <a:r>
              <a:rPr lang="en-US" dirty="0" smtClean="0"/>
              <a:t>, MEVVA</a:t>
            </a: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/>
              <a:t>Radio frequency (internal or external antenna</a:t>
            </a:r>
            <a:r>
              <a:rPr lang="en-US" dirty="0" smtClean="0"/>
              <a:t>)</a:t>
            </a:r>
          </a:p>
          <a:p>
            <a:pPr lvl="2">
              <a:lnSpc>
                <a:spcPct val="120000"/>
              </a:lnSpc>
              <a:buSzPct val="100000"/>
              <a:buFont typeface="Lucida Grande"/>
              <a:buChar char="➜"/>
            </a:pPr>
            <a:r>
              <a:rPr lang="en-US" dirty="0" smtClean="0"/>
              <a:t> RF driven ion sources, H</a:t>
            </a:r>
            <a:r>
              <a:rPr lang="en-US" baseline="30000" dirty="0" smtClean="0"/>
              <a:t>-</a:t>
            </a:r>
            <a:r>
              <a:rPr lang="en-US" dirty="0" smtClean="0"/>
              <a:t> sources, </a:t>
            </a:r>
            <a:r>
              <a:rPr lang="en-US" dirty="0" err="1" smtClean="0"/>
              <a:t>Multicusp</a:t>
            </a:r>
            <a:r>
              <a:rPr lang="en-US" dirty="0" smtClean="0"/>
              <a:t> sources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Laser</a:t>
            </a:r>
            <a:endParaRPr lang="en-US" dirty="0"/>
          </a:p>
          <a:p>
            <a:pPr lvl="2">
              <a:lnSpc>
                <a:spcPct val="120000"/>
              </a:lnSpc>
              <a:buFont typeface="Lucida Grande"/>
              <a:buChar char="➜"/>
            </a:pPr>
            <a:r>
              <a:rPr lang="en-US" dirty="0" smtClean="0"/>
              <a:t> Laser Ion Sources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Microwave</a:t>
            </a:r>
          </a:p>
          <a:p>
            <a:pPr lvl="2">
              <a:lnSpc>
                <a:spcPct val="120000"/>
              </a:lnSpc>
              <a:buFont typeface="Lucida Grande"/>
              <a:buChar char="➜"/>
            </a:pPr>
            <a:r>
              <a:rPr lang="en-US" dirty="0" smtClean="0"/>
              <a:t> ECRIS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692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Microwave plasma heating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521" y="1600199"/>
            <a:ext cx="8688507" cy="5118325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US" sz="2400" dirty="0" smtClean="0"/>
              <a:t>the plasma is heated resonantly if the injected microwave has the same frequency as the electron cyclotron frequency</a:t>
            </a:r>
            <a:br>
              <a:rPr lang="en-US" sz="2400" dirty="0" smtClean="0"/>
            </a:br>
            <a:endParaRPr lang="en-US" sz="2400" dirty="0" smtClean="0"/>
          </a:p>
          <a:p>
            <a:pPr>
              <a:lnSpc>
                <a:spcPct val="120000"/>
              </a:lnSpc>
            </a:pPr>
            <a:r>
              <a:rPr lang="en-US" sz="2400" dirty="0" err="1" smtClean="0"/>
              <a:t>stochastical</a:t>
            </a:r>
            <a:r>
              <a:rPr lang="en-US" sz="2400" dirty="0" smtClean="0"/>
              <a:t> process </a:t>
            </a:r>
          </a:p>
          <a:p>
            <a:pPr>
              <a:lnSpc>
                <a:spcPct val="120000"/>
              </a:lnSpc>
            </a:pPr>
            <a:r>
              <a:rPr lang="en-US" sz="2400" dirty="0" smtClean="0"/>
              <a:t>only frequencies higher than the electron plasma frequency can penetrate the plasma, the others are reflected </a:t>
            </a:r>
            <a:br>
              <a:rPr lang="en-US" sz="2400" dirty="0" smtClean="0"/>
            </a:br>
            <a:r>
              <a:rPr lang="en-US" sz="2400" dirty="0" smtClean="0"/>
              <a:t>-&gt; </a:t>
            </a:r>
            <a:r>
              <a:rPr lang="en-US" sz="2400" dirty="0" smtClean="0">
                <a:solidFill>
                  <a:srgbClr val="4F81BD"/>
                </a:solidFill>
              </a:rPr>
              <a:t>critical density </a:t>
            </a:r>
            <a:r>
              <a:rPr lang="en-US" sz="2400" dirty="0" smtClean="0"/>
              <a:t>for the energy transfer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  <a:p>
            <a:pPr>
              <a:lnSpc>
                <a:spcPct val="120000"/>
              </a:lnSpc>
            </a:pPr>
            <a:r>
              <a:rPr lang="en-US" sz="2400" dirty="0" smtClean="0"/>
              <a:t>due to mode conversion, non-linear and other effects </a:t>
            </a:r>
            <a:r>
              <a:rPr lang="en-US" sz="2400" dirty="0" err="1" smtClean="0">
                <a:solidFill>
                  <a:srgbClr val="4F81BD"/>
                </a:solidFill>
              </a:rPr>
              <a:t>overdense</a:t>
            </a:r>
            <a:r>
              <a:rPr lang="en-US" sz="2400" dirty="0" smtClean="0"/>
              <a:t> plasmas are possible</a:t>
            </a:r>
          </a:p>
          <a:p>
            <a:endParaRPr lang="en-US" sz="24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0323008"/>
              </p:ext>
            </p:extLst>
          </p:nvPr>
        </p:nvGraphicFramePr>
        <p:xfrm>
          <a:off x="728538" y="4734789"/>
          <a:ext cx="54610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57" name="Equation" r:id="rId4" imgW="5461000" imgH="584200" progId="Equation.DSMT4">
                  <p:embed/>
                </p:oleObj>
              </mc:Choice>
              <mc:Fallback>
                <p:oleObj name="Equation" r:id="rId4" imgW="5461000" imgH="584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28538" y="4734789"/>
                        <a:ext cx="5461000" cy="58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3444984"/>
              </p:ext>
            </p:extLst>
          </p:nvPr>
        </p:nvGraphicFramePr>
        <p:xfrm>
          <a:off x="704798" y="2477255"/>
          <a:ext cx="13970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58" name="Equation" r:id="rId6" imgW="1397000" imgH="444500" progId="Equation.DSMT4">
                  <p:embed/>
                </p:oleObj>
              </mc:Choice>
              <mc:Fallback>
                <p:oleObj name="Equation" r:id="rId6" imgW="1397000" imgH="444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04798" y="2477255"/>
                        <a:ext cx="1397000" cy="44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81807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ion source?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0944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For an ion source physicist an ion source is</a:t>
            </a:r>
          </a:p>
        </p:txBody>
      </p:sp>
      <p:pic>
        <p:nvPicPr>
          <p:cNvPr id="7" name="Picture 6" descr="2005-02-04_09-06-3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977035" y="2983395"/>
            <a:ext cx="4000747" cy="30005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57200" y="4041798"/>
            <a:ext cx="469265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 a Christmas present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4041798"/>
            <a:ext cx="529381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 a piece of art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4041798"/>
            <a:ext cx="517512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 the source of trouble </a:t>
            </a:r>
            <a:endParaRPr lang="en-US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4041798"/>
            <a:ext cx="531755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… his daily work</a:t>
            </a:r>
            <a:endParaRPr lang="en-US" sz="3200" dirty="0"/>
          </a:p>
        </p:txBody>
      </p:sp>
      <p:pic>
        <p:nvPicPr>
          <p:cNvPr id="12" name="Picture 11" descr="1301017_13-A4-at-144-dpi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5509" y="2838623"/>
            <a:ext cx="3571610" cy="3290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damaged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545" y="3186889"/>
            <a:ext cx="3458096" cy="25935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 descr="DSC_7626 as Smart Object-1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0440" y="3221205"/>
            <a:ext cx="3796679" cy="25249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2367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8" grpId="1"/>
      <p:bldP spid="9" grpId="0"/>
      <p:bldP spid="9" grpId="1"/>
      <p:bldP spid="10" grpId="0"/>
      <p:bldP spid="10" grpId="1"/>
      <p:bldP spid="11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Plasma confinement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1"/>
            <a:ext cx="8480568" cy="221013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magnetic fields are used to confine the plasma</a:t>
            </a:r>
          </a:p>
          <a:p>
            <a:r>
              <a:rPr lang="en-US" sz="2800" dirty="0" smtClean="0"/>
              <a:t>many different types: </a:t>
            </a:r>
            <a:r>
              <a:rPr lang="en-US" sz="2800" dirty="0" err="1" smtClean="0"/>
              <a:t>multicusp</a:t>
            </a:r>
            <a:r>
              <a:rPr lang="en-US" sz="2800" dirty="0" smtClean="0"/>
              <a:t>, magnetic mirror, magnetic bottle (minimum-B mirror)</a:t>
            </a:r>
          </a:p>
        </p:txBody>
      </p:sp>
      <p:pic>
        <p:nvPicPr>
          <p:cNvPr id="4" name="Picture 3" descr="confinement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0738" y="3954164"/>
            <a:ext cx="3867765" cy="29038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199" y="2967552"/>
            <a:ext cx="4670444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3200" indent="-313200">
              <a:buFont typeface="Arial"/>
              <a:buChar char="•"/>
            </a:pPr>
            <a:r>
              <a:rPr lang="en-US" sz="2800" dirty="0"/>
              <a:t>the </a:t>
            </a:r>
            <a:r>
              <a:rPr lang="en-US" sz="2800" dirty="0">
                <a:solidFill>
                  <a:schemeClr val="accent1"/>
                </a:solidFill>
              </a:rPr>
              <a:t>magnetic moment </a:t>
            </a:r>
            <a:r>
              <a:rPr lang="en-US" sz="2800" dirty="0"/>
              <a:t>is an </a:t>
            </a:r>
            <a:r>
              <a:rPr lang="en-US" sz="2800" dirty="0" smtClean="0"/>
              <a:t>invariant</a:t>
            </a:r>
            <a:br>
              <a:rPr lang="en-US" sz="2800" dirty="0" smtClean="0"/>
            </a:br>
            <a:r>
              <a:rPr lang="en-US" sz="2800" dirty="0" smtClean="0"/>
              <a:t>-&gt; magnetic mirror effect</a:t>
            </a:r>
            <a:endParaRPr lang="en-US" sz="2800" dirty="0"/>
          </a:p>
          <a:p>
            <a:pPr marL="313200" indent="-313200">
              <a:buFont typeface="Arial"/>
              <a:buChar char="•"/>
            </a:pPr>
            <a:r>
              <a:rPr lang="en-US" sz="2800" dirty="0" smtClean="0"/>
              <a:t>if </a:t>
            </a:r>
            <a:r>
              <a:rPr lang="en-US" sz="2800" i="1" dirty="0"/>
              <a:t>B</a:t>
            </a:r>
            <a:r>
              <a:rPr lang="en-US" sz="2800" dirty="0"/>
              <a:t> goes up, </a:t>
            </a:r>
            <a:r>
              <a:rPr lang="en-US" sz="2800" i="1" dirty="0"/>
              <a:t>v</a:t>
            </a:r>
            <a:r>
              <a:rPr lang="en-US" sz="2800" i="1" baseline="-25000" dirty="0" smtClean="0"/>
              <a:t>⟂</a:t>
            </a:r>
            <a:r>
              <a:rPr lang="en-US" sz="2800" dirty="0"/>
              <a:t> goes up and </a:t>
            </a:r>
            <a:r>
              <a:rPr lang="en-US" sz="2800" i="1" dirty="0"/>
              <a:t>v</a:t>
            </a:r>
            <a:r>
              <a:rPr lang="en-US" sz="2800" i="1" baseline="-25000" dirty="0" smtClean="0"/>
              <a:t>∥</a:t>
            </a:r>
            <a:r>
              <a:rPr lang="en-US" sz="2800" dirty="0" smtClean="0"/>
              <a:t> goes down (conservation of total energy), reflection where </a:t>
            </a:r>
            <a:r>
              <a:rPr lang="en-US" sz="2800" i="1" dirty="0"/>
              <a:t>v</a:t>
            </a:r>
            <a:r>
              <a:rPr lang="en-US" sz="2800" i="1" baseline="-25000" dirty="0" smtClean="0"/>
              <a:t>∥ </a:t>
            </a:r>
            <a:r>
              <a:rPr lang="en-US" sz="2800" dirty="0" smtClean="0"/>
              <a:t>becomes zero</a:t>
            </a:r>
            <a:endParaRPr lang="en-US" sz="2800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7643" y="3084623"/>
            <a:ext cx="36957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259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uiExpand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Plasma confinement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72577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 simple magnetic mirror is </a:t>
            </a:r>
            <a:r>
              <a:rPr lang="en-US" sz="2400" dirty="0" smtClean="0">
                <a:solidFill>
                  <a:srgbClr val="4F81BD"/>
                </a:solidFill>
              </a:rPr>
              <a:t>MHD unstable</a:t>
            </a:r>
          </a:p>
          <a:p>
            <a:r>
              <a:rPr lang="en-US" sz="2400" dirty="0" smtClean="0"/>
              <a:t>due to the curvature of the field lines there is a gravitational-like force outwards driving the plasma radially</a:t>
            </a:r>
          </a:p>
          <a:p>
            <a:r>
              <a:rPr lang="en-US" sz="2400" dirty="0" smtClean="0"/>
              <a:t>adding a magnetic </a:t>
            </a:r>
            <a:r>
              <a:rPr lang="en-US" sz="2400" dirty="0" err="1" smtClean="0"/>
              <a:t>multipole</a:t>
            </a:r>
            <a:r>
              <a:rPr lang="en-US" sz="2400" dirty="0" smtClean="0"/>
              <a:t> creates a field with convex field lines -&gt; </a:t>
            </a:r>
            <a:r>
              <a:rPr lang="en-US" sz="2400" dirty="0" smtClean="0">
                <a:solidFill>
                  <a:srgbClr val="4F81BD"/>
                </a:solidFill>
              </a:rPr>
              <a:t>MHD stable </a:t>
            </a:r>
            <a:r>
              <a:rPr lang="en-US" sz="2400" dirty="0" smtClean="0"/>
              <a:t>(minimum-B mirror)</a:t>
            </a:r>
          </a:p>
          <a:p>
            <a:r>
              <a:rPr lang="en-US" sz="2400" dirty="0" smtClean="0"/>
              <a:t>disadvantage: the </a:t>
            </a:r>
            <a:r>
              <a:rPr lang="en-US" sz="2400" dirty="0" err="1" smtClean="0"/>
              <a:t>multipole</a:t>
            </a:r>
            <a:r>
              <a:rPr lang="en-US" sz="2400" dirty="0" smtClean="0"/>
              <a:t> forces a non-rotational symmetric plasma distribution</a:t>
            </a:r>
            <a:endParaRPr lang="en-US" sz="2400" dirty="0"/>
          </a:p>
        </p:txBody>
      </p:sp>
      <p:pic>
        <p:nvPicPr>
          <p:cNvPr id="4" name="Picture 3" descr="ecr_mhd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797" y="5102717"/>
            <a:ext cx="2876780" cy="1446532"/>
          </a:xfrm>
          <a:prstGeom prst="rect">
            <a:avLst/>
          </a:prstGeom>
        </p:spPr>
      </p:pic>
      <p:pic>
        <p:nvPicPr>
          <p:cNvPr id="5" name="Picture 4" descr="ecr_mhd0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0177" y="4920258"/>
            <a:ext cx="2569465" cy="1811450"/>
          </a:xfrm>
          <a:prstGeom prst="rect">
            <a:avLst/>
          </a:prstGeom>
        </p:spPr>
      </p:pic>
      <p:pic>
        <p:nvPicPr>
          <p:cNvPr id="6" name="Picture 5" descr="multipole.gi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7642" y="5118841"/>
            <a:ext cx="2733643" cy="1493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52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80567" cy="5257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for the magnetic mirror a </a:t>
            </a:r>
            <a:r>
              <a:rPr lang="en-US" sz="2800" dirty="0" smtClean="0">
                <a:solidFill>
                  <a:srgbClr val="4F81BD"/>
                </a:solidFill>
              </a:rPr>
              <a:t>trapping condition</a:t>
            </a:r>
            <a:r>
              <a:rPr lang="en-US" sz="2800" dirty="0" smtClean="0"/>
              <a:t> in the velocity space can be formulated -&gt; </a:t>
            </a:r>
            <a:r>
              <a:rPr lang="en-US" sz="2800" dirty="0" smtClean="0">
                <a:solidFill>
                  <a:srgbClr val="4F81BD"/>
                </a:solidFill>
              </a:rPr>
              <a:t>mirror ratio</a:t>
            </a:r>
            <a:br>
              <a:rPr lang="en-US" sz="2800" dirty="0" smtClean="0">
                <a:solidFill>
                  <a:srgbClr val="4F81BD"/>
                </a:solidFill>
              </a:rPr>
            </a:br>
            <a:r>
              <a:rPr lang="en-US" sz="2800" dirty="0" smtClean="0">
                <a:solidFill>
                  <a:srgbClr val="4F81BD"/>
                </a:solidFill>
              </a:rPr>
              <a:t/>
            </a:r>
            <a:br>
              <a:rPr lang="en-US" sz="2800" dirty="0" smtClean="0">
                <a:solidFill>
                  <a:srgbClr val="4F81BD"/>
                </a:solidFill>
              </a:rPr>
            </a:br>
            <a:r>
              <a:rPr lang="en-US" sz="2800" dirty="0" smtClean="0">
                <a:solidFill>
                  <a:srgbClr val="4F81BD"/>
                </a:solidFill>
              </a:rPr>
              <a:t/>
            </a:r>
            <a:br>
              <a:rPr lang="en-US" sz="2800" dirty="0" smtClean="0">
                <a:solidFill>
                  <a:srgbClr val="4F81BD"/>
                </a:solidFill>
              </a:rPr>
            </a:br>
            <a:r>
              <a:rPr lang="en-US" sz="2800" dirty="0" smtClean="0">
                <a:solidFill>
                  <a:srgbClr val="4F81BD"/>
                </a:solidFill>
              </a:rPr>
              <a:t/>
            </a:r>
            <a:br>
              <a:rPr lang="en-US" sz="2800" dirty="0" smtClean="0">
                <a:solidFill>
                  <a:srgbClr val="4F81BD"/>
                </a:solidFill>
              </a:rPr>
            </a:br>
            <a:r>
              <a:rPr lang="en-US" sz="2800" dirty="0" smtClean="0">
                <a:solidFill>
                  <a:srgbClr val="4F81BD"/>
                </a:solidFill>
              </a:rPr>
              <a:t/>
            </a:r>
            <a:br>
              <a:rPr lang="en-US" sz="2800" dirty="0" smtClean="0">
                <a:solidFill>
                  <a:srgbClr val="4F81BD"/>
                </a:solidFill>
              </a:rPr>
            </a:br>
            <a:endParaRPr lang="en-US" sz="2800" dirty="0" smtClean="0">
              <a:solidFill>
                <a:srgbClr val="4F81BD"/>
              </a:solidFill>
            </a:endParaRPr>
          </a:p>
          <a:p>
            <a:r>
              <a:rPr lang="en-US" sz="2800" dirty="0" smtClean="0">
                <a:solidFill>
                  <a:srgbClr val="000000"/>
                </a:solidFill>
              </a:rPr>
              <a:t>the volume defined by the mirror ratio is called the </a:t>
            </a:r>
            <a:r>
              <a:rPr lang="en-US" sz="2800" dirty="0" smtClean="0">
                <a:solidFill>
                  <a:schemeClr val="accent1"/>
                </a:solidFill>
              </a:rPr>
              <a:t>loss cone </a:t>
            </a:r>
          </a:p>
          <a:p>
            <a:r>
              <a:rPr lang="en-US" sz="2800" dirty="0" smtClean="0">
                <a:solidFill>
                  <a:srgbClr val="000000"/>
                </a:solidFill>
              </a:rPr>
              <a:t>particles inside the loss cone are lost from the plasma (and can be extracted)</a:t>
            </a:r>
            <a:endParaRPr lang="en-US" sz="2800" dirty="0">
              <a:solidFill>
                <a:srgbClr val="000000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8077117"/>
              </p:ext>
            </p:extLst>
          </p:nvPr>
        </p:nvGraphicFramePr>
        <p:xfrm>
          <a:off x="952518" y="3182572"/>
          <a:ext cx="2019300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62" name="Equation" r:id="rId4" imgW="2019300" imgH="977900" progId="Equation.DSMT4">
                  <p:embed/>
                </p:oleObj>
              </mc:Choice>
              <mc:Fallback>
                <p:oleObj name="Equation" r:id="rId4" imgW="2019300" imgH="977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52518" y="3182572"/>
                        <a:ext cx="2019300" cy="977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loss_cone.jp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0036" y="2575831"/>
            <a:ext cx="4686764" cy="20891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Plasma losses</a:t>
            </a:r>
            <a:endParaRPr lang="en-US" dirty="0"/>
          </a:p>
        </p:txBody>
      </p:sp>
      <p:grpSp>
        <p:nvGrpSpPr>
          <p:cNvPr id="16" name="Gruppierung 15"/>
          <p:cNvGrpSpPr/>
          <p:nvPr/>
        </p:nvGrpSpPr>
        <p:grpSpPr>
          <a:xfrm>
            <a:off x="4676603" y="4664984"/>
            <a:ext cx="3097951" cy="2184028"/>
            <a:chOff x="4676603" y="4664984"/>
            <a:chExt cx="3097951" cy="2184028"/>
          </a:xfrm>
        </p:grpSpPr>
        <p:pic>
          <p:nvPicPr>
            <p:cNvPr id="7" name="Picture 6" descr="ecr_mhd02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76603" y="4664984"/>
              <a:ext cx="3097951" cy="2184028"/>
            </a:xfrm>
            <a:prstGeom prst="rect">
              <a:avLst/>
            </a:prstGeom>
          </p:spPr>
        </p:pic>
        <p:grpSp>
          <p:nvGrpSpPr>
            <p:cNvPr id="12" name="Gruppierung 11"/>
            <p:cNvGrpSpPr/>
            <p:nvPr/>
          </p:nvGrpSpPr>
          <p:grpSpPr>
            <a:xfrm>
              <a:off x="5833933" y="6471391"/>
              <a:ext cx="509485" cy="342699"/>
              <a:chOff x="5695697" y="6754137"/>
              <a:chExt cx="509485" cy="342699"/>
            </a:xfrm>
          </p:grpSpPr>
          <p:sp>
            <p:nvSpPr>
              <p:cNvPr id="10" name="Textfeld 9"/>
              <p:cNvSpPr txBox="1"/>
              <p:nvPr/>
            </p:nvSpPr>
            <p:spPr>
              <a:xfrm>
                <a:off x="5695697" y="6754137"/>
                <a:ext cx="509485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err="1" smtClean="0"/>
                  <a:t>B</a:t>
                </a:r>
                <a:r>
                  <a:rPr lang="en-US" sz="1400" baseline="-25000" dirty="0" err="1" smtClean="0"/>
                  <a:t>min</a:t>
                </a:r>
                <a:endParaRPr lang="en-US" sz="1400" baseline="-25000" dirty="0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5695697" y="6787487"/>
                <a:ext cx="509485" cy="309349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uppierung 10"/>
            <p:cNvGrpSpPr/>
            <p:nvPr/>
          </p:nvGrpSpPr>
          <p:grpSpPr>
            <a:xfrm>
              <a:off x="4760705" y="6471391"/>
              <a:ext cx="533564" cy="342699"/>
              <a:chOff x="4783451" y="6754137"/>
              <a:chExt cx="533564" cy="342699"/>
            </a:xfrm>
          </p:grpSpPr>
          <p:sp>
            <p:nvSpPr>
              <p:cNvPr id="9" name="Textfeld 8"/>
              <p:cNvSpPr txBox="1"/>
              <p:nvPr/>
            </p:nvSpPr>
            <p:spPr>
              <a:xfrm>
                <a:off x="4783451" y="6754137"/>
                <a:ext cx="533564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err="1" smtClean="0"/>
                  <a:t>B</a:t>
                </a:r>
                <a:r>
                  <a:rPr lang="en-US" sz="1400" baseline="-25000" dirty="0" err="1" smtClean="0"/>
                  <a:t>max</a:t>
                </a:r>
                <a:endParaRPr lang="en-US" sz="1400" baseline="-25000" dirty="0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4783451" y="6787487"/>
                <a:ext cx="533564" cy="309349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85374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4830" y="2130425"/>
            <a:ext cx="7772400" cy="1470025"/>
          </a:xfrm>
        </p:spPr>
        <p:txBody>
          <a:bodyPr/>
          <a:lstStyle/>
          <a:p>
            <a:r>
              <a:rPr lang="en-US" dirty="0" smtClean="0"/>
              <a:t>Ion source physics </a:t>
            </a:r>
            <a:br>
              <a:rPr lang="en-US" dirty="0" smtClean="0"/>
            </a:br>
            <a:r>
              <a:rPr lang="en-US" dirty="0" smtClean="0"/>
              <a:t>and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0630" y="3886200"/>
            <a:ext cx="6400800" cy="1752600"/>
          </a:xfrm>
        </p:spPr>
        <p:txBody>
          <a:bodyPr/>
          <a:lstStyle/>
          <a:p>
            <a:r>
              <a:rPr lang="en-US" dirty="0" smtClean="0"/>
              <a:t>Detlef Küchler</a:t>
            </a:r>
            <a:br>
              <a:rPr lang="en-US" dirty="0" smtClean="0"/>
            </a:br>
            <a:r>
              <a:rPr lang="en-US" dirty="0" smtClean="0"/>
              <a:t>CERN/BE/ABP/HSL</a:t>
            </a:r>
            <a:endParaRPr lang="en-US" dirty="0"/>
          </a:p>
        </p:txBody>
      </p:sp>
      <p:pic>
        <p:nvPicPr>
          <p:cNvPr id="4" name="Picture 3" descr="ecr-foto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760" y="3494543"/>
            <a:ext cx="1896150" cy="1422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88900"/>
          </a:effectLst>
        </p:spPr>
      </p:pic>
      <p:pic>
        <p:nvPicPr>
          <p:cNvPr id="5" name="Picture 4" descr="ebis-foto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760" y="1813203"/>
            <a:ext cx="1620730" cy="14217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88900"/>
          </a:effectLst>
        </p:spPr>
      </p:pic>
      <p:pic>
        <p:nvPicPr>
          <p:cNvPr id="6" name="Picture 5" descr="h-foto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760" y="5176289"/>
            <a:ext cx="1896678" cy="14225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88900"/>
          </a:effectLst>
        </p:spPr>
      </p:pic>
      <p:pic>
        <p:nvPicPr>
          <p:cNvPr id="7" name="Picture 6" descr="p-foto.jp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760" y="131455"/>
            <a:ext cx="2093579" cy="1422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88900"/>
          </a:effectLst>
        </p:spPr>
      </p:pic>
      <p:sp>
        <p:nvSpPr>
          <p:cNvPr id="8" name="Textfeld 7"/>
          <p:cNvSpPr txBox="1"/>
          <p:nvPr/>
        </p:nvSpPr>
        <p:spPr>
          <a:xfrm>
            <a:off x="7603825" y="3094433"/>
            <a:ext cx="9876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part II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74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this lecture</a:t>
            </a:r>
            <a:endParaRPr lang="en-US" dirty="0"/>
          </a:p>
        </p:txBody>
      </p:sp>
      <p:sp>
        <p:nvSpPr>
          <p:cNvPr id="4" name="Freeform 3"/>
          <p:cNvSpPr/>
          <p:nvPr/>
        </p:nvSpPr>
        <p:spPr>
          <a:xfrm>
            <a:off x="134334" y="4436833"/>
            <a:ext cx="1468181" cy="882778"/>
          </a:xfrm>
          <a:custGeom>
            <a:avLst/>
            <a:gdLst>
              <a:gd name="connsiteX0" fmla="*/ 0 w 1468181"/>
              <a:gd name="connsiteY0" fmla="*/ 88278 h 882778"/>
              <a:gd name="connsiteX1" fmla="*/ 88278 w 1468181"/>
              <a:gd name="connsiteY1" fmla="*/ 0 h 882778"/>
              <a:gd name="connsiteX2" fmla="*/ 1379903 w 1468181"/>
              <a:gd name="connsiteY2" fmla="*/ 0 h 882778"/>
              <a:gd name="connsiteX3" fmla="*/ 1468181 w 1468181"/>
              <a:gd name="connsiteY3" fmla="*/ 88278 h 882778"/>
              <a:gd name="connsiteX4" fmla="*/ 1468181 w 1468181"/>
              <a:gd name="connsiteY4" fmla="*/ 794500 h 882778"/>
              <a:gd name="connsiteX5" fmla="*/ 1379903 w 1468181"/>
              <a:gd name="connsiteY5" fmla="*/ 882778 h 882778"/>
              <a:gd name="connsiteX6" fmla="*/ 88278 w 1468181"/>
              <a:gd name="connsiteY6" fmla="*/ 882778 h 882778"/>
              <a:gd name="connsiteX7" fmla="*/ 0 w 1468181"/>
              <a:gd name="connsiteY7" fmla="*/ 794500 h 882778"/>
              <a:gd name="connsiteX8" fmla="*/ 0 w 1468181"/>
              <a:gd name="connsiteY8" fmla="*/ 88278 h 882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8181" h="882778">
                <a:moveTo>
                  <a:pt x="0" y="88278"/>
                </a:moveTo>
                <a:cubicBezTo>
                  <a:pt x="0" y="39523"/>
                  <a:pt x="39523" y="0"/>
                  <a:pt x="88278" y="0"/>
                </a:cubicBezTo>
                <a:lnTo>
                  <a:pt x="1379903" y="0"/>
                </a:lnTo>
                <a:cubicBezTo>
                  <a:pt x="1428658" y="0"/>
                  <a:pt x="1468181" y="39523"/>
                  <a:pt x="1468181" y="88278"/>
                </a:cubicBezTo>
                <a:lnTo>
                  <a:pt x="1468181" y="794500"/>
                </a:lnTo>
                <a:cubicBezTo>
                  <a:pt x="1468181" y="843255"/>
                  <a:pt x="1428658" y="882778"/>
                  <a:pt x="1379903" y="882778"/>
                </a:cubicBezTo>
                <a:lnTo>
                  <a:pt x="88278" y="882778"/>
                </a:lnTo>
                <a:cubicBezTo>
                  <a:pt x="39523" y="882778"/>
                  <a:pt x="0" y="843255"/>
                  <a:pt x="0" y="794500"/>
                </a:cubicBezTo>
                <a:lnTo>
                  <a:pt x="0" y="88278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2240" tIns="142240" rIns="142240" bIns="371034" numCol="1" spcCol="1270" anchor="t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 smtClean="0"/>
              <a:t>Atomic physics</a:t>
            </a:r>
            <a:endParaRPr lang="en-US" sz="2000" kern="1200" dirty="0"/>
          </a:p>
        </p:txBody>
      </p:sp>
      <p:sp>
        <p:nvSpPr>
          <p:cNvPr id="6" name="Freeform 5"/>
          <p:cNvSpPr/>
          <p:nvPr/>
        </p:nvSpPr>
        <p:spPr>
          <a:xfrm>
            <a:off x="434753" y="5207431"/>
            <a:ext cx="1831403" cy="1529161"/>
          </a:xfrm>
          <a:custGeom>
            <a:avLst/>
            <a:gdLst>
              <a:gd name="connsiteX0" fmla="*/ 0 w 1468181"/>
              <a:gd name="connsiteY0" fmla="*/ 146818 h 2936250"/>
              <a:gd name="connsiteX1" fmla="*/ 146818 w 1468181"/>
              <a:gd name="connsiteY1" fmla="*/ 0 h 2936250"/>
              <a:gd name="connsiteX2" fmla="*/ 1321363 w 1468181"/>
              <a:gd name="connsiteY2" fmla="*/ 0 h 2936250"/>
              <a:gd name="connsiteX3" fmla="*/ 1468181 w 1468181"/>
              <a:gd name="connsiteY3" fmla="*/ 146818 h 2936250"/>
              <a:gd name="connsiteX4" fmla="*/ 1468181 w 1468181"/>
              <a:gd name="connsiteY4" fmla="*/ 2789432 h 2936250"/>
              <a:gd name="connsiteX5" fmla="*/ 1321363 w 1468181"/>
              <a:gd name="connsiteY5" fmla="*/ 2936250 h 2936250"/>
              <a:gd name="connsiteX6" fmla="*/ 146818 w 1468181"/>
              <a:gd name="connsiteY6" fmla="*/ 2936250 h 2936250"/>
              <a:gd name="connsiteX7" fmla="*/ 0 w 1468181"/>
              <a:gd name="connsiteY7" fmla="*/ 2789432 h 2936250"/>
              <a:gd name="connsiteX8" fmla="*/ 0 w 1468181"/>
              <a:gd name="connsiteY8" fmla="*/ 146818 h 293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8181" h="2936250">
                <a:moveTo>
                  <a:pt x="0" y="146818"/>
                </a:moveTo>
                <a:cubicBezTo>
                  <a:pt x="0" y="65733"/>
                  <a:pt x="65733" y="0"/>
                  <a:pt x="146818" y="0"/>
                </a:cubicBezTo>
                <a:lnTo>
                  <a:pt x="1321363" y="0"/>
                </a:lnTo>
                <a:cubicBezTo>
                  <a:pt x="1402448" y="0"/>
                  <a:pt x="1468181" y="65733"/>
                  <a:pt x="1468181" y="146818"/>
                </a:cubicBezTo>
                <a:lnTo>
                  <a:pt x="1468181" y="2789432"/>
                </a:lnTo>
                <a:cubicBezTo>
                  <a:pt x="1468181" y="2870517"/>
                  <a:pt x="1402448" y="2936250"/>
                  <a:pt x="1321363" y="2936250"/>
                </a:cubicBezTo>
                <a:lnTo>
                  <a:pt x="146818" y="2936250"/>
                </a:lnTo>
                <a:cubicBezTo>
                  <a:pt x="65733" y="2936250"/>
                  <a:pt x="0" y="2870517"/>
                  <a:pt x="0" y="2789432"/>
                </a:cubicBezTo>
                <a:lnTo>
                  <a:pt x="0" y="146818"/>
                </a:lnTo>
                <a:close/>
              </a:path>
            </a:pathLst>
          </a:custGeom>
        </p:spPr>
        <p:style>
          <a:lnRef idx="1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lt2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5242" tIns="185242" rIns="185242" bIns="185242" numCol="1" spcCol="1270" anchor="t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/>
              <a:t>Rate equation</a:t>
            </a:r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/>
              <a:t>Atomic processes</a:t>
            </a:r>
            <a:endParaRPr lang="en-US" sz="2000" kern="1200" dirty="0"/>
          </a:p>
        </p:txBody>
      </p:sp>
      <p:sp>
        <p:nvSpPr>
          <p:cNvPr id="7" name="Freeform 6"/>
          <p:cNvSpPr/>
          <p:nvPr/>
        </p:nvSpPr>
        <p:spPr>
          <a:xfrm rot="19899363">
            <a:off x="1686840" y="4097196"/>
            <a:ext cx="552791" cy="365595"/>
          </a:xfrm>
          <a:custGeom>
            <a:avLst/>
            <a:gdLst>
              <a:gd name="connsiteX0" fmla="*/ 0 w 945517"/>
              <a:gd name="connsiteY0" fmla="*/ 73119 h 365595"/>
              <a:gd name="connsiteX1" fmla="*/ 762720 w 945517"/>
              <a:gd name="connsiteY1" fmla="*/ 73119 h 365595"/>
              <a:gd name="connsiteX2" fmla="*/ 762720 w 945517"/>
              <a:gd name="connsiteY2" fmla="*/ 0 h 365595"/>
              <a:gd name="connsiteX3" fmla="*/ 945517 w 945517"/>
              <a:gd name="connsiteY3" fmla="*/ 182798 h 365595"/>
              <a:gd name="connsiteX4" fmla="*/ 762720 w 945517"/>
              <a:gd name="connsiteY4" fmla="*/ 365595 h 365595"/>
              <a:gd name="connsiteX5" fmla="*/ 762720 w 945517"/>
              <a:gd name="connsiteY5" fmla="*/ 292476 h 365595"/>
              <a:gd name="connsiteX6" fmla="*/ 0 w 945517"/>
              <a:gd name="connsiteY6" fmla="*/ 292476 h 365595"/>
              <a:gd name="connsiteX7" fmla="*/ 0 w 945517"/>
              <a:gd name="connsiteY7" fmla="*/ 73119 h 365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5517" h="365595">
                <a:moveTo>
                  <a:pt x="0" y="73119"/>
                </a:moveTo>
                <a:lnTo>
                  <a:pt x="762720" y="73119"/>
                </a:lnTo>
                <a:lnTo>
                  <a:pt x="762720" y="0"/>
                </a:lnTo>
                <a:lnTo>
                  <a:pt x="945517" y="182798"/>
                </a:lnTo>
                <a:lnTo>
                  <a:pt x="762720" y="365595"/>
                </a:lnTo>
                <a:lnTo>
                  <a:pt x="762720" y="292476"/>
                </a:lnTo>
                <a:lnTo>
                  <a:pt x="0" y="292476"/>
                </a:lnTo>
                <a:lnTo>
                  <a:pt x="0" y="73119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73118" rIns="109678" bIns="73119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600" kern="1200"/>
          </a:p>
        </p:txBody>
      </p:sp>
      <p:sp>
        <p:nvSpPr>
          <p:cNvPr id="8" name="Freeform 7"/>
          <p:cNvSpPr/>
          <p:nvPr/>
        </p:nvSpPr>
        <p:spPr>
          <a:xfrm>
            <a:off x="2319495" y="3335032"/>
            <a:ext cx="1468181" cy="882778"/>
          </a:xfrm>
          <a:custGeom>
            <a:avLst/>
            <a:gdLst>
              <a:gd name="connsiteX0" fmla="*/ 0 w 1468181"/>
              <a:gd name="connsiteY0" fmla="*/ 88278 h 882778"/>
              <a:gd name="connsiteX1" fmla="*/ 88278 w 1468181"/>
              <a:gd name="connsiteY1" fmla="*/ 0 h 882778"/>
              <a:gd name="connsiteX2" fmla="*/ 1379903 w 1468181"/>
              <a:gd name="connsiteY2" fmla="*/ 0 h 882778"/>
              <a:gd name="connsiteX3" fmla="*/ 1468181 w 1468181"/>
              <a:gd name="connsiteY3" fmla="*/ 88278 h 882778"/>
              <a:gd name="connsiteX4" fmla="*/ 1468181 w 1468181"/>
              <a:gd name="connsiteY4" fmla="*/ 794500 h 882778"/>
              <a:gd name="connsiteX5" fmla="*/ 1379903 w 1468181"/>
              <a:gd name="connsiteY5" fmla="*/ 882778 h 882778"/>
              <a:gd name="connsiteX6" fmla="*/ 88278 w 1468181"/>
              <a:gd name="connsiteY6" fmla="*/ 882778 h 882778"/>
              <a:gd name="connsiteX7" fmla="*/ 0 w 1468181"/>
              <a:gd name="connsiteY7" fmla="*/ 794500 h 882778"/>
              <a:gd name="connsiteX8" fmla="*/ 0 w 1468181"/>
              <a:gd name="connsiteY8" fmla="*/ 88278 h 882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8181" h="882778">
                <a:moveTo>
                  <a:pt x="0" y="88278"/>
                </a:moveTo>
                <a:cubicBezTo>
                  <a:pt x="0" y="39523"/>
                  <a:pt x="39523" y="0"/>
                  <a:pt x="88278" y="0"/>
                </a:cubicBezTo>
                <a:lnTo>
                  <a:pt x="1379903" y="0"/>
                </a:lnTo>
                <a:cubicBezTo>
                  <a:pt x="1428658" y="0"/>
                  <a:pt x="1468181" y="39523"/>
                  <a:pt x="1468181" y="88278"/>
                </a:cubicBezTo>
                <a:lnTo>
                  <a:pt x="1468181" y="794500"/>
                </a:lnTo>
                <a:cubicBezTo>
                  <a:pt x="1468181" y="843255"/>
                  <a:pt x="1428658" y="882778"/>
                  <a:pt x="1379903" y="882778"/>
                </a:cubicBezTo>
                <a:lnTo>
                  <a:pt x="88278" y="882778"/>
                </a:lnTo>
                <a:cubicBezTo>
                  <a:pt x="39523" y="882778"/>
                  <a:pt x="0" y="843255"/>
                  <a:pt x="0" y="794500"/>
                </a:cubicBezTo>
                <a:lnTo>
                  <a:pt x="0" y="88278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2240" tIns="142240" rIns="142240" bIns="371034" numCol="1" spcCol="1270" anchor="t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 smtClean="0"/>
              <a:t>Plasma physics</a:t>
            </a:r>
          </a:p>
        </p:txBody>
      </p:sp>
      <p:sp>
        <p:nvSpPr>
          <p:cNvPr id="9" name="Freeform 8"/>
          <p:cNvSpPr/>
          <p:nvPr/>
        </p:nvSpPr>
        <p:spPr>
          <a:xfrm>
            <a:off x="2619913" y="4111642"/>
            <a:ext cx="2070272" cy="1519269"/>
          </a:xfrm>
          <a:custGeom>
            <a:avLst/>
            <a:gdLst>
              <a:gd name="connsiteX0" fmla="*/ 0 w 1468181"/>
              <a:gd name="connsiteY0" fmla="*/ 146818 h 2936250"/>
              <a:gd name="connsiteX1" fmla="*/ 146818 w 1468181"/>
              <a:gd name="connsiteY1" fmla="*/ 0 h 2936250"/>
              <a:gd name="connsiteX2" fmla="*/ 1321363 w 1468181"/>
              <a:gd name="connsiteY2" fmla="*/ 0 h 2936250"/>
              <a:gd name="connsiteX3" fmla="*/ 1468181 w 1468181"/>
              <a:gd name="connsiteY3" fmla="*/ 146818 h 2936250"/>
              <a:gd name="connsiteX4" fmla="*/ 1468181 w 1468181"/>
              <a:gd name="connsiteY4" fmla="*/ 2789432 h 2936250"/>
              <a:gd name="connsiteX5" fmla="*/ 1321363 w 1468181"/>
              <a:gd name="connsiteY5" fmla="*/ 2936250 h 2936250"/>
              <a:gd name="connsiteX6" fmla="*/ 146818 w 1468181"/>
              <a:gd name="connsiteY6" fmla="*/ 2936250 h 2936250"/>
              <a:gd name="connsiteX7" fmla="*/ 0 w 1468181"/>
              <a:gd name="connsiteY7" fmla="*/ 2789432 h 2936250"/>
              <a:gd name="connsiteX8" fmla="*/ 0 w 1468181"/>
              <a:gd name="connsiteY8" fmla="*/ 146818 h 293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8181" h="2936250">
                <a:moveTo>
                  <a:pt x="0" y="146818"/>
                </a:moveTo>
                <a:cubicBezTo>
                  <a:pt x="0" y="65733"/>
                  <a:pt x="65733" y="0"/>
                  <a:pt x="146818" y="0"/>
                </a:cubicBezTo>
                <a:lnTo>
                  <a:pt x="1321363" y="0"/>
                </a:lnTo>
                <a:cubicBezTo>
                  <a:pt x="1402448" y="0"/>
                  <a:pt x="1468181" y="65733"/>
                  <a:pt x="1468181" y="146818"/>
                </a:cubicBezTo>
                <a:lnTo>
                  <a:pt x="1468181" y="2789432"/>
                </a:lnTo>
                <a:cubicBezTo>
                  <a:pt x="1468181" y="2870517"/>
                  <a:pt x="1402448" y="2936250"/>
                  <a:pt x="1321363" y="2936250"/>
                </a:cubicBezTo>
                <a:lnTo>
                  <a:pt x="146818" y="2936250"/>
                </a:lnTo>
                <a:cubicBezTo>
                  <a:pt x="65733" y="2936250"/>
                  <a:pt x="0" y="2870517"/>
                  <a:pt x="0" y="2789432"/>
                </a:cubicBezTo>
                <a:lnTo>
                  <a:pt x="0" y="146818"/>
                </a:lnTo>
                <a:close/>
              </a:path>
            </a:pathLst>
          </a:custGeom>
        </p:spPr>
        <p:style>
          <a:lnRef idx="1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lt2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5242" tIns="185242" rIns="185242" bIns="185242" numCol="1" spcCol="1270" anchor="t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/>
              <a:t>Plasma parameters</a:t>
            </a:r>
            <a:endParaRPr lang="en-US" sz="2000" kern="1200" dirty="0"/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/>
              <a:t>Particle processes</a:t>
            </a:r>
            <a:endParaRPr lang="en-US" sz="2000" kern="1200" dirty="0"/>
          </a:p>
        </p:txBody>
      </p:sp>
      <p:sp>
        <p:nvSpPr>
          <p:cNvPr id="10" name="Freeform 9"/>
          <p:cNvSpPr/>
          <p:nvPr/>
        </p:nvSpPr>
        <p:spPr>
          <a:xfrm rot="19920000">
            <a:off x="3896565" y="3034280"/>
            <a:ext cx="846100" cy="365595"/>
          </a:xfrm>
          <a:custGeom>
            <a:avLst/>
            <a:gdLst>
              <a:gd name="connsiteX0" fmla="*/ 0 w 846100"/>
              <a:gd name="connsiteY0" fmla="*/ 73119 h 365595"/>
              <a:gd name="connsiteX1" fmla="*/ 663303 w 846100"/>
              <a:gd name="connsiteY1" fmla="*/ 73119 h 365595"/>
              <a:gd name="connsiteX2" fmla="*/ 663303 w 846100"/>
              <a:gd name="connsiteY2" fmla="*/ 0 h 365595"/>
              <a:gd name="connsiteX3" fmla="*/ 846100 w 846100"/>
              <a:gd name="connsiteY3" fmla="*/ 182798 h 365595"/>
              <a:gd name="connsiteX4" fmla="*/ 663303 w 846100"/>
              <a:gd name="connsiteY4" fmla="*/ 365595 h 365595"/>
              <a:gd name="connsiteX5" fmla="*/ 663303 w 846100"/>
              <a:gd name="connsiteY5" fmla="*/ 292476 h 365595"/>
              <a:gd name="connsiteX6" fmla="*/ 0 w 846100"/>
              <a:gd name="connsiteY6" fmla="*/ 292476 h 365595"/>
              <a:gd name="connsiteX7" fmla="*/ 0 w 846100"/>
              <a:gd name="connsiteY7" fmla="*/ 73119 h 365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6100" h="365595">
                <a:moveTo>
                  <a:pt x="0" y="73119"/>
                </a:moveTo>
                <a:lnTo>
                  <a:pt x="663303" y="73119"/>
                </a:lnTo>
                <a:lnTo>
                  <a:pt x="663303" y="0"/>
                </a:lnTo>
                <a:lnTo>
                  <a:pt x="846100" y="182798"/>
                </a:lnTo>
                <a:lnTo>
                  <a:pt x="663303" y="365595"/>
                </a:lnTo>
                <a:lnTo>
                  <a:pt x="663303" y="292476"/>
                </a:lnTo>
                <a:lnTo>
                  <a:pt x="0" y="292476"/>
                </a:lnTo>
                <a:lnTo>
                  <a:pt x="0" y="73119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73118" rIns="109678" bIns="73119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600" kern="1200"/>
          </a:p>
        </p:txBody>
      </p:sp>
      <p:sp>
        <p:nvSpPr>
          <p:cNvPr id="11" name="Freeform 10"/>
          <p:cNvSpPr/>
          <p:nvPr/>
        </p:nvSpPr>
        <p:spPr>
          <a:xfrm>
            <a:off x="4852048" y="2398484"/>
            <a:ext cx="1468181" cy="882778"/>
          </a:xfrm>
          <a:custGeom>
            <a:avLst/>
            <a:gdLst>
              <a:gd name="connsiteX0" fmla="*/ 0 w 1468181"/>
              <a:gd name="connsiteY0" fmla="*/ 88278 h 882778"/>
              <a:gd name="connsiteX1" fmla="*/ 88278 w 1468181"/>
              <a:gd name="connsiteY1" fmla="*/ 0 h 882778"/>
              <a:gd name="connsiteX2" fmla="*/ 1379903 w 1468181"/>
              <a:gd name="connsiteY2" fmla="*/ 0 h 882778"/>
              <a:gd name="connsiteX3" fmla="*/ 1468181 w 1468181"/>
              <a:gd name="connsiteY3" fmla="*/ 88278 h 882778"/>
              <a:gd name="connsiteX4" fmla="*/ 1468181 w 1468181"/>
              <a:gd name="connsiteY4" fmla="*/ 794500 h 882778"/>
              <a:gd name="connsiteX5" fmla="*/ 1379903 w 1468181"/>
              <a:gd name="connsiteY5" fmla="*/ 882778 h 882778"/>
              <a:gd name="connsiteX6" fmla="*/ 88278 w 1468181"/>
              <a:gd name="connsiteY6" fmla="*/ 882778 h 882778"/>
              <a:gd name="connsiteX7" fmla="*/ 0 w 1468181"/>
              <a:gd name="connsiteY7" fmla="*/ 794500 h 882778"/>
              <a:gd name="connsiteX8" fmla="*/ 0 w 1468181"/>
              <a:gd name="connsiteY8" fmla="*/ 88278 h 882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8181" h="882778">
                <a:moveTo>
                  <a:pt x="0" y="88278"/>
                </a:moveTo>
                <a:cubicBezTo>
                  <a:pt x="0" y="39523"/>
                  <a:pt x="39523" y="0"/>
                  <a:pt x="88278" y="0"/>
                </a:cubicBezTo>
                <a:lnTo>
                  <a:pt x="1379903" y="0"/>
                </a:lnTo>
                <a:cubicBezTo>
                  <a:pt x="1428658" y="0"/>
                  <a:pt x="1468181" y="39523"/>
                  <a:pt x="1468181" y="88278"/>
                </a:cubicBezTo>
                <a:lnTo>
                  <a:pt x="1468181" y="794500"/>
                </a:lnTo>
                <a:cubicBezTo>
                  <a:pt x="1468181" y="843255"/>
                  <a:pt x="1428658" y="882778"/>
                  <a:pt x="1379903" y="882778"/>
                </a:cubicBezTo>
                <a:lnTo>
                  <a:pt x="88278" y="882778"/>
                </a:lnTo>
                <a:cubicBezTo>
                  <a:pt x="39523" y="882778"/>
                  <a:pt x="0" y="843255"/>
                  <a:pt x="0" y="794500"/>
                </a:cubicBezTo>
                <a:lnTo>
                  <a:pt x="0" y="88278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2240" tIns="142240" rIns="142240" bIns="371034" numCol="1" spcCol="1270" anchor="t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 smtClean="0"/>
              <a:t>Source physics</a:t>
            </a:r>
            <a:endParaRPr lang="en-US" sz="2000" kern="1200" dirty="0"/>
          </a:p>
        </p:txBody>
      </p:sp>
      <p:sp>
        <p:nvSpPr>
          <p:cNvPr id="12" name="Freeform 11"/>
          <p:cNvSpPr/>
          <p:nvPr/>
        </p:nvSpPr>
        <p:spPr>
          <a:xfrm>
            <a:off x="5152467" y="3162143"/>
            <a:ext cx="1720708" cy="2129995"/>
          </a:xfrm>
          <a:custGeom>
            <a:avLst/>
            <a:gdLst>
              <a:gd name="connsiteX0" fmla="*/ 0 w 1468181"/>
              <a:gd name="connsiteY0" fmla="*/ 146818 h 2936250"/>
              <a:gd name="connsiteX1" fmla="*/ 146818 w 1468181"/>
              <a:gd name="connsiteY1" fmla="*/ 0 h 2936250"/>
              <a:gd name="connsiteX2" fmla="*/ 1321363 w 1468181"/>
              <a:gd name="connsiteY2" fmla="*/ 0 h 2936250"/>
              <a:gd name="connsiteX3" fmla="*/ 1468181 w 1468181"/>
              <a:gd name="connsiteY3" fmla="*/ 146818 h 2936250"/>
              <a:gd name="connsiteX4" fmla="*/ 1468181 w 1468181"/>
              <a:gd name="connsiteY4" fmla="*/ 2789432 h 2936250"/>
              <a:gd name="connsiteX5" fmla="*/ 1321363 w 1468181"/>
              <a:gd name="connsiteY5" fmla="*/ 2936250 h 2936250"/>
              <a:gd name="connsiteX6" fmla="*/ 146818 w 1468181"/>
              <a:gd name="connsiteY6" fmla="*/ 2936250 h 2936250"/>
              <a:gd name="connsiteX7" fmla="*/ 0 w 1468181"/>
              <a:gd name="connsiteY7" fmla="*/ 2789432 h 2936250"/>
              <a:gd name="connsiteX8" fmla="*/ 0 w 1468181"/>
              <a:gd name="connsiteY8" fmla="*/ 146818 h 293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8181" h="2936250">
                <a:moveTo>
                  <a:pt x="0" y="146818"/>
                </a:moveTo>
                <a:cubicBezTo>
                  <a:pt x="0" y="65733"/>
                  <a:pt x="65733" y="0"/>
                  <a:pt x="146818" y="0"/>
                </a:cubicBezTo>
                <a:lnTo>
                  <a:pt x="1321363" y="0"/>
                </a:lnTo>
                <a:cubicBezTo>
                  <a:pt x="1402448" y="0"/>
                  <a:pt x="1468181" y="65733"/>
                  <a:pt x="1468181" y="146818"/>
                </a:cubicBezTo>
                <a:lnTo>
                  <a:pt x="1468181" y="2789432"/>
                </a:lnTo>
                <a:cubicBezTo>
                  <a:pt x="1468181" y="2870517"/>
                  <a:pt x="1402448" y="2936250"/>
                  <a:pt x="1321363" y="2936250"/>
                </a:cubicBezTo>
                <a:lnTo>
                  <a:pt x="146818" y="2936250"/>
                </a:lnTo>
                <a:cubicBezTo>
                  <a:pt x="65733" y="2936250"/>
                  <a:pt x="0" y="2870517"/>
                  <a:pt x="0" y="2789432"/>
                </a:cubicBezTo>
                <a:lnTo>
                  <a:pt x="0" y="146818"/>
                </a:lnTo>
                <a:close/>
              </a:path>
            </a:pathLst>
          </a:custGeom>
        </p:spPr>
        <p:style>
          <a:lnRef idx="1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lt2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5242" tIns="185242" rIns="185242" bIns="185242" numCol="1" spcCol="1270" anchor="t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/>
              <a:t>Source principle</a:t>
            </a:r>
            <a:endParaRPr lang="en-US" sz="2000" kern="1200" dirty="0"/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/>
              <a:t>Source operation</a:t>
            </a:r>
            <a:endParaRPr lang="en-US" sz="2000" kern="1200" dirty="0"/>
          </a:p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/>
              <a:t>Beam extraction</a:t>
            </a:r>
            <a:endParaRPr lang="en-US" sz="2000" kern="1200" dirty="0"/>
          </a:p>
        </p:txBody>
      </p:sp>
      <p:sp>
        <p:nvSpPr>
          <p:cNvPr id="13" name="Freeform 12"/>
          <p:cNvSpPr/>
          <p:nvPr/>
        </p:nvSpPr>
        <p:spPr>
          <a:xfrm rot="19920000">
            <a:off x="6403216" y="2113397"/>
            <a:ext cx="473868" cy="365595"/>
          </a:xfrm>
          <a:custGeom>
            <a:avLst/>
            <a:gdLst>
              <a:gd name="connsiteX0" fmla="*/ 0 w 473868"/>
              <a:gd name="connsiteY0" fmla="*/ 73119 h 365595"/>
              <a:gd name="connsiteX1" fmla="*/ 291071 w 473868"/>
              <a:gd name="connsiteY1" fmla="*/ 73119 h 365595"/>
              <a:gd name="connsiteX2" fmla="*/ 291071 w 473868"/>
              <a:gd name="connsiteY2" fmla="*/ 0 h 365595"/>
              <a:gd name="connsiteX3" fmla="*/ 473868 w 473868"/>
              <a:gd name="connsiteY3" fmla="*/ 182798 h 365595"/>
              <a:gd name="connsiteX4" fmla="*/ 291071 w 473868"/>
              <a:gd name="connsiteY4" fmla="*/ 365595 h 365595"/>
              <a:gd name="connsiteX5" fmla="*/ 291071 w 473868"/>
              <a:gd name="connsiteY5" fmla="*/ 292476 h 365595"/>
              <a:gd name="connsiteX6" fmla="*/ 0 w 473868"/>
              <a:gd name="connsiteY6" fmla="*/ 292476 h 365595"/>
              <a:gd name="connsiteX7" fmla="*/ 0 w 473868"/>
              <a:gd name="connsiteY7" fmla="*/ 73119 h 365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3868" h="365595">
                <a:moveTo>
                  <a:pt x="0" y="73119"/>
                </a:moveTo>
                <a:lnTo>
                  <a:pt x="291071" y="73119"/>
                </a:lnTo>
                <a:lnTo>
                  <a:pt x="291071" y="0"/>
                </a:lnTo>
                <a:lnTo>
                  <a:pt x="473868" y="182798"/>
                </a:lnTo>
                <a:lnTo>
                  <a:pt x="291071" y="365595"/>
                </a:lnTo>
                <a:lnTo>
                  <a:pt x="291071" y="292476"/>
                </a:lnTo>
                <a:lnTo>
                  <a:pt x="0" y="292476"/>
                </a:lnTo>
                <a:lnTo>
                  <a:pt x="0" y="73119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73119" rIns="109677" bIns="73118" numCol="1" spcCol="1270" anchor="ctr" anchorCtr="0">
            <a:no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600" kern="1200"/>
          </a:p>
        </p:txBody>
      </p:sp>
      <p:sp>
        <p:nvSpPr>
          <p:cNvPr id="14" name="Freeform 13"/>
          <p:cNvSpPr/>
          <p:nvPr/>
        </p:nvSpPr>
        <p:spPr>
          <a:xfrm>
            <a:off x="6960335" y="1600200"/>
            <a:ext cx="1719340" cy="696279"/>
          </a:xfrm>
          <a:custGeom>
            <a:avLst/>
            <a:gdLst>
              <a:gd name="connsiteX0" fmla="*/ 0 w 1468181"/>
              <a:gd name="connsiteY0" fmla="*/ 88278 h 882778"/>
              <a:gd name="connsiteX1" fmla="*/ 88278 w 1468181"/>
              <a:gd name="connsiteY1" fmla="*/ 0 h 882778"/>
              <a:gd name="connsiteX2" fmla="*/ 1379903 w 1468181"/>
              <a:gd name="connsiteY2" fmla="*/ 0 h 882778"/>
              <a:gd name="connsiteX3" fmla="*/ 1468181 w 1468181"/>
              <a:gd name="connsiteY3" fmla="*/ 88278 h 882778"/>
              <a:gd name="connsiteX4" fmla="*/ 1468181 w 1468181"/>
              <a:gd name="connsiteY4" fmla="*/ 794500 h 882778"/>
              <a:gd name="connsiteX5" fmla="*/ 1379903 w 1468181"/>
              <a:gd name="connsiteY5" fmla="*/ 882778 h 882778"/>
              <a:gd name="connsiteX6" fmla="*/ 88278 w 1468181"/>
              <a:gd name="connsiteY6" fmla="*/ 882778 h 882778"/>
              <a:gd name="connsiteX7" fmla="*/ 0 w 1468181"/>
              <a:gd name="connsiteY7" fmla="*/ 794500 h 882778"/>
              <a:gd name="connsiteX8" fmla="*/ 0 w 1468181"/>
              <a:gd name="connsiteY8" fmla="*/ 88278 h 882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8181" h="882778">
                <a:moveTo>
                  <a:pt x="0" y="88278"/>
                </a:moveTo>
                <a:cubicBezTo>
                  <a:pt x="0" y="39523"/>
                  <a:pt x="39523" y="0"/>
                  <a:pt x="88278" y="0"/>
                </a:cubicBezTo>
                <a:lnTo>
                  <a:pt x="1379903" y="0"/>
                </a:lnTo>
                <a:cubicBezTo>
                  <a:pt x="1428658" y="0"/>
                  <a:pt x="1468181" y="39523"/>
                  <a:pt x="1468181" y="88278"/>
                </a:cubicBezTo>
                <a:lnTo>
                  <a:pt x="1468181" y="794500"/>
                </a:lnTo>
                <a:cubicBezTo>
                  <a:pt x="1468181" y="843255"/>
                  <a:pt x="1428658" y="882778"/>
                  <a:pt x="1379903" y="882778"/>
                </a:cubicBezTo>
                <a:lnTo>
                  <a:pt x="88278" y="882778"/>
                </a:lnTo>
                <a:cubicBezTo>
                  <a:pt x="39523" y="882778"/>
                  <a:pt x="0" y="843255"/>
                  <a:pt x="0" y="794500"/>
                </a:cubicBezTo>
                <a:lnTo>
                  <a:pt x="0" y="88278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2240" tIns="142240" rIns="142240" bIns="371034" numCol="1" spcCol="1270" anchor="t" anchorCtr="0">
            <a:noAutofit/>
          </a:bodyPr>
          <a:lstStyle/>
          <a:p>
            <a:pPr lvl="0" algn="l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 kern="1200" dirty="0" smtClean="0"/>
              <a:t>Engineering</a:t>
            </a:r>
            <a:endParaRPr lang="en-US" sz="2000" kern="1200" dirty="0"/>
          </a:p>
        </p:txBody>
      </p:sp>
      <p:sp>
        <p:nvSpPr>
          <p:cNvPr id="15" name="Freeform 14"/>
          <p:cNvSpPr/>
          <p:nvPr/>
        </p:nvSpPr>
        <p:spPr>
          <a:xfrm>
            <a:off x="7245257" y="2159507"/>
            <a:ext cx="1769554" cy="1952135"/>
          </a:xfrm>
          <a:custGeom>
            <a:avLst/>
            <a:gdLst>
              <a:gd name="connsiteX0" fmla="*/ 0 w 1468181"/>
              <a:gd name="connsiteY0" fmla="*/ 146818 h 2936250"/>
              <a:gd name="connsiteX1" fmla="*/ 146818 w 1468181"/>
              <a:gd name="connsiteY1" fmla="*/ 0 h 2936250"/>
              <a:gd name="connsiteX2" fmla="*/ 1321363 w 1468181"/>
              <a:gd name="connsiteY2" fmla="*/ 0 h 2936250"/>
              <a:gd name="connsiteX3" fmla="*/ 1468181 w 1468181"/>
              <a:gd name="connsiteY3" fmla="*/ 146818 h 2936250"/>
              <a:gd name="connsiteX4" fmla="*/ 1468181 w 1468181"/>
              <a:gd name="connsiteY4" fmla="*/ 2789432 h 2936250"/>
              <a:gd name="connsiteX5" fmla="*/ 1321363 w 1468181"/>
              <a:gd name="connsiteY5" fmla="*/ 2936250 h 2936250"/>
              <a:gd name="connsiteX6" fmla="*/ 146818 w 1468181"/>
              <a:gd name="connsiteY6" fmla="*/ 2936250 h 2936250"/>
              <a:gd name="connsiteX7" fmla="*/ 0 w 1468181"/>
              <a:gd name="connsiteY7" fmla="*/ 2789432 h 2936250"/>
              <a:gd name="connsiteX8" fmla="*/ 0 w 1468181"/>
              <a:gd name="connsiteY8" fmla="*/ 146818 h 293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68181" h="2936250">
                <a:moveTo>
                  <a:pt x="0" y="146818"/>
                </a:moveTo>
                <a:cubicBezTo>
                  <a:pt x="0" y="65733"/>
                  <a:pt x="65733" y="0"/>
                  <a:pt x="146818" y="0"/>
                </a:cubicBezTo>
                <a:lnTo>
                  <a:pt x="1321363" y="0"/>
                </a:lnTo>
                <a:cubicBezTo>
                  <a:pt x="1402448" y="0"/>
                  <a:pt x="1468181" y="65733"/>
                  <a:pt x="1468181" y="146818"/>
                </a:cubicBezTo>
                <a:lnTo>
                  <a:pt x="1468181" y="2789432"/>
                </a:lnTo>
                <a:cubicBezTo>
                  <a:pt x="1468181" y="2870517"/>
                  <a:pt x="1402448" y="2936250"/>
                  <a:pt x="1321363" y="2936250"/>
                </a:cubicBezTo>
                <a:lnTo>
                  <a:pt x="146818" y="2936250"/>
                </a:lnTo>
                <a:cubicBezTo>
                  <a:pt x="65733" y="2936250"/>
                  <a:pt x="0" y="2870517"/>
                  <a:pt x="0" y="2789432"/>
                </a:cubicBezTo>
                <a:lnTo>
                  <a:pt x="0" y="146818"/>
                </a:lnTo>
                <a:close/>
              </a:path>
            </a:pathLst>
          </a:custGeom>
        </p:spPr>
        <p:style>
          <a:lnRef idx="1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lt2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85242" tIns="185242" rIns="185242" bIns="185242" numCol="1" spcCol="1270" anchor="t" anchorCtr="0">
            <a:noAutofit/>
          </a:bodyPr>
          <a:lstStyle/>
          <a:p>
            <a:pPr marL="228600" lvl="1" indent="-228600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en-US" sz="2000" kern="1200" dirty="0" smtClean="0"/>
              <a:t>Technical </a:t>
            </a:r>
            <a:r>
              <a:rPr lang="en-US" sz="2000" kern="1200" dirty="0" err="1" smtClean="0"/>
              <a:t>infrastruc-ture</a:t>
            </a:r>
            <a:r>
              <a:rPr lang="en-US" sz="2000" kern="1200" dirty="0" smtClean="0"/>
              <a:t> to operate an ion source</a:t>
            </a:r>
            <a:endParaRPr lang="en-US" sz="2000" kern="1200" dirty="0"/>
          </a:p>
        </p:txBody>
      </p:sp>
      <p:grpSp>
        <p:nvGrpSpPr>
          <p:cNvPr id="5" name="Gruppierung 4"/>
          <p:cNvGrpSpPr/>
          <p:nvPr/>
        </p:nvGrpSpPr>
        <p:grpSpPr>
          <a:xfrm>
            <a:off x="434753" y="3315892"/>
            <a:ext cx="4031589" cy="3336932"/>
            <a:chOff x="434753" y="3315892"/>
            <a:chExt cx="4031589" cy="3336932"/>
          </a:xfrm>
        </p:grpSpPr>
        <p:sp>
          <p:nvSpPr>
            <p:cNvPr id="3" name="Textfeld 2"/>
            <p:cNvSpPr txBox="1"/>
            <p:nvPr/>
          </p:nvSpPr>
          <p:spPr>
            <a:xfrm>
              <a:off x="434753" y="4436833"/>
              <a:ext cx="1782884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800" dirty="0" smtClean="0">
                  <a:solidFill>
                    <a:srgbClr val="00B050"/>
                  </a:solidFill>
                </a:rPr>
                <a:t>✔</a:t>
              </a:r>
              <a:endParaRPr lang="en-US" sz="13800" dirty="0">
                <a:solidFill>
                  <a:srgbClr val="00B050"/>
                </a:solidFill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2683458" y="3315892"/>
              <a:ext cx="1782884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800" dirty="0" smtClean="0">
                  <a:solidFill>
                    <a:srgbClr val="00B050"/>
                  </a:solidFill>
                </a:rPr>
                <a:t>✔</a:t>
              </a:r>
              <a:endParaRPr lang="en-US" sz="13800" dirty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514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physics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84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Generalized source </a:t>
            </a:r>
            <a:r>
              <a:rPr lang="en-US" baseline="0" dirty="0" smtClean="0"/>
              <a:t>model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6398465" y="3817474"/>
            <a:ext cx="822960" cy="822960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2460625" y="3817474"/>
            <a:ext cx="822960" cy="822960"/>
          </a:xfrm>
          <a:prstGeom prst="right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4053594" y="2339920"/>
            <a:ext cx="822960" cy="822960"/>
          </a:xfrm>
          <a:prstGeom prst="downArrow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97779" y="5229680"/>
            <a:ext cx="33345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Ion container</a:t>
            </a:r>
          </a:p>
          <a:p>
            <a:r>
              <a:rPr lang="en-US" sz="2400" dirty="0" smtClean="0"/>
              <a:t>Ion production region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397338" y="3962478"/>
            <a:ext cx="162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Ion beam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72142" y="3992720"/>
            <a:ext cx="2079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Material input 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921623" y="1697477"/>
            <a:ext cx="1097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Power</a:t>
            </a:r>
          </a:p>
        </p:txBody>
      </p:sp>
      <p:sp>
        <p:nvSpPr>
          <p:cNvPr id="3" name="Direct Access Storage 2"/>
          <p:cNvSpPr/>
          <p:nvPr/>
        </p:nvSpPr>
        <p:spPr>
          <a:xfrm>
            <a:off x="3491992" y="3527430"/>
            <a:ext cx="1946164" cy="1403048"/>
          </a:xfrm>
          <a:prstGeom prst="flowChartMagneticDrum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508681" y="3357981"/>
            <a:ext cx="739205" cy="1741946"/>
            <a:chOff x="5878284" y="3326717"/>
            <a:chExt cx="739205" cy="1741946"/>
          </a:xfrm>
        </p:grpSpPr>
        <p:sp>
          <p:nvSpPr>
            <p:cNvPr id="4" name="Equal 3"/>
            <p:cNvSpPr/>
            <p:nvPr/>
          </p:nvSpPr>
          <p:spPr>
            <a:xfrm rot="5400000">
              <a:off x="5830222" y="4281395"/>
              <a:ext cx="835330" cy="739205"/>
            </a:xfrm>
            <a:prstGeom prst="mathEqual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" name="Equal 13"/>
            <p:cNvSpPr/>
            <p:nvPr/>
          </p:nvSpPr>
          <p:spPr>
            <a:xfrm rot="5400000">
              <a:off x="5830222" y="3374779"/>
              <a:ext cx="835330" cy="739205"/>
            </a:xfrm>
            <a:prstGeom prst="mathEqual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187688" y="2765669"/>
            <a:ext cx="14042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Extractor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24976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/>
      <p:bldP spid="11" grpId="0"/>
      <p:bldP spid="12" grpId="0"/>
      <p:bldP spid="3" grpId="0" animBg="1"/>
      <p:bldP spid="15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Generalized source </a:t>
            </a:r>
            <a:r>
              <a:rPr lang="en-US" dirty="0" smtClean="0"/>
              <a:t>model</a:t>
            </a:r>
            <a:br>
              <a:rPr lang="en-US" dirty="0" smtClean="0"/>
            </a:br>
            <a:r>
              <a:rPr lang="en-US" sz="3600" dirty="0" smtClean="0"/>
              <a:t>Ion container and production region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752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30000"/>
              </a:lnSpc>
            </a:pPr>
            <a:r>
              <a:rPr lang="en-US" dirty="0" smtClean="0"/>
              <a:t>The container is the main body of the source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It has an interfaces to the whole source infrastructure </a:t>
            </a:r>
            <a:br>
              <a:rPr lang="en-US" dirty="0" smtClean="0"/>
            </a:br>
            <a:r>
              <a:rPr lang="en-US" dirty="0" smtClean="0"/>
              <a:t>(vacuum, cooling, injection, extraction, …)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It should have </a:t>
            </a:r>
            <a:r>
              <a:rPr lang="en-US" dirty="0"/>
              <a:t>a very good base vacuum </a:t>
            </a:r>
          </a:p>
          <a:p>
            <a:pPr lvl="1">
              <a:lnSpc>
                <a:spcPct val="130000"/>
              </a:lnSpc>
            </a:pPr>
            <a:r>
              <a:rPr lang="en-US" dirty="0" smtClean="0"/>
              <a:t>Impurities have effects on the ion production, the ion life time and can also disturb the source stability and the beam extraction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In most (but not all) of the sources the ions are created inside a plasma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The plasma is confined by a magnetic </a:t>
            </a:r>
            <a:r>
              <a:rPr lang="en-US" dirty="0"/>
              <a:t>field (big </a:t>
            </a:r>
            <a:r>
              <a:rPr lang="en-US" dirty="0" smtClean="0"/>
              <a:t>variety of magnetic field structures: cusp, magnetic mirror, …)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670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Electron Cyclotron Resonance Ion Source (ECRIS)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2292"/>
            <a:ext cx="8229600" cy="5762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Location: CERN Linac3 (GTS-LHC)</a:t>
            </a:r>
            <a:endParaRPr lang="en-US" sz="2400" dirty="0"/>
          </a:p>
        </p:txBody>
      </p:sp>
      <p:pic>
        <p:nvPicPr>
          <p:cNvPr id="5" name="Picture 4" descr="ecr-fot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2750" y="1615542"/>
            <a:ext cx="5778500" cy="4333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0864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ECRIS II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86833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dirty="0" smtClean="0"/>
              <a:t>Developed 1965 by Richard Geller (France)</a:t>
            </a:r>
          </a:p>
          <a:p>
            <a:pPr>
              <a:lnSpc>
                <a:spcPct val="120000"/>
              </a:lnSpc>
            </a:pPr>
            <a:r>
              <a:rPr lang="en-US" sz="2400" dirty="0" smtClean="0"/>
              <a:t>The plasma is confined in a “magnetic bottle”, </a:t>
            </a:r>
            <a:br>
              <a:rPr lang="en-US" sz="2400" dirty="0" smtClean="0"/>
            </a:br>
            <a:r>
              <a:rPr lang="en-US" sz="2400" dirty="0" smtClean="0"/>
              <a:t>the longitudinal field is created with solenoids, </a:t>
            </a:r>
            <a:br>
              <a:rPr lang="en-US" sz="2400" dirty="0" smtClean="0"/>
            </a:br>
            <a:r>
              <a:rPr lang="en-US" sz="2400" dirty="0" smtClean="0"/>
              <a:t>the radial field is created with a permanent magnet hexapole</a:t>
            </a:r>
          </a:p>
        </p:txBody>
      </p:sp>
      <p:pic>
        <p:nvPicPr>
          <p:cNvPr id="8" name="Picture 7" descr="ecr-sketch.jpg"/>
          <p:cNvPicPr>
            <a:picLocks noChangeAspect="1"/>
          </p:cNvPicPr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1960" y="3931940"/>
            <a:ext cx="4188144" cy="2582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60454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ion source?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3265548"/>
            <a:ext cx="8229600" cy="1628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An ion source is a device to create a charged particle beam.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770934"/>
            <a:ext cx="578046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Definition </a:t>
            </a: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(for primary beams)</a:t>
            </a:r>
            <a:endParaRPr lang="en-US" sz="3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5" name="Content Placeholder 3"/>
          <p:cNvSpPr txBox="1">
            <a:spLocks/>
          </p:cNvSpPr>
          <p:nvPr/>
        </p:nvSpPr>
        <p:spPr>
          <a:xfrm>
            <a:off x="457200" y="3265548"/>
            <a:ext cx="8229600" cy="16284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4000" dirty="0" smtClean="0"/>
              <a:t>An ion source is </a:t>
            </a:r>
            <a:r>
              <a:rPr lang="en-US" sz="4000" dirty="0" smtClean="0">
                <a:solidFill>
                  <a:srgbClr val="FF0000"/>
                </a:solidFill>
              </a:rPr>
              <a:t>a device </a:t>
            </a:r>
            <a:r>
              <a:rPr lang="en-US" sz="4000" dirty="0" smtClean="0"/>
              <a:t>to create a charged particle beam.</a:t>
            </a:r>
            <a:endParaRPr lang="en-US" sz="4000" dirty="0"/>
          </a:p>
        </p:txBody>
      </p:sp>
      <p:sp>
        <p:nvSpPr>
          <p:cNvPr id="16" name="Content Placeholder 3"/>
          <p:cNvSpPr txBox="1">
            <a:spLocks/>
          </p:cNvSpPr>
          <p:nvPr/>
        </p:nvSpPr>
        <p:spPr>
          <a:xfrm>
            <a:off x="457200" y="3265548"/>
            <a:ext cx="8229600" cy="16284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4000" dirty="0" smtClean="0"/>
              <a:t>An ion source is a device to </a:t>
            </a:r>
            <a:r>
              <a:rPr lang="en-US" sz="4000" dirty="0" smtClean="0">
                <a:solidFill>
                  <a:srgbClr val="FF0000"/>
                </a:solidFill>
              </a:rPr>
              <a:t>create</a:t>
            </a:r>
            <a:r>
              <a:rPr lang="en-US" sz="4000" dirty="0" smtClean="0"/>
              <a:t> a charged particle beam.</a:t>
            </a:r>
            <a:endParaRPr lang="en-US" sz="4000" dirty="0"/>
          </a:p>
        </p:txBody>
      </p:sp>
      <p:sp>
        <p:nvSpPr>
          <p:cNvPr id="17" name="Content Placeholder 3"/>
          <p:cNvSpPr txBox="1">
            <a:spLocks/>
          </p:cNvSpPr>
          <p:nvPr/>
        </p:nvSpPr>
        <p:spPr>
          <a:xfrm>
            <a:off x="457200" y="3265548"/>
            <a:ext cx="8229600" cy="16284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4000" dirty="0" smtClean="0"/>
              <a:t>An ion source is a device to create a charged </a:t>
            </a:r>
            <a:r>
              <a:rPr lang="en-US" sz="4000" dirty="0" smtClean="0">
                <a:solidFill>
                  <a:srgbClr val="FF0000"/>
                </a:solidFill>
              </a:rPr>
              <a:t>particle beam</a:t>
            </a:r>
            <a:r>
              <a:rPr lang="en-US" sz="4000" dirty="0" smtClean="0"/>
              <a:t>.</a:t>
            </a:r>
            <a:endParaRPr lang="en-US" sz="4000" dirty="0"/>
          </a:p>
        </p:txBody>
      </p:sp>
      <p:sp>
        <p:nvSpPr>
          <p:cNvPr id="18" name="Content Placeholder 3"/>
          <p:cNvSpPr txBox="1">
            <a:spLocks/>
          </p:cNvSpPr>
          <p:nvPr/>
        </p:nvSpPr>
        <p:spPr>
          <a:xfrm>
            <a:off x="457200" y="3265548"/>
            <a:ext cx="8229600" cy="16284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4000" dirty="0" smtClean="0"/>
              <a:t>An ion source is a device to create a </a:t>
            </a:r>
            <a:r>
              <a:rPr lang="en-US" sz="4000" dirty="0" smtClean="0">
                <a:solidFill>
                  <a:srgbClr val="FF0000"/>
                </a:solidFill>
              </a:rPr>
              <a:t>charged</a:t>
            </a:r>
            <a:r>
              <a:rPr lang="en-US" sz="4000" dirty="0" smtClean="0"/>
              <a:t> particle beam.</a:t>
            </a:r>
            <a:endParaRPr lang="en-US" sz="4000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0" y="6018184"/>
            <a:ext cx="7857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This definition is not perfect, but covers most of the cases.</a:t>
            </a:r>
            <a:br>
              <a:rPr lang="en-US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Particles in this context are ions, molecules and clusters.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842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  <p:bldP spid="15" grpId="0" build="p"/>
      <p:bldP spid="16" grpId="0" build="p"/>
      <p:bldP spid="17" grpId="0" build="p"/>
      <p:bldP spid="18" grpId="0" build="p"/>
      <p:bldP spid="19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ECRIS III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939777"/>
            <a:ext cx="3547712" cy="5110964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2000" dirty="0" smtClean="0"/>
              <a:t>magnetic field structure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radial field  ~ r</a:t>
            </a:r>
            <a:r>
              <a:rPr lang="en-US" sz="2000" baseline="30000" dirty="0" smtClean="0"/>
              <a:t>2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extraction field lower to balance ion creation and ion extraction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scaling laws for optimal source operation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generation sources with superconducting coils</a:t>
            </a:r>
          </a:p>
        </p:txBody>
      </p:sp>
      <p:pic>
        <p:nvPicPr>
          <p:cNvPr id="10" name="Content Placeholder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552" b="-14552"/>
          <a:stretch>
            <a:fillRect/>
          </a:stretch>
        </p:blipFill>
        <p:spPr>
          <a:xfrm>
            <a:off x="3833863" y="4213479"/>
            <a:ext cx="5025267" cy="2763703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4004911" y="2105957"/>
            <a:ext cx="4681888" cy="2197478"/>
            <a:chOff x="6178086" y="3353321"/>
            <a:chExt cx="4681888" cy="2197478"/>
          </a:xfrm>
        </p:grpSpPr>
        <p:pic>
          <p:nvPicPr>
            <p:cNvPr id="9" name="Picture 8" descr="tz87-1a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78086" y="3353321"/>
              <a:ext cx="4681888" cy="21974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3" name="Rectangle 12"/>
            <p:cNvSpPr/>
            <p:nvPr/>
          </p:nvSpPr>
          <p:spPr>
            <a:xfrm>
              <a:off x="6232234" y="5298373"/>
              <a:ext cx="1205533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</a:rPr>
                <a:t>arbitrary values</a:t>
              </a:r>
              <a:endParaRPr lang="en-US" sz="1000" dirty="0">
                <a:solidFill>
                  <a:schemeClr val="tx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568336" y="3356115"/>
              <a:ext cx="329163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  longitudinal field                 radial field</a:t>
              </a:r>
              <a:endParaRPr lang="en-US" sz="1400" dirty="0"/>
            </a:p>
          </p:txBody>
        </p:sp>
      </p:grpSp>
      <p:cxnSp>
        <p:nvCxnSpPr>
          <p:cNvPr id="6" name="Straight Arrow Connector 5"/>
          <p:cNvCxnSpPr/>
          <p:nvPr/>
        </p:nvCxnSpPr>
        <p:spPr>
          <a:xfrm>
            <a:off x="5264592" y="3750979"/>
            <a:ext cx="409050" cy="13294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6124685" y="3750979"/>
            <a:ext cx="1554910" cy="13294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Plus 14"/>
          <p:cNvSpPr/>
          <p:nvPr/>
        </p:nvSpPr>
        <p:spPr>
          <a:xfrm>
            <a:off x="5756727" y="4937997"/>
            <a:ext cx="288000" cy="2880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23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868331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dirty="0"/>
              <a:t>t</a:t>
            </a:r>
            <a:r>
              <a:rPr lang="en-US" sz="2400" dirty="0" smtClean="0"/>
              <a:t>he plasma is heated due to the resonance of the injected microwave with the electron cyclotron frequency</a:t>
            </a:r>
            <a:br>
              <a:rPr lang="en-US" sz="2400" dirty="0" smtClean="0"/>
            </a:b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>	</a:t>
            </a:r>
            <a:r>
              <a:rPr lang="en-US" sz="2400" dirty="0" smtClean="0"/>
              <a:t>	</a:t>
            </a:r>
            <a:br>
              <a:rPr lang="en-US" sz="2400" dirty="0" smtClean="0"/>
            </a:br>
            <a:r>
              <a:rPr lang="en-US" sz="2400" dirty="0" smtClean="0"/>
              <a:t>(actual used frequencies 6.4 GHz, 14.5 GHz, 18 GHz or 28 GHz)</a:t>
            </a:r>
          </a:p>
          <a:p>
            <a:pPr>
              <a:lnSpc>
                <a:spcPct val="120000"/>
              </a:lnSpc>
            </a:pPr>
            <a:r>
              <a:rPr lang="en-US" sz="2400" dirty="0"/>
              <a:t>d</a:t>
            </a:r>
            <a:r>
              <a:rPr lang="en-US" sz="2400" dirty="0" smtClean="0"/>
              <a:t>elivers high currents for medium charge states</a:t>
            </a:r>
          </a:p>
          <a:p>
            <a:pPr>
              <a:lnSpc>
                <a:spcPct val="120000"/>
              </a:lnSpc>
            </a:pPr>
            <a:r>
              <a:rPr lang="en-US" sz="2400" dirty="0"/>
              <a:t>n</a:t>
            </a:r>
            <a:r>
              <a:rPr lang="en-US" sz="2400" dirty="0" smtClean="0"/>
              <a:t>o antennas or filaments in the ion production region </a:t>
            </a:r>
            <a:br>
              <a:rPr lang="en-US" sz="2400" dirty="0" smtClean="0"/>
            </a:b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/>
              <a:t> high reliability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ECRIS IV</a:t>
            </a:r>
            <a:endParaRPr lang="en-US" sz="20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5142702"/>
              </p:ext>
            </p:extLst>
          </p:nvPr>
        </p:nvGraphicFramePr>
        <p:xfrm>
          <a:off x="5918200" y="37211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72" name="Equation" r:id="rId4" imgW="114300" imgH="165100" progId="Equation.3">
                  <p:embed/>
                </p:oleObj>
              </mc:Choice>
              <mc:Fallback>
                <p:oleObj name="Equation" r:id="rId4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918200" y="37211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5857957"/>
              </p:ext>
            </p:extLst>
          </p:nvPr>
        </p:nvGraphicFramePr>
        <p:xfrm>
          <a:off x="5918200" y="37211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73" name="Equation" r:id="rId6" imgW="114300" imgH="165100" progId="Equation.3">
                  <p:embed/>
                </p:oleObj>
              </mc:Choice>
              <mc:Fallback>
                <p:oleObj name="Equation" r:id="rId6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918200" y="37211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464852"/>
              </p:ext>
            </p:extLst>
          </p:nvPr>
        </p:nvGraphicFramePr>
        <p:xfrm>
          <a:off x="1245004" y="2798795"/>
          <a:ext cx="2286000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74" name="Equation" r:id="rId8" imgW="2286000" imgH="977900" progId="Equation.3">
                  <p:embed/>
                </p:oleObj>
              </mc:Choice>
              <mc:Fallback>
                <p:oleObj name="Equation" r:id="rId8" imgW="2286000" imgH="977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245004" y="2798795"/>
                        <a:ext cx="2286000" cy="977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4838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 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43752" cy="48387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the source can be operated with gas, liquids, solids or ions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gas: direct connection with flow control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liquids: direct connection with flow control, depending on the vapor pressure some heating may be necessary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ions: single charged ions into charge breeders </a:t>
            </a:r>
            <a:endParaRPr lang="en-US" dirty="0"/>
          </a:p>
        </p:txBody>
      </p:sp>
      <p:pic>
        <p:nvPicPr>
          <p:cNvPr id="5" name="Picture 4" descr="gas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9429" y="1600200"/>
            <a:ext cx="3159276" cy="23694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gas injection 02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9429" y="4303838"/>
            <a:ext cx="3159276" cy="2272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4204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 input - solids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6037943" cy="47371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high vapor pressure materials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 smtClean="0"/>
              <a:t>volatile </a:t>
            </a:r>
            <a:r>
              <a:rPr lang="en-US" dirty="0"/>
              <a:t>chemical compounds (</a:t>
            </a:r>
            <a:r>
              <a:rPr lang="en-US" dirty="0" smtClean="0"/>
              <a:t>MIVOC method – Metal Ions from </a:t>
            </a:r>
            <a:r>
              <a:rPr lang="en-US" dirty="0" err="1" smtClean="0"/>
              <a:t>VOlatile</a:t>
            </a:r>
            <a:r>
              <a:rPr lang="en-US" dirty="0" smtClean="0"/>
              <a:t> Compounds)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for both methods the feeding could be similar to gas input or oven operation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 smtClean="0"/>
              <a:t>laser evaporation</a:t>
            </a:r>
          </a:p>
          <a:p>
            <a:endParaRPr lang="en-US" dirty="0"/>
          </a:p>
        </p:txBody>
      </p:sp>
      <p:pic>
        <p:nvPicPr>
          <p:cNvPr id="5" name="Picture 4" descr="Ferrocene-2D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1605" y="1874522"/>
            <a:ext cx="1715195" cy="23624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971605" y="4401643"/>
            <a:ext cx="17151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Ferrocene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7975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 input – solids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095" y="1600200"/>
            <a:ext cx="4838095" cy="491913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sputtering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simple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sample can be biased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good for refractive materials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difficult to control beam stability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oven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different oven designs exist </a:t>
            </a:r>
            <a:br>
              <a:rPr lang="en-US" dirty="0" smtClean="0"/>
            </a:br>
            <a:r>
              <a:rPr lang="en-US" dirty="0" smtClean="0"/>
              <a:t>(up to 2000ºC)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good control of beam stability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problems with “hot chemistry”</a:t>
            </a:r>
          </a:p>
          <a:p>
            <a:endParaRPr lang="en-US" dirty="0"/>
          </a:p>
        </p:txBody>
      </p:sp>
      <p:pic>
        <p:nvPicPr>
          <p:cNvPr id="4" name="Picture 3" descr="oven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4978" y="5326429"/>
            <a:ext cx="3671627" cy="1192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sputter-oven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4978" y="1769529"/>
            <a:ext cx="3671627" cy="11817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sputter-oven.jp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4978" y="3894664"/>
            <a:ext cx="3671627" cy="1141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21162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 modes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999" y="1600200"/>
            <a:ext cx="8732761" cy="5015895"/>
          </a:xfrm>
        </p:spPr>
        <p:txBody>
          <a:bodyPr>
            <a:normAutofit/>
          </a:bodyPr>
          <a:lstStyle/>
          <a:p>
            <a:r>
              <a:rPr lang="en-US" dirty="0" smtClean="0"/>
              <a:t>not every user needs continuous beam</a:t>
            </a:r>
          </a:p>
          <a:p>
            <a:pPr lvl="1"/>
            <a:r>
              <a:rPr lang="en-US" sz="2400" dirty="0" smtClean="0"/>
              <a:t>synchrotrons are filled with pulsed beam</a:t>
            </a:r>
          </a:p>
          <a:p>
            <a:pPr lvl="1"/>
            <a:r>
              <a:rPr lang="en-US" sz="2400" dirty="0" smtClean="0"/>
              <a:t>cyclotrons take continuous beam </a:t>
            </a:r>
          </a:p>
          <a:p>
            <a:r>
              <a:rPr lang="en-US" dirty="0" smtClean="0"/>
              <a:t>the microwave can be injected continuous </a:t>
            </a:r>
            <a:br>
              <a:rPr lang="en-US" dirty="0" smtClean="0"/>
            </a:br>
            <a:r>
              <a:rPr lang="en-US" dirty="0" smtClean="0"/>
              <a:t>or pulsed into the source </a:t>
            </a:r>
          </a:p>
          <a:p>
            <a:pPr lvl="1"/>
            <a:r>
              <a:rPr lang="en-US" sz="2400" dirty="0" smtClean="0"/>
              <a:t>different </a:t>
            </a:r>
            <a:r>
              <a:rPr lang="en-US" sz="2400" dirty="0"/>
              <a:t>timing -&gt; different source </a:t>
            </a:r>
            <a:r>
              <a:rPr lang="en-US" sz="2400" dirty="0" smtClean="0"/>
              <a:t>behavior</a:t>
            </a:r>
          </a:p>
          <a:p>
            <a:pPr lvl="1"/>
            <a:r>
              <a:rPr lang="en-US" sz="2400" dirty="0" smtClean="0"/>
              <a:t>special </a:t>
            </a:r>
            <a:r>
              <a:rPr lang="en-US" sz="2400" dirty="0"/>
              <a:t>source tuning for every </a:t>
            </a:r>
            <a:r>
              <a:rPr lang="en-US" sz="2400" dirty="0" smtClean="0"/>
              <a:t>mode</a:t>
            </a:r>
          </a:p>
          <a:p>
            <a:pPr lvl="1"/>
            <a:r>
              <a:rPr lang="en-US" sz="2400" dirty="0" smtClean="0"/>
              <a:t>different </a:t>
            </a:r>
            <a:r>
              <a:rPr lang="en-US" sz="2400" dirty="0"/>
              <a:t>confinement -&gt; different charge state </a:t>
            </a:r>
            <a:r>
              <a:rPr lang="en-US" sz="2400" dirty="0" smtClean="0"/>
              <a:t>distribution</a:t>
            </a:r>
          </a:p>
          <a:p>
            <a:pPr marL="0" indent="0">
              <a:buNone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78194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 modes II</a:t>
            </a:r>
            <a:endParaRPr lang="en-US" dirty="0"/>
          </a:p>
        </p:txBody>
      </p:sp>
      <p:pic>
        <p:nvPicPr>
          <p:cNvPr id="7" name="Content Placeholder 6" descr="afterglow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10" r="-1410"/>
          <a:stretch>
            <a:fillRect/>
          </a:stretch>
        </p:blipFill>
        <p:spPr>
          <a:xfrm>
            <a:off x="1453311" y="1417638"/>
            <a:ext cx="6231467" cy="3427067"/>
          </a:xfrm>
        </p:spPr>
      </p:pic>
      <p:sp>
        <p:nvSpPr>
          <p:cNvPr id="8" name="TextBox 7"/>
          <p:cNvSpPr txBox="1"/>
          <p:nvPr/>
        </p:nvSpPr>
        <p:spPr>
          <a:xfrm>
            <a:off x="2664044" y="4967316"/>
            <a:ext cx="3810000" cy="1477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457200">
              <a:buFont typeface="+mj-lt"/>
              <a:buAutoNum type="alphaLcParenR"/>
            </a:pPr>
            <a:r>
              <a:rPr lang="en-US" sz="2400" dirty="0"/>
              <a:t>continuous wave (</a:t>
            </a:r>
            <a:r>
              <a:rPr lang="en-US" sz="2400" dirty="0" err="1"/>
              <a:t>cw</a:t>
            </a:r>
            <a:r>
              <a:rPr lang="en-US" sz="2400" dirty="0" smtClean="0"/>
              <a:t>)</a:t>
            </a:r>
          </a:p>
          <a:p>
            <a:pPr lvl="1" indent="-457200">
              <a:buFont typeface="+mj-lt"/>
              <a:buAutoNum type="alphaLcParenR"/>
            </a:pPr>
            <a:r>
              <a:rPr lang="en-US" sz="2400" dirty="0" smtClean="0"/>
              <a:t>pulsed</a:t>
            </a:r>
          </a:p>
          <a:p>
            <a:pPr lvl="1" indent="-457200">
              <a:buFont typeface="+mj-lt"/>
              <a:buAutoNum type="alphaLcParenR"/>
            </a:pPr>
            <a:r>
              <a:rPr lang="en-US" sz="2400" dirty="0" smtClean="0"/>
              <a:t>afterglow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781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Afterglow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84981" y="3728757"/>
            <a:ext cx="4523622" cy="2782404"/>
            <a:chOff x="708527" y="4200042"/>
            <a:chExt cx="3630801" cy="2425094"/>
          </a:xfrm>
        </p:grpSpPr>
        <p:pic>
          <p:nvPicPr>
            <p:cNvPr id="5" name="Picture 4" descr="tek00000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8527" y="4200042"/>
              <a:ext cx="3233458" cy="242509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3356326" y="4579436"/>
              <a:ext cx="508000" cy="2682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RF</a:t>
              </a:r>
              <a:endParaRPr lang="en-US" sz="14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375739" y="5890017"/>
              <a:ext cx="963589" cy="456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ion </a:t>
              </a:r>
              <a:br>
                <a:rPr lang="en-US" sz="1400" dirty="0" smtClean="0"/>
              </a:br>
              <a:r>
                <a:rPr lang="en-US" sz="1400" dirty="0" smtClean="0"/>
                <a:t>current</a:t>
              </a:r>
              <a:endParaRPr lang="en-US" sz="1400" dirty="0"/>
            </a:p>
          </p:txBody>
        </p:sp>
      </p:grp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5104970" y="4315876"/>
            <a:ext cx="3882570" cy="2195285"/>
            <a:chOff x="804718" y="1596571"/>
            <a:chExt cx="7412182" cy="419100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4718" y="1596571"/>
              <a:ext cx="7412182" cy="4191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3" name="Rectangle 12"/>
            <p:cNvSpPr/>
            <p:nvPr/>
          </p:nvSpPr>
          <p:spPr>
            <a:xfrm>
              <a:off x="6664476" y="1814286"/>
              <a:ext cx="895048" cy="7015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3604380" y="1681238"/>
              <a:ext cx="798286" cy="1076476"/>
            </a:xfrm>
            <a:prstGeom prst="line">
              <a:avLst/>
            </a:prstGeom>
            <a:ln w="1270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5177931" y="1865153"/>
            <a:ext cx="3736648" cy="2152822"/>
            <a:chOff x="1266371" y="1593501"/>
            <a:chExt cx="6546957" cy="3771946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499"/>
            <a:stretch/>
          </p:blipFill>
          <p:spPr>
            <a:xfrm>
              <a:off x="1266371" y="1593501"/>
              <a:ext cx="6546957" cy="377194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7" name="Rectangle 16"/>
            <p:cNvSpPr/>
            <p:nvPr/>
          </p:nvSpPr>
          <p:spPr>
            <a:xfrm>
              <a:off x="6573644" y="1793283"/>
              <a:ext cx="599333" cy="56129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3729187" y="1626798"/>
              <a:ext cx="708736" cy="1060748"/>
            </a:xfrm>
            <a:prstGeom prst="straightConnector1">
              <a:avLst/>
            </a:prstGeom>
            <a:ln w="73025">
              <a:solidFill>
                <a:schemeClr val="bg1"/>
              </a:solidFill>
              <a:tailEnd type="triangle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457200" y="1865153"/>
            <a:ext cx="44897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400" dirty="0" smtClean="0"/>
              <a:t>special mode of operation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/>
              <a:t>short pulses (some </a:t>
            </a:r>
            <a:r>
              <a:rPr lang="en-US" sz="2400" dirty="0" err="1" smtClean="0"/>
              <a:t>ms</a:t>
            </a:r>
            <a:r>
              <a:rPr lang="en-US" sz="2400" dirty="0" smtClean="0"/>
              <a:t>) </a:t>
            </a:r>
            <a:br>
              <a:rPr lang="en-US" sz="2400" dirty="0" smtClean="0"/>
            </a:br>
            <a:r>
              <a:rPr lang="en-US" sz="2400" dirty="0" smtClean="0"/>
              <a:t>of high charge states after the end of the RF pulse</a:t>
            </a:r>
            <a:endParaRPr lang="en-US" sz="2400" dirty="0"/>
          </a:p>
        </p:txBody>
      </p:sp>
      <p:cxnSp>
        <p:nvCxnSpPr>
          <p:cNvPr id="21" name="Straight Arrow Connector 20"/>
          <p:cNvCxnSpPr>
            <a:stCxn id="16" idx="1"/>
          </p:cNvCxnSpPr>
          <p:nvPr/>
        </p:nvCxnSpPr>
        <p:spPr>
          <a:xfrm flipH="1">
            <a:off x="2624667" y="2941564"/>
            <a:ext cx="2553264" cy="12224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2" idx="1"/>
          </p:cNvCxnSpPr>
          <p:nvPr/>
        </p:nvCxnSpPr>
        <p:spPr>
          <a:xfrm flipH="1" flipV="1">
            <a:off x="2866571" y="4360225"/>
            <a:ext cx="2238399" cy="10532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1195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Afterglow II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686" b="-14686"/>
          <a:stretch>
            <a:fillRect/>
          </a:stretch>
        </p:blipFill>
        <p:spPr>
          <a:xfrm>
            <a:off x="1388534" y="3168952"/>
            <a:ext cx="6322817" cy="3477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57200" y="1871355"/>
            <a:ext cx="822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different tunings result in different time behaviors, intensities and pulse-to-pulse stabilities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79082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571" y="1600200"/>
            <a:ext cx="8575523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only particles lost from the plasma can be extracted</a:t>
            </a:r>
          </a:p>
          <a:p>
            <a:pPr lvl="1"/>
            <a:r>
              <a:rPr lang="en-US" sz="2600" dirty="0" smtClean="0"/>
              <a:t>high confinement -&gt; high charge states but low current</a:t>
            </a:r>
          </a:p>
          <a:p>
            <a:pPr lvl="1"/>
            <a:r>
              <a:rPr lang="en-US" sz="2600" dirty="0" smtClean="0"/>
              <a:t>low confinement -&gt; low charge states but high current</a:t>
            </a:r>
          </a:p>
          <a:p>
            <a:r>
              <a:rPr lang="en-US" dirty="0" smtClean="0"/>
              <a:t>one cannot “pull” the particles out of the source </a:t>
            </a:r>
          </a:p>
          <a:p>
            <a:r>
              <a:rPr lang="en-US" dirty="0" smtClean="0"/>
              <a:t>the plasma screens any external field (plasma sheath)</a:t>
            </a:r>
          </a:p>
          <a:p>
            <a:r>
              <a:rPr lang="en-US" dirty="0" smtClean="0"/>
              <a:t>plasma is locally reshaped and redistributed due to the external field</a:t>
            </a:r>
          </a:p>
        </p:txBody>
      </p:sp>
    </p:spTree>
    <p:extLst>
      <p:ext uri="{BB962C8B-B14F-4D97-AF65-F5344CB8AC3E}">
        <p14:creationId xmlns:p14="http://schemas.microsoft.com/office/powerpoint/2010/main" val="2899223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we have to create a </a:t>
            </a:r>
            <a:br>
              <a:rPr lang="en-US" dirty="0" smtClean="0"/>
            </a:br>
            <a:r>
              <a:rPr lang="en-US" u="sng" dirty="0" smtClean="0"/>
              <a:t>charged</a:t>
            </a:r>
            <a:r>
              <a:rPr lang="en-US" dirty="0" smtClean="0"/>
              <a:t> particle beam?</a:t>
            </a:r>
            <a:endParaRPr lang="en-US" dirty="0"/>
          </a:p>
        </p:txBody>
      </p:sp>
      <p:pic>
        <p:nvPicPr>
          <p:cNvPr id="4" name="Content Placeholder 3" descr="0804060_04-A4-at-144-dpi.jpg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29640" y="1958580"/>
            <a:ext cx="2474869" cy="2860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1011246_01-A4-at-144-dpi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2990" y="1958580"/>
            <a:ext cx="1989387" cy="28725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57200" y="5113254"/>
            <a:ext cx="822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In an accelerator electric and magnetic fields are used to manipulate the beam</a:t>
            </a:r>
            <a:r>
              <a:rPr lang="en-US" sz="3200" dirty="0"/>
              <a:t> (</a:t>
            </a:r>
            <a:r>
              <a:rPr lang="en-US" sz="3200" dirty="0" smtClean="0"/>
              <a:t>acceleration </a:t>
            </a:r>
            <a:r>
              <a:rPr lang="en-US" sz="3200" dirty="0"/>
              <a:t>and transport</a:t>
            </a:r>
            <a:r>
              <a:rPr lang="en-US" sz="3200" dirty="0" smtClean="0"/>
              <a:t>).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958580"/>
            <a:ext cx="32522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Ordinary matter is neutral.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34913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Extraction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4544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extraction can be </a:t>
            </a:r>
          </a:p>
          <a:p>
            <a:pPr lvl="1"/>
            <a:r>
              <a:rPr lang="en-US" dirty="0" smtClean="0"/>
              <a:t>space charge limited (space charge cloud in </a:t>
            </a:r>
            <a:r>
              <a:rPr lang="en-US" dirty="0"/>
              <a:t>front of </a:t>
            </a:r>
            <a:r>
              <a:rPr lang="en-US" dirty="0" smtClean="0"/>
              <a:t>the </a:t>
            </a:r>
            <a:r>
              <a:rPr lang="en-US" dirty="0"/>
              <a:t>extraction </a:t>
            </a:r>
            <a:r>
              <a:rPr lang="en-US" dirty="0" smtClean="0"/>
              <a:t>system)</a:t>
            </a:r>
          </a:p>
          <a:p>
            <a:pPr lvl="1"/>
            <a:r>
              <a:rPr lang="en-US" dirty="0" smtClean="0"/>
              <a:t>emission limited (plasma cannot deliver enough particles)</a:t>
            </a:r>
          </a:p>
          <a:p>
            <a:r>
              <a:rPr lang="en-US" dirty="0" smtClean="0"/>
              <a:t>the emissive surface of the plasma is often referred to as </a:t>
            </a:r>
            <a:r>
              <a:rPr lang="en-US" dirty="0" smtClean="0">
                <a:solidFill>
                  <a:schemeClr val="accent1"/>
                </a:solidFill>
              </a:rPr>
              <a:t>plasma meniscus </a:t>
            </a:r>
          </a:p>
          <a:p>
            <a:r>
              <a:rPr lang="en-US" dirty="0" smtClean="0"/>
              <a:t>the </a:t>
            </a:r>
            <a:r>
              <a:rPr lang="en-US" dirty="0"/>
              <a:t>dynamic equilibrium between the plasma and the extracted particles </a:t>
            </a:r>
            <a:r>
              <a:rPr lang="en-US" dirty="0" smtClean="0"/>
              <a:t>creates the meniscus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433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Child-Langmuir law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84544" cy="4140222"/>
          </a:xfrm>
        </p:spPr>
        <p:txBody>
          <a:bodyPr>
            <a:normAutofit/>
          </a:bodyPr>
          <a:lstStyle/>
          <a:p>
            <a:r>
              <a:rPr lang="en-US" dirty="0" smtClean="0"/>
              <a:t>defines the maximal extractable emission current density </a:t>
            </a:r>
            <a:r>
              <a:rPr lang="en-US" i="1" dirty="0" smtClean="0"/>
              <a:t>j</a:t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endParaRPr lang="en-US" i="1" dirty="0" smtClean="0"/>
          </a:p>
          <a:p>
            <a:r>
              <a:rPr lang="en-US" dirty="0" smtClean="0"/>
              <a:t>conditions </a:t>
            </a:r>
          </a:p>
          <a:p>
            <a:pPr lvl="1"/>
            <a:r>
              <a:rPr lang="en-US" dirty="0" smtClean="0"/>
              <a:t>planar and indefinite emission area </a:t>
            </a:r>
          </a:p>
          <a:p>
            <a:pPr lvl="1"/>
            <a:r>
              <a:rPr lang="en-US" dirty="0" smtClean="0"/>
              <a:t>particles have zero initial longitudinal energy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6200788"/>
              </p:ext>
            </p:extLst>
          </p:nvPr>
        </p:nvGraphicFramePr>
        <p:xfrm>
          <a:off x="896832" y="2885893"/>
          <a:ext cx="27178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0" name="Equation" r:id="rId4" imgW="2717800" imgH="990600" progId="Equation.DSMT4">
                  <p:embed/>
                </p:oleObj>
              </mc:Choice>
              <mc:Fallback>
                <p:oleObj name="Equation" r:id="rId4" imgW="2717800" imgH="990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96832" y="2885893"/>
                        <a:ext cx="2717800" cy="990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18323" y="3097578"/>
            <a:ext cx="4468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q</a:t>
            </a:r>
            <a:r>
              <a:rPr lang="en-US" dirty="0" smtClean="0"/>
              <a:t> – ion charge state, </a:t>
            </a:r>
            <a:r>
              <a:rPr lang="en-US" i="1" dirty="0" smtClean="0"/>
              <a:t>m</a:t>
            </a:r>
            <a:r>
              <a:rPr lang="en-US" dirty="0" smtClean="0"/>
              <a:t> – ion mass, </a:t>
            </a:r>
          </a:p>
          <a:p>
            <a:r>
              <a:rPr lang="en-US" i="1" dirty="0" smtClean="0"/>
              <a:t>U</a:t>
            </a:r>
            <a:r>
              <a:rPr lang="en-US" dirty="0" smtClean="0"/>
              <a:t> – extraction voltage,</a:t>
            </a:r>
            <a:r>
              <a:rPr lang="en-US" i="1" dirty="0" smtClean="0"/>
              <a:t> d </a:t>
            </a:r>
            <a:r>
              <a:rPr lang="en-US" dirty="0" smtClean="0"/>
              <a:t>– extraction gap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41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Child-Langmuir </a:t>
            </a:r>
            <a:r>
              <a:rPr lang="en-US" dirty="0" smtClean="0"/>
              <a:t>law II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15878" y="5367068"/>
            <a:ext cx="4317281" cy="1282358"/>
          </a:xfrm>
        </p:spPr>
        <p:txBody>
          <a:bodyPr>
            <a:normAutofit/>
          </a:bodyPr>
          <a:lstStyle/>
          <a:p>
            <a:pPr marL="514350" indent="-514350">
              <a:buFont typeface="+mj-ea"/>
              <a:buAutoNum type="circleNumDbPlain"/>
            </a:pPr>
            <a:r>
              <a:rPr lang="en-US" sz="2800" dirty="0"/>
              <a:t>space charge </a:t>
            </a:r>
            <a:r>
              <a:rPr lang="en-US" sz="2800" dirty="0" smtClean="0"/>
              <a:t>limited</a:t>
            </a:r>
            <a:endParaRPr lang="en-US" sz="2800" dirty="0"/>
          </a:p>
          <a:p>
            <a:pPr marL="514350" indent="-514350">
              <a:buFont typeface="+mj-lt"/>
              <a:buAutoNum type="circleNumDbPlain"/>
            </a:pPr>
            <a:r>
              <a:rPr lang="en-US" sz="2800" dirty="0"/>
              <a:t>emission </a:t>
            </a:r>
            <a:r>
              <a:rPr lang="en-US" sz="2800" dirty="0" smtClean="0"/>
              <a:t>limited</a:t>
            </a:r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5101" y="1691584"/>
            <a:ext cx="4346783" cy="329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20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Extraction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3349097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t</a:t>
            </a:r>
            <a:r>
              <a:rPr lang="en-US" dirty="0" smtClean="0"/>
              <a:t>he extraction system consists of several electrodes</a:t>
            </a:r>
          </a:p>
          <a:p>
            <a:pPr>
              <a:lnSpc>
                <a:spcPct val="110000"/>
              </a:lnSpc>
            </a:pPr>
            <a:r>
              <a:rPr lang="en-US" dirty="0"/>
              <a:t>i</a:t>
            </a:r>
            <a:r>
              <a:rPr lang="en-US" dirty="0" smtClean="0"/>
              <a:t>n general the source body is on high voltage and the beam line on ground potential</a:t>
            </a:r>
          </a:p>
        </p:txBody>
      </p:sp>
      <p:pic>
        <p:nvPicPr>
          <p:cNvPr id="5" name="Picture 4" descr="extraction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20421" y="4245430"/>
            <a:ext cx="3129274" cy="23437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362923"/>
              </p:ext>
            </p:extLst>
          </p:nvPr>
        </p:nvGraphicFramePr>
        <p:xfrm>
          <a:off x="5918200" y="37211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77" name="Equation" r:id="rId5" imgW="114300" imgH="165100" progId="Equation.3">
                  <p:embed/>
                </p:oleObj>
              </mc:Choice>
              <mc:Fallback>
                <p:oleObj name="Equation" r:id="rId5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918200" y="37211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8689654"/>
              </p:ext>
            </p:extLst>
          </p:nvPr>
        </p:nvGraphicFramePr>
        <p:xfrm>
          <a:off x="5873750" y="3632200"/>
          <a:ext cx="2032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78" name="Equation" r:id="rId7" imgW="203200" imgH="342900" progId="Equation.DSMT4">
                  <p:embed/>
                </p:oleObj>
              </mc:Choice>
              <mc:Fallback>
                <p:oleObj name="Equation" r:id="rId7" imgW="203200" imgH="342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873750" y="3632200"/>
                        <a:ext cx="203200" cy="342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33010" y="4527104"/>
            <a:ext cx="48163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3200" dirty="0" smtClean="0"/>
              <a:t>additional electrodes can serve for electron suppression or  beam shaping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8022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Extraction system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46236"/>
            <a:ext cx="3292324" cy="4882864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2400" dirty="0" smtClean="0"/>
              <a:t>Based on the extraction geometry, the extraction voltage and the plasma density the extracted beam can be </a:t>
            </a:r>
            <a:r>
              <a:rPr lang="en-US" sz="2400" dirty="0" err="1" smtClean="0"/>
              <a:t>overfocussed</a:t>
            </a:r>
            <a:r>
              <a:rPr lang="en-US" sz="2400" dirty="0" smtClean="0"/>
              <a:t>, parallel or divergent</a:t>
            </a:r>
          </a:p>
        </p:txBody>
      </p:sp>
      <p:pic>
        <p:nvPicPr>
          <p:cNvPr id="8" name="Picture 7" descr="extr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4956" y="1646236"/>
            <a:ext cx="5085520" cy="44221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0661877"/>
              </p:ext>
            </p:extLst>
          </p:nvPr>
        </p:nvGraphicFramePr>
        <p:xfrm>
          <a:off x="5918200" y="37211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8" name="Equation" r:id="rId5" imgW="114300" imgH="165100" progId="Equation.3">
                  <p:embed/>
                </p:oleObj>
              </mc:Choice>
              <mc:Fallback>
                <p:oleObj name="Equation" r:id="rId5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918200" y="37211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14905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Emittance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905" y="1646236"/>
            <a:ext cx="8708571" cy="5211764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2400" dirty="0" smtClean="0"/>
              <a:t>in the extraction system the initial emittance of the beam is created</a:t>
            </a:r>
          </a:p>
          <a:p>
            <a:pPr>
              <a:lnSpc>
                <a:spcPct val="110000"/>
              </a:lnSpc>
            </a:pPr>
            <a:r>
              <a:rPr lang="en-US" sz="2400" dirty="0" smtClean="0"/>
              <a:t>emittance for the “</a:t>
            </a:r>
            <a:r>
              <a:rPr lang="en-US" sz="2400" dirty="0"/>
              <a:t>hot” ion </a:t>
            </a:r>
            <a:r>
              <a:rPr lang="en-US" sz="2400" dirty="0" smtClean="0"/>
              <a:t>limit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pPr>
              <a:lnSpc>
                <a:spcPct val="110000"/>
              </a:lnSpc>
            </a:pPr>
            <a:r>
              <a:rPr lang="en-US" sz="2400" dirty="0" smtClean="0"/>
              <a:t>conditions</a:t>
            </a:r>
          </a:p>
          <a:p>
            <a:pPr lvl="1">
              <a:lnSpc>
                <a:spcPct val="110000"/>
              </a:lnSpc>
            </a:pPr>
            <a:r>
              <a:rPr lang="en-US" sz="2000" dirty="0" smtClean="0"/>
              <a:t>isotropic emission in the solid angle 2</a:t>
            </a:r>
            <a:r>
              <a:rPr lang="en-US" sz="2000" i="1" dirty="0" smtClean="0"/>
              <a:t>π</a:t>
            </a:r>
          </a:p>
          <a:p>
            <a:pPr lvl="1">
              <a:lnSpc>
                <a:spcPct val="110000"/>
              </a:lnSpc>
            </a:pPr>
            <a:r>
              <a:rPr lang="en-US" sz="2000" dirty="0" smtClean="0"/>
              <a:t>homogeneous electric field</a:t>
            </a:r>
            <a:endParaRPr lang="en-US" sz="20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0412231"/>
              </p:ext>
            </p:extLst>
          </p:nvPr>
        </p:nvGraphicFramePr>
        <p:xfrm>
          <a:off x="5918200" y="37211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97" name="Equation" r:id="rId4" imgW="114300" imgH="165100" progId="Equation.3">
                  <p:embed/>
                </p:oleObj>
              </mc:Choice>
              <mc:Fallback>
                <p:oleObj name="Equation" r:id="rId4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918200" y="37211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7105708"/>
              </p:ext>
            </p:extLst>
          </p:nvPr>
        </p:nvGraphicFramePr>
        <p:xfrm>
          <a:off x="5873750" y="3632200"/>
          <a:ext cx="2032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98" name="Equation" r:id="rId6" imgW="203200" imgH="342900" progId="Equation.DSMT4">
                  <p:embed/>
                </p:oleObj>
              </mc:Choice>
              <mc:Fallback>
                <p:oleObj name="Equation" r:id="rId6" imgW="203200" imgH="342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873750" y="3632200"/>
                        <a:ext cx="203200" cy="342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11149" y="4344859"/>
            <a:ext cx="82295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/>
              <a:t>ε</a:t>
            </a:r>
            <a:r>
              <a:rPr lang="en-US" i="1" dirty="0" smtClean="0"/>
              <a:t> </a:t>
            </a:r>
            <a:r>
              <a:rPr lang="en-US" dirty="0" smtClean="0"/>
              <a:t>– temperature dependent normalized </a:t>
            </a:r>
            <a:r>
              <a:rPr lang="en-US" dirty="0" err="1" smtClean="0"/>
              <a:t>rms</a:t>
            </a:r>
            <a:r>
              <a:rPr lang="en-US" dirty="0" smtClean="0"/>
              <a:t> emittance , </a:t>
            </a:r>
            <a:br>
              <a:rPr lang="en-US" dirty="0" smtClean="0"/>
            </a:br>
            <a:r>
              <a:rPr lang="en-US" i="1" dirty="0" smtClean="0"/>
              <a:t>r</a:t>
            </a:r>
            <a:r>
              <a:rPr lang="en-US" dirty="0" smtClean="0"/>
              <a:t> – radius of the extraction aperture (in mm), </a:t>
            </a:r>
            <a:r>
              <a:rPr lang="en-US" i="1" dirty="0" err="1" smtClean="0"/>
              <a:t>kT</a:t>
            </a:r>
            <a:r>
              <a:rPr lang="en-US" i="1" baseline="-25000" dirty="0" err="1" smtClean="0"/>
              <a:t>i</a:t>
            </a:r>
            <a:r>
              <a:rPr lang="en-US" dirty="0" smtClean="0"/>
              <a:t> – ion temperature (in </a:t>
            </a:r>
            <a:r>
              <a:rPr lang="en-US" dirty="0" err="1" smtClean="0"/>
              <a:t>eV</a:t>
            </a:r>
            <a:r>
              <a:rPr lang="en-US" dirty="0" smtClean="0"/>
              <a:t>), </a:t>
            </a:r>
            <a:br>
              <a:rPr lang="en-US" dirty="0" smtClean="0"/>
            </a:br>
            <a:r>
              <a:rPr lang="en-US" i="1" dirty="0" err="1" smtClean="0"/>
              <a:t>M</a:t>
            </a:r>
            <a:r>
              <a:rPr lang="en-US" i="1" baseline="-25000" dirty="0" err="1" smtClean="0"/>
              <a:t>i</a:t>
            </a:r>
            <a:r>
              <a:rPr lang="en-US" dirty="0" smtClean="0"/>
              <a:t> – ion mass (in </a:t>
            </a:r>
            <a:r>
              <a:rPr lang="en-US" dirty="0" err="1" smtClean="0"/>
              <a:t>amu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endParaRPr lang="en-US" baseline="-250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6497986"/>
              </p:ext>
            </p:extLst>
          </p:nvPr>
        </p:nvGraphicFramePr>
        <p:xfrm>
          <a:off x="4864100" y="35941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99" name="Equation" r:id="rId8" imgW="114300" imgH="165100" progId="Equation.3">
                  <p:embed/>
                </p:oleObj>
              </mc:Choice>
              <mc:Fallback>
                <p:oleObj name="Equation" r:id="rId8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864100" y="35941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4916787"/>
              </p:ext>
            </p:extLst>
          </p:nvPr>
        </p:nvGraphicFramePr>
        <p:xfrm>
          <a:off x="4864100" y="35941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00" name="Equation" r:id="rId10" imgW="114300" imgH="165100" progId="Equation.3">
                  <p:embed/>
                </p:oleObj>
              </mc:Choice>
              <mc:Fallback>
                <p:oleObj name="Equation" r:id="rId10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864100" y="35941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1329003"/>
              </p:ext>
            </p:extLst>
          </p:nvPr>
        </p:nvGraphicFramePr>
        <p:xfrm>
          <a:off x="4864100" y="35941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01" name="Equation" r:id="rId12" imgW="114300" imgH="165100" progId="Equation.3">
                  <p:embed/>
                </p:oleObj>
              </mc:Choice>
              <mc:Fallback>
                <p:oleObj name="Equation" r:id="rId12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864100" y="35941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4899265"/>
              </p:ext>
            </p:extLst>
          </p:nvPr>
        </p:nvGraphicFramePr>
        <p:xfrm>
          <a:off x="713562" y="3176280"/>
          <a:ext cx="3492500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302" name="Equation" r:id="rId14" imgW="3492500" imgH="1092200" progId="Equation.DSMT4">
                  <p:embed/>
                </p:oleObj>
              </mc:Choice>
              <mc:Fallback>
                <p:oleObj name="Equation" r:id="rId14" imgW="3492500" imgH="1092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713562" y="3176280"/>
                        <a:ext cx="3492500" cy="1092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27739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Emittance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1905" y="1646236"/>
            <a:ext cx="8708571" cy="5211764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2400" dirty="0" smtClean="0"/>
              <a:t>emittance for the transport of a beam to a field free region (“cold” ion limit)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 </a:t>
            </a:r>
          </a:p>
          <a:p>
            <a:pPr>
              <a:lnSpc>
                <a:spcPct val="110000"/>
              </a:lnSpc>
            </a:pPr>
            <a:endParaRPr lang="en-US" sz="2400" dirty="0" smtClean="0"/>
          </a:p>
          <a:p>
            <a:pPr>
              <a:lnSpc>
                <a:spcPct val="110000"/>
              </a:lnSpc>
            </a:pPr>
            <a:r>
              <a:rPr lang="en-US" sz="2400" dirty="0" smtClean="0"/>
              <a:t>for the real source emittance one has to take into account field </a:t>
            </a:r>
            <a:r>
              <a:rPr lang="en-US" sz="2400" dirty="0" err="1" smtClean="0"/>
              <a:t>inhomogeneities</a:t>
            </a:r>
            <a:r>
              <a:rPr lang="en-US" sz="2400" dirty="0"/>
              <a:t> </a:t>
            </a:r>
            <a:r>
              <a:rPr lang="en-US" sz="2400" dirty="0" smtClean="0"/>
              <a:t>and  the plasma distribution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4897253"/>
              </p:ext>
            </p:extLst>
          </p:nvPr>
        </p:nvGraphicFramePr>
        <p:xfrm>
          <a:off x="5918200" y="37211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321" name="Equation" r:id="rId4" imgW="114300" imgH="165100" progId="Equation.3">
                  <p:embed/>
                </p:oleObj>
              </mc:Choice>
              <mc:Fallback>
                <p:oleObj name="Equation" r:id="rId4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918200" y="37211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7705002"/>
              </p:ext>
            </p:extLst>
          </p:nvPr>
        </p:nvGraphicFramePr>
        <p:xfrm>
          <a:off x="5873750" y="3632200"/>
          <a:ext cx="2032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322" name="Equation" r:id="rId6" imgW="203200" imgH="342900" progId="Equation.DSMT4">
                  <p:embed/>
                </p:oleObj>
              </mc:Choice>
              <mc:Fallback>
                <p:oleObj name="Equation" r:id="rId6" imgW="203200" imgH="342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873750" y="3632200"/>
                        <a:ext cx="203200" cy="342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7615415"/>
              </p:ext>
            </p:extLst>
          </p:nvPr>
        </p:nvGraphicFramePr>
        <p:xfrm>
          <a:off x="4864100" y="35941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323" name="Equation" r:id="rId8" imgW="114300" imgH="165100" progId="Equation.3">
                  <p:embed/>
                </p:oleObj>
              </mc:Choice>
              <mc:Fallback>
                <p:oleObj name="Equation" r:id="rId8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864100" y="35941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2891398"/>
              </p:ext>
            </p:extLst>
          </p:nvPr>
        </p:nvGraphicFramePr>
        <p:xfrm>
          <a:off x="4864100" y="35941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324" name="Equation" r:id="rId10" imgW="114300" imgH="165100" progId="Equation.3">
                  <p:embed/>
                </p:oleObj>
              </mc:Choice>
              <mc:Fallback>
                <p:oleObj name="Equation" r:id="rId10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864100" y="35941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6853189"/>
              </p:ext>
            </p:extLst>
          </p:nvPr>
        </p:nvGraphicFramePr>
        <p:xfrm>
          <a:off x="4864100" y="35941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325" name="Equation" r:id="rId12" imgW="114300" imgH="165100" progId="Equation.3">
                  <p:embed/>
                </p:oleObj>
              </mc:Choice>
              <mc:Fallback>
                <p:oleObj name="Equation" r:id="rId12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864100" y="35941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4752782"/>
              </p:ext>
            </p:extLst>
          </p:nvPr>
        </p:nvGraphicFramePr>
        <p:xfrm>
          <a:off x="675075" y="2668998"/>
          <a:ext cx="3378200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326" name="Equation" r:id="rId14" imgW="3378200" imgH="977900" progId="Equation.DSMT4">
                  <p:embed/>
                </p:oleObj>
              </mc:Choice>
              <mc:Fallback>
                <p:oleObj name="Equation" r:id="rId14" imgW="3378200" imgH="9779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75075" y="2668998"/>
                        <a:ext cx="3378200" cy="977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10930" y="3833930"/>
            <a:ext cx="822959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/>
              <a:t>ε</a:t>
            </a:r>
            <a:r>
              <a:rPr lang="en-US" i="1" dirty="0" smtClean="0"/>
              <a:t> </a:t>
            </a:r>
            <a:r>
              <a:rPr lang="en-US" dirty="0" smtClean="0"/>
              <a:t>– magnetic field dependent normalized </a:t>
            </a:r>
            <a:r>
              <a:rPr lang="en-US" dirty="0" err="1" smtClean="0"/>
              <a:t>rms</a:t>
            </a:r>
            <a:r>
              <a:rPr lang="en-US" dirty="0" smtClean="0"/>
              <a:t> emittance, </a:t>
            </a:r>
            <a:br>
              <a:rPr lang="en-US" dirty="0" smtClean="0"/>
            </a:br>
            <a:r>
              <a:rPr lang="en-US" i="1" dirty="0" smtClean="0"/>
              <a:t>r</a:t>
            </a:r>
            <a:r>
              <a:rPr lang="en-US" dirty="0" smtClean="0"/>
              <a:t> – radius of the extraction aperture (in mm), </a:t>
            </a:r>
            <a:r>
              <a:rPr lang="en-US" i="1" dirty="0" smtClean="0"/>
              <a:t>q – </a:t>
            </a:r>
            <a:r>
              <a:rPr lang="en-US" dirty="0" smtClean="0"/>
              <a:t>ion charge state, </a:t>
            </a:r>
            <a:br>
              <a:rPr lang="en-US" dirty="0" smtClean="0"/>
            </a:br>
            <a:r>
              <a:rPr lang="en-US" i="1" dirty="0" smtClean="0"/>
              <a:t>B</a:t>
            </a:r>
            <a:r>
              <a:rPr lang="en-US" dirty="0"/>
              <a:t> – magnetic field at the extraction where the ions originate </a:t>
            </a:r>
            <a:r>
              <a:rPr lang="en-US" dirty="0" smtClean="0"/>
              <a:t>from, </a:t>
            </a:r>
            <a:br>
              <a:rPr lang="en-US" dirty="0" smtClean="0"/>
            </a:br>
            <a:r>
              <a:rPr lang="en-US" i="1" dirty="0" err="1" smtClean="0"/>
              <a:t>M</a:t>
            </a:r>
            <a:r>
              <a:rPr lang="en-US" i="1" baseline="-25000" dirty="0" err="1" smtClean="0"/>
              <a:t>i</a:t>
            </a:r>
            <a:r>
              <a:rPr lang="en-US" dirty="0" smtClean="0"/>
              <a:t> – ion mass (in </a:t>
            </a:r>
            <a:r>
              <a:rPr lang="en-US" dirty="0" err="1" smtClean="0"/>
              <a:t>amu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455177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2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</a:t>
            </a:r>
            <a:r>
              <a:rPr lang="en-US" baseline="30000" dirty="0"/>
              <a:t>-</a:t>
            </a:r>
            <a:r>
              <a:rPr lang="en-US" dirty="0"/>
              <a:t> </a:t>
            </a:r>
            <a:r>
              <a:rPr lang="en-US" dirty="0" smtClean="0"/>
              <a:t>extraction</a:t>
            </a:r>
            <a:endParaRPr lang="en-US" dirty="0"/>
          </a:p>
        </p:txBody>
      </p:sp>
      <p:pic>
        <p:nvPicPr>
          <p:cNvPr id="9" name="Content Placeholder 10" descr="C:\Documents and Settings\midttun\Pictures\07_2010_two_source_openings\DSCF153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6130683" y="5383149"/>
            <a:ext cx="1303708" cy="12137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597556" y="5367656"/>
            <a:ext cx="1213798" cy="12447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6130682" y="1815565"/>
            <a:ext cx="2696165" cy="33581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646237"/>
            <a:ext cx="5493657" cy="4969858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2400" dirty="0"/>
              <a:t>i</a:t>
            </a:r>
            <a:r>
              <a:rPr lang="en-US" sz="2400" dirty="0" smtClean="0"/>
              <a:t>n the case of H</a:t>
            </a:r>
            <a:r>
              <a:rPr lang="en-US" sz="2400" baseline="30000" dirty="0" smtClean="0"/>
              <a:t>-</a:t>
            </a:r>
            <a:r>
              <a:rPr lang="en-US" sz="2400" dirty="0" smtClean="0"/>
              <a:t> (or other negative ions) electrons are co-extracted</a:t>
            </a:r>
          </a:p>
          <a:p>
            <a:pPr>
              <a:lnSpc>
                <a:spcPct val="110000"/>
              </a:lnSpc>
            </a:pPr>
            <a:r>
              <a:rPr lang="en-US" sz="2400" dirty="0"/>
              <a:t>r</a:t>
            </a:r>
            <a:r>
              <a:rPr lang="en-US" sz="2400" dirty="0" smtClean="0"/>
              <a:t>atio e</a:t>
            </a:r>
            <a:r>
              <a:rPr lang="en-US" sz="2400" baseline="30000" dirty="0" smtClean="0"/>
              <a:t>-</a:t>
            </a:r>
            <a:r>
              <a:rPr lang="en-US" sz="2400" dirty="0" smtClean="0"/>
              <a:t>/H</a:t>
            </a:r>
            <a:r>
              <a:rPr lang="en-US" sz="2400" baseline="30000" dirty="0" smtClean="0"/>
              <a:t>-</a:t>
            </a:r>
            <a:r>
              <a:rPr lang="en-US" sz="2400" dirty="0" smtClean="0"/>
              <a:t> depends on the source type and the production mechanism</a:t>
            </a:r>
          </a:p>
          <a:p>
            <a:pPr>
              <a:lnSpc>
                <a:spcPct val="110000"/>
              </a:lnSpc>
            </a:pPr>
            <a:r>
              <a:rPr lang="en-US" sz="2400" dirty="0"/>
              <a:t>t</a:t>
            </a:r>
            <a:r>
              <a:rPr lang="en-US" sz="2400" dirty="0" smtClean="0"/>
              <a:t>he electrons are influencing the ion beam due to the space charge (emittance)</a:t>
            </a:r>
          </a:p>
          <a:p>
            <a:pPr>
              <a:lnSpc>
                <a:spcPct val="110000"/>
              </a:lnSpc>
            </a:pPr>
            <a:r>
              <a:rPr lang="en-US" sz="2400" dirty="0"/>
              <a:t>h</a:t>
            </a:r>
            <a:r>
              <a:rPr lang="en-US" sz="2400" dirty="0" smtClean="0"/>
              <a:t>ave to be removed from the beam as early as possible</a:t>
            </a:r>
          </a:p>
          <a:p>
            <a:pPr>
              <a:lnSpc>
                <a:spcPct val="110000"/>
              </a:lnSpc>
            </a:pPr>
            <a:r>
              <a:rPr lang="en-US" sz="2400" dirty="0"/>
              <a:t>a</a:t>
            </a:r>
            <a:r>
              <a:rPr lang="en-US" sz="2400" dirty="0" smtClean="0"/>
              <a:t>t full extraction voltage the electron beam can be quite destructive</a:t>
            </a:r>
          </a:p>
          <a:p>
            <a:endParaRPr lang="en-US" sz="3600" dirty="0" smtClean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41979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Plasma diagnostics</a:t>
            </a:r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57200" y="1600200"/>
            <a:ext cx="4902200" cy="49530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direct and indirect measurement of plasma properties </a:t>
            </a:r>
            <a:br>
              <a:rPr lang="en-US" sz="2800" dirty="0" smtClean="0"/>
            </a:br>
            <a:r>
              <a:rPr lang="en-US" sz="2800" dirty="0" smtClean="0"/>
              <a:t>➜ density, temperature, charge state distribution</a:t>
            </a:r>
          </a:p>
          <a:p>
            <a:r>
              <a:rPr lang="en-US" sz="2800" dirty="0" smtClean="0"/>
              <a:t>radiation</a:t>
            </a:r>
          </a:p>
          <a:p>
            <a:pPr lvl="1"/>
            <a:r>
              <a:rPr lang="en-US" sz="2400" dirty="0" smtClean="0"/>
              <a:t>light</a:t>
            </a:r>
          </a:p>
          <a:p>
            <a:pPr lvl="1"/>
            <a:r>
              <a:rPr lang="en-US" sz="2400" dirty="0" smtClean="0"/>
              <a:t>x-rays</a:t>
            </a:r>
          </a:p>
          <a:p>
            <a:pPr lvl="2"/>
            <a:r>
              <a:rPr lang="en-US" sz="2000" dirty="0" smtClean="0"/>
              <a:t>characteristic x-rays</a:t>
            </a:r>
          </a:p>
          <a:p>
            <a:pPr lvl="2"/>
            <a:r>
              <a:rPr lang="en-US" sz="2000" dirty="0"/>
              <a:t>b</a:t>
            </a:r>
            <a:r>
              <a:rPr lang="en-US" sz="2000" dirty="0" smtClean="0"/>
              <a:t>remsstrahlung</a:t>
            </a:r>
          </a:p>
          <a:p>
            <a:pPr lvl="1"/>
            <a:r>
              <a:rPr lang="en-US" sz="2400" dirty="0" smtClean="0"/>
              <a:t>microwave radiation</a:t>
            </a:r>
          </a:p>
          <a:p>
            <a:r>
              <a:rPr lang="en-US" sz="2800" dirty="0" smtClean="0"/>
              <a:t>Langmuir probe</a:t>
            </a:r>
            <a:endParaRPr lang="en-US" sz="2800" dirty="0"/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9400" y="4232563"/>
            <a:ext cx="3556001" cy="2320637"/>
          </a:xfrm>
          <a:prstGeom prst="rect">
            <a:avLst/>
          </a:prstGeom>
        </p:spPr>
      </p:pic>
      <p:pic>
        <p:nvPicPr>
          <p:cNvPr id="7" name="Bild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9010" y="1600199"/>
            <a:ext cx="4116833" cy="2539744"/>
          </a:xfrm>
          <a:prstGeom prst="rect">
            <a:avLst/>
          </a:prstGeom>
        </p:spPr>
      </p:pic>
      <p:pic>
        <p:nvPicPr>
          <p:cNvPr id="8" name="Bild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2505" y="4636827"/>
            <a:ext cx="3615315" cy="2141681"/>
          </a:xfrm>
          <a:prstGeom prst="rect">
            <a:avLst/>
          </a:prstGeom>
        </p:spPr>
      </p:pic>
      <p:pic>
        <p:nvPicPr>
          <p:cNvPr id="10" name="Bild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84925" y="1688970"/>
            <a:ext cx="3930476" cy="2947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96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3765" y="4860117"/>
            <a:ext cx="3394735" cy="195313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diagnostics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measurement of beam properties </a:t>
            </a:r>
            <a:br>
              <a:rPr lang="en-US" sz="2800" dirty="0" smtClean="0"/>
            </a:br>
            <a:r>
              <a:rPr lang="en-US" sz="2800" dirty="0" smtClean="0"/>
              <a:t>➜ intensity, emittance, charge state distribution</a:t>
            </a:r>
          </a:p>
          <a:p>
            <a:r>
              <a:rPr lang="en-US" sz="2800" dirty="0" smtClean="0"/>
              <a:t>Faraday cup</a:t>
            </a:r>
          </a:p>
          <a:p>
            <a:r>
              <a:rPr lang="en-US" sz="2800" dirty="0" smtClean="0"/>
              <a:t>beam current transformer</a:t>
            </a:r>
          </a:p>
          <a:p>
            <a:r>
              <a:rPr lang="en-US" sz="2800" dirty="0" smtClean="0"/>
              <a:t>beam profile measurement (screens, grids)</a:t>
            </a:r>
          </a:p>
          <a:p>
            <a:r>
              <a:rPr lang="en-US" sz="2800" dirty="0" smtClean="0"/>
              <a:t>emittance meter (slit-grid emittance meter, Allison scanner, pepper pot scanner)</a:t>
            </a:r>
            <a:endParaRPr lang="en-US" sz="2800" dirty="0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9031" y="3863181"/>
            <a:ext cx="4925937" cy="231140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1079" y="4357388"/>
            <a:ext cx="6523726" cy="1859262"/>
          </a:xfrm>
          <a:prstGeom prst="rect">
            <a:avLst/>
          </a:prstGeom>
        </p:spPr>
      </p:pic>
      <p:pic>
        <p:nvPicPr>
          <p:cNvPr id="6" name="Bild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7868" y="5123357"/>
            <a:ext cx="4241800" cy="1638300"/>
          </a:xfrm>
          <a:prstGeom prst="rect">
            <a:avLst/>
          </a:prstGeom>
        </p:spPr>
      </p:pic>
      <p:pic>
        <p:nvPicPr>
          <p:cNvPr id="8" name="Bild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57984" y="3364407"/>
            <a:ext cx="2057400" cy="257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1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does it mean </a:t>
            </a:r>
            <a:br>
              <a:rPr lang="en-US" dirty="0" smtClean="0"/>
            </a:br>
            <a:r>
              <a:rPr lang="en-US" dirty="0" smtClean="0"/>
              <a:t>“to create a particle beam”?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The ion source</a:t>
            </a:r>
          </a:p>
          <a:p>
            <a:r>
              <a:rPr lang="en-US" sz="2400" dirty="0"/>
              <a:t>i</a:t>
            </a:r>
            <a:r>
              <a:rPr lang="en-US" sz="2400" dirty="0" smtClean="0"/>
              <a:t>onizes the particles</a:t>
            </a:r>
          </a:p>
          <a:p>
            <a:r>
              <a:rPr lang="en-US" sz="2400" dirty="0"/>
              <a:t>s</a:t>
            </a:r>
            <a:r>
              <a:rPr lang="en-US" sz="2400" dirty="0" smtClean="0"/>
              <a:t>hapes a beam 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The main beam properties are defined at the source</a:t>
            </a:r>
          </a:p>
          <a:p>
            <a:r>
              <a:rPr lang="en-US" sz="2400" dirty="0" smtClean="0"/>
              <a:t>charge state </a:t>
            </a:r>
          </a:p>
          <a:p>
            <a:r>
              <a:rPr lang="en-US" sz="2400" dirty="0" smtClean="0"/>
              <a:t>beam intensity</a:t>
            </a:r>
          </a:p>
          <a:p>
            <a:r>
              <a:rPr lang="en-US" sz="2400" dirty="0"/>
              <a:t>b</a:t>
            </a:r>
            <a:r>
              <a:rPr lang="en-US" sz="2400" dirty="0" smtClean="0"/>
              <a:t>eam energy </a:t>
            </a:r>
          </a:p>
          <a:p>
            <a:r>
              <a:rPr lang="en-US" sz="2400" dirty="0" smtClean="0"/>
              <a:t>beam shape and </a:t>
            </a:r>
            <a:r>
              <a:rPr lang="en-US" sz="2400" dirty="0" err="1" smtClean="0"/>
              <a:t>emittance</a:t>
            </a:r>
            <a:endParaRPr lang="en-US" sz="2400" dirty="0" smtClean="0"/>
          </a:p>
          <a:p>
            <a:r>
              <a:rPr lang="en-US" sz="2400" dirty="0" smtClean="0"/>
              <a:t>time structure (continuous or pulsed)</a:t>
            </a:r>
            <a:endParaRPr lang="en-US" sz="24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4230540" y="1620942"/>
            <a:ext cx="1024800" cy="1119296"/>
            <a:chOff x="4230540" y="1620942"/>
            <a:chExt cx="1024800" cy="1119296"/>
          </a:xfrm>
          <a:solidFill>
            <a:srgbClr val="008000"/>
          </a:solidFill>
        </p:grpSpPr>
        <p:sp>
          <p:nvSpPr>
            <p:cNvPr id="4" name="Oval 3"/>
            <p:cNvSpPr/>
            <p:nvPr/>
          </p:nvSpPr>
          <p:spPr>
            <a:xfrm>
              <a:off x="4895340" y="2140199"/>
              <a:ext cx="360000" cy="360000"/>
            </a:xfrm>
            <a:prstGeom prst="ellipse">
              <a:avLst/>
            </a:prstGeom>
            <a:grpFill/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4846922" y="1620942"/>
              <a:ext cx="360000" cy="360000"/>
            </a:xfrm>
            <a:prstGeom prst="ellipse">
              <a:avLst/>
            </a:prstGeom>
            <a:grpFill/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4230540" y="1780199"/>
              <a:ext cx="360000" cy="360000"/>
            </a:xfrm>
            <a:prstGeom prst="ellipse">
              <a:avLst/>
            </a:prstGeom>
            <a:grpFill/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355340" y="2380238"/>
              <a:ext cx="360000" cy="360000"/>
            </a:xfrm>
            <a:prstGeom prst="ellipse">
              <a:avLst/>
            </a:prstGeom>
            <a:grpFill/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Oval 12"/>
          <p:cNvSpPr/>
          <p:nvPr/>
        </p:nvSpPr>
        <p:spPr>
          <a:xfrm>
            <a:off x="4846922" y="1621319"/>
            <a:ext cx="360000" cy="36000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72000" tIns="0" rtlCol="0" anchor="ctr"/>
          <a:lstStyle/>
          <a:p>
            <a:pPr algn="ctr"/>
            <a:r>
              <a:rPr lang="en-US" sz="2000" dirty="0" smtClean="0"/>
              <a:t>+</a:t>
            </a:r>
            <a:endParaRPr lang="en-US" sz="2000" dirty="0"/>
          </a:p>
        </p:txBody>
      </p:sp>
      <p:sp>
        <p:nvSpPr>
          <p:cNvPr id="14" name="Oval 13"/>
          <p:cNvSpPr/>
          <p:nvPr/>
        </p:nvSpPr>
        <p:spPr>
          <a:xfrm>
            <a:off x="4355340" y="2380615"/>
            <a:ext cx="360000" cy="36000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72000" tIns="0" rtlCol="0" anchor="ctr"/>
          <a:lstStyle/>
          <a:p>
            <a:pPr algn="ctr"/>
            <a:r>
              <a:rPr lang="en-US" sz="2000" dirty="0" smtClean="0"/>
              <a:t>+</a:t>
            </a:r>
            <a:endParaRPr lang="en-US" sz="2000" dirty="0"/>
          </a:p>
        </p:txBody>
      </p:sp>
      <p:sp>
        <p:nvSpPr>
          <p:cNvPr id="15" name="Oval 14"/>
          <p:cNvSpPr/>
          <p:nvPr/>
        </p:nvSpPr>
        <p:spPr>
          <a:xfrm>
            <a:off x="4895340" y="2142904"/>
            <a:ext cx="360000" cy="36000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72000" tIns="0" rtlCol="0" anchor="ctr"/>
          <a:lstStyle/>
          <a:p>
            <a:pPr algn="ctr"/>
            <a:r>
              <a:rPr lang="en-US" sz="2000" dirty="0" smtClean="0"/>
              <a:t>+</a:t>
            </a:r>
            <a:endParaRPr lang="en-US" sz="2000" dirty="0"/>
          </a:p>
        </p:txBody>
      </p:sp>
      <p:sp>
        <p:nvSpPr>
          <p:cNvPr id="10" name="Oval 9"/>
          <p:cNvSpPr/>
          <p:nvPr/>
        </p:nvSpPr>
        <p:spPr>
          <a:xfrm>
            <a:off x="4230540" y="1782904"/>
            <a:ext cx="360000" cy="36000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72000" tIns="0" rtlCol="0" anchor="ctr"/>
          <a:lstStyle/>
          <a:p>
            <a:pPr algn="ctr"/>
            <a:r>
              <a:rPr lang="en-US" sz="2000" dirty="0" smtClean="0"/>
              <a:t>+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95471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2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2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0" grpId="0" animBg="1"/>
      <p:bldP spid="10" grpId="1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source types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89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here are small sources</a:t>
            </a:r>
            <a:endParaRPr lang="en-US" dirty="0"/>
          </a:p>
        </p:txBody>
      </p:sp>
      <p:pic>
        <p:nvPicPr>
          <p:cNvPr id="6" name="Picture 5" descr="comic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1329" y="1913420"/>
            <a:ext cx="3945471" cy="43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79495" y="2552101"/>
            <a:ext cx="38715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COMIC source </a:t>
            </a:r>
          </a:p>
          <a:p>
            <a:endParaRPr lang="en-US" sz="3200" dirty="0" smtClean="0"/>
          </a:p>
          <a:p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(</a:t>
            </a:r>
            <a:r>
              <a:rPr lang="en-US" sz="3200" dirty="0" err="1" smtClean="0">
                <a:solidFill>
                  <a:schemeClr val="bg1">
                    <a:lumMod val="75000"/>
                  </a:schemeClr>
                </a:solidFill>
              </a:rPr>
              <a:t>COmpact</a:t>
            </a: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3200" dirty="0" err="1">
                <a:solidFill>
                  <a:schemeClr val="bg1">
                    <a:lumMod val="75000"/>
                  </a:schemeClr>
                </a:solidFill>
              </a:rPr>
              <a:t>MIcrowave</a:t>
            </a:r>
            <a:r>
              <a:rPr lang="en-US" sz="3200" dirty="0">
                <a:solidFill>
                  <a:schemeClr val="bg1">
                    <a:lumMod val="75000"/>
                  </a:schemeClr>
                </a:solidFill>
              </a:rPr>
              <a:t> and </a:t>
            </a:r>
            <a:r>
              <a:rPr lang="en-US" sz="3200" dirty="0" smtClean="0">
                <a:solidFill>
                  <a:schemeClr val="bg1">
                    <a:lumMod val="75000"/>
                  </a:schemeClr>
                </a:solidFill>
              </a:rPr>
              <a:t>Coaxial) </a:t>
            </a:r>
            <a:endParaRPr lang="en-US" sz="3200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63485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bi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55104" y="1503941"/>
            <a:ext cx="2729906" cy="21166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here are big sources</a:t>
            </a:r>
            <a:endParaRPr lang="en-US" dirty="0"/>
          </a:p>
        </p:txBody>
      </p:sp>
      <p:pic>
        <p:nvPicPr>
          <p:cNvPr id="4" name="Picture 3" descr="nbi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9277" y="3119010"/>
            <a:ext cx="4264503" cy="3479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04154" y="2794096"/>
            <a:ext cx="29098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negative ion sources for the neutral beam injector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50590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There are sources for any purpose</a:t>
            </a:r>
            <a:endParaRPr lang="en-US" dirty="0"/>
          </a:p>
        </p:txBody>
      </p:sp>
      <p:pic>
        <p:nvPicPr>
          <p:cNvPr id="6" name="Picture 5" descr="ebis-foto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744" y="1762849"/>
            <a:ext cx="2432155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p-foto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7375" y="2961616"/>
            <a:ext cx="2791981" cy="20939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ecr-foto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9356" y="1417638"/>
            <a:ext cx="2399999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h-foto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5234594"/>
            <a:ext cx="1896678" cy="14225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isolde-target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6514" y="2106612"/>
            <a:ext cx="1909957" cy="2932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5" descr="04EC2375 ISIS Ion source magnet flange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5952" y="3531286"/>
            <a:ext cx="2139938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RILIS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0069" y="4678111"/>
            <a:ext cx="3562005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380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Electron Beam Ion Source (EBIS)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33555"/>
            <a:ext cx="8229600" cy="5921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Location: CERN REX ISOLDE</a:t>
            </a:r>
            <a:endParaRPr lang="en-US" sz="2400" dirty="0"/>
          </a:p>
        </p:txBody>
      </p:sp>
      <p:pic>
        <p:nvPicPr>
          <p:cNvPr id="5" name="Picture 4" descr="ebis-foto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8313" y="1595095"/>
            <a:ext cx="5667375" cy="419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762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EBIS II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265" y="1646236"/>
            <a:ext cx="5141476" cy="3248374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2400" dirty="0" smtClean="0"/>
              <a:t>Developed </a:t>
            </a:r>
            <a:r>
              <a:rPr lang="en-US" sz="2400" dirty="0"/>
              <a:t>1965 by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err="1" smtClean="0"/>
              <a:t>Evgeni</a:t>
            </a:r>
            <a:r>
              <a:rPr lang="en-US" sz="2400" dirty="0" smtClean="0"/>
              <a:t> </a:t>
            </a:r>
            <a:r>
              <a:rPr lang="en-US" sz="2400" dirty="0"/>
              <a:t>D. </a:t>
            </a:r>
            <a:r>
              <a:rPr lang="en-US" sz="2400" dirty="0" smtClean="0"/>
              <a:t>Donets (Russia)</a:t>
            </a:r>
          </a:p>
          <a:p>
            <a:pPr>
              <a:lnSpc>
                <a:spcPct val="110000"/>
              </a:lnSpc>
            </a:pPr>
            <a:r>
              <a:rPr lang="en-US" sz="2400" dirty="0"/>
              <a:t>T</a:t>
            </a:r>
            <a:r>
              <a:rPr lang="en-US" sz="2400" dirty="0" smtClean="0"/>
              <a:t>he </a:t>
            </a:r>
            <a:r>
              <a:rPr lang="en-US" sz="2400" dirty="0"/>
              <a:t>longitudinal confinement is given by electrostatic </a:t>
            </a:r>
            <a:r>
              <a:rPr lang="en-US" sz="2400" dirty="0" smtClean="0"/>
              <a:t>fields </a:t>
            </a:r>
          </a:p>
          <a:p>
            <a:pPr>
              <a:lnSpc>
                <a:spcPct val="110000"/>
              </a:lnSpc>
            </a:pPr>
            <a:r>
              <a:rPr lang="en-US" sz="2400" dirty="0"/>
              <a:t>T</a:t>
            </a:r>
            <a:r>
              <a:rPr lang="en-US" sz="2400" dirty="0" smtClean="0"/>
              <a:t>he </a:t>
            </a:r>
            <a:r>
              <a:rPr lang="en-US" sz="2400" dirty="0"/>
              <a:t>radial confinement is given by the electron beam, which is compressed by a </a:t>
            </a:r>
            <a:r>
              <a:rPr lang="en-US" sz="2400" dirty="0" err="1"/>
              <a:t>solenoidal</a:t>
            </a:r>
            <a:r>
              <a:rPr lang="en-US" sz="2400" dirty="0"/>
              <a:t> </a:t>
            </a:r>
            <a:r>
              <a:rPr lang="en-US" sz="2400" dirty="0" smtClean="0"/>
              <a:t>field</a:t>
            </a:r>
          </a:p>
        </p:txBody>
      </p:sp>
      <p:pic>
        <p:nvPicPr>
          <p:cNvPr id="5" name="Picture 4" descr="ebis-schem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5796" y="1646236"/>
            <a:ext cx="3413760" cy="2679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34265" y="4654015"/>
            <a:ext cx="8695291" cy="1994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sz="2400" dirty="0"/>
              <a:t>The extraction process is controlled by the voltage level of the trap electrodes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sz="2400" dirty="0"/>
              <a:t>The ion injection is also controlled by the trap electrodes </a:t>
            </a:r>
            <a:r>
              <a:rPr lang="en-US" sz="2400" dirty="0" smtClean="0"/>
              <a:t>(singly charged </a:t>
            </a:r>
            <a:r>
              <a:rPr lang="en-US" sz="2400" dirty="0"/>
              <a:t>ion injection)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896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allAtOnce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EBIS III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224" y="1646236"/>
            <a:ext cx="8295576" cy="1879855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2400" dirty="0" smtClean="0"/>
              <a:t>The ionization </a:t>
            </a:r>
            <a:r>
              <a:rPr lang="en-US" sz="2400" dirty="0"/>
              <a:t>takes place inside </a:t>
            </a:r>
            <a:r>
              <a:rPr lang="en-US" sz="2400" smtClean="0"/>
              <a:t>a highly </a:t>
            </a:r>
            <a:r>
              <a:rPr lang="en-US" sz="2400" dirty="0"/>
              <a:t>energetic, high density electron </a:t>
            </a:r>
            <a:r>
              <a:rPr lang="en-US" sz="2400" dirty="0" smtClean="0"/>
              <a:t>beam</a:t>
            </a:r>
          </a:p>
          <a:p>
            <a:pPr>
              <a:lnSpc>
                <a:spcPct val="110000"/>
              </a:lnSpc>
            </a:pPr>
            <a:r>
              <a:rPr lang="en-US" sz="2400" dirty="0" smtClean="0"/>
              <a:t>The </a:t>
            </a:r>
            <a:r>
              <a:rPr lang="en-US" sz="2400" dirty="0"/>
              <a:t>total </a:t>
            </a:r>
            <a:r>
              <a:rPr lang="en-US" sz="2400" dirty="0" smtClean="0"/>
              <a:t>ion current </a:t>
            </a:r>
            <a:r>
              <a:rPr lang="en-US" sz="2400" dirty="0"/>
              <a:t>depends on the trap charge </a:t>
            </a:r>
            <a:r>
              <a:rPr lang="en-US" sz="2400" dirty="0" smtClean="0"/>
              <a:t>capacity</a:t>
            </a:r>
          </a:p>
          <a:p>
            <a:pPr>
              <a:lnSpc>
                <a:spcPct val="110000"/>
              </a:lnSpc>
            </a:pPr>
            <a:r>
              <a:rPr lang="en-US" sz="2400" dirty="0"/>
              <a:t>L</a:t>
            </a:r>
            <a:r>
              <a:rPr lang="en-US" sz="2400" dirty="0" smtClean="0"/>
              <a:t>ow transverse emittance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5389" y="3499178"/>
            <a:ext cx="4660900" cy="3136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3554" y="3499178"/>
            <a:ext cx="3911835" cy="3305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sz="2400" dirty="0"/>
              <a:t>Delivers short pulses of high charge </a:t>
            </a:r>
            <a:r>
              <a:rPr lang="en-US" sz="2400" dirty="0" smtClean="0"/>
              <a:t>states (charge breeding)</a:t>
            </a:r>
            <a:endParaRPr lang="en-US" sz="2400" dirty="0"/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sz="2400" dirty="0"/>
              <a:t>The life time and the reliability is mainly defined by the electron gun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27149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allAtOnce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Duoplasmatron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6049430"/>
            <a:ext cx="8229600" cy="5762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Location: CERN Linac2</a:t>
            </a:r>
            <a:endParaRPr lang="en-US" sz="2400" dirty="0"/>
          </a:p>
        </p:txBody>
      </p:sp>
      <p:pic>
        <p:nvPicPr>
          <p:cNvPr id="2" name="Picture 1" descr="p-foto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1500" y="1651000"/>
            <a:ext cx="5587999" cy="4190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2082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Duoplasmatron</a:t>
            </a:r>
            <a:r>
              <a:rPr lang="en-US" dirty="0"/>
              <a:t> </a:t>
            </a:r>
            <a:r>
              <a:rPr lang="en-US" dirty="0" smtClean="0"/>
              <a:t>II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2934881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400" dirty="0" smtClean="0"/>
              <a:t>Developed 1956 by Manfred von </a:t>
            </a:r>
            <a:r>
              <a:rPr lang="en-US" sz="2400" dirty="0" err="1" smtClean="0"/>
              <a:t>Ardenne</a:t>
            </a:r>
            <a:r>
              <a:rPr lang="en-US" sz="2400" dirty="0" smtClean="0"/>
              <a:t> (Germany)</a:t>
            </a:r>
          </a:p>
          <a:p>
            <a:pPr>
              <a:lnSpc>
                <a:spcPct val="110000"/>
              </a:lnSpc>
            </a:pPr>
            <a:r>
              <a:rPr lang="en-US" sz="2400" dirty="0" smtClean="0"/>
              <a:t>Driven by an arc discharge sustained by a heated filament</a:t>
            </a:r>
          </a:p>
          <a:p>
            <a:pPr>
              <a:lnSpc>
                <a:spcPct val="110000"/>
              </a:lnSpc>
            </a:pPr>
            <a:r>
              <a:rPr lang="en-US" sz="2400" dirty="0" smtClean="0"/>
              <a:t>A strong magnetic field in the discharge region increases the plasma density (compared to the cathode region)</a:t>
            </a:r>
          </a:p>
          <a:p>
            <a:pPr>
              <a:lnSpc>
                <a:spcPct val="110000"/>
              </a:lnSpc>
            </a:pPr>
            <a:endParaRPr lang="en-US" sz="2400" dirty="0" smtClean="0"/>
          </a:p>
          <a:p>
            <a:endParaRPr lang="en-US" sz="2400" dirty="0"/>
          </a:p>
        </p:txBody>
      </p:sp>
      <p:pic>
        <p:nvPicPr>
          <p:cNvPr id="5" name="Picture 4" descr="p-schem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2051" y="3979588"/>
            <a:ext cx="3528286" cy="27521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Oval 8"/>
          <p:cNvSpPr/>
          <p:nvPr/>
        </p:nvSpPr>
        <p:spPr>
          <a:xfrm>
            <a:off x="7009476" y="5015292"/>
            <a:ext cx="828674" cy="702925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610292" y="5099956"/>
            <a:ext cx="612309" cy="50800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160217" y="5015292"/>
            <a:ext cx="828674" cy="702925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3942601"/>
            <a:ext cx="47582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/>
              <a:buChar char="•"/>
            </a:pPr>
            <a:r>
              <a:rPr lang="en-US" sz="2400" dirty="0"/>
              <a:t>In the expansion cup the plasma density is reduced to decrease the beam divergence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93951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animBg="1"/>
      <p:bldP spid="9" grpId="1" animBg="1"/>
      <p:bldP spid="7" grpId="0" animBg="1"/>
      <p:bldP spid="7" grpId="1" animBg="1"/>
      <p:bldP spid="8" grpId="0" animBg="1"/>
      <p:bldP spid="4" grpId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Duoplasmatron</a:t>
            </a:r>
            <a:r>
              <a:rPr lang="en-US" dirty="0"/>
              <a:t> </a:t>
            </a:r>
            <a:r>
              <a:rPr lang="en-US" dirty="0" smtClean="0"/>
              <a:t>III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57199" y="1487426"/>
            <a:ext cx="8457161" cy="4350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10000"/>
              </a:lnSpc>
              <a:buSzPct val="100000"/>
              <a:buFont typeface="Arial"/>
              <a:buChar char="•"/>
            </a:pPr>
            <a:r>
              <a:rPr lang="en-US" sz="2800" dirty="0" err="1" smtClean="0">
                <a:solidFill>
                  <a:srgbClr val="4F81BD"/>
                </a:solidFill>
              </a:rPr>
              <a:t>Duo</a:t>
            </a:r>
            <a:r>
              <a:rPr lang="en-US" sz="2800" dirty="0" err="1" smtClean="0"/>
              <a:t>plasmatron</a:t>
            </a:r>
            <a:r>
              <a:rPr lang="en-US" sz="2800" dirty="0" smtClean="0"/>
              <a:t>: there are two plasma regions</a:t>
            </a:r>
          </a:p>
          <a:p>
            <a:pPr marL="914400" lvl="1" indent="-457200">
              <a:lnSpc>
                <a:spcPct val="110000"/>
              </a:lnSpc>
              <a:buSzPct val="100000"/>
              <a:buFont typeface="Lucida Grande"/>
              <a:buChar char="-"/>
            </a:pPr>
            <a:r>
              <a:rPr lang="en-US" sz="2800" dirty="0" smtClean="0"/>
              <a:t>low density plasma between cathode and intermediate electrode</a:t>
            </a:r>
          </a:p>
          <a:p>
            <a:pPr marL="914400" lvl="1" indent="-457200">
              <a:lnSpc>
                <a:spcPct val="110000"/>
              </a:lnSpc>
              <a:buSzPct val="100000"/>
              <a:buFont typeface="Lucida Grande"/>
              <a:buChar char="-"/>
            </a:pPr>
            <a:r>
              <a:rPr lang="en-US" sz="2800" dirty="0" smtClean="0"/>
              <a:t>high density plasma between intermediate electrode and anode</a:t>
            </a:r>
          </a:p>
          <a:p>
            <a:pPr marL="342900" lvl="0" indent="-342900">
              <a:lnSpc>
                <a:spcPct val="110000"/>
              </a:lnSpc>
              <a:buSzPct val="100000"/>
              <a:buFont typeface="Arial"/>
              <a:buChar char="•"/>
            </a:pPr>
            <a:r>
              <a:rPr lang="en-US" sz="2800" dirty="0" smtClean="0"/>
              <a:t>Delivers </a:t>
            </a:r>
            <a:r>
              <a:rPr lang="en-US" sz="2800" dirty="0"/>
              <a:t>short pulses with a very high intensity of mostly </a:t>
            </a:r>
            <a:r>
              <a:rPr lang="en-US" sz="2800" dirty="0" smtClean="0"/>
              <a:t>singly </a:t>
            </a:r>
            <a:r>
              <a:rPr lang="en-US" sz="2800" dirty="0"/>
              <a:t>charged </a:t>
            </a:r>
            <a:r>
              <a:rPr lang="en-US" sz="2800" dirty="0" smtClean="0"/>
              <a:t>ions (mA)</a:t>
            </a:r>
            <a:endParaRPr lang="en-US" sz="2800" dirty="0"/>
          </a:p>
          <a:p>
            <a:pPr marL="342900" lvl="0" indent="-342900">
              <a:lnSpc>
                <a:spcPct val="110000"/>
              </a:lnSpc>
              <a:buSzPct val="100000"/>
              <a:buFont typeface="Arial"/>
              <a:buChar char="•"/>
            </a:pPr>
            <a:r>
              <a:rPr lang="en-US" sz="2800" dirty="0" smtClean="0"/>
              <a:t>Hydrogen </a:t>
            </a:r>
            <a:r>
              <a:rPr lang="en-US" sz="2800" dirty="0"/>
              <a:t>gas is used as input medium at </a:t>
            </a:r>
            <a:r>
              <a:rPr lang="en-US" sz="2800" dirty="0" smtClean="0"/>
              <a:t>Linac2 (</a:t>
            </a:r>
            <a:r>
              <a:rPr lang="en-US" sz="2800" dirty="0"/>
              <a:t>80-85% H</a:t>
            </a:r>
            <a:r>
              <a:rPr lang="en-US" sz="2800" baseline="30000" dirty="0"/>
              <a:t>+</a:t>
            </a:r>
            <a:r>
              <a:rPr lang="en-US" sz="2800" dirty="0"/>
              <a:t>, </a:t>
            </a:r>
            <a:r>
              <a:rPr lang="en-US" sz="2800" dirty="0" smtClean="0"/>
              <a:t>the rest are </a:t>
            </a:r>
            <a:r>
              <a:rPr lang="en-US" sz="2800" dirty="0"/>
              <a:t>H</a:t>
            </a:r>
            <a:r>
              <a:rPr lang="en-US" sz="2800" baseline="-25000" dirty="0"/>
              <a:t>2</a:t>
            </a:r>
            <a:r>
              <a:rPr lang="en-US" sz="2800" baseline="30000" dirty="0"/>
              <a:t>+</a:t>
            </a:r>
            <a:r>
              <a:rPr lang="en-US" sz="2800" dirty="0"/>
              <a:t>, H</a:t>
            </a:r>
            <a:r>
              <a:rPr lang="en-US" sz="2800" baseline="-25000" dirty="0"/>
              <a:t>3</a:t>
            </a:r>
            <a:r>
              <a:rPr lang="en-US" sz="2800" baseline="30000" dirty="0"/>
              <a:t>+</a:t>
            </a:r>
            <a:r>
              <a:rPr lang="en-US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13762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 of ion sources</a:t>
            </a:r>
            <a:endParaRPr lang="en-US" dirty="0"/>
          </a:p>
        </p:txBody>
      </p:sp>
      <p:sp>
        <p:nvSpPr>
          <p:cNvPr id="6" name="Freeform 5"/>
          <p:cNvSpPr/>
          <p:nvPr/>
        </p:nvSpPr>
        <p:spPr>
          <a:xfrm>
            <a:off x="3501530" y="1566865"/>
            <a:ext cx="2135918" cy="1627407"/>
          </a:xfrm>
          <a:custGeom>
            <a:avLst/>
            <a:gdLst>
              <a:gd name="connsiteX0" fmla="*/ 0 w 2135918"/>
              <a:gd name="connsiteY0" fmla="*/ 271240 h 1627407"/>
              <a:gd name="connsiteX1" fmla="*/ 271240 w 2135918"/>
              <a:gd name="connsiteY1" fmla="*/ 0 h 1627407"/>
              <a:gd name="connsiteX2" fmla="*/ 1864678 w 2135918"/>
              <a:gd name="connsiteY2" fmla="*/ 0 h 1627407"/>
              <a:gd name="connsiteX3" fmla="*/ 2135918 w 2135918"/>
              <a:gd name="connsiteY3" fmla="*/ 271240 h 1627407"/>
              <a:gd name="connsiteX4" fmla="*/ 2135918 w 2135918"/>
              <a:gd name="connsiteY4" fmla="*/ 1356167 h 1627407"/>
              <a:gd name="connsiteX5" fmla="*/ 1864678 w 2135918"/>
              <a:gd name="connsiteY5" fmla="*/ 1627407 h 1627407"/>
              <a:gd name="connsiteX6" fmla="*/ 271240 w 2135918"/>
              <a:gd name="connsiteY6" fmla="*/ 1627407 h 1627407"/>
              <a:gd name="connsiteX7" fmla="*/ 0 w 2135918"/>
              <a:gd name="connsiteY7" fmla="*/ 1356167 h 1627407"/>
              <a:gd name="connsiteX8" fmla="*/ 0 w 2135918"/>
              <a:gd name="connsiteY8" fmla="*/ 271240 h 1627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5918" h="1627407">
                <a:moveTo>
                  <a:pt x="0" y="271240"/>
                </a:moveTo>
                <a:cubicBezTo>
                  <a:pt x="0" y="121438"/>
                  <a:pt x="121438" y="0"/>
                  <a:pt x="271240" y="0"/>
                </a:cubicBezTo>
                <a:lnTo>
                  <a:pt x="1864678" y="0"/>
                </a:lnTo>
                <a:cubicBezTo>
                  <a:pt x="2014480" y="0"/>
                  <a:pt x="2135918" y="121438"/>
                  <a:pt x="2135918" y="271240"/>
                </a:cubicBezTo>
                <a:lnTo>
                  <a:pt x="2135918" y="1356167"/>
                </a:lnTo>
                <a:cubicBezTo>
                  <a:pt x="2135918" y="1505969"/>
                  <a:pt x="2014480" y="1627407"/>
                  <a:pt x="1864678" y="1627407"/>
                </a:cubicBezTo>
                <a:lnTo>
                  <a:pt x="271240" y="1627407"/>
                </a:lnTo>
                <a:cubicBezTo>
                  <a:pt x="121438" y="1627407"/>
                  <a:pt x="0" y="1505969"/>
                  <a:pt x="0" y="1356167"/>
                </a:cubicBezTo>
                <a:lnTo>
                  <a:pt x="0" y="271240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3733" tIns="113733" rIns="113733" bIns="113733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700" kern="1200" dirty="0" smtClean="0"/>
              <a:t>Ion sources can be classified by</a:t>
            </a:r>
            <a:endParaRPr lang="en-US" sz="2700" kern="1200" dirty="0"/>
          </a:p>
        </p:txBody>
      </p:sp>
      <p:sp>
        <p:nvSpPr>
          <p:cNvPr id="7" name="Freeform 6"/>
          <p:cNvSpPr/>
          <p:nvPr/>
        </p:nvSpPr>
        <p:spPr>
          <a:xfrm rot="19046272">
            <a:off x="2361728" y="3554463"/>
            <a:ext cx="1299687" cy="513568"/>
          </a:xfrm>
          <a:custGeom>
            <a:avLst/>
            <a:gdLst>
              <a:gd name="connsiteX0" fmla="*/ 0 w 1299686"/>
              <a:gd name="connsiteY0" fmla="*/ 102713 h 513567"/>
              <a:gd name="connsiteX1" fmla="*/ 1042903 w 1299686"/>
              <a:gd name="connsiteY1" fmla="*/ 102713 h 513567"/>
              <a:gd name="connsiteX2" fmla="*/ 1042903 w 1299686"/>
              <a:gd name="connsiteY2" fmla="*/ 0 h 513567"/>
              <a:gd name="connsiteX3" fmla="*/ 1299686 w 1299686"/>
              <a:gd name="connsiteY3" fmla="*/ 256784 h 513567"/>
              <a:gd name="connsiteX4" fmla="*/ 1042903 w 1299686"/>
              <a:gd name="connsiteY4" fmla="*/ 513567 h 513567"/>
              <a:gd name="connsiteX5" fmla="*/ 1042903 w 1299686"/>
              <a:gd name="connsiteY5" fmla="*/ 410854 h 513567"/>
              <a:gd name="connsiteX6" fmla="*/ 0 w 1299686"/>
              <a:gd name="connsiteY6" fmla="*/ 410854 h 513567"/>
              <a:gd name="connsiteX7" fmla="*/ 0 w 1299686"/>
              <a:gd name="connsiteY7" fmla="*/ 102713 h 513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99686" h="513567">
                <a:moveTo>
                  <a:pt x="1299686" y="410853"/>
                </a:moveTo>
                <a:lnTo>
                  <a:pt x="256783" y="410853"/>
                </a:lnTo>
                <a:lnTo>
                  <a:pt x="256783" y="513566"/>
                </a:lnTo>
                <a:lnTo>
                  <a:pt x="0" y="256783"/>
                </a:lnTo>
                <a:lnTo>
                  <a:pt x="256783" y="1"/>
                </a:lnTo>
                <a:lnTo>
                  <a:pt x="256783" y="102714"/>
                </a:lnTo>
                <a:lnTo>
                  <a:pt x="1299686" y="102714"/>
                </a:lnTo>
                <a:lnTo>
                  <a:pt x="1299686" y="410853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4070" tIns="102713" rIns="0" bIns="102713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200" kern="1200"/>
          </a:p>
        </p:txBody>
      </p:sp>
      <p:sp>
        <p:nvSpPr>
          <p:cNvPr id="8" name="Freeform 7"/>
          <p:cNvSpPr/>
          <p:nvPr/>
        </p:nvSpPr>
        <p:spPr>
          <a:xfrm>
            <a:off x="346444" y="4496282"/>
            <a:ext cx="2161046" cy="1510492"/>
          </a:xfrm>
          <a:custGeom>
            <a:avLst/>
            <a:gdLst>
              <a:gd name="connsiteX0" fmla="*/ 0 w 2161046"/>
              <a:gd name="connsiteY0" fmla="*/ 251754 h 1510492"/>
              <a:gd name="connsiteX1" fmla="*/ 251754 w 2161046"/>
              <a:gd name="connsiteY1" fmla="*/ 0 h 1510492"/>
              <a:gd name="connsiteX2" fmla="*/ 1909292 w 2161046"/>
              <a:gd name="connsiteY2" fmla="*/ 0 h 1510492"/>
              <a:gd name="connsiteX3" fmla="*/ 2161046 w 2161046"/>
              <a:gd name="connsiteY3" fmla="*/ 251754 h 1510492"/>
              <a:gd name="connsiteX4" fmla="*/ 2161046 w 2161046"/>
              <a:gd name="connsiteY4" fmla="*/ 1258738 h 1510492"/>
              <a:gd name="connsiteX5" fmla="*/ 1909292 w 2161046"/>
              <a:gd name="connsiteY5" fmla="*/ 1510492 h 1510492"/>
              <a:gd name="connsiteX6" fmla="*/ 251754 w 2161046"/>
              <a:gd name="connsiteY6" fmla="*/ 1510492 h 1510492"/>
              <a:gd name="connsiteX7" fmla="*/ 0 w 2161046"/>
              <a:gd name="connsiteY7" fmla="*/ 1258738 h 1510492"/>
              <a:gd name="connsiteX8" fmla="*/ 0 w 2161046"/>
              <a:gd name="connsiteY8" fmla="*/ 251754 h 1510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61046" h="1510492">
                <a:moveTo>
                  <a:pt x="0" y="251754"/>
                </a:moveTo>
                <a:cubicBezTo>
                  <a:pt x="0" y="112714"/>
                  <a:pt x="112714" y="0"/>
                  <a:pt x="251754" y="0"/>
                </a:cubicBezTo>
                <a:lnTo>
                  <a:pt x="1909292" y="0"/>
                </a:lnTo>
                <a:cubicBezTo>
                  <a:pt x="2048332" y="0"/>
                  <a:pt x="2161046" y="112714"/>
                  <a:pt x="2161046" y="251754"/>
                </a:cubicBezTo>
                <a:lnTo>
                  <a:pt x="2161046" y="1258738"/>
                </a:lnTo>
                <a:cubicBezTo>
                  <a:pt x="2161046" y="1397778"/>
                  <a:pt x="2048332" y="1510492"/>
                  <a:pt x="1909292" y="1510492"/>
                </a:cubicBezTo>
                <a:lnTo>
                  <a:pt x="251754" y="1510492"/>
                </a:lnTo>
                <a:cubicBezTo>
                  <a:pt x="112714" y="1510492"/>
                  <a:pt x="0" y="1397778"/>
                  <a:pt x="0" y="1258738"/>
                </a:cubicBezTo>
                <a:lnTo>
                  <a:pt x="0" y="251754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4216" tIns="104216" rIns="104216" bIns="104216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 smtClean="0"/>
              <a:t>the mechanism of ion generation</a:t>
            </a:r>
            <a:endParaRPr lang="en-US" sz="2400" kern="1200" dirty="0"/>
          </a:p>
        </p:txBody>
      </p:sp>
      <p:sp>
        <p:nvSpPr>
          <p:cNvPr id="9" name="Freeform 8"/>
          <p:cNvSpPr/>
          <p:nvPr/>
        </p:nvSpPr>
        <p:spPr>
          <a:xfrm rot="5381022">
            <a:off x="4236336" y="3561733"/>
            <a:ext cx="682182" cy="513567"/>
          </a:xfrm>
          <a:custGeom>
            <a:avLst/>
            <a:gdLst>
              <a:gd name="connsiteX0" fmla="*/ 0 w 682182"/>
              <a:gd name="connsiteY0" fmla="*/ 102713 h 513567"/>
              <a:gd name="connsiteX1" fmla="*/ 425399 w 682182"/>
              <a:gd name="connsiteY1" fmla="*/ 102713 h 513567"/>
              <a:gd name="connsiteX2" fmla="*/ 425399 w 682182"/>
              <a:gd name="connsiteY2" fmla="*/ 0 h 513567"/>
              <a:gd name="connsiteX3" fmla="*/ 682182 w 682182"/>
              <a:gd name="connsiteY3" fmla="*/ 256784 h 513567"/>
              <a:gd name="connsiteX4" fmla="*/ 425399 w 682182"/>
              <a:gd name="connsiteY4" fmla="*/ 513567 h 513567"/>
              <a:gd name="connsiteX5" fmla="*/ 425399 w 682182"/>
              <a:gd name="connsiteY5" fmla="*/ 410854 h 513567"/>
              <a:gd name="connsiteX6" fmla="*/ 0 w 682182"/>
              <a:gd name="connsiteY6" fmla="*/ 410854 h 513567"/>
              <a:gd name="connsiteX7" fmla="*/ 0 w 682182"/>
              <a:gd name="connsiteY7" fmla="*/ 102713 h 513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2182" h="513567">
                <a:moveTo>
                  <a:pt x="0" y="102713"/>
                </a:moveTo>
                <a:lnTo>
                  <a:pt x="425399" y="102713"/>
                </a:lnTo>
                <a:lnTo>
                  <a:pt x="425399" y="0"/>
                </a:lnTo>
                <a:lnTo>
                  <a:pt x="682182" y="256784"/>
                </a:lnTo>
                <a:lnTo>
                  <a:pt x="425399" y="513567"/>
                </a:lnTo>
                <a:lnTo>
                  <a:pt x="425399" y="410854"/>
                </a:lnTo>
                <a:lnTo>
                  <a:pt x="0" y="410854"/>
                </a:lnTo>
                <a:lnTo>
                  <a:pt x="0" y="102713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2712" rIns="154069" bIns="102713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200" kern="1200"/>
          </a:p>
        </p:txBody>
      </p:sp>
      <p:sp>
        <p:nvSpPr>
          <p:cNvPr id="10" name="Freeform 9"/>
          <p:cNvSpPr/>
          <p:nvPr/>
        </p:nvSpPr>
        <p:spPr>
          <a:xfrm>
            <a:off x="3516820" y="4496282"/>
            <a:ext cx="2146741" cy="1510492"/>
          </a:xfrm>
          <a:custGeom>
            <a:avLst/>
            <a:gdLst>
              <a:gd name="connsiteX0" fmla="*/ 0 w 2146741"/>
              <a:gd name="connsiteY0" fmla="*/ 251754 h 1510492"/>
              <a:gd name="connsiteX1" fmla="*/ 251754 w 2146741"/>
              <a:gd name="connsiteY1" fmla="*/ 0 h 1510492"/>
              <a:gd name="connsiteX2" fmla="*/ 1894987 w 2146741"/>
              <a:gd name="connsiteY2" fmla="*/ 0 h 1510492"/>
              <a:gd name="connsiteX3" fmla="*/ 2146741 w 2146741"/>
              <a:gd name="connsiteY3" fmla="*/ 251754 h 1510492"/>
              <a:gd name="connsiteX4" fmla="*/ 2146741 w 2146741"/>
              <a:gd name="connsiteY4" fmla="*/ 1258738 h 1510492"/>
              <a:gd name="connsiteX5" fmla="*/ 1894987 w 2146741"/>
              <a:gd name="connsiteY5" fmla="*/ 1510492 h 1510492"/>
              <a:gd name="connsiteX6" fmla="*/ 251754 w 2146741"/>
              <a:gd name="connsiteY6" fmla="*/ 1510492 h 1510492"/>
              <a:gd name="connsiteX7" fmla="*/ 0 w 2146741"/>
              <a:gd name="connsiteY7" fmla="*/ 1258738 h 1510492"/>
              <a:gd name="connsiteX8" fmla="*/ 0 w 2146741"/>
              <a:gd name="connsiteY8" fmla="*/ 251754 h 1510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46741" h="1510492">
                <a:moveTo>
                  <a:pt x="0" y="251754"/>
                </a:moveTo>
                <a:cubicBezTo>
                  <a:pt x="0" y="112714"/>
                  <a:pt x="112714" y="0"/>
                  <a:pt x="251754" y="0"/>
                </a:cubicBezTo>
                <a:lnTo>
                  <a:pt x="1894987" y="0"/>
                </a:lnTo>
                <a:cubicBezTo>
                  <a:pt x="2034027" y="0"/>
                  <a:pt x="2146741" y="112714"/>
                  <a:pt x="2146741" y="251754"/>
                </a:cubicBezTo>
                <a:lnTo>
                  <a:pt x="2146741" y="1258738"/>
                </a:lnTo>
                <a:cubicBezTo>
                  <a:pt x="2146741" y="1397778"/>
                  <a:pt x="2034027" y="1510492"/>
                  <a:pt x="1894987" y="1510492"/>
                </a:cubicBezTo>
                <a:lnTo>
                  <a:pt x="251754" y="1510492"/>
                </a:lnTo>
                <a:cubicBezTo>
                  <a:pt x="112714" y="1510492"/>
                  <a:pt x="0" y="1397778"/>
                  <a:pt x="0" y="1258738"/>
                </a:cubicBezTo>
                <a:lnTo>
                  <a:pt x="0" y="251754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4216" tIns="104216" rIns="104216" bIns="104216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 smtClean="0"/>
              <a:t>the particle type </a:t>
            </a:r>
            <a:endParaRPr lang="en-US" sz="2400" kern="1200" dirty="0"/>
          </a:p>
        </p:txBody>
      </p:sp>
      <p:sp>
        <p:nvSpPr>
          <p:cNvPr id="11" name="Freeform 10"/>
          <p:cNvSpPr/>
          <p:nvPr/>
        </p:nvSpPr>
        <p:spPr>
          <a:xfrm rot="2528627">
            <a:off x="5490339" y="3547761"/>
            <a:ext cx="1305352" cy="513567"/>
          </a:xfrm>
          <a:custGeom>
            <a:avLst/>
            <a:gdLst>
              <a:gd name="connsiteX0" fmla="*/ 0 w 1305352"/>
              <a:gd name="connsiteY0" fmla="*/ 102713 h 513567"/>
              <a:gd name="connsiteX1" fmla="*/ 1048569 w 1305352"/>
              <a:gd name="connsiteY1" fmla="*/ 102713 h 513567"/>
              <a:gd name="connsiteX2" fmla="*/ 1048569 w 1305352"/>
              <a:gd name="connsiteY2" fmla="*/ 0 h 513567"/>
              <a:gd name="connsiteX3" fmla="*/ 1305352 w 1305352"/>
              <a:gd name="connsiteY3" fmla="*/ 256784 h 513567"/>
              <a:gd name="connsiteX4" fmla="*/ 1048569 w 1305352"/>
              <a:gd name="connsiteY4" fmla="*/ 513567 h 513567"/>
              <a:gd name="connsiteX5" fmla="*/ 1048569 w 1305352"/>
              <a:gd name="connsiteY5" fmla="*/ 410854 h 513567"/>
              <a:gd name="connsiteX6" fmla="*/ 0 w 1305352"/>
              <a:gd name="connsiteY6" fmla="*/ 410854 h 513567"/>
              <a:gd name="connsiteX7" fmla="*/ 0 w 1305352"/>
              <a:gd name="connsiteY7" fmla="*/ 102713 h 513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5352" h="513567">
                <a:moveTo>
                  <a:pt x="0" y="102713"/>
                </a:moveTo>
                <a:lnTo>
                  <a:pt x="1048569" y="102713"/>
                </a:lnTo>
                <a:lnTo>
                  <a:pt x="1048569" y="0"/>
                </a:lnTo>
                <a:lnTo>
                  <a:pt x="1305352" y="256784"/>
                </a:lnTo>
                <a:lnTo>
                  <a:pt x="1048569" y="513567"/>
                </a:lnTo>
                <a:lnTo>
                  <a:pt x="1048569" y="410854"/>
                </a:lnTo>
                <a:lnTo>
                  <a:pt x="0" y="410854"/>
                </a:lnTo>
                <a:lnTo>
                  <a:pt x="0" y="102713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3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2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02713" rIns="154069" bIns="102712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200" kern="1200"/>
          </a:p>
        </p:txBody>
      </p:sp>
      <p:sp>
        <p:nvSpPr>
          <p:cNvPr id="12" name="Freeform 11"/>
          <p:cNvSpPr/>
          <p:nvPr/>
        </p:nvSpPr>
        <p:spPr>
          <a:xfrm>
            <a:off x="6672891" y="4496282"/>
            <a:ext cx="2136530" cy="1510492"/>
          </a:xfrm>
          <a:custGeom>
            <a:avLst/>
            <a:gdLst>
              <a:gd name="connsiteX0" fmla="*/ 0 w 2136530"/>
              <a:gd name="connsiteY0" fmla="*/ 251754 h 1510492"/>
              <a:gd name="connsiteX1" fmla="*/ 251754 w 2136530"/>
              <a:gd name="connsiteY1" fmla="*/ 0 h 1510492"/>
              <a:gd name="connsiteX2" fmla="*/ 1884776 w 2136530"/>
              <a:gd name="connsiteY2" fmla="*/ 0 h 1510492"/>
              <a:gd name="connsiteX3" fmla="*/ 2136530 w 2136530"/>
              <a:gd name="connsiteY3" fmla="*/ 251754 h 1510492"/>
              <a:gd name="connsiteX4" fmla="*/ 2136530 w 2136530"/>
              <a:gd name="connsiteY4" fmla="*/ 1258738 h 1510492"/>
              <a:gd name="connsiteX5" fmla="*/ 1884776 w 2136530"/>
              <a:gd name="connsiteY5" fmla="*/ 1510492 h 1510492"/>
              <a:gd name="connsiteX6" fmla="*/ 251754 w 2136530"/>
              <a:gd name="connsiteY6" fmla="*/ 1510492 h 1510492"/>
              <a:gd name="connsiteX7" fmla="*/ 0 w 2136530"/>
              <a:gd name="connsiteY7" fmla="*/ 1258738 h 1510492"/>
              <a:gd name="connsiteX8" fmla="*/ 0 w 2136530"/>
              <a:gd name="connsiteY8" fmla="*/ 251754 h 1510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36530" h="1510492">
                <a:moveTo>
                  <a:pt x="0" y="251754"/>
                </a:moveTo>
                <a:cubicBezTo>
                  <a:pt x="0" y="112714"/>
                  <a:pt x="112714" y="0"/>
                  <a:pt x="251754" y="0"/>
                </a:cubicBezTo>
                <a:lnTo>
                  <a:pt x="1884776" y="0"/>
                </a:lnTo>
                <a:cubicBezTo>
                  <a:pt x="2023816" y="0"/>
                  <a:pt x="2136530" y="112714"/>
                  <a:pt x="2136530" y="251754"/>
                </a:cubicBezTo>
                <a:lnTo>
                  <a:pt x="2136530" y="1258738"/>
                </a:lnTo>
                <a:cubicBezTo>
                  <a:pt x="2136530" y="1397778"/>
                  <a:pt x="2023816" y="1510492"/>
                  <a:pt x="1884776" y="1510492"/>
                </a:cubicBezTo>
                <a:lnTo>
                  <a:pt x="251754" y="1510492"/>
                </a:lnTo>
                <a:cubicBezTo>
                  <a:pt x="112714" y="1510492"/>
                  <a:pt x="0" y="1397778"/>
                  <a:pt x="0" y="1258738"/>
                </a:cubicBezTo>
                <a:lnTo>
                  <a:pt x="0" y="251754"/>
                </a:lnTo>
                <a:close/>
              </a:path>
            </a:pathLst>
          </a:custGeom>
        </p:spPr>
        <p:style>
          <a:lnRef idx="0">
            <a:schemeClr val="lt2">
              <a:hueOff val="0"/>
              <a:satOff val="0"/>
              <a:lumOff val="0"/>
              <a:alphaOff val="0"/>
            </a:schemeClr>
          </a:lnRef>
          <a:fillRef idx="3">
            <a:schemeClr val="dk2">
              <a:hueOff val="0"/>
              <a:satOff val="0"/>
              <a:lumOff val="0"/>
              <a:alphaOff val="0"/>
            </a:schemeClr>
          </a:fillRef>
          <a:effectRef idx="2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4216" tIns="104216" rIns="104216" bIns="104216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 smtClean="0"/>
              <a:t>their application</a:t>
            </a:r>
            <a:endParaRPr lang="en-US" sz="2400" kern="1200" dirty="0"/>
          </a:p>
        </p:txBody>
      </p:sp>
    </p:spTree>
    <p:extLst>
      <p:ext uri="{BB962C8B-B14F-4D97-AF65-F5344CB8AC3E}">
        <p14:creationId xmlns:p14="http://schemas.microsoft.com/office/powerpoint/2010/main" val="3867684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Penning ion source</a:t>
            </a:r>
            <a:endParaRPr lang="en-US" dirty="0"/>
          </a:p>
        </p:txBody>
      </p:sp>
      <p:pic>
        <p:nvPicPr>
          <p:cNvPr id="5" name="Picture 5" descr="04EC2375 ISIS Ion source magnet flang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7713" y="1417638"/>
            <a:ext cx="4808575" cy="4044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6049430"/>
            <a:ext cx="8229600" cy="5762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Location: ISIS/Rutherford </a:t>
            </a:r>
            <a:r>
              <a:rPr lang="en-US" sz="2400" dirty="0"/>
              <a:t>Appleton Laboratory near Oxford</a:t>
            </a:r>
          </a:p>
        </p:txBody>
      </p:sp>
    </p:spTree>
    <p:extLst>
      <p:ext uri="{BB962C8B-B14F-4D97-AF65-F5344CB8AC3E}">
        <p14:creationId xmlns:p14="http://schemas.microsoft.com/office/powerpoint/2010/main" val="48807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Penning source II</a:t>
            </a:r>
            <a:endParaRPr lang="en-US" dirty="0"/>
          </a:p>
        </p:txBody>
      </p:sp>
      <p:pic>
        <p:nvPicPr>
          <p:cNvPr id="4" name="Picture 3" descr="penning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540000">
            <a:off x="5206668" y="2780857"/>
            <a:ext cx="3909089" cy="32707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6594" y="2868875"/>
            <a:ext cx="5462050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00" dirty="0" smtClean="0"/>
              <a:t>strong </a:t>
            </a:r>
            <a:r>
              <a:rPr lang="en-US" sz="2200" dirty="0"/>
              <a:t>axial field confines </a:t>
            </a:r>
            <a:r>
              <a:rPr lang="en-US" sz="2200" dirty="0" smtClean="0"/>
              <a:t>the electrons</a:t>
            </a:r>
            <a:endParaRPr lang="en-US" sz="2200" dirty="0"/>
          </a:p>
          <a:p>
            <a:pPr marL="342900" indent="-342900">
              <a:buFont typeface="Arial"/>
              <a:buChar char="•"/>
            </a:pPr>
            <a:r>
              <a:rPr lang="en-US" sz="2200" dirty="0"/>
              <a:t>cathode could be cold, hot or a filament with cold anticathode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/>
              <a:t>radial extraction through a slit in the anode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/>
              <a:t>used for singly charged, multiply charged or negative ions 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/>
              <a:t>short life time due to erosion</a:t>
            </a:r>
          </a:p>
          <a:p>
            <a:pPr marL="342900" indent="-342900">
              <a:buFont typeface="Arial"/>
              <a:buChar char="•"/>
            </a:pPr>
            <a:r>
              <a:rPr lang="en-US" sz="2200" dirty="0"/>
              <a:t>limited beam quality (beam noise and distorted emittance due to extraction from a slit)</a:t>
            </a:r>
          </a:p>
          <a:p>
            <a:pPr marL="342900" indent="-342900">
              <a:buFont typeface="Arial"/>
              <a:buChar char="•"/>
            </a:pP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594" y="1513898"/>
            <a:ext cx="8440206" cy="1726256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200" dirty="0" smtClean="0"/>
              <a:t>Penning discharge investigated by L.R. Maxwell in 1931</a:t>
            </a:r>
          </a:p>
          <a:p>
            <a:pPr>
              <a:lnSpc>
                <a:spcPct val="90000"/>
              </a:lnSpc>
            </a:pPr>
            <a:r>
              <a:rPr lang="en-US" sz="2200" dirty="0" smtClean="0"/>
              <a:t>Penning source first used as internal sources in cyclotrons in the 1940’s</a:t>
            </a:r>
          </a:p>
          <a:p>
            <a:pPr>
              <a:lnSpc>
                <a:spcPct val="90000"/>
              </a:lnSpc>
            </a:pPr>
            <a:r>
              <a:rPr lang="en-US" sz="2200" dirty="0" smtClean="0"/>
              <a:t>hollow anode cylinder with a cathode on each end</a:t>
            </a:r>
          </a:p>
        </p:txBody>
      </p:sp>
    </p:spTree>
    <p:extLst>
      <p:ext uri="{BB962C8B-B14F-4D97-AF65-F5344CB8AC3E}">
        <p14:creationId xmlns:p14="http://schemas.microsoft.com/office/powerpoint/2010/main" val="2906092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3" grpId="0" build="p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spect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Penning source III</a:t>
            </a:r>
            <a:endParaRPr lang="en-US" dirty="0"/>
          </a:p>
        </p:txBody>
      </p:sp>
      <p:grpSp>
        <p:nvGrpSpPr>
          <p:cNvPr id="317" name="Group 316"/>
          <p:cNvGrpSpPr/>
          <p:nvPr/>
        </p:nvGrpSpPr>
        <p:grpSpPr>
          <a:xfrm>
            <a:off x="607021" y="1324493"/>
            <a:ext cx="8091488" cy="5664200"/>
            <a:chOff x="396875" y="541338"/>
            <a:chExt cx="8091488" cy="5664200"/>
          </a:xfrm>
        </p:grpSpPr>
        <p:sp>
          <p:nvSpPr>
            <p:cNvPr id="318" name="Rectangle 2"/>
            <p:cNvSpPr>
              <a:spLocks noChangeArrowheads="1"/>
            </p:cNvSpPr>
            <p:nvPr/>
          </p:nvSpPr>
          <p:spPr bwMode="auto">
            <a:xfrm>
              <a:off x="1873250" y="4776788"/>
              <a:ext cx="5386388" cy="728662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9" name="Line 3"/>
            <p:cNvSpPr>
              <a:spLocks noChangeShapeType="1"/>
            </p:cNvSpPr>
            <p:nvPr/>
          </p:nvSpPr>
          <p:spPr bwMode="auto">
            <a:xfrm>
              <a:off x="1873250" y="4776788"/>
              <a:ext cx="53863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20" name="Line 4"/>
            <p:cNvSpPr>
              <a:spLocks noChangeShapeType="1"/>
            </p:cNvSpPr>
            <p:nvPr/>
          </p:nvSpPr>
          <p:spPr bwMode="auto">
            <a:xfrm>
              <a:off x="1873250" y="5505450"/>
              <a:ext cx="53863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21" name="Oval 5"/>
            <p:cNvSpPr>
              <a:spLocks noChangeArrowheads="1"/>
            </p:cNvSpPr>
            <p:nvPr/>
          </p:nvSpPr>
          <p:spPr bwMode="auto">
            <a:xfrm flipH="1">
              <a:off x="7188200" y="4776788"/>
              <a:ext cx="142875" cy="327025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2" name="Oval 6"/>
            <p:cNvSpPr>
              <a:spLocks noChangeArrowheads="1"/>
            </p:cNvSpPr>
            <p:nvPr/>
          </p:nvSpPr>
          <p:spPr bwMode="auto">
            <a:xfrm flipH="1">
              <a:off x="7169150" y="5103813"/>
              <a:ext cx="161925" cy="387350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3" name="Oval 7"/>
            <p:cNvSpPr>
              <a:spLocks noChangeArrowheads="1"/>
            </p:cNvSpPr>
            <p:nvPr/>
          </p:nvSpPr>
          <p:spPr bwMode="auto">
            <a:xfrm flipH="1">
              <a:off x="1812925" y="4783138"/>
              <a:ext cx="141288" cy="325437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4" name="Oval 8"/>
            <p:cNvSpPr>
              <a:spLocks noChangeArrowheads="1"/>
            </p:cNvSpPr>
            <p:nvPr/>
          </p:nvSpPr>
          <p:spPr bwMode="auto">
            <a:xfrm flipH="1">
              <a:off x="1790700" y="5108575"/>
              <a:ext cx="163513" cy="388938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25" name="Group 12"/>
            <p:cNvGrpSpPr>
              <a:grpSpLocks/>
            </p:cNvGrpSpPr>
            <p:nvPr/>
          </p:nvGrpSpPr>
          <p:grpSpPr bwMode="auto">
            <a:xfrm>
              <a:off x="4538703" y="873125"/>
              <a:ext cx="55563" cy="1219200"/>
              <a:chOff x="3705" y="8664"/>
              <a:chExt cx="57" cy="696"/>
            </a:xfrm>
          </p:grpSpPr>
          <p:sp>
            <p:nvSpPr>
              <p:cNvPr id="426" name="Line 13"/>
              <p:cNvSpPr>
                <a:spLocks noChangeShapeType="1"/>
              </p:cNvSpPr>
              <p:nvPr/>
            </p:nvSpPr>
            <p:spPr bwMode="auto">
              <a:xfrm flipV="1">
                <a:off x="3726" y="8664"/>
                <a:ext cx="0" cy="696"/>
              </a:xfrm>
              <a:prstGeom prst="line">
                <a:avLst/>
              </a:prstGeom>
              <a:noFill/>
              <a:ln w="3175">
                <a:solidFill>
                  <a:srgbClr val="006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27" name="Line 14"/>
              <p:cNvSpPr>
                <a:spLocks noChangeShapeType="1"/>
              </p:cNvSpPr>
              <p:nvPr/>
            </p:nvSpPr>
            <p:spPr bwMode="auto">
              <a:xfrm flipV="1">
                <a:off x="3744" y="8664"/>
                <a:ext cx="0" cy="696"/>
              </a:xfrm>
              <a:prstGeom prst="line">
                <a:avLst/>
              </a:prstGeom>
              <a:noFill/>
              <a:ln w="3175">
                <a:solidFill>
                  <a:srgbClr val="006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28" name="Line 15"/>
              <p:cNvSpPr>
                <a:spLocks noChangeShapeType="1"/>
              </p:cNvSpPr>
              <p:nvPr/>
            </p:nvSpPr>
            <p:spPr bwMode="auto">
              <a:xfrm flipV="1">
                <a:off x="3705" y="8664"/>
                <a:ext cx="0" cy="696"/>
              </a:xfrm>
              <a:prstGeom prst="line">
                <a:avLst/>
              </a:prstGeom>
              <a:noFill/>
              <a:ln w="3175">
                <a:solidFill>
                  <a:srgbClr val="006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29" name="Line 16"/>
              <p:cNvSpPr>
                <a:spLocks noChangeShapeType="1"/>
              </p:cNvSpPr>
              <p:nvPr/>
            </p:nvSpPr>
            <p:spPr bwMode="auto">
              <a:xfrm flipV="1">
                <a:off x="3762" y="8664"/>
                <a:ext cx="0" cy="696"/>
              </a:xfrm>
              <a:prstGeom prst="line">
                <a:avLst/>
              </a:prstGeom>
              <a:noFill/>
              <a:ln w="3175">
                <a:solidFill>
                  <a:srgbClr val="0066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421" name="Rectangle 18"/>
            <p:cNvSpPr>
              <a:spLocks noChangeArrowheads="1"/>
            </p:cNvSpPr>
            <p:nvPr/>
          </p:nvSpPr>
          <p:spPr bwMode="auto">
            <a:xfrm>
              <a:off x="2854326" y="4721265"/>
              <a:ext cx="3424238" cy="55563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28" name="Group 21"/>
            <p:cNvGrpSpPr>
              <a:grpSpLocks/>
            </p:cNvGrpSpPr>
            <p:nvPr/>
          </p:nvGrpSpPr>
          <p:grpSpPr bwMode="auto">
            <a:xfrm>
              <a:off x="396875" y="1044575"/>
              <a:ext cx="6988175" cy="1800225"/>
              <a:chOff x="250" y="658"/>
              <a:chExt cx="4402" cy="1134"/>
            </a:xfrm>
          </p:grpSpPr>
          <p:grpSp>
            <p:nvGrpSpPr>
              <p:cNvPr id="396" name="Group 22"/>
              <p:cNvGrpSpPr>
                <a:grpSpLocks/>
              </p:cNvGrpSpPr>
              <p:nvPr/>
            </p:nvGrpSpPr>
            <p:grpSpPr bwMode="auto">
              <a:xfrm>
                <a:off x="1108" y="1182"/>
                <a:ext cx="3544" cy="610"/>
                <a:chOff x="1108" y="1182"/>
                <a:chExt cx="3544" cy="610"/>
              </a:xfrm>
            </p:grpSpPr>
            <p:grpSp>
              <p:nvGrpSpPr>
                <p:cNvPr id="399" name="Group 23"/>
                <p:cNvGrpSpPr>
                  <a:grpSpLocks/>
                </p:cNvGrpSpPr>
                <p:nvPr/>
              </p:nvGrpSpPr>
              <p:grpSpPr bwMode="auto">
                <a:xfrm flipV="1">
                  <a:off x="1108" y="1263"/>
                  <a:ext cx="1035" cy="529"/>
                  <a:chOff x="882" y="8946"/>
                  <a:chExt cx="1668" cy="852"/>
                </a:xfrm>
              </p:grpSpPr>
              <p:sp>
                <p:nvSpPr>
                  <p:cNvPr id="418" name="Freeform 24"/>
                  <p:cNvSpPr>
                    <a:spLocks/>
                  </p:cNvSpPr>
                  <p:nvPr/>
                </p:nvSpPr>
                <p:spPr bwMode="auto">
                  <a:xfrm>
                    <a:off x="954" y="8946"/>
                    <a:ext cx="1596" cy="852"/>
                  </a:xfrm>
                  <a:custGeom>
                    <a:avLst/>
                    <a:gdLst>
                      <a:gd name="T0" fmla="*/ 30 w 1596"/>
                      <a:gd name="T1" fmla="*/ 846 h 852"/>
                      <a:gd name="T2" fmla="*/ 1596 w 1596"/>
                      <a:gd name="T3" fmla="*/ 852 h 852"/>
                      <a:gd name="T4" fmla="*/ 1596 w 1596"/>
                      <a:gd name="T5" fmla="*/ 435 h 852"/>
                      <a:gd name="T6" fmla="*/ 240 w 1596"/>
                      <a:gd name="T7" fmla="*/ 0 h 852"/>
                      <a:gd name="T8" fmla="*/ 0 w 1596"/>
                      <a:gd name="T9" fmla="*/ 6 h 85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596"/>
                      <a:gd name="T16" fmla="*/ 0 h 852"/>
                      <a:gd name="T17" fmla="*/ 1596 w 1596"/>
                      <a:gd name="T18" fmla="*/ 852 h 852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596" h="852">
                        <a:moveTo>
                          <a:pt x="30" y="846"/>
                        </a:moveTo>
                        <a:lnTo>
                          <a:pt x="1596" y="852"/>
                        </a:lnTo>
                        <a:lnTo>
                          <a:pt x="1596" y="435"/>
                        </a:lnTo>
                        <a:lnTo>
                          <a:pt x="240" y="0"/>
                        </a:lnTo>
                        <a:lnTo>
                          <a:pt x="0" y="6"/>
                        </a:lnTo>
                      </a:path>
                    </a:pathLst>
                  </a:cu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9" name="Oval 25"/>
                  <p:cNvSpPr>
                    <a:spLocks noChangeArrowheads="1"/>
                  </p:cNvSpPr>
                  <p:nvPr/>
                </p:nvSpPr>
                <p:spPr bwMode="auto">
                  <a:xfrm>
                    <a:off x="882" y="8955"/>
                    <a:ext cx="144" cy="40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20" name="Oval 26"/>
                  <p:cNvSpPr>
                    <a:spLocks noChangeArrowheads="1"/>
                  </p:cNvSpPr>
                  <p:nvPr/>
                </p:nvSpPr>
                <p:spPr bwMode="auto">
                  <a:xfrm>
                    <a:off x="914" y="9348"/>
                    <a:ext cx="166" cy="438"/>
                  </a:xfrm>
                  <a:prstGeom prst="ellipse">
                    <a:avLst/>
                  </a:prstGeom>
                  <a:solidFill>
                    <a:srgbClr val="C0C0C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00" name="Group 27"/>
                <p:cNvGrpSpPr>
                  <a:grpSpLocks/>
                </p:cNvGrpSpPr>
                <p:nvPr/>
              </p:nvGrpSpPr>
              <p:grpSpPr bwMode="auto">
                <a:xfrm flipV="1">
                  <a:off x="3617" y="1263"/>
                  <a:ext cx="1035" cy="529"/>
                  <a:chOff x="4944" y="8946"/>
                  <a:chExt cx="1668" cy="852"/>
                </a:xfrm>
              </p:grpSpPr>
              <p:sp>
                <p:nvSpPr>
                  <p:cNvPr id="415" name="Freeform 28"/>
                  <p:cNvSpPr>
                    <a:spLocks/>
                  </p:cNvSpPr>
                  <p:nvPr/>
                </p:nvSpPr>
                <p:spPr bwMode="auto">
                  <a:xfrm flipH="1">
                    <a:off x="4944" y="8946"/>
                    <a:ext cx="1596" cy="852"/>
                  </a:xfrm>
                  <a:custGeom>
                    <a:avLst/>
                    <a:gdLst>
                      <a:gd name="T0" fmla="*/ 30 w 1596"/>
                      <a:gd name="T1" fmla="*/ 846 h 852"/>
                      <a:gd name="T2" fmla="*/ 1596 w 1596"/>
                      <a:gd name="T3" fmla="*/ 852 h 852"/>
                      <a:gd name="T4" fmla="*/ 1596 w 1596"/>
                      <a:gd name="T5" fmla="*/ 435 h 852"/>
                      <a:gd name="T6" fmla="*/ 240 w 1596"/>
                      <a:gd name="T7" fmla="*/ 0 h 852"/>
                      <a:gd name="T8" fmla="*/ 0 w 1596"/>
                      <a:gd name="T9" fmla="*/ 6 h 85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596"/>
                      <a:gd name="T16" fmla="*/ 0 h 852"/>
                      <a:gd name="T17" fmla="*/ 1596 w 1596"/>
                      <a:gd name="T18" fmla="*/ 852 h 852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596" h="852">
                        <a:moveTo>
                          <a:pt x="30" y="846"/>
                        </a:moveTo>
                        <a:lnTo>
                          <a:pt x="1596" y="852"/>
                        </a:lnTo>
                        <a:lnTo>
                          <a:pt x="1596" y="435"/>
                        </a:lnTo>
                        <a:lnTo>
                          <a:pt x="240" y="0"/>
                        </a:lnTo>
                        <a:lnTo>
                          <a:pt x="0" y="6"/>
                        </a:lnTo>
                      </a:path>
                    </a:pathLst>
                  </a:cu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6" name="Oval 29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468" y="8955"/>
                    <a:ext cx="144" cy="40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7" name="Oval 30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6414" y="9348"/>
                    <a:ext cx="166" cy="438"/>
                  </a:xfrm>
                  <a:prstGeom prst="ellipse">
                    <a:avLst/>
                  </a:prstGeom>
                  <a:solidFill>
                    <a:srgbClr val="C0C0C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01" name="Group 31"/>
                <p:cNvGrpSpPr>
                  <a:grpSpLocks/>
                </p:cNvGrpSpPr>
                <p:nvPr/>
              </p:nvGrpSpPr>
              <p:grpSpPr bwMode="auto">
                <a:xfrm>
                  <a:off x="2079" y="1182"/>
                  <a:ext cx="1605" cy="447"/>
                  <a:chOff x="3375" y="9951"/>
                  <a:chExt cx="1646" cy="458"/>
                </a:xfrm>
              </p:grpSpPr>
              <p:sp>
                <p:nvSpPr>
                  <p:cNvPr id="402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3441" y="10167"/>
                    <a:ext cx="1514" cy="0"/>
                  </a:xfrm>
                  <a:prstGeom prst="line">
                    <a:avLst/>
                  </a:prstGeom>
                  <a:noFill/>
                  <a:ln w="0">
                    <a:solidFill>
                      <a:srgbClr val="969696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403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3441" y="10116"/>
                    <a:ext cx="1514" cy="0"/>
                  </a:xfrm>
                  <a:prstGeom prst="line">
                    <a:avLst/>
                  </a:prstGeom>
                  <a:noFill/>
                  <a:ln w="0">
                    <a:solidFill>
                      <a:srgbClr val="969696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404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3441" y="10141"/>
                    <a:ext cx="1514" cy="0"/>
                  </a:xfrm>
                  <a:prstGeom prst="line">
                    <a:avLst/>
                  </a:prstGeom>
                  <a:noFill/>
                  <a:ln w="0">
                    <a:solidFill>
                      <a:srgbClr val="969696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405" name="Freeform 35"/>
                  <p:cNvSpPr>
                    <a:spLocks/>
                  </p:cNvSpPr>
                  <p:nvPr/>
                </p:nvSpPr>
                <p:spPr bwMode="auto">
                  <a:xfrm>
                    <a:off x="3441" y="10073"/>
                    <a:ext cx="1514" cy="17"/>
                  </a:xfrm>
                  <a:custGeom>
                    <a:avLst/>
                    <a:gdLst>
                      <a:gd name="T0" fmla="*/ 0 w 2382"/>
                      <a:gd name="T1" fmla="*/ 163 h 169"/>
                      <a:gd name="T2" fmla="*/ 1176 w 2382"/>
                      <a:gd name="T3" fmla="*/ 1 h 169"/>
                      <a:gd name="T4" fmla="*/ 2382 w 2382"/>
                      <a:gd name="T5" fmla="*/ 169 h 169"/>
                      <a:gd name="T6" fmla="*/ 0 60000 65536"/>
                      <a:gd name="T7" fmla="*/ 0 60000 65536"/>
                      <a:gd name="T8" fmla="*/ 0 60000 65536"/>
                      <a:gd name="T9" fmla="*/ 0 w 2382"/>
                      <a:gd name="T10" fmla="*/ 0 h 169"/>
                      <a:gd name="T11" fmla="*/ 2382 w 2382"/>
                      <a:gd name="T12" fmla="*/ 169 h 169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382" h="169">
                        <a:moveTo>
                          <a:pt x="0" y="163"/>
                        </a:moveTo>
                        <a:cubicBezTo>
                          <a:pt x="196" y="136"/>
                          <a:pt x="779" y="0"/>
                          <a:pt x="1176" y="1"/>
                        </a:cubicBezTo>
                        <a:cubicBezTo>
                          <a:pt x="1573" y="2"/>
                          <a:pt x="2131" y="134"/>
                          <a:pt x="2382" y="169"/>
                        </a:cubicBezTo>
                      </a:path>
                    </a:pathLst>
                  </a:custGeom>
                  <a:noFill/>
                  <a:ln w="0">
                    <a:solidFill>
                      <a:srgbClr val="969696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06" name="Freeform 36"/>
                  <p:cNvSpPr>
                    <a:spLocks/>
                  </p:cNvSpPr>
                  <p:nvPr/>
                </p:nvSpPr>
                <p:spPr bwMode="auto">
                  <a:xfrm>
                    <a:off x="3441" y="10038"/>
                    <a:ext cx="1514" cy="26"/>
                  </a:xfrm>
                  <a:custGeom>
                    <a:avLst/>
                    <a:gdLst>
                      <a:gd name="T0" fmla="*/ 0 w 2382"/>
                      <a:gd name="T1" fmla="*/ 163 h 169"/>
                      <a:gd name="T2" fmla="*/ 1176 w 2382"/>
                      <a:gd name="T3" fmla="*/ 1 h 169"/>
                      <a:gd name="T4" fmla="*/ 2382 w 2382"/>
                      <a:gd name="T5" fmla="*/ 169 h 169"/>
                      <a:gd name="T6" fmla="*/ 0 60000 65536"/>
                      <a:gd name="T7" fmla="*/ 0 60000 65536"/>
                      <a:gd name="T8" fmla="*/ 0 60000 65536"/>
                      <a:gd name="T9" fmla="*/ 0 w 2382"/>
                      <a:gd name="T10" fmla="*/ 0 h 169"/>
                      <a:gd name="T11" fmla="*/ 2382 w 2382"/>
                      <a:gd name="T12" fmla="*/ 169 h 169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382" h="169">
                        <a:moveTo>
                          <a:pt x="0" y="163"/>
                        </a:moveTo>
                        <a:cubicBezTo>
                          <a:pt x="196" y="136"/>
                          <a:pt x="779" y="0"/>
                          <a:pt x="1176" y="1"/>
                        </a:cubicBezTo>
                        <a:cubicBezTo>
                          <a:pt x="1573" y="2"/>
                          <a:pt x="2131" y="134"/>
                          <a:pt x="2382" y="169"/>
                        </a:cubicBezTo>
                      </a:path>
                    </a:pathLst>
                  </a:custGeom>
                  <a:noFill/>
                  <a:ln w="0">
                    <a:solidFill>
                      <a:srgbClr val="969696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07" name="Freeform 37"/>
                  <p:cNvSpPr>
                    <a:spLocks/>
                  </p:cNvSpPr>
                  <p:nvPr/>
                </p:nvSpPr>
                <p:spPr bwMode="auto">
                  <a:xfrm>
                    <a:off x="3441" y="9987"/>
                    <a:ext cx="1514" cy="49"/>
                  </a:xfrm>
                  <a:custGeom>
                    <a:avLst/>
                    <a:gdLst>
                      <a:gd name="T0" fmla="*/ 0 w 2382"/>
                      <a:gd name="T1" fmla="*/ 163 h 169"/>
                      <a:gd name="T2" fmla="*/ 1176 w 2382"/>
                      <a:gd name="T3" fmla="*/ 1 h 169"/>
                      <a:gd name="T4" fmla="*/ 2382 w 2382"/>
                      <a:gd name="T5" fmla="*/ 169 h 169"/>
                      <a:gd name="T6" fmla="*/ 0 60000 65536"/>
                      <a:gd name="T7" fmla="*/ 0 60000 65536"/>
                      <a:gd name="T8" fmla="*/ 0 60000 65536"/>
                      <a:gd name="T9" fmla="*/ 0 w 2382"/>
                      <a:gd name="T10" fmla="*/ 0 h 169"/>
                      <a:gd name="T11" fmla="*/ 2382 w 2382"/>
                      <a:gd name="T12" fmla="*/ 169 h 169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382" h="169">
                        <a:moveTo>
                          <a:pt x="0" y="163"/>
                        </a:moveTo>
                        <a:cubicBezTo>
                          <a:pt x="196" y="136"/>
                          <a:pt x="779" y="0"/>
                          <a:pt x="1176" y="1"/>
                        </a:cubicBezTo>
                        <a:cubicBezTo>
                          <a:pt x="1573" y="2"/>
                          <a:pt x="2131" y="134"/>
                          <a:pt x="2382" y="169"/>
                        </a:cubicBezTo>
                      </a:path>
                    </a:pathLst>
                  </a:custGeom>
                  <a:noFill/>
                  <a:ln w="0">
                    <a:solidFill>
                      <a:srgbClr val="969696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08" name="Line 3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41" y="10219"/>
                    <a:ext cx="1514" cy="0"/>
                  </a:xfrm>
                  <a:prstGeom prst="line">
                    <a:avLst/>
                  </a:prstGeom>
                  <a:noFill/>
                  <a:ln w="0">
                    <a:solidFill>
                      <a:srgbClr val="969696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409" name="Line 3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441" y="10193"/>
                    <a:ext cx="1514" cy="0"/>
                  </a:xfrm>
                  <a:prstGeom prst="line">
                    <a:avLst/>
                  </a:prstGeom>
                  <a:noFill/>
                  <a:ln w="0">
                    <a:solidFill>
                      <a:srgbClr val="969696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410" name="Freeform 40"/>
                  <p:cNvSpPr>
                    <a:spLocks/>
                  </p:cNvSpPr>
                  <p:nvPr/>
                </p:nvSpPr>
                <p:spPr bwMode="auto">
                  <a:xfrm flipV="1">
                    <a:off x="3441" y="10245"/>
                    <a:ext cx="1514" cy="16"/>
                  </a:xfrm>
                  <a:custGeom>
                    <a:avLst/>
                    <a:gdLst>
                      <a:gd name="T0" fmla="*/ 0 w 2382"/>
                      <a:gd name="T1" fmla="*/ 163 h 169"/>
                      <a:gd name="T2" fmla="*/ 1176 w 2382"/>
                      <a:gd name="T3" fmla="*/ 1 h 169"/>
                      <a:gd name="T4" fmla="*/ 2382 w 2382"/>
                      <a:gd name="T5" fmla="*/ 169 h 169"/>
                      <a:gd name="T6" fmla="*/ 0 60000 65536"/>
                      <a:gd name="T7" fmla="*/ 0 60000 65536"/>
                      <a:gd name="T8" fmla="*/ 0 60000 65536"/>
                      <a:gd name="T9" fmla="*/ 0 w 2382"/>
                      <a:gd name="T10" fmla="*/ 0 h 169"/>
                      <a:gd name="T11" fmla="*/ 2382 w 2382"/>
                      <a:gd name="T12" fmla="*/ 169 h 169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382" h="169">
                        <a:moveTo>
                          <a:pt x="0" y="163"/>
                        </a:moveTo>
                        <a:cubicBezTo>
                          <a:pt x="196" y="136"/>
                          <a:pt x="779" y="0"/>
                          <a:pt x="1176" y="1"/>
                        </a:cubicBezTo>
                        <a:cubicBezTo>
                          <a:pt x="1573" y="2"/>
                          <a:pt x="2131" y="134"/>
                          <a:pt x="2382" y="169"/>
                        </a:cubicBezTo>
                      </a:path>
                    </a:pathLst>
                  </a:custGeom>
                  <a:noFill/>
                  <a:ln w="0">
                    <a:solidFill>
                      <a:srgbClr val="969696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1" name="Freeform 41"/>
                  <p:cNvSpPr>
                    <a:spLocks/>
                  </p:cNvSpPr>
                  <p:nvPr/>
                </p:nvSpPr>
                <p:spPr bwMode="auto">
                  <a:xfrm flipV="1">
                    <a:off x="3441" y="10270"/>
                    <a:ext cx="1514" cy="26"/>
                  </a:xfrm>
                  <a:custGeom>
                    <a:avLst/>
                    <a:gdLst>
                      <a:gd name="T0" fmla="*/ 0 w 2382"/>
                      <a:gd name="T1" fmla="*/ 163 h 169"/>
                      <a:gd name="T2" fmla="*/ 1176 w 2382"/>
                      <a:gd name="T3" fmla="*/ 1 h 169"/>
                      <a:gd name="T4" fmla="*/ 2382 w 2382"/>
                      <a:gd name="T5" fmla="*/ 169 h 169"/>
                      <a:gd name="T6" fmla="*/ 0 60000 65536"/>
                      <a:gd name="T7" fmla="*/ 0 60000 65536"/>
                      <a:gd name="T8" fmla="*/ 0 60000 65536"/>
                      <a:gd name="T9" fmla="*/ 0 w 2382"/>
                      <a:gd name="T10" fmla="*/ 0 h 169"/>
                      <a:gd name="T11" fmla="*/ 2382 w 2382"/>
                      <a:gd name="T12" fmla="*/ 169 h 169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382" h="169">
                        <a:moveTo>
                          <a:pt x="0" y="163"/>
                        </a:moveTo>
                        <a:cubicBezTo>
                          <a:pt x="196" y="136"/>
                          <a:pt x="779" y="0"/>
                          <a:pt x="1176" y="1"/>
                        </a:cubicBezTo>
                        <a:cubicBezTo>
                          <a:pt x="1573" y="2"/>
                          <a:pt x="2131" y="134"/>
                          <a:pt x="2382" y="169"/>
                        </a:cubicBezTo>
                      </a:path>
                    </a:pathLst>
                  </a:custGeom>
                  <a:noFill/>
                  <a:ln w="0">
                    <a:solidFill>
                      <a:srgbClr val="969696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2" name="Freeform 42"/>
                  <p:cNvSpPr>
                    <a:spLocks/>
                  </p:cNvSpPr>
                  <p:nvPr/>
                </p:nvSpPr>
                <p:spPr bwMode="auto">
                  <a:xfrm flipV="1">
                    <a:off x="3441" y="10298"/>
                    <a:ext cx="1514" cy="50"/>
                  </a:xfrm>
                  <a:custGeom>
                    <a:avLst/>
                    <a:gdLst>
                      <a:gd name="T0" fmla="*/ 0 w 2382"/>
                      <a:gd name="T1" fmla="*/ 163 h 169"/>
                      <a:gd name="T2" fmla="*/ 1176 w 2382"/>
                      <a:gd name="T3" fmla="*/ 1 h 169"/>
                      <a:gd name="T4" fmla="*/ 2382 w 2382"/>
                      <a:gd name="T5" fmla="*/ 169 h 169"/>
                      <a:gd name="T6" fmla="*/ 0 60000 65536"/>
                      <a:gd name="T7" fmla="*/ 0 60000 65536"/>
                      <a:gd name="T8" fmla="*/ 0 60000 65536"/>
                      <a:gd name="T9" fmla="*/ 0 w 2382"/>
                      <a:gd name="T10" fmla="*/ 0 h 169"/>
                      <a:gd name="T11" fmla="*/ 2382 w 2382"/>
                      <a:gd name="T12" fmla="*/ 169 h 169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382" h="169">
                        <a:moveTo>
                          <a:pt x="0" y="163"/>
                        </a:moveTo>
                        <a:cubicBezTo>
                          <a:pt x="196" y="136"/>
                          <a:pt x="779" y="0"/>
                          <a:pt x="1176" y="1"/>
                        </a:cubicBezTo>
                        <a:cubicBezTo>
                          <a:pt x="1573" y="2"/>
                          <a:pt x="2131" y="134"/>
                          <a:pt x="2382" y="169"/>
                        </a:cubicBezTo>
                      </a:path>
                    </a:pathLst>
                  </a:custGeom>
                  <a:noFill/>
                  <a:ln w="0">
                    <a:solidFill>
                      <a:srgbClr val="969696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3" name="Freeform 43"/>
                  <p:cNvSpPr>
                    <a:spLocks/>
                  </p:cNvSpPr>
                  <p:nvPr/>
                </p:nvSpPr>
                <p:spPr bwMode="auto">
                  <a:xfrm>
                    <a:off x="3412" y="9951"/>
                    <a:ext cx="1572" cy="71"/>
                  </a:xfrm>
                  <a:custGeom>
                    <a:avLst/>
                    <a:gdLst>
                      <a:gd name="T0" fmla="*/ 0 w 2382"/>
                      <a:gd name="T1" fmla="*/ 163 h 169"/>
                      <a:gd name="T2" fmla="*/ 1176 w 2382"/>
                      <a:gd name="T3" fmla="*/ 1 h 169"/>
                      <a:gd name="T4" fmla="*/ 2382 w 2382"/>
                      <a:gd name="T5" fmla="*/ 169 h 169"/>
                      <a:gd name="T6" fmla="*/ 0 60000 65536"/>
                      <a:gd name="T7" fmla="*/ 0 60000 65536"/>
                      <a:gd name="T8" fmla="*/ 0 60000 65536"/>
                      <a:gd name="T9" fmla="*/ 0 w 2382"/>
                      <a:gd name="T10" fmla="*/ 0 h 169"/>
                      <a:gd name="T11" fmla="*/ 2382 w 2382"/>
                      <a:gd name="T12" fmla="*/ 169 h 169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382" h="169">
                        <a:moveTo>
                          <a:pt x="0" y="163"/>
                        </a:moveTo>
                        <a:cubicBezTo>
                          <a:pt x="196" y="136"/>
                          <a:pt x="779" y="0"/>
                          <a:pt x="1176" y="1"/>
                        </a:cubicBezTo>
                        <a:cubicBezTo>
                          <a:pt x="1573" y="2"/>
                          <a:pt x="2131" y="134"/>
                          <a:pt x="2382" y="169"/>
                        </a:cubicBezTo>
                      </a:path>
                    </a:pathLst>
                  </a:custGeom>
                  <a:noFill/>
                  <a:ln w="0">
                    <a:solidFill>
                      <a:srgbClr val="969696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14" name="Freeform 44"/>
                  <p:cNvSpPr>
                    <a:spLocks/>
                  </p:cNvSpPr>
                  <p:nvPr/>
                </p:nvSpPr>
                <p:spPr bwMode="auto">
                  <a:xfrm flipV="1">
                    <a:off x="3375" y="10310"/>
                    <a:ext cx="1646" cy="99"/>
                  </a:xfrm>
                  <a:custGeom>
                    <a:avLst/>
                    <a:gdLst>
                      <a:gd name="T0" fmla="*/ 0 w 2382"/>
                      <a:gd name="T1" fmla="*/ 163 h 169"/>
                      <a:gd name="T2" fmla="*/ 1176 w 2382"/>
                      <a:gd name="T3" fmla="*/ 1 h 169"/>
                      <a:gd name="T4" fmla="*/ 2382 w 2382"/>
                      <a:gd name="T5" fmla="*/ 169 h 169"/>
                      <a:gd name="T6" fmla="*/ 0 60000 65536"/>
                      <a:gd name="T7" fmla="*/ 0 60000 65536"/>
                      <a:gd name="T8" fmla="*/ 0 60000 65536"/>
                      <a:gd name="T9" fmla="*/ 0 w 2382"/>
                      <a:gd name="T10" fmla="*/ 0 h 169"/>
                      <a:gd name="T11" fmla="*/ 2382 w 2382"/>
                      <a:gd name="T12" fmla="*/ 169 h 169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382" h="169">
                        <a:moveTo>
                          <a:pt x="0" y="163"/>
                        </a:moveTo>
                        <a:cubicBezTo>
                          <a:pt x="196" y="136"/>
                          <a:pt x="779" y="0"/>
                          <a:pt x="1176" y="1"/>
                        </a:cubicBezTo>
                        <a:cubicBezTo>
                          <a:pt x="1573" y="2"/>
                          <a:pt x="2131" y="134"/>
                          <a:pt x="2382" y="169"/>
                        </a:cubicBezTo>
                      </a:path>
                    </a:pathLst>
                  </a:custGeom>
                  <a:noFill/>
                  <a:ln w="0">
                    <a:solidFill>
                      <a:srgbClr val="969696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397" name="Text Box 45"/>
              <p:cNvSpPr txBox="1">
                <a:spLocks noChangeArrowheads="1"/>
              </p:cNvSpPr>
              <p:nvPr/>
            </p:nvSpPr>
            <p:spPr bwMode="auto">
              <a:xfrm>
                <a:off x="250" y="658"/>
                <a:ext cx="1248" cy="8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2000">
                    <a:ea typeface="ヒラギノ角ゴ Pro W3"/>
                  </a:rPr>
                  <a:t>Penning Pole Pieces</a:t>
                </a:r>
                <a:endParaRPr lang="en-GB" sz="2000">
                  <a:ea typeface="ヒラギノ角ゴ Pro W3"/>
                </a:endParaRPr>
              </a:p>
            </p:txBody>
          </p:sp>
          <p:sp>
            <p:nvSpPr>
              <p:cNvPr id="398" name="Line 46"/>
              <p:cNvSpPr>
                <a:spLocks noChangeShapeType="1"/>
              </p:cNvSpPr>
              <p:nvPr/>
            </p:nvSpPr>
            <p:spPr bwMode="auto">
              <a:xfrm>
                <a:off x="998" y="1112"/>
                <a:ext cx="724" cy="34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330" name="Freeform 48"/>
            <p:cNvSpPr>
              <a:spLocks/>
            </p:cNvSpPr>
            <p:nvPr/>
          </p:nvSpPr>
          <p:spPr bwMode="auto">
            <a:xfrm rot="-5400000">
              <a:off x="5908675" y="5456238"/>
              <a:ext cx="139700" cy="704850"/>
            </a:xfrm>
            <a:custGeom>
              <a:avLst/>
              <a:gdLst>
                <a:gd name="T0" fmla="*/ 760 w 760"/>
                <a:gd name="T1" fmla="*/ 0 h 3810"/>
                <a:gd name="T2" fmla="*/ 0 w 760"/>
                <a:gd name="T3" fmla="*/ 0 h 3810"/>
                <a:gd name="T4" fmla="*/ 0 w 760"/>
                <a:gd name="T5" fmla="*/ 3810 h 3810"/>
                <a:gd name="T6" fmla="*/ 760 w 760"/>
                <a:gd name="T7" fmla="*/ 3810 h 38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60"/>
                <a:gd name="T13" fmla="*/ 0 h 3810"/>
                <a:gd name="T14" fmla="*/ 760 w 760"/>
                <a:gd name="T15" fmla="*/ 3810 h 38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60" h="3810">
                  <a:moveTo>
                    <a:pt x="760" y="0"/>
                  </a:moveTo>
                  <a:lnTo>
                    <a:pt x="0" y="0"/>
                  </a:lnTo>
                  <a:lnTo>
                    <a:pt x="0" y="3810"/>
                  </a:lnTo>
                  <a:lnTo>
                    <a:pt x="760" y="381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1" name="Text Box 49"/>
            <p:cNvSpPr txBox="1">
              <a:spLocks noChangeArrowheads="1"/>
            </p:cNvSpPr>
            <p:nvPr/>
          </p:nvSpPr>
          <p:spPr bwMode="auto">
            <a:xfrm>
              <a:off x="4391025" y="5626100"/>
              <a:ext cx="1390650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>
                  <a:ea typeface="ヒラギノ角ゴ Pro W3"/>
                </a:rPr>
                <a:t>  10mm</a:t>
              </a:r>
              <a:endParaRPr lang="en-GB" sz="2000">
                <a:ea typeface="ヒラギノ角ゴ Pro W3"/>
              </a:endParaRPr>
            </a:p>
          </p:txBody>
        </p:sp>
        <p:grpSp>
          <p:nvGrpSpPr>
            <p:cNvPr id="332" name="Group 50"/>
            <p:cNvGrpSpPr>
              <a:grpSpLocks/>
            </p:cNvGrpSpPr>
            <p:nvPr/>
          </p:nvGrpSpPr>
          <p:grpSpPr bwMode="auto">
            <a:xfrm>
              <a:off x="2351088" y="779464"/>
              <a:ext cx="2973387" cy="1327151"/>
              <a:chOff x="1481" y="491"/>
              <a:chExt cx="1873" cy="836"/>
            </a:xfrm>
          </p:grpSpPr>
          <p:grpSp>
            <p:nvGrpSpPr>
              <p:cNvPr id="391" name="Group 51"/>
              <p:cNvGrpSpPr>
                <a:grpSpLocks/>
              </p:cNvGrpSpPr>
              <p:nvPr/>
            </p:nvGrpSpPr>
            <p:grpSpPr bwMode="auto">
              <a:xfrm>
                <a:off x="2400" y="1276"/>
                <a:ext cx="954" cy="51"/>
                <a:chOff x="2400" y="1276"/>
                <a:chExt cx="954" cy="51"/>
              </a:xfrm>
            </p:grpSpPr>
            <p:sp>
              <p:nvSpPr>
                <p:cNvPr id="394" name="Freeform 52"/>
                <p:cNvSpPr>
                  <a:spLocks/>
                </p:cNvSpPr>
                <p:nvPr/>
              </p:nvSpPr>
              <p:spPr bwMode="auto">
                <a:xfrm>
                  <a:off x="2400" y="1276"/>
                  <a:ext cx="459" cy="51"/>
                </a:xfrm>
                <a:custGeom>
                  <a:avLst/>
                  <a:gdLst>
                    <a:gd name="T0" fmla="*/ 0 w 741"/>
                    <a:gd name="T1" fmla="*/ 0 h 84"/>
                    <a:gd name="T2" fmla="*/ 0 w 741"/>
                    <a:gd name="T3" fmla="*/ 57 h 84"/>
                    <a:gd name="T4" fmla="*/ 627 w 741"/>
                    <a:gd name="T5" fmla="*/ 57 h 84"/>
                    <a:gd name="T6" fmla="*/ 636 w 741"/>
                    <a:gd name="T7" fmla="*/ 84 h 84"/>
                    <a:gd name="T8" fmla="*/ 684 w 741"/>
                    <a:gd name="T9" fmla="*/ 84 h 84"/>
                    <a:gd name="T10" fmla="*/ 690 w 741"/>
                    <a:gd name="T11" fmla="*/ 36 h 84"/>
                    <a:gd name="T12" fmla="*/ 735 w 741"/>
                    <a:gd name="T13" fmla="*/ 27 h 84"/>
                    <a:gd name="T14" fmla="*/ 741 w 741"/>
                    <a:gd name="T15" fmla="*/ 0 h 84"/>
                    <a:gd name="T16" fmla="*/ 0 w 741"/>
                    <a:gd name="T17" fmla="*/ 0 h 8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741"/>
                    <a:gd name="T28" fmla="*/ 0 h 84"/>
                    <a:gd name="T29" fmla="*/ 741 w 741"/>
                    <a:gd name="T30" fmla="*/ 84 h 8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741" h="84">
                      <a:moveTo>
                        <a:pt x="0" y="0"/>
                      </a:moveTo>
                      <a:lnTo>
                        <a:pt x="0" y="57"/>
                      </a:lnTo>
                      <a:lnTo>
                        <a:pt x="627" y="57"/>
                      </a:lnTo>
                      <a:lnTo>
                        <a:pt x="636" y="84"/>
                      </a:lnTo>
                      <a:lnTo>
                        <a:pt x="684" y="84"/>
                      </a:lnTo>
                      <a:lnTo>
                        <a:pt x="690" y="36"/>
                      </a:lnTo>
                      <a:lnTo>
                        <a:pt x="735" y="27"/>
                      </a:lnTo>
                      <a:lnTo>
                        <a:pt x="74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5" name="Freeform 53"/>
                <p:cNvSpPr>
                  <a:spLocks/>
                </p:cNvSpPr>
                <p:nvPr/>
              </p:nvSpPr>
              <p:spPr bwMode="auto">
                <a:xfrm flipH="1">
                  <a:off x="2894" y="1276"/>
                  <a:ext cx="460" cy="51"/>
                </a:xfrm>
                <a:custGeom>
                  <a:avLst/>
                  <a:gdLst>
                    <a:gd name="T0" fmla="*/ 0 w 741"/>
                    <a:gd name="T1" fmla="*/ 0 h 84"/>
                    <a:gd name="T2" fmla="*/ 0 w 741"/>
                    <a:gd name="T3" fmla="*/ 57 h 84"/>
                    <a:gd name="T4" fmla="*/ 627 w 741"/>
                    <a:gd name="T5" fmla="*/ 57 h 84"/>
                    <a:gd name="T6" fmla="*/ 636 w 741"/>
                    <a:gd name="T7" fmla="*/ 84 h 84"/>
                    <a:gd name="T8" fmla="*/ 684 w 741"/>
                    <a:gd name="T9" fmla="*/ 84 h 84"/>
                    <a:gd name="T10" fmla="*/ 690 w 741"/>
                    <a:gd name="T11" fmla="*/ 36 h 84"/>
                    <a:gd name="T12" fmla="*/ 735 w 741"/>
                    <a:gd name="T13" fmla="*/ 27 h 84"/>
                    <a:gd name="T14" fmla="*/ 741 w 741"/>
                    <a:gd name="T15" fmla="*/ 0 h 84"/>
                    <a:gd name="T16" fmla="*/ 0 w 741"/>
                    <a:gd name="T17" fmla="*/ 0 h 8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741"/>
                    <a:gd name="T28" fmla="*/ 0 h 84"/>
                    <a:gd name="T29" fmla="*/ 741 w 741"/>
                    <a:gd name="T30" fmla="*/ 84 h 8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741" h="84">
                      <a:moveTo>
                        <a:pt x="0" y="0"/>
                      </a:moveTo>
                      <a:lnTo>
                        <a:pt x="0" y="57"/>
                      </a:lnTo>
                      <a:lnTo>
                        <a:pt x="627" y="57"/>
                      </a:lnTo>
                      <a:lnTo>
                        <a:pt x="636" y="84"/>
                      </a:lnTo>
                      <a:lnTo>
                        <a:pt x="684" y="84"/>
                      </a:lnTo>
                      <a:lnTo>
                        <a:pt x="690" y="36"/>
                      </a:lnTo>
                      <a:lnTo>
                        <a:pt x="735" y="27"/>
                      </a:lnTo>
                      <a:lnTo>
                        <a:pt x="741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92" name="Text Box 54"/>
              <p:cNvSpPr txBox="1">
                <a:spLocks noChangeArrowheads="1"/>
              </p:cNvSpPr>
              <p:nvPr/>
            </p:nvSpPr>
            <p:spPr bwMode="auto">
              <a:xfrm>
                <a:off x="1481" y="491"/>
                <a:ext cx="930" cy="5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2000" dirty="0" smtClean="0">
                    <a:ea typeface="ヒラギノ角ゴ Pro W3"/>
                  </a:rPr>
                  <a:t>Slit Aperture </a:t>
                </a:r>
                <a:r>
                  <a:rPr lang="en-US" sz="2000" dirty="0">
                    <a:ea typeface="ヒラギノ角ゴ Pro W3"/>
                  </a:rPr>
                  <a:t>Plate</a:t>
                </a:r>
                <a:endParaRPr lang="en-GB" sz="2000" dirty="0">
                  <a:ea typeface="ヒラギノ角ゴ Pro W3"/>
                </a:endParaRPr>
              </a:p>
            </p:txBody>
          </p:sp>
          <p:sp>
            <p:nvSpPr>
              <p:cNvPr id="393" name="Line 55"/>
              <p:cNvSpPr>
                <a:spLocks noChangeShapeType="1"/>
              </p:cNvSpPr>
              <p:nvPr/>
            </p:nvSpPr>
            <p:spPr bwMode="auto">
              <a:xfrm>
                <a:off x="2245" y="930"/>
                <a:ext cx="363" cy="3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333" name="Oval 56"/>
            <p:cNvSpPr>
              <a:spLocks noChangeArrowheads="1"/>
            </p:cNvSpPr>
            <p:nvPr/>
          </p:nvSpPr>
          <p:spPr bwMode="auto">
            <a:xfrm>
              <a:off x="5268913" y="5032375"/>
              <a:ext cx="225425" cy="22542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4" name="Oval 57"/>
            <p:cNvSpPr>
              <a:spLocks noChangeArrowheads="1"/>
            </p:cNvSpPr>
            <p:nvPr/>
          </p:nvSpPr>
          <p:spPr bwMode="auto">
            <a:xfrm>
              <a:off x="3627438" y="5032375"/>
              <a:ext cx="225425" cy="22542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38" name="Group 61"/>
            <p:cNvGrpSpPr>
              <a:grpSpLocks/>
            </p:cNvGrpSpPr>
            <p:nvPr/>
          </p:nvGrpSpPr>
          <p:grpSpPr bwMode="auto">
            <a:xfrm>
              <a:off x="2911475" y="2025650"/>
              <a:ext cx="3311525" cy="3078163"/>
              <a:chOff x="1834" y="1276"/>
              <a:chExt cx="2086" cy="1939"/>
            </a:xfrm>
          </p:grpSpPr>
          <p:grpSp>
            <p:nvGrpSpPr>
              <p:cNvPr id="372" name="Group 62"/>
              <p:cNvGrpSpPr>
                <a:grpSpLocks/>
              </p:cNvGrpSpPr>
              <p:nvPr/>
            </p:nvGrpSpPr>
            <p:grpSpPr bwMode="auto">
              <a:xfrm>
                <a:off x="1945" y="2696"/>
                <a:ext cx="156" cy="519"/>
                <a:chOff x="2232" y="11580"/>
                <a:chExt cx="252" cy="837"/>
              </a:xfrm>
            </p:grpSpPr>
            <p:sp>
              <p:nvSpPr>
                <p:cNvPr id="389" name="Rectangle 63"/>
                <p:cNvSpPr>
                  <a:spLocks noChangeArrowheads="1"/>
                </p:cNvSpPr>
                <p:nvPr/>
              </p:nvSpPr>
              <p:spPr bwMode="auto">
                <a:xfrm>
                  <a:off x="2232" y="11580"/>
                  <a:ext cx="252" cy="102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0" name="Rectangle 64"/>
                <p:cNvSpPr>
                  <a:spLocks noChangeArrowheads="1"/>
                </p:cNvSpPr>
                <p:nvPr/>
              </p:nvSpPr>
              <p:spPr bwMode="auto">
                <a:xfrm>
                  <a:off x="2310" y="11682"/>
                  <a:ext cx="96" cy="735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73" name="Group 65"/>
              <p:cNvGrpSpPr>
                <a:grpSpLocks/>
              </p:cNvGrpSpPr>
              <p:nvPr/>
            </p:nvGrpSpPr>
            <p:grpSpPr bwMode="auto">
              <a:xfrm>
                <a:off x="3672" y="2696"/>
                <a:ext cx="157" cy="519"/>
                <a:chOff x="2232" y="11580"/>
                <a:chExt cx="252" cy="837"/>
              </a:xfrm>
            </p:grpSpPr>
            <p:sp>
              <p:nvSpPr>
                <p:cNvPr id="387" name="Rectangle 66"/>
                <p:cNvSpPr>
                  <a:spLocks noChangeArrowheads="1"/>
                </p:cNvSpPr>
                <p:nvPr/>
              </p:nvSpPr>
              <p:spPr bwMode="auto">
                <a:xfrm>
                  <a:off x="2232" y="11580"/>
                  <a:ext cx="252" cy="102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8" name="Rectangle 67"/>
                <p:cNvSpPr>
                  <a:spLocks noChangeArrowheads="1"/>
                </p:cNvSpPr>
                <p:nvPr/>
              </p:nvSpPr>
              <p:spPr bwMode="auto">
                <a:xfrm>
                  <a:off x="2310" y="11682"/>
                  <a:ext cx="96" cy="735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375" name="Group 69"/>
              <p:cNvGrpSpPr>
                <a:grpSpLocks/>
              </p:cNvGrpSpPr>
              <p:nvPr/>
            </p:nvGrpSpPr>
            <p:grpSpPr bwMode="auto">
              <a:xfrm>
                <a:off x="1834" y="1276"/>
                <a:ext cx="2086" cy="1698"/>
                <a:chOff x="1834" y="1276"/>
                <a:chExt cx="2086" cy="1698"/>
              </a:xfrm>
            </p:grpSpPr>
            <p:grpSp>
              <p:nvGrpSpPr>
                <p:cNvPr id="382" name="Group 71"/>
                <p:cNvGrpSpPr>
                  <a:grpSpLocks/>
                </p:cNvGrpSpPr>
                <p:nvPr/>
              </p:nvGrpSpPr>
              <p:grpSpPr bwMode="auto">
                <a:xfrm>
                  <a:off x="1834" y="1276"/>
                  <a:ext cx="2086" cy="1698"/>
                  <a:chOff x="1834" y="1276"/>
                  <a:chExt cx="2086" cy="1698"/>
                </a:xfrm>
              </p:grpSpPr>
              <p:sp>
                <p:nvSpPr>
                  <p:cNvPr id="385" name="Freeform 72"/>
                  <p:cNvSpPr>
                    <a:spLocks/>
                  </p:cNvSpPr>
                  <p:nvPr/>
                </p:nvSpPr>
                <p:spPr bwMode="auto">
                  <a:xfrm>
                    <a:off x="1834" y="1276"/>
                    <a:ext cx="672" cy="1698"/>
                  </a:xfrm>
                  <a:custGeom>
                    <a:avLst/>
                    <a:gdLst>
                      <a:gd name="T0" fmla="*/ 759 w 1083"/>
                      <a:gd name="T1" fmla="*/ 2565 h 2736"/>
                      <a:gd name="T2" fmla="*/ 627 w 1083"/>
                      <a:gd name="T3" fmla="*/ 2736 h 2736"/>
                      <a:gd name="T4" fmla="*/ 0 w 1083"/>
                      <a:gd name="T5" fmla="*/ 2736 h 2736"/>
                      <a:gd name="T6" fmla="*/ 0 w 1083"/>
                      <a:gd name="T7" fmla="*/ 2394 h 2736"/>
                      <a:gd name="T8" fmla="*/ 627 w 1083"/>
                      <a:gd name="T9" fmla="*/ 2394 h 2736"/>
                      <a:gd name="T10" fmla="*/ 627 w 1083"/>
                      <a:gd name="T11" fmla="*/ 57 h 2736"/>
                      <a:gd name="T12" fmla="*/ 645 w 1083"/>
                      <a:gd name="T13" fmla="*/ 21 h 2736"/>
                      <a:gd name="T14" fmla="*/ 684 w 1083"/>
                      <a:gd name="T15" fmla="*/ 0 h 2736"/>
                      <a:gd name="T16" fmla="*/ 912 w 1083"/>
                      <a:gd name="T17" fmla="*/ 0 h 2736"/>
                      <a:gd name="T18" fmla="*/ 912 w 1083"/>
                      <a:gd name="T19" fmla="*/ 57 h 2736"/>
                      <a:gd name="T20" fmla="*/ 1083 w 1083"/>
                      <a:gd name="T21" fmla="*/ 57 h 2736"/>
                      <a:gd name="T22" fmla="*/ 1083 w 1083"/>
                      <a:gd name="T23" fmla="*/ 798 h 2736"/>
                      <a:gd name="T24" fmla="*/ 855 w 1083"/>
                      <a:gd name="T25" fmla="*/ 1254 h 2736"/>
                      <a:gd name="T26" fmla="*/ 798 w 1083"/>
                      <a:gd name="T27" fmla="*/ 1254 h 2736"/>
                      <a:gd name="T28" fmla="*/ 798 w 1083"/>
                      <a:gd name="T29" fmla="*/ 1824 h 2736"/>
                      <a:gd name="T30" fmla="*/ 761 w 1083"/>
                      <a:gd name="T31" fmla="*/ 1877 h 2736"/>
                      <a:gd name="T32" fmla="*/ 761 w 1083"/>
                      <a:gd name="T33" fmla="*/ 2560 h 27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1083"/>
                      <a:gd name="T52" fmla="*/ 0 h 2736"/>
                      <a:gd name="T53" fmla="*/ 1083 w 1083"/>
                      <a:gd name="T54" fmla="*/ 2736 h 27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1083" h="2736">
                        <a:moveTo>
                          <a:pt x="759" y="2565"/>
                        </a:moveTo>
                        <a:lnTo>
                          <a:pt x="627" y="2736"/>
                        </a:lnTo>
                        <a:lnTo>
                          <a:pt x="0" y="2736"/>
                        </a:lnTo>
                        <a:lnTo>
                          <a:pt x="0" y="2394"/>
                        </a:lnTo>
                        <a:lnTo>
                          <a:pt x="627" y="2394"/>
                        </a:lnTo>
                        <a:lnTo>
                          <a:pt x="627" y="57"/>
                        </a:lnTo>
                        <a:lnTo>
                          <a:pt x="645" y="21"/>
                        </a:lnTo>
                        <a:lnTo>
                          <a:pt x="684" y="0"/>
                        </a:lnTo>
                        <a:lnTo>
                          <a:pt x="912" y="0"/>
                        </a:lnTo>
                        <a:lnTo>
                          <a:pt x="912" y="57"/>
                        </a:lnTo>
                        <a:lnTo>
                          <a:pt x="1083" y="57"/>
                        </a:lnTo>
                        <a:lnTo>
                          <a:pt x="1083" y="798"/>
                        </a:lnTo>
                        <a:lnTo>
                          <a:pt x="855" y="1254"/>
                        </a:lnTo>
                        <a:lnTo>
                          <a:pt x="798" y="1254"/>
                        </a:lnTo>
                        <a:lnTo>
                          <a:pt x="798" y="1824"/>
                        </a:lnTo>
                        <a:lnTo>
                          <a:pt x="761" y="1877"/>
                        </a:lnTo>
                        <a:lnTo>
                          <a:pt x="761" y="2560"/>
                        </a:lnTo>
                      </a:path>
                    </a:pathLst>
                  </a:cu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86" name="Freeform 73"/>
                  <p:cNvSpPr>
                    <a:spLocks/>
                  </p:cNvSpPr>
                  <p:nvPr/>
                </p:nvSpPr>
                <p:spPr bwMode="auto">
                  <a:xfrm flipH="1">
                    <a:off x="3248" y="1276"/>
                    <a:ext cx="672" cy="1698"/>
                  </a:xfrm>
                  <a:custGeom>
                    <a:avLst/>
                    <a:gdLst>
                      <a:gd name="T0" fmla="*/ 759 w 1083"/>
                      <a:gd name="T1" fmla="*/ 2565 h 2736"/>
                      <a:gd name="T2" fmla="*/ 627 w 1083"/>
                      <a:gd name="T3" fmla="*/ 2736 h 2736"/>
                      <a:gd name="T4" fmla="*/ 0 w 1083"/>
                      <a:gd name="T5" fmla="*/ 2736 h 2736"/>
                      <a:gd name="T6" fmla="*/ 0 w 1083"/>
                      <a:gd name="T7" fmla="*/ 2394 h 2736"/>
                      <a:gd name="T8" fmla="*/ 627 w 1083"/>
                      <a:gd name="T9" fmla="*/ 2394 h 2736"/>
                      <a:gd name="T10" fmla="*/ 627 w 1083"/>
                      <a:gd name="T11" fmla="*/ 57 h 2736"/>
                      <a:gd name="T12" fmla="*/ 645 w 1083"/>
                      <a:gd name="T13" fmla="*/ 21 h 2736"/>
                      <a:gd name="T14" fmla="*/ 684 w 1083"/>
                      <a:gd name="T15" fmla="*/ 0 h 2736"/>
                      <a:gd name="T16" fmla="*/ 912 w 1083"/>
                      <a:gd name="T17" fmla="*/ 0 h 2736"/>
                      <a:gd name="T18" fmla="*/ 912 w 1083"/>
                      <a:gd name="T19" fmla="*/ 57 h 2736"/>
                      <a:gd name="T20" fmla="*/ 1083 w 1083"/>
                      <a:gd name="T21" fmla="*/ 57 h 2736"/>
                      <a:gd name="T22" fmla="*/ 1083 w 1083"/>
                      <a:gd name="T23" fmla="*/ 798 h 2736"/>
                      <a:gd name="T24" fmla="*/ 855 w 1083"/>
                      <a:gd name="T25" fmla="*/ 1254 h 2736"/>
                      <a:gd name="T26" fmla="*/ 798 w 1083"/>
                      <a:gd name="T27" fmla="*/ 1254 h 2736"/>
                      <a:gd name="T28" fmla="*/ 798 w 1083"/>
                      <a:gd name="T29" fmla="*/ 1824 h 2736"/>
                      <a:gd name="T30" fmla="*/ 761 w 1083"/>
                      <a:gd name="T31" fmla="*/ 1877 h 2736"/>
                      <a:gd name="T32" fmla="*/ 761 w 1083"/>
                      <a:gd name="T33" fmla="*/ 2560 h 27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w 1083"/>
                      <a:gd name="T52" fmla="*/ 0 h 2736"/>
                      <a:gd name="T53" fmla="*/ 1083 w 1083"/>
                      <a:gd name="T54" fmla="*/ 2736 h 27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T51" t="T52" r="T53" b="T54"/>
                    <a:pathLst>
                      <a:path w="1083" h="2736">
                        <a:moveTo>
                          <a:pt x="759" y="2565"/>
                        </a:moveTo>
                        <a:lnTo>
                          <a:pt x="627" y="2736"/>
                        </a:lnTo>
                        <a:lnTo>
                          <a:pt x="0" y="2736"/>
                        </a:lnTo>
                        <a:lnTo>
                          <a:pt x="0" y="2394"/>
                        </a:lnTo>
                        <a:lnTo>
                          <a:pt x="627" y="2394"/>
                        </a:lnTo>
                        <a:lnTo>
                          <a:pt x="627" y="57"/>
                        </a:lnTo>
                        <a:lnTo>
                          <a:pt x="645" y="21"/>
                        </a:lnTo>
                        <a:lnTo>
                          <a:pt x="684" y="0"/>
                        </a:lnTo>
                        <a:lnTo>
                          <a:pt x="912" y="0"/>
                        </a:lnTo>
                        <a:lnTo>
                          <a:pt x="912" y="57"/>
                        </a:lnTo>
                        <a:lnTo>
                          <a:pt x="1083" y="57"/>
                        </a:lnTo>
                        <a:lnTo>
                          <a:pt x="1083" y="798"/>
                        </a:lnTo>
                        <a:lnTo>
                          <a:pt x="855" y="1254"/>
                        </a:lnTo>
                        <a:lnTo>
                          <a:pt x="798" y="1254"/>
                        </a:lnTo>
                        <a:lnTo>
                          <a:pt x="798" y="1824"/>
                        </a:lnTo>
                        <a:lnTo>
                          <a:pt x="761" y="1877"/>
                        </a:lnTo>
                        <a:lnTo>
                          <a:pt x="761" y="2560"/>
                        </a:lnTo>
                      </a:path>
                    </a:pathLst>
                  </a:custGeom>
                  <a:solidFill>
                    <a:srgbClr val="C0C0C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80" name="Oval 76"/>
                <p:cNvSpPr>
                  <a:spLocks noChangeArrowheads="1"/>
                </p:cNvSpPr>
                <p:nvPr/>
              </p:nvSpPr>
              <p:spPr bwMode="auto">
                <a:xfrm>
                  <a:off x="3319" y="1393"/>
                  <a:ext cx="142" cy="14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1" name="Oval 77"/>
                <p:cNvSpPr>
                  <a:spLocks noChangeArrowheads="1"/>
                </p:cNvSpPr>
                <p:nvPr/>
              </p:nvSpPr>
              <p:spPr bwMode="auto">
                <a:xfrm>
                  <a:off x="2285" y="1393"/>
                  <a:ext cx="142" cy="14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39" name="Group 81"/>
            <p:cNvGrpSpPr>
              <a:grpSpLocks/>
            </p:cNvGrpSpPr>
            <p:nvPr/>
          </p:nvGrpSpPr>
          <p:grpSpPr bwMode="auto">
            <a:xfrm>
              <a:off x="3697288" y="3259137"/>
              <a:ext cx="1743075" cy="627062"/>
              <a:chOff x="2329" y="2053"/>
              <a:chExt cx="1098" cy="395"/>
            </a:xfrm>
          </p:grpSpPr>
          <p:sp>
            <p:nvSpPr>
              <p:cNvPr id="368" name="Freeform 82"/>
              <p:cNvSpPr>
                <a:spLocks/>
              </p:cNvSpPr>
              <p:nvPr/>
            </p:nvSpPr>
            <p:spPr bwMode="auto">
              <a:xfrm>
                <a:off x="2329" y="2053"/>
                <a:ext cx="133" cy="395"/>
              </a:xfrm>
              <a:custGeom>
                <a:avLst/>
                <a:gdLst>
                  <a:gd name="T0" fmla="*/ 0 w 171"/>
                  <a:gd name="T1" fmla="*/ 0 h 570"/>
                  <a:gd name="T2" fmla="*/ 0 w 171"/>
                  <a:gd name="T3" fmla="*/ 456 h 570"/>
                  <a:gd name="T4" fmla="*/ 114 w 171"/>
                  <a:gd name="T5" fmla="*/ 570 h 570"/>
                  <a:gd name="T6" fmla="*/ 171 w 171"/>
                  <a:gd name="T7" fmla="*/ 570 h 570"/>
                  <a:gd name="T8" fmla="*/ 171 w 171"/>
                  <a:gd name="T9" fmla="*/ 114 h 570"/>
                  <a:gd name="T10" fmla="*/ 57 w 171"/>
                  <a:gd name="T11" fmla="*/ 0 h 570"/>
                  <a:gd name="T12" fmla="*/ 0 w 171"/>
                  <a:gd name="T13" fmla="*/ 0 h 5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1"/>
                  <a:gd name="T22" fmla="*/ 0 h 570"/>
                  <a:gd name="T23" fmla="*/ 171 w 171"/>
                  <a:gd name="T24" fmla="*/ 570 h 57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1" h="570">
                    <a:moveTo>
                      <a:pt x="0" y="0"/>
                    </a:moveTo>
                    <a:lnTo>
                      <a:pt x="0" y="456"/>
                    </a:lnTo>
                    <a:lnTo>
                      <a:pt x="114" y="570"/>
                    </a:lnTo>
                    <a:lnTo>
                      <a:pt x="171" y="570"/>
                    </a:lnTo>
                    <a:lnTo>
                      <a:pt x="171" y="114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9" name="Freeform 83"/>
              <p:cNvSpPr>
                <a:spLocks/>
              </p:cNvSpPr>
              <p:nvPr/>
            </p:nvSpPr>
            <p:spPr bwMode="auto">
              <a:xfrm flipH="1">
                <a:off x="3293" y="2053"/>
                <a:ext cx="134" cy="395"/>
              </a:xfrm>
              <a:custGeom>
                <a:avLst/>
                <a:gdLst>
                  <a:gd name="T0" fmla="*/ 0 w 171"/>
                  <a:gd name="T1" fmla="*/ 0 h 570"/>
                  <a:gd name="T2" fmla="*/ 0 w 171"/>
                  <a:gd name="T3" fmla="*/ 456 h 570"/>
                  <a:gd name="T4" fmla="*/ 114 w 171"/>
                  <a:gd name="T5" fmla="*/ 570 h 570"/>
                  <a:gd name="T6" fmla="*/ 171 w 171"/>
                  <a:gd name="T7" fmla="*/ 570 h 570"/>
                  <a:gd name="T8" fmla="*/ 171 w 171"/>
                  <a:gd name="T9" fmla="*/ 114 h 570"/>
                  <a:gd name="T10" fmla="*/ 57 w 171"/>
                  <a:gd name="T11" fmla="*/ 0 h 570"/>
                  <a:gd name="T12" fmla="*/ 0 w 171"/>
                  <a:gd name="T13" fmla="*/ 0 h 5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1"/>
                  <a:gd name="T22" fmla="*/ 0 h 570"/>
                  <a:gd name="T23" fmla="*/ 171 w 171"/>
                  <a:gd name="T24" fmla="*/ 570 h 57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1" h="570">
                    <a:moveTo>
                      <a:pt x="0" y="0"/>
                    </a:moveTo>
                    <a:lnTo>
                      <a:pt x="0" y="456"/>
                    </a:lnTo>
                    <a:lnTo>
                      <a:pt x="114" y="570"/>
                    </a:lnTo>
                    <a:lnTo>
                      <a:pt x="171" y="570"/>
                    </a:lnTo>
                    <a:lnTo>
                      <a:pt x="171" y="114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65" name="Rectangle 87"/>
            <p:cNvSpPr>
              <a:spLocks noChangeArrowheads="1"/>
            </p:cNvSpPr>
            <p:nvPr/>
          </p:nvSpPr>
          <p:spPr bwMode="auto">
            <a:xfrm>
              <a:off x="3754438" y="4327525"/>
              <a:ext cx="1625600" cy="393700"/>
            </a:xfrm>
            <a:prstGeom prst="rect">
              <a:avLst/>
            </a:prstGeom>
            <a:solidFill>
              <a:srgbClr val="CF9115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41" name="Group 90"/>
            <p:cNvGrpSpPr>
              <a:grpSpLocks/>
            </p:cNvGrpSpPr>
            <p:nvPr/>
          </p:nvGrpSpPr>
          <p:grpSpPr bwMode="auto">
            <a:xfrm>
              <a:off x="3013076" y="2133600"/>
              <a:ext cx="2338388" cy="2193925"/>
              <a:chOff x="1898" y="1344"/>
              <a:chExt cx="1473" cy="1382"/>
            </a:xfrm>
          </p:grpSpPr>
          <p:sp>
            <p:nvSpPr>
              <p:cNvPr id="362" name="Freeform 91"/>
              <p:cNvSpPr>
                <a:spLocks noChangeAspect="1"/>
              </p:cNvSpPr>
              <p:nvPr/>
            </p:nvSpPr>
            <p:spPr bwMode="auto">
              <a:xfrm>
                <a:off x="2383" y="1344"/>
                <a:ext cx="988" cy="1382"/>
              </a:xfrm>
              <a:custGeom>
                <a:avLst/>
                <a:gdLst>
                  <a:gd name="T0" fmla="*/ 24 w 12960"/>
                  <a:gd name="T1" fmla="*/ 17928 h 17928"/>
                  <a:gd name="T2" fmla="*/ 12960 w 12960"/>
                  <a:gd name="T3" fmla="*/ 17928 h 17928"/>
                  <a:gd name="T4" fmla="*/ 12960 w 12960"/>
                  <a:gd name="T5" fmla="*/ 15672 h 17928"/>
                  <a:gd name="T6" fmla="*/ 12672 w 12960"/>
                  <a:gd name="T7" fmla="*/ 14336 h 17928"/>
                  <a:gd name="T8" fmla="*/ 12000 w 12960"/>
                  <a:gd name="T9" fmla="*/ 14336 h 17928"/>
                  <a:gd name="T10" fmla="*/ 12000 w 12960"/>
                  <a:gd name="T11" fmla="*/ 9408 h 17928"/>
                  <a:gd name="T12" fmla="*/ 10880 w 12960"/>
                  <a:gd name="T13" fmla="*/ 6272 h 17928"/>
                  <a:gd name="T14" fmla="*/ 10880 w 12960"/>
                  <a:gd name="T15" fmla="*/ 448 h 17928"/>
                  <a:gd name="T16" fmla="*/ 8040 w 12960"/>
                  <a:gd name="T17" fmla="*/ 0 h 17928"/>
                  <a:gd name="T18" fmla="*/ 8034 w 12960"/>
                  <a:gd name="T19" fmla="*/ 4800 h 17928"/>
                  <a:gd name="T20" fmla="*/ 7938 w 12960"/>
                  <a:gd name="T21" fmla="*/ 5322 h 17928"/>
                  <a:gd name="T22" fmla="*/ 7782 w 12960"/>
                  <a:gd name="T23" fmla="*/ 5661 h 17928"/>
                  <a:gd name="T24" fmla="*/ 7578 w 12960"/>
                  <a:gd name="T25" fmla="*/ 5922 h 17928"/>
                  <a:gd name="T26" fmla="*/ 7242 w 12960"/>
                  <a:gd name="T27" fmla="*/ 6177 h 17928"/>
                  <a:gd name="T28" fmla="*/ 6498 w 12960"/>
                  <a:gd name="T29" fmla="*/ 6396 h 17928"/>
                  <a:gd name="T30" fmla="*/ 5745 w 12960"/>
                  <a:gd name="T31" fmla="*/ 6240 h 17928"/>
                  <a:gd name="T32" fmla="*/ 5307 w 12960"/>
                  <a:gd name="T33" fmla="*/ 5928 h 17928"/>
                  <a:gd name="T34" fmla="*/ 5055 w 12960"/>
                  <a:gd name="T35" fmla="*/ 5577 h 17928"/>
                  <a:gd name="T36" fmla="*/ 4830 w 12960"/>
                  <a:gd name="T37" fmla="*/ 4905 h 17928"/>
                  <a:gd name="T38" fmla="*/ 4832 w 12960"/>
                  <a:gd name="T39" fmla="*/ 0 h 17928"/>
                  <a:gd name="T40" fmla="*/ 2144 w 12960"/>
                  <a:gd name="T41" fmla="*/ 448 h 17928"/>
                  <a:gd name="T42" fmla="*/ 2144 w 12960"/>
                  <a:gd name="T43" fmla="*/ 6272 h 17928"/>
                  <a:gd name="T44" fmla="*/ 1024 w 12960"/>
                  <a:gd name="T45" fmla="*/ 9408 h 17928"/>
                  <a:gd name="T46" fmla="*/ 1024 w 12960"/>
                  <a:gd name="T47" fmla="*/ 14336 h 17928"/>
                  <a:gd name="T48" fmla="*/ 336 w 12960"/>
                  <a:gd name="T49" fmla="*/ 14304 h 17928"/>
                  <a:gd name="T50" fmla="*/ 0 w 12960"/>
                  <a:gd name="T51" fmla="*/ 15696 h 17928"/>
                  <a:gd name="T52" fmla="*/ 24 w 12960"/>
                  <a:gd name="T53" fmla="*/ 17928 h 17928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12960"/>
                  <a:gd name="T82" fmla="*/ 0 h 17928"/>
                  <a:gd name="T83" fmla="*/ 12960 w 12960"/>
                  <a:gd name="T84" fmla="*/ 17928 h 17928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12960" h="17928">
                    <a:moveTo>
                      <a:pt x="24" y="17928"/>
                    </a:moveTo>
                    <a:lnTo>
                      <a:pt x="12960" y="17928"/>
                    </a:lnTo>
                    <a:lnTo>
                      <a:pt x="12960" y="15672"/>
                    </a:lnTo>
                    <a:lnTo>
                      <a:pt x="12672" y="14336"/>
                    </a:lnTo>
                    <a:lnTo>
                      <a:pt x="12000" y="14336"/>
                    </a:lnTo>
                    <a:lnTo>
                      <a:pt x="12000" y="9408"/>
                    </a:lnTo>
                    <a:lnTo>
                      <a:pt x="10880" y="6272"/>
                    </a:lnTo>
                    <a:lnTo>
                      <a:pt x="10880" y="448"/>
                    </a:lnTo>
                    <a:lnTo>
                      <a:pt x="8040" y="0"/>
                    </a:lnTo>
                    <a:cubicBezTo>
                      <a:pt x="8040" y="0"/>
                      <a:pt x="8070" y="4482"/>
                      <a:pt x="8034" y="4800"/>
                    </a:cubicBezTo>
                    <a:cubicBezTo>
                      <a:pt x="7998" y="5118"/>
                      <a:pt x="7995" y="5178"/>
                      <a:pt x="7938" y="5322"/>
                    </a:cubicBezTo>
                    <a:cubicBezTo>
                      <a:pt x="7881" y="5466"/>
                      <a:pt x="7898" y="5519"/>
                      <a:pt x="7782" y="5661"/>
                    </a:cubicBezTo>
                    <a:cubicBezTo>
                      <a:pt x="7715" y="5758"/>
                      <a:pt x="7668" y="5836"/>
                      <a:pt x="7578" y="5922"/>
                    </a:cubicBezTo>
                    <a:cubicBezTo>
                      <a:pt x="7488" y="6008"/>
                      <a:pt x="7422" y="6098"/>
                      <a:pt x="7242" y="6177"/>
                    </a:cubicBezTo>
                    <a:cubicBezTo>
                      <a:pt x="7044" y="6282"/>
                      <a:pt x="6765" y="6381"/>
                      <a:pt x="6498" y="6396"/>
                    </a:cubicBezTo>
                    <a:cubicBezTo>
                      <a:pt x="6231" y="6411"/>
                      <a:pt x="5969" y="6352"/>
                      <a:pt x="5745" y="6240"/>
                    </a:cubicBezTo>
                    <a:cubicBezTo>
                      <a:pt x="5527" y="6138"/>
                      <a:pt x="5423" y="6039"/>
                      <a:pt x="5307" y="5928"/>
                    </a:cubicBezTo>
                    <a:cubicBezTo>
                      <a:pt x="5192" y="5818"/>
                      <a:pt x="5134" y="5747"/>
                      <a:pt x="5055" y="5577"/>
                    </a:cubicBezTo>
                    <a:cubicBezTo>
                      <a:pt x="4896" y="5379"/>
                      <a:pt x="4830" y="4905"/>
                      <a:pt x="4830" y="4905"/>
                    </a:cubicBezTo>
                    <a:cubicBezTo>
                      <a:pt x="4830" y="2217"/>
                      <a:pt x="4832" y="0"/>
                      <a:pt x="4832" y="0"/>
                    </a:cubicBezTo>
                    <a:lnTo>
                      <a:pt x="2144" y="448"/>
                    </a:lnTo>
                    <a:lnTo>
                      <a:pt x="2144" y="6272"/>
                    </a:lnTo>
                    <a:lnTo>
                      <a:pt x="1024" y="9408"/>
                    </a:lnTo>
                    <a:lnTo>
                      <a:pt x="1024" y="14336"/>
                    </a:lnTo>
                    <a:lnTo>
                      <a:pt x="336" y="14304"/>
                    </a:lnTo>
                    <a:lnTo>
                      <a:pt x="0" y="15696"/>
                    </a:lnTo>
                    <a:lnTo>
                      <a:pt x="24" y="17928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4" name="Line 93"/>
              <p:cNvSpPr>
                <a:spLocks noChangeShapeType="1"/>
              </p:cNvSpPr>
              <p:nvPr/>
            </p:nvSpPr>
            <p:spPr bwMode="auto">
              <a:xfrm flipV="1">
                <a:off x="1898" y="2229"/>
                <a:ext cx="975" cy="23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42" name="Group 94"/>
            <p:cNvGrpSpPr>
              <a:grpSpLocks/>
            </p:cNvGrpSpPr>
            <p:nvPr/>
          </p:nvGrpSpPr>
          <p:grpSpPr bwMode="auto">
            <a:xfrm>
              <a:off x="3044826" y="2352676"/>
              <a:ext cx="1651000" cy="798513"/>
              <a:chOff x="1918" y="1482"/>
              <a:chExt cx="1040" cy="503"/>
            </a:xfrm>
          </p:grpSpPr>
          <p:grpSp>
            <p:nvGrpSpPr>
              <p:cNvPr id="357" name="Group 96"/>
              <p:cNvGrpSpPr>
                <a:grpSpLocks/>
              </p:cNvGrpSpPr>
              <p:nvPr/>
            </p:nvGrpSpPr>
            <p:grpSpPr bwMode="auto">
              <a:xfrm>
                <a:off x="2785" y="1482"/>
                <a:ext cx="173" cy="316"/>
                <a:chOff x="2785" y="1482"/>
                <a:chExt cx="173" cy="316"/>
              </a:xfrm>
            </p:grpSpPr>
            <p:sp>
              <p:nvSpPr>
                <p:cNvPr id="359" name="Freeform 97"/>
                <p:cNvSpPr>
                  <a:spLocks noChangeAspect="1"/>
                </p:cNvSpPr>
                <p:nvPr/>
              </p:nvSpPr>
              <p:spPr bwMode="auto">
                <a:xfrm>
                  <a:off x="2785" y="1482"/>
                  <a:ext cx="173" cy="316"/>
                </a:xfrm>
                <a:custGeom>
                  <a:avLst/>
                  <a:gdLst>
                    <a:gd name="T0" fmla="*/ 3 w 2268"/>
                    <a:gd name="T1" fmla="*/ 3032 h 4101"/>
                    <a:gd name="T2" fmla="*/ 6 w 2268"/>
                    <a:gd name="T3" fmla="*/ 0 h 4101"/>
                    <a:gd name="T4" fmla="*/ 2246 w 2268"/>
                    <a:gd name="T5" fmla="*/ 0 h 4101"/>
                    <a:gd name="T6" fmla="*/ 2244 w 2268"/>
                    <a:gd name="T7" fmla="*/ 2975 h 4101"/>
                    <a:gd name="T8" fmla="*/ 1965 w 2268"/>
                    <a:gd name="T9" fmla="*/ 3737 h 4101"/>
                    <a:gd name="T10" fmla="*/ 1557 w 2268"/>
                    <a:gd name="T11" fmla="*/ 4007 h 4101"/>
                    <a:gd name="T12" fmla="*/ 1347 w 2268"/>
                    <a:gd name="T13" fmla="*/ 4070 h 4101"/>
                    <a:gd name="T14" fmla="*/ 1071 w 2268"/>
                    <a:gd name="T15" fmla="*/ 4085 h 4101"/>
                    <a:gd name="T16" fmla="*/ 624 w 2268"/>
                    <a:gd name="T17" fmla="*/ 3974 h 4101"/>
                    <a:gd name="T18" fmla="*/ 285 w 2268"/>
                    <a:gd name="T19" fmla="*/ 3743 h 4101"/>
                    <a:gd name="T20" fmla="*/ 72 w 2268"/>
                    <a:gd name="T21" fmla="*/ 3404 h 4101"/>
                    <a:gd name="T22" fmla="*/ 3 w 2268"/>
                    <a:gd name="T23" fmla="*/ 3032 h 4101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2268"/>
                    <a:gd name="T37" fmla="*/ 0 h 4101"/>
                    <a:gd name="T38" fmla="*/ 2268 w 2268"/>
                    <a:gd name="T39" fmla="*/ 4101 h 4101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2268" h="4101">
                      <a:moveTo>
                        <a:pt x="3" y="3032"/>
                      </a:moveTo>
                      <a:cubicBezTo>
                        <a:pt x="3" y="1352"/>
                        <a:pt x="6" y="0"/>
                        <a:pt x="6" y="0"/>
                      </a:cubicBezTo>
                      <a:cubicBezTo>
                        <a:pt x="6" y="0"/>
                        <a:pt x="1126" y="0"/>
                        <a:pt x="2246" y="0"/>
                      </a:cubicBezTo>
                      <a:cubicBezTo>
                        <a:pt x="2256" y="461"/>
                        <a:pt x="2268" y="2354"/>
                        <a:pt x="2244" y="2975"/>
                      </a:cubicBezTo>
                      <a:cubicBezTo>
                        <a:pt x="2235" y="3437"/>
                        <a:pt x="2154" y="3518"/>
                        <a:pt x="1965" y="3737"/>
                      </a:cubicBezTo>
                      <a:cubicBezTo>
                        <a:pt x="1776" y="3956"/>
                        <a:pt x="1659" y="3965"/>
                        <a:pt x="1557" y="4007"/>
                      </a:cubicBezTo>
                      <a:cubicBezTo>
                        <a:pt x="1455" y="4049"/>
                        <a:pt x="1428" y="4057"/>
                        <a:pt x="1347" y="4070"/>
                      </a:cubicBezTo>
                      <a:cubicBezTo>
                        <a:pt x="1266" y="4083"/>
                        <a:pt x="1191" y="4101"/>
                        <a:pt x="1071" y="4085"/>
                      </a:cubicBezTo>
                      <a:cubicBezTo>
                        <a:pt x="924" y="4082"/>
                        <a:pt x="771" y="4046"/>
                        <a:pt x="624" y="3974"/>
                      </a:cubicBezTo>
                      <a:cubicBezTo>
                        <a:pt x="477" y="3902"/>
                        <a:pt x="377" y="3838"/>
                        <a:pt x="285" y="3743"/>
                      </a:cubicBezTo>
                      <a:cubicBezTo>
                        <a:pt x="193" y="3648"/>
                        <a:pt x="119" y="3523"/>
                        <a:pt x="72" y="3404"/>
                      </a:cubicBezTo>
                      <a:cubicBezTo>
                        <a:pt x="25" y="3285"/>
                        <a:pt x="0" y="3116"/>
                        <a:pt x="3" y="3032"/>
                      </a:cubicBez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0" name="Oval 98"/>
                <p:cNvSpPr>
                  <a:spLocks noChangeArrowheads="1"/>
                </p:cNvSpPr>
                <p:nvPr/>
              </p:nvSpPr>
              <p:spPr bwMode="auto">
                <a:xfrm>
                  <a:off x="2820" y="1604"/>
                  <a:ext cx="104" cy="105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1" name="Rectangle 99"/>
                <p:cNvSpPr>
                  <a:spLocks noChangeArrowheads="1"/>
                </p:cNvSpPr>
                <p:nvPr/>
              </p:nvSpPr>
              <p:spPr bwMode="auto">
                <a:xfrm>
                  <a:off x="2826" y="1482"/>
                  <a:ext cx="92" cy="14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58" name="Line 100"/>
              <p:cNvSpPr>
                <a:spLocks noChangeShapeType="1"/>
              </p:cNvSpPr>
              <p:nvPr/>
            </p:nvSpPr>
            <p:spPr bwMode="auto">
              <a:xfrm flipV="1">
                <a:off x="1918" y="1692"/>
                <a:ext cx="935" cy="29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43" name="Group 101"/>
            <p:cNvGrpSpPr>
              <a:grpSpLocks/>
            </p:cNvGrpSpPr>
            <p:nvPr/>
          </p:nvGrpSpPr>
          <p:grpSpPr bwMode="auto">
            <a:xfrm>
              <a:off x="4405313" y="1296988"/>
              <a:ext cx="3924300" cy="1138237"/>
              <a:chOff x="2775" y="817"/>
              <a:chExt cx="2472" cy="717"/>
            </a:xfrm>
          </p:grpSpPr>
          <p:grpSp>
            <p:nvGrpSpPr>
              <p:cNvPr id="350" name="Group 102"/>
              <p:cNvGrpSpPr>
                <a:grpSpLocks/>
              </p:cNvGrpSpPr>
              <p:nvPr/>
            </p:nvGrpSpPr>
            <p:grpSpPr bwMode="auto">
              <a:xfrm>
                <a:off x="2775" y="1290"/>
                <a:ext cx="203" cy="188"/>
                <a:chOff x="2049" y="1707"/>
                <a:chExt cx="1680" cy="1556"/>
              </a:xfrm>
            </p:grpSpPr>
            <p:sp>
              <p:nvSpPr>
                <p:cNvPr id="353" name="Oval 103"/>
                <p:cNvSpPr>
                  <a:spLocks noChangeArrowheads="1"/>
                </p:cNvSpPr>
                <p:nvPr/>
              </p:nvSpPr>
              <p:spPr bwMode="auto">
                <a:xfrm>
                  <a:off x="2049" y="2051"/>
                  <a:ext cx="1680" cy="1212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4" name="Oval 104"/>
                <p:cNvSpPr>
                  <a:spLocks noChangeArrowheads="1"/>
                </p:cNvSpPr>
                <p:nvPr/>
              </p:nvSpPr>
              <p:spPr bwMode="auto">
                <a:xfrm>
                  <a:off x="2439" y="1805"/>
                  <a:ext cx="900" cy="1212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5" name="AutoShape 105"/>
                <p:cNvSpPr>
                  <a:spLocks noChangeArrowheads="1"/>
                </p:cNvSpPr>
                <p:nvPr/>
              </p:nvSpPr>
              <p:spPr bwMode="auto">
                <a:xfrm rot="-5400000">
                  <a:off x="2723" y="1752"/>
                  <a:ext cx="333" cy="243"/>
                </a:xfrm>
                <a:prstGeom prst="flowChartOnlineStorage">
                  <a:avLst/>
                </a:prstGeom>
                <a:solidFill>
                  <a:srgbClr val="FF0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51" name="Text Box 106"/>
              <p:cNvSpPr txBox="1">
                <a:spLocks noChangeArrowheads="1"/>
              </p:cNvSpPr>
              <p:nvPr/>
            </p:nvSpPr>
            <p:spPr bwMode="auto">
              <a:xfrm>
                <a:off x="3697" y="817"/>
                <a:ext cx="1550" cy="7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2000">
                    <a:ea typeface="ヒラギノ角ゴ Pro W3"/>
                  </a:rPr>
                  <a:t>Discharge Region</a:t>
                </a:r>
                <a:endParaRPr lang="en-GB" sz="2000">
                  <a:ea typeface="ヒラギノ角ゴ Pro W3"/>
                </a:endParaRPr>
              </a:p>
            </p:txBody>
          </p:sp>
          <p:sp>
            <p:nvSpPr>
              <p:cNvPr id="352" name="Line 107"/>
              <p:cNvSpPr>
                <a:spLocks noChangeShapeType="1"/>
              </p:cNvSpPr>
              <p:nvPr/>
            </p:nvSpPr>
            <p:spPr bwMode="auto">
              <a:xfrm flipH="1">
                <a:off x="2873" y="999"/>
                <a:ext cx="888" cy="40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344" name="Group 108"/>
            <p:cNvGrpSpPr>
              <a:grpSpLocks/>
            </p:cNvGrpSpPr>
            <p:nvPr/>
          </p:nvGrpSpPr>
          <p:grpSpPr bwMode="auto">
            <a:xfrm>
              <a:off x="4241800" y="541338"/>
              <a:ext cx="4246563" cy="1284287"/>
              <a:chOff x="2672" y="341"/>
              <a:chExt cx="2675" cy="809"/>
            </a:xfrm>
          </p:grpSpPr>
          <p:sp>
            <p:nvSpPr>
              <p:cNvPr id="345" name="Text Box 109"/>
              <p:cNvSpPr txBox="1">
                <a:spLocks noChangeArrowheads="1"/>
              </p:cNvSpPr>
              <p:nvPr/>
            </p:nvSpPr>
            <p:spPr bwMode="auto">
              <a:xfrm>
                <a:off x="3478" y="341"/>
                <a:ext cx="1869" cy="7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2000">
                    <a:ea typeface="ヒラギノ角ゴ Pro W3"/>
                  </a:rPr>
                  <a:t>Extraction Electrode</a:t>
                </a:r>
                <a:endParaRPr lang="en-GB" sz="2000">
                  <a:ea typeface="ヒラギノ角ゴ Pro W3"/>
                </a:endParaRPr>
              </a:p>
            </p:txBody>
          </p:sp>
          <p:sp>
            <p:nvSpPr>
              <p:cNvPr id="346" name="Line 110"/>
              <p:cNvSpPr>
                <a:spLocks noChangeShapeType="1"/>
              </p:cNvSpPr>
              <p:nvPr/>
            </p:nvSpPr>
            <p:spPr bwMode="auto">
              <a:xfrm flipH="1">
                <a:off x="3135" y="550"/>
                <a:ext cx="477" cy="27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347" name="Group 111"/>
              <p:cNvGrpSpPr>
                <a:grpSpLocks/>
              </p:cNvGrpSpPr>
              <p:nvPr/>
            </p:nvGrpSpPr>
            <p:grpSpPr bwMode="auto">
              <a:xfrm>
                <a:off x="2672" y="726"/>
                <a:ext cx="411" cy="424"/>
                <a:chOff x="2672" y="726"/>
                <a:chExt cx="411" cy="424"/>
              </a:xfrm>
            </p:grpSpPr>
            <p:sp>
              <p:nvSpPr>
                <p:cNvPr id="348" name="Freeform 112"/>
                <p:cNvSpPr>
                  <a:spLocks/>
                </p:cNvSpPr>
                <p:nvPr/>
              </p:nvSpPr>
              <p:spPr bwMode="auto">
                <a:xfrm>
                  <a:off x="2921" y="726"/>
                  <a:ext cx="162" cy="424"/>
                </a:xfrm>
                <a:custGeom>
                  <a:avLst/>
                  <a:gdLst>
                    <a:gd name="T0" fmla="*/ 126 w 174"/>
                    <a:gd name="T1" fmla="*/ 0 h 456"/>
                    <a:gd name="T2" fmla="*/ 174 w 174"/>
                    <a:gd name="T3" fmla="*/ 0 h 456"/>
                    <a:gd name="T4" fmla="*/ 174 w 174"/>
                    <a:gd name="T5" fmla="*/ 252 h 456"/>
                    <a:gd name="T6" fmla="*/ 42 w 174"/>
                    <a:gd name="T7" fmla="*/ 456 h 456"/>
                    <a:gd name="T8" fmla="*/ 0 w 174"/>
                    <a:gd name="T9" fmla="*/ 456 h 456"/>
                    <a:gd name="T10" fmla="*/ 126 w 174"/>
                    <a:gd name="T11" fmla="*/ 252 h 456"/>
                    <a:gd name="T12" fmla="*/ 126 w 174"/>
                    <a:gd name="T13" fmla="*/ 0 h 45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74"/>
                    <a:gd name="T22" fmla="*/ 0 h 456"/>
                    <a:gd name="T23" fmla="*/ 174 w 174"/>
                    <a:gd name="T24" fmla="*/ 456 h 45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74" h="456">
                      <a:moveTo>
                        <a:pt x="126" y="0"/>
                      </a:moveTo>
                      <a:lnTo>
                        <a:pt x="174" y="0"/>
                      </a:lnTo>
                      <a:lnTo>
                        <a:pt x="174" y="252"/>
                      </a:lnTo>
                      <a:lnTo>
                        <a:pt x="42" y="456"/>
                      </a:lnTo>
                      <a:lnTo>
                        <a:pt x="0" y="456"/>
                      </a:lnTo>
                      <a:lnTo>
                        <a:pt x="126" y="252"/>
                      </a:lnTo>
                      <a:lnTo>
                        <a:pt x="126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49" name="Freeform 113"/>
                <p:cNvSpPr>
                  <a:spLocks/>
                </p:cNvSpPr>
                <p:nvPr/>
              </p:nvSpPr>
              <p:spPr bwMode="auto">
                <a:xfrm flipH="1">
                  <a:off x="2672" y="726"/>
                  <a:ext cx="162" cy="424"/>
                </a:xfrm>
                <a:custGeom>
                  <a:avLst/>
                  <a:gdLst>
                    <a:gd name="T0" fmla="*/ 126 w 174"/>
                    <a:gd name="T1" fmla="*/ 0 h 456"/>
                    <a:gd name="T2" fmla="*/ 174 w 174"/>
                    <a:gd name="T3" fmla="*/ 0 h 456"/>
                    <a:gd name="T4" fmla="*/ 174 w 174"/>
                    <a:gd name="T5" fmla="*/ 252 h 456"/>
                    <a:gd name="T6" fmla="*/ 42 w 174"/>
                    <a:gd name="T7" fmla="*/ 456 h 456"/>
                    <a:gd name="T8" fmla="*/ 0 w 174"/>
                    <a:gd name="T9" fmla="*/ 456 h 456"/>
                    <a:gd name="T10" fmla="*/ 126 w 174"/>
                    <a:gd name="T11" fmla="*/ 252 h 456"/>
                    <a:gd name="T12" fmla="*/ 126 w 174"/>
                    <a:gd name="T13" fmla="*/ 0 h 45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74"/>
                    <a:gd name="T22" fmla="*/ 0 h 456"/>
                    <a:gd name="T23" fmla="*/ 174 w 174"/>
                    <a:gd name="T24" fmla="*/ 456 h 45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74" h="456">
                      <a:moveTo>
                        <a:pt x="126" y="0"/>
                      </a:moveTo>
                      <a:lnTo>
                        <a:pt x="174" y="0"/>
                      </a:lnTo>
                      <a:lnTo>
                        <a:pt x="174" y="252"/>
                      </a:lnTo>
                      <a:lnTo>
                        <a:pt x="42" y="456"/>
                      </a:lnTo>
                      <a:lnTo>
                        <a:pt x="0" y="456"/>
                      </a:lnTo>
                      <a:lnTo>
                        <a:pt x="126" y="252"/>
                      </a:lnTo>
                      <a:lnTo>
                        <a:pt x="126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430" name="Text Box 92"/>
          <p:cNvSpPr txBox="1">
            <a:spLocks noChangeArrowheads="1"/>
          </p:cNvSpPr>
          <p:nvPr/>
        </p:nvSpPr>
        <p:spPr bwMode="auto">
          <a:xfrm>
            <a:off x="1539099" y="4443513"/>
            <a:ext cx="1979613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dirty="0">
                <a:ea typeface="ヒラギノ角ゴ Pro W3"/>
              </a:rPr>
              <a:t>Cathode</a:t>
            </a:r>
            <a:endParaRPr lang="en-GB" sz="2000" dirty="0">
              <a:ea typeface="ヒラギノ角ゴ Pro W3"/>
            </a:endParaRPr>
          </a:p>
        </p:txBody>
      </p:sp>
      <p:sp>
        <p:nvSpPr>
          <p:cNvPr id="431" name="Text Box 95"/>
          <p:cNvSpPr txBox="1">
            <a:spLocks noChangeArrowheads="1"/>
          </p:cNvSpPr>
          <p:nvPr/>
        </p:nvSpPr>
        <p:spPr bwMode="auto">
          <a:xfrm>
            <a:off x="923149" y="3714851"/>
            <a:ext cx="27209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>
                <a:ea typeface="ヒラギノ角ゴ Pro W3"/>
              </a:rPr>
              <a:t>Hollow Anode</a:t>
            </a:r>
            <a:endParaRPr lang="en-GB" sz="2000">
              <a:ea typeface="ヒラギノ角ゴ Pro W3"/>
            </a:endParaRPr>
          </a:p>
        </p:txBody>
      </p:sp>
      <p:sp>
        <p:nvSpPr>
          <p:cNvPr id="432" name="TextBox 431"/>
          <p:cNvSpPr txBox="1"/>
          <p:nvPr/>
        </p:nvSpPr>
        <p:spPr>
          <a:xfrm>
            <a:off x="202815" y="6409255"/>
            <a:ext cx="267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Courtesy of D. Faircloth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46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spect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Penning source IV</a:t>
            </a:r>
            <a:endParaRPr lang="en-US" dirty="0"/>
          </a:p>
        </p:txBody>
      </p:sp>
      <p:sp>
        <p:nvSpPr>
          <p:cNvPr id="432" name="TextBox 431"/>
          <p:cNvSpPr txBox="1"/>
          <p:nvPr/>
        </p:nvSpPr>
        <p:spPr>
          <a:xfrm>
            <a:off x="202815" y="6409255"/>
            <a:ext cx="267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Courtesy of D. Faircloth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95" name="Picture 2" descr="Source from above no ap plat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397" y="1724025"/>
            <a:ext cx="3838667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0" name="Picture 2" descr="Source from above with ext elec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6624" y="1724025"/>
            <a:ext cx="3840176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47397" y="5092700"/>
            <a:ext cx="3838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source open</a:t>
            </a:r>
            <a:endParaRPr lang="en-US" sz="2800" dirty="0"/>
          </a:p>
        </p:txBody>
      </p:sp>
      <p:sp>
        <p:nvSpPr>
          <p:cNvPr id="122" name="TextBox 121"/>
          <p:cNvSpPr txBox="1"/>
          <p:nvPr/>
        </p:nvSpPr>
        <p:spPr>
          <a:xfrm>
            <a:off x="4848133" y="5092700"/>
            <a:ext cx="3838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extraction installed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2082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RF driven H</a:t>
            </a:r>
            <a:r>
              <a:rPr lang="en-US" baseline="30000" dirty="0" smtClean="0"/>
              <a:t>-</a:t>
            </a:r>
            <a:r>
              <a:rPr lang="en-US" dirty="0" smtClean="0"/>
              <a:t>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12917"/>
            <a:ext cx="8229600" cy="5603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Location: </a:t>
            </a:r>
            <a:r>
              <a:rPr lang="en-US" sz="2400" smtClean="0"/>
              <a:t>CERN Linac4 </a:t>
            </a:r>
            <a:endParaRPr lang="en-US" sz="2400" dirty="0"/>
          </a:p>
        </p:txBody>
      </p:sp>
      <p:pic>
        <p:nvPicPr>
          <p:cNvPr id="5" name="Picture 4" descr="h-foto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1500" y="1643061"/>
            <a:ext cx="5461001" cy="40957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4218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</a:t>
            </a:r>
            <a:r>
              <a:rPr lang="en-US" baseline="30000" dirty="0" smtClean="0"/>
              <a:t>-</a:t>
            </a:r>
            <a:r>
              <a:rPr lang="en-US" dirty="0" smtClean="0"/>
              <a:t> source II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765" y="1646236"/>
            <a:ext cx="5167337" cy="5017942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2200" dirty="0" smtClean="0"/>
              <a:t>RF driven ion sources were developed in the late 1940s, negative ion sources were developed according to requirements</a:t>
            </a:r>
          </a:p>
          <a:p>
            <a:pPr>
              <a:lnSpc>
                <a:spcPct val="110000"/>
              </a:lnSpc>
            </a:pPr>
            <a:r>
              <a:rPr lang="en-US" sz="2200" dirty="0" smtClean="0"/>
              <a:t>H</a:t>
            </a:r>
            <a:r>
              <a:rPr lang="en-US" sz="2200" baseline="30000" dirty="0" smtClean="0"/>
              <a:t>-</a:t>
            </a:r>
            <a:r>
              <a:rPr lang="en-US" sz="2200" dirty="0" smtClean="0"/>
              <a:t> is created in the volume process</a:t>
            </a:r>
          </a:p>
          <a:p>
            <a:pPr>
              <a:lnSpc>
                <a:spcPct val="110000"/>
              </a:lnSpc>
            </a:pPr>
            <a:r>
              <a:rPr lang="en-US" sz="2200" dirty="0" smtClean="0"/>
              <a:t>The RF power is coupled inductively into the plasma</a:t>
            </a:r>
          </a:p>
          <a:p>
            <a:pPr>
              <a:lnSpc>
                <a:spcPct val="110000"/>
              </a:lnSpc>
            </a:pPr>
            <a:r>
              <a:rPr lang="en-US" sz="2200" dirty="0" smtClean="0"/>
              <a:t>The plasma region separated by a magnetic filter into two regions of different electron temperature</a:t>
            </a:r>
          </a:p>
          <a:p>
            <a:pPr>
              <a:lnSpc>
                <a:spcPct val="110000"/>
              </a:lnSpc>
            </a:pPr>
            <a:r>
              <a:rPr lang="en-US" sz="2200" dirty="0" smtClean="0"/>
              <a:t>The plasma is confined by a magnetic cusp structure</a:t>
            </a:r>
          </a:p>
        </p:txBody>
      </p:sp>
      <p:pic>
        <p:nvPicPr>
          <p:cNvPr id="5" name="Picture 1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0448" y="1844184"/>
            <a:ext cx="3267080" cy="23786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9145" y="4388284"/>
            <a:ext cx="2767655" cy="21262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Oval 6"/>
          <p:cNvSpPr/>
          <p:nvPr/>
        </p:nvSpPr>
        <p:spPr>
          <a:xfrm>
            <a:off x="7150607" y="2749551"/>
            <a:ext cx="392685" cy="633602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953250" y="2632929"/>
            <a:ext cx="412750" cy="802421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470528" y="3055720"/>
            <a:ext cx="717718" cy="283635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511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7" grpId="1" animBg="1"/>
      <p:bldP spid="10" grpId="0" animBg="1"/>
      <p:bldP spid="10" grpId="1" animBg="1"/>
      <p:bldP spid="11" grpId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</a:t>
            </a:r>
            <a:r>
              <a:rPr lang="en-US" baseline="30000" dirty="0" smtClean="0"/>
              <a:t>-</a:t>
            </a:r>
            <a:r>
              <a:rPr lang="en-US" dirty="0" smtClean="0"/>
              <a:t> source III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765" y="1646236"/>
            <a:ext cx="5167337" cy="5017942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2200" dirty="0" smtClean="0"/>
              <a:t>The ignition of the plasma is supported by an electron gun</a:t>
            </a:r>
          </a:p>
          <a:p>
            <a:pPr>
              <a:lnSpc>
                <a:spcPct val="110000"/>
              </a:lnSpc>
            </a:pPr>
            <a:r>
              <a:rPr lang="en-US" sz="2200" dirty="0" smtClean="0"/>
              <a:t>The co-extracted electrons are removed in an spectrometer</a:t>
            </a:r>
          </a:p>
          <a:p>
            <a:pPr>
              <a:lnSpc>
                <a:spcPct val="110000"/>
              </a:lnSpc>
            </a:pPr>
            <a:r>
              <a:rPr lang="en-US" sz="2200" dirty="0" smtClean="0"/>
              <a:t>Delivers pulsed high currents of H</a:t>
            </a:r>
            <a:r>
              <a:rPr lang="en-US" sz="2200" baseline="30000" dirty="0" smtClean="0"/>
              <a:t>-</a:t>
            </a:r>
          </a:p>
          <a:p>
            <a:pPr>
              <a:lnSpc>
                <a:spcPct val="110000"/>
              </a:lnSpc>
            </a:pPr>
            <a:r>
              <a:rPr lang="en-US" sz="2200" dirty="0" smtClean="0"/>
              <a:t>Cesium free and no antenna or filament in the plasma 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200" dirty="0" smtClean="0">
                <a:sym typeface="Wingdings"/>
              </a:rPr>
              <a:t> </a:t>
            </a:r>
            <a:r>
              <a:rPr lang="en-US" sz="2200" dirty="0" smtClean="0"/>
              <a:t>high reliability</a:t>
            </a:r>
          </a:p>
          <a:p>
            <a:pPr>
              <a:lnSpc>
                <a:spcPct val="110000"/>
              </a:lnSpc>
            </a:pPr>
            <a:r>
              <a:rPr lang="en-US" sz="2200" dirty="0" smtClean="0"/>
              <a:t>The use of cesium does reduce the number of co-extracted electrons and increase the ion current</a:t>
            </a:r>
            <a:endParaRPr lang="en-US" sz="2200" dirty="0"/>
          </a:p>
        </p:txBody>
      </p:sp>
      <p:pic>
        <p:nvPicPr>
          <p:cNvPr id="5" name="Picture 1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0448" y="1844184"/>
            <a:ext cx="3267080" cy="23786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Oval 7"/>
          <p:cNvSpPr/>
          <p:nvPr/>
        </p:nvSpPr>
        <p:spPr>
          <a:xfrm>
            <a:off x="7448550" y="2692400"/>
            <a:ext cx="558800" cy="125730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343650" y="2552700"/>
            <a:ext cx="484969" cy="62814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192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  <p:bldP spid="8" grpId="1" animBg="1"/>
      <p:bldP spid="9" grpId="0" animBg="1"/>
      <p:bldP spid="9" grpId="1" animBg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Secondary beams</a:t>
            </a:r>
            <a:br>
              <a:rPr lang="en-US" dirty="0" smtClean="0"/>
            </a:br>
            <a:r>
              <a:rPr lang="en-US" sz="3600" dirty="0" smtClean="0"/>
              <a:t>Target ion sources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5102226" cy="501627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Part of isotope online separators (e.g. CERN ISOLDE)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Ionizing the material coming from the target (creating a singly charged ion beam)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Ionization done  by different methods, adapted to the isotope (surface ionization, plasma ionization, laser ionization…)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Special design needed due to high radiation environment </a:t>
            </a:r>
          </a:p>
          <a:p>
            <a:endParaRPr lang="en-US" dirty="0"/>
          </a:p>
        </p:txBody>
      </p:sp>
      <p:pic>
        <p:nvPicPr>
          <p:cNvPr id="5" name="Picture 4" descr="isolde-target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6977" y="1264037"/>
            <a:ext cx="1909957" cy="2932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7404067X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49559" y="4306635"/>
            <a:ext cx="3127375" cy="2355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87331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Secondary beams</a:t>
            </a:r>
            <a:br>
              <a:rPr lang="en-US" dirty="0" smtClean="0"/>
            </a:br>
            <a:r>
              <a:rPr lang="en-US" sz="3600" dirty="0" smtClean="0"/>
              <a:t>Charge breeder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46236"/>
            <a:ext cx="8496651" cy="3386139"/>
          </a:xfrm>
        </p:spPr>
        <p:txBody>
          <a:bodyPr>
            <a:noAutofit/>
          </a:bodyPr>
          <a:lstStyle/>
          <a:p>
            <a:r>
              <a:rPr lang="en-US" sz="2200" dirty="0" smtClean="0"/>
              <a:t>Breed singly charged (radioactive) ions to higher charge states </a:t>
            </a:r>
            <a:br>
              <a:rPr lang="en-US" sz="2200" dirty="0" smtClean="0"/>
            </a:br>
            <a:r>
              <a:rPr lang="en-US" sz="2200" dirty="0" smtClean="0"/>
              <a:t>(1+ -&gt; n+)</a:t>
            </a:r>
          </a:p>
          <a:p>
            <a:r>
              <a:rPr lang="en-US" sz="2200" dirty="0" smtClean="0"/>
              <a:t>Post-accelerator can be more compact and efficient for n+ ions</a:t>
            </a:r>
          </a:p>
          <a:p>
            <a:r>
              <a:rPr lang="en-US" sz="2200" dirty="0" smtClean="0"/>
              <a:t>Source has to </a:t>
            </a:r>
            <a:r>
              <a:rPr lang="en-US" sz="2200" dirty="0" smtClean="0">
                <a:solidFill>
                  <a:schemeClr val="accent1"/>
                </a:solidFill>
              </a:rPr>
              <a:t>accumulate</a:t>
            </a:r>
            <a:r>
              <a:rPr lang="en-US" sz="2200" dirty="0" smtClean="0"/>
              <a:t> a (continuous) current of singly charged ions, </a:t>
            </a:r>
            <a:r>
              <a:rPr lang="en-US" sz="2200" dirty="0" smtClean="0">
                <a:solidFill>
                  <a:srgbClr val="4F81BD"/>
                </a:solidFill>
              </a:rPr>
              <a:t>breed it</a:t>
            </a:r>
            <a:r>
              <a:rPr lang="en-US" sz="2200" dirty="0" smtClean="0"/>
              <a:t> to higher charge states and and </a:t>
            </a:r>
            <a:r>
              <a:rPr lang="en-US" sz="2200" dirty="0" smtClean="0">
                <a:solidFill>
                  <a:srgbClr val="4F81BD"/>
                </a:solidFill>
              </a:rPr>
              <a:t>release</a:t>
            </a:r>
            <a:r>
              <a:rPr lang="en-US" sz="2200" dirty="0" smtClean="0"/>
              <a:t> them in a pulse</a:t>
            </a:r>
          </a:p>
          <a:p>
            <a:r>
              <a:rPr lang="en-US" sz="2200" dirty="0" smtClean="0"/>
              <a:t>For radioactive beams the breeding efficiency is very important (ionization time, ionization efficiency)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2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0782" y="4848864"/>
            <a:ext cx="3513068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57199" y="4592917"/>
            <a:ext cx="4648290" cy="2055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 typeface="Arial"/>
              <a:buChar char="•"/>
            </a:pPr>
            <a:r>
              <a:rPr lang="en-US" sz="2200" dirty="0"/>
              <a:t>Source types used: ECRIS, EBIS</a:t>
            </a:r>
          </a:p>
          <a:p>
            <a:pPr marL="342900" indent="-342900">
              <a:lnSpc>
                <a:spcPct val="120000"/>
              </a:lnSpc>
              <a:buFont typeface="Arial"/>
              <a:buChar char="•"/>
            </a:pPr>
            <a:r>
              <a:rPr lang="en-US" sz="2200" dirty="0"/>
              <a:t>Source needs to be adapted for the injection of singly charged ions</a:t>
            </a:r>
          </a:p>
          <a:p>
            <a:pPr marL="342900" indent="-342900">
              <a:buFont typeface="Arial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628308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allAtOnce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Engineering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49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ean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clean-template.potx</Template>
  <TotalTime>0</TotalTime>
  <Words>4037</Words>
  <Application>Microsoft Macintosh PowerPoint</Application>
  <PresentationFormat>Bildschirmpräsentation (4:3)</PresentationFormat>
  <Paragraphs>820</Paragraphs>
  <Slides>127</Slides>
  <Notes>127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127</vt:i4>
      </vt:variant>
    </vt:vector>
  </HeadingPairs>
  <TitlesOfParts>
    <vt:vector size="136" baseType="lpstr">
      <vt:lpstr>Arial</vt:lpstr>
      <vt:lpstr>Calibri</vt:lpstr>
      <vt:lpstr>Lucida Grande</vt:lpstr>
      <vt:lpstr>ＭＳ ゴシック</vt:lpstr>
      <vt:lpstr>Times</vt:lpstr>
      <vt:lpstr>Wingdings</vt:lpstr>
      <vt:lpstr>ヒラギノ角ゴ Pro W3</vt:lpstr>
      <vt:lpstr>clean-template</vt:lpstr>
      <vt:lpstr>Equation</vt:lpstr>
      <vt:lpstr>Ion source physics  and technology</vt:lpstr>
      <vt:lpstr>INtroduction</vt:lpstr>
      <vt:lpstr>What is an ion source?</vt:lpstr>
      <vt:lpstr>What is an ion source?</vt:lpstr>
      <vt:lpstr>What is an ion source?</vt:lpstr>
      <vt:lpstr>What is an ion source?</vt:lpstr>
      <vt:lpstr>Why we have to create a  charged particle beam?</vt:lpstr>
      <vt:lpstr>What does it mean  “to create a particle beam”?</vt:lpstr>
      <vt:lpstr>Classification of ion sources</vt:lpstr>
      <vt:lpstr>Classification by ion generation mechanism</vt:lpstr>
      <vt:lpstr>Classification by particle type</vt:lpstr>
      <vt:lpstr>Classification by application</vt:lpstr>
      <vt:lpstr>Some ion source types</vt:lpstr>
      <vt:lpstr>Why do we have to speak  about ion sources?</vt:lpstr>
      <vt:lpstr>What will this lecture provide?</vt:lpstr>
      <vt:lpstr>What can this lecture not provide?</vt:lpstr>
      <vt:lpstr>Structure of this lecture</vt:lpstr>
      <vt:lpstr>Atomic physics</vt:lpstr>
      <vt:lpstr>Basic differential equation concerning the ion production process - Rate equation</vt:lpstr>
      <vt:lpstr>Basic differential equation concerning the ion production process - Rate equation</vt:lpstr>
      <vt:lpstr>More precise example</vt:lpstr>
      <vt:lpstr>Golovanivskii plot</vt:lpstr>
      <vt:lpstr>Main atomic processes</vt:lpstr>
      <vt:lpstr>Electron impact ionization</vt:lpstr>
      <vt:lpstr>Radiative recombination</vt:lpstr>
      <vt:lpstr>Charge exchange</vt:lpstr>
      <vt:lpstr>Other processes I</vt:lpstr>
      <vt:lpstr>Other processes II</vt:lpstr>
      <vt:lpstr>Other processes III</vt:lpstr>
      <vt:lpstr>H- production I</vt:lpstr>
      <vt:lpstr>H- production II</vt:lpstr>
      <vt:lpstr>Plasma physics</vt:lpstr>
      <vt:lpstr>What is a plasma?</vt:lpstr>
      <vt:lpstr>What is quasi neutrality?</vt:lpstr>
      <vt:lpstr>What is collective behavior?</vt:lpstr>
      <vt:lpstr>PowerPoint-Präsentation</vt:lpstr>
      <vt:lpstr>Plasma map</vt:lpstr>
      <vt:lpstr>Basic plasma parameters</vt:lpstr>
      <vt:lpstr>Basic plasma parameters II</vt:lpstr>
      <vt:lpstr>Basic plasma parameters III</vt:lpstr>
      <vt:lpstr>Basic plasma parameters IV</vt:lpstr>
      <vt:lpstr>Single particle motion</vt:lpstr>
      <vt:lpstr>Single particle motion II</vt:lpstr>
      <vt:lpstr>Diffusion</vt:lpstr>
      <vt:lpstr>Diffusion II</vt:lpstr>
      <vt:lpstr>Multi particle model</vt:lpstr>
      <vt:lpstr>Plasma-wall interaction</vt:lpstr>
      <vt:lpstr>Plasma heating</vt:lpstr>
      <vt:lpstr>Microwave plasma heating</vt:lpstr>
      <vt:lpstr>Plasma confinement</vt:lpstr>
      <vt:lpstr>Plasma confinement II</vt:lpstr>
      <vt:lpstr>Plasma losses</vt:lpstr>
      <vt:lpstr>Ion source physics  and technology</vt:lpstr>
      <vt:lpstr>Structure of this lecture</vt:lpstr>
      <vt:lpstr>Source physics</vt:lpstr>
      <vt:lpstr>Generalized source model</vt:lpstr>
      <vt:lpstr>Generalized source model Ion container and production region</vt:lpstr>
      <vt:lpstr>The Electron Cyclotron Resonance Ion Source (ECRIS)</vt:lpstr>
      <vt:lpstr>The ECRIS II</vt:lpstr>
      <vt:lpstr>The ECRIS III</vt:lpstr>
      <vt:lpstr>The ECRIS IV</vt:lpstr>
      <vt:lpstr>Material input</vt:lpstr>
      <vt:lpstr>Material input - solids</vt:lpstr>
      <vt:lpstr>Material input – solids II</vt:lpstr>
      <vt:lpstr>Operation modes</vt:lpstr>
      <vt:lpstr>Operation modes II</vt:lpstr>
      <vt:lpstr>Afterglow</vt:lpstr>
      <vt:lpstr>Afterglow II</vt:lpstr>
      <vt:lpstr>Extraction</vt:lpstr>
      <vt:lpstr>Extraction II</vt:lpstr>
      <vt:lpstr>Child-Langmuir law </vt:lpstr>
      <vt:lpstr>Child-Langmuir law II </vt:lpstr>
      <vt:lpstr>Extraction system</vt:lpstr>
      <vt:lpstr>Extraction system II</vt:lpstr>
      <vt:lpstr>Emittance</vt:lpstr>
      <vt:lpstr>Emittance II</vt:lpstr>
      <vt:lpstr>H- extraction</vt:lpstr>
      <vt:lpstr>Plasma diagnostics</vt:lpstr>
      <vt:lpstr>Beam diagnostics</vt:lpstr>
      <vt:lpstr>Other source types</vt:lpstr>
      <vt:lpstr>There are small sources</vt:lpstr>
      <vt:lpstr>There are big sources</vt:lpstr>
      <vt:lpstr>There are sources for any purpose</vt:lpstr>
      <vt:lpstr>The Electron Beam Ion Source (EBIS)</vt:lpstr>
      <vt:lpstr>The EBIS II</vt:lpstr>
      <vt:lpstr>The EBIS III</vt:lpstr>
      <vt:lpstr>The Duoplasmatron</vt:lpstr>
      <vt:lpstr>The Duoplasmatron II</vt:lpstr>
      <vt:lpstr>The Duoplasmatron III</vt:lpstr>
      <vt:lpstr>The Penning ion source</vt:lpstr>
      <vt:lpstr>Penning source II</vt:lpstr>
      <vt:lpstr>Penning source III</vt:lpstr>
      <vt:lpstr>Penning source IV</vt:lpstr>
      <vt:lpstr>The RF driven H- source</vt:lpstr>
      <vt:lpstr>The H- source II</vt:lpstr>
      <vt:lpstr>The H- source III</vt:lpstr>
      <vt:lpstr>Secondary beams Target ion sources</vt:lpstr>
      <vt:lpstr>Secondary beams Charge breeder</vt:lpstr>
      <vt:lpstr>Engineering</vt:lpstr>
      <vt:lpstr>Vacuum I</vt:lpstr>
      <vt:lpstr>Vacuum II</vt:lpstr>
      <vt:lpstr>Vacuum III</vt:lpstr>
      <vt:lpstr>Vacuum IV</vt:lpstr>
      <vt:lpstr>High voltage I</vt:lpstr>
      <vt:lpstr>High voltage II</vt:lpstr>
      <vt:lpstr>High voltage III</vt:lpstr>
      <vt:lpstr>High voltage IV</vt:lpstr>
      <vt:lpstr>High voltage V</vt:lpstr>
      <vt:lpstr>Microwaves I</vt:lpstr>
      <vt:lpstr>Microwaves II</vt:lpstr>
      <vt:lpstr>Microwaves III</vt:lpstr>
      <vt:lpstr>Cooling I</vt:lpstr>
      <vt:lpstr>Cooling II</vt:lpstr>
      <vt:lpstr>Cooling III</vt:lpstr>
      <vt:lpstr>Control system I</vt:lpstr>
      <vt:lpstr>Control system II</vt:lpstr>
      <vt:lpstr>Control system III</vt:lpstr>
      <vt:lpstr>Interlock system</vt:lpstr>
      <vt:lpstr>Safety issues I</vt:lpstr>
      <vt:lpstr>Safety issues II</vt:lpstr>
      <vt:lpstr>Safety issues III</vt:lpstr>
      <vt:lpstr>Safety issues IV</vt:lpstr>
      <vt:lpstr>Schedule</vt:lpstr>
      <vt:lpstr>Conclusion</vt:lpstr>
      <vt:lpstr>Summary</vt:lpstr>
      <vt:lpstr>Bibliography</vt:lpstr>
      <vt:lpstr>PowerPoint-Präsentation</vt:lpstr>
    </vt:vector>
  </TitlesOfParts>
  <Manager/>
  <Company>CERN</Company>
  <LinksUpToDate>false</LinksUpToDate>
  <SharedDoc>false</SharedDoc>
  <HyperlinkBase/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Detlef Küchler</dc:creator>
  <cp:keywords/>
  <dc:description/>
  <cp:lastModifiedBy>Detlef Kuechler</cp:lastModifiedBy>
  <cp:revision>120</cp:revision>
  <cp:lastPrinted>2016-06-09T07:00:18Z</cp:lastPrinted>
  <dcterms:created xsi:type="dcterms:W3CDTF">2013-07-30T13:22:36Z</dcterms:created>
  <dcterms:modified xsi:type="dcterms:W3CDTF">2016-06-22T07:48:47Z</dcterms:modified>
  <cp:category>akademic lecture</cp:category>
</cp:coreProperties>
</file>