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sldIdLst>
    <p:sldId id="256" r:id="rId2"/>
    <p:sldId id="271" r:id="rId3"/>
    <p:sldId id="267" r:id="rId4"/>
    <p:sldId id="270" r:id="rId5"/>
    <p:sldId id="272" r:id="rId6"/>
    <p:sldId id="268" r:id="rId7"/>
    <p:sldId id="273" r:id="rId8"/>
    <p:sldId id="274" r:id="rId9"/>
    <p:sldId id="275" r:id="rId10"/>
    <p:sldId id="269" r:id="rId11"/>
    <p:sldId id="276" r:id="rId12"/>
    <p:sldId id="277" r:id="rId13"/>
    <p:sldId id="278" r:id="rId14"/>
    <p:sldId id="279" r:id="rId15"/>
  </p:sldIdLst>
  <p:sldSz cx="9144000" cy="5143500" type="screen16x9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364E6A"/>
    <a:srgbClr val="151773"/>
    <a:srgbClr val="0B387C"/>
    <a:srgbClr val="104282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847" autoAdjust="0"/>
    <p:restoredTop sz="94660"/>
  </p:normalViewPr>
  <p:slideViewPr>
    <p:cSldViewPr snapToGrid="0" snapToObjects="1">
      <p:cViewPr varScale="1">
        <p:scale>
          <a:sx n="156" d="100"/>
          <a:sy n="156" d="100"/>
        </p:scale>
        <p:origin x="162" y="456"/>
      </p:cViewPr>
      <p:guideLst>
        <p:guide orient="horz" pos="1620"/>
        <p:guide pos="2896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15/11/2016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9946" y="3097658"/>
            <a:ext cx="8226854" cy="705332"/>
          </a:xfrm>
        </p:spPr>
        <p:txBody>
          <a:bodyPr/>
          <a:lstStyle>
            <a:lvl1pPr algn="l">
              <a:defRPr baseline="0"/>
            </a:lvl1pPr>
          </a:lstStyle>
          <a:p>
            <a:r>
              <a:rPr kumimoji="0" lang="en-US" dirty="0" smtClean="0"/>
              <a:t>Title presentation (in English)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24.11.2015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3976381"/>
            <a:ext cx="3960891" cy="314740"/>
          </a:xfrm>
        </p:spPr>
        <p:txBody>
          <a:bodyPr lIns="45720" tIns="0" rIns="45720" bIns="0" anchor="b">
            <a:noAutofit/>
          </a:bodyPr>
          <a:lstStyle>
            <a:lvl1pPr marL="0" indent="0" algn="l">
              <a:buNone/>
              <a:defRPr sz="1800" baseline="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Title presentation in French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459946" y="542797"/>
            <a:ext cx="8226854" cy="2381471"/>
          </a:xfrm>
        </p:spPr>
        <p:txBody>
          <a:bodyPr/>
          <a:lstStyle>
            <a:lvl1pPr marL="36576" indent="0">
              <a:buNone/>
              <a:defRPr baseline="0"/>
            </a:lvl1pPr>
          </a:lstStyle>
          <a:p>
            <a:r>
              <a:rPr lang="fr-FR" dirty="0" err="1" smtClean="0"/>
              <a:t>Space</a:t>
            </a:r>
            <a:r>
              <a:rPr lang="fr-FR" dirty="0" smtClean="0"/>
              <a:t> for </a:t>
            </a:r>
            <a:r>
              <a:rPr lang="fr-FR" dirty="0" err="1" smtClean="0"/>
              <a:t>picture</a:t>
            </a:r>
            <a:r>
              <a:rPr lang="fr-FR" dirty="0" smtClean="0"/>
              <a:t> (</a:t>
            </a:r>
            <a:r>
              <a:rPr lang="fr-FR" dirty="0" err="1" smtClean="0"/>
              <a:t>optional</a:t>
            </a:r>
            <a:r>
              <a:rPr lang="fr-FR" dirty="0" smtClean="0"/>
              <a:t>) </a:t>
            </a:r>
          </a:p>
          <a:p>
            <a:pPr lvl="1"/>
            <a:r>
              <a:rPr lang="fr-FR" dirty="0" err="1" smtClean="0"/>
              <a:t>Only</a:t>
            </a:r>
            <a:r>
              <a:rPr lang="fr-FR" dirty="0" smtClean="0"/>
              <a:t> 1</a:t>
            </a:r>
          </a:p>
          <a:p>
            <a:pPr lvl="1"/>
            <a:r>
              <a:rPr lang="fr-FR" dirty="0" err="1" smtClean="0"/>
              <a:t>Re-use</a:t>
            </a:r>
            <a:r>
              <a:rPr lang="fr-FR" dirty="0" smtClean="0"/>
              <a:t> in </a:t>
            </a:r>
            <a:r>
              <a:rPr lang="fr-FR" dirty="0" err="1" smtClean="0"/>
              <a:t>small</a:t>
            </a:r>
            <a:r>
              <a:rPr lang="fr-FR" dirty="0" smtClean="0"/>
              <a:t> in all </a:t>
            </a:r>
            <a:r>
              <a:rPr lang="fr-FR" dirty="0" err="1" smtClean="0"/>
              <a:t>other</a:t>
            </a:r>
            <a:r>
              <a:rPr lang="fr-FR" dirty="0" smtClean="0"/>
              <a:t> slides of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presentation</a:t>
            </a:r>
            <a:endParaRPr lang="fr-FR" dirty="0" smtClean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2" hasCustomPrompt="1"/>
          </p:nvPr>
        </p:nvSpPr>
        <p:spPr>
          <a:xfrm>
            <a:off x="5160475" y="3976380"/>
            <a:ext cx="3526325" cy="314740"/>
          </a:xfrm>
        </p:spPr>
        <p:txBody>
          <a:bodyPr lIns="45720" tIns="0" rIns="45720" bIns="0" anchor="b">
            <a:noAutofit/>
          </a:bodyPr>
          <a:lstStyle>
            <a:lvl1pPr marL="0" indent="0" algn="l">
              <a:buNone/>
              <a:defRPr sz="1800" baseline="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Name speaker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24.11.2015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24.11.2015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24.11.2015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24.11.2015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24.11.2015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24.11.2015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23" y="4527550"/>
            <a:ext cx="8008333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1" r:id="rId2"/>
    <p:sldLayoutId id="2147483679" r:id="rId3"/>
    <p:sldLayoutId id="2147483664" r:id="rId4"/>
    <p:sldLayoutId id="2147483665" r:id="rId5"/>
    <p:sldLayoutId id="2147483667" r:id="rId6"/>
    <p:sldLayoutId id="2147483669" r:id="rId7"/>
    <p:sldLayoutId id="2147483674" r:id="rId8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hr-reinstallation@cern.ch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admin-eguide.web.cern.ch/en/procedure/reinstallation-indemnity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dmin-eguide.web.cern.ch/en/procedure/payment-travel-expenses-termination-contract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admin-eguide.web.cern.ch/en/procedure/payment-removal-expenses" TargetMode="External"/><Relationship Id="rId2" Type="http://schemas.openxmlformats.org/officeDocument/2006/relationships/hyperlink" Target="https://cern.service-now.com/service-portal/service-element.do?id=e85a38b20a0a8c0a008726b37388d920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61539" y="3938858"/>
            <a:ext cx="316523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i="1" dirty="0" smtClean="0"/>
              <a:t>Sylvie DETHURENS FAVEZ</a:t>
            </a:r>
            <a:br>
              <a:rPr lang="fr-CH" i="1" dirty="0" smtClean="0"/>
            </a:br>
            <a:r>
              <a:rPr lang="fr-CH" sz="1200" i="1" dirty="0" smtClean="0"/>
              <a:t>HR-CB-B</a:t>
            </a:r>
            <a:br>
              <a:rPr lang="fr-CH" sz="1200" i="1" dirty="0" smtClean="0"/>
            </a:br>
            <a:r>
              <a:rPr lang="fr-CH" sz="1200" i="1" dirty="0" smtClean="0"/>
              <a:t>15/11/2016</a:t>
            </a:r>
            <a:endParaRPr lang="en-US" sz="12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6375043" y="1197735"/>
            <a:ext cx="21765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dirty="0" smtClean="0"/>
              <a:t>End of </a:t>
            </a:r>
            <a:r>
              <a:rPr lang="fr-CH" sz="2800" dirty="0" err="1" smtClean="0"/>
              <a:t>contract</a:t>
            </a:r>
            <a:r>
              <a:rPr lang="fr-CH" sz="2800" dirty="0" smtClean="0"/>
              <a:t> </a:t>
            </a:r>
          </a:p>
          <a:p>
            <a:r>
              <a:rPr lang="fr-CH" sz="2800" dirty="0" err="1" smtClean="0"/>
              <a:t>entitlements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4481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3928" y="1434360"/>
            <a:ext cx="3790860" cy="1843230"/>
          </a:xfrm>
        </p:spPr>
        <p:txBody>
          <a:bodyPr>
            <a:noAutofit/>
          </a:bodyPr>
          <a:lstStyle/>
          <a:p>
            <a:r>
              <a:rPr lang="fr-FR" sz="3600" dirty="0" smtClean="0"/>
              <a:t>3. </a:t>
            </a:r>
            <a:r>
              <a:rPr lang="fr-FR" sz="3600" dirty="0" err="1" smtClean="0"/>
              <a:t>Reinstallation</a:t>
            </a:r>
            <a:r>
              <a:rPr lang="fr-FR" sz="3600" dirty="0" smtClean="0"/>
              <a:t> </a:t>
            </a:r>
            <a:r>
              <a:rPr lang="fr-FR" sz="3600" dirty="0" err="1" smtClean="0"/>
              <a:t>indemnity</a:t>
            </a:r>
            <a:endParaRPr lang="en-US" sz="36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15.11.2016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" r="75"/>
          <a:stretch>
            <a:fillRect/>
          </a:stretch>
        </p:blipFill>
        <p:spPr>
          <a:xfrm>
            <a:off x="974434" y="1171664"/>
            <a:ext cx="3567922" cy="2675942"/>
          </a:xfrm>
        </p:spPr>
      </p:pic>
    </p:spTree>
    <p:extLst>
      <p:ext uri="{BB962C8B-B14F-4D97-AF65-F5344CB8AC3E}">
        <p14:creationId xmlns:p14="http://schemas.microsoft.com/office/powerpoint/2010/main" val="154631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899494" y="1269930"/>
            <a:ext cx="68518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>
                <a:solidFill>
                  <a:srgbClr val="0055A0"/>
                </a:solidFill>
              </a:rPr>
              <a:t>Same</a:t>
            </a:r>
            <a:r>
              <a:rPr lang="fr-CH" dirty="0" smtClean="0">
                <a:solidFill>
                  <a:srgbClr val="0055A0"/>
                </a:solidFill>
              </a:rPr>
              <a:t> as </a:t>
            </a:r>
            <a:r>
              <a:rPr lang="fr-CH" dirty="0" err="1" smtClean="0">
                <a:solidFill>
                  <a:srgbClr val="0055A0"/>
                </a:solidFill>
              </a:rPr>
              <a:t>travel</a:t>
            </a:r>
            <a:r>
              <a:rPr lang="fr-CH" dirty="0" smtClean="0">
                <a:solidFill>
                  <a:srgbClr val="0055A0"/>
                </a:solidFill>
              </a:rPr>
              <a:t> and </a:t>
            </a:r>
            <a:r>
              <a:rPr lang="fr-CH" dirty="0" err="1" smtClean="0">
                <a:solidFill>
                  <a:srgbClr val="0055A0"/>
                </a:solidFill>
              </a:rPr>
              <a:t>removal</a:t>
            </a:r>
            <a:r>
              <a:rPr lang="fr-CH" dirty="0" smtClean="0">
                <a:solidFill>
                  <a:srgbClr val="0055A0"/>
                </a:solidFill>
              </a:rPr>
              <a:t> </a:t>
            </a:r>
            <a:r>
              <a:rPr lang="fr-CH" dirty="0" err="1" smtClean="0">
                <a:solidFill>
                  <a:srgbClr val="0055A0"/>
                </a:solidFill>
              </a:rPr>
              <a:t>expenses</a:t>
            </a:r>
            <a:endParaRPr lang="fr-CH" dirty="0" smtClean="0">
              <a:solidFill>
                <a:srgbClr val="0055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 smtClean="0">
              <a:solidFill>
                <a:srgbClr val="0055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not have been dismissed </a:t>
            </a:r>
            <a:r>
              <a:rPr lang="en-US" dirty="0" smtClean="0"/>
              <a:t>nor </a:t>
            </a:r>
            <a:r>
              <a:rPr lang="en-US" dirty="0"/>
              <a:t>have tendered </a:t>
            </a:r>
            <a:r>
              <a:rPr lang="en-US" dirty="0" smtClean="0"/>
              <a:t>resignation, </a:t>
            </a:r>
            <a:r>
              <a:rPr lang="en-US" dirty="0"/>
              <a:t>except </a:t>
            </a:r>
            <a:r>
              <a:rPr lang="en-US" dirty="0" smtClean="0"/>
              <a:t>in </a:t>
            </a:r>
            <a:r>
              <a:rPr lang="en-US" dirty="0"/>
              <a:t>the case of participation in </a:t>
            </a:r>
            <a:r>
              <a:rPr lang="en-US" dirty="0" smtClean="0"/>
              <a:t>a pre-retirement program</a:t>
            </a:r>
            <a:endParaRPr lang="fr-CH" dirty="0" smtClean="0">
              <a:solidFill>
                <a:srgbClr val="0055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99494" y="648395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chemeClr val="bg1"/>
                </a:solidFill>
              </a:rPr>
              <a:t>Conditions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15.11.2016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971" y="247367"/>
            <a:ext cx="1548770" cy="1158575"/>
          </a:xfrm>
          <a:prstGeom prst="rect">
            <a:avLst/>
          </a:prstGeom>
          <a:effectLst>
            <a:glow>
              <a:schemeClr val="accent1">
                <a:alpha val="40000"/>
              </a:schemeClr>
            </a:glow>
            <a:reflection endPos="0" dist="50800" dir="5400000" sy="-100000" algn="bl" rotWithShape="0"/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1349298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736363" y="494209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fr-CH" b="1" dirty="0" err="1" smtClean="0">
                <a:solidFill>
                  <a:schemeClr val="bg1"/>
                </a:solidFill>
              </a:rPr>
              <a:t>Benefits</a:t>
            </a:r>
            <a:r>
              <a:rPr lang="fr-CH" b="1" dirty="0" smtClean="0">
                <a:solidFill>
                  <a:schemeClr val="bg1"/>
                </a:solidFill>
              </a:rPr>
              <a:t>	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6363" y="3883669"/>
            <a:ext cx="7978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79413" lvl="3" indent="-285750">
              <a:buFont typeface="Wingdings" panose="05000000000000000000" pitchFamily="2" charset="2"/>
              <a:buChar char="Ø"/>
            </a:pPr>
            <a:r>
              <a:rPr lang="fr-CH" sz="1200" dirty="0" smtClean="0"/>
              <a:t>No </a:t>
            </a:r>
            <a:r>
              <a:rPr lang="fr-CH" sz="1200" dirty="0" err="1" smtClean="0"/>
              <a:t>payment</a:t>
            </a:r>
            <a:r>
              <a:rPr lang="fr-CH" sz="1200" dirty="0" smtClean="0"/>
              <a:t> </a:t>
            </a:r>
            <a:r>
              <a:rPr lang="en-US" sz="1200" dirty="0"/>
              <a:t>before the last day of contract</a:t>
            </a:r>
          </a:p>
          <a:p>
            <a:pPr marL="93663" lvl="3"/>
            <a:endParaRPr lang="en-US" sz="1200" dirty="0" smtClean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4233816" y="918578"/>
            <a:ext cx="0" cy="253482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15.11.2016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2935" y="4424667"/>
            <a:ext cx="2895600" cy="273844"/>
          </a:xfrm>
        </p:spPr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1505" y="169534"/>
            <a:ext cx="1548770" cy="1158575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8642027"/>
              </p:ext>
            </p:extLst>
          </p:nvPr>
        </p:nvGraphicFramePr>
        <p:xfrm>
          <a:off x="4674798" y="1604205"/>
          <a:ext cx="2911388" cy="1849193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822867"/>
                <a:gridCol w="995526"/>
                <a:gridCol w="202138"/>
                <a:gridCol w="890857"/>
              </a:tblGrid>
              <a:tr h="1077668">
                <a:tc>
                  <a:txBody>
                    <a:bodyPr/>
                    <a:lstStyle/>
                    <a:p>
                      <a:r>
                        <a:rPr lang="en-US" sz="1200" dirty="0"/>
                        <a:t> 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Staff Members </a:t>
                      </a:r>
                      <a:r>
                        <a:rPr lang="en-US" sz="1200" dirty="0" smtClean="0"/>
                        <a:t>&lt;01.01.2007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Staff Members </a:t>
                      </a:r>
                      <a:r>
                        <a:rPr lang="en-US" sz="1200" dirty="0" smtClean="0"/>
                        <a:t>&gt;01.01.2007</a:t>
                      </a:r>
                      <a:r>
                        <a:rPr lang="en-US" sz="1200" dirty="0"/>
                        <a:t/>
                      </a:r>
                      <a:br>
                        <a:rPr lang="en-US" sz="1200" dirty="0"/>
                      </a:br>
                      <a:r>
                        <a:rPr lang="en-US" sz="1200" dirty="0"/>
                        <a:t>(including former Local Staff)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1950">
                <a:tc>
                  <a:txBody>
                    <a:bodyPr/>
                    <a:lstStyle/>
                    <a:p>
                      <a:r>
                        <a:rPr lang="en-US" sz="1200"/>
                        <a:t>minimum</a:t>
                      </a:r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effectLst/>
                          <a:latin typeface="+mn-lt"/>
                          <a:cs typeface="+mn-cs"/>
                        </a:rPr>
                        <a:t>6593</a:t>
                      </a:r>
                      <a:r>
                        <a:rPr lang="en-US" sz="1200" baseline="0" dirty="0" smtClean="0">
                          <a:effectLst/>
                          <a:latin typeface="+mn-lt"/>
                          <a:cs typeface="+mn-cs"/>
                        </a:rPr>
                        <a:t> CHF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9575">
                <a:tc>
                  <a:txBody>
                    <a:bodyPr/>
                    <a:lstStyle/>
                    <a:p>
                      <a:r>
                        <a:rPr lang="en-US" sz="1200" dirty="0"/>
                        <a:t>maximum 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</a:rPr>
                        <a:t>n/a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effectLst/>
                          <a:latin typeface="+mn-lt"/>
                          <a:cs typeface="+mn-cs"/>
                        </a:rPr>
                        <a:t>9750</a:t>
                      </a:r>
                      <a:r>
                        <a:rPr lang="en-US" sz="1200" baseline="0" dirty="0" smtClean="0">
                          <a:effectLst/>
                          <a:latin typeface="+mn-lt"/>
                          <a:cs typeface="+mn-cs"/>
                        </a:rPr>
                        <a:t> CHF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4362018" y="906629"/>
            <a:ext cx="289948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Minimum and maximum basic salaries taken into account: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3648243"/>
              </p:ext>
            </p:extLst>
          </p:nvPr>
        </p:nvGraphicFramePr>
        <p:xfrm>
          <a:off x="865485" y="1313585"/>
          <a:ext cx="2927350" cy="21526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47420"/>
                <a:gridCol w="989965"/>
                <a:gridCol w="989965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</a:rPr>
                        <a:t>Years 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of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</a:rPr>
                        <a:t>service 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as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a staff member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Number of months 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</a:rPr>
                        <a:t>of basic 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salary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997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Recipient of the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family allowance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Non-recipient of the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family allowance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0-2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½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1 1/2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7 or more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2 1/2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737282" y="906629"/>
            <a:ext cx="318375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Calculation 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 the reinstallation indemnity: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2897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9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99494" y="354403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fr-CH" b="1" dirty="0" err="1" smtClean="0">
                <a:solidFill>
                  <a:schemeClr val="bg1"/>
                </a:solidFill>
              </a:rPr>
              <a:t>Procedure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15.11.2016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971" y="41528"/>
            <a:ext cx="1548770" cy="1158575"/>
          </a:xfrm>
          <a:prstGeom prst="rect">
            <a:avLst/>
          </a:prstGeom>
          <a:effectLst>
            <a:glow>
              <a:schemeClr val="accent1">
                <a:alpha val="40000"/>
              </a:schemeClr>
            </a:glow>
            <a:reflection endPos="0" dist="50800" dir="5400000" sy="-100000" algn="bl" rotWithShape="0"/>
            <a:softEdge rad="0"/>
          </a:effectLst>
        </p:spPr>
      </p:pic>
      <p:sp>
        <p:nvSpPr>
          <p:cNvPr id="13" name="TextBox 12"/>
          <p:cNvSpPr txBox="1"/>
          <p:nvPr/>
        </p:nvSpPr>
        <p:spPr>
          <a:xfrm>
            <a:off x="948046" y="744331"/>
            <a:ext cx="6434389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55A0"/>
                </a:solidFill>
              </a:rPr>
              <a:t>Complete travel and removal formalities (or formally forgo these rights)</a:t>
            </a:r>
          </a:p>
          <a:p>
            <a:endParaRPr lang="en-US" sz="1600" dirty="0" smtClean="0">
              <a:solidFill>
                <a:srgbClr val="0055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55A0"/>
                </a:solidFill>
              </a:rPr>
              <a:t>Send the payment request to </a:t>
            </a:r>
            <a:r>
              <a:rPr lang="en-GB" sz="1600" dirty="0" smtClean="0">
                <a:solidFill>
                  <a:srgbClr val="0055A0"/>
                </a:solidFill>
                <a:hlinkClick r:id="rId3"/>
              </a:rPr>
              <a:t>hr-reinstallation@cern.ch</a:t>
            </a:r>
            <a:r>
              <a:rPr lang="en-GB" sz="1600" dirty="0" smtClean="0">
                <a:solidFill>
                  <a:srgbClr val="0055A0"/>
                </a:solidFill>
              </a:rPr>
              <a:t>: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GB" sz="1600" dirty="0">
                <a:solidFill>
                  <a:srgbClr val="0055A0"/>
                </a:solidFill>
              </a:rPr>
              <a:t>r</a:t>
            </a:r>
            <a:r>
              <a:rPr lang="en-GB" sz="1600" dirty="0" smtClean="0">
                <a:solidFill>
                  <a:srgbClr val="0055A0"/>
                </a:solidFill>
              </a:rPr>
              <a:t>einstallation form (received with departure formalities)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GB" sz="1600" dirty="0" smtClean="0"/>
              <a:t>departure </a:t>
            </a:r>
            <a:r>
              <a:rPr lang="en-GB" sz="1600" dirty="0"/>
              <a:t>certificate (if issued) </a:t>
            </a:r>
            <a:r>
              <a:rPr lang="en-GB" sz="1600" dirty="0" smtClean="0"/>
              <a:t>from the former place of residence</a:t>
            </a:r>
            <a:endParaRPr lang="en-US" sz="1600" dirty="0"/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GB" sz="1600" dirty="0"/>
              <a:t>c</a:t>
            </a:r>
            <a:r>
              <a:rPr lang="en-GB" sz="1600" dirty="0" smtClean="0"/>
              <a:t>ertificate of new residence (tax domicile)</a:t>
            </a:r>
            <a:endParaRPr lang="en-US" sz="1600" dirty="0"/>
          </a:p>
          <a:p>
            <a:endParaRPr lang="en-US" sz="1400" dirty="0" smtClean="0"/>
          </a:p>
          <a:p>
            <a:endParaRPr lang="fr-CH" sz="1400" dirty="0">
              <a:effectLst/>
            </a:endParaRPr>
          </a:p>
          <a:p>
            <a:r>
              <a:rPr lang="fr-CH" sz="1400" dirty="0" smtClean="0">
                <a:solidFill>
                  <a:srgbClr val="0055A0"/>
                </a:solidFill>
              </a:rPr>
              <a:t>Admin e-guide </a:t>
            </a:r>
            <a:r>
              <a:rPr lang="fr-CH" sz="1400" dirty="0" err="1">
                <a:solidFill>
                  <a:srgbClr val="0055A0"/>
                </a:solidFill>
              </a:rPr>
              <a:t>procedure</a:t>
            </a:r>
            <a:r>
              <a:rPr lang="fr-CH" sz="1400" dirty="0">
                <a:solidFill>
                  <a:srgbClr val="0055A0"/>
                </a:solidFill>
              </a:rPr>
              <a:t>:</a:t>
            </a:r>
          </a:p>
          <a:p>
            <a:r>
              <a:rPr lang="fr-CH" sz="1400" dirty="0">
                <a:solidFill>
                  <a:srgbClr val="0055A0"/>
                </a:solidFill>
                <a:hlinkClick r:id="rId4"/>
              </a:rPr>
              <a:t>https://</a:t>
            </a:r>
            <a:r>
              <a:rPr lang="fr-CH" sz="1400" dirty="0" smtClean="0">
                <a:solidFill>
                  <a:srgbClr val="0055A0"/>
                </a:solidFill>
                <a:hlinkClick r:id="rId4"/>
              </a:rPr>
              <a:t>admin-eguide.web.cern.ch/en/procedure/reinstallation-indemnity</a:t>
            </a:r>
            <a:r>
              <a:rPr lang="fr-CH" sz="1400" dirty="0" smtClean="0">
                <a:solidFill>
                  <a:srgbClr val="0055A0"/>
                </a:solidFill>
              </a:rPr>
              <a:t> </a:t>
            </a:r>
            <a:endParaRPr lang="en-US" sz="1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50907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92440" y="4494726"/>
            <a:ext cx="5718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dirty="0" err="1" smtClean="0"/>
              <a:t>Thank</a:t>
            </a:r>
            <a:r>
              <a:rPr lang="fr-CH" sz="2800" dirty="0" smtClean="0"/>
              <a:t> </a:t>
            </a:r>
            <a:r>
              <a:rPr lang="fr-CH" sz="2800" dirty="0" err="1" smtClean="0"/>
              <a:t>you</a:t>
            </a:r>
            <a:r>
              <a:rPr lang="fr-CH" sz="2800" dirty="0" smtClean="0"/>
              <a:t> for </a:t>
            </a:r>
            <a:r>
              <a:rPr lang="fr-CH" sz="2800" dirty="0" err="1" smtClean="0"/>
              <a:t>your</a:t>
            </a:r>
            <a:r>
              <a:rPr lang="fr-CH" sz="2800" dirty="0" smtClean="0"/>
              <a:t> </a:t>
            </a:r>
            <a:r>
              <a:rPr lang="fr-CH" sz="2800" dirty="0" smtClean="0"/>
              <a:t>attention!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303431" y="358462"/>
            <a:ext cx="5718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dirty="0" smtClean="0"/>
              <a:t>QUESTIONS 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8900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50926" indent="-514350">
              <a:buFont typeface="+mj-lt"/>
              <a:buAutoNum type="arabicPeriod"/>
            </a:pPr>
            <a:r>
              <a:rPr lang="fr-CH" dirty="0" err="1"/>
              <a:t>T</a:t>
            </a:r>
            <a:r>
              <a:rPr lang="fr-CH" dirty="0" err="1" smtClean="0"/>
              <a:t>ravel</a:t>
            </a:r>
            <a:r>
              <a:rPr lang="fr-CH" dirty="0" smtClean="0"/>
              <a:t> </a:t>
            </a:r>
            <a:r>
              <a:rPr lang="fr-CH" dirty="0" err="1" smtClean="0"/>
              <a:t>expenses</a:t>
            </a:r>
            <a:endParaRPr lang="fr-CH" dirty="0" smtClean="0"/>
          </a:p>
          <a:p>
            <a:pPr marL="550926" indent="-514350">
              <a:buFont typeface="+mj-lt"/>
              <a:buAutoNum type="arabicPeriod"/>
            </a:pPr>
            <a:endParaRPr lang="fr-CH" dirty="0" smtClean="0"/>
          </a:p>
          <a:p>
            <a:pPr marL="550926" indent="-514350">
              <a:buFont typeface="+mj-lt"/>
              <a:buAutoNum type="arabicPeriod"/>
            </a:pPr>
            <a:r>
              <a:rPr lang="fr-CH" dirty="0" err="1"/>
              <a:t>R</a:t>
            </a:r>
            <a:r>
              <a:rPr lang="fr-CH" dirty="0" err="1" smtClean="0"/>
              <a:t>emoval</a:t>
            </a:r>
            <a:r>
              <a:rPr lang="fr-CH" dirty="0" smtClean="0"/>
              <a:t> </a:t>
            </a:r>
            <a:r>
              <a:rPr lang="fr-CH" dirty="0" err="1" smtClean="0"/>
              <a:t>expenses</a:t>
            </a:r>
            <a:endParaRPr lang="fr-CH" dirty="0" smtClean="0"/>
          </a:p>
          <a:p>
            <a:pPr marL="550926" indent="-514350">
              <a:buFont typeface="+mj-lt"/>
              <a:buAutoNum type="arabicPeriod"/>
            </a:pPr>
            <a:endParaRPr lang="fr-CH" dirty="0"/>
          </a:p>
          <a:p>
            <a:pPr marL="550926" indent="-514350">
              <a:buFont typeface="+mj-lt"/>
              <a:buAutoNum type="arabicPeriod"/>
            </a:pPr>
            <a:r>
              <a:rPr lang="fr-CH" dirty="0" err="1" smtClean="0"/>
              <a:t>Reinstallation</a:t>
            </a:r>
            <a:r>
              <a:rPr lang="fr-CH" dirty="0" smtClean="0"/>
              <a:t> </a:t>
            </a:r>
            <a:r>
              <a:rPr lang="fr-CH" dirty="0" err="1" smtClean="0"/>
              <a:t>indemnity</a:t>
            </a:r>
            <a:endParaRPr lang="fr-CH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15.11.2016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547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1508" y="1434360"/>
            <a:ext cx="4149969" cy="1105640"/>
          </a:xfrm>
        </p:spPr>
        <p:txBody>
          <a:bodyPr>
            <a:noAutofit/>
          </a:bodyPr>
          <a:lstStyle/>
          <a:p>
            <a:r>
              <a:rPr lang="fr-FR" sz="3600" dirty="0" smtClean="0"/>
              <a:t>1. </a:t>
            </a:r>
            <a:r>
              <a:rPr lang="fr-FR" sz="3600" dirty="0" err="1" smtClean="0"/>
              <a:t>Travel</a:t>
            </a:r>
            <a:r>
              <a:rPr lang="fr-FR" sz="3600" dirty="0" smtClean="0"/>
              <a:t> </a:t>
            </a:r>
            <a:r>
              <a:rPr lang="fr-FR" sz="3600" dirty="0" err="1" smtClean="0"/>
              <a:t>expenses</a:t>
            </a:r>
            <a:endParaRPr lang="en-US" sz="36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15.11.2016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1" name="Picture Placeholder 10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92" b="12492"/>
          <a:stretch>
            <a:fillRect/>
          </a:stretch>
        </p:blipFill>
        <p:spPr>
          <a:xfrm>
            <a:off x="558797" y="601648"/>
            <a:ext cx="4185438" cy="3139079"/>
          </a:xfrm>
        </p:spPr>
      </p:pic>
    </p:spTree>
    <p:extLst>
      <p:ext uri="{BB962C8B-B14F-4D97-AF65-F5344CB8AC3E}">
        <p14:creationId xmlns:p14="http://schemas.microsoft.com/office/powerpoint/2010/main" val="13286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10481" y="460582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chemeClr val="bg1"/>
                </a:solidFill>
              </a:rPr>
              <a:t> </a:t>
            </a:r>
            <a:r>
              <a:rPr lang="fr-CH" b="1" dirty="0">
                <a:solidFill>
                  <a:schemeClr val="bg1"/>
                </a:solidFill>
              </a:rPr>
              <a:t>C</a:t>
            </a:r>
            <a:r>
              <a:rPr lang="fr-CH" b="1" dirty="0" smtClean="0">
                <a:solidFill>
                  <a:schemeClr val="bg1"/>
                </a:solidFill>
              </a:rPr>
              <a:t>onditions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75324" y="1023922"/>
            <a:ext cx="65662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b="1" dirty="0" err="1" smtClean="0">
                <a:solidFill>
                  <a:srgbClr val="0055A0"/>
                </a:solidFill>
              </a:rPr>
              <a:t>Homestation</a:t>
            </a:r>
            <a:r>
              <a:rPr lang="fr-CH" sz="1600" dirty="0" smtClean="0">
                <a:solidFill>
                  <a:srgbClr val="0055A0"/>
                </a:solidFill>
              </a:rPr>
              <a:t>* :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-CH" sz="1600" dirty="0" smtClean="0">
                <a:solidFill>
                  <a:srgbClr val="0055A0"/>
                </a:solidFill>
              </a:rPr>
              <a:t>&gt; 20 km </a:t>
            </a:r>
            <a:r>
              <a:rPr lang="fr-CH" sz="1600" dirty="0" err="1" smtClean="0">
                <a:solidFill>
                  <a:srgbClr val="0055A0"/>
                </a:solidFill>
              </a:rPr>
              <a:t>from</a:t>
            </a:r>
            <a:r>
              <a:rPr lang="fr-CH" sz="1600" dirty="0" smtClean="0">
                <a:solidFill>
                  <a:srgbClr val="0055A0"/>
                </a:solidFill>
              </a:rPr>
              <a:t> CERN or,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-CH" sz="1600" dirty="0">
                <a:solidFill>
                  <a:srgbClr val="0055A0"/>
                </a:solidFill>
              </a:rPr>
              <a:t>&gt;</a:t>
            </a:r>
            <a:r>
              <a:rPr lang="fr-CH" sz="1600" dirty="0" smtClean="0">
                <a:solidFill>
                  <a:srgbClr val="0055A0"/>
                </a:solidFill>
              </a:rPr>
              <a:t> 70 km if </a:t>
            </a:r>
            <a:r>
              <a:rPr lang="fr-CH" sz="1600" dirty="0" err="1" smtClean="0">
                <a:solidFill>
                  <a:srgbClr val="0055A0"/>
                </a:solidFill>
              </a:rPr>
              <a:t>recruited</a:t>
            </a:r>
            <a:r>
              <a:rPr lang="fr-CH" sz="1600" dirty="0" smtClean="0">
                <a:solidFill>
                  <a:srgbClr val="0055A0"/>
                </a:solidFill>
              </a:rPr>
              <a:t> </a:t>
            </a:r>
            <a:r>
              <a:rPr lang="fr-CH" sz="1600" dirty="0" err="1" smtClean="0">
                <a:solidFill>
                  <a:srgbClr val="0055A0"/>
                </a:solidFill>
              </a:rPr>
              <a:t>after</a:t>
            </a:r>
            <a:r>
              <a:rPr lang="fr-CH" sz="1600" dirty="0" smtClean="0">
                <a:solidFill>
                  <a:srgbClr val="0055A0"/>
                </a:solidFill>
              </a:rPr>
              <a:t> 01.01.2007 or ex-local staff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600" dirty="0" smtClean="0">
              <a:solidFill>
                <a:srgbClr val="0055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15.11.2016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023815" y="4058190"/>
            <a:ext cx="641772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600" i="1" dirty="0" smtClean="0"/>
              <a:t>*</a:t>
            </a:r>
            <a:r>
              <a:rPr lang="fr-CH" sz="1400" i="1" dirty="0" err="1" smtClean="0"/>
              <a:t>Homestation</a:t>
            </a:r>
            <a:r>
              <a:rPr lang="fr-CH" sz="1400" i="1" dirty="0" smtClean="0"/>
              <a:t> </a:t>
            </a:r>
            <a:r>
              <a:rPr lang="fr-CH" sz="1400" i="1" dirty="0"/>
              <a:t>: </a:t>
            </a:r>
            <a:r>
              <a:rPr lang="fr-CH" sz="1400" i="1" dirty="0" err="1" smtClean="0"/>
              <a:t>determined</a:t>
            </a:r>
            <a:r>
              <a:rPr lang="fr-CH" sz="1400" i="1" dirty="0" smtClean="0"/>
              <a:t> at the time of </a:t>
            </a:r>
            <a:r>
              <a:rPr lang="fr-CH" sz="1400" i="1" dirty="0" err="1" smtClean="0"/>
              <a:t>recruitment</a:t>
            </a:r>
            <a:r>
              <a:rPr lang="fr-CH" sz="1400" i="1" dirty="0" smtClean="0"/>
              <a:t>, </a:t>
            </a:r>
            <a:r>
              <a:rPr lang="fr-CH" sz="1400" i="1" dirty="0" err="1" smtClean="0"/>
              <a:t>specified</a:t>
            </a:r>
            <a:r>
              <a:rPr lang="fr-CH" sz="1400" i="1" dirty="0" smtClean="0"/>
              <a:t> on staff </a:t>
            </a:r>
            <a:r>
              <a:rPr lang="fr-CH" sz="1400" i="1" dirty="0" err="1" smtClean="0"/>
              <a:t>contract</a:t>
            </a:r>
            <a:r>
              <a:rPr lang="fr-CH" sz="1400" i="1" dirty="0" smtClean="0"/>
              <a:t> </a:t>
            </a:r>
            <a:r>
              <a:rPr lang="fr-CH" sz="1400" i="1" dirty="0" smtClean="0"/>
              <a:t>(</a:t>
            </a:r>
            <a:r>
              <a:rPr lang="fr-CH" sz="1400" i="1" dirty="0" err="1" smtClean="0"/>
              <a:t>see</a:t>
            </a:r>
            <a:r>
              <a:rPr lang="fr-CH" sz="1400" i="1" dirty="0" smtClean="0"/>
              <a:t> </a:t>
            </a:r>
            <a:r>
              <a:rPr lang="fr-CH" sz="1400" i="1" dirty="0" err="1" smtClean="0"/>
              <a:t>also</a:t>
            </a:r>
            <a:r>
              <a:rPr lang="fr-CH" sz="1400" i="1" dirty="0" smtClean="0"/>
              <a:t> </a:t>
            </a:r>
            <a:r>
              <a:rPr lang="fr-CH" sz="1400" i="1" dirty="0"/>
              <a:t>HRT </a:t>
            </a:r>
            <a:r>
              <a:rPr lang="fr-CH" sz="1400" i="1" dirty="0" smtClean="0"/>
              <a:t>profile)</a:t>
            </a:r>
            <a:endParaRPr lang="en-US" sz="1400" i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1541" y="78345"/>
            <a:ext cx="1487670" cy="111683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75323" y="2181210"/>
            <a:ext cx="6288245" cy="1323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b="1" dirty="0">
                <a:solidFill>
                  <a:srgbClr val="0055A0"/>
                </a:solidFill>
              </a:rPr>
              <a:t>New place of </a:t>
            </a:r>
            <a:r>
              <a:rPr lang="fr-CH" sz="1600" b="1" dirty="0" err="1">
                <a:solidFill>
                  <a:srgbClr val="0055A0"/>
                </a:solidFill>
              </a:rPr>
              <a:t>residence</a:t>
            </a:r>
            <a:r>
              <a:rPr lang="fr-CH" sz="1600" b="1" dirty="0">
                <a:solidFill>
                  <a:srgbClr val="0055A0"/>
                </a:solidFill>
              </a:rPr>
              <a:t>: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-CH" sz="1600" dirty="0">
                <a:solidFill>
                  <a:srgbClr val="0055A0"/>
                </a:solidFill>
              </a:rPr>
              <a:t>&gt; 20 km </a:t>
            </a:r>
            <a:r>
              <a:rPr lang="fr-CH" sz="1600" dirty="0" err="1">
                <a:solidFill>
                  <a:srgbClr val="0055A0"/>
                </a:solidFill>
              </a:rPr>
              <a:t>from</a:t>
            </a:r>
            <a:r>
              <a:rPr lang="fr-CH" sz="1600" dirty="0">
                <a:solidFill>
                  <a:srgbClr val="0055A0"/>
                </a:solidFill>
              </a:rPr>
              <a:t> the </a:t>
            </a:r>
            <a:r>
              <a:rPr lang="fr-CH" sz="1600" dirty="0" err="1">
                <a:solidFill>
                  <a:srgbClr val="0055A0"/>
                </a:solidFill>
              </a:rPr>
              <a:t>previous</a:t>
            </a:r>
            <a:r>
              <a:rPr lang="fr-CH" sz="1600" dirty="0">
                <a:solidFill>
                  <a:srgbClr val="0055A0"/>
                </a:solidFill>
              </a:rPr>
              <a:t> place of </a:t>
            </a:r>
            <a:r>
              <a:rPr lang="fr-CH" sz="1600" dirty="0" err="1">
                <a:solidFill>
                  <a:srgbClr val="0055A0"/>
                </a:solidFill>
              </a:rPr>
              <a:t>residence</a:t>
            </a:r>
            <a:r>
              <a:rPr lang="fr-CH" sz="1600" dirty="0">
                <a:solidFill>
                  <a:srgbClr val="0055A0"/>
                </a:solidFill>
              </a:rPr>
              <a:t> or,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-CH" sz="1600" dirty="0">
                <a:solidFill>
                  <a:srgbClr val="0055A0"/>
                </a:solidFill>
              </a:rPr>
              <a:t>&gt;70 km </a:t>
            </a:r>
            <a:r>
              <a:rPr lang="fr-CH" sz="1600" dirty="0" err="1">
                <a:solidFill>
                  <a:srgbClr val="0055A0"/>
                </a:solidFill>
              </a:rPr>
              <a:t>from</a:t>
            </a:r>
            <a:r>
              <a:rPr lang="fr-CH" sz="1600" dirty="0">
                <a:solidFill>
                  <a:srgbClr val="0055A0"/>
                </a:solidFill>
              </a:rPr>
              <a:t> CERN if </a:t>
            </a:r>
            <a:r>
              <a:rPr lang="fr-CH" sz="1600" dirty="0" err="1">
                <a:solidFill>
                  <a:srgbClr val="0055A0"/>
                </a:solidFill>
              </a:rPr>
              <a:t>recruited</a:t>
            </a:r>
            <a:r>
              <a:rPr lang="fr-CH" sz="1600" dirty="0">
                <a:solidFill>
                  <a:srgbClr val="0055A0"/>
                </a:solidFill>
              </a:rPr>
              <a:t> </a:t>
            </a:r>
            <a:r>
              <a:rPr lang="fr-CH" sz="1600" dirty="0" err="1">
                <a:solidFill>
                  <a:srgbClr val="0055A0"/>
                </a:solidFill>
              </a:rPr>
              <a:t>after</a:t>
            </a:r>
            <a:r>
              <a:rPr lang="fr-CH" sz="1600" dirty="0">
                <a:solidFill>
                  <a:srgbClr val="0055A0"/>
                </a:solidFill>
              </a:rPr>
              <a:t> 01.01.2007 or ex-local staff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-CH" sz="1600" dirty="0" err="1">
                <a:solidFill>
                  <a:srgbClr val="0055A0"/>
                </a:solidFill>
              </a:rPr>
              <a:t>within</a:t>
            </a:r>
            <a:r>
              <a:rPr lang="fr-CH" sz="1600" dirty="0">
                <a:solidFill>
                  <a:srgbClr val="0055A0"/>
                </a:solidFill>
              </a:rPr>
              <a:t> 2 </a:t>
            </a:r>
            <a:r>
              <a:rPr lang="fr-CH" sz="1600" dirty="0" err="1">
                <a:solidFill>
                  <a:srgbClr val="0055A0"/>
                </a:solidFill>
              </a:rPr>
              <a:t>years</a:t>
            </a:r>
            <a:r>
              <a:rPr lang="fr-CH" sz="1600" dirty="0">
                <a:solidFill>
                  <a:srgbClr val="0055A0"/>
                </a:solidFill>
              </a:rPr>
              <a:t> of </a:t>
            </a:r>
            <a:r>
              <a:rPr lang="fr-CH" sz="1600" dirty="0" err="1">
                <a:solidFill>
                  <a:srgbClr val="0055A0"/>
                </a:solidFill>
              </a:rPr>
              <a:t>contract</a:t>
            </a:r>
            <a:r>
              <a:rPr lang="fr-CH" sz="1600" dirty="0">
                <a:solidFill>
                  <a:srgbClr val="0055A0"/>
                </a:solidFill>
              </a:rPr>
              <a:t> </a:t>
            </a:r>
            <a:r>
              <a:rPr lang="fr-CH" sz="1600" dirty="0" err="1">
                <a:solidFill>
                  <a:srgbClr val="0055A0"/>
                </a:solidFill>
              </a:rPr>
              <a:t>termination</a:t>
            </a:r>
            <a:r>
              <a:rPr lang="fr-CH" sz="1600" dirty="0">
                <a:solidFill>
                  <a:srgbClr val="0055A0"/>
                </a:solidFill>
              </a:rPr>
              <a:t>.</a:t>
            </a:r>
            <a:endParaRPr lang="en-US" sz="1600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738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8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10481" y="506777"/>
            <a:ext cx="7267874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fr-CH" b="1" dirty="0" err="1" smtClean="0">
                <a:solidFill>
                  <a:schemeClr val="bg1"/>
                </a:solidFill>
              </a:rPr>
              <a:t>Benefits</a:t>
            </a:r>
            <a:r>
              <a:rPr lang="fr-CH" b="1" dirty="0" smtClean="0">
                <a:solidFill>
                  <a:schemeClr val="bg1"/>
                </a:solidFill>
              </a:rPr>
              <a:t>	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0481" y="966270"/>
            <a:ext cx="726787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err="1" smtClean="0">
                <a:solidFill>
                  <a:srgbClr val="0055A0"/>
                </a:solidFill>
              </a:rPr>
              <a:t>Reimbursment</a:t>
            </a:r>
            <a:r>
              <a:rPr lang="fr-CH" sz="1400" dirty="0" smtClean="0">
                <a:solidFill>
                  <a:srgbClr val="0055A0"/>
                </a:solidFill>
              </a:rPr>
              <a:t> of a </a:t>
            </a:r>
            <a:r>
              <a:rPr lang="fr-CH" sz="1400" b="1" dirty="0" smtClean="0">
                <a:solidFill>
                  <a:srgbClr val="0055A0"/>
                </a:solidFill>
              </a:rPr>
              <a:t>single </a:t>
            </a:r>
            <a:r>
              <a:rPr lang="fr-CH" sz="1400" b="1" dirty="0" err="1" smtClean="0">
                <a:solidFill>
                  <a:srgbClr val="0055A0"/>
                </a:solidFill>
              </a:rPr>
              <a:t>travel</a:t>
            </a:r>
            <a:r>
              <a:rPr lang="fr-CH" sz="1400" b="1" dirty="0" smtClean="0">
                <a:solidFill>
                  <a:srgbClr val="0055A0"/>
                </a:solidFill>
              </a:rPr>
              <a:t> </a:t>
            </a:r>
            <a:r>
              <a:rPr lang="fr-CH" sz="1400" b="1" dirty="0" err="1" smtClean="0">
                <a:solidFill>
                  <a:srgbClr val="0055A0"/>
                </a:solidFill>
              </a:rPr>
              <a:t>journey</a:t>
            </a:r>
            <a:r>
              <a:rPr lang="fr-CH" sz="1400" dirty="0" smtClean="0">
                <a:solidFill>
                  <a:srgbClr val="0055A0"/>
                </a:solidFill>
              </a:rPr>
              <a:t> (</a:t>
            </a:r>
            <a:r>
              <a:rPr lang="fr-CH" sz="1400" dirty="0" err="1" smtClean="0">
                <a:solidFill>
                  <a:srgbClr val="0055A0"/>
                </a:solidFill>
              </a:rPr>
              <a:t>cheapest</a:t>
            </a:r>
            <a:r>
              <a:rPr lang="fr-CH" sz="1400" dirty="0" smtClean="0">
                <a:solidFill>
                  <a:srgbClr val="0055A0"/>
                </a:solidFill>
              </a:rPr>
              <a:t> </a:t>
            </a:r>
            <a:r>
              <a:rPr lang="fr-CH" sz="1400" dirty="0" err="1" smtClean="0">
                <a:solidFill>
                  <a:srgbClr val="0055A0"/>
                </a:solidFill>
              </a:rPr>
              <a:t>form</a:t>
            </a:r>
            <a:r>
              <a:rPr lang="fr-CH" sz="1400" dirty="0" smtClean="0">
                <a:solidFill>
                  <a:srgbClr val="0055A0"/>
                </a:solidFill>
              </a:rPr>
              <a:t> of public transport) </a:t>
            </a:r>
            <a:r>
              <a:rPr lang="en-US" sz="1400" dirty="0" smtClean="0"/>
              <a:t>from </a:t>
            </a:r>
            <a:r>
              <a:rPr lang="en-US" sz="1400" dirty="0"/>
              <a:t>CERN to the home station or to the new place of residence </a:t>
            </a:r>
            <a:r>
              <a:rPr lang="en-US" sz="1400" dirty="0" smtClean="0"/>
              <a:t>(provided </a:t>
            </a:r>
            <a:r>
              <a:rPr lang="en-US" sz="1400" dirty="0"/>
              <a:t>that the latter cost </a:t>
            </a:r>
            <a:r>
              <a:rPr lang="en-US" sz="1400" dirty="0">
                <a:solidFill>
                  <a:srgbClr val="0055A0"/>
                </a:solidFill>
              </a:rPr>
              <a:t>does not exceed the cost of the journey to the home </a:t>
            </a:r>
            <a:r>
              <a:rPr lang="en-US" sz="1400" dirty="0" smtClean="0">
                <a:solidFill>
                  <a:srgbClr val="0055A0"/>
                </a:solidFill>
              </a:rPr>
              <a:t>station).</a:t>
            </a:r>
            <a:endParaRPr lang="fr-CH" sz="1400" dirty="0">
              <a:solidFill>
                <a:srgbClr val="0055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400" dirty="0" smtClean="0">
              <a:solidFill>
                <a:srgbClr val="0055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b="1" dirty="0" err="1" smtClean="0">
                <a:solidFill>
                  <a:srgbClr val="0055A0"/>
                </a:solidFill>
              </a:rPr>
              <a:t>Luggage</a:t>
            </a:r>
            <a:r>
              <a:rPr lang="fr-CH" sz="1400" b="1" dirty="0" smtClean="0">
                <a:solidFill>
                  <a:srgbClr val="0055A0"/>
                </a:solidFill>
              </a:rPr>
              <a:t> </a:t>
            </a:r>
            <a:r>
              <a:rPr lang="fr-CH" sz="1400" b="1" dirty="0" err="1" smtClean="0">
                <a:solidFill>
                  <a:srgbClr val="0055A0"/>
                </a:solidFill>
              </a:rPr>
              <a:t>expenses</a:t>
            </a:r>
            <a:r>
              <a:rPr lang="fr-CH" sz="1400" dirty="0" smtClean="0">
                <a:solidFill>
                  <a:srgbClr val="0055A0"/>
                </a:solidFill>
              </a:rPr>
              <a:t> (max. 30 kg by CARGO air </a:t>
            </a:r>
            <a:r>
              <a:rPr lang="fr-CH" sz="1400" dirty="0" err="1" smtClean="0">
                <a:solidFill>
                  <a:srgbClr val="0055A0"/>
                </a:solidFill>
              </a:rPr>
              <a:t>freight</a:t>
            </a:r>
            <a:r>
              <a:rPr lang="fr-CH" sz="1400" dirty="0" smtClean="0">
                <a:solidFill>
                  <a:srgbClr val="0055A0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400" dirty="0" smtClean="0">
              <a:solidFill>
                <a:srgbClr val="0055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err="1" smtClean="0">
                <a:solidFill>
                  <a:srgbClr val="0055A0"/>
                </a:solidFill>
              </a:rPr>
              <a:t>Travel</a:t>
            </a:r>
            <a:r>
              <a:rPr lang="fr-CH" sz="1400" dirty="0" smtClean="0">
                <a:solidFill>
                  <a:srgbClr val="0055A0"/>
                </a:solidFill>
              </a:rPr>
              <a:t> and </a:t>
            </a:r>
            <a:r>
              <a:rPr lang="fr-CH" sz="1400" dirty="0" err="1" smtClean="0">
                <a:solidFill>
                  <a:srgbClr val="0055A0"/>
                </a:solidFill>
              </a:rPr>
              <a:t>luggage</a:t>
            </a:r>
            <a:r>
              <a:rPr lang="fr-CH" sz="1400" dirty="0" smtClean="0">
                <a:solidFill>
                  <a:srgbClr val="0055A0"/>
                </a:solidFill>
              </a:rPr>
              <a:t> </a:t>
            </a:r>
            <a:r>
              <a:rPr lang="fr-CH" sz="1400" dirty="0" err="1" smtClean="0">
                <a:solidFill>
                  <a:srgbClr val="0055A0"/>
                </a:solidFill>
              </a:rPr>
              <a:t>expenses</a:t>
            </a:r>
            <a:r>
              <a:rPr lang="fr-CH" sz="1400" dirty="0" smtClean="0">
                <a:solidFill>
                  <a:srgbClr val="0055A0"/>
                </a:solidFill>
              </a:rPr>
              <a:t> </a:t>
            </a:r>
            <a:r>
              <a:rPr lang="fr-CH" sz="1400" b="1" dirty="0" smtClean="0">
                <a:solidFill>
                  <a:srgbClr val="0055A0"/>
                </a:solidFill>
              </a:rPr>
              <a:t>for the </a:t>
            </a:r>
            <a:r>
              <a:rPr lang="fr-CH" sz="1400" b="1" dirty="0" err="1" smtClean="0">
                <a:solidFill>
                  <a:srgbClr val="0055A0"/>
                </a:solidFill>
              </a:rPr>
              <a:t>family</a:t>
            </a:r>
            <a:r>
              <a:rPr lang="fr-CH" sz="1400" b="1" dirty="0" smtClean="0">
                <a:solidFill>
                  <a:srgbClr val="0055A0"/>
                </a:solidFill>
              </a:rPr>
              <a:t> </a:t>
            </a:r>
            <a:r>
              <a:rPr lang="fr-CH" sz="1400" b="1" dirty="0" err="1" smtClean="0">
                <a:solidFill>
                  <a:srgbClr val="0055A0"/>
                </a:solidFill>
              </a:rPr>
              <a:t>members</a:t>
            </a:r>
            <a:r>
              <a:rPr lang="fr-CH" sz="1400" b="1" dirty="0" smtClean="0">
                <a:solidFill>
                  <a:srgbClr val="0055A0"/>
                </a:solidFill>
              </a:rPr>
              <a:t> </a:t>
            </a:r>
            <a:r>
              <a:rPr lang="fr-CH" sz="1400" dirty="0" err="1" smtClean="0">
                <a:solidFill>
                  <a:srgbClr val="0055A0"/>
                </a:solidFill>
              </a:rPr>
              <a:t>provided</a:t>
            </a:r>
            <a:r>
              <a:rPr lang="fr-CH" sz="1400" dirty="0" smtClean="0">
                <a:solidFill>
                  <a:srgbClr val="0055A0"/>
                </a:solidFill>
              </a:rPr>
              <a:t> </a:t>
            </a:r>
            <a:r>
              <a:rPr lang="fr-CH" sz="1400" dirty="0" err="1" smtClean="0">
                <a:solidFill>
                  <a:srgbClr val="0055A0"/>
                </a:solidFill>
              </a:rPr>
              <a:t>that</a:t>
            </a:r>
            <a:r>
              <a:rPr lang="fr-CH" sz="1400" dirty="0" smtClean="0">
                <a:solidFill>
                  <a:srgbClr val="0055A0"/>
                </a:solidFill>
              </a:rPr>
              <a:t> </a:t>
            </a:r>
            <a:r>
              <a:rPr lang="fr-CH" sz="1400" dirty="0" err="1" smtClean="0">
                <a:solidFill>
                  <a:srgbClr val="0055A0"/>
                </a:solidFill>
              </a:rPr>
              <a:t>they</a:t>
            </a:r>
            <a:r>
              <a:rPr lang="fr-CH" sz="1400" dirty="0" smtClean="0">
                <a:solidFill>
                  <a:srgbClr val="0055A0"/>
                </a:solidFill>
              </a:rPr>
              <a:t> </a:t>
            </a:r>
            <a:r>
              <a:rPr lang="fr-CH" sz="1400" dirty="0" err="1" smtClean="0">
                <a:solidFill>
                  <a:srgbClr val="0055A0"/>
                </a:solidFill>
              </a:rPr>
              <a:t>take</a:t>
            </a:r>
            <a:r>
              <a:rPr lang="fr-CH" sz="1400" dirty="0" smtClean="0">
                <a:solidFill>
                  <a:srgbClr val="0055A0"/>
                </a:solidFill>
              </a:rPr>
              <a:t> up </a:t>
            </a:r>
            <a:r>
              <a:rPr lang="fr-CH" sz="1400" dirty="0" err="1" smtClean="0">
                <a:solidFill>
                  <a:srgbClr val="0055A0"/>
                </a:solidFill>
              </a:rPr>
              <a:t>residence</a:t>
            </a:r>
            <a:r>
              <a:rPr lang="fr-CH" sz="1400" dirty="0" smtClean="0">
                <a:solidFill>
                  <a:srgbClr val="0055A0"/>
                </a:solidFill>
              </a:rPr>
              <a:t> </a:t>
            </a:r>
            <a:r>
              <a:rPr lang="fr-CH" sz="1400" dirty="0" err="1" smtClean="0">
                <a:solidFill>
                  <a:srgbClr val="0055A0"/>
                </a:solidFill>
              </a:rPr>
              <a:t>with</a:t>
            </a:r>
            <a:r>
              <a:rPr lang="fr-CH" sz="1400" dirty="0" smtClean="0">
                <a:solidFill>
                  <a:srgbClr val="0055A0"/>
                </a:solidFill>
              </a:rPr>
              <a:t> the </a:t>
            </a:r>
            <a:r>
              <a:rPr lang="fr-CH" sz="1400" dirty="0" err="1" smtClean="0">
                <a:solidFill>
                  <a:srgbClr val="0055A0"/>
                </a:solidFill>
              </a:rPr>
              <a:t>member</a:t>
            </a:r>
            <a:r>
              <a:rPr lang="fr-CH" sz="1400" dirty="0" smtClean="0">
                <a:solidFill>
                  <a:srgbClr val="0055A0"/>
                </a:solidFill>
              </a:rPr>
              <a:t> of personnel</a:t>
            </a:r>
          </a:p>
          <a:p>
            <a:endParaRPr lang="fr-CH" sz="1400" dirty="0" smtClean="0">
              <a:solidFill>
                <a:srgbClr val="0055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err="1" smtClean="0">
                <a:solidFill>
                  <a:srgbClr val="0055A0"/>
                </a:solidFill>
              </a:rPr>
              <a:t>Reimbursment</a:t>
            </a:r>
            <a:r>
              <a:rPr lang="fr-CH" sz="1400" dirty="0" smtClean="0">
                <a:solidFill>
                  <a:srgbClr val="0055A0"/>
                </a:solidFill>
              </a:rPr>
              <a:t> possible </a:t>
            </a:r>
            <a:r>
              <a:rPr lang="fr-CH" sz="1400" dirty="0" err="1" smtClean="0">
                <a:solidFill>
                  <a:srgbClr val="0055A0"/>
                </a:solidFill>
              </a:rPr>
              <a:t>before</a:t>
            </a:r>
            <a:r>
              <a:rPr lang="fr-CH" sz="1400" dirty="0" smtClean="0">
                <a:solidFill>
                  <a:srgbClr val="0055A0"/>
                </a:solidFill>
              </a:rPr>
              <a:t> the end of </a:t>
            </a:r>
            <a:r>
              <a:rPr lang="fr-CH" sz="1400" dirty="0" err="1" smtClean="0">
                <a:solidFill>
                  <a:srgbClr val="0055A0"/>
                </a:solidFill>
              </a:rPr>
              <a:t>contract</a:t>
            </a:r>
            <a:endParaRPr lang="fr-CH" sz="1400" dirty="0">
              <a:solidFill>
                <a:srgbClr val="0055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15.11.2016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02935" y="4764745"/>
            <a:ext cx="2895600" cy="273844"/>
          </a:xfrm>
        </p:spPr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1541" y="78345"/>
            <a:ext cx="1487670" cy="1116837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810475" y="3348125"/>
            <a:ext cx="7267874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fr-CH" b="1" dirty="0" err="1" smtClean="0">
                <a:solidFill>
                  <a:schemeClr val="bg1"/>
                </a:solidFill>
              </a:rPr>
              <a:t>Procedure</a:t>
            </a:r>
            <a:r>
              <a:rPr lang="fr-CH" b="1" dirty="0" smtClean="0">
                <a:solidFill>
                  <a:schemeClr val="bg1"/>
                </a:solidFill>
              </a:rPr>
              <a:t>	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10478" y="3348125"/>
            <a:ext cx="726787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CH" sz="1400" b="1" dirty="0" smtClean="0">
              <a:solidFill>
                <a:srgbClr val="0055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400" dirty="0" smtClean="0">
              <a:solidFill>
                <a:srgbClr val="0055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>
                <a:solidFill>
                  <a:srgbClr val="0055A0"/>
                </a:solidFill>
              </a:rPr>
              <a:t>Contact </a:t>
            </a:r>
            <a:r>
              <a:rPr lang="fr-CH" sz="1400" dirty="0" err="1" smtClean="0">
                <a:solidFill>
                  <a:srgbClr val="0055A0"/>
                </a:solidFill>
              </a:rPr>
              <a:t>departmental</a:t>
            </a:r>
            <a:r>
              <a:rPr lang="fr-CH" sz="1400" dirty="0" smtClean="0">
                <a:solidFill>
                  <a:srgbClr val="0055A0"/>
                </a:solidFill>
              </a:rPr>
              <a:t> </a:t>
            </a:r>
            <a:r>
              <a:rPr lang="fr-CH" sz="1400" dirty="0" err="1" smtClean="0">
                <a:solidFill>
                  <a:srgbClr val="00B0F0"/>
                </a:solidFill>
              </a:rPr>
              <a:t>secretariat</a:t>
            </a:r>
            <a:r>
              <a:rPr lang="fr-CH" sz="1400" dirty="0" smtClean="0">
                <a:solidFill>
                  <a:srgbClr val="00B0F0"/>
                </a:solidFill>
              </a:rPr>
              <a:t> (DAO) </a:t>
            </a:r>
            <a:r>
              <a:rPr lang="fr-CH" sz="1400" dirty="0" smtClean="0">
                <a:solidFill>
                  <a:srgbClr val="0055A0"/>
                </a:solidFill>
              </a:rPr>
              <a:t>for the </a:t>
            </a:r>
            <a:r>
              <a:rPr lang="fr-CH" sz="1400" dirty="0" err="1" smtClean="0">
                <a:solidFill>
                  <a:srgbClr val="0055A0"/>
                </a:solidFill>
              </a:rPr>
              <a:t>request</a:t>
            </a:r>
            <a:endParaRPr lang="fr-CH" sz="1400" dirty="0" smtClean="0">
              <a:solidFill>
                <a:srgbClr val="0055A0"/>
              </a:solidFill>
            </a:endParaRPr>
          </a:p>
          <a:p>
            <a:endParaRPr lang="fr-CH" sz="1200" dirty="0" smtClean="0">
              <a:solidFill>
                <a:srgbClr val="0055A0"/>
              </a:solidFill>
            </a:endParaRPr>
          </a:p>
          <a:p>
            <a:r>
              <a:rPr lang="fr-CH" sz="1200" dirty="0" smtClean="0">
                <a:solidFill>
                  <a:srgbClr val="0055A0"/>
                </a:solidFill>
              </a:rPr>
              <a:t>Admin e-guide:</a:t>
            </a:r>
            <a:endParaRPr lang="fr-CH" sz="1200" dirty="0">
              <a:solidFill>
                <a:srgbClr val="0055A0"/>
              </a:solidFill>
            </a:endParaRPr>
          </a:p>
          <a:p>
            <a:r>
              <a:rPr lang="fr-CH" sz="1200" dirty="0" smtClean="0">
                <a:solidFill>
                  <a:srgbClr val="0055A0"/>
                </a:solidFill>
                <a:hlinkClick r:id="rId3"/>
              </a:rPr>
              <a:t>https</a:t>
            </a:r>
            <a:r>
              <a:rPr lang="fr-CH" sz="1200" dirty="0">
                <a:solidFill>
                  <a:srgbClr val="0055A0"/>
                </a:solidFill>
                <a:hlinkClick r:id="rId3"/>
              </a:rPr>
              <a:t>://</a:t>
            </a:r>
            <a:r>
              <a:rPr lang="fr-CH" sz="1200" dirty="0" smtClean="0">
                <a:solidFill>
                  <a:srgbClr val="0055A0"/>
                </a:solidFill>
                <a:hlinkClick r:id="rId3"/>
              </a:rPr>
              <a:t>admin-eguide.web.cern.ch/en/procedure/payment-travel-expenses-termination-contract</a:t>
            </a:r>
            <a:endParaRPr lang="fr-CH" sz="1200" dirty="0" smtClean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230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1" grpId="0" animBg="1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1415" y="1434360"/>
            <a:ext cx="3798277" cy="1371363"/>
          </a:xfrm>
        </p:spPr>
        <p:txBody>
          <a:bodyPr>
            <a:noAutofit/>
          </a:bodyPr>
          <a:lstStyle/>
          <a:p>
            <a:r>
              <a:rPr lang="fr-FR" sz="3600" dirty="0"/>
              <a:t>2</a:t>
            </a:r>
            <a:r>
              <a:rPr lang="fr-FR" sz="3600" dirty="0" smtClean="0"/>
              <a:t>. </a:t>
            </a:r>
            <a:r>
              <a:rPr lang="fr-FR" sz="3600" dirty="0" err="1"/>
              <a:t>R</a:t>
            </a:r>
            <a:r>
              <a:rPr lang="fr-FR" sz="3600" dirty="0" err="1" smtClean="0"/>
              <a:t>emoval</a:t>
            </a:r>
            <a:r>
              <a:rPr lang="fr-FR" sz="3600" dirty="0" smtClean="0"/>
              <a:t> </a:t>
            </a:r>
            <a:r>
              <a:rPr lang="fr-FR" sz="3600" dirty="0" err="1" smtClean="0"/>
              <a:t>expenses</a:t>
            </a:r>
            <a:endParaRPr lang="en-US" sz="3600" dirty="0"/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57" r="16957"/>
          <a:stretch>
            <a:fillRect/>
          </a:stretch>
        </p:blipFill>
        <p:spPr>
          <a:xfrm>
            <a:off x="558801" y="601664"/>
            <a:ext cx="3550062" cy="2981362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15.11.2016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799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48046" y="636763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chemeClr val="bg1"/>
                </a:solidFill>
              </a:rPr>
              <a:t>Conditions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15.11.2016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3073" y="177591"/>
            <a:ext cx="1548770" cy="130128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48046" y="1140764"/>
            <a:ext cx="656621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>
                <a:solidFill>
                  <a:srgbClr val="0055A0"/>
                </a:solidFill>
              </a:rPr>
              <a:t>Same</a:t>
            </a:r>
            <a:r>
              <a:rPr lang="fr-CH" dirty="0" smtClean="0">
                <a:solidFill>
                  <a:srgbClr val="0055A0"/>
                </a:solidFill>
              </a:rPr>
              <a:t> as </a:t>
            </a:r>
            <a:r>
              <a:rPr lang="fr-CH" dirty="0" err="1" smtClean="0">
                <a:solidFill>
                  <a:srgbClr val="0055A0"/>
                </a:solidFill>
              </a:rPr>
              <a:t>travel</a:t>
            </a:r>
            <a:r>
              <a:rPr lang="fr-CH" dirty="0" smtClean="0">
                <a:solidFill>
                  <a:srgbClr val="0055A0"/>
                </a:solidFill>
              </a:rPr>
              <a:t>:</a:t>
            </a:r>
            <a:br>
              <a:rPr lang="fr-CH" dirty="0" smtClean="0">
                <a:solidFill>
                  <a:srgbClr val="0055A0"/>
                </a:solidFill>
              </a:rPr>
            </a:br>
            <a:endParaRPr lang="fr-CH" dirty="0" smtClean="0">
              <a:solidFill>
                <a:srgbClr val="0055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b="1" dirty="0" err="1" smtClean="0">
                <a:solidFill>
                  <a:srgbClr val="0055A0"/>
                </a:solidFill>
              </a:rPr>
              <a:t>Homestation</a:t>
            </a:r>
            <a:r>
              <a:rPr lang="fr-CH" dirty="0" smtClean="0">
                <a:solidFill>
                  <a:srgbClr val="0055A0"/>
                </a:solidFill>
              </a:rPr>
              <a:t>* :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-CH" dirty="0" smtClean="0">
                <a:solidFill>
                  <a:srgbClr val="0055A0"/>
                </a:solidFill>
              </a:rPr>
              <a:t>&gt; 20 km </a:t>
            </a:r>
            <a:r>
              <a:rPr lang="fr-CH" dirty="0" err="1" smtClean="0">
                <a:solidFill>
                  <a:srgbClr val="0055A0"/>
                </a:solidFill>
              </a:rPr>
              <a:t>from</a:t>
            </a:r>
            <a:r>
              <a:rPr lang="fr-CH" dirty="0" smtClean="0">
                <a:solidFill>
                  <a:srgbClr val="0055A0"/>
                </a:solidFill>
              </a:rPr>
              <a:t> CERN or,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-CH" dirty="0">
                <a:solidFill>
                  <a:srgbClr val="0055A0"/>
                </a:solidFill>
              </a:rPr>
              <a:t>&gt;</a:t>
            </a:r>
            <a:r>
              <a:rPr lang="fr-CH" dirty="0" smtClean="0">
                <a:solidFill>
                  <a:srgbClr val="0055A0"/>
                </a:solidFill>
              </a:rPr>
              <a:t> 70 km if </a:t>
            </a:r>
            <a:r>
              <a:rPr lang="fr-CH" dirty="0" err="1" smtClean="0">
                <a:solidFill>
                  <a:srgbClr val="0055A0"/>
                </a:solidFill>
              </a:rPr>
              <a:t>recruited</a:t>
            </a:r>
            <a:r>
              <a:rPr lang="fr-CH" dirty="0" smtClean="0">
                <a:solidFill>
                  <a:srgbClr val="0055A0"/>
                </a:solidFill>
              </a:rPr>
              <a:t> </a:t>
            </a:r>
            <a:r>
              <a:rPr lang="fr-CH" dirty="0" err="1" smtClean="0">
                <a:solidFill>
                  <a:srgbClr val="0055A0"/>
                </a:solidFill>
              </a:rPr>
              <a:t>after</a:t>
            </a:r>
            <a:r>
              <a:rPr lang="fr-CH" dirty="0" smtClean="0">
                <a:solidFill>
                  <a:srgbClr val="0055A0"/>
                </a:solidFill>
              </a:rPr>
              <a:t> 01.01.2007 or ex-local staff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 smtClean="0">
              <a:solidFill>
                <a:srgbClr val="0055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b="1" dirty="0">
                <a:solidFill>
                  <a:srgbClr val="0055A0"/>
                </a:solidFill>
              </a:rPr>
              <a:t>New place of </a:t>
            </a:r>
            <a:r>
              <a:rPr lang="fr-CH" b="1" dirty="0" err="1" smtClean="0">
                <a:solidFill>
                  <a:srgbClr val="0055A0"/>
                </a:solidFill>
              </a:rPr>
              <a:t>residence</a:t>
            </a:r>
            <a:r>
              <a:rPr lang="fr-CH" b="1" dirty="0" smtClean="0">
                <a:solidFill>
                  <a:srgbClr val="0055A0"/>
                </a:solidFill>
              </a:rPr>
              <a:t>: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-CH" dirty="0" smtClean="0">
                <a:solidFill>
                  <a:srgbClr val="0055A0"/>
                </a:solidFill>
              </a:rPr>
              <a:t>&gt; </a:t>
            </a:r>
            <a:r>
              <a:rPr lang="fr-CH" dirty="0">
                <a:solidFill>
                  <a:srgbClr val="0055A0"/>
                </a:solidFill>
              </a:rPr>
              <a:t>20 km </a:t>
            </a:r>
            <a:r>
              <a:rPr lang="fr-CH" dirty="0" err="1" smtClean="0">
                <a:solidFill>
                  <a:srgbClr val="0055A0"/>
                </a:solidFill>
              </a:rPr>
              <a:t>from</a:t>
            </a:r>
            <a:r>
              <a:rPr lang="fr-CH" dirty="0" smtClean="0">
                <a:solidFill>
                  <a:srgbClr val="0055A0"/>
                </a:solidFill>
              </a:rPr>
              <a:t> </a:t>
            </a:r>
            <a:r>
              <a:rPr lang="fr-CH" dirty="0">
                <a:solidFill>
                  <a:srgbClr val="0055A0"/>
                </a:solidFill>
              </a:rPr>
              <a:t>the </a:t>
            </a:r>
            <a:r>
              <a:rPr lang="fr-CH" dirty="0" err="1">
                <a:solidFill>
                  <a:srgbClr val="0055A0"/>
                </a:solidFill>
              </a:rPr>
              <a:t>previous</a:t>
            </a:r>
            <a:r>
              <a:rPr lang="fr-CH" dirty="0">
                <a:solidFill>
                  <a:srgbClr val="0055A0"/>
                </a:solidFill>
              </a:rPr>
              <a:t> place of </a:t>
            </a:r>
            <a:r>
              <a:rPr lang="fr-CH" dirty="0" err="1">
                <a:solidFill>
                  <a:srgbClr val="0055A0"/>
                </a:solidFill>
              </a:rPr>
              <a:t>residence</a:t>
            </a:r>
            <a:r>
              <a:rPr lang="fr-CH" dirty="0">
                <a:solidFill>
                  <a:srgbClr val="0055A0"/>
                </a:solidFill>
              </a:rPr>
              <a:t> </a:t>
            </a:r>
            <a:r>
              <a:rPr lang="fr-CH" dirty="0" smtClean="0">
                <a:solidFill>
                  <a:srgbClr val="0055A0"/>
                </a:solidFill>
              </a:rPr>
              <a:t>or,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-CH" dirty="0" smtClean="0">
                <a:solidFill>
                  <a:srgbClr val="0055A0"/>
                </a:solidFill>
              </a:rPr>
              <a:t>&gt;70 </a:t>
            </a:r>
            <a:r>
              <a:rPr lang="fr-CH" dirty="0">
                <a:solidFill>
                  <a:srgbClr val="0055A0"/>
                </a:solidFill>
              </a:rPr>
              <a:t>km </a:t>
            </a:r>
            <a:r>
              <a:rPr lang="fr-CH" dirty="0" err="1" smtClean="0">
                <a:solidFill>
                  <a:srgbClr val="0055A0"/>
                </a:solidFill>
              </a:rPr>
              <a:t>from</a:t>
            </a:r>
            <a:r>
              <a:rPr lang="fr-CH" dirty="0" smtClean="0">
                <a:solidFill>
                  <a:srgbClr val="0055A0"/>
                </a:solidFill>
              </a:rPr>
              <a:t> CERN if </a:t>
            </a:r>
            <a:r>
              <a:rPr lang="fr-CH" dirty="0" err="1">
                <a:solidFill>
                  <a:srgbClr val="0055A0"/>
                </a:solidFill>
              </a:rPr>
              <a:t>recruited</a:t>
            </a:r>
            <a:r>
              <a:rPr lang="fr-CH" dirty="0">
                <a:solidFill>
                  <a:srgbClr val="0055A0"/>
                </a:solidFill>
              </a:rPr>
              <a:t> </a:t>
            </a:r>
            <a:r>
              <a:rPr lang="fr-CH" dirty="0" err="1">
                <a:solidFill>
                  <a:srgbClr val="0055A0"/>
                </a:solidFill>
              </a:rPr>
              <a:t>after</a:t>
            </a:r>
            <a:r>
              <a:rPr lang="fr-CH" dirty="0">
                <a:solidFill>
                  <a:srgbClr val="0055A0"/>
                </a:solidFill>
              </a:rPr>
              <a:t> 01.01.2007 </a:t>
            </a:r>
            <a:r>
              <a:rPr lang="fr-CH" dirty="0" smtClean="0">
                <a:solidFill>
                  <a:srgbClr val="0055A0"/>
                </a:solidFill>
              </a:rPr>
              <a:t>or ex-local staff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-CH" dirty="0" err="1" smtClean="0">
                <a:solidFill>
                  <a:srgbClr val="0055A0"/>
                </a:solidFill>
              </a:rPr>
              <a:t>within</a:t>
            </a:r>
            <a:r>
              <a:rPr lang="fr-CH" dirty="0" smtClean="0">
                <a:solidFill>
                  <a:srgbClr val="0055A0"/>
                </a:solidFill>
              </a:rPr>
              <a:t> 2 </a:t>
            </a:r>
            <a:r>
              <a:rPr lang="fr-CH" dirty="0" err="1" smtClean="0">
                <a:solidFill>
                  <a:srgbClr val="0055A0"/>
                </a:solidFill>
              </a:rPr>
              <a:t>years</a:t>
            </a:r>
            <a:r>
              <a:rPr lang="fr-CH" dirty="0" smtClean="0">
                <a:solidFill>
                  <a:srgbClr val="0055A0"/>
                </a:solidFill>
              </a:rPr>
              <a:t> of </a:t>
            </a:r>
            <a:r>
              <a:rPr lang="fr-CH" dirty="0" err="1" smtClean="0">
                <a:solidFill>
                  <a:srgbClr val="0055A0"/>
                </a:solidFill>
              </a:rPr>
              <a:t>contract</a:t>
            </a:r>
            <a:r>
              <a:rPr lang="fr-CH" dirty="0" smtClean="0">
                <a:solidFill>
                  <a:srgbClr val="0055A0"/>
                </a:solidFill>
              </a:rPr>
              <a:t> </a:t>
            </a:r>
            <a:r>
              <a:rPr lang="fr-CH" dirty="0" err="1" smtClean="0">
                <a:solidFill>
                  <a:srgbClr val="0055A0"/>
                </a:solidFill>
              </a:rPr>
              <a:t>termination</a:t>
            </a:r>
            <a:r>
              <a:rPr lang="fr-CH" dirty="0" smtClean="0">
                <a:solidFill>
                  <a:srgbClr val="0055A0"/>
                </a:solidFill>
              </a:rPr>
              <a:t>.</a:t>
            </a:r>
            <a:endParaRPr lang="en-US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13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5085918"/>
              </p:ext>
            </p:extLst>
          </p:nvPr>
        </p:nvGraphicFramePr>
        <p:xfrm>
          <a:off x="3638283" y="1280280"/>
          <a:ext cx="3962009" cy="17161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95247"/>
                <a:gridCol w="1271092"/>
                <a:gridCol w="1195670"/>
              </a:tblGrid>
              <a:tr h="798751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50" dirty="0">
                          <a:solidFill>
                            <a:schemeClr val="tx1"/>
                          </a:solidFill>
                          <a:effectLst/>
                        </a:rPr>
                        <a:t>Family situation 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50" dirty="0">
                          <a:solidFill>
                            <a:schemeClr val="tx1"/>
                          </a:solidFill>
                          <a:effectLst/>
                        </a:rPr>
                        <a:t>Category 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sz="115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50" dirty="0" smtClean="0">
                          <a:solidFill>
                            <a:schemeClr val="tx1"/>
                          </a:solidFill>
                          <a:effectLst/>
                        </a:rPr>
                        <a:t>New place of residence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50" dirty="0">
                          <a:solidFill>
                            <a:schemeClr val="tx1"/>
                          </a:solidFill>
                          <a:effectLst/>
                        </a:rPr>
                        <a:t>Recipient of the family allowance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50" dirty="0">
                          <a:solidFill>
                            <a:schemeClr val="tx1"/>
                          </a:solidFill>
                          <a:effectLst/>
                        </a:rPr>
                        <a:t>Non-recipient of the family </a:t>
                      </a:r>
                      <a:r>
                        <a:rPr lang="en-US" sz="1150" dirty="0" smtClean="0">
                          <a:solidFill>
                            <a:schemeClr val="tx1"/>
                          </a:solidFill>
                          <a:effectLst/>
                        </a:rPr>
                        <a:t>allowance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CH" sz="115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518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50" dirty="0">
                          <a:solidFill>
                            <a:schemeClr val="tx1"/>
                          </a:solidFill>
                          <a:effectLst/>
                        </a:rPr>
                        <a:t>Member State or Associate Member State 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60 m3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40 m3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242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50" dirty="0">
                          <a:solidFill>
                            <a:schemeClr val="tx1"/>
                          </a:solidFill>
                          <a:effectLst/>
                        </a:rPr>
                        <a:t>Non-Member State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25 m3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25 m3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48242" y="636763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fr-CH" b="1" dirty="0" err="1" smtClean="0">
                <a:solidFill>
                  <a:schemeClr val="bg1"/>
                </a:solidFill>
              </a:rPr>
              <a:t>Benefits</a:t>
            </a:r>
            <a:r>
              <a:rPr lang="fr-CH" b="1" dirty="0" smtClean="0">
                <a:solidFill>
                  <a:schemeClr val="bg1"/>
                </a:solidFill>
              </a:rPr>
              <a:t>	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48241" y="1285666"/>
            <a:ext cx="241011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</a:t>
            </a:r>
            <a:r>
              <a:rPr lang="en-US" sz="1400" dirty="0" smtClean="0"/>
              <a:t>ayment of removal expenses for household and personal effects to home </a:t>
            </a:r>
            <a:r>
              <a:rPr lang="en-US" sz="1400" dirty="0"/>
              <a:t>station </a:t>
            </a:r>
            <a:r>
              <a:rPr lang="en-US" sz="1400" dirty="0" smtClean="0"/>
              <a:t>or new place </a:t>
            </a:r>
            <a:r>
              <a:rPr lang="en-US" sz="1400" dirty="0"/>
              <a:t>of residence </a:t>
            </a:r>
            <a:r>
              <a:rPr lang="en-US" sz="1200" dirty="0"/>
              <a:t>(provided that the latter cost </a:t>
            </a:r>
            <a:r>
              <a:rPr lang="en-US" sz="1200" dirty="0">
                <a:solidFill>
                  <a:srgbClr val="0055A0"/>
                </a:solidFill>
              </a:rPr>
              <a:t>does not exceed the cost of the </a:t>
            </a:r>
            <a:r>
              <a:rPr lang="en-US" sz="1200" dirty="0" smtClean="0">
                <a:solidFill>
                  <a:srgbClr val="0055A0"/>
                </a:solidFill>
              </a:rPr>
              <a:t>removal to </a:t>
            </a:r>
            <a:r>
              <a:rPr lang="en-US" sz="1200" dirty="0">
                <a:solidFill>
                  <a:srgbClr val="0055A0"/>
                </a:solidFill>
              </a:rPr>
              <a:t>the home </a:t>
            </a:r>
            <a:r>
              <a:rPr lang="en-US" sz="1200" dirty="0" smtClean="0">
                <a:solidFill>
                  <a:srgbClr val="0055A0"/>
                </a:solidFill>
              </a:rPr>
              <a:t>station)</a:t>
            </a:r>
            <a:endParaRPr lang="fr-CH" sz="1200" dirty="0" smtClean="0">
              <a:solidFill>
                <a:srgbClr val="0055A0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3348822" y="1065324"/>
            <a:ext cx="0" cy="199656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15.11.2016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16043" y="4668593"/>
            <a:ext cx="2895600" cy="273844"/>
          </a:xfrm>
        </p:spPr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1505" y="98179"/>
            <a:ext cx="1548770" cy="130128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48241" y="3762947"/>
            <a:ext cx="68518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Payment of the </a:t>
            </a:r>
            <a:r>
              <a:rPr lang="en-US" sz="1400" dirty="0"/>
              <a:t>cost of storing furniture for a maximum period of 12 months</a:t>
            </a:r>
            <a:endParaRPr lang="fr-CH" sz="1400" dirty="0" smtClean="0"/>
          </a:p>
        </p:txBody>
      </p:sp>
    </p:spTree>
    <p:extLst>
      <p:ext uri="{BB962C8B-B14F-4D97-AF65-F5344CB8AC3E}">
        <p14:creationId xmlns:p14="http://schemas.microsoft.com/office/powerpoint/2010/main" val="1501868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48046" y="636763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fr-CH" b="1" dirty="0" err="1" smtClean="0">
                <a:solidFill>
                  <a:schemeClr val="bg1"/>
                </a:solidFill>
              </a:rPr>
              <a:t>Procedure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48046" y="1200103"/>
            <a:ext cx="762445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55A0"/>
                </a:solidFill>
              </a:rPr>
              <a:t>Contact the</a:t>
            </a:r>
            <a:r>
              <a:rPr lang="en-US" sz="1600" dirty="0" smtClean="0"/>
              <a:t> </a:t>
            </a:r>
            <a:r>
              <a:rPr lang="en-US" sz="1600" dirty="0">
                <a:hlinkClick r:id="rId2"/>
              </a:rPr>
              <a:t>Installation </a:t>
            </a:r>
            <a:r>
              <a:rPr lang="en-US" sz="1600" dirty="0" smtClean="0">
                <a:hlinkClick r:id="rId2"/>
              </a:rPr>
              <a:t>service</a:t>
            </a:r>
            <a:r>
              <a:rPr lang="en-US" sz="1600" dirty="0" smtClean="0"/>
              <a:t> (SMB department) in advance:</a:t>
            </a:r>
            <a:br>
              <a:rPr lang="en-US" sz="1600" dirty="0" smtClean="0"/>
            </a:br>
            <a:endParaRPr lang="en-US" sz="1600" dirty="0" smtClean="0"/>
          </a:p>
          <a:p>
            <a:pPr lvl="4"/>
            <a:r>
              <a:rPr lang="en-US" sz="1600" dirty="0" smtClean="0"/>
              <a:t>installation.service@cern.ch</a:t>
            </a:r>
            <a:endParaRPr lang="en-US" sz="1600" dirty="0"/>
          </a:p>
          <a:p>
            <a:pPr lvl="4"/>
            <a:r>
              <a:rPr lang="en-US" sz="1600" dirty="0" smtClean="0"/>
              <a:t>Location</a:t>
            </a:r>
            <a:r>
              <a:rPr lang="en-US" sz="1600" dirty="0"/>
              <a:t>: 73/1-003 </a:t>
            </a:r>
            <a:endParaRPr lang="en-US" sz="1600" dirty="0" smtClean="0"/>
          </a:p>
          <a:p>
            <a:pPr lvl="4"/>
            <a:r>
              <a:rPr lang="en-US" sz="1600" dirty="0"/>
              <a:t>Phone: </a:t>
            </a:r>
            <a:r>
              <a:rPr lang="en-US" sz="1600" dirty="0" smtClean="0"/>
              <a:t>7 4407 or 7 4493</a:t>
            </a:r>
            <a:br>
              <a:rPr lang="en-US" sz="1600" dirty="0" smtClean="0"/>
            </a:br>
            <a:endParaRPr lang="fr-CH" sz="1600" dirty="0"/>
          </a:p>
          <a:p>
            <a:endParaRPr lang="fr-CH" sz="1600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 smtClean="0">
                <a:solidFill>
                  <a:srgbClr val="0055A0"/>
                </a:solidFill>
              </a:rPr>
              <a:t>Admin e-guide </a:t>
            </a:r>
            <a:r>
              <a:rPr lang="fr-CH" sz="1600" dirty="0" err="1">
                <a:solidFill>
                  <a:srgbClr val="0055A0"/>
                </a:solidFill>
              </a:rPr>
              <a:t>procedure</a:t>
            </a:r>
            <a:r>
              <a:rPr lang="fr-CH" sz="1600" dirty="0">
                <a:solidFill>
                  <a:srgbClr val="0055A0"/>
                </a:solidFill>
              </a:rPr>
              <a:t>:</a:t>
            </a:r>
          </a:p>
          <a:p>
            <a:r>
              <a:rPr lang="fr-CH" sz="1600" dirty="0">
                <a:solidFill>
                  <a:srgbClr val="0055A0"/>
                </a:solidFill>
                <a:hlinkClick r:id="rId3"/>
              </a:rPr>
              <a:t>https://</a:t>
            </a:r>
            <a:r>
              <a:rPr lang="fr-CH" sz="1600" dirty="0" smtClean="0">
                <a:solidFill>
                  <a:srgbClr val="0055A0"/>
                </a:solidFill>
                <a:hlinkClick r:id="rId3"/>
              </a:rPr>
              <a:t>admin-eguide.web.cern.ch/en/procedure/payment-removal-expenses</a:t>
            </a:r>
            <a:r>
              <a:rPr lang="fr-CH" sz="1600" dirty="0" smtClean="0">
                <a:solidFill>
                  <a:srgbClr val="0055A0"/>
                </a:solidFill>
              </a:rPr>
              <a:t> </a:t>
            </a:r>
            <a:endParaRPr lang="en-US" sz="1600" dirty="0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15.11.2016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0039" y="170786"/>
            <a:ext cx="1548770" cy="1301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604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3771</TotalTime>
  <Words>573</Words>
  <Application>Microsoft Office PowerPoint</Application>
  <PresentationFormat>On-screen Show (16:9)</PresentationFormat>
  <Paragraphs>161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Wingdings</vt:lpstr>
      <vt:lpstr>CERN2Corporate16-9</vt:lpstr>
      <vt:lpstr>PowerPoint Presentation</vt:lpstr>
      <vt:lpstr>Summary</vt:lpstr>
      <vt:lpstr>1. Travel expenses</vt:lpstr>
      <vt:lpstr>PowerPoint Presentation</vt:lpstr>
      <vt:lpstr>PowerPoint Presentation</vt:lpstr>
      <vt:lpstr>2. Removal expenses</vt:lpstr>
      <vt:lpstr>PowerPoint Presentation</vt:lpstr>
      <vt:lpstr>PowerPoint Presentation</vt:lpstr>
      <vt:lpstr>PowerPoint Presentation</vt:lpstr>
      <vt:lpstr>3. Reinstallation indemnity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Erwin Mosselmans</dc:creator>
  <cp:lastModifiedBy>Sylvie Dethurens Favez</cp:lastModifiedBy>
  <cp:revision>63</cp:revision>
  <cp:lastPrinted>2015-11-23T14:11:45Z</cp:lastPrinted>
  <dcterms:created xsi:type="dcterms:W3CDTF">2015-08-13T15:06:22Z</dcterms:created>
  <dcterms:modified xsi:type="dcterms:W3CDTF">2016-11-15T09:14:55Z</dcterms:modified>
</cp:coreProperties>
</file>