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82" r:id="rId2"/>
  </p:sldMasterIdLst>
  <p:notesMasterIdLst>
    <p:notesMasterId r:id="rId25"/>
  </p:notesMasterIdLst>
  <p:handoutMasterIdLst>
    <p:handoutMasterId r:id="rId26"/>
  </p:handoutMasterIdLst>
  <p:sldIdLst>
    <p:sldId id="256" r:id="rId3"/>
    <p:sldId id="259" r:id="rId4"/>
    <p:sldId id="260" r:id="rId5"/>
    <p:sldId id="261" r:id="rId6"/>
    <p:sldId id="283" r:id="rId7"/>
    <p:sldId id="262" r:id="rId8"/>
    <p:sldId id="286" r:id="rId9"/>
    <p:sldId id="263" r:id="rId10"/>
    <p:sldId id="277" r:id="rId11"/>
    <p:sldId id="279" r:id="rId12"/>
    <p:sldId id="278" r:id="rId13"/>
    <p:sldId id="280" r:id="rId14"/>
    <p:sldId id="282" r:id="rId15"/>
    <p:sldId id="281" r:id="rId16"/>
    <p:sldId id="284" r:id="rId17"/>
    <p:sldId id="285" r:id="rId18"/>
    <p:sldId id="269" r:id="rId19"/>
    <p:sldId id="270" r:id="rId20"/>
    <p:sldId id="271" r:id="rId21"/>
    <p:sldId id="272" r:id="rId22"/>
    <p:sldId id="273" r:id="rId23"/>
    <p:sldId id="274" r:id="rId24"/>
  </p:sldIdLst>
  <p:sldSz cx="9144000" cy="5143500" type="screen16x9"/>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3127">
          <p15:clr>
            <a:srgbClr val="A4A3A4"/>
          </p15:clr>
        </p15:guide>
        <p15:guide id="4"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A0"/>
    <a:srgbClr val="104282"/>
    <a:srgbClr val="0B387C"/>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67" autoAdjust="0"/>
    <p:restoredTop sz="86419" autoAdjust="0"/>
  </p:normalViewPr>
  <p:slideViewPr>
    <p:cSldViewPr snapToGrid="0" snapToObjects="1">
      <p:cViewPr varScale="1">
        <p:scale>
          <a:sx n="83" d="100"/>
          <a:sy n="83" d="100"/>
        </p:scale>
        <p:origin x="77" y="725"/>
      </p:cViewPr>
      <p:guideLst>
        <p:guide orient="horz" pos="1620"/>
        <p:guide pos="2896"/>
      </p:guideLst>
    </p:cSldViewPr>
  </p:slideViewPr>
  <p:outlineViewPr>
    <p:cViewPr>
      <p:scale>
        <a:sx n="33" d="100"/>
        <a:sy n="33" d="100"/>
      </p:scale>
      <p:origin x="0" y="-6437"/>
    </p:cViewPr>
  </p:outlineViewPr>
  <p:notesTextViewPr>
    <p:cViewPr>
      <p:scale>
        <a:sx n="3" d="2"/>
        <a:sy n="3" d="2"/>
      </p:scale>
      <p:origin x="0" y="0"/>
    </p:cViewPr>
  </p:notesTextViewPr>
  <p:sorterViewPr>
    <p:cViewPr>
      <p:scale>
        <a:sx n="100" d="100"/>
        <a:sy n="100" d="100"/>
      </p:scale>
      <p:origin x="0" y="0"/>
    </p:cViewPr>
  </p:sorterViewPr>
  <p:notesViewPr>
    <p:cSldViewPr snapToGrid="0" snapToObjects="1" showGuides="1">
      <p:cViewPr varScale="1">
        <p:scale>
          <a:sx n="136" d="100"/>
          <a:sy n="136" d="100"/>
        </p:scale>
        <p:origin x="-3872" y="-112"/>
      </p:cViewPr>
      <p:guideLst>
        <p:guide orient="horz" pos="2880"/>
        <p:guide pos="2160"/>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fld id="{CB68DBA3-3596-4EB5-8D3D-4753582564C8}" type="datetimeFigureOut">
              <a:rPr lang="en-US" smtClean="0"/>
              <a:t>11/10/2016</a:t>
            </a:fld>
            <a:endParaRPr lang="en-US"/>
          </a:p>
        </p:txBody>
      </p:sp>
      <p:sp>
        <p:nvSpPr>
          <p:cNvPr id="4" name="Footer Placeholder 3"/>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AD4F0D0C-8407-4FC3-88A4-6E093DB0D181}" type="slidenum">
              <a:rPr lang="en-US" smtClean="0"/>
              <a:t>‹#›</a:t>
            </a:fld>
            <a:endParaRPr lang="en-US"/>
          </a:p>
        </p:txBody>
      </p:sp>
    </p:spTree>
    <p:extLst>
      <p:ext uri="{BB962C8B-B14F-4D97-AF65-F5344CB8AC3E}">
        <p14:creationId xmlns:p14="http://schemas.microsoft.com/office/powerpoint/2010/main" val="34504742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F7DA8CDB-4CDB-0047-B0A3-926A8FE44A35}" type="datetimeFigureOut">
              <a:rPr lang="fr-FR" smtClean="0"/>
              <a:t>10/11/2016</a:t>
            </a:fld>
            <a:endParaRPr lang="fr-FR"/>
          </a:p>
        </p:txBody>
      </p:sp>
      <p:sp>
        <p:nvSpPr>
          <p:cNvPr id="4" name="Espace réservé de l'image des diapositives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6" name="Espace réservé du pied de page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E460EA63-43D2-E842-92EA-B304A8820AD7}" type="slidenum">
              <a:rPr lang="fr-FR" smtClean="0"/>
              <a:t>‹#›</a:t>
            </a:fld>
            <a:endParaRPr lang="fr-FR"/>
          </a:p>
        </p:txBody>
      </p:sp>
    </p:spTree>
    <p:extLst>
      <p:ext uri="{BB962C8B-B14F-4D97-AF65-F5344CB8AC3E}">
        <p14:creationId xmlns:p14="http://schemas.microsoft.com/office/powerpoint/2010/main" val="3179120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460EA63-43D2-E842-92EA-B304A8820AD7}" type="slidenum">
              <a:rPr lang="fr-FR" smtClean="0"/>
              <a:t>4</a:t>
            </a:fld>
            <a:endParaRPr lang="fr-FR"/>
          </a:p>
        </p:txBody>
      </p:sp>
    </p:spTree>
    <p:extLst>
      <p:ext uri="{BB962C8B-B14F-4D97-AF65-F5344CB8AC3E}">
        <p14:creationId xmlns:p14="http://schemas.microsoft.com/office/powerpoint/2010/main" val="30670019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Plus de fiche de salaire mensuelle,</a:t>
            </a:r>
            <a:r>
              <a:rPr lang="fr-CH" baseline="0" dirty="0" smtClean="0"/>
              <a:t> virement automatique sur le compte. Donc en janvier, la caisse envoie une révision de vos prestations mensuelles.</a:t>
            </a:r>
            <a:endParaRPr lang="en-GB" dirty="0"/>
          </a:p>
        </p:txBody>
      </p:sp>
      <p:sp>
        <p:nvSpPr>
          <p:cNvPr id="4" name="Slide Number Placeholder 3"/>
          <p:cNvSpPr>
            <a:spLocks noGrp="1"/>
          </p:cNvSpPr>
          <p:nvPr>
            <p:ph type="sldNum" sz="quarter" idx="10"/>
          </p:nvPr>
        </p:nvSpPr>
        <p:spPr/>
        <p:txBody>
          <a:bodyPr/>
          <a:lstStyle/>
          <a:p>
            <a:fld id="{50CDEF64-6AD1-4526-A21D-E3632A80A43C}" type="slidenum">
              <a:rPr lang="en-GB" smtClean="0"/>
              <a:t>10</a:t>
            </a:fld>
            <a:endParaRPr lang="en-GB"/>
          </a:p>
        </p:txBody>
      </p:sp>
    </p:spTree>
    <p:extLst>
      <p:ext uri="{BB962C8B-B14F-4D97-AF65-F5344CB8AC3E}">
        <p14:creationId xmlns:p14="http://schemas.microsoft.com/office/powerpoint/2010/main" val="29246129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Plus de fiche de salaire mensuelle,</a:t>
            </a:r>
            <a:r>
              <a:rPr lang="fr-CH" baseline="0" dirty="0" smtClean="0"/>
              <a:t> virement automatique sur le compte. Donc en janvier, la caisse envoie une révision de vos prestations mensuelles.</a:t>
            </a:r>
            <a:endParaRPr lang="en-GB" dirty="0"/>
          </a:p>
        </p:txBody>
      </p:sp>
      <p:sp>
        <p:nvSpPr>
          <p:cNvPr id="4" name="Slide Number Placeholder 3"/>
          <p:cNvSpPr>
            <a:spLocks noGrp="1"/>
          </p:cNvSpPr>
          <p:nvPr>
            <p:ph type="sldNum" sz="quarter" idx="10"/>
          </p:nvPr>
        </p:nvSpPr>
        <p:spPr/>
        <p:txBody>
          <a:bodyPr/>
          <a:lstStyle/>
          <a:p>
            <a:fld id="{50CDEF64-6AD1-4526-A21D-E3632A80A43C}" type="slidenum">
              <a:rPr lang="en-GB" smtClean="0"/>
              <a:t>11</a:t>
            </a:fld>
            <a:endParaRPr lang="en-GB"/>
          </a:p>
        </p:txBody>
      </p:sp>
    </p:spTree>
    <p:extLst>
      <p:ext uri="{BB962C8B-B14F-4D97-AF65-F5344CB8AC3E}">
        <p14:creationId xmlns:p14="http://schemas.microsoft.com/office/powerpoint/2010/main" val="29246129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Plus de fiche de salaire mensuelle,</a:t>
            </a:r>
            <a:r>
              <a:rPr lang="fr-CH" baseline="0" dirty="0" smtClean="0"/>
              <a:t> virement automatique sur le compte. Donc en janvier, la caisse envoie une révision de vos prestations mensuelles.</a:t>
            </a:r>
            <a:endParaRPr lang="en-GB" dirty="0"/>
          </a:p>
        </p:txBody>
      </p:sp>
      <p:sp>
        <p:nvSpPr>
          <p:cNvPr id="4" name="Slide Number Placeholder 3"/>
          <p:cNvSpPr>
            <a:spLocks noGrp="1"/>
          </p:cNvSpPr>
          <p:nvPr>
            <p:ph type="sldNum" sz="quarter" idx="10"/>
          </p:nvPr>
        </p:nvSpPr>
        <p:spPr/>
        <p:txBody>
          <a:bodyPr/>
          <a:lstStyle/>
          <a:p>
            <a:fld id="{50CDEF64-6AD1-4526-A21D-E3632A80A43C}" type="slidenum">
              <a:rPr lang="en-GB" smtClean="0"/>
              <a:t>12</a:t>
            </a:fld>
            <a:endParaRPr lang="en-GB"/>
          </a:p>
        </p:txBody>
      </p:sp>
    </p:spTree>
    <p:extLst>
      <p:ext uri="{BB962C8B-B14F-4D97-AF65-F5344CB8AC3E}">
        <p14:creationId xmlns:p14="http://schemas.microsoft.com/office/powerpoint/2010/main" val="29246129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Plus de fiche de salaire mensuelle,</a:t>
            </a:r>
            <a:r>
              <a:rPr lang="fr-CH" baseline="0" dirty="0" smtClean="0"/>
              <a:t> virement automatique sur le compte. Donc en janvier, la caisse envoie une révision de vos prestations mensuelles.</a:t>
            </a:r>
            <a:endParaRPr lang="en-GB" dirty="0"/>
          </a:p>
        </p:txBody>
      </p:sp>
      <p:sp>
        <p:nvSpPr>
          <p:cNvPr id="4" name="Slide Number Placeholder 3"/>
          <p:cNvSpPr>
            <a:spLocks noGrp="1"/>
          </p:cNvSpPr>
          <p:nvPr>
            <p:ph type="sldNum" sz="quarter" idx="10"/>
          </p:nvPr>
        </p:nvSpPr>
        <p:spPr/>
        <p:txBody>
          <a:bodyPr/>
          <a:lstStyle/>
          <a:p>
            <a:fld id="{50CDEF64-6AD1-4526-A21D-E3632A80A43C}" type="slidenum">
              <a:rPr lang="en-GB" smtClean="0"/>
              <a:t>14</a:t>
            </a:fld>
            <a:endParaRPr lang="en-GB"/>
          </a:p>
        </p:txBody>
      </p:sp>
    </p:spTree>
    <p:extLst>
      <p:ext uri="{BB962C8B-B14F-4D97-AF65-F5344CB8AC3E}">
        <p14:creationId xmlns:p14="http://schemas.microsoft.com/office/powerpoint/2010/main" val="29246129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Dire</a:t>
            </a:r>
            <a:r>
              <a:rPr lang="fr-CH" baseline="0" dirty="0" smtClean="0"/>
              <a:t> que la pension est versée si le mariage durait depuis au moins un an (MP) ou 5 ans (</a:t>
            </a:r>
            <a:r>
              <a:rPr lang="fr-CH" baseline="0" dirty="0" err="1" smtClean="0"/>
              <a:t>benef</a:t>
            </a:r>
            <a:r>
              <a:rPr lang="fr-CH" baseline="0" dirty="0" smtClean="0"/>
              <a:t>)</a:t>
            </a:r>
            <a:endParaRPr lang="en-GB" dirty="0"/>
          </a:p>
        </p:txBody>
      </p:sp>
      <p:sp>
        <p:nvSpPr>
          <p:cNvPr id="4" name="Slide Number Placeholder 3"/>
          <p:cNvSpPr>
            <a:spLocks noGrp="1"/>
          </p:cNvSpPr>
          <p:nvPr>
            <p:ph type="sldNum" sz="quarter" idx="10"/>
          </p:nvPr>
        </p:nvSpPr>
        <p:spPr/>
        <p:txBody>
          <a:bodyPr/>
          <a:lstStyle/>
          <a:p>
            <a:fld id="{50CDEF64-6AD1-4526-A21D-E3632A80A43C}" type="slidenum">
              <a:rPr lang="en-GB" smtClean="0"/>
              <a:t>19</a:t>
            </a:fld>
            <a:endParaRPr lang="en-GB"/>
          </a:p>
        </p:txBody>
      </p:sp>
    </p:spTree>
    <p:extLst>
      <p:ext uri="{BB962C8B-B14F-4D97-AF65-F5344CB8AC3E}">
        <p14:creationId xmlns:p14="http://schemas.microsoft.com/office/powerpoint/2010/main" val="10880380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AA09707-54A8-43C2-9AA0-7BF0C028D13E}" type="datetime1">
              <a:rPr lang="en-GB" smtClean="0"/>
              <a:t>10/11/2016</a:t>
            </a:fld>
            <a:endParaRPr lang="en-GB"/>
          </a:p>
        </p:txBody>
      </p:sp>
      <p:sp>
        <p:nvSpPr>
          <p:cNvPr id="5" name="Footer Placeholder 4"/>
          <p:cNvSpPr>
            <a:spLocks noGrp="1"/>
          </p:cNvSpPr>
          <p:nvPr>
            <p:ph type="ftr" sz="quarter" idx="11"/>
          </p:nvPr>
        </p:nvSpPr>
        <p:spPr/>
        <p:txBody>
          <a:bodyPr/>
          <a:lstStyle/>
          <a:p>
            <a:r>
              <a:rPr lang="en-GB" smtClean="0"/>
              <a:t>CERN Pension Fund - Benefits Service</a:t>
            </a:r>
            <a:endParaRPr lang="en-GB"/>
          </a:p>
        </p:txBody>
      </p:sp>
      <p:sp>
        <p:nvSpPr>
          <p:cNvPr id="6" name="Slide Number Placeholder 5"/>
          <p:cNvSpPr>
            <a:spLocks noGrp="1"/>
          </p:cNvSpPr>
          <p:nvPr>
            <p:ph type="sldNum" sz="quarter" idx="12"/>
          </p:nvPr>
        </p:nvSpPr>
        <p:spPr/>
        <p:txBody>
          <a:bodyPr/>
          <a:lstStyle/>
          <a:p>
            <a:fld id="{805182AC-95E9-45E2-A86B-B133503CD313}" type="slidenum">
              <a:rPr lang="en-GB" smtClean="0"/>
              <a:t>‹#›</a:t>
            </a:fld>
            <a:endParaRPr lang="en-GB"/>
          </a:p>
        </p:txBody>
      </p:sp>
    </p:spTree>
    <p:extLst>
      <p:ext uri="{BB962C8B-B14F-4D97-AF65-F5344CB8AC3E}">
        <p14:creationId xmlns:p14="http://schemas.microsoft.com/office/powerpoint/2010/main" val="2244599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375"/>
            <a:ext cx="6858000" cy="1790700"/>
          </a:xfrm>
        </p:spPr>
        <p:txBody>
          <a:bodyPr anchor="b"/>
          <a:lstStyle>
            <a:lvl1pPr algn="ctr">
              <a:defRPr sz="6000"/>
            </a:lvl1pPr>
          </a:lstStyle>
          <a:p>
            <a:r>
              <a:rPr lang="en-US" smtClean="0"/>
              <a:t>Click to edit Master title style</a:t>
            </a:r>
            <a:endParaRPr lang="fr-FR"/>
          </a:p>
        </p:txBody>
      </p:sp>
      <p:sp>
        <p:nvSpPr>
          <p:cNvPr id="3" name="Subtitl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C6404FBD-9A5F-4CE2-9460-7B9C31913DDF}" type="datetimeFigureOut">
              <a:rPr lang="fr-FR" smtClean="0"/>
              <a:t>10/11/2016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23346519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C6404FBD-9A5F-4CE2-9460-7B9C31913DDF}" type="datetimeFigureOut">
              <a:rPr lang="fr-FR" smtClean="0"/>
              <a:t>10/11/2016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12805318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700"/>
            <a:ext cx="7886700" cy="2139950"/>
          </a:xfrm>
        </p:spPr>
        <p:txBody>
          <a:bodyPr anchor="b"/>
          <a:lstStyle>
            <a:lvl1pPr>
              <a:defRPr sz="6000"/>
            </a:lvl1pPr>
          </a:lstStyle>
          <a:p>
            <a:r>
              <a:rPr lang="en-US" smtClean="0"/>
              <a:t>Click to edit Master title style</a:t>
            </a:r>
            <a:endParaRPr lang="fr-FR"/>
          </a:p>
        </p:txBody>
      </p:sp>
      <p:sp>
        <p:nvSpPr>
          <p:cNvPr id="3" name="Text Placeholder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6404FBD-9A5F-4CE2-9460-7B9C31913DDF}" type="datetimeFigureOut">
              <a:rPr lang="fr-FR" smtClean="0"/>
              <a:t>10/11/2016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35101993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628650" y="1370013"/>
            <a:ext cx="3867150" cy="32623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48200" y="1370013"/>
            <a:ext cx="3867150" cy="32623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C6404FBD-9A5F-4CE2-9460-7B9C31913DDF}" type="datetimeFigureOut">
              <a:rPr lang="fr-FR" smtClean="0"/>
              <a:t>10/11/2016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29746662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274638"/>
            <a:ext cx="7886700" cy="993775"/>
          </a:xfrm>
        </p:spPr>
        <p:txBody>
          <a:bodyPr/>
          <a:lstStyle/>
          <a:p>
            <a:r>
              <a:rPr lang="en-US" smtClean="0"/>
              <a:t>Click to edit Master title style</a:t>
            </a:r>
            <a:endParaRPr lang="fr-FR"/>
          </a:p>
        </p:txBody>
      </p:sp>
      <p:sp>
        <p:nvSpPr>
          <p:cNvPr id="3" name="Text Placeholder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1879600"/>
            <a:ext cx="3868737" cy="2762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1879600"/>
            <a:ext cx="3887788" cy="2762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C6404FBD-9A5F-4CE2-9460-7B9C31913DDF}" type="datetimeFigureOut">
              <a:rPr lang="fr-FR" smtClean="0"/>
              <a:t>10/11/2016</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27366740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C6404FBD-9A5F-4CE2-9460-7B9C31913DDF}" type="datetimeFigureOut">
              <a:rPr lang="fr-FR" smtClean="0"/>
              <a:t>10/11/2016</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34254651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404FBD-9A5F-4CE2-9460-7B9C31913DDF}" type="datetimeFigureOut">
              <a:rPr lang="fr-FR" smtClean="0"/>
              <a:t>10/11/2016</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21220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342900"/>
            <a:ext cx="2949575" cy="1200150"/>
          </a:xfrm>
        </p:spPr>
        <p:txBody>
          <a:bodyPr anchor="b"/>
          <a:lstStyle>
            <a:lvl1pPr>
              <a:defRPr sz="3200"/>
            </a:lvl1pPr>
          </a:lstStyle>
          <a:p>
            <a:r>
              <a:rPr lang="en-US" smtClean="0"/>
              <a:t>Click to edit Master title style</a:t>
            </a:r>
            <a:endParaRPr lang="fr-FR"/>
          </a:p>
        </p:txBody>
      </p:sp>
      <p:sp>
        <p:nvSpPr>
          <p:cNvPr id="3" name="Content Placeholder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404FBD-9A5F-4CE2-9460-7B9C31913DDF}" type="datetimeFigureOut">
              <a:rPr lang="fr-FR" smtClean="0"/>
              <a:t>10/11/2016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35839684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342900"/>
            <a:ext cx="2949575" cy="1200150"/>
          </a:xfrm>
        </p:spPr>
        <p:txBody>
          <a:bodyPr anchor="b"/>
          <a:lstStyle>
            <a:lvl1pPr>
              <a:defRPr sz="3200"/>
            </a:lvl1pPr>
          </a:lstStyle>
          <a:p>
            <a:r>
              <a:rPr lang="en-US" smtClean="0"/>
              <a:t>Click to edit Master title style</a:t>
            </a:r>
            <a:endParaRPr lang="fr-FR"/>
          </a:p>
        </p:txBody>
      </p:sp>
      <p:sp>
        <p:nvSpPr>
          <p:cNvPr id="3" name="Picture Placeholder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404FBD-9A5F-4CE2-9460-7B9C31913DDF}" type="datetimeFigureOut">
              <a:rPr lang="fr-FR" smtClean="0"/>
              <a:t>10/11/2016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2539749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459946" y="3097658"/>
            <a:ext cx="8226854" cy="705332"/>
          </a:xfrm>
        </p:spPr>
        <p:txBody>
          <a:bodyPr/>
          <a:lstStyle>
            <a:lvl1pPr algn="l">
              <a:defRPr baseline="0"/>
            </a:lvl1pPr>
          </a:lstStyle>
          <a:p>
            <a:r>
              <a:rPr kumimoji="0" lang="en-US" dirty="0" smtClean="0"/>
              <a:t>Title presentation (in English)</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24.11.2015</a:t>
            </a:r>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Leaving CERN – Quitter le CERN</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hasCustomPrompt="1"/>
          </p:nvPr>
        </p:nvSpPr>
        <p:spPr>
          <a:xfrm>
            <a:off x="457200" y="3976381"/>
            <a:ext cx="3960891" cy="314740"/>
          </a:xfrm>
        </p:spPr>
        <p:txBody>
          <a:bodyPr lIns="45720" tIns="0" rIns="45720" bIns="0" anchor="b">
            <a:noAutofit/>
          </a:bodyPr>
          <a:lstStyle>
            <a:lvl1pPr marL="0" indent="0" algn="l">
              <a:buNone/>
              <a:defRPr sz="1800" baseline="0"/>
            </a:lvl1pPr>
            <a:lvl2pPr>
              <a:buNone/>
              <a:defRPr sz="1200"/>
            </a:lvl2pPr>
            <a:lvl3pPr>
              <a:buNone/>
              <a:defRPr sz="1000"/>
            </a:lvl3pPr>
            <a:lvl4pPr>
              <a:buNone/>
              <a:defRPr sz="900"/>
            </a:lvl4pPr>
            <a:lvl5pPr>
              <a:buNone/>
              <a:defRPr sz="900"/>
            </a:lvl5pPr>
          </a:lstStyle>
          <a:p>
            <a:pPr lvl="0" eaLnBrk="1" latinLnBrk="0" hangingPunct="1"/>
            <a:r>
              <a:rPr kumimoji="0" lang="en-US" dirty="0" smtClean="0"/>
              <a:t>Title presentation in French</a:t>
            </a:r>
          </a:p>
        </p:txBody>
      </p:sp>
      <p:sp>
        <p:nvSpPr>
          <p:cNvPr id="4" name="Picture Placeholder 3"/>
          <p:cNvSpPr>
            <a:spLocks noGrp="1"/>
          </p:cNvSpPr>
          <p:nvPr>
            <p:ph type="pic" sz="quarter" idx="11" hasCustomPrompt="1"/>
          </p:nvPr>
        </p:nvSpPr>
        <p:spPr>
          <a:xfrm>
            <a:off x="459946" y="542797"/>
            <a:ext cx="8226854" cy="2381471"/>
          </a:xfrm>
        </p:spPr>
        <p:txBody>
          <a:bodyPr/>
          <a:lstStyle>
            <a:lvl1pPr marL="36576" indent="0">
              <a:buNone/>
              <a:defRPr baseline="0"/>
            </a:lvl1pPr>
          </a:lstStyle>
          <a:p>
            <a:r>
              <a:rPr lang="fr-FR" dirty="0" err="1" smtClean="0"/>
              <a:t>Space</a:t>
            </a:r>
            <a:r>
              <a:rPr lang="fr-FR" dirty="0" smtClean="0"/>
              <a:t> for </a:t>
            </a:r>
            <a:r>
              <a:rPr lang="fr-FR" dirty="0" err="1" smtClean="0"/>
              <a:t>picture</a:t>
            </a:r>
            <a:r>
              <a:rPr lang="fr-FR" dirty="0" smtClean="0"/>
              <a:t> (</a:t>
            </a:r>
            <a:r>
              <a:rPr lang="fr-FR" dirty="0" err="1" smtClean="0"/>
              <a:t>optional</a:t>
            </a:r>
            <a:r>
              <a:rPr lang="fr-FR" dirty="0" smtClean="0"/>
              <a:t>) </a:t>
            </a:r>
          </a:p>
          <a:p>
            <a:pPr lvl="1"/>
            <a:r>
              <a:rPr lang="fr-FR" dirty="0" err="1" smtClean="0"/>
              <a:t>Only</a:t>
            </a:r>
            <a:r>
              <a:rPr lang="fr-FR" dirty="0" smtClean="0"/>
              <a:t> 1</a:t>
            </a:r>
          </a:p>
          <a:p>
            <a:pPr lvl="1"/>
            <a:r>
              <a:rPr lang="fr-FR" dirty="0" err="1" smtClean="0"/>
              <a:t>Re-use</a:t>
            </a:r>
            <a:r>
              <a:rPr lang="fr-FR" dirty="0" smtClean="0"/>
              <a:t> in </a:t>
            </a:r>
            <a:r>
              <a:rPr lang="fr-FR" dirty="0" err="1" smtClean="0"/>
              <a:t>small</a:t>
            </a:r>
            <a:r>
              <a:rPr lang="fr-FR" dirty="0" smtClean="0"/>
              <a:t> in all </a:t>
            </a:r>
            <a:r>
              <a:rPr lang="fr-FR" dirty="0" err="1" smtClean="0"/>
              <a:t>other</a:t>
            </a:r>
            <a:r>
              <a:rPr lang="fr-FR" dirty="0" smtClean="0"/>
              <a:t> slides of </a:t>
            </a:r>
            <a:r>
              <a:rPr lang="fr-FR" dirty="0" err="1" smtClean="0"/>
              <a:t>your</a:t>
            </a:r>
            <a:r>
              <a:rPr lang="fr-FR" dirty="0" smtClean="0"/>
              <a:t> </a:t>
            </a:r>
            <a:r>
              <a:rPr lang="fr-FR" dirty="0" err="1" smtClean="0"/>
              <a:t>presentation</a:t>
            </a:r>
            <a:endParaRPr lang="fr-FR" dirty="0" smtClean="0"/>
          </a:p>
        </p:txBody>
      </p:sp>
      <p:sp>
        <p:nvSpPr>
          <p:cNvPr id="10" name="Espace réservé du texte 2"/>
          <p:cNvSpPr>
            <a:spLocks noGrp="1"/>
          </p:cNvSpPr>
          <p:nvPr>
            <p:ph type="body" idx="12" hasCustomPrompt="1"/>
          </p:nvPr>
        </p:nvSpPr>
        <p:spPr>
          <a:xfrm>
            <a:off x="5160475" y="3976380"/>
            <a:ext cx="3526325" cy="314740"/>
          </a:xfrm>
        </p:spPr>
        <p:txBody>
          <a:bodyPr lIns="45720" tIns="0" rIns="45720" bIns="0" anchor="b">
            <a:noAutofit/>
          </a:bodyPr>
          <a:lstStyle>
            <a:lvl1pPr marL="0" indent="0" algn="l">
              <a:buNone/>
              <a:defRPr sz="1800" baseline="0"/>
            </a:lvl1pPr>
            <a:lvl2pPr>
              <a:buNone/>
              <a:defRPr sz="1200"/>
            </a:lvl2pPr>
            <a:lvl3pPr>
              <a:buNone/>
              <a:defRPr sz="1000"/>
            </a:lvl3pPr>
            <a:lvl4pPr>
              <a:buNone/>
              <a:defRPr sz="900"/>
            </a:lvl4pPr>
            <a:lvl5pPr>
              <a:buNone/>
              <a:defRPr sz="900"/>
            </a:lvl5pPr>
          </a:lstStyle>
          <a:p>
            <a:pPr lvl="0" eaLnBrk="1" latinLnBrk="0" hangingPunct="1"/>
            <a:r>
              <a:rPr kumimoji="0" lang="en-US" dirty="0" smtClean="0"/>
              <a:t>Name speaker</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C6404FBD-9A5F-4CE2-9460-7B9C31913DDF}" type="datetimeFigureOut">
              <a:rPr lang="fr-FR" smtClean="0"/>
              <a:t>10/11/2016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30350212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4638"/>
            <a:ext cx="1971675" cy="4357687"/>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628650" y="274638"/>
            <a:ext cx="5762625" cy="4357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C6404FBD-9A5F-4CE2-9460-7B9C31913DDF}" type="datetimeFigureOut">
              <a:rPr lang="fr-FR" smtClean="0"/>
              <a:t>10/11/2016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17173723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20" name="Date Placeholder 19"/>
          <p:cNvSpPr>
            <a:spLocks noGrp="1"/>
          </p:cNvSpPr>
          <p:nvPr>
            <p:ph type="dt" sz="half" idx="10"/>
          </p:nvPr>
        </p:nvSpPr>
        <p:spPr/>
        <p:txBody>
          <a:bodyPr/>
          <a:lstStyle/>
          <a:p>
            <a:r>
              <a:rPr lang="en-US" smtClean="0"/>
              <a:t>24.11.2015</a:t>
            </a:r>
            <a:endParaRPr lang="en-US" dirty="0"/>
          </a:p>
        </p:txBody>
      </p:sp>
      <p:sp>
        <p:nvSpPr>
          <p:cNvPr id="21" name="Footer Placeholder 20"/>
          <p:cNvSpPr>
            <a:spLocks noGrp="1"/>
          </p:cNvSpPr>
          <p:nvPr>
            <p:ph type="ftr" sz="quarter" idx="11"/>
          </p:nvPr>
        </p:nvSpPr>
        <p:spPr/>
        <p:txBody>
          <a:bodyPr/>
          <a:lstStyle/>
          <a:p>
            <a:r>
              <a:rPr lang="en-US" smtClean="0"/>
              <a:t>Leaving CERN – Quitter le CERN</a:t>
            </a:r>
            <a:endParaRPr lang="en-US" dirty="0"/>
          </a:p>
        </p:txBody>
      </p:sp>
      <p:sp>
        <p:nvSpPr>
          <p:cNvPr id="22" name="Slide Number Placeholder 21"/>
          <p:cNvSpPr>
            <a:spLocks noGrp="1"/>
          </p:cNvSpPr>
          <p:nvPr>
            <p:ph type="sldNum" sz="quarter" idx="12"/>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24.11.2015</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Leaving CERN – Quitter le CERN</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smtClean="0"/>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dirty="0" smtClean="0"/>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24.11.2015</a:t>
            </a:r>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Leaving CERN – Quitter le CERN</a:t>
            </a:r>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24.11.2015</a:t>
            </a:r>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Leaving CERN – Quitter le CERN</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24.11.2015</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Leaving CERN – Quitter le CERN</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81DCB24-9096-429A-A3DC-8456679E25BB}" type="datetime1">
              <a:rPr lang="en-GB" smtClean="0"/>
              <a:t>10/11/2016</a:t>
            </a:fld>
            <a:endParaRPr lang="en-GB"/>
          </a:p>
        </p:txBody>
      </p:sp>
      <p:sp>
        <p:nvSpPr>
          <p:cNvPr id="5" name="Footer Placeholder 4"/>
          <p:cNvSpPr>
            <a:spLocks noGrp="1"/>
          </p:cNvSpPr>
          <p:nvPr>
            <p:ph type="ftr" sz="quarter" idx="11"/>
          </p:nvPr>
        </p:nvSpPr>
        <p:spPr/>
        <p:txBody>
          <a:bodyPr/>
          <a:lstStyle/>
          <a:p>
            <a:r>
              <a:rPr lang="en-GB" smtClean="0"/>
              <a:t>CERN Pension Fund - Benefits Service</a:t>
            </a:r>
            <a:endParaRPr lang="en-GB"/>
          </a:p>
        </p:txBody>
      </p:sp>
      <p:sp>
        <p:nvSpPr>
          <p:cNvPr id="6" name="Slide Number Placeholder 5"/>
          <p:cNvSpPr>
            <a:spLocks noGrp="1"/>
          </p:cNvSpPr>
          <p:nvPr>
            <p:ph type="sldNum" sz="quarter" idx="12"/>
          </p:nvPr>
        </p:nvSpPr>
        <p:spPr/>
        <p:txBody>
          <a:bodyPr/>
          <a:lstStyle/>
          <a:p>
            <a:fld id="{805182AC-95E9-45E2-A86B-B133503CD313}" type="slidenum">
              <a:rPr lang="en-GB" smtClean="0"/>
              <a:t>‹#›</a:t>
            </a:fld>
            <a:endParaRPr lang="en-GB"/>
          </a:p>
        </p:txBody>
      </p:sp>
    </p:spTree>
    <p:extLst>
      <p:ext uri="{BB962C8B-B14F-4D97-AF65-F5344CB8AC3E}">
        <p14:creationId xmlns:p14="http://schemas.microsoft.com/office/powerpoint/2010/main" val="7078325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24.11.2015</a:t>
            </a:r>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Leaving CERN – Quitter le CERN</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1" name="Image 10" descr="bande-02.eps"/>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70023" y="4527550"/>
            <a:ext cx="8008333" cy="61595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81" r:id="rId2"/>
    <p:sldLayoutId id="2147483679" r:id="rId3"/>
    <p:sldLayoutId id="2147483664" r:id="rId4"/>
    <p:sldLayoutId id="2147483665" r:id="rId5"/>
    <p:sldLayoutId id="2147483667" r:id="rId6"/>
    <p:sldLayoutId id="2147483669" r:id="rId7"/>
    <p:sldLayoutId id="2147483674" r:id="rId8"/>
    <p:sldLayoutId id="2147483694" r:id="rId9"/>
    <p:sldLayoutId id="2147483695" r:id="rId10"/>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C6404FBD-9A5F-4CE2-9460-7B9C31913DDF}" type="datetimeFigureOut">
              <a:rPr lang="fr-FR" smtClean="0"/>
              <a:t>10/11/2016</a:t>
            </a:fld>
            <a:endParaRPr lang="fr-FR"/>
          </a:p>
        </p:txBody>
      </p:sp>
      <p:sp>
        <p:nvSpPr>
          <p:cNvPr id="5" name="Footer Placeholder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84EA762C-9E6A-46AF-BA69-92A8872C4239}" type="slidenum">
              <a:rPr lang="fr-FR" smtClean="0"/>
              <a:t>‹#›</a:t>
            </a:fld>
            <a:endParaRPr lang="fr-FR"/>
          </a:p>
        </p:txBody>
      </p:sp>
    </p:spTree>
    <p:extLst>
      <p:ext uri="{BB962C8B-B14F-4D97-AF65-F5344CB8AC3E}">
        <p14:creationId xmlns:p14="http://schemas.microsoft.com/office/powerpoint/2010/main" val="1782557908"/>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0.xml"/><Relationship Id="rId1" Type="http://schemas.openxmlformats.org/officeDocument/2006/relationships/vmlDrawing" Target="../drawings/vmlDrawing2.vml"/><Relationship Id="rId5" Type="http://schemas.openxmlformats.org/officeDocument/2006/relationships/image" Target="../media/image8.emf"/><Relationship Id="rId4" Type="http://schemas.openxmlformats.org/officeDocument/2006/relationships/package" Target="../embeddings/Microsoft_Word_Document1.docx"/></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package" Target="../embeddings/Microsoft_Word_Document2.docx"/><Relationship Id="rId2" Type="http://schemas.openxmlformats.org/officeDocument/2006/relationships/slideLayout" Target="../slideLayouts/slideLayout10.xml"/><Relationship Id="rId1" Type="http://schemas.openxmlformats.org/officeDocument/2006/relationships/vmlDrawing" Target="../drawings/vmlDrawing3.vml"/><Relationship Id="rId4" Type="http://schemas.openxmlformats.org/officeDocument/2006/relationships/image" Target="../media/image12.emf"/></Relationships>
</file>

<file path=ppt/slides/_rels/slide16.xml.rels><?xml version="1.0" encoding="UTF-8" standalone="yes"?>
<Relationships xmlns="http://schemas.openxmlformats.org/package/2006/relationships"><Relationship Id="rId3" Type="http://schemas.openxmlformats.org/officeDocument/2006/relationships/package" Target="../embeddings/Microsoft_Word_Document3.docx"/><Relationship Id="rId2" Type="http://schemas.openxmlformats.org/officeDocument/2006/relationships/slideLayout" Target="../slideLayouts/slideLayout10.xml"/><Relationship Id="rId1" Type="http://schemas.openxmlformats.org/officeDocument/2006/relationships/vmlDrawing" Target="../drawings/vmlDrawing4.vml"/><Relationship Id="rId4" Type="http://schemas.openxmlformats.org/officeDocument/2006/relationships/image" Target="../media/image13.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hyperlink" Target="http://pensionfund.cern.ch/" TargetMode="Externa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0.xml"/><Relationship Id="rId1" Type="http://schemas.openxmlformats.org/officeDocument/2006/relationships/vmlDrawing" Target="../drawings/vmlDrawing1.vml"/><Relationship Id="rId5" Type="http://schemas.openxmlformats.org/officeDocument/2006/relationships/image" Target="../media/image5.e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48114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16528" y="458074"/>
            <a:ext cx="3125608" cy="871538"/>
          </a:xfrm>
        </p:spPr>
        <p:txBody>
          <a:bodyPr>
            <a:normAutofit/>
          </a:bodyPr>
          <a:lstStyle/>
          <a:p>
            <a:pPr algn="l"/>
            <a:r>
              <a:rPr lang="fr-CH" sz="1500" b="1" dirty="0" smtClean="0"/>
              <a:t>Application for a pension </a:t>
            </a:r>
            <a:br>
              <a:rPr lang="fr-CH" sz="1500" b="1" dirty="0" smtClean="0"/>
            </a:br>
            <a:r>
              <a:rPr lang="fr-CH" sz="1200" dirty="0" smtClean="0"/>
              <a:t>(for </a:t>
            </a:r>
            <a:r>
              <a:rPr lang="fr-CH" sz="1200" dirty="0" err="1" smtClean="0"/>
              <a:t>example</a:t>
            </a:r>
            <a:r>
              <a:rPr lang="fr-CH" sz="1200" dirty="0" smtClean="0"/>
              <a:t>)</a:t>
            </a:r>
            <a:endParaRPr lang="fr-CH" sz="1200" dirty="0"/>
          </a:p>
        </p:txBody>
      </p:sp>
      <p:sp>
        <p:nvSpPr>
          <p:cNvPr id="6" name="Text Placeholder 3"/>
          <p:cNvSpPr txBox="1">
            <a:spLocks/>
          </p:cNvSpPr>
          <p:nvPr/>
        </p:nvSpPr>
        <p:spPr>
          <a:xfrm>
            <a:off x="1485900" y="1005577"/>
            <a:ext cx="2256235" cy="351829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fr-CH" sz="1500" dirty="0"/>
          </a:p>
        </p:txBody>
      </p:sp>
      <p:sp>
        <p:nvSpPr>
          <p:cNvPr id="8"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pic>
        <p:nvPicPr>
          <p:cNvPr id="9" name="Picture 8"/>
          <p:cNvPicPr>
            <a:picLocks noChangeAspect="1"/>
          </p:cNvPicPr>
          <p:nvPr/>
        </p:nvPicPr>
        <p:blipFill>
          <a:blip r:embed="rId3"/>
          <a:stretch>
            <a:fillRect/>
          </a:stretch>
        </p:blipFill>
        <p:spPr>
          <a:xfrm>
            <a:off x="4002567" y="49464"/>
            <a:ext cx="4084531" cy="4969732"/>
          </a:xfrm>
          <a:prstGeom prst="rect">
            <a:avLst/>
          </a:prstGeom>
          <a:ln w="28575">
            <a:solidFill>
              <a:schemeClr val="accent2">
                <a:lumMod val="60000"/>
                <a:lumOff val="40000"/>
              </a:schemeClr>
            </a:solidFill>
          </a:ln>
        </p:spPr>
      </p:pic>
    </p:spTree>
    <p:extLst>
      <p:ext uri="{BB962C8B-B14F-4D97-AF65-F5344CB8AC3E}">
        <p14:creationId xmlns:p14="http://schemas.microsoft.com/office/powerpoint/2010/main" val="195600432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16528" y="458074"/>
            <a:ext cx="3125608" cy="871538"/>
          </a:xfrm>
        </p:spPr>
        <p:txBody>
          <a:bodyPr>
            <a:normAutofit/>
          </a:bodyPr>
          <a:lstStyle/>
          <a:p>
            <a:pPr algn="l"/>
            <a:r>
              <a:rPr lang="fr-CH" sz="1500" b="1" dirty="0" err="1" smtClean="0"/>
              <a:t>Confidential</a:t>
            </a:r>
            <a:r>
              <a:rPr lang="fr-CH" sz="1500" b="1" dirty="0" smtClean="0"/>
              <a:t> </a:t>
            </a:r>
            <a:r>
              <a:rPr lang="fr-CH" sz="1500" b="1" dirty="0" err="1" smtClean="0"/>
              <a:t>Declaration</a:t>
            </a:r>
            <a:r>
              <a:rPr lang="fr-CH" sz="1500" b="1" dirty="0" smtClean="0"/>
              <a:t> of </a:t>
            </a:r>
            <a:r>
              <a:rPr lang="fr-CH" sz="1500" b="1" dirty="0" err="1" smtClean="0"/>
              <a:t>Family</a:t>
            </a:r>
            <a:r>
              <a:rPr lang="fr-CH" sz="1500" b="1" dirty="0" smtClean="0"/>
              <a:t> Situation (CDFS)</a:t>
            </a:r>
            <a:endParaRPr lang="fr-CH" sz="1500" dirty="0"/>
          </a:p>
        </p:txBody>
      </p:sp>
      <p:sp>
        <p:nvSpPr>
          <p:cNvPr id="6" name="Text Placeholder 3"/>
          <p:cNvSpPr txBox="1">
            <a:spLocks/>
          </p:cNvSpPr>
          <p:nvPr/>
        </p:nvSpPr>
        <p:spPr>
          <a:xfrm>
            <a:off x="1485900" y="1005577"/>
            <a:ext cx="2256235" cy="351829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fr-CH" sz="1500" dirty="0"/>
          </a:p>
        </p:txBody>
      </p:sp>
      <p:graphicFrame>
        <p:nvGraphicFramePr>
          <p:cNvPr id="4" name="Object 3"/>
          <p:cNvGraphicFramePr>
            <a:graphicFrameLocks noChangeAspect="1"/>
          </p:cNvGraphicFramePr>
          <p:nvPr>
            <p:extLst>
              <p:ext uri="{D42A27DB-BD31-4B8C-83A1-F6EECF244321}">
                <p14:modId xmlns:p14="http://schemas.microsoft.com/office/powerpoint/2010/main" val="1896518712"/>
              </p:ext>
            </p:extLst>
          </p:nvPr>
        </p:nvGraphicFramePr>
        <p:xfrm>
          <a:off x="4045258" y="80830"/>
          <a:ext cx="4105425" cy="4983006"/>
        </p:xfrm>
        <a:graphic>
          <a:graphicData uri="http://schemas.openxmlformats.org/presentationml/2006/ole">
            <mc:AlternateContent xmlns:mc="http://schemas.openxmlformats.org/markup-compatibility/2006">
              <mc:Choice xmlns:v="urn:schemas-microsoft-com:vml" Requires="v">
                <p:oleObj spid="_x0000_s4135" name="Document" r:id="rId4" imgW="7157996" imgH="9557331" progId="Word.Document.12">
                  <p:embed/>
                </p:oleObj>
              </mc:Choice>
              <mc:Fallback>
                <p:oleObj name="Document" r:id="rId4" imgW="7157996" imgH="9557331" progId="Word.Document.12">
                  <p:embed/>
                  <p:pic>
                    <p:nvPicPr>
                      <p:cNvPr id="0" name=""/>
                      <p:cNvPicPr/>
                      <p:nvPr/>
                    </p:nvPicPr>
                    <p:blipFill>
                      <a:blip r:embed="rId5"/>
                      <a:stretch>
                        <a:fillRect/>
                      </a:stretch>
                    </p:blipFill>
                    <p:spPr>
                      <a:xfrm>
                        <a:off x="4045258" y="80830"/>
                        <a:ext cx="4105425" cy="4983006"/>
                      </a:xfrm>
                      <a:prstGeom prst="rect">
                        <a:avLst/>
                      </a:prstGeom>
                      <a:ln w="28575">
                        <a:solidFill>
                          <a:schemeClr val="accent2">
                            <a:lumMod val="60000"/>
                            <a:lumOff val="40000"/>
                          </a:schemeClr>
                        </a:solidFill>
                      </a:ln>
                    </p:spPr>
                  </p:pic>
                </p:oleObj>
              </mc:Fallback>
            </mc:AlternateContent>
          </a:graphicData>
        </a:graphic>
      </p:graphicFrame>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Tree>
    <p:extLst>
      <p:ext uri="{BB962C8B-B14F-4D97-AF65-F5344CB8AC3E}">
        <p14:creationId xmlns:p14="http://schemas.microsoft.com/office/powerpoint/2010/main" val="18576095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16528" y="458074"/>
            <a:ext cx="3125608" cy="871538"/>
          </a:xfrm>
        </p:spPr>
        <p:txBody>
          <a:bodyPr>
            <a:normAutofit/>
          </a:bodyPr>
          <a:lstStyle/>
          <a:p>
            <a:pPr algn="l"/>
            <a:r>
              <a:rPr lang="fr-CH" sz="1500" b="1" dirty="0" smtClean="0"/>
              <a:t>Life </a:t>
            </a:r>
            <a:r>
              <a:rPr lang="fr-CH" sz="1500" b="1" dirty="0" err="1" smtClean="0"/>
              <a:t>insurance</a:t>
            </a:r>
            <a:r>
              <a:rPr lang="fr-CH" sz="1500" b="1" dirty="0" smtClean="0"/>
              <a:t> application </a:t>
            </a:r>
            <a:r>
              <a:rPr lang="fr-CH" sz="1500" b="1" dirty="0" err="1" smtClean="0"/>
              <a:t>form</a:t>
            </a:r>
            <a:endParaRPr lang="fr-CH" sz="1500" dirty="0"/>
          </a:p>
        </p:txBody>
      </p:sp>
      <p:sp>
        <p:nvSpPr>
          <p:cNvPr id="6" name="Text Placeholder 3"/>
          <p:cNvSpPr txBox="1">
            <a:spLocks/>
          </p:cNvSpPr>
          <p:nvPr/>
        </p:nvSpPr>
        <p:spPr>
          <a:xfrm>
            <a:off x="1485900" y="1005577"/>
            <a:ext cx="2256235" cy="351829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fr-CH" sz="1500" dirty="0"/>
          </a:p>
        </p:txBody>
      </p:sp>
      <p:sp>
        <p:nvSpPr>
          <p:cNvPr id="8"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pic>
        <p:nvPicPr>
          <p:cNvPr id="2" name="Picture 1"/>
          <p:cNvPicPr>
            <a:picLocks noChangeAspect="1"/>
          </p:cNvPicPr>
          <p:nvPr/>
        </p:nvPicPr>
        <p:blipFill>
          <a:blip r:embed="rId3"/>
          <a:stretch>
            <a:fillRect/>
          </a:stretch>
        </p:blipFill>
        <p:spPr>
          <a:xfrm>
            <a:off x="4061852" y="82848"/>
            <a:ext cx="3940920" cy="4967932"/>
          </a:xfrm>
          <a:prstGeom prst="rect">
            <a:avLst/>
          </a:prstGeom>
          <a:ln w="28575">
            <a:solidFill>
              <a:schemeClr val="accent2">
                <a:lumMod val="60000"/>
                <a:lumOff val="40000"/>
              </a:schemeClr>
            </a:solidFill>
          </a:ln>
        </p:spPr>
      </p:pic>
    </p:spTree>
    <p:extLst>
      <p:ext uri="{BB962C8B-B14F-4D97-AF65-F5344CB8AC3E}">
        <p14:creationId xmlns:p14="http://schemas.microsoft.com/office/powerpoint/2010/main" val="277315979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485900"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err="1"/>
              <a:t>Annual</a:t>
            </a:r>
            <a:r>
              <a:rPr lang="fr-CH" sz="3300" b="1" dirty="0"/>
              <a:t> documentation</a:t>
            </a:r>
          </a:p>
        </p:txBody>
      </p:sp>
      <p:pic>
        <p:nvPicPr>
          <p:cNvPr id="8194" name="Picture 2" descr="Afficher l'image d'origin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988033" y="1167983"/>
            <a:ext cx="2886277" cy="3371081"/>
          </a:xfrm>
          <a:prstGeom prst="rect">
            <a:avLst/>
          </a:prstGeom>
          <a:noFill/>
          <a:extLst>
            <a:ext uri="{909E8E84-426E-40DD-AFC4-6F175D3DCCD1}">
              <a14:hiddenFill xmlns:a14="http://schemas.microsoft.com/office/drawing/2010/main">
                <a:solidFill>
                  <a:srgbClr val="FFFFFF"/>
                </a:solidFill>
              </a14:hiddenFill>
            </a:ext>
          </a:extLst>
        </p:spPr>
      </p:pic>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0"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Tree>
    <p:extLst>
      <p:ext uri="{BB962C8B-B14F-4D97-AF65-F5344CB8AC3E}">
        <p14:creationId xmlns:p14="http://schemas.microsoft.com/office/powerpoint/2010/main" val="390664535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9" name="Title 1"/>
          <p:cNvSpPr>
            <a:spLocks noGrp="1"/>
          </p:cNvSpPr>
          <p:nvPr>
            <p:ph type="title"/>
          </p:nvPr>
        </p:nvSpPr>
        <p:spPr>
          <a:xfrm>
            <a:off x="616528" y="482962"/>
            <a:ext cx="3125608" cy="871538"/>
          </a:xfrm>
        </p:spPr>
        <p:txBody>
          <a:bodyPr>
            <a:normAutofit/>
          </a:bodyPr>
          <a:lstStyle/>
          <a:p>
            <a:pPr algn="l"/>
            <a:r>
              <a:rPr lang="fr-CH" sz="1500" b="1" dirty="0" err="1" smtClean="0"/>
              <a:t>Monthly</a:t>
            </a:r>
            <a:r>
              <a:rPr lang="fr-CH" sz="1500" b="1" dirty="0" smtClean="0"/>
              <a:t> breakdown </a:t>
            </a:r>
            <a:r>
              <a:rPr lang="fr-CH" sz="1500" dirty="0" smtClean="0"/>
              <a:t>(</a:t>
            </a:r>
            <a:r>
              <a:rPr lang="fr-CH" sz="1500" dirty="0" err="1" smtClean="0"/>
              <a:t>January</a:t>
            </a:r>
            <a:r>
              <a:rPr lang="fr-CH" sz="1500" dirty="0" smtClean="0"/>
              <a:t>)</a:t>
            </a:r>
            <a:endParaRPr lang="fr-CH" sz="1500" dirty="0"/>
          </a:p>
        </p:txBody>
      </p:sp>
      <p:pic>
        <p:nvPicPr>
          <p:cNvPr id="4" name="Picture 3"/>
          <p:cNvPicPr>
            <a:picLocks noChangeAspect="1"/>
          </p:cNvPicPr>
          <p:nvPr/>
        </p:nvPicPr>
        <p:blipFill>
          <a:blip r:embed="rId3"/>
          <a:stretch>
            <a:fillRect/>
          </a:stretch>
        </p:blipFill>
        <p:spPr>
          <a:xfrm>
            <a:off x="4632253" y="99051"/>
            <a:ext cx="3632789" cy="4979587"/>
          </a:xfrm>
          <a:prstGeom prst="rect">
            <a:avLst/>
          </a:prstGeom>
          <a:ln w="28575">
            <a:solidFill>
              <a:schemeClr val="accent2">
                <a:lumMod val="60000"/>
                <a:lumOff val="40000"/>
              </a:schemeClr>
            </a:solidFill>
          </a:ln>
        </p:spPr>
      </p:pic>
    </p:spTree>
    <p:extLst>
      <p:ext uri="{BB962C8B-B14F-4D97-AF65-F5344CB8AC3E}">
        <p14:creationId xmlns:p14="http://schemas.microsoft.com/office/powerpoint/2010/main" val="320340207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16528" y="482962"/>
            <a:ext cx="3125608" cy="871538"/>
          </a:xfrm>
        </p:spPr>
        <p:txBody>
          <a:bodyPr>
            <a:normAutofit/>
          </a:bodyPr>
          <a:lstStyle/>
          <a:p>
            <a:pPr algn="l"/>
            <a:r>
              <a:rPr lang="fr-CH" sz="1500" b="1" dirty="0"/>
              <a:t>Statement for declaration of </a:t>
            </a:r>
            <a:r>
              <a:rPr lang="fr-CH" sz="1500" b="1" dirty="0" err="1" smtClean="0"/>
              <a:t>income</a:t>
            </a:r>
            <a:r>
              <a:rPr lang="fr-CH" sz="1500" b="1" dirty="0" smtClean="0"/>
              <a:t> </a:t>
            </a:r>
            <a:r>
              <a:rPr lang="fr-CH" sz="1500" dirty="0" smtClean="0"/>
              <a:t>(</a:t>
            </a:r>
            <a:r>
              <a:rPr lang="fr-CH" sz="1500" dirty="0" err="1"/>
              <a:t>February</a:t>
            </a:r>
            <a:r>
              <a:rPr lang="fr-CH" sz="1500" dirty="0"/>
              <a:t>)</a:t>
            </a:r>
          </a:p>
        </p:txBody>
      </p:sp>
      <p:sp>
        <p:nvSpPr>
          <p:cNvPr id="8"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graphicFrame>
        <p:nvGraphicFramePr>
          <p:cNvPr id="4" name="Object 3"/>
          <p:cNvGraphicFramePr>
            <a:graphicFrameLocks noChangeAspect="1"/>
          </p:cNvGraphicFramePr>
          <p:nvPr>
            <p:extLst>
              <p:ext uri="{D42A27DB-BD31-4B8C-83A1-F6EECF244321}">
                <p14:modId xmlns:p14="http://schemas.microsoft.com/office/powerpoint/2010/main" val="88242718"/>
              </p:ext>
            </p:extLst>
          </p:nvPr>
        </p:nvGraphicFramePr>
        <p:xfrm>
          <a:off x="4631735" y="137160"/>
          <a:ext cx="4137005" cy="4869418"/>
        </p:xfrm>
        <a:graphic>
          <a:graphicData uri="http://schemas.openxmlformats.org/presentationml/2006/ole">
            <mc:AlternateContent xmlns:mc="http://schemas.openxmlformats.org/markup-compatibility/2006">
              <mc:Choice xmlns:v="urn:schemas-microsoft-com:vml" Requires="v">
                <p:oleObj spid="_x0000_s11285" name="Document" r:id="rId3" imgW="6255884" imgH="7284258" progId="Word.Document.12">
                  <p:embed/>
                </p:oleObj>
              </mc:Choice>
              <mc:Fallback>
                <p:oleObj name="Document" r:id="rId3" imgW="6255884" imgH="7284258" progId="Word.Document.12">
                  <p:embed/>
                  <p:pic>
                    <p:nvPicPr>
                      <p:cNvPr id="0" name=""/>
                      <p:cNvPicPr/>
                      <p:nvPr/>
                    </p:nvPicPr>
                    <p:blipFill>
                      <a:blip r:embed="rId4"/>
                      <a:stretch>
                        <a:fillRect/>
                      </a:stretch>
                    </p:blipFill>
                    <p:spPr>
                      <a:xfrm>
                        <a:off x="4631735" y="137160"/>
                        <a:ext cx="4137005" cy="4869418"/>
                      </a:xfrm>
                      <a:prstGeom prst="rect">
                        <a:avLst/>
                      </a:prstGeom>
                      <a:ln w="28575">
                        <a:solidFill>
                          <a:schemeClr val="accent2">
                            <a:lumMod val="60000"/>
                            <a:lumOff val="40000"/>
                          </a:schemeClr>
                        </a:solidFill>
                      </a:ln>
                    </p:spPr>
                  </p:pic>
                </p:oleObj>
              </mc:Fallback>
            </mc:AlternateContent>
          </a:graphicData>
        </a:graphic>
      </p:graphicFrame>
    </p:spTree>
    <p:extLst>
      <p:ext uri="{BB962C8B-B14F-4D97-AF65-F5344CB8AC3E}">
        <p14:creationId xmlns:p14="http://schemas.microsoft.com/office/powerpoint/2010/main" val="425436368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16528" y="204787"/>
            <a:ext cx="3125608" cy="871538"/>
          </a:xfrm>
        </p:spPr>
        <p:txBody>
          <a:bodyPr>
            <a:normAutofit/>
          </a:bodyPr>
          <a:lstStyle/>
          <a:p>
            <a:r>
              <a:rPr lang="fr-CH" sz="1500" b="1" dirty="0"/>
              <a:t>"Life </a:t>
            </a:r>
            <a:r>
              <a:rPr lang="fr-CH" sz="1500" b="1" dirty="0" err="1" smtClean="0"/>
              <a:t>certificate</a:t>
            </a:r>
            <a:r>
              <a:rPr lang="fr-CH" sz="1500" b="1" dirty="0"/>
              <a:t> </a:t>
            </a:r>
            <a:r>
              <a:rPr lang="fr-CH" sz="1500" b="1" dirty="0" smtClean="0"/>
              <a:t>" </a:t>
            </a:r>
            <a:r>
              <a:rPr lang="fr-CH" sz="1500" dirty="0" smtClean="0"/>
              <a:t>(</a:t>
            </a:r>
            <a:r>
              <a:rPr lang="fr-CH" sz="1500" dirty="0" err="1" smtClean="0"/>
              <a:t>December</a:t>
            </a:r>
            <a:r>
              <a:rPr lang="fr-CH" sz="1500" dirty="0"/>
              <a:t>)</a:t>
            </a:r>
          </a:p>
        </p:txBody>
      </p:sp>
      <p:sp>
        <p:nvSpPr>
          <p:cNvPr id="7" name="Text Placeholder 3"/>
          <p:cNvSpPr txBox="1">
            <a:spLocks/>
          </p:cNvSpPr>
          <p:nvPr/>
        </p:nvSpPr>
        <p:spPr>
          <a:xfrm>
            <a:off x="616528" y="997669"/>
            <a:ext cx="3125607" cy="351829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CH" sz="1500" dirty="0"/>
              <a:t>This questionnaire </a:t>
            </a:r>
            <a:r>
              <a:rPr lang="fr-CH" sz="1500" dirty="0" err="1"/>
              <a:t>is</a:t>
            </a:r>
            <a:r>
              <a:rPr lang="fr-CH" sz="1500" dirty="0"/>
              <a:t> sent </a:t>
            </a:r>
            <a:r>
              <a:rPr lang="fr-CH" sz="1500" dirty="0" err="1"/>
              <a:t>each</a:t>
            </a:r>
            <a:r>
              <a:rPr lang="fr-CH" sz="1500" dirty="0"/>
              <a:t> </a:t>
            </a:r>
            <a:r>
              <a:rPr lang="fr-CH" sz="1500" dirty="0" err="1"/>
              <a:t>year</a:t>
            </a:r>
            <a:r>
              <a:rPr lang="fr-CH" sz="1500" dirty="0"/>
              <a:t> in </a:t>
            </a:r>
            <a:r>
              <a:rPr lang="fr-CH" sz="1500" dirty="0" err="1"/>
              <a:t>December</a:t>
            </a:r>
            <a:r>
              <a:rPr lang="fr-CH" sz="1500" dirty="0"/>
              <a:t> </a:t>
            </a:r>
            <a:r>
              <a:rPr lang="fr-CH" sz="1500" dirty="0" err="1"/>
              <a:t>just</a:t>
            </a:r>
            <a:r>
              <a:rPr lang="fr-CH" sz="1500" dirty="0"/>
              <a:t> </a:t>
            </a:r>
            <a:r>
              <a:rPr lang="fr-CH" sz="1500" dirty="0" err="1"/>
              <a:t>before</a:t>
            </a:r>
            <a:r>
              <a:rPr lang="fr-CH" sz="1500" dirty="0"/>
              <a:t> CERN end-of-</a:t>
            </a:r>
            <a:r>
              <a:rPr lang="fr-CH" sz="1500" dirty="0" err="1"/>
              <a:t>year</a:t>
            </a:r>
            <a:r>
              <a:rPr lang="fr-CH" sz="1500" dirty="0"/>
              <a:t> </a:t>
            </a:r>
            <a:r>
              <a:rPr lang="fr-CH" sz="1500" dirty="0" err="1"/>
              <a:t>closure</a:t>
            </a:r>
            <a:r>
              <a:rPr lang="fr-CH" sz="1500" dirty="0"/>
              <a:t>.</a:t>
            </a:r>
          </a:p>
          <a:p>
            <a:pPr marL="0" indent="0">
              <a:buNone/>
            </a:pPr>
            <a:r>
              <a:rPr lang="fr-CH" sz="1500" dirty="0"/>
              <a:t>It has to </a:t>
            </a:r>
            <a:r>
              <a:rPr lang="fr-CH" sz="1500" dirty="0" err="1"/>
              <a:t>be</a:t>
            </a:r>
            <a:r>
              <a:rPr lang="fr-CH" sz="1500" dirty="0"/>
              <a:t> </a:t>
            </a:r>
            <a:r>
              <a:rPr lang="fr-CH" sz="1500" dirty="0" err="1"/>
              <a:t>returned</a:t>
            </a:r>
            <a:r>
              <a:rPr lang="fr-CH" sz="1500" dirty="0"/>
              <a:t> by 31 </a:t>
            </a:r>
            <a:r>
              <a:rPr lang="fr-CH" sz="1500" dirty="0" err="1"/>
              <a:t>January</a:t>
            </a:r>
            <a:r>
              <a:rPr lang="fr-CH" sz="1500" dirty="0"/>
              <a:t> at the </a:t>
            </a:r>
            <a:r>
              <a:rPr lang="fr-CH" sz="1500" dirty="0" err="1"/>
              <a:t>latest</a:t>
            </a:r>
            <a:r>
              <a:rPr lang="fr-CH" sz="1500" dirty="0"/>
              <a:t>. </a:t>
            </a:r>
          </a:p>
          <a:p>
            <a:pPr marL="0" indent="0">
              <a:buNone/>
            </a:pPr>
            <a:r>
              <a:rPr lang="fr-CH" sz="1500" b="1" i="1" dirty="0">
                <a:solidFill>
                  <a:srgbClr val="FF0000"/>
                </a:solidFill>
              </a:rPr>
              <a:t>In case of </a:t>
            </a:r>
            <a:r>
              <a:rPr lang="fr-CH" sz="1500" b="1" i="1" dirty="0" err="1">
                <a:solidFill>
                  <a:srgbClr val="FF0000"/>
                </a:solidFill>
              </a:rPr>
              <a:t>failure</a:t>
            </a:r>
            <a:r>
              <a:rPr lang="fr-CH" sz="1500" b="1" i="1" dirty="0">
                <a:solidFill>
                  <a:srgbClr val="FF0000"/>
                </a:solidFill>
              </a:rPr>
              <a:t> to return </a:t>
            </a:r>
            <a:r>
              <a:rPr lang="fr-CH" sz="1500" b="1" i="1" dirty="0" err="1">
                <a:solidFill>
                  <a:srgbClr val="FF0000"/>
                </a:solidFill>
              </a:rPr>
              <a:t>this</a:t>
            </a:r>
            <a:r>
              <a:rPr lang="fr-CH" sz="1500" b="1" i="1" dirty="0">
                <a:solidFill>
                  <a:srgbClr val="FF0000"/>
                </a:solidFill>
              </a:rPr>
              <a:t> </a:t>
            </a:r>
            <a:r>
              <a:rPr lang="fr-CH" sz="1500" b="1" i="1" dirty="0" err="1">
                <a:solidFill>
                  <a:srgbClr val="FF0000"/>
                </a:solidFill>
              </a:rPr>
              <a:t>form</a:t>
            </a:r>
            <a:r>
              <a:rPr lang="fr-CH" sz="1500" b="1" i="1" dirty="0">
                <a:solidFill>
                  <a:srgbClr val="FF0000"/>
                </a:solidFill>
              </a:rPr>
              <a:t>, </a:t>
            </a:r>
            <a:r>
              <a:rPr lang="fr-CH" sz="1500" b="1" i="1" dirty="0" err="1">
                <a:solidFill>
                  <a:srgbClr val="FF0000"/>
                </a:solidFill>
              </a:rPr>
              <a:t>payments</a:t>
            </a:r>
            <a:r>
              <a:rPr lang="fr-CH" sz="1500" b="1" i="1" dirty="0">
                <a:solidFill>
                  <a:srgbClr val="FF0000"/>
                </a:solidFill>
              </a:rPr>
              <a:t> </a:t>
            </a:r>
            <a:r>
              <a:rPr lang="fr-CH" sz="1500" b="1" i="1" dirty="0" err="1">
                <a:solidFill>
                  <a:srgbClr val="FF0000"/>
                </a:solidFill>
              </a:rPr>
              <a:t>will</a:t>
            </a:r>
            <a:r>
              <a:rPr lang="fr-CH" sz="1500" b="1" i="1" dirty="0">
                <a:solidFill>
                  <a:srgbClr val="FF0000"/>
                </a:solidFill>
              </a:rPr>
              <a:t> </a:t>
            </a:r>
            <a:r>
              <a:rPr lang="fr-CH" sz="1500" b="1" i="1" dirty="0" err="1">
                <a:solidFill>
                  <a:srgbClr val="FF0000"/>
                </a:solidFill>
              </a:rPr>
              <a:t>be</a:t>
            </a:r>
            <a:r>
              <a:rPr lang="fr-CH" sz="1500" b="1" i="1" dirty="0">
                <a:solidFill>
                  <a:srgbClr val="FF0000"/>
                </a:solidFill>
              </a:rPr>
              <a:t> </a:t>
            </a:r>
            <a:r>
              <a:rPr lang="fr-CH" sz="1500" b="1" i="1" dirty="0" err="1">
                <a:solidFill>
                  <a:srgbClr val="FF0000"/>
                </a:solidFill>
              </a:rPr>
              <a:t>suspended</a:t>
            </a:r>
            <a:r>
              <a:rPr lang="fr-CH" sz="1500" b="1" i="1" dirty="0">
                <a:solidFill>
                  <a:srgbClr val="FF0000"/>
                </a:solidFill>
              </a:rPr>
              <a:t>.</a:t>
            </a:r>
          </a:p>
          <a:p>
            <a:endParaRPr lang="fr-CH" sz="1500" dirty="0"/>
          </a:p>
          <a:p>
            <a:pPr marL="0" indent="0">
              <a:buNone/>
            </a:pPr>
            <a:r>
              <a:rPr lang="fr-CH" sz="1500" b="1" dirty="0"/>
              <a:t>IMPORTANT :</a:t>
            </a:r>
            <a:r>
              <a:rPr lang="fr-CH" sz="1500" dirty="0"/>
              <a:t> </a:t>
            </a:r>
          </a:p>
          <a:p>
            <a:pPr marL="0" indent="0">
              <a:buNone/>
            </a:pPr>
            <a:r>
              <a:rPr lang="fr-CH" sz="1500" dirty="0"/>
              <a:t>If absent </a:t>
            </a:r>
            <a:r>
              <a:rPr lang="fr-CH" sz="1500" dirty="0" err="1"/>
              <a:t>during</a:t>
            </a:r>
            <a:r>
              <a:rPr lang="fr-CH" sz="1500" dirty="0"/>
              <a:t> </a:t>
            </a:r>
            <a:r>
              <a:rPr lang="fr-CH" sz="1500" dirty="0" err="1"/>
              <a:t>this</a:t>
            </a:r>
            <a:r>
              <a:rPr lang="fr-CH" sz="1500" dirty="0"/>
              <a:t> </a:t>
            </a:r>
            <a:r>
              <a:rPr lang="fr-CH" sz="1500" dirty="0" err="1"/>
              <a:t>period</a:t>
            </a:r>
            <a:r>
              <a:rPr lang="fr-CH" sz="1500" dirty="0"/>
              <a:t>, </a:t>
            </a:r>
            <a:r>
              <a:rPr lang="fr-CH" sz="1500" dirty="0" err="1"/>
              <a:t>please</a:t>
            </a:r>
            <a:r>
              <a:rPr lang="fr-CH" sz="1500" dirty="0"/>
              <a:t> contact us </a:t>
            </a:r>
            <a:r>
              <a:rPr lang="fr-CH" sz="1500" dirty="0" err="1"/>
              <a:t>before</a:t>
            </a:r>
            <a:r>
              <a:rPr lang="fr-CH" sz="1500" dirty="0"/>
              <a:t> </a:t>
            </a:r>
            <a:r>
              <a:rPr lang="fr-CH" sz="1500" dirty="0" err="1"/>
              <a:t>you</a:t>
            </a:r>
            <a:r>
              <a:rPr lang="fr-CH" sz="1500" dirty="0"/>
              <a:t> go </a:t>
            </a:r>
            <a:r>
              <a:rPr lang="fr-CH" sz="1500" dirty="0" err="1"/>
              <a:t>away</a:t>
            </a:r>
            <a:r>
              <a:rPr lang="fr-CH" sz="1500" dirty="0"/>
              <a:t>. </a:t>
            </a:r>
            <a:endParaRPr lang="fr-CH" sz="1500" dirty="0">
              <a:solidFill>
                <a:srgbClr val="FF0000"/>
              </a:solidFill>
            </a:endParaRPr>
          </a:p>
          <a:p>
            <a:endParaRPr lang="fr-CH" sz="2400" dirty="0"/>
          </a:p>
          <a:p>
            <a:endParaRPr lang="fr-CH" sz="2400" dirty="0"/>
          </a:p>
          <a:p>
            <a:endParaRPr lang="fr-CH" sz="2400" dirty="0"/>
          </a:p>
        </p:txBody>
      </p:sp>
      <p:cxnSp>
        <p:nvCxnSpPr>
          <p:cNvPr id="8" name="Straight Arrow Connector 7"/>
          <p:cNvCxnSpPr/>
          <p:nvPr/>
        </p:nvCxnSpPr>
        <p:spPr>
          <a:xfrm>
            <a:off x="3172691" y="2660073"/>
            <a:ext cx="1683327" cy="165561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0"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graphicFrame>
        <p:nvGraphicFramePr>
          <p:cNvPr id="2" name="Object 1"/>
          <p:cNvGraphicFramePr>
            <a:graphicFrameLocks noChangeAspect="1"/>
          </p:cNvGraphicFramePr>
          <p:nvPr>
            <p:extLst>
              <p:ext uri="{D42A27DB-BD31-4B8C-83A1-F6EECF244321}">
                <p14:modId xmlns:p14="http://schemas.microsoft.com/office/powerpoint/2010/main" val="665500987"/>
              </p:ext>
            </p:extLst>
          </p:nvPr>
        </p:nvGraphicFramePr>
        <p:xfrm>
          <a:off x="4592679" y="103910"/>
          <a:ext cx="4236882" cy="4902668"/>
        </p:xfrm>
        <a:graphic>
          <a:graphicData uri="http://schemas.openxmlformats.org/presentationml/2006/ole">
            <mc:AlternateContent xmlns:mc="http://schemas.openxmlformats.org/markup-compatibility/2006">
              <mc:Choice xmlns:v="urn:schemas-microsoft-com:vml" Requires="v">
                <p:oleObj spid="_x0000_s12308" name="Document" r:id="rId3" imgW="7014706" imgH="7597636" progId="Word.Document.12">
                  <p:embed/>
                </p:oleObj>
              </mc:Choice>
              <mc:Fallback>
                <p:oleObj name="Document" r:id="rId3" imgW="7014706" imgH="7597636" progId="Word.Document.12">
                  <p:embed/>
                  <p:pic>
                    <p:nvPicPr>
                      <p:cNvPr id="0" name=""/>
                      <p:cNvPicPr/>
                      <p:nvPr/>
                    </p:nvPicPr>
                    <p:blipFill>
                      <a:blip r:embed="rId4"/>
                      <a:stretch>
                        <a:fillRect/>
                      </a:stretch>
                    </p:blipFill>
                    <p:spPr>
                      <a:xfrm>
                        <a:off x="4592679" y="103910"/>
                        <a:ext cx="4236882" cy="4902668"/>
                      </a:xfrm>
                      <a:prstGeom prst="rect">
                        <a:avLst/>
                      </a:prstGeom>
                      <a:ln w="28575">
                        <a:solidFill>
                          <a:schemeClr val="accent2">
                            <a:lumMod val="60000"/>
                            <a:lumOff val="40000"/>
                          </a:schemeClr>
                        </a:solidFill>
                      </a:ln>
                    </p:spPr>
                  </p:pic>
                </p:oleObj>
              </mc:Fallback>
            </mc:AlternateContent>
          </a:graphicData>
        </a:graphic>
      </p:graphicFrame>
    </p:spTree>
    <p:extLst>
      <p:ext uri="{BB962C8B-B14F-4D97-AF65-F5344CB8AC3E}">
        <p14:creationId xmlns:p14="http://schemas.microsoft.com/office/powerpoint/2010/main" val="413350895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485900"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err="1"/>
              <a:t>Duty</a:t>
            </a:r>
            <a:r>
              <a:rPr lang="fr-CH" sz="3300" b="1" dirty="0"/>
              <a:t> to </a:t>
            </a:r>
            <a:r>
              <a:rPr lang="fr-CH" sz="3300" b="1" dirty="0" err="1"/>
              <a:t>provide</a:t>
            </a:r>
            <a:r>
              <a:rPr lang="fr-CH" sz="3300" b="1" dirty="0"/>
              <a:t> information</a:t>
            </a:r>
          </a:p>
        </p:txBody>
      </p:sp>
      <p:sp>
        <p:nvSpPr>
          <p:cNvPr id="6" name="Content Placeholder 2"/>
          <p:cNvSpPr txBox="1">
            <a:spLocks/>
          </p:cNvSpPr>
          <p:nvPr/>
        </p:nvSpPr>
        <p:spPr>
          <a:xfrm>
            <a:off x="1485900" y="1337518"/>
            <a:ext cx="6172200" cy="3394472"/>
          </a:xfrm>
          <a:prstGeom prst="rect">
            <a:avLst/>
          </a:prstGeom>
        </p:spPr>
        <p:txBody>
          <a:bodyPr vert="horz" lIns="68580" tIns="34290" rIns="68580" bIns="3429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fr-CH" sz="2400" b="1" dirty="0"/>
              <a:t>IMPORTANT:</a:t>
            </a:r>
          </a:p>
          <a:p>
            <a:pPr marL="0" indent="0" algn="just">
              <a:buNone/>
            </a:pPr>
            <a:endParaRPr lang="fr-CH" sz="1200" b="1" dirty="0"/>
          </a:p>
          <a:p>
            <a:pPr algn="just"/>
            <a:r>
              <a:rPr lang="fr-CH" sz="2400" dirty="0" err="1"/>
              <a:t>Beneficiaries</a:t>
            </a:r>
            <a:r>
              <a:rPr lang="fr-CH" sz="2400" dirty="0"/>
              <a:t> have to </a:t>
            </a:r>
            <a:r>
              <a:rPr lang="fr-CH" sz="2400" dirty="0" err="1"/>
              <a:t>inform</a:t>
            </a:r>
            <a:r>
              <a:rPr lang="fr-CH" sz="2400" dirty="0"/>
              <a:t> the Benefits Service, </a:t>
            </a:r>
            <a:r>
              <a:rPr lang="fr-CH" sz="2400" dirty="0" err="1"/>
              <a:t>within</a:t>
            </a:r>
            <a:r>
              <a:rPr lang="fr-CH" sz="2400" dirty="0"/>
              <a:t> 30 </a:t>
            </a:r>
            <a:r>
              <a:rPr lang="fr-CH" sz="2400" dirty="0" err="1"/>
              <a:t>calendar</a:t>
            </a:r>
            <a:r>
              <a:rPr lang="fr-CH" sz="2400" dirty="0"/>
              <a:t> </a:t>
            </a:r>
            <a:r>
              <a:rPr lang="fr-CH" sz="2400" dirty="0" err="1"/>
              <a:t>days</a:t>
            </a:r>
            <a:r>
              <a:rPr lang="fr-CH" sz="2400" dirty="0"/>
              <a:t>,  of </a:t>
            </a:r>
            <a:r>
              <a:rPr lang="fr-CH" sz="2400" dirty="0" err="1"/>
              <a:t>any</a:t>
            </a:r>
            <a:r>
              <a:rPr lang="fr-CH" sz="2400" dirty="0"/>
              <a:t> change in </a:t>
            </a:r>
            <a:r>
              <a:rPr lang="fr-CH" sz="2400" dirty="0" err="1"/>
              <a:t>their</a:t>
            </a:r>
            <a:r>
              <a:rPr lang="fr-CH" sz="2400" dirty="0"/>
              <a:t> </a:t>
            </a:r>
            <a:r>
              <a:rPr lang="fr-CH" sz="2400" dirty="0" err="1"/>
              <a:t>personal</a:t>
            </a:r>
            <a:r>
              <a:rPr lang="fr-CH" sz="2400" dirty="0"/>
              <a:t> data (marital </a:t>
            </a:r>
            <a:r>
              <a:rPr lang="fr-CH" sz="2400" dirty="0" err="1"/>
              <a:t>status</a:t>
            </a:r>
            <a:r>
              <a:rPr lang="fr-CH" sz="2400" dirty="0"/>
              <a:t>, </a:t>
            </a:r>
            <a:r>
              <a:rPr lang="fr-CH" sz="2400" dirty="0" err="1"/>
              <a:t>address</a:t>
            </a:r>
            <a:r>
              <a:rPr lang="fr-CH" sz="2400" dirty="0"/>
              <a:t>, </a:t>
            </a:r>
            <a:r>
              <a:rPr lang="fr-CH" sz="2400" dirty="0" err="1"/>
              <a:t>bank</a:t>
            </a:r>
            <a:r>
              <a:rPr lang="fr-CH" sz="2400" dirty="0"/>
              <a:t> </a:t>
            </a:r>
            <a:r>
              <a:rPr lang="fr-CH" sz="2400" dirty="0" err="1"/>
              <a:t>account</a:t>
            </a:r>
            <a:r>
              <a:rPr lang="fr-CH" sz="2400" dirty="0"/>
              <a:t>,…)</a:t>
            </a:r>
          </a:p>
          <a:p>
            <a:pPr marL="0" indent="0" algn="just">
              <a:buNone/>
            </a:pPr>
            <a:endParaRPr lang="fr-CH" sz="1350" dirty="0"/>
          </a:p>
        </p:txBody>
      </p:sp>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0"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Tree>
    <p:extLst>
      <p:ext uri="{BB962C8B-B14F-4D97-AF65-F5344CB8AC3E}">
        <p14:creationId xmlns:p14="http://schemas.microsoft.com/office/powerpoint/2010/main" val="229305576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485900" y="205979"/>
            <a:ext cx="6172200" cy="857250"/>
          </a:xfrm>
        </p:spPr>
        <p:txBody>
          <a:bodyPr>
            <a:normAutofit/>
          </a:bodyPr>
          <a:lstStyle/>
          <a:p>
            <a:pPr algn="ctr"/>
            <a:r>
              <a:rPr lang="fr-CH" sz="3300" b="1" dirty="0" smtClean="0"/>
              <a:t>In case of death</a:t>
            </a:r>
            <a:endParaRPr lang="fr-CH" sz="3300" b="1" dirty="0"/>
          </a:p>
        </p:txBody>
      </p:sp>
      <p:sp>
        <p:nvSpPr>
          <p:cNvPr id="7" name="Content Placeholder 2"/>
          <p:cNvSpPr>
            <a:spLocks noGrp="1"/>
          </p:cNvSpPr>
          <p:nvPr>
            <p:ph idx="1"/>
          </p:nvPr>
        </p:nvSpPr>
        <p:spPr>
          <a:xfrm>
            <a:off x="1485900" y="1200151"/>
            <a:ext cx="6172200" cy="3394472"/>
          </a:xfrm>
        </p:spPr>
        <p:txBody>
          <a:bodyPr>
            <a:normAutofit fontScale="77500" lnSpcReduction="20000"/>
          </a:bodyPr>
          <a:lstStyle/>
          <a:p>
            <a:endParaRPr lang="fr-CH" sz="1500" dirty="0"/>
          </a:p>
          <a:p>
            <a:pPr marL="360363" indent="-323850" algn="just"/>
            <a:r>
              <a:rPr lang="fr-CH" dirty="0" smtClean="0"/>
              <a:t>the Benefits Service of the Pension </a:t>
            </a:r>
            <a:r>
              <a:rPr lang="fr-CH" dirty="0" err="1" smtClean="0"/>
              <a:t>Fund</a:t>
            </a:r>
            <a:r>
              <a:rPr lang="fr-CH" dirty="0" smtClean="0"/>
              <a:t> to </a:t>
            </a:r>
            <a:r>
              <a:rPr lang="fr-CH" dirty="0" err="1" smtClean="0"/>
              <a:t>be</a:t>
            </a:r>
            <a:r>
              <a:rPr lang="fr-CH" dirty="0" smtClean="0"/>
              <a:t> </a:t>
            </a:r>
            <a:r>
              <a:rPr lang="fr-CH" dirty="0" err="1" smtClean="0"/>
              <a:t>contacted</a:t>
            </a:r>
            <a:r>
              <a:rPr lang="fr-CH" dirty="0" smtClean="0"/>
              <a:t> as soon as possible</a:t>
            </a:r>
          </a:p>
          <a:p>
            <a:pPr marL="360363" indent="-323850" algn="just"/>
            <a:endParaRPr lang="fr-CH" dirty="0"/>
          </a:p>
          <a:p>
            <a:pPr marL="360363" indent="-323850" algn="just"/>
            <a:r>
              <a:rPr lang="fr-CH" b="1" dirty="0" smtClean="0"/>
              <a:t>IMPORTANT :</a:t>
            </a:r>
            <a:r>
              <a:rPr lang="fr-CH" dirty="0" smtClean="0"/>
              <a:t> </a:t>
            </a:r>
          </a:p>
          <a:p>
            <a:pPr marL="360363" indent="-323850" algn="just">
              <a:buNone/>
            </a:pPr>
            <a:r>
              <a:rPr lang="fr-CH" dirty="0" smtClean="0"/>
              <a:t>	</a:t>
            </a:r>
            <a:r>
              <a:rPr lang="fr-CH" dirty="0" err="1" smtClean="0"/>
              <a:t>Surviving</a:t>
            </a:r>
            <a:r>
              <a:rPr lang="fr-CH" dirty="0" smtClean="0"/>
              <a:t> </a:t>
            </a:r>
            <a:r>
              <a:rPr lang="fr-CH" dirty="0" err="1" smtClean="0"/>
              <a:t>spouse’s</a:t>
            </a:r>
            <a:r>
              <a:rPr lang="fr-CH" dirty="0" smtClean="0"/>
              <a:t> and/or </a:t>
            </a:r>
            <a:r>
              <a:rPr lang="fr-CH" dirty="0" err="1" smtClean="0"/>
              <a:t>orphan’s</a:t>
            </a:r>
            <a:r>
              <a:rPr lang="fr-CH" dirty="0" smtClean="0"/>
              <a:t> benefits are </a:t>
            </a:r>
            <a:r>
              <a:rPr lang="fr-CH" dirty="0" err="1" smtClean="0"/>
              <a:t>paid</a:t>
            </a:r>
            <a:r>
              <a:rPr lang="fr-CH" dirty="0" smtClean="0"/>
              <a:t> in CHF </a:t>
            </a:r>
            <a:r>
              <a:rPr lang="fr-CH" dirty="0" err="1" smtClean="0"/>
              <a:t>into</a:t>
            </a:r>
            <a:r>
              <a:rPr lang="fr-CH" dirty="0" smtClean="0"/>
              <a:t> his/her personal bank account in </a:t>
            </a:r>
            <a:r>
              <a:rPr lang="fr-CH" dirty="0" err="1" smtClean="0"/>
              <a:t>Switzerland</a:t>
            </a:r>
            <a:r>
              <a:rPr lang="fr-CH" dirty="0" smtClean="0"/>
              <a:t> or </a:t>
            </a:r>
            <a:r>
              <a:rPr lang="fr-CH" dirty="0" err="1" smtClean="0"/>
              <a:t>into</a:t>
            </a:r>
            <a:r>
              <a:rPr lang="fr-CH" dirty="0" smtClean="0"/>
              <a:t> a joint </a:t>
            </a:r>
            <a:r>
              <a:rPr lang="fr-CH" dirty="0" err="1" smtClean="0"/>
              <a:t>account</a:t>
            </a:r>
            <a:endParaRPr lang="fr-CH" dirty="0" smtClean="0"/>
          </a:p>
          <a:p>
            <a:pPr marL="360363" indent="-323850">
              <a:buNone/>
            </a:pPr>
            <a:endParaRPr lang="fr-CH" dirty="0"/>
          </a:p>
        </p:txBody>
      </p:sp>
      <p:sp>
        <p:nvSpPr>
          <p:cNvPr id="10"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1"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Tree>
    <p:extLst>
      <p:ext uri="{BB962C8B-B14F-4D97-AF65-F5344CB8AC3E}">
        <p14:creationId xmlns:p14="http://schemas.microsoft.com/office/powerpoint/2010/main" val="2104552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85900" y="205979"/>
            <a:ext cx="6172200" cy="857250"/>
          </a:xfrm>
        </p:spPr>
        <p:txBody>
          <a:bodyPr>
            <a:normAutofit/>
          </a:bodyPr>
          <a:lstStyle/>
          <a:p>
            <a:pPr algn="ctr"/>
            <a:r>
              <a:rPr lang="fr-CH" sz="3300" b="1" dirty="0" smtClean="0"/>
              <a:t>Pension for Surviving Spouse</a:t>
            </a:r>
            <a:endParaRPr lang="fr-CH" sz="3300" b="1" dirty="0"/>
          </a:p>
        </p:txBody>
      </p:sp>
      <p:sp>
        <p:nvSpPr>
          <p:cNvPr id="6" name="Content Placeholder 2"/>
          <p:cNvSpPr>
            <a:spLocks noGrp="1"/>
          </p:cNvSpPr>
          <p:nvPr>
            <p:ph idx="1"/>
          </p:nvPr>
        </p:nvSpPr>
        <p:spPr>
          <a:xfrm>
            <a:off x="1485900" y="1200151"/>
            <a:ext cx="6172200" cy="3394472"/>
          </a:xfrm>
        </p:spPr>
        <p:txBody>
          <a:bodyPr>
            <a:normAutofit fontScale="85000" lnSpcReduction="20000"/>
          </a:bodyPr>
          <a:lstStyle/>
          <a:p>
            <a:pPr marL="358775" indent="-358775" algn="just">
              <a:tabLst>
                <a:tab pos="358775" algn="l"/>
              </a:tabLst>
            </a:pPr>
            <a:r>
              <a:rPr lang="fr-CH" sz="1950" b="1" dirty="0" err="1"/>
              <a:t>Entitlement</a:t>
            </a:r>
            <a:r>
              <a:rPr lang="fr-CH" sz="1950" b="1" dirty="0"/>
              <a:t> to pension for </a:t>
            </a:r>
            <a:r>
              <a:rPr lang="fr-CH" sz="1950" b="1" dirty="0" err="1"/>
              <a:t>surviving</a:t>
            </a:r>
            <a:r>
              <a:rPr lang="fr-CH" sz="1950" b="1" dirty="0"/>
              <a:t> </a:t>
            </a:r>
            <a:r>
              <a:rPr lang="fr-CH" sz="1950" b="1" dirty="0" err="1"/>
              <a:t>spouse</a:t>
            </a:r>
            <a:r>
              <a:rPr lang="fr-CH" sz="1950" b="1" dirty="0"/>
              <a:t>:</a:t>
            </a:r>
          </a:p>
          <a:p>
            <a:pPr marL="358775" indent="-358775" algn="just">
              <a:buNone/>
              <a:tabLst>
                <a:tab pos="358775" algn="l"/>
              </a:tabLst>
            </a:pPr>
            <a:r>
              <a:rPr lang="fr-CH" sz="1950" b="1" dirty="0"/>
              <a:t>	</a:t>
            </a:r>
            <a:r>
              <a:rPr lang="fr-CH" sz="1950" dirty="0" smtClean="0"/>
              <a:t>the </a:t>
            </a:r>
            <a:r>
              <a:rPr lang="fr-CH" sz="1950" dirty="0" err="1"/>
              <a:t>spouse</a:t>
            </a:r>
            <a:r>
              <a:rPr lang="fr-CH" sz="1950" dirty="0"/>
              <a:t> of </a:t>
            </a:r>
            <a:r>
              <a:rPr lang="fr-CH" sz="1950" dirty="0" smtClean="0"/>
              <a:t>a </a:t>
            </a:r>
            <a:r>
              <a:rPr lang="fr-CH" sz="1950" dirty="0" err="1" smtClean="0"/>
              <a:t>beneficiary</a:t>
            </a:r>
            <a:r>
              <a:rPr lang="fr-CH" sz="1950" dirty="0" smtClean="0"/>
              <a:t> </a:t>
            </a:r>
            <a:r>
              <a:rPr lang="fr-CH" sz="1950" dirty="0" err="1"/>
              <a:t>whose</a:t>
            </a:r>
            <a:r>
              <a:rPr lang="fr-CH" sz="1950" dirty="0"/>
              <a:t> </a:t>
            </a:r>
            <a:r>
              <a:rPr lang="fr-CH" sz="1950" dirty="0" err="1"/>
              <a:t>marriage</a:t>
            </a:r>
            <a:r>
              <a:rPr lang="fr-CH" sz="1950" dirty="0"/>
              <a:t> dates </a:t>
            </a:r>
            <a:r>
              <a:rPr lang="fr-CH" sz="1950" dirty="0" err="1"/>
              <a:t>from</a:t>
            </a:r>
            <a:r>
              <a:rPr lang="fr-CH" sz="1950" dirty="0"/>
              <a:t> at least 5 </a:t>
            </a:r>
            <a:r>
              <a:rPr lang="fr-CH" sz="1950" dirty="0" err="1" smtClean="0"/>
              <a:t>years</a:t>
            </a:r>
            <a:r>
              <a:rPr lang="fr-CH" sz="1950" dirty="0"/>
              <a:t> </a:t>
            </a:r>
            <a:r>
              <a:rPr lang="fr-CH" sz="1950" dirty="0" err="1"/>
              <a:t>prior</a:t>
            </a:r>
            <a:r>
              <a:rPr lang="fr-CH" sz="1950" dirty="0"/>
              <a:t> to the </a:t>
            </a:r>
            <a:r>
              <a:rPr lang="fr-CH" sz="1950" dirty="0" err="1"/>
              <a:t>decease</a:t>
            </a:r>
            <a:endParaRPr lang="fr-CH" sz="1950" dirty="0"/>
          </a:p>
          <a:p>
            <a:pPr marL="358775" lvl="1" indent="-358775" algn="just">
              <a:buFont typeface="Wingdings" panose="05000000000000000000" pitchFamily="2" charset="2"/>
              <a:buChar char="ü"/>
              <a:tabLst>
                <a:tab pos="358775" algn="l"/>
              </a:tabLst>
            </a:pPr>
            <a:endParaRPr lang="fr-CH" sz="1200" b="1" dirty="0"/>
          </a:p>
          <a:p>
            <a:pPr marL="358775" indent="-358775" algn="just">
              <a:tabLst>
                <a:tab pos="358775" algn="l"/>
              </a:tabLst>
            </a:pPr>
            <a:r>
              <a:rPr lang="fr-CH" sz="1800" b="1" dirty="0" err="1" smtClean="0"/>
              <a:t>Amount</a:t>
            </a:r>
            <a:r>
              <a:rPr lang="fr-CH" sz="1800" b="1" dirty="0" smtClean="0"/>
              <a:t>:</a:t>
            </a:r>
            <a:endParaRPr lang="fr-CH" sz="1800" b="1" dirty="0"/>
          </a:p>
          <a:p>
            <a:pPr marL="358775" indent="-358775" algn="just">
              <a:buNone/>
              <a:tabLst>
                <a:tab pos="358775" algn="l"/>
              </a:tabLst>
            </a:pPr>
            <a:r>
              <a:rPr lang="fr-CH" sz="1800" dirty="0"/>
              <a:t>	</a:t>
            </a:r>
            <a:r>
              <a:rPr lang="fr-CH" sz="1800" b="1" dirty="0"/>
              <a:t>55%</a:t>
            </a:r>
            <a:r>
              <a:rPr lang="fr-CH" sz="1800" dirty="0"/>
              <a:t> of the pension of the </a:t>
            </a:r>
            <a:r>
              <a:rPr lang="fr-CH" sz="1800" dirty="0" err="1"/>
              <a:t>deceased</a:t>
            </a:r>
            <a:r>
              <a:rPr lang="fr-CH" sz="1800" dirty="0"/>
              <a:t> </a:t>
            </a:r>
            <a:r>
              <a:rPr lang="fr-CH" sz="1800" dirty="0" err="1" smtClean="0"/>
              <a:t>beneficiary</a:t>
            </a:r>
            <a:r>
              <a:rPr lang="fr-CH" sz="1800" dirty="0" smtClean="0"/>
              <a:t> + </a:t>
            </a:r>
            <a:r>
              <a:rPr lang="fr-CH" sz="1800" dirty="0"/>
              <a:t>a fixed sum of 564 </a:t>
            </a:r>
            <a:r>
              <a:rPr lang="fr-CH" sz="1800" dirty="0" smtClean="0"/>
              <a:t>CHF (on the basis </a:t>
            </a:r>
            <a:r>
              <a:rPr lang="fr-CH" sz="1800" dirty="0"/>
              <a:t>of the maximum </a:t>
            </a:r>
            <a:r>
              <a:rPr lang="fr-CH" sz="1800" dirty="0" err="1"/>
              <a:t>years</a:t>
            </a:r>
            <a:r>
              <a:rPr lang="fr-CH" sz="1800" dirty="0"/>
              <a:t> of </a:t>
            </a:r>
            <a:r>
              <a:rPr lang="fr-CH" sz="1800" dirty="0" err="1"/>
              <a:t>membership</a:t>
            </a:r>
            <a:r>
              <a:rPr lang="fr-CH" sz="1800" dirty="0"/>
              <a:t>).</a:t>
            </a:r>
          </a:p>
          <a:p>
            <a:pPr marL="358775" indent="-358775" algn="just">
              <a:tabLst>
                <a:tab pos="358775" algn="l"/>
              </a:tabLst>
            </a:pPr>
            <a:endParaRPr lang="fr-CH" sz="1800" b="1" dirty="0"/>
          </a:p>
          <a:p>
            <a:pPr marL="358775" indent="-358775" algn="just">
              <a:tabLst>
                <a:tab pos="358775" algn="l"/>
              </a:tabLst>
            </a:pPr>
            <a:r>
              <a:rPr lang="fr-CH" sz="1800" b="1" dirty="0"/>
              <a:t>NB: </a:t>
            </a:r>
            <a:r>
              <a:rPr lang="fr-CH" sz="1800" dirty="0" err="1"/>
              <a:t>s</a:t>
            </a:r>
            <a:r>
              <a:rPr lang="fr-CH" sz="1800" dirty="0" err="1" smtClean="0"/>
              <a:t>ince</a:t>
            </a:r>
            <a:r>
              <a:rPr lang="fr-CH" sz="1800" dirty="0" smtClean="0"/>
              <a:t> </a:t>
            </a:r>
            <a:r>
              <a:rPr lang="fr-CH" sz="1800" dirty="0"/>
              <a:t>1 August 2006, in the case of </a:t>
            </a:r>
            <a:r>
              <a:rPr lang="fr-CH" sz="1800" dirty="0" err="1"/>
              <a:t>marriage</a:t>
            </a:r>
            <a:r>
              <a:rPr lang="fr-CH" sz="1800" dirty="0"/>
              <a:t> to a </a:t>
            </a:r>
            <a:r>
              <a:rPr lang="fr-CH" sz="1800" dirty="0" err="1"/>
              <a:t>beneficiary</a:t>
            </a:r>
            <a:r>
              <a:rPr lang="fr-CH" sz="1800" dirty="0"/>
              <a:t>, the spouse has no entitlement to a surviving spouse’s pension (Art. II 5.08); </a:t>
            </a:r>
            <a:r>
              <a:rPr lang="fr-CH" sz="1800" dirty="0" err="1"/>
              <a:t>however</a:t>
            </a:r>
            <a:r>
              <a:rPr lang="fr-CH" sz="1800" dirty="0"/>
              <a:t>, the beneficiary </a:t>
            </a:r>
            <a:r>
              <a:rPr lang="fr-CH" sz="1800" dirty="0" err="1"/>
              <a:t>can</a:t>
            </a:r>
            <a:r>
              <a:rPr lang="fr-CH" sz="1800" dirty="0"/>
              <a:t> </a:t>
            </a:r>
            <a:r>
              <a:rPr lang="fr-CH" sz="1800" dirty="0" err="1"/>
              <a:t>buy</a:t>
            </a:r>
            <a:r>
              <a:rPr lang="fr-CH" sz="1800" dirty="0"/>
              <a:t> the right (Art. II 5.09</a:t>
            </a:r>
            <a:r>
              <a:rPr lang="fr-CH" sz="1800" dirty="0" smtClean="0"/>
              <a:t>).</a:t>
            </a:r>
          </a:p>
          <a:p>
            <a:pPr marL="358775" indent="-358775" algn="just">
              <a:buNone/>
              <a:tabLst>
                <a:tab pos="358775" algn="l"/>
              </a:tabLst>
            </a:pPr>
            <a:endParaRPr lang="fr-CH" sz="1800" dirty="0"/>
          </a:p>
          <a:p>
            <a:pPr marL="358775" indent="-358775" algn="just">
              <a:buNone/>
              <a:tabLst>
                <a:tab pos="358775" algn="l"/>
              </a:tabLst>
            </a:pPr>
            <a:r>
              <a:rPr lang="fr-CH" sz="1800" dirty="0"/>
              <a:t>	</a:t>
            </a:r>
            <a:r>
              <a:rPr lang="fr-CH" sz="1800" dirty="0" err="1"/>
              <a:t>Family</a:t>
            </a:r>
            <a:r>
              <a:rPr lang="fr-CH" sz="1800" dirty="0"/>
              <a:t> </a:t>
            </a:r>
            <a:r>
              <a:rPr lang="fr-CH" sz="1800" dirty="0" err="1"/>
              <a:t>allowance</a:t>
            </a:r>
            <a:r>
              <a:rPr lang="fr-CH" sz="1800" dirty="0"/>
              <a:t> </a:t>
            </a:r>
            <a:r>
              <a:rPr lang="fr-CH" sz="1800" dirty="0" err="1"/>
              <a:t>is</a:t>
            </a:r>
            <a:r>
              <a:rPr lang="fr-CH" sz="1800" dirty="0"/>
              <a:t> not </a:t>
            </a:r>
            <a:r>
              <a:rPr lang="fr-CH" sz="1800" dirty="0" err="1"/>
              <a:t>covered</a:t>
            </a:r>
            <a:r>
              <a:rPr lang="fr-CH" sz="1800" dirty="0"/>
              <a:t> by the </a:t>
            </a:r>
            <a:r>
              <a:rPr lang="fr-CH" sz="1800" dirty="0" err="1"/>
              <a:t>purchase</a:t>
            </a:r>
            <a:r>
              <a:rPr lang="fr-CH" sz="1800" dirty="0"/>
              <a:t> of </a:t>
            </a:r>
            <a:r>
              <a:rPr lang="fr-CH" sz="1800" dirty="0" err="1"/>
              <a:t>this</a:t>
            </a:r>
            <a:r>
              <a:rPr lang="fr-CH" sz="1800" dirty="0"/>
              <a:t> right, </a:t>
            </a:r>
            <a:r>
              <a:rPr lang="fr-CH" sz="1800" dirty="0" err="1"/>
              <a:t>nor</a:t>
            </a:r>
            <a:r>
              <a:rPr lang="fr-CH" sz="1800" dirty="0"/>
              <a:t> </a:t>
            </a:r>
            <a:r>
              <a:rPr lang="fr-CH" sz="1800" dirty="0" err="1" smtClean="0"/>
              <a:t>can</a:t>
            </a:r>
            <a:r>
              <a:rPr lang="fr-CH" sz="1800" dirty="0" smtClean="0"/>
              <a:t> </a:t>
            </a:r>
            <a:r>
              <a:rPr lang="fr-CH" sz="1800" dirty="0" err="1"/>
              <a:t>it</a:t>
            </a:r>
            <a:r>
              <a:rPr lang="fr-CH" sz="1800" dirty="0"/>
              <a:t> </a:t>
            </a:r>
            <a:r>
              <a:rPr lang="fr-CH" sz="1800" dirty="0" smtClean="0"/>
              <a:t>	</a:t>
            </a:r>
            <a:r>
              <a:rPr lang="fr-CH" sz="1800" dirty="0" err="1" smtClean="0"/>
              <a:t>be</a:t>
            </a:r>
            <a:r>
              <a:rPr lang="fr-CH" sz="1800" dirty="0" smtClean="0"/>
              <a:t> </a:t>
            </a:r>
            <a:r>
              <a:rPr lang="fr-CH" sz="1800" dirty="0" err="1"/>
              <a:t>bought</a:t>
            </a:r>
            <a:r>
              <a:rPr lang="fr-CH" sz="1800" dirty="0"/>
              <a:t>.</a:t>
            </a:r>
          </a:p>
          <a:p>
            <a:pPr marL="358775" indent="-358775" algn="just">
              <a:buNone/>
              <a:tabLst>
                <a:tab pos="358775" algn="l"/>
              </a:tabLst>
            </a:pPr>
            <a:endParaRPr lang="fr-CH" sz="1800" dirty="0"/>
          </a:p>
        </p:txBody>
      </p:sp>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0"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Tree>
    <p:extLst>
      <p:ext uri="{BB962C8B-B14F-4D97-AF65-F5344CB8AC3E}">
        <p14:creationId xmlns:p14="http://schemas.microsoft.com/office/powerpoint/2010/main" val="66145962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ern.ch\dfs\Users\e\eclerc\Desktop\retraite-au-soleil.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705100" y="1950720"/>
            <a:ext cx="3710940" cy="2467775"/>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p:cNvSpPr txBox="1">
            <a:spLocks/>
          </p:cNvSpPr>
          <p:nvPr/>
        </p:nvSpPr>
        <p:spPr>
          <a:xfrm>
            <a:off x="1671638" y="230343"/>
            <a:ext cx="5829300" cy="1102519"/>
          </a:xfrm>
          <a:prstGeom prst="rect">
            <a:avLst/>
          </a:prstGeom>
          <a:noFill/>
          <a:ln>
            <a:noFill/>
          </a:ln>
          <a:effectLst/>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4050" b="1" dirty="0"/>
              <a:t>CERN Pension </a:t>
            </a:r>
            <a:r>
              <a:rPr lang="fr-CH" sz="4050" b="1" dirty="0" err="1"/>
              <a:t>Fund</a:t>
            </a:r>
            <a:endParaRPr lang="fr-CH" sz="4050" b="1" dirty="0"/>
          </a:p>
        </p:txBody>
      </p:sp>
      <p:sp>
        <p:nvSpPr>
          <p:cNvPr id="5" name="Subtitle 2"/>
          <p:cNvSpPr txBox="1">
            <a:spLocks/>
          </p:cNvSpPr>
          <p:nvPr/>
        </p:nvSpPr>
        <p:spPr>
          <a:xfrm>
            <a:off x="1979712" y="1459899"/>
            <a:ext cx="5184576" cy="1314450"/>
          </a:xfrm>
          <a:prstGeom prst="rect">
            <a:avLst/>
          </a:prstGeom>
          <a:effectLst/>
        </p:spPr>
        <p:txBody>
          <a:bodyPr vert="horz" lIns="68580" tIns="34290" rIns="68580" bIns="3429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fr-CH" sz="2400" b="1" dirty="0" err="1">
                <a:solidFill>
                  <a:schemeClr val="tx1"/>
                </a:solidFill>
              </a:rPr>
              <a:t>Preparing</a:t>
            </a:r>
            <a:r>
              <a:rPr lang="fr-CH" sz="2400" b="1" dirty="0">
                <a:solidFill>
                  <a:schemeClr val="tx1"/>
                </a:solidFill>
              </a:rPr>
              <a:t> for retirement</a:t>
            </a:r>
          </a:p>
        </p:txBody>
      </p:sp>
      <p:sp>
        <p:nvSpPr>
          <p:cNvPr id="6" name="TextBox 5"/>
          <p:cNvSpPr txBox="1"/>
          <p:nvPr/>
        </p:nvSpPr>
        <p:spPr>
          <a:xfrm>
            <a:off x="768426" y="4571278"/>
            <a:ext cx="2268252" cy="507831"/>
          </a:xfrm>
          <a:prstGeom prst="rect">
            <a:avLst/>
          </a:prstGeom>
          <a:noFill/>
        </p:spPr>
        <p:txBody>
          <a:bodyPr wrap="square" rtlCol="0">
            <a:spAutoFit/>
          </a:bodyPr>
          <a:lstStyle/>
          <a:p>
            <a:r>
              <a:rPr lang="fr-CH" sz="1350" dirty="0"/>
              <a:t>Emilie Clerc</a:t>
            </a:r>
          </a:p>
          <a:p>
            <a:r>
              <a:rPr lang="fr-CH" sz="1350" dirty="0"/>
              <a:t>Benefits Service</a:t>
            </a:r>
          </a:p>
        </p:txBody>
      </p:sp>
      <p:sp>
        <p:nvSpPr>
          <p:cNvPr id="7" name="TextBox 6"/>
          <p:cNvSpPr txBox="1"/>
          <p:nvPr/>
        </p:nvSpPr>
        <p:spPr>
          <a:xfrm>
            <a:off x="7489577" y="4802111"/>
            <a:ext cx="2436511" cy="276999"/>
          </a:xfrm>
          <a:prstGeom prst="rect">
            <a:avLst/>
          </a:prstGeom>
          <a:noFill/>
        </p:spPr>
        <p:txBody>
          <a:bodyPr wrap="square" rtlCol="0">
            <a:spAutoFit/>
          </a:bodyPr>
          <a:lstStyle/>
          <a:p>
            <a:r>
              <a:rPr lang="fr-CH" sz="1200" dirty="0" smtClean="0"/>
              <a:t>15 </a:t>
            </a:r>
            <a:r>
              <a:rPr lang="fr-CH" sz="1200" dirty="0" err="1"/>
              <a:t>November</a:t>
            </a:r>
            <a:r>
              <a:rPr lang="fr-CH" sz="1200" dirty="0"/>
              <a:t> </a:t>
            </a:r>
            <a:r>
              <a:rPr lang="fr-CH" sz="1200" dirty="0" smtClean="0"/>
              <a:t>2016</a:t>
            </a:r>
            <a:endParaRPr lang="fr-CH" sz="1200" dirty="0"/>
          </a:p>
        </p:txBody>
      </p:sp>
      <p:sp>
        <p:nvSpPr>
          <p:cNvPr id="9" name="Rectangle 4"/>
          <p:cNvSpPr>
            <a:spLocks noChangeArrowheads="1"/>
          </p:cNvSpPr>
          <p:nvPr/>
        </p:nvSpPr>
        <p:spPr bwMode="auto">
          <a:xfrm>
            <a:off x="893618" y="1195682"/>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Tree>
    <p:extLst>
      <p:ext uri="{BB962C8B-B14F-4D97-AF65-F5344CB8AC3E}">
        <p14:creationId xmlns:p14="http://schemas.microsoft.com/office/powerpoint/2010/main" val="74622353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485900" y="205979"/>
            <a:ext cx="6172200" cy="857250"/>
          </a:xfrm>
        </p:spPr>
        <p:txBody>
          <a:bodyPr>
            <a:normAutofit/>
          </a:bodyPr>
          <a:lstStyle/>
          <a:p>
            <a:pPr algn="ctr"/>
            <a:r>
              <a:rPr lang="fr-CH" sz="3300" b="1" dirty="0" smtClean="0"/>
              <a:t>Divorced former </a:t>
            </a:r>
            <a:r>
              <a:rPr lang="fr-CH" sz="3300" b="1" dirty="0" err="1" smtClean="0"/>
              <a:t>spouse</a:t>
            </a:r>
            <a:r>
              <a:rPr lang="fr-CH" sz="3300" b="1" dirty="0" smtClean="0"/>
              <a:t>(s)</a:t>
            </a:r>
            <a:endParaRPr lang="fr-CH" sz="3300" b="1" dirty="0"/>
          </a:p>
        </p:txBody>
      </p:sp>
      <p:sp>
        <p:nvSpPr>
          <p:cNvPr id="7" name="Content Placeholder 2"/>
          <p:cNvSpPr>
            <a:spLocks noGrp="1"/>
          </p:cNvSpPr>
          <p:nvPr>
            <p:ph idx="1"/>
          </p:nvPr>
        </p:nvSpPr>
        <p:spPr>
          <a:xfrm>
            <a:off x="1485900" y="1059583"/>
            <a:ext cx="6172200" cy="3535040"/>
          </a:xfrm>
        </p:spPr>
        <p:txBody>
          <a:bodyPr>
            <a:noAutofit/>
          </a:bodyPr>
          <a:lstStyle/>
          <a:p>
            <a:pPr marL="0" indent="0" algn="just">
              <a:buNone/>
            </a:pPr>
            <a:endParaRPr lang="fr-CH" sz="1350" dirty="0"/>
          </a:p>
          <a:p>
            <a:pPr marL="0" indent="0" algn="just">
              <a:buNone/>
            </a:pPr>
            <a:r>
              <a:rPr lang="fr-CH" sz="1350" dirty="0" err="1"/>
              <a:t>Entitled</a:t>
            </a:r>
            <a:r>
              <a:rPr lang="fr-CH" sz="1350" dirty="0"/>
              <a:t> to </a:t>
            </a:r>
            <a:r>
              <a:rPr lang="fr-CH" sz="1350" dirty="0" smtClean="0"/>
              <a:t>pension </a:t>
            </a:r>
            <a:r>
              <a:rPr lang="fr-CH" sz="1350" dirty="0"/>
              <a:t>if:</a:t>
            </a:r>
          </a:p>
          <a:p>
            <a:pPr marL="0" indent="0" algn="just">
              <a:buNone/>
            </a:pPr>
            <a:endParaRPr lang="fr-CH" sz="1350" dirty="0"/>
          </a:p>
          <a:p>
            <a:pPr marL="133350" indent="-133350" algn="just">
              <a:tabLst>
                <a:tab pos="133350" algn="l"/>
              </a:tabLst>
            </a:pPr>
            <a:r>
              <a:rPr lang="en-AU" sz="1350" dirty="0"/>
              <a:t>the marriage had lasted 10 years or more</a:t>
            </a:r>
            <a:endParaRPr lang="fr-CH" sz="1350" dirty="0"/>
          </a:p>
          <a:p>
            <a:pPr algn="just">
              <a:buNone/>
              <a:tabLst>
                <a:tab pos="133350" algn="l"/>
              </a:tabLst>
            </a:pPr>
            <a:r>
              <a:rPr lang="fr-CH" sz="1350" b="1" dirty="0"/>
              <a:t>AND</a:t>
            </a:r>
          </a:p>
          <a:p>
            <a:pPr marL="133350" indent="-133350" algn="just">
              <a:tabLst>
                <a:tab pos="133350" algn="l"/>
              </a:tabLst>
            </a:pPr>
            <a:r>
              <a:rPr lang="en-AU" sz="1350" dirty="0"/>
              <a:t>the ex-spouse was receiving an alimony</a:t>
            </a:r>
            <a:endParaRPr lang="fr-CH" sz="1350" dirty="0"/>
          </a:p>
          <a:p>
            <a:pPr marL="133350" indent="-133350" algn="just">
              <a:buNone/>
              <a:tabLst>
                <a:tab pos="133350" algn="l"/>
              </a:tabLst>
            </a:pPr>
            <a:r>
              <a:rPr lang="fr-CH" sz="1350" b="1" dirty="0"/>
              <a:t>AND</a:t>
            </a:r>
          </a:p>
          <a:p>
            <a:pPr marL="133350" indent="-133350" algn="just">
              <a:tabLst>
                <a:tab pos="133350" algn="l"/>
              </a:tabLst>
            </a:pPr>
            <a:r>
              <a:rPr lang="en-AU" sz="1350" dirty="0"/>
              <a:t>he/she is 45 years of age or more at the time of the death of the former spouse. This age limit shall not apply if the survivor has at least one dependent child at the time of </a:t>
            </a:r>
            <a:r>
              <a:rPr lang="en-AU" sz="1350" dirty="0" smtClean="0"/>
              <a:t>decease.</a:t>
            </a:r>
            <a:endParaRPr lang="fr-CH" sz="1350" dirty="0"/>
          </a:p>
          <a:p>
            <a:pPr algn="just">
              <a:tabLst>
                <a:tab pos="200025" algn="l"/>
              </a:tabLst>
            </a:pPr>
            <a:endParaRPr lang="fr-CH" sz="1350" dirty="0"/>
          </a:p>
          <a:p>
            <a:pPr algn="ctr">
              <a:buNone/>
              <a:tabLst>
                <a:tab pos="200025" algn="l"/>
              </a:tabLst>
            </a:pPr>
            <a:r>
              <a:rPr lang="en-AU" sz="1350" b="1" dirty="0"/>
              <a:t>The amount of the pension for surviving spouse cannot exceed the amount of the alimony</a:t>
            </a:r>
            <a:endParaRPr lang="fr-CH" sz="1350" b="1" dirty="0"/>
          </a:p>
          <a:p>
            <a:pPr marL="0" indent="0" algn="just">
              <a:buNone/>
            </a:pPr>
            <a:endParaRPr lang="fr-CH" sz="1350" dirty="0"/>
          </a:p>
          <a:p>
            <a:pPr algn="just"/>
            <a:endParaRPr lang="fr-CH" sz="1350" dirty="0"/>
          </a:p>
        </p:txBody>
      </p:sp>
      <p:sp>
        <p:nvSpPr>
          <p:cNvPr id="10"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1"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Tree>
    <p:extLst>
      <p:ext uri="{BB962C8B-B14F-4D97-AF65-F5344CB8AC3E}">
        <p14:creationId xmlns:p14="http://schemas.microsoft.com/office/powerpoint/2010/main" val="77181728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485900" y="205979"/>
            <a:ext cx="6172200" cy="857250"/>
          </a:xfrm>
        </p:spPr>
        <p:txBody>
          <a:bodyPr>
            <a:normAutofit/>
          </a:bodyPr>
          <a:lstStyle/>
          <a:p>
            <a:pPr algn="ctr"/>
            <a:r>
              <a:rPr lang="fr-CH" sz="3300" b="1" dirty="0" smtClean="0"/>
              <a:t>Orphan’s Pension</a:t>
            </a:r>
            <a:endParaRPr lang="fr-CH" sz="3300" b="1" dirty="0"/>
          </a:p>
        </p:txBody>
      </p:sp>
      <p:sp>
        <p:nvSpPr>
          <p:cNvPr id="7" name="Content Placeholder 2"/>
          <p:cNvSpPr>
            <a:spLocks noGrp="1"/>
          </p:cNvSpPr>
          <p:nvPr>
            <p:ph idx="1"/>
          </p:nvPr>
        </p:nvSpPr>
        <p:spPr>
          <a:xfrm>
            <a:off x="1485900" y="1059583"/>
            <a:ext cx="6172200" cy="3394472"/>
          </a:xfrm>
        </p:spPr>
        <p:txBody>
          <a:bodyPr>
            <a:noAutofit/>
          </a:bodyPr>
          <a:lstStyle/>
          <a:p>
            <a:pPr marL="200025" indent="-200025" algn="just"/>
            <a:r>
              <a:rPr lang="fr-CH" sz="1500" dirty="0" smtClean="0"/>
              <a:t>Due </a:t>
            </a:r>
            <a:r>
              <a:rPr lang="fr-CH" sz="1500" dirty="0"/>
              <a:t>to a "dependent child" recognised by CERN before the end of </a:t>
            </a:r>
            <a:r>
              <a:rPr lang="fr-CH" sz="1500" dirty="0" err="1" smtClean="0"/>
              <a:t>contract</a:t>
            </a:r>
            <a:endParaRPr lang="fr-CH" sz="1500" dirty="0" smtClean="0"/>
          </a:p>
          <a:p>
            <a:pPr marL="200025" indent="-200025" algn="just"/>
            <a:endParaRPr lang="fr-CH" sz="1000" dirty="0" smtClean="0"/>
          </a:p>
          <a:p>
            <a:pPr marL="200025" indent="-200025" algn="just"/>
            <a:r>
              <a:rPr lang="fr-CH" sz="1500" dirty="0" smtClean="0"/>
              <a:t>It </a:t>
            </a:r>
            <a:r>
              <a:rPr lang="fr-CH" sz="1500" dirty="0"/>
              <a:t>is paid up to the </a:t>
            </a:r>
            <a:r>
              <a:rPr lang="fr-CH" sz="1500" b="1" dirty="0"/>
              <a:t>age of 20</a:t>
            </a:r>
            <a:r>
              <a:rPr lang="fr-CH" sz="1500" dirty="0"/>
              <a:t> to children who are unmarried and not holders of a </a:t>
            </a:r>
            <a:r>
              <a:rPr lang="en-US" sz="1500" dirty="0"/>
              <a:t>full-time employment</a:t>
            </a:r>
            <a:r>
              <a:rPr lang="fr-CH" sz="1500" dirty="0"/>
              <a:t>.</a:t>
            </a:r>
          </a:p>
          <a:p>
            <a:pPr marL="200025" indent="-200025" algn="just">
              <a:spcBef>
                <a:spcPts val="0"/>
              </a:spcBef>
              <a:buNone/>
            </a:pPr>
            <a:r>
              <a:rPr lang="fr-CH" sz="1500" dirty="0"/>
              <a:t>	It will be paid to children </a:t>
            </a:r>
            <a:r>
              <a:rPr lang="fr-CH" sz="1500" b="1" dirty="0"/>
              <a:t>over 20 and under 25 years of age </a:t>
            </a:r>
            <a:r>
              <a:rPr lang="fr-CH" sz="1500" dirty="0"/>
              <a:t>who are attending an educational establishment full time or are in </a:t>
            </a:r>
            <a:r>
              <a:rPr lang="fr-CH" sz="1500" dirty="0" err="1"/>
              <a:t>vocational</a:t>
            </a:r>
            <a:r>
              <a:rPr lang="fr-CH" sz="1500" dirty="0"/>
              <a:t> </a:t>
            </a:r>
            <a:r>
              <a:rPr lang="fr-CH" sz="1500" dirty="0" smtClean="0"/>
              <a:t>training</a:t>
            </a:r>
          </a:p>
          <a:p>
            <a:pPr marL="200025" indent="-200025" algn="just">
              <a:spcBef>
                <a:spcPts val="0"/>
              </a:spcBef>
              <a:buNone/>
            </a:pPr>
            <a:endParaRPr lang="fr-CH" sz="1000" dirty="0" smtClean="0"/>
          </a:p>
          <a:p>
            <a:pPr marL="182563" indent="-182563" algn="just">
              <a:spcBef>
                <a:spcPts val="0"/>
              </a:spcBef>
            </a:pPr>
            <a:r>
              <a:rPr lang="fr-CH" sz="1500" dirty="0" err="1" smtClean="0"/>
              <a:t>equal</a:t>
            </a:r>
            <a:r>
              <a:rPr lang="fr-CH" sz="1500" dirty="0" smtClean="0"/>
              <a:t> to: </a:t>
            </a:r>
          </a:p>
          <a:p>
            <a:pPr marL="411480" lvl="1" indent="0" algn="just">
              <a:spcBef>
                <a:spcPts val="0"/>
              </a:spcBef>
              <a:buNone/>
            </a:pPr>
            <a:r>
              <a:rPr lang="fr-CH" sz="1500" dirty="0" smtClean="0"/>
              <a:t>24%* for 1 </a:t>
            </a:r>
            <a:r>
              <a:rPr lang="fr-CH" sz="1500" dirty="0" err="1" smtClean="0"/>
              <a:t>orphan</a:t>
            </a:r>
            <a:endParaRPr lang="fr-CH" sz="1500" dirty="0" smtClean="0"/>
          </a:p>
          <a:p>
            <a:pPr marL="411480" lvl="1" indent="0" algn="just">
              <a:spcBef>
                <a:spcPts val="0"/>
              </a:spcBef>
              <a:buNone/>
            </a:pPr>
            <a:r>
              <a:rPr lang="fr-CH" sz="1500" dirty="0" smtClean="0"/>
              <a:t>34%* for 2 </a:t>
            </a:r>
            <a:r>
              <a:rPr lang="fr-CH" sz="1500" dirty="0" err="1" smtClean="0"/>
              <a:t>orphans</a:t>
            </a:r>
            <a:r>
              <a:rPr lang="fr-CH" sz="1500" dirty="0" smtClean="0"/>
              <a:t>...</a:t>
            </a:r>
            <a:endParaRPr lang="fr-CH" sz="1500" dirty="0"/>
          </a:p>
          <a:p>
            <a:pPr marL="884682" lvl="2" indent="-285750" algn="just">
              <a:spcBef>
                <a:spcPts val="0"/>
              </a:spcBef>
              <a:buFont typeface="Arial" panose="020B0604020202020204" pitchFamily="34" charset="0"/>
              <a:buChar char="•"/>
            </a:pPr>
            <a:r>
              <a:rPr lang="fr-CH" sz="1500" dirty="0" smtClean="0"/>
              <a:t>of </a:t>
            </a:r>
            <a:r>
              <a:rPr lang="fr-CH" sz="1500" dirty="0" smtClean="0"/>
              <a:t>the last </a:t>
            </a:r>
            <a:r>
              <a:rPr lang="fr-CH" sz="1500" dirty="0" err="1" smtClean="0"/>
              <a:t>reference</a:t>
            </a:r>
            <a:r>
              <a:rPr lang="fr-CH" sz="1500" dirty="0" smtClean="0"/>
              <a:t> </a:t>
            </a:r>
            <a:r>
              <a:rPr lang="fr-CH" sz="1500" dirty="0" err="1" smtClean="0"/>
              <a:t>salary</a:t>
            </a:r>
            <a:endParaRPr lang="fr-CH" sz="1500" dirty="0" smtClean="0"/>
          </a:p>
          <a:p>
            <a:pPr marL="884682" lvl="2" indent="-285750" algn="just">
              <a:spcBef>
                <a:spcPts val="0"/>
              </a:spcBef>
              <a:buFont typeface="Arial" panose="020B0604020202020204" pitchFamily="34" charset="0"/>
              <a:buChar char="•"/>
            </a:pPr>
            <a:endParaRPr lang="fr-CH" sz="1500" dirty="0" smtClean="0"/>
          </a:p>
          <a:p>
            <a:pPr marL="200025" indent="-200025" algn="just"/>
            <a:r>
              <a:rPr lang="fr-CH" sz="1500" b="1" dirty="0" smtClean="0"/>
              <a:t>NB: </a:t>
            </a:r>
            <a:r>
              <a:rPr lang="fr-CH" sz="1500" dirty="0" smtClean="0"/>
              <a:t>Not applicable to </a:t>
            </a:r>
            <a:r>
              <a:rPr lang="fr-CH" sz="1500" dirty="0" err="1"/>
              <a:t>children</a:t>
            </a:r>
            <a:r>
              <a:rPr lang="fr-CH" sz="1500" dirty="0"/>
              <a:t> </a:t>
            </a:r>
            <a:r>
              <a:rPr lang="fr-CH" sz="1500" dirty="0" err="1"/>
              <a:t>born</a:t>
            </a:r>
            <a:r>
              <a:rPr lang="fr-CH" sz="1500" dirty="0"/>
              <a:t> </a:t>
            </a:r>
            <a:r>
              <a:rPr lang="fr-CH" sz="1500" dirty="0" err="1"/>
              <a:t>after</a:t>
            </a:r>
            <a:r>
              <a:rPr lang="fr-CH" sz="1500" dirty="0"/>
              <a:t> the 1st </a:t>
            </a:r>
            <a:r>
              <a:rPr lang="fr-CH" sz="1500" dirty="0" err="1"/>
              <a:t>day</a:t>
            </a:r>
            <a:r>
              <a:rPr lang="fr-CH" sz="1500" dirty="0"/>
              <a:t> of </a:t>
            </a:r>
            <a:r>
              <a:rPr lang="fr-CH" sz="1500" dirty="0" smtClean="0"/>
              <a:t>retirement (Art. II 6.09)</a:t>
            </a:r>
            <a:endParaRPr lang="fr-CH" sz="1500" dirty="0"/>
          </a:p>
          <a:p>
            <a:pPr marL="884682" lvl="2" indent="-285750" algn="just">
              <a:spcBef>
                <a:spcPts val="0"/>
              </a:spcBef>
              <a:buFont typeface="Arial" panose="020B0604020202020204" pitchFamily="34" charset="0"/>
              <a:buChar char="•"/>
            </a:pPr>
            <a:endParaRPr lang="fr-CH" sz="1500" dirty="0"/>
          </a:p>
          <a:p>
            <a:pPr marL="200025" indent="-200025" algn="just">
              <a:spcBef>
                <a:spcPts val="0"/>
              </a:spcBef>
              <a:buNone/>
            </a:pPr>
            <a:endParaRPr lang="fr-CH" sz="1500" dirty="0"/>
          </a:p>
        </p:txBody>
      </p:sp>
      <p:sp>
        <p:nvSpPr>
          <p:cNvPr id="10"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1"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Tree>
    <p:extLst>
      <p:ext uri="{BB962C8B-B14F-4D97-AF65-F5344CB8AC3E}">
        <p14:creationId xmlns:p14="http://schemas.microsoft.com/office/powerpoint/2010/main" val="67972723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85900" y="205979"/>
            <a:ext cx="6172200" cy="857250"/>
          </a:xfrm>
        </p:spPr>
        <p:txBody>
          <a:bodyPr>
            <a:normAutofit/>
          </a:bodyPr>
          <a:lstStyle/>
          <a:p>
            <a:pPr algn="ctr"/>
            <a:r>
              <a:rPr lang="fr-CH" sz="3300" b="1" dirty="0" smtClean="0"/>
              <a:t>Other information</a:t>
            </a:r>
            <a:endParaRPr lang="fr-CH" sz="3300" b="1" dirty="0"/>
          </a:p>
        </p:txBody>
      </p:sp>
      <p:sp>
        <p:nvSpPr>
          <p:cNvPr id="6" name="Content Placeholder 2"/>
          <p:cNvSpPr>
            <a:spLocks noGrp="1"/>
          </p:cNvSpPr>
          <p:nvPr>
            <p:ph idx="1"/>
          </p:nvPr>
        </p:nvSpPr>
        <p:spPr>
          <a:xfrm>
            <a:off x="1485900" y="1113589"/>
            <a:ext cx="6172200" cy="3394472"/>
          </a:xfrm>
        </p:spPr>
        <p:txBody>
          <a:bodyPr>
            <a:normAutofit/>
          </a:bodyPr>
          <a:lstStyle/>
          <a:p>
            <a:endParaRPr lang="fr-CH" sz="1800" dirty="0">
              <a:hlinkClick r:id=""/>
            </a:endParaRPr>
          </a:p>
          <a:p>
            <a:r>
              <a:rPr lang="fr-CH" sz="1800" dirty="0">
                <a:hlinkClick r:id=""/>
              </a:rPr>
              <a:t>pension-benefits@cern.ch</a:t>
            </a:r>
            <a:endParaRPr lang="fr-CH" sz="1800" dirty="0"/>
          </a:p>
          <a:p>
            <a:endParaRPr lang="fr-CH" sz="1350" dirty="0"/>
          </a:p>
          <a:p>
            <a:r>
              <a:rPr lang="fr-CH" sz="1800" dirty="0"/>
              <a:t>Building 5, 5</a:t>
            </a:r>
            <a:r>
              <a:rPr lang="fr-CH" sz="1800" baseline="30000" dirty="0"/>
              <a:t>th</a:t>
            </a:r>
            <a:r>
              <a:rPr lang="fr-CH" sz="1800" dirty="0"/>
              <a:t> floor</a:t>
            </a:r>
          </a:p>
          <a:p>
            <a:endParaRPr lang="en-GB" sz="1350" dirty="0">
              <a:latin typeface="Calibri" pitchFamily="34" charset="0"/>
            </a:endParaRPr>
          </a:p>
          <a:p>
            <a:r>
              <a:rPr lang="en-GB" sz="1800" dirty="0"/>
              <a:t>Web site: </a:t>
            </a:r>
            <a:r>
              <a:rPr lang="en-GB" sz="1800" dirty="0">
                <a:hlinkClick r:id="rId2"/>
              </a:rPr>
              <a:t>http://pensionfund.cern.ch</a:t>
            </a:r>
            <a:r>
              <a:rPr lang="en-GB" sz="1800" dirty="0"/>
              <a:t>	</a:t>
            </a:r>
          </a:p>
          <a:p>
            <a:pPr>
              <a:buNone/>
            </a:pPr>
            <a:r>
              <a:rPr lang="en-GB" sz="1800" dirty="0"/>
              <a:t>	- Rules and Regulations of the CERN Pension Fund</a:t>
            </a:r>
            <a:endParaRPr lang="en-GB" sz="1800" dirty="0">
              <a:ea typeface="ＭＳ Ｐゴシック" charset="-128"/>
            </a:endParaRPr>
          </a:p>
          <a:p>
            <a:pPr>
              <a:buNone/>
            </a:pPr>
            <a:r>
              <a:rPr lang="en-GB" sz="1800" dirty="0">
                <a:ea typeface="ＭＳ Ｐゴシック" charset="-128"/>
              </a:rPr>
              <a:t>	- </a:t>
            </a:r>
            <a:r>
              <a:rPr lang="en-GB" sz="1800" dirty="0"/>
              <a:t>Financial statements</a:t>
            </a:r>
          </a:p>
          <a:p>
            <a:pPr>
              <a:buNone/>
            </a:pPr>
            <a:r>
              <a:rPr lang="en-GB" sz="1800" dirty="0"/>
              <a:t>	</a:t>
            </a:r>
            <a:r>
              <a:rPr lang="fr-CH" sz="1800" dirty="0"/>
              <a:t>	</a:t>
            </a:r>
          </a:p>
          <a:p>
            <a:r>
              <a:rPr lang="fr-CH" sz="1800" dirty="0"/>
              <a:t>Annual </a:t>
            </a:r>
            <a:r>
              <a:rPr lang="fr-CH" sz="1800"/>
              <a:t>information </a:t>
            </a:r>
            <a:r>
              <a:rPr lang="fr-CH" sz="1800" smtClean="0"/>
              <a:t>meeting</a:t>
            </a:r>
            <a:endParaRPr lang="fr-CH" dirty="0"/>
          </a:p>
        </p:txBody>
      </p:sp>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1"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Tree>
    <p:extLst>
      <p:ext uri="{BB962C8B-B14F-4D97-AF65-F5344CB8AC3E}">
        <p14:creationId xmlns:p14="http://schemas.microsoft.com/office/powerpoint/2010/main" val="265796320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3133148527"/>
              </p:ext>
            </p:extLst>
          </p:nvPr>
        </p:nvGraphicFramePr>
        <p:xfrm>
          <a:off x="853440" y="1545636"/>
          <a:ext cx="7128163" cy="3159926"/>
        </p:xfrm>
        <a:graphic>
          <a:graphicData uri="http://schemas.openxmlformats.org/drawingml/2006/table">
            <a:tbl>
              <a:tblPr firstRow="1" bandRow="1">
                <a:tableStyleId>{073A0DAA-6AF3-43AB-8588-CEC1D06C72B9}</a:tableStyleId>
              </a:tblPr>
              <a:tblGrid>
                <a:gridCol w="2252340"/>
                <a:gridCol w="2304420"/>
                <a:gridCol w="2571403"/>
              </a:tblGrid>
              <a:tr h="515651">
                <a:tc>
                  <a:txBody>
                    <a:bodyPr/>
                    <a:lstStyle/>
                    <a:p>
                      <a:endParaRPr lang="en-GB" sz="1200" b="1" dirty="0"/>
                    </a:p>
                  </a:txBody>
                  <a:tcPr marL="68580" marR="68580" marT="34290" marB="34290" anchor="ctr"/>
                </a:tc>
                <a:tc>
                  <a:txBody>
                    <a:bodyPr/>
                    <a:lstStyle/>
                    <a:p>
                      <a:pPr algn="ctr"/>
                      <a:r>
                        <a:rPr lang="fr-CH" sz="1200" dirty="0" err="1" smtClean="0"/>
                        <a:t>Member</a:t>
                      </a:r>
                      <a:r>
                        <a:rPr lang="fr-CH" sz="1200" baseline="0" dirty="0" smtClean="0"/>
                        <a:t> </a:t>
                      </a:r>
                      <a:r>
                        <a:rPr lang="fr-CH" sz="1200" baseline="0" dirty="0" err="1" smtClean="0"/>
                        <a:t>before</a:t>
                      </a:r>
                      <a:r>
                        <a:rPr lang="fr-CH" sz="1200" baseline="0" dirty="0" smtClean="0"/>
                        <a:t> 01.01.12</a:t>
                      </a:r>
                      <a:endParaRPr lang="en-GB" sz="1200" b="1" dirty="0"/>
                    </a:p>
                  </a:txBody>
                  <a:tcPr marL="68580" marR="68580" marT="34290" marB="34290" anchor="ctr"/>
                </a:tc>
                <a:tc>
                  <a:txBody>
                    <a:bodyPr/>
                    <a:lstStyle/>
                    <a:p>
                      <a:pPr algn="ctr"/>
                      <a:r>
                        <a:rPr lang="fr-CH" sz="1200" dirty="0" err="1" smtClean="0"/>
                        <a:t>Member</a:t>
                      </a:r>
                      <a:r>
                        <a:rPr lang="fr-CH" sz="1200" dirty="0" smtClean="0"/>
                        <a:t> on or </a:t>
                      </a:r>
                      <a:r>
                        <a:rPr lang="fr-CH" sz="1200" dirty="0" err="1" smtClean="0"/>
                        <a:t>after</a:t>
                      </a:r>
                      <a:r>
                        <a:rPr lang="fr-CH" sz="1200" dirty="0" smtClean="0"/>
                        <a:t> 01.01.12</a:t>
                      </a:r>
                      <a:endParaRPr lang="en-GB" sz="1200" b="1" dirty="0"/>
                    </a:p>
                  </a:txBody>
                  <a:tcPr marL="68580" marR="68580" marT="34290" marB="34290" anchor="ctr"/>
                </a:tc>
              </a:tr>
              <a:tr h="434340">
                <a:tc>
                  <a:txBody>
                    <a:bodyPr/>
                    <a:lstStyle/>
                    <a:p>
                      <a:pPr algn="l"/>
                      <a:r>
                        <a:rPr lang="fr-CH" sz="1200" b="1" dirty="0" smtClean="0"/>
                        <a:t>Official retirement </a:t>
                      </a:r>
                      <a:r>
                        <a:rPr lang="fr-CH" sz="1200" b="1" dirty="0" err="1" smtClean="0"/>
                        <a:t>age</a:t>
                      </a:r>
                      <a:endParaRPr lang="en-GB" sz="1200" b="1" dirty="0"/>
                    </a:p>
                  </a:txBody>
                  <a:tcPr marL="68580" marR="68580" marT="34290" marB="34290" anchor="ctr"/>
                </a:tc>
                <a:tc>
                  <a:txBody>
                    <a:bodyPr/>
                    <a:lstStyle/>
                    <a:p>
                      <a:pPr algn="l"/>
                      <a:r>
                        <a:rPr lang="fr-CH" sz="1200" dirty="0" smtClean="0"/>
                        <a:t>65</a:t>
                      </a:r>
                      <a:endParaRPr lang="en-GB" sz="1200" b="0" dirty="0"/>
                    </a:p>
                  </a:txBody>
                  <a:tcPr marL="68580" marR="68580" marT="34290" marB="34290" anchor="ctr"/>
                </a:tc>
                <a:tc>
                  <a:txBody>
                    <a:bodyPr/>
                    <a:lstStyle/>
                    <a:p>
                      <a:pPr algn="l"/>
                      <a:r>
                        <a:rPr lang="fr-CH" sz="1200" dirty="0" smtClean="0"/>
                        <a:t>67</a:t>
                      </a:r>
                      <a:endParaRPr lang="en-GB" sz="1200" b="0" dirty="0"/>
                    </a:p>
                  </a:txBody>
                  <a:tcPr marL="68580" marR="68580" marT="34290" marB="34290" anchor="ctr"/>
                </a:tc>
              </a:tr>
              <a:tr h="736645">
                <a:tc>
                  <a:txBody>
                    <a:bodyPr/>
                    <a:lstStyle/>
                    <a:p>
                      <a:pPr algn="l"/>
                      <a:r>
                        <a:rPr lang="fr-CH" sz="1200" b="1" dirty="0" err="1" smtClean="0"/>
                        <a:t>Amount</a:t>
                      </a:r>
                      <a:r>
                        <a:rPr lang="fr-CH" sz="1200" b="1" dirty="0" smtClean="0"/>
                        <a:t> of retirement pension</a:t>
                      </a:r>
                      <a:endParaRPr lang="en-GB" sz="1200" b="1" dirty="0"/>
                    </a:p>
                  </a:txBody>
                  <a:tcPr marL="68580" marR="68580" marT="34290" marB="34290" anchor="ctr"/>
                </a:tc>
                <a:tc>
                  <a:txBody>
                    <a:bodyPr/>
                    <a:lstStyle/>
                    <a:p>
                      <a:pPr algn="l"/>
                      <a:r>
                        <a:rPr lang="fr-CH" sz="1200" dirty="0" smtClean="0"/>
                        <a:t>2%</a:t>
                      </a:r>
                    </a:p>
                    <a:p>
                      <a:pPr algn="l"/>
                      <a:r>
                        <a:rPr lang="fr-CH" sz="1200" dirty="0" smtClean="0"/>
                        <a:t>last</a:t>
                      </a:r>
                      <a:r>
                        <a:rPr lang="fr-CH" sz="1200" baseline="0" dirty="0" smtClean="0"/>
                        <a:t> </a:t>
                      </a:r>
                      <a:r>
                        <a:rPr lang="fr-CH" sz="1200" baseline="0" dirty="0" err="1" smtClean="0"/>
                        <a:t>reference</a:t>
                      </a:r>
                      <a:r>
                        <a:rPr lang="fr-CH" sz="1200" baseline="0" dirty="0" smtClean="0"/>
                        <a:t> </a:t>
                      </a:r>
                      <a:r>
                        <a:rPr lang="fr-CH" sz="1200" baseline="0" dirty="0" err="1" smtClean="0"/>
                        <a:t>salary</a:t>
                      </a:r>
                      <a:endParaRPr lang="en-GB" sz="1200" b="0" dirty="0"/>
                    </a:p>
                  </a:txBody>
                  <a:tcPr marL="68580" marR="68580" marT="34290" marB="34290" anchor="ctr"/>
                </a:tc>
                <a:tc>
                  <a:txBody>
                    <a:bodyPr/>
                    <a:lstStyle/>
                    <a:p>
                      <a:pPr algn="l"/>
                      <a:r>
                        <a:rPr lang="fr-CH" sz="1200" dirty="0" smtClean="0"/>
                        <a:t>1.85%</a:t>
                      </a:r>
                    </a:p>
                    <a:p>
                      <a:pPr algn="l"/>
                      <a:r>
                        <a:rPr lang="fr-CH" sz="1200" baseline="0" dirty="0" err="1" smtClean="0"/>
                        <a:t>average</a:t>
                      </a:r>
                      <a:r>
                        <a:rPr lang="fr-CH" sz="1200" baseline="0" dirty="0" smtClean="0"/>
                        <a:t> of the last 36 </a:t>
                      </a:r>
                      <a:r>
                        <a:rPr lang="fr-CH" sz="1200" baseline="0" dirty="0" err="1" smtClean="0"/>
                        <a:t>months</a:t>
                      </a:r>
                      <a:r>
                        <a:rPr lang="fr-CH" sz="1200" baseline="0" dirty="0" smtClean="0"/>
                        <a:t> of </a:t>
                      </a:r>
                      <a:r>
                        <a:rPr lang="fr-CH" sz="1200" baseline="0" dirty="0" err="1" smtClean="0"/>
                        <a:t>reference</a:t>
                      </a:r>
                      <a:r>
                        <a:rPr lang="fr-CH" sz="1200" baseline="0" dirty="0" smtClean="0"/>
                        <a:t> </a:t>
                      </a:r>
                      <a:r>
                        <a:rPr lang="fr-CH" sz="1200" baseline="0" dirty="0" err="1" smtClean="0"/>
                        <a:t>salary</a:t>
                      </a:r>
                      <a:endParaRPr lang="en-GB" sz="1200" b="0" dirty="0">
                        <a:solidFill>
                          <a:schemeClr val="tx1"/>
                        </a:solidFill>
                      </a:endParaRPr>
                    </a:p>
                  </a:txBody>
                  <a:tcPr marL="68580" marR="68580" marT="34290" marB="34290" anchor="ctr"/>
                </a:tc>
              </a:tr>
              <a:tr h="736645">
                <a:tc>
                  <a:txBody>
                    <a:bodyPr/>
                    <a:lstStyle/>
                    <a:p>
                      <a:pPr algn="l"/>
                      <a:r>
                        <a:rPr lang="fr-CH" sz="1200" b="1" dirty="0" smtClean="0"/>
                        <a:t>Minimum </a:t>
                      </a:r>
                      <a:r>
                        <a:rPr lang="fr-CH" sz="1200" b="1" dirty="0" err="1" smtClean="0"/>
                        <a:t>years</a:t>
                      </a:r>
                      <a:r>
                        <a:rPr lang="fr-CH" sz="1200" b="1" dirty="0" smtClean="0"/>
                        <a:t> of </a:t>
                      </a:r>
                      <a:r>
                        <a:rPr lang="fr-CH" sz="1200" b="1" dirty="0" err="1" smtClean="0"/>
                        <a:t>membership</a:t>
                      </a:r>
                      <a:endParaRPr lang="en-GB" sz="1200" b="1" dirty="0"/>
                    </a:p>
                  </a:txBody>
                  <a:tcPr marL="68580" marR="68580" marT="34290" marB="34290" anchor="ctr"/>
                </a:tc>
                <a:tc>
                  <a:txBody>
                    <a:bodyPr/>
                    <a:lstStyle/>
                    <a:p>
                      <a:pPr algn="l"/>
                      <a:r>
                        <a:rPr lang="fr-CH" sz="1200" dirty="0" smtClean="0"/>
                        <a:t>5</a:t>
                      </a:r>
                      <a:endParaRPr lang="en-GB" sz="1200" b="0" dirty="0"/>
                    </a:p>
                  </a:txBody>
                  <a:tcPr marL="68580" marR="68580" marT="34290" marB="34290" anchor="ctr"/>
                </a:tc>
                <a:tc>
                  <a:txBody>
                    <a:bodyPr/>
                    <a:lstStyle/>
                    <a:p>
                      <a:pPr algn="l"/>
                      <a:r>
                        <a:rPr lang="fr-CH" sz="1200" dirty="0" smtClean="0"/>
                        <a:t>5</a:t>
                      </a:r>
                      <a:endParaRPr lang="en-GB" sz="1200" b="0" dirty="0"/>
                    </a:p>
                  </a:txBody>
                  <a:tcPr marL="68580" marR="68580" marT="34290" marB="34290" anchor="ctr"/>
                </a:tc>
              </a:tr>
              <a:tr h="736645">
                <a:tc>
                  <a:txBody>
                    <a:bodyPr/>
                    <a:lstStyle/>
                    <a:p>
                      <a:pPr algn="l"/>
                      <a:r>
                        <a:rPr lang="fr-CH" sz="1200" b="1" dirty="0" smtClean="0"/>
                        <a:t>Maximum </a:t>
                      </a:r>
                      <a:r>
                        <a:rPr lang="fr-CH" sz="1200" b="1" dirty="0" err="1" smtClean="0"/>
                        <a:t>years</a:t>
                      </a:r>
                      <a:r>
                        <a:rPr lang="fr-CH" sz="1200" b="1" dirty="0" smtClean="0"/>
                        <a:t> of </a:t>
                      </a:r>
                      <a:r>
                        <a:rPr lang="fr-CH" sz="1200" b="1" dirty="0" err="1" smtClean="0"/>
                        <a:t>membership</a:t>
                      </a:r>
                      <a:endParaRPr lang="en-GB" sz="1200" b="1" dirty="0"/>
                    </a:p>
                  </a:txBody>
                  <a:tcPr marL="68580" marR="68580" marT="34290" marB="34290" anchor="ctr"/>
                </a:tc>
                <a:tc>
                  <a:txBody>
                    <a:bodyPr/>
                    <a:lstStyle/>
                    <a:p>
                      <a:pPr algn="l"/>
                      <a:r>
                        <a:rPr lang="fr-CH" sz="1200" dirty="0" smtClean="0"/>
                        <a:t>35</a:t>
                      </a:r>
                      <a:endParaRPr lang="en-GB" sz="1200" b="0" dirty="0"/>
                    </a:p>
                  </a:txBody>
                  <a:tcPr marL="68580" marR="68580" marT="34290" marB="34290" anchor="ctr"/>
                </a:tc>
                <a:tc>
                  <a:txBody>
                    <a:bodyPr/>
                    <a:lstStyle/>
                    <a:p>
                      <a:pPr algn="l"/>
                      <a:r>
                        <a:rPr lang="fr-CH" sz="1200" dirty="0" smtClean="0"/>
                        <a:t>37 </a:t>
                      </a:r>
                      <a:r>
                        <a:rPr lang="en-GB" sz="1200" noProof="0" dirty="0" smtClean="0"/>
                        <a:t>years</a:t>
                      </a:r>
                      <a:r>
                        <a:rPr lang="fr-CH" sz="1200" dirty="0" smtClean="0"/>
                        <a:t> and 10 </a:t>
                      </a:r>
                      <a:r>
                        <a:rPr lang="fr-CH" sz="1200" dirty="0" err="1" smtClean="0"/>
                        <a:t>months</a:t>
                      </a:r>
                      <a:endParaRPr lang="en-GB" sz="1200" b="0" dirty="0"/>
                    </a:p>
                  </a:txBody>
                  <a:tcPr marL="68580" marR="68580" marT="34290" marB="34290" anchor="ctr"/>
                </a:tc>
              </a:tr>
            </a:tbl>
          </a:graphicData>
        </a:graphic>
      </p:graphicFrame>
      <p:sp>
        <p:nvSpPr>
          <p:cNvPr id="6" name="Title 1"/>
          <p:cNvSpPr txBox="1">
            <a:spLocks/>
          </p:cNvSpPr>
          <p:nvPr/>
        </p:nvSpPr>
        <p:spPr>
          <a:xfrm>
            <a:off x="1485900"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a:t>Retirement</a:t>
            </a:r>
            <a:r>
              <a:rPr lang="fr-CH" sz="3300" b="1" dirty="0">
                <a:effectLst>
                  <a:outerShdw blurRad="38100" dist="38100" dir="2700000" algn="tl">
                    <a:srgbClr val="000000">
                      <a:alpha val="43137"/>
                    </a:srgbClr>
                  </a:outerShdw>
                </a:effectLst>
              </a:rPr>
              <a:t> </a:t>
            </a:r>
            <a:r>
              <a:rPr lang="fr-CH" sz="3300" b="1" dirty="0"/>
              <a:t>Pension</a:t>
            </a:r>
          </a:p>
        </p:txBody>
      </p:sp>
      <p:sp>
        <p:nvSpPr>
          <p:cNvPr id="8" name="TextBox 7"/>
          <p:cNvSpPr txBox="1"/>
          <p:nvPr/>
        </p:nvSpPr>
        <p:spPr>
          <a:xfrm>
            <a:off x="816099" y="1160625"/>
            <a:ext cx="4590510" cy="300082"/>
          </a:xfrm>
          <a:prstGeom prst="rect">
            <a:avLst/>
          </a:prstGeom>
          <a:noFill/>
        </p:spPr>
        <p:txBody>
          <a:bodyPr wrap="square" rtlCol="0">
            <a:spAutoFit/>
          </a:bodyPr>
          <a:lstStyle/>
          <a:p>
            <a:r>
              <a:rPr lang="fr-CH" sz="1350" b="1" dirty="0"/>
              <a:t>REMINDER:</a:t>
            </a:r>
            <a:endParaRPr lang="en-GB" sz="1350" b="1" dirty="0"/>
          </a:p>
        </p:txBody>
      </p:sp>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0" name="Rectangle 4"/>
          <p:cNvSpPr>
            <a:spLocks noChangeArrowheads="1"/>
          </p:cNvSpPr>
          <p:nvPr/>
        </p:nvSpPr>
        <p:spPr bwMode="auto">
          <a:xfrm>
            <a:off x="853440" y="896802"/>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Tree>
    <p:extLst>
      <p:ext uri="{BB962C8B-B14F-4D97-AF65-F5344CB8AC3E}">
        <p14:creationId xmlns:p14="http://schemas.microsoft.com/office/powerpoint/2010/main" val="125619182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50274" y="404068"/>
            <a:ext cx="3035876" cy="871538"/>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CH" sz="1500" b="1" dirty="0" err="1"/>
              <a:t>Anticipated</a:t>
            </a:r>
            <a:r>
              <a:rPr lang="fr-CH" sz="1500" b="1" dirty="0"/>
              <a:t> Retirement Pension</a:t>
            </a:r>
          </a:p>
          <a:p>
            <a:pPr algn="l"/>
            <a:r>
              <a:rPr lang="fr-CH" sz="1500" b="1" dirty="0"/>
              <a:t>(Art. II 2.05)</a:t>
            </a:r>
          </a:p>
        </p:txBody>
      </p:sp>
      <p:graphicFrame>
        <p:nvGraphicFramePr>
          <p:cNvPr id="7" name="Object 6"/>
          <p:cNvGraphicFramePr>
            <a:graphicFrameLocks noChangeAspect="1"/>
          </p:cNvGraphicFramePr>
          <p:nvPr>
            <p:extLst>
              <p:ext uri="{D42A27DB-BD31-4B8C-83A1-F6EECF244321}">
                <p14:modId xmlns:p14="http://schemas.microsoft.com/office/powerpoint/2010/main" val="3804447316"/>
              </p:ext>
            </p:extLst>
          </p:nvPr>
        </p:nvGraphicFramePr>
        <p:xfrm>
          <a:off x="4085945" y="90055"/>
          <a:ext cx="4009173" cy="4916523"/>
        </p:xfrm>
        <a:graphic>
          <a:graphicData uri="http://schemas.openxmlformats.org/presentationml/2006/ole">
            <mc:AlternateContent xmlns:mc="http://schemas.openxmlformats.org/markup-compatibility/2006">
              <mc:Choice xmlns:v="urn:schemas-microsoft-com:vml" Requires="v">
                <p:oleObj spid="_x0000_s1069" name="Acrobat Document" r:id="rId4" imgW="3703212" imgH="4541520" progId="Acrobat.Document.11">
                  <p:embed/>
                </p:oleObj>
              </mc:Choice>
              <mc:Fallback>
                <p:oleObj name="Acrobat Document" r:id="rId4" imgW="3703212" imgH="4541520" progId="Acrobat.Document.11">
                  <p:embed/>
                  <p:pic>
                    <p:nvPicPr>
                      <p:cNvPr id="0" name=""/>
                      <p:cNvPicPr/>
                      <p:nvPr/>
                    </p:nvPicPr>
                    <p:blipFill>
                      <a:blip r:embed="rId5"/>
                      <a:stretch>
                        <a:fillRect/>
                      </a:stretch>
                    </p:blipFill>
                    <p:spPr>
                      <a:xfrm>
                        <a:off x="4085945" y="90055"/>
                        <a:ext cx="4009173" cy="4916523"/>
                      </a:xfrm>
                      <a:prstGeom prst="rect">
                        <a:avLst/>
                      </a:prstGeom>
                      <a:noFill/>
                      <a:ln w="28575">
                        <a:solidFill>
                          <a:schemeClr val="accent1"/>
                        </a:solidFill>
                      </a:ln>
                    </p:spPr>
                  </p:pic>
                </p:oleObj>
              </mc:Fallback>
            </mc:AlternateContent>
          </a:graphicData>
        </a:graphic>
      </p:graphicFrame>
      <p:sp>
        <p:nvSpPr>
          <p:cNvPr id="8"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9" name="Rectangle 8"/>
          <p:cNvSpPr/>
          <p:nvPr/>
        </p:nvSpPr>
        <p:spPr>
          <a:xfrm>
            <a:off x="5112327" y="1946564"/>
            <a:ext cx="2085109" cy="117763"/>
          </a:xfrm>
          <a:prstGeom prst="rect">
            <a:avLst/>
          </a:prstGeom>
          <a:noFill/>
          <a:ln w="12700">
            <a:solidFill>
              <a:srgbClr val="FF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624604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05182AC-95E9-45E2-A86B-B133503CD313}" type="slidenum">
              <a:rPr lang="en-GB" smtClean="0"/>
              <a:t>5</a:t>
            </a:fld>
            <a:endParaRPr lang="en-GB"/>
          </a:p>
        </p:txBody>
      </p:sp>
      <p:sp>
        <p:nvSpPr>
          <p:cNvPr id="7"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8" name="Title 1"/>
          <p:cNvSpPr txBox="1">
            <a:spLocks/>
          </p:cNvSpPr>
          <p:nvPr/>
        </p:nvSpPr>
        <p:spPr>
          <a:xfrm>
            <a:off x="1485900"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err="1" smtClean="0"/>
              <a:t>Deferred</a:t>
            </a:r>
            <a:r>
              <a:rPr lang="fr-CH" sz="3300" b="1" dirty="0" smtClean="0"/>
              <a:t> Retirement</a:t>
            </a:r>
            <a:r>
              <a:rPr lang="fr-CH" sz="3300" b="1" dirty="0" smtClean="0">
                <a:effectLst>
                  <a:outerShdw blurRad="38100" dist="38100" dir="2700000" algn="tl">
                    <a:srgbClr val="000000">
                      <a:alpha val="43137"/>
                    </a:srgbClr>
                  </a:outerShdw>
                </a:effectLst>
              </a:rPr>
              <a:t> </a:t>
            </a:r>
            <a:r>
              <a:rPr lang="fr-CH" sz="3300" b="1" dirty="0"/>
              <a:t>Pension</a:t>
            </a:r>
          </a:p>
        </p:txBody>
      </p:sp>
      <p:sp>
        <p:nvSpPr>
          <p:cNvPr id="9" name="Rectangle 4"/>
          <p:cNvSpPr>
            <a:spLocks noChangeArrowheads="1"/>
          </p:cNvSpPr>
          <p:nvPr/>
        </p:nvSpPr>
        <p:spPr bwMode="auto">
          <a:xfrm>
            <a:off x="853440" y="896802"/>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10" name="Content Placeholder 2"/>
          <p:cNvSpPr txBox="1">
            <a:spLocks/>
          </p:cNvSpPr>
          <p:nvPr/>
        </p:nvSpPr>
        <p:spPr>
          <a:xfrm>
            <a:off x="1485900" y="1148224"/>
            <a:ext cx="6370320" cy="3394472"/>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58775" indent="-322263"/>
            <a:r>
              <a:rPr lang="fr-CH" sz="2250" dirty="0"/>
              <a:t>e</a:t>
            </a:r>
            <a:r>
              <a:rPr lang="fr-CH" sz="2250" dirty="0" smtClean="0"/>
              <a:t>nd of </a:t>
            </a:r>
            <a:r>
              <a:rPr lang="fr-CH" sz="2250" dirty="0" err="1" smtClean="0"/>
              <a:t>contract</a:t>
            </a:r>
            <a:r>
              <a:rPr lang="fr-CH" sz="2250" dirty="0"/>
              <a:t> </a:t>
            </a:r>
            <a:r>
              <a:rPr lang="fr-CH" sz="2250" dirty="0" err="1" smtClean="0"/>
              <a:t>before</a:t>
            </a:r>
            <a:r>
              <a:rPr lang="fr-CH" sz="2250" dirty="0" smtClean="0"/>
              <a:t> the</a:t>
            </a:r>
            <a:r>
              <a:rPr lang="fr-CH" sz="2250" dirty="0"/>
              <a:t> applicable retirement </a:t>
            </a:r>
            <a:r>
              <a:rPr lang="fr-CH" sz="2250" dirty="0" err="1"/>
              <a:t>age</a:t>
            </a:r>
            <a:r>
              <a:rPr lang="fr-CH" sz="2250" dirty="0"/>
              <a:t> </a:t>
            </a:r>
            <a:endParaRPr lang="fr-CH" sz="2250" dirty="0" smtClean="0"/>
          </a:p>
          <a:p>
            <a:pPr marL="358775" indent="-322263"/>
            <a:endParaRPr lang="fr-CH" sz="2250" dirty="0" smtClean="0"/>
          </a:p>
          <a:p>
            <a:pPr marL="358775" indent="-322263"/>
            <a:r>
              <a:rPr lang="fr-CH" sz="2250" dirty="0" smtClean="0"/>
              <a:t>retirement pension </a:t>
            </a:r>
            <a:r>
              <a:rPr lang="fr-CH" sz="2250" dirty="0" err="1" smtClean="0"/>
              <a:t>deferred</a:t>
            </a:r>
            <a:r>
              <a:rPr lang="fr-CH" sz="2250" dirty="0" smtClean="0"/>
              <a:t> to 65/67 </a:t>
            </a:r>
            <a:r>
              <a:rPr lang="fr-CH" sz="2250" dirty="0" err="1" smtClean="0"/>
              <a:t>years</a:t>
            </a:r>
            <a:r>
              <a:rPr lang="fr-CH" sz="2250" dirty="0" smtClean="0"/>
              <a:t> of </a:t>
            </a:r>
            <a:r>
              <a:rPr lang="fr-CH" sz="2250" dirty="0" err="1" smtClean="0"/>
              <a:t>age</a:t>
            </a:r>
            <a:endParaRPr lang="fr-CH" sz="2250" dirty="0" smtClean="0"/>
          </a:p>
          <a:p>
            <a:endParaRPr lang="fr-CH" sz="2250" dirty="0" smtClean="0"/>
          </a:p>
          <a:p>
            <a:pPr marL="360363" indent="-323850"/>
            <a:r>
              <a:rPr lang="fr-CH" sz="2250" dirty="0" err="1"/>
              <a:t>a</a:t>
            </a:r>
            <a:r>
              <a:rPr lang="fr-CH" sz="2250" dirty="0" err="1" smtClean="0"/>
              <a:t>nticipated</a:t>
            </a:r>
            <a:r>
              <a:rPr lang="fr-CH" sz="2250" dirty="0" smtClean="0"/>
              <a:t> retirement pension </a:t>
            </a:r>
            <a:r>
              <a:rPr lang="fr-CH" sz="2250" dirty="0" err="1" smtClean="0"/>
              <a:t>from</a:t>
            </a:r>
            <a:r>
              <a:rPr lang="fr-CH" sz="2250" dirty="0" smtClean="0"/>
              <a:t> the </a:t>
            </a:r>
            <a:r>
              <a:rPr lang="fr-CH" sz="2250" dirty="0" err="1" smtClean="0"/>
              <a:t>age</a:t>
            </a:r>
            <a:r>
              <a:rPr lang="fr-CH" sz="2250" dirty="0" smtClean="0"/>
              <a:t> of 50/52 </a:t>
            </a:r>
            <a:r>
              <a:rPr lang="fr-CH" sz="2250" dirty="0" err="1" smtClean="0"/>
              <a:t>onwards</a:t>
            </a:r>
            <a:endParaRPr lang="fr-CH" sz="2250" dirty="0" smtClean="0"/>
          </a:p>
          <a:p>
            <a:endParaRPr lang="fr-CH" sz="2250" dirty="0" smtClean="0"/>
          </a:p>
        </p:txBody>
      </p:sp>
    </p:spTree>
    <p:extLst>
      <p:ext uri="{BB962C8B-B14F-4D97-AF65-F5344CB8AC3E}">
        <p14:creationId xmlns:p14="http://schemas.microsoft.com/office/powerpoint/2010/main" val="42687040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1439652"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smtClean="0"/>
              <a:t>Benefits / Contributions</a:t>
            </a:r>
            <a:endParaRPr lang="fr-CH" sz="3300" b="1" dirty="0"/>
          </a:p>
        </p:txBody>
      </p:sp>
      <p:sp>
        <p:nvSpPr>
          <p:cNvPr id="8" name="TextBox 7"/>
          <p:cNvSpPr txBox="1"/>
          <p:nvPr/>
        </p:nvSpPr>
        <p:spPr>
          <a:xfrm>
            <a:off x="1400175" y="1156438"/>
            <a:ext cx="6690880" cy="3970318"/>
          </a:xfrm>
          <a:prstGeom prst="rect">
            <a:avLst/>
          </a:prstGeom>
          <a:noFill/>
        </p:spPr>
        <p:txBody>
          <a:bodyPr wrap="square" rtlCol="0">
            <a:spAutoFit/>
          </a:bodyPr>
          <a:lstStyle/>
          <a:p>
            <a:r>
              <a:rPr lang="fr-CH" b="1" dirty="0"/>
              <a:t>Benefits </a:t>
            </a:r>
            <a:r>
              <a:rPr lang="fr-CH" b="1" dirty="0" err="1"/>
              <a:t>that</a:t>
            </a:r>
            <a:r>
              <a:rPr lang="fr-CH" b="1" dirty="0"/>
              <a:t> </a:t>
            </a:r>
            <a:r>
              <a:rPr lang="fr-CH" b="1" dirty="0" err="1"/>
              <a:t>can</a:t>
            </a:r>
            <a:r>
              <a:rPr lang="fr-CH" b="1" dirty="0"/>
              <a:t> </a:t>
            </a:r>
            <a:r>
              <a:rPr lang="fr-CH" b="1" dirty="0" err="1"/>
              <a:t>be</a:t>
            </a:r>
            <a:r>
              <a:rPr lang="fr-CH" b="1" dirty="0"/>
              <a:t> </a:t>
            </a:r>
            <a:r>
              <a:rPr lang="fr-CH" b="1" dirty="0" err="1"/>
              <a:t>added</a:t>
            </a:r>
            <a:r>
              <a:rPr lang="fr-CH" b="1" dirty="0"/>
              <a:t> to the basic pension:</a:t>
            </a:r>
          </a:p>
          <a:p>
            <a:endParaRPr lang="fr-CH" dirty="0"/>
          </a:p>
          <a:p>
            <a:pPr>
              <a:tabLst>
                <a:tab pos="200025" algn="l"/>
              </a:tabLst>
            </a:pPr>
            <a:r>
              <a:rPr lang="fr-CH" dirty="0"/>
              <a:t>+	</a:t>
            </a:r>
            <a:r>
              <a:rPr lang="fr-CH" dirty="0" err="1"/>
              <a:t>family</a:t>
            </a:r>
            <a:r>
              <a:rPr lang="fr-CH" dirty="0"/>
              <a:t> </a:t>
            </a:r>
            <a:r>
              <a:rPr lang="fr-CH" dirty="0" err="1"/>
              <a:t>allowance</a:t>
            </a:r>
            <a:endParaRPr lang="fr-CH" dirty="0"/>
          </a:p>
          <a:p>
            <a:pPr>
              <a:tabLst>
                <a:tab pos="200025" algn="l"/>
              </a:tabLst>
            </a:pPr>
            <a:r>
              <a:rPr lang="fr-CH" dirty="0"/>
              <a:t>+ 	</a:t>
            </a:r>
            <a:r>
              <a:rPr lang="fr-CH" dirty="0" err="1"/>
              <a:t>child</a:t>
            </a:r>
            <a:r>
              <a:rPr lang="fr-CH" dirty="0"/>
              <a:t> </a:t>
            </a:r>
            <a:r>
              <a:rPr lang="fr-CH" dirty="0" err="1"/>
              <a:t>allowance</a:t>
            </a:r>
            <a:endParaRPr lang="fr-CH" dirty="0"/>
          </a:p>
          <a:p>
            <a:pPr marL="214313" indent="-214313">
              <a:buFontTx/>
              <a:buChar char="-"/>
            </a:pPr>
            <a:endParaRPr lang="fr-CH" dirty="0"/>
          </a:p>
          <a:p>
            <a:r>
              <a:rPr lang="fr-CH" b="1" dirty="0"/>
              <a:t>Contributions </a:t>
            </a:r>
            <a:r>
              <a:rPr lang="fr-CH" b="1" dirty="0" err="1"/>
              <a:t>that</a:t>
            </a:r>
            <a:r>
              <a:rPr lang="fr-CH" b="1" dirty="0"/>
              <a:t> </a:t>
            </a:r>
            <a:r>
              <a:rPr lang="fr-CH" b="1" dirty="0" err="1"/>
              <a:t>can</a:t>
            </a:r>
            <a:r>
              <a:rPr lang="fr-CH" b="1" dirty="0"/>
              <a:t> </a:t>
            </a:r>
            <a:r>
              <a:rPr lang="fr-CH" b="1" dirty="0" err="1"/>
              <a:t>be</a:t>
            </a:r>
            <a:r>
              <a:rPr lang="fr-CH" b="1" dirty="0"/>
              <a:t> </a:t>
            </a:r>
            <a:r>
              <a:rPr lang="fr-CH" b="1" dirty="0" err="1"/>
              <a:t>deducted</a:t>
            </a:r>
            <a:r>
              <a:rPr lang="fr-CH" b="1" dirty="0"/>
              <a:t> </a:t>
            </a:r>
            <a:r>
              <a:rPr lang="fr-CH" b="1" dirty="0" err="1"/>
              <a:t>from</a:t>
            </a:r>
            <a:r>
              <a:rPr lang="fr-CH" b="1" dirty="0"/>
              <a:t> the basic </a:t>
            </a:r>
            <a:r>
              <a:rPr lang="fr-CH" b="1" dirty="0" smtClean="0"/>
              <a:t>pension (</a:t>
            </a:r>
            <a:r>
              <a:rPr lang="fr-CH" b="1" dirty="0" err="1" smtClean="0"/>
              <a:t>optional</a:t>
            </a:r>
            <a:r>
              <a:rPr lang="fr-CH" b="1" dirty="0" smtClean="0"/>
              <a:t>):</a:t>
            </a:r>
            <a:endParaRPr lang="fr-CH" b="1" dirty="0"/>
          </a:p>
          <a:p>
            <a:endParaRPr lang="fr-CH" dirty="0"/>
          </a:p>
          <a:p>
            <a:pPr marL="214313" indent="-214313">
              <a:buFontTx/>
              <a:buChar char="-"/>
            </a:pPr>
            <a:r>
              <a:rPr lang="fr-CH" dirty="0" err="1"/>
              <a:t>health</a:t>
            </a:r>
            <a:r>
              <a:rPr lang="fr-CH" dirty="0"/>
              <a:t> </a:t>
            </a:r>
            <a:r>
              <a:rPr lang="fr-CH" dirty="0" err="1" smtClean="0"/>
              <a:t>insurance</a:t>
            </a:r>
            <a:r>
              <a:rPr lang="fr-CH" dirty="0" smtClean="0"/>
              <a:t> </a:t>
            </a:r>
            <a:r>
              <a:rPr lang="fr-CH" sz="1600" dirty="0" smtClean="0"/>
              <a:t>(main premium + </a:t>
            </a:r>
            <a:r>
              <a:rPr lang="fr-CH" sz="1600" dirty="0" err="1" smtClean="0"/>
              <a:t>complementary</a:t>
            </a:r>
            <a:r>
              <a:rPr lang="fr-CH" sz="1600" dirty="0" smtClean="0"/>
              <a:t> for </a:t>
            </a:r>
            <a:r>
              <a:rPr lang="fr-CH" sz="1600" dirty="0" err="1" smtClean="0"/>
              <a:t>spouse</a:t>
            </a:r>
            <a:r>
              <a:rPr lang="fr-CH" sz="1600" dirty="0" smtClean="0"/>
              <a:t>)</a:t>
            </a:r>
            <a:endParaRPr lang="fr-CH" sz="1600" dirty="0"/>
          </a:p>
          <a:p>
            <a:pPr marL="214313" indent="-214313">
              <a:buFontTx/>
              <a:buChar char="-"/>
            </a:pPr>
            <a:r>
              <a:rPr lang="fr-CH" dirty="0"/>
              <a:t>life </a:t>
            </a:r>
            <a:r>
              <a:rPr lang="fr-CH" dirty="0" err="1"/>
              <a:t>insurance</a:t>
            </a:r>
            <a:endParaRPr lang="fr-CH" dirty="0"/>
          </a:p>
          <a:p>
            <a:pPr marL="214313" indent="-214313">
              <a:buFontTx/>
              <a:buChar char="-"/>
            </a:pPr>
            <a:endParaRPr lang="fr-CH" dirty="0"/>
          </a:p>
          <a:p>
            <a:r>
              <a:rPr lang="fr-CH" b="1" dirty="0" err="1"/>
              <a:t>Reminder</a:t>
            </a:r>
            <a:r>
              <a:rPr lang="fr-CH" b="1" dirty="0"/>
              <a:t>:</a:t>
            </a:r>
          </a:p>
          <a:p>
            <a:r>
              <a:rPr lang="fr-CH" dirty="0" err="1"/>
              <a:t>Educational</a:t>
            </a:r>
            <a:r>
              <a:rPr lang="fr-CH" dirty="0"/>
              <a:t> </a:t>
            </a:r>
            <a:r>
              <a:rPr lang="fr-CH" dirty="0" err="1"/>
              <a:t>fees</a:t>
            </a:r>
            <a:r>
              <a:rPr lang="fr-CH" dirty="0"/>
              <a:t> are not </a:t>
            </a:r>
            <a:r>
              <a:rPr lang="fr-CH" dirty="0" err="1"/>
              <a:t>reimbursed</a:t>
            </a:r>
            <a:r>
              <a:rPr lang="fr-CH" dirty="0"/>
              <a:t> to </a:t>
            </a:r>
            <a:r>
              <a:rPr lang="fr-CH" dirty="0" err="1"/>
              <a:t>beneficiaries</a:t>
            </a:r>
            <a:endParaRPr lang="en-GB" dirty="0"/>
          </a:p>
          <a:p>
            <a:pPr marL="214313" indent="-214313">
              <a:buFontTx/>
              <a:buChar char="-"/>
            </a:pPr>
            <a:endParaRPr lang="en-GB" dirty="0"/>
          </a:p>
        </p:txBody>
      </p:sp>
      <p:sp>
        <p:nvSpPr>
          <p:cNvPr id="10"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1"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Tree>
    <p:extLst>
      <p:ext uri="{BB962C8B-B14F-4D97-AF65-F5344CB8AC3E}">
        <p14:creationId xmlns:p14="http://schemas.microsoft.com/office/powerpoint/2010/main" val="80311282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1439652"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smtClean="0"/>
              <a:t>Child </a:t>
            </a:r>
            <a:r>
              <a:rPr lang="fr-CH" sz="3300" b="1" dirty="0" err="1" smtClean="0"/>
              <a:t>allowance</a:t>
            </a:r>
            <a:endParaRPr lang="fr-CH" sz="3300" b="1" dirty="0"/>
          </a:p>
        </p:txBody>
      </p:sp>
      <p:sp>
        <p:nvSpPr>
          <p:cNvPr id="8" name="TextBox 7"/>
          <p:cNvSpPr txBox="1"/>
          <p:nvPr/>
        </p:nvSpPr>
        <p:spPr>
          <a:xfrm>
            <a:off x="1400175" y="1688065"/>
            <a:ext cx="6690880" cy="2308324"/>
          </a:xfrm>
          <a:prstGeom prst="rect">
            <a:avLst/>
          </a:prstGeom>
          <a:noFill/>
        </p:spPr>
        <p:txBody>
          <a:bodyPr wrap="square" rtlCol="0">
            <a:spAutoFit/>
          </a:bodyPr>
          <a:lstStyle/>
          <a:p>
            <a:r>
              <a:rPr lang="fr-CH" b="1" dirty="0" smtClean="0"/>
              <a:t>To </a:t>
            </a:r>
            <a:r>
              <a:rPr lang="fr-CH" b="1" dirty="0" err="1" smtClean="0"/>
              <a:t>prolong</a:t>
            </a:r>
            <a:r>
              <a:rPr lang="fr-CH" b="1" dirty="0" smtClean="0"/>
              <a:t> </a:t>
            </a:r>
            <a:r>
              <a:rPr lang="fr-CH" b="1" dirty="0" err="1" smtClean="0"/>
              <a:t>entitlement</a:t>
            </a:r>
            <a:r>
              <a:rPr lang="fr-CH" b="1" dirty="0" smtClean="0"/>
              <a:t> to </a:t>
            </a:r>
            <a:r>
              <a:rPr lang="fr-CH" b="1" dirty="0" err="1" smtClean="0"/>
              <a:t>dependent</a:t>
            </a:r>
            <a:r>
              <a:rPr lang="fr-CH" b="1" dirty="0" smtClean="0"/>
              <a:t> </a:t>
            </a:r>
            <a:r>
              <a:rPr lang="fr-CH" b="1" dirty="0" err="1" smtClean="0"/>
              <a:t>child</a:t>
            </a:r>
            <a:r>
              <a:rPr lang="fr-CH" b="1" dirty="0"/>
              <a:t> </a:t>
            </a:r>
            <a:r>
              <a:rPr lang="fr-CH" b="1" dirty="0" err="1" smtClean="0"/>
              <a:t>allowance</a:t>
            </a:r>
            <a:r>
              <a:rPr lang="fr-CH" b="1" dirty="0" smtClean="0"/>
              <a:t> </a:t>
            </a:r>
            <a:r>
              <a:rPr lang="fr-CH" b="1" dirty="0" err="1" smtClean="0"/>
              <a:t>you</a:t>
            </a:r>
            <a:r>
              <a:rPr lang="fr-CH" b="1" dirty="0" smtClean="0"/>
              <a:t> </a:t>
            </a:r>
            <a:r>
              <a:rPr lang="fr-CH" b="1" dirty="0" err="1" smtClean="0"/>
              <a:t>need</a:t>
            </a:r>
            <a:r>
              <a:rPr lang="fr-CH" b="1" dirty="0" smtClean="0"/>
              <a:t> to:</a:t>
            </a:r>
            <a:endParaRPr lang="fr-CH" b="1" dirty="0"/>
          </a:p>
          <a:p>
            <a:endParaRPr lang="fr-CH" dirty="0"/>
          </a:p>
          <a:p>
            <a:pPr>
              <a:tabLst>
                <a:tab pos="200025" algn="l"/>
              </a:tabLst>
            </a:pPr>
            <a:r>
              <a:rPr lang="fr-CH" dirty="0"/>
              <a:t>	</a:t>
            </a:r>
            <a:r>
              <a:rPr lang="fr-CH" dirty="0" smtClean="0"/>
              <a:t>a) </a:t>
            </a:r>
            <a:r>
              <a:rPr lang="fr-CH" dirty="0" err="1" smtClean="0"/>
              <a:t>complete</a:t>
            </a:r>
            <a:r>
              <a:rPr lang="fr-CH" dirty="0" smtClean="0"/>
              <a:t> the «</a:t>
            </a:r>
            <a:r>
              <a:rPr lang="fr-CH" dirty="0" err="1" smtClean="0"/>
              <a:t>declaration</a:t>
            </a:r>
            <a:r>
              <a:rPr lang="fr-CH" dirty="0" smtClean="0"/>
              <a:t> of </a:t>
            </a:r>
            <a:r>
              <a:rPr lang="fr-CH" dirty="0" err="1" smtClean="0"/>
              <a:t>intent</a:t>
            </a:r>
            <a:r>
              <a:rPr lang="fr-CH" dirty="0" smtClean="0"/>
              <a:t>» (sent in </a:t>
            </a:r>
            <a:r>
              <a:rPr lang="fr-CH" dirty="0" err="1" smtClean="0"/>
              <a:t>June</a:t>
            </a:r>
            <a:r>
              <a:rPr lang="fr-CH" dirty="0" smtClean="0"/>
              <a:t>/July)</a:t>
            </a:r>
            <a:endParaRPr lang="fr-CH" dirty="0"/>
          </a:p>
          <a:p>
            <a:pPr>
              <a:tabLst>
                <a:tab pos="200025" algn="l"/>
              </a:tabLst>
            </a:pPr>
            <a:r>
              <a:rPr lang="fr-CH" dirty="0"/>
              <a:t>	</a:t>
            </a:r>
            <a:r>
              <a:rPr lang="fr-CH" dirty="0" smtClean="0"/>
              <a:t>b) </a:t>
            </a:r>
            <a:r>
              <a:rPr lang="fr-CH" dirty="0" err="1" smtClean="0"/>
              <a:t>send</a:t>
            </a:r>
            <a:r>
              <a:rPr lang="fr-CH" dirty="0" smtClean="0"/>
              <a:t> the relevant proof of </a:t>
            </a:r>
            <a:r>
              <a:rPr lang="fr-CH" dirty="0" err="1" smtClean="0"/>
              <a:t>enrollment</a:t>
            </a:r>
            <a:endParaRPr lang="fr-CH" dirty="0"/>
          </a:p>
          <a:p>
            <a:pPr marL="214313" indent="-214313">
              <a:buFontTx/>
              <a:buChar char="-"/>
            </a:pPr>
            <a:endParaRPr lang="fr-CH" dirty="0"/>
          </a:p>
          <a:p>
            <a:r>
              <a:rPr lang="fr-CH" b="1" i="1" dirty="0">
                <a:solidFill>
                  <a:srgbClr val="FF0000"/>
                </a:solidFill>
              </a:rPr>
              <a:t>In case of </a:t>
            </a:r>
            <a:r>
              <a:rPr lang="fr-CH" b="1" i="1" dirty="0" err="1">
                <a:solidFill>
                  <a:srgbClr val="FF0000"/>
                </a:solidFill>
              </a:rPr>
              <a:t>failure</a:t>
            </a:r>
            <a:r>
              <a:rPr lang="fr-CH" b="1" i="1" dirty="0">
                <a:solidFill>
                  <a:srgbClr val="FF0000"/>
                </a:solidFill>
              </a:rPr>
              <a:t> to return </a:t>
            </a:r>
            <a:r>
              <a:rPr lang="fr-CH" b="1" i="1" dirty="0" err="1">
                <a:solidFill>
                  <a:srgbClr val="FF0000"/>
                </a:solidFill>
              </a:rPr>
              <a:t>this</a:t>
            </a:r>
            <a:r>
              <a:rPr lang="fr-CH" b="1" i="1" dirty="0">
                <a:solidFill>
                  <a:srgbClr val="FF0000"/>
                </a:solidFill>
              </a:rPr>
              <a:t> </a:t>
            </a:r>
            <a:r>
              <a:rPr lang="fr-CH" b="1" i="1" dirty="0" err="1" smtClean="0">
                <a:solidFill>
                  <a:srgbClr val="FF0000"/>
                </a:solidFill>
              </a:rPr>
              <a:t>form</a:t>
            </a:r>
            <a:r>
              <a:rPr lang="fr-CH" b="1" i="1" dirty="0" smtClean="0">
                <a:solidFill>
                  <a:srgbClr val="FF0000"/>
                </a:solidFill>
              </a:rPr>
              <a:t>/</a:t>
            </a:r>
            <a:r>
              <a:rPr lang="fr-CH" b="1" i="1" dirty="0" err="1" smtClean="0">
                <a:solidFill>
                  <a:srgbClr val="FF0000"/>
                </a:solidFill>
              </a:rPr>
              <a:t>certificate</a:t>
            </a:r>
            <a:r>
              <a:rPr lang="fr-CH" b="1" i="1" dirty="0" smtClean="0">
                <a:solidFill>
                  <a:srgbClr val="FF0000"/>
                </a:solidFill>
              </a:rPr>
              <a:t>, </a:t>
            </a:r>
            <a:r>
              <a:rPr lang="fr-CH" b="1" i="1" dirty="0" err="1" smtClean="0">
                <a:solidFill>
                  <a:srgbClr val="FF0000"/>
                </a:solidFill>
              </a:rPr>
              <a:t>payment</a:t>
            </a:r>
            <a:r>
              <a:rPr lang="fr-CH" b="1" i="1" dirty="0" smtClean="0">
                <a:solidFill>
                  <a:srgbClr val="FF0000"/>
                </a:solidFill>
              </a:rPr>
              <a:t> of </a:t>
            </a:r>
            <a:r>
              <a:rPr lang="fr-CH" b="1" i="1" dirty="0" err="1" smtClean="0">
                <a:solidFill>
                  <a:srgbClr val="FF0000"/>
                </a:solidFill>
              </a:rPr>
              <a:t>child</a:t>
            </a:r>
            <a:r>
              <a:rPr lang="fr-CH" b="1" i="1" dirty="0" smtClean="0">
                <a:solidFill>
                  <a:srgbClr val="FF0000"/>
                </a:solidFill>
              </a:rPr>
              <a:t> </a:t>
            </a:r>
            <a:r>
              <a:rPr lang="fr-CH" b="1" i="1" dirty="0" err="1" smtClean="0">
                <a:solidFill>
                  <a:srgbClr val="FF0000"/>
                </a:solidFill>
              </a:rPr>
              <a:t>allowance</a:t>
            </a:r>
            <a:r>
              <a:rPr lang="fr-CH" b="1" i="1" dirty="0" smtClean="0">
                <a:solidFill>
                  <a:srgbClr val="FF0000"/>
                </a:solidFill>
              </a:rPr>
              <a:t> </a:t>
            </a:r>
            <a:r>
              <a:rPr lang="fr-CH" b="1" i="1" dirty="0" err="1">
                <a:solidFill>
                  <a:srgbClr val="FF0000"/>
                </a:solidFill>
              </a:rPr>
              <a:t>will</a:t>
            </a:r>
            <a:r>
              <a:rPr lang="fr-CH" b="1" i="1" dirty="0">
                <a:solidFill>
                  <a:srgbClr val="FF0000"/>
                </a:solidFill>
              </a:rPr>
              <a:t> </a:t>
            </a:r>
            <a:r>
              <a:rPr lang="fr-CH" b="1" i="1" dirty="0" err="1">
                <a:solidFill>
                  <a:srgbClr val="FF0000"/>
                </a:solidFill>
              </a:rPr>
              <a:t>be</a:t>
            </a:r>
            <a:r>
              <a:rPr lang="fr-CH" b="1" i="1" dirty="0">
                <a:solidFill>
                  <a:srgbClr val="FF0000"/>
                </a:solidFill>
              </a:rPr>
              <a:t> </a:t>
            </a:r>
            <a:r>
              <a:rPr lang="fr-CH" b="1" i="1" dirty="0" err="1">
                <a:solidFill>
                  <a:srgbClr val="FF0000"/>
                </a:solidFill>
              </a:rPr>
              <a:t>suspended</a:t>
            </a:r>
            <a:endParaRPr lang="en-GB" dirty="0"/>
          </a:p>
        </p:txBody>
      </p:sp>
      <p:sp>
        <p:nvSpPr>
          <p:cNvPr id="10"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1"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Tree>
    <p:extLst>
      <p:ext uri="{BB962C8B-B14F-4D97-AF65-F5344CB8AC3E}">
        <p14:creationId xmlns:p14="http://schemas.microsoft.com/office/powerpoint/2010/main" val="104010540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85900" y="205979"/>
            <a:ext cx="6172200" cy="857250"/>
          </a:xfrm>
        </p:spPr>
        <p:txBody>
          <a:bodyPr>
            <a:normAutofit/>
          </a:bodyPr>
          <a:lstStyle/>
          <a:p>
            <a:pPr algn="ctr"/>
            <a:r>
              <a:rPr lang="fr-CH" sz="3300" b="1" dirty="0" smtClean="0"/>
              <a:t>Pensions </a:t>
            </a:r>
            <a:r>
              <a:rPr lang="fr-CH" sz="3300" b="1" dirty="0" err="1" smtClean="0"/>
              <a:t>payment</a:t>
            </a:r>
            <a:endParaRPr lang="fr-CH" sz="3300" b="1" dirty="0"/>
          </a:p>
        </p:txBody>
      </p:sp>
      <p:sp>
        <p:nvSpPr>
          <p:cNvPr id="6" name="Content Placeholder 2"/>
          <p:cNvSpPr>
            <a:spLocks noGrp="1"/>
          </p:cNvSpPr>
          <p:nvPr>
            <p:ph idx="1"/>
          </p:nvPr>
        </p:nvSpPr>
        <p:spPr>
          <a:xfrm>
            <a:off x="1485900" y="1148224"/>
            <a:ext cx="6172200" cy="3394472"/>
          </a:xfrm>
        </p:spPr>
        <p:txBody>
          <a:bodyPr>
            <a:normAutofit/>
          </a:bodyPr>
          <a:lstStyle/>
          <a:p>
            <a:endParaRPr lang="fr-CH" sz="1800" dirty="0" smtClean="0"/>
          </a:p>
          <a:p>
            <a:pPr marL="360363" indent="-323850"/>
            <a:r>
              <a:rPr lang="fr-CH" sz="2250" dirty="0"/>
              <a:t>pensions are </a:t>
            </a:r>
            <a:r>
              <a:rPr lang="fr-CH" sz="2250" dirty="0" err="1"/>
              <a:t>paid</a:t>
            </a:r>
            <a:r>
              <a:rPr lang="fr-CH" sz="2250" dirty="0"/>
              <a:t> in CHF in </a:t>
            </a:r>
            <a:r>
              <a:rPr lang="fr-CH" sz="2250" dirty="0" err="1"/>
              <a:t>Switzerland</a:t>
            </a:r>
            <a:endParaRPr lang="fr-CH" sz="2250" dirty="0"/>
          </a:p>
          <a:p>
            <a:endParaRPr lang="fr-CH" sz="2250" dirty="0"/>
          </a:p>
          <a:p>
            <a:pPr marL="360363" indent="-323850"/>
            <a:r>
              <a:rPr lang="fr-CH" sz="2250" dirty="0" err="1"/>
              <a:t>between</a:t>
            </a:r>
            <a:r>
              <a:rPr lang="fr-CH" sz="2250" dirty="0"/>
              <a:t> the 6 and the 8 of </a:t>
            </a:r>
            <a:r>
              <a:rPr lang="fr-CH" sz="2250" dirty="0" err="1"/>
              <a:t>each</a:t>
            </a:r>
            <a:r>
              <a:rPr lang="fr-CH" sz="2250" dirty="0"/>
              <a:t> </a:t>
            </a:r>
            <a:r>
              <a:rPr lang="fr-CH" sz="2250" dirty="0" err="1"/>
              <a:t>month</a:t>
            </a:r>
            <a:r>
              <a:rPr lang="fr-CH" sz="2250" dirty="0"/>
              <a:t> </a:t>
            </a:r>
          </a:p>
          <a:p>
            <a:endParaRPr lang="fr-CH" sz="2250" dirty="0"/>
          </a:p>
          <a:p>
            <a:pPr marL="360363" indent="-323850"/>
            <a:r>
              <a:rPr lang="fr-CH" sz="2250" dirty="0" err="1"/>
              <a:t>payment</a:t>
            </a:r>
            <a:r>
              <a:rPr lang="fr-CH" sz="2250" dirty="0"/>
              <a:t> dates </a:t>
            </a:r>
            <a:r>
              <a:rPr lang="fr-CH" sz="2250" dirty="0" err="1"/>
              <a:t>can</a:t>
            </a:r>
            <a:r>
              <a:rPr lang="fr-CH" sz="2250" dirty="0"/>
              <a:t> </a:t>
            </a:r>
            <a:r>
              <a:rPr lang="fr-CH" sz="2250" dirty="0" err="1"/>
              <a:t>be</a:t>
            </a:r>
            <a:r>
              <a:rPr lang="fr-CH" sz="2250" dirty="0"/>
              <a:t> </a:t>
            </a:r>
            <a:r>
              <a:rPr lang="fr-CH" sz="2250" dirty="0" err="1"/>
              <a:t>found</a:t>
            </a:r>
            <a:r>
              <a:rPr lang="fr-CH" sz="2250" dirty="0"/>
              <a:t> on our Website and in the CERN Bulletin in </a:t>
            </a:r>
            <a:r>
              <a:rPr lang="fr-CH" sz="2250" dirty="0" err="1"/>
              <a:t>December</a:t>
            </a:r>
            <a:endParaRPr lang="fr-CH" sz="2250" dirty="0"/>
          </a:p>
        </p:txBody>
      </p:sp>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0" name="Rectangle 4"/>
          <p:cNvSpPr>
            <a:spLocks noChangeArrowheads="1"/>
          </p:cNvSpPr>
          <p:nvPr/>
        </p:nvSpPr>
        <p:spPr bwMode="auto">
          <a:xfrm>
            <a:off x="893618" y="907565"/>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Tree>
    <p:extLst>
      <p:ext uri="{BB962C8B-B14F-4D97-AF65-F5344CB8AC3E}">
        <p14:creationId xmlns:p14="http://schemas.microsoft.com/office/powerpoint/2010/main" val="53120165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485900"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err="1"/>
              <a:t>Departure</a:t>
            </a:r>
            <a:r>
              <a:rPr lang="fr-CH" sz="3300" b="1" dirty="0"/>
              <a:t> </a:t>
            </a:r>
            <a:r>
              <a:rPr lang="fr-CH" sz="3300" b="1" dirty="0" err="1"/>
              <a:t>formalities</a:t>
            </a:r>
            <a:endParaRPr lang="fr-CH" sz="3300" b="1" dirty="0"/>
          </a:p>
        </p:txBody>
      </p:sp>
      <p:sp>
        <p:nvSpPr>
          <p:cNvPr id="2" name="AutoShape 4" descr="Résultat de recherche d'images pour &quot;formalities&quot;"/>
          <p:cNvSpPr>
            <a:spLocks noChangeAspect="1" noChangeArrowheads="1"/>
          </p:cNvSpPr>
          <p:nvPr/>
        </p:nvSpPr>
        <p:spPr bwMode="auto">
          <a:xfrm>
            <a:off x="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 name="AutoShape 6" descr="Résultat de recherche d'images pour &quot;formalities&quot;"/>
          <p:cNvSpPr>
            <a:spLocks noChangeAspect="1" noChangeArrowheads="1"/>
          </p:cNvSpPr>
          <p:nvPr/>
        </p:nvSpPr>
        <p:spPr bwMode="auto">
          <a:xfrm>
            <a:off x="1524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AutoShape 8" descr="Afficher l'image d'origine"/>
          <p:cNvSpPr>
            <a:spLocks noChangeAspect="1" noChangeArrowheads="1"/>
          </p:cNvSpPr>
          <p:nvPr/>
        </p:nvSpPr>
        <p:spPr bwMode="auto">
          <a:xfrm>
            <a:off x="63500" y="-136525"/>
            <a:ext cx="6096000" cy="45624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3081" name="Picture 9" descr="\\cern.ch\dfs\Users\e\eclerc\Desktop\untitle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8166" y="1201848"/>
            <a:ext cx="3810000" cy="2842846"/>
          </a:xfrm>
          <a:prstGeom prst="rect">
            <a:avLst/>
          </a:prstGeom>
          <a:noFill/>
          <a:extLst>
            <a:ext uri="{909E8E84-426E-40DD-AFC4-6F175D3DCCD1}">
              <a14:hiddenFill xmlns:a14="http://schemas.microsoft.com/office/drawing/2010/main">
                <a:solidFill>
                  <a:srgbClr val="FFFFFF"/>
                </a:solidFill>
              </a14:hiddenFill>
            </a:ext>
          </a:extLst>
        </p:spPr>
      </p:pic>
      <p:sp>
        <p:nvSpPr>
          <p:cNvPr id="12"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3"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Tree>
    <p:extLst>
      <p:ext uri="{BB962C8B-B14F-4D97-AF65-F5344CB8AC3E}">
        <p14:creationId xmlns:p14="http://schemas.microsoft.com/office/powerpoint/2010/main" val="289279073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theme/theme1.xml><?xml version="1.0" encoding="utf-8"?>
<a:theme xmlns:a="http://schemas.openxmlformats.org/drawingml/2006/main" name="CERN2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CERNcobrandi16-9</Template>
  <TotalTime>920</TotalTime>
  <Words>717</Words>
  <Application>Microsoft Office PowerPoint</Application>
  <PresentationFormat>On-screen Show (16:9)</PresentationFormat>
  <Paragraphs>159</Paragraphs>
  <Slides>22</Slides>
  <Notes>6</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2</vt:i4>
      </vt:variant>
      <vt:variant>
        <vt:lpstr>Slide Titles</vt:lpstr>
      </vt:variant>
      <vt:variant>
        <vt:i4>22</vt:i4>
      </vt:variant>
    </vt:vector>
  </HeadingPairs>
  <TitlesOfParts>
    <vt:vector size="31" baseType="lpstr">
      <vt:lpstr>ＭＳ Ｐゴシック</vt:lpstr>
      <vt:lpstr>Arial</vt:lpstr>
      <vt:lpstr>Calibri</vt:lpstr>
      <vt:lpstr>Calibri Light</vt:lpstr>
      <vt:lpstr>Wingdings</vt:lpstr>
      <vt:lpstr>CERN2Corporate16-9</vt:lpstr>
      <vt:lpstr>Custom Design</vt:lpstr>
      <vt:lpstr>Acrobat Document</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Pensions payment</vt:lpstr>
      <vt:lpstr>PowerPoint Presentation</vt:lpstr>
      <vt:lpstr>Application for a pension  (for example)</vt:lpstr>
      <vt:lpstr>Confidential Declaration of Family Situation (CDFS)</vt:lpstr>
      <vt:lpstr>Life insurance application form</vt:lpstr>
      <vt:lpstr>PowerPoint Presentation</vt:lpstr>
      <vt:lpstr>Monthly breakdown (January)</vt:lpstr>
      <vt:lpstr>Statement for declaration of income (February)</vt:lpstr>
      <vt:lpstr>"Life certificate " (December)</vt:lpstr>
      <vt:lpstr>PowerPoint Presentation</vt:lpstr>
      <vt:lpstr>In case of death</vt:lpstr>
      <vt:lpstr>Pension for Surviving Spouse</vt:lpstr>
      <vt:lpstr>Divorced former spouse(s)</vt:lpstr>
      <vt:lpstr>Orphan’s Pension</vt:lpstr>
      <vt:lpstr>Other information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Erwin Mosselmans</dc:creator>
  <cp:lastModifiedBy>Emilie Clerc</cp:lastModifiedBy>
  <cp:revision>58</cp:revision>
  <cp:lastPrinted>2016-11-10T17:04:05Z</cp:lastPrinted>
  <dcterms:created xsi:type="dcterms:W3CDTF">2015-08-13T15:06:22Z</dcterms:created>
  <dcterms:modified xsi:type="dcterms:W3CDTF">2016-11-10T17:09:58Z</dcterms:modified>
</cp:coreProperties>
</file>