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notesMasterIdLst>
    <p:notesMasterId r:id="rId18"/>
  </p:notesMasterIdLst>
  <p:handoutMasterIdLst>
    <p:handoutMasterId r:id="rId19"/>
  </p:handoutMasterIdLst>
  <p:sldIdLst>
    <p:sldId id="287" r:id="rId3"/>
    <p:sldId id="356" r:id="rId4"/>
    <p:sldId id="345" r:id="rId5"/>
    <p:sldId id="357" r:id="rId6"/>
    <p:sldId id="358" r:id="rId7"/>
    <p:sldId id="360" r:id="rId8"/>
    <p:sldId id="368" r:id="rId9"/>
    <p:sldId id="369" r:id="rId10"/>
    <p:sldId id="361" r:id="rId11"/>
    <p:sldId id="343" r:id="rId12"/>
    <p:sldId id="366" r:id="rId13"/>
    <p:sldId id="367" r:id="rId14"/>
    <p:sldId id="353" r:id="rId15"/>
    <p:sldId id="365" r:id="rId16"/>
    <p:sldId id="347" r:id="rId17"/>
  </p:sldIdLst>
  <p:sldSz cx="9144000" cy="6858000" type="screen4x3"/>
  <p:notesSz cx="6718300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Weronika Bejaoui" initials="AW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DDDDFF"/>
    <a:srgbClr val="EBEBF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7" autoAdjust="0"/>
    <p:restoredTop sz="97307" autoAdjust="0"/>
  </p:normalViewPr>
  <p:slideViewPr>
    <p:cSldViewPr>
      <p:cViewPr varScale="1">
        <p:scale>
          <a:sx n="92" d="100"/>
          <a:sy n="92" d="100"/>
        </p:scale>
        <p:origin x="132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54" y="-108"/>
      </p:cViewPr>
      <p:guideLst>
        <p:guide orient="horz" pos="3108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0-30T14:32:17.721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0949" cy="4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779" y="0"/>
            <a:ext cx="2910949" cy="4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558"/>
            <a:ext cx="2910949" cy="4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09" tIns="45405" rIns="90809" bIns="454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‹#›9</a:t>
            </a:r>
            <a:endParaRPr lang="en-US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779" y="9373558"/>
            <a:ext cx="2910949" cy="4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09" tIns="45405" rIns="90809" bIns="454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7CF13C-549D-49E8-960A-DB81D65484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2914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0949" cy="4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779" y="0"/>
            <a:ext cx="2910949" cy="4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7569"/>
            <a:ext cx="5375269" cy="443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09" tIns="45405" rIns="90809" bIns="454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558"/>
            <a:ext cx="2910949" cy="4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09" tIns="45405" rIns="90809" bIns="454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‹#›9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779" y="9373558"/>
            <a:ext cx="2910949" cy="4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09" tIns="45405" rIns="90809" bIns="454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022151-CEED-4E4A-9DAD-15F91CA43C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3687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821132-63C4-43E3-A2D5-E92C51A7ADC4}" type="slidenum">
              <a:rPr lang="en-US"/>
              <a:pPr/>
              <a:t>1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‹#›9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68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2151-CEED-4E4A-9DAD-15F91CA43CD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‹#›9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087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2151-CEED-4E4A-9DAD-15F91CA43CD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‹#›9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747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2151-CEED-4E4A-9DAD-15F91CA43CD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‹#›9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94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2151-CEED-4E4A-9DAD-15F91CA43CD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‹#›9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8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2151-CEED-4E4A-9DAD-15F91CA43CD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‹#›9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801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2151-CEED-4E4A-9DAD-15F91CA43CD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‹#›9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29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22151-CEED-4E4A-9DAD-15F91CA43CD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‹#›9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42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8439" name="Picture 7" descr="Blue-banne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  <p:pic>
        <p:nvPicPr>
          <p:cNvPr id="18447" name="Picture 15" descr="hratcernlogo_b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329363"/>
            <a:ext cx="533400" cy="30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2E6A12C-EA7F-4B69-94EA-0767DBBCE8C1}" type="slidenum">
              <a:rPr lang="en-US"/>
              <a:pPr/>
              <a:t>‹#›</a:t>
            </a:fld>
            <a:r>
              <a:rPr lang="en-US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287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287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9388" y="6072206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94BCE93-7FA7-467E-8DC4-445F7149C3D0}" type="slidenum">
              <a:rPr lang="en-US"/>
              <a:pPr/>
              <a:t>‹#›</a:t>
            </a:fld>
            <a:r>
              <a:rPr lang="en-US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6500826" y="6143644"/>
            <a:ext cx="1643074" cy="14287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fr-FR" sz="1100" smtClean="0"/>
            </a:lvl1pPr>
          </a:lstStyle>
          <a:p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285750" y="1143000"/>
            <a:ext cx="914400" cy="914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A050111-DAD7-4363-905E-DD954E48A27A}" type="slidenum">
              <a:rPr lang="en-US"/>
              <a:pPr/>
              <a:t>‹#›</a:t>
            </a:fld>
            <a:r>
              <a:rPr lang="en-US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8179478" y="6241695"/>
            <a:ext cx="5000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574FEA9-78C4-49DB-8506-72BAA31C2414}" type="slidenum">
              <a:rPr lang="en-US"/>
              <a:pPr/>
              <a:t>‹#›</a:t>
            </a:fld>
            <a:r>
              <a:rPr lang="en-US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15140" y="5429264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AA38650-8AE6-49DB-AE07-4FEE127FACE2}" type="slidenum">
              <a:rPr lang="en-US"/>
              <a:pPr/>
              <a:t>‹#›</a:t>
            </a:fld>
            <a:r>
              <a:rPr lang="en-US" dirty="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CFE533F-5D31-4E48-BB13-CC8944E3DED1}" type="slidenum">
              <a:rPr lang="en-US"/>
              <a:pPr/>
              <a:t>‹#›</a:t>
            </a:fld>
            <a:r>
              <a:rPr lang="en-US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C873F69-EEAC-4ECD-8425-6B4632730A07}" type="slidenum">
              <a:rPr lang="en-US"/>
              <a:pPr/>
              <a:t>‹#›</a:t>
            </a:fld>
            <a:r>
              <a:rPr lang="en-US"/>
              <a:t>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pic>
        <p:nvPicPr>
          <p:cNvPr id="17415" name="Picture 7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pic>
        <p:nvPicPr>
          <p:cNvPr id="17416" name="Picture 8" descr="hratcernlogo_bl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6329363"/>
            <a:ext cx="533400" cy="309562"/>
          </a:xfrm>
          <a:prstGeom prst="rect">
            <a:avLst/>
          </a:prstGeom>
          <a:noFill/>
        </p:spPr>
      </p:pic>
      <p:sp>
        <p:nvSpPr>
          <p:cNvPr id="17424" name="Text Box 16"/>
          <p:cNvSpPr txBox="1">
            <a:spLocks noChangeArrowheads="1"/>
          </p:cNvSpPr>
          <p:nvPr userDrawn="1"/>
        </p:nvSpPr>
        <p:spPr bwMode="auto">
          <a:xfrm>
            <a:off x="8120063" y="6400800"/>
            <a:ext cx="6096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fld id="{9AA2060C-E72E-4B31-B9CF-39B016D4376B}" type="slidenum">
              <a:rPr lang="en-US" sz="1200" smtClean="0"/>
              <a:pPr algn="r" eaLnBrk="0" hangingPunct="0">
                <a:spcBef>
                  <a:spcPct val="50000"/>
                </a:spcBef>
              </a:pPr>
              <a:t>‹#›</a:t>
            </a:fld>
            <a:r>
              <a:rPr lang="en-US" sz="1200" dirty="0" smtClean="0"/>
              <a:t>/15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C8AA1-B0E9-47D1-A395-0B781790E3BF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rt.cern.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rn.ch/accoun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social.affairs@cern.ch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hyperlink" Target="mailto:service-desk@cern.ch" TargetMode="External"/><Relationship Id="rId4" Type="http://schemas.openxmlformats.org/officeDocument/2006/relationships/hyperlink" Target="mailto:records.office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" TargetMode="External"/><Relationship Id="rId2" Type="http://schemas.openxmlformats.org/officeDocument/2006/relationships/hyperlink" Target="mailto:records.office@cern.ch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cds.cern.ch/record/1995621/files/WYLC.pdf" TargetMode="External"/><Relationship Id="rId4" Type="http://schemas.openxmlformats.org/officeDocument/2006/relationships/hyperlink" Target="https://edh.cern.ch/Document/CheckSheet/610986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000240"/>
            <a:ext cx="7772400" cy="857256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DEPARTURE FORMALITIES</a:t>
            </a:r>
            <a:br>
              <a:rPr lang="fr-F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fr-FR" dirty="0"/>
          </a:p>
        </p:txBody>
      </p:sp>
      <p:pic>
        <p:nvPicPr>
          <p:cNvPr id="14" name="Picture 13" descr="cern.bmp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472" y="2857496"/>
            <a:ext cx="8124825" cy="2514600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85786" y="6280170"/>
            <a:ext cx="7977214" cy="434978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fr-CH" sz="1000" dirty="0" smtClean="0">
                <a:cs typeface="Arial" pitchFamily="34" charset="0"/>
              </a:rPr>
              <a:t>Records Office			 </a:t>
            </a:r>
            <a:r>
              <a:rPr lang="fr-CH" sz="1000" dirty="0">
                <a:cs typeface="Arial" pitchFamily="34" charset="0"/>
              </a:rPr>
              <a:t>P</a:t>
            </a:r>
            <a:r>
              <a:rPr lang="fr-CH" sz="1000" dirty="0" smtClean="0">
                <a:cs typeface="Arial" pitchFamily="34" charset="0"/>
              </a:rPr>
              <a:t>reparation for retirement seminar – 15th </a:t>
            </a:r>
            <a:r>
              <a:rPr lang="fr-CH" sz="1000" dirty="0" err="1" smtClean="0">
                <a:cs typeface="Arial" pitchFamily="34" charset="0"/>
              </a:rPr>
              <a:t>November</a:t>
            </a:r>
            <a:r>
              <a:rPr lang="fr-CH" sz="1000" dirty="0" smtClean="0">
                <a:cs typeface="Arial" pitchFamily="34" charset="0"/>
              </a:rPr>
              <a:t> 2016</a:t>
            </a:r>
          </a:p>
          <a:p>
            <a:pPr algn="l">
              <a:defRPr/>
            </a:pPr>
            <a:r>
              <a:rPr lang="fr-CH" sz="1000" dirty="0" smtClean="0">
                <a:cs typeface="Arial" pitchFamily="34" charset="0"/>
              </a:rPr>
              <a:t>Human Resources Department</a:t>
            </a:r>
            <a:endParaRPr lang="en-US" sz="1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7977214" cy="244474"/>
          </a:xfrm>
        </p:spPr>
        <p:txBody>
          <a:bodyPr/>
          <a:lstStyle/>
          <a:p>
            <a:pPr algn="l">
              <a:defRPr/>
            </a:pPr>
            <a:r>
              <a:rPr lang="fr-CH" sz="1000" dirty="0" smtClean="0">
                <a:cs typeface="Arial" pitchFamily="34" charset="0"/>
              </a:rPr>
              <a:t>FORMALITÉS DE DÉPART 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     13 nov. 2009   </a:t>
            </a:r>
            <a:endParaRPr lang="en-US" sz="1000" dirty="0"/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4932040" y="1556792"/>
            <a:ext cx="378618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457200" indent="-457200" defTabSz="625475">
              <a:lnSpc>
                <a:spcPct val="80000"/>
              </a:lnSpc>
              <a:tabLst>
                <a:tab pos="625475" algn="l"/>
              </a:tabLst>
            </a:pPr>
            <a:r>
              <a:rPr lang="en-GB" b="1" dirty="0" smtClean="0">
                <a:solidFill>
                  <a:srgbClr val="0070C0"/>
                </a:solidFill>
              </a:rPr>
              <a:t>Departure formalities / EDH (5)</a:t>
            </a:r>
          </a:p>
        </p:txBody>
      </p:sp>
      <p:sp>
        <p:nvSpPr>
          <p:cNvPr id="25" name="Rectangle 6"/>
          <p:cNvSpPr txBox="1">
            <a:spLocks noChangeArrowheads="1"/>
          </p:cNvSpPr>
          <p:nvPr/>
        </p:nvSpPr>
        <p:spPr>
          <a:xfrm>
            <a:off x="1214414" y="2214554"/>
            <a:ext cx="2000264" cy="1500198"/>
          </a:xfrm>
          <a:prstGeom prst="rect">
            <a:avLst/>
          </a:prstGeom>
        </p:spPr>
        <p:txBody>
          <a:bodyPr/>
          <a:lstStyle/>
          <a:p>
            <a:pPr marL="177800" lvl="0">
              <a:lnSpc>
                <a:spcPct val="80000"/>
              </a:lnSpc>
              <a:spcBef>
                <a:spcPct val="20000"/>
              </a:spcBef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88024" y="1988840"/>
            <a:ext cx="396044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2060"/>
                </a:solidFill>
              </a:rPr>
              <a:t> Enter private address in EDH</a:t>
            </a:r>
            <a:r>
              <a:rPr lang="en-GB" dirty="0" smtClean="0">
                <a:solidFill>
                  <a:srgbClr val="002060"/>
                </a:solidFill>
              </a:rPr>
              <a:t>, if a change is foreseen.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 </a:t>
            </a:r>
            <a:r>
              <a:rPr lang="en-GB" b="1" dirty="0" smtClean="0">
                <a:solidFill>
                  <a:srgbClr val="002060"/>
                </a:solidFill>
              </a:rPr>
              <a:t>Follow the steps indicted </a:t>
            </a:r>
            <a:r>
              <a:rPr lang="en-GB" sz="1400" dirty="0" smtClean="0">
                <a:solidFill>
                  <a:srgbClr val="002060"/>
                </a:solidFill>
              </a:rPr>
              <a:t>(starting with: departmental secretariat (DAO), pension fund, medical service)</a:t>
            </a:r>
          </a:p>
          <a:p>
            <a:pPr lvl="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 The services visited sign the EDH document.</a:t>
            </a:r>
          </a:p>
          <a:p>
            <a:pPr lvl="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/>
              <a:t> In any order</a:t>
            </a:r>
            <a:r>
              <a:rPr lang="en-GB" dirty="0" smtClean="0">
                <a:solidFill>
                  <a:srgbClr val="002060"/>
                </a:solidFill>
              </a:rPr>
              <a:t>, respecting the comments in the </a:t>
            </a:r>
            <a:r>
              <a:rPr lang="en-GB" b="1" dirty="0" smtClean="0">
                <a:solidFill>
                  <a:srgbClr val="002060"/>
                </a:solidFill>
              </a:rPr>
              <a:t>column ”delay" to respect</a:t>
            </a:r>
            <a:r>
              <a:rPr lang="en-GB" dirty="0" smtClean="0">
                <a:solidFill>
                  <a:srgbClr val="002060"/>
                </a:solidFill>
              </a:rPr>
              <a:t>.</a:t>
            </a:r>
          </a:p>
          <a:p>
            <a:pPr lvl="0">
              <a:spcAft>
                <a:spcPts val="60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</a:rPr>
              <a:t> </a:t>
            </a:r>
            <a:r>
              <a:rPr lang="en-GB" b="1" dirty="0" smtClean="0">
                <a:solidFill>
                  <a:srgbClr val="002060"/>
                </a:solidFill>
              </a:rPr>
              <a:t>As the last step </a:t>
            </a:r>
            <a:r>
              <a:rPr lang="en-GB" dirty="0" smtClean="0">
                <a:solidFill>
                  <a:srgbClr val="002060"/>
                </a:solidFill>
              </a:rPr>
              <a:t>the Staff Member presents himself to the personnel accounts office</a:t>
            </a:r>
          </a:p>
        </p:txBody>
      </p:sp>
      <p:pic>
        <p:nvPicPr>
          <p:cNvPr id="18" name="Picture 17" descr="EDHTOT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45925" cy="6858000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5148064" y="6021288"/>
            <a:ext cx="3096344" cy="646331"/>
            <a:chOff x="5148064" y="6093296"/>
            <a:chExt cx="3096344" cy="646331"/>
          </a:xfrm>
        </p:grpSpPr>
        <p:pic>
          <p:nvPicPr>
            <p:cNvPr id="19" name="Picture 18" descr="C:\Documents and Settings\ygrange\Local Settings\Temporary Internet Files\Content.IE5\VYHK02OU\MCj04347500000[1].pn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 flipV="1">
              <a:off x="5148064" y="6093296"/>
              <a:ext cx="438150" cy="42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580112" y="6093296"/>
              <a:ext cx="2664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b="1" dirty="0" smtClean="0">
                  <a:solidFill>
                    <a:srgbClr val="C00000"/>
                  </a:solidFill>
                </a:rPr>
                <a:t>Before the end of the contract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6572296" cy="244474"/>
          </a:xfrm>
        </p:spPr>
        <p:txBody>
          <a:bodyPr/>
          <a:lstStyle/>
          <a:p>
            <a:pPr>
              <a:defRPr/>
            </a:pPr>
            <a:r>
              <a:rPr lang="fr-CH" sz="1000" dirty="0">
                <a:cs typeface="Arial" pitchFamily="34" charset="0"/>
              </a:rPr>
              <a:t>Departure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533400" y="1295400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625475" indent="-625475">
              <a:lnSpc>
                <a:spcPct val="80000"/>
              </a:lnSpc>
            </a:pPr>
            <a:r>
              <a:rPr lang="en-GB" sz="2400" b="1" dirty="0" smtClean="0">
                <a:solidFill>
                  <a:schemeClr val="accent2"/>
                </a:solidFill>
              </a:rPr>
              <a:t>Access to computing accounts</a:t>
            </a:r>
          </a:p>
        </p:txBody>
      </p:sp>
      <p:sp>
        <p:nvSpPr>
          <p:cNvPr id="17" name="Rectangle 6"/>
          <p:cNvSpPr txBox="1">
            <a:spLocks noChangeArrowheads="1"/>
          </p:cNvSpPr>
          <p:nvPr/>
        </p:nvSpPr>
        <p:spPr>
          <a:xfrm>
            <a:off x="571472" y="1987130"/>
            <a:ext cx="8001056" cy="571504"/>
          </a:xfrm>
          <a:prstGeom prst="rect">
            <a:avLst/>
          </a:prstGeom>
        </p:spPr>
        <p:txBody>
          <a:bodyPr/>
          <a:lstStyle/>
          <a:p>
            <a:pPr marL="177800" lvl="0">
              <a:lnSpc>
                <a:spcPct val="80000"/>
              </a:lnSpc>
              <a:spcBef>
                <a:spcPct val="20000"/>
              </a:spcBef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59"/>
          <p:cNvGrpSpPr/>
          <p:nvPr/>
        </p:nvGrpSpPr>
        <p:grpSpPr>
          <a:xfrm>
            <a:off x="571472" y="1772816"/>
            <a:ext cx="8072494" cy="428058"/>
            <a:chOff x="571472" y="1857364"/>
            <a:chExt cx="8072494" cy="428058"/>
          </a:xfrm>
        </p:grpSpPr>
        <p:cxnSp>
          <p:nvCxnSpPr>
            <p:cNvPr id="19" name="Straight Arrow Connector 18"/>
            <p:cNvCxnSpPr>
              <a:stCxn id="17" idx="1"/>
              <a:endCxn id="17" idx="3"/>
            </p:cNvCxnSpPr>
            <p:nvPr/>
          </p:nvCxnSpPr>
          <p:spPr bwMode="auto">
            <a:xfrm>
              <a:off x="571472" y="2285422"/>
              <a:ext cx="8001056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001024" y="1857364"/>
              <a:ext cx="642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time</a:t>
              </a:r>
              <a:endParaRPr lang="fr-FR" sz="1200" dirty="0"/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 rot="5400000">
            <a:off x="5679289" y="2094287"/>
            <a:ext cx="71438" cy="1588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" name="Group 60"/>
          <p:cNvGrpSpPr/>
          <p:nvPr/>
        </p:nvGrpSpPr>
        <p:grpSpPr>
          <a:xfrm>
            <a:off x="3851920" y="1700808"/>
            <a:ext cx="2160240" cy="557085"/>
            <a:chOff x="3851920" y="1785356"/>
            <a:chExt cx="2160240" cy="557085"/>
          </a:xfrm>
        </p:grpSpPr>
        <p:sp>
          <p:nvSpPr>
            <p:cNvPr id="26" name="TextBox 25"/>
            <p:cNvSpPr txBox="1"/>
            <p:nvPr/>
          </p:nvSpPr>
          <p:spPr>
            <a:xfrm>
              <a:off x="3851920" y="1785356"/>
              <a:ext cx="2160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Date of the end of  contract </a:t>
              </a:r>
              <a:endParaRPr lang="fr-FR" sz="1200" dirty="0">
                <a:solidFill>
                  <a:srgbClr val="002060"/>
                </a:solidFill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 rot="5400000">
              <a:off x="4753272" y="2157890"/>
              <a:ext cx="214314" cy="794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 bwMode="auto">
            <a:xfrm rot="5400000">
              <a:off x="4819648" y="2302057"/>
              <a:ext cx="80769" cy="0"/>
            </a:xfrm>
            <a:prstGeom prst="line">
              <a:avLst/>
            </a:prstGeom>
            <a:ln w="3810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" name="Group 72"/>
          <p:cNvGrpSpPr/>
          <p:nvPr/>
        </p:nvGrpSpPr>
        <p:grpSpPr>
          <a:xfrm>
            <a:off x="539552" y="2060849"/>
            <a:ext cx="8208912" cy="1592306"/>
            <a:chOff x="611560" y="2060849"/>
            <a:chExt cx="8208912" cy="1592306"/>
          </a:xfrm>
        </p:grpSpPr>
        <p:sp>
          <p:nvSpPr>
            <p:cNvPr id="67" name="TextBox 66"/>
            <p:cNvSpPr txBox="1"/>
            <p:nvPr/>
          </p:nvSpPr>
          <p:spPr>
            <a:xfrm>
              <a:off x="611560" y="2852936"/>
              <a:ext cx="8208912" cy="800219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70C0"/>
                  </a:solidFill>
                </a:rPr>
                <a:t>Notification by email</a:t>
              </a:r>
              <a:r>
                <a:rPr lang="en-GB" sz="1400" dirty="0" smtClean="0">
                  <a:solidFill>
                    <a:srgbClr val="00B050"/>
                  </a:solidFill>
                </a:rPr>
                <a:t/>
              </a:r>
              <a:br>
                <a:rPr lang="en-GB" sz="1400" dirty="0" smtClean="0">
                  <a:solidFill>
                    <a:srgbClr val="00B050"/>
                  </a:solidFill>
                </a:rPr>
              </a:br>
              <a:r>
                <a:rPr lang="en-GB" sz="1400" dirty="0" smtClean="0">
                  <a:solidFill>
                    <a:srgbClr val="002060"/>
                  </a:solidFill>
                </a:rPr>
                <a:t>Two months before the last day of contract, the Staff Member and his Supervisor receive a notification by email (list of accounts and e-groups). Transfer of responsibilities.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 bwMode="auto">
            <a:xfrm rot="5400000">
              <a:off x="3637034" y="2203725"/>
              <a:ext cx="285754" cy="1"/>
            </a:xfrm>
            <a:prstGeom prst="line">
              <a:avLst/>
            </a:prstGeom>
            <a:ln w="3810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7" name="Line 10"/>
            <p:cNvSpPr>
              <a:spLocks noChangeShapeType="1"/>
            </p:cNvSpPr>
            <p:nvPr/>
          </p:nvSpPr>
          <p:spPr bwMode="auto">
            <a:xfrm>
              <a:off x="3769548" y="2348880"/>
              <a:ext cx="1143008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666718" y="2307694"/>
              <a:ext cx="12858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70C0"/>
                  </a:solidFill>
                </a:rPr>
                <a:t>2 month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72" name="Straight Connector 71"/>
          <p:cNvCxnSpPr/>
          <p:nvPr/>
        </p:nvCxnSpPr>
        <p:spPr bwMode="auto">
          <a:xfrm>
            <a:off x="6786578" y="5500702"/>
            <a:ext cx="914400" cy="91440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539552" y="5209455"/>
            <a:ext cx="7920880" cy="30777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</a:rPr>
              <a:t>2 months after the end of contract: </a:t>
            </a:r>
            <a:r>
              <a:rPr lang="en-GB" sz="1400" dirty="0" smtClean="0">
                <a:solidFill>
                  <a:srgbClr val="002060"/>
                </a:solidFill>
              </a:rPr>
              <a:t>account are automatically deactivated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552" y="5641503"/>
            <a:ext cx="7920880" cy="30777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</a:rPr>
              <a:t>6 months after the end of contract (grace period): </a:t>
            </a:r>
            <a:r>
              <a:rPr lang="en-GB" sz="1400" dirty="0" smtClean="0">
                <a:solidFill>
                  <a:srgbClr val="002060"/>
                </a:solidFill>
              </a:rPr>
              <a:t>the accounts are automatically deleted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7" name="Group 44"/>
          <p:cNvGrpSpPr/>
          <p:nvPr/>
        </p:nvGrpSpPr>
        <p:grpSpPr>
          <a:xfrm>
            <a:off x="539552" y="2060849"/>
            <a:ext cx="7920880" cy="2840907"/>
            <a:chOff x="539552" y="2060849"/>
            <a:chExt cx="7920880" cy="2840907"/>
          </a:xfrm>
        </p:grpSpPr>
        <p:sp>
          <p:nvSpPr>
            <p:cNvPr id="75" name="TextBox 74"/>
            <p:cNvSpPr txBox="1"/>
            <p:nvPr/>
          </p:nvSpPr>
          <p:spPr>
            <a:xfrm>
              <a:off x="4860122" y="2308543"/>
              <a:ext cx="12858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50"/>
                  </a:solidFill>
                </a:rPr>
                <a:t>2 months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  <p:grpSp>
          <p:nvGrpSpPr>
            <p:cNvPr id="8" name="Group 39"/>
            <p:cNvGrpSpPr/>
            <p:nvPr/>
          </p:nvGrpSpPr>
          <p:grpSpPr>
            <a:xfrm>
              <a:off x="539552" y="2060849"/>
              <a:ext cx="7920880" cy="2840907"/>
              <a:chOff x="539552" y="2060849"/>
              <a:chExt cx="7920880" cy="2840907"/>
            </a:xfrm>
          </p:grpSpPr>
          <p:cxnSp>
            <p:nvCxnSpPr>
              <p:cNvPr id="71" name="Straight Connector 70"/>
              <p:cNvCxnSpPr/>
              <p:nvPr/>
            </p:nvCxnSpPr>
            <p:spPr bwMode="auto">
              <a:xfrm rot="5400000">
                <a:off x="5869283" y="2203725"/>
                <a:ext cx="285754" cy="1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 bwMode="auto">
              <a:xfrm>
                <a:off x="539552" y="3789040"/>
                <a:ext cx="5472608" cy="139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539552" y="3886093"/>
                <a:ext cx="7920880" cy="1015663"/>
              </a:xfrm>
              <a:prstGeom prst="rect">
                <a:avLst/>
              </a:prstGeom>
              <a:ln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0B050"/>
                    </a:solidFill>
                  </a:rPr>
                  <a:t>Computer accounts accessible until 2 months after the end of contract</a:t>
                </a:r>
              </a:p>
              <a:p>
                <a:r>
                  <a:rPr lang="en-GB" sz="1400" dirty="0" smtClean="0">
                    <a:solidFill>
                      <a:srgbClr val="002060"/>
                    </a:solidFill>
                  </a:rPr>
                  <a:t>In the case of vacation at the end of the contract, to access amongst others the salary sheet: </a:t>
                </a:r>
              </a:p>
              <a:p>
                <a:pPr>
                  <a:buFontTx/>
                  <a:buChar char="-"/>
                </a:pPr>
                <a:r>
                  <a:rPr lang="en-GB" sz="1400" dirty="0" smtClean="0">
                    <a:solidFill>
                      <a:srgbClr val="002060"/>
                    </a:solidFill>
                  </a:rPr>
                  <a:t> either via a monthly email</a:t>
                </a:r>
              </a:p>
              <a:p>
                <a:pPr>
                  <a:buFontTx/>
                  <a:buChar char="-"/>
                </a:pPr>
                <a:r>
                  <a:rPr lang="en-GB" sz="1400" dirty="0" smtClean="0">
                    <a:solidFill>
                      <a:srgbClr val="002060"/>
                    </a:solidFill>
                  </a:rPr>
                  <a:t> or from </a:t>
                </a:r>
                <a:r>
                  <a:rPr lang="en-GB" sz="1400" dirty="0" smtClean="0">
                    <a:solidFill>
                      <a:srgbClr val="002060"/>
                    </a:solidFill>
                    <a:hlinkClick r:id="rId3"/>
                  </a:rPr>
                  <a:t>hrt.cern.ch</a:t>
                </a:r>
                <a:r>
                  <a:rPr lang="en-GB" sz="1400" dirty="0" smtClean="0">
                    <a:solidFill>
                      <a:srgbClr val="002060"/>
                    </a:solidFill>
                  </a:rPr>
                  <a:t>, main menu, “e-documents”, Pay Info</a:t>
                </a:r>
                <a:endParaRPr lang="en-GB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74" name="Line 10"/>
              <p:cNvSpPr>
                <a:spLocks noChangeShapeType="1"/>
              </p:cNvSpPr>
              <p:nvPr/>
            </p:nvSpPr>
            <p:spPr bwMode="auto">
              <a:xfrm>
                <a:off x="4920236" y="2355074"/>
                <a:ext cx="1143008" cy="0"/>
              </a:xfrm>
              <a:prstGeom prst="line">
                <a:avLst/>
              </a:prstGeom>
              <a:noFill/>
              <a:ln w="19050">
                <a:solidFill>
                  <a:srgbClr val="00B050"/>
                </a:solidFill>
                <a:prstDash val="sysDot"/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fr-FR">
                  <a:solidFill>
                    <a:srgbClr val="00B050"/>
                  </a:solidFill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331640" y="2348880"/>
            <a:ext cx="3816424" cy="27699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Computing accounts accessible</a:t>
            </a:r>
            <a:endParaRPr lang="fr-FR" sz="1200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6572296" cy="244474"/>
          </a:xfrm>
        </p:spPr>
        <p:txBody>
          <a:bodyPr/>
          <a:lstStyle/>
          <a:p>
            <a:pPr>
              <a:defRPr/>
            </a:pPr>
            <a:r>
              <a:rPr lang="fr-CH" sz="1000" dirty="0">
                <a:cs typeface="Arial" pitchFamily="34" charset="0"/>
              </a:rPr>
              <a:t>Departure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533400" y="1295400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625475" indent="-625475">
              <a:lnSpc>
                <a:spcPct val="80000"/>
              </a:lnSpc>
            </a:pPr>
            <a:r>
              <a:rPr lang="en-GB" sz="2400" b="1" dirty="0">
                <a:solidFill>
                  <a:schemeClr val="accent2"/>
                </a:solidFill>
              </a:rPr>
              <a:t>Access to computing accounts</a:t>
            </a:r>
          </a:p>
        </p:txBody>
      </p:sp>
      <p:sp>
        <p:nvSpPr>
          <p:cNvPr id="17" name="Rectangle 6"/>
          <p:cNvSpPr txBox="1">
            <a:spLocks noChangeArrowheads="1"/>
          </p:cNvSpPr>
          <p:nvPr/>
        </p:nvSpPr>
        <p:spPr>
          <a:xfrm>
            <a:off x="571472" y="1987130"/>
            <a:ext cx="8001056" cy="571504"/>
          </a:xfrm>
          <a:prstGeom prst="rect">
            <a:avLst/>
          </a:prstGeom>
        </p:spPr>
        <p:txBody>
          <a:bodyPr/>
          <a:lstStyle/>
          <a:p>
            <a:pPr marL="177800" lvl="0">
              <a:lnSpc>
                <a:spcPct val="80000"/>
              </a:lnSpc>
              <a:spcBef>
                <a:spcPct val="20000"/>
              </a:spcBef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Group 59"/>
          <p:cNvGrpSpPr/>
          <p:nvPr/>
        </p:nvGrpSpPr>
        <p:grpSpPr>
          <a:xfrm>
            <a:off x="571472" y="1857364"/>
            <a:ext cx="8072494" cy="415518"/>
            <a:chOff x="571472" y="1857364"/>
            <a:chExt cx="8072494" cy="415518"/>
          </a:xfrm>
        </p:grpSpPr>
        <p:cxnSp>
          <p:nvCxnSpPr>
            <p:cNvPr id="19" name="Straight Arrow Connector 18"/>
            <p:cNvCxnSpPr>
              <a:stCxn id="17" idx="1"/>
              <a:endCxn id="17" idx="3"/>
            </p:cNvCxnSpPr>
            <p:nvPr/>
          </p:nvCxnSpPr>
          <p:spPr bwMode="auto">
            <a:xfrm>
              <a:off x="571472" y="2272882"/>
              <a:ext cx="8001056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001024" y="1857364"/>
              <a:ext cx="6429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time</a:t>
              </a:r>
              <a:endParaRPr lang="fr-FR" sz="1200" dirty="0"/>
            </a:p>
          </p:txBody>
        </p:sp>
      </p:grpSp>
      <p:cxnSp>
        <p:nvCxnSpPr>
          <p:cNvPr id="30" name="Straight Arrow Connector 29"/>
          <p:cNvCxnSpPr/>
          <p:nvPr/>
        </p:nvCxnSpPr>
        <p:spPr bwMode="auto">
          <a:xfrm rot="5400000">
            <a:off x="5679289" y="2094287"/>
            <a:ext cx="71438" cy="1588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6786578" y="5500702"/>
            <a:ext cx="914400" cy="91440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 rot="5400000">
            <a:off x="5869283" y="2263192"/>
            <a:ext cx="285754" cy="1"/>
          </a:xfrm>
          <a:prstGeom prst="line">
            <a:avLst/>
          </a:prstGeom>
          <a:ln w="381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 bwMode="auto">
          <a:xfrm>
            <a:off x="539552" y="2276872"/>
            <a:ext cx="5472608" cy="13988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4" name="Line 10"/>
          <p:cNvSpPr>
            <a:spLocks noChangeShapeType="1"/>
          </p:cNvSpPr>
          <p:nvPr/>
        </p:nvSpPr>
        <p:spPr bwMode="auto">
          <a:xfrm>
            <a:off x="4920236" y="2480355"/>
            <a:ext cx="1143008" cy="0"/>
          </a:xfrm>
          <a:prstGeom prst="line">
            <a:avLst/>
          </a:prstGeom>
          <a:noFill/>
          <a:ln w="19050">
            <a:solidFill>
              <a:srgbClr val="00B050"/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fr-FR">
              <a:solidFill>
                <a:srgbClr val="00B05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901218" y="2444098"/>
            <a:ext cx="1285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B050"/>
                </a:solidFill>
              </a:rPr>
              <a:t>2 months</a:t>
            </a:r>
            <a:endParaRPr lang="fr-FR" sz="1000" dirty="0">
              <a:solidFill>
                <a:srgbClr val="00B050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539552" y="3356992"/>
            <a:ext cx="7128792" cy="1262348"/>
            <a:chOff x="539552" y="3524956"/>
            <a:chExt cx="7128792" cy="1262348"/>
          </a:xfrm>
        </p:grpSpPr>
        <p:sp>
          <p:nvSpPr>
            <p:cNvPr id="70" name="TextBox 69"/>
            <p:cNvSpPr txBox="1"/>
            <p:nvPr/>
          </p:nvSpPr>
          <p:spPr>
            <a:xfrm>
              <a:off x="539552" y="3524956"/>
              <a:ext cx="7128792" cy="11387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2"/>
                  </a:solidFill>
                </a:rPr>
                <a:t>1. </a:t>
              </a:r>
              <a:r>
                <a:rPr lang="en-GB" sz="1600" dirty="0" smtClean="0">
                  <a:solidFill>
                    <a:srgbClr val="002060"/>
                  </a:solidFill>
                </a:rPr>
                <a:t>Before the date of the end of contract, enter your private email in the account management portal: </a:t>
              </a:r>
              <a:r>
                <a:rPr lang="en-GB" sz="1600" dirty="0" smtClean="0">
                  <a:solidFill>
                    <a:srgbClr val="002060"/>
                  </a:solidFill>
                  <a:hlinkClick r:id="rId3"/>
                </a:rPr>
                <a:t>https://www.cern.ch/account</a:t>
              </a:r>
              <a:endParaRPr lang="en-GB" sz="1600" dirty="0" smtClean="0">
                <a:solidFill>
                  <a:srgbClr val="002060"/>
                </a:solidFill>
              </a:endParaRPr>
            </a:p>
            <a:p>
              <a:r>
                <a:rPr lang="en-GB" sz="1600" dirty="0" smtClean="0">
                  <a:solidFill>
                    <a:srgbClr val="002060"/>
                  </a:solidFill>
                </a:rPr>
                <a:t>page 'Manage My Accounts'.</a:t>
              </a:r>
            </a:p>
            <a:p>
              <a:endParaRPr lang="en-GB" dirty="0" smtClean="0">
                <a:solidFill>
                  <a:srgbClr val="002060"/>
                </a:solidFill>
              </a:endParaRPr>
            </a:p>
          </p:txBody>
        </p:sp>
        <p:pic>
          <p:nvPicPr>
            <p:cNvPr id="76" name="Picture 75" descr="emai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1560" y="4330040"/>
              <a:ext cx="6125430" cy="457264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</p:grpSp>
      <p:sp>
        <p:nvSpPr>
          <p:cNvPr id="77" name="TextBox 76"/>
          <p:cNvSpPr txBox="1"/>
          <p:nvPr/>
        </p:nvSpPr>
        <p:spPr>
          <a:xfrm>
            <a:off x="539552" y="4725144"/>
            <a:ext cx="8208912" cy="80021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2. </a:t>
            </a:r>
            <a:r>
              <a:rPr lang="en-GB" sz="1600" dirty="0" smtClean="0">
                <a:solidFill>
                  <a:srgbClr val="002060"/>
                </a:solidFill>
              </a:rPr>
              <a:t>Two months after the end of contract, an external account is automatically created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 email sent to your private email address to validate your external account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2060"/>
                </a:solidFill>
              </a:rPr>
              <a:t> follow the instructions to register your password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9552" y="5661248"/>
            <a:ext cx="8208912" cy="58477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3</a:t>
            </a:r>
            <a:r>
              <a:rPr lang="en-GB" b="1" dirty="0" smtClean="0">
                <a:solidFill>
                  <a:schemeClr val="accent2"/>
                </a:solidFill>
              </a:rPr>
              <a:t>. </a:t>
            </a:r>
            <a:r>
              <a:rPr lang="en-GB" sz="1600" dirty="0" smtClean="0">
                <a:solidFill>
                  <a:srgbClr val="002060"/>
                </a:solidFill>
              </a:rPr>
              <a:t>When the annual internal taxation attestation is generated (month of March)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 email sent to your private email address </a:t>
            </a:r>
            <a:r>
              <a:rPr lang="en-GB" sz="1400" dirty="0" smtClean="0">
                <a:solidFill>
                  <a:srgbClr val="002060"/>
                </a:solidFill>
              </a:rPr>
              <a:t>to allow you to access the attestation: enter your password</a:t>
            </a:r>
            <a:endParaRPr lang="en-GB" sz="1400" dirty="0">
              <a:solidFill>
                <a:srgbClr val="002060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352188" y="1832284"/>
            <a:ext cx="1944216" cy="573787"/>
            <a:chOff x="1573781" y="1832284"/>
            <a:chExt cx="1490565" cy="573787"/>
          </a:xfrm>
        </p:grpSpPr>
        <p:grpSp>
          <p:nvGrpSpPr>
            <p:cNvPr id="62" name="Group 61"/>
            <p:cNvGrpSpPr/>
            <p:nvPr/>
          </p:nvGrpSpPr>
          <p:grpSpPr>
            <a:xfrm>
              <a:off x="1619672" y="1832284"/>
              <a:ext cx="1440160" cy="573787"/>
              <a:chOff x="1619672" y="1832284"/>
              <a:chExt cx="1440160" cy="573787"/>
            </a:xfrm>
          </p:grpSpPr>
          <p:cxnSp>
            <p:nvCxnSpPr>
              <p:cNvPr id="60" name="Straight Connector 59"/>
              <p:cNvCxnSpPr/>
              <p:nvPr/>
            </p:nvCxnSpPr>
            <p:spPr bwMode="auto">
              <a:xfrm rot="5400000">
                <a:off x="2196875" y="2263193"/>
                <a:ext cx="285754" cy="1"/>
              </a:xfrm>
              <a:prstGeom prst="line">
                <a:avLst/>
              </a:prstGeom>
              <a:ln w="38100">
                <a:solidFill>
                  <a:srgbClr val="C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1619672" y="1832284"/>
                <a:ext cx="14401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2060"/>
                    </a:solidFill>
                  </a:rPr>
                  <a:t>Enter your private email</a:t>
                </a:r>
                <a:endParaRPr lang="fr-FR" sz="1200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67" name="Rounded Rectangle 66"/>
            <p:cNvSpPr/>
            <p:nvPr/>
          </p:nvSpPr>
          <p:spPr bwMode="auto">
            <a:xfrm>
              <a:off x="1573781" y="1865462"/>
              <a:ext cx="1490565" cy="257120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467544" y="2132857"/>
            <a:ext cx="8076991" cy="1883669"/>
            <a:chOff x="467544" y="2132857"/>
            <a:chExt cx="8076991" cy="1883669"/>
          </a:xfrm>
        </p:grpSpPr>
        <p:sp>
          <p:nvSpPr>
            <p:cNvPr id="55" name="TextBox 54"/>
            <p:cNvSpPr txBox="1"/>
            <p:nvPr/>
          </p:nvSpPr>
          <p:spPr>
            <a:xfrm>
              <a:off x="467544" y="2708920"/>
              <a:ext cx="6984776" cy="646331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2"/>
                  </a:solidFill>
                </a:rPr>
                <a:t>How to obtain the annual internal taxation attestation after the closure of computing accounts ?</a:t>
              </a:r>
              <a:endParaRPr lang="fr-FR" sz="1400" dirty="0">
                <a:solidFill>
                  <a:srgbClr val="002060"/>
                </a:solidFill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7330089" y="2132857"/>
              <a:ext cx="1214446" cy="1883669"/>
              <a:chOff x="7330089" y="2132857"/>
              <a:chExt cx="1214446" cy="1883669"/>
            </a:xfrm>
          </p:grpSpPr>
          <p:cxnSp>
            <p:nvCxnSpPr>
              <p:cNvPr id="49" name="Straight Arrow Connector 48"/>
              <p:cNvCxnSpPr/>
              <p:nvPr/>
            </p:nvCxnSpPr>
            <p:spPr bwMode="auto">
              <a:xfrm rot="16200000" flipV="1">
                <a:off x="7837854" y="2505347"/>
                <a:ext cx="184259" cy="794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5" name="Oval 44"/>
              <p:cNvSpPr/>
              <p:nvPr/>
            </p:nvSpPr>
            <p:spPr bwMode="auto">
              <a:xfrm>
                <a:off x="7330089" y="2603877"/>
                <a:ext cx="1214446" cy="1412649"/>
              </a:xfrm>
              <a:prstGeom prst="ellipse">
                <a:avLst/>
              </a:prstGeom>
              <a:solidFill>
                <a:srgbClr val="EBEBF9"/>
              </a:solidFill>
              <a:ln w="28575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401527" y="2904971"/>
                <a:ext cx="107157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002060"/>
                    </a:solidFill>
                  </a:rPr>
                  <a:t>Annual internal taxation attestation</a:t>
                </a:r>
                <a:endParaRPr lang="fr-FR" sz="1200" dirty="0">
                  <a:solidFill>
                    <a:srgbClr val="002060"/>
                  </a:solidFill>
                </a:endParaRPr>
              </a:p>
            </p:txBody>
          </p:sp>
          <p:cxnSp>
            <p:nvCxnSpPr>
              <p:cNvPr id="81" name="Straight Connector 80"/>
              <p:cNvCxnSpPr/>
              <p:nvPr/>
            </p:nvCxnSpPr>
            <p:spPr bwMode="auto">
              <a:xfrm rot="5400000">
                <a:off x="7792951" y="2275733"/>
                <a:ext cx="285754" cy="1"/>
              </a:xfrm>
              <a:prstGeom prst="line">
                <a:avLst/>
              </a:prstGeom>
              <a:ln w="38100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60"/>
          <p:cNvGrpSpPr/>
          <p:nvPr/>
        </p:nvGrpSpPr>
        <p:grpSpPr>
          <a:xfrm>
            <a:off x="4067944" y="1772816"/>
            <a:ext cx="1785950" cy="546721"/>
            <a:chOff x="4067944" y="1857364"/>
            <a:chExt cx="1785950" cy="546721"/>
          </a:xfrm>
        </p:grpSpPr>
        <p:sp>
          <p:nvSpPr>
            <p:cNvPr id="26" name="TextBox 25"/>
            <p:cNvSpPr txBox="1"/>
            <p:nvPr/>
          </p:nvSpPr>
          <p:spPr>
            <a:xfrm>
              <a:off x="4067944" y="1857364"/>
              <a:ext cx="17859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Date of end of contract </a:t>
              </a:r>
              <a:endParaRPr lang="fr-FR" sz="1200" dirty="0">
                <a:solidFill>
                  <a:srgbClr val="002060"/>
                </a:solidFill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 rot="5400000">
              <a:off x="4818440" y="2178438"/>
              <a:ext cx="214314" cy="794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 bwMode="auto">
            <a:xfrm rot="5400000">
              <a:off x="4884815" y="2363701"/>
              <a:ext cx="80769" cy="0"/>
            </a:xfrm>
            <a:prstGeom prst="line">
              <a:avLst/>
            </a:prstGeom>
            <a:ln w="3810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7977214" cy="244474"/>
          </a:xfrm>
        </p:spPr>
        <p:txBody>
          <a:bodyPr/>
          <a:lstStyle/>
          <a:p>
            <a:pPr>
              <a:defRPr/>
            </a:pPr>
            <a:r>
              <a:rPr lang="fr-CH" sz="1000" dirty="0">
                <a:cs typeface="Arial" pitchFamily="34" charset="0"/>
              </a:rPr>
              <a:t>Departure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76200" y="942201"/>
            <a:ext cx="9067800" cy="276999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l" defTabSz="865188" fontAlgn="auto">
              <a:spcBef>
                <a:spcPts val="0"/>
              </a:spcBef>
              <a:spcAft>
                <a:spcPts val="0"/>
              </a:spcAft>
              <a:tabLst>
                <a:tab pos="1079500" algn="l"/>
                <a:tab pos="2155825" algn="l"/>
                <a:tab pos="3946525" algn="l"/>
                <a:tab pos="5561013" algn="l"/>
                <a:tab pos="7354888" algn="l"/>
              </a:tabLst>
              <a:defRPr/>
            </a:pPr>
            <a:r>
              <a:rPr lang="fr-FR" sz="12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1000" b="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42201"/>
            <a:ext cx="8730171" cy="55458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 txBox="1">
            <a:spLocks noChangeArrowheads="1"/>
          </p:cNvSpPr>
          <p:nvPr/>
        </p:nvSpPr>
        <p:spPr>
          <a:xfrm>
            <a:off x="509558" y="2071678"/>
            <a:ext cx="8001056" cy="571504"/>
          </a:xfrm>
          <a:prstGeom prst="rect">
            <a:avLst/>
          </a:prstGeom>
        </p:spPr>
        <p:txBody>
          <a:bodyPr/>
          <a:lstStyle/>
          <a:p>
            <a:pPr marL="177800" lvl="0">
              <a:lnSpc>
                <a:spcPct val="80000"/>
              </a:lnSpc>
              <a:spcBef>
                <a:spcPct val="20000"/>
              </a:spcBef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14348" y="6500834"/>
            <a:ext cx="6572296" cy="244474"/>
          </a:xfrm>
        </p:spPr>
        <p:txBody>
          <a:bodyPr/>
          <a:lstStyle/>
          <a:p>
            <a:pPr>
              <a:defRPr/>
            </a:pPr>
            <a:r>
              <a:rPr lang="fr-CH" sz="1000" dirty="0">
                <a:cs typeface="Arial" pitchFamily="34" charset="0"/>
              </a:rPr>
              <a:t>Departure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908720"/>
            <a:ext cx="8971472" cy="53285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14348" y="6500834"/>
            <a:ext cx="6572296" cy="244474"/>
          </a:xfrm>
        </p:spPr>
        <p:txBody>
          <a:bodyPr/>
          <a:lstStyle/>
          <a:p>
            <a:pPr>
              <a:defRPr/>
            </a:pPr>
            <a:r>
              <a:rPr lang="fr-CH" sz="1000" dirty="0" err="1">
                <a:cs typeface="Arial" pitchFamily="34" charset="0"/>
              </a:rPr>
              <a:t>Departure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533400" y="1295400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625475" indent="-625475">
              <a:lnSpc>
                <a:spcPct val="80000"/>
              </a:lnSpc>
            </a:pPr>
            <a:r>
              <a:rPr lang="en-GB" sz="2400" b="1" dirty="0" smtClean="0">
                <a:solidFill>
                  <a:schemeClr val="accent2"/>
                </a:solidFill>
              </a:rPr>
              <a:t>Services to contact: advise and assistance</a:t>
            </a:r>
          </a:p>
        </p:txBody>
      </p:sp>
      <p:sp>
        <p:nvSpPr>
          <p:cNvPr id="17" name="Rectangle 6"/>
          <p:cNvSpPr txBox="1">
            <a:spLocks noChangeArrowheads="1"/>
          </p:cNvSpPr>
          <p:nvPr/>
        </p:nvSpPr>
        <p:spPr>
          <a:xfrm>
            <a:off x="509558" y="2071678"/>
            <a:ext cx="8001056" cy="571504"/>
          </a:xfrm>
          <a:prstGeom prst="rect">
            <a:avLst/>
          </a:prstGeom>
        </p:spPr>
        <p:txBody>
          <a:bodyPr/>
          <a:lstStyle/>
          <a:p>
            <a:pPr marL="177800" lvl="0">
              <a:lnSpc>
                <a:spcPct val="80000"/>
              </a:lnSpc>
              <a:spcBef>
                <a:spcPct val="20000"/>
              </a:spcBef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485087"/>
              </p:ext>
            </p:extLst>
          </p:nvPr>
        </p:nvGraphicFramePr>
        <p:xfrm>
          <a:off x="509558" y="2756734"/>
          <a:ext cx="7858180" cy="2765266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3261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6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50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General Questions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36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Departmental secretariat</a:t>
                      </a:r>
                    </a:p>
                    <a:p>
                      <a:pPr marL="936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(DAO)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4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Brochure “When you leave </a:t>
                      </a:r>
                      <a:r>
                        <a:rPr lang="en-GB" sz="1600" b="1" kern="1200" baseline="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CERN”</a:t>
                      </a:r>
                      <a:endParaRPr lang="en-GB" sz="1600" b="1" kern="1200" noProof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3663" lvl="1" indent="0">
                        <a:buFont typeface="Arial" pitchFamily="34" charset="0"/>
                        <a:buNone/>
                      </a:pPr>
                      <a:r>
                        <a:rPr lang="en-GB" sz="16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Social Services</a:t>
                      </a:r>
                    </a:p>
                    <a:p>
                      <a:pPr marL="93663" lvl="1" indent="0">
                        <a:buFont typeface="Arial" pitchFamily="34" charset="0"/>
                        <a:buNone/>
                      </a:pPr>
                      <a:r>
                        <a:rPr lang="en-GB" sz="16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Email :</a:t>
                      </a:r>
                      <a:r>
                        <a:rPr lang="en-GB" sz="1600" b="0" kern="1200" baseline="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baseline="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social.affairs@cern.ch</a:t>
                      </a:r>
                      <a:r>
                        <a:rPr lang="en-GB" sz="1600" b="0" kern="1200" baseline="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600" b="0" kern="1200" noProof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2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Communication</a:t>
                      </a:r>
                      <a:r>
                        <a:rPr lang="en-GB" sz="1600" b="1" kern="1200" baseline="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of d</a:t>
                      </a:r>
                      <a:r>
                        <a:rPr lang="en-GB" sz="1600" b="1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eparture formalities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3663" lvl="1" indent="0">
                        <a:buFont typeface="Arial" pitchFamily="34" charset="0"/>
                        <a:buNone/>
                      </a:pPr>
                      <a:r>
                        <a:rPr lang="en-GB" sz="16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Records</a:t>
                      </a:r>
                      <a:r>
                        <a:rPr lang="en-GB" sz="1600" b="0" kern="1200" baseline="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Office</a:t>
                      </a:r>
                      <a:endParaRPr lang="en-GB" sz="1600" b="0" kern="1200" noProof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93663" lvl="1" indent="0">
                        <a:buFont typeface="Arial" pitchFamily="34" charset="0"/>
                        <a:buNone/>
                      </a:pPr>
                      <a:r>
                        <a:rPr lang="en-GB" sz="16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Email</a:t>
                      </a:r>
                      <a:r>
                        <a:rPr lang="en-GB" sz="1600" b="0" kern="1200" baseline="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: </a:t>
                      </a:r>
                      <a:r>
                        <a:rPr lang="en-GB" sz="1600" b="0" kern="1200" baseline="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records.office@cern.ch</a:t>
                      </a:r>
                      <a:endParaRPr lang="en-GB" sz="1600" b="0" kern="1200" noProof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65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Computing accounts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3663" lvl="1" indent="0">
                        <a:buFont typeface="Arial" pitchFamily="34" charset="0"/>
                        <a:buNone/>
                      </a:pPr>
                      <a:r>
                        <a:rPr lang="en-GB" sz="16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IT Support</a:t>
                      </a:r>
                    </a:p>
                    <a:p>
                      <a:pPr marL="93663" lvl="1" indent="0">
                        <a:buFont typeface="Arial" pitchFamily="34" charset="0"/>
                        <a:buNone/>
                      </a:pPr>
                      <a:r>
                        <a:rPr lang="en-GB" sz="16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Email : </a:t>
                      </a:r>
                      <a:r>
                        <a:rPr lang="en-GB" sz="1600" b="0" kern="120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service-desk@cern.ch</a:t>
                      </a:r>
                      <a:r>
                        <a:rPr lang="en-GB" sz="1600" b="0" kern="1200" baseline="0" noProof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600" b="0" kern="1200" noProof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1" name="Picture 20" descr="untitled.bmp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429520" y="1428736"/>
            <a:ext cx="1504094" cy="10661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52120" y="1844824"/>
            <a:ext cx="3115110" cy="274358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7977214" cy="244474"/>
          </a:xfrm>
        </p:spPr>
        <p:txBody>
          <a:bodyPr/>
          <a:lstStyle/>
          <a:p>
            <a:pPr>
              <a:defRPr/>
            </a:pPr>
            <a:r>
              <a:rPr lang="fr-CH" sz="1000" dirty="0" smtClean="0">
                <a:cs typeface="Arial" pitchFamily="34" charset="0"/>
              </a:rPr>
              <a:t>Departure </a:t>
            </a:r>
            <a:r>
              <a:rPr lang="fr-CH" sz="1000" dirty="0" err="1" smtClean="0">
                <a:cs typeface="Arial" pitchFamily="34" charset="0"/>
              </a:rPr>
              <a:t>Formalities</a:t>
            </a:r>
            <a:r>
              <a:rPr lang="fr-CH" sz="1000" dirty="0" smtClean="0">
                <a:cs typeface="Arial" pitchFamily="34" charset="0"/>
              </a:rPr>
              <a:t> 15th </a:t>
            </a:r>
            <a:r>
              <a:rPr lang="fr-CH" sz="1000" dirty="0" err="1" smtClean="0">
                <a:cs typeface="Arial" pitchFamily="34" charset="0"/>
              </a:rPr>
              <a:t>November</a:t>
            </a:r>
            <a:r>
              <a:rPr lang="fr-CH" sz="1000" dirty="0" smtClean="0">
                <a:cs typeface="Arial" pitchFamily="34" charset="0"/>
              </a:rPr>
              <a:t> 2016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76200" y="942201"/>
            <a:ext cx="9067800" cy="276999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l" defTabSz="865188" fontAlgn="auto">
              <a:spcBef>
                <a:spcPts val="0"/>
              </a:spcBef>
              <a:spcAft>
                <a:spcPts val="0"/>
              </a:spcAft>
              <a:tabLst>
                <a:tab pos="1079500" algn="l"/>
                <a:tab pos="2155825" algn="l"/>
                <a:tab pos="3946525" algn="l"/>
                <a:tab pos="5561013" algn="l"/>
                <a:tab pos="7354888" algn="l"/>
              </a:tabLst>
              <a:defRPr/>
            </a:pPr>
            <a:r>
              <a:rPr lang="fr-FR" sz="12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fr-FR" sz="1000" b="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6"/>
          <p:cNvSpPr txBox="1">
            <a:spLocks noChangeArrowheads="1"/>
          </p:cNvSpPr>
          <p:nvPr/>
        </p:nvSpPr>
        <p:spPr>
          <a:xfrm>
            <a:off x="251520" y="1772816"/>
            <a:ext cx="8501122" cy="4305660"/>
          </a:xfrm>
          <a:prstGeom prst="rect">
            <a:avLst/>
          </a:prstGeom>
        </p:spPr>
        <p:txBody>
          <a:bodyPr/>
          <a:lstStyle/>
          <a:p>
            <a:pPr marL="625475" marR="0" lvl="0" indent="-625475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2000" b="1" kern="0" dirty="0" smtClean="0">
                <a:solidFill>
                  <a:schemeClr val="accent2"/>
                </a:solidFill>
                <a:latin typeface="+mn-lt"/>
              </a:rPr>
              <a:t>Information communicated to Staff Members</a:t>
            </a:r>
          </a:p>
          <a:p>
            <a:pPr marL="625475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0" dirty="0" smtClean="0">
                <a:solidFill>
                  <a:srgbClr val="002060"/>
                </a:solidFill>
                <a:latin typeface="+mn-lt"/>
              </a:rPr>
              <a:t>Brochure from Social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Services: “When you leave CERN”</a:t>
            </a: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625475" marR="0" lvl="0" indent="-625475" algn="l" defTabSz="625475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kern="0" dirty="0" smtClean="0">
                <a:solidFill>
                  <a:schemeClr val="accent2"/>
                </a:solidFill>
                <a:latin typeface="+mn-lt"/>
              </a:rPr>
              <a:t>2.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	</a:t>
            </a:r>
            <a:r>
              <a:rPr lang="en-GB" sz="2000" b="1" kern="0" dirty="0" smtClean="0">
                <a:solidFill>
                  <a:schemeClr val="accent2"/>
                </a:solidFill>
                <a:latin typeface="+mn-lt"/>
              </a:rPr>
              <a:t>Departure formalities</a:t>
            </a:r>
          </a:p>
          <a:p>
            <a:pPr marL="0" marR="0" lvl="0" indent="0" algn="l" defTabSz="625475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</a:rPr>
              <a:t>	Departure letter circulated in EDH</a:t>
            </a:r>
          </a:p>
          <a:p>
            <a:pPr marL="457200" marR="0" lvl="0" indent="-4572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625475" marR="0" lvl="0" indent="-625475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kern="0" dirty="0" smtClean="0">
                <a:solidFill>
                  <a:schemeClr val="accent2"/>
                </a:solidFill>
                <a:latin typeface="+mn-lt"/>
              </a:rPr>
              <a:t>3. 	Access </a:t>
            </a:r>
            <a:r>
              <a:rPr lang="en-GB" sz="2000" b="1" kern="0" dirty="0">
                <a:solidFill>
                  <a:schemeClr val="accent2"/>
                </a:solidFill>
                <a:latin typeface="+mn-lt"/>
              </a:rPr>
              <a:t>t</a:t>
            </a:r>
            <a:r>
              <a:rPr lang="en-GB" sz="2000" b="1" kern="0" dirty="0" smtClean="0">
                <a:solidFill>
                  <a:schemeClr val="accent2"/>
                </a:solidFill>
                <a:latin typeface="+mn-lt"/>
              </a:rPr>
              <a:t>o IT accounts</a:t>
            </a:r>
          </a:p>
          <a:p>
            <a:pPr marL="457200" marR="0" lvl="0" indent="-4572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2000" b="1" kern="0" dirty="0" smtClean="0">
              <a:solidFill>
                <a:srgbClr val="002060"/>
              </a:solidFill>
              <a:latin typeface="+mn-lt"/>
            </a:endParaRPr>
          </a:p>
          <a:p>
            <a:pPr marL="625475" marR="0" lvl="0" indent="-625475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kern="0" dirty="0" smtClean="0">
                <a:solidFill>
                  <a:schemeClr val="accent2"/>
                </a:solidFill>
                <a:latin typeface="+mn-lt"/>
              </a:rPr>
              <a:t>4.	Documentation and Services to contact</a:t>
            </a: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>
          <a:xfrm>
            <a:off x="467544" y="908720"/>
            <a:ext cx="8229600" cy="57943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DEPARTURE</a:t>
            </a:r>
            <a:r>
              <a:rPr kumimoji="0" lang="fr-FR" sz="3200" b="1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FORMALITIES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852936"/>
            <a:ext cx="3837248" cy="228266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7977214" cy="244474"/>
          </a:xfrm>
        </p:spPr>
        <p:txBody>
          <a:bodyPr/>
          <a:lstStyle/>
          <a:p>
            <a:pPr>
              <a:defRPr/>
            </a:pPr>
            <a:r>
              <a:rPr lang="fr-CH" sz="1000" dirty="0">
                <a:cs typeface="Arial" pitchFamily="34" charset="0"/>
              </a:rPr>
              <a:t>Departure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607274" y="1230040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GB" sz="2400" b="1" dirty="0" smtClean="0">
                <a:solidFill>
                  <a:schemeClr val="accent2"/>
                </a:solidFill>
              </a:rPr>
              <a:t>Information communicated to Staff Members</a:t>
            </a:r>
          </a:p>
        </p:txBody>
      </p:sp>
      <p:sp>
        <p:nvSpPr>
          <p:cNvPr id="27" name="Content Placeholder 4"/>
          <p:cNvSpPr txBox="1">
            <a:spLocks/>
          </p:cNvSpPr>
          <p:nvPr/>
        </p:nvSpPr>
        <p:spPr>
          <a:xfrm>
            <a:off x="4357686" y="1988840"/>
            <a:ext cx="4214810" cy="415480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>
              <a:tabLst>
                <a:tab pos="354013" algn="l"/>
              </a:tabLst>
            </a:pPr>
            <a:r>
              <a:rPr lang="fr-FR" b="1" cap="small" dirty="0" smtClean="0">
                <a:solidFill>
                  <a:srgbClr val="002060"/>
                </a:solidFill>
              </a:rPr>
              <a:t>questions administratives </a:t>
            </a:r>
          </a:p>
          <a:p>
            <a:pPr>
              <a:tabLst>
                <a:tab pos="354013" algn="l"/>
              </a:tabLst>
            </a:pPr>
            <a:endParaRPr lang="fr-FR" b="1" cap="small" dirty="0">
              <a:solidFill>
                <a:srgbClr val="002060"/>
              </a:solidFill>
            </a:endParaRPr>
          </a:p>
          <a:p>
            <a:pPr defTabSz="354013"/>
            <a:r>
              <a:rPr lang="fr-FR" dirty="0"/>
              <a:t>1. 	Fiche de </a:t>
            </a:r>
            <a:r>
              <a:rPr lang="fr-FR" dirty="0" smtClean="0"/>
              <a:t>départ </a:t>
            </a:r>
            <a:endParaRPr lang="fr-FR" dirty="0"/>
          </a:p>
          <a:p>
            <a:pPr defTabSz="354013"/>
            <a:r>
              <a:rPr lang="fr-FR" dirty="0"/>
              <a:t>2. 	Derniers paiements </a:t>
            </a:r>
          </a:p>
          <a:p>
            <a:pPr>
              <a:tabLst>
                <a:tab pos="354013" algn="l"/>
              </a:tabLst>
            </a:pPr>
            <a:r>
              <a:rPr lang="fr-FR" dirty="0"/>
              <a:t>3. 	Caisse de pensions </a:t>
            </a:r>
          </a:p>
          <a:p>
            <a:pPr>
              <a:tabLst>
                <a:tab pos="354013" algn="l"/>
              </a:tabLst>
            </a:pPr>
            <a:r>
              <a:rPr lang="fr-FR" dirty="0"/>
              <a:t>4. 	Assurance maladie </a:t>
            </a:r>
          </a:p>
          <a:p>
            <a:pPr defTabSz="354013"/>
            <a:r>
              <a:rPr lang="fr-FR" dirty="0"/>
              <a:t>5. 	Assurance chômage </a:t>
            </a:r>
          </a:p>
          <a:p>
            <a:pPr marL="360363" indent="-360363" defTabSz="354013"/>
            <a:r>
              <a:rPr lang="fr-FR" dirty="0"/>
              <a:t>6. 	Examen médical lors de l’extinction du contrat </a:t>
            </a:r>
          </a:p>
          <a:p>
            <a:pPr marL="360363" indent="-360363" defTabSz="354013"/>
            <a:r>
              <a:rPr lang="fr-FR" dirty="0"/>
              <a:t>7. 	Frais de voyage et de déménagement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177572" y="2060848"/>
            <a:ext cx="4714908" cy="40934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354013">
              <a:tabLst>
                <a:tab pos="447675" algn="l"/>
              </a:tabLst>
            </a:pPr>
            <a:r>
              <a:rPr lang="en-GB" b="1" cap="small" dirty="0" smtClean="0">
                <a:solidFill>
                  <a:srgbClr val="002060"/>
                </a:solidFill>
              </a:rPr>
              <a:t>Personal Matters</a:t>
            </a:r>
          </a:p>
          <a:p>
            <a:pPr defTabSz="354013">
              <a:tabLst>
                <a:tab pos="447675" algn="l"/>
              </a:tabLst>
            </a:pPr>
            <a:endParaRPr lang="en-GB" b="1" cap="small" dirty="0" smtClean="0">
              <a:solidFill>
                <a:srgbClr val="002060"/>
              </a:solidFill>
            </a:endParaRPr>
          </a:p>
          <a:p>
            <a:pPr defTabSz="354013"/>
            <a:r>
              <a:rPr lang="en-GB" sz="1400" dirty="0" smtClean="0"/>
              <a:t> </a:t>
            </a:r>
            <a:r>
              <a:rPr lang="en-GB" sz="1400" dirty="0"/>
              <a:t>	Links with CERN </a:t>
            </a:r>
          </a:p>
          <a:p>
            <a:pPr defTabSz="354013"/>
            <a:r>
              <a:rPr lang="en-GB" sz="1400" dirty="0" smtClean="0"/>
              <a:t>	Pensioners</a:t>
            </a:r>
            <a:endParaRPr lang="en-GB" sz="1400" dirty="0"/>
          </a:p>
          <a:p>
            <a:pPr defTabSz="354013"/>
            <a:r>
              <a:rPr lang="en-GB" sz="1400" dirty="0" smtClean="0"/>
              <a:t>	Cars (if you live in CH / FR)</a:t>
            </a:r>
          </a:p>
          <a:p>
            <a:pPr>
              <a:tabLst>
                <a:tab pos="354013" algn="l"/>
              </a:tabLst>
            </a:pPr>
            <a:r>
              <a:rPr lang="en-GB" sz="1400" dirty="0" smtClean="0"/>
              <a:t>	Termination of leases (in CH / in FR) </a:t>
            </a:r>
          </a:p>
          <a:p>
            <a:pPr>
              <a:tabLst>
                <a:tab pos="354013" algn="l"/>
              </a:tabLst>
            </a:pPr>
            <a:r>
              <a:rPr lang="en-GB" sz="1400" dirty="0" smtClean="0"/>
              <a:t>	Public utilities (in CH / in FR) </a:t>
            </a:r>
          </a:p>
          <a:p>
            <a:pPr defTabSz="354013"/>
            <a:r>
              <a:rPr lang="en-GB" sz="1400" dirty="0" smtClean="0"/>
              <a:t>	Insurance policies</a:t>
            </a:r>
          </a:p>
          <a:p>
            <a:pPr>
              <a:tabLst>
                <a:tab pos="354013" algn="l"/>
              </a:tabLst>
            </a:pPr>
            <a:r>
              <a:rPr lang="en-GB" sz="1400" dirty="0" smtClean="0"/>
              <a:t>	Bank accounts </a:t>
            </a:r>
            <a:r>
              <a:rPr lang="en-GB" sz="1400" dirty="0"/>
              <a:t>(in </a:t>
            </a:r>
            <a:r>
              <a:rPr lang="en-GB" sz="1400" dirty="0" smtClean="0"/>
              <a:t>CH / </a:t>
            </a:r>
            <a:r>
              <a:rPr lang="en-GB" sz="1400" dirty="0"/>
              <a:t>in </a:t>
            </a:r>
            <a:r>
              <a:rPr lang="en-GB" sz="1400" dirty="0" smtClean="0"/>
              <a:t>FR)  </a:t>
            </a:r>
          </a:p>
          <a:p>
            <a:pPr>
              <a:tabLst>
                <a:tab pos="354013" algn="l"/>
              </a:tabLst>
            </a:pPr>
            <a:r>
              <a:rPr lang="en-GB" sz="1400" dirty="0" smtClean="0"/>
              <a:t>	Taxes</a:t>
            </a:r>
          </a:p>
          <a:p>
            <a:pPr>
              <a:tabLst>
                <a:tab pos="354013" algn="l"/>
              </a:tabLst>
            </a:pPr>
            <a:r>
              <a:rPr lang="en-GB" sz="1400" dirty="0" smtClean="0"/>
              <a:t>	Social security in CH - in France – in other EU</a:t>
            </a:r>
          </a:p>
          <a:p>
            <a:pPr>
              <a:tabLst>
                <a:tab pos="354013" algn="l"/>
              </a:tabLst>
            </a:pPr>
            <a:r>
              <a:rPr lang="en-GB" sz="1400" dirty="0"/>
              <a:t>	</a:t>
            </a:r>
            <a:r>
              <a:rPr lang="en-GB" sz="1400" dirty="0" smtClean="0"/>
              <a:t>member states 	</a:t>
            </a:r>
          </a:p>
          <a:p>
            <a:pPr>
              <a:tabLst>
                <a:tab pos="354013" algn="l"/>
              </a:tabLst>
            </a:pPr>
            <a:r>
              <a:rPr lang="en-GB" sz="1400" dirty="0" smtClean="0"/>
              <a:t>	Country of </a:t>
            </a:r>
            <a:r>
              <a:rPr lang="en-GB" sz="1400" dirty="0"/>
              <a:t>residence in CH - in France – in other EU</a:t>
            </a:r>
          </a:p>
          <a:p>
            <a:pPr>
              <a:tabLst>
                <a:tab pos="354013" algn="l"/>
              </a:tabLst>
            </a:pPr>
            <a:r>
              <a:rPr lang="en-GB" sz="1400" dirty="0"/>
              <a:t>	member </a:t>
            </a:r>
            <a:r>
              <a:rPr lang="en-GB" sz="1400" dirty="0" smtClean="0"/>
              <a:t>states</a:t>
            </a:r>
          </a:p>
          <a:p>
            <a:pPr>
              <a:tabLst>
                <a:tab pos="354013" algn="l"/>
              </a:tabLst>
            </a:pPr>
            <a:r>
              <a:rPr lang="en-GB" sz="1400" dirty="0" smtClean="0"/>
              <a:t>	Subscriptions – using CERN’s computing facilities </a:t>
            </a:r>
          </a:p>
          <a:p>
            <a:pPr>
              <a:tabLst>
                <a:tab pos="354013" algn="l"/>
              </a:tabLst>
            </a:pPr>
            <a:r>
              <a:rPr lang="en-GB" sz="1400" dirty="0" smtClean="0"/>
              <a:t>	Access to CERN – CERN ESO Pensioners </a:t>
            </a:r>
          </a:p>
          <a:p>
            <a:pPr>
              <a:tabLst>
                <a:tab pos="354013" algn="l"/>
              </a:tabLst>
            </a:pPr>
            <a:r>
              <a:rPr lang="en-GB" sz="1400" dirty="0"/>
              <a:t>	</a:t>
            </a:r>
            <a:r>
              <a:rPr lang="en-GB" sz="1400" dirty="0" smtClean="0"/>
              <a:t>Association</a:t>
            </a:r>
          </a:p>
          <a:p>
            <a:pPr marL="354013"/>
            <a:r>
              <a:rPr lang="en-GB" sz="1400" dirty="0" smtClean="0"/>
              <a:t>Miscellaneous – Useful Addresses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8754" y="2066924"/>
            <a:ext cx="375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When you leave CERN – Brochure</a:t>
            </a:r>
          </a:p>
          <a:p>
            <a:r>
              <a:rPr lang="en-GB" sz="1200" dirty="0" smtClean="0"/>
              <a:t>http</a:t>
            </a:r>
            <a:r>
              <a:rPr lang="en-GB" sz="1200" dirty="0"/>
              <a:t>://hr-dep.web.cern.ch/social/social-affairs-service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241614" y="4365104"/>
            <a:ext cx="1594082" cy="28803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038655" y="4473116"/>
            <a:ext cx="180020" cy="36004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flipH="1">
            <a:off x="482823" y="4509120"/>
            <a:ext cx="235848" cy="2160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128665" y="5085184"/>
            <a:ext cx="1859159" cy="779067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038655" y="3479100"/>
            <a:ext cx="1301097" cy="813996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619672" y="4509120"/>
            <a:ext cx="1157493" cy="936104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607274" y="4365104"/>
            <a:ext cx="1300430" cy="788619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1"/>
          <p:cNvSpPr/>
          <p:nvPr/>
        </p:nvSpPr>
        <p:spPr bwMode="auto">
          <a:xfrm>
            <a:off x="539552" y="4509120"/>
            <a:ext cx="2016224" cy="21602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7977214" cy="244474"/>
          </a:xfrm>
        </p:spPr>
        <p:txBody>
          <a:bodyPr/>
          <a:lstStyle/>
          <a:p>
            <a:pPr>
              <a:defRPr/>
            </a:pPr>
            <a:r>
              <a:rPr lang="fr-CH" sz="1000" dirty="0">
                <a:cs typeface="Arial" pitchFamily="34" charset="0"/>
              </a:rPr>
              <a:t>Departure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0" y="89494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dbl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0" y="922504"/>
            <a:ext cx="9144000" cy="0"/>
          </a:xfrm>
          <a:prstGeom prst="line">
            <a:avLst/>
          </a:prstGeom>
          <a:solidFill>
            <a:schemeClr val="accent1"/>
          </a:solidFill>
          <a:ln w="3175" cap="flat" cmpd="dbl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tangle 6"/>
          <p:cNvSpPr txBox="1">
            <a:spLocks noChangeArrowheads="1"/>
          </p:cNvSpPr>
          <p:nvPr/>
        </p:nvSpPr>
        <p:spPr>
          <a:xfrm>
            <a:off x="467544" y="1412776"/>
            <a:ext cx="8001056" cy="357190"/>
          </a:xfrm>
          <a:prstGeom prst="rect">
            <a:avLst/>
          </a:prstGeom>
        </p:spPr>
        <p:txBody>
          <a:bodyPr/>
          <a:lstStyle/>
          <a:p>
            <a:pPr algn="ctr" defTabSz="625475">
              <a:lnSpc>
                <a:spcPct val="80000"/>
              </a:lnSpc>
            </a:pPr>
            <a:r>
              <a:rPr lang="en-GB" b="1" dirty="0" smtClean="0">
                <a:solidFill>
                  <a:srgbClr val="0070C0"/>
                </a:solidFill>
              </a:rPr>
              <a:t>Personalised Departure Formalities / EDH (1)</a:t>
            </a:r>
          </a:p>
          <a:p>
            <a:pPr marL="0" indent="0" defTabSz="625475">
              <a:lnSpc>
                <a:spcPct val="80000"/>
              </a:lnSpc>
              <a:buNone/>
            </a:pPr>
            <a:endParaRPr lang="fr-FR" dirty="0" smtClean="0">
              <a:solidFill>
                <a:schemeClr val="accent2"/>
              </a:solidFill>
            </a:endParaRPr>
          </a:p>
          <a:p>
            <a:pPr marL="177800" lvl="0">
              <a:lnSpc>
                <a:spcPct val="80000"/>
              </a:lnSpc>
              <a:spcBef>
                <a:spcPct val="20000"/>
              </a:spcBef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539552" y="2780928"/>
            <a:ext cx="7929618" cy="1285884"/>
          </a:xfrm>
          <a:prstGeom prst="rect">
            <a:avLst/>
          </a:prstGeom>
        </p:spPr>
        <p:txBody>
          <a:bodyPr/>
          <a:lstStyle/>
          <a:p>
            <a:pPr marL="0" indent="0" defTabSz="625475">
              <a:lnSpc>
                <a:spcPct val="80000"/>
              </a:lnSpc>
            </a:pPr>
            <a:endParaRPr kumimoji="1" lang="en-GB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defTabSz="625475">
              <a:lnSpc>
                <a:spcPct val="80000"/>
              </a:lnSpc>
            </a:pPr>
            <a:endParaRPr kumimoji="0" lang="en-GB" b="0" i="0" u="none" strike="noStrike" kern="0" cap="none" spc="0" normalizeH="0" baseline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2" name="Group 25"/>
          <p:cNvGrpSpPr/>
          <p:nvPr/>
        </p:nvGrpSpPr>
        <p:grpSpPr>
          <a:xfrm>
            <a:off x="1187624" y="2083945"/>
            <a:ext cx="6331738" cy="714380"/>
            <a:chOff x="6858016" y="1857364"/>
            <a:chExt cx="1954281" cy="714380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6858016" y="1857364"/>
              <a:ext cx="1911363" cy="714380"/>
            </a:xfrm>
            <a:prstGeom prst="roundRect">
              <a:avLst/>
            </a:prstGeom>
            <a:solidFill>
              <a:srgbClr val="EBEBF9"/>
            </a:solidFill>
            <a:ln w="190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Rectangle 6"/>
            <p:cNvSpPr txBox="1">
              <a:spLocks noChangeArrowheads="1"/>
            </p:cNvSpPr>
            <p:nvPr/>
          </p:nvSpPr>
          <p:spPr>
            <a:xfrm>
              <a:off x="6858016" y="1929372"/>
              <a:ext cx="1954281" cy="504056"/>
            </a:xfrm>
            <a:prstGeom prst="rect">
              <a:avLst/>
            </a:prstGeom>
          </p:spPr>
          <p:txBody>
            <a:bodyPr/>
            <a:lstStyle/>
            <a:p>
              <a:pPr marL="177800" lvl="0" algn="ctr">
                <a:lnSpc>
                  <a:spcPct val="80000"/>
                </a:lnSpc>
                <a:spcBef>
                  <a:spcPct val="20000"/>
                </a:spcBef>
              </a:pPr>
              <a:r>
                <a:rPr kumimoji="0" lang="en-GB" sz="1600" b="0" i="0" u="none" strike="noStrike" kern="0" cap="none" spc="0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Applicable procedures for </a:t>
              </a:r>
              <a:r>
                <a:rPr lang="en-GB" sz="1600" kern="0" dirty="0" smtClean="0">
                  <a:solidFill>
                    <a:srgbClr val="002060"/>
                  </a:solidFill>
                  <a:latin typeface="+mn-lt"/>
                </a:rPr>
                <a:t>Staff Members </a:t>
              </a:r>
              <a:r>
                <a:rPr kumimoji="0" lang="en-GB" sz="1600" b="0" i="0" u="none" strike="noStrike" kern="0" cap="none" spc="0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for which the end of contract has been confirmed by HR</a:t>
              </a:r>
              <a:endParaRPr kumimoji="0" lang="en-GB" sz="2000" b="0" i="0" u="none" strike="noStrike" kern="0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327897" y="3452097"/>
            <a:ext cx="835292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en-GB" b="1" dirty="0" smtClean="0">
                <a:solidFill>
                  <a:srgbClr val="002060"/>
                </a:solidFill>
              </a:rPr>
              <a:t>Departure formalities communicated by email</a:t>
            </a:r>
          </a:p>
          <a:p>
            <a:pPr>
              <a:spcAft>
                <a:spcPts val="0"/>
              </a:spcAft>
            </a:pPr>
            <a:r>
              <a:rPr kumimoji="1" lang="en-GB" dirty="0" smtClean="0">
                <a:solidFill>
                  <a:srgbClr val="000000"/>
                </a:solidFill>
              </a:rPr>
              <a:t>Sending date for this email </a:t>
            </a:r>
            <a:r>
              <a:rPr kumimoji="1" lang="en-GB" dirty="0" smtClean="0">
                <a:solidFill>
                  <a:srgbClr val="002060"/>
                </a:solidFill>
              </a:rPr>
              <a:t>= 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kumimoji="1" lang="en-GB" dirty="0" smtClean="0">
                <a:solidFill>
                  <a:srgbClr val="002060"/>
                </a:solidFill>
              </a:rPr>
              <a:t> at least 3 months before the end of the contract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kumimoji="1" lang="en-GB" dirty="0" smtClean="0">
                <a:solidFill>
                  <a:srgbClr val="002060"/>
                </a:solidFill>
              </a:rPr>
              <a:t> earlier if the Staff Member has a lot of leave (before the last day of work)</a:t>
            </a:r>
            <a:endParaRPr kumimoji="1" lang="en-GB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87624" y="1840468"/>
            <a:ext cx="5976664" cy="576064"/>
            <a:chOff x="1187624" y="2636912"/>
            <a:chExt cx="5976664" cy="576064"/>
          </a:xfrm>
        </p:grpSpPr>
        <p:sp>
          <p:nvSpPr>
            <p:cNvPr id="2" name="Chevron 1"/>
            <p:cNvSpPr/>
            <p:nvPr/>
          </p:nvSpPr>
          <p:spPr bwMode="auto">
            <a:xfrm>
              <a:off x="1187624" y="2636912"/>
              <a:ext cx="2088232" cy="576064"/>
            </a:xfrm>
            <a:prstGeom prst="chevron">
              <a:avLst/>
            </a:prstGeom>
            <a:solidFill>
              <a:srgbClr val="FFCC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Chevron 24"/>
            <p:cNvSpPr/>
            <p:nvPr/>
          </p:nvSpPr>
          <p:spPr bwMode="auto">
            <a:xfrm>
              <a:off x="3131840" y="2636912"/>
              <a:ext cx="2088232" cy="576064"/>
            </a:xfrm>
            <a:prstGeom prst="chevron">
              <a:avLst/>
            </a:prstGeom>
            <a:solidFill>
              <a:srgbClr val="DDDD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Chevron 25"/>
            <p:cNvSpPr/>
            <p:nvPr/>
          </p:nvSpPr>
          <p:spPr bwMode="auto">
            <a:xfrm>
              <a:off x="5076056" y="2636912"/>
              <a:ext cx="2088232" cy="576064"/>
            </a:xfrm>
            <a:prstGeom prst="chevron">
              <a:avLst/>
            </a:prstGeom>
            <a:solidFill>
              <a:srgbClr val="DDDDFF"/>
            </a:solidFill>
            <a:ln w="9525" cap="flat" cmpd="sng" algn="ctr">
              <a:solidFill>
                <a:srgbClr val="DDDD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7977214" cy="244474"/>
          </a:xfrm>
        </p:spPr>
        <p:txBody>
          <a:bodyPr/>
          <a:lstStyle/>
          <a:p>
            <a:pPr>
              <a:defRPr/>
            </a:pPr>
            <a:r>
              <a:rPr lang="fr-CH" sz="1000" dirty="0">
                <a:cs typeface="Arial" pitchFamily="34" charset="0"/>
              </a:rPr>
              <a:t>Departure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sp>
        <p:nvSpPr>
          <p:cNvPr id="27" name="Rectangle 6"/>
          <p:cNvSpPr txBox="1">
            <a:spLocks noChangeArrowheads="1"/>
          </p:cNvSpPr>
          <p:nvPr/>
        </p:nvSpPr>
        <p:spPr>
          <a:xfrm>
            <a:off x="467544" y="1412776"/>
            <a:ext cx="8001056" cy="357190"/>
          </a:xfrm>
          <a:prstGeom prst="rect">
            <a:avLst/>
          </a:prstGeom>
        </p:spPr>
        <p:txBody>
          <a:bodyPr/>
          <a:lstStyle/>
          <a:p>
            <a:pPr marL="0" indent="0" algn="ctr" defTabSz="625475">
              <a:lnSpc>
                <a:spcPct val="80000"/>
              </a:lnSpc>
              <a:buNone/>
            </a:pPr>
            <a:r>
              <a:rPr lang="en-GB" b="1" dirty="0" smtClean="0">
                <a:solidFill>
                  <a:srgbClr val="0070C0"/>
                </a:solidFill>
              </a:rPr>
              <a:t>Personalised </a:t>
            </a:r>
            <a:r>
              <a:rPr lang="en-GB" b="1" dirty="0">
                <a:solidFill>
                  <a:srgbClr val="0070C0"/>
                </a:solidFill>
              </a:rPr>
              <a:t>Departure Formalities </a:t>
            </a:r>
            <a:r>
              <a:rPr lang="fr-FR" b="1" dirty="0" smtClean="0">
                <a:solidFill>
                  <a:srgbClr val="0070C0"/>
                </a:solidFill>
              </a:rPr>
              <a:t>/ EDH (2)</a:t>
            </a:r>
          </a:p>
          <a:p>
            <a:pPr marL="0" indent="0" defTabSz="625475">
              <a:lnSpc>
                <a:spcPct val="80000"/>
              </a:lnSpc>
              <a:buNone/>
            </a:pPr>
            <a:endParaRPr lang="fr-FR" dirty="0" smtClean="0">
              <a:solidFill>
                <a:schemeClr val="accent2"/>
              </a:solidFill>
            </a:endParaRPr>
          </a:p>
          <a:p>
            <a:pPr marL="177800" lvl="0">
              <a:lnSpc>
                <a:spcPct val="80000"/>
              </a:lnSpc>
              <a:spcBef>
                <a:spcPct val="20000"/>
              </a:spcBef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043608" y="1772816"/>
            <a:ext cx="7128792" cy="4434885"/>
            <a:chOff x="1043608" y="1772816"/>
            <a:chExt cx="7128792" cy="4434885"/>
          </a:xfrm>
        </p:grpSpPr>
        <p:sp>
          <p:nvSpPr>
            <p:cNvPr id="24" name="Rectangle 23"/>
            <p:cNvSpPr/>
            <p:nvPr/>
          </p:nvSpPr>
          <p:spPr>
            <a:xfrm>
              <a:off x="1043608" y="2852936"/>
              <a:ext cx="7128792" cy="3354765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  <p:txBody>
            <a:bodyPr wrap="square">
              <a:spAutoFit/>
            </a:bodyPr>
            <a:lstStyle/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endParaRPr kumimoji="1" lang="fr-FR" sz="16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r>
                <a:rPr kumimoji="1" lang="fr-FR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br>
                <a:rPr kumimoji="1" lang="fr-FR" sz="1600" b="1" dirty="0" smtClean="0">
                  <a:solidFill>
                    <a:schemeClr val="accent6">
                      <a:lumMod val="75000"/>
                    </a:schemeClr>
                  </a:solidFill>
                </a:rPr>
              </a:br>
              <a:endParaRPr kumimoji="1" lang="en-US" sz="2000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4" name="Rounded Rectangle 33"/>
            <p:cNvSpPr/>
            <p:nvPr/>
          </p:nvSpPr>
          <p:spPr bwMode="auto">
            <a:xfrm>
              <a:off x="1115616" y="1772816"/>
              <a:ext cx="2232248" cy="720080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9" y="2834202"/>
            <a:ext cx="7128792" cy="33734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1959223"/>
            <a:ext cx="1644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Departure email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3419872" y="1959223"/>
            <a:ext cx="1610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Departure letter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292080" y="1959223"/>
            <a:ext cx="1656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Departure sheet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2780928"/>
            <a:ext cx="230425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Departure </a:t>
            </a:r>
            <a:r>
              <a:rPr lang="en-US" sz="1100" smtClean="0"/>
              <a:t>formalities email</a:t>
            </a:r>
            <a:endParaRPr lang="en-US" sz="1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7977214" cy="244474"/>
          </a:xfrm>
        </p:spPr>
        <p:txBody>
          <a:bodyPr/>
          <a:lstStyle/>
          <a:p>
            <a:pPr>
              <a:defRPr/>
            </a:pPr>
            <a:r>
              <a:rPr lang="fr-CH" sz="1000" dirty="0">
                <a:cs typeface="Arial" pitchFamily="34" charset="0"/>
              </a:rPr>
              <a:t>Departure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sp>
        <p:nvSpPr>
          <p:cNvPr id="27" name="Rectangle 6"/>
          <p:cNvSpPr txBox="1">
            <a:spLocks noChangeArrowheads="1"/>
          </p:cNvSpPr>
          <p:nvPr/>
        </p:nvSpPr>
        <p:spPr>
          <a:xfrm>
            <a:off x="467544" y="1412776"/>
            <a:ext cx="8001056" cy="357190"/>
          </a:xfrm>
          <a:prstGeom prst="rect">
            <a:avLst/>
          </a:prstGeom>
        </p:spPr>
        <p:txBody>
          <a:bodyPr/>
          <a:lstStyle/>
          <a:p>
            <a:pPr marL="0" indent="0" algn="ctr" defTabSz="625475">
              <a:lnSpc>
                <a:spcPct val="80000"/>
              </a:lnSpc>
              <a:buNone/>
            </a:pPr>
            <a:r>
              <a:rPr lang="en-GB" b="1" dirty="0">
                <a:solidFill>
                  <a:srgbClr val="0070C0"/>
                </a:solidFill>
              </a:rPr>
              <a:t>Personalised Departure Formalities </a:t>
            </a:r>
            <a:r>
              <a:rPr lang="fr-FR" b="1" dirty="0">
                <a:solidFill>
                  <a:srgbClr val="0070C0"/>
                </a:solidFill>
              </a:rPr>
              <a:t>/ EDH </a:t>
            </a:r>
            <a:r>
              <a:rPr lang="fr-FR" b="1" dirty="0" smtClean="0">
                <a:solidFill>
                  <a:srgbClr val="0070C0"/>
                </a:solidFill>
              </a:rPr>
              <a:t>(3)</a:t>
            </a:r>
            <a:endParaRPr lang="fr-FR" b="1" dirty="0">
              <a:solidFill>
                <a:srgbClr val="0070C0"/>
              </a:solidFill>
            </a:endParaRPr>
          </a:p>
          <a:p>
            <a:pPr marL="177800" lvl="0">
              <a:lnSpc>
                <a:spcPct val="80000"/>
              </a:lnSpc>
              <a:spcBef>
                <a:spcPct val="20000"/>
              </a:spcBef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79712" y="2996952"/>
            <a:ext cx="4752528" cy="2231380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en-GB" dirty="0" smtClean="0">
                <a:solidFill>
                  <a:schemeClr val="accent6">
                    <a:lumMod val="75000"/>
                  </a:schemeClr>
                </a:solidFill>
              </a:rPr>
              <a:t>Departure letter (format </a:t>
            </a:r>
            <a:r>
              <a:rPr kumimoji="1" lang="en-GB" dirty="0" err="1" smtClean="0">
                <a:solidFill>
                  <a:schemeClr val="accent6">
                    <a:lumMod val="75000"/>
                  </a:schemeClr>
                </a:solidFill>
              </a:rPr>
              <a:t>pdf</a:t>
            </a:r>
            <a:r>
              <a:rPr kumimoji="1" lang="en-GB" dirty="0" smtClean="0">
                <a:solidFill>
                  <a:schemeClr val="accent6">
                    <a:lumMod val="75000"/>
                  </a:schemeClr>
                </a:solidFill>
              </a:rPr>
              <a:t>) generated automatically by </a:t>
            </a:r>
            <a:r>
              <a:rPr kumimoji="1" lang="en-GB" b="1" dirty="0" smtClean="0">
                <a:solidFill>
                  <a:schemeClr val="accent6">
                    <a:lumMod val="75000"/>
                  </a:schemeClr>
                </a:solidFill>
              </a:rPr>
              <a:t>EDH</a:t>
            </a:r>
            <a:r>
              <a:rPr kumimoji="1" lang="en-GB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kumimoji="1" lang="en-GB" dirty="0" smtClean="0">
                <a:solidFill>
                  <a:schemeClr val="accent6">
                    <a:lumMod val="75000"/>
                  </a:schemeClr>
                </a:solidFill>
              </a:rPr>
              <a:t>This letter indicates personalised information concerning the departure formalities: </a:t>
            </a:r>
            <a:br>
              <a:rPr kumimoji="1" lang="en-GB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kumimoji="1" lang="en-GB" sz="8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kumimoji="1" lang="en-GB" sz="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kumimoji="1" lang="en-GB" i="1" dirty="0" smtClean="0">
                <a:solidFill>
                  <a:srgbClr val="002060"/>
                </a:solidFill>
              </a:rPr>
              <a:t>brochure ‘when you leave CERN’, travel, removals, reinstallation, custom formalities, employment attestation, etc.</a:t>
            </a:r>
            <a:endParaRPr kumimoji="1" lang="en-GB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187624" y="1844824"/>
            <a:ext cx="5976664" cy="576064"/>
            <a:chOff x="1187624" y="2636912"/>
            <a:chExt cx="5976664" cy="576064"/>
          </a:xfrm>
          <a:solidFill>
            <a:srgbClr val="DDDDFF"/>
          </a:solidFill>
        </p:grpSpPr>
        <p:sp>
          <p:nvSpPr>
            <p:cNvPr id="22" name="Chevron 21"/>
            <p:cNvSpPr/>
            <p:nvPr/>
          </p:nvSpPr>
          <p:spPr bwMode="auto">
            <a:xfrm>
              <a:off x="1187624" y="2636912"/>
              <a:ext cx="2088232" cy="576064"/>
            </a:xfrm>
            <a:prstGeom prst="chevron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Chevron 23"/>
            <p:cNvSpPr/>
            <p:nvPr/>
          </p:nvSpPr>
          <p:spPr bwMode="auto">
            <a:xfrm>
              <a:off x="3131840" y="2636912"/>
              <a:ext cx="2088232" cy="576064"/>
            </a:xfrm>
            <a:prstGeom prst="chevron">
              <a:avLst/>
            </a:prstGeom>
            <a:solidFill>
              <a:srgbClr val="FFCC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Chevron 24"/>
            <p:cNvSpPr/>
            <p:nvPr/>
          </p:nvSpPr>
          <p:spPr bwMode="auto">
            <a:xfrm>
              <a:off x="5076056" y="2636912"/>
              <a:ext cx="2088232" cy="576064"/>
            </a:xfrm>
            <a:prstGeom prst="chevron">
              <a:avLst/>
            </a:prstGeom>
            <a:grpFill/>
            <a:ln w="9525" cap="flat" cmpd="sng" algn="ctr">
              <a:solidFill>
                <a:srgbClr val="DDDD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403648" y="1963579"/>
            <a:ext cx="1644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Departure email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3419872" y="1963579"/>
            <a:ext cx="1610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Departure letter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292080" y="1963579"/>
            <a:ext cx="1656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Departure sheet</a:t>
            </a:r>
            <a:endParaRPr lang="en-US" sz="1600" dirty="0"/>
          </a:p>
        </p:txBody>
      </p:sp>
      <p:sp>
        <p:nvSpPr>
          <p:cNvPr id="30" name="Rounded Rectangle 29"/>
          <p:cNvSpPr/>
          <p:nvPr/>
        </p:nvSpPr>
        <p:spPr bwMode="auto">
          <a:xfrm>
            <a:off x="3059832" y="1772816"/>
            <a:ext cx="2232248" cy="720080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3768" y="56138"/>
            <a:ext cx="410445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000" dirty="0">
              <a:latin typeface="Times New Roman" panose="02020603050405020304" pitchFamily="18" charset="0"/>
            </a:endParaRPr>
          </a:p>
          <a:p>
            <a:r>
              <a:rPr lang="en-GB" sz="1600" dirty="0">
                <a:latin typeface="Times New Roman" panose="02020603050405020304" pitchFamily="18" charset="0"/>
              </a:rPr>
              <a:t>Personalized departure </a:t>
            </a:r>
            <a:r>
              <a:rPr lang="en-GB" sz="1600" dirty="0" smtClean="0">
                <a:latin typeface="Times New Roman" panose="02020603050405020304" pitchFamily="18" charset="0"/>
              </a:rPr>
              <a:t>formalities</a:t>
            </a:r>
          </a:p>
          <a:p>
            <a:endParaRPr lang="en-GB" sz="1000" dirty="0">
              <a:latin typeface="Times New Roman" panose="02020603050405020304" pitchFamily="18" charset="0"/>
            </a:endParaRPr>
          </a:p>
          <a:p>
            <a:endParaRPr lang="en-GB" sz="1000" dirty="0">
              <a:latin typeface="Times New Roman" panose="02020603050405020304" pitchFamily="18" charset="0"/>
            </a:endParaRPr>
          </a:p>
          <a:p>
            <a:pPr marR="24660"/>
            <a:r>
              <a:rPr lang="en-GB" sz="1000" dirty="0" smtClean="0">
                <a:latin typeface="Times New Roman" panose="02020603050405020304" pitchFamily="18" charset="0"/>
              </a:rPr>
              <a:t>Mailing </a:t>
            </a:r>
            <a:r>
              <a:rPr lang="en-GB" sz="1000" dirty="0">
                <a:latin typeface="Times New Roman" panose="02020603050405020304" pitchFamily="18" charset="0"/>
              </a:rPr>
              <a:t>address: CERN, HR</a:t>
            </a:r>
          </a:p>
          <a:p>
            <a:r>
              <a:rPr lang="en-GB" sz="1000" dirty="0">
                <a:latin typeface="Times New Roman" panose="02020603050405020304" pitchFamily="18" charset="0"/>
              </a:rPr>
              <a:t>Department</a:t>
            </a:r>
          </a:p>
          <a:p>
            <a:r>
              <a:rPr lang="en-GB" sz="1000" dirty="0">
                <a:latin typeface="Times New Roman" panose="02020603050405020304" pitchFamily="18" charset="0"/>
              </a:rPr>
              <a:t>CH-1211 Geneva 23</a:t>
            </a:r>
          </a:p>
          <a:p>
            <a:r>
              <a:rPr lang="en-GB" sz="1000" dirty="0">
                <a:latin typeface="Times New Roman" panose="02020603050405020304" pitchFamily="18" charset="0"/>
              </a:rPr>
              <a:t>Telephone:                    +41 22 7673700 Electronic mail:             </a:t>
            </a:r>
            <a:r>
              <a:rPr lang="en-GB" sz="1000" dirty="0">
                <a:latin typeface="Times New Roman" panose="02020603050405020304" pitchFamily="18" charset="0"/>
                <a:hlinkClick r:id="rId2"/>
              </a:rPr>
              <a:t>records.office@cern.ch WWW (Internet):          </a:t>
            </a:r>
            <a:r>
              <a:rPr lang="en-GB" sz="1000" u="sng" dirty="0">
                <a:solidFill>
                  <a:srgbClr val="0000FF"/>
                </a:solidFill>
                <a:latin typeface="Times New Roman" panose="02020603050405020304" pitchFamily="18" charset="0"/>
                <a:hlinkClick r:id="rId3"/>
              </a:rPr>
              <a:t>www.cern.ch</a:t>
            </a:r>
            <a:endParaRPr lang="en-GB" sz="1000" dirty="0">
              <a:solidFill>
                <a:srgbClr val="000000"/>
              </a:solidFill>
              <a:latin typeface="Times New Roman" panose="02020603050405020304" pitchFamily="18" charset="0"/>
              <a:hlinkClick r:id="rId3"/>
            </a:endParaRPr>
          </a:p>
          <a:p>
            <a:endParaRPr lang="en-GB" sz="800" dirty="0">
              <a:latin typeface="Times New Roman" panose="02020603050405020304" pitchFamily="18" charset="0"/>
            </a:endParaRPr>
          </a:p>
          <a:p>
            <a:r>
              <a:rPr lang="en-GB" sz="1000" dirty="0">
                <a:latin typeface="Times New Roman" panose="02020603050405020304" pitchFamily="18" charset="0"/>
              </a:rPr>
              <a:t>05.08.2015</a:t>
            </a:r>
          </a:p>
          <a:p>
            <a:endParaRPr lang="en-GB" sz="1000" dirty="0">
              <a:latin typeface="Times New Roman" panose="02020603050405020304" pitchFamily="18" charset="0"/>
            </a:endParaRPr>
          </a:p>
          <a:p>
            <a:r>
              <a:rPr lang="en-GB" sz="1300" dirty="0">
                <a:latin typeface="Times New Roman" panose="02020603050405020304" pitchFamily="18" charset="0"/>
              </a:rPr>
              <a:t>Dear Madam,</a:t>
            </a:r>
          </a:p>
          <a:p>
            <a:pPr marR="550"/>
            <a:r>
              <a:rPr lang="en-GB" sz="1300" dirty="0">
                <a:latin typeface="Times New Roman" panose="02020603050405020304" pitchFamily="18" charset="0"/>
              </a:rPr>
              <a:t>Your appointment will come to an end on 31.10.2015 and we would like to invite you to follow the instructions outlined in the </a:t>
            </a:r>
            <a:r>
              <a:rPr lang="en-GB" sz="1300" b="1" u="sng" dirty="0">
                <a:solidFill>
                  <a:srgbClr val="0000FF"/>
                </a:solidFill>
                <a:latin typeface="Times New Roman" panose="02020603050405020304" pitchFamily="18" charset="0"/>
                <a:hlinkClick r:id="rId4"/>
              </a:rPr>
              <a:t>termination sheet available in EDH</a:t>
            </a:r>
            <a:r>
              <a:rPr lang="en-GB" sz="1300" dirty="0">
                <a:solidFill>
                  <a:srgbClr val="000000"/>
                </a:solidFill>
                <a:latin typeface="Times New Roman" panose="02020603050405020304" pitchFamily="18" charset="0"/>
                <a:hlinkClick r:id="rId4"/>
              </a:rPr>
              <a:t>.</a:t>
            </a:r>
          </a:p>
          <a:p>
            <a:pPr marR="550"/>
            <a:r>
              <a:rPr lang="en-GB" sz="1300" dirty="0">
                <a:latin typeface="Times New Roman" panose="02020603050405020304" pitchFamily="18" charset="0"/>
              </a:rPr>
              <a:t>Please note that this termination sheet has been produced using data from the CERN database and </a:t>
            </a:r>
            <a:r>
              <a:rPr lang="en-GB" sz="1300" dirty="0" smtClean="0">
                <a:latin typeface="Times New Roman" panose="02020603050405020304" pitchFamily="18" charset="0"/>
              </a:rPr>
              <a:t>displays </a:t>
            </a:r>
            <a:r>
              <a:rPr lang="en-GB" sz="1300" dirty="0">
                <a:latin typeface="Times New Roman" panose="02020603050405020304" pitchFamily="18" charset="0"/>
              </a:rPr>
              <a:t>only </a:t>
            </a:r>
            <a:r>
              <a:rPr lang="en-GB" sz="1300" b="1" dirty="0">
                <a:latin typeface="Times New Roman" panose="02020603050405020304" pitchFamily="18" charset="0"/>
              </a:rPr>
              <a:t>departure instructions that are relevant to you</a:t>
            </a:r>
            <a:r>
              <a:rPr lang="en-GB" sz="1300" dirty="0">
                <a:latin typeface="Times New Roman" panose="02020603050405020304" pitchFamily="18" charset="0"/>
              </a:rPr>
              <a:t>.</a:t>
            </a:r>
          </a:p>
          <a:p>
            <a:pPr marR="2250"/>
            <a:r>
              <a:rPr lang="en-GB" sz="1300" dirty="0">
                <a:latin typeface="Times New Roman" panose="02020603050405020304" pitchFamily="18" charset="0"/>
              </a:rPr>
              <a:t>Once these formalities have been completed, authorization will be given for final pay action.</a:t>
            </a:r>
          </a:p>
          <a:p>
            <a:pPr marR="550"/>
            <a:r>
              <a:rPr lang="en-GB" sz="1300" dirty="0">
                <a:latin typeface="Times New Roman" panose="02020603050405020304" pitchFamily="18" charset="0"/>
              </a:rPr>
              <a:t>Please find below useful information, displayed </a:t>
            </a:r>
            <a:r>
              <a:rPr lang="en-GB" sz="1300" b="1" dirty="0">
                <a:latin typeface="Times New Roman" panose="02020603050405020304" pitchFamily="18" charset="0"/>
              </a:rPr>
              <a:t>according to your personal situation</a:t>
            </a:r>
            <a:r>
              <a:rPr lang="en-GB" sz="1300" dirty="0">
                <a:latin typeface="Times New Roman" panose="02020603050405020304" pitchFamily="18" charset="0"/>
              </a:rPr>
              <a:t>, in order to facilitate your departure formalities.</a:t>
            </a:r>
          </a:p>
          <a:p>
            <a:r>
              <a:rPr lang="en-GB" sz="1300" dirty="0">
                <a:latin typeface="Times New Roman" panose="02020603050405020304" pitchFamily="18" charset="0"/>
              </a:rPr>
              <a:t>Wishing you every success for the future.</a:t>
            </a:r>
          </a:p>
          <a:p>
            <a:endParaRPr lang="en-GB" sz="1300" dirty="0">
              <a:latin typeface="Times New Roman" panose="02020603050405020304" pitchFamily="18" charset="0"/>
            </a:endParaRPr>
          </a:p>
          <a:p>
            <a:pPr marR="1300" algn="r"/>
            <a:r>
              <a:rPr lang="en-GB" sz="1300" dirty="0">
                <a:latin typeface="Times New Roman" panose="02020603050405020304" pitchFamily="18" charset="0"/>
              </a:rPr>
              <a:t>Yours faithfully</a:t>
            </a:r>
            <a:r>
              <a:rPr lang="en-GB" sz="1300" dirty="0" smtClean="0">
                <a:latin typeface="Times New Roman" panose="02020603050405020304" pitchFamily="18" charset="0"/>
              </a:rPr>
              <a:t>,</a:t>
            </a:r>
          </a:p>
          <a:p>
            <a:pPr marR="1300" algn="r"/>
            <a:endParaRPr lang="en-GB" sz="1300" dirty="0">
              <a:latin typeface="Times New Roman" panose="02020603050405020304" pitchFamily="18" charset="0"/>
            </a:endParaRPr>
          </a:p>
          <a:p>
            <a:pPr lvl="2"/>
            <a:endParaRPr lang="en-GB" sz="1000" dirty="0">
              <a:latin typeface="Times New Roman" panose="02020603050405020304" pitchFamily="18" charset="0"/>
            </a:endParaRPr>
          </a:p>
          <a:p>
            <a:pPr marR="1300" lvl="2" algn="r"/>
            <a:r>
              <a:rPr lang="en-GB" sz="1300" dirty="0">
                <a:latin typeface="Times New Roman" panose="02020603050405020304" pitchFamily="18" charset="0"/>
              </a:rPr>
              <a:t>Head, Human Resources Department</a:t>
            </a:r>
          </a:p>
          <a:p>
            <a:endParaRPr lang="en-GB" sz="1000" dirty="0">
              <a:latin typeface="Times New Roman" panose="02020603050405020304" pitchFamily="18" charset="0"/>
            </a:endParaRPr>
          </a:p>
          <a:p>
            <a:endParaRPr lang="en-GB" sz="200" dirty="0">
              <a:latin typeface="Times New Roman" panose="02020603050405020304" pitchFamily="18" charset="0"/>
            </a:endParaRPr>
          </a:p>
          <a:p>
            <a:pPr lvl="1" algn="just"/>
            <a:r>
              <a:rPr lang="en-GB" sz="1300" b="1" dirty="0">
                <a:latin typeface="Times New Roman" panose="02020603050405020304" pitchFamily="18" charset="0"/>
              </a:rPr>
              <a:t>Brochure from Social </a:t>
            </a:r>
            <a:r>
              <a:rPr lang="en-GB" sz="1300" b="1" dirty="0" smtClean="0">
                <a:latin typeface="Times New Roman" panose="02020603050405020304" pitchFamily="18" charset="0"/>
              </a:rPr>
              <a:t>Service</a:t>
            </a:r>
            <a:endParaRPr lang="en-GB" sz="1300" dirty="0" smtClean="0">
              <a:latin typeface="Times New Roman" panose="02020603050405020304" pitchFamily="18" charset="0"/>
            </a:endParaRPr>
          </a:p>
          <a:p>
            <a:pPr marR="1800" algn="just"/>
            <a:r>
              <a:rPr lang="en-GB" sz="1300" dirty="0" smtClean="0">
                <a:latin typeface="Times New Roman" panose="02020603050405020304" pitchFamily="18" charset="0"/>
              </a:rPr>
              <a:t>The brochure 'When you leave CERN' </a:t>
            </a:r>
            <a:r>
              <a:rPr lang="en-GB" sz="1300" u="sng" dirty="0" smtClean="0">
                <a:latin typeface="Times New Roman" panose="02020603050405020304" pitchFamily="18" charset="0"/>
                <a:hlinkClick r:id="rId5"/>
              </a:rPr>
              <a:t>http://cds.cern.ch/record/1995621/files/ WYLC.pdf will give you information on practical matters arising on termination of appointment.</a:t>
            </a:r>
          </a:p>
          <a:p>
            <a:endParaRPr lang="en-GB" sz="300" dirty="0" smtClean="0">
              <a:latin typeface="Times New Roman" panose="02020603050405020304" pitchFamily="18" charset="0"/>
            </a:endParaRPr>
          </a:p>
          <a:p>
            <a:endParaRPr lang="en-GB" sz="1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96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17008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908720"/>
            <a:ext cx="4536504" cy="56886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928510"/>
            <a:ext cx="3744416" cy="394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8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5786" y="6477000"/>
            <a:ext cx="7977214" cy="244474"/>
          </a:xfrm>
        </p:spPr>
        <p:txBody>
          <a:bodyPr/>
          <a:lstStyle/>
          <a:p>
            <a:pPr>
              <a:defRPr/>
            </a:pPr>
            <a:r>
              <a:rPr lang="fr-CH" sz="1000" dirty="0">
                <a:cs typeface="Arial" pitchFamily="34" charset="0"/>
              </a:rPr>
              <a:t>Departure </a:t>
            </a:r>
            <a:r>
              <a:rPr lang="fr-CH" sz="1000" dirty="0" err="1">
                <a:cs typeface="Arial" pitchFamily="34" charset="0"/>
              </a:rPr>
              <a:t>Formalities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15th </a:t>
            </a:r>
            <a:r>
              <a:rPr lang="fr-CH" sz="1000" dirty="0" err="1">
                <a:cs typeface="Arial" pitchFamily="34" charset="0"/>
              </a:rPr>
              <a:t>November</a:t>
            </a:r>
            <a:r>
              <a:rPr lang="fr-CH" sz="1000" dirty="0">
                <a:cs typeface="Arial" pitchFamily="34" charset="0"/>
              </a:rPr>
              <a:t> </a:t>
            </a:r>
            <a:r>
              <a:rPr lang="fr-CH" sz="1000" dirty="0" smtClean="0">
                <a:cs typeface="Arial" pitchFamily="34" charset="0"/>
              </a:rPr>
              <a:t>2016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76200" y="865257"/>
            <a:ext cx="9067800" cy="430887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defTabSz="865188" fontAlgn="auto">
              <a:spcBef>
                <a:spcPts val="0"/>
              </a:spcBef>
              <a:spcAft>
                <a:spcPts val="0"/>
              </a:spcAft>
              <a:tabLst>
                <a:tab pos="1079500" algn="l"/>
                <a:tab pos="2155825" algn="l"/>
                <a:tab pos="3946525" algn="l"/>
                <a:tab pos="5561013" algn="l"/>
                <a:tab pos="7354888" algn="l"/>
              </a:tabLst>
              <a:defRPr/>
            </a:pPr>
            <a:r>
              <a:rPr lang="fr-FR" sz="12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000" b="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Informations communiquées</a:t>
            </a:r>
            <a:r>
              <a:rPr lang="fr-FR" sz="1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	Formalités de départ </a:t>
            </a:r>
            <a:r>
              <a:rPr lang="fr-FR" sz="1000" b="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Accès aux comptes </a:t>
            </a:r>
            <a:r>
              <a:rPr lang="fr-FR" sz="10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Prestations d’extinction	</a:t>
            </a:r>
            <a:r>
              <a:rPr lang="fr-FR" sz="1000" b="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Services à</a:t>
            </a:r>
          </a:p>
          <a:p>
            <a:pPr defTabSz="206375" fontAlgn="auto">
              <a:spcBef>
                <a:spcPts val="0"/>
              </a:spcBef>
              <a:spcAft>
                <a:spcPts val="0"/>
              </a:spcAft>
              <a:tabLst>
                <a:tab pos="1079500" algn="l"/>
                <a:tab pos="2155825" algn="l"/>
                <a:tab pos="3946525" algn="l"/>
                <a:tab pos="5561013" algn="l"/>
                <a:tab pos="7354888" algn="l"/>
                <a:tab pos="7442200" algn="l"/>
              </a:tabLst>
              <a:defRPr/>
            </a:pPr>
            <a:r>
              <a:rPr lang="fr-FR" sz="1000" b="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000" b="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aux titulaires      </a:t>
            </a:r>
            <a:r>
              <a:rPr lang="fr-FR" sz="1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sz="1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sz="10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FR" sz="10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informatiques 	de contrat</a:t>
            </a:r>
            <a:r>
              <a:rPr lang="fr-FR" sz="1000" b="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contacter</a:t>
            </a:r>
            <a:endParaRPr lang="fr-FR" sz="1000" b="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0" y="894944"/>
            <a:ext cx="9144000" cy="0"/>
          </a:xfrm>
          <a:prstGeom prst="line">
            <a:avLst/>
          </a:prstGeom>
          <a:solidFill>
            <a:schemeClr val="accent1"/>
          </a:solidFill>
          <a:ln w="9525" cap="flat" cmpd="dbl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0" y="922504"/>
            <a:ext cx="9144000" cy="0"/>
          </a:xfrm>
          <a:prstGeom prst="line">
            <a:avLst/>
          </a:prstGeom>
          <a:solidFill>
            <a:schemeClr val="accent1"/>
          </a:solidFill>
          <a:ln w="3175" cap="flat" cmpd="dbl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0" y="1267840"/>
            <a:ext cx="9144000" cy="0"/>
          </a:xfrm>
          <a:prstGeom prst="line">
            <a:avLst/>
          </a:prstGeom>
          <a:solidFill>
            <a:schemeClr val="accent1"/>
          </a:solidFill>
          <a:ln w="3175" cap="flat" cmpd="dbl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0" y="1295400"/>
            <a:ext cx="9144000" cy="0"/>
          </a:xfrm>
          <a:prstGeom prst="line">
            <a:avLst/>
          </a:prstGeom>
          <a:solidFill>
            <a:schemeClr val="accent1"/>
          </a:solidFill>
          <a:ln w="9525" cap="flat" cmpd="dbl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pic>
        <p:nvPicPr>
          <p:cNvPr id="48" name="Picture 2" descr="rectangle navig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953312"/>
            <a:ext cx="4572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" descr="rectangle navig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7388" y="963040"/>
            <a:ext cx="4572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 descr="rectangle navig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971144"/>
            <a:ext cx="4572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2" descr="rectangle navig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963040"/>
            <a:ext cx="4572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 descr="rectangle navig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2480" y="967200"/>
            <a:ext cx="4572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696528" y="1019784"/>
            <a:ext cx="191146" cy="15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1979712" y="2996952"/>
            <a:ext cx="4752528" cy="2893100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en-GB" dirty="0" smtClean="0">
                <a:solidFill>
                  <a:schemeClr val="accent6">
                    <a:lumMod val="75000"/>
                  </a:schemeClr>
                </a:solidFill>
              </a:rPr>
              <a:t>Departure check list (EDH) generated automatically by EDH.</a:t>
            </a:r>
          </a:p>
          <a:p>
            <a:pPr>
              <a:spcAft>
                <a:spcPts val="600"/>
              </a:spcAft>
            </a:pPr>
            <a:r>
              <a:rPr kumimoji="1" lang="en-GB" dirty="0" smtClean="0">
                <a:solidFill>
                  <a:schemeClr val="accent6">
                    <a:lumMod val="75000"/>
                  </a:schemeClr>
                </a:solidFill>
              </a:rPr>
              <a:t>This lists the formalities to complete according to the information contained in various CERN databases:</a:t>
            </a:r>
            <a:br>
              <a:rPr kumimoji="1" lang="en-GB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kumimoji="1" lang="en-GB" sz="8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kumimoji="1" lang="en-GB" sz="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kumimoji="1" lang="en-GB" i="1" dirty="0" smtClean="0">
                <a:solidFill>
                  <a:srgbClr val="002060"/>
                </a:solidFill>
              </a:rPr>
              <a:t>Library, electronics pool, dosimeter, Swiss and French cards, green plates, radioactive sources, keys, access card, car stickers, etc.</a:t>
            </a:r>
          </a:p>
          <a:p>
            <a:pPr>
              <a:spcAft>
                <a:spcPts val="600"/>
              </a:spcAft>
            </a:pPr>
            <a:endParaRPr kumimoji="1" lang="en-US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Rectangle 6"/>
          <p:cNvSpPr txBox="1">
            <a:spLocks noChangeArrowheads="1"/>
          </p:cNvSpPr>
          <p:nvPr/>
        </p:nvSpPr>
        <p:spPr>
          <a:xfrm>
            <a:off x="467544" y="1412776"/>
            <a:ext cx="8001056" cy="357190"/>
          </a:xfrm>
          <a:prstGeom prst="rect">
            <a:avLst/>
          </a:prstGeom>
        </p:spPr>
        <p:txBody>
          <a:bodyPr/>
          <a:lstStyle/>
          <a:p>
            <a:pPr marL="0" indent="0" algn="ctr" defTabSz="625475">
              <a:lnSpc>
                <a:spcPct val="80000"/>
              </a:lnSpc>
              <a:buNone/>
            </a:pPr>
            <a:r>
              <a:rPr lang="en-GB" b="1" dirty="0">
                <a:solidFill>
                  <a:srgbClr val="0070C0"/>
                </a:solidFill>
              </a:rPr>
              <a:t>Personalised Departure Formalities </a:t>
            </a:r>
            <a:r>
              <a:rPr lang="fr-FR" b="1" dirty="0">
                <a:solidFill>
                  <a:srgbClr val="0070C0"/>
                </a:solidFill>
              </a:rPr>
              <a:t>/ EDH </a:t>
            </a:r>
            <a:r>
              <a:rPr lang="fr-FR" b="1" dirty="0" smtClean="0">
                <a:solidFill>
                  <a:srgbClr val="0070C0"/>
                </a:solidFill>
              </a:rPr>
              <a:t>(4)</a:t>
            </a:r>
            <a:endParaRPr lang="fr-FR" b="1" dirty="0">
              <a:solidFill>
                <a:srgbClr val="0070C0"/>
              </a:solidFill>
            </a:endParaRPr>
          </a:p>
          <a:p>
            <a:pPr marL="177800" lvl="0">
              <a:lnSpc>
                <a:spcPct val="80000"/>
              </a:lnSpc>
              <a:spcBef>
                <a:spcPct val="20000"/>
              </a:spcBef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2913" marR="0" lvl="0" indent="2730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340024" y="1988840"/>
            <a:ext cx="5976664" cy="576064"/>
            <a:chOff x="1187624" y="2636912"/>
            <a:chExt cx="5976664" cy="576064"/>
          </a:xfrm>
          <a:solidFill>
            <a:srgbClr val="DDDDFF"/>
          </a:solidFill>
        </p:grpSpPr>
        <p:sp>
          <p:nvSpPr>
            <p:cNvPr id="31" name="Chevron 30"/>
            <p:cNvSpPr/>
            <p:nvPr/>
          </p:nvSpPr>
          <p:spPr bwMode="auto">
            <a:xfrm>
              <a:off x="1187624" y="2636912"/>
              <a:ext cx="2088232" cy="576064"/>
            </a:xfrm>
            <a:prstGeom prst="chevron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Chevron 31"/>
            <p:cNvSpPr/>
            <p:nvPr/>
          </p:nvSpPr>
          <p:spPr bwMode="auto">
            <a:xfrm>
              <a:off x="3131840" y="2636912"/>
              <a:ext cx="2088232" cy="576064"/>
            </a:xfrm>
            <a:prstGeom prst="chevron">
              <a:avLst/>
            </a:prstGeom>
            <a:solidFill>
              <a:srgbClr val="DDDD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Chevron 32"/>
            <p:cNvSpPr/>
            <p:nvPr/>
          </p:nvSpPr>
          <p:spPr bwMode="auto">
            <a:xfrm>
              <a:off x="5076056" y="2636912"/>
              <a:ext cx="2088232" cy="576064"/>
            </a:xfrm>
            <a:prstGeom prst="chevron">
              <a:avLst/>
            </a:prstGeom>
            <a:solidFill>
              <a:srgbClr val="FFCC66"/>
            </a:solidFill>
            <a:ln w="9525" cap="flat" cmpd="sng" algn="ctr">
              <a:solidFill>
                <a:srgbClr val="DDDD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556048" y="2107595"/>
            <a:ext cx="1644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Departure email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3572272" y="2107595"/>
            <a:ext cx="1610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Departure letter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5436096" y="2107595"/>
            <a:ext cx="1656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Departure sheet</a:t>
            </a:r>
            <a:endParaRPr lang="en-US" sz="1600" dirty="0"/>
          </a:p>
        </p:txBody>
      </p:sp>
      <p:sp>
        <p:nvSpPr>
          <p:cNvPr id="37" name="Rounded Rectangle 36"/>
          <p:cNvSpPr/>
          <p:nvPr/>
        </p:nvSpPr>
        <p:spPr bwMode="auto">
          <a:xfrm>
            <a:off x="5148064" y="1916832"/>
            <a:ext cx="2232248" cy="720080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07">
  <a:themeElements>
    <a:clrScheme name="Template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Template07</Template>
  <TotalTime>13721</TotalTime>
  <Words>827</Words>
  <Application>Microsoft Office PowerPoint</Application>
  <PresentationFormat>On-screen Show (4:3)</PresentationFormat>
  <Paragraphs>186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Template07</vt:lpstr>
      <vt:lpstr>Custom Design</vt:lpstr>
      <vt:lpstr>DEPARTURE FORMALITIES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yearly review slides for DG</dc:title>
  <dc:creator>James Purvis</dc:creator>
  <cp:lastModifiedBy>Erwin Mosselmans</cp:lastModifiedBy>
  <cp:revision>866</cp:revision>
  <dcterms:created xsi:type="dcterms:W3CDTF">2007-01-12T06:36:53Z</dcterms:created>
  <dcterms:modified xsi:type="dcterms:W3CDTF">2016-11-14T15:15:27Z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escription0">
    <vt:lpwstr/>
  </property>
</Properties>
</file>