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69" r:id="rId5"/>
    <p:sldId id="260" r:id="rId6"/>
    <p:sldId id="261" r:id="rId7"/>
    <p:sldId id="262" r:id="rId8"/>
    <p:sldId id="273" r:id="rId9"/>
    <p:sldId id="274" r:id="rId10"/>
    <p:sldId id="263" r:id="rId11"/>
    <p:sldId id="268" r:id="rId12"/>
    <p:sldId id="264" r:id="rId13"/>
    <p:sldId id="267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FF8284"/>
    <a:srgbClr val="560000"/>
    <a:srgbClr val="FF9220"/>
    <a:srgbClr val="FFA8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86326" autoAdjust="0"/>
  </p:normalViewPr>
  <p:slideViewPr>
    <p:cSldViewPr snapToGrid="0" snapToObjects="1">
      <p:cViewPr>
        <p:scale>
          <a:sx n="99" d="100"/>
          <a:sy n="99" d="100"/>
        </p:scale>
        <p:origin x="984" y="3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82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E058AE-7D1A-E243-9B73-F216EA0EEA98}" type="datetimeFigureOut">
              <a:rPr lang="fr-FR" smtClean="0"/>
              <a:t>21/04/2016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30D64-17B5-F64E-8A4B-29B7DB366C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5630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E73C00-95B6-6C42-95E4-D29ACC7100C6}" type="datetimeFigureOut">
              <a:rPr lang="fr-FR" smtClean="0"/>
              <a:t>21/04/2016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4D857-521C-4142-99AB-D541C0CCBF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77391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262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Also</a:t>
            </a:r>
            <a:r>
              <a:rPr lang="fr-FR" dirty="0" smtClean="0"/>
              <a:t> for Common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342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Also</a:t>
            </a:r>
            <a:r>
              <a:rPr lang="fr-FR" dirty="0" smtClean="0"/>
              <a:t> for Common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4D857-521C-4142-99AB-D541C0CCBF7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4209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ALICE_new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200" y="4656138"/>
            <a:ext cx="1096963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25777"/>
            <a:ext cx="7772400" cy="1470025"/>
          </a:xfrm>
        </p:spPr>
        <p:txBody>
          <a:bodyPr/>
          <a:lstStyle>
            <a:lvl1pPr>
              <a:defRPr b="1">
                <a:solidFill>
                  <a:srgbClr val="FF0000"/>
                </a:solidFill>
                <a:latin typeface="+mj-lt"/>
                <a:cs typeface="Palatino"/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681552"/>
            <a:ext cx="6400800" cy="7883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0" baseline="0">
                <a:solidFill>
                  <a:srgbClr val="404040"/>
                </a:solidFill>
                <a:latin typeface="+mj-lt"/>
                <a:cs typeface="Palatin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Authors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1371601" y="3928211"/>
            <a:ext cx="6400800" cy="6023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1371600" y="3470275"/>
            <a:ext cx="6400800" cy="457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000" baseline="0">
                <a:solidFill>
                  <a:srgbClr val="404040"/>
                </a:solidFill>
              </a:defRPr>
            </a:lvl1pPr>
          </a:lstStyle>
          <a:p>
            <a:pPr lvl="0"/>
            <a:r>
              <a:rPr lang="en-US" dirty="0" smtClean="0"/>
              <a:t>Institutes</a:t>
            </a:r>
          </a:p>
        </p:txBody>
      </p:sp>
    </p:spTree>
    <p:extLst>
      <p:ext uri="{BB962C8B-B14F-4D97-AF65-F5344CB8AC3E}">
        <p14:creationId xmlns:p14="http://schemas.microsoft.com/office/powerpoint/2010/main" val="1465189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15FBA-4B99-6944-9B06-EA0222523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292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/>
          <p:nvPr userDrawn="1"/>
        </p:nvCxnSpPr>
        <p:spPr>
          <a:xfrm flipV="1">
            <a:off x="0" y="319622"/>
            <a:ext cx="9144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8359790" y="4922"/>
            <a:ext cx="642669" cy="65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7" descr="ALICE_new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12" y="-66478"/>
            <a:ext cx="841375" cy="104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10" y="279573"/>
            <a:ext cx="7459354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2057"/>
            <a:ext cx="8229600" cy="46941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1pPr>
            <a:lvl2pPr marL="742950" indent="-28575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2pPr>
            <a:lvl3pPr marL="1143000" indent="-22860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3pPr>
            <a:lvl4pPr marL="1600200" indent="-228600">
              <a:buSzPct val="100000"/>
              <a:buFont typeface="Arial Unicode MS"/>
              <a:buChar char="▶"/>
              <a:defRPr lang="en-US" sz="2600" kern="1200" dirty="0" smtClean="0">
                <a:solidFill>
                  <a:srgbClr val="404040"/>
                </a:solidFill>
                <a:latin typeface="+mn-lt"/>
                <a:ea typeface="ＭＳ Ｐゴシック" charset="0"/>
                <a:cs typeface="Palatino"/>
              </a:defRPr>
            </a:lvl4pPr>
            <a:lvl5pPr marL="2057400" indent="-228600">
              <a:buSzPct val="100000"/>
              <a:buFont typeface="Arial Unicode MS"/>
              <a:buChar char="▶"/>
              <a:defRPr>
                <a:solidFill>
                  <a:srgbClr val="404040"/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21573" y="793134"/>
            <a:ext cx="7452191" cy="424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5003381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7010400" y="6505471"/>
            <a:ext cx="21336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11" name="Straight Connector 6"/>
          <p:cNvCxnSpPr/>
          <p:nvPr userDrawn="1"/>
        </p:nvCxnSpPr>
        <p:spPr>
          <a:xfrm flipV="1">
            <a:off x="0" y="6535942"/>
            <a:ext cx="9144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671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cxnSp>
        <p:nvCxnSpPr>
          <p:cNvPr id="22" name="Straight Connector 6"/>
          <p:cNvCxnSpPr/>
          <p:nvPr userDrawn="1"/>
        </p:nvCxnSpPr>
        <p:spPr>
          <a:xfrm flipV="1">
            <a:off x="0" y="319622"/>
            <a:ext cx="9144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/>
                </a:gs>
                <a:gs pos="100000">
                  <a:srgbClr val="560000"/>
                </a:gs>
                <a:gs pos="61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>
            <a:off x="8359790" y="4922"/>
            <a:ext cx="642669" cy="65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4" name="Picture 7" descr="ALICE_new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12" y="-66478"/>
            <a:ext cx="841375" cy="104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114410" y="279573"/>
            <a:ext cx="7459354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21573" y="793134"/>
            <a:ext cx="7452191" cy="424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4" name="Straight Connector 6"/>
          <p:cNvCxnSpPr/>
          <p:nvPr userDrawn="1"/>
        </p:nvCxnSpPr>
        <p:spPr>
          <a:xfrm flipV="1">
            <a:off x="0" y="6535942"/>
            <a:ext cx="9144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7010400" y="6505471"/>
            <a:ext cx="21336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5003381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35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 userDrawn="1"/>
        </p:nvGraphicFramePr>
        <p:xfrm>
          <a:off x="987177" y="2562369"/>
          <a:ext cx="6096000" cy="2468437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6096000"/>
              </a:tblGrid>
              <a:tr h="5147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195370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9220"/>
                    </a:solidFill>
                  </a:tcPr>
                </a:tc>
              </a:tr>
            </a:tbl>
          </a:graphicData>
        </a:graphic>
      </p:graphicFrame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182563" y="1466850"/>
            <a:ext cx="7977187" cy="44386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5"/>
          </p:nvPr>
        </p:nvSpPr>
        <p:spPr>
          <a:xfrm>
            <a:off x="977737" y="2603435"/>
            <a:ext cx="5669860" cy="4363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6"/>
          </p:nvPr>
        </p:nvSpPr>
        <p:spPr>
          <a:xfrm>
            <a:off x="989044" y="3255962"/>
            <a:ext cx="5891728" cy="607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 baseline="0"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4" name="Straight Connector 6"/>
          <p:cNvCxnSpPr/>
          <p:nvPr userDrawn="1"/>
        </p:nvCxnSpPr>
        <p:spPr>
          <a:xfrm flipV="1">
            <a:off x="0" y="319622"/>
            <a:ext cx="9144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/>
                </a:gs>
                <a:gs pos="100000">
                  <a:srgbClr val="560000"/>
                </a:gs>
                <a:gs pos="61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8359790" y="4922"/>
            <a:ext cx="642669" cy="65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Picture 7" descr="ALICE_new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12" y="-66478"/>
            <a:ext cx="841375" cy="104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14410" y="279573"/>
            <a:ext cx="7459354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21"/>
          </p:nvPr>
        </p:nvSpPr>
        <p:spPr>
          <a:xfrm>
            <a:off x="121573" y="793134"/>
            <a:ext cx="7452191" cy="424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21" name="Straight Connector 6"/>
          <p:cNvCxnSpPr/>
          <p:nvPr userDrawn="1"/>
        </p:nvCxnSpPr>
        <p:spPr>
          <a:xfrm flipV="1">
            <a:off x="0" y="6535942"/>
            <a:ext cx="9144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7010400" y="6505471"/>
            <a:ext cx="21336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22"/>
          </p:nvPr>
        </p:nvSpPr>
        <p:spPr>
          <a:xfrm>
            <a:off x="-1" y="6505471"/>
            <a:ext cx="5003381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393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 flipV="1">
            <a:off x="0" y="319622"/>
            <a:ext cx="9144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/>
                </a:gs>
                <a:gs pos="100000">
                  <a:srgbClr val="560000"/>
                </a:gs>
                <a:gs pos="61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8359790" y="4922"/>
            <a:ext cx="642669" cy="65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Picture 7" descr="ALICE_new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12" y="-66478"/>
            <a:ext cx="841375" cy="104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410" y="279573"/>
            <a:ext cx="7459354" cy="611681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121573" y="793134"/>
            <a:ext cx="7452191" cy="4246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404040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8" name="Straight Connector 6"/>
          <p:cNvCxnSpPr/>
          <p:nvPr userDrawn="1"/>
        </p:nvCxnSpPr>
        <p:spPr>
          <a:xfrm flipV="1">
            <a:off x="0" y="6535942"/>
            <a:ext cx="9144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7010400" y="6505471"/>
            <a:ext cx="21336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5003381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483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6"/>
          <p:cNvCxnSpPr/>
          <p:nvPr userDrawn="1"/>
        </p:nvCxnSpPr>
        <p:spPr>
          <a:xfrm flipV="1">
            <a:off x="0" y="6535942"/>
            <a:ext cx="9144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7010400" y="6505471"/>
            <a:ext cx="21336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5003381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471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8" name="Straight Connector 6"/>
          <p:cNvCxnSpPr/>
          <p:nvPr userDrawn="1"/>
        </p:nvCxnSpPr>
        <p:spPr>
          <a:xfrm flipV="1">
            <a:off x="0" y="6535942"/>
            <a:ext cx="9144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>
                    <a:alpha val="31000"/>
                  </a:srgbClr>
                </a:gs>
                <a:gs pos="100000">
                  <a:srgbClr val="560000"/>
                </a:gs>
                <a:gs pos="71000">
                  <a:srgbClr val="FF0000"/>
                </a:gs>
                <a:gs pos="87000">
                  <a:srgbClr val="7A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7010400" y="6505471"/>
            <a:ext cx="2133600" cy="365125"/>
          </a:xfrm>
          <a:prstGeom prst="rect">
            <a:avLst/>
          </a:prstGeom>
        </p:spPr>
        <p:txBody>
          <a:bodyPr anchor="ctr"/>
          <a:lstStyle>
            <a:lvl1pPr algn="r" defTabSz="457200" rtl="0" fontAlgn="base">
              <a:spcBef>
                <a:spcPct val="0"/>
              </a:spcBef>
              <a:spcAft>
                <a:spcPct val="0"/>
              </a:spcAft>
              <a:defRPr lang="en-US" sz="1400" kern="1200" smtClean="0">
                <a:solidFill>
                  <a:schemeClr val="bg1">
                    <a:lumMod val="50000"/>
                  </a:schemeClr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-1" y="6505471"/>
            <a:ext cx="5003381" cy="372910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41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lang="en-US" sz="28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0"/>
                <a:cs typeface="Palatino"/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Faire glisser l'image vers l'espace réservé ou cliquer sur l'icône pour l'ajouter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2B445-778B-CA43-AAF7-89A0FFBA0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6"/>
          <p:cNvCxnSpPr/>
          <p:nvPr userDrawn="1"/>
        </p:nvCxnSpPr>
        <p:spPr>
          <a:xfrm flipV="1">
            <a:off x="0" y="319622"/>
            <a:ext cx="9144000" cy="25400"/>
          </a:xfrm>
          <a:prstGeom prst="line">
            <a:avLst/>
          </a:prstGeom>
          <a:ln w="3175" cmpd="sng">
            <a:gradFill flip="none" rotWithShape="1">
              <a:gsLst>
                <a:gs pos="0">
                  <a:srgbClr val="FF0000"/>
                </a:gs>
                <a:gs pos="100000">
                  <a:srgbClr val="560000"/>
                </a:gs>
                <a:gs pos="61000">
                  <a:srgbClr val="FF00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8359790" y="4922"/>
            <a:ext cx="642669" cy="6528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Picture 7" descr="ALICE_new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12" y="-66478"/>
            <a:ext cx="841375" cy="104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1702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/>
          <p:nvPr userDrawn="1"/>
        </p:nvCxnSpPr>
        <p:spPr>
          <a:xfrm flipV="1">
            <a:off x="0" y="312738"/>
            <a:ext cx="8366125" cy="25400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7" descr="ALICE_new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13" y="-68263"/>
            <a:ext cx="841375" cy="104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8"/>
          <p:cNvCxnSpPr/>
          <p:nvPr userDrawn="1"/>
        </p:nvCxnSpPr>
        <p:spPr>
          <a:xfrm>
            <a:off x="8994775" y="320675"/>
            <a:ext cx="149225" cy="4763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0" y="793134"/>
            <a:ext cx="5891213" cy="4246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3" name="Title 13"/>
          <p:cNvSpPr>
            <a:spLocks noGrp="1"/>
          </p:cNvSpPr>
          <p:nvPr>
            <p:ph type="title"/>
          </p:nvPr>
        </p:nvSpPr>
        <p:spPr>
          <a:xfrm>
            <a:off x="-39279" y="317083"/>
            <a:ext cx="8229600" cy="49405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4D3B3-F29F-9B46-AD00-7092B65DD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22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marL="742950" lvl="1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marL="1143000" lvl="2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marL="1600200" lvl="3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marL="2057400" lvl="4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 Unicode MS"/>
              <a:buChar char="▶"/>
            </a:pPr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</p:sldLayoutIdLst>
  <p:hf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tx1">
              <a:lumMod val="75000"/>
              <a:lumOff val="25000"/>
            </a:schemeClr>
          </a:solidFill>
          <a:latin typeface="+mj-lt"/>
          <a:ea typeface="ＭＳ Ｐゴシック" charset="0"/>
          <a:cs typeface="Palatino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Palatino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32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28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24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en-US" sz="2000" kern="1200" dirty="0" smtClean="0">
          <a:solidFill>
            <a:srgbClr val="404040"/>
          </a:solidFill>
          <a:latin typeface="+mn-lt"/>
          <a:ea typeface="ＭＳ Ｐゴシック" charset="0"/>
          <a:cs typeface="Palatino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 Unicode MS"/>
        <a:buChar char="▶"/>
        <a:defRPr lang="fr-FR" sz="2000" kern="1200" dirty="0">
          <a:solidFill>
            <a:srgbClr val="404040"/>
          </a:solidFill>
          <a:latin typeface="+mn-lt"/>
          <a:ea typeface="ＭＳ Ｐゴシック" charset="0"/>
          <a:cs typeface="Palatin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 smtClean="0"/>
              <a:t>Repository discussion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noProof="0" dirty="0" smtClean="0"/>
              <a:t>B. von Haller</a:t>
            </a:r>
          </a:p>
          <a:p>
            <a:r>
              <a:rPr lang="en-GB" noProof="0" dirty="0" smtClean="0"/>
              <a:t>M. Al-</a:t>
            </a:r>
            <a:r>
              <a:rPr lang="en-GB" noProof="0" dirty="0" err="1" smtClean="0"/>
              <a:t>Turany</a:t>
            </a:r>
            <a:r>
              <a:rPr lang="en-GB" noProof="0" dirty="0" smtClean="0"/>
              <a:t> , D. </a:t>
            </a:r>
            <a:r>
              <a:rPr lang="en-GB" noProof="0" dirty="0" err="1" smtClean="0"/>
              <a:t>Berzano</a:t>
            </a:r>
            <a:r>
              <a:rPr lang="en-GB" noProof="0" dirty="0" smtClean="0"/>
              <a:t>, G. </a:t>
            </a:r>
            <a:r>
              <a:rPr lang="en-GB" noProof="0" dirty="0" err="1" smtClean="0"/>
              <a:t>Eulisse</a:t>
            </a:r>
            <a:r>
              <a:rPr lang="en-GB" noProof="0" dirty="0" smtClean="0"/>
              <a:t>, P. </a:t>
            </a:r>
            <a:r>
              <a:rPr lang="en-GB" noProof="0" dirty="0" err="1" smtClean="0"/>
              <a:t>Hristov</a:t>
            </a:r>
            <a:r>
              <a:rPr lang="en-GB" noProof="0" dirty="0" smtClean="0"/>
              <a:t>, M. Richter 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noProof="0" dirty="0" smtClean="0"/>
              <a:t>22</a:t>
            </a:r>
            <a:r>
              <a:rPr lang="en-GB" noProof="0" dirty="0" smtClean="0"/>
              <a:t>.04.2016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noProof="0" dirty="0" smtClean="0"/>
              <a:t>CERN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8773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Example repo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noProof="0" dirty="0" err="1" smtClean="0"/>
              <a:t>GlobalReconstruction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cmake</a:t>
            </a:r>
            <a:endParaRPr lang="en-GB" noProof="0" dirty="0" smtClean="0"/>
          </a:p>
          <a:p>
            <a:pPr lvl="1"/>
            <a:r>
              <a:rPr lang="en-GB" noProof="0" dirty="0" smtClean="0"/>
              <a:t>doc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</a:rPr>
              <a:t>GlobalReconstruction</a:t>
            </a:r>
            <a:endParaRPr lang="en-GB" noProof="0" dirty="0" smtClean="0">
              <a:solidFill>
                <a:srgbClr val="FF0000"/>
              </a:solidFill>
            </a:endParaRPr>
          </a:p>
          <a:p>
            <a:pPr lvl="2"/>
            <a:r>
              <a:rPr lang="en-GB" noProof="0" dirty="0" err="1" smtClean="0">
                <a:solidFill>
                  <a:srgbClr val="FF0000"/>
                </a:solidFill>
              </a:rPr>
              <a:t>Xxx.h</a:t>
            </a:r>
            <a:endParaRPr lang="en-GB" noProof="0" dirty="0" smtClean="0">
              <a:solidFill>
                <a:srgbClr val="FF0000"/>
              </a:solidFill>
            </a:endParaRPr>
          </a:p>
          <a:p>
            <a:pPr lvl="1"/>
            <a:r>
              <a:rPr lang="en-GB" noProof="0" dirty="0" err="1" smtClean="0">
                <a:solidFill>
                  <a:srgbClr val="FF0000"/>
                </a:solidFill>
              </a:rPr>
              <a:t>src</a:t>
            </a:r>
            <a:endParaRPr lang="en-GB" noProof="0" dirty="0" smtClean="0">
              <a:solidFill>
                <a:srgbClr val="FF0000"/>
              </a:solidFill>
            </a:endParaRPr>
          </a:p>
          <a:p>
            <a:pPr lvl="2"/>
            <a:r>
              <a:rPr lang="en-GB" noProof="0" dirty="0" err="1" smtClean="0">
                <a:solidFill>
                  <a:srgbClr val="FF0000"/>
                </a:solidFill>
              </a:rPr>
              <a:t>Xxx.cxx</a:t>
            </a:r>
            <a:endParaRPr lang="en-GB" noProof="0" dirty="0" smtClean="0">
              <a:solidFill>
                <a:srgbClr val="FF0000"/>
              </a:solidFill>
            </a:endParaRPr>
          </a:p>
          <a:p>
            <a:pPr lvl="2"/>
            <a:r>
              <a:rPr lang="en-GB" dirty="0" err="1" smtClean="0">
                <a:solidFill>
                  <a:srgbClr val="FF0000"/>
                </a:solidFill>
              </a:rPr>
              <a:t>Yyy.h</a:t>
            </a:r>
            <a:endParaRPr lang="en-GB" noProof="0" dirty="0" smtClean="0">
              <a:solidFill>
                <a:srgbClr val="FF0000"/>
              </a:solidFill>
            </a:endParaRPr>
          </a:p>
          <a:p>
            <a:pPr lvl="1"/>
            <a:r>
              <a:rPr lang="en-GB" dirty="0"/>
              <a:t>t</a:t>
            </a:r>
            <a:r>
              <a:rPr lang="en-GB" noProof="0" dirty="0" err="1" smtClean="0"/>
              <a:t>est</a:t>
            </a:r>
            <a:endParaRPr lang="en-GB" noProof="0" dirty="0" smtClean="0"/>
          </a:p>
          <a:p>
            <a:pPr lvl="1"/>
            <a:r>
              <a:rPr lang="en-GB" dirty="0" err="1"/>
              <a:t>CMakeLists.txt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Structure</a:t>
            </a:r>
            <a:r>
              <a:rPr lang="en-GB" noProof="0" dirty="0" smtClean="0"/>
              <a:t> details (functionality based sub-module)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Légende encadrée 2 6"/>
          <p:cNvSpPr/>
          <p:nvPr/>
        </p:nvSpPr>
        <p:spPr>
          <a:xfrm>
            <a:off x="5105689" y="1448977"/>
            <a:ext cx="3345781" cy="1648592"/>
          </a:xfrm>
          <a:prstGeom prst="borderCallout2">
            <a:avLst>
              <a:gd name="adj1" fmla="val 62497"/>
              <a:gd name="adj2" fmla="val -5639"/>
              <a:gd name="adj3" fmla="val 62497"/>
              <a:gd name="adj4" fmla="val -16667"/>
              <a:gd name="adj5" fmla="val 88413"/>
              <a:gd name="adj6" fmla="val -458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Public headers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Get</a:t>
            </a:r>
            <a:r>
              <a:rPr lang="fr-FR" dirty="0" smtClean="0"/>
              <a:t> </a:t>
            </a:r>
            <a:r>
              <a:rPr lang="fr-FR" dirty="0" err="1" smtClean="0"/>
              <a:t>installed</a:t>
            </a:r>
            <a:r>
              <a:rPr lang="fr-FR" dirty="0" smtClean="0"/>
              <a:t> in</a:t>
            </a:r>
          </a:p>
          <a:p>
            <a:pPr algn="ctr"/>
            <a:r>
              <a:rPr lang="fr-FR" dirty="0" smtClean="0"/>
              <a:t>INSTALL_DIR/</a:t>
            </a:r>
            <a:r>
              <a:rPr lang="fr-FR" dirty="0" err="1" smtClean="0"/>
              <a:t>include</a:t>
            </a:r>
            <a:r>
              <a:rPr lang="fr-FR" dirty="0" smtClean="0"/>
              <a:t>/</a:t>
            </a:r>
            <a:r>
              <a:rPr lang="en-GB" dirty="0"/>
              <a:t> </a:t>
            </a:r>
            <a:r>
              <a:rPr lang="en-GB" dirty="0" err="1"/>
              <a:t>GlobalReconstruction</a:t>
            </a:r>
            <a:r>
              <a:rPr lang="en-GB" dirty="0"/>
              <a:t> </a:t>
            </a:r>
            <a:r>
              <a:rPr lang="fr-FR" dirty="0" smtClean="0"/>
              <a:t>/</a:t>
            </a:r>
            <a:r>
              <a:rPr lang="fr-FR" dirty="0" err="1" smtClean="0"/>
              <a:t>Xxx.h</a:t>
            </a:r>
            <a:endParaRPr lang="fr-FR" dirty="0"/>
          </a:p>
        </p:txBody>
      </p:sp>
      <p:sp>
        <p:nvSpPr>
          <p:cNvPr id="8" name="Légende encadrée 2 7"/>
          <p:cNvSpPr/>
          <p:nvPr/>
        </p:nvSpPr>
        <p:spPr>
          <a:xfrm>
            <a:off x="5381223" y="4590797"/>
            <a:ext cx="2794715" cy="476518"/>
          </a:xfrm>
          <a:prstGeom prst="borderCallout2">
            <a:avLst>
              <a:gd name="adj1" fmla="val 43074"/>
              <a:gd name="adj2" fmla="val -5107"/>
              <a:gd name="adj3" fmla="val -59628"/>
              <a:gd name="adj4" fmla="val -22658"/>
              <a:gd name="adj5" fmla="val -109351"/>
              <a:gd name="adj6" fmla="val -1261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Sources + </a:t>
            </a:r>
            <a:r>
              <a:rPr lang="fr-FR" dirty="0" err="1" smtClean="0"/>
              <a:t>private</a:t>
            </a:r>
            <a:r>
              <a:rPr lang="fr-FR" dirty="0" smtClean="0"/>
              <a:t> headers</a:t>
            </a:r>
            <a:endParaRPr lang="fr-FR" dirty="0"/>
          </a:p>
        </p:txBody>
      </p:sp>
      <p:sp>
        <p:nvSpPr>
          <p:cNvPr id="9" name="Carré corné 8"/>
          <p:cNvSpPr/>
          <p:nvPr/>
        </p:nvSpPr>
        <p:spPr>
          <a:xfrm>
            <a:off x="4812404" y="3454016"/>
            <a:ext cx="3932352" cy="491294"/>
          </a:xfrm>
          <a:prstGeom prst="foldedCorne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dirty="0">
                <a:latin typeface="Courier" charset="0"/>
                <a:ea typeface="Courier" charset="0"/>
                <a:cs typeface="Courier" charset="0"/>
              </a:rPr>
              <a:t>#</a:t>
            </a:r>
            <a:r>
              <a:rPr lang="fr-FR" sz="1400" dirty="0" err="1">
                <a:latin typeface="Courier" charset="0"/>
                <a:ea typeface="Courier" charset="0"/>
                <a:cs typeface="Courier" charset="0"/>
              </a:rPr>
              <a:t>include</a:t>
            </a:r>
            <a:r>
              <a:rPr lang="fr-FR" sz="14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fr-FR" sz="1400" dirty="0" smtClean="0">
                <a:latin typeface="Courier" charset="0"/>
                <a:ea typeface="Courier" charset="0"/>
                <a:cs typeface="Courier" charset="0"/>
              </a:rPr>
              <a:t>"</a:t>
            </a:r>
            <a:r>
              <a:rPr lang="en-GB" sz="1400" dirty="0" err="1" smtClean="0">
                <a:latin typeface="Courier" charset="0"/>
                <a:ea typeface="Courier" charset="0"/>
                <a:cs typeface="Courier" charset="0"/>
              </a:rPr>
              <a:t>GlobalReconstruction</a:t>
            </a:r>
            <a:r>
              <a:rPr lang="fr-FR" sz="1400" dirty="0" smtClean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fr-FR" sz="1400" dirty="0" err="1" smtClean="0">
                <a:latin typeface="Courier" charset="0"/>
                <a:ea typeface="Courier" charset="0"/>
                <a:cs typeface="Courier" charset="0"/>
              </a:rPr>
              <a:t>Xxx.h</a:t>
            </a:r>
            <a:r>
              <a:rPr lang="fr-FR" sz="1400" dirty="0" smtClean="0">
                <a:latin typeface="Courier" charset="0"/>
                <a:ea typeface="Courier" charset="0"/>
                <a:cs typeface="Courier" charset="0"/>
              </a:rPr>
              <a:t>"</a:t>
            </a:r>
            <a:endParaRPr lang="fr-FR" sz="1400" dirty="0">
              <a:latin typeface="Courier" charset="0"/>
              <a:ea typeface="Courier" charset="0"/>
              <a:cs typeface="Courier" charset="0"/>
            </a:endParaRPr>
          </a:p>
        </p:txBody>
      </p:sp>
      <p:cxnSp>
        <p:nvCxnSpPr>
          <p:cNvPr id="13" name="Connecteur droit avec flèche 12"/>
          <p:cNvCxnSpPr>
            <a:stCxn id="7" idx="1"/>
            <a:endCxn id="9" idx="0"/>
          </p:cNvCxnSpPr>
          <p:nvPr/>
        </p:nvCxnSpPr>
        <p:spPr>
          <a:xfrm>
            <a:off x="6778580" y="3097569"/>
            <a:ext cx="0" cy="35644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rré corné 13"/>
          <p:cNvSpPr/>
          <p:nvPr/>
        </p:nvSpPr>
        <p:spPr>
          <a:xfrm>
            <a:off x="4812404" y="5427702"/>
            <a:ext cx="3932352" cy="432282"/>
          </a:xfrm>
          <a:prstGeom prst="foldedCorne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dirty="0">
                <a:latin typeface="Courier" charset="0"/>
                <a:ea typeface="Courier" charset="0"/>
                <a:cs typeface="Courier" charset="0"/>
              </a:rPr>
              <a:t>#</a:t>
            </a:r>
            <a:r>
              <a:rPr lang="fr-FR" sz="1400" dirty="0" err="1" smtClean="0">
                <a:latin typeface="Courier" charset="0"/>
                <a:ea typeface="Courier" charset="0"/>
                <a:cs typeface="Courier" charset="0"/>
              </a:rPr>
              <a:t>include</a:t>
            </a:r>
            <a:r>
              <a:rPr lang="fr-FR" sz="1400" dirty="0" smtClean="0">
                <a:latin typeface="Courier" charset="0"/>
                <a:ea typeface="Courier" charset="0"/>
                <a:cs typeface="Courier" charset="0"/>
              </a:rPr>
              <a:t>  </a:t>
            </a:r>
            <a:r>
              <a:rPr lang="fr-FR" sz="1400" dirty="0">
                <a:latin typeface="Courier" charset="0"/>
                <a:ea typeface="Courier" charset="0"/>
                <a:cs typeface="Courier" charset="0"/>
              </a:rPr>
              <a:t>"</a:t>
            </a:r>
            <a:r>
              <a:rPr lang="fr-FR" sz="1400" dirty="0" err="1" smtClean="0">
                <a:latin typeface="Courier" charset="0"/>
                <a:ea typeface="Courier" charset="0"/>
                <a:cs typeface="Courier" charset="0"/>
              </a:rPr>
              <a:t>Yyy.h</a:t>
            </a:r>
            <a:r>
              <a:rPr lang="fr-FR" sz="1400" dirty="0" smtClean="0">
                <a:latin typeface="Courier" charset="0"/>
                <a:ea typeface="Courier" charset="0"/>
                <a:cs typeface="Courier" charset="0"/>
              </a:rPr>
              <a:t>"</a:t>
            </a:r>
            <a:endParaRPr lang="fr-FR" sz="1400" dirty="0">
              <a:latin typeface="Courier" charset="0"/>
              <a:ea typeface="Courier" charset="0"/>
              <a:cs typeface="Courier" charset="0"/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6778580" y="5071255"/>
            <a:ext cx="0" cy="35644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873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9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Example repo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# Define the library</a:t>
            </a:r>
            <a:br>
              <a:rPr lang="en-GB" noProof="0" dirty="0" smtClean="0"/>
            </a:br>
            <a:r>
              <a:rPr lang="en-GB" sz="1900" noProof="0" dirty="0" err="1" smtClean="0">
                <a:latin typeface="Courier" charset="0"/>
                <a:ea typeface="Courier" charset="0"/>
                <a:cs typeface="Courier" charset="0"/>
              </a:rPr>
              <a:t>add_library</a:t>
            </a:r>
            <a:r>
              <a:rPr lang="en-GB" sz="1900" noProof="0" dirty="0" smtClean="0">
                <a:latin typeface="Courier" charset="0"/>
                <a:ea typeface="Courier" charset="0"/>
                <a:cs typeface="Courier" charset="0"/>
              </a:rPr>
              <a:t>(${LIBRARY_NAME} SHARED ${LIB_SOURCES})</a:t>
            </a:r>
          </a:p>
          <a:p>
            <a:r>
              <a:rPr lang="en-GB" noProof="0" dirty="0" smtClean="0"/>
              <a:t># Link against a bucket </a:t>
            </a:r>
            <a:br>
              <a:rPr lang="en-GB" noProof="0" dirty="0" smtClean="0"/>
            </a:br>
            <a:r>
              <a:rPr lang="en-GB" sz="1900" noProof="0" dirty="0" smtClean="0">
                <a:latin typeface="Courier" charset="0"/>
                <a:ea typeface="Courier" charset="0"/>
                <a:cs typeface="Courier" charset="0"/>
              </a:rPr>
              <a:t>o2_target_link_bucket(TARGET ${LIBRARY_NAME} </a:t>
            </a:r>
            <a:br>
              <a:rPr lang="en-GB" sz="1900" noProof="0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en-GB" sz="1900" noProof="0" dirty="0" smtClean="0">
                <a:latin typeface="Courier" charset="0"/>
                <a:ea typeface="Courier" charset="0"/>
                <a:cs typeface="Courier" charset="0"/>
              </a:rPr>
              <a:t>							BUCKET "</a:t>
            </a:r>
            <a:r>
              <a:rPr lang="en-GB" sz="1900" noProof="0" dirty="0" err="1" smtClean="0">
                <a:latin typeface="Courier" charset="0"/>
                <a:ea typeface="Courier" charset="0"/>
                <a:cs typeface="Courier" charset="0"/>
              </a:rPr>
              <a:t>GlobalTracking_Bucket</a:t>
            </a:r>
            <a:r>
              <a:rPr lang="en-GB" sz="1900" noProof="0" dirty="0" smtClean="0">
                <a:latin typeface="Courier" charset="0"/>
                <a:ea typeface="Courier" charset="0"/>
                <a:cs typeface="Courier" charset="0"/>
              </a:rPr>
              <a:t>")</a:t>
            </a:r>
          </a:p>
          <a:p>
            <a:r>
              <a:rPr lang="en-GB" noProof="0" dirty="0" smtClean="0"/>
              <a:t># Define application </a:t>
            </a:r>
            <a:br>
              <a:rPr lang="en-GB" noProof="0" dirty="0" smtClean="0"/>
            </a:br>
            <a:r>
              <a:rPr lang="en-GB" sz="1900" noProof="0" dirty="0" err="1" smtClean="0">
                <a:latin typeface="Courier" charset="0"/>
                <a:ea typeface="Courier" charset="0"/>
                <a:cs typeface="Courier" charset="0"/>
              </a:rPr>
              <a:t>add_executable</a:t>
            </a:r>
            <a:r>
              <a:rPr lang="en-GB" sz="1900" noProof="0" dirty="0" smtClean="0">
                <a:latin typeface="Courier" charset="0"/>
                <a:ea typeface="Courier" charset="0"/>
                <a:cs typeface="Courier" charset="0"/>
              </a:rPr>
              <a:t>(${APPLICATION_NAME} ${APP_SOURCES})</a:t>
            </a:r>
          </a:p>
          <a:p>
            <a:r>
              <a:rPr lang="en-GB" noProof="0" dirty="0" smtClean="0"/>
              <a:t># Links the application against the bucket </a:t>
            </a:r>
            <a:br>
              <a:rPr lang="en-GB" noProof="0" dirty="0" smtClean="0"/>
            </a:br>
            <a:r>
              <a:rPr lang="en-GB" sz="1700" dirty="0">
                <a:latin typeface="Courier" charset="0"/>
                <a:ea typeface="Courier" charset="0"/>
                <a:cs typeface="Courier" charset="0"/>
              </a:rPr>
              <a:t>o2_target_link_bucket(TARGET ${APPLICATION_NAME} </a:t>
            </a:r>
            <a:r>
              <a:rPr lang="en-GB" sz="1700" dirty="0" smtClean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en-GB" sz="1700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en-GB" sz="1700" dirty="0" smtClean="0">
                <a:latin typeface="Courier" charset="0"/>
                <a:ea typeface="Courier" charset="0"/>
                <a:cs typeface="Courier" charset="0"/>
              </a:rPr>
              <a:t>							BUCKET </a:t>
            </a:r>
            <a:r>
              <a:rPr lang="en-GB" sz="1700" dirty="0">
                <a:latin typeface="Courier" charset="0"/>
                <a:ea typeface="Courier" charset="0"/>
                <a:cs typeface="Courier" charset="0"/>
              </a:rPr>
              <a:t>"</a:t>
            </a:r>
            <a:r>
              <a:rPr lang="en-GB" sz="1700" dirty="0" err="1">
                <a:latin typeface="Courier" charset="0"/>
                <a:ea typeface="Courier" charset="0"/>
                <a:cs typeface="Courier" charset="0"/>
              </a:rPr>
              <a:t>GlobalTracking_Bucket</a:t>
            </a:r>
            <a:r>
              <a:rPr lang="en-GB" sz="1700" dirty="0">
                <a:latin typeface="Courier" charset="0"/>
                <a:ea typeface="Courier" charset="0"/>
                <a:cs typeface="Courier" charset="0"/>
              </a:rPr>
              <a:t>") </a:t>
            </a:r>
            <a:r>
              <a:rPr lang="en-GB" sz="1700" dirty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en-GB" sz="1700" dirty="0">
                <a:latin typeface="Courier" charset="0"/>
                <a:ea typeface="Courier" charset="0"/>
                <a:cs typeface="Courier" charset="0"/>
              </a:rPr>
            </a:br>
            <a:r>
              <a:rPr lang="en-GB" sz="1700" dirty="0" err="1">
                <a:latin typeface="Courier" charset="0"/>
                <a:ea typeface="Courier" charset="0"/>
                <a:cs typeface="Courier" charset="0"/>
              </a:rPr>
              <a:t>target_link_libraries</a:t>
            </a:r>
            <a:r>
              <a:rPr lang="en-GB" sz="1700" dirty="0">
                <a:latin typeface="Courier" charset="0"/>
                <a:ea typeface="Courier" charset="0"/>
                <a:cs typeface="Courier" charset="0"/>
              </a:rPr>
              <a:t>(${APPLICATION_NAME</a:t>
            </a:r>
            <a:r>
              <a:rPr lang="en-GB" sz="1700" dirty="0">
                <a:latin typeface="Courier" charset="0"/>
                <a:ea typeface="Courier" charset="0"/>
                <a:cs typeface="Courier" charset="0"/>
              </a:rPr>
              <a:t>} ${LIBRARY_NAME</a:t>
            </a:r>
            <a:r>
              <a:rPr lang="en-GB" sz="1700" dirty="0" smtClean="0">
                <a:latin typeface="Courier" charset="0"/>
                <a:ea typeface="Courier" charset="0"/>
                <a:cs typeface="Courier" charset="0"/>
              </a:rPr>
              <a:t>})</a:t>
            </a:r>
            <a:endParaRPr lang="en-GB" sz="170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 err="1" smtClean="0"/>
              <a:t>CMakeLists.txt</a:t>
            </a:r>
            <a:r>
              <a:rPr lang="en-GB" noProof="0" dirty="0" smtClean="0"/>
              <a:t> of a sub-module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1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Example repo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noProof="0" dirty="0" smtClean="0"/>
              <a:t>Detectors</a:t>
            </a:r>
          </a:p>
          <a:p>
            <a:pPr lvl="1"/>
            <a:r>
              <a:rPr lang="en-GB" noProof="0" dirty="0" smtClean="0"/>
              <a:t>ITS</a:t>
            </a:r>
          </a:p>
          <a:p>
            <a:pPr lvl="2"/>
            <a:r>
              <a:rPr lang="en-GB" dirty="0"/>
              <a:t>r</a:t>
            </a:r>
            <a:r>
              <a:rPr lang="en-GB" noProof="0" dirty="0" err="1" smtClean="0"/>
              <a:t>econstruction</a:t>
            </a:r>
            <a:endParaRPr lang="en-GB" noProof="0" dirty="0" smtClean="0"/>
          </a:p>
          <a:p>
            <a:pPr lvl="3"/>
            <a:r>
              <a:rPr lang="en-GB" noProof="0" dirty="0" smtClean="0"/>
              <a:t>&lt;same as previous slide&gt;</a:t>
            </a:r>
          </a:p>
          <a:p>
            <a:pPr lvl="2"/>
            <a:r>
              <a:rPr lang="en-GB" dirty="0"/>
              <a:t>s</a:t>
            </a:r>
            <a:r>
              <a:rPr lang="en-GB" noProof="0" dirty="0" err="1" smtClean="0"/>
              <a:t>imulation</a:t>
            </a:r>
            <a:endParaRPr lang="en-GB" noProof="0" dirty="0" smtClean="0"/>
          </a:p>
          <a:p>
            <a:pPr lvl="3"/>
            <a:r>
              <a:rPr lang="en-GB" noProof="0" dirty="0" smtClean="0"/>
              <a:t>&lt;same as previous slide&gt;</a:t>
            </a:r>
          </a:p>
          <a:p>
            <a:pPr lvl="2"/>
            <a:r>
              <a:rPr lang="en-GB" dirty="0"/>
              <a:t>b</a:t>
            </a:r>
            <a:r>
              <a:rPr lang="en-GB" noProof="0" dirty="0" err="1" smtClean="0"/>
              <a:t>ase</a:t>
            </a:r>
            <a:endParaRPr lang="en-GB" noProof="0" dirty="0" smtClean="0"/>
          </a:p>
          <a:p>
            <a:pPr lvl="3"/>
            <a:r>
              <a:rPr lang="en-GB" noProof="0" dirty="0" smtClean="0"/>
              <a:t>&lt;same as previous slide&gt;</a:t>
            </a:r>
          </a:p>
          <a:p>
            <a:pPr lvl="1"/>
            <a:r>
              <a:rPr lang="en-GB" noProof="0" dirty="0" smtClean="0"/>
              <a:t>TPC</a:t>
            </a:r>
          </a:p>
          <a:p>
            <a:pPr lvl="2"/>
            <a:r>
              <a:rPr lang="en-GB" dirty="0"/>
              <a:t>r</a:t>
            </a:r>
            <a:r>
              <a:rPr lang="en-GB" noProof="0" dirty="0" err="1" smtClean="0"/>
              <a:t>econstruction</a:t>
            </a:r>
            <a:endParaRPr lang="en-GB" noProof="0" dirty="0" smtClean="0"/>
          </a:p>
          <a:p>
            <a:pPr lvl="3"/>
            <a:r>
              <a:rPr lang="en-GB" noProof="0" dirty="0" smtClean="0"/>
              <a:t>More sub-folders</a:t>
            </a:r>
            <a:r>
              <a:rPr lang="is-IS" noProof="0" dirty="0" smtClean="0"/>
              <a:t>…</a:t>
            </a:r>
            <a:endParaRPr lang="en-GB" noProof="0" dirty="0" smtClean="0"/>
          </a:p>
          <a:p>
            <a:pPr lvl="2"/>
            <a:r>
              <a:rPr lang="en-GB" dirty="0"/>
              <a:t>s</a:t>
            </a:r>
            <a:r>
              <a:rPr lang="en-GB" noProof="0" dirty="0" err="1" smtClean="0"/>
              <a:t>imulation</a:t>
            </a:r>
            <a:endParaRPr lang="en-GB" noProof="0" dirty="0" smtClean="0"/>
          </a:p>
          <a:p>
            <a:pPr lvl="3"/>
            <a:r>
              <a:rPr lang="en-GB" noProof="0" dirty="0" smtClean="0"/>
              <a:t>&lt;same as previous slide&gt;</a:t>
            </a:r>
            <a:endParaRPr lang="en-GB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Structure </a:t>
            </a:r>
            <a:r>
              <a:rPr lang="en-GB" noProof="0" dirty="0" smtClean="0"/>
              <a:t>details (detectors based sub-modules)</a:t>
            </a:r>
          </a:p>
          <a:p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8" name="Légende encadrée 2 7"/>
          <p:cNvSpPr/>
          <p:nvPr/>
        </p:nvSpPr>
        <p:spPr>
          <a:xfrm>
            <a:off x="6012287" y="3540851"/>
            <a:ext cx="2794715" cy="476518"/>
          </a:xfrm>
          <a:prstGeom prst="borderCallout2">
            <a:avLst>
              <a:gd name="adj1" fmla="val 37669"/>
              <a:gd name="adj2" fmla="val -8333"/>
              <a:gd name="adj3" fmla="val 40372"/>
              <a:gd name="adj4" fmla="val -16667"/>
              <a:gd name="adj5" fmla="val -152594"/>
              <a:gd name="adj6" fmla="val -380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Each</a:t>
            </a:r>
            <a:r>
              <a:rPr lang="fr-FR" dirty="0" smtClean="0"/>
              <a:t> one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sub</a:t>
            </a:r>
            <a:r>
              <a:rPr lang="fr-FR" dirty="0" smtClean="0"/>
              <a:t>-module</a:t>
            </a:r>
            <a:endParaRPr lang="fr-FR" dirty="0"/>
          </a:p>
        </p:txBody>
      </p:sp>
      <p:cxnSp>
        <p:nvCxnSpPr>
          <p:cNvPr id="15" name="Connecteur droit 14"/>
          <p:cNvCxnSpPr/>
          <p:nvPr/>
        </p:nvCxnSpPr>
        <p:spPr>
          <a:xfrm flipH="1">
            <a:off x="5003379" y="3779110"/>
            <a:ext cx="521659" cy="238259"/>
          </a:xfrm>
          <a:prstGeom prst="lin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1" name="Connecteur droit 20"/>
          <p:cNvCxnSpPr/>
          <p:nvPr/>
        </p:nvCxnSpPr>
        <p:spPr>
          <a:xfrm flipH="1" flipV="1">
            <a:off x="5003379" y="3399802"/>
            <a:ext cx="521659" cy="342677"/>
          </a:xfrm>
          <a:prstGeom prst="lin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Connecteur droit 23"/>
          <p:cNvCxnSpPr/>
          <p:nvPr/>
        </p:nvCxnSpPr>
        <p:spPr>
          <a:xfrm flipH="1">
            <a:off x="5003379" y="3779111"/>
            <a:ext cx="521659" cy="1823199"/>
          </a:xfrm>
          <a:prstGeom prst="lin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Connecteur droit 13"/>
          <p:cNvCxnSpPr/>
          <p:nvPr/>
        </p:nvCxnSpPr>
        <p:spPr>
          <a:xfrm flipH="1">
            <a:off x="4262907" y="3779109"/>
            <a:ext cx="1244927" cy="1114863"/>
          </a:xfrm>
          <a:prstGeom prst="lin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68662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Extra notes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Extracted modules in AliceO2 group follow the same principles and in particular</a:t>
            </a:r>
          </a:p>
          <a:p>
            <a:pPr lvl="1"/>
            <a:r>
              <a:rPr lang="en-GB" noProof="0" dirty="0" smtClean="0"/>
              <a:t>Coding guidelines</a:t>
            </a:r>
          </a:p>
          <a:p>
            <a:pPr lvl="1"/>
            <a:r>
              <a:rPr lang="en-GB" noProof="0" dirty="0" smtClean="0"/>
              <a:t>General structure</a:t>
            </a:r>
          </a:p>
          <a:p>
            <a:pPr lvl="1"/>
            <a:r>
              <a:rPr lang="en-GB" noProof="0" dirty="0" smtClean="0"/>
              <a:t>1 lib per sub-module</a:t>
            </a:r>
          </a:p>
          <a:p>
            <a:r>
              <a:rPr lang="en-GB" noProof="0" dirty="0" smtClean="0"/>
              <a:t>Need scripts to create new modules and submodules</a:t>
            </a:r>
          </a:p>
          <a:p>
            <a:r>
              <a:rPr lang="en-GB" noProof="0" dirty="0" smtClean="0"/>
              <a:t>Global definitions in O2Utils.cmake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99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Reorganize AliceO2</a:t>
            </a:r>
            <a:endParaRPr lang="en-GB" dirty="0"/>
          </a:p>
          <a:p>
            <a:pPr lvl="1"/>
            <a:r>
              <a:rPr lang="en-GB" dirty="0" smtClean="0"/>
              <a:t>Add directories such as Tutorial</a:t>
            </a:r>
            <a:r>
              <a:rPr lang="en-GB" dirty="0"/>
              <a:t>, </a:t>
            </a:r>
            <a:r>
              <a:rPr lang="en-GB" dirty="0" smtClean="0"/>
              <a:t>Topologies, </a:t>
            </a:r>
            <a:r>
              <a:rPr lang="is-IS" dirty="0" smtClean="0"/>
              <a:t>…</a:t>
            </a:r>
            <a:endParaRPr lang="en-GB" dirty="0" smtClean="0"/>
          </a:p>
          <a:p>
            <a:pPr lvl="1"/>
            <a:r>
              <a:rPr lang="en-GB" dirty="0" smtClean="0"/>
              <a:t>Regroup and split</a:t>
            </a:r>
          </a:p>
          <a:p>
            <a:pPr lvl="1"/>
            <a:r>
              <a:rPr lang="en-GB" dirty="0" smtClean="0"/>
              <a:t>Rename</a:t>
            </a:r>
          </a:p>
          <a:p>
            <a:r>
              <a:rPr lang="en-GB" dirty="0" smtClean="0"/>
              <a:t>Apply dependencies principles to AliceO2</a:t>
            </a:r>
          </a:p>
          <a:p>
            <a:pPr lvl="1"/>
            <a:r>
              <a:rPr lang="en-GB" dirty="0" smtClean="0"/>
              <a:t>Modify </a:t>
            </a:r>
            <a:r>
              <a:rPr lang="en-GB" dirty="0" err="1" smtClean="0"/>
              <a:t>CMakeLists.txt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Add examples for documentation and tests</a:t>
            </a:r>
          </a:p>
          <a:p>
            <a:r>
              <a:rPr lang="en-GB" dirty="0"/>
              <a:t>Boiler code -&gt; </a:t>
            </a:r>
            <a:r>
              <a:rPr lang="en-GB" dirty="0" smtClean="0"/>
              <a:t>remove/extract</a:t>
            </a:r>
          </a:p>
          <a:p>
            <a:r>
              <a:rPr lang="en-GB" dirty="0" smtClean="0"/>
              <a:t>Write scripts / template to generate new modules</a:t>
            </a:r>
            <a:endParaRPr lang="en-GB" dirty="0"/>
          </a:p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87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Feedback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Time for questions and feedback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4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Introduction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Today’s presentation goals </a:t>
            </a:r>
            <a:endParaRPr lang="en-GB" noProof="0" dirty="0" smtClean="0"/>
          </a:p>
          <a:p>
            <a:pPr lvl="1"/>
            <a:r>
              <a:rPr lang="en-GB" noProof="0" dirty="0" smtClean="0"/>
              <a:t>Present our proposal</a:t>
            </a:r>
          </a:p>
          <a:p>
            <a:pPr lvl="1"/>
            <a:r>
              <a:rPr lang="en-GB" noProof="0" dirty="0" smtClean="0"/>
              <a:t>Get feedback before implementing it in a branch</a:t>
            </a:r>
            <a:endParaRPr lang="en-GB" noProof="0" dirty="0" smtClean="0"/>
          </a:p>
          <a:p>
            <a:endParaRPr lang="en-GB" noProof="0" dirty="0" smtClean="0"/>
          </a:p>
          <a:p>
            <a:r>
              <a:rPr lang="en-GB" noProof="0" dirty="0" smtClean="0"/>
              <a:t>In most cases, no « right » or « wrong »</a:t>
            </a:r>
          </a:p>
          <a:p>
            <a:pPr lvl="1"/>
            <a:r>
              <a:rPr lang="en-GB" noProof="0" dirty="0" smtClean="0"/>
              <a:t>Question of taste, experience, </a:t>
            </a:r>
            <a:r>
              <a:rPr lang="en-GB" noProof="0" dirty="0" err="1" smtClean="0"/>
              <a:t>etc</a:t>
            </a:r>
            <a:r>
              <a:rPr lang="en-GB" noProof="0" dirty="0" smtClean="0"/>
              <a:t>…</a:t>
            </a:r>
          </a:p>
          <a:p>
            <a:pPr lvl="1"/>
            <a:r>
              <a:rPr lang="en-GB" noProof="0" dirty="0" smtClean="0"/>
              <a:t>Consensus</a:t>
            </a:r>
          </a:p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88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Principles (1)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noProof="0" dirty="0" smtClean="0"/>
              <a:t>A module is a set of code closely related and sharing an interface that can result in one or more libraries.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We f</a:t>
            </a:r>
            <a:r>
              <a:rPr lang="en-GB" noProof="0" dirty="0" err="1" smtClean="0"/>
              <a:t>avour</a:t>
            </a:r>
            <a:r>
              <a:rPr lang="en-GB" noProof="0" dirty="0" smtClean="0"/>
              <a:t> extracting large common modules</a:t>
            </a:r>
            <a:r>
              <a:rPr lang="en-GB" b="1" noProof="0" dirty="0" smtClean="0"/>
              <a:t> </a:t>
            </a:r>
            <a:r>
              <a:rPr lang="en-GB" noProof="0" dirty="0" smtClean="0"/>
              <a:t>to their own repositories. </a:t>
            </a:r>
          </a:p>
          <a:p>
            <a:pPr marL="514350" indent="-514350">
              <a:buFont typeface="+mj-lt"/>
              <a:buAutoNum type="arabicPeriod"/>
            </a:pPr>
            <a:r>
              <a:rPr lang="en-GB" noProof="0" dirty="0" smtClean="0"/>
              <a:t>AliceO2 is a thin repo containing</a:t>
            </a:r>
          </a:p>
          <a:p>
            <a:pPr lvl="1"/>
            <a:r>
              <a:rPr lang="en-GB" noProof="0" dirty="0" smtClean="0"/>
              <a:t>Detector specific code </a:t>
            </a:r>
          </a:p>
          <a:p>
            <a:pPr lvl="1"/>
            <a:r>
              <a:rPr lang="en-GB" noProof="0" dirty="0" smtClean="0"/>
              <a:t>Commonalities</a:t>
            </a:r>
          </a:p>
          <a:p>
            <a:pPr lvl="1"/>
            <a:r>
              <a:rPr lang="en-GB" noProof="0" dirty="0" smtClean="0"/>
              <a:t>Global algorithms</a:t>
            </a:r>
          </a:p>
          <a:p>
            <a:pPr marL="514350" indent="-514350">
              <a:buFont typeface="+mj-lt"/>
              <a:buAutoNum type="arabicPeriod"/>
            </a:pPr>
            <a:r>
              <a:rPr lang="en-GB" noProof="0" dirty="0" smtClean="0"/>
              <a:t>The AliceO2 repo has a mixture of « per detector » and « per function » sub-modules with corresponding sub-structure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 smtClean="0"/>
              <a:t>(order conveys no information)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4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Principles (2)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GB" dirty="0"/>
              <a:t>Dependencies are defined centrally as buckets </a:t>
            </a:r>
            <a:r>
              <a:rPr lang="en-GB" dirty="0" smtClean="0"/>
              <a:t>.</a:t>
            </a:r>
            <a:endParaRPr lang="en-GB" dirty="0"/>
          </a:p>
          <a:p>
            <a:pPr marL="514350" indent="-514350">
              <a:buFont typeface="+mj-lt"/>
              <a:buAutoNum type="arabicPeriod" startAt="5"/>
            </a:pPr>
            <a:r>
              <a:rPr lang="en-GB" dirty="0"/>
              <a:t>Each sub-module generates a single library linked against the dependencies defined in a single </a:t>
            </a:r>
            <a:r>
              <a:rPr lang="en-GB" dirty="0" smtClean="0"/>
              <a:t>bucket.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GB" dirty="0" smtClean="0"/>
              <a:t>Sub-modules’ executable(s) link against the same bucket as the library and the library itself.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GB" dirty="0"/>
              <a:t>Horizontal dependencies are in general </a:t>
            </a:r>
            <a:r>
              <a:rPr lang="en-GB" dirty="0" smtClean="0"/>
              <a:t>forbidden</a:t>
            </a:r>
            <a:br>
              <a:rPr lang="en-GB" dirty="0" smtClean="0"/>
            </a:br>
            <a:r>
              <a:rPr lang="en-GB" dirty="0" smtClean="0"/>
              <a:t>(between sub-modules at the same level)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GB" dirty="0" smtClean="0"/>
              <a:t>Naming : camel-case</a:t>
            </a:r>
          </a:p>
          <a:p>
            <a:pPr marL="914400" lvl="1" indent="-514350"/>
            <a:r>
              <a:rPr lang="en-GB" dirty="0" smtClean="0"/>
              <a:t>What </a:t>
            </a:r>
            <a:r>
              <a:rPr lang="en-GB" dirty="0"/>
              <a:t>is repeated / structural starts with a lower case </a:t>
            </a:r>
            <a:r>
              <a:rPr lang="en-GB" dirty="0" smtClean="0"/>
              <a:t>letter (e.g. </a:t>
            </a:r>
            <a:r>
              <a:rPr lang="en-GB" dirty="0" err="1" smtClean="0"/>
              <a:t>src</a:t>
            </a:r>
            <a:r>
              <a:rPr lang="en-GB" dirty="0" smtClean="0"/>
              <a:t>, include, test)</a:t>
            </a:r>
            <a:endParaRPr lang="en-GB" dirty="0"/>
          </a:p>
          <a:p>
            <a:pPr marL="914400" lvl="1" indent="-514350"/>
            <a:r>
              <a:rPr lang="en-GB" dirty="0"/>
              <a:t>The rest (labels, unique names) start with an upper case </a:t>
            </a:r>
            <a:r>
              <a:rPr lang="en-GB" dirty="0" smtClean="0"/>
              <a:t>letter (e.g. Common, Detectors)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(order conveys no information)</a:t>
            </a:r>
          </a:p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84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Example repo 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AliceO2</a:t>
            </a:r>
          </a:p>
          <a:p>
            <a:pPr lvl="1"/>
            <a:r>
              <a:rPr lang="en-GB" noProof="0" dirty="0" err="1" smtClean="0"/>
              <a:t>cmake</a:t>
            </a:r>
            <a:endParaRPr lang="en-GB" noProof="0" dirty="0" smtClean="0"/>
          </a:p>
          <a:p>
            <a:pPr lvl="2"/>
            <a:r>
              <a:rPr lang="en-GB" noProof="0" dirty="0" smtClean="0"/>
              <a:t>O2Dependencies.cmake</a:t>
            </a:r>
          </a:p>
          <a:p>
            <a:pPr lvl="2"/>
            <a:r>
              <a:rPr lang="en-GB" noProof="0" dirty="0" smtClean="0"/>
              <a:t>O2Utils.cmake</a:t>
            </a:r>
          </a:p>
          <a:p>
            <a:pPr lvl="1"/>
            <a:r>
              <a:rPr lang="en-GB" noProof="0" dirty="0" smtClean="0"/>
              <a:t>Common</a:t>
            </a:r>
          </a:p>
          <a:p>
            <a:pPr lvl="1"/>
            <a:r>
              <a:rPr lang="en-GB" noProof="0" dirty="0" err="1" smtClean="0"/>
              <a:t>DataFormats</a:t>
            </a:r>
            <a:endParaRPr lang="en-GB" noProof="0" dirty="0" smtClean="0"/>
          </a:p>
          <a:p>
            <a:pPr lvl="1"/>
            <a:r>
              <a:rPr lang="en-GB" noProof="0" dirty="0" smtClean="0"/>
              <a:t>Detectors</a:t>
            </a:r>
          </a:p>
          <a:p>
            <a:pPr lvl="1"/>
            <a:r>
              <a:rPr lang="en-GB" noProof="0" dirty="0" err="1" smtClean="0"/>
              <a:t>GlobalReconstruction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CMakeLists.txt</a:t>
            </a:r>
            <a:endParaRPr lang="en-GB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 smtClean="0"/>
              <a:t>Repo organisation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5" name="Légende encadrée 2 54"/>
          <p:cNvSpPr/>
          <p:nvPr/>
        </p:nvSpPr>
        <p:spPr>
          <a:xfrm>
            <a:off x="6040191" y="1545465"/>
            <a:ext cx="2163651" cy="61881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93136"/>
              <a:gd name="adj6" fmla="val -606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Dependencies</a:t>
            </a:r>
            <a:r>
              <a:rPr lang="fr-FR" dirty="0" smtClean="0"/>
              <a:t> and </a:t>
            </a:r>
            <a:r>
              <a:rPr lang="fr-FR" dirty="0" err="1" smtClean="0"/>
              <a:t>Buckets</a:t>
            </a:r>
            <a:r>
              <a:rPr lang="fr-FR" dirty="0" smtClean="0"/>
              <a:t> </a:t>
            </a:r>
            <a:r>
              <a:rPr lang="fr-FR" dirty="0" err="1" smtClean="0"/>
              <a:t>definition</a:t>
            </a:r>
            <a:endParaRPr lang="fr-FR" dirty="0"/>
          </a:p>
        </p:txBody>
      </p:sp>
      <p:sp>
        <p:nvSpPr>
          <p:cNvPr id="56" name="Légende encadrée 2 55"/>
          <p:cNvSpPr/>
          <p:nvPr/>
        </p:nvSpPr>
        <p:spPr>
          <a:xfrm>
            <a:off x="6040190" y="2392391"/>
            <a:ext cx="2163651" cy="637603"/>
          </a:xfrm>
          <a:prstGeom prst="borderCallout2">
            <a:avLst>
              <a:gd name="adj1" fmla="val 63188"/>
              <a:gd name="adj2" fmla="val -8333"/>
              <a:gd name="adj3" fmla="val 63188"/>
              <a:gd name="adj4" fmla="val -17262"/>
              <a:gd name="adj5" fmla="val 132753"/>
              <a:gd name="adj6" fmla="val -1135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Macro and </a:t>
            </a:r>
            <a:r>
              <a:rPr lang="fr-FR" dirty="0" err="1" smtClean="0"/>
              <a:t>functions</a:t>
            </a:r>
            <a:r>
              <a:rPr lang="fr-FR" dirty="0" smtClean="0"/>
              <a:t> </a:t>
            </a:r>
            <a:r>
              <a:rPr lang="fr-FR" dirty="0" err="1" smtClean="0"/>
              <a:t>definitions</a:t>
            </a:r>
            <a:endParaRPr lang="fr-FR" dirty="0"/>
          </a:p>
        </p:txBody>
      </p:sp>
      <p:sp>
        <p:nvSpPr>
          <p:cNvPr id="57" name="ZoneTexte 56"/>
          <p:cNvSpPr txBox="1"/>
          <p:nvPr/>
        </p:nvSpPr>
        <p:spPr>
          <a:xfrm>
            <a:off x="2621637" y="6126163"/>
            <a:ext cx="6522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https://</a:t>
            </a:r>
            <a:r>
              <a:rPr lang="fr-FR" dirty="0" err="1"/>
              <a:t>github.com</a:t>
            </a:r>
            <a:r>
              <a:rPr lang="fr-FR" dirty="0"/>
              <a:t>/Barthelemy/o2-repo-org-test/</a:t>
            </a:r>
            <a:r>
              <a:rPr lang="fr-FR" dirty="0" err="1"/>
              <a:t>tree</a:t>
            </a:r>
            <a:r>
              <a:rPr lang="fr-FR" dirty="0"/>
              <a:t>/</a:t>
            </a:r>
            <a:r>
              <a:rPr lang="fr-FR" b="1" dirty="0" err="1"/>
              <a:t>cmake-barth</a:t>
            </a:r>
            <a:endParaRPr lang="fr-FR" b="1" dirty="0"/>
          </a:p>
        </p:txBody>
      </p:sp>
      <p:sp>
        <p:nvSpPr>
          <p:cNvPr id="58" name="Légende encadrée 2 57"/>
          <p:cNvSpPr/>
          <p:nvPr/>
        </p:nvSpPr>
        <p:spPr>
          <a:xfrm>
            <a:off x="6040190" y="5341152"/>
            <a:ext cx="2163651" cy="67377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2708"/>
              <a:gd name="adj6" fmla="val -1198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Project </a:t>
            </a:r>
            <a:r>
              <a:rPr lang="fr-FR" dirty="0" err="1" smtClean="0"/>
              <a:t>definition</a:t>
            </a:r>
            <a:r>
              <a:rPr lang="fr-FR" dirty="0" smtClean="0"/>
              <a:t> (</a:t>
            </a:r>
            <a:r>
              <a:rPr lang="fr-FR" dirty="0" err="1" smtClean="0"/>
              <a:t>only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1" name="Légende encadrée 2 10"/>
          <p:cNvSpPr/>
          <p:nvPr/>
        </p:nvSpPr>
        <p:spPr>
          <a:xfrm>
            <a:off x="6040190" y="4646803"/>
            <a:ext cx="2163651" cy="46623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28864"/>
              <a:gd name="adj6" fmla="val -728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Functionality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endParaRPr lang="fr-FR" dirty="0"/>
          </a:p>
        </p:txBody>
      </p:sp>
      <p:sp>
        <p:nvSpPr>
          <p:cNvPr id="16" name="Légende encadrée 2 15"/>
          <p:cNvSpPr/>
          <p:nvPr/>
        </p:nvSpPr>
        <p:spPr>
          <a:xfrm>
            <a:off x="6053069" y="3258105"/>
            <a:ext cx="2163651" cy="46623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8479"/>
              <a:gd name="adj6" fmla="val -1526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Commonalities</a:t>
            </a:r>
            <a:endParaRPr lang="fr-FR" dirty="0"/>
          </a:p>
        </p:txBody>
      </p:sp>
      <p:sp>
        <p:nvSpPr>
          <p:cNvPr id="18" name="Légende encadrée 2 17"/>
          <p:cNvSpPr/>
          <p:nvPr/>
        </p:nvSpPr>
        <p:spPr>
          <a:xfrm>
            <a:off x="6053069" y="3952454"/>
            <a:ext cx="2163651" cy="46623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75823"/>
              <a:gd name="adj6" fmla="val -1508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Detectors </a:t>
            </a:r>
            <a:r>
              <a:rPr lang="fr-FR" dirty="0" err="1" smtClean="0"/>
              <a:t>specific</a:t>
            </a:r>
            <a:endParaRPr lang="fr-FR" dirty="0"/>
          </a:p>
        </p:txBody>
      </p:sp>
      <p:cxnSp>
        <p:nvCxnSpPr>
          <p:cNvPr id="21" name="Connecteur droit 20"/>
          <p:cNvCxnSpPr/>
          <p:nvPr/>
        </p:nvCxnSpPr>
        <p:spPr>
          <a:xfrm flipH="1" flipV="1">
            <a:off x="3232598" y="4185635"/>
            <a:ext cx="850005" cy="233057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Connecteur droit 24"/>
          <p:cNvCxnSpPr/>
          <p:nvPr/>
        </p:nvCxnSpPr>
        <p:spPr>
          <a:xfrm flipH="1">
            <a:off x="3232598" y="3567448"/>
            <a:ext cx="850005" cy="618187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62212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8" grpId="0" animBg="1"/>
      <p:bldP spid="11" grpId="0" animBg="1"/>
      <p:bldP spid="16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O2Dependencies.cmake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GB" noProof="0" dirty="0" smtClean="0"/>
              <a:t># Packages 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GB" sz="2000" noProof="0" dirty="0" err="1" smtClean="0">
                <a:latin typeface="Courier" charset="0"/>
                <a:ea typeface="Courier" charset="0"/>
                <a:cs typeface="Courier" charset="0"/>
              </a:rPr>
              <a:t>find_package</a:t>
            </a:r>
            <a:r>
              <a:rPr lang="en-GB" sz="2000" noProof="0" dirty="0" smtClean="0">
                <a:latin typeface="Courier" charset="0"/>
                <a:ea typeface="Courier" charset="0"/>
                <a:cs typeface="Courier" charset="0"/>
              </a:rPr>
              <a:t>(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GB" sz="2000" noProof="0" dirty="0" smtClean="0">
                <a:latin typeface="Courier" charset="0"/>
                <a:ea typeface="Courier" charset="0"/>
                <a:cs typeface="Courier" charset="0"/>
              </a:rPr>
              <a:t>		Boost 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GB" sz="2000" noProof="0" dirty="0" smtClean="0">
                <a:latin typeface="Courier" charset="0"/>
                <a:ea typeface="Courier" charset="0"/>
                <a:cs typeface="Courier" charset="0"/>
              </a:rPr>
              <a:t>	COMPONENTS 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GB" sz="2000" noProof="0" dirty="0" smtClean="0">
                <a:latin typeface="Courier" charset="0"/>
                <a:ea typeface="Courier" charset="0"/>
                <a:cs typeface="Courier" charset="0"/>
              </a:rPr>
              <a:t>		</a:t>
            </a:r>
            <a:r>
              <a:rPr lang="en-GB" sz="2000" noProof="0" dirty="0" err="1" smtClean="0">
                <a:latin typeface="Courier" charset="0"/>
                <a:ea typeface="Courier" charset="0"/>
                <a:cs typeface="Courier" charset="0"/>
              </a:rPr>
              <a:t>unit_test_framework</a:t>
            </a:r>
            <a:r>
              <a:rPr lang="en-GB" sz="2000" noProof="0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sz="2000" noProof="0" dirty="0" err="1" smtClean="0">
                <a:latin typeface="Courier" charset="0"/>
                <a:ea typeface="Courier" charset="0"/>
                <a:cs typeface="Courier" charset="0"/>
              </a:rPr>
              <a:t>program_options</a:t>
            </a:r>
            <a:r>
              <a:rPr lang="en-GB" sz="2000" noProof="0" dirty="0" smtClean="0">
                <a:latin typeface="Courier" charset="0"/>
                <a:ea typeface="Courier" charset="0"/>
                <a:cs typeface="Courier" charset="0"/>
              </a:rPr>
              <a:t> 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GB" sz="2000" noProof="0" dirty="0" smtClean="0">
                <a:latin typeface="Courier" charset="0"/>
                <a:ea typeface="Courier" charset="0"/>
                <a:cs typeface="Courier" charset="0"/>
              </a:rPr>
              <a:t>	REQUIRED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GB" sz="2000" noProof="0" dirty="0" smtClean="0">
                <a:latin typeface="Courier" charset="0"/>
                <a:ea typeface="Courier" charset="0"/>
                <a:cs typeface="Courier" charset="0"/>
              </a:rPr>
              <a:t>) 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GB" sz="2000" noProof="0" dirty="0" err="1" smtClean="0">
                <a:latin typeface="Courier" charset="0"/>
                <a:ea typeface="Courier" charset="0"/>
                <a:cs typeface="Courier" charset="0"/>
              </a:rPr>
              <a:t>include_directories</a:t>
            </a:r>
            <a:r>
              <a:rPr lang="en-GB" sz="2000" noProof="0" dirty="0" smtClean="0">
                <a:latin typeface="Courier" charset="0"/>
                <a:ea typeface="Courier" charset="0"/>
                <a:cs typeface="Courier" charset="0"/>
              </a:rPr>
              <a:t>( ${</a:t>
            </a:r>
            <a:r>
              <a:rPr lang="en-GB" sz="2000" noProof="0" dirty="0" err="1" smtClean="0">
                <a:latin typeface="Courier" charset="0"/>
                <a:ea typeface="Courier" charset="0"/>
                <a:cs typeface="Courier" charset="0"/>
              </a:rPr>
              <a:t>Boost_INCLUDE_DIRS</a:t>
            </a:r>
            <a:r>
              <a:rPr lang="en-GB" sz="2000" noProof="0" dirty="0" smtClean="0">
                <a:latin typeface="Courier" charset="0"/>
                <a:ea typeface="Courier" charset="0"/>
                <a:cs typeface="Courier" charset="0"/>
              </a:rPr>
              <a:t>} )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endParaRPr lang="en-GB" noProof="0" dirty="0" smtClean="0"/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GB" noProof="0" dirty="0" smtClean="0"/>
              <a:t># Buckets definition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GB" sz="2000" noProof="0" dirty="0" smtClean="0">
                <a:latin typeface="Courier" charset="0"/>
                <a:ea typeface="Courier" charset="0"/>
                <a:cs typeface="Courier" charset="0"/>
              </a:rPr>
              <a:t>o2_define_bucket( 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GB" sz="2000" noProof="0" dirty="0" smtClean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n-GB" sz="2100" noProof="0" dirty="0" smtClean="0">
                <a:latin typeface="Courier" charset="0"/>
                <a:ea typeface="Courier" charset="0"/>
                <a:cs typeface="Courier" charset="0"/>
              </a:rPr>
              <a:t>NAME 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GB" sz="2100" noProof="0" dirty="0" smtClean="0">
                <a:latin typeface="Courier" charset="0"/>
                <a:ea typeface="Courier" charset="0"/>
                <a:cs typeface="Courier" charset="0"/>
              </a:rPr>
              <a:t>		</a:t>
            </a:r>
            <a:r>
              <a:rPr lang="en-GB" sz="2100" noProof="0" dirty="0" err="1" smtClean="0">
                <a:latin typeface="Courier" charset="0"/>
                <a:ea typeface="Courier" charset="0"/>
                <a:cs typeface="Courier" charset="0"/>
              </a:rPr>
              <a:t>GlobalTracking_Bucket</a:t>
            </a:r>
            <a:endParaRPr lang="en-GB" sz="2100" noProof="0" dirty="0" smtClean="0">
              <a:latin typeface="Courier" charset="0"/>
              <a:ea typeface="Courier" charset="0"/>
              <a:cs typeface="Courier" charset="0"/>
            </a:endParaRP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GB" sz="2100" noProof="0" dirty="0" smtClean="0">
                <a:latin typeface="Courier" charset="0"/>
                <a:ea typeface="Courier" charset="0"/>
                <a:cs typeface="Courier" charset="0"/>
              </a:rPr>
              <a:t>	DEPENDENCIES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GB" sz="2100" noProof="0" dirty="0" smtClean="0">
                <a:latin typeface="Courier" charset="0"/>
                <a:ea typeface="Courier" charset="0"/>
                <a:cs typeface="Courier" charset="0"/>
              </a:rPr>
              <a:t>		Common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GB" sz="2000" noProof="0" dirty="0" smtClean="0">
                <a:latin typeface="Courier" charset="0"/>
                <a:ea typeface="Courier" charset="0"/>
                <a:cs typeface="Courier" charset="0"/>
              </a:rPr>
              <a:t>		${</a:t>
            </a:r>
            <a:r>
              <a:rPr lang="en-GB" sz="2000" noProof="0" dirty="0" err="1" smtClean="0">
                <a:latin typeface="Courier" charset="0"/>
                <a:ea typeface="Courier" charset="0"/>
                <a:cs typeface="Courier" charset="0"/>
              </a:rPr>
              <a:t>Boost_PROGRAM_OPTIONS_LIBRARY</a:t>
            </a:r>
            <a:r>
              <a:rPr lang="en-GB" sz="2000" noProof="0" dirty="0" smtClean="0">
                <a:latin typeface="Courier" charset="0"/>
                <a:ea typeface="Courier" charset="0"/>
                <a:cs typeface="Courier" charset="0"/>
              </a:rPr>
              <a:t>} </a:t>
            </a:r>
          </a:p>
          <a:p>
            <a:pPr marL="0" lvl="0" indent="0" defTabSz="914400" fontAlgn="auto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GB" sz="2000" noProof="0" dirty="0" smtClean="0">
                <a:latin typeface="Courier" charset="0"/>
                <a:ea typeface="Courier" charset="0"/>
                <a:cs typeface="Courier" charset="0"/>
              </a:rPr>
              <a:t>)</a:t>
            </a:r>
            <a:endParaRPr lang="en-GB" sz="2800" noProof="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03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O2Utils.cmake	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macro(o2_define_bucket)</a:t>
            </a:r>
          </a:p>
          <a:p>
            <a:pPr lvl="1"/>
            <a:r>
              <a:rPr lang="en-GB" noProof="0" dirty="0" smtClean="0"/>
              <a:t>Used in O2Dependencies</a:t>
            </a:r>
          </a:p>
          <a:p>
            <a:r>
              <a:rPr lang="en-GB" noProof="0" dirty="0" smtClean="0"/>
              <a:t>macro(o2_target_link_bucket)</a:t>
            </a:r>
          </a:p>
          <a:p>
            <a:pPr lvl="1"/>
            <a:r>
              <a:rPr lang="en-GB" noProof="0" dirty="0" smtClean="0"/>
              <a:t>Used in users’ code, same as </a:t>
            </a:r>
            <a:r>
              <a:rPr lang="en-GB" noProof="0" dirty="0" err="1" smtClean="0"/>
              <a:t>target_link_library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474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Example repo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noProof="0" dirty="0" err="1" smtClean="0"/>
              <a:t>GlobalReconstruction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cmake</a:t>
            </a:r>
            <a:endParaRPr lang="en-GB" noProof="0" dirty="0" smtClean="0"/>
          </a:p>
          <a:p>
            <a:pPr lvl="1"/>
            <a:r>
              <a:rPr lang="en-GB" noProof="0" dirty="0" smtClean="0"/>
              <a:t>doc</a:t>
            </a:r>
          </a:p>
          <a:p>
            <a:pPr lvl="1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nclude </a:t>
            </a:r>
            <a:endParaRPr lang="en-GB" noProof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2"/>
            <a:r>
              <a:rPr lang="en-GB" noProof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Something.h</a:t>
            </a:r>
            <a:endParaRPr lang="en-GB" noProof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GB" noProof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src</a:t>
            </a:r>
            <a:endParaRPr lang="en-GB" noProof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2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Something</a:t>
            </a:r>
            <a:r>
              <a:rPr lang="en-GB" noProof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.cxx</a:t>
            </a:r>
          </a:p>
          <a:p>
            <a:pPr lvl="2"/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PrivateHeader.h</a:t>
            </a:r>
            <a:endParaRPr lang="en-GB" noProof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GB" dirty="0" smtClean="0"/>
              <a:t>t</a:t>
            </a:r>
            <a:r>
              <a:rPr lang="en-GB" noProof="0" dirty="0" err="1" smtClean="0"/>
              <a:t>est</a:t>
            </a:r>
            <a:endParaRPr lang="en-GB" noProof="0" dirty="0" smtClean="0"/>
          </a:p>
          <a:p>
            <a:pPr lvl="1"/>
            <a:r>
              <a:rPr lang="en-GB" dirty="0" err="1"/>
              <a:t>CMakeLists.txt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Structure</a:t>
            </a:r>
            <a:r>
              <a:rPr lang="en-GB" noProof="0" dirty="0" smtClean="0"/>
              <a:t> details (functionality based sub-module)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Légende encadrée 2 6"/>
          <p:cNvSpPr/>
          <p:nvPr/>
        </p:nvSpPr>
        <p:spPr>
          <a:xfrm>
            <a:off x="5342584" y="3200544"/>
            <a:ext cx="2794718" cy="397430"/>
          </a:xfrm>
          <a:prstGeom prst="borderCallout2">
            <a:avLst>
              <a:gd name="adj1" fmla="val 62497"/>
              <a:gd name="adj2" fmla="val -5639"/>
              <a:gd name="adj3" fmla="val 17130"/>
              <a:gd name="adj4" fmla="val -18050"/>
              <a:gd name="adj5" fmla="val -34063"/>
              <a:gd name="adj6" fmla="val -1018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mtClean="0"/>
              <a:t>Public headers</a:t>
            </a:r>
            <a:endParaRPr lang="fr-FR" dirty="0"/>
          </a:p>
        </p:txBody>
      </p:sp>
      <p:sp>
        <p:nvSpPr>
          <p:cNvPr id="8" name="Légende encadrée 2 7"/>
          <p:cNvSpPr/>
          <p:nvPr/>
        </p:nvSpPr>
        <p:spPr>
          <a:xfrm>
            <a:off x="5342586" y="5091202"/>
            <a:ext cx="2794715" cy="476518"/>
          </a:xfrm>
          <a:prstGeom prst="borderCallout2">
            <a:avLst>
              <a:gd name="adj1" fmla="val 43074"/>
              <a:gd name="adj2" fmla="val -5107"/>
              <a:gd name="adj3" fmla="val -148817"/>
              <a:gd name="adj4" fmla="val -42935"/>
              <a:gd name="adj5" fmla="val -222864"/>
              <a:gd name="adj6" fmla="val -1182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Sources + </a:t>
            </a:r>
            <a:r>
              <a:rPr lang="fr-FR" dirty="0" err="1" smtClean="0"/>
              <a:t>private</a:t>
            </a:r>
            <a:r>
              <a:rPr lang="fr-FR" dirty="0" smtClean="0"/>
              <a:t> headers</a:t>
            </a:r>
            <a:endParaRPr lang="fr-FR" dirty="0"/>
          </a:p>
        </p:txBody>
      </p:sp>
      <p:sp>
        <p:nvSpPr>
          <p:cNvPr id="9" name="Carré corné 8"/>
          <p:cNvSpPr/>
          <p:nvPr/>
        </p:nvSpPr>
        <p:spPr>
          <a:xfrm>
            <a:off x="4773767" y="3954421"/>
            <a:ext cx="3932352" cy="491294"/>
          </a:xfrm>
          <a:prstGeom prst="foldedCorne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dirty="0">
                <a:latin typeface="Courier" charset="0"/>
                <a:ea typeface="Courier" charset="0"/>
                <a:cs typeface="Courier" charset="0"/>
              </a:rPr>
              <a:t>#</a:t>
            </a:r>
            <a:r>
              <a:rPr lang="fr-FR" sz="1400" dirty="0" err="1">
                <a:latin typeface="Courier" charset="0"/>
                <a:ea typeface="Courier" charset="0"/>
                <a:cs typeface="Courier" charset="0"/>
              </a:rPr>
              <a:t>include</a:t>
            </a:r>
            <a:r>
              <a:rPr lang="fr-FR" sz="14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fr-FR" sz="1400" dirty="0" smtClean="0">
                <a:latin typeface="Courier" charset="0"/>
                <a:ea typeface="Courier" charset="0"/>
                <a:cs typeface="Courier" charset="0"/>
              </a:rPr>
              <a:t>"</a:t>
            </a:r>
            <a:r>
              <a:rPr lang="en-GB" sz="1400" dirty="0" err="1" smtClean="0">
                <a:latin typeface="Courier" charset="0"/>
                <a:ea typeface="Courier" charset="0"/>
                <a:cs typeface="Courier" charset="0"/>
              </a:rPr>
              <a:t>GlobalReconstruction</a:t>
            </a:r>
            <a:r>
              <a:rPr lang="fr-FR" sz="1400" dirty="0" smtClean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fr-FR" sz="1400" dirty="0" err="1" smtClean="0">
                <a:latin typeface="Courier" charset="0"/>
                <a:ea typeface="Courier" charset="0"/>
                <a:cs typeface="Courier" charset="0"/>
              </a:rPr>
              <a:t>Xxx.h</a:t>
            </a:r>
            <a:r>
              <a:rPr lang="fr-FR" sz="1400" dirty="0" smtClean="0">
                <a:latin typeface="Courier" charset="0"/>
                <a:ea typeface="Courier" charset="0"/>
                <a:cs typeface="Courier" charset="0"/>
              </a:rPr>
              <a:t>"</a:t>
            </a:r>
            <a:endParaRPr lang="fr-FR" sz="1400" dirty="0">
              <a:latin typeface="Courier" charset="0"/>
              <a:ea typeface="Courier" charset="0"/>
              <a:cs typeface="Courier" charset="0"/>
            </a:endParaRPr>
          </a:p>
        </p:txBody>
      </p:sp>
      <p:cxnSp>
        <p:nvCxnSpPr>
          <p:cNvPr id="13" name="Connecteur droit avec flèche 12"/>
          <p:cNvCxnSpPr>
            <a:stCxn id="7" idx="1"/>
            <a:endCxn id="9" idx="0"/>
          </p:cNvCxnSpPr>
          <p:nvPr/>
        </p:nvCxnSpPr>
        <p:spPr>
          <a:xfrm>
            <a:off x="6739943" y="3597974"/>
            <a:ext cx="0" cy="35644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rré corné 13"/>
          <p:cNvSpPr/>
          <p:nvPr/>
        </p:nvSpPr>
        <p:spPr>
          <a:xfrm>
            <a:off x="4773767" y="5928107"/>
            <a:ext cx="3932352" cy="432282"/>
          </a:xfrm>
          <a:prstGeom prst="foldedCorne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dirty="0">
                <a:latin typeface="Courier" charset="0"/>
                <a:ea typeface="Courier" charset="0"/>
                <a:cs typeface="Courier" charset="0"/>
              </a:rPr>
              <a:t>#</a:t>
            </a:r>
            <a:r>
              <a:rPr lang="fr-FR" sz="1400" dirty="0" err="1" smtClean="0">
                <a:latin typeface="Courier" charset="0"/>
                <a:ea typeface="Courier" charset="0"/>
                <a:cs typeface="Courier" charset="0"/>
              </a:rPr>
              <a:t>include</a:t>
            </a:r>
            <a:r>
              <a:rPr lang="fr-FR" sz="1400" dirty="0" smtClean="0">
                <a:latin typeface="Courier" charset="0"/>
                <a:ea typeface="Courier" charset="0"/>
                <a:cs typeface="Courier" charset="0"/>
              </a:rPr>
              <a:t>  </a:t>
            </a:r>
            <a:r>
              <a:rPr lang="fr-FR" sz="1400" dirty="0">
                <a:latin typeface="Courier" charset="0"/>
                <a:ea typeface="Courier" charset="0"/>
                <a:cs typeface="Courier" charset="0"/>
              </a:rPr>
              <a:t>"</a:t>
            </a:r>
            <a:r>
              <a:rPr lang="fr-FR" sz="1400" dirty="0" err="1" smtClean="0">
                <a:latin typeface="Courier" charset="0"/>
                <a:ea typeface="Courier" charset="0"/>
                <a:cs typeface="Courier" charset="0"/>
              </a:rPr>
              <a:t>Yyy.h</a:t>
            </a:r>
            <a:r>
              <a:rPr lang="fr-FR" sz="1400" dirty="0" smtClean="0">
                <a:latin typeface="Courier" charset="0"/>
                <a:ea typeface="Courier" charset="0"/>
                <a:cs typeface="Courier" charset="0"/>
              </a:rPr>
              <a:t>"</a:t>
            </a:r>
            <a:endParaRPr lang="fr-FR" sz="1400" dirty="0">
              <a:latin typeface="Courier" charset="0"/>
              <a:ea typeface="Courier" charset="0"/>
              <a:cs typeface="Courier" charset="0"/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6739943" y="5571660"/>
            <a:ext cx="0" cy="35644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4657857" y="1362829"/>
            <a:ext cx="4164172" cy="1354217"/>
          </a:xfrm>
          <a:prstGeom prst="rect">
            <a:avLst/>
          </a:prstGeom>
          <a:noFill/>
          <a:ln w="3175"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Get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installed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</a:t>
            </a:r>
          </a:p>
          <a:p>
            <a:pPr algn="ctr"/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INSTALL_DIR/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include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GlobalReconstruction</a:t>
            </a:r>
            <a:r>
              <a:rPr lang="fr-F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fr-FR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Xxx.h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requires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 bit of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magic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CMake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to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build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without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installing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7" name="Connecteur droit avec flèche 16"/>
          <p:cNvCxnSpPr>
            <a:stCxn id="7" idx="3"/>
            <a:endCxn id="16" idx="2"/>
          </p:cNvCxnSpPr>
          <p:nvPr/>
        </p:nvCxnSpPr>
        <p:spPr>
          <a:xfrm flipV="1">
            <a:off x="6739943" y="2717046"/>
            <a:ext cx="0" cy="483498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778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9" grpId="0" animBg="1"/>
      <p:bldP spid="14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repo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0457" y="1432057"/>
            <a:ext cx="8744754" cy="4694106"/>
          </a:xfrm>
        </p:spPr>
        <p:txBody>
          <a:bodyPr>
            <a:normAutofit/>
          </a:bodyPr>
          <a:lstStyle/>
          <a:p>
            <a:r>
              <a:rPr lang="fr-FR" dirty="0" smtClean="0"/>
              <a:t>In AliceO2/</a:t>
            </a:r>
            <a:r>
              <a:rPr lang="fr-FR" dirty="0" err="1" smtClean="0"/>
              <a:t>CMakeLists.txt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sz="1800" i="1" dirty="0" smtClean="0">
                <a:latin typeface="Courier" charset="0"/>
                <a:ea typeface="Courier" charset="0"/>
                <a:cs typeface="Courier" charset="0"/>
              </a:rPr>
              <a:t># </a:t>
            </a:r>
            <a:r>
              <a:rPr lang="fr-FR" sz="1800" i="1" dirty="0" err="1" smtClean="0">
                <a:latin typeface="Courier" charset="0"/>
                <a:ea typeface="Courier" charset="0"/>
                <a:cs typeface="Courier" charset="0"/>
              </a:rPr>
              <a:t>function</a:t>
            </a:r>
            <a:r>
              <a:rPr lang="fr-FR" sz="1800" i="1" dirty="0" smtClean="0">
                <a:latin typeface="Courier" charset="0"/>
                <a:ea typeface="Courier" charset="0"/>
                <a:cs typeface="Courier" charset="0"/>
              </a:rPr>
              <a:t> to </a:t>
            </a:r>
            <a:r>
              <a:rPr lang="fr-FR" sz="1800" i="1" dirty="0" err="1" smtClean="0">
                <a:latin typeface="Courier" charset="0"/>
                <a:ea typeface="Courier" charset="0"/>
                <a:cs typeface="Courier" charset="0"/>
              </a:rPr>
              <a:t>pre-install</a:t>
            </a:r>
            <a:r>
              <a:rPr lang="fr-FR" sz="1800" i="1" dirty="0" smtClean="0">
                <a:latin typeface="Courier" charset="0"/>
                <a:ea typeface="Courier" charset="0"/>
                <a:cs typeface="Courier" charset="0"/>
              </a:rPr>
              <a:t> all headers in the </a:t>
            </a:r>
            <a:r>
              <a:rPr lang="fr-FR" sz="1800" i="1" dirty="0" err="1" smtClean="0">
                <a:latin typeface="Courier" charset="0"/>
                <a:ea typeface="Courier" charset="0"/>
                <a:cs typeface="Courier" charset="0"/>
              </a:rPr>
              <a:t>build</a:t>
            </a:r>
            <a:r>
              <a:rPr lang="fr-FR" sz="1800" i="1" dirty="0" smtClean="0">
                <a:latin typeface="Courier" charset="0"/>
                <a:ea typeface="Courier" charset="0"/>
                <a:cs typeface="Courier" charset="0"/>
              </a:rPr>
              <a:t> directory</a:t>
            </a:r>
            <a:r>
              <a:rPr lang="fr-FR" sz="1800" dirty="0" smtClean="0"/>
              <a:t/>
            </a:r>
            <a:br>
              <a:rPr lang="fr-FR" sz="1800" dirty="0" smtClean="0"/>
            </a:br>
            <a:r>
              <a:rPr lang="fr-FR" sz="1800" dirty="0" smtClean="0">
                <a:latin typeface="Courier" charset="0"/>
                <a:ea typeface="Courier" charset="0"/>
                <a:cs typeface="Courier" charset="0"/>
              </a:rPr>
              <a:t>pre_install_o2_includes()</a:t>
            </a:r>
            <a:br>
              <a:rPr lang="fr-FR" sz="1800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sz="1800" i="1" dirty="0" smtClean="0">
                <a:latin typeface="Courier" charset="0"/>
                <a:ea typeface="Courier" charset="0"/>
                <a:cs typeface="Courier" charset="0"/>
              </a:rPr>
              <a:t># </a:t>
            </a:r>
            <a:r>
              <a:rPr lang="fr-FR" sz="1800" i="1" dirty="0" err="1" smtClean="0">
                <a:latin typeface="Courier" charset="0"/>
                <a:ea typeface="Courier" charset="0"/>
                <a:cs typeface="Courier" charset="0"/>
              </a:rPr>
              <a:t>make</a:t>
            </a:r>
            <a:r>
              <a:rPr lang="fr-FR" sz="1800" i="1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fr-FR" sz="1800" i="1" dirty="0" err="1" smtClean="0">
                <a:latin typeface="Courier" charset="0"/>
                <a:ea typeface="Courier" charset="0"/>
                <a:cs typeface="Courier" charset="0"/>
              </a:rPr>
              <a:t>it</a:t>
            </a:r>
            <a:r>
              <a:rPr lang="fr-FR" sz="1800" i="1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fr-FR" sz="1800" i="1" dirty="0" err="1" smtClean="0">
                <a:latin typeface="Courier" charset="0"/>
                <a:ea typeface="Courier" charset="0"/>
                <a:cs typeface="Courier" charset="0"/>
              </a:rPr>
              <a:t>available</a:t>
            </a:r>
            <a:r>
              <a:rPr lang="fr-FR" sz="1800" i="1" dirty="0" smtClean="0">
                <a:latin typeface="Courier" charset="0"/>
                <a:ea typeface="Courier" charset="0"/>
                <a:cs typeface="Courier" charset="0"/>
              </a:rPr>
              <a:t> to the </a:t>
            </a:r>
            <a:r>
              <a:rPr lang="fr-FR" sz="1800" i="1" dirty="0" err="1" smtClean="0">
                <a:latin typeface="Courier" charset="0"/>
                <a:ea typeface="Courier" charset="0"/>
                <a:cs typeface="Courier" charset="0"/>
              </a:rPr>
              <a:t>sub</a:t>
            </a:r>
            <a:r>
              <a:rPr lang="fr-FR" sz="1800" i="1" dirty="0" smtClean="0">
                <a:latin typeface="Courier" charset="0"/>
                <a:ea typeface="Courier" charset="0"/>
                <a:cs typeface="Courier" charset="0"/>
              </a:rPr>
              <a:t>-modules</a:t>
            </a:r>
            <a:r>
              <a:rPr lang="fr-FR" sz="1800" dirty="0" smtClean="0"/>
              <a:t/>
            </a:r>
            <a:br>
              <a:rPr lang="fr-FR" sz="1800" dirty="0" smtClean="0"/>
            </a:br>
            <a:r>
              <a:rPr lang="fr-FR" sz="1800" dirty="0" err="1" smtClean="0">
                <a:latin typeface="Courier" charset="0"/>
                <a:ea typeface="Courier" charset="0"/>
                <a:cs typeface="Courier" charset="0"/>
              </a:rPr>
              <a:t>include_directories</a:t>
            </a:r>
            <a:r>
              <a:rPr lang="fr-FR" sz="1800" dirty="0" smtClean="0">
                <a:latin typeface="Courier" charset="0"/>
                <a:ea typeface="Courier" charset="0"/>
                <a:cs typeface="Courier" charset="0"/>
              </a:rPr>
              <a:t>(${</a:t>
            </a:r>
            <a:r>
              <a:rPr lang="fr-FR" sz="1800" dirty="0" smtClean="0"/>
              <a:t>CMAKE_BINARY_DIR</a:t>
            </a:r>
            <a:r>
              <a:rPr lang="fr-FR" sz="1800" dirty="0" smtClean="0">
                <a:latin typeface="Courier" charset="0"/>
                <a:ea typeface="Courier" charset="0"/>
                <a:cs typeface="Courier" charset="0"/>
              </a:rPr>
              <a:t>}/</a:t>
            </a:r>
            <a:r>
              <a:rPr lang="fr-FR" sz="1800" dirty="0" err="1" smtClean="0">
                <a:latin typeface="Courier" charset="0"/>
                <a:ea typeface="Courier" charset="0"/>
                <a:cs typeface="Courier" charset="0"/>
              </a:rPr>
              <a:t>include</a:t>
            </a:r>
            <a:r>
              <a:rPr lang="fr-FR" sz="1800" dirty="0" smtClean="0">
                <a:latin typeface="Courier" charset="0"/>
                <a:ea typeface="Courier" charset="0"/>
                <a:cs typeface="Courier" charset="0"/>
              </a:rPr>
              <a:t>)</a:t>
            </a:r>
          </a:p>
          <a:p>
            <a:endParaRPr lang="fr-FR" sz="1800" dirty="0" smtClean="0">
              <a:latin typeface="Courier" charset="0"/>
              <a:ea typeface="Courier" charset="0"/>
              <a:cs typeface="Courier" charset="0"/>
            </a:endParaRPr>
          </a:p>
          <a:p>
            <a:r>
              <a:rPr lang="fr-FR" sz="3000" dirty="0" smtClean="0">
                <a:latin typeface="+mj-lt"/>
                <a:ea typeface="Courier" charset="0"/>
                <a:cs typeface="Courier" charset="0"/>
              </a:rPr>
              <a:t>In AliceO2/</a:t>
            </a:r>
            <a:r>
              <a:rPr lang="fr-FR" sz="3000" dirty="0" err="1" smtClean="0">
                <a:latin typeface="+mj-lt"/>
                <a:ea typeface="Courier" charset="0"/>
                <a:cs typeface="Courier" charset="0"/>
              </a:rPr>
              <a:t>GlobalReconstruction</a:t>
            </a:r>
            <a:r>
              <a:rPr lang="fr-FR" sz="3000" dirty="0" smtClean="0">
                <a:latin typeface="+mj-lt"/>
                <a:ea typeface="Courier" charset="0"/>
                <a:cs typeface="Courier" charset="0"/>
              </a:rPr>
              <a:t>/</a:t>
            </a:r>
            <a:r>
              <a:rPr lang="fr-FR" sz="3000" dirty="0" err="1" smtClean="0">
                <a:latin typeface="+mj-lt"/>
                <a:ea typeface="Courier" charset="0"/>
                <a:cs typeface="Courier" charset="0"/>
              </a:rPr>
              <a:t>src</a:t>
            </a:r>
            <a:r>
              <a:rPr lang="fr-FR" sz="3000" dirty="0" smtClean="0">
                <a:latin typeface="+mj-lt"/>
                <a:ea typeface="Courier" charset="0"/>
                <a:cs typeface="Courier" charset="0"/>
              </a:rPr>
              <a:t>/</a:t>
            </a:r>
            <a:r>
              <a:rPr lang="fr-FR" sz="3000" dirty="0" err="1" smtClean="0">
                <a:latin typeface="+mj-lt"/>
                <a:ea typeface="Courier" charset="0"/>
                <a:cs typeface="Courier" charset="0"/>
              </a:rPr>
              <a:t>Something.cxx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r>
              <a:rPr lang="fr-FR" sz="2200" dirty="0">
                <a:latin typeface="Courier" charset="0"/>
                <a:ea typeface="Courier" charset="0"/>
                <a:cs typeface="Courier" charset="0"/>
              </a:rPr>
              <a:t>#</a:t>
            </a:r>
            <a:r>
              <a:rPr lang="fr-FR" sz="2200" dirty="0" err="1">
                <a:latin typeface="Courier" charset="0"/>
                <a:ea typeface="Courier" charset="0"/>
                <a:cs typeface="Courier" charset="0"/>
              </a:rPr>
              <a:t>include</a:t>
            </a:r>
            <a:r>
              <a:rPr lang="fr-FR" sz="22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fr-FR" sz="2200" dirty="0">
                <a:latin typeface="Courier" charset="0"/>
                <a:ea typeface="Courier" charset="0"/>
                <a:cs typeface="Courier" charset="0"/>
              </a:rPr>
              <a:t>"Common/</a:t>
            </a:r>
            <a:r>
              <a:rPr lang="fr-FR" sz="2200" dirty="0" err="1">
                <a:latin typeface="Courier" charset="0"/>
                <a:ea typeface="Courier" charset="0"/>
                <a:cs typeface="Courier" charset="0"/>
              </a:rPr>
              <a:t>base.h</a:t>
            </a:r>
            <a:r>
              <a:rPr lang="fr-FR" sz="2200" dirty="0">
                <a:latin typeface="Courier" charset="0"/>
                <a:ea typeface="Courier" charset="0"/>
                <a:cs typeface="Courier" charset="0"/>
              </a:rPr>
              <a:t>"  </a:t>
            </a:r>
            <a:r>
              <a:rPr lang="fr-FR" sz="2200" dirty="0" smtClean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fr-FR" sz="2200" dirty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fr-FR" sz="2200" dirty="0">
                <a:latin typeface="Courier" charset="0"/>
                <a:ea typeface="Courier" charset="0"/>
                <a:cs typeface="Courier" charset="0"/>
              </a:rPr>
            </a:br>
            <a:r>
              <a:rPr lang="fr-FR" sz="2200" dirty="0" smtClean="0">
                <a:latin typeface="Courier" charset="0"/>
                <a:ea typeface="Courier" charset="0"/>
                <a:cs typeface="Courier" charset="0"/>
              </a:rPr>
              <a:t>#</a:t>
            </a:r>
            <a:r>
              <a:rPr lang="fr-FR" sz="2200" dirty="0" err="1">
                <a:latin typeface="Courier" charset="0"/>
                <a:ea typeface="Courier" charset="0"/>
                <a:cs typeface="Courier" charset="0"/>
              </a:rPr>
              <a:t>include</a:t>
            </a:r>
            <a:r>
              <a:rPr lang="fr-FR" sz="22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fr-FR" sz="2200" dirty="0" smtClean="0">
                <a:latin typeface="Courier" charset="0"/>
                <a:ea typeface="Courier" charset="0"/>
                <a:cs typeface="Courier" charset="0"/>
              </a:rPr>
              <a:t>"</a:t>
            </a:r>
            <a:r>
              <a:rPr lang="fr-FR" sz="2200" dirty="0" err="1" smtClean="0">
                <a:latin typeface="Courier" charset="0"/>
                <a:ea typeface="Courier" charset="0"/>
                <a:cs typeface="Courier" charset="0"/>
              </a:rPr>
              <a:t>PrivateHeader.h</a:t>
            </a:r>
            <a:r>
              <a:rPr lang="fr-FR" sz="2200" dirty="0">
                <a:latin typeface="Courier" charset="0"/>
                <a:ea typeface="Courier" charset="0"/>
                <a:cs typeface="Courier" charset="0"/>
              </a:rPr>
              <a:t>" </a:t>
            </a:r>
            <a:r>
              <a:rPr lang="fr-FR" sz="2200" dirty="0" smtClean="0">
                <a:latin typeface="Courier" charset="0"/>
                <a:ea typeface="Courier" charset="0"/>
                <a:cs typeface="Courier" charset="0"/>
              </a:rPr>
              <a:t>// in </a:t>
            </a:r>
            <a:r>
              <a:rPr lang="fr-FR" sz="2200" dirty="0" err="1" smtClean="0">
                <a:latin typeface="Courier" charset="0"/>
                <a:ea typeface="Courier" charset="0"/>
                <a:cs typeface="Courier" charset="0"/>
              </a:rPr>
              <a:t>same</a:t>
            </a:r>
            <a:r>
              <a:rPr lang="fr-FR" sz="2200" dirty="0" smtClean="0">
                <a:latin typeface="Courier" charset="0"/>
                <a:ea typeface="Courier" charset="0"/>
                <a:cs typeface="Courier" charset="0"/>
              </a:rPr>
              <a:t> module</a:t>
            </a:r>
            <a:r>
              <a:rPr lang="fr-FR" dirty="0" smtClean="0">
                <a:latin typeface="Courier" charset="0"/>
                <a:ea typeface="Courier" charset="0"/>
                <a:cs typeface="Courier" charset="0"/>
              </a:rPr>
              <a:t/>
            </a:r>
            <a:br>
              <a:rPr lang="fr-FR" dirty="0" smtClean="0">
                <a:latin typeface="Courier" charset="0"/>
                <a:ea typeface="Courier" charset="0"/>
                <a:cs typeface="Courier" charset="0"/>
              </a:rPr>
            </a:b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err="1" smtClean="0"/>
              <a:t>Magic</a:t>
            </a:r>
            <a:r>
              <a:rPr lang="fr-FR" dirty="0" smtClean="0"/>
              <a:t> for the headers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B. von Haller | Repository discussion | 22.04.2016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07C447D3-E875-3E4A-B8DF-D2A9EA33EE2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48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WG2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ALICEO2PresentationTemplate</Template>
  <TotalTime>1569</TotalTime>
  <Words>594</Words>
  <Application>Microsoft Macintosh PowerPoint</Application>
  <PresentationFormat>Présentation à l'écran (4:3)</PresentationFormat>
  <Paragraphs>187</Paragraphs>
  <Slides>15</Slides>
  <Notes>3</Notes>
  <HiddenSlides>1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 Unicode MS</vt:lpstr>
      <vt:lpstr>Calibri</vt:lpstr>
      <vt:lpstr>Courier</vt:lpstr>
      <vt:lpstr>ＭＳ Ｐゴシック</vt:lpstr>
      <vt:lpstr>Palatino</vt:lpstr>
      <vt:lpstr>Arial</vt:lpstr>
      <vt:lpstr>CWG2PresentationTemplate</vt:lpstr>
      <vt:lpstr>Repository discussion</vt:lpstr>
      <vt:lpstr>Introduction</vt:lpstr>
      <vt:lpstr>Principles (1)</vt:lpstr>
      <vt:lpstr>Principles (2)</vt:lpstr>
      <vt:lpstr>Example repo </vt:lpstr>
      <vt:lpstr>O2Dependencies.cmake</vt:lpstr>
      <vt:lpstr>O2Utils.cmake </vt:lpstr>
      <vt:lpstr>Example repo</vt:lpstr>
      <vt:lpstr>Example repo</vt:lpstr>
      <vt:lpstr>Example repo</vt:lpstr>
      <vt:lpstr>Example repo</vt:lpstr>
      <vt:lpstr>Example repo</vt:lpstr>
      <vt:lpstr>Extra notes</vt:lpstr>
      <vt:lpstr>Next steps</vt:lpstr>
      <vt:lpstr>Feedback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Repository discussion</dc:title>
  <dc:creator>Barthelemy Von Haller</dc:creator>
  <cp:lastModifiedBy>Barthelemy Von Haller</cp:lastModifiedBy>
  <cp:revision>141</cp:revision>
  <dcterms:created xsi:type="dcterms:W3CDTF">2016-04-19T06:14:46Z</dcterms:created>
  <dcterms:modified xsi:type="dcterms:W3CDTF">2016-04-22T07:51:15Z</dcterms:modified>
</cp:coreProperties>
</file>