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90" r:id="rId2"/>
    <p:sldMasterId id="2147483702" r:id="rId3"/>
  </p:sldMasterIdLst>
  <p:notesMasterIdLst>
    <p:notesMasterId r:id="rId14"/>
  </p:notesMasterIdLst>
  <p:handoutMasterIdLst>
    <p:handoutMasterId r:id="rId15"/>
  </p:handoutMasterIdLst>
  <p:sldIdLst>
    <p:sldId id="256" r:id="rId4"/>
    <p:sldId id="258" r:id="rId5"/>
    <p:sldId id="266" r:id="rId6"/>
    <p:sldId id="267" r:id="rId7"/>
    <p:sldId id="269" r:id="rId8"/>
    <p:sldId id="270" r:id="rId9"/>
    <p:sldId id="268" r:id="rId10"/>
    <p:sldId id="271" r:id="rId11"/>
    <p:sldId id="272" r:id="rId12"/>
    <p:sldId id="265" r:id="rId1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3BA73F94-702F-4CFC-B55E-67AE47619DF0}">
          <p14:sldIdLst>
            <p14:sldId id="256"/>
            <p14:sldId id="258"/>
          </p14:sldIdLst>
        </p14:section>
        <p14:section name="Introduction" id="{3F0954F5-AD1F-4F57-ADD3-A88412639BAB}">
          <p14:sldIdLst>
            <p14:sldId id="266"/>
          </p14:sldIdLst>
        </p14:section>
        <p14:section name="Tests" id="{B3EEAB44-3E94-40AE-B0B4-67714A8F26FC}">
          <p14:sldIdLst>
            <p14:sldId id="267"/>
            <p14:sldId id="269"/>
            <p14:sldId id="270"/>
            <p14:sldId id="268"/>
            <p14:sldId id="271"/>
            <p14:sldId id="272"/>
          </p14:sldIdLst>
        </p14:section>
        <p14:section name="Conclusion" id="{AE694BFD-57CE-4CBE-B707-324BB6A805AD}">
          <p14:sldIdLst>
            <p14:sldId id="265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50"/>
    <a:srgbClr val="000000"/>
    <a:srgbClr val="0F2E64"/>
    <a:srgbClr val="19329D"/>
    <a:srgbClr val="4CB1FF"/>
    <a:srgbClr val="49B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0" autoAdjust="0"/>
    <p:restoredTop sz="86072" autoAdjust="0"/>
  </p:normalViewPr>
  <p:slideViewPr>
    <p:cSldViewPr snapToGrid="0" snapToObjects="1">
      <p:cViewPr varScale="1">
        <p:scale>
          <a:sx n="76" d="100"/>
          <a:sy n="76" d="100"/>
        </p:scale>
        <p:origin x="-1838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-3106" y="-86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>
              <a:latin typeface="Arial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2B19-0EE4-4FFB-A2DF-F4606507DA4D}" type="datetimeFigureOut">
              <a:rPr lang="fr-FR" smtClean="0">
                <a:latin typeface="Arial"/>
              </a:rPr>
              <a:t>12/02/2016</a:t>
            </a:fld>
            <a:endParaRPr lang="fr-FR" dirty="0">
              <a:latin typeface="Arial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>
              <a:latin typeface="Arial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DB333-D082-4EA8-BC7D-8F6D239D4685}" type="slidenum">
              <a:rPr lang="fr-FR" smtClean="0">
                <a:latin typeface="Arial"/>
              </a:rPr>
              <a:t>‹N°›</a:t>
            </a:fld>
            <a:endParaRPr lang="fr-FR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04507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43872B82-894D-4933-B64B-2E52E8EC25DC}" type="datetimeFigureOut">
              <a:rPr lang="fr-FR" smtClean="0"/>
              <a:pPr/>
              <a:t>12/02/2016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0E7B186D-8752-4222-ADAA-AA6EF3DD8CB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5473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B186D-8752-4222-ADAA-AA6EF3DD8CBA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596924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B186D-8752-4222-ADAA-AA6EF3DD8CBA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1399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 smtClean="0"/>
              <a:t>Talk about accelerators, with emphasis on CAPI.</a:t>
            </a:r>
          </a:p>
          <a:p>
            <a:endParaRPr lang="en-US" sz="1800" dirty="0" smtClean="0"/>
          </a:p>
          <a:p>
            <a:r>
              <a:rPr lang="en-US" sz="1800" dirty="0" smtClean="0"/>
              <a:t>We will ask ourselves 4 questions during this talk.</a:t>
            </a:r>
            <a:endParaRPr lang="en-US" sz="1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B186D-8752-4222-ADAA-AA6EF3DD8CBA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37653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B186D-8752-4222-ADAA-AA6EF3DD8CBA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1399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B186D-8752-4222-ADAA-AA6EF3DD8CBA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1399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B186D-8752-4222-ADAA-AA6EF3DD8CBA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1399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B186D-8752-4222-ADAA-AA6EF3DD8CBA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13993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B186D-8752-4222-ADAA-AA6EF3DD8CBA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13993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B186D-8752-4222-ADAA-AA6EF3DD8CBA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13993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B186D-8752-4222-ADAA-AA6EF3DD8CBA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1399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 de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3595456"/>
            <a:ext cx="6858000" cy="589210"/>
          </a:xfrm>
          <a:prstGeom prst="rect">
            <a:avLst/>
          </a:prstGeom>
        </p:spPr>
        <p:txBody>
          <a:bodyPr anchor="b"/>
          <a:lstStyle>
            <a:lvl1pPr marL="0" algn="ctr" defTabSz="457200" rtl="0" eaLnBrk="1" latinLnBrk="0" hangingPunct="1">
              <a:defRPr lang="fr-FR" sz="30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noProof="0" dirty="0" err="1" smtClean="0"/>
              <a:t>Modifiez</a:t>
            </a:r>
            <a:r>
              <a:rPr lang="en-US" noProof="0" dirty="0" smtClean="0"/>
              <a:t> le style du </a:t>
            </a:r>
            <a:r>
              <a:rPr lang="en-US" noProof="0" dirty="0" err="1" smtClean="0"/>
              <a:t>titre</a:t>
            </a:r>
            <a:endParaRPr lang="en-US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4587461"/>
            <a:ext cx="6858000" cy="44618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fr-FR" sz="2000" kern="1200" dirty="0">
                <a:solidFill>
                  <a:schemeClr val="accent3"/>
                </a:solidFill>
                <a:latin typeface="Arial"/>
                <a:ea typeface="+mn-ea"/>
                <a:cs typeface="Arial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innovation informatique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814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9"/>
          <p:cNvSpPr txBox="1">
            <a:spLocks/>
          </p:cNvSpPr>
          <p:nvPr userDrawn="1"/>
        </p:nvSpPr>
        <p:spPr>
          <a:xfrm>
            <a:off x="8326309" y="6346193"/>
            <a:ext cx="461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9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E13E7D-FEB8-4108-87CC-CEE2F2051CAE}" type="slidenum">
              <a:rPr kumimoji="0" lang="fr-FR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Titre 13"/>
          <p:cNvSpPr>
            <a:spLocks noGrp="1"/>
          </p:cNvSpPr>
          <p:nvPr>
            <p:ph type="title"/>
          </p:nvPr>
        </p:nvSpPr>
        <p:spPr>
          <a:xfrm>
            <a:off x="1738994" y="2873195"/>
            <a:ext cx="5556612" cy="601527"/>
          </a:xfrm>
          <a:prstGeom prst="rect">
            <a:avLst/>
          </a:prstGeom>
        </p:spPr>
        <p:txBody>
          <a:bodyPr/>
          <a:lstStyle>
            <a:lvl1pPr>
              <a:defRPr lang="fr-FR" sz="3000" kern="1200" baseline="0" dirty="0" smtClean="0">
                <a:solidFill>
                  <a:srgbClr val="0F2E64"/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lvl="0" indent="0" algn="ctr" defTabSz="457200" rtl="0" eaLnBrk="1" latinLnBrk="0" hangingPunct="1">
              <a:spcBef>
                <a:spcPct val="0"/>
              </a:spcBef>
              <a:buFont typeface="Arial"/>
              <a:buNone/>
            </a:pPr>
            <a:r>
              <a:rPr lang="en-US" noProof="0" dirty="0" err="1" smtClean="0"/>
              <a:t>Modifiez</a:t>
            </a:r>
            <a:r>
              <a:rPr lang="en-US" noProof="0" dirty="0" smtClean="0"/>
              <a:t> le style du </a:t>
            </a:r>
            <a:r>
              <a:rPr lang="en-US" noProof="0" dirty="0" err="1" smtClean="0"/>
              <a:t>titre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57081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masque power point2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66"/>
          <a:stretch/>
        </p:blipFill>
        <p:spPr>
          <a:xfrm>
            <a:off x="0" y="1019505"/>
            <a:ext cx="9144000" cy="5838497"/>
          </a:xfrm>
          <a:prstGeom prst="rect">
            <a:avLst/>
          </a:prstGeom>
        </p:spPr>
      </p:pic>
      <p:sp>
        <p:nvSpPr>
          <p:cNvPr id="7" name="Espace réservé du numéro de diapositive 9"/>
          <p:cNvSpPr txBox="1">
            <a:spLocks/>
          </p:cNvSpPr>
          <p:nvPr userDrawn="1"/>
        </p:nvSpPr>
        <p:spPr>
          <a:xfrm>
            <a:off x="8326309" y="6346193"/>
            <a:ext cx="461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9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E13E7D-FEB8-4108-87CC-CEE2F2051CAE}" type="slidenum">
              <a:rPr kumimoji="0" lang="fr-FR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0"/>
          </p:nvPr>
        </p:nvSpPr>
        <p:spPr>
          <a:xfrm>
            <a:off x="320280" y="1541147"/>
            <a:ext cx="8496000" cy="4382135"/>
          </a:xfrm>
          <a:prstGeom prst="rect">
            <a:avLst/>
          </a:prstGeom>
        </p:spPr>
        <p:txBody>
          <a:bodyPr/>
          <a:lstStyle>
            <a:lvl1pPr marL="266700" indent="-266700">
              <a:buFont typeface="Arial" panose="020B0604020202020204" pitchFamily="34" charset="0"/>
              <a:buChar char="•"/>
              <a:tabLst>
                <a:tab pos="266700" algn="l"/>
              </a:tabLst>
              <a:defRPr kumimoji="0" lang="fr-FR" sz="2200" b="0" i="0" u="none" strike="noStrike" kern="1200" cap="none" spc="0" normalizeH="0" baseline="0" dirty="0" smtClean="0">
                <a:ln>
                  <a:noFill/>
                </a:ln>
                <a:solidFill>
                  <a:srgbClr val="0F8EC2"/>
                </a:solidFill>
                <a:effectLst/>
                <a:uLnTx/>
                <a:uFillTx/>
                <a:latin typeface="Arial"/>
                <a:ea typeface="+mn-ea"/>
                <a:cs typeface="Arial"/>
              </a:defRPr>
            </a:lvl1pPr>
            <a:lvl2pPr marL="536575" indent="-285750">
              <a:buFont typeface="Arial" panose="020B0604020202020204" pitchFamily="34" charset="0"/>
              <a:buChar char="•"/>
              <a:tabLst>
                <a:tab pos="360363" algn="l"/>
                <a:tab pos="536575" algn="l"/>
              </a:tabLst>
              <a:defRPr kumimoji="0" lang="fr-FR" sz="1800" b="0" i="0" u="none" strike="noStrike" kern="1200" cap="none" spc="0" normalizeH="0" baseline="0" dirty="0" smtClean="0">
                <a:ln>
                  <a:noFill/>
                </a:ln>
                <a:solidFill>
                  <a:srgbClr val="0F2E64"/>
                </a:solidFill>
                <a:effectLst/>
                <a:uLnTx/>
                <a:uFillTx/>
                <a:latin typeface="Arial"/>
                <a:ea typeface="+mn-ea"/>
                <a:cs typeface="Arial"/>
              </a:defRPr>
            </a:lvl2pPr>
            <a:lvl3pPr marL="903912" indent="-285750">
              <a:buFont typeface="Arial" panose="020B0604020202020204" pitchFamily="34" charset="0"/>
              <a:buChar char="‒"/>
              <a:tabLst>
                <a:tab pos="896938" algn="l"/>
              </a:tabLst>
              <a:defRPr lang="fr-FR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79513" indent="-285750">
              <a:defRPr lang="fr-FR" sz="1600" kern="12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63638" indent="-896938">
              <a:buNone/>
              <a:defRPr/>
            </a:lvl5pPr>
            <a:lvl7pPr marL="2705100" indent="0">
              <a:buNone/>
              <a:defRPr/>
            </a:lvl7pPr>
          </a:lstStyle>
          <a:p>
            <a:pPr marL="266700" lvl="0" indent="-26670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66700" algn="l"/>
              </a:tabLst>
            </a:pPr>
            <a:r>
              <a:rPr lang="en-US" noProof="0" dirty="0" err="1" smtClean="0"/>
              <a:t>Modifiez</a:t>
            </a:r>
            <a:r>
              <a:rPr lang="en-US" noProof="0" dirty="0" smtClean="0"/>
              <a:t> les styles du </a:t>
            </a:r>
            <a:r>
              <a:rPr lang="en-US" noProof="0" dirty="0" err="1" smtClean="0"/>
              <a:t>texte</a:t>
            </a:r>
            <a:r>
              <a:rPr lang="en-US" noProof="0" dirty="0" smtClean="0"/>
              <a:t> du masque</a:t>
            </a:r>
          </a:p>
          <a:p>
            <a:pPr marL="536400" lvl="1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55600" algn="l"/>
              </a:tabLst>
            </a:pPr>
            <a:r>
              <a:rPr lang="en-US" noProof="0" dirty="0" err="1" smtClean="0"/>
              <a:t>Deuxième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marL="892800" lvl="2" indent="-274638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‒"/>
              <a:tabLst>
                <a:tab pos="355600" algn="l"/>
              </a:tabLst>
            </a:pPr>
            <a:r>
              <a:rPr lang="en-US" noProof="0" dirty="0" err="1" smtClean="0"/>
              <a:t>Troisième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marL="1166813" lvl="3" indent="-273050" algn="l" defTabSz="457200" rtl="0" eaLnBrk="1" latinLnBrk="0" hangingPunct="1">
              <a:spcBef>
                <a:spcPct val="20000"/>
              </a:spcBef>
              <a:buFont typeface="Arial"/>
              <a:buChar char="–"/>
              <a:tabLst>
                <a:tab pos="355600" algn="l"/>
              </a:tabLst>
            </a:pPr>
            <a:r>
              <a:rPr lang="en-US" noProof="0" dirty="0" err="1" smtClean="0"/>
              <a:t>Quatrième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2"/>
            <a:endParaRPr lang="en-US" noProof="0" dirty="0" smtClean="0"/>
          </a:p>
          <a:p>
            <a:pPr lvl="2"/>
            <a:endParaRPr lang="en-US" noProof="0" dirty="0" smtClean="0"/>
          </a:p>
          <a:p>
            <a:pPr marL="808038" lvl="3" indent="-266700" algn="l" defTabSz="457200" rtl="0" eaLnBrk="1" latinLnBrk="0" hangingPunct="1">
              <a:spcBef>
                <a:spcPct val="20000"/>
              </a:spcBef>
              <a:buFont typeface="Arial"/>
              <a:buChar char="–"/>
            </a:pPr>
            <a:endParaRPr lang="en-US" noProof="0" dirty="0" smtClean="0"/>
          </a:p>
        </p:txBody>
      </p:sp>
      <p:sp>
        <p:nvSpPr>
          <p:cNvPr id="14" name="Titre 13"/>
          <p:cNvSpPr>
            <a:spLocks noGrp="1"/>
          </p:cNvSpPr>
          <p:nvPr>
            <p:ph type="title"/>
          </p:nvPr>
        </p:nvSpPr>
        <p:spPr>
          <a:xfrm>
            <a:off x="324000" y="203201"/>
            <a:ext cx="7344000" cy="721032"/>
          </a:xfrm>
          <a:prstGeom prst="rect">
            <a:avLst/>
          </a:prstGeom>
        </p:spPr>
        <p:txBody>
          <a:bodyPr/>
          <a:lstStyle/>
          <a:p>
            <a:r>
              <a:rPr lang="en-US" noProof="0" dirty="0" err="1" smtClean="0"/>
              <a:t>Modifiez</a:t>
            </a:r>
            <a:r>
              <a:rPr lang="en-US" noProof="0" dirty="0" smtClean="0"/>
              <a:t> le style du </a:t>
            </a:r>
            <a:r>
              <a:rPr lang="en-US" noProof="0" dirty="0" err="1" smtClean="0"/>
              <a:t>titre</a:t>
            </a:r>
            <a:endParaRPr lang="en-US" noProof="0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2947196" y="6514760"/>
            <a:ext cx="32496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accent4">
                    <a:lumMod val="50000"/>
                  </a:schemeClr>
                </a:solidFill>
              </a:rPr>
              <a:t>© 2015 </a:t>
            </a:r>
            <a:r>
              <a:rPr lang="en-US" sz="1050" dirty="0" err="1" smtClean="0">
                <a:solidFill>
                  <a:schemeClr val="accent4">
                    <a:lumMod val="50000"/>
                  </a:schemeClr>
                </a:solidFill>
              </a:rPr>
              <a:t>Groupe</a:t>
            </a:r>
            <a:r>
              <a:rPr lang="en-US" sz="1050" dirty="0" smtClean="0">
                <a:solidFill>
                  <a:schemeClr val="accent4">
                    <a:lumMod val="50000"/>
                  </a:schemeClr>
                </a:solidFill>
              </a:rPr>
              <a:t> T2i SA  –  IBM</a:t>
            </a:r>
            <a:r>
              <a:rPr lang="en-US" sz="1050" baseline="0" dirty="0" smtClean="0">
                <a:solidFill>
                  <a:schemeClr val="accent4">
                    <a:lumMod val="50000"/>
                  </a:schemeClr>
                </a:solidFill>
              </a:rPr>
              <a:t> and BP confidential</a:t>
            </a:r>
            <a:endParaRPr lang="fr-CH" sz="105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56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'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9"/>
          <p:cNvSpPr txBox="1">
            <a:spLocks/>
          </p:cNvSpPr>
          <p:nvPr userDrawn="1"/>
        </p:nvSpPr>
        <p:spPr>
          <a:xfrm>
            <a:off x="8326309" y="6346193"/>
            <a:ext cx="461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9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E13E7D-FEB8-4108-87CC-CEE2F2051CAE}" type="slidenum">
              <a:rPr kumimoji="0" lang="fr-FR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324000" y="203201"/>
            <a:ext cx="7344000" cy="721032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6" name="Espace réservé du contenu 12"/>
          <p:cNvSpPr>
            <a:spLocks noGrp="1"/>
          </p:cNvSpPr>
          <p:nvPr>
            <p:ph sz="quarter" idx="10"/>
          </p:nvPr>
        </p:nvSpPr>
        <p:spPr>
          <a:xfrm>
            <a:off x="320280" y="1541147"/>
            <a:ext cx="8496000" cy="4382135"/>
          </a:xfrm>
          <a:prstGeom prst="rect">
            <a:avLst/>
          </a:prstGeom>
        </p:spPr>
        <p:txBody>
          <a:bodyPr/>
          <a:lstStyle>
            <a:lvl1pPr marL="266700" indent="-266700">
              <a:buFont typeface="Arial" panose="020B0604020202020204" pitchFamily="34" charset="0"/>
              <a:buChar char="•"/>
              <a:tabLst>
                <a:tab pos="266700" algn="l"/>
              </a:tabLst>
              <a:defRPr sz="2200"/>
            </a:lvl1pPr>
            <a:lvl2pPr marL="536400" indent="-285750">
              <a:buFont typeface="Arial" panose="020B0604020202020204" pitchFamily="34" charset="0"/>
              <a:buChar char="•"/>
              <a:tabLst>
                <a:tab pos="355600" algn="l"/>
              </a:tabLst>
              <a:defRPr sz="1800"/>
            </a:lvl2pPr>
            <a:lvl3pPr marL="892800" indent="-274638">
              <a:buFont typeface="Arial" panose="020B0604020202020204" pitchFamily="34" charset="0"/>
              <a:buChar char="‒"/>
              <a:defRPr lang="fr-FR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6813" indent="-273050">
              <a:defRPr lang="fr-FR" sz="1600" kern="12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63638" indent="-896938">
              <a:buNone/>
              <a:defRPr/>
            </a:lvl5pPr>
            <a:lvl7pPr marL="2705100" indent="0">
              <a:buNone/>
              <a:defRPr/>
            </a:lvl7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3"/>
            <a:endParaRPr lang="fr-FR" dirty="0" smtClean="0"/>
          </a:p>
          <a:p>
            <a:pPr lvl="2"/>
            <a:endParaRPr lang="fr-FR" dirty="0" smtClean="0"/>
          </a:p>
          <a:p>
            <a:pPr marL="808038" lvl="3" indent="-266700" algn="l" defTabSz="457200" rtl="0" eaLnBrk="1" latinLnBrk="0" hangingPunct="1">
              <a:spcBef>
                <a:spcPct val="20000"/>
              </a:spcBef>
              <a:buFont typeface="Arial"/>
              <a:buChar char="–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433430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" y="-2136"/>
            <a:ext cx="9137008" cy="6862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954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4" y="-15491"/>
            <a:ext cx="9172569" cy="6888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63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asque power point2.jp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28" b="85441"/>
          <a:stretch/>
        </p:blipFill>
        <p:spPr>
          <a:xfrm>
            <a:off x="0" y="1"/>
            <a:ext cx="9155808" cy="998456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515" y="6107591"/>
            <a:ext cx="9625031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space réservé du numéro de diapositive 9"/>
          <p:cNvSpPr txBox="1">
            <a:spLocks/>
          </p:cNvSpPr>
          <p:nvPr/>
        </p:nvSpPr>
        <p:spPr>
          <a:xfrm>
            <a:off x="8326309" y="6346193"/>
            <a:ext cx="461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9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E13E7D-FEB8-4108-87CC-CEE2F2051CAE}" type="slidenum">
              <a:rPr kumimoji="0" lang="fr-FR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001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3" r:id="rId2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57200" rtl="0" eaLnBrk="1" latinLnBrk="0" hangingPunct="1">
        <a:spcBef>
          <a:spcPct val="0"/>
        </a:spcBef>
        <a:buNone/>
        <a:defRPr lang="fr-FR" sz="30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263525" algn="l" defTabSz="457200" rtl="0" eaLnBrk="1" latinLnBrk="0" hangingPunct="1">
        <a:spcBef>
          <a:spcPct val="20000"/>
        </a:spcBef>
        <a:buFont typeface="Arial"/>
        <a:buChar char="•"/>
        <a:tabLst>
          <a:tab pos="182563" algn="l"/>
        </a:tabLst>
        <a:defRPr kumimoji="0" lang="fr-FR" sz="2200" b="0" i="0" u="none" strike="noStrike" kern="1200" cap="none" spc="0" normalizeH="0" baseline="0" dirty="0" smtClean="0">
          <a:ln>
            <a:noFill/>
          </a:ln>
          <a:solidFill>
            <a:srgbClr val="0F8EC2"/>
          </a:solidFill>
          <a:effectLst/>
          <a:uLnTx/>
          <a:uFillTx/>
          <a:latin typeface="Arial"/>
          <a:ea typeface="+mn-ea"/>
          <a:cs typeface="Arial"/>
        </a:defRPr>
      </a:lvl1pPr>
      <a:lvl2pPr marL="536575" indent="-536575" algn="l" defTabSz="457200" rtl="0" eaLnBrk="1" latinLnBrk="0" hangingPunct="1">
        <a:spcBef>
          <a:spcPct val="20000"/>
        </a:spcBef>
        <a:buFont typeface="Arial"/>
        <a:buChar char="–"/>
        <a:defRPr kumimoji="0" lang="fr-FR" sz="1800" b="0" i="0" u="none" strike="noStrike" kern="1200" cap="none" spc="0" normalizeH="0" baseline="0" dirty="0" smtClean="0">
          <a:ln>
            <a:noFill/>
          </a:ln>
          <a:solidFill>
            <a:srgbClr val="0F2E64"/>
          </a:solidFill>
          <a:effectLst/>
          <a:uLnTx/>
          <a:uFillTx/>
          <a:latin typeface="Arial"/>
          <a:ea typeface="+mn-ea"/>
          <a:cs typeface="Arial"/>
        </a:defRPr>
      </a:lvl2pPr>
      <a:lvl3pPr marL="961062" indent="-342900" algn="l" defTabSz="457200" rtl="0" eaLnBrk="1" latinLnBrk="0" hangingPunct="1">
        <a:spcBef>
          <a:spcPct val="20000"/>
        </a:spcBef>
        <a:buFont typeface="Arial"/>
        <a:buNone/>
        <a:defRPr lang="fr-FR" sz="16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236663" indent="-342900" algn="l" defTabSz="457200" rtl="0" eaLnBrk="1" latinLnBrk="0" hangingPunct="1">
        <a:spcBef>
          <a:spcPct val="20000"/>
        </a:spcBef>
        <a:buFont typeface="Arial"/>
        <a:buChar char="–"/>
        <a:defRPr lang="fr-FR" sz="1600" kern="1200" dirty="0" smtClean="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POWER8 Tests @ ALICE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Lionel Clavien / 2016-02-12</a:t>
            </a:r>
          </a:p>
        </p:txBody>
      </p:sp>
    </p:spTree>
    <p:extLst>
      <p:ext uri="{BB962C8B-B14F-4D97-AF65-F5344CB8AC3E}">
        <p14:creationId xmlns:p14="http://schemas.microsoft.com/office/powerpoint/2010/main" val="334885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598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Tests…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Agenda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456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384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Goal:</a:t>
            </a:r>
          </a:p>
          <a:p>
            <a:pPr lvl="1"/>
            <a:r>
              <a:rPr lang="en-US" dirty="0" smtClean="0"/>
              <a:t>Simple code porting and benchmarking using GCC and XLC</a:t>
            </a:r>
          </a:p>
          <a:p>
            <a:r>
              <a:rPr lang="en-US" dirty="0" smtClean="0"/>
              <a:t>Code: ?</a:t>
            </a:r>
          </a:p>
          <a:p>
            <a:r>
              <a:rPr lang="en-US" dirty="0" smtClean="0"/>
              <a:t>Results:</a:t>
            </a:r>
          </a:p>
          <a:p>
            <a:pPr lvl="1"/>
            <a:r>
              <a:rPr lang="en-US" dirty="0" smtClean="0"/>
              <a:t>No issue with GCC (system and AT8.0)</a:t>
            </a:r>
          </a:p>
          <a:p>
            <a:pPr lvl="1"/>
            <a:r>
              <a:rPr lang="en-US" dirty="0" smtClean="0"/>
              <a:t>Solved issues with XLC</a:t>
            </a:r>
          </a:p>
          <a:p>
            <a:pPr lvl="1"/>
            <a:r>
              <a:rPr lang="en-US" dirty="0" smtClean="0"/>
              <a:t>Performance better with system GCC than AT8.0’s</a:t>
            </a:r>
          </a:p>
          <a:p>
            <a:pPr lvl="1"/>
            <a:r>
              <a:rPr lang="en-US" dirty="0" smtClean="0"/>
              <a:t>Very good performance with XLC and right compiler options</a:t>
            </a:r>
          </a:p>
          <a:p>
            <a:r>
              <a:rPr lang="en-US" dirty="0" smtClean="0"/>
              <a:t>Next steps:</a:t>
            </a:r>
          </a:p>
          <a:p>
            <a:pPr lvl="1"/>
            <a:r>
              <a:rPr lang="en-US" dirty="0" smtClean="0"/>
              <a:t>Investigate performance difference between GCCs</a:t>
            </a:r>
            <a:endParaRPr lang="fr-CH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ITS </a:t>
            </a:r>
            <a:r>
              <a:rPr lang="en-US" dirty="0" smtClean="0"/>
              <a:t>(Sylvain </a:t>
            </a:r>
            <a:r>
              <a:rPr lang="en-US" dirty="0" err="1" smtClean="0"/>
              <a:t>Chapeland</a:t>
            </a:r>
            <a:r>
              <a:rPr lang="en-US" dirty="0" smtClean="0"/>
              <a:t>)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55125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Goal:</a:t>
            </a:r>
          </a:p>
          <a:p>
            <a:pPr lvl="1"/>
            <a:r>
              <a:rPr lang="en-US" dirty="0" smtClean="0"/>
              <a:t>Code porting and benchmarking using GCC and XLC</a:t>
            </a:r>
          </a:p>
          <a:p>
            <a:r>
              <a:rPr lang="en-US" dirty="0" smtClean="0"/>
              <a:t>Results:</a:t>
            </a:r>
          </a:p>
          <a:p>
            <a:pPr lvl="1"/>
            <a:r>
              <a:rPr lang="en-US" dirty="0" smtClean="0"/>
              <a:t>No issues with GCC (system and AT8.0)</a:t>
            </a:r>
          </a:p>
          <a:p>
            <a:pPr lvl="1"/>
            <a:r>
              <a:rPr lang="en-US" dirty="0" smtClean="0"/>
              <a:t>XLC ?</a:t>
            </a:r>
          </a:p>
          <a:p>
            <a:pPr lvl="1"/>
            <a:r>
              <a:rPr lang="en-US" dirty="0" smtClean="0"/>
              <a:t>Strong system performance on all tests, lower per core performance vs reference</a:t>
            </a:r>
          </a:p>
          <a:p>
            <a:pPr lvl="1"/>
            <a:r>
              <a:rPr lang="en-US" dirty="0" smtClean="0"/>
              <a:t>Important difference with some (memory bound) tests between S822LC and S824L</a:t>
            </a:r>
          </a:p>
          <a:p>
            <a:r>
              <a:rPr lang="en-US" dirty="0" smtClean="0"/>
              <a:t>Next steps:</a:t>
            </a:r>
          </a:p>
          <a:p>
            <a:pPr lvl="1"/>
            <a:r>
              <a:rPr lang="en-US" dirty="0" smtClean="0"/>
              <a:t>Optimize command-line options and use optimized libraries (Eigen3, </a:t>
            </a:r>
            <a:r>
              <a:rPr lang="en-US" dirty="0" err="1" smtClean="0"/>
              <a:t>OpenCV</a:t>
            </a:r>
            <a:r>
              <a:rPr lang="en-US" dirty="0" smtClean="0"/>
              <a:t>, TBB, etc.)</a:t>
            </a:r>
            <a:endParaRPr lang="fr-CH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Benchkit</a:t>
            </a:r>
            <a:r>
              <a:rPr lang="en-US" dirty="0" smtClean="0"/>
              <a:t> </a:t>
            </a:r>
            <a:r>
              <a:rPr lang="en-US" dirty="0"/>
              <a:t>(Pascal </a:t>
            </a:r>
            <a:r>
              <a:rPr lang="en-US" dirty="0" err="1" smtClean="0"/>
              <a:t>Boeschoten</a:t>
            </a:r>
            <a:r>
              <a:rPr lang="en-US" dirty="0" smtClean="0"/>
              <a:t>)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69166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Goal:</a:t>
            </a:r>
          </a:p>
          <a:p>
            <a:pPr lvl="1"/>
            <a:r>
              <a:rPr lang="en-US" dirty="0" smtClean="0"/>
              <a:t>Test communication bandwidth using </a:t>
            </a:r>
            <a:r>
              <a:rPr lang="en-US" dirty="0" err="1" smtClean="0"/>
              <a:t>IPoIB</a:t>
            </a:r>
            <a:r>
              <a:rPr lang="en-US" dirty="0" smtClean="0"/>
              <a:t> between two S822LCs with FDR/EDR adapters connected to FDR switch</a:t>
            </a:r>
          </a:p>
          <a:p>
            <a:r>
              <a:rPr lang="en-US" dirty="0" smtClean="0"/>
              <a:t>Code: ?</a:t>
            </a:r>
          </a:p>
          <a:p>
            <a:r>
              <a:rPr lang="en-US" dirty="0" smtClean="0"/>
              <a:t>Results:</a:t>
            </a:r>
          </a:p>
          <a:p>
            <a:pPr lvl="1"/>
            <a:r>
              <a:rPr lang="en-US" dirty="0" smtClean="0"/>
              <a:t>Good performance with FDR and EDR using all cores</a:t>
            </a:r>
          </a:p>
          <a:p>
            <a:pPr lvl="1"/>
            <a:r>
              <a:rPr lang="en-US" dirty="0" smtClean="0"/>
              <a:t>Bad performance with EDR using a single core</a:t>
            </a:r>
          </a:p>
          <a:p>
            <a:pPr lvl="1"/>
            <a:r>
              <a:rPr lang="en-US" dirty="0" smtClean="0"/>
              <a:t>Good performance with FDR using a single core, but still below reference</a:t>
            </a:r>
          </a:p>
          <a:p>
            <a:r>
              <a:rPr lang="en-US" dirty="0" smtClean="0"/>
              <a:t>Next steps:</a:t>
            </a:r>
          </a:p>
          <a:p>
            <a:pPr lvl="1"/>
            <a:r>
              <a:rPr lang="en-US" dirty="0" smtClean="0"/>
              <a:t>EDR single core performance issue recognized as bug within </a:t>
            </a:r>
            <a:r>
              <a:rPr lang="en-US" dirty="0" err="1" smtClean="0"/>
              <a:t>Mellanox</a:t>
            </a:r>
            <a:r>
              <a:rPr lang="en-US" dirty="0" smtClean="0"/>
              <a:t> driver. New tests to be scheduled once bug corrected (~April)</a:t>
            </a:r>
            <a:endParaRPr lang="fr-CH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</a:t>
            </a:r>
            <a:r>
              <a:rPr lang="en-US" dirty="0"/>
              <a:t>Motion (Adam </a:t>
            </a:r>
            <a:r>
              <a:rPr lang="en-US" dirty="0" err="1"/>
              <a:t>Wegrzynek</a:t>
            </a:r>
            <a:r>
              <a:rPr lang="en-US" dirty="0"/>
              <a:t>)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34485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Goal:</a:t>
            </a:r>
          </a:p>
          <a:p>
            <a:pPr lvl="1"/>
            <a:r>
              <a:rPr lang="en-US" dirty="0" smtClean="0"/>
              <a:t>Compile the needed parts from ROOT using GCC and XLC to compare performance between compilers and with reference.</a:t>
            </a:r>
          </a:p>
          <a:p>
            <a:r>
              <a:rPr lang="en-US" dirty="0" smtClean="0"/>
              <a:t>Code: (Mohammad’s </a:t>
            </a:r>
            <a:r>
              <a:rPr lang="en-US" dirty="0" err="1" smtClean="0"/>
              <a:t>git</a:t>
            </a:r>
            <a:r>
              <a:rPr lang="en-US" dirty="0" smtClean="0"/>
              <a:t> ?)</a:t>
            </a:r>
          </a:p>
          <a:p>
            <a:r>
              <a:rPr lang="en-US" dirty="0" smtClean="0"/>
              <a:t>Results:</a:t>
            </a:r>
          </a:p>
          <a:p>
            <a:pPr lvl="1"/>
            <a:r>
              <a:rPr lang="en-US" dirty="0" smtClean="0"/>
              <a:t>No issues with GCC (system and AT8.0)</a:t>
            </a:r>
          </a:p>
          <a:p>
            <a:pPr lvl="1"/>
            <a:r>
              <a:rPr lang="en-US" dirty="0" smtClean="0"/>
              <a:t>Unresolved issue with XLC</a:t>
            </a:r>
          </a:p>
          <a:p>
            <a:pPr lvl="1"/>
            <a:r>
              <a:rPr lang="en-US" dirty="0" smtClean="0"/>
              <a:t>Suspect performance with GCC (</a:t>
            </a:r>
            <a:r>
              <a:rPr lang="en-US" dirty="0" err="1" smtClean="0"/>
              <a:t>ROOTmarks</a:t>
            </a:r>
            <a:r>
              <a:rPr lang="en-US" dirty="0" smtClean="0"/>
              <a:t>)</a:t>
            </a:r>
          </a:p>
          <a:p>
            <a:r>
              <a:rPr lang="en-US" dirty="0" smtClean="0"/>
              <a:t>Next </a:t>
            </a:r>
            <a:r>
              <a:rPr lang="en-US" dirty="0"/>
              <a:t>steps:</a:t>
            </a:r>
          </a:p>
          <a:p>
            <a:pPr lvl="1"/>
            <a:r>
              <a:rPr lang="en-US" dirty="0" smtClean="0"/>
              <a:t>?</a:t>
            </a:r>
            <a:endParaRPr lang="fr-CH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ROOT (Peter </a:t>
            </a:r>
            <a:r>
              <a:rPr lang="en-US" dirty="0" err="1" smtClean="0"/>
              <a:t>Hristov</a:t>
            </a:r>
            <a:r>
              <a:rPr lang="en-US" dirty="0" smtClean="0"/>
              <a:t>)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5960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Goal:</a:t>
            </a:r>
          </a:p>
          <a:p>
            <a:pPr lvl="1"/>
            <a:r>
              <a:rPr lang="en-US" dirty="0" smtClean="0"/>
              <a:t>Code porting and benchmarking using GCC and XLC?</a:t>
            </a:r>
          </a:p>
          <a:p>
            <a:r>
              <a:rPr lang="en-US" dirty="0" smtClean="0"/>
              <a:t>Results:</a:t>
            </a:r>
          </a:p>
          <a:p>
            <a:pPr lvl="1"/>
            <a:r>
              <a:rPr lang="en-US" dirty="0" smtClean="0"/>
              <a:t>No issues with GCC (system and AT8.0)?</a:t>
            </a:r>
          </a:p>
          <a:p>
            <a:pPr lvl="1"/>
            <a:r>
              <a:rPr lang="en-US" dirty="0" smtClean="0"/>
              <a:t>XLC ?</a:t>
            </a:r>
          </a:p>
          <a:p>
            <a:pPr lvl="1"/>
            <a:r>
              <a:rPr lang="en-US" dirty="0" smtClean="0"/>
              <a:t>Performance?</a:t>
            </a:r>
          </a:p>
          <a:p>
            <a:r>
              <a:rPr lang="en-US" dirty="0"/>
              <a:t>Next steps:</a:t>
            </a:r>
          </a:p>
          <a:p>
            <a:pPr lvl="1"/>
            <a:r>
              <a:rPr lang="en-US" dirty="0" smtClean="0"/>
              <a:t>?</a:t>
            </a:r>
            <a:endParaRPr lang="fr-CH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FairRoot</a:t>
            </a:r>
            <a:r>
              <a:rPr lang="en-US" dirty="0" smtClean="0"/>
              <a:t>/</a:t>
            </a:r>
            <a:r>
              <a:rPr lang="en-US" dirty="0" err="1" smtClean="0"/>
              <a:t>FairSoft</a:t>
            </a:r>
            <a:r>
              <a:rPr lang="en-US" dirty="0" smtClean="0"/>
              <a:t> (Giulio </a:t>
            </a:r>
            <a:r>
              <a:rPr lang="en-US" dirty="0" err="1" smtClean="0"/>
              <a:t>Eulisse</a:t>
            </a:r>
            <a:r>
              <a:rPr lang="en-US" dirty="0" smtClean="0"/>
              <a:t> </a:t>
            </a:r>
            <a:r>
              <a:rPr lang="en-US" dirty="0"/>
              <a:t>&amp; Mohammad </a:t>
            </a:r>
            <a:r>
              <a:rPr lang="en-US" dirty="0" smtClean="0"/>
              <a:t>Al-</a:t>
            </a:r>
            <a:r>
              <a:rPr lang="en-US" dirty="0" err="1" smtClean="0"/>
              <a:t>Turany</a:t>
            </a:r>
            <a:r>
              <a:rPr lang="en-US" dirty="0" smtClean="0"/>
              <a:t>)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4617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Goal:</a:t>
            </a:r>
          </a:p>
          <a:p>
            <a:pPr lvl="1"/>
            <a:r>
              <a:rPr lang="en-US" dirty="0" smtClean="0"/>
              <a:t>Code porting and </a:t>
            </a:r>
            <a:r>
              <a:rPr lang="en-US" dirty="0" smtClean="0"/>
              <a:t>benchmarking?</a:t>
            </a:r>
            <a:endParaRPr lang="en-US" dirty="0" smtClean="0"/>
          </a:p>
          <a:p>
            <a:r>
              <a:rPr lang="en-US" dirty="0" smtClean="0"/>
              <a:t>Results:</a:t>
            </a:r>
          </a:p>
          <a:p>
            <a:pPr lvl="1"/>
            <a:r>
              <a:rPr lang="en-US" smtClean="0"/>
              <a:t>No </a:t>
            </a:r>
            <a:r>
              <a:rPr lang="en-US" smtClean="0"/>
              <a:t>tests done</a:t>
            </a:r>
            <a:endParaRPr lang="en-US" dirty="0" smtClean="0"/>
          </a:p>
          <a:p>
            <a:r>
              <a:rPr lang="en-US" dirty="0"/>
              <a:t>Next steps:</a:t>
            </a:r>
          </a:p>
          <a:p>
            <a:pPr lvl="1"/>
            <a:r>
              <a:rPr lang="en-US" dirty="0" smtClean="0"/>
              <a:t>?</a:t>
            </a:r>
            <a:endParaRPr lang="fr-CH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GPU (Matthias ?)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4027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le ppt Groupe T2i">
  <a:themeElements>
    <a:clrScheme name="Groupe T2i">
      <a:dk1>
        <a:srgbClr val="0F2E64"/>
      </a:dk1>
      <a:lt1>
        <a:sysClr val="window" lastClr="FFFFFF"/>
      </a:lt1>
      <a:dk2>
        <a:srgbClr val="818285"/>
      </a:dk2>
      <a:lt2>
        <a:srgbClr val="B7B8BA"/>
      </a:lt2>
      <a:accent1>
        <a:srgbClr val="0F2E64"/>
      </a:accent1>
      <a:accent2>
        <a:srgbClr val="3070E0"/>
      </a:accent2>
      <a:accent3>
        <a:srgbClr val="0F8EC2"/>
      </a:accent3>
      <a:accent4>
        <a:srgbClr val="57C5F2"/>
      </a:accent4>
      <a:accent5>
        <a:srgbClr val="818285"/>
      </a:accent5>
      <a:accent6>
        <a:srgbClr val="B3B4B5"/>
      </a:accent6>
      <a:hlink>
        <a:srgbClr val="0F8EC2"/>
      </a:hlink>
      <a:folHlink>
        <a:srgbClr val="8FD8F6"/>
      </a:folHlink>
    </a:clrScheme>
    <a:fontScheme name="Groupe T2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Présentation4" id="{D9B039FD-73FE-44F4-8F21-E997A08C95FE}" vid="{EE9226DB-9C5F-49C7-8A1E-E4FA6D91254B}"/>
    </a:ext>
  </a:extLst>
</a:theme>
</file>

<file path=ppt/theme/theme2.xml><?xml version="1.0" encoding="utf-8"?>
<a:theme xmlns:a="http://schemas.openxmlformats.org/drawingml/2006/main" name="Titre de chapitre">
  <a:themeElements>
    <a:clrScheme name="Groupe T2i">
      <a:dk1>
        <a:srgbClr val="0F2E64"/>
      </a:dk1>
      <a:lt1>
        <a:sysClr val="window" lastClr="FFFFFF"/>
      </a:lt1>
      <a:dk2>
        <a:srgbClr val="0F8EC2"/>
      </a:dk2>
      <a:lt2>
        <a:srgbClr val="818285"/>
      </a:lt2>
      <a:accent1>
        <a:srgbClr val="D80037"/>
      </a:accent1>
      <a:accent2>
        <a:srgbClr val="B28E6B"/>
      </a:accent2>
      <a:accent3>
        <a:srgbClr val="62BF73"/>
      </a:accent3>
      <a:accent4>
        <a:srgbClr val="DE682A"/>
      </a:accent4>
      <a:accent5>
        <a:srgbClr val="888A8C"/>
      </a:accent5>
      <a:accent6>
        <a:srgbClr val="64145D"/>
      </a:accent6>
      <a:hlink>
        <a:srgbClr val="0000FF"/>
      </a:hlink>
      <a:folHlink>
        <a:srgbClr val="800080"/>
      </a:folHlink>
    </a:clrScheme>
    <a:fontScheme name="Groupe T2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Présentation4" id="{D9B039FD-73FE-44F4-8F21-E997A08C95FE}" vid="{2052FB1E-E9BB-41B4-9330-8BC81B3A4F7E}"/>
    </a:ext>
  </a:extLst>
</a:theme>
</file>

<file path=ppt/theme/theme3.xml><?xml version="1.0" encoding="utf-8"?>
<a:theme xmlns:a="http://schemas.openxmlformats.org/drawingml/2006/main" name="Slides de contenu">
  <a:themeElements>
    <a:clrScheme name="Personnalisé 13">
      <a:dk1>
        <a:srgbClr val="0F2E64"/>
      </a:dk1>
      <a:lt1>
        <a:sysClr val="window" lastClr="FFFFFF"/>
      </a:lt1>
      <a:dk2>
        <a:srgbClr val="0F2E64"/>
      </a:dk2>
      <a:lt2>
        <a:srgbClr val="F2F2F2"/>
      </a:lt2>
      <a:accent1>
        <a:srgbClr val="0F2E64"/>
      </a:accent1>
      <a:accent2>
        <a:srgbClr val="0F8EC2"/>
      </a:accent2>
      <a:accent3>
        <a:srgbClr val="8FD8F6"/>
      </a:accent3>
      <a:accent4>
        <a:srgbClr val="CCCDCE"/>
      </a:accent4>
      <a:accent5>
        <a:srgbClr val="818285"/>
      </a:accent5>
      <a:accent6>
        <a:srgbClr val="0B6A91"/>
      </a:accent6>
      <a:hlink>
        <a:srgbClr val="0F8EC2"/>
      </a:hlink>
      <a:folHlink>
        <a:srgbClr val="57C5F2"/>
      </a:folHlink>
    </a:clrScheme>
    <a:fontScheme name="Groupe T2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Présentation4" id="{D9B039FD-73FE-44F4-8F21-E997A08C95FE}" vid="{F8BD0DC5-2CDB-468E-A5D4-890C5DE2FA26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Modele ppt Groupe T2i</Template>
  <TotalTime>3757</TotalTime>
  <Words>375</Words>
  <Application>Microsoft Office PowerPoint</Application>
  <PresentationFormat>Affichage à l'écran (4:3)</PresentationFormat>
  <Paragraphs>78</Paragraphs>
  <Slides>10</Slides>
  <Notes>10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10</vt:i4>
      </vt:variant>
    </vt:vector>
  </HeadingPairs>
  <TitlesOfParts>
    <vt:vector size="13" baseType="lpstr">
      <vt:lpstr>Modele ppt Groupe T2i</vt:lpstr>
      <vt:lpstr>Titre de chapitre</vt:lpstr>
      <vt:lpstr>Slides de contenu</vt:lpstr>
      <vt:lpstr>POWER8 Tests @ ALICE</vt:lpstr>
      <vt:lpstr>Agenda</vt:lpstr>
      <vt:lpstr>Introduction</vt:lpstr>
      <vt:lpstr>ITS (Sylvain Chapeland)</vt:lpstr>
      <vt:lpstr>Benchkit (Pascal Boeschoten)</vt:lpstr>
      <vt:lpstr>Data Motion (Adam Wegrzynek)</vt:lpstr>
      <vt:lpstr>ROOT (Peter Hristov) </vt:lpstr>
      <vt:lpstr>FairRoot/FairSoft (Giulio Eulisse &amp; Mohammad Al-Turany)</vt:lpstr>
      <vt:lpstr>GPU (Matthias ?)</vt:lpstr>
      <vt:lpstr>Conclusion</vt:lpstr>
    </vt:vector>
  </TitlesOfParts>
  <Company>Groupe T2i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Lionel Clavien</dc:creator>
  <cp:lastModifiedBy>Lionel Clavien</cp:lastModifiedBy>
  <cp:revision>86</cp:revision>
  <dcterms:created xsi:type="dcterms:W3CDTF">2015-10-20T10:20:49Z</dcterms:created>
  <dcterms:modified xsi:type="dcterms:W3CDTF">2016-02-12T09:51:56Z</dcterms:modified>
</cp:coreProperties>
</file>