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50" r:id="rId1"/>
  </p:sldMasterIdLst>
  <p:notesMasterIdLst>
    <p:notesMasterId r:id="rId34"/>
  </p:notesMasterIdLst>
  <p:handoutMasterIdLst>
    <p:handoutMasterId r:id="rId35"/>
  </p:handoutMasterIdLst>
  <p:sldIdLst>
    <p:sldId id="281" r:id="rId2"/>
    <p:sldId id="300" r:id="rId3"/>
    <p:sldId id="374" r:id="rId4"/>
    <p:sldId id="370" r:id="rId5"/>
    <p:sldId id="376" r:id="rId6"/>
    <p:sldId id="377" r:id="rId7"/>
    <p:sldId id="378" r:id="rId8"/>
    <p:sldId id="379" r:id="rId9"/>
    <p:sldId id="380" r:id="rId10"/>
    <p:sldId id="371" r:id="rId11"/>
    <p:sldId id="339" r:id="rId12"/>
    <p:sldId id="372" r:id="rId13"/>
    <p:sldId id="354" r:id="rId14"/>
    <p:sldId id="353" r:id="rId15"/>
    <p:sldId id="355" r:id="rId16"/>
    <p:sldId id="356" r:id="rId17"/>
    <p:sldId id="358" r:id="rId18"/>
    <p:sldId id="348" r:id="rId19"/>
    <p:sldId id="349" r:id="rId20"/>
    <p:sldId id="357" r:id="rId21"/>
    <p:sldId id="359" r:id="rId22"/>
    <p:sldId id="360" r:id="rId23"/>
    <p:sldId id="373" r:id="rId24"/>
    <p:sldId id="363" r:id="rId25"/>
    <p:sldId id="362" r:id="rId26"/>
    <p:sldId id="364" r:id="rId27"/>
    <p:sldId id="365" r:id="rId28"/>
    <p:sldId id="366" r:id="rId29"/>
    <p:sldId id="367" r:id="rId30"/>
    <p:sldId id="368" r:id="rId31"/>
    <p:sldId id="369" r:id="rId32"/>
    <p:sldId id="285" r:id="rId33"/>
  </p:sldIdLst>
  <p:sldSz cx="9144000" cy="6858000" type="screen4x3"/>
  <p:notesSz cx="9906000" cy="679450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66CC"/>
    <a:srgbClr val="DDDDDD"/>
    <a:srgbClr val="00FFFF"/>
    <a:srgbClr val="FF3399"/>
    <a:srgbClr val="00FF00"/>
    <a:srgbClr val="FEE77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 autoAdjust="0"/>
  </p:normalViewPr>
  <p:slideViewPr>
    <p:cSldViewPr snapToGrid="0" snapToObjects="1">
      <p:cViewPr varScale="1">
        <p:scale>
          <a:sx n="66" d="100"/>
          <a:sy n="66" d="100"/>
        </p:scale>
        <p:origin x="-1644" y="-17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8" d="100"/>
          <a:sy n="98" d="100"/>
        </p:scale>
        <p:origin x="-348" y="-102"/>
      </p:cViewPr>
      <p:guideLst>
        <p:guide orient="horz" pos="2140"/>
        <p:guide pos="312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0225" y="0"/>
            <a:ext cx="4294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3188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0225" y="6453188"/>
            <a:ext cx="4294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4BEED148-7749-4F93-A159-2ED99E8AD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03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10225" y="0"/>
            <a:ext cx="4294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4375" y="509588"/>
            <a:ext cx="3397250" cy="2547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3227388"/>
            <a:ext cx="79248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3188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10225" y="6453188"/>
            <a:ext cx="4294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CF28B3BE-1453-4FDD-A87B-18BA92B5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333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126AB615-48C1-4EA6-87F9-4189A187F592}" type="slidenum">
              <a:rPr lang="en-US" altLang="it-IT" smtClean="0"/>
              <a:pPr>
                <a:spcBef>
                  <a:spcPct val="0"/>
                </a:spcBef>
              </a:pPr>
              <a:t>1</a:t>
            </a:fld>
            <a:endParaRPr lang="en-US" altLang="it-IT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10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11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12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13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14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15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16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17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18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19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2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20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21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22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23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24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25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26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27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28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29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3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30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F20342A-A652-4AF3-BF37-B23BFC3C475F}" type="slidenum">
              <a:rPr lang="en-US" altLang="it-IT" smtClean="0"/>
              <a:pPr>
                <a:spcBef>
                  <a:spcPct val="0"/>
                </a:spcBef>
              </a:pPr>
              <a:t>31</a:t>
            </a:fld>
            <a:endParaRPr lang="en-US" altLang="it-IT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36591B4-2F65-4943-B084-6831C91C7A6D}" type="slidenum">
              <a:rPr lang="en-US" altLang="it-IT" smtClean="0"/>
              <a:pPr>
                <a:spcBef>
                  <a:spcPct val="0"/>
                </a:spcBef>
              </a:pPr>
              <a:t>32</a:t>
            </a:fld>
            <a:endParaRPr lang="en-US" altLang="it-IT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4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5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6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7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8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7B28847-615F-46AC-9313-4FD72D010BD8}" type="slidenum">
              <a:rPr lang="en-US" altLang="it-IT" smtClean="0"/>
              <a:pPr>
                <a:spcBef>
                  <a:spcPct val="0"/>
                </a:spcBef>
              </a:pPr>
              <a:t>9</a:t>
            </a:fld>
            <a:endParaRPr lang="en-US" alt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5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0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37338" y="274638"/>
            <a:ext cx="2058987" cy="5194300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7738" cy="51943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48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66725" y="942975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57725" y="942975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49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66725" y="942975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130335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39125" cy="51943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5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13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992536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6725" y="9429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57725" y="9429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79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61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25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3454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39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458805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ChangeArrowheads="1"/>
          </p:cNvSpPr>
          <p:nvPr/>
        </p:nvSpPr>
        <p:spPr bwMode="auto">
          <a:xfrm>
            <a:off x="0" y="603250"/>
            <a:ext cx="9144000" cy="88900"/>
          </a:xfrm>
          <a:prstGeom prst="rect">
            <a:avLst/>
          </a:prstGeom>
          <a:gradFill rotWithShape="0">
            <a:gsLst>
              <a:gs pos="0">
                <a:srgbClr val="003399"/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1027" name="Rectangle 5"/>
          <p:cNvSpPr>
            <a:spLocks noChangeArrowheads="1"/>
          </p:cNvSpPr>
          <p:nvPr/>
        </p:nvSpPr>
        <p:spPr bwMode="auto">
          <a:xfrm>
            <a:off x="0" y="6423025"/>
            <a:ext cx="9144000" cy="101600"/>
          </a:xfrm>
          <a:prstGeom prst="rect">
            <a:avLst/>
          </a:prstGeom>
          <a:gradFill rotWithShape="0">
            <a:gsLst>
              <a:gs pos="0">
                <a:srgbClr val="003399"/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28575"/>
            <a:ext cx="10382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9429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228600" y="6524625"/>
            <a:ext cx="86868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altLang="en-US" sz="1200" b="1" baseline="0" dirty="0" smtClean="0"/>
              <a:t>6</a:t>
            </a:r>
            <a:r>
              <a:rPr lang="it-IT" altLang="en-US" sz="1200" b="1" baseline="30000" dirty="0" smtClean="0"/>
              <a:t>th</a:t>
            </a:r>
            <a:r>
              <a:rPr lang="it-IT" altLang="en-US" sz="1200" b="1" baseline="0" dirty="0" smtClean="0"/>
              <a:t>  </a:t>
            </a:r>
            <a:r>
              <a:rPr lang="it-IT" altLang="en-US" sz="1200" b="1" baseline="0" dirty="0" err="1" smtClean="0"/>
              <a:t>MeVArc</a:t>
            </a:r>
            <a:r>
              <a:rPr lang="it-IT" altLang="en-US" sz="1200" b="1" baseline="0" dirty="0" smtClean="0"/>
              <a:t>- </a:t>
            </a:r>
            <a:r>
              <a:rPr lang="it-IT" altLang="en-US" sz="1200" b="1" baseline="0" dirty="0" err="1" smtClean="0"/>
              <a:t>Jerusalem</a:t>
            </a:r>
            <a:r>
              <a:rPr lang="it-IT" altLang="en-US" sz="1200" b="1" baseline="0" dirty="0" smtClean="0"/>
              <a:t> 19-23 March 2017 </a:t>
            </a:r>
            <a:r>
              <a:rPr lang="it-IT" altLang="en-US" sz="1200" b="1" dirty="0"/>
              <a:t>	</a:t>
            </a:r>
            <a:r>
              <a:rPr lang="it-IT" altLang="en-US" sz="1200" b="1" dirty="0" smtClean="0"/>
              <a:t>          A</a:t>
            </a:r>
            <a:r>
              <a:rPr lang="it-IT" altLang="en-US" sz="1200" b="1" dirty="0"/>
              <a:t>. De Lorenzi - </a:t>
            </a:r>
            <a:r>
              <a:rPr lang="en-US" altLang="en-US" sz="1200" b="1" dirty="0" smtClean="0"/>
              <a:t>Application of the Voltage Holding Predictive Model</a:t>
            </a:r>
            <a:endParaRPr lang="en-US" altLang="en-US" sz="1200" b="1" dirty="0"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tiff"/><Relationship Id="rId4" Type="http://schemas.microsoft.com/office/2007/relationships/hdphoto" Target="../media/hdphoto1.wdp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wmf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838200" y="1752600"/>
            <a:ext cx="7391400" cy="157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 dirty="0"/>
              <a:t>Application of the Voltage Holding Predictive </a:t>
            </a:r>
            <a:r>
              <a:rPr lang="en-US" sz="3200" b="1" dirty="0" smtClean="0"/>
              <a:t>Model- VHPM</a:t>
            </a:r>
            <a:endParaRPr 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076700"/>
            <a:ext cx="8305800" cy="685800"/>
          </a:xfrm>
          <a:noFill/>
        </p:spPr>
        <p:txBody>
          <a:bodyPr/>
          <a:lstStyle/>
          <a:p>
            <a:pPr eaLnBrk="1" hangingPunct="1"/>
            <a:r>
              <a:rPr lang="it-IT" altLang="it-IT" sz="2000" dirty="0" smtClean="0"/>
              <a:t>A. De Lorenzi, N. Pilan, N. Marconato, P. Bettini</a:t>
            </a:r>
          </a:p>
          <a:p>
            <a:pPr eaLnBrk="1" hangingPunct="1"/>
            <a:r>
              <a:rPr lang="it-IT" altLang="it-IT" sz="2000" b="1" dirty="0" smtClean="0"/>
              <a:t>Consorzio RFX</a:t>
            </a:r>
            <a:endParaRPr lang="en-US" altLang="it-IT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680" y="767464"/>
            <a:ext cx="790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structure</a:t>
            </a:r>
            <a:r>
              <a:rPr lang="it-IT" dirty="0" smtClean="0"/>
              <a:t> of the NBI </a:t>
            </a: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5330" y="1644384"/>
            <a:ext cx="4790329" cy="249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6562" y="1644384"/>
            <a:ext cx="2121100" cy="213715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NE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0641" y="4070025"/>
            <a:ext cx="1194689" cy="1446328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3841" y="4089315"/>
            <a:ext cx="1234535" cy="1442059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950" y="1775637"/>
            <a:ext cx="2176090" cy="145811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3D11.32-2c_white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27914" y="4286287"/>
            <a:ext cx="1124861" cy="1363468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Straight Arrow Connector 11"/>
          <p:cNvCxnSpPr/>
          <p:nvPr/>
        </p:nvCxnSpPr>
        <p:spPr>
          <a:xfrm flipV="1">
            <a:off x="2116476" y="3059007"/>
            <a:ext cx="1232899" cy="122728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784333" y="2907960"/>
            <a:ext cx="308725" cy="116206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541178" y="2893472"/>
            <a:ext cx="1191803" cy="117655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137079" y="2412631"/>
            <a:ext cx="1589483" cy="229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7"/>
          <p:cNvSpPr txBox="1">
            <a:spLocks noChangeArrowheads="1"/>
          </p:cNvSpPr>
          <p:nvPr/>
        </p:nvSpPr>
        <p:spPr bwMode="auto">
          <a:xfrm>
            <a:off x="68185" y="3256159"/>
            <a:ext cx="19005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it-IT" sz="1400" dirty="0" smtClean="0">
                <a:latin typeface="Times" pitchFamily="18" charset="0"/>
              </a:rPr>
              <a:t>CRYOGENIC PUMPS</a:t>
            </a:r>
            <a:endParaRPr lang="en-US" sz="1400" dirty="0">
              <a:latin typeface="Times" pitchFamily="18" charset="0"/>
            </a:endParaRPr>
          </a:p>
        </p:txBody>
      </p:sp>
      <p:sp>
        <p:nvSpPr>
          <p:cNvPr id="17" name="TextBox 27"/>
          <p:cNvSpPr txBox="1">
            <a:spLocks noChangeArrowheads="1"/>
          </p:cNvSpPr>
          <p:nvPr/>
        </p:nvSpPr>
        <p:spPr bwMode="auto">
          <a:xfrm>
            <a:off x="1160873" y="5649755"/>
            <a:ext cx="16157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it-IT" sz="1400" dirty="0" smtClean="0">
                <a:latin typeface="Times" pitchFamily="18" charset="0"/>
              </a:rPr>
              <a:t>CALORIMETER</a:t>
            </a:r>
            <a:endParaRPr lang="en-US" sz="1400" dirty="0">
              <a:latin typeface="Times" pitchFamily="18" charset="0"/>
            </a:endParaRPr>
          </a:p>
        </p:txBody>
      </p:sp>
      <p:sp>
        <p:nvSpPr>
          <p:cNvPr id="18" name="TextBox 27"/>
          <p:cNvSpPr txBox="1">
            <a:spLocks noChangeArrowheads="1"/>
          </p:cNvSpPr>
          <p:nvPr/>
        </p:nvSpPr>
        <p:spPr bwMode="auto">
          <a:xfrm>
            <a:off x="3217704" y="5531374"/>
            <a:ext cx="20986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it-IT" sz="1400" dirty="0" smtClean="0">
                <a:latin typeface="Times" pitchFamily="18" charset="0"/>
              </a:rPr>
              <a:t>RESIDUAL ION DUMP</a:t>
            </a:r>
            <a:endParaRPr lang="en-US" sz="1400" dirty="0">
              <a:latin typeface="Times" pitchFamily="18" charset="0"/>
            </a:endParaRPr>
          </a:p>
        </p:txBody>
      </p:sp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5514955" y="5516353"/>
            <a:ext cx="14643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it-IT" sz="1400" dirty="0" smtClean="0">
                <a:latin typeface="Times" pitchFamily="18" charset="0"/>
              </a:rPr>
              <a:t>NEUTRALIZER</a:t>
            </a:r>
            <a:endParaRPr lang="en-US" sz="1400" dirty="0">
              <a:latin typeface="Times" pitchFamily="18" charset="0"/>
            </a:endParaRPr>
          </a:p>
        </p:txBody>
      </p:sp>
      <p:sp>
        <p:nvSpPr>
          <p:cNvPr id="21" name="TextBox 27"/>
          <p:cNvSpPr txBox="1">
            <a:spLocks noChangeArrowheads="1"/>
          </p:cNvSpPr>
          <p:nvPr/>
        </p:nvSpPr>
        <p:spPr bwMode="auto">
          <a:xfrm>
            <a:off x="6979303" y="3781538"/>
            <a:ext cx="16007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it-IT" sz="1400" dirty="0" smtClean="0">
                <a:latin typeface="Times" pitchFamily="18" charset="0"/>
              </a:rPr>
              <a:t>BEAM SOURCE</a:t>
            </a:r>
            <a:endParaRPr lang="en-US" sz="1400" dirty="0">
              <a:latin typeface="Times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917297" y="2641671"/>
            <a:ext cx="1154676" cy="16225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3605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0416" y="762000"/>
            <a:ext cx="8619744" cy="5176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The NBI </a:t>
            </a:r>
            <a:r>
              <a:rPr lang="it-IT" dirty="0" err="1" smtClean="0"/>
              <a:t>accelerator</a:t>
            </a:r>
            <a:r>
              <a:rPr lang="it-IT" dirty="0" smtClean="0"/>
              <a:t>, </a:t>
            </a:r>
            <a:r>
              <a:rPr lang="it-IT" dirty="0" err="1" smtClean="0"/>
              <a:t>hosted</a:t>
            </a:r>
            <a:r>
              <a:rPr lang="it-IT" dirty="0" smtClean="0"/>
              <a:t> inside a </a:t>
            </a:r>
            <a:r>
              <a:rPr lang="it-IT" dirty="0" err="1" smtClean="0"/>
              <a:t>vacuum</a:t>
            </a:r>
            <a:r>
              <a:rPr lang="it-IT" dirty="0" smtClean="0"/>
              <a:t> tank, </a:t>
            </a:r>
            <a:r>
              <a:rPr lang="it-IT" dirty="0" err="1" smtClean="0"/>
              <a:t>has</a:t>
            </a:r>
            <a:r>
              <a:rPr lang="it-IT" dirty="0" smtClean="0"/>
              <a:t> a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complex</a:t>
            </a:r>
            <a:r>
              <a:rPr lang="it-IT" dirty="0" smtClean="0"/>
              <a:t> </a:t>
            </a:r>
            <a:r>
              <a:rPr lang="it-IT" dirty="0" err="1" smtClean="0"/>
              <a:t>structure</a:t>
            </a:r>
            <a:r>
              <a:rPr lang="it-IT" dirty="0" smtClean="0"/>
              <a:t>.: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i="1" u="sng" dirty="0" smtClean="0"/>
              <a:t>The </a:t>
            </a:r>
            <a:r>
              <a:rPr lang="it-IT" sz="2000" i="1" u="sng" dirty="0" err="1" smtClean="0"/>
              <a:t>Beam</a:t>
            </a:r>
            <a:r>
              <a:rPr lang="it-IT" sz="2000" i="1" u="sng" dirty="0" smtClean="0"/>
              <a:t> Source and the </a:t>
            </a:r>
            <a:r>
              <a:rPr lang="it-IT" sz="2000" i="1" u="sng" dirty="0" err="1" smtClean="0"/>
              <a:t>Accelerating</a:t>
            </a:r>
            <a:r>
              <a:rPr lang="it-IT" sz="2000" i="1" u="sng" dirty="0" smtClean="0"/>
              <a:t> </a:t>
            </a:r>
            <a:r>
              <a:rPr lang="it-IT" sz="2000" i="1" u="sng" dirty="0" err="1" smtClean="0"/>
              <a:t>Grids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form</a:t>
            </a:r>
            <a:r>
              <a:rPr lang="it-IT" sz="2000" i="1" dirty="0" smtClean="0"/>
              <a:t> a multi-</a:t>
            </a:r>
            <a:r>
              <a:rPr lang="it-IT" sz="2000" i="1" dirty="0" err="1" smtClean="0"/>
              <a:t>voltage</a:t>
            </a:r>
            <a:r>
              <a:rPr lang="it-IT" sz="2000" i="1" dirty="0" smtClean="0"/>
              <a:t>		(-1.0MV; -0.8MV; -0.6MV; -0.4MV; -0.2MV) </a:t>
            </a:r>
            <a:r>
              <a:rPr lang="it-IT" sz="2000" i="1" dirty="0" err="1" smtClean="0"/>
              <a:t>electrodes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system</a:t>
            </a:r>
            <a:r>
              <a:rPr lang="it-IT" sz="2000" i="1" dirty="0" smtClean="0"/>
              <a:t>, </a:t>
            </a:r>
            <a:r>
              <a:rPr lang="it-IT" sz="2000" i="1" dirty="0" err="1" smtClean="0"/>
              <a:t>facing</a:t>
            </a:r>
            <a:r>
              <a:rPr lang="it-IT" sz="2000" i="1" dirty="0" smtClean="0"/>
              <a:t> the </a:t>
            </a:r>
            <a:r>
              <a:rPr lang="it-IT" sz="2000" i="1" dirty="0" err="1" smtClean="0"/>
              <a:t>anode</a:t>
            </a:r>
            <a:r>
              <a:rPr lang="it-IT" sz="2000" i="1" dirty="0" smtClean="0"/>
              <a:t> (the tank); 1 MV </a:t>
            </a:r>
            <a:r>
              <a:rPr lang="it-IT" sz="2000" i="1" dirty="0" err="1" smtClean="0"/>
              <a:t>electrode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size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is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about</a:t>
            </a:r>
            <a:r>
              <a:rPr lang="it-IT" sz="2000" i="1" dirty="0" smtClean="0"/>
              <a:t> 10 m</a:t>
            </a:r>
            <a:r>
              <a:rPr lang="it-IT" sz="2000" i="1" baseline="30000" dirty="0" smtClean="0"/>
              <a:t>2</a:t>
            </a:r>
            <a:r>
              <a:rPr lang="it-IT" sz="2000" i="1" dirty="0" smtClean="0"/>
              <a:t>; the gap </a:t>
            </a:r>
            <a:r>
              <a:rPr lang="it-IT" sz="2000" i="1" dirty="0" err="1" smtClean="0"/>
              <a:t>is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about</a:t>
            </a:r>
            <a:r>
              <a:rPr lang="it-IT" sz="2000" i="1" dirty="0" smtClean="0"/>
              <a:t> 1 m.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i="1" u="sng" dirty="0" smtClean="0"/>
              <a:t>The </a:t>
            </a:r>
            <a:r>
              <a:rPr lang="it-IT" sz="2000" i="1" u="sng" dirty="0" err="1" smtClean="0"/>
              <a:t>Bushing</a:t>
            </a:r>
            <a:r>
              <a:rPr lang="it-IT" sz="2000" i="1" dirty="0" smtClean="0"/>
              <a:t>, </a:t>
            </a:r>
            <a:r>
              <a:rPr lang="it-IT" sz="2000" i="1" dirty="0" err="1" smtClean="0"/>
              <a:t>connecting</a:t>
            </a:r>
            <a:r>
              <a:rPr lang="it-IT" sz="2000" i="1" dirty="0" smtClean="0"/>
              <a:t> the 1 MV Line </a:t>
            </a:r>
            <a:r>
              <a:rPr lang="it-IT" sz="2000" i="1" dirty="0" err="1" smtClean="0"/>
              <a:t>insulated</a:t>
            </a:r>
            <a:r>
              <a:rPr lang="it-IT" sz="2000" i="1" dirty="0" smtClean="0"/>
              <a:t> in SF</a:t>
            </a:r>
            <a:r>
              <a:rPr lang="it-IT" sz="2000" i="1" baseline="-25000" dirty="0" smtClean="0"/>
              <a:t>6</a:t>
            </a:r>
            <a:r>
              <a:rPr lang="it-IT" sz="2000" i="1" dirty="0" smtClean="0"/>
              <a:t> to the </a:t>
            </a:r>
            <a:r>
              <a:rPr lang="it-IT" sz="2000" i="1" dirty="0" err="1" smtClean="0"/>
              <a:t>accelerator</a:t>
            </a:r>
            <a:r>
              <a:rPr lang="it-IT" sz="2000" i="1" dirty="0" smtClean="0"/>
              <a:t>, transfer </a:t>
            </a:r>
            <a:r>
              <a:rPr lang="it-IT" sz="2000" i="1" dirty="0" err="1" smtClean="0"/>
              <a:t>through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pipes</a:t>
            </a:r>
            <a:r>
              <a:rPr lang="it-IT" sz="2000" i="1" dirty="0" smtClean="0"/>
              <a:t> the </a:t>
            </a:r>
            <a:r>
              <a:rPr lang="it-IT" sz="2000" i="1" dirty="0" err="1" smtClean="0"/>
              <a:t>potential</a:t>
            </a:r>
            <a:r>
              <a:rPr lang="it-IT" sz="2000" i="1" dirty="0" smtClean="0"/>
              <a:t> to the </a:t>
            </a:r>
            <a:r>
              <a:rPr lang="it-IT" sz="2000" i="1" dirty="0" err="1" smtClean="0"/>
              <a:t>Grids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as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well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as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cooling</a:t>
            </a:r>
            <a:r>
              <a:rPr lang="it-IT" sz="2000" i="1" dirty="0" smtClean="0"/>
              <a:t> water. </a:t>
            </a:r>
            <a:r>
              <a:rPr lang="it-IT" sz="2000" i="1" dirty="0" err="1" smtClean="0"/>
              <a:t>It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is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built</a:t>
            </a:r>
            <a:r>
              <a:rPr lang="it-IT" sz="2000" i="1" dirty="0" smtClean="0"/>
              <a:t> by 5 </a:t>
            </a:r>
            <a:r>
              <a:rPr lang="it-IT" sz="2000" i="1" dirty="0" err="1" smtClean="0"/>
              <a:t>stacked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alumina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rings</a:t>
            </a:r>
            <a:r>
              <a:rPr lang="it-IT" sz="2000" i="1" dirty="0" smtClean="0"/>
              <a:t> (2.0 m </a:t>
            </a:r>
            <a:r>
              <a:rPr lang="it-IT" sz="2000" i="1" dirty="0" err="1" smtClean="0"/>
              <a:t>diameter</a:t>
            </a:r>
            <a:r>
              <a:rPr lang="it-IT" sz="2000" i="1" dirty="0" smtClean="0"/>
              <a:t>; 0.3 m </a:t>
            </a:r>
            <a:r>
              <a:rPr lang="it-IT" sz="2000" i="1" dirty="0" err="1" smtClean="0"/>
              <a:t>heigth</a:t>
            </a:r>
            <a:r>
              <a:rPr lang="it-IT" sz="2000" i="1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20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The </a:t>
            </a:r>
            <a:r>
              <a:rPr lang="it-IT" dirty="0" err="1" smtClean="0"/>
              <a:t>geometry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further</a:t>
            </a:r>
            <a:r>
              <a:rPr lang="it-IT" dirty="0" smtClean="0"/>
              <a:t> </a:t>
            </a:r>
            <a:r>
              <a:rPr lang="it-IT" dirty="0" err="1" smtClean="0"/>
              <a:t>complicated</a:t>
            </a:r>
            <a:r>
              <a:rPr lang="it-IT" dirty="0" smtClean="0"/>
              <a:t> by the </a:t>
            </a:r>
            <a:r>
              <a:rPr lang="it-IT" dirty="0" err="1" smtClean="0"/>
              <a:t>pipes</a:t>
            </a:r>
            <a:r>
              <a:rPr lang="it-IT" dirty="0" smtClean="0"/>
              <a:t>,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enhance</a:t>
            </a:r>
            <a:r>
              <a:rPr lang="it-IT" dirty="0" smtClean="0"/>
              <a:t> the </a:t>
            </a:r>
            <a:r>
              <a:rPr lang="it-IT" dirty="0" err="1" smtClean="0"/>
              <a:t>local</a:t>
            </a:r>
            <a:r>
              <a:rPr lang="it-IT" dirty="0" smtClean="0"/>
              <a:t> </a:t>
            </a:r>
            <a:r>
              <a:rPr lang="it-IT" dirty="0" err="1" smtClean="0"/>
              <a:t>electric</a:t>
            </a:r>
            <a:r>
              <a:rPr lang="it-IT" dirty="0" smtClean="0"/>
              <a:t> </a:t>
            </a:r>
            <a:r>
              <a:rPr lang="it-IT" dirty="0" err="1" smtClean="0"/>
              <a:t>field</a:t>
            </a:r>
            <a:r>
              <a:rPr lang="it-IT" dirty="0" smtClean="0"/>
              <a:t> in </a:t>
            </a:r>
            <a:r>
              <a:rPr lang="it-IT" dirty="0" err="1" smtClean="0"/>
              <a:t>critical</a:t>
            </a:r>
            <a:r>
              <a:rPr lang="it-IT" dirty="0" smtClean="0"/>
              <a:t> </a:t>
            </a:r>
            <a:r>
              <a:rPr lang="it-IT" dirty="0" err="1" smtClean="0"/>
              <a:t>areas</a:t>
            </a:r>
            <a:r>
              <a:rPr lang="it-IT" dirty="0" smtClean="0"/>
              <a:t>.</a:t>
            </a:r>
          </a:p>
          <a:p>
            <a:pPr lvl="1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736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33060" y="3048000"/>
            <a:ext cx="3512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Details</a:t>
            </a:r>
            <a:r>
              <a:rPr lang="it-IT" dirty="0" smtClean="0"/>
              <a:t> of the </a:t>
            </a:r>
            <a:r>
              <a:rPr lang="it-IT" dirty="0" err="1" smtClean="0"/>
              <a:t>accelerator</a:t>
            </a: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8" y="762000"/>
            <a:ext cx="5060632" cy="561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65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/>
          </p:nvPr>
        </p:nvSpPr>
        <p:spPr>
          <a:xfrm>
            <a:off x="304800" y="938666"/>
            <a:ext cx="8610600" cy="5194300"/>
          </a:xfrm>
        </p:spPr>
        <p:txBody>
          <a:bodyPr/>
          <a:lstStyle/>
          <a:p>
            <a:r>
              <a:rPr lang="it-IT" sz="2400" dirty="0" err="1" smtClean="0"/>
              <a:t>Both</a:t>
            </a:r>
            <a:r>
              <a:rPr lang="it-IT" sz="2400" dirty="0" smtClean="0"/>
              <a:t> design and </a:t>
            </a:r>
            <a:r>
              <a:rPr lang="it-IT" sz="2400" dirty="0" err="1" smtClean="0"/>
              <a:t>operation</a:t>
            </a:r>
            <a:r>
              <a:rPr lang="it-IT" sz="2400" dirty="0" smtClean="0"/>
              <a:t> </a:t>
            </a:r>
            <a:r>
              <a:rPr lang="it-IT" sz="2400" dirty="0" err="1" smtClean="0"/>
              <a:t>phases</a:t>
            </a:r>
            <a:r>
              <a:rPr lang="it-IT" sz="2400" dirty="0" smtClean="0"/>
              <a:t> </a:t>
            </a:r>
            <a:r>
              <a:rPr lang="it-IT" sz="2400" dirty="0" err="1" smtClean="0"/>
              <a:t>will</a:t>
            </a:r>
            <a:r>
              <a:rPr lang="it-IT" sz="2400" dirty="0" smtClean="0"/>
              <a:t> </a:t>
            </a:r>
            <a:r>
              <a:rPr lang="it-IT" sz="2400" dirty="0" err="1" smtClean="0"/>
              <a:t>require</a:t>
            </a:r>
            <a:r>
              <a:rPr lang="it-IT" sz="2400" dirty="0" smtClean="0"/>
              <a:t> a </a:t>
            </a:r>
            <a:r>
              <a:rPr lang="it-IT" sz="2400" dirty="0" err="1" smtClean="0"/>
              <a:t>combination</a:t>
            </a:r>
            <a:r>
              <a:rPr lang="it-IT" sz="2400" dirty="0" smtClean="0"/>
              <a:t> of </a:t>
            </a:r>
            <a:r>
              <a:rPr lang="it-IT" sz="2400" dirty="0" err="1" smtClean="0"/>
              <a:t>improvements</a:t>
            </a:r>
            <a:r>
              <a:rPr lang="it-IT" sz="2400" dirty="0" smtClean="0"/>
              <a:t> in </a:t>
            </a:r>
            <a:r>
              <a:rPr lang="it-IT" sz="2400" dirty="0" err="1" smtClean="0"/>
              <a:t>techiques</a:t>
            </a:r>
            <a:r>
              <a:rPr lang="it-IT" sz="2400" dirty="0"/>
              <a:t> to </a:t>
            </a:r>
            <a:r>
              <a:rPr lang="it-IT" sz="2400" dirty="0" err="1" smtClean="0"/>
              <a:t>keep</a:t>
            </a:r>
            <a:r>
              <a:rPr lang="it-IT" sz="2400" dirty="0" smtClean="0"/>
              <a:t> </a:t>
            </a:r>
            <a:r>
              <a:rPr lang="it-IT" sz="2400" dirty="0" err="1" smtClean="0"/>
              <a:t>voltage</a:t>
            </a:r>
            <a:r>
              <a:rPr lang="it-IT" sz="2400" dirty="0" smtClean="0"/>
              <a:t> holding to a </a:t>
            </a:r>
            <a:r>
              <a:rPr lang="it-IT" sz="2400" dirty="0" err="1" smtClean="0"/>
              <a:t>safe</a:t>
            </a:r>
            <a:r>
              <a:rPr lang="it-IT" sz="2400" dirty="0" smtClean="0"/>
              <a:t> </a:t>
            </a:r>
            <a:r>
              <a:rPr lang="it-IT" sz="2400" dirty="0" err="1" smtClean="0"/>
              <a:t>value</a:t>
            </a:r>
            <a:r>
              <a:rPr lang="it-IT" sz="2400" dirty="0" smtClean="0"/>
              <a:t>. </a:t>
            </a:r>
            <a:r>
              <a:rPr lang="it-IT" sz="2400" dirty="0" err="1" smtClean="0"/>
              <a:t>These</a:t>
            </a:r>
            <a:r>
              <a:rPr lang="it-IT" sz="2400" dirty="0" smtClean="0"/>
              <a:t> </a:t>
            </a:r>
            <a:r>
              <a:rPr lang="it-IT" sz="2400" dirty="0" err="1" smtClean="0"/>
              <a:t>techniques</a:t>
            </a:r>
            <a:r>
              <a:rPr lang="it-IT" sz="2400" dirty="0" smtClean="0"/>
              <a:t> are:</a:t>
            </a:r>
            <a:endParaRPr lang="it-IT" sz="2400" dirty="0"/>
          </a:p>
          <a:p>
            <a:pPr lvl="1"/>
            <a:r>
              <a:rPr lang="it-IT" sz="2000" dirty="0" smtClean="0"/>
              <a:t>Voltage </a:t>
            </a:r>
            <a:r>
              <a:rPr lang="it-IT" sz="2000" dirty="0" err="1" smtClean="0"/>
              <a:t>conditioning</a:t>
            </a:r>
            <a:r>
              <a:rPr lang="it-IT" sz="2000" dirty="0" smtClean="0"/>
              <a:t> </a:t>
            </a:r>
            <a:r>
              <a:rPr lang="it-IT" sz="2000" dirty="0" err="1" smtClean="0"/>
              <a:t>process</a:t>
            </a:r>
            <a:endParaRPr lang="it-IT" sz="2000" dirty="0" smtClean="0"/>
          </a:p>
          <a:p>
            <a:pPr lvl="1"/>
            <a:r>
              <a:rPr lang="it-IT" sz="2000" dirty="0" err="1" smtClean="0"/>
              <a:t>Electrodes</a:t>
            </a:r>
            <a:r>
              <a:rPr lang="it-IT" sz="2000" dirty="0" smtClean="0"/>
              <a:t> treatment.</a:t>
            </a:r>
          </a:p>
          <a:p>
            <a:pPr lvl="1"/>
            <a:r>
              <a:rPr lang="it-IT" sz="2000" dirty="0" err="1" smtClean="0">
                <a:solidFill>
                  <a:srgbClr val="FF0000"/>
                </a:solidFill>
              </a:rPr>
              <a:t>Electrodes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shapings</a:t>
            </a:r>
            <a:endParaRPr lang="it-IT" sz="2000" dirty="0" smtClean="0">
              <a:solidFill>
                <a:srgbClr val="FF0000"/>
              </a:solidFill>
            </a:endParaRPr>
          </a:p>
          <a:p>
            <a:pPr lvl="1"/>
            <a:endParaRPr lang="it-IT" sz="2000" dirty="0" smtClean="0"/>
          </a:p>
          <a:p>
            <a:r>
              <a:rPr lang="it-IT" sz="2400" dirty="0" err="1">
                <a:solidFill>
                  <a:srgbClr val="FF0000"/>
                </a:solidFill>
              </a:rPr>
              <a:t>Electric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field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minimization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not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suitable</a:t>
            </a:r>
            <a:r>
              <a:rPr lang="it-IT" sz="2400" dirty="0">
                <a:solidFill>
                  <a:srgbClr val="FF0000"/>
                </a:solidFill>
              </a:rPr>
              <a:t> for </a:t>
            </a:r>
            <a:r>
              <a:rPr lang="it-IT" sz="2400" dirty="0" err="1">
                <a:solidFill>
                  <a:srgbClr val="FF0000"/>
                </a:solidFill>
              </a:rPr>
              <a:t>optimization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because</a:t>
            </a:r>
            <a:r>
              <a:rPr lang="it-IT" sz="2400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it-IT" sz="2000" dirty="0"/>
              <a:t>Total </a:t>
            </a:r>
            <a:r>
              <a:rPr lang="it-IT" sz="2000" dirty="0" err="1"/>
              <a:t>voltage</a:t>
            </a:r>
            <a:r>
              <a:rPr lang="it-IT" sz="2000" dirty="0"/>
              <a:t> </a:t>
            </a:r>
            <a:r>
              <a:rPr lang="it-IT" sz="2000" dirty="0" err="1"/>
              <a:t>effect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considered</a:t>
            </a:r>
            <a:endParaRPr lang="it-IT" sz="2000" dirty="0"/>
          </a:p>
          <a:p>
            <a:pPr lvl="1"/>
            <a:r>
              <a:rPr lang="it-IT" sz="2000" dirty="0" smtClean="0"/>
              <a:t>«</a:t>
            </a:r>
            <a:r>
              <a:rPr lang="it-IT" sz="2000" dirty="0" err="1" smtClean="0"/>
              <a:t>measurable</a:t>
            </a:r>
            <a:r>
              <a:rPr lang="it-IT" sz="2000" dirty="0" smtClean="0"/>
              <a:t>» </a:t>
            </a:r>
            <a:r>
              <a:rPr lang="it-IT" sz="2000" dirty="0" err="1"/>
              <a:t>objective</a:t>
            </a:r>
            <a:r>
              <a:rPr lang="it-IT" sz="2000" dirty="0"/>
              <a:t> </a:t>
            </a:r>
            <a:r>
              <a:rPr lang="it-IT" sz="2000" dirty="0" err="1" smtClean="0"/>
              <a:t>function</a:t>
            </a:r>
            <a:r>
              <a:rPr lang="it-IT" sz="2000" dirty="0" smtClean="0"/>
              <a:t> for </a:t>
            </a:r>
            <a:r>
              <a:rPr lang="it-IT" sz="2000" dirty="0" err="1" smtClean="0"/>
              <a:t>optimization</a:t>
            </a:r>
            <a:r>
              <a:rPr lang="it-IT" sz="2000" dirty="0" smtClean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defined</a:t>
            </a:r>
            <a:r>
              <a:rPr lang="it-IT" sz="2000" dirty="0"/>
              <a:t>. </a:t>
            </a:r>
          </a:p>
          <a:p>
            <a:pPr lvl="1"/>
            <a:r>
              <a:rPr lang="it-IT" sz="2000" dirty="0"/>
              <a:t>Area </a:t>
            </a:r>
            <a:r>
              <a:rPr lang="it-IT" sz="2000" dirty="0" err="1"/>
              <a:t>effect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 smtClean="0"/>
              <a:t>considered</a:t>
            </a:r>
            <a:endParaRPr lang="it-IT" sz="2000" dirty="0" smtClean="0"/>
          </a:p>
          <a:p>
            <a:pPr lvl="1"/>
            <a:endParaRPr lang="it-IT" sz="2000" dirty="0"/>
          </a:p>
          <a:p>
            <a:pPr marL="0" indent="0" algn="ctr">
              <a:buNone/>
            </a:pPr>
            <a:r>
              <a:rPr lang="it-IT" b="1" dirty="0" smtClean="0">
                <a:solidFill>
                  <a:srgbClr val="0070C0"/>
                </a:solidFill>
              </a:rPr>
              <a:t>The VHPM </a:t>
            </a:r>
            <a:r>
              <a:rPr lang="en-US" b="1" dirty="0" smtClean="0">
                <a:solidFill>
                  <a:srgbClr val="0070C0"/>
                </a:solidFill>
              </a:rPr>
              <a:t>fulfills</a:t>
            </a:r>
            <a:r>
              <a:rPr lang="it-IT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these</a:t>
            </a:r>
            <a:r>
              <a:rPr lang="it-IT" b="1" dirty="0" smtClean="0">
                <a:solidFill>
                  <a:srgbClr val="0070C0"/>
                </a:solidFill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</a:rPr>
              <a:t>requirements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14186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</p:spTree>
    <p:extLst>
      <p:ext uri="{BB962C8B-B14F-4D97-AF65-F5344CB8AC3E}">
        <p14:creationId xmlns:p14="http://schemas.microsoft.com/office/powerpoint/2010/main" val="49964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/>
              </p:nvPr>
            </p:nvSpPr>
            <p:spPr>
              <a:xfrm>
                <a:off x="304800" y="938666"/>
                <a:ext cx="8610600" cy="5194300"/>
              </a:xfrm>
            </p:spPr>
            <p:txBody>
              <a:bodyPr/>
              <a:lstStyle/>
              <a:p>
                <a:r>
                  <a:rPr lang="it-IT" sz="2800" dirty="0" smtClean="0"/>
                  <a:t>Total </a:t>
                </a:r>
                <a:r>
                  <a:rPr lang="it-IT" sz="2800" dirty="0"/>
                  <a:t>Voltage </a:t>
                </a:r>
                <a:r>
                  <a:rPr lang="it-IT" sz="2800" dirty="0" err="1"/>
                  <a:t>Effect</a:t>
                </a:r>
                <a:endParaRPr lang="it-IT" sz="2800" dirty="0"/>
              </a:p>
              <a:p>
                <a:pPr marL="457200" lvl="1" indent="0">
                  <a:buNone/>
                </a:pPr>
                <a:endParaRPr lang="it-IT" sz="2000" dirty="0" smtClean="0"/>
              </a:p>
              <a:p>
                <a:pPr lvl="1"/>
                <a:r>
                  <a:rPr lang="it-IT" sz="2000" dirty="0" smtClean="0"/>
                  <a:t>The </a:t>
                </a:r>
                <a:r>
                  <a:rPr lang="it-IT" sz="2000" dirty="0" err="1"/>
                  <a:t>quantity</a:t>
                </a:r>
                <a14:m>
                  <m:oMath xmlns:m="http://schemas.openxmlformats.org/officeDocument/2006/math">
                    <m:r>
                      <a:rPr lang="it-IT" sz="2000">
                        <a:latin typeface="Cambria Math"/>
                      </a:rPr>
                      <m:t>  </m:t>
                    </m:r>
                    <m:r>
                      <a:rPr lang="it-IT" sz="2000" i="1">
                        <a:latin typeface="Cambria Math"/>
                      </a:rPr>
                      <m:t>𝑊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𝐾</m:t>
                        </m:r>
                      </m:sub>
                      <m:sup>
                        <m:r>
                          <a:rPr lang="en-US" sz="2000" i="1">
                            <a:latin typeface="Cambria Math"/>
                          </a:rPr>
                          <m:t>𝛼</m:t>
                        </m:r>
                      </m:sup>
                    </m:sSubSup>
                    <m:r>
                      <a:rPr lang="en-US" sz="2000" i="1">
                        <a:latin typeface="Cambria Math"/>
                      </a:rPr>
                      <m:t>∙</m:t>
                    </m:r>
                    <m:r>
                      <a:rPr lang="en-US" sz="2000" i="1">
                        <a:latin typeface="Cambria Math"/>
                      </a:rPr>
                      <m:t>𝑈</m:t>
                    </m:r>
                    <m:r>
                      <a:rPr lang="en-US" sz="2000" i="1">
                        <a:latin typeface="Cambria Math"/>
                      </a:rPr>
                      <m:t>∙</m:t>
                    </m:r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𝐴</m:t>
                        </m:r>
                      </m:sub>
                      <m:sup>
                        <m:r>
                          <a:rPr lang="en-US" sz="2000" i="1">
                            <a:latin typeface="Cambria Math"/>
                          </a:rPr>
                          <m:t>𝛾</m:t>
                        </m:r>
                      </m:sup>
                    </m:sSubSup>
                  </m:oMath>
                </a14:m>
                <a:r>
                  <a:rPr lang="it-IT" sz="2000" dirty="0" smtClean="0"/>
                  <a:t> </a:t>
                </a:r>
                <a:r>
                  <a:rPr lang="it-IT" sz="2000" dirty="0" err="1"/>
                  <a:t>a</a:t>
                </a:r>
                <a:r>
                  <a:rPr lang="it-IT" sz="2000" dirty="0" smtClean="0"/>
                  <a:t>s «breakdown driver» </a:t>
                </a:r>
                <a:r>
                  <a:rPr lang="it-IT" sz="2000" dirty="0" err="1" smtClean="0"/>
                  <a:t>is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introduced</a:t>
                </a:r>
                <a:r>
                  <a:rPr lang="it-IT" sz="2000" dirty="0" smtClean="0"/>
                  <a:t>; </a:t>
                </a:r>
                <a:r>
                  <a:rPr lang="it-IT" sz="2000" dirty="0" err="1"/>
                  <a:t>t</a:t>
                </a:r>
                <a:r>
                  <a:rPr lang="it-IT" sz="2000" dirty="0" err="1" smtClean="0"/>
                  <a:t>his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quantity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is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associated</a:t>
                </a:r>
                <a:r>
                  <a:rPr lang="it-IT" sz="2000" dirty="0" smtClean="0"/>
                  <a:t> to a </a:t>
                </a:r>
                <a:r>
                  <a:rPr lang="it-IT" sz="2000" dirty="0" err="1" smtClean="0"/>
                  <a:t>generic</a:t>
                </a:r>
                <a:r>
                  <a:rPr lang="it-IT" sz="2000" dirty="0" smtClean="0"/>
                  <a:t> «</a:t>
                </a:r>
                <a:r>
                  <a:rPr lang="it-IT" sz="2000" dirty="0" err="1" smtClean="0"/>
                  <a:t>particle</a:t>
                </a:r>
                <a:r>
                  <a:rPr lang="it-IT" sz="2000" dirty="0" smtClean="0"/>
                  <a:t>» </a:t>
                </a:r>
                <a:r>
                  <a:rPr lang="it-IT" sz="2000" dirty="0" err="1" smtClean="0"/>
                  <a:t>that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leaves</a:t>
                </a:r>
                <a:r>
                  <a:rPr lang="it-IT" sz="2000" dirty="0" smtClean="0"/>
                  <a:t> the </a:t>
                </a:r>
                <a:r>
                  <a:rPr lang="it-IT" sz="2000" dirty="0" err="1" smtClean="0"/>
                  <a:t>cathode</a:t>
                </a:r>
                <a:r>
                  <a:rPr lang="it-IT" sz="2000" dirty="0" smtClean="0"/>
                  <a:t> K, and </a:t>
                </a:r>
                <a:r>
                  <a:rPr lang="it-IT" sz="2000" dirty="0" err="1" smtClean="0"/>
                  <a:t>clashes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at</a:t>
                </a:r>
                <a:r>
                  <a:rPr lang="it-IT" sz="2000" dirty="0" smtClean="0"/>
                  <a:t> the </a:t>
                </a:r>
                <a:r>
                  <a:rPr lang="it-IT" sz="2000" dirty="0" err="1" smtClean="0"/>
                  <a:t>anode</a:t>
                </a:r>
                <a:r>
                  <a:rPr lang="it-IT" sz="2000" dirty="0" smtClean="0"/>
                  <a:t>. </a:t>
                </a:r>
              </a:p>
              <a:p>
                <a:pPr lvl="1"/>
                <a:endParaRPr lang="it-IT" sz="2000" dirty="0" smtClean="0"/>
              </a:p>
              <a:p>
                <a:pPr lvl="1"/>
                <a:r>
                  <a:rPr lang="it-IT" sz="2000" dirty="0" smtClean="0"/>
                  <a:t>For </a:t>
                </a:r>
                <a14:m>
                  <m:oMath xmlns:m="http://schemas.openxmlformats.org/officeDocument/2006/math">
                    <m:r>
                      <a:rPr lang="it-IT" sz="20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it-IT" sz="2000" b="0" i="1" smtClean="0">
                        <a:latin typeface="Cambria Math"/>
                        <a:ea typeface="Cambria Math"/>
                      </a:rPr>
                      <m:t>=1; </m:t>
                    </m:r>
                    <m:r>
                      <a:rPr lang="it-IT" sz="2000" b="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it-IT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it-IT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it-IT" sz="20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it-IT" sz="2000" dirty="0" smtClean="0"/>
                  <a:t> </a:t>
                </a:r>
                <a:r>
                  <a:rPr lang="it-IT" sz="2000" dirty="0" err="1" smtClean="0"/>
                  <a:t>we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have</a:t>
                </a:r>
                <a:r>
                  <a:rPr lang="it-IT" sz="2000" dirty="0" smtClean="0"/>
                  <a:t> the </a:t>
                </a:r>
                <a:r>
                  <a:rPr lang="it-IT" sz="2000" dirty="0" err="1" smtClean="0"/>
                  <a:t>Slivkov-Cranberg</a:t>
                </a:r>
                <a:r>
                  <a:rPr lang="it-IT" sz="2000" dirty="0" smtClean="0"/>
                  <a:t> breakdown model. </a:t>
                </a:r>
              </a:p>
              <a:p>
                <a:pPr lvl="1"/>
                <a:endParaRPr lang="it-IT" sz="2000" dirty="0" smtClean="0"/>
              </a:p>
              <a:p>
                <a:pPr lvl="1"/>
                <a:r>
                  <a:rPr lang="it-IT" sz="2000" b="1" u="sng" dirty="0" smtClean="0">
                    <a:solidFill>
                      <a:srgbClr val="FF0000"/>
                    </a:solidFill>
                  </a:rPr>
                  <a:t>The VHPM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calculates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all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 the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trajectories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 of the «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particles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» from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cathode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 to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anode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 to associate to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each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particle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its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 W </a:t>
                </a:r>
                <a:r>
                  <a:rPr lang="it-IT" sz="2000" b="1" u="sng" dirty="0" err="1" smtClean="0">
                    <a:solidFill>
                      <a:srgbClr val="FF0000"/>
                    </a:solidFill>
                  </a:rPr>
                  <a:t>value</a:t>
                </a:r>
                <a:r>
                  <a:rPr lang="it-IT" sz="2000" b="1" u="sng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pPr lvl="1"/>
                <a:endParaRPr lang="it-IT" sz="2000" b="1" u="sng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304800" y="938666"/>
                <a:ext cx="8610600" cy="5194300"/>
              </a:xfrm>
              <a:blipFill rotWithShape="1">
                <a:blip r:embed="rId3"/>
                <a:stretch>
                  <a:fillRect l="-1203" t="-1174" r="-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14186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Model Description</a:t>
            </a:r>
          </a:p>
        </p:txBody>
      </p:sp>
    </p:spTree>
    <p:extLst>
      <p:ext uri="{BB962C8B-B14F-4D97-AF65-F5344CB8AC3E}">
        <p14:creationId xmlns:p14="http://schemas.microsoft.com/office/powerpoint/2010/main" val="198461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/>
              </p:nvPr>
            </p:nvSpPr>
            <p:spPr>
              <a:xfrm>
                <a:off x="304800" y="938665"/>
                <a:ext cx="8610600" cy="5491164"/>
              </a:xfrm>
            </p:spPr>
            <p:txBody>
              <a:bodyPr/>
              <a:lstStyle/>
              <a:p>
                <a:r>
                  <a:rPr lang="it-IT" sz="2800" dirty="0" err="1"/>
                  <a:t>Objective</a:t>
                </a:r>
                <a:r>
                  <a:rPr lang="it-IT" sz="2800" dirty="0"/>
                  <a:t> </a:t>
                </a:r>
                <a:r>
                  <a:rPr lang="it-IT" sz="2800" dirty="0" err="1"/>
                  <a:t>Function</a:t>
                </a:r>
                <a:r>
                  <a:rPr lang="it-IT" sz="2800" dirty="0"/>
                  <a:t>. </a:t>
                </a:r>
              </a:p>
              <a:p>
                <a:endParaRPr lang="it-IT" dirty="0"/>
              </a:p>
              <a:p>
                <a:pPr lvl="1"/>
                <a:r>
                  <a:rPr lang="it-IT" sz="2000" dirty="0" err="1" smtClean="0"/>
                  <a:t>Given</a:t>
                </a:r>
                <a:r>
                  <a:rPr lang="it-IT" sz="2000" dirty="0" smtClean="0"/>
                  <a:t> N the </a:t>
                </a:r>
                <a:r>
                  <a:rPr lang="it-IT" sz="2000" dirty="0" err="1" smtClean="0"/>
                  <a:t>surface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density</a:t>
                </a:r>
                <a:r>
                  <a:rPr lang="it-IT" sz="2000" dirty="0" smtClean="0"/>
                  <a:t> of </a:t>
                </a:r>
                <a:r>
                  <a:rPr lang="it-IT" sz="2000" dirty="0" err="1" smtClean="0"/>
                  <a:t>particles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that</a:t>
                </a:r>
                <a:r>
                  <a:rPr lang="it-IT" sz="2000" dirty="0" smtClean="0"/>
                  <a:t>  </a:t>
                </a:r>
                <a:r>
                  <a:rPr lang="it-IT" sz="2000" dirty="0" err="1" smtClean="0">
                    <a:solidFill>
                      <a:srgbClr val="FF0000"/>
                    </a:solidFill>
                  </a:rPr>
                  <a:t>potentially</a:t>
                </a:r>
                <a:r>
                  <a:rPr lang="it-IT" sz="2000" dirty="0" smtClean="0">
                    <a:solidFill>
                      <a:srgbClr val="FF0000"/>
                    </a:solidFill>
                  </a:rPr>
                  <a:t> can induce the </a:t>
                </a:r>
                <a:r>
                  <a:rPr lang="it-IT" sz="2000" dirty="0" err="1" smtClean="0">
                    <a:solidFill>
                      <a:srgbClr val="FF0000"/>
                    </a:solidFill>
                  </a:rPr>
                  <a:t>voltage</a:t>
                </a:r>
                <a:r>
                  <a:rPr lang="it-IT" sz="2000" dirty="0" smtClean="0">
                    <a:solidFill>
                      <a:srgbClr val="FF0000"/>
                    </a:solidFill>
                  </a:rPr>
                  <a:t> breakdown</a:t>
                </a:r>
                <a:r>
                  <a:rPr lang="it-IT" sz="2000" dirty="0" smtClean="0"/>
                  <a:t>, </a:t>
                </a:r>
                <a:r>
                  <a:rPr lang="it-IT" sz="2000" dirty="0" err="1" smtClean="0"/>
                  <a:t>it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is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shown</a:t>
                </a:r>
                <a:r>
                  <a:rPr lang="it-IT" sz="2000" dirty="0" smtClean="0"/>
                  <a:t> [1] </a:t>
                </a:r>
                <a:r>
                  <a:rPr lang="it-IT" sz="2000" dirty="0" err="1" smtClean="0"/>
                  <a:t>that</a:t>
                </a:r>
                <a:r>
                  <a:rPr lang="it-IT" sz="2000" dirty="0" smtClean="0"/>
                  <a:t> the </a:t>
                </a:r>
                <a:r>
                  <a:rPr lang="it-IT" sz="2000" dirty="0" err="1" smtClean="0"/>
                  <a:t>overall</a:t>
                </a:r>
                <a:r>
                  <a:rPr lang="it-IT" sz="2000" dirty="0" smtClean="0"/>
                  <a:t> (cumulative)  </a:t>
                </a:r>
                <a:r>
                  <a:rPr lang="it-IT" sz="2000" dirty="0" smtClean="0"/>
                  <a:t>breakdown </a:t>
                </a:r>
                <a:r>
                  <a:rPr lang="it-IT" sz="2000" dirty="0" err="1" smtClean="0"/>
                  <a:t>probability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is</a:t>
                </a:r>
                <a:r>
                  <a:rPr lang="it-IT" sz="2000" dirty="0" smtClean="0"/>
                  <a:t>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/>
                      </a:rPr>
                      <m:t>𝑃</m:t>
                    </m:r>
                    <m:r>
                      <a:rPr lang="it-IT" sz="2000" b="0" i="1" smtClean="0">
                        <a:latin typeface="Cambria Math"/>
                      </a:rPr>
                      <m:t>=1−</m:t>
                    </m:r>
                    <m:sSup>
                      <m:sSupPr>
                        <m:ctrlPr>
                          <a:rPr lang="it-IT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it-IT" sz="20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it-IT" sz="2000" b="0" i="1" smtClean="0">
                            <a:latin typeface="Cambria Math"/>
                          </a:rPr>
                          <m:t>−</m:t>
                        </m:r>
                        <m:nary>
                          <m:naryPr>
                            <m:ctrlPr>
                              <a:rPr lang="it-IT" sz="2000" b="0" i="1" smtClean="0">
                                <a:latin typeface="Cambria Math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it-IT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2000" b="0" i="1" smtClean="0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it-IT" sz="2000" b="0" i="1" smtClean="0">
                                    <a:latin typeface="Cambria Math"/>
                                  </a:rPr>
                                  <m:t>𝐾</m:t>
                                </m:r>
                              </m:sub>
                            </m:sSub>
                          </m:sub>
                          <m:sup/>
                          <m:e>
                            <m:r>
                              <a:rPr lang="it-IT" sz="2000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it-IT" sz="2000" b="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it-IT" sz="2000" b="0" i="1" smtClean="0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it-IT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2000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it-IT" sz="2000" b="0" i="1" smtClean="0">
                                    <a:latin typeface="Cambria Math"/>
                                    <a:ea typeface="Cambria Math"/>
                                  </a:rPr>
                                  <m:t>𝐾</m:t>
                                </m:r>
                              </m:sub>
                            </m:sSub>
                          </m:e>
                        </m:nary>
                      </m:sup>
                    </m:sSup>
                  </m:oMath>
                </a14:m>
                <a:r>
                  <a:rPr lang="it-IT" sz="2000" dirty="0" smtClean="0"/>
                  <a:t>, the </a:t>
                </a:r>
                <a:r>
                  <a:rPr lang="it-IT" sz="2000" dirty="0" err="1" smtClean="0"/>
                  <a:t>integral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extended</a:t>
                </a:r>
                <a:r>
                  <a:rPr lang="it-IT" sz="2000" dirty="0" smtClean="0"/>
                  <a:t> to </a:t>
                </a:r>
                <a:r>
                  <a:rPr lang="it-IT" sz="2000" dirty="0" err="1" smtClean="0"/>
                  <a:t>all</a:t>
                </a:r>
                <a:r>
                  <a:rPr lang="it-IT" sz="2000" dirty="0" smtClean="0"/>
                  <a:t> the «</a:t>
                </a:r>
                <a:r>
                  <a:rPr lang="it-IT" sz="2000" dirty="0" err="1" smtClean="0"/>
                  <a:t>emitting</a:t>
                </a:r>
                <a:r>
                  <a:rPr lang="it-IT" sz="2000" dirty="0" smtClean="0"/>
                  <a:t>» </a:t>
                </a:r>
                <a:r>
                  <a:rPr lang="it-IT" sz="2000" dirty="0" err="1" smtClean="0"/>
                  <a:t>cathode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surfaces</a:t>
                </a:r>
                <a:r>
                  <a:rPr lang="it-IT" sz="2000" dirty="0" smtClean="0"/>
                  <a:t>.  </a:t>
                </a:r>
              </a:p>
              <a:p>
                <a:pPr lvl="1"/>
                <a:r>
                  <a:rPr lang="it-IT" sz="2000" dirty="0" err="1" smtClean="0"/>
                  <a:t>Assuming</a:t>
                </a:r>
                <a:r>
                  <a:rPr lang="it-IT" sz="2000" dirty="0" smtClean="0"/>
                  <a:t>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it-IT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it-IT" sz="2000" b="0" i="1" smtClean="0">
                            <a:latin typeface="Cambria Math"/>
                          </a:rPr>
                          <m:t>𝑊</m:t>
                        </m:r>
                      </m:e>
                    </m:d>
                    <m:r>
                      <a:rPr lang="it-IT" sz="2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it-IT" sz="2000" b="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it-IT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it-IT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sz="2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it-IT" sz="2000" b="0" i="1" smtClean="0">
                                    <a:latin typeface="Cambria Math"/>
                                  </a:rPr>
                                  <m:t>𝑊</m:t>
                                </m:r>
                                <m:r>
                                  <a:rPr lang="it-IT" sz="2000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it-IT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b="0" i="1" smtClean="0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it-IT" sz="2000" b="0" i="1" smtClean="0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it-IT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b="0" i="1" smtClean="0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it-IT" sz="20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it-IT" sz="20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it-IT" sz="2000" dirty="0" smtClean="0"/>
                  <a:t>, the breakdown </a:t>
                </a:r>
                <a:r>
                  <a:rPr lang="it-IT" sz="2000" dirty="0" err="1" smtClean="0"/>
                  <a:t>probability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follows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is</a:t>
                </a:r>
                <a:r>
                  <a:rPr lang="it-IT" sz="2000" dirty="0" smtClean="0"/>
                  <a:t> the </a:t>
                </a:r>
                <a:r>
                  <a:rPr lang="it-IT" sz="2000" dirty="0" err="1" smtClean="0"/>
                  <a:t>Weibull</a:t>
                </a:r>
                <a:r>
                  <a:rPr lang="it-IT" sz="2000" dirty="0" smtClean="0"/>
                  <a:t> </a:t>
                </a:r>
                <a:r>
                  <a:rPr lang="it-IT" sz="2000" dirty="0" err="1" smtClean="0"/>
                  <a:t>distribution</a:t>
                </a:r>
                <a:r>
                  <a:rPr lang="it-IT" sz="2000" dirty="0" smtClean="0"/>
                  <a:t>. </a:t>
                </a:r>
              </a:p>
              <a:p>
                <a:pPr lvl="1"/>
                <a:endParaRPr lang="it-IT" sz="2000" b="1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it-IT" sz="2000" b="1" dirty="0" smtClean="0">
                    <a:solidFill>
                      <a:srgbClr val="FF0000"/>
                    </a:solidFill>
                  </a:rPr>
                  <a:t>The VHPM output </a:t>
                </a:r>
                <a:r>
                  <a:rPr lang="it-IT" sz="2000" b="1" dirty="0" err="1" smtClean="0">
                    <a:solidFill>
                      <a:srgbClr val="FF0000"/>
                    </a:solidFill>
                  </a:rPr>
                  <a:t>is</a:t>
                </a:r>
                <a:r>
                  <a:rPr lang="it-IT" sz="2000" b="1" dirty="0" smtClean="0">
                    <a:solidFill>
                      <a:srgbClr val="FF0000"/>
                    </a:solidFill>
                  </a:rPr>
                  <a:t> a </a:t>
                </a:r>
                <a:r>
                  <a:rPr lang="it-IT" sz="2000" b="1" dirty="0" err="1" smtClean="0">
                    <a:solidFill>
                      <a:srgbClr val="FF0000"/>
                    </a:solidFill>
                  </a:rPr>
                  <a:t>Weibull</a:t>
                </a:r>
                <a:r>
                  <a:rPr lang="it-IT" sz="2000" b="1" dirty="0" smtClean="0">
                    <a:solidFill>
                      <a:srgbClr val="FF0000"/>
                    </a:solidFill>
                  </a:rPr>
                  <a:t> Breakdown </a:t>
                </a:r>
                <a:r>
                  <a:rPr lang="it-IT" sz="2000" b="1" dirty="0" err="1" smtClean="0">
                    <a:solidFill>
                      <a:srgbClr val="FF0000"/>
                    </a:solidFill>
                  </a:rPr>
                  <a:t>Probability</a:t>
                </a:r>
                <a:r>
                  <a:rPr lang="it-IT" sz="2000" b="1" dirty="0" smtClean="0">
                    <a:solidFill>
                      <a:srgbClr val="FF0000"/>
                    </a:solidFill>
                  </a:rPr>
                  <a:t> Curve.</a:t>
                </a:r>
              </a:p>
              <a:p>
                <a:pPr lvl="1"/>
                <a:endParaRPr lang="it-IT" sz="2000" b="1" dirty="0" smtClean="0">
                  <a:solidFill>
                    <a:srgbClr val="FF0000"/>
                  </a:solidFill>
                </a:endParaRPr>
              </a:p>
              <a:p>
                <a:pPr lvl="1"/>
                <a:endParaRPr lang="it-IT" sz="2000" b="1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sz="1000" baseline="30000" dirty="0"/>
                  <a:t>1</a:t>
                </a:r>
                <a:r>
                  <a:rPr lang="en-US" sz="1000" dirty="0"/>
                  <a:t>Pilan, N.; </a:t>
                </a:r>
                <a:r>
                  <a:rPr lang="en-US" sz="1000" dirty="0" err="1"/>
                  <a:t>Veltri</a:t>
                </a:r>
                <a:r>
                  <a:rPr lang="en-US" sz="1000" dirty="0"/>
                  <a:t>, P.; De Lorenzi, A., </a:t>
                </a:r>
                <a:r>
                  <a:rPr lang="en-US" sz="1000" i="1" dirty="0"/>
                  <a:t>Voltage holding prediction in multi electrode-multi voltage systems insulated in vacuum </a:t>
                </a:r>
                <a:r>
                  <a:rPr lang="en-US" sz="1000" dirty="0"/>
                  <a:t>IEEE Transactions on Dielectrics and</a:t>
                </a:r>
              </a:p>
              <a:p>
                <a:pPr marL="0" indent="0">
                  <a:buNone/>
                </a:pPr>
                <a:r>
                  <a:rPr lang="en-US" sz="1000" dirty="0"/>
                  <a:t>Electrical Insulation, Volume: 18 , Issue: 2 DOI 10.1109/TDEI.2011.5739461</a:t>
                </a:r>
                <a:endParaRPr lang="it-IT" sz="10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buNone/>
                </a:pPr>
                <a:endParaRPr lang="it-IT" sz="2000" dirty="0" smtClean="0">
                  <a:solidFill>
                    <a:srgbClr val="FF0000"/>
                  </a:solidFill>
                </a:endParaRPr>
              </a:p>
              <a:p>
                <a:pPr marL="457200" lvl="1" indent="0">
                  <a:buNone/>
                </a:pPr>
                <a:endParaRPr lang="it-IT" sz="2000" b="1" dirty="0">
                  <a:solidFill>
                    <a:srgbClr val="FF0000"/>
                  </a:solidFill>
                </a:endParaRP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304800" y="938665"/>
                <a:ext cx="8610600" cy="5491164"/>
              </a:xfrm>
              <a:blipFill rotWithShape="1">
                <a:blip r:embed="rId3"/>
                <a:stretch>
                  <a:fillRect l="-1203" t="-1110" r="-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14186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Model Description</a:t>
            </a:r>
          </a:p>
        </p:txBody>
      </p:sp>
    </p:spTree>
    <p:extLst>
      <p:ext uri="{BB962C8B-B14F-4D97-AF65-F5344CB8AC3E}">
        <p14:creationId xmlns:p14="http://schemas.microsoft.com/office/powerpoint/2010/main" val="289240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/>
          </p:nvPr>
        </p:nvSpPr>
        <p:spPr>
          <a:xfrm>
            <a:off x="304800" y="938666"/>
            <a:ext cx="8610600" cy="5194300"/>
          </a:xfrm>
        </p:spPr>
        <p:txBody>
          <a:bodyPr/>
          <a:lstStyle/>
          <a:p>
            <a:r>
              <a:rPr lang="it-IT" sz="2800" dirty="0" smtClean="0"/>
              <a:t>Area </a:t>
            </a:r>
            <a:r>
              <a:rPr lang="en-US" sz="2800" dirty="0" smtClean="0"/>
              <a:t>effect</a:t>
            </a:r>
            <a:r>
              <a:rPr lang="it-IT" sz="2800" dirty="0" smtClean="0"/>
              <a:t>. </a:t>
            </a:r>
            <a:endParaRPr lang="it-IT" sz="2800" dirty="0"/>
          </a:p>
          <a:p>
            <a:pPr lvl="1"/>
            <a:r>
              <a:rPr lang="it-IT" sz="2000" dirty="0" smtClean="0"/>
              <a:t>The </a:t>
            </a:r>
            <a:r>
              <a:rPr lang="it-IT" sz="2000" dirty="0" err="1" smtClean="0"/>
              <a:t>formulation</a:t>
            </a:r>
            <a:r>
              <a:rPr lang="it-IT" sz="2000" dirty="0" smtClean="0"/>
              <a:t> of the breakdown </a:t>
            </a:r>
            <a:r>
              <a:rPr lang="it-IT" sz="2000" dirty="0" err="1" smtClean="0"/>
              <a:t>probability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done</a:t>
            </a:r>
            <a:r>
              <a:rPr lang="it-IT" sz="2000" dirty="0" smtClean="0"/>
              <a:t> </a:t>
            </a:r>
            <a:r>
              <a:rPr lang="it-IT" sz="2000" dirty="0" err="1" smtClean="0"/>
              <a:t>through</a:t>
            </a:r>
            <a:r>
              <a:rPr lang="it-IT" sz="2000" dirty="0" smtClean="0"/>
              <a:t> a </a:t>
            </a:r>
            <a:r>
              <a:rPr lang="it-IT" sz="2000" dirty="0" err="1" smtClean="0"/>
              <a:t>surface</a:t>
            </a:r>
            <a:r>
              <a:rPr lang="it-IT" sz="2000" dirty="0" smtClean="0"/>
              <a:t> </a:t>
            </a:r>
            <a:r>
              <a:rPr lang="it-IT" sz="2000" dirty="0" err="1" smtClean="0"/>
              <a:t>integral</a:t>
            </a:r>
            <a:r>
              <a:rPr lang="it-IT" sz="2000" dirty="0" smtClean="0"/>
              <a:t> </a:t>
            </a:r>
            <a:r>
              <a:rPr lang="it-IT" sz="2000" dirty="0" err="1" smtClean="0"/>
              <a:t>along</a:t>
            </a:r>
            <a:r>
              <a:rPr lang="it-IT" sz="2000" dirty="0" smtClean="0"/>
              <a:t> the </a:t>
            </a:r>
            <a:r>
              <a:rPr lang="it-IT" sz="2000" dirty="0" err="1" smtClean="0"/>
              <a:t>cathodic</a:t>
            </a:r>
            <a:r>
              <a:rPr lang="it-IT" sz="2000" dirty="0" smtClean="0"/>
              <a:t> </a:t>
            </a:r>
            <a:r>
              <a:rPr lang="it-IT" sz="2000" dirty="0" err="1" smtClean="0"/>
              <a:t>surfaces</a:t>
            </a:r>
            <a:r>
              <a:rPr lang="it-IT" sz="2000" dirty="0" smtClean="0"/>
              <a:t>. </a:t>
            </a:r>
          </a:p>
          <a:p>
            <a:pPr lvl="1"/>
            <a:r>
              <a:rPr lang="it-IT" sz="2000" b="1" dirty="0" smtClean="0">
                <a:solidFill>
                  <a:srgbClr val="FF0000"/>
                </a:solidFill>
              </a:rPr>
              <a:t>VHPM </a:t>
            </a:r>
            <a:r>
              <a:rPr lang="it-IT" sz="2000" b="1" dirty="0" err="1" smtClean="0">
                <a:solidFill>
                  <a:srgbClr val="FF0000"/>
                </a:solidFill>
              </a:rPr>
              <a:t>takes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intrinsically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into</a:t>
            </a:r>
            <a:r>
              <a:rPr lang="it-IT" sz="2000" b="1" dirty="0" smtClean="0">
                <a:solidFill>
                  <a:srgbClr val="FF0000"/>
                </a:solidFill>
              </a:rPr>
              <a:t> account the Area </a:t>
            </a:r>
            <a:r>
              <a:rPr lang="it-IT" sz="2000" b="1" dirty="0" err="1" smtClean="0">
                <a:solidFill>
                  <a:srgbClr val="FF0000"/>
                </a:solidFill>
              </a:rPr>
              <a:t>Effect</a:t>
            </a:r>
            <a:r>
              <a:rPr lang="it-IT" sz="2000" b="1" dirty="0" smtClean="0">
                <a:solidFill>
                  <a:srgbClr val="FF0000"/>
                </a:solidFill>
              </a:rPr>
              <a:t>.</a:t>
            </a:r>
            <a:endParaRPr lang="it-IT" sz="2400" dirty="0" smtClean="0"/>
          </a:p>
          <a:p>
            <a:pPr marL="342900" lvl="1" indent="-342900">
              <a:buChar char="•"/>
            </a:pPr>
            <a:r>
              <a:rPr lang="it-IT" dirty="0" smtClean="0">
                <a:ea typeface="+mn-ea"/>
                <a:cs typeface="+mn-cs"/>
              </a:rPr>
              <a:t>Input </a:t>
            </a:r>
            <a:r>
              <a:rPr lang="it-IT" dirty="0" err="1" smtClean="0">
                <a:ea typeface="+mn-ea"/>
                <a:cs typeface="+mn-cs"/>
              </a:rPr>
              <a:t>parameters</a:t>
            </a:r>
            <a:endParaRPr lang="it-IT" dirty="0"/>
          </a:p>
          <a:p>
            <a:pPr lvl="1"/>
            <a:r>
              <a:rPr lang="it-IT" sz="2000" i="1" dirty="0" smtClean="0"/>
              <a:t>W</a:t>
            </a:r>
            <a:r>
              <a:rPr lang="it-IT" sz="2000" i="1" baseline="-25000" dirty="0" smtClean="0"/>
              <a:t>0</a:t>
            </a:r>
            <a:r>
              <a:rPr lang="it-IT" sz="2000" i="1" dirty="0" smtClean="0"/>
              <a:t>; </a:t>
            </a:r>
            <a:r>
              <a:rPr lang="it-IT" sz="2000" i="1" dirty="0" err="1" smtClean="0"/>
              <a:t>W</a:t>
            </a:r>
            <a:r>
              <a:rPr lang="it-IT" sz="2000" i="1" baseline="-25000" dirty="0" err="1" smtClean="0"/>
              <a:t>s</a:t>
            </a:r>
            <a:r>
              <a:rPr lang="it-IT" sz="2000" i="1" dirty="0" smtClean="0"/>
              <a:t> </a:t>
            </a:r>
            <a:r>
              <a:rPr lang="it-IT" sz="2000" dirty="0" smtClean="0"/>
              <a:t>and </a:t>
            </a:r>
            <a:r>
              <a:rPr lang="it-IT" sz="2000" i="1" dirty="0" smtClean="0"/>
              <a:t>m</a:t>
            </a:r>
            <a:r>
              <a:rPr lang="it-IT" sz="2000" dirty="0" smtClean="0"/>
              <a:t> do </a:t>
            </a:r>
            <a:r>
              <a:rPr lang="it-IT" sz="2000" dirty="0" err="1" smtClean="0"/>
              <a:t>not</a:t>
            </a:r>
            <a:r>
              <a:rPr lang="it-IT" sz="2000" dirty="0" smtClean="0"/>
              <a:t> </a:t>
            </a:r>
            <a:r>
              <a:rPr lang="it-IT" sz="2000" dirty="0" err="1" smtClean="0"/>
              <a:t>depend</a:t>
            </a:r>
            <a:r>
              <a:rPr lang="it-IT" sz="2000" dirty="0" smtClean="0"/>
              <a:t> </a:t>
            </a:r>
            <a:r>
              <a:rPr lang="it-IT" sz="2000" dirty="0" err="1" smtClean="0"/>
              <a:t>upon</a:t>
            </a:r>
            <a:r>
              <a:rPr lang="it-IT" sz="2000" dirty="0" smtClean="0"/>
              <a:t> </a:t>
            </a:r>
            <a:r>
              <a:rPr lang="it-IT" sz="2000" dirty="0" err="1" smtClean="0"/>
              <a:t>geometry</a:t>
            </a:r>
            <a:r>
              <a:rPr lang="it-IT" sz="2000" dirty="0" smtClean="0"/>
              <a:t>, </a:t>
            </a:r>
            <a:r>
              <a:rPr lang="it-IT" sz="2000" dirty="0" err="1" smtClean="0"/>
              <a:t>but</a:t>
            </a:r>
            <a:r>
              <a:rPr lang="it-IT" sz="2000" dirty="0" smtClean="0"/>
              <a:t> </a:t>
            </a:r>
            <a:r>
              <a:rPr lang="it-IT" sz="2000" dirty="0" err="1" smtClean="0"/>
              <a:t>only</a:t>
            </a:r>
            <a:r>
              <a:rPr lang="it-IT" sz="2000" dirty="0" smtClean="0"/>
              <a:t> on </a:t>
            </a:r>
            <a:r>
              <a:rPr lang="it-IT" sz="2000" dirty="0" err="1" smtClean="0"/>
              <a:t>electrode</a:t>
            </a:r>
            <a:r>
              <a:rPr lang="it-IT" sz="2000" dirty="0" smtClean="0"/>
              <a:t> </a:t>
            </a:r>
            <a:r>
              <a:rPr lang="it-IT" sz="2000" dirty="0" err="1" smtClean="0"/>
              <a:t>material</a:t>
            </a:r>
            <a:r>
              <a:rPr lang="it-IT" sz="2000" dirty="0" smtClean="0"/>
              <a:t>, </a:t>
            </a:r>
            <a:r>
              <a:rPr lang="it-IT" sz="2000" dirty="0" err="1" smtClean="0"/>
              <a:t>surface</a:t>
            </a:r>
            <a:r>
              <a:rPr lang="it-IT" sz="2000" dirty="0" smtClean="0"/>
              <a:t> treatment, </a:t>
            </a:r>
            <a:r>
              <a:rPr lang="it-IT" sz="2000" dirty="0" err="1" smtClean="0"/>
              <a:t>vacuum</a:t>
            </a:r>
            <a:r>
              <a:rPr lang="it-IT" sz="2000" dirty="0" smtClean="0"/>
              <a:t> </a:t>
            </a:r>
            <a:r>
              <a:rPr lang="it-IT" sz="2000" dirty="0" err="1" smtClean="0"/>
              <a:t>level</a:t>
            </a:r>
            <a:r>
              <a:rPr lang="it-IT" sz="2000" dirty="0" smtClean="0"/>
              <a:t>, </a:t>
            </a:r>
            <a:r>
              <a:rPr lang="it-IT" sz="2000" dirty="0" err="1" smtClean="0"/>
              <a:t>conditioning</a:t>
            </a:r>
            <a:r>
              <a:rPr lang="it-IT" sz="2000" dirty="0" smtClean="0"/>
              <a:t> </a:t>
            </a:r>
            <a:r>
              <a:rPr lang="it-IT" sz="2000" dirty="0" err="1" smtClean="0"/>
              <a:t>technique</a:t>
            </a:r>
            <a:r>
              <a:rPr lang="it-IT" sz="2000" dirty="0" smtClean="0"/>
              <a:t>. </a:t>
            </a:r>
            <a:r>
              <a:rPr lang="it-IT" sz="2000" dirty="0" err="1" smtClean="0"/>
              <a:t>They</a:t>
            </a:r>
            <a:r>
              <a:rPr lang="it-IT" sz="2000" dirty="0" smtClean="0"/>
              <a:t> are </a:t>
            </a:r>
            <a:r>
              <a:rPr lang="it-IT" sz="2000" dirty="0" err="1" smtClean="0"/>
              <a:t>derived</a:t>
            </a:r>
            <a:r>
              <a:rPr lang="it-IT" sz="2000" dirty="0" smtClean="0"/>
              <a:t> from </a:t>
            </a:r>
            <a:r>
              <a:rPr lang="it-IT" sz="2000" dirty="0" err="1" smtClean="0"/>
              <a:t>experiment</a:t>
            </a:r>
            <a:r>
              <a:rPr lang="it-IT" sz="2000" dirty="0" smtClean="0"/>
              <a:t> </a:t>
            </a:r>
            <a:r>
              <a:rPr lang="it-IT" sz="2000" dirty="0" err="1" smtClean="0"/>
              <a:t>through</a:t>
            </a:r>
            <a:r>
              <a:rPr lang="it-IT" sz="2000" dirty="0" smtClean="0"/>
              <a:t> best </a:t>
            </a:r>
            <a:r>
              <a:rPr lang="it-IT" sz="2000" dirty="0" err="1" smtClean="0"/>
              <a:t>fit</a:t>
            </a:r>
            <a:r>
              <a:rPr lang="it-IT" sz="2000" dirty="0" smtClean="0"/>
              <a:t> </a:t>
            </a:r>
            <a:r>
              <a:rPr lang="it-IT" sz="2000" dirty="0" err="1" smtClean="0"/>
              <a:t>techniques</a:t>
            </a:r>
            <a:r>
              <a:rPr lang="it-IT" sz="2000" dirty="0" smtClean="0"/>
              <a:t>, in </a:t>
            </a:r>
            <a:r>
              <a:rPr lang="it-IT" sz="2000" dirty="0" err="1" smtClean="0"/>
              <a:t>two</a:t>
            </a:r>
            <a:r>
              <a:rPr lang="it-IT" sz="2000" dirty="0" smtClean="0"/>
              <a:t> ways:</a:t>
            </a:r>
          </a:p>
          <a:p>
            <a:pPr lvl="2"/>
            <a:r>
              <a:rPr lang="it-IT" sz="1600" dirty="0" smtClean="0"/>
              <a:t>Experiment on </a:t>
            </a:r>
            <a:r>
              <a:rPr lang="it-IT" sz="1600" dirty="0" err="1" smtClean="0"/>
              <a:t>simple</a:t>
            </a:r>
            <a:r>
              <a:rPr lang="it-IT" sz="1600" dirty="0" smtClean="0"/>
              <a:t> </a:t>
            </a:r>
            <a:r>
              <a:rPr lang="it-IT" sz="1600" dirty="0" err="1" smtClean="0"/>
              <a:t>geometry</a:t>
            </a:r>
            <a:r>
              <a:rPr lang="it-IT" sz="1600" dirty="0" smtClean="0"/>
              <a:t>. The </a:t>
            </a:r>
            <a:r>
              <a:rPr lang="it-IT" sz="1600" dirty="0" err="1" smtClean="0"/>
              <a:t>parameters</a:t>
            </a:r>
            <a:r>
              <a:rPr lang="it-IT" sz="1600" dirty="0" smtClean="0"/>
              <a:t> are  </a:t>
            </a:r>
            <a:r>
              <a:rPr lang="it-IT" sz="1600" dirty="0" err="1" smtClean="0"/>
              <a:t>derived</a:t>
            </a:r>
            <a:r>
              <a:rPr lang="it-IT" sz="1600" dirty="0" smtClean="0"/>
              <a:t> </a:t>
            </a:r>
            <a:r>
              <a:rPr lang="it-IT" sz="1600" dirty="0" err="1" smtClean="0"/>
              <a:t>easily</a:t>
            </a:r>
            <a:r>
              <a:rPr lang="it-IT" sz="1600" dirty="0" smtClean="0"/>
              <a:t> from the </a:t>
            </a:r>
            <a:r>
              <a:rPr lang="it-IT" sz="1600" dirty="0" err="1" smtClean="0"/>
              <a:t>experiment</a:t>
            </a:r>
            <a:r>
              <a:rPr lang="it-IT" sz="1600" dirty="0" smtClean="0"/>
              <a:t>, </a:t>
            </a:r>
            <a:r>
              <a:rPr lang="it-IT" sz="1600" dirty="0" err="1" smtClean="0"/>
              <a:t>but</a:t>
            </a:r>
            <a:r>
              <a:rPr lang="it-IT" sz="1600" dirty="0" smtClean="0"/>
              <a:t>  VHPM </a:t>
            </a:r>
            <a:r>
              <a:rPr lang="it-IT" sz="1600" dirty="0" err="1" smtClean="0"/>
              <a:t>prediction</a:t>
            </a:r>
            <a:r>
              <a:rPr lang="it-IT" sz="1600" dirty="0" smtClean="0"/>
              <a:t>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reliable</a:t>
            </a:r>
            <a:r>
              <a:rPr lang="it-IT" sz="1600" dirty="0" smtClean="0"/>
              <a:t> </a:t>
            </a:r>
            <a:r>
              <a:rPr lang="it-IT" sz="1600" dirty="0" err="1" smtClean="0"/>
              <a:t>only</a:t>
            </a:r>
            <a:r>
              <a:rPr lang="it-IT" sz="1600" dirty="0" smtClean="0"/>
              <a:t> </a:t>
            </a:r>
            <a:r>
              <a:rPr lang="it-IT" sz="1600" dirty="0" err="1" smtClean="0"/>
              <a:t>if</a:t>
            </a:r>
            <a:r>
              <a:rPr lang="it-IT" sz="1600" dirty="0" smtClean="0"/>
              <a:t> the </a:t>
            </a:r>
            <a:r>
              <a:rPr lang="it-IT" sz="1600" dirty="0" err="1" smtClean="0"/>
              <a:t>system</a:t>
            </a:r>
            <a:r>
              <a:rPr lang="it-IT" sz="1600" dirty="0" smtClean="0"/>
              <a:t> under </a:t>
            </a:r>
            <a:r>
              <a:rPr lang="it-IT" sz="1600" dirty="0" err="1" smtClean="0"/>
              <a:t>analysis</a:t>
            </a:r>
            <a:r>
              <a:rPr lang="it-IT" sz="1600" dirty="0" smtClean="0"/>
              <a:t> </a:t>
            </a:r>
            <a:r>
              <a:rPr lang="it-IT" sz="1600" dirty="0" err="1" smtClean="0"/>
              <a:t>has</a:t>
            </a:r>
            <a:r>
              <a:rPr lang="it-IT" sz="1600" dirty="0" smtClean="0"/>
              <a:t> the </a:t>
            </a:r>
            <a:r>
              <a:rPr lang="it-IT" sz="1600" dirty="0" err="1" smtClean="0"/>
              <a:t>same</a:t>
            </a:r>
            <a:r>
              <a:rPr lang="it-IT" sz="1600" dirty="0" smtClean="0"/>
              <a:t> </a:t>
            </a:r>
            <a:r>
              <a:rPr lang="it-IT" sz="1600" dirty="0" err="1" smtClean="0"/>
              <a:t>material</a:t>
            </a:r>
            <a:r>
              <a:rPr lang="it-IT" sz="1600" dirty="0" smtClean="0"/>
              <a:t>, </a:t>
            </a:r>
            <a:r>
              <a:rPr lang="it-IT" sz="1600" dirty="0" err="1" smtClean="0"/>
              <a:t>surface</a:t>
            </a:r>
            <a:r>
              <a:rPr lang="it-IT" sz="1600" dirty="0" smtClean="0"/>
              <a:t>, </a:t>
            </a:r>
            <a:r>
              <a:rPr lang="it-IT" sz="1600" dirty="0" err="1" smtClean="0"/>
              <a:t>vacuum</a:t>
            </a:r>
            <a:r>
              <a:rPr lang="it-IT" sz="1600" dirty="0" smtClean="0"/>
              <a:t>, </a:t>
            </a:r>
            <a:r>
              <a:rPr lang="it-IT" sz="1600" dirty="0" err="1" smtClean="0"/>
              <a:t>conditioning</a:t>
            </a:r>
            <a:r>
              <a:rPr lang="it-IT" sz="1600" dirty="0" smtClean="0"/>
              <a:t>..</a:t>
            </a:r>
          </a:p>
          <a:p>
            <a:pPr lvl="2"/>
            <a:r>
              <a:rPr lang="it-IT" sz="1600" dirty="0" smtClean="0"/>
              <a:t>Experiment on a </a:t>
            </a:r>
            <a:r>
              <a:rPr lang="it-IT" sz="1600" dirty="0" err="1" smtClean="0"/>
              <a:t>mockup</a:t>
            </a:r>
            <a:r>
              <a:rPr lang="it-IT" sz="1600" dirty="0" smtClean="0"/>
              <a:t> of the </a:t>
            </a:r>
            <a:r>
              <a:rPr lang="it-IT" sz="1600" dirty="0" err="1" smtClean="0"/>
              <a:t>system</a:t>
            </a:r>
            <a:r>
              <a:rPr lang="it-IT" sz="1600" dirty="0" smtClean="0"/>
              <a:t> under </a:t>
            </a:r>
            <a:r>
              <a:rPr lang="it-IT" sz="1600" dirty="0" err="1" smtClean="0"/>
              <a:t>analysis</a:t>
            </a:r>
            <a:r>
              <a:rPr lang="it-IT" sz="1600" dirty="0" smtClean="0"/>
              <a:t>. In </a:t>
            </a:r>
            <a:r>
              <a:rPr lang="it-IT" sz="1600" dirty="0" err="1" smtClean="0"/>
              <a:t>this</a:t>
            </a:r>
            <a:r>
              <a:rPr lang="it-IT" sz="1600" dirty="0" smtClean="0"/>
              <a:t> case </a:t>
            </a:r>
            <a:r>
              <a:rPr lang="it-IT" sz="1600" dirty="0" err="1" smtClean="0"/>
              <a:t>suitable</a:t>
            </a:r>
            <a:r>
              <a:rPr lang="it-IT" sz="1600" dirty="0" smtClean="0"/>
              <a:t> </a:t>
            </a:r>
            <a:r>
              <a:rPr lang="it-IT" sz="1600" dirty="0" err="1" smtClean="0"/>
              <a:t>shape</a:t>
            </a:r>
            <a:r>
              <a:rPr lang="it-IT" sz="1600" dirty="0" smtClean="0"/>
              <a:t> </a:t>
            </a:r>
            <a:r>
              <a:rPr lang="it-IT" sz="1600" dirty="0" err="1" smtClean="0"/>
              <a:t>function</a:t>
            </a:r>
            <a:r>
              <a:rPr lang="it-IT" sz="1600" dirty="0" smtClean="0"/>
              <a:t> </a:t>
            </a:r>
            <a:r>
              <a:rPr lang="it-IT" sz="1600" dirty="0" err="1" smtClean="0"/>
              <a:t>have</a:t>
            </a:r>
            <a:r>
              <a:rPr lang="it-IT" sz="1600" dirty="0" smtClean="0"/>
              <a:t> to be </a:t>
            </a:r>
            <a:r>
              <a:rPr lang="it-IT" sz="1600" dirty="0" err="1" smtClean="0"/>
              <a:t>calculated</a:t>
            </a:r>
            <a:r>
              <a:rPr lang="it-IT" sz="1600" dirty="0" smtClean="0"/>
              <a:t>.</a:t>
            </a:r>
          </a:p>
          <a:p>
            <a:pPr lvl="1"/>
            <a:r>
              <a:rPr lang="it-IT" sz="2000" b="1" dirty="0" smtClean="0">
                <a:solidFill>
                  <a:srgbClr val="FF0000"/>
                </a:solidFill>
              </a:rPr>
              <a:t>In </a:t>
            </a:r>
            <a:r>
              <a:rPr lang="it-IT" sz="2000" b="1" dirty="0" err="1" smtClean="0">
                <a:solidFill>
                  <a:srgbClr val="FF0000"/>
                </a:solidFill>
              </a:rPr>
              <a:t>both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cases</a:t>
            </a:r>
            <a:r>
              <a:rPr lang="it-IT" sz="2000" b="1" dirty="0" smtClean="0">
                <a:solidFill>
                  <a:srgbClr val="FF0000"/>
                </a:solidFill>
              </a:rPr>
              <a:t>, a </a:t>
            </a:r>
            <a:r>
              <a:rPr lang="it-IT" sz="2000" b="1" dirty="0" smtClean="0">
                <a:solidFill>
                  <a:srgbClr val="FF0000"/>
                </a:solidFill>
              </a:rPr>
              <a:t>«</a:t>
            </a:r>
            <a:r>
              <a:rPr lang="it-IT" sz="2000" b="1" dirty="0" err="1" smtClean="0">
                <a:solidFill>
                  <a:srgbClr val="FF0000"/>
                </a:solidFill>
              </a:rPr>
              <a:t>good</a:t>
            </a:r>
            <a:r>
              <a:rPr lang="it-IT" sz="2000" b="1" dirty="0" smtClean="0">
                <a:solidFill>
                  <a:srgbClr val="FF0000"/>
                </a:solidFill>
              </a:rPr>
              <a:t>»  </a:t>
            </a:r>
            <a:r>
              <a:rPr lang="it-IT" sz="2000" b="1" dirty="0" smtClean="0">
                <a:solidFill>
                  <a:srgbClr val="FF0000"/>
                </a:solidFill>
              </a:rPr>
              <a:t>breakdown </a:t>
            </a:r>
            <a:r>
              <a:rPr lang="it-IT" sz="2000" b="1" dirty="0" err="1" smtClean="0">
                <a:solidFill>
                  <a:srgbClr val="FF0000"/>
                </a:solidFill>
              </a:rPr>
              <a:t>voltage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distribution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is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necessary</a:t>
            </a:r>
            <a:r>
              <a:rPr lang="it-IT" sz="2000" b="1" dirty="0" smtClean="0">
                <a:solidFill>
                  <a:srgbClr val="FF0000"/>
                </a:solidFill>
              </a:rPr>
              <a:t> from </a:t>
            </a:r>
            <a:r>
              <a:rPr lang="it-IT" sz="2000" b="1" dirty="0">
                <a:solidFill>
                  <a:srgbClr val="FF0000"/>
                </a:solidFill>
              </a:rPr>
              <a:t>the </a:t>
            </a:r>
            <a:r>
              <a:rPr lang="it-IT" sz="2000" b="1" dirty="0" err="1">
                <a:solidFill>
                  <a:srgbClr val="FF0000"/>
                </a:solidFill>
              </a:rPr>
              <a:t>tests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smtClean="0">
                <a:solidFill>
                  <a:srgbClr val="FF0000"/>
                </a:solidFill>
              </a:rPr>
              <a:t>. </a:t>
            </a:r>
            <a:endParaRPr lang="it-IT" sz="2000" b="1" dirty="0">
              <a:solidFill>
                <a:srgbClr val="FF0000"/>
              </a:solidFill>
            </a:endParaRPr>
          </a:p>
          <a:p>
            <a:pPr lvl="1"/>
            <a:endParaRPr lang="it-IT" sz="2000" dirty="0" smtClean="0">
              <a:solidFill>
                <a:srgbClr val="FF0000"/>
              </a:solidFill>
            </a:endParaRPr>
          </a:p>
          <a:p>
            <a:pPr lvl="1"/>
            <a:endParaRPr lang="it-IT" sz="2000" dirty="0" smtClean="0">
              <a:solidFill>
                <a:srgbClr val="FF0000"/>
              </a:solidFill>
            </a:endParaRPr>
          </a:p>
          <a:p>
            <a:pPr lvl="1"/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14186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Model Description</a:t>
            </a:r>
          </a:p>
        </p:txBody>
      </p:sp>
    </p:spTree>
    <p:extLst>
      <p:ext uri="{BB962C8B-B14F-4D97-AF65-F5344CB8AC3E}">
        <p14:creationId xmlns:p14="http://schemas.microsoft.com/office/powerpoint/2010/main" val="381729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Application</a:t>
            </a: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624395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Validation against simple </a:t>
            </a:r>
            <a:r>
              <a:rPr lang="en-US" sz="2000" b="1" i="1" dirty="0" smtClean="0"/>
              <a:t>geometries [1-2] 	Sphere Plane geometry – Pulsed Voltage</a:t>
            </a:r>
            <a:endParaRPr lang="en-US" sz="20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5797548"/>
            <a:ext cx="8742218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aseline="30000" dirty="0"/>
              <a:t>1</a:t>
            </a:r>
            <a:r>
              <a:rPr lang="en-US" sz="800" dirty="0"/>
              <a:t>A. De Lorenzi, N. Pilan, E. Spada, Progress in the Validation of the Voltage Holding Prediction Model at the High-Voltage Padova Test Facility</a:t>
            </a:r>
          </a:p>
          <a:p>
            <a:r>
              <a:rPr lang="en-US" sz="800" dirty="0"/>
              <a:t>IEEE Transaction on Plasma Science, Vol. 41, NO. 8,  2013</a:t>
            </a:r>
          </a:p>
          <a:p>
            <a:r>
              <a:rPr lang="en-US" sz="800" baseline="30000" dirty="0" smtClean="0"/>
              <a:t>2</a:t>
            </a:r>
            <a:r>
              <a:rPr lang="en-US" sz="800" dirty="0" smtClean="0"/>
              <a:t>Slivkov </a:t>
            </a:r>
            <a:r>
              <a:rPr lang="en-US" sz="800" dirty="0"/>
              <a:t>I.N. “Mechanism for electrical discharge in vacuum” Soviet Phys. </a:t>
            </a:r>
            <a:r>
              <a:rPr lang="en-US" sz="800" dirty="0" err="1"/>
              <a:t>Techn</a:t>
            </a:r>
            <a:r>
              <a:rPr lang="en-US" sz="800" dirty="0"/>
              <a:t>.  2, 1928 (1957)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05647" y="1794313"/>
            <a:ext cx="32327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600" u="sng" dirty="0"/>
              <a:t>Parameters derived </a:t>
            </a:r>
            <a:r>
              <a:rPr lang="it-IT" sz="1600" u="sng" dirty="0" smtClean="0"/>
              <a:t>from </a:t>
            </a:r>
            <a:r>
              <a:rPr lang="it-IT" sz="1600" u="sng" dirty="0" err="1" smtClean="0"/>
              <a:t>fitting</a:t>
            </a:r>
            <a:r>
              <a:rPr lang="it-IT" sz="1600" u="sng" dirty="0" smtClean="0"/>
              <a:t> 63% </a:t>
            </a:r>
            <a:r>
              <a:rPr lang="it-IT" sz="1600" u="sng" dirty="0" err="1" smtClean="0"/>
              <a:t>voltage</a:t>
            </a:r>
            <a:r>
              <a:rPr lang="it-IT" sz="1600" u="sng" dirty="0" smtClean="0"/>
              <a:t> breakdown </a:t>
            </a:r>
            <a:r>
              <a:rPr lang="it-IT" sz="1600" u="sng" dirty="0" err="1" smtClean="0"/>
              <a:t>probability</a:t>
            </a:r>
            <a:r>
              <a:rPr lang="it-IT" sz="1600" u="sng" dirty="0" smtClean="0"/>
              <a:t>  - </a:t>
            </a:r>
            <a:r>
              <a:rPr lang="it-IT" sz="1600" u="sng" dirty="0" err="1" smtClean="0"/>
              <a:t>Ordinary</a:t>
            </a:r>
            <a:r>
              <a:rPr lang="it-IT" sz="1600" u="sng" dirty="0"/>
              <a:t> </a:t>
            </a:r>
            <a:r>
              <a:rPr lang="it-IT" sz="1600" u="sng" dirty="0" smtClean="0"/>
              <a:t>Steel </a:t>
            </a:r>
            <a:endParaRPr lang="it-IT" sz="1600" u="sng" dirty="0"/>
          </a:p>
          <a:p>
            <a:pPr>
              <a:spcBef>
                <a:spcPts val="0"/>
              </a:spcBef>
            </a:pPr>
            <a:r>
              <a:rPr lang="it-IT" sz="1600" dirty="0" smtClean="0"/>
              <a:t>W</a:t>
            </a:r>
            <a:r>
              <a:rPr lang="it-IT" sz="1600" baseline="-25000" dirty="0" smtClean="0"/>
              <a:t>0 </a:t>
            </a:r>
            <a:r>
              <a:rPr lang="it-IT" sz="1600" dirty="0" smtClean="0"/>
              <a:t>= </a:t>
            </a:r>
            <a:r>
              <a:rPr lang="en-US" sz="1600" dirty="0" smtClean="0"/>
              <a:t>9.5</a:t>
            </a:r>
            <a:r>
              <a:rPr lang="en-US" sz="1600" baseline="30000" dirty="0" smtClean="0"/>
              <a:t>.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17 </a:t>
            </a:r>
            <a:r>
              <a:rPr lang="en-US" sz="1600" dirty="0" smtClean="0"/>
              <a:t>[</a:t>
            </a:r>
            <a:r>
              <a:rPr lang="en-GB" sz="1600" dirty="0" smtClean="0"/>
              <a:t>V</a:t>
            </a:r>
            <a:r>
              <a:rPr lang="en-GB" sz="1600" baseline="30000" dirty="0" smtClean="0"/>
              <a:t>8</a:t>
            </a:r>
            <a:r>
              <a:rPr lang="en-GB" sz="1600" dirty="0" smtClean="0"/>
              <a:t>m</a:t>
            </a:r>
            <a:r>
              <a:rPr lang="en-GB" sz="1600" baseline="30000" dirty="0" smtClean="0"/>
              <a:t>-5</a:t>
            </a:r>
            <a:r>
              <a:rPr lang="en-GB" sz="1600" dirty="0" smtClean="0"/>
              <a:t>]</a:t>
            </a:r>
            <a:r>
              <a:rPr lang="en-GB" sz="1600" baseline="30000" dirty="0" smtClean="0"/>
              <a:t>1/3</a:t>
            </a:r>
          </a:p>
          <a:p>
            <a:pPr>
              <a:spcBef>
                <a:spcPts val="0"/>
              </a:spcBef>
            </a:pPr>
            <a:r>
              <a:rPr lang="en-GB" sz="1600" dirty="0" smtClean="0"/>
              <a:t>m = 10</a:t>
            </a:r>
          </a:p>
          <a:p>
            <a:endParaRPr lang="it-IT" sz="1600" dirty="0" smtClean="0"/>
          </a:p>
          <a:p>
            <a:r>
              <a:rPr lang="it-IT" sz="1600" u="sng" dirty="0" err="1" smtClean="0"/>
              <a:t>Results</a:t>
            </a:r>
            <a:r>
              <a:rPr lang="it-IT" sz="1600" u="sng" dirty="0" smtClean="0"/>
              <a:t> </a:t>
            </a:r>
          </a:p>
          <a:p>
            <a:r>
              <a:rPr lang="it-IT" sz="1600" i="1" dirty="0" err="1" smtClean="0"/>
              <a:t>Prediction</a:t>
            </a:r>
            <a:r>
              <a:rPr lang="it-IT" sz="1600" i="1" dirty="0" smtClean="0"/>
              <a:t> 63%  </a:t>
            </a:r>
            <a:r>
              <a:rPr lang="it-IT" sz="1600" i="1" dirty="0" err="1" smtClean="0"/>
              <a:t>voltage</a:t>
            </a:r>
            <a:r>
              <a:rPr lang="it-IT" sz="1600" i="1" dirty="0" smtClean="0"/>
              <a:t> breakdown </a:t>
            </a:r>
            <a:r>
              <a:rPr lang="it-IT" sz="1600" i="1" dirty="0" err="1" smtClean="0"/>
              <a:t>probability</a:t>
            </a:r>
            <a:endParaRPr lang="it-IT" sz="1600" i="1" dirty="0" smtClean="0"/>
          </a:p>
          <a:p>
            <a:r>
              <a:rPr lang="it-IT" sz="1600" i="1" dirty="0" smtClean="0"/>
              <a:t>Over </a:t>
            </a:r>
            <a:r>
              <a:rPr lang="it-IT" sz="1600" i="1" dirty="0" err="1" smtClean="0"/>
              <a:t>estimation</a:t>
            </a:r>
            <a:r>
              <a:rPr lang="it-IT" sz="1600" i="1" dirty="0" smtClean="0"/>
              <a:t> of  the  </a:t>
            </a:r>
          </a:p>
          <a:p>
            <a:r>
              <a:rPr lang="it-IT" sz="1600" i="1" dirty="0" smtClean="0"/>
              <a:t>D=9.3 mm </a:t>
            </a:r>
            <a:r>
              <a:rPr lang="it-IT" sz="1600" i="1" dirty="0"/>
              <a:t>n</a:t>
            </a:r>
            <a:r>
              <a:rPr lang="it-IT" sz="1600" i="1" dirty="0" smtClean="0"/>
              <a:t>egative  </a:t>
            </a:r>
            <a:r>
              <a:rPr lang="it-IT" sz="1600" i="1" dirty="0" err="1" smtClean="0"/>
              <a:t>polarity</a:t>
            </a:r>
            <a:r>
              <a:rPr lang="it-IT" sz="1600" i="1" dirty="0" smtClean="0"/>
              <a:t> case.</a:t>
            </a:r>
          </a:p>
        </p:txBody>
      </p:sp>
      <p:pic>
        <p:nvPicPr>
          <p:cNvPr id="65" name="Picture 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" t="6128" r="3600" b="2490"/>
          <a:stretch>
            <a:fillRect/>
          </a:stretch>
        </p:blipFill>
        <p:spPr bwMode="auto">
          <a:xfrm>
            <a:off x="865800" y="1231958"/>
            <a:ext cx="4024752" cy="439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18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Application</a:t>
            </a: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624395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Validation against simple </a:t>
            </a:r>
            <a:r>
              <a:rPr lang="en-US" sz="2000" b="1" i="1" dirty="0" smtClean="0"/>
              <a:t>geometries [1] 	</a:t>
            </a:r>
            <a:r>
              <a:rPr lang="en-US" sz="2000" b="1" i="1" dirty="0" smtClean="0"/>
              <a:t>HVPTF </a:t>
            </a:r>
            <a:r>
              <a:rPr lang="en-US" sz="2000" b="1" i="1" dirty="0" smtClean="0"/>
              <a:t>Padova - </a:t>
            </a:r>
            <a:r>
              <a:rPr lang="en-US" sz="2000" b="1" i="1" dirty="0" smtClean="0"/>
              <a:t>Sphere </a:t>
            </a:r>
            <a:r>
              <a:rPr lang="en-US" sz="2000" b="1" i="1" dirty="0" smtClean="0"/>
              <a:t>Plane geometry – dc voltage</a:t>
            </a:r>
            <a:endParaRPr lang="en-US" sz="20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10836" y="6007184"/>
            <a:ext cx="6431280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aseline="30000" dirty="0" smtClean="0"/>
              <a:t>1</a:t>
            </a:r>
            <a:r>
              <a:rPr lang="en-US" sz="800" dirty="0" smtClean="0"/>
              <a:t>A. De </a:t>
            </a:r>
            <a:r>
              <a:rPr lang="en-US" sz="800" dirty="0"/>
              <a:t>L</a:t>
            </a:r>
            <a:r>
              <a:rPr lang="en-US" sz="800" dirty="0" smtClean="0"/>
              <a:t>orenzi, N. Pilan, E. Spada, Progress </a:t>
            </a:r>
            <a:r>
              <a:rPr lang="en-US" sz="800" dirty="0"/>
              <a:t>in the Validation of the Voltage </a:t>
            </a:r>
            <a:r>
              <a:rPr lang="en-US" sz="800" dirty="0" smtClean="0"/>
              <a:t>Holding Prediction </a:t>
            </a:r>
            <a:r>
              <a:rPr lang="en-US" sz="800" dirty="0"/>
              <a:t>Model at the High-Voltage </a:t>
            </a:r>
            <a:r>
              <a:rPr lang="en-US" sz="800" dirty="0" smtClean="0"/>
              <a:t>Padova Test Facility</a:t>
            </a:r>
          </a:p>
          <a:p>
            <a:r>
              <a:rPr lang="en-US" sz="800" dirty="0" smtClean="0"/>
              <a:t>IEEE Transaction on Plasma Science, Vol. </a:t>
            </a:r>
            <a:r>
              <a:rPr lang="en-US" sz="800" dirty="0"/>
              <a:t>41, NO. 8, </a:t>
            </a:r>
            <a:r>
              <a:rPr lang="en-US" sz="800" dirty="0" smtClean="0"/>
              <a:t> </a:t>
            </a:r>
            <a:r>
              <a:rPr lang="en-US" sz="800" dirty="0"/>
              <a:t>2013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2" t="8713" r="8086" b="31815"/>
          <a:stretch>
            <a:fillRect/>
          </a:stretch>
        </p:blipFill>
        <p:spPr bwMode="auto">
          <a:xfrm>
            <a:off x="365060" y="1375196"/>
            <a:ext cx="2241335" cy="209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257" y="1336789"/>
            <a:ext cx="2263325" cy="213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4944635" y="1285757"/>
            <a:ext cx="3800565" cy="2449716"/>
            <a:chOff x="7313" y="1332"/>
            <a:chExt cx="2724" cy="2218"/>
          </a:xfrm>
        </p:grpSpPr>
        <p:pic>
          <p:nvPicPr>
            <p:cNvPr id="33" name="Picture 3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19" r="3354"/>
            <a:stretch>
              <a:fillRect/>
            </a:stretch>
          </p:blipFill>
          <p:spPr bwMode="auto">
            <a:xfrm>
              <a:off x="7313" y="1332"/>
              <a:ext cx="2724" cy="2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 Box 4"/>
            <p:cNvSpPr txBox="1">
              <a:spLocks noChangeArrowheads="1"/>
            </p:cNvSpPr>
            <p:nvPr/>
          </p:nvSpPr>
          <p:spPr bwMode="auto">
            <a:xfrm>
              <a:off x="8059" y="2608"/>
              <a:ext cx="831" cy="1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it-IT" sz="600">
                  <a:effectLst/>
                  <a:latin typeface="Calibri"/>
                  <a:ea typeface="Calibri"/>
                  <a:cs typeface="Times New Roman"/>
                </a:rPr>
                <a:t>Cathode Sphere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35" name="Line 5"/>
            <p:cNvCxnSpPr/>
            <p:nvPr/>
          </p:nvCxnSpPr>
          <p:spPr bwMode="auto">
            <a:xfrm flipH="1" flipV="1">
              <a:off x="7977" y="2420"/>
              <a:ext cx="86" cy="1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" name="Text Box 6"/>
            <p:cNvSpPr txBox="1">
              <a:spLocks noChangeArrowheads="1"/>
            </p:cNvSpPr>
            <p:nvPr/>
          </p:nvSpPr>
          <p:spPr bwMode="auto">
            <a:xfrm>
              <a:off x="8287" y="1478"/>
              <a:ext cx="738" cy="1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it-IT" sz="600">
                  <a:effectLst/>
                  <a:latin typeface="Calibri"/>
                  <a:ea typeface="Calibri"/>
                  <a:cs typeface="Times New Roman"/>
                </a:rPr>
                <a:t>Anode Sphere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37" name="Line 7"/>
            <p:cNvCxnSpPr/>
            <p:nvPr/>
          </p:nvCxnSpPr>
          <p:spPr bwMode="auto">
            <a:xfrm flipH="1">
              <a:off x="8149" y="1622"/>
              <a:ext cx="130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9030" y="1681"/>
              <a:ext cx="567" cy="195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6350">
              <a:solidFill>
                <a:srgbClr val="000000"/>
              </a:solidFill>
              <a:prstDash val="lgDash"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8517" y="1819"/>
              <a:ext cx="660" cy="140"/>
            </a:xfrm>
            <a:prstGeom prst="rect">
              <a:avLst/>
            </a:prstGeom>
            <a:solidFill>
              <a:srgbClr val="C0C0C0">
                <a:alpha val="30000"/>
              </a:srgbClr>
            </a:solidFill>
            <a:ln w="6350">
              <a:solidFill>
                <a:srgbClr val="000000"/>
              </a:solidFill>
              <a:prstDash val="lgDash"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8622" y="1970"/>
              <a:ext cx="1162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it-IT" sz="600">
                  <a:effectLst/>
                  <a:latin typeface="Calibri"/>
                  <a:ea typeface="Calibri"/>
                  <a:cs typeface="Times New Roman"/>
                </a:rPr>
                <a:t>sequences employed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1" name="Text Box 11"/>
            <p:cNvSpPr txBox="1">
              <a:spLocks noChangeArrowheads="1"/>
            </p:cNvSpPr>
            <p:nvPr/>
          </p:nvSpPr>
          <p:spPr bwMode="auto">
            <a:xfrm>
              <a:off x="7676" y="3037"/>
              <a:ext cx="189" cy="1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it-IT" sz="1100">
                  <a:effectLst/>
                  <a:latin typeface="Calibri"/>
                  <a:ea typeface="Calibri"/>
                  <a:cs typeface="Times New Roman"/>
                </a:rPr>
                <a:t>a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-469294" y="3259559"/>
            <a:ext cx="4235533" cy="2908267"/>
            <a:chOff x="6967" y="3183"/>
            <a:chExt cx="3400" cy="2843"/>
          </a:xfrm>
        </p:grpSpPr>
        <p:pic>
          <p:nvPicPr>
            <p:cNvPr id="43" name="Picture 4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7" y="3183"/>
              <a:ext cx="3400" cy="2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4" name="Group 43"/>
            <p:cNvGrpSpPr>
              <a:grpSpLocks/>
            </p:cNvGrpSpPr>
            <p:nvPr/>
          </p:nvGrpSpPr>
          <p:grpSpPr bwMode="auto">
            <a:xfrm>
              <a:off x="7618" y="3875"/>
              <a:ext cx="1739" cy="1765"/>
              <a:chOff x="7618" y="3875"/>
              <a:chExt cx="1739" cy="1765"/>
            </a:xfrm>
          </p:grpSpPr>
          <p:cxnSp>
            <p:nvCxnSpPr>
              <p:cNvPr id="45" name="Line 32"/>
              <p:cNvCxnSpPr/>
              <p:nvPr/>
            </p:nvCxnSpPr>
            <p:spPr bwMode="auto">
              <a:xfrm flipV="1">
                <a:off x="9066" y="4432"/>
                <a:ext cx="1" cy="120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6" name="Line 33"/>
              <p:cNvCxnSpPr/>
              <p:nvPr/>
            </p:nvCxnSpPr>
            <p:spPr bwMode="auto">
              <a:xfrm flipV="1">
                <a:off x="8460" y="4429"/>
                <a:ext cx="1" cy="120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7" name="Line 34"/>
              <p:cNvCxnSpPr/>
              <p:nvPr/>
            </p:nvCxnSpPr>
            <p:spPr bwMode="auto">
              <a:xfrm>
                <a:off x="7618" y="4442"/>
                <a:ext cx="144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" name="Text Box 35"/>
              <p:cNvSpPr txBox="1">
                <a:spLocks noChangeArrowheads="1"/>
              </p:cNvSpPr>
              <p:nvPr/>
            </p:nvSpPr>
            <p:spPr bwMode="auto">
              <a:xfrm>
                <a:off x="7660" y="4322"/>
                <a:ext cx="47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it-IT" sz="500">
                    <a:effectLst/>
                    <a:latin typeface="Calibri"/>
                    <a:ea typeface="Calibri"/>
                    <a:cs typeface="Times New Roman"/>
                  </a:rPr>
                  <a:t>63.2%</a:t>
                </a:r>
                <a:endParaRPr lang="en-US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49" name="Text Box 36"/>
              <p:cNvSpPr txBox="1">
                <a:spLocks noChangeArrowheads="1"/>
              </p:cNvSpPr>
              <p:nvPr/>
            </p:nvSpPr>
            <p:spPr bwMode="auto">
              <a:xfrm>
                <a:off x="7647" y="5384"/>
                <a:ext cx="162" cy="2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it-IT" sz="1100">
                    <a:effectLst/>
                    <a:latin typeface="Calibri"/>
                    <a:ea typeface="Calibri"/>
                    <a:cs typeface="Times New Roman"/>
                  </a:rPr>
                  <a:t>b</a:t>
                </a:r>
                <a:endParaRPr lang="en-US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51" name="Text Box 37"/>
              <p:cNvSpPr txBox="1">
                <a:spLocks noChangeArrowheads="1"/>
              </p:cNvSpPr>
              <p:nvPr/>
            </p:nvSpPr>
            <p:spPr bwMode="auto">
              <a:xfrm>
                <a:off x="8336" y="3875"/>
                <a:ext cx="474" cy="11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it-IT" sz="600">
                    <a:effectLst/>
                    <a:latin typeface="Calibri"/>
                    <a:ea typeface="Calibri"/>
                    <a:cs typeface="Times New Roman"/>
                  </a:rPr>
                  <a:t>measure</a:t>
                </a:r>
                <a:endParaRPr lang="en-US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52" name="Text Box 38"/>
              <p:cNvSpPr txBox="1">
                <a:spLocks noChangeArrowheads="1"/>
              </p:cNvSpPr>
              <p:nvPr/>
            </p:nvSpPr>
            <p:spPr bwMode="auto">
              <a:xfrm>
                <a:off x="8957" y="3994"/>
                <a:ext cx="400" cy="13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it-IT" sz="600">
                    <a:effectLst/>
                    <a:latin typeface="Calibri"/>
                    <a:ea typeface="Calibri"/>
                    <a:cs typeface="Times New Roman"/>
                  </a:rPr>
                  <a:t>model</a:t>
                </a:r>
                <a:endParaRPr lang="en-US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</p:grpSp>
      <p:grpSp>
        <p:nvGrpSpPr>
          <p:cNvPr id="53" name="Group 52"/>
          <p:cNvGrpSpPr>
            <a:grpSpLocks/>
          </p:cNvGrpSpPr>
          <p:nvPr/>
        </p:nvGrpSpPr>
        <p:grpSpPr bwMode="auto">
          <a:xfrm>
            <a:off x="2799823" y="3259559"/>
            <a:ext cx="3875536" cy="2943939"/>
            <a:chOff x="6936" y="5652"/>
            <a:chExt cx="3400" cy="2843"/>
          </a:xfrm>
        </p:grpSpPr>
        <p:pic>
          <p:nvPicPr>
            <p:cNvPr id="54" name="Picture 5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6" y="5652"/>
              <a:ext cx="3400" cy="2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5" name="Line 41"/>
            <p:cNvCxnSpPr/>
            <p:nvPr/>
          </p:nvCxnSpPr>
          <p:spPr bwMode="auto">
            <a:xfrm>
              <a:off x="7626" y="6911"/>
              <a:ext cx="1933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Line 42"/>
            <p:cNvCxnSpPr/>
            <p:nvPr/>
          </p:nvCxnSpPr>
          <p:spPr bwMode="auto">
            <a:xfrm flipV="1">
              <a:off x="9018" y="6931"/>
              <a:ext cx="1" cy="12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Line 43"/>
            <p:cNvCxnSpPr/>
            <p:nvPr/>
          </p:nvCxnSpPr>
          <p:spPr bwMode="auto">
            <a:xfrm flipV="1">
              <a:off x="9564" y="6892"/>
              <a:ext cx="1" cy="12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" name="Text Box 44"/>
            <p:cNvSpPr txBox="1">
              <a:spLocks noChangeArrowheads="1"/>
            </p:cNvSpPr>
            <p:nvPr/>
          </p:nvSpPr>
          <p:spPr bwMode="auto">
            <a:xfrm>
              <a:off x="7685" y="6781"/>
              <a:ext cx="474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it-IT" sz="500">
                  <a:effectLst/>
                  <a:latin typeface="Calibri"/>
                  <a:ea typeface="Calibri"/>
                  <a:cs typeface="Times New Roman"/>
                </a:rPr>
                <a:t>63.2%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9" name="Text Box 45"/>
            <p:cNvSpPr txBox="1">
              <a:spLocks noChangeArrowheads="1"/>
            </p:cNvSpPr>
            <p:nvPr/>
          </p:nvSpPr>
          <p:spPr bwMode="auto">
            <a:xfrm>
              <a:off x="7645" y="7864"/>
              <a:ext cx="171" cy="2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it-IT" sz="1100">
                  <a:effectLst/>
                  <a:latin typeface="Calibri"/>
                  <a:ea typeface="Calibri"/>
                  <a:cs typeface="Times New Roman"/>
                </a:rPr>
                <a:t>c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60" name="Text Box 46"/>
            <p:cNvSpPr txBox="1">
              <a:spLocks noChangeArrowheads="1"/>
            </p:cNvSpPr>
            <p:nvPr/>
          </p:nvSpPr>
          <p:spPr bwMode="auto">
            <a:xfrm>
              <a:off x="8817" y="6335"/>
              <a:ext cx="474" cy="1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it-IT" sz="600">
                  <a:effectLst/>
                  <a:latin typeface="Calibri"/>
                  <a:ea typeface="Calibri"/>
                  <a:cs typeface="Times New Roman"/>
                </a:rPr>
                <a:t>measure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61" name="Text Box 47"/>
            <p:cNvSpPr txBox="1">
              <a:spLocks noChangeArrowheads="1"/>
            </p:cNvSpPr>
            <p:nvPr/>
          </p:nvSpPr>
          <p:spPr bwMode="auto">
            <a:xfrm>
              <a:off x="9438" y="6454"/>
              <a:ext cx="400" cy="1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it-IT" sz="600">
                  <a:effectLst/>
                  <a:latin typeface="Calibri"/>
                  <a:ea typeface="Calibri"/>
                  <a:cs typeface="Times New Roman"/>
                </a:rPr>
                <a:t>model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187249" y="3698502"/>
            <a:ext cx="2861748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600" u="sng" dirty="0"/>
              <a:t>Parameters derived from disk-disk </a:t>
            </a:r>
            <a:r>
              <a:rPr lang="en-GB" sz="1600" u="sng" dirty="0" smtClean="0"/>
              <a:t>geometry –Stainless Steel</a:t>
            </a:r>
            <a:endParaRPr lang="it-IT" sz="1600" u="sng" dirty="0"/>
          </a:p>
          <a:p>
            <a:pPr>
              <a:spcBef>
                <a:spcPts val="0"/>
              </a:spcBef>
            </a:pPr>
            <a:r>
              <a:rPr lang="it-IT" sz="1600" dirty="0" smtClean="0"/>
              <a:t>W</a:t>
            </a:r>
            <a:r>
              <a:rPr lang="it-IT" sz="1600" baseline="-25000" dirty="0" smtClean="0"/>
              <a:t>0 </a:t>
            </a:r>
            <a:r>
              <a:rPr lang="it-IT" sz="1600" dirty="0" smtClean="0"/>
              <a:t>= </a:t>
            </a:r>
            <a:r>
              <a:rPr lang="en-US" sz="1600" dirty="0" smtClean="0"/>
              <a:t>2.65</a:t>
            </a:r>
            <a:r>
              <a:rPr lang="en-US" sz="1600" baseline="30000" dirty="0" smtClean="0"/>
              <a:t>.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17 </a:t>
            </a:r>
            <a:r>
              <a:rPr lang="en-US" sz="1600" dirty="0" smtClean="0"/>
              <a:t>[</a:t>
            </a:r>
            <a:r>
              <a:rPr lang="en-GB" sz="1600" dirty="0" smtClean="0"/>
              <a:t>V</a:t>
            </a:r>
            <a:r>
              <a:rPr lang="en-GB" sz="1600" baseline="30000" dirty="0" smtClean="0"/>
              <a:t>8</a:t>
            </a:r>
            <a:r>
              <a:rPr lang="en-GB" sz="1600" dirty="0" smtClean="0"/>
              <a:t>m</a:t>
            </a:r>
            <a:r>
              <a:rPr lang="en-GB" sz="1600" baseline="30000" dirty="0" smtClean="0"/>
              <a:t>-5</a:t>
            </a:r>
            <a:r>
              <a:rPr lang="en-GB" sz="1600" dirty="0" smtClean="0"/>
              <a:t>]</a:t>
            </a:r>
            <a:r>
              <a:rPr lang="en-GB" sz="1600" baseline="30000" dirty="0" smtClean="0"/>
              <a:t>1/3</a:t>
            </a:r>
          </a:p>
          <a:p>
            <a:pPr>
              <a:spcBef>
                <a:spcPts val="0"/>
              </a:spcBef>
            </a:pPr>
            <a:r>
              <a:rPr lang="en-GB" sz="1600" dirty="0" smtClean="0"/>
              <a:t>m = 18.4</a:t>
            </a:r>
          </a:p>
          <a:p>
            <a:endParaRPr lang="it-IT" sz="1600" dirty="0" smtClean="0"/>
          </a:p>
          <a:p>
            <a:r>
              <a:rPr lang="it-IT" sz="1600" u="sng" dirty="0" err="1" smtClean="0"/>
              <a:t>Results</a:t>
            </a:r>
            <a:r>
              <a:rPr lang="it-IT" sz="1600" u="sng" dirty="0" smtClean="0"/>
              <a:t> of </a:t>
            </a:r>
            <a:r>
              <a:rPr lang="it-IT" sz="1600" u="sng" dirty="0" err="1" smtClean="0"/>
              <a:t>sphere-plane</a:t>
            </a:r>
            <a:r>
              <a:rPr lang="it-IT" sz="1600" u="sng" dirty="0" smtClean="0"/>
              <a:t> </a:t>
            </a:r>
            <a:r>
              <a:rPr lang="it-IT" sz="1600" u="sng" dirty="0" err="1" smtClean="0"/>
              <a:t>geometry</a:t>
            </a:r>
            <a:endParaRPr lang="it-IT" sz="1600" u="sng" dirty="0" smtClean="0"/>
          </a:p>
          <a:p>
            <a:r>
              <a:rPr lang="it-IT" sz="1600" i="1" dirty="0" err="1" smtClean="0"/>
              <a:t>Prediction</a:t>
            </a:r>
            <a:r>
              <a:rPr lang="it-IT" sz="1600" i="1" dirty="0" smtClean="0"/>
              <a:t> in </a:t>
            </a:r>
            <a:r>
              <a:rPr lang="it-IT" sz="1600" i="1" dirty="0" err="1" smtClean="0"/>
              <a:t>excess</a:t>
            </a:r>
            <a:r>
              <a:rPr lang="it-IT" sz="1600" i="1" dirty="0" smtClean="0"/>
              <a:t> of 6%</a:t>
            </a:r>
            <a:endParaRPr lang="it-IT" sz="1600" i="1" dirty="0"/>
          </a:p>
          <a:p>
            <a:r>
              <a:rPr lang="it-IT" sz="1600" i="1" dirty="0" err="1" smtClean="0"/>
              <a:t>Correct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prediction</a:t>
            </a:r>
            <a:r>
              <a:rPr lang="it-IT" sz="1600" i="1" dirty="0" smtClean="0"/>
              <a:t> of  </a:t>
            </a:r>
            <a:r>
              <a:rPr lang="it-IT" sz="1600" i="1" dirty="0" err="1" smtClean="0"/>
              <a:t>polarity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effect</a:t>
            </a:r>
            <a:endParaRPr lang="it-IT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120028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631765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/>
              <a:t>NBI </a:t>
            </a:r>
            <a:r>
              <a:rPr lang="it-IT" sz="2000" b="1" i="1" dirty="0" smtClean="0"/>
              <a:t>Accelerators	The Megavolt Test </a:t>
            </a:r>
            <a:r>
              <a:rPr lang="it-IT" sz="2000" b="1" i="1" dirty="0" err="1" smtClean="0"/>
              <a:t>Facility</a:t>
            </a:r>
            <a:r>
              <a:rPr lang="it-IT" sz="2000" b="1" i="1" dirty="0" smtClean="0"/>
              <a:t> in </a:t>
            </a:r>
            <a:r>
              <a:rPr lang="it-IT" sz="2000" b="1" i="1" dirty="0" err="1" smtClean="0"/>
              <a:t>Naka</a:t>
            </a:r>
            <a:r>
              <a:rPr lang="it-IT" sz="2000" b="1" i="1" dirty="0" smtClean="0"/>
              <a:t> (J) – dc </a:t>
            </a:r>
            <a:r>
              <a:rPr lang="it-IT" sz="2000" b="1" i="1" dirty="0" err="1" smtClean="0"/>
              <a:t>voltage</a:t>
            </a:r>
            <a:endParaRPr lang="it-IT" sz="2000" b="1" i="1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" r="5264" b="9099"/>
          <a:stretch/>
        </p:blipFill>
        <p:spPr bwMode="auto">
          <a:xfrm>
            <a:off x="152400" y="1925546"/>
            <a:ext cx="8333323" cy="426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3657" y="1031875"/>
            <a:ext cx="72982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/>
              <a:t>Two</a:t>
            </a:r>
            <a:r>
              <a:rPr lang="it-IT" sz="2000" dirty="0" smtClean="0"/>
              <a:t> </a:t>
            </a:r>
            <a:r>
              <a:rPr lang="it-IT" sz="2000" dirty="0" err="1" smtClean="0"/>
              <a:t>different</a:t>
            </a:r>
            <a:r>
              <a:rPr lang="it-IT" sz="2000" dirty="0" smtClean="0"/>
              <a:t> </a:t>
            </a:r>
            <a:r>
              <a:rPr lang="it-IT" sz="2000" dirty="0" err="1" smtClean="0"/>
              <a:t>configuration</a:t>
            </a:r>
            <a:r>
              <a:rPr lang="it-IT" sz="2000" dirty="0" smtClean="0"/>
              <a:t> </a:t>
            </a:r>
            <a:r>
              <a:rPr lang="it-IT" sz="2000" dirty="0" err="1" smtClean="0"/>
              <a:t>tested</a:t>
            </a:r>
            <a:r>
              <a:rPr lang="it-IT" sz="2000" dirty="0" smtClean="0"/>
              <a:t>. Single Gap and Multiple Gap</a:t>
            </a:r>
          </a:p>
          <a:p>
            <a:r>
              <a:rPr lang="it-IT" sz="2000" dirty="0" smtClean="0"/>
              <a:t>On the right: the </a:t>
            </a:r>
            <a:r>
              <a:rPr lang="it-IT" sz="2000" dirty="0" err="1" smtClean="0"/>
              <a:t>trajectories</a:t>
            </a:r>
            <a:r>
              <a:rPr lang="it-IT" sz="2000" dirty="0" smtClean="0"/>
              <a:t>. The </a:t>
            </a:r>
            <a:r>
              <a:rPr lang="it-IT" sz="2000" dirty="0" err="1" smtClean="0"/>
              <a:t>warmer</a:t>
            </a:r>
            <a:r>
              <a:rPr lang="it-IT" sz="2000" dirty="0" smtClean="0"/>
              <a:t> the color, the </a:t>
            </a:r>
            <a:r>
              <a:rPr lang="it-IT" sz="2000" dirty="0" err="1" smtClean="0"/>
              <a:t>highest</a:t>
            </a:r>
            <a:r>
              <a:rPr lang="it-IT" sz="2000" dirty="0" smtClean="0"/>
              <a:t> the W. 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78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1306" y="-76200"/>
            <a:ext cx="8713788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altLang="it-IT" dirty="0" err="1" smtClean="0"/>
              <a:t>Outline</a:t>
            </a:r>
            <a:endParaRPr lang="en-US" altLang="it-IT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47700" y="1454640"/>
            <a:ext cx="8001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3200" b="1" dirty="0" smtClean="0"/>
              <a:t>The </a:t>
            </a:r>
            <a:r>
              <a:rPr lang="it-IT" sz="3200" b="1" dirty="0" err="1"/>
              <a:t>C</a:t>
            </a:r>
            <a:r>
              <a:rPr lang="it-IT" sz="3200" b="1" dirty="0" err="1" smtClean="0"/>
              <a:t>ontext</a:t>
            </a:r>
            <a:endParaRPr lang="it-IT" sz="32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3200" b="1" dirty="0" smtClean="0"/>
              <a:t>Model </a:t>
            </a:r>
            <a:r>
              <a:rPr lang="it-IT" sz="3200" b="1" dirty="0" err="1" smtClean="0"/>
              <a:t>Description</a:t>
            </a:r>
            <a:endParaRPr lang="it-IT" sz="32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3200" b="1" dirty="0" smtClean="0"/>
              <a:t>Application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800" b="1" i="1" dirty="0" err="1" smtClean="0"/>
              <a:t>Validation</a:t>
            </a:r>
            <a:r>
              <a:rPr lang="it-IT" sz="2800" b="1" i="1" dirty="0" smtClean="0"/>
              <a:t> </a:t>
            </a:r>
            <a:r>
              <a:rPr lang="it-IT" sz="2800" b="1" i="1" dirty="0" err="1" smtClean="0"/>
              <a:t>against</a:t>
            </a:r>
            <a:r>
              <a:rPr lang="it-IT" sz="2800" b="1" i="1" dirty="0" smtClean="0"/>
              <a:t> </a:t>
            </a:r>
            <a:r>
              <a:rPr lang="it-IT" sz="2800" b="1" i="1" dirty="0" err="1" smtClean="0"/>
              <a:t>simple</a:t>
            </a:r>
            <a:r>
              <a:rPr lang="it-IT" sz="2800" b="1" i="1" dirty="0" smtClean="0"/>
              <a:t> </a:t>
            </a:r>
            <a:r>
              <a:rPr lang="it-IT" sz="2800" b="1" i="1" dirty="0" err="1" smtClean="0"/>
              <a:t>geometries</a:t>
            </a:r>
            <a:endParaRPr lang="it-IT" sz="2800" b="1" i="1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800" b="1" i="1" dirty="0" smtClean="0"/>
              <a:t>NBI Accelerators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800" b="1" i="1" dirty="0" err="1" smtClean="0"/>
              <a:t>Vacuum</a:t>
            </a:r>
            <a:r>
              <a:rPr lang="it-IT" sz="2800" b="1" i="1" dirty="0" smtClean="0"/>
              <a:t> Circuit </a:t>
            </a:r>
            <a:r>
              <a:rPr lang="it-IT" sz="2800" b="1" i="1" dirty="0" err="1" smtClean="0"/>
              <a:t>Breakers</a:t>
            </a:r>
            <a:endParaRPr lang="it-IT" sz="2800" b="1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3200" b="1" dirty="0" err="1" smtClean="0"/>
              <a:t>Conclusions</a:t>
            </a:r>
            <a:endParaRPr lang="it-IT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/>
              <a:t>NBI </a:t>
            </a:r>
            <a:r>
              <a:rPr lang="it-IT" sz="2000" b="1" i="1" dirty="0" smtClean="0"/>
              <a:t>Accelerators	The Megavolt Test </a:t>
            </a:r>
            <a:r>
              <a:rPr lang="it-IT" sz="2000" b="1" i="1" dirty="0" err="1" smtClean="0"/>
              <a:t>Facility</a:t>
            </a:r>
            <a:r>
              <a:rPr lang="it-IT" sz="2000" b="1" i="1" dirty="0" smtClean="0"/>
              <a:t> in </a:t>
            </a:r>
            <a:r>
              <a:rPr lang="it-IT" sz="2000" b="1" i="1" dirty="0" err="1" smtClean="0"/>
              <a:t>Naka</a:t>
            </a:r>
            <a:r>
              <a:rPr lang="it-IT" sz="2000" b="1" i="1" dirty="0" smtClean="0"/>
              <a:t> (J) [1] – dc </a:t>
            </a:r>
            <a:r>
              <a:rPr lang="it-IT" sz="2000" b="1" i="1" dirty="0" err="1" smtClean="0"/>
              <a:t>voltage</a:t>
            </a:r>
            <a:endParaRPr lang="it-IT" sz="2000" b="1" i="1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13" y="1365044"/>
            <a:ext cx="5820981" cy="466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400" y="6025346"/>
            <a:ext cx="8754187" cy="36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800" baseline="30000" dirty="0"/>
              <a:t>1</a:t>
            </a:r>
            <a:r>
              <a:rPr lang="en-US" sz="800" dirty="0"/>
              <a:t>Pilan, N.; </a:t>
            </a:r>
            <a:r>
              <a:rPr lang="en-US" sz="800" dirty="0" err="1"/>
              <a:t>Veltri</a:t>
            </a:r>
            <a:r>
              <a:rPr lang="en-US" sz="800" dirty="0"/>
              <a:t>, P.; De Lorenzi, A., </a:t>
            </a:r>
            <a:r>
              <a:rPr lang="en-US" sz="800" i="1" dirty="0"/>
              <a:t>Voltage holding prediction in multi electrode-multi voltage systems insulated in vacuum </a:t>
            </a:r>
            <a:r>
              <a:rPr lang="en-US" sz="800" dirty="0"/>
              <a:t>IEEE Transactions on Dielectrics and</a:t>
            </a:r>
          </a:p>
          <a:p>
            <a:pPr marL="0" indent="0">
              <a:buNone/>
            </a:pPr>
            <a:r>
              <a:rPr lang="en-US" sz="800" dirty="0"/>
              <a:t>Electrical Insulation, Volume: 18 , Issue: 2 DOI 10.1109/TDEI.2011.5739461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10794" y="1634149"/>
            <a:ext cx="28263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800" u="sng" dirty="0"/>
              <a:t>Parameters derived from </a:t>
            </a:r>
            <a:r>
              <a:rPr lang="en-GB" sz="1800" u="sng" dirty="0" err="1" smtClean="0"/>
              <a:t>MaMuG</a:t>
            </a:r>
            <a:r>
              <a:rPr lang="en-GB" sz="1800" u="sng" dirty="0" smtClean="0"/>
              <a:t> configuration fitting 99% breakdown probability 756 kV dc</a:t>
            </a:r>
          </a:p>
          <a:p>
            <a:pPr>
              <a:spcBef>
                <a:spcPts val="0"/>
              </a:spcBef>
            </a:pPr>
            <a:endParaRPr lang="it-IT" sz="1800" u="sng" dirty="0" smtClean="0"/>
          </a:p>
          <a:p>
            <a:pPr>
              <a:spcBef>
                <a:spcPts val="0"/>
              </a:spcBef>
            </a:pPr>
            <a:r>
              <a:rPr lang="it-IT" sz="1800" dirty="0" smtClean="0"/>
              <a:t>W</a:t>
            </a:r>
            <a:r>
              <a:rPr lang="it-IT" sz="1800" baseline="-25000" dirty="0" smtClean="0"/>
              <a:t>0 </a:t>
            </a:r>
            <a:r>
              <a:rPr lang="it-IT" sz="1800" dirty="0"/>
              <a:t>= </a:t>
            </a:r>
            <a:r>
              <a:rPr lang="en-US" sz="1800" dirty="0" smtClean="0"/>
              <a:t>0.115</a:t>
            </a:r>
            <a:r>
              <a:rPr lang="en-US" sz="1800" baseline="30000" dirty="0" smtClean="0"/>
              <a:t>.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17 </a:t>
            </a:r>
            <a:r>
              <a:rPr lang="en-US" sz="1800" dirty="0"/>
              <a:t>[</a:t>
            </a:r>
            <a:r>
              <a:rPr lang="en-GB" sz="1800" dirty="0"/>
              <a:t>V</a:t>
            </a:r>
            <a:r>
              <a:rPr lang="en-GB" sz="1800" baseline="30000" dirty="0"/>
              <a:t>8</a:t>
            </a:r>
            <a:r>
              <a:rPr lang="en-GB" sz="1800" dirty="0"/>
              <a:t>m</a:t>
            </a:r>
            <a:r>
              <a:rPr lang="en-GB" sz="1800" baseline="30000" dirty="0"/>
              <a:t>-5</a:t>
            </a:r>
            <a:r>
              <a:rPr lang="en-GB" sz="1800" dirty="0"/>
              <a:t>]</a:t>
            </a:r>
            <a:r>
              <a:rPr lang="en-GB" sz="1800" baseline="30000" dirty="0"/>
              <a:t>1/3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m = </a:t>
            </a:r>
            <a:r>
              <a:rPr lang="en-GB" sz="1800" dirty="0" smtClean="0"/>
              <a:t>8</a:t>
            </a:r>
          </a:p>
          <a:p>
            <a:pPr>
              <a:spcBef>
                <a:spcPts val="0"/>
              </a:spcBef>
            </a:pPr>
            <a:endParaRPr lang="en-GB" sz="1800" dirty="0" smtClean="0"/>
          </a:p>
          <a:p>
            <a:pPr>
              <a:spcBef>
                <a:spcPts val="0"/>
              </a:spcBef>
            </a:pPr>
            <a:r>
              <a:rPr lang="en-GB" sz="1800" u="sng" dirty="0" smtClean="0"/>
              <a:t>Results</a:t>
            </a:r>
            <a:endParaRPr lang="en-GB" sz="1800" u="sng" dirty="0"/>
          </a:p>
          <a:p>
            <a:pPr>
              <a:spcBef>
                <a:spcPts val="0"/>
              </a:spcBef>
            </a:pPr>
            <a:r>
              <a:rPr lang="en-GB" sz="1800" i="1" dirty="0" smtClean="0"/>
              <a:t>Prediction of </a:t>
            </a:r>
            <a:r>
              <a:rPr lang="en-GB" sz="1800" i="1" dirty="0" err="1" smtClean="0"/>
              <a:t>SinGap</a:t>
            </a:r>
            <a:r>
              <a:rPr lang="en-GB" sz="1800" i="1" dirty="0" smtClean="0"/>
              <a:t> Configuration: </a:t>
            </a:r>
          </a:p>
          <a:p>
            <a:pPr>
              <a:spcBef>
                <a:spcPts val="0"/>
              </a:spcBef>
            </a:pPr>
            <a:r>
              <a:rPr lang="en-GB" sz="1800" i="1" u="sng" dirty="0"/>
              <a:t>99% breakdown probability </a:t>
            </a:r>
            <a:r>
              <a:rPr lang="en-GB" sz="1800" i="1" dirty="0" smtClean="0"/>
              <a:t>541 kV dc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365955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/>
              <a:t>NBI </a:t>
            </a:r>
            <a:r>
              <a:rPr lang="it-IT" sz="2000" b="1" i="1" dirty="0" smtClean="0"/>
              <a:t>Accelerators	The </a:t>
            </a:r>
            <a:r>
              <a:rPr lang="it-IT" sz="2000" b="1" i="1" dirty="0" err="1" smtClean="0"/>
              <a:t>Neutral</a:t>
            </a:r>
            <a:r>
              <a:rPr lang="it-IT" sz="2000" b="1" i="1" dirty="0" smtClean="0"/>
              <a:t> </a:t>
            </a:r>
            <a:r>
              <a:rPr lang="it-IT" sz="2000" b="1" i="1" dirty="0" err="1" smtClean="0"/>
              <a:t>Beam</a:t>
            </a:r>
            <a:r>
              <a:rPr lang="it-IT" sz="2000" b="1" i="1" dirty="0" smtClean="0"/>
              <a:t> Source of ITER – NBTF – dc </a:t>
            </a:r>
            <a:r>
              <a:rPr lang="it-IT" sz="2000" b="1" i="1" dirty="0" err="1" smtClean="0"/>
              <a:t>voltage</a:t>
            </a:r>
            <a:endParaRPr lang="it-IT" sz="20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078" y="1285360"/>
            <a:ext cx="4106965" cy="490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48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/>
              <a:t>NBI </a:t>
            </a:r>
            <a:r>
              <a:rPr lang="it-IT" sz="2000" b="1" i="1" dirty="0" smtClean="0"/>
              <a:t>Accelerators	The </a:t>
            </a:r>
            <a:r>
              <a:rPr lang="it-IT" sz="2000" b="1" i="1" dirty="0" err="1" smtClean="0"/>
              <a:t>Neutral</a:t>
            </a:r>
            <a:r>
              <a:rPr lang="it-IT" sz="2000" b="1" i="1" dirty="0" smtClean="0"/>
              <a:t> </a:t>
            </a:r>
            <a:r>
              <a:rPr lang="it-IT" sz="2000" b="1" i="1" dirty="0" err="1" smtClean="0"/>
              <a:t>Beam</a:t>
            </a:r>
            <a:r>
              <a:rPr lang="it-IT" sz="2000" b="1" i="1" dirty="0" smtClean="0"/>
              <a:t> Source of ITER – NBTF – dc </a:t>
            </a:r>
            <a:r>
              <a:rPr lang="it-IT" sz="2000" b="1" i="1" dirty="0" err="1" smtClean="0"/>
              <a:t>voltage</a:t>
            </a:r>
            <a:endParaRPr lang="it-IT" sz="2000" b="1" i="1" dirty="0"/>
          </a:p>
        </p:txBody>
      </p:sp>
      <p:sp>
        <p:nvSpPr>
          <p:cNvPr id="8" name="Rectangle 7"/>
          <p:cNvSpPr/>
          <p:nvPr/>
        </p:nvSpPr>
        <p:spPr>
          <a:xfrm>
            <a:off x="5021004" y="1735570"/>
            <a:ext cx="41229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800" u="sng" dirty="0" smtClean="0"/>
              <a:t>Test done using the same parameters used for the MTF Facility</a:t>
            </a:r>
          </a:p>
          <a:p>
            <a:pPr>
              <a:spcBef>
                <a:spcPts val="0"/>
              </a:spcBef>
            </a:pPr>
            <a:r>
              <a:rPr lang="it-IT" sz="1800" dirty="0" smtClean="0"/>
              <a:t>W</a:t>
            </a:r>
            <a:r>
              <a:rPr lang="it-IT" sz="1800" baseline="-25000" dirty="0" smtClean="0"/>
              <a:t>0 </a:t>
            </a:r>
            <a:r>
              <a:rPr lang="it-IT" sz="1800" dirty="0"/>
              <a:t>= </a:t>
            </a:r>
            <a:r>
              <a:rPr lang="en-US" sz="1800" dirty="0" smtClean="0"/>
              <a:t>0.115</a:t>
            </a:r>
            <a:r>
              <a:rPr lang="en-US" sz="1800" baseline="30000" dirty="0" smtClean="0"/>
              <a:t>.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17 </a:t>
            </a:r>
            <a:r>
              <a:rPr lang="en-US" sz="1800" dirty="0"/>
              <a:t>[</a:t>
            </a:r>
            <a:r>
              <a:rPr lang="en-GB" sz="1800" dirty="0" smtClean="0"/>
              <a:t>V</a:t>
            </a:r>
            <a:r>
              <a:rPr lang="en-GB" sz="1800" baseline="30000" dirty="0" smtClean="0"/>
              <a:t>8</a:t>
            </a:r>
            <a:r>
              <a:rPr lang="en-GB" sz="1800" dirty="0" smtClean="0"/>
              <a:t>m</a:t>
            </a:r>
            <a:r>
              <a:rPr lang="en-GB" sz="1800" baseline="30000" dirty="0" smtClean="0"/>
              <a:t>-5</a:t>
            </a:r>
            <a:r>
              <a:rPr lang="en-GB" sz="1800" dirty="0" smtClean="0"/>
              <a:t>]</a:t>
            </a:r>
            <a:r>
              <a:rPr lang="en-GB" sz="1800" baseline="30000" dirty="0" smtClean="0"/>
              <a:t>1/3 </a:t>
            </a:r>
            <a:r>
              <a:rPr lang="en-GB" sz="1800" dirty="0" smtClean="0"/>
              <a:t>; m </a:t>
            </a:r>
            <a:r>
              <a:rPr lang="en-GB" sz="1800" dirty="0"/>
              <a:t>= </a:t>
            </a:r>
            <a:r>
              <a:rPr lang="en-GB" sz="1800" dirty="0" smtClean="0"/>
              <a:t>8</a:t>
            </a:r>
          </a:p>
          <a:p>
            <a:pPr>
              <a:spcBef>
                <a:spcPts val="0"/>
              </a:spcBef>
            </a:pPr>
            <a:r>
              <a:rPr lang="en-GB" sz="1800" dirty="0" smtClean="0"/>
              <a:t>2D modelling of a pure 3D geometry</a:t>
            </a:r>
          </a:p>
          <a:p>
            <a:pPr>
              <a:spcBef>
                <a:spcPts val="0"/>
              </a:spcBef>
            </a:pPr>
            <a:endParaRPr lang="en-GB" sz="1800" dirty="0" smtClean="0"/>
          </a:p>
          <a:p>
            <a:pPr>
              <a:spcBef>
                <a:spcPts val="0"/>
              </a:spcBef>
            </a:pPr>
            <a:r>
              <a:rPr lang="en-GB" sz="1800" u="sng" dirty="0" smtClean="0"/>
              <a:t>Results</a:t>
            </a:r>
            <a:endParaRPr lang="en-GB" sz="1800" u="sng" dirty="0"/>
          </a:p>
          <a:p>
            <a:pPr>
              <a:spcBef>
                <a:spcPts val="0"/>
              </a:spcBef>
            </a:pPr>
            <a:r>
              <a:rPr lang="en-GB" sz="1800" i="1" dirty="0" smtClean="0"/>
              <a:t>Predicted breakdown voltage much less (!) than the target (1 MV)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Assessment of  the W</a:t>
            </a:r>
            <a:r>
              <a:rPr lang="en-GB" sz="1800" i="1" baseline="-25000" dirty="0" smtClean="0"/>
              <a:t>0</a:t>
            </a:r>
            <a:r>
              <a:rPr lang="en-GB" sz="1800" i="1" baseline="30000" dirty="0" smtClean="0"/>
              <a:t> </a:t>
            </a:r>
            <a:r>
              <a:rPr lang="en-GB" sz="1800" i="1" dirty="0" smtClean="0"/>
              <a:t>value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Revision of W </a:t>
            </a:r>
            <a:r>
              <a:rPr lang="en-GB" sz="1800" i="1" dirty="0" smtClean="0">
                <a:sym typeface="Symbol"/>
              </a:rPr>
              <a:t> and  </a:t>
            </a:r>
            <a:r>
              <a:rPr lang="en-GB" sz="1800" i="1" dirty="0" smtClean="0"/>
              <a:t>exponents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To implement 3D capability</a:t>
            </a:r>
            <a:endParaRPr lang="en-GB" sz="1800" i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554" y="1473841"/>
            <a:ext cx="3981450" cy="415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95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 err="1"/>
              <a:t>Vacuum</a:t>
            </a:r>
            <a:r>
              <a:rPr lang="it-IT" sz="2000" b="1" i="1" dirty="0"/>
              <a:t> Circuit </a:t>
            </a:r>
            <a:r>
              <a:rPr lang="it-IT" sz="2000" b="1" i="1" dirty="0" err="1" smtClean="0"/>
              <a:t>Breakers</a:t>
            </a:r>
            <a:r>
              <a:rPr lang="it-IT" sz="2000" b="1" i="1" dirty="0" smtClean="0"/>
              <a:t>	</a:t>
            </a:r>
            <a:r>
              <a:rPr lang="it-IT" sz="2000" b="1" i="1" dirty="0" err="1" smtClean="0"/>
              <a:t>Research</a:t>
            </a:r>
            <a:r>
              <a:rPr lang="it-IT" sz="2000" b="1" i="1" dirty="0" smtClean="0"/>
              <a:t> with Siemens </a:t>
            </a:r>
            <a:r>
              <a:rPr lang="it-IT" sz="2000" b="1" i="1" dirty="0" err="1" smtClean="0"/>
              <a:t>Berlin</a:t>
            </a:r>
            <a:r>
              <a:rPr lang="it-IT" sz="2000" b="1" i="1" smtClean="0"/>
              <a:t> – </a:t>
            </a:r>
            <a:r>
              <a:rPr lang="it-IT" sz="2000" b="1" i="1" dirty="0" err="1"/>
              <a:t>P</a:t>
            </a:r>
            <a:r>
              <a:rPr lang="it-IT" sz="2000" b="1" i="1" dirty="0" err="1" smtClean="0"/>
              <a:t>ulsed</a:t>
            </a:r>
            <a:r>
              <a:rPr lang="it-IT" sz="2000" b="1" i="1" dirty="0" smtClean="0"/>
              <a:t> </a:t>
            </a:r>
            <a:r>
              <a:rPr lang="it-IT" sz="2000" b="1" i="1" dirty="0"/>
              <a:t>V</a:t>
            </a:r>
            <a:r>
              <a:rPr lang="it-IT" sz="2000" b="1" i="1" dirty="0" smtClean="0"/>
              <a:t>oltage (</a:t>
            </a:r>
            <a:r>
              <a:rPr lang="it-IT" sz="2000" b="1" i="1" dirty="0"/>
              <a:t>LIWV)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1831263"/>
            <a:ext cx="87576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800" dirty="0" smtClean="0"/>
              <a:t>In 2015 </a:t>
            </a:r>
            <a:r>
              <a:rPr lang="it-IT" sz="1800" dirty="0" err="1" smtClean="0"/>
              <a:t>has</a:t>
            </a:r>
            <a:r>
              <a:rPr lang="it-IT" sz="1800" dirty="0" smtClean="0"/>
              <a:t> </a:t>
            </a:r>
            <a:r>
              <a:rPr lang="it-IT" sz="1800" dirty="0" err="1" smtClean="0"/>
              <a:t>started</a:t>
            </a:r>
            <a:r>
              <a:rPr lang="it-IT" sz="1800" dirty="0" smtClean="0"/>
              <a:t> a </a:t>
            </a:r>
            <a:r>
              <a:rPr lang="it-IT" sz="1800" dirty="0" err="1" smtClean="0"/>
              <a:t>research</a:t>
            </a:r>
            <a:r>
              <a:rPr lang="it-IT" sz="1800" dirty="0" smtClean="0"/>
              <a:t> </a:t>
            </a:r>
            <a:r>
              <a:rPr lang="it-IT" sz="1800" dirty="0" err="1" smtClean="0"/>
              <a:t>funded</a:t>
            </a:r>
            <a:r>
              <a:rPr lang="it-IT" sz="1800" dirty="0" smtClean="0"/>
              <a:t> by </a:t>
            </a:r>
            <a:r>
              <a:rPr lang="it-IT" sz="1800" dirty="0"/>
              <a:t>Siemens </a:t>
            </a:r>
            <a:r>
              <a:rPr lang="it-IT" sz="1800" dirty="0" err="1" smtClean="0"/>
              <a:t>Akiengesellschaft</a:t>
            </a:r>
            <a:r>
              <a:rPr lang="it-IT" sz="1800" dirty="0" smtClean="0"/>
              <a:t> (</a:t>
            </a:r>
            <a:r>
              <a:rPr lang="it-IT" sz="1800" dirty="0" err="1" smtClean="0"/>
              <a:t>Berlin</a:t>
            </a:r>
            <a:r>
              <a:rPr lang="it-IT" sz="1800" dirty="0" smtClean="0"/>
              <a:t>/</a:t>
            </a:r>
            <a:r>
              <a:rPr lang="it-IT" sz="1800" dirty="0" err="1" smtClean="0"/>
              <a:t>Munich</a:t>
            </a:r>
            <a:r>
              <a:rPr lang="it-IT" sz="1800" dirty="0" smtClean="0"/>
              <a:t>) </a:t>
            </a:r>
            <a:r>
              <a:rPr lang="it-IT" sz="1800" dirty="0" err="1" smtClean="0"/>
              <a:t>aimed</a:t>
            </a:r>
            <a:r>
              <a:rPr lang="it-IT" sz="1800" dirty="0" smtClean="0"/>
              <a:t> to investigate the </a:t>
            </a:r>
            <a:r>
              <a:rPr lang="it-IT" sz="1800" dirty="0" err="1" smtClean="0"/>
              <a:t>applicability</a:t>
            </a:r>
            <a:r>
              <a:rPr lang="it-IT" sz="1800" dirty="0" smtClean="0"/>
              <a:t> of the VHPM to the design </a:t>
            </a:r>
            <a:r>
              <a:rPr lang="it-IT" sz="1800" dirty="0" err="1" smtClean="0"/>
              <a:t>process</a:t>
            </a:r>
            <a:r>
              <a:rPr lang="it-IT" sz="1800" dirty="0" smtClean="0"/>
              <a:t>  of the VCB </a:t>
            </a:r>
            <a:r>
              <a:rPr lang="it-IT" sz="1800" dirty="0" err="1" smtClean="0"/>
              <a:t>tubes</a:t>
            </a:r>
            <a:r>
              <a:rPr lang="it-IT" sz="1800" dirty="0" smtClean="0"/>
              <a:t>.</a:t>
            </a:r>
          </a:p>
          <a:p>
            <a:pPr>
              <a:spcBef>
                <a:spcPts val="0"/>
              </a:spcBef>
            </a:pPr>
            <a:endParaRPr lang="it-IT" sz="1800" dirty="0"/>
          </a:p>
          <a:p>
            <a:pPr>
              <a:spcBef>
                <a:spcPts val="0"/>
              </a:spcBef>
            </a:pPr>
            <a:r>
              <a:rPr lang="en-GB" sz="1800" dirty="0"/>
              <a:t>The </a:t>
            </a:r>
            <a:r>
              <a:rPr lang="en-GB" sz="1800" dirty="0" smtClean="0"/>
              <a:t>VHPM should reduce the effort in developing new components, limiting the number of prototypes. </a:t>
            </a:r>
            <a:endParaRPr lang="en-GB" sz="1800" dirty="0"/>
          </a:p>
          <a:p>
            <a:pPr>
              <a:spcBef>
                <a:spcPts val="0"/>
              </a:spcBef>
            </a:pPr>
            <a:endParaRPr lang="it-IT" sz="1800" dirty="0"/>
          </a:p>
          <a:p>
            <a:pPr>
              <a:spcBef>
                <a:spcPts val="0"/>
              </a:spcBef>
            </a:pPr>
            <a:r>
              <a:rPr lang="it-IT" sz="1800" dirty="0" smtClean="0"/>
              <a:t>The </a:t>
            </a:r>
            <a:r>
              <a:rPr lang="it-IT" sz="1800" dirty="0" err="1" smtClean="0"/>
              <a:t>voltage</a:t>
            </a:r>
            <a:r>
              <a:rPr lang="it-IT" sz="1800" dirty="0" smtClean="0"/>
              <a:t> </a:t>
            </a:r>
            <a:r>
              <a:rPr lang="it-IT" sz="1800" dirty="0" err="1" smtClean="0"/>
              <a:t>applied</a:t>
            </a:r>
            <a:r>
              <a:rPr lang="it-IT" sz="1800" dirty="0" smtClean="0"/>
              <a:t> are the IEC standard </a:t>
            </a:r>
            <a:r>
              <a:rPr lang="it-IT" sz="1800" dirty="0" err="1" smtClean="0"/>
              <a:t>Lightning</a:t>
            </a:r>
            <a:r>
              <a:rPr lang="it-IT" sz="1800" dirty="0" smtClean="0"/>
              <a:t> </a:t>
            </a:r>
            <a:r>
              <a:rPr lang="it-IT" sz="1800" dirty="0" err="1" smtClean="0"/>
              <a:t>Impulse</a:t>
            </a:r>
            <a:r>
              <a:rPr lang="it-IT" sz="1800" dirty="0" smtClean="0"/>
              <a:t> </a:t>
            </a:r>
            <a:r>
              <a:rPr lang="it-IT" sz="1800" dirty="0" err="1" smtClean="0"/>
              <a:t>Withstand</a:t>
            </a:r>
            <a:r>
              <a:rPr lang="it-IT" sz="1800" smtClean="0"/>
              <a:t> Voltage </a:t>
            </a:r>
            <a:r>
              <a:rPr lang="it-IT" sz="1800" dirty="0"/>
              <a:t>1.2/50 </a:t>
            </a:r>
            <a:r>
              <a:rPr lang="el-GR" sz="1800" dirty="0" smtClean="0"/>
              <a:t>μ</a:t>
            </a:r>
            <a:r>
              <a:rPr lang="it-IT" sz="1800" dirty="0" smtClean="0"/>
              <a:t>s</a:t>
            </a:r>
          </a:p>
          <a:p>
            <a:pPr>
              <a:spcBef>
                <a:spcPts val="0"/>
              </a:spcBef>
            </a:pPr>
            <a:endParaRPr lang="it-IT" sz="1800" dirty="0"/>
          </a:p>
          <a:p>
            <a:pPr>
              <a:spcBef>
                <a:spcPts val="0"/>
              </a:spcBef>
            </a:pPr>
            <a:r>
              <a:rPr lang="it-IT" sz="1800" dirty="0" smtClean="0"/>
              <a:t>VHPM </a:t>
            </a:r>
            <a:r>
              <a:rPr lang="it-IT" sz="1800" dirty="0" err="1" smtClean="0"/>
              <a:t>has</a:t>
            </a:r>
            <a:r>
              <a:rPr lang="it-IT" sz="1800" dirty="0" smtClean="0"/>
              <a:t> </a:t>
            </a:r>
            <a:r>
              <a:rPr lang="it-IT" sz="1800" dirty="0" err="1" smtClean="0"/>
              <a:t>been</a:t>
            </a:r>
            <a:r>
              <a:rPr lang="it-IT" sz="1800" dirty="0" smtClean="0"/>
              <a:t> </a:t>
            </a:r>
            <a:r>
              <a:rPr lang="it-IT" sz="1800" dirty="0" err="1" smtClean="0"/>
              <a:t>applied</a:t>
            </a:r>
            <a:r>
              <a:rPr lang="it-IT" sz="1800" dirty="0" smtClean="0"/>
              <a:t> </a:t>
            </a:r>
            <a:r>
              <a:rPr lang="it-IT" sz="1800" dirty="0" err="1" smtClean="0"/>
              <a:t>to</a:t>
            </a:r>
            <a:r>
              <a:rPr lang="it-IT" sz="1800" dirty="0" smtClean="0"/>
              <a:t> </a:t>
            </a:r>
            <a:r>
              <a:rPr lang="it-IT" sz="1800" dirty="0" err="1" smtClean="0"/>
              <a:t>an</a:t>
            </a:r>
            <a:r>
              <a:rPr lang="it-IT" sz="1800" dirty="0" smtClean="0"/>
              <a:t> AMF design and a RMF design at </a:t>
            </a:r>
            <a:r>
              <a:rPr lang="it-IT" sz="1800" dirty="0" err="1" smtClean="0"/>
              <a:t>two</a:t>
            </a:r>
            <a:r>
              <a:rPr lang="it-IT" sz="1800" dirty="0" smtClean="0"/>
              <a:t> </a:t>
            </a:r>
            <a:r>
              <a:rPr lang="it-IT" sz="1800" dirty="0" err="1" smtClean="0"/>
              <a:t>different</a:t>
            </a:r>
            <a:r>
              <a:rPr lang="it-IT" sz="1800" dirty="0" smtClean="0"/>
              <a:t> </a:t>
            </a:r>
            <a:r>
              <a:rPr lang="it-IT" sz="1800" dirty="0" err="1" smtClean="0"/>
              <a:t>voltage</a:t>
            </a:r>
            <a:r>
              <a:rPr lang="it-IT" sz="1800" dirty="0" smtClean="0"/>
              <a:t> </a:t>
            </a:r>
            <a:r>
              <a:rPr lang="it-IT" sz="1800" dirty="0" err="1" smtClean="0"/>
              <a:t>ratings</a:t>
            </a:r>
            <a:r>
              <a:rPr lang="it-IT" sz="1800" dirty="0" smtClean="0"/>
              <a:t>.</a:t>
            </a:r>
          </a:p>
          <a:p>
            <a:pPr>
              <a:spcBef>
                <a:spcPts val="0"/>
              </a:spcBef>
            </a:pP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0975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 err="1"/>
              <a:t>Vacuum</a:t>
            </a:r>
            <a:r>
              <a:rPr lang="it-IT" sz="2000" b="1" i="1" dirty="0"/>
              <a:t> Circuit </a:t>
            </a:r>
            <a:r>
              <a:rPr lang="it-IT" sz="2000" b="1" i="1" dirty="0" err="1" smtClean="0"/>
              <a:t>Breakers</a:t>
            </a:r>
            <a:r>
              <a:rPr lang="it-IT" sz="2000" b="1" i="1" dirty="0" smtClean="0"/>
              <a:t>	</a:t>
            </a:r>
            <a:r>
              <a:rPr lang="it-IT" sz="2000" b="1" i="1" dirty="0" err="1" smtClean="0"/>
              <a:t>Research</a:t>
            </a:r>
            <a:r>
              <a:rPr lang="it-IT" sz="2000" b="1" i="1" dirty="0" smtClean="0"/>
              <a:t> with Siemens – </a:t>
            </a:r>
            <a:r>
              <a:rPr lang="it-IT" sz="2000" b="1" i="1" dirty="0" err="1"/>
              <a:t>P</a:t>
            </a:r>
            <a:r>
              <a:rPr lang="it-IT" sz="2000" b="1" i="1" dirty="0" err="1" smtClean="0"/>
              <a:t>ulsed</a:t>
            </a:r>
            <a:r>
              <a:rPr lang="it-IT" sz="2000" b="1" i="1" dirty="0" smtClean="0"/>
              <a:t> </a:t>
            </a:r>
            <a:r>
              <a:rPr lang="it-IT" sz="2000" b="1" i="1" dirty="0"/>
              <a:t>V</a:t>
            </a:r>
            <a:r>
              <a:rPr lang="it-IT" sz="2000" b="1" i="1" dirty="0" smtClean="0"/>
              <a:t>oltage (LIVW)</a:t>
            </a:r>
            <a:endParaRPr lang="it-IT" sz="2000" b="1" i="1" dirty="0"/>
          </a:p>
        </p:txBody>
      </p:sp>
      <p:pic>
        <p:nvPicPr>
          <p:cNvPr id="3074" name="Picture 2" descr="http://w3.siemens.com/powerdistribution/global/SiteCollectionImages/mv/indoor/vakuum-schaltroeh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18" y="1850594"/>
            <a:ext cx="2997864" cy="29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016" y="1202003"/>
            <a:ext cx="3038475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654071"/>
              </p:ext>
            </p:extLst>
          </p:nvPr>
        </p:nvGraphicFramePr>
        <p:xfrm>
          <a:off x="6162623" y="3631514"/>
          <a:ext cx="2621915" cy="1262380"/>
        </p:xfrm>
        <a:graphic>
          <a:graphicData uri="http://schemas.openxmlformats.org/drawingml/2006/table">
            <a:tbl>
              <a:tblPr firstRow="1" firstCol="1" bandRow="1"/>
              <a:tblGrid>
                <a:gridCol w="1057910"/>
                <a:gridCol w="973455"/>
                <a:gridCol w="590550"/>
              </a:tblGrid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</a:rPr>
                        <a:t>Tube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W</a:t>
                      </a:r>
                      <a:r>
                        <a:rPr lang="en-US" sz="800" baseline="-250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 [V</a:t>
                      </a:r>
                      <a:r>
                        <a:rPr lang="en-US" sz="800" baseline="300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m</a:t>
                      </a:r>
                      <a:r>
                        <a:rPr lang="en-US" sz="800" baseline="30000">
                          <a:effectLst/>
                          <a:latin typeface="Times New Roman"/>
                          <a:ea typeface="Calibri"/>
                        </a:rPr>
                        <a:t>-5/3</a:t>
                      </a: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]</a:t>
                      </a:r>
                      <a:r>
                        <a:rPr lang="en-US" sz="800" baseline="3000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  <a:r>
                        <a:rPr lang="en-US" sz="800" baseline="30000"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m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No. A - positive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</a:rPr>
                        <a:t>1.25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6.3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No. B - positive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1.43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9.4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effectLst/>
                          <a:latin typeface="Times New Roman"/>
                          <a:ea typeface="Calibri"/>
                        </a:rPr>
                        <a:t>Merged data - positive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effectLst/>
                          <a:latin typeface="Times New Roman"/>
                          <a:ea typeface="Calibri"/>
                        </a:rPr>
                        <a:t>1.09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effectLst/>
                          <a:latin typeface="Times New Roman"/>
                          <a:ea typeface="Calibri"/>
                        </a:rPr>
                        <a:t>6.2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No. C - negative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1.29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7.2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No. D - negative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1.69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</a:rPr>
                        <a:t>8.6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effectLst/>
                          <a:latin typeface="Times New Roman"/>
                          <a:ea typeface="Calibri"/>
                        </a:rPr>
                        <a:t>Merged data - negative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effectLst/>
                          <a:latin typeface="Times New Roman"/>
                          <a:ea typeface="Calibri"/>
                        </a:rPr>
                        <a:t>1.37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i="1" dirty="0">
                          <a:effectLst/>
                          <a:latin typeface="Times New Roman"/>
                          <a:ea typeface="Calibri"/>
                        </a:rPr>
                        <a:t>7.2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49927" y="2611682"/>
            <a:ext cx="288142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4</a:t>
            </a:r>
            <a:r>
              <a:rPr lang="it-IT" sz="1800" dirty="0" smtClean="0"/>
              <a:t> </a:t>
            </a:r>
            <a:r>
              <a:rPr lang="it-IT" sz="1800" dirty="0" err="1" smtClean="0"/>
              <a:t>tubes</a:t>
            </a:r>
            <a:r>
              <a:rPr lang="it-IT" sz="1800" dirty="0" smtClean="0"/>
              <a:t> </a:t>
            </a:r>
            <a:r>
              <a:rPr lang="it-IT" sz="1800" dirty="0" err="1" smtClean="0"/>
              <a:t>tested</a:t>
            </a:r>
            <a:r>
              <a:rPr lang="it-IT" sz="1800" dirty="0" smtClean="0"/>
              <a:t>– AMF</a:t>
            </a:r>
          </a:p>
          <a:p>
            <a:r>
              <a:rPr lang="it-IT" sz="1800" dirty="0" err="1" smtClean="0"/>
              <a:t>Contact</a:t>
            </a:r>
            <a:r>
              <a:rPr lang="it-IT" sz="1800" dirty="0" smtClean="0"/>
              <a:t> </a:t>
            </a:r>
            <a:r>
              <a:rPr lang="it-IT" sz="1800" dirty="0" err="1" smtClean="0"/>
              <a:t>distance</a:t>
            </a:r>
            <a:r>
              <a:rPr lang="it-IT" sz="1800" dirty="0" smtClean="0"/>
              <a:t> 10 mm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043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 err="1"/>
              <a:t>Vacuum</a:t>
            </a:r>
            <a:r>
              <a:rPr lang="it-IT" sz="2000" b="1" i="1" dirty="0"/>
              <a:t> Circuit </a:t>
            </a:r>
            <a:r>
              <a:rPr lang="it-IT" sz="2000" b="1" i="1" dirty="0" err="1" smtClean="0"/>
              <a:t>Breakers</a:t>
            </a:r>
            <a:r>
              <a:rPr lang="it-IT" sz="2000" b="1" i="1" dirty="0" smtClean="0"/>
              <a:t>	</a:t>
            </a:r>
            <a:r>
              <a:rPr lang="it-IT" sz="2000" b="1" i="1" dirty="0" err="1" smtClean="0"/>
              <a:t>Research</a:t>
            </a:r>
            <a:r>
              <a:rPr lang="it-IT" sz="2000" b="1" i="1" dirty="0" smtClean="0"/>
              <a:t> with Siemens – </a:t>
            </a:r>
            <a:r>
              <a:rPr lang="it-IT" sz="2000" b="1" i="1" dirty="0" err="1"/>
              <a:t>P</a:t>
            </a:r>
            <a:r>
              <a:rPr lang="it-IT" sz="2000" b="1" i="1" dirty="0" err="1" smtClean="0"/>
              <a:t>ulsed</a:t>
            </a:r>
            <a:r>
              <a:rPr lang="it-IT" sz="2000" b="1" i="1" dirty="0" smtClean="0"/>
              <a:t> </a:t>
            </a:r>
            <a:r>
              <a:rPr lang="it-IT" sz="2000" b="1" i="1" dirty="0"/>
              <a:t>V</a:t>
            </a:r>
            <a:r>
              <a:rPr lang="it-IT" sz="2000" b="1" i="1" dirty="0" smtClean="0"/>
              <a:t>oltage (LIVW)</a:t>
            </a:r>
            <a:endParaRPr lang="it-IT" sz="2000" b="1" i="1" dirty="0"/>
          </a:p>
        </p:txBody>
      </p:sp>
      <p:pic>
        <p:nvPicPr>
          <p:cNvPr id="3078" name="Picture 6" descr="prob_prediction_10-15-20mm_woCut_W0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5008" r="6796" b="1555"/>
          <a:stretch>
            <a:fillRect/>
          </a:stretch>
        </p:blipFill>
        <p:spPr bwMode="auto">
          <a:xfrm>
            <a:off x="59143" y="2365597"/>
            <a:ext cx="4781107" cy="271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840250" y="1600053"/>
            <a:ext cx="41229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800" u="sng" dirty="0" smtClean="0"/>
              <a:t>Parameter derived from fitting 10 mm case</a:t>
            </a:r>
          </a:p>
          <a:p>
            <a:pPr>
              <a:spcBef>
                <a:spcPts val="0"/>
              </a:spcBef>
            </a:pPr>
            <a:r>
              <a:rPr lang="it-IT" sz="1800" dirty="0" smtClean="0"/>
              <a:t>W</a:t>
            </a:r>
            <a:r>
              <a:rPr lang="it-IT" sz="1800" baseline="-25000" dirty="0" smtClean="0"/>
              <a:t>0 </a:t>
            </a:r>
            <a:r>
              <a:rPr lang="it-IT" sz="1800" dirty="0"/>
              <a:t>= </a:t>
            </a:r>
            <a:r>
              <a:rPr lang="en-US" sz="1800" dirty="0" smtClean="0"/>
              <a:t>1.23</a:t>
            </a:r>
            <a:r>
              <a:rPr lang="en-US" sz="1800" baseline="30000" dirty="0" smtClean="0"/>
              <a:t>.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17 </a:t>
            </a:r>
            <a:r>
              <a:rPr lang="en-US" sz="1800" dirty="0"/>
              <a:t>[</a:t>
            </a:r>
            <a:r>
              <a:rPr lang="en-GB" sz="1800" dirty="0" smtClean="0"/>
              <a:t>V</a:t>
            </a:r>
            <a:r>
              <a:rPr lang="en-GB" sz="1800" baseline="30000" dirty="0" smtClean="0"/>
              <a:t>8</a:t>
            </a:r>
            <a:r>
              <a:rPr lang="en-GB" sz="1800" dirty="0" smtClean="0"/>
              <a:t>m</a:t>
            </a:r>
            <a:r>
              <a:rPr lang="en-GB" sz="1800" baseline="30000" dirty="0" smtClean="0"/>
              <a:t>-5</a:t>
            </a:r>
            <a:r>
              <a:rPr lang="en-GB" sz="1800" dirty="0" smtClean="0"/>
              <a:t>]</a:t>
            </a:r>
            <a:r>
              <a:rPr lang="en-GB" sz="1800" baseline="30000" dirty="0" smtClean="0"/>
              <a:t>1/3 </a:t>
            </a:r>
            <a:r>
              <a:rPr lang="en-GB" sz="1800" dirty="0" smtClean="0"/>
              <a:t>; m </a:t>
            </a:r>
            <a:r>
              <a:rPr lang="en-GB" sz="1800" dirty="0"/>
              <a:t>= </a:t>
            </a:r>
            <a:r>
              <a:rPr lang="en-GB" sz="1800" dirty="0" smtClean="0"/>
              <a:t>6.7</a:t>
            </a:r>
          </a:p>
          <a:p>
            <a:pPr>
              <a:spcBef>
                <a:spcPts val="0"/>
              </a:spcBef>
            </a:pPr>
            <a:endParaRPr lang="en-GB" sz="1800" dirty="0" smtClean="0"/>
          </a:p>
          <a:p>
            <a:pPr>
              <a:spcBef>
                <a:spcPts val="0"/>
              </a:spcBef>
            </a:pPr>
            <a:r>
              <a:rPr lang="en-GB" sz="1800" u="sng" dirty="0" smtClean="0"/>
              <a:t>Prediction for d=15 mm</a:t>
            </a:r>
            <a:endParaRPr lang="en-GB" sz="1800" u="sng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Ultimate voltage correctly predicted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Weibull distribution differs from prediction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Large polarity effect unpredicted.</a:t>
            </a:r>
          </a:p>
          <a:p>
            <a:pPr>
              <a:spcBef>
                <a:spcPts val="0"/>
              </a:spcBef>
            </a:pPr>
            <a:endParaRPr lang="en-GB" sz="1800" i="1" dirty="0" smtClean="0"/>
          </a:p>
          <a:p>
            <a:pPr>
              <a:spcBef>
                <a:spcPts val="0"/>
              </a:spcBef>
            </a:pPr>
            <a:r>
              <a:rPr lang="en-GB" sz="1800" i="1" dirty="0" smtClean="0"/>
              <a:t>Mismatch reason is likely due to conditioning process not completed.</a:t>
            </a:r>
          </a:p>
          <a:p>
            <a:pPr>
              <a:spcBef>
                <a:spcPts val="0"/>
              </a:spcBef>
            </a:pPr>
            <a:endParaRPr lang="en-GB" sz="1800" i="1" dirty="0"/>
          </a:p>
          <a:p>
            <a:pPr>
              <a:spcBef>
                <a:spcPts val="0"/>
              </a:spcBef>
            </a:pPr>
            <a:r>
              <a:rPr lang="en-GB" sz="1800" i="1" dirty="0" smtClean="0"/>
              <a:t>To have a “good“ sequence of breakdown voltages is fundamental to obtain reliable parameters and  effective comparison</a:t>
            </a:r>
          </a:p>
        </p:txBody>
      </p:sp>
    </p:spTree>
    <p:extLst>
      <p:ext uri="{BB962C8B-B14F-4D97-AF65-F5344CB8AC3E}">
        <p14:creationId xmlns:p14="http://schemas.microsoft.com/office/powerpoint/2010/main" val="307244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 err="1"/>
              <a:t>Vacuum</a:t>
            </a:r>
            <a:r>
              <a:rPr lang="it-IT" sz="2000" b="1" i="1" dirty="0"/>
              <a:t> Circuit </a:t>
            </a:r>
            <a:r>
              <a:rPr lang="it-IT" sz="2000" b="1" i="1" dirty="0" err="1" smtClean="0"/>
              <a:t>Breakers</a:t>
            </a:r>
            <a:r>
              <a:rPr lang="it-IT" sz="2000" b="1" i="1" dirty="0" smtClean="0"/>
              <a:t>	</a:t>
            </a:r>
            <a:r>
              <a:rPr lang="it-IT" sz="2000" b="1" i="1" dirty="0" err="1" smtClean="0"/>
              <a:t>Research</a:t>
            </a:r>
            <a:r>
              <a:rPr lang="it-IT" sz="2000" b="1" i="1" dirty="0" smtClean="0"/>
              <a:t> with Siemens – </a:t>
            </a:r>
            <a:r>
              <a:rPr lang="it-IT" sz="2000" b="1" i="1" dirty="0" err="1"/>
              <a:t>P</a:t>
            </a:r>
            <a:r>
              <a:rPr lang="it-IT" sz="2000" b="1" i="1" dirty="0" err="1" smtClean="0"/>
              <a:t>ulsed</a:t>
            </a:r>
            <a:r>
              <a:rPr lang="it-IT" sz="2000" b="1" i="1" dirty="0" smtClean="0"/>
              <a:t> </a:t>
            </a:r>
            <a:r>
              <a:rPr lang="it-IT" sz="2000" b="1" i="1" dirty="0"/>
              <a:t>V</a:t>
            </a:r>
            <a:r>
              <a:rPr lang="it-IT" sz="2000" b="1" i="1" dirty="0" smtClean="0"/>
              <a:t>oltage (LIVW)</a:t>
            </a:r>
            <a:endParaRPr lang="it-IT" sz="2000" b="1" i="1" dirty="0"/>
          </a:p>
        </p:txBody>
      </p:sp>
      <p:sp>
        <p:nvSpPr>
          <p:cNvPr id="15" name="Rectangle 14"/>
          <p:cNvSpPr/>
          <p:nvPr/>
        </p:nvSpPr>
        <p:spPr>
          <a:xfrm>
            <a:off x="152400" y="2049555"/>
            <a:ext cx="87085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800" dirty="0" smtClean="0"/>
              <a:t>The RMF tube </a:t>
            </a:r>
            <a:r>
              <a:rPr lang="it-IT" sz="1800" dirty="0" err="1" smtClean="0"/>
              <a:t>has</a:t>
            </a:r>
            <a:r>
              <a:rPr lang="it-IT" sz="1800" dirty="0" smtClean="0"/>
              <a:t> a </a:t>
            </a:r>
            <a:r>
              <a:rPr lang="it-IT" sz="1800" dirty="0" err="1" smtClean="0"/>
              <a:t>remarkable</a:t>
            </a:r>
            <a:r>
              <a:rPr lang="it-IT" sz="1800" dirty="0" smtClean="0"/>
              <a:t> 3D </a:t>
            </a:r>
            <a:r>
              <a:rPr lang="it-IT" sz="1800" dirty="0" err="1" smtClean="0"/>
              <a:t>shaping</a:t>
            </a:r>
            <a:r>
              <a:rPr lang="it-IT" sz="1800" dirty="0" smtClean="0"/>
              <a:t> of the </a:t>
            </a:r>
            <a:r>
              <a:rPr lang="it-IT" sz="1800" dirty="0" err="1" smtClean="0"/>
              <a:t>contacts</a:t>
            </a:r>
            <a:r>
              <a:rPr lang="it-IT" sz="1800" dirty="0" smtClean="0"/>
              <a:t>. </a:t>
            </a:r>
          </a:p>
          <a:p>
            <a:pPr>
              <a:spcBef>
                <a:spcPts val="0"/>
              </a:spcBef>
            </a:pPr>
            <a:endParaRPr lang="it-IT" sz="1800" dirty="0"/>
          </a:p>
          <a:p>
            <a:pPr>
              <a:spcBef>
                <a:spcPts val="0"/>
              </a:spcBef>
            </a:pPr>
            <a:r>
              <a:rPr lang="it-IT" sz="1800" dirty="0" smtClean="0"/>
              <a:t>A strong </a:t>
            </a:r>
            <a:r>
              <a:rPr lang="it-IT" sz="1800" dirty="0" err="1" smtClean="0"/>
              <a:t>effort</a:t>
            </a:r>
            <a:r>
              <a:rPr lang="it-IT" sz="1800" dirty="0" smtClean="0"/>
              <a:t> </a:t>
            </a:r>
            <a:r>
              <a:rPr lang="it-IT" sz="1800" dirty="0" err="1" smtClean="0"/>
              <a:t>has</a:t>
            </a:r>
            <a:r>
              <a:rPr lang="it-IT" sz="1800" dirty="0" smtClean="0"/>
              <a:t> </a:t>
            </a:r>
            <a:r>
              <a:rPr lang="it-IT" sz="1800" dirty="0" err="1" smtClean="0"/>
              <a:t>been</a:t>
            </a:r>
            <a:r>
              <a:rPr lang="it-IT" sz="1800" dirty="0" smtClean="0"/>
              <a:t> </a:t>
            </a:r>
            <a:r>
              <a:rPr lang="it-IT" sz="1800" dirty="0" err="1" smtClean="0"/>
              <a:t>deployed</a:t>
            </a:r>
            <a:r>
              <a:rPr lang="it-IT" sz="1800" dirty="0" smtClean="0"/>
              <a:t> to upgrade the VHPM to </a:t>
            </a:r>
            <a:r>
              <a:rPr lang="it-IT" sz="1800" dirty="0" err="1" smtClean="0"/>
              <a:t>fully</a:t>
            </a:r>
            <a:r>
              <a:rPr lang="it-IT" sz="1800" dirty="0" smtClean="0"/>
              <a:t> 3D </a:t>
            </a:r>
            <a:r>
              <a:rPr lang="it-IT" sz="1800" dirty="0" err="1" smtClean="0"/>
              <a:t>features</a:t>
            </a:r>
            <a:r>
              <a:rPr lang="it-IT" sz="1800" dirty="0" smtClean="0"/>
              <a:t>.</a:t>
            </a:r>
          </a:p>
          <a:p>
            <a:pPr>
              <a:spcBef>
                <a:spcPts val="0"/>
              </a:spcBef>
            </a:pPr>
            <a:endParaRPr lang="it-IT" sz="1800" dirty="0"/>
          </a:p>
          <a:p>
            <a:pPr>
              <a:spcBef>
                <a:spcPts val="0"/>
              </a:spcBef>
            </a:pPr>
            <a:r>
              <a:rPr lang="it-IT" sz="1800" dirty="0" smtClean="0"/>
              <a:t>The 3D </a:t>
            </a:r>
            <a:r>
              <a:rPr lang="it-IT" sz="1800" dirty="0" err="1" smtClean="0"/>
              <a:t>implementation</a:t>
            </a:r>
            <a:r>
              <a:rPr lang="it-IT" sz="1800" dirty="0" smtClean="0"/>
              <a:t> </a:t>
            </a:r>
            <a:r>
              <a:rPr lang="it-IT" sz="1800" dirty="0" err="1" smtClean="0"/>
              <a:t>required</a:t>
            </a:r>
            <a:r>
              <a:rPr lang="it-IT" sz="1800" dirty="0" smtClean="0"/>
              <a:t> the use of innovative </a:t>
            </a:r>
            <a:r>
              <a:rPr lang="it-IT" sz="1800" dirty="0" err="1" smtClean="0"/>
              <a:t>techinques</a:t>
            </a:r>
            <a:r>
              <a:rPr lang="it-IT" sz="1800" dirty="0" smtClean="0"/>
              <a:t> of </a:t>
            </a:r>
            <a:r>
              <a:rPr lang="it-IT" sz="1800" dirty="0" err="1" smtClean="0"/>
              <a:t>mesh</a:t>
            </a:r>
            <a:r>
              <a:rPr lang="it-IT" sz="1800" dirty="0" smtClean="0"/>
              <a:t> </a:t>
            </a:r>
            <a:r>
              <a:rPr lang="it-IT" sz="1800" dirty="0" err="1" smtClean="0"/>
              <a:t>optimization</a:t>
            </a:r>
            <a:r>
              <a:rPr lang="it-IT" sz="1800" dirty="0" smtClean="0"/>
              <a:t>, </a:t>
            </a:r>
            <a:r>
              <a:rPr lang="it-IT" sz="1800" dirty="0" err="1" smtClean="0"/>
              <a:t>necessary</a:t>
            </a:r>
            <a:r>
              <a:rPr lang="it-IT" sz="1800" dirty="0" smtClean="0"/>
              <a:t> to </a:t>
            </a:r>
            <a:r>
              <a:rPr lang="it-IT" sz="1800" dirty="0" err="1" smtClean="0"/>
              <a:t>guarantee</a:t>
            </a:r>
            <a:r>
              <a:rPr lang="it-IT" sz="1800" dirty="0" smtClean="0"/>
              <a:t> </a:t>
            </a:r>
            <a:r>
              <a:rPr lang="it-IT" sz="1800" dirty="0" err="1" smtClean="0"/>
              <a:t>correcteness</a:t>
            </a:r>
            <a:r>
              <a:rPr lang="it-IT" sz="1800" dirty="0" smtClean="0"/>
              <a:t> in the </a:t>
            </a:r>
            <a:r>
              <a:rPr lang="it-IT" sz="1800" dirty="0" err="1" smtClean="0"/>
              <a:t>trajectory</a:t>
            </a:r>
            <a:r>
              <a:rPr lang="it-IT" sz="1800" dirty="0" smtClean="0"/>
              <a:t> </a:t>
            </a:r>
            <a:r>
              <a:rPr lang="it-IT" sz="1800" dirty="0" err="1" smtClean="0"/>
              <a:t>computation</a:t>
            </a:r>
            <a:r>
              <a:rPr lang="it-IT" sz="1800" dirty="0" smtClean="0"/>
              <a:t>, with a </a:t>
            </a:r>
            <a:r>
              <a:rPr lang="it-IT" sz="1800" dirty="0" err="1" smtClean="0"/>
              <a:t>reasonable</a:t>
            </a:r>
            <a:r>
              <a:rPr lang="it-IT" sz="1800" dirty="0" smtClean="0"/>
              <a:t> </a:t>
            </a:r>
            <a:r>
              <a:rPr lang="it-IT" sz="1800" dirty="0" err="1" smtClean="0"/>
              <a:t>computing</a:t>
            </a:r>
            <a:r>
              <a:rPr lang="it-IT" sz="1800" dirty="0" smtClean="0"/>
              <a:t> time.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 smtClean="0"/>
              <a:t>A prediction test has been also performed, using W</a:t>
            </a:r>
            <a:r>
              <a:rPr lang="en-GB" sz="1800" baseline="-25000" dirty="0" smtClean="0"/>
              <a:t>0</a:t>
            </a:r>
            <a:r>
              <a:rPr lang="en-GB" sz="1800" dirty="0" smtClean="0"/>
              <a:t> and m derived from  AMF tubes, with d=8 mm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1605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 err="1"/>
              <a:t>Vacuum</a:t>
            </a:r>
            <a:r>
              <a:rPr lang="it-IT" sz="2000" b="1" i="1" dirty="0"/>
              <a:t> Circuit </a:t>
            </a:r>
            <a:r>
              <a:rPr lang="it-IT" sz="2000" b="1" i="1" dirty="0" err="1" smtClean="0"/>
              <a:t>Breakers</a:t>
            </a:r>
            <a:r>
              <a:rPr lang="it-IT" sz="2000" b="1" i="1" dirty="0" smtClean="0"/>
              <a:t>	</a:t>
            </a:r>
            <a:r>
              <a:rPr lang="it-IT" sz="2000" b="1" i="1" dirty="0" err="1" smtClean="0"/>
              <a:t>Research</a:t>
            </a:r>
            <a:r>
              <a:rPr lang="it-IT" sz="2000" b="1" i="1" dirty="0" smtClean="0"/>
              <a:t> with Siemens – </a:t>
            </a:r>
            <a:r>
              <a:rPr lang="it-IT" sz="2000" b="1" i="1" dirty="0" err="1"/>
              <a:t>P</a:t>
            </a:r>
            <a:r>
              <a:rPr lang="it-IT" sz="2000" b="1" i="1" dirty="0" err="1" smtClean="0"/>
              <a:t>ulsed</a:t>
            </a:r>
            <a:r>
              <a:rPr lang="it-IT" sz="2000" b="1" i="1" dirty="0" smtClean="0"/>
              <a:t> </a:t>
            </a:r>
            <a:r>
              <a:rPr lang="it-IT" sz="2000" b="1" i="1" dirty="0"/>
              <a:t>V</a:t>
            </a:r>
            <a:r>
              <a:rPr lang="it-IT" sz="2000" b="1" i="1" dirty="0" smtClean="0"/>
              <a:t>oltage (LIVW)</a:t>
            </a:r>
            <a:endParaRPr lang="it-IT" sz="2000" b="1" i="1" dirty="0"/>
          </a:p>
        </p:txBody>
      </p:sp>
      <p:sp>
        <p:nvSpPr>
          <p:cNvPr id="15" name="Rectangle 14"/>
          <p:cNvSpPr/>
          <p:nvPr/>
        </p:nvSpPr>
        <p:spPr>
          <a:xfrm>
            <a:off x="4495800" y="2772504"/>
            <a:ext cx="464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2800" dirty="0" smtClean="0"/>
              <a:t>Some </a:t>
            </a:r>
            <a:r>
              <a:rPr lang="it-IT" sz="2800" dirty="0" err="1" smtClean="0"/>
              <a:t>million</a:t>
            </a:r>
            <a:r>
              <a:rPr lang="it-IT" sz="2800" dirty="0" smtClean="0"/>
              <a:t> </a:t>
            </a:r>
            <a:r>
              <a:rPr lang="it-IT" sz="2800" dirty="0" err="1" smtClean="0"/>
              <a:t>trajectories</a:t>
            </a:r>
            <a:r>
              <a:rPr lang="it-IT" sz="2800" dirty="0" smtClean="0"/>
              <a:t> </a:t>
            </a:r>
            <a:r>
              <a:rPr lang="it-IT" sz="2800" dirty="0" err="1" smtClean="0"/>
              <a:t>calculated</a:t>
            </a:r>
            <a:r>
              <a:rPr lang="it-IT" sz="2800" dirty="0" smtClean="0"/>
              <a:t> (</a:t>
            </a:r>
            <a:r>
              <a:rPr lang="it-IT" sz="2800" dirty="0" err="1" smtClean="0"/>
              <a:t>only</a:t>
            </a:r>
            <a:r>
              <a:rPr lang="it-IT" sz="2800" dirty="0" smtClean="0"/>
              <a:t> a </a:t>
            </a:r>
            <a:r>
              <a:rPr lang="it-IT" sz="2800" dirty="0" err="1" smtClean="0"/>
              <a:t>few</a:t>
            </a:r>
            <a:r>
              <a:rPr lang="it-IT" sz="2800" dirty="0" smtClean="0"/>
              <a:t> </a:t>
            </a:r>
            <a:r>
              <a:rPr lang="it-IT" sz="2800" dirty="0" err="1" smtClean="0"/>
              <a:t>shown</a:t>
            </a:r>
            <a:r>
              <a:rPr lang="it-IT" sz="2800" dirty="0" smtClean="0"/>
              <a:t>))</a:t>
            </a:r>
            <a:endParaRPr lang="it-IT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6" r="8292" b="7497"/>
          <a:stretch/>
        </p:blipFill>
        <p:spPr bwMode="auto">
          <a:xfrm>
            <a:off x="152400" y="1599611"/>
            <a:ext cx="4343400" cy="412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5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 err="1"/>
              <a:t>Vacuum</a:t>
            </a:r>
            <a:r>
              <a:rPr lang="it-IT" sz="2000" b="1" i="1" dirty="0"/>
              <a:t> Circuit </a:t>
            </a:r>
            <a:r>
              <a:rPr lang="it-IT" sz="2000" b="1" i="1" dirty="0" err="1" smtClean="0"/>
              <a:t>Breakers</a:t>
            </a:r>
            <a:r>
              <a:rPr lang="it-IT" sz="2000" b="1" i="1" dirty="0" smtClean="0"/>
              <a:t>	</a:t>
            </a:r>
            <a:r>
              <a:rPr lang="it-IT" sz="2000" b="1" i="1" dirty="0" err="1" smtClean="0"/>
              <a:t>Research</a:t>
            </a:r>
            <a:r>
              <a:rPr lang="it-IT" sz="2000" b="1" i="1" dirty="0" smtClean="0"/>
              <a:t> with Siemens – </a:t>
            </a:r>
            <a:r>
              <a:rPr lang="it-IT" sz="2000" b="1" i="1" dirty="0" err="1"/>
              <a:t>P</a:t>
            </a:r>
            <a:r>
              <a:rPr lang="it-IT" sz="2000" b="1" i="1" dirty="0" err="1" smtClean="0"/>
              <a:t>ulsed</a:t>
            </a:r>
            <a:r>
              <a:rPr lang="it-IT" sz="2000" b="1" i="1" dirty="0" smtClean="0"/>
              <a:t> </a:t>
            </a:r>
            <a:r>
              <a:rPr lang="it-IT" sz="2000" b="1" i="1" dirty="0"/>
              <a:t>V</a:t>
            </a:r>
            <a:r>
              <a:rPr lang="it-IT" sz="2000" b="1" i="1" dirty="0" smtClean="0"/>
              <a:t>oltage (LIVW)</a:t>
            </a:r>
            <a:endParaRPr lang="it-IT" sz="2000" b="1" i="1" dirty="0"/>
          </a:p>
        </p:txBody>
      </p:sp>
      <p:sp>
        <p:nvSpPr>
          <p:cNvPr id="15" name="Rectangle 14"/>
          <p:cNvSpPr/>
          <p:nvPr/>
        </p:nvSpPr>
        <p:spPr>
          <a:xfrm>
            <a:off x="701040" y="1603689"/>
            <a:ext cx="7985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800" dirty="0" smtClean="0"/>
              <a:t>The </a:t>
            </a:r>
            <a:r>
              <a:rPr lang="it-IT" sz="1800" dirty="0" err="1" smtClean="0"/>
              <a:t>most</a:t>
            </a:r>
            <a:r>
              <a:rPr lang="it-IT" sz="1800" dirty="0" smtClean="0"/>
              <a:t> </a:t>
            </a:r>
            <a:r>
              <a:rPr lang="it-IT" sz="1800" dirty="0" err="1" smtClean="0"/>
              <a:t>critical</a:t>
            </a:r>
            <a:r>
              <a:rPr lang="it-IT" sz="1800" dirty="0" smtClean="0"/>
              <a:t> </a:t>
            </a:r>
            <a:r>
              <a:rPr lang="it-IT" sz="1800" dirty="0" err="1" smtClean="0"/>
              <a:t>points</a:t>
            </a:r>
            <a:r>
              <a:rPr lang="it-IT" sz="1800" dirty="0" smtClean="0"/>
              <a:t> do </a:t>
            </a:r>
            <a:r>
              <a:rPr lang="it-IT" sz="1800" dirty="0" err="1" smtClean="0"/>
              <a:t>not</a:t>
            </a:r>
            <a:r>
              <a:rPr lang="it-IT" sz="1800" dirty="0" smtClean="0"/>
              <a:t> </a:t>
            </a:r>
            <a:r>
              <a:rPr lang="it-IT" sz="1800" dirty="0" err="1" smtClean="0"/>
              <a:t>correspond</a:t>
            </a:r>
            <a:r>
              <a:rPr lang="it-IT" sz="1800" dirty="0" smtClean="0"/>
              <a:t> </a:t>
            </a:r>
            <a:r>
              <a:rPr lang="it-IT" sz="1800" dirty="0" err="1" smtClean="0"/>
              <a:t>necessarily</a:t>
            </a:r>
            <a:r>
              <a:rPr lang="it-IT" sz="1800" dirty="0" smtClean="0"/>
              <a:t> to the </a:t>
            </a:r>
            <a:r>
              <a:rPr lang="it-IT" sz="1800" dirty="0" err="1" smtClean="0"/>
              <a:t>highest</a:t>
            </a:r>
            <a:r>
              <a:rPr lang="it-IT" sz="1800" dirty="0"/>
              <a:t> </a:t>
            </a:r>
            <a:r>
              <a:rPr lang="it-IT" sz="1800" dirty="0" err="1" smtClean="0"/>
              <a:t>electric</a:t>
            </a:r>
            <a:r>
              <a:rPr lang="it-IT" sz="1800" dirty="0" smtClean="0"/>
              <a:t> </a:t>
            </a:r>
            <a:r>
              <a:rPr lang="it-IT" sz="1800" dirty="0" err="1" smtClean="0"/>
              <a:t>field</a:t>
            </a:r>
            <a:endParaRPr lang="it-IT" sz="1800" dirty="0"/>
          </a:p>
        </p:txBody>
      </p:sp>
      <p:pic>
        <p:nvPicPr>
          <p:cNvPr id="12" name="Picture 11" descr="R:\home3\marconato\Siemens_Agreement\Reports\Figures\EvsSC_optMethod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66" y="2331132"/>
            <a:ext cx="8329236" cy="33076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77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/>
              <a:t>Application</a:t>
            </a:r>
            <a:endParaRPr lang="en-US" altLang="it-IT" dirty="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80104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2000" b="1" i="1" dirty="0" err="1"/>
              <a:t>Vacuum</a:t>
            </a:r>
            <a:r>
              <a:rPr lang="it-IT" sz="2000" b="1" i="1" dirty="0"/>
              <a:t> Circuit </a:t>
            </a:r>
            <a:r>
              <a:rPr lang="it-IT" sz="2000" b="1" i="1" dirty="0" err="1" smtClean="0"/>
              <a:t>Breakers</a:t>
            </a:r>
            <a:r>
              <a:rPr lang="it-IT" sz="2000" b="1" i="1" dirty="0" smtClean="0"/>
              <a:t>	</a:t>
            </a:r>
            <a:r>
              <a:rPr lang="it-IT" sz="2000" b="1" i="1" dirty="0" err="1" smtClean="0"/>
              <a:t>Research</a:t>
            </a:r>
            <a:r>
              <a:rPr lang="it-IT" sz="2000" b="1" i="1" dirty="0" smtClean="0"/>
              <a:t> with Siemens – </a:t>
            </a:r>
            <a:r>
              <a:rPr lang="it-IT" sz="2000" b="1" i="1" dirty="0" err="1"/>
              <a:t>P</a:t>
            </a:r>
            <a:r>
              <a:rPr lang="it-IT" sz="2000" b="1" i="1" dirty="0" err="1" smtClean="0"/>
              <a:t>ulsed</a:t>
            </a:r>
            <a:r>
              <a:rPr lang="it-IT" sz="2000" b="1" i="1" dirty="0" smtClean="0"/>
              <a:t> </a:t>
            </a:r>
            <a:r>
              <a:rPr lang="it-IT" sz="2000" b="1" i="1" dirty="0"/>
              <a:t>V</a:t>
            </a:r>
            <a:r>
              <a:rPr lang="it-IT" sz="2000" b="1" i="1" dirty="0" smtClean="0"/>
              <a:t>oltage (LIVW)</a:t>
            </a:r>
            <a:endParaRPr lang="it-IT" sz="2000" b="1" i="1" dirty="0"/>
          </a:p>
        </p:txBody>
      </p:sp>
      <p:pic>
        <p:nvPicPr>
          <p:cNvPr id="2050" name="Picture 2" descr="C:\NOBACKUP\delorenzi\Documenti\lavoro\SCIENZA\MEVARC 2017\FINAL REPORT\Predict&amp;Exp_ BD_Distr_VSG240125_8mm_Comparison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" r="6657"/>
          <a:stretch/>
        </p:blipFill>
        <p:spPr bwMode="auto">
          <a:xfrm>
            <a:off x="-10573" y="1969071"/>
            <a:ext cx="5371521" cy="338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360948" y="1396853"/>
            <a:ext cx="37830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800" u="sng" dirty="0" smtClean="0"/>
              <a:t>Parameters derived from  AMF tube</a:t>
            </a:r>
          </a:p>
          <a:p>
            <a:pPr>
              <a:spcBef>
                <a:spcPts val="0"/>
              </a:spcBef>
            </a:pPr>
            <a:r>
              <a:rPr lang="it-IT" sz="1800" dirty="0" smtClean="0"/>
              <a:t>W</a:t>
            </a:r>
            <a:r>
              <a:rPr lang="it-IT" sz="1800" baseline="-25000" dirty="0" smtClean="0"/>
              <a:t>0 </a:t>
            </a:r>
            <a:r>
              <a:rPr lang="it-IT" sz="1800" dirty="0"/>
              <a:t>= </a:t>
            </a:r>
            <a:r>
              <a:rPr lang="en-US" sz="1800" dirty="0" smtClean="0"/>
              <a:t>1.23</a:t>
            </a:r>
            <a:r>
              <a:rPr lang="en-US" sz="1800" baseline="30000" dirty="0" smtClean="0"/>
              <a:t>.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17 </a:t>
            </a:r>
            <a:r>
              <a:rPr lang="en-US" sz="1800" dirty="0"/>
              <a:t>[</a:t>
            </a:r>
            <a:r>
              <a:rPr lang="en-GB" sz="1800" dirty="0" smtClean="0"/>
              <a:t>V</a:t>
            </a:r>
            <a:r>
              <a:rPr lang="en-GB" sz="1800" baseline="30000" dirty="0" smtClean="0"/>
              <a:t>8</a:t>
            </a:r>
            <a:r>
              <a:rPr lang="en-GB" sz="1800" dirty="0" smtClean="0"/>
              <a:t>m</a:t>
            </a:r>
            <a:r>
              <a:rPr lang="en-GB" sz="1800" baseline="30000" dirty="0" smtClean="0"/>
              <a:t>-5</a:t>
            </a:r>
            <a:r>
              <a:rPr lang="en-GB" sz="1800" dirty="0" smtClean="0"/>
              <a:t>]</a:t>
            </a:r>
            <a:r>
              <a:rPr lang="en-GB" sz="1800" baseline="30000" dirty="0" smtClean="0"/>
              <a:t>1/3 </a:t>
            </a:r>
            <a:r>
              <a:rPr lang="en-GB" sz="1800" dirty="0" smtClean="0"/>
              <a:t>; m </a:t>
            </a:r>
            <a:r>
              <a:rPr lang="en-GB" sz="1800" dirty="0"/>
              <a:t>= </a:t>
            </a:r>
            <a:r>
              <a:rPr lang="en-GB" sz="1800" dirty="0" smtClean="0"/>
              <a:t>6.7</a:t>
            </a:r>
          </a:p>
          <a:p>
            <a:pPr>
              <a:spcBef>
                <a:spcPts val="0"/>
              </a:spcBef>
            </a:pPr>
            <a:endParaRPr lang="en-GB" sz="1800" dirty="0" smtClean="0"/>
          </a:p>
          <a:p>
            <a:pPr>
              <a:spcBef>
                <a:spcPts val="0"/>
              </a:spcBef>
            </a:pPr>
            <a:r>
              <a:rPr lang="en-GB" sz="1800" u="sng" dirty="0" smtClean="0"/>
              <a:t>Results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3D model predicts lower BD voltage than the 2D simplification of the tube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Measured distribution show (surprisingly) a higher voltage than the prediction.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Furthermore, there is a strong polarity effect, that seems not compatible with the gap length (8mm).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/>
              <a:t>A new experimental campaign is planned.</a:t>
            </a:r>
          </a:p>
        </p:txBody>
      </p:sp>
    </p:spTree>
    <p:extLst>
      <p:ext uri="{BB962C8B-B14F-4D97-AF65-F5344CB8AC3E}">
        <p14:creationId xmlns:p14="http://schemas.microsoft.com/office/powerpoint/2010/main" val="31281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788" y="689430"/>
            <a:ext cx="8817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To </a:t>
            </a:r>
            <a:r>
              <a:rPr lang="it-IT" dirty="0" err="1" smtClean="0"/>
              <a:t>guarantee</a:t>
            </a:r>
            <a:r>
              <a:rPr lang="it-IT" dirty="0" smtClean="0"/>
              <a:t> </a:t>
            </a:r>
            <a:r>
              <a:rPr lang="it-IT" dirty="0" err="1" smtClean="0"/>
              <a:t>transition</a:t>
            </a:r>
            <a:r>
              <a:rPr lang="it-IT" dirty="0" smtClean="0"/>
              <a:t> from L to H </a:t>
            </a:r>
            <a:r>
              <a:rPr lang="it-IT" dirty="0" err="1" smtClean="0"/>
              <a:t>modes</a:t>
            </a:r>
            <a:r>
              <a:rPr lang="it-IT" dirty="0" smtClean="0"/>
              <a:t> (i.e., to ignite the plasma to </a:t>
            </a:r>
            <a:r>
              <a:rPr lang="it-IT" dirty="0" err="1" smtClean="0"/>
              <a:t>thermonuclear</a:t>
            </a:r>
            <a:r>
              <a:rPr lang="it-IT" dirty="0" smtClean="0"/>
              <a:t> D+T </a:t>
            </a:r>
            <a:r>
              <a:rPr lang="it-IT" dirty="0" err="1" smtClean="0"/>
              <a:t>reaction</a:t>
            </a:r>
            <a:r>
              <a:rPr lang="it-IT" dirty="0" smtClean="0"/>
              <a:t> ) </a:t>
            </a:r>
            <a:r>
              <a:rPr lang="it-IT" dirty="0"/>
              <a:t>ITER </a:t>
            </a:r>
            <a:r>
              <a:rPr lang="it-IT" dirty="0" err="1"/>
              <a:t>requires</a:t>
            </a:r>
            <a:r>
              <a:rPr lang="it-IT" dirty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least</a:t>
            </a:r>
            <a:r>
              <a:rPr lang="it-IT" dirty="0" smtClean="0"/>
              <a:t> 30 MW of  D </a:t>
            </a:r>
            <a:r>
              <a:rPr lang="it-IT" dirty="0" err="1" smtClean="0"/>
              <a:t>injected</a:t>
            </a:r>
            <a:r>
              <a:rPr lang="it-IT" dirty="0" smtClean="0"/>
              <a:t> in the plasma, </a:t>
            </a:r>
            <a:r>
              <a:rPr lang="it-IT" dirty="0" err="1" smtClean="0"/>
              <a:t>through</a:t>
            </a:r>
            <a:r>
              <a:rPr lang="it-IT" dirty="0" smtClean="0"/>
              <a:t> a </a:t>
            </a:r>
            <a:r>
              <a:rPr lang="it-IT" dirty="0" err="1" smtClean="0"/>
              <a:t>Heating</a:t>
            </a:r>
            <a:r>
              <a:rPr lang="it-IT" dirty="0" smtClean="0"/>
              <a:t> </a:t>
            </a:r>
            <a:r>
              <a:rPr lang="it-IT" dirty="0" err="1" smtClean="0"/>
              <a:t>Neutral</a:t>
            </a:r>
            <a:r>
              <a:rPr lang="it-IT" dirty="0" smtClean="0"/>
              <a:t> </a:t>
            </a:r>
            <a:r>
              <a:rPr lang="it-IT" dirty="0" err="1" smtClean="0"/>
              <a:t>Beam</a:t>
            </a:r>
            <a:r>
              <a:rPr lang="it-IT" dirty="0" smtClean="0"/>
              <a:t> System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9268" y="1857570"/>
            <a:ext cx="5265531" cy="4456144"/>
            <a:chOff x="119268" y="699269"/>
            <a:chExt cx="5303111" cy="499489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"/>
            <a:stretch/>
          </p:blipFill>
          <p:spPr bwMode="auto">
            <a:xfrm>
              <a:off x="119268" y="699269"/>
              <a:ext cx="5303111" cy="2488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3" r="36701"/>
            <a:stretch/>
          </p:blipFill>
          <p:spPr bwMode="auto">
            <a:xfrm>
              <a:off x="119269" y="3187985"/>
              <a:ext cx="3326297" cy="2506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5457369" y="1860731"/>
            <a:ext cx="35490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2 HNBs (+1)</a:t>
            </a:r>
          </a:p>
          <a:p>
            <a:r>
              <a:rPr lang="en-US" sz="1800" dirty="0"/>
              <a:t>• </a:t>
            </a:r>
            <a:r>
              <a:rPr lang="en-US" sz="1800" dirty="0" err="1"/>
              <a:t>P</a:t>
            </a:r>
            <a:r>
              <a:rPr lang="en-US" sz="1800" baseline="-25000" dirty="0" err="1"/>
              <a:t>beam</a:t>
            </a:r>
            <a:r>
              <a:rPr lang="en-US" sz="1800" dirty="0"/>
              <a:t> = 16.5 MW</a:t>
            </a:r>
          </a:p>
          <a:p>
            <a:r>
              <a:rPr lang="en-US" sz="1800" dirty="0"/>
              <a:t>• I = 40 A</a:t>
            </a:r>
          </a:p>
          <a:p>
            <a:r>
              <a:rPr lang="en-US" sz="1800" dirty="0"/>
              <a:t>• V = 1 MV</a:t>
            </a:r>
          </a:p>
          <a:p>
            <a:r>
              <a:rPr lang="en-US" sz="1800" dirty="0"/>
              <a:t>• </a:t>
            </a:r>
            <a:r>
              <a:rPr lang="en-US" sz="1800" dirty="0" err="1"/>
              <a:t>T</a:t>
            </a:r>
            <a:r>
              <a:rPr lang="en-US" sz="1800" baseline="-25000" dirty="0" err="1"/>
              <a:t>pulse</a:t>
            </a:r>
            <a:r>
              <a:rPr lang="en-US" sz="1800" dirty="0"/>
              <a:t> = 3600 s</a:t>
            </a:r>
          </a:p>
          <a:p>
            <a:r>
              <a:rPr lang="en-US" sz="1800" b="1" dirty="0"/>
              <a:t>EUDA &amp; JADA procurement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3421994" y="4008168"/>
            <a:ext cx="5722005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The parameters exceed by far those of  existing HNB.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ITER program includes the construction of the Neutral Beam Test Facility - NBTF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Full scale prototype of Ion Source (SPIDER)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dirty="0" smtClean="0"/>
              <a:t>Full scale </a:t>
            </a:r>
            <a:r>
              <a:rPr lang="it-IT" sz="1800" dirty="0" err="1" smtClean="0"/>
              <a:t>prototype</a:t>
            </a:r>
            <a:r>
              <a:rPr lang="it-IT" sz="1800" dirty="0" smtClean="0"/>
              <a:t> of the HNB (MITICA)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dirty="0" smtClean="0">
                <a:solidFill>
                  <a:srgbClr val="FF0000"/>
                </a:solidFill>
              </a:rPr>
              <a:t>Consorzio RFX – Padova (I) </a:t>
            </a:r>
            <a:r>
              <a:rPr lang="it-IT" sz="1800" b="1" dirty="0" err="1" smtClean="0">
                <a:solidFill>
                  <a:srgbClr val="FF0000"/>
                </a:solidFill>
              </a:rPr>
              <a:t>has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</a:rPr>
              <a:t>been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</a:rPr>
              <a:t>identified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</a:rPr>
              <a:t>as</a:t>
            </a:r>
            <a:r>
              <a:rPr lang="it-IT" sz="1800" b="1" dirty="0" smtClean="0">
                <a:solidFill>
                  <a:srgbClr val="FF0000"/>
                </a:solidFill>
              </a:rPr>
              <a:t> the </a:t>
            </a:r>
            <a:r>
              <a:rPr lang="it-IT" sz="1800" b="1" dirty="0" err="1" smtClean="0">
                <a:solidFill>
                  <a:srgbClr val="FF0000"/>
                </a:solidFill>
              </a:rPr>
              <a:t>research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</a:rPr>
              <a:t>structure</a:t>
            </a:r>
            <a:r>
              <a:rPr lang="it-IT" sz="1800" b="1" dirty="0" smtClean="0">
                <a:solidFill>
                  <a:srgbClr val="FF0000"/>
                </a:solidFill>
              </a:rPr>
              <a:t> to </a:t>
            </a:r>
            <a:r>
              <a:rPr lang="it-IT" sz="1800" b="1" dirty="0" err="1" smtClean="0">
                <a:solidFill>
                  <a:srgbClr val="FF0000"/>
                </a:solidFill>
              </a:rPr>
              <a:t>host</a:t>
            </a:r>
            <a:r>
              <a:rPr lang="it-IT" sz="1800" b="1" dirty="0" smtClean="0">
                <a:solidFill>
                  <a:srgbClr val="FF0000"/>
                </a:solidFill>
              </a:rPr>
              <a:t> the NBTF.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30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Conclusions</a:t>
            </a: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3060" y="869988"/>
            <a:ext cx="8440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VHPM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</a:t>
            </a:r>
            <a:r>
              <a:rPr lang="it-IT" dirty="0" err="1" smtClean="0"/>
              <a:t>against</a:t>
            </a:r>
            <a:r>
              <a:rPr lang="it-IT" dirty="0" smtClean="0"/>
              <a:t>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conditions</a:t>
            </a:r>
            <a:r>
              <a:rPr lang="it-IT" dirty="0" smtClean="0"/>
              <a:t>,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characterized</a:t>
            </a:r>
            <a:r>
              <a:rPr lang="it-IT" dirty="0" smtClean="0"/>
              <a:t> by a </a:t>
            </a:r>
            <a:r>
              <a:rPr lang="it-IT" dirty="0" err="1" smtClean="0"/>
              <a:t>range</a:t>
            </a:r>
            <a:r>
              <a:rPr lang="it-IT" dirty="0" smtClean="0"/>
              <a:t> of W</a:t>
            </a:r>
            <a:r>
              <a:rPr lang="it-IT" baseline="-25000" dirty="0" smtClean="0"/>
              <a:t>0</a:t>
            </a:r>
            <a:r>
              <a:rPr lang="it-IT" dirty="0" smtClean="0"/>
              <a:t> and m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780984"/>
              </p:ext>
            </p:extLst>
          </p:nvPr>
        </p:nvGraphicFramePr>
        <p:xfrm>
          <a:off x="289558" y="1788535"/>
          <a:ext cx="8503921" cy="2529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473"/>
                <a:gridCol w="1122045"/>
                <a:gridCol w="997784"/>
                <a:gridCol w="911659"/>
                <a:gridCol w="1062990"/>
                <a:gridCol w="1062990"/>
                <a:gridCol w="1062990"/>
                <a:gridCol w="1062990"/>
              </a:tblGrid>
              <a:tr h="1437399"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V</a:t>
                      </a:r>
                      <a:r>
                        <a:rPr lang="it-IT" sz="1400" baseline="-25000" dirty="0" err="1" smtClean="0"/>
                        <a:t>dc</a:t>
                      </a:r>
                      <a:r>
                        <a:rPr lang="it-IT" sz="1400" baseline="0" dirty="0" smtClean="0"/>
                        <a:t> </a:t>
                      </a:r>
                    </a:p>
                    <a:p>
                      <a:pPr algn="ctr"/>
                      <a:r>
                        <a:rPr lang="it-IT" sz="1400" baseline="0" dirty="0" smtClean="0"/>
                        <a:t>200-300 </a:t>
                      </a:r>
                      <a:r>
                        <a:rPr lang="it-IT" sz="1400" baseline="0" dirty="0" err="1" smtClean="0"/>
                        <a:t>kV</a:t>
                      </a:r>
                      <a:endParaRPr lang="it-IT" sz="1400" baseline="0" dirty="0" smtClean="0"/>
                    </a:p>
                    <a:p>
                      <a:pPr algn="ctr"/>
                      <a:r>
                        <a:rPr lang="it-IT" sz="1400" baseline="0" dirty="0" err="1" smtClean="0"/>
                        <a:t>Plane-Plane</a:t>
                      </a:r>
                      <a:endParaRPr lang="it-IT" sz="1400" baseline="0" dirty="0" smtClean="0"/>
                    </a:p>
                    <a:p>
                      <a:pPr algn="ctr"/>
                      <a:r>
                        <a:rPr lang="it-IT" sz="1400" baseline="0" dirty="0" smtClean="0"/>
                        <a:t>Sphere-</a:t>
                      </a:r>
                      <a:r>
                        <a:rPr lang="it-IT" sz="1400" baseline="0" dirty="0" err="1" smtClean="0"/>
                        <a:t>Plane</a:t>
                      </a:r>
                      <a:endParaRPr lang="it-IT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 err="1" smtClean="0"/>
                        <a:t>Stainless</a:t>
                      </a:r>
                      <a:r>
                        <a:rPr lang="it-IT" sz="1400" baseline="0" dirty="0" smtClean="0"/>
                        <a:t> Steel</a:t>
                      </a:r>
                    </a:p>
                    <a:p>
                      <a:pPr algn="ctr"/>
                      <a:r>
                        <a:rPr lang="it-IT" sz="1400" baseline="0" dirty="0" smtClean="0"/>
                        <a:t>10-15  mm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V</a:t>
                      </a:r>
                      <a:r>
                        <a:rPr lang="it-IT" sz="1400" baseline="-25000" dirty="0" err="1" smtClean="0"/>
                        <a:t>dc</a:t>
                      </a:r>
                      <a:r>
                        <a:rPr lang="it-IT" sz="1400" baseline="0" dirty="0" smtClean="0"/>
                        <a:t> </a:t>
                      </a:r>
                    </a:p>
                    <a:p>
                      <a:pPr algn="ctr"/>
                      <a:r>
                        <a:rPr lang="it-IT" sz="1400" baseline="0" dirty="0" smtClean="0"/>
                        <a:t>600-1000 </a:t>
                      </a:r>
                      <a:r>
                        <a:rPr lang="it-IT" sz="1400" baseline="0" dirty="0" err="1" smtClean="0"/>
                        <a:t>kV</a:t>
                      </a:r>
                      <a:endParaRPr lang="it-IT" sz="1400" baseline="0" dirty="0" smtClean="0"/>
                    </a:p>
                    <a:p>
                      <a:pPr algn="ctr"/>
                      <a:r>
                        <a:rPr lang="it-IT" sz="1400" baseline="0" dirty="0" smtClean="0"/>
                        <a:t>Accelerators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 err="1" smtClean="0"/>
                        <a:t>Stainless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Steels</a:t>
                      </a:r>
                      <a:endParaRPr lang="it-IT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 err="1" smtClean="0"/>
                        <a:t>Copper</a:t>
                      </a:r>
                      <a:endParaRPr lang="it-IT" sz="1400" baseline="0" dirty="0" smtClean="0"/>
                    </a:p>
                    <a:p>
                      <a:pPr algn="ctr"/>
                      <a:r>
                        <a:rPr lang="it-IT" sz="1400" baseline="0" dirty="0" smtClean="0"/>
                        <a:t>200-1000  mm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V</a:t>
                      </a:r>
                      <a:r>
                        <a:rPr lang="it-IT" sz="1400" baseline="-25000" dirty="0" err="1" smtClean="0"/>
                        <a:t>pulsed</a:t>
                      </a:r>
                      <a:r>
                        <a:rPr lang="it-IT" sz="1400" baseline="0" dirty="0" smtClean="0"/>
                        <a:t> </a:t>
                      </a:r>
                    </a:p>
                    <a:p>
                      <a:pPr algn="ctr"/>
                      <a:r>
                        <a:rPr lang="it-IT" sz="1400" baseline="0" dirty="0" smtClean="0"/>
                        <a:t>150-300 </a:t>
                      </a:r>
                      <a:r>
                        <a:rPr lang="it-IT" sz="1400" baseline="0" dirty="0" err="1" smtClean="0"/>
                        <a:t>kV</a:t>
                      </a:r>
                      <a:endParaRPr lang="it-IT" sz="1400" baseline="0" dirty="0" smtClean="0"/>
                    </a:p>
                    <a:p>
                      <a:pPr algn="ctr"/>
                      <a:r>
                        <a:rPr lang="it-IT" sz="1400" baseline="0" dirty="0" smtClean="0"/>
                        <a:t>Sphere -</a:t>
                      </a:r>
                      <a:r>
                        <a:rPr lang="it-IT" sz="1400" baseline="0" dirty="0" err="1" smtClean="0"/>
                        <a:t>Plane</a:t>
                      </a:r>
                      <a:endParaRPr lang="it-IT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 err="1" smtClean="0"/>
                        <a:t>Stainless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Steels</a:t>
                      </a:r>
                      <a:endParaRPr lang="it-IT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baseline="0" dirty="0" smtClean="0"/>
                    </a:p>
                    <a:p>
                      <a:pPr algn="ctr"/>
                      <a:r>
                        <a:rPr lang="it-IT" sz="1400" baseline="0" dirty="0" smtClean="0"/>
                        <a:t>10-30  mm</a:t>
                      </a:r>
                      <a:endParaRPr lang="en-US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V</a:t>
                      </a:r>
                      <a:r>
                        <a:rPr lang="it-IT" sz="1400" baseline="-25000" dirty="0" err="1" smtClean="0"/>
                        <a:t>pulsed</a:t>
                      </a:r>
                      <a:r>
                        <a:rPr lang="it-IT" sz="1400" baseline="0" dirty="0" smtClean="0"/>
                        <a:t> </a:t>
                      </a:r>
                    </a:p>
                    <a:p>
                      <a:pPr algn="ctr"/>
                      <a:r>
                        <a:rPr lang="it-IT" sz="1400" baseline="0" dirty="0" smtClean="0"/>
                        <a:t>150-250 </a:t>
                      </a:r>
                      <a:r>
                        <a:rPr lang="it-IT" sz="1400" baseline="0" dirty="0" err="1" smtClean="0"/>
                        <a:t>kV</a:t>
                      </a:r>
                      <a:endParaRPr lang="it-IT" sz="1400" baseline="0" dirty="0" smtClean="0"/>
                    </a:p>
                    <a:p>
                      <a:pPr algn="ctr"/>
                      <a:r>
                        <a:rPr lang="it-IT" sz="1400" baseline="0" dirty="0" smtClean="0"/>
                        <a:t>VCB </a:t>
                      </a:r>
                      <a:r>
                        <a:rPr lang="it-IT" sz="1400" baseline="0" dirty="0" err="1" smtClean="0"/>
                        <a:t>tubes</a:t>
                      </a:r>
                      <a:endParaRPr lang="it-IT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 err="1" smtClean="0"/>
                        <a:t>CuCr</a:t>
                      </a:r>
                      <a:r>
                        <a:rPr lang="it-IT" sz="1400" baseline="0" dirty="0" smtClean="0"/>
                        <a:t> - </a:t>
                      </a:r>
                      <a:r>
                        <a:rPr lang="it-IT" sz="1400" baseline="0" dirty="0" err="1" smtClean="0"/>
                        <a:t>Copper</a:t>
                      </a:r>
                      <a:endParaRPr lang="it-IT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 err="1" smtClean="0"/>
                        <a:t>Stainless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Steels</a:t>
                      </a:r>
                      <a:endParaRPr lang="it-IT" sz="1400" baseline="0" dirty="0" smtClean="0"/>
                    </a:p>
                    <a:p>
                      <a:pPr algn="ctr"/>
                      <a:r>
                        <a:rPr lang="it-IT" sz="1400" baseline="0" dirty="0" smtClean="0"/>
                        <a:t>5-20  mm</a:t>
                      </a:r>
                      <a:endParaRPr lang="en-US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076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W</a:t>
                      </a:r>
                      <a:r>
                        <a:rPr lang="it-IT" sz="1400" baseline="-25000" dirty="0" smtClean="0"/>
                        <a:t>0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30000" dirty="0" smtClean="0"/>
                        <a:t>.</a:t>
                      </a:r>
                      <a:r>
                        <a:rPr lang="it-IT" sz="1400" baseline="0" dirty="0" smtClean="0"/>
                        <a:t> 10</a:t>
                      </a:r>
                      <a:r>
                        <a:rPr lang="it-IT" sz="1400" baseline="300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W</a:t>
                      </a:r>
                      <a:r>
                        <a:rPr lang="it-IT" sz="1400" baseline="-25000" dirty="0" smtClean="0"/>
                        <a:t>0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30000" dirty="0" smtClean="0"/>
                        <a:t>.</a:t>
                      </a:r>
                      <a:r>
                        <a:rPr lang="it-IT" sz="1400" baseline="0" dirty="0" smtClean="0"/>
                        <a:t>10</a:t>
                      </a:r>
                      <a:r>
                        <a:rPr lang="it-IT" sz="1400" baseline="300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W</a:t>
                      </a:r>
                      <a:r>
                        <a:rPr lang="it-IT" sz="1400" baseline="-25000" dirty="0" smtClean="0"/>
                        <a:t>0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30000" dirty="0" smtClean="0"/>
                        <a:t>.</a:t>
                      </a:r>
                      <a:r>
                        <a:rPr lang="it-IT" sz="1400" baseline="0" dirty="0" smtClean="0"/>
                        <a:t> 10</a:t>
                      </a:r>
                      <a:r>
                        <a:rPr lang="it-IT" sz="1400" baseline="300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W</a:t>
                      </a:r>
                      <a:r>
                        <a:rPr lang="it-IT" sz="1400" baseline="-25000" dirty="0" smtClean="0"/>
                        <a:t>0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30000" dirty="0" smtClean="0"/>
                        <a:t>.</a:t>
                      </a:r>
                      <a:r>
                        <a:rPr lang="it-IT" sz="1400" baseline="0" dirty="0" smtClean="0"/>
                        <a:t> 10</a:t>
                      </a:r>
                      <a:r>
                        <a:rPr lang="it-IT" sz="1400" baseline="300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m</a:t>
                      </a:r>
                      <a:endParaRPr lang="en-US" sz="1400" dirty="0"/>
                    </a:p>
                  </a:txBody>
                  <a:tcPr/>
                </a:tc>
              </a:tr>
              <a:tr h="36076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70C0"/>
                          </a:solidFill>
                        </a:rPr>
                        <a:t>2.65</a:t>
                      </a:r>
                      <a:endParaRPr lang="en-US" sz="1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sz="1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FF0000"/>
                          </a:solidFill>
                        </a:rPr>
                        <a:t>0.115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FF0000"/>
                          </a:solidFill>
                        </a:rPr>
                        <a:t>9.5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70C0"/>
                          </a:solidFill>
                        </a:rPr>
                        <a:t>1.23</a:t>
                      </a:r>
                      <a:endParaRPr lang="en-US" sz="1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70C0"/>
                          </a:solidFill>
                        </a:rPr>
                        <a:t>6.7</a:t>
                      </a:r>
                      <a:endParaRPr lang="en-US" sz="1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607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±22%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±45%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-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-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-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-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±18%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±25%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3060" y="4314228"/>
            <a:ext cx="84404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000" dirty="0" smtClean="0"/>
              <a:t>WHPM </a:t>
            </a:r>
            <a:r>
              <a:rPr lang="it-IT" sz="2000" dirty="0" err="1" smtClean="0"/>
              <a:t>seems</a:t>
            </a:r>
            <a:r>
              <a:rPr lang="it-IT" sz="2000" dirty="0" smtClean="0"/>
              <a:t> to be «</a:t>
            </a:r>
            <a:r>
              <a:rPr lang="it-IT" sz="2000" dirty="0" err="1" smtClean="0"/>
              <a:t>size</a:t>
            </a:r>
            <a:r>
              <a:rPr lang="it-IT" sz="2000" dirty="0" smtClean="0"/>
              <a:t> </a:t>
            </a:r>
            <a:r>
              <a:rPr lang="it-IT" sz="2000" dirty="0" err="1" smtClean="0"/>
              <a:t>dependent</a:t>
            </a:r>
            <a:r>
              <a:rPr lang="it-IT" sz="2000" dirty="0" smtClean="0"/>
              <a:t>». </a:t>
            </a:r>
            <a:r>
              <a:rPr lang="it-IT" sz="2000" dirty="0" err="1" smtClean="0"/>
              <a:t>Parameters</a:t>
            </a:r>
            <a:r>
              <a:rPr lang="it-IT" sz="2000" dirty="0" smtClean="0"/>
              <a:t> </a:t>
            </a:r>
            <a:r>
              <a:rPr lang="it-IT" sz="2000" dirty="0" err="1" smtClean="0"/>
              <a:t>derived</a:t>
            </a:r>
            <a:r>
              <a:rPr lang="it-IT" sz="2000" dirty="0" smtClean="0"/>
              <a:t> from small setup </a:t>
            </a:r>
            <a:r>
              <a:rPr lang="it-IT" sz="2000" dirty="0" err="1" smtClean="0"/>
              <a:t>cannot</a:t>
            </a:r>
            <a:r>
              <a:rPr lang="it-IT" sz="2000" dirty="0" smtClean="0"/>
              <a:t> be </a:t>
            </a:r>
            <a:r>
              <a:rPr lang="it-IT" sz="2000" dirty="0" err="1" smtClean="0"/>
              <a:t>used</a:t>
            </a:r>
            <a:r>
              <a:rPr lang="it-IT" sz="2000" dirty="0" smtClean="0"/>
              <a:t> for </a:t>
            </a:r>
            <a:r>
              <a:rPr lang="it-IT" sz="2000" dirty="0" err="1" smtClean="0"/>
              <a:t>larger</a:t>
            </a:r>
            <a:r>
              <a:rPr lang="it-IT" sz="2000" dirty="0" smtClean="0"/>
              <a:t> </a:t>
            </a:r>
            <a:r>
              <a:rPr lang="it-IT" sz="2000" dirty="0" err="1" smtClean="0"/>
              <a:t>electrostatic</a:t>
            </a:r>
            <a:r>
              <a:rPr lang="it-IT" sz="2000" dirty="0" smtClean="0"/>
              <a:t> </a:t>
            </a:r>
            <a:r>
              <a:rPr lang="it-IT" sz="2000" dirty="0" err="1" smtClean="0"/>
              <a:t>configurations</a:t>
            </a:r>
            <a:r>
              <a:rPr lang="it-IT" sz="20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000" dirty="0" err="1" smtClean="0"/>
              <a:t>Material</a:t>
            </a:r>
            <a:r>
              <a:rPr lang="it-IT" sz="2000" dirty="0" smtClean="0"/>
              <a:t> </a:t>
            </a:r>
            <a:r>
              <a:rPr lang="it-IT" sz="2000" dirty="0" err="1" smtClean="0"/>
              <a:t>clearly</a:t>
            </a:r>
            <a:r>
              <a:rPr lang="it-IT" sz="2000" dirty="0" smtClean="0"/>
              <a:t> </a:t>
            </a:r>
            <a:r>
              <a:rPr lang="it-IT" sz="2000" dirty="0" err="1" smtClean="0"/>
              <a:t>plays</a:t>
            </a:r>
            <a:r>
              <a:rPr lang="it-IT" sz="2000" dirty="0" smtClean="0"/>
              <a:t> a </a:t>
            </a:r>
            <a:r>
              <a:rPr lang="it-IT" sz="2000" dirty="0" err="1" smtClean="0"/>
              <a:t>great</a:t>
            </a:r>
            <a:r>
              <a:rPr lang="it-IT" sz="2000" dirty="0" smtClean="0"/>
              <a:t> </a:t>
            </a:r>
            <a:r>
              <a:rPr lang="it-IT" sz="2000" dirty="0" err="1" smtClean="0"/>
              <a:t>role</a:t>
            </a:r>
            <a:r>
              <a:rPr lang="it-IT" sz="2000" dirty="0" smtClean="0"/>
              <a:t> in the W</a:t>
            </a:r>
            <a:r>
              <a:rPr lang="it-IT" sz="2000" baseline="-25000" dirty="0" smtClean="0"/>
              <a:t>0</a:t>
            </a:r>
            <a:r>
              <a:rPr lang="it-IT" sz="2000" dirty="0" smtClean="0"/>
              <a:t> </a:t>
            </a:r>
            <a:r>
              <a:rPr lang="it-IT" sz="2000" dirty="0" err="1" smtClean="0"/>
              <a:t>determination</a:t>
            </a:r>
            <a:endParaRPr lang="it-IT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000" dirty="0" err="1" smtClean="0"/>
              <a:t>Error</a:t>
            </a:r>
            <a:r>
              <a:rPr lang="it-IT" sz="2000" dirty="0" smtClean="0"/>
              <a:t> bar in the </a:t>
            </a:r>
            <a:r>
              <a:rPr lang="it-IT" sz="2000" dirty="0" err="1" smtClean="0"/>
              <a:t>determination</a:t>
            </a:r>
            <a:r>
              <a:rPr lang="it-IT" sz="2000" dirty="0" smtClean="0"/>
              <a:t> of </a:t>
            </a:r>
            <a:r>
              <a:rPr lang="it-IT" sz="2000" dirty="0" err="1" smtClean="0"/>
              <a:t>parameters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still</a:t>
            </a:r>
            <a:r>
              <a:rPr lang="it-IT" sz="2000" dirty="0" smtClean="0"/>
              <a:t> </a:t>
            </a:r>
            <a:r>
              <a:rPr lang="it-IT" sz="2000" dirty="0" err="1" smtClean="0"/>
              <a:t>too</a:t>
            </a:r>
            <a:r>
              <a:rPr lang="it-IT" sz="2000" dirty="0" smtClean="0"/>
              <a:t> high. </a:t>
            </a:r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due to a non </a:t>
            </a:r>
            <a:r>
              <a:rPr lang="it-IT" sz="2000" dirty="0" err="1" smtClean="0"/>
              <a:t>optimal</a:t>
            </a:r>
            <a:r>
              <a:rPr lang="it-IT" sz="2000" dirty="0" smtClean="0"/>
              <a:t> </a:t>
            </a:r>
            <a:r>
              <a:rPr lang="it-IT" sz="2000" dirty="0" err="1" smtClean="0"/>
              <a:t>distribution</a:t>
            </a:r>
            <a:r>
              <a:rPr lang="it-IT" sz="2000" dirty="0" smtClean="0"/>
              <a:t> of the </a:t>
            </a:r>
            <a:r>
              <a:rPr lang="it-IT" sz="2000" dirty="0" err="1" smtClean="0"/>
              <a:t>voltage</a:t>
            </a:r>
            <a:r>
              <a:rPr lang="it-IT" sz="2000" dirty="0" smtClean="0"/>
              <a:t> breakdown </a:t>
            </a:r>
            <a:r>
              <a:rPr lang="it-IT" sz="2000" dirty="0" err="1" smtClean="0"/>
              <a:t>after</a:t>
            </a:r>
            <a:r>
              <a:rPr lang="it-IT" sz="2000" dirty="0" smtClean="0"/>
              <a:t> </a:t>
            </a:r>
            <a:r>
              <a:rPr lang="it-IT" sz="2000" dirty="0" err="1" smtClean="0"/>
              <a:t>voltage</a:t>
            </a:r>
            <a:r>
              <a:rPr lang="it-IT" sz="2000" dirty="0" smtClean="0"/>
              <a:t> </a:t>
            </a:r>
            <a:r>
              <a:rPr lang="it-IT" sz="2000" dirty="0" err="1" smtClean="0"/>
              <a:t>conditioning</a:t>
            </a:r>
            <a:r>
              <a:rPr lang="it-IT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772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8900" y="-11112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Conclusions</a:t>
            </a: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3060" y="869988"/>
            <a:ext cx="8440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it-IT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52400" y="887268"/>
            <a:ext cx="8823960" cy="539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Future </a:t>
            </a:r>
            <a:r>
              <a:rPr lang="it-IT" sz="3600" dirty="0" err="1" smtClean="0"/>
              <a:t>plan</a:t>
            </a:r>
            <a:endParaRPr lang="it-IT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800" dirty="0" smtClean="0"/>
              <a:t>To </a:t>
            </a:r>
            <a:r>
              <a:rPr lang="it-IT" sz="2800" dirty="0" err="1" smtClean="0"/>
              <a:t>obtain</a:t>
            </a:r>
            <a:r>
              <a:rPr lang="it-IT" sz="2800" dirty="0" smtClean="0"/>
              <a:t> </a:t>
            </a:r>
            <a:r>
              <a:rPr lang="it-IT" sz="2800" dirty="0" smtClean="0"/>
              <a:t>«</a:t>
            </a:r>
            <a:r>
              <a:rPr lang="it-IT" sz="2800" dirty="0" err="1" smtClean="0"/>
              <a:t>good</a:t>
            </a:r>
            <a:r>
              <a:rPr lang="it-IT" sz="2800" dirty="0" smtClean="0"/>
              <a:t>» </a:t>
            </a:r>
            <a:r>
              <a:rPr lang="it-IT" sz="2800" dirty="0" err="1" smtClean="0"/>
              <a:t>voltage</a:t>
            </a:r>
            <a:r>
              <a:rPr lang="it-IT" sz="2800" dirty="0" smtClean="0"/>
              <a:t> breakdown </a:t>
            </a:r>
            <a:r>
              <a:rPr lang="it-IT" sz="2800" dirty="0" err="1" smtClean="0"/>
              <a:t>distribution</a:t>
            </a:r>
            <a:r>
              <a:rPr lang="it-IT" sz="2800" dirty="0" smtClean="0"/>
              <a:t>, </a:t>
            </a:r>
            <a:r>
              <a:rPr lang="it-IT" sz="2800" dirty="0" err="1" smtClean="0"/>
              <a:t>automatic</a:t>
            </a:r>
            <a:r>
              <a:rPr lang="it-IT" sz="2800" dirty="0" smtClean="0"/>
              <a:t> </a:t>
            </a:r>
            <a:r>
              <a:rPr lang="it-IT" sz="2800" dirty="0" err="1" smtClean="0"/>
              <a:t>voltage</a:t>
            </a:r>
            <a:r>
              <a:rPr lang="it-IT" sz="2800" dirty="0" smtClean="0"/>
              <a:t> </a:t>
            </a:r>
            <a:r>
              <a:rPr lang="it-IT" sz="2800" dirty="0" err="1" smtClean="0"/>
              <a:t>conditioning</a:t>
            </a:r>
            <a:r>
              <a:rPr lang="it-IT" sz="2800" dirty="0" smtClean="0"/>
              <a:t> procedure </a:t>
            </a:r>
            <a:r>
              <a:rPr lang="it-IT" sz="2800" dirty="0" err="1" smtClean="0"/>
              <a:t>will</a:t>
            </a:r>
            <a:r>
              <a:rPr lang="it-IT" sz="2800" dirty="0" smtClean="0"/>
              <a:t> be </a:t>
            </a:r>
            <a:r>
              <a:rPr lang="it-IT" sz="2800" dirty="0" err="1" smtClean="0"/>
              <a:t>employed</a:t>
            </a:r>
            <a:endParaRPr lang="it-IT" sz="28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it-IT" sz="2000" dirty="0" smtClean="0"/>
              <a:t>For dc </a:t>
            </a:r>
            <a:r>
              <a:rPr lang="it-IT" sz="2000" dirty="0" err="1" smtClean="0"/>
              <a:t>voltage</a:t>
            </a:r>
            <a:r>
              <a:rPr lang="it-IT" sz="2000" dirty="0" smtClean="0"/>
              <a:t>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</a:t>
            </a:r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now</a:t>
            </a:r>
            <a:r>
              <a:rPr lang="it-IT" sz="2000" dirty="0" smtClean="0"/>
              <a:t> </a:t>
            </a:r>
            <a:r>
              <a:rPr lang="it-IT" sz="2000" dirty="0" err="1" smtClean="0"/>
              <a:t>working</a:t>
            </a:r>
            <a:endParaRPr lang="it-IT" sz="20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it-IT" sz="2000" dirty="0" smtClean="0"/>
              <a:t>For </a:t>
            </a:r>
            <a:r>
              <a:rPr lang="it-IT" sz="2000" dirty="0" err="1" smtClean="0"/>
              <a:t>pulsed</a:t>
            </a:r>
            <a:r>
              <a:rPr lang="it-IT" sz="2000" dirty="0" smtClean="0"/>
              <a:t> </a:t>
            </a:r>
            <a:r>
              <a:rPr lang="it-IT" sz="2000" dirty="0" err="1" smtClean="0"/>
              <a:t>voltage</a:t>
            </a:r>
            <a:r>
              <a:rPr lang="it-IT" sz="2000" dirty="0" smtClean="0"/>
              <a:t>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to be </a:t>
            </a:r>
            <a:r>
              <a:rPr lang="it-IT" sz="2000" dirty="0" err="1" smtClean="0"/>
              <a:t>implemented</a:t>
            </a:r>
            <a:r>
              <a:rPr lang="it-IT" sz="2000" dirty="0" smtClean="0"/>
              <a:t> (work in </a:t>
            </a:r>
            <a:r>
              <a:rPr lang="it-IT" sz="2000" dirty="0" err="1" smtClean="0"/>
              <a:t>collaboration</a:t>
            </a:r>
            <a:r>
              <a:rPr lang="it-IT" sz="2000" dirty="0" smtClean="0"/>
              <a:t> with Siemens)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800" dirty="0" err="1"/>
              <a:t>Implementation</a:t>
            </a:r>
            <a:r>
              <a:rPr lang="it-IT" sz="2800" dirty="0"/>
              <a:t> of 3D VHPM for the ITER-NBTF </a:t>
            </a:r>
            <a:r>
              <a:rPr lang="it-IT" sz="2800" dirty="0" err="1"/>
              <a:t>accelerator</a:t>
            </a:r>
            <a:r>
              <a:rPr lang="it-IT" sz="2800" dirty="0"/>
              <a:t>. (to test the </a:t>
            </a:r>
            <a:r>
              <a:rPr lang="it-IT" sz="2800" dirty="0" err="1"/>
              <a:t>effectiveness</a:t>
            </a:r>
            <a:r>
              <a:rPr lang="it-IT" sz="2800" dirty="0"/>
              <a:t> of intermediate </a:t>
            </a:r>
            <a:r>
              <a:rPr lang="it-IT" sz="2800" dirty="0" err="1"/>
              <a:t>potential</a:t>
            </a:r>
            <a:r>
              <a:rPr lang="it-IT" sz="2800" dirty="0"/>
              <a:t> </a:t>
            </a:r>
            <a:r>
              <a:rPr lang="it-IT" sz="2800" dirty="0" err="1" smtClean="0"/>
              <a:t>screens</a:t>
            </a:r>
            <a:r>
              <a:rPr lang="it-IT" sz="2800" dirty="0" smtClean="0"/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800" dirty="0" err="1" smtClean="0"/>
              <a:t>Investigation</a:t>
            </a:r>
            <a:r>
              <a:rPr lang="it-IT" sz="2800" dirty="0" smtClean="0"/>
              <a:t> on </a:t>
            </a:r>
            <a:r>
              <a:rPr lang="it-IT" sz="2800" dirty="0" err="1" smtClean="0"/>
              <a:t>effect</a:t>
            </a:r>
            <a:r>
              <a:rPr lang="it-IT" sz="2800" dirty="0" smtClean="0"/>
              <a:t> of </a:t>
            </a:r>
            <a:r>
              <a:rPr lang="it-IT" sz="2800" dirty="0" smtClean="0">
                <a:sym typeface="Symbol"/>
              </a:rPr>
              <a:t>,  on the </a:t>
            </a:r>
            <a:r>
              <a:rPr lang="it-IT" sz="2800" dirty="0" err="1" smtClean="0">
                <a:sym typeface="Symbol"/>
              </a:rPr>
              <a:t>prediction</a:t>
            </a:r>
            <a:r>
              <a:rPr lang="it-IT" sz="2800" dirty="0" smtClean="0">
                <a:sym typeface="Symbol"/>
              </a:rPr>
              <a:t> </a:t>
            </a:r>
            <a:r>
              <a:rPr lang="it-IT" sz="2800" dirty="0" err="1" smtClean="0">
                <a:sym typeface="Symbol"/>
              </a:rPr>
              <a:t>capability</a:t>
            </a:r>
            <a:r>
              <a:rPr lang="it-IT" sz="2800" dirty="0" smtClean="0">
                <a:sym typeface="Symbol"/>
              </a:rPr>
              <a:t>.</a:t>
            </a:r>
            <a:endParaRPr lang="it-IT" sz="2800" dirty="0" smtClean="0"/>
          </a:p>
        </p:txBody>
      </p:sp>
    </p:spTree>
    <p:extLst>
      <p:ext uri="{BB962C8B-B14F-4D97-AF65-F5344CB8AC3E}">
        <p14:creationId xmlns:p14="http://schemas.microsoft.com/office/powerpoint/2010/main" val="407830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819400"/>
            <a:ext cx="7772400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Thank you for your attention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0416" y="762000"/>
            <a:ext cx="861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Status of the </a:t>
            </a:r>
            <a:r>
              <a:rPr lang="it-IT" b="1" dirty="0" err="1" smtClean="0"/>
              <a:t>construction</a:t>
            </a:r>
            <a:r>
              <a:rPr lang="it-IT" b="1" dirty="0" smtClean="0"/>
              <a:t> </a:t>
            </a:r>
            <a:r>
              <a:rPr lang="it-IT" b="1" dirty="0" err="1" smtClean="0"/>
              <a:t>at</a:t>
            </a:r>
            <a:r>
              <a:rPr lang="it-IT" b="1" dirty="0" smtClean="0"/>
              <a:t> RFX</a:t>
            </a:r>
            <a:r>
              <a:rPr lang="it-IT" dirty="0" smtClean="0"/>
              <a:t>		</a:t>
            </a:r>
            <a:r>
              <a:rPr lang="it-IT" b="1" i="1" dirty="0" err="1" smtClean="0"/>
              <a:t>Buildings</a:t>
            </a:r>
            <a:endParaRPr lang="it-IT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" y="1403547"/>
            <a:ext cx="3717560" cy="2608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916" y="3284250"/>
            <a:ext cx="5454078" cy="3069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43342" y="1973174"/>
            <a:ext cx="4572000" cy="9048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Oct 2012: start of building </a:t>
            </a:r>
            <a:r>
              <a:rPr lang="en-US" dirty="0" smtClean="0"/>
              <a:t>erection</a:t>
            </a:r>
          </a:p>
          <a:p>
            <a:r>
              <a:rPr lang="it-IT" dirty="0" smtClean="0"/>
              <a:t>Green </a:t>
            </a:r>
            <a:r>
              <a:rPr lang="it-IT" dirty="0"/>
              <a:t>F</a:t>
            </a:r>
            <a:r>
              <a:rPr lang="it-IT" dirty="0" smtClean="0"/>
              <a:t>ield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0416" y="4868056"/>
            <a:ext cx="31373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Sept </a:t>
            </a:r>
            <a:r>
              <a:rPr lang="en-US" dirty="0"/>
              <a:t>2015: delivery of all buildings</a:t>
            </a:r>
          </a:p>
        </p:txBody>
      </p:sp>
    </p:spTree>
    <p:extLst>
      <p:ext uri="{BB962C8B-B14F-4D97-AF65-F5344CB8AC3E}">
        <p14:creationId xmlns:p14="http://schemas.microsoft.com/office/powerpoint/2010/main" val="306991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0416" y="762000"/>
            <a:ext cx="861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Status of the </a:t>
            </a:r>
            <a:r>
              <a:rPr lang="it-IT" b="1" dirty="0" err="1" smtClean="0"/>
              <a:t>construction</a:t>
            </a:r>
            <a:r>
              <a:rPr lang="it-IT" b="1" dirty="0" smtClean="0"/>
              <a:t> </a:t>
            </a:r>
            <a:r>
              <a:rPr lang="it-IT" b="1" dirty="0" err="1" smtClean="0"/>
              <a:t>at</a:t>
            </a:r>
            <a:r>
              <a:rPr lang="it-IT" b="1" dirty="0" smtClean="0"/>
              <a:t> RFX</a:t>
            </a:r>
            <a:r>
              <a:rPr lang="it-IT" dirty="0" smtClean="0"/>
              <a:t>		</a:t>
            </a:r>
            <a:r>
              <a:rPr lang="it-IT" b="1" i="1" dirty="0" smtClean="0"/>
              <a:t>SPIDER </a:t>
            </a:r>
            <a:endParaRPr lang="it-IT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4043342" y="1398454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err="1" smtClean="0"/>
              <a:t>Most</a:t>
            </a:r>
            <a:r>
              <a:rPr lang="it-IT" dirty="0" smtClean="0"/>
              <a:t> of </a:t>
            </a:r>
            <a:r>
              <a:rPr lang="it-IT" dirty="0" err="1" smtClean="0"/>
              <a:t>components</a:t>
            </a:r>
            <a:r>
              <a:rPr lang="it-IT" dirty="0" smtClean="0"/>
              <a:t> ready and </a:t>
            </a:r>
            <a:r>
              <a:rPr lang="it-IT" dirty="0" err="1" smtClean="0"/>
              <a:t>commissioned</a:t>
            </a:r>
            <a:endParaRPr lang="it-IT" dirty="0" smtClean="0"/>
          </a:p>
          <a:p>
            <a:r>
              <a:rPr lang="it-IT" dirty="0" err="1" smtClean="0"/>
              <a:t>Operation</a:t>
            </a:r>
            <a:r>
              <a:rPr lang="it-IT" dirty="0" smtClean="0"/>
              <a:t>: </a:t>
            </a:r>
            <a:r>
              <a:rPr lang="it-IT" dirty="0" err="1"/>
              <a:t>B</a:t>
            </a:r>
            <a:r>
              <a:rPr lang="it-IT" dirty="0" err="1" smtClean="0"/>
              <a:t>eginning</a:t>
            </a:r>
            <a:r>
              <a:rPr lang="it-IT" dirty="0" smtClean="0"/>
              <a:t> of 2018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0416" y="4868056"/>
            <a:ext cx="31373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two hydraulic 100 kV bushings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9529"/>
            <a:ext cx="3914363" cy="299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10" y="3072909"/>
            <a:ext cx="4262432" cy="320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030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762000"/>
            <a:ext cx="930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Status of the </a:t>
            </a:r>
            <a:r>
              <a:rPr lang="it-IT" b="1" dirty="0" err="1" smtClean="0"/>
              <a:t>construction</a:t>
            </a:r>
            <a:r>
              <a:rPr lang="it-IT" b="1" dirty="0" smtClean="0"/>
              <a:t> </a:t>
            </a:r>
            <a:r>
              <a:rPr lang="it-IT" b="1" dirty="0" err="1" smtClean="0"/>
              <a:t>at</a:t>
            </a:r>
            <a:r>
              <a:rPr lang="it-IT" b="1" dirty="0" smtClean="0"/>
              <a:t> RFX</a:t>
            </a:r>
            <a:r>
              <a:rPr lang="it-IT" dirty="0" smtClean="0"/>
              <a:t>	</a:t>
            </a:r>
            <a:r>
              <a:rPr lang="it-IT" b="1" i="1" dirty="0" smtClean="0"/>
              <a:t>MITICA – The  1MV DCG &amp; Line</a:t>
            </a:r>
            <a:endParaRPr lang="it-IT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4357236" y="1405955"/>
            <a:ext cx="432816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5 x 200 </a:t>
            </a:r>
            <a:r>
              <a:rPr lang="it-IT" dirty="0" err="1" smtClean="0"/>
              <a:t>kV</a:t>
            </a:r>
            <a:r>
              <a:rPr lang="it-IT" dirty="0" smtClean="0"/>
              <a:t> – 60 A </a:t>
            </a:r>
            <a:r>
              <a:rPr lang="it-IT" dirty="0" err="1" smtClean="0"/>
              <a:t>units</a:t>
            </a:r>
            <a:r>
              <a:rPr lang="it-IT" dirty="0" smtClean="0"/>
              <a:t> in </a:t>
            </a:r>
            <a:r>
              <a:rPr lang="it-IT" dirty="0" err="1" smtClean="0"/>
              <a:t>series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22861" y="3009621"/>
            <a:ext cx="4197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Multi conductor  1 MV TL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88" y="1283625"/>
            <a:ext cx="3856867" cy="2508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021" y="3554596"/>
            <a:ext cx="4203336" cy="2820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64" y="4169809"/>
            <a:ext cx="2943908" cy="220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04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762000"/>
            <a:ext cx="930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Status of the </a:t>
            </a:r>
            <a:r>
              <a:rPr lang="it-IT" b="1" dirty="0" err="1" smtClean="0"/>
              <a:t>construction</a:t>
            </a:r>
            <a:r>
              <a:rPr lang="it-IT" b="1" dirty="0" smtClean="0"/>
              <a:t> </a:t>
            </a:r>
            <a:r>
              <a:rPr lang="it-IT" b="1" dirty="0" err="1" smtClean="0"/>
              <a:t>at</a:t>
            </a:r>
            <a:r>
              <a:rPr lang="it-IT" b="1" dirty="0" smtClean="0"/>
              <a:t> RFX</a:t>
            </a:r>
            <a:r>
              <a:rPr lang="it-IT" dirty="0" smtClean="0"/>
              <a:t>	</a:t>
            </a:r>
            <a:r>
              <a:rPr lang="it-IT" b="1" i="1" dirty="0" smtClean="0"/>
              <a:t>MITICA – The High Voltage Hall</a:t>
            </a:r>
            <a:endParaRPr lang="it-IT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4357235" y="1757084"/>
            <a:ext cx="462710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The 1 MV </a:t>
            </a:r>
            <a:r>
              <a:rPr lang="it-IT" dirty="0" err="1" smtClean="0"/>
              <a:t>insulating</a:t>
            </a:r>
            <a:r>
              <a:rPr lang="it-IT" dirty="0" smtClean="0"/>
              <a:t> </a:t>
            </a:r>
            <a:r>
              <a:rPr lang="it-IT" dirty="0" err="1" smtClean="0"/>
              <a:t>trasformer</a:t>
            </a:r>
            <a:r>
              <a:rPr lang="it-IT" dirty="0" smtClean="0"/>
              <a:t> to </a:t>
            </a:r>
            <a:r>
              <a:rPr lang="it-IT" dirty="0" err="1" smtClean="0"/>
              <a:t>feed</a:t>
            </a:r>
            <a:r>
              <a:rPr lang="it-IT" dirty="0" smtClean="0"/>
              <a:t> the </a:t>
            </a:r>
            <a:r>
              <a:rPr lang="it-IT" dirty="0" err="1" smtClean="0"/>
              <a:t>Ion</a:t>
            </a:r>
            <a:r>
              <a:rPr lang="it-IT" dirty="0" smtClean="0"/>
              <a:t> Source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Supplies</a:t>
            </a:r>
            <a:endParaRPr lang="it-IT" dirty="0" smtClean="0"/>
          </a:p>
          <a:p>
            <a:endParaRPr lang="en-US" dirty="0"/>
          </a:p>
        </p:txBody>
      </p:sp>
      <p:pic>
        <p:nvPicPr>
          <p:cNvPr id="5122" name="Picture 2" descr="C:\NOBACKUP\delorenzi\Documenti\lavoro\SCIENZA\MEVARC 2017\boldrin\101_32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5" y="1223665"/>
            <a:ext cx="4316681" cy="32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235" y="3018696"/>
            <a:ext cx="4748262" cy="330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0555" y="4762398"/>
            <a:ext cx="429758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The 1 MV Faraday Cage hosting the </a:t>
            </a:r>
            <a:r>
              <a:rPr lang="it-IT" dirty="0" err="1" smtClean="0"/>
              <a:t>Ion</a:t>
            </a:r>
            <a:r>
              <a:rPr lang="it-IT" dirty="0" smtClean="0"/>
              <a:t> Source </a:t>
            </a:r>
            <a:r>
              <a:rPr lang="it-IT" dirty="0" err="1" smtClean="0"/>
              <a:t>Power</a:t>
            </a:r>
            <a:r>
              <a:rPr lang="it-IT" dirty="0" smtClean="0"/>
              <a:t> Supply</a:t>
            </a:r>
          </a:p>
          <a:p>
            <a:r>
              <a:rPr lang="it-IT" dirty="0" smtClean="0"/>
              <a:t>(</a:t>
            </a:r>
            <a:r>
              <a:rPr lang="it-IT" dirty="0" err="1" smtClean="0"/>
              <a:t>Reduced</a:t>
            </a:r>
            <a:r>
              <a:rPr lang="it-IT" dirty="0" smtClean="0"/>
              <a:t> </a:t>
            </a:r>
            <a:r>
              <a:rPr lang="it-IT" dirty="0" err="1" smtClean="0"/>
              <a:t>Sized</a:t>
            </a:r>
            <a:r>
              <a:rPr lang="it-IT" dirty="0" smtClean="0"/>
              <a:t> @ </a:t>
            </a:r>
            <a:r>
              <a:rPr lang="it-IT" dirty="0" err="1" smtClean="0"/>
              <a:t>manufacturer</a:t>
            </a:r>
            <a:r>
              <a:rPr lang="it-IT" dirty="0" smtClean="0"/>
              <a:t> </a:t>
            </a:r>
            <a:r>
              <a:rPr lang="it-IT" dirty="0" err="1" smtClean="0"/>
              <a:t>premises</a:t>
            </a:r>
            <a:r>
              <a:rPr lang="it-IT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98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762000"/>
            <a:ext cx="930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Status of the </a:t>
            </a:r>
            <a:r>
              <a:rPr lang="it-IT" b="1" dirty="0" err="1" smtClean="0"/>
              <a:t>construction</a:t>
            </a:r>
            <a:r>
              <a:rPr lang="it-IT" b="1" dirty="0" smtClean="0"/>
              <a:t> </a:t>
            </a:r>
            <a:r>
              <a:rPr lang="it-IT" b="1" dirty="0" err="1" smtClean="0"/>
              <a:t>at</a:t>
            </a:r>
            <a:r>
              <a:rPr lang="it-IT" b="1" dirty="0" smtClean="0"/>
              <a:t> RFX</a:t>
            </a:r>
            <a:r>
              <a:rPr lang="it-IT" dirty="0" smtClean="0"/>
              <a:t>	</a:t>
            </a:r>
            <a:r>
              <a:rPr lang="it-IT" b="1" i="1" dirty="0" smtClean="0"/>
              <a:t>MITICA – Passive </a:t>
            </a:r>
            <a:r>
              <a:rPr lang="it-IT" b="1" i="1" dirty="0" err="1" smtClean="0"/>
              <a:t>protection</a:t>
            </a:r>
            <a:endParaRPr lang="it-IT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5765123" y="2822042"/>
            <a:ext cx="30595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Magnetic</a:t>
            </a:r>
            <a:r>
              <a:rPr lang="it-IT" dirty="0" smtClean="0"/>
              <a:t> Core </a:t>
            </a:r>
            <a:r>
              <a:rPr lang="it-IT" dirty="0" err="1" smtClean="0"/>
              <a:t>Snubber</a:t>
            </a:r>
            <a:r>
              <a:rPr lang="it-IT" dirty="0" smtClean="0"/>
              <a:t> to </a:t>
            </a:r>
            <a:r>
              <a:rPr lang="it-IT" dirty="0" err="1" smtClean="0"/>
              <a:t>limit</a:t>
            </a:r>
            <a:r>
              <a:rPr lang="it-IT" dirty="0" smtClean="0"/>
              <a:t> </a:t>
            </a:r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during</a:t>
            </a:r>
            <a:r>
              <a:rPr lang="it-IT" dirty="0" smtClean="0"/>
              <a:t> breakdown </a:t>
            </a:r>
          </a:p>
        </p:txBody>
      </p:sp>
      <p:pic>
        <p:nvPicPr>
          <p:cNvPr id="6146" name="Picture 2" descr="C:\NOBACKUP\delorenzi\Documenti\lavoro\SCIENZA\MEVARC 2017\boldrin\101_08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0" y="1679094"/>
            <a:ext cx="5488031" cy="411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99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-76200"/>
            <a:ext cx="69977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smtClean="0"/>
              <a:t>The Context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762000"/>
            <a:ext cx="930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Status of the </a:t>
            </a:r>
            <a:r>
              <a:rPr lang="it-IT" b="1" dirty="0" err="1" smtClean="0"/>
              <a:t>construction</a:t>
            </a:r>
            <a:r>
              <a:rPr lang="it-IT" b="1" dirty="0" smtClean="0"/>
              <a:t> </a:t>
            </a:r>
            <a:r>
              <a:rPr lang="it-IT" b="1" dirty="0" err="1" smtClean="0"/>
              <a:t>at</a:t>
            </a:r>
            <a:r>
              <a:rPr lang="it-IT" b="1" dirty="0" smtClean="0"/>
              <a:t> RFX</a:t>
            </a:r>
            <a:r>
              <a:rPr lang="it-IT" dirty="0" smtClean="0"/>
              <a:t>	</a:t>
            </a:r>
            <a:r>
              <a:rPr lang="it-IT" b="1" i="1" dirty="0" smtClean="0"/>
              <a:t>MITICA – The </a:t>
            </a:r>
            <a:r>
              <a:rPr lang="it-IT" b="1" i="1" dirty="0" err="1" smtClean="0"/>
              <a:t>Bushing</a:t>
            </a:r>
            <a:endParaRPr lang="it-IT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344267" y="1524444"/>
            <a:ext cx="8625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complex</a:t>
            </a:r>
            <a:r>
              <a:rPr lang="it-IT" dirty="0" smtClean="0"/>
              <a:t> </a:t>
            </a:r>
            <a:r>
              <a:rPr lang="it-IT" dirty="0" err="1" smtClean="0"/>
              <a:t>feedthrough</a:t>
            </a:r>
            <a:r>
              <a:rPr lang="it-IT" dirty="0" smtClean="0"/>
              <a:t> from SF</a:t>
            </a:r>
            <a:r>
              <a:rPr lang="it-IT" baseline="-25000" dirty="0" smtClean="0"/>
              <a:t>6</a:t>
            </a:r>
            <a:r>
              <a:rPr lang="it-IT" dirty="0" smtClean="0"/>
              <a:t> </a:t>
            </a:r>
            <a:r>
              <a:rPr lang="it-IT" dirty="0" err="1" smtClean="0"/>
              <a:t>insulated</a:t>
            </a:r>
            <a:r>
              <a:rPr lang="it-IT" dirty="0"/>
              <a:t> </a:t>
            </a:r>
            <a:r>
              <a:rPr lang="it-IT" dirty="0" smtClean="0"/>
              <a:t>TL to the </a:t>
            </a:r>
            <a:r>
              <a:rPr lang="it-IT" dirty="0" err="1" smtClean="0"/>
              <a:t>Vacuum</a:t>
            </a:r>
            <a:r>
              <a:rPr lang="it-IT" dirty="0" smtClean="0"/>
              <a:t> </a:t>
            </a:r>
            <a:r>
              <a:rPr lang="it-IT" dirty="0" err="1" smtClean="0"/>
              <a:t>insulated</a:t>
            </a:r>
            <a:r>
              <a:rPr lang="it-IT" dirty="0" smtClean="0"/>
              <a:t> </a:t>
            </a:r>
            <a:r>
              <a:rPr lang="it-IT" dirty="0" err="1" smtClean="0"/>
              <a:t>accelerator</a:t>
            </a:r>
            <a:endParaRPr lang="it-IT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497190"/>
            <a:ext cx="7779657" cy="341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5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2_Default Design">
  <a:themeElements>
    <a:clrScheme name="2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14981</TotalTime>
  <Words>1876</Words>
  <Application>Microsoft Office PowerPoint</Application>
  <PresentationFormat>On-screen Show (4:3)</PresentationFormat>
  <Paragraphs>337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2_Default Design</vt:lpstr>
      <vt:lpstr>Application of the Voltage Holding Predictive Model- VHPM</vt:lpstr>
      <vt:lpstr>Outline</vt:lpstr>
      <vt:lpstr>The Context</vt:lpstr>
      <vt:lpstr>The Context</vt:lpstr>
      <vt:lpstr>The Context</vt:lpstr>
      <vt:lpstr>The Context</vt:lpstr>
      <vt:lpstr>The Context</vt:lpstr>
      <vt:lpstr>The Context</vt:lpstr>
      <vt:lpstr>The Context</vt:lpstr>
      <vt:lpstr>The Context</vt:lpstr>
      <vt:lpstr>The Context</vt:lpstr>
      <vt:lpstr>The Context</vt:lpstr>
      <vt:lpstr>The Context</vt:lpstr>
      <vt:lpstr>Model Description</vt:lpstr>
      <vt:lpstr>Model Description</vt:lpstr>
      <vt:lpstr>Model Description</vt:lpstr>
      <vt:lpstr>Application</vt:lpstr>
      <vt:lpstr>Application</vt:lpstr>
      <vt:lpstr>Application</vt:lpstr>
      <vt:lpstr>Application</vt:lpstr>
      <vt:lpstr>Application</vt:lpstr>
      <vt:lpstr>Application</vt:lpstr>
      <vt:lpstr>Application</vt:lpstr>
      <vt:lpstr>Application</vt:lpstr>
      <vt:lpstr>Application</vt:lpstr>
      <vt:lpstr>Application</vt:lpstr>
      <vt:lpstr>Application</vt:lpstr>
      <vt:lpstr>Application</vt:lpstr>
      <vt:lpstr>Application</vt:lpstr>
      <vt:lpstr>Conclusions</vt:lpstr>
      <vt:lpstr>Conclusions</vt:lpstr>
      <vt:lpstr>Thank you for your attention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Lorenzi Antonio</dc:creator>
  <cp:lastModifiedBy>Antonio De Lorenzi</cp:lastModifiedBy>
  <cp:revision>757</cp:revision>
  <cp:lastPrinted>2015-05-20T08:00:14Z</cp:lastPrinted>
  <dcterms:created xsi:type="dcterms:W3CDTF">1601-01-01T00:00:00Z</dcterms:created>
  <dcterms:modified xsi:type="dcterms:W3CDTF">2017-03-23T11:34:57Z</dcterms:modified>
</cp:coreProperties>
</file>