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6" r:id="rId2"/>
    <p:sldId id="275" r:id="rId3"/>
    <p:sldId id="266" r:id="rId4"/>
    <p:sldId id="267" r:id="rId5"/>
    <p:sldId id="263" r:id="rId6"/>
    <p:sldId id="260" r:id="rId7"/>
    <p:sldId id="272" r:id="rId8"/>
    <p:sldId id="262" r:id="rId9"/>
    <p:sldId id="271" r:id="rId10"/>
    <p:sldId id="268" r:id="rId11"/>
    <p:sldId id="270" r:id="rId12"/>
    <p:sldId id="277" r:id="rId13"/>
    <p:sldId id="27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9389E-50AB-3648-9BC5-5CD49B8D87C5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BE016-913F-4F4E-956A-4F6CA8EBC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6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Separation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BE016-913F-4F4E-956A-4F6CA8EBCD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64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Separation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BE016-913F-4F4E-956A-4F6CA8EBCD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64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Separation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BE016-913F-4F4E-956A-4F6CA8EBCD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64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Separation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BE016-913F-4F4E-956A-4F6CA8EBCD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64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08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6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5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20/04/16 </a:t>
            </a:r>
            <a:br>
              <a:rPr lang="en-US" dirty="0" smtClean="0"/>
            </a:br>
            <a:r>
              <a:rPr lang="en-US" i="1" dirty="0" smtClean="0"/>
              <a:t>BE-ABP-HSS </a:t>
            </a:r>
            <a:r>
              <a:rPr lang="en-US" dirty="0" smtClean="0"/>
              <a:t>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Rossi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5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9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4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67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2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5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745-D67B-B749-81B7-60A6679499AF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6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20/04/16 </a:t>
            </a:r>
            <a:br>
              <a:rPr lang="en-US" dirty="0" smtClean="0"/>
            </a:br>
            <a:r>
              <a:rPr lang="en-US" i="1" dirty="0" smtClean="0"/>
              <a:t>BE-ABP-HSS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dirty="0" smtClean="0"/>
              <a:t>A. Rossi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3F417-B23E-E14D-8294-35F1DA71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0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5" Type="http://schemas.openxmlformats.org/officeDocument/2006/relationships/image" Target="../media/image4.png"/><Relationship Id="rId6" Type="http://schemas.openxmlformats.org/officeDocument/2006/relationships/package" Target="../embeddings/Microsoft_Word_Document2.docx"/><Relationship Id="rId7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package" Target="../embeddings/Microsoft_Word_Document3.docx"/><Relationship Id="rId5" Type="http://schemas.openxmlformats.org/officeDocument/2006/relationships/image" Target="../media/image5.emf"/><Relationship Id="rId6" Type="http://schemas.openxmlformats.org/officeDocument/2006/relationships/package" Target="../embeddings/Microsoft_Word_Document4.docx"/><Relationship Id="rId7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Estimates of heat load from synchrotron radiation for HL-LHC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51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47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Calculation parameters IR2&amp;8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6940764"/>
              </p:ext>
            </p:extLst>
          </p:nvPr>
        </p:nvGraphicFramePr>
        <p:xfrm>
          <a:off x="1899629" y="1413998"/>
          <a:ext cx="5361830" cy="3655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6"/>
                <a:gridCol w="2225280"/>
                <a:gridCol w="240926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HL-LHC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Magnetic length (m)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Magnetic grad (1/m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6.37m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+/-8.7E-03</a:t>
                      </a:r>
                      <a:r>
                        <a:rPr lang="en-US" sz="1400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5.5m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-/+8.7E-03 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6.37m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+/-8.7E-03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315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9.45m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194mm beam </a:t>
                      </a:r>
                      <a:r>
                        <a:rPr lang="en-US" sz="1400" dirty="0" err="1" smtClean="0"/>
                        <a:t>sep.</a:t>
                      </a:r>
                      <a:r>
                        <a:rPr lang="en-US" sz="1400" dirty="0" smtClean="0"/>
                        <a:t> and </a:t>
                      </a:r>
                      <a:r>
                        <a:rPr lang="en-US" sz="1400" dirty="0" smtClean="0"/>
                        <a:t>62.7265m </a:t>
                      </a:r>
                      <a:r>
                        <a:rPr lang="en-US" sz="1400" dirty="0" smtClean="0"/>
                        <a:t>distance D1-D2</a:t>
                      </a:r>
                      <a:endParaRPr lang="en-US" sz="1400" dirty="0"/>
                    </a:p>
                  </a:txBody>
                  <a:tcPr/>
                </a:tc>
              </a:tr>
              <a:tr h="35754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9.45m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3.4m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*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3.4m (only in</a:t>
                      </a:r>
                      <a:r>
                        <a:rPr lang="en-US" sz="1400" baseline="0" dirty="0" smtClean="0"/>
                        <a:t> L2 a</a:t>
                      </a:r>
                      <a:r>
                        <a:rPr lang="en-US" sz="1400" dirty="0" smtClean="0"/>
                        <a:t>nd R8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*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4.8m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*</a:t>
                      </a:r>
                      <a:endParaRPr 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9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0692" y="77374"/>
            <a:ext cx="9184691" cy="109388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Synchrotron radiation power [W] in HL-LHC IR2/8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b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dirty="0" smtClean="0"/>
              <a:t>Nominal optics </a:t>
            </a:r>
            <a:r>
              <a:rPr lang="en-US" sz="2400" dirty="0"/>
              <a:t>V1.2 round, </a:t>
            </a:r>
            <a:r>
              <a:rPr lang="en-US" sz="2400" dirty="0" smtClean="0"/>
              <a:t>β*=15cm collision and flat collision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44871" y="5218791"/>
            <a:ext cx="877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SR estimated as </a:t>
            </a:r>
            <a:r>
              <a:rPr lang="en-US" u="sng" dirty="0" smtClean="0"/>
              <a:t>produced</a:t>
            </a:r>
            <a:r>
              <a:rPr lang="en-US" dirty="0" smtClean="0"/>
              <a:t> by each </a:t>
            </a:r>
            <a:r>
              <a:rPr lang="en-US" dirty="0" smtClean="0"/>
              <a:t>element per beam </a:t>
            </a:r>
            <a:r>
              <a:rPr lang="en-US" dirty="0" smtClean="0"/>
              <a:t>–&gt;  PHOTON code to estimate heat load distribution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Quadrupole</a:t>
            </a:r>
            <a:r>
              <a:rPr lang="en-US" dirty="0"/>
              <a:t> </a:t>
            </a:r>
            <a:r>
              <a:rPr lang="en-US" dirty="0" smtClean="0"/>
              <a:t>SR estimated assuming point like beam, dipole equivalent.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386155"/>
              </p:ext>
            </p:extLst>
          </p:nvPr>
        </p:nvGraphicFramePr>
        <p:xfrm>
          <a:off x="2604322" y="1691379"/>
          <a:ext cx="4105340" cy="306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658"/>
                <a:gridCol w="2808682"/>
              </a:tblGrid>
              <a:tr h="631297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!R2/8</a:t>
                      </a:r>
                      <a:endParaRPr lang="en-US" sz="1600" dirty="0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4.40E-01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8.23E-01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2949" y="1283824"/>
            <a:ext cx="3697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SR power [W] per element per beam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0145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Synchrotron radiation power produced at HL-LHC larger than LHC for</a:t>
            </a:r>
          </a:p>
          <a:p>
            <a:pPr lvl="1"/>
            <a:r>
              <a:rPr lang="en-US" dirty="0" smtClean="0">
                <a:solidFill>
                  <a:srgbClr val="558ED5"/>
                </a:solidFill>
              </a:rPr>
              <a:t>Higher beam current</a:t>
            </a:r>
          </a:p>
          <a:p>
            <a:pPr lvl="1"/>
            <a:r>
              <a:rPr lang="en-US" dirty="0" smtClean="0">
                <a:solidFill>
                  <a:srgbClr val="558ED5"/>
                </a:solidFill>
              </a:rPr>
              <a:t>Different magnets (smaller bending angles)</a:t>
            </a:r>
          </a:p>
          <a:p>
            <a:pPr lvl="1"/>
            <a:r>
              <a:rPr lang="en-US" dirty="0" smtClean="0">
                <a:solidFill>
                  <a:srgbClr val="558ED5"/>
                </a:solidFill>
              </a:rPr>
              <a:t>Optics</a:t>
            </a:r>
          </a:p>
          <a:p>
            <a:pPr>
              <a:spcBef>
                <a:spcPts val="1848"/>
              </a:spcBef>
            </a:pPr>
            <a:r>
              <a:rPr lang="en-US" dirty="0" smtClean="0"/>
              <a:t>Preliminary values estimated for experimental insertion regions main quads and separation magnets </a:t>
            </a:r>
          </a:p>
          <a:p>
            <a:pPr lvl="1"/>
            <a:r>
              <a:rPr lang="en-US" dirty="0" smtClean="0">
                <a:solidFill>
                  <a:srgbClr val="558ED5"/>
                </a:solidFill>
              </a:rPr>
              <a:t>Up to 10 times the power irradiated by single elements </a:t>
            </a:r>
            <a:r>
              <a:rPr lang="en-US" dirty="0">
                <a:solidFill>
                  <a:srgbClr val="558ED5"/>
                </a:solidFill>
              </a:rPr>
              <a:t>(D1 IR1/5</a:t>
            </a:r>
            <a:r>
              <a:rPr lang="en-US" dirty="0" smtClean="0">
                <a:solidFill>
                  <a:srgbClr val="558ED5"/>
                </a:solidFill>
              </a:rPr>
              <a:t>) </a:t>
            </a:r>
          </a:p>
          <a:p>
            <a:pPr lvl="1"/>
            <a:r>
              <a:rPr lang="en-US" dirty="0">
                <a:solidFill>
                  <a:srgbClr val="558ED5"/>
                </a:solidFill>
              </a:rPr>
              <a:t>U</a:t>
            </a:r>
            <a:r>
              <a:rPr lang="en-US" dirty="0" smtClean="0">
                <a:solidFill>
                  <a:srgbClr val="558ED5"/>
                </a:solidFill>
              </a:rPr>
              <a:t>p to 2 times the </a:t>
            </a:r>
            <a:r>
              <a:rPr lang="en-US" smtClean="0">
                <a:solidFill>
                  <a:srgbClr val="558ED5"/>
                </a:solidFill>
              </a:rPr>
              <a:t>photon </a:t>
            </a:r>
            <a:r>
              <a:rPr lang="en-US" smtClean="0">
                <a:solidFill>
                  <a:srgbClr val="558ED5"/>
                </a:solidFill>
              </a:rPr>
              <a:t>critical energy </a:t>
            </a:r>
            <a:r>
              <a:rPr lang="en-US" dirty="0" smtClean="0">
                <a:solidFill>
                  <a:srgbClr val="558ED5"/>
                </a:solidFill>
              </a:rPr>
              <a:t>=&gt; larger gas desorption and photo-electrons.</a:t>
            </a:r>
          </a:p>
          <a:p>
            <a:pPr>
              <a:spcBef>
                <a:spcPts val="1848"/>
              </a:spcBef>
            </a:pPr>
            <a:r>
              <a:rPr lang="en-US" dirty="0" smtClean="0"/>
              <a:t>Heat load distribution to be evaluated with </a:t>
            </a:r>
            <a:r>
              <a:rPr lang="en-US" dirty="0" err="1" smtClean="0"/>
              <a:t>MonteCarlo</a:t>
            </a:r>
            <a:r>
              <a:rPr lang="en-US" dirty="0" smtClean="0"/>
              <a:t> like code PHOTON.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26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018" y="369156"/>
            <a:ext cx="7133026" cy="2244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580" y="2591077"/>
            <a:ext cx="7556389" cy="377819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8879" y="6364857"/>
            <a:ext cx="77891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Frank Zimmermann LHC </a:t>
            </a:r>
            <a:r>
              <a:rPr lang="en-US" sz="1600" i="1" dirty="0">
                <a:solidFill>
                  <a:srgbClr val="0000FF"/>
                </a:solidFill>
              </a:rPr>
              <a:t>Project Note 237 (http://</a:t>
            </a:r>
            <a:r>
              <a:rPr lang="en-US" sz="1600" i="1" dirty="0" err="1">
                <a:solidFill>
                  <a:srgbClr val="0000FF"/>
                </a:solidFill>
              </a:rPr>
              <a:t>cds.cern.ch</a:t>
            </a:r>
            <a:r>
              <a:rPr lang="en-US" sz="1600" i="1" dirty="0">
                <a:solidFill>
                  <a:srgbClr val="0000FF"/>
                </a:solidFill>
              </a:rPr>
              <a:t>/record/691934?ln=</a:t>
            </a:r>
            <a:r>
              <a:rPr lang="en-US" sz="1600" i="1" dirty="0" smtClean="0">
                <a:solidFill>
                  <a:srgbClr val="0000FF"/>
                </a:solidFill>
              </a:rPr>
              <a:t>en)</a:t>
            </a:r>
            <a:endParaRPr lang="en-US" sz="16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2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18313" y="560591"/>
            <a:ext cx="8969122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200" dirty="0" smtClean="0"/>
              <a:t>Γ</a:t>
            </a:r>
            <a:r>
              <a:rPr lang="en-US" sz="2200" baseline="-25000" dirty="0" smtClean="0"/>
              <a:t>LHC</a:t>
            </a:r>
            <a:r>
              <a:rPr lang="en-US" sz="2200" dirty="0" smtClean="0"/>
              <a:t>(arc)   ≈ 1E17 </a:t>
            </a:r>
            <a:r>
              <a:rPr lang="en-US" sz="2200" dirty="0" err="1" smtClean="0"/>
              <a:t>ph</a:t>
            </a:r>
            <a:r>
              <a:rPr lang="en-US" sz="2200" dirty="0" smtClean="0"/>
              <a:t>/</a:t>
            </a:r>
            <a:r>
              <a:rPr lang="en-US" sz="2200" dirty="0" err="1"/>
              <a:t>ms</a:t>
            </a:r>
            <a:r>
              <a:rPr lang="en-US" sz="2200" dirty="0" smtClean="0"/>
              <a:t>,     &lt;</a:t>
            </a:r>
            <a:r>
              <a:rPr lang="en-US" sz="2200" dirty="0" err="1" smtClean="0"/>
              <a:t>ε</a:t>
            </a:r>
            <a:r>
              <a:rPr lang="en-US" sz="2200" dirty="0" smtClean="0"/>
              <a:t>&gt; </a:t>
            </a:r>
            <a:r>
              <a:rPr lang="en-US" sz="2200" dirty="0"/>
              <a:t>≈ </a:t>
            </a:r>
            <a:r>
              <a:rPr lang="en-US" sz="2200" dirty="0" smtClean="0"/>
              <a:t>13 </a:t>
            </a:r>
            <a:r>
              <a:rPr lang="en-US" sz="2200" dirty="0" err="1" smtClean="0"/>
              <a:t>eV</a:t>
            </a:r>
            <a:endParaRPr lang="en-US" sz="22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&lt;Γ</a:t>
            </a:r>
            <a:r>
              <a:rPr lang="en-US" sz="2200" baseline="-25000" dirty="0" smtClean="0"/>
              <a:t>LHC</a:t>
            </a:r>
            <a:r>
              <a:rPr lang="en-US" sz="2200" dirty="0" smtClean="0"/>
              <a:t>(LSS)&gt; ≈ 3.6E15 </a:t>
            </a:r>
            <a:r>
              <a:rPr lang="en-US" sz="2200" dirty="0" err="1" smtClean="0"/>
              <a:t>ph</a:t>
            </a:r>
            <a:r>
              <a:rPr lang="en-US" sz="2200" dirty="0" smtClean="0"/>
              <a:t>/</a:t>
            </a:r>
            <a:r>
              <a:rPr lang="en-US" sz="2200" dirty="0" err="1" smtClean="0"/>
              <a:t>ms</a:t>
            </a:r>
            <a:r>
              <a:rPr lang="en-US" sz="2200" dirty="0" smtClean="0"/>
              <a:t>, &lt;</a:t>
            </a:r>
            <a:r>
              <a:rPr lang="en-US" sz="2200" dirty="0" err="1" smtClean="0"/>
              <a:t>ε</a:t>
            </a:r>
            <a:r>
              <a:rPr lang="en-US" sz="2200" dirty="0" smtClean="0"/>
              <a:t>&gt; ≈ 5 </a:t>
            </a:r>
            <a:r>
              <a:rPr lang="en-US" sz="2200" dirty="0" err="1" smtClean="0"/>
              <a:t>eV</a:t>
            </a:r>
            <a:r>
              <a:rPr lang="en-US" sz="2200" dirty="0" smtClean="0"/>
              <a:t>, max heat load 0.5W per element</a:t>
            </a:r>
          </a:p>
          <a:p>
            <a:endParaRPr lang="en-US" sz="2400" baseline="-25000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2238140"/>
            <a:ext cx="9144000" cy="4336250"/>
            <a:chOff x="0" y="1936340"/>
            <a:chExt cx="9144000" cy="43362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36340"/>
              <a:ext cx="9144000" cy="433625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19100" y="2116671"/>
              <a:ext cx="489878" cy="280640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dirty="0" smtClean="0"/>
                <a:t>1e18 –</a:t>
              </a:r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1e17 </a:t>
              </a:r>
              <a:r>
                <a:rPr lang="en-US" sz="1100" dirty="0"/>
                <a:t>–</a:t>
              </a:r>
              <a:endParaRPr lang="en-US" sz="1100" dirty="0" smtClean="0"/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endParaRPr lang="en-US" sz="1100" dirty="0" smtClean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1e16 </a:t>
              </a:r>
              <a:r>
                <a:rPr lang="en-US" sz="1100" dirty="0"/>
                <a:t>–</a:t>
              </a:r>
              <a:endParaRPr lang="en-US" sz="1100" dirty="0" smtClean="0"/>
            </a:p>
            <a:p>
              <a:pPr>
                <a:lnSpc>
                  <a:spcPct val="80000"/>
                </a:lnSpc>
              </a:pPr>
              <a:endParaRPr lang="en-US" sz="1100" dirty="0" smtClean="0"/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1e15 </a:t>
              </a:r>
              <a:r>
                <a:rPr lang="en-US" sz="1100" dirty="0"/>
                <a:t>–</a:t>
              </a:r>
            </a:p>
            <a:p>
              <a:pPr>
                <a:lnSpc>
                  <a:spcPct val="80000"/>
                </a:lnSpc>
              </a:pPr>
              <a:endParaRPr lang="en-US" sz="1100" dirty="0" smtClean="0"/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1e14 </a:t>
              </a:r>
              <a:r>
                <a:rPr lang="en-US" sz="1100" dirty="0"/>
                <a:t>–</a:t>
              </a:r>
            </a:p>
            <a:p>
              <a:pPr>
                <a:lnSpc>
                  <a:spcPct val="80000"/>
                </a:lnSpc>
              </a:pPr>
              <a:endParaRPr lang="en-US" sz="1100" dirty="0" smtClean="0"/>
            </a:p>
            <a:p>
              <a:pPr>
                <a:lnSpc>
                  <a:spcPct val="80000"/>
                </a:lnSpc>
              </a:pPr>
              <a:endParaRPr lang="en-US" sz="1100" dirty="0" smtClean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1e13 –</a:t>
              </a:r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endParaRPr lang="en-US" sz="1100" dirty="0"/>
            </a:p>
            <a:p>
              <a:pPr>
                <a:lnSpc>
                  <a:spcPct val="80000"/>
                </a:lnSpc>
              </a:pPr>
              <a:r>
                <a:rPr lang="en-US" sz="1100" dirty="0" smtClean="0"/>
                <a:t>1e12 </a:t>
              </a:r>
              <a:r>
                <a:rPr lang="en-US" sz="1100" dirty="0"/>
                <a:t>–</a:t>
              </a:r>
            </a:p>
            <a:p>
              <a:pPr>
                <a:lnSpc>
                  <a:spcPct val="80000"/>
                </a:lnSpc>
              </a:pPr>
              <a:endParaRPr lang="en-US" sz="11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4141" y="2436235"/>
              <a:ext cx="362416" cy="235705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 –</a:t>
              </a:r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1E-1 </a:t>
              </a:r>
              <a:r>
                <a:rPr lang="en-US" sz="1000" dirty="0"/>
                <a:t>–</a:t>
              </a: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  <a:p>
              <a:pPr algn="r">
                <a:lnSpc>
                  <a:spcPct val="90000"/>
                </a:lnSpc>
              </a:pP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1E-2 </a:t>
              </a:r>
              <a:r>
                <a:rPr lang="en-US" sz="1000" dirty="0"/>
                <a:t>–</a:t>
              </a: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1E-3 </a:t>
              </a:r>
              <a:r>
                <a:rPr lang="en-US" sz="1000" dirty="0"/>
                <a:t>–</a:t>
              </a:r>
            </a:p>
            <a:p>
              <a:pPr algn="r">
                <a:lnSpc>
                  <a:spcPct val="90000"/>
                </a:lnSpc>
              </a:pP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1e-4 </a:t>
              </a:r>
              <a:r>
                <a:rPr lang="en-US" sz="1000" dirty="0"/>
                <a:t>–</a:t>
              </a:r>
            </a:p>
            <a:p>
              <a:pPr algn="r">
                <a:lnSpc>
                  <a:spcPct val="90000"/>
                </a:lnSpc>
              </a:pP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endParaRPr lang="en-US" sz="1000" dirty="0" smtClean="0"/>
            </a:p>
            <a:p>
              <a:pPr algn="r">
                <a:lnSpc>
                  <a:spcPct val="90000"/>
                </a:lnSpc>
              </a:pPr>
              <a:r>
                <a:rPr lang="en-US" sz="1000" dirty="0" smtClean="0"/>
                <a:t>1e-5 –</a:t>
              </a:r>
              <a:endParaRPr lang="en-US" sz="1000" dirty="0"/>
            </a:p>
            <a:p>
              <a:pPr algn="r">
                <a:lnSpc>
                  <a:spcPct val="90000"/>
                </a:lnSpc>
              </a:pPr>
              <a:endParaRPr lang="en-US" sz="10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064486" y="4673415"/>
              <a:ext cx="3166564" cy="24622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-200                -100                   0                  100                  200</a:t>
              </a:r>
              <a:endParaRPr lang="en-US" sz="1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56335" y="4676859"/>
              <a:ext cx="3166564" cy="24622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-200                -100                   0                  100                  200</a:t>
              </a:r>
              <a:endParaRPr lang="en-US" sz="1000" dirty="0"/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82218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From LHC Project Report 675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94482" y="6550223"/>
            <a:ext cx="471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4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877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ayout_ir5_herv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0" r="-1970"/>
          <a:stretch/>
        </p:blipFill>
        <p:spPr bwMode="auto">
          <a:xfrm>
            <a:off x="198847" y="1740748"/>
            <a:ext cx="9144000" cy="1108075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4864" y="3093413"/>
            <a:ext cx="9089136" cy="32568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smtClean="0">
                <a:sym typeface="Wingdings"/>
              </a:rPr>
              <a:t>Scenarios with beam current up to almost double        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x 2 intensity</a:t>
            </a:r>
            <a:r>
              <a:rPr lang="en-US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     </a:t>
            </a:r>
            <a:endParaRPr lang="en-US" sz="2000" dirty="0" smtClean="0"/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Shorter D1 and D2, closer together </a:t>
            </a:r>
            <a:r>
              <a:rPr lang="en-US" sz="2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ym typeface="Wingdings"/>
              </a:rPr>
              <a:t> shorter bending radius </a:t>
            </a:r>
            <a:r>
              <a:rPr lang="en-US" sz="2000" dirty="0" smtClean="0">
                <a:sym typeface="Wingdings"/>
              </a:rPr>
              <a:t>= </a:t>
            </a:r>
            <a:br>
              <a:rPr lang="en-US" sz="2000" dirty="0" smtClean="0">
                <a:sym typeface="Wingdings"/>
              </a:rPr>
            </a:b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x 4.3 (D1) and x 1.6(D2)  </a:t>
            </a:r>
            <a:r>
              <a:rPr lang="en-US" sz="2000" dirty="0" smtClean="0">
                <a:sym typeface="Wingdings"/>
              </a:rPr>
              <a:t>factor both on </a:t>
            </a:r>
            <a:r>
              <a:rPr lang="en-US" sz="2000" dirty="0">
                <a:sym typeface="Wingdings"/>
              </a:rPr>
              <a:t>photon flux and </a:t>
            </a:r>
            <a:r>
              <a:rPr lang="en-US" sz="2000" dirty="0" smtClean="0">
                <a:sym typeface="Wingdings"/>
              </a:rPr>
              <a:t>and critical </a:t>
            </a:r>
            <a:r>
              <a:rPr lang="en-US" sz="2000" dirty="0">
                <a:sym typeface="Wingdings"/>
              </a:rPr>
              <a:t>energy </a:t>
            </a:r>
            <a:br>
              <a:rPr lang="en-US" sz="2000" dirty="0">
                <a:sym typeface="Wingdings"/>
              </a:rPr>
            </a:br>
            <a:endParaRPr lang="en-US" sz="2000" dirty="0" smtClean="0">
              <a:sym typeface="Wingdings"/>
            </a:endParaRPr>
          </a:p>
          <a:p>
            <a:pPr lvl="1"/>
            <a:r>
              <a:rPr lang="en-US" sz="2000" dirty="0" smtClean="0"/>
              <a:t>Larger aperture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smaller Q gradients                                       </a:t>
            </a:r>
            <a:r>
              <a:rPr lang="en-US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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Crab cavities</a:t>
            </a:r>
            <a:endParaRPr lang="en-US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FF0000"/>
                </a:solidFill>
                <a:sym typeface="Wingdings"/>
              </a:rPr>
              <a:t>What changes from LHC to HL-LHC (LSS1 and LSS5)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3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87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Synchrotron Radiation basics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6008"/>
            <a:ext cx="8229600" cy="5010155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Power emitted per unit length</a:t>
            </a:r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Or per proton per unit length</a:t>
            </a:r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r>
              <a:rPr lang="en-US" sz="2600" dirty="0" smtClean="0">
                <a:solidFill>
                  <a:srgbClr val="FF6600"/>
                </a:solidFill>
              </a:rPr>
              <a:t>Photon </a:t>
            </a:r>
            <a:r>
              <a:rPr lang="en-US" sz="2600" dirty="0" smtClean="0">
                <a:solidFill>
                  <a:srgbClr val="FF6600"/>
                </a:solidFill>
              </a:rPr>
              <a:t>critical energy    and     average energy</a:t>
            </a:r>
            <a:endParaRPr lang="en-US" sz="2600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n-US" sz="26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764118"/>
              </p:ext>
            </p:extLst>
          </p:nvPr>
        </p:nvGraphicFramePr>
        <p:xfrm>
          <a:off x="2466366" y="1774664"/>
          <a:ext cx="8844568" cy="95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" name="Document" r:id="rId3" imgW="5270500" imgH="571500" progId="Word.Document.12">
                  <p:embed/>
                </p:oleObj>
              </mc:Choice>
              <mc:Fallback>
                <p:oleObj name="Document" r:id="rId3" imgW="5270500" imgH="571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66366" y="1774664"/>
                        <a:ext cx="8844568" cy="958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5249" y="3559658"/>
            <a:ext cx="3143149" cy="833800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828879" y="4360968"/>
            <a:ext cx="77891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Frank Zimmermann LHC </a:t>
            </a:r>
            <a:r>
              <a:rPr lang="en-US" sz="1600" i="1" dirty="0">
                <a:solidFill>
                  <a:srgbClr val="0000FF"/>
                </a:solidFill>
              </a:rPr>
              <a:t>Project Note 237 (http://</a:t>
            </a:r>
            <a:r>
              <a:rPr lang="en-US" sz="1600" i="1" dirty="0" err="1">
                <a:solidFill>
                  <a:srgbClr val="0000FF"/>
                </a:solidFill>
              </a:rPr>
              <a:t>cds.cern.ch</a:t>
            </a:r>
            <a:r>
              <a:rPr lang="en-US" sz="1600" i="1" dirty="0">
                <a:solidFill>
                  <a:srgbClr val="0000FF"/>
                </a:solidFill>
              </a:rPr>
              <a:t>/record/691934?ln=</a:t>
            </a:r>
            <a:r>
              <a:rPr lang="en-US" sz="1600" i="1" dirty="0" smtClean="0">
                <a:solidFill>
                  <a:srgbClr val="0000FF"/>
                </a:solidFill>
              </a:rPr>
              <a:t>en)</a:t>
            </a:r>
            <a:endParaRPr lang="en-US" sz="1600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564560"/>
              </p:ext>
            </p:extLst>
          </p:nvPr>
        </p:nvGraphicFramePr>
        <p:xfrm>
          <a:off x="1589235" y="5519321"/>
          <a:ext cx="9901238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Document" r:id="rId6" imgW="5270500" imgH="393700" progId="Word.Document.12">
                  <p:embed/>
                </p:oleObj>
              </mc:Choice>
              <mc:Fallback>
                <p:oleObj name="Document" r:id="rId6" imgW="5270500" imgH="393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9235" y="5519321"/>
                        <a:ext cx="9901238" cy="73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8811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1128712"/>
            <a:ext cx="8823325" cy="549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rgbClr val="FF6600"/>
                </a:solidFill>
              </a:rPr>
              <a:t>Dipoles (for separation dipoles geometrical factors)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pPr marL="0" indent="0">
              <a:buFont typeface="Arial"/>
              <a:buNone/>
            </a:pPr>
            <a:r>
              <a:rPr lang="en-US" sz="2600" dirty="0" smtClean="0"/>
              <a:t>								</a:t>
            </a:r>
          </a:p>
          <a:p>
            <a:r>
              <a:rPr lang="en-US" sz="2600" dirty="0" smtClean="0">
                <a:solidFill>
                  <a:srgbClr val="FF6600"/>
                </a:solidFill>
              </a:rPr>
              <a:t>Quadrupoles (assuming point-like beam distribution)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pPr lvl="1"/>
            <a:r>
              <a:rPr lang="en-US" sz="2600" dirty="0" smtClean="0"/>
              <a:t>K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[m</a:t>
            </a:r>
            <a:r>
              <a:rPr lang="en-US" sz="2600" baseline="30000" dirty="0" smtClean="0"/>
              <a:t>-2</a:t>
            </a:r>
            <a:r>
              <a:rPr lang="en-US" sz="2600" dirty="0" smtClean="0"/>
              <a:t>] </a:t>
            </a:r>
            <a:r>
              <a:rPr lang="en-US" sz="2600" dirty="0" err="1"/>
              <a:t>q</a:t>
            </a:r>
            <a:r>
              <a:rPr lang="en-US" sz="2600" dirty="0" err="1" smtClean="0"/>
              <a:t>uadrupole</a:t>
            </a:r>
            <a:r>
              <a:rPr lang="en-US" sz="2600" dirty="0" smtClean="0"/>
              <a:t> magnetic gradient </a:t>
            </a:r>
          </a:p>
          <a:p>
            <a:pPr lvl="1"/>
            <a:r>
              <a:rPr lang="en-US" sz="2600" dirty="0" smtClean="0"/>
              <a:t>x, y [m]</a:t>
            </a:r>
            <a:endParaRPr lang="en-US" sz="2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81514"/>
            <a:ext cx="3276600" cy="16712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62400" y="26156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558ED5"/>
                </a:solidFill>
              </a:rPr>
              <a:t>For D1 and D2 one can use the bending necessary to go </a:t>
            </a:r>
            <a:r>
              <a:rPr lang="en-US" dirty="0" smtClean="0">
                <a:solidFill>
                  <a:srgbClr val="558ED5"/>
                </a:solidFill>
              </a:rPr>
              <a:t>from 194 to 0mm separation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6326269" y="5488685"/>
            <a:ext cx="228600" cy="91440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8325" y="5528011"/>
            <a:ext cx="16224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58ED5"/>
                </a:solidFill>
              </a:rPr>
              <a:t>from </a:t>
            </a:r>
            <a:r>
              <a:rPr lang="en-US" dirty="0" err="1">
                <a:solidFill>
                  <a:srgbClr val="558ED5"/>
                </a:solidFill>
              </a:rPr>
              <a:t>twiss</a:t>
            </a:r>
            <a:r>
              <a:rPr lang="en-US" dirty="0">
                <a:solidFill>
                  <a:srgbClr val="558ED5"/>
                </a:solidFill>
              </a:rPr>
              <a:t> file provided </a:t>
            </a:r>
            <a:r>
              <a:rPr lang="en-US" dirty="0" smtClean="0">
                <a:solidFill>
                  <a:srgbClr val="558ED5"/>
                </a:solidFill>
              </a:rPr>
              <a:t>by </a:t>
            </a:r>
            <a:r>
              <a:rPr lang="en-US" dirty="0" err="1" smtClean="0">
                <a:solidFill>
                  <a:srgbClr val="558ED5"/>
                </a:solidFill>
              </a:rPr>
              <a:t>RdM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Bending radius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79721"/>
              </p:ext>
            </p:extLst>
          </p:nvPr>
        </p:nvGraphicFramePr>
        <p:xfrm>
          <a:off x="4110208" y="1847280"/>
          <a:ext cx="1369536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" name="Document" r:id="rId4" imgW="5270500" imgH="292100" progId="Word.Document.12">
                  <p:embed/>
                </p:oleObj>
              </mc:Choice>
              <mc:Fallback>
                <p:oleObj name="Document" r:id="rId4" imgW="5270500" imgH="292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0208" y="1847280"/>
                        <a:ext cx="13695363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242450"/>
              </p:ext>
            </p:extLst>
          </p:nvPr>
        </p:nvGraphicFramePr>
        <p:xfrm>
          <a:off x="1077841" y="4044135"/>
          <a:ext cx="13542963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" name="Document" r:id="rId6" imgW="5270500" imgH="431800" progId="Word.Document.12">
                  <p:embed/>
                </p:oleObj>
              </mc:Choice>
              <mc:Fallback>
                <p:oleObj name="Document" r:id="rId6" imgW="5270500" imgH="4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77841" y="4044135"/>
                        <a:ext cx="13542963" cy="1108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6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47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Calculation parameters IR1&amp;5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69989246"/>
              </p:ext>
            </p:extLst>
          </p:nvPr>
        </p:nvGraphicFramePr>
        <p:xfrm>
          <a:off x="781756" y="1107387"/>
          <a:ext cx="7608966" cy="395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800"/>
                <a:gridCol w="1272654"/>
                <a:gridCol w="2161684"/>
                <a:gridCol w="1463758"/>
                <a:gridCol w="215207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HL-LHC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LHC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Magnetic length (m)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Magnetic grad (1/m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Magnetic length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Magnetic grad (1/m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300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4.2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+/-5.5E-03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</a:t>
                      </a:r>
                      <a:r>
                        <a:rPr lang="en-US" sz="1400" dirty="0" smtClean="0"/>
                        <a:t>/-8.7E</a:t>
                      </a:r>
                      <a:r>
                        <a:rPr lang="en-US" sz="1400" dirty="0" smtClean="0"/>
                        <a:t>-03</a:t>
                      </a:r>
                      <a:r>
                        <a:rPr lang="en-US" sz="1400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7.15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-/+5.5E-03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5.5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-/</a:t>
                      </a:r>
                      <a:r>
                        <a:rPr lang="en-US" sz="1400" dirty="0" smtClean="0"/>
                        <a:t>+8.7E</a:t>
                      </a:r>
                      <a:r>
                        <a:rPr lang="en-US" sz="1400" dirty="0" smtClean="0"/>
                        <a:t>-03 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 x  4.2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+/-5.5E-03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+/</a:t>
                      </a:r>
                      <a:r>
                        <a:rPr lang="en-US" sz="1400" dirty="0" smtClean="0"/>
                        <a:t>-8.7E</a:t>
                      </a:r>
                      <a:r>
                        <a:rPr lang="en-US" sz="1400" dirty="0" smtClean="0"/>
                        <a:t>-03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315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6.27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194mm beam </a:t>
                      </a:r>
                      <a:r>
                        <a:rPr lang="en-US" sz="1400" dirty="0" err="1" smtClean="0"/>
                        <a:t>sep.</a:t>
                      </a:r>
                      <a:r>
                        <a:rPr lang="en-US" sz="1400" dirty="0" smtClean="0"/>
                        <a:t> and </a:t>
                      </a:r>
                      <a:r>
                        <a:rPr lang="en-US" sz="1400" dirty="0" smtClean="0"/>
                        <a:t>66.941m </a:t>
                      </a:r>
                      <a:r>
                        <a:rPr lang="en-US" sz="1400" dirty="0" smtClean="0"/>
                        <a:t>distance D1-D2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194mm beam </a:t>
                      </a:r>
                      <a:r>
                        <a:rPr lang="en-US" sz="1400" dirty="0" err="1" smtClean="0"/>
                        <a:t>sep.</a:t>
                      </a:r>
                      <a:r>
                        <a:rPr lang="en-US" sz="1400" dirty="0" smtClean="0"/>
                        <a:t> and </a:t>
                      </a:r>
                      <a:r>
                        <a:rPr lang="en-US" sz="1400" dirty="0" smtClean="0"/>
                        <a:t>85.913m </a:t>
                      </a:r>
                      <a:r>
                        <a:rPr lang="en-US" sz="1400" dirty="0" smtClean="0"/>
                        <a:t>distance D1-D2</a:t>
                      </a:r>
                    </a:p>
                  </a:txBody>
                  <a:tcPr/>
                </a:tc>
              </a:tr>
              <a:tr h="35754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7.78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9.45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3.83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(different at different location*)</a:t>
                      </a:r>
                      <a:endParaRPr lang="en-US" sz="14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*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*</a:t>
                      </a:r>
                      <a:endParaRPr lang="en-US" sz="14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*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*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*</a:t>
                      </a:r>
                      <a:endParaRPr 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82546"/>
              </p:ext>
            </p:extLst>
          </p:nvPr>
        </p:nvGraphicFramePr>
        <p:xfrm>
          <a:off x="495688" y="5202539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366"/>
                <a:gridCol w="1790195"/>
                <a:gridCol w="2049305"/>
                <a:gridCol w="287373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HL-LHC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LHC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Beam current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2.22E11 ppb x 2748 bunches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1.15E11 ppb x 2808 bunches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X angle (µrad)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Nom 590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Flat</a:t>
                      </a:r>
                      <a:r>
                        <a:rPr lang="en-US" sz="1400" b="0" baseline="0" dirty="0" smtClean="0"/>
                        <a:t> 550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370</a:t>
                      </a:r>
                      <a:endParaRPr lang="en-US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4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2008" y="6311"/>
            <a:ext cx="9380337" cy="109388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Synchrotron radiation power [W] in IR1/5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C0504D"/>
                </a:solidFill>
              </a:rPr>
              <a:t>HL V1.2 </a:t>
            </a:r>
            <a:r>
              <a:rPr lang="en-US" sz="2400" dirty="0">
                <a:solidFill>
                  <a:schemeClr val="accent2"/>
                </a:solidFill>
              </a:rPr>
              <a:t>round, </a:t>
            </a:r>
            <a:r>
              <a:rPr lang="en-US" sz="2400" dirty="0" smtClean="0">
                <a:solidFill>
                  <a:schemeClr val="accent2"/>
                </a:solidFill>
              </a:rPr>
              <a:t>β*=15cm coll. </a:t>
            </a:r>
            <a:r>
              <a:rPr lang="en-US" sz="2000" dirty="0" err="1" smtClean="0"/>
              <a:t>vs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LHC round, </a:t>
            </a:r>
            <a:r>
              <a:rPr lang="en-US" sz="2400" dirty="0">
                <a:solidFill>
                  <a:schemeClr val="accent1"/>
                </a:solidFill>
              </a:rPr>
              <a:t>β*</a:t>
            </a:r>
            <a:r>
              <a:rPr lang="en-US" sz="2400" dirty="0" smtClean="0">
                <a:solidFill>
                  <a:schemeClr val="accent1"/>
                </a:solidFill>
              </a:rPr>
              <a:t>=40cm coll. (2016)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34661"/>
              </p:ext>
            </p:extLst>
          </p:nvPr>
        </p:nvGraphicFramePr>
        <p:xfrm>
          <a:off x="360332" y="1533722"/>
          <a:ext cx="8508760" cy="3870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217"/>
                <a:gridCol w="1443301"/>
                <a:gridCol w="1714871"/>
                <a:gridCol w="1171731"/>
                <a:gridCol w="1203880"/>
                <a:gridCol w="1203880"/>
                <a:gridCol w="1203880"/>
              </a:tblGrid>
              <a:tr h="631297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Photon </a:t>
                      </a:r>
                      <a:r>
                        <a:rPr lang="en-US" sz="1600" dirty="0" smtClean="0"/>
                        <a:t>critical energy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Photon </a:t>
                      </a:r>
                      <a:r>
                        <a:rPr lang="en-US" sz="1600" dirty="0" smtClean="0"/>
                        <a:t>critical energy</a:t>
                      </a:r>
                      <a:endParaRPr lang="en-US" sz="1600" dirty="0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1.92E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(4.3)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2.58E-01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(4.6)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5-6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4.43E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5.60E-02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6-7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2.69E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(2.7)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8.36E-01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(2.7)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7-8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9.91E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3.13E-01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8-9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8.61E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(6.6)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4.26E-01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(5.3)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1.30E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8.11E-02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4-6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(10.3)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(10.3)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28.4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1.06E-01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1.06E-01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14.7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(3.7)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(3.7)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22.9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2.36E-01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2.36E-01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6.7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22189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arc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effectLst/>
                          <a:latin typeface="Verdana"/>
                        </a:rPr>
                        <a:t>4.14E-</a:t>
                      </a: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01 (W/m) </a:t>
                      </a:r>
                      <a:r>
                        <a:rPr lang="en-US" sz="12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(1.87)</a:t>
                      </a:r>
                      <a:endParaRPr lang="en-US" sz="1200" b="0" i="0" u="none" strike="noStrike" dirty="0" smtClean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43.8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43.8 </a:t>
                      </a:r>
                      <a:r>
                        <a:rPr lang="en-US" sz="1200" b="0" i="0" u="none" strike="noStrike" dirty="0" err="1" smtClean="0">
                          <a:effectLst/>
                          <a:latin typeface="Verdana"/>
                        </a:rPr>
                        <a:t>eV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60332" y="5491499"/>
            <a:ext cx="87836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SR estimated as </a:t>
            </a:r>
            <a:r>
              <a:rPr lang="en-US" sz="1600" u="sng" dirty="0" smtClean="0"/>
              <a:t>irradiated</a:t>
            </a:r>
            <a:r>
              <a:rPr lang="en-US" sz="1600" dirty="0" smtClean="0"/>
              <a:t> by each </a:t>
            </a:r>
            <a:r>
              <a:rPr lang="en-US" sz="1600" dirty="0"/>
              <a:t>element per beam </a:t>
            </a:r>
            <a:r>
              <a:rPr lang="en-US" sz="1600" dirty="0" smtClean="0"/>
              <a:t>–&gt;  PHOTON code to estimate heat load distribution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Quadrupole</a:t>
            </a:r>
            <a:r>
              <a:rPr lang="en-US" sz="1600" dirty="0"/>
              <a:t> </a:t>
            </a:r>
            <a:r>
              <a:rPr lang="en-US" sz="1600" dirty="0" smtClean="0"/>
              <a:t>SR estimated assuming point like beam, dipole equivalent.  </a:t>
            </a:r>
            <a:br>
              <a:rPr lang="en-US" sz="1600" dirty="0" smtClean="0"/>
            </a:br>
            <a:r>
              <a:rPr lang="en-US" sz="1600" dirty="0" smtClean="0"/>
              <a:t>Q1-Q2-Q3 in 16 slices, Q4-Q5-Q6 in 4 slices.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2949" y="1155875"/>
            <a:ext cx="3697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SR power [W] per element per beam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660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0692" y="77374"/>
            <a:ext cx="9184691" cy="109388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Synchrotron radiation power [W] in IR1/5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b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HL V1.2 </a:t>
            </a:r>
            <a:r>
              <a:rPr lang="en-US" sz="2400" dirty="0">
                <a:solidFill>
                  <a:schemeClr val="accent2"/>
                </a:solidFill>
              </a:rPr>
              <a:t>round, </a:t>
            </a:r>
            <a:r>
              <a:rPr lang="en-US" sz="2400" dirty="0" smtClean="0">
                <a:solidFill>
                  <a:schemeClr val="accent2"/>
                </a:solidFill>
              </a:rPr>
              <a:t>β*=15cm collision </a:t>
            </a:r>
            <a:r>
              <a:rPr lang="en-US" sz="2400" dirty="0" smtClean="0">
                <a:solidFill>
                  <a:schemeClr val="accent4"/>
                </a:solidFill>
              </a:rPr>
              <a:t>+ flat collision </a:t>
            </a:r>
            <a:endParaRPr lang="en-US" sz="2400" dirty="0">
              <a:solidFill>
                <a:schemeClr val="accent4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824967"/>
              </p:ext>
            </p:extLst>
          </p:nvPr>
        </p:nvGraphicFramePr>
        <p:xfrm>
          <a:off x="705605" y="1875754"/>
          <a:ext cx="7710341" cy="306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2589"/>
                <a:gridCol w="1673500"/>
                <a:gridCol w="1673500"/>
                <a:gridCol w="1795376"/>
                <a:gridCol w="1795376"/>
              </a:tblGrid>
              <a:tr h="631297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1.92E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2.58E-01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1.67E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2.24E-01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2.69E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8.36E-01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2.34E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7.76E-01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8.61E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4.26E-01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7.48E-01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3.70E-01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1.09E+00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1.09E+00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8.78E-01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solidFill>
                      <a:srgbClr val="E6E0EC"/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6E0EC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4871" y="5306207"/>
            <a:ext cx="87721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SR estimated as </a:t>
            </a:r>
            <a:r>
              <a:rPr lang="en-US" sz="1600" u="sng" dirty="0"/>
              <a:t>irradiated</a:t>
            </a:r>
            <a:r>
              <a:rPr lang="en-US" sz="1600" dirty="0"/>
              <a:t> by each </a:t>
            </a:r>
            <a:r>
              <a:rPr lang="en-US" sz="1600" dirty="0" smtClean="0"/>
              <a:t>element</a:t>
            </a:r>
            <a:r>
              <a:rPr lang="en-US" sz="1600" dirty="0"/>
              <a:t> per </a:t>
            </a:r>
            <a:r>
              <a:rPr lang="en-US" sz="1600" dirty="0" smtClean="0"/>
              <a:t>beam –</a:t>
            </a:r>
            <a:r>
              <a:rPr lang="en-US" sz="1600" dirty="0" smtClean="0"/>
              <a:t>&gt;  PHOTON code to estimate heat load distribution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Quadrupole</a:t>
            </a:r>
            <a:r>
              <a:rPr lang="en-US" sz="1600" dirty="0"/>
              <a:t> </a:t>
            </a:r>
            <a:r>
              <a:rPr lang="en-US" sz="1600" dirty="0" smtClean="0"/>
              <a:t>SR estimated assuming point like beam, dipole equivalent.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2949" y="1506422"/>
            <a:ext cx="3697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SR power [W] per element per beam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502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58245"/>
            <a:ext cx="8229600" cy="1143000"/>
          </a:xfrm>
        </p:spPr>
        <p:txBody>
          <a:bodyPr/>
          <a:lstStyle/>
          <a:p>
            <a:r>
              <a:rPr lang="en-US" dirty="0" smtClean="0"/>
              <a:t>Aperture and knobs effects V1.2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72161"/>
              </p:ext>
            </p:extLst>
          </p:nvPr>
        </p:nvGraphicFramePr>
        <p:xfrm>
          <a:off x="1002639" y="1010834"/>
          <a:ext cx="6801212" cy="4225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29"/>
                <a:gridCol w="750507"/>
                <a:gridCol w="848487"/>
                <a:gridCol w="744537"/>
                <a:gridCol w="458788"/>
                <a:gridCol w="675704"/>
                <a:gridCol w="762826"/>
                <a:gridCol w="829501"/>
                <a:gridCol w="67733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008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60, 60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99, 99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119, 119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85,  85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84,  84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84,  84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70.8,70.8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4.0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70.8,70.8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82793" y="5342469"/>
            <a:ext cx="8149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Either Beam screen or beam pipe;</a:t>
            </a:r>
          </a:p>
          <a:p>
            <a:r>
              <a:rPr lang="en-US" baseline="30000" dirty="0" smtClean="0"/>
              <a:t>2 </a:t>
            </a:r>
            <a:r>
              <a:rPr lang="en-US" dirty="0" smtClean="0"/>
              <a:t>Mechanical tolerances already removed. </a:t>
            </a:r>
            <a:r>
              <a:rPr lang="en-US" dirty="0" err="1" smtClean="0"/>
              <a:t>Rectellipse</a:t>
            </a:r>
            <a:r>
              <a:rPr lang="en-US" dirty="0" smtClean="0"/>
              <a:t> types are exchanges the H,V orientation depending on the polarity.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35414" y="6385527"/>
            <a:ext cx="586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2"/>
                </a:solidFill>
              </a:rPr>
              <a:t>R. </a:t>
            </a:r>
            <a:r>
              <a:rPr lang="en-US" i="1" dirty="0">
                <a:solidFill>
                  <a:schemeClr val="accent2"/>
                </a:solidFill>
              </a:rPr>
              <a:t>d</a:t>
            </a:r>
            <a:r>
              <a:rPr lang="en-US" i="1" dirty="0" smtClean="0">
                <a:solidFill>
                  <a:schemeClr val="accent2"/>
                </a:solidFill>
              </a:rPr>
              <a:t>e Maria BE-ABP-HSS 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>
                <a:solidFill>
                  <a:schemeClr val="accent2"/>
                </a:solidFill>
              </a:rPr>
              <a:t>ColUSM</a:t>
            </a:r>
            <a:r>
              <a:rPr lang="en-US" dirty="0">
                <a:solidFill>
                  <a:schemeClr val="accent2"/>
                </a:solidFill>
              </a:rPr>
              <a:t> #67, 05/02/16)</a:t>
            </a:r>
          </a:p>
          <a:p>
            <a:pPr algn="ctr"/>
            <a:endParaRPr lang="en-US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78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0692" y="77374"/>
            <a:ext cx="9184691" cy="109388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Synchrotron radiation power [W] in IR1/5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b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HL V1.2 </a:t>
            </a:r>
            <a:r>
              <a:rPr lang="en-US" sz="2400" dirty="0">
                <a:solidFill>
                  <a:schemeClr val="accent2"/>
                </a:solidFill>
              </a:rPr>
              <a:t>round, </a:t>
            </a:r>
            <a:r>
              <a:rPr lang="en-US" sz="2400" dirty="0" smtClean="0">
                <a:solidFill>
                  <a:schemeClr val="accent2"/>
                </a:solidFill>
              </a:rPr>
              <a:t>β*=15cm collision </a:t>
            </a:r>
            <a:r>
              <a:rPr lang="en-US" sz="2400" dirty="0" smtClean="0">
                <a:solidFill>
                  <a:srgbClr val="008000"/>
                </a:solidFill>
              </a:rPr>
              <a:t>+ same with offset knobs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227080"/>
              </p:ext>
            </p:extLst>
          </p:nvPr>
        </p:nvGraphicFramePr>
        <p:xfrm>
          <a:off x="705605" y="1669974"/>
          <a:ext cx="7710341" cy="3740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2589"/>
                <a:gridCol w="1673500"/>
                <a:gridCol w="1673500"/>
                <a:gridCol w="897688"/>
                <a:gridCol w="897688"/>
                <a:gridCol w="897688"/>
                <a:gridCol w="897688"/>
              </a:tblGrid>
              <a:tr h="631297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 &amp; R5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R1 &amp; L5 B2</a:t>
                      </a:r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R1 &amp; L5 B1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L1 &amp; R5 B2</a:t>
                      </a:r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1.92E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2.58E-01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1.94E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2.60E-01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2.69E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8.36E-01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2.87E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8.54E-01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8.61E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4.26E-01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9.08E-01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4.61E-02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+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1.09E+00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1.09E+00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8.78E-01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8.78E-01 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219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lnB w="127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L1 &amp; L5</a:t>
                      </a:r>
                    </a:p>
                  </a:txBody>
                  <a:tcPr marT="0" marB="0">
                    <a:lnB w="12700" cmpd="sng">
                      <a:noFill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R1 &amp; R5</a:t>
                      </a:r>
                    </a:p>
                  </a:txBody>
                  <a:tcPr marT="0" marB="0">
                    <a:lnB w="12700" cmpd="sng">
                      <a:noFill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B1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B2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B1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B2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rgbClr val="008000"/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6.06E-04*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6.51E-04*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6.69E-04*</a:t>
                      </a: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7.74E-04*</a:t>
                      </a: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3.38E-04*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5.85E-04*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5.85E-04*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C3D69B"/>
                    </a:solidFill>
                  </a:tcPr>
                </a:tc>
              </a:tr>
              <a:tr h="25719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Q6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Verdana"/>
                          <a:cs typeface="Verdana"/>
                        </a:rPr>
                        <a:t>0</a:t>
                      </a:r>
                      <a:endParaRPr lang="en-US"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1.31E-04*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1.4E-04*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2.24E-04*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en-US" sz="1200" b="0" i="0" u="none" strike="noStrike" dirty="0" smtClean="0">
                          <a:effectLst/>
                          <a:latin typeface="Verdana"/>
                        </a:rPr>
                        <a:t>1.76E-04*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4871" y="5620463"/>
            <a:ext cx="8772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>
                <a:solidFill>
                  <a:srgbClr val="00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F   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ea typeface="Zapf Dingbats"/>
                <a:cs typeface="Calibri"/>
                <a:sym typeface="Zapf Dingbats"/>
              </a:rPr>
              <a:t>30 to 60% more with operational offset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Lucida Grande"/>
              <a:buChar char="*"/>
            </a:pPr>
            <a:r>
              <a:rPr lang="en-US" sz="1600" dirty="0" smtClean="0"/>
              <a:t>~zero w/o operational offset</a:t>
            </a:r>
          </a:p>
          <a:p>
            <a:pPr marL="285750" indent="-285750">
              <a:buFont typeface="Lucida Grande"/>
              <a:buChar char="*"/>
            </a:pP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294482" y="6550223"/>
            <a:ext cx="4714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504D"/>
                </a:solidFill>
              </a:rPr>
              <a:t>A. Rossi BE-ABP-HSS meeting 20/04/16</a:t>
            </a:r>
            <a:endParaRPr lang="en-US" sz="1200" i="1" dirty="0">
              <a:solidFill>
                <a:srgbClr val="C050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2949" y="1257636"/>
            <a:ext cx="3697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SR power [W] per element per beam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526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22807</TotalTime>
  <Words>1664</Words>
  <Application>Microsoft Macintosh PowerPoint</Application>
  <PresentationFormat>On-screen Show (4:3)</PresentationFormat>
  <Paragraphs>544</Paragraphs>
  <Slides>14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Document</vt:lpstr>
      <vt:lpstr>Microsoft Word Document</vt:lpstr>
      <vt:lpstr>Estimates of heat load from synchrotron radiation for HL-LHC</vt:lpstr>
      <vt:lpstr>What changes from LHC to HL-LHC (LSS1 and LSS5)</vt:lpstr>
      <vt:lpstr>Synchrotron Radiation basics</vt:lpstr>
      <vt:lpstr>Bending radius</vt:lpstr>
      <vt:lpstr>Calculation parameters IR1&amp;5</vt:lpstr>
      <vt:lpstr>Synchrotron radiation power [W] in IR1/5:  HL V1.2 round, β*=15cm coll. vs LHC round, β*=40cm coll. (2016)  </vt:lpstr>
      <vt:lpstr>Synchrotron radiation power [W] in IR1/5:  HL V1.2 round, β*=15cm collision + flat collision </vt:lpstr>
      <vt:lpstr>Aperture and knobs effects V1.2</vt:lpstr>
      <vt:lpstr>Synchrotron radiation power [W] in IR1/5:  HL V1.2 round, β*=15cm collision + same with offset knobs </vt:lpstr>
      <vt:lpstr>Calculation parameters IR2&amp;8</vt:lpstr>
      <vt:lpstr>Synchrotron radiation power [W] in HL-LHC IR2/8:  Nominal optics V1.2 round, β*=15cm collision and flat collision</vt:lpstr>
      <vt:lpstr>Summary</vt:lpstr>
      <vt:lpstr>PowerPoint Presentation</vt:lpstr>
      <vt:lpstr>From LHC Project Report 675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Adriana Rossi</cp:lastModifiedBy>
  <cp:revision>208</cp:revision>
  <dcterms:created xsi:type="dcterms:W3CDTF">2015-01-20T17:09:59Z</dcterms:created>
  <dcterms:modified xsi:type="dcterms:W3CDTF">2016-04-21T13:44:27Z</dcterms:modified>
</cp:coreProperties>
</file>