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7" r:id="rId3"/>
    <p:sldId id="268" r:id="rId4"/>
    <p:sldId id="269" r:id="rId5"/>
    <p:sldId id="280" r:id="rId6"/>
    <p:sldId id="270" r:id="rId7"/>
    <p:sldId id="272" r:id="rId8"/>
    <p:sldId id="273" r:id="rId9"/>
    <p:sldId id="282" r:id="rId10"/>
    <p:sldId id="274" r:id="rId11"/>
    <p:sldId id="281" r:id="rId12"/>
    <p:sldId id="275" r:id="rId13"/>
    <p:sldId id="277" r:id="rId14"/>
    <p:sldId id="278" r:id="rId15"/>
    <p:sldId id="283" r:id="rId16"/>
    <p:sldId id="279" r:id="rId17"/>
  </p:sldIdLst>
  <p:sldSz cx="9144000" cy="6858000" type="screen4x3"/>
  <p:notesSz cx="6731000" cy="9855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CCFFCC"/>
    <a:srgbClr val="17375E"/>
    <a:srgbClr val="C0C0C0"/>
    <a:srgbClr val="990099"/>
    <a:srgbClr val="003F7E"/>
    <a:srgbClr val="00366C"/>
    <a:srgbClr val="004182"/>
    <a:srgbClr val="3366FF"/>
    <a:srgbClr val="FF1D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344" autoAdjust="0"/>
    <p:restoredTop sz="94973" autoAdjust="0"/>
  </p:normalViewPr>
  <p:slideViewPr>
    <p:cSldViewPr>
      <p:cViewPr>
        <p:scale>
          <a:sx n="100" d="100"/>
          <a:sy n="100" d="100"/>
        </p:scale>
        <p:origin x="-38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7" d="100"/>
          <a:sy n="77" d="100"/>
        </p:scale>
        <p:origin x="-2208" y="-90"/>
      </p:cViewPr>
      <p:guideLst>
        <p:guide orient="horz" pos="3104"/>
        <p:guide pos="2120"/>
      </p:guideLst>
    </p:cSldViewPr>
  </p:notes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3175" y="0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DE4C2C9-374F-47A4-897E-E5DB0E04345A}" type="datetimeFigureOut">
              <a:rPr lang="en-US"/>
              <a:pPr>
                <a:defRPr/>
              </a:pPr>
              <a:t>4/2/2009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3175" y="9361488"/>
            <a:ext cx="2916238" cy="492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D1132D8-9ACD-4EB6-BDB5-D47F99B04C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538"/>
            <a:ext cx="53848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78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3C17C5EF-FEE6-4F4A-B84D-291F0294EC1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6212" y="1219200"/>
            <a:ext cx="3659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212" y="1858962"/>
            <a:ext cx="3659188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0975" y="1219200"/>
            <a:ext cx="3660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0975" y="1858962"/>
            <a:ext cx="3660625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287" y="1295400"/>
            <a:ext cx="3008313" cy="914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295400"/>
            <a:ext cx="4343400" cy="5105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287" y="2209800"/>
            <a:ext cx="3008313" cy="4191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410200"/>
            <a:ext cx="75438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1222375"/>
            <a:ext cx="7543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5976938"/>
            <a:ext cx="7543800" cy="500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1219200"/>
            <a:ext cx="20574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19200"/>
            <a:ext cx="53340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1143000"/>
            <a:ext cx="3657600" cy="26127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1143000"/>
            <a:ext cx="3657600" cy="26127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447800" y="3862389"/>
            <a:ext cx="3657600" cy="2614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3862389"/>
            <a:ext cx="3657600" cy="2614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1219200"/>
            <a:ext cx="7543800" cy="5181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2133600"/>
            <a:ext cx="9144000" cy="1752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pic>
        <p:nvPicPr>
          <p:cNvPr id="5" name="Picture 11" descr="CERN logo"/>
          <p:cNvPicPr>
            <a:picLocks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9718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medipixlogo"/>
          <p:cNvPicPr>
            <a:picLocks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2860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95525"/>
            <a:ext cx="71628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049713"/>
            <a:ext cx="7162800" cy="1436687"/>
          </a:xfrm>
        </p:spPr>
        <p:txBody>
          <a:bodyPr anchor="b"/>
          <a:lstStyle>
            <a:lvl1pPr marL="0" indent="0">
              <a:buNone/>
              <a:defRPr sz="2000" i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76200" y="73025"/>
            <a:ext cx="1295400" cy="842963"/>
            <a:chOff x="76200" y="73025"/>
            <a:chExt cx="1295400" cy="842963"/>
          </a:xfrm>
        </p:grpSpPr>
        <p:pic>
          <p:nvPicPr>
            <p:cNvPr id="19" name="Picture 11" descr="CERN logo"/>
            <p:cNvPicPr>
              <a:picLocks noChangeArrowheads="1"/>
            </p:cNvPicPr>
            <p:nvPr userDrawn="1"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6200" y="511664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2" descr="medipixlogo"/>
            <p:cNvPicPr>
              <a:picLocks noChangeArrowheads="1"/>
            </p:cNvPicPr>
            <p:nvPr userDrawn="1"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76200" y="76073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31" descr="frame_gray1.png"/>
            <p:cNvPicPr>
              <a:picLocks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530352" y="73025"/>
              <a:ext cx="841248" cy="841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219200"/>
            <a:ext cx="3657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5334000" y="1219200"/>
            <a:ext cx="3657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219200"/>
            <a:ext cx="7467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33400" y="6248400"/>
            <a:ext cx="1295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l">
              <a:defRPr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auto">
          <a:xfrm rot="5400000">
            <a:off x="-2324100" y="3314700"/>
            <a:ext cx="5867400" cy="12192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64770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r>
              <a:rPr lang="en-US" sz="1400" dirty="0">
                <a:solidFill>
                  <a:schemeClr val="bg1"/>
                </a:solidFill>
              </a:rPr>
              <a:t> -</a:t>
            </a:r>
            <a:fld id="{F365C4A1-4008-44F7-B853-D7E2AF23AB90}" type="slidenum">
              <a:rPr lang="en-US" sz="1400">
                <a:solidFill>
                  <a:schemeClr val="bg1"/>
                </a:solidFill>
              </a:rPr>
              <a:pPr>
                <a:defRPr/>
              </a:pPr>
              <a:t>‹#›</a:t>
            </a:fld>
            <a:r>
              <a:rPr lang="en-US" sz="1400" dirty="0">
                <a:solidFill>
                  <a:schemeClr val="bg1"/>
                </a:solidFill>
              </a:rPr>
              <a:t>-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6200" y="73025"/>
            <a:ext cx="1295400" cy="842963"/>
            <a:chOff x="76200" y="73025"/>
            <a:chExt cx="1295400" cy="842963"/>
          </a:xfrm>
        </p:grpSpPr>
        <p:pic>
          <p:nvPicPr>
            <p:cNvPr id="1040" name="Picture 11" descr="CERN logo"/>
            <p:cNvPicPr>
              <a:picLocks noChangeArrowheads="1"/>
            </p:cNvPicPr>
            <p:nvPr userDrawn="1"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76200" y="511664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1" name="Picture 12" descr="medipixlogo"/>
            <p:cNvPicPr>
              <a:picLocks noChangeArrowheads="1"/>
            </p:cNvPicPr>
            <p:nvPr userDrawn="1"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76200" y="76073"/>
              <a:ext cx="404660" cy="4043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42" name="Picture 31" descr="frame_gray1.png"/>
            <p:cNvPicPr>
              <a:picLocks/>
            </p:cNvPicPr>
            <p:nvPr userDrawn="1"/>
          </p:nvPicPr>
          <p:blipFill>
            <a:blip r:embed="rId21" cstate="print"/>
            <a:stretch>
              <a:fillRect/>
            </a:stretch>
          </p:blipFill>
          <p:spPr bwMode="auto">
            <a:xfrm>
              <a:off x="530352" y="73025"/>
              <a:ext cx="841248" cy="841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NameInfo"/>
          <p:cNvSpPr txBox="1"/>
          <p:nvPr/>
        </p:nvSpPr>
        <p:spPr>
          <a:xfrm>
            <a:off x="7874000" y="6477000"/>
            <a:ext cx="1905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21" name="ConferenceInfo"/>
          <p:cNvSpPr txBox="1"/>
          <p:nvPr userDrawn="1"/>
        </p:nvSpPr>
        <p:spPr>
          <a:xfrm>
            <a:off x="2286000" y="6477000"/>
            <a:ext cx="5080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ctr"/>
            <a:r>
              <a:rPr lang="en-US" sz="1400" smtClean="0">
                <a:solidFill>
                  <a:schemeClr val="tx2"/>
                </a:solidFill>
              </a:rPr>
              <a:t>ACEOLE meeting, CERN (2nd April 2009)</a:t>
            </a: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23" name="PresenterInfo"/>
          <p:cNvSpPr txBox="1"/>
          <p:nvPr userDrawn="1"/>
        </p:nvSpPr>
        <p:spPr>
          <a:xfrm>
            <a:off x="7366000" y="6477000"/>
            <a:ext cx="1651000" cy="307777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r"/>
            <a:r>
              <a:rPr lang="en-US" sz="1400" smtClean="0">
                <a:solidFill>
                  <a:schemeClr val="tx2"/>
                </a:solidFill>
              </a:rPr>
              <a:t>Richard Plackett</a:t>
            </a:r>
            <a:endParaRPr lang="en-US" sz="14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7" r:id="rId5"/>
    <p:sldLayoutId id="2147483978" r:id="rId6"/>
    <p:sldLayoutId id="2147483979" r:id="rId7"/>
    <p:sldLayoutId id="2147483970" r:id="rId8"/>
    <p:sldLayoutId id="2147483971" r:id="rId9"/>
    <p:sldLayoutId id="2147483972" r:id="rId10"/>
    <p:sldLayoutId id="2147483973" r:id="rId11"/>
    <p:sldLayoutId id="2147483980" r:id="rId12"/>
    <p:sldLayoutId id="2147483981" r:id="rId13"/>
    <p:sldLayoutId id="2147483974" r:id="rId14"/>
    <p:sldLayoutId id="2147483982" r:id="rId15"/>
    <p:sldLayoutId id="2147483975" r:id="rId16"/>
    <p:sldLayoutId id="2147483976" r:id="rId17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37609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b="1">
          <a:solidFill>
            <a:srgbClr val="37609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 b="1">
          <a:solidFill>
            <a:srgbClr val="37609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 b="1">
          <a:solidFill>
            <a:srgbClr val="37609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37609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7" Type="http://schemas.openxmlformats.org/officeDocument/2006/relationships/image" Target="../media/image15.png"/><Relationship Id="rId2" Type="http://schemas.openxmlformats.org/officeDocument/2006/relationships/video" Target="file:///\\cern.ch\dfs\MARS_presentation_videos\CT_PCA_colour_modulated_2.avi" TargetMode="External"/><Relationship Id="rId1" Type="http://schemas.openxmlformats.org/officeDocument/2006/relationships/video" Target="file:///C:\_WORK\CURRENT\Documents\presentations\movies\poplasnak_wire_divx.avi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Automatic testing of Medipix wafers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Developing systems to measure Medipix chips</a:t>
            </a:r>
          </a:p>
          <a:p>
            <a:r>
              <a:rPr lang="en-US" dirty="0" smtClean="0"/>
              <a:t>Richard Plackett - CERN – April 2nd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Optical Feedback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447800" y="1219200"/>
            <a:ext cx="7467600" cy="5181600"/>
          </a:xfrm>
        </p:spPr>
        <p:txBody>
          <a:bodyPr/>
          <a:lstStyle/>
          <a:p>
            <a:pPr>
              <a:buNone/>
            </a:pPr>
            <a:r>
              <a:rPr lang="en-US" sz="1400" dirty="0" smtClean="0"/>
              <a:t>To trust the autonomous alignment and positioning we wanted some</a:t>
            </a:r>
          </a:p>
          <a:p>
            <a:pPr>
              <a:buNone/>
            </a:pPr>
            <a:r>
              <a:rPr lang="en-US" sz="1400" dirty="0" smtClean="0"/>
              <a:t>feedback .   Using the video feed from the microscope camera..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And the alignment marks on chips…</a:t>
            </a:r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Then cross correlate … apply some cuts … peak finding … reducing multiple solutions…</a:t>
            </a:r>
          </a:p>
          <a:p>
            <a:endParaRPr lang="en-US" sz="1400" dirty="0" smtClean="0"/>
          </a:p>
          <a:p>
            <a:r>
              <a:rPr lang="en-US" sz="1400" dirty="0" smtClean="0"/>
              <a:t>We can have some confidence that the wafer is where we wanted it.</a:t>
            </a:r>
          </a:p>
          <a:p>
            <a:endParaRPr lang="en-US" sz="1400" dirty="0" smtClean="0"/>
          </a:p>
          <a:p>
            <a:r>
              <a:rPr lang="en-US" sz="1400" dirty="0" smtClean="0"/>
              <a:t>This approach allows us to be general – will work for all Medipix wafers and beyond.</a:t>
            </a:r>
            <a:endParaRPr lang="en-US" sz="1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8190" y="2500640"/>
            <a:ext cx="160421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7129" y="2665740"/>
            <a:ext cx="1827471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05625" y="2732415"/>
            <a:ext cx="13239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816100" y="3834140"/>
            <a:ext cx="2533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Medipix1 ‘branding’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4127500" y="3700790"/>
            <a:ext cx="2533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Medipix2 / Timepix alignment marks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6261100" y="3483630"/>
            <a:ext cx="2533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Medipix3 alignment marks</a:t>
            </a:r>
            <a:endParaRPr lang="en-US" sz="1100" dirty="0"/>
          </a:p>
        </p:txBody>
      </p:sp>
      <p:sp>
        <p:nvSpPr>
          <p:cNvPr id="40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1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2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3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4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5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6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7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8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9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0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1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: Pad Finding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2934" r="1493" b="8447"/>
          <a:stretch>
            <a:fillRect/>
          </a:stretch>
        </p:blipFill>
        <p:spPr bwMode="auto">
          <a:xfrm>
            <a:off x="1246414" y="1143000"/>
            <a:ext cx="3096986" cy="2281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 r="5882" b="11905"/>
          <a:stretch>
            <a:fillRect/>
          </a:stretch>
        </p:blipFill>
        <p:spPr bwMode="auto">
          <a:xfrm>
            <a:off x="5289550" y="3784600"/>
            <a:ext cx="31242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27650" y="1295400"/>
            <a:ext cx="101115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Arrow Connector 7"/>
          <p:cNvCxnSpPr/>
          <p:nvPr/>
        </p:nvCxnSpPr>
        <p:spPr bwMode="auto">
          <a:xfrm rot="16200000" flipV="1">
            <a:off x="5480053" y="5422900"/>
            <a:ext cx="1219199" cy="38100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5400000" flipH="1" flipV="1">
            <a:off x="5975351" y="5537203"/>
            <a:ext cx="1219197" cy="1523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rot="5400000" flipH="1" flipV="1">
            <a:off x="6546851" y="5194303"/>
            <a:ext cx="1219197" cy="8381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14686" y="1117600"/>
            <a:ext cx="3102314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30350" y="3805612"/>
            <a:ext cx="3352800" cy="2293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1549400" y="3429000"/>
            <a:ext cx="2533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Video feed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6350" y="3432373"/>
            <a:ext cx="2533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Reference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83200" y="6191250"/>
            <a:ext cx="2533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Output Matrix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72200" y="3429000"/>
            <a:ext cx="2533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Correlation Matrix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905000" y="6102350"/>
            <a:ext cx="2533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Apply Probability Cuts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44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5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6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7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8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9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0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1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2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3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4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5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Giga-Pixel Chip Imaging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600" dirty="0" smtClean="0"/>
              <a:t>Accurate positional control of the wafer lets us use the probe station as </a:t>
            </a:r>
          </a:p>
          <a:p>
            <a:pPr>
              <a:buNone/>
            </a:pPr>
            <a:r>
              <a:rPr lang="en-US" sz="1600" dirty="0" smtClean="0"/>
              <a:t>a </a:t>
            </a:r>
            <a:r>
              <a:rPr lang="en-US" sz="1600" dirty="0" err="1" smtClean="0"/>
              <a:t>giga</a:t>
            </a:r>
            <a:r>
              <a:rPr lang="en-US" sz="1600" dirty="0" smtClean="0"/>
              <a:t>-pixel camera to image the chip.</a:t>
            </a:r>
            <a:endParaRPr lang="en-US" sz="1600" dirty="0"/>
          </a:p>
        </p:txBody>
      </p:sp>
      <p:pic>
        <p:nvPicPr>
          <p:cNvPr id="4" name="Picture 2" descr="\\cern.ch\dfs\Departments\PH\Groups\MIC\Medipix\High Resolution Images\Medipix3\chip_imag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7400" y="2124689"/>
            <a:ext cx="3028707" cy="4149111"/>
          </a:xfrm>
          <a:prstGeom prst="rect">
            <a:avLst/>
          </a:prstGeom>
          <a:noFill/>
        </p:spPr>
      </p:pic>
      <p:sp>
        <p:nvSpPr>
          <p:cNvPr id="29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0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1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2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3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4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5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6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7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8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9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0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Automatic Test Results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82700" y="1028700"/>
            <a:ext cx="4533900" cy="4121150"/>
          </a:xfrm>
        </p:spPr>
        <p:txBody>
          <a:bodyPr/>
          <a:lstStyle/>
          <a:p>
            <a:r>
              <a:rPr lang="en-US" sz="1600" dirty="0" smtClean="0"/>
              <a:t>Currently able to test Medipix2 / Timepix </a:t>
            </a:r>
          </a:p>
          <a:p>
            <a:endParaRPr lang="en-US" sz="1400" dirty="0" smtClean="0"/>
          </a:p>
          <a:p>
            <a:r>
              <a:rPr lang="en-US" sz="1400" dirty="0" smtClean="0"/>
              <a:t>Probe positioning accurate to ~1um</a:t>
            </a:r>
          </a:p>
          <a:p>
            <a:endParaRPr lang="en-US" sz="1400" dirty="0" smtClean="0"/>
          </a:p>
          <a:p>
            <a:r>
              <a:rPr lang="en-US" sz="1400" dirty="0" smtClean="0"/>
              <a:t>Wafer alignment and mapping &lt;20mins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1200" dirty="0" smtClean="0"/>
              <a:t>Each chip is individually positioned with optical feedback and its location stored</a:t>
            </a:r>
          </a:p>
          <a:p>
            <a:pPr lvl="1"/>
            <a:r>
              <a:rPr lang="en-US" sz="1200" dirty="0" smtClean="0"/>
              <a:t>Angular alignment to better than 0.01 degrees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Each chip tested in less than 1 minute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1200" dirty="0" smtClean="0"/>
              <a:t>Analogue and Digital parts of the chip are tested</a:t>
            </a:r>
          </a:p>
          <a:p>
            <a:pPr lvl="1"/>
            <a:r>
              <a:rPr lang="en-US" sz="1200" dirty="0" smtClean="0"/>
              <a:t>Voltage levels are </a:t>
            </a:r>
            <a:r>
              <a:rPr lang="en-US" sz="1200" dirty="0" err="1" smtClean="0"/>
              <a:t>optimised</a:t>
            </a:r>
            <a:r>
              <a:rPr lang="en-US" sz="1200" dirty="0" smtClean="0"/>
              <a:t> and saved</a:t>
            </a:r>
            <a:endParaRPr lang="en-US" sz="1400" dirty="0" smtClean="0"/>
          </a:p>
          <a:p>
            <a:endParaRPr lang="en-US" sz="1400" dirty="0" smtClean="0"/>
          </a:p>
          <a:p>
            <a:r>
              <a:rPr lang="en-US" sz="1400" dirty="0" smtClean="0"/>
              <a:t>Has re-try capability to overcome bad contacts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endParaRPr lang="en-US" sz="1600" dirty="0" smtClean="0"/>
          </a:p>
        </p:txBody>
      </p:sp>
      <p:pic>
        <p:nvPicPr>
          <p:cNvPr id="5" name="Picture 3" descr="C:\Richards Documents\Pictures\DSCF26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9950" y="1250950"/>
            <a:ext cx="3022600" cy="22669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05050" y="5193149"/>
            <a:ext cx="5822950" cy="1169551"/>
          </a:xfrm>
          <a:prstGeom prst="rect">
            <a:avLst/>
          </a:prstGeom>
          <a:solidFill>
            <a:srgbClr val="FFFF99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400" b="1" dirty="0" smtClean="0"/>
          </a:p>
          <a:p>
            <a:r>
              <a:rPr lang="en-US" sz="1400" b="1" dirty="0" smtClean="0"/>
              <a:t>Wafer testing time has reduced from a day to 2 hours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Operator only needed to start the system not run it continuously</a:t>
            </a:r>
          </a:p>
          <a:p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61100" y="3483630"/>
            <a:ext cx="25336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An action shot of the probe system</a:t>
            </a:r>
            <a:endParaRPr lang="en-US" sz="1100" dirty="0"/>
          </a:p>
        </p:txBody>
      </p:sp>
      <p:sp>
        <p:nvSpPr>
          <p:cNvPr id="32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3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4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5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6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7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8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9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0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1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2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3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 in System Development</a:t>
            </a:r>
            <a:endParaRPr lang="en-US" dirty="0"/>
          </a:p>
        </p:txBody>
      </p:sp>
      <p:pic>
        <p:nvPicPr>
          <p:cNvPr id="4" name="Picture 2" descr="C:\Richards Documents\Pictures\Vacuum Chuck Pics\vacuum chuck 2.jpg"/>
          <p:cNvPicPr>
            <a:picLocks noChangeAspect="1" noChangeArrowheads="1"/>
          </p:cNvPicPr>
          <p:nvPr/>
        </p:nvPicPr>
        <p:blipFill>
          <a:blip r:embed="rId2" cstate="print"/>
          <a:srcRect r="6897"/>
          <a:stretch>
            <a:fillRect/>
          </a:stretch>
        </p:blipFill>
        <p:spPr bwMode="auto">
          <a:xfrm>
            <a:off x="1472763" y="2451100"/>
            <a:ext cx="2093420" cy="1686366"/>
          </a:xfrm>
          <a:prstGeom prst="rect">
            <a:avLst/>
          </a:prstGeom>
          <a:noFill/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638550" y="2540000"/>
            <a:ext cx="413385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Assembly Testing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21</a:t>
            </a: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assemblies in one run</a:t>
            </a:r>
            <a:endParaRPr lang="en-US" sz="1200" b="1" kern="0" dirty="0" smtClean="0">
              <a:solidFill>
                <a:srgbClr val="376092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Individual optical alignment of assemblies ready</a:t>
            </a:r>
            <a:endParaRPr lang="en-US" sz="1200" b="1" kern="0" dirty="0" smtClean="0">
              <a:solidFill>
                <a:srgbClr val="376092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Different tests for each assembly easy to script</a:t>
            </a:r>
            <a:endParaRPr lang="en-US" sz="1200" b="1" kern="0" dirty="0" smtClean="0">
              <a:solidFill>
                <a:srgbClr val="376092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Individual probe height adjustment is still required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400" b="1" kern="0" dirty="0" smtClean="0">
              <a:solidFill>
                <a:srgbClr val="376092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400" b="1" kern="0" dirty="0" smtClean="0">
              <a:solidFill>
                <a:srgbClr val="376092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400" b="1" i="0" u="none" strike="noStrike" kern="0" cap="none" spc="0" normalizeH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lang="en-US" sz="1400" b="1" kern="0" baseline="0" dirty="0" smtClean="0">
              <a:solidFill>
                <a:srgbClr val="376092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50050" y="4229100"/>
            <a:ext cx="1971675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238250" y="4314825"/>
            <a:ext cx="555625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Medipix 3 – Testing and Identity Burning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1200" dirty="0" smtClean="0">
              <a:solidFill>
                <a:schemeClr val="accent1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>
                <a:solidFill>
                  <a:schemeClr val="tx2"/>
                </a:solidFill>
                <a:latin typeface="+mn-lt"/>
              </a:rPr>
              <a:t>System designed to work with multiple wafer types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>
                <a:solidFill>
                  <a:schemeClr val="tx2"/>
                </a:solidFill>
                <a:latin typeface="+mn-lt"/>
              </a:rPr>
              <a:t>Modular code means tests can be performed with minimal risk to wafers.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>
                <a:solidFill>
                  <a:schemeClr val="tx2"/>
                </a:solidFill>
                <a:latin typeface="+mn-lt"/>
              </a:rPr>
              <a:t>Need to be VERY careful with book-keeping.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>
                <a:solidFill>
                  <a:schemeClr val="tx2"/>
                </a:solidFill>
                <a:latin typeface="+mn-lt"/>
              </a:rPr>
              <a:t>Additional  3.3V voltage supply needs to be integrated.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dirty="0" smtClean="0">
                <a:solidFill>
                  <a:schemeClr val="tx2"/>
                </a:solidFill>
                <a:latin typeface="+mn-lt"/>
              </a:rPr>
              <a:t>Require Medipix3 readout system before we can start</a:t>
            </a:r>
            <a:r>
              <a:rPr lang="en-US" sz="1200" b="1" dirty="0" smtClean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1327150" y="1028700"/>
            <a:ext cx="5200650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Increasing Robustness and </a:t>
            </a: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Finalising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system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Introducing more</a:t>
            </a:r>
            <a:r>
              <a:rPr kumimoji="0" lang="en-US" sz="1200" b="1" i="0" u="none" strike="noStrike" kern="0" cap="none" spc="0" normalizeH="0" noProof="0" dirty="0" smtClean="0">
                <a:ln>
                  <a:noFill/>
                </a:ln>
                <a:solidFill>
                  <a:srgbClr val="37609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checks into critical functions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kern="0" dirty="0" smtClean="0">
                <a:solidFill>
                  <a:srgbClr val="376092"/>
                </a:solidFill>
                <a:latin typeface="+mn-lt"/>
              </a:rPr>
              <a:t>Feedback from analysis routines to re-check chips if necessary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200" b="1" kern="0" dirty="0" smtClean="0">
                <a:solidFill>
                  <a:srgbClr val="376092"/>
                </a:solidFill>
                <a:latin typeface="+mn-lt"/>
              </a:rPr>
              <a:t>Automatically produce a wafer map when tests complete</a:t>
            </a:r>
            <a:endParaRPr kumimoji="0" lang="en-US" sz="1400" b="1" i="0" u="none" strike="noStrike" kern="0" cap="none" spc="0" normalizeH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lang="en-US" sz="1400" b="1" kern="0" baseline="0" dirty="0" smtClean="0">
              <a:solidFill>
                <a:srgbClr val="376092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2" descr="\\cern.ch\dfs\Departments\PH\Groups\MIC\Medipix\Presentation Images\wafermap.gif"/>
          <p:cNvPicPr>
            <a:picLocks noChangeAspect="1" noChangeArrowheads="1"/>
          </p:cNvPicPr>
          <p:nvPr/>
        </p:nvPicPr>
        <p:blipFill>
          <a:blip r:embed="rId4"/>
          <a:srcRect r="30446"/>
          <a:stretch>
            <a:fillRect/>
          </a:stretch>
        </p:blipFill>
        <p:spPr bwMode="auto">
          <a:xfrm>
            <a:off x="6350000" y="1046513"/>
            <a:ext cx="2610856" cy="2204687"/>
          </a:xfrm>
          <a:prstGeom prst="rect">
            <a:avLst/>
          </a:prstGeom>
          <a:noFill/>
        </p:spPr>
      </p:pic>
      <p:sp>
        <p:nvSpPr>
          <p:cNvPr id="34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5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6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7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8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9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0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1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2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3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4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5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2700" y="1162050"/>
            <a:ext cx="5346700" cy="5181600"/>
          </a:xfrm>
        </p:spPr>
        <p:txBody>
          <a:bodyPr/>
          <a:lstStyle/>
          <a:p>
            <a:r>
              <a:rPr lang="en-US" sz="1400" dirty="0" smtClean="0"/>
              <a:t>Characterising sensors at different temperatures</a:t>
            </a:r>
          </a:p>
          <a:p>
            <a:pPr lvl="1"/>
            <a:r>
              <a:rPr lang="en-US" sz="1200" dirty="0" smtClean="0"/>
              <a:t>Work has begun preparing a cryostat, modified pieces have already been received from the workshop.</a:t>
            </a:r>
          </a:p>
          <a:p>
            <a:pPr lvl="1"/>
            <a:r>
              <a:rPr lang="en-US" sz="1200" dirty="0" smtClean="0"/>
              <a:t>We plan to measure a series of sensors </a:t>
            </a:r>
            <a:r>
              <a:rPr lang="en-US" sz="1200" dirty="0" err="1" smtClean="0"/>
              <a:t>GaAs</a:t>
            </a:r>
            <a:r>
              <a:rPr lang="en-US" sz="1200" dirty="0" smtClean="0"/>
              <a:t>, </a:t>
            </a:r>
            <a:r>
              <a:rPr lang="en-US" sz="1200" dirty="0" err="1" smtClean="0"/>
              <a:t>CdTe</a:t>
            </a:r>
            <a:r>
              <a:rPr lang="en-US" sz="1200" dirty="0" smtClean="0"/>
              <a:t>, Si etc</a:t>
            </a:r>
          </a:p>
          <a:p>
            <a:pPr lvl="1"/>
            <a:r>
              <a:rPr lang="en-US" sz="1200" dirty="0" smtClean="0"/>
              <a:t>We will also use it for ‘mechanical’ proving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Using XRD to analyze stresses in bonded assemblies</a:t>
            </a:r>
          </a:p>
          <a:p>
            <a:pPr lvl="1"/>
            <a:r>
              <a:rPr lang="en-US" sz="1200" dirty="0" smtClean="0"/>
              <a:t>XRD Training provided at PAN as part of ACEOLE scheme</a:t>
            </a:r>
          </a:p>
          <a:p>
            <a:pPr lvl="1"/>
            <a:r>
              <a:rPr lang="en-US" sz="1200" dirty="0" smtClean="0"/>
              <a:t>Will modify the PAN system to perform crystal stress measurements over the sensor surface.</a:t>
            </a:r>
            <a:endParaRPr lang="en-US" sz="1400" dirty="0" smtClean="0"/>
          </a:p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Super-LHC Test-beams</a:t>
            </a:r>
          </a:p>
          <a:p>
            <a:pPr lvl="1"/>
            <a:r>
              <a:rPr lang="en-US" sz="1200" dirty="0" smtClean="0"/>
              <a:t>Tests this summer to see if Medipix technology will be suitable for some upgrade proposals.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CERN @ School</a:t>
            </a:r>
          </a:p>
          <a:p>
            <a:pPr lvl="1"/>
            <a:r>
              <a:rPr lang="en-US" sz="1200" dirty="0" smtClean="0"/>
              <a:t>I am working with the Langton Star Center, a secondary school project to help develop projects for a distributed cosmic ray detector based on the Timepix chip.</a:t>
            </a:r>
          </a:p>
          <a:p>
            <a:pPr lvl="1"/>
            <a:r>
              <a:rPr lang="en-US" sz="1200" dirty="0" smtClean="0"/>
              <a:t>Initially 10 USB detectors will be sent to begin training staff in their operation.</a:t>
            </a:r>
          </a:p>
          <a:p>
            <a:pPr lvl="1"/>
            <a:r>
              <a:rPr lang="en-US" sz="1200" dirty="0" smtClean="0"/>
              <a:t>GPS timing hardware has to be developed and integrated.</a:t>
            </a:r>
          </a:p>
          <a:p>
            <a:pPr lvl="1"/>
            <a:r>
              <a:rPr lang="en-US" sz="1200" dirty="0" smtClean="0"/>
              <a:t>Links to the LUCID cosmic ray satellite project.</a:t>
            </a:r>
          </a:p>
          <a:p>
            <a:pPr lvl="1"/>
            <a:endParaRPr lang="en-US" sz="1200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 r="20576"/>
          <a:stretch>
            <a:fillRect/>
          </a:stretch>
        </p:blipFill>
        <p:spPr bwMode="auto">
          <a:xfrm>
            <a:off x="6616700" y="2451100"/>
            <a:ext cx="2471274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6520" y="4584700"/>
            <a:ext cx="2286030" cy="1714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Richards Documents\Pictures\Cryostat Pics\cryostat 0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93355" y="1028700"/>
            <a:ext cx="1756945" cy="1517361"/>
          </a:xfrm>
          <a:prstGeom prst="rect">
            <a:avLst/>
          </a:prstGeom>
          <a:noFill/>
        </p:spPr>
      </p:pic>
      <p:sp>
        <p:nvSpPr>
          <p:cNvPr id="31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2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3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4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5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6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7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8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9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0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1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2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082801" y="1219200"/>
            <a:ext cx="6000750" cy="5181600"/>
          </a:xfrm>
        </p:spPr>
        <p:txBody>
          <a:bodyPr/>
          <a:lstStyle/>
          <a:p>
            <a:r>
              <a:rPr lang="en-US" sz="1400" dirty="0" smtClean="0"/>
              <a:t>The Medipix Chips are VERY versatile and the collaboration is active in many areas.</a:t>
            </a:r>
          </a:p>
          <a:p>
            <a:endParaRPr lang="en-US" sz="1400" dirty="0" smtClean="0"/>
          </a:p>
          <a:p>
            <a:r>
              <a:rPr lang="en-US" sz="1400" dirty="0" smtClean="0"/>
              <a:t>Need to automatically test chips by the wafer.</a:t>
            </a:r>
          </a:p>
          <a:p>
            <a:endParaRPr lang="en-US" sz="1400" dirty="0" smtClean="0"/>
          </a:p>
          <a:p>
            <a:r>
              <a:rPr lang="en-US" sz="1400" dirty="0" smtClean="0"/>
              <a:t>Has to be very reliable and accurate.</a:t>
            </a:r>
          </a:p>
          <a:p>
            <a:endParaRPr lang="en-US" sz="1400" dirty="0" smtClean="0"/>
          </a:p>
          <a:p>
            <a:r>
              <a:rPr lang="en-US" sz="1400" dirty="0" smtClean="0"/>
              <a:t>Wafers have been successfully tested automatically.</a:t>
            </a:r>
          </a:p>
          <a:p>
            <a:endParaRPr lang="en-US" sz="1400" dirty="0" smtClean="0"/>
          </a:p>
          <a:p>
            <a:r>
              <a:rPr lang="en-US" sz="1400" dirty="0" smtClean="0"/>
              <a:t>Enhancements for Medipix3 and assemblies in development.</a:t>
            </a:r>
          </a:p>
          <a:p>
            <a:endParaRPr lang="en-US" sz="1400" dirty="0" smtClean="0"/>
          </a:p>
          <a:p>
            <a:r>
              <a:rPr lang="en-US" sz="1400" dirty="0" smtClean="0"/>
              <a:t>Several other projects now beginning to take shape.</a:t>
            </a:r>
          </a:p>
          <a:p>
            <a:pPr algn="ctr">
              <a:buNone/>
            </a:pPr>
            <a:endParaRPr lang="en-US" sz="1800" dirty="0" smtClean="0"/>
          </a:p>
          <a:p>
            <a:pPr algn="ctr">
              <a:buNone/>
            </a:pPr>
            <a:endParaRPr lang="en-US" sz="1800" dirty="0" smtClean="0"/>
          </a:p>
          <a:p>
            <a:pPr algn="ctr">
              <a:buNone/>
            </a:pPr>
            <a:r>
              <a:rPr lang="en-US" sz="1800" dirty="0" smtClean="0"/>
              <a:t>~Thank you for your attention~</a:t>
            </a:r>
            <a:endParaRPr lang="en-US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Outline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885824" y="1581150"/>
            <a:ext cx="8029575" cy="4819649"/>
          </a:xfrm>
        </p:spPr>
        <p:txBody>
          <a:bodyPr/>
          <a:lstStyle/>
          <a:p>
            <a:r>
              <a:rPr lang="en-US" sz="1800" dirty="0" smtClean="0"/>
              <a:t>The Medipix Project</a:t>
            </a:r>
          </a:p>
          <a:p>
            <a:pPr lvl="1"/>
            <a:r>
              <a:rPr lang="en-US" sz="1400" dirty="0" smtClean="0"/>
              <a:t>Hybrid Pixel Detectors</a:t>
            </a:r>
          </a:p>
          <a:p>
            <a:pPr lvl="1"/>
            <a:r>
              <a:rPr lang="en-US" sz="1400" dirty="0" smtClean="0"/>
              <a:t>The Medipix Chips</a:t>
            </a:r>
          </a:p>
          <a:p>
            <a:pPr lvl="1"/>
            <a:r>
              <a:rPr lang="en-US" sz="1400" dirty="0" smtClean="0"/>
              <a:t>‘Real World’ Applications (and HEP)</a:t>
            </a:r>
          </a:p>
          <a:p>
            <a:pPr lvl="1"/>
            <a:endParaRPr lang="en-US" sz="1800" dirty="0" smtClean="0"/>
          </a:p>
          <a:p>
            <a:r>
              <a:rPr lang="en-US" sz="1800" dirty="0" smtClean="0"/>
              <a:t>Automatic Wafer Testing</a:t>
            </a:r>
          </a:p>
          <a:p>
            <a:pPr lvl="1"/>
            <a:r>
              <a:rPr lang="en-US" sz="1400" dirty="0" smtClean="0"/>
              <a:t>Motivating Automatic Testing</a:t>
            </a:r>
          </a:p>
          <a:p>
            <a:pPr lvl="1"/>
            <a:r>
              <a:rPr lang="en-US" sz="1400" dirty="0" smtClean="0"/>
              <a:t>Tools Available</a:t>
            </a:r>
          </a:p>
          <a:p>
            <a:pPr lvl="1"/>
            <a:r>
              <a:rPr lang="en-US" sz="1400" dirty="0" smtClean="0"/>
              <a:t>Using Optical Feedback</a:t>
            </a:r>
          </a:p>
          <a:p>
            <a:pPr lvl="1"/>
            <a:r>
              <a:rPr lang="en-US" sz="1400" dirty="0" smtClean="0"/>
              <a:t>Giga-Pixel Chip Imaging</a:t>
            </a:r>
          </a:p>
          <a:p>
            <a:pPr lvl="1"/>
            <a:r>
              <a:rPr lang="en-US" sz="1400" dirty="0" smtClean="0"/>
              <a:t>First Results</a:t>
            </a:r>
          </a:p>
          <a:p>
            <a:pPr lvl="1"/>
            <a:r>
              <a:rPr lang="en-US" sz="1400" dirty="0" smtClean="0"/>
              <a:t>Next Steps</a:t>
            </a:r>
          </a:p>
          <a:p>
            <a:pPr lvl="1"/>
            <a:endParaRPr lang="en-US" sz="1400" dirty="0" smtClean="0"/>
          </a:p>
          <a:p>
            <a:r>
              <a:rPr lang="en-US" sz="1800" dirty="0" smtClean="0"/>
              <a:t>Further Work</a:t>
            </a:r>
          </a:p>
          <a:p>
            <a:pPr>
              <a:buNone/>
            </a:pPr>
            <a:endParaRPr lang="en-US" sz="1800" dirty="0" smtClean="0"/>
          </a:p>
        </p:txBody>
      </p:sp>
      <p:pic>
        <p:nvPicPr>
          <p:cNvPr id="6146" name="Picture 2" descr="C:\Richards Documents\Pictures\chips_zoom 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7650" y="1739900"/>
            <a:ext cx="3127451" cy="37782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327650" y="5518150"/>
            <a:ext cx="315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The newly arrived Medipix3 chips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Hybrid Pixel Detectors</a:t>
            </a:r>
            <a:endParaRPr lang="en-US" dirty="0"/>
          </a:p>
        </p:txBody>
      </p:sp>
      <p:sp>
        <p:nvSpPr>
          <p:cNvPr id="140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Medipix Project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41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Hybrid Detectors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42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Medipix Chips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43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Applications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44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Automatic Testing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45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Motivation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46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Tools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47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Optical Feedback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48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Chip Imaging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49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First Results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50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Next Steps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51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dirty="0" smtClean="0">
                <a:solidFill>
                  <a:srgbClr val="17375E"/>
                </a:solidFill>
              </a:rPr>
              <a:t>Further Work</a:t>
            </a:r>
            <a:endParaRPr lang="en-US" sz="900" dirty="0">
              <a:solidFill>
                <a:srgbClr val="17375E"/>
              </a:solidFill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1330302" y="1086525"/>
            <a:ext cx="3775098" cy="20313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Hybrid Detectors are a ‘sandwich’ of a sensor and read-out chip.</a:t>
            </a:r>
          </a:p>
          <a:p>
            <a:pPr algn="l"/>
            <a:endParaRPr lang="en-US" sz="1400" dirty="0" smtClean="0">
              <a:solidFill>
                <a:schemeClr val="tx2"/>
              </a:solidFill>
            </a:endParaRPr>
          </a:p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Each pixel can have its own analogue and digital elements.. Amplification, shaping, discrimination, counters etc.</a:t>
            </a:r>
          </a:p>
          <a:p>
            <a:pPr algn="l"/>
            <a:endParaRPr lang="en-US" sz="1400" dirty="0" smtClean="0">
              <a:solidFill>
                <a:schemeClr val="tx2"/>
              </a:solidFill>
            </a:endParaRPr>
          </a:p>
          <a:p>
            <a:pPr algn="l"/>
            <a:r>
              <a:rPr lang="en-US" sz="1400" dirty="0" smtClean="0">
                <a:solidFill>
                  <a:schemeClr val="tx2"/>
                </a:solidFill>
              </a:rPr>
              <a:t>Very short connections to read-out reduce cross talk and noise.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17" name="Rectangle 116"/>
          <p:cNvSpPr/>
          <p:nvPr/>
        </p:nvSpPr>
        <p:spPr bwMode="auto">
          <a:xfrm>
            <a:off x="5453068" y="1928802"/>
            <a:ext cx="2428892" cy="857256"/>
          </a:xfrm>
          <a:prstGeom prst="rect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8" name="Rectangle 117"/>
          <p:cNvSpPr/>
          <p:nvPr/>
        </p:nvSpPr>
        <p:spPr bwMode="auto">
          <a:xfrm>
            <a:off x="5453068" y="1357298"/>
            <a:ext cx="2428892" cy="428628"/>
          </a:xfrm>
          <a:prstGeom prst="rect">
            <a:avLst/>
          </a:prstGeom>
          <a:solidFill>
            <a:srgbClr val="FFFF99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9" name="Straight Connector 118"/>
          <p:cNvCxnSpPr/>
          <p:nvPr/>
        </p:nvCxnSpPr>
        <p:spPr bwMode="auto">
          <a:xfrm>
            <a:off x="5453068" y="1785926"/>
            <a:ext cx="2857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0" name="Straight Connector 119"/>
          <p:cNvCxnSpPr/>
          <p:nvPr/>
        </p:nvCxnSpPr>
        <p:spPr bwMode="auto">
          <a:xfrm>
            <a:off x="5810258" y="1785926"/>
            <a:ext cx="2857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1" name="Straight Connector 120"/>
          <p:cNvCxnSpPr/>
          <p:nvPr/>
        </p:nvCxnSpPr>
        <p:spPr bwMode="auto">
          <a:xfrm>
            <a:off x="6167448" y="1785926"/>
            <a:ext cx="2857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2" name="Straight Connector 121"/>
          <p:cNvCxnSpPr/>
          <p:nvPr/>
        </p:nvCxnSpPr>
        <p:spPr bwMode="auto">
          <a:xfrm>
            <a:off x="6524638" y="1785926"/>
            <a:ext cx="2857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3" name="Straight Connector 122"/>
          <p:cNvCxnSpPr/>
          <p:nvPr/>
        </p:nvCxnSpPr>
        <p:spPr bwMode="auto">
          <a:xfrm>
            <a:off x="6881828" y="1785926"/>
            <a:ext cx="2857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7239018" y="1785926"/>
            <a:ext cx="2857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5" name="Straight Connector 124"/>
          <p:cNvCxnSpPr/>
          <p:nvPr/>
        </p:nvCxnSpPr>
        <p:spPr bwMode="auto">
          <a:xfrm>
            <a:off x="7596208" y="1785926"/>
            <a:ext cx="28575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6" name="Oval 125"/>
          <p:cNvSpPr/>
          <p:nvPr/>
        </p:nvSpPr>
        <p:spPr bwMode="auto">
          <a:xfrm>
            <a:off x="5524506" y="1785926"/>
            <a:ext cx="142876" cy="142876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7" name="Oval 126"/>
          <p:cNvSpPr/>
          <p:nvPr/>
        </p:nvSpPr>
        <p:spPr bwMode="auto">
          <a:xfrm>
            <a:off x="5881696" y="1785926"/>
            <a:ext cx="142876" cy="142876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8" name="Oval 127"/>
          <p:cNvSpPr/>
          <p:nvPr/>
        </p:nvSpPr>
        <p:spPr bwMode="auto">
          <a:xfrm>
            <a:off x="6238886" y="1785926"/>
            <a:ext cx="142876" cy="142876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9" name="Oval 128"/>
          <p:cNvSpPr/>
          <p:nvPr/>
        </p:nvSpPr>
        <p:spPr bwMode="auto">
          <a:xfrm>
            <a:off x="6596076" y="1785926"/>
            <a:ext cx="142876" cy="142876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0" name="Oval 129"/>
          <p:cNvSpPr/>
          <p:nvPr/>
        </p:nvSpPr>
        <p:spPr bwMode="auto">
          <a:xfrm>
            <a:off x="6953266" y="1785926"/>
            <a:ext cx="142876" cy="142876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1" name="Oval 130"/>
          <p:cNvSpPr/>
          <p:nvPr/>
        </p:nvSpPr>
        <p:spPr bwMode="auto">
          <a:xfrm>
            <a:off x="7310456" y="1785926"/>
            <a:ext cx="142876" cy="142876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2" name="Oval 131"/>
          <p:cNvSpPr/>
          <p:nvPr/>
        </p:nvSpPr>
        <p:spPr bwMode="auto">
          <a:xfrm>
            <a:off x="7667646" y="1785926"/>
            <a:ext cx="142876" cy="142876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3" name="Rectangle 132"/>
          <p:cNvSpPr/>
          <p:nvPr/>
        </p:nvSpPr>
        <p:spPr bwMode="auto">
          <a:xfrm>
            <a:off x="5453068" y="1928802"/>
            <a:ext cx="285752" cy="50006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4" name="Isosceles Triangle 133"/>
          <p:cNvSpPr/>
          <p:nvPr/>
        </p:nvSpPr>
        <p:spPr bwMode="auto">
          <a:xfrm flipV="1">
            <a:off x="5524506" y="2000240"/>
            <a:ext cx="142876" cy="142876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35" name="Straight Connector 134"/>
          <p:cNvCxnSpPr>
            <a:stCxn id="134" idx="0"/>
            <a:endCxn id="186" idx="0"/>
          </p:cNvCxnSpPr>
          <p:nvPr/>
        </p:nvCxnSpPr>
        <p:spPr bwMode="auto">
          <a:xfrm rot="5400000">
            <a:off x="5488787" y="2250273"/>
            <a:ext cx="2143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6" name="Straight Connector 135"/>
          <p:cNvCxnSpPr>
            <a:stCxn id="133" idx="0"/>
            <a:endCxn id="134" idx="3"/>
          </p:cNvCxnSpPr>
          <p:nvPr/>
        </p:nvCxnSpPr>
        <p:spPr bwMode="auto">
          <a:xfrm rot="16200000" flipH="1">
            <a:off x="5560225" y="1964521"/>
            <a:ext cx="714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7" name="Rectangle 136"/>
          <p:cNvSpPr/>
          <p:nvPr/>
        </p:nvSpPr>
        <p:spPr bwMode="auto">
          <a:xfrm>
            <a:off x="5453068" y="2428868"/>
            <a:ext cx="2428892" cy="35719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8" name="Rectangle 137"/>
          <p:cNvSpPr/>
          <p:nvPr/>
        </p:nvSpPr>
        <p:spPr bwMode="auto">
          <a:xfrm>
            <a:off x="5810258" y="1928802"/>
            <a:ext cx="285752" cy="50006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39" name="Isosceles Triangle 138"/>
          <p:cNvSpPr/>
          <p:nvPr/>
        </p:nvSpPr>
        <p:spPr bwMode="auto">
          <a:xfrm flipV="1">
            <a:off x="5881696" y="2000240"/>
            <a:ext cx="142876" cy="142876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2" name="Down Arrow 151"/>
          <p:cNvSpPr/>
          <p:nvPr/>
        </p:nvSpPr>
        <p:spPr bwMode="auto">
          <a:xfrm>
            <a:off x="5881696" y="2357430"/>
            <a:ext cx="142876" cy="21431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3" name="Straight Connector 152"/>
          <p:cNvCxnSpPr>
            <a:stCxn id="139" idx="0"/>
            <a:endCxn id="152" idx="0"/>
          </p:cNvCxnSpPr>
          <p:nvPr/>
        </p:nvCxnSpPr>
        <p:spPr bwMode="auto">
          <a:xfrm rot="5400000">
            <a:off x="5845977" y="2250273"/>
            <a:ext cx="2143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4" name="Straight Connector 153"/>
          <p:cNvCxnSpPr>
            <a:stCxn id="138" idx="0"/>
            <a:endCxn id="139" idx="3"/>
          </p:cNvCxnSpPr>
          <p:nvPr/>
        </p:nvCxnSpPr>
        <p:spPr bwMode="auto">
          <a:xfrm rot="16200000" flipH="1">
            <a:off x="5917415" y="1964521"/>
            <a:ext cx="714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5" name="Rectangle 154"/>
          <p:cNvSpPr/>
          <p:nvPr/>
        </p:nvSpPr>
        <p:spPr bwMode="auto">
          <a:xfrm>
            <a:off x="6167448" y="1928803"/>
            <a:ext cx="285752" cy="50006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6" name="Isosceles Triangle 155"/>
          <p:cNvSpPr/>
          <p:nvPr/>
        </p:nvSpPr>
        <p:spPr bwMode="auto">
          <a:xfrm flipV="1">
            <a:off x="6238886" y="2000241"/>
            <a:ext cx="142876" cy="142876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7" name="Down Arrow 156"/>
          <p:cNvSpPr/>
          <p:nvPr/>
        </p:nvSpPr>
        <p:spPr bwMode="auto">
          <a:xfrm>
            <a:off x="6238886" y="2357431"/>
            <a:ext cx="142876" cy="21431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58" name="Straight Connector 157"/>
          <p:cNvCxnSpPr>
            <a:stCxn id="156" idx="0"/>
            <a:endCxn id="157" idx="0"/>
          </p:cNvCxnSpPr>
          <p:nvPr/>
        </p:nvCxnSpPr>
        <p:spPr bwMode="auto">
          <a:xfrm rot="5400000">
            <a:off x="6203167" y="2250274"/>
            <a:ext cx="2143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9" name="Straight Connector 158"/>
          <p:cNvCxnSpPr>
            <a:stCxn id="155" idx="0"/>
            <a:endCxn id="156" idx="3"/>
          </p:cNvCxnSpPr>
          <p:nvPr/>
        </p:nvCxnSpPr>
        <p:spPr bwMode="auto">
          <a:xfrm rot="16200000" flipH="1">
            <a:off x="6274605" y="1964522"/>
            <a:ext cx="714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0" name="Rectangle 159"/>
          <p:cNvSpPr/>
          <p:nvPr/>
        </p:nvSpPr>
        <p:spPr bwMode="auto">
          <a:xfrm>
            <a:off x="6524638" y="1928803"/>
            <a:ext cx="285752" cy="50006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1" name="Isosceles Triangle 160"/>
          <p:cNvSpPr/>
          <p:nvPr/>
        </p:nvSpPr>
        <p:spPr bwMode="auto">
          <a:xfrm flipV="1">
            <a:off x="6596076" y="2000241"/>
            <a:ext cx="142876" cy="142876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2" name="Down Arrow 161"/>
          <p:cNvSpPr/>
          <p:nvPr/>
        </p:nvSpPr>
        <p:spPr bwMode="auto">
          <a:xfrm>
            <a:off x="6596076" y="2357431"/>
            <a:ext cx="142876" cy="21431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3" name="Straight Connector 162"/>
          <p:cNvCxnSpPr>
            <a:stCxn id="161" idx="0"/>
            <a:endCxn id="162" idx="0"/>
          </p:cNvCxnSpPr>
          <p:nvPr/>
        </p:nvCxnSpPr>
        <p:spPr bwMode="auto">
          <a:xfrm rot="5400000">
            <a:off x="6560357" y="2250274"/>
            <a:ext cx="2143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4" name="Straight Connector 163"/>
          <p:cNvCxnSpPr>
            <a:stCxn id="160" idx="0"/>
            <a:endCxn id="161" idx="3"/>
          </p:cNvCxnSpPr>
          <p:nvPr/>
        </p:nvCxnSpPr>
        <p:spPr bwMode="auto">
          <a:xfrm rot="16200000" flipH="1">
            <a:off x="6631795" y="1964522"/>
            <a:ext cx="714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5" name="Rectangle 164"/>
          <p:cNvSpPr/>
          <p:nvPr/>
        </p:nvSpPr>
        <p:spPr bwMode="auto">
          <a:xfrm>
            <a:off x="6881828" y="1928803"/>
            <a:ext cx="285752" cy="50006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6" name="Isosceles Triangle 165"/>
          <p:cNvSpPr/>
          <p:nvPr/>
        </p:nvSpPr>
        <p:spPr bwMode="auto">
          <a:xfrm flipV="1">
            <a:off x="6953266" y="2000241"/>
            <a:ext cx="142876" cy="142876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7" name="Down Arrow 166"/>
          <p:cNvSpPr/>
          <p:nvPr/>
        </p:nvSpPr>
        <p:spPr bwMode="auto">
          <a:xfrm>
            <a:off x="6953266" y="2357431"/>
            <a:ext cx="142876" cy="21431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68" name="Straight Connector 167"/>
          <p:cNvCxnSpPr>
            <a:stCxn id="166" idx="0"/>
            <a:endCxn id="167" idx="0"/>
          </p:cNvCxnSpPr>
          <p:nvPr/>
        </p:nvCxnSpPr>
        <p:spPr bwMode="auto">
          <a:xfrm rot="5400000">
            <a:off x="6917547" y="2250274"/>
            <a:ext cx="2143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9" name="Straight Connector 168"/>
          <p:cNvCxnSpPr>
            <a:stCxn id="165" idx="0"/>
            <a:endCxn id="166" idx="3"/>
          </p:cNvCxnSpPr>
          <p:nvPr/>
        </p:nvCxnSpPr>
        <p:spPr bwMode="auto">
          <a:xfrm rot="16200000" flipH="1">
            <a:off x="6988985" y="1964522"/>
            <a:ext cx="714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0" name="Rectangle 169"/>
          <p:cNvSpPr/>
          <p:nvPr/>
        </p:nvSpPr>
        <p:spPr bwMode="auto">
          <a:xfrm>
            <a:off x="7239018" y="1928803"/>
            <a:ext cx="285752" cy="50006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1" name="Isosceles Triangle 170"/>
          <p:cNvSpPr/>
          <p:nvPr/>
        </p:nvSpPr>
        <p:spPr bwMode="auto">
          <a:xfrm flipV="1">
            <a:off x="7310456" y="2000241"/>
            <a:ext cx="142876" cy="142876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2" name="Down Arrow 171"/>
          <p:cNvSpPr/>
          <p:nvPr/>
        </p:nvSpPr>
        <p:spPr bwMode="auto">
          <a:xfrm>
            <a:off x="7310456" y="2357431"/>
            <a:ext cx="142876" cy="21431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3" name="Straight Connector 172"/>
          <p:cNvCxnSpPr>
            <a:stCxn id="171" idx="0"/>
            <a:endCxn id="172" idx="0"/>
          </p:cNvCxnSpPr>
          <p:nvPr/>
        </p:nvCxnSpPr>
        <p:spPr bwMode="auto">
          <a:xfrm rot="5400000">
            <a:off x="7274737" y="2250274"/>
            <a:ext cx="2143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4" name="Straight Connector 173"/>
          <p:cNvCxnSpPr>
            <a:stCxn id="170" idx="0"/>
            <a:endCxn id="171" idx="3"/>
          </p:cNvCxnSpPr>
          <p:nvPr/>
        </p:nvCxnSpPr>
        <p:spPr bwMode="auto">
          <a:xfrm rot="16200000" flipH="1">
            <a:off x="7346175" y="1964522"/>
            <a:ext cx="714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5" name="Rectangle 174"/>
          <p:cNvSpPr/>
          <p:nvPr/>
        </p:nvSpPr>
        <p:spPr bwMode="auto">
          <a:xfrm>
            <a:off x="7596208" y="1928803"/>
            <a:ext cx="285752" cy="500066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6" name="Isosceles Triangle 175"/>
          <p:cNvSpPr/>
          <p:nvPr/>
        </p:nvSpPr>
        <p:spPr bwMode="auto">
          <a:xfrm flipV="1">
            <a:off x="7667646" y="2000241"/>
            <a:ext cx="142876" cy="142876"/>
          </a:xfrm>
          <a:prstGeom prst="triangl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7" name="Down Arrow 176"/>
          <p:cNvSpPr/>
          <p:nvPr/>
        </p:nvSpPr>
        <p:spPr bwMode="auto">
          <a:xfrm>
            <a:off x="7667646" y="2357431"/>
            <a:ext cx="142876" cy="21431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78" name="Straight Connector 177"/>
          <p:cNvCxnSpPr>
            <a:stCxn id="176" idx="0"/>
            <a:endCxn id="177" idx="0"/>
          </p:cNvCxnSpPr>
          <p:nvPr/>
        </p:nvCxnSpPr>
        <p:spPr bwMode="auto">
          <a:xfrm rot="5400000">
            <a:off x="7631927" y="2250274"/>
            <a:ext cx="21431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9" name="Straight Connector 178"/>
          <p:cNvCxnSpPr>
            <a:stCxn id="175" idx="0"/>
            <a:endCxn id="176" idx="3"/>
          </p:cNvCxnSpPr>
          <p:nvPr/>
        </p:nvCxnSpPr>
        <p:spPr bwMode="auto">
          <a:xfrm rot="16200000" flipH="1">
            <a:off x="7703365" y="1964522"/>
            <a:ext cx="714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0" name="Right Arrow 179"/>
          <p:cNvSpPr/>
          <p:nvPr/>
        </p:nvSpPr>
        <p:spPr bwMode="auto">
          <a:xfrm>
            <a:off x="5524506" y="2571744"/>
            <a:ext cx="2357454" cy="142876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1" name="TextBox 180"/>
          <p:cNvSpPr txBox="1"/>
          <p:nvPr/>
        </p:nvSpPr>
        <p:spPr>
          <a:xfrm>
            <a:off x="6229362" y="1357298"/>
            <a:ext cx="10001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tx2"/>
                </a:solidFill>
              </a:rPr>
              <a:t>Sensor</a:t>
            </a:r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182" name="TextBox 181"/>
          <p:cNvSpPr txBox="1"/>
          <p:nvPr/>
        </p:nvSpPr>
        <p:spPr>
          <a:xfrm>
            <a:off x="7891484" y="1723241"/>
            <a:ext cx="12763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>
                <a:solidFill>
                  <a:schemeClr val="tx2"/>
                </a:solidFill>
              </a:rPr>
              <a:t>Bump-Bonding</a:t>
            </a:r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183" name="TextBox 182"/>
          <p:cNvSpPr txBox="1"/>
          <p:nvPr/>
        </p:nvSpPr>
        <p:spPr>
          <a:xfrm>
            <a:off x="7881960" y="1952944"/>
            <a:ext cx="1143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>
                <a:solidFill>
                  <a:schemeClr val="tx2"/>
                </a:solidFill>
              </a:rPr>
              <a:t>Amplification</a:t>
            </a:r>
            <a:endParaRPr lang="en-US" sz="1050" b="1" dirty="0">
              <a:solidFill>
                <a:schemeClr val="tx2"/>
              </a:solidFill>
            </a:endParaRPr>
          </a:p>
        </p:txBody>
      </p:sp>
      <p:sp>
        <p:nvSpPr>
          <p:cNvPr id="184" name="TextBox 183"/>
          <p:cNvSpPr txBox="1"/>
          <p:nvPr/>
        </p:nvSpPr>
        <p:spPr>
          <a:xfrm>
            <a:off x="7881960" y="2595886"/>
            <a:ext cx="1143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>
                <a:solidFill>
                  <a:schemeClr val="tx2"/>
                </a:solidFill>
              </a:rPr>
              <a:t>Read-Out</a:t>
            </a:r>
            <a:endParaRPr lang="en-US" sz="1050" b="1" dirty="0">
              <a:solidFill>
                <a:schemeClr val="tx2"/>
              </a:solidFill>
            </a:endParaRPr>
          </a:p>
        </p:txBody>
      </p:sp>
      <p:pic>
        <p:nvPicPr>
          <p:cNvPr id="185" name="Picture 2" descr="\\cern.ch\dfs\Departments\PH\Groups\MIC\Medipix\Presentation Images\bumpbo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3429000"/>
            <a:ext cx="3198280" cy="2398711"/>
          </a:xfrm>
          <a:prstGeom prst="rect">
            <a:avLst/>
          </a:prstGeom>
          <a:noFill/>
        </p:spPr>
      </p:pic>
      <p:sp>
        <p:nvSpPr>
          <p:cNvPr id="186" name="Down Arrow 185"/>
          <p:cNvSpPr/>
          <p:nvPr/>
        </p:nvSpPr>
        <p:spPr bwMode="auto">
          <a:xfrm>
            <a:off x="5524506" y="2357430"/>
            <a:ext cx="142876" cy="214314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87" name="Picture 186" descr="\\cern.ch\dfs\Departments\PH\Groups\MIC\Medipix\Presentation Images\3Dchip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09660" y="3251200"/>
            <a:ext cx="4373590" cy="3183373"/>
          </a:xfrm>
          <a:prstGeom prst="rect">
            <a:avLst/>
          </a:prstGeom>
          <a:noFill/>
        </p:spPr>
      </p:pic>
      <p:sp>
        <p:nvSpPr>
          <p:cNvPr id="188" name="TextBox 187"/>
          <p:cNvSpPr txBox="1"/>
          <p:nvPr/>
        </p:nvSpPr>
        <p:spPr>
          <a:xfrm>
            <a:off x="5949950" y="5834738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High density solder bump bonding is a key technology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89" name="TextBox 188"/>
          <p:cNvSpPr txBox="1"/>
          <p:nvPr/>
        </p:nvSpPr>
        <p:spPr>
          <a:xfrm>
            <a:off x="7881960" y="2227684"/>
            <a:ext cx="135729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>
                <a:solidFill>
                  <a:schemeClr val="tx2"/>
                </a:solidFill>
              </a:rPr>
              <a:t>Discriminator &amp; Counter</a:t>
            </a:r>
            <a:endParaRPr lang="en-US" sz="105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Medipix Chips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60500" y="1206500"/>
            <a:ext cx="280035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Medipix1 (1997)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Proof of concept, photon counting, 64x64 pixels, 3 bit threshold tuning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1um CMOS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47780" y="2628900"/>
            <a:ext cx="285752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Medipix2 (2002)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Photon counting , 55um pixels, 256x256, Positive and negative sensors, Pixel level leakage compensation, 3 side tile-able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Upper and lower threshold levels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250nm CMOS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4202" y="2717800"/>
            <a:ext cx="32861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Timepix (2006)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As Medipix2, with additional..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Time over threshold energy measurement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Accurate time of arrival count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19202" y="4629150"/>
            <a:ext cx="284164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Medipix3 (2009)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55um pixels, 256x256,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charge sharing summation,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2 thresholds and 2 counters per pixel,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quad pixel spectroscopic mode,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continuous readout mode,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130nm CMOS</a:t>
            </a:r>
          </a:p>
        </p:txBody>
      </p:sp>
      <p:pic>
        <p:nvPicPr>
          <p:cNvPr id="3074" name="Picture 2" descr="\\cern.ch\dfs\Departments\PH\Groups\MIC\Medipix\High Resolution Images\Medipix1\chip_image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451" y="1028700"/>
            <a:ext cx="1358557" cy="1571612"/>
          </a:xfrm>
          <a:prstGeom prst="rect">
            <a:avLst/>
          </a:prstGeom>
          <a:noFill/>
        </p:spPr>
      </p:pic>
      <p:pic>
        <p:nvPicPr>
          <p:cNvPr id="3075" name="Picture 3" descr="\\cern.ch\dfs\Departments\PH\Groups\MIC\Medipix\High Resolution Images\Medipix2\chip_image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4333763" y="2673350"/>
            <a:ext cx="1452683" cy="1785926"/>
          </a:xfrm>
          <a:prstGeom prst="rect">
            <a:avLst/>
          </a:prstGeom>
          <a:noFill/>
        </p:spPr>
      </p:pic>
      <p:pic>
        <p:nvPicPr>
          <p:cNvPr id="3076" name="Picture 4" descr="\\cern.ch\dfs\Departments\PH\Groups\MIC\Medipix\High Resolution Images\Medipix3\chip_imag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4584700"/>
            <a:ext cx="1428760" cy="1930756"/>
          </a:xfrm>
          <a:prstGeom prst="rect">
            <a:avLst/>
          </a:prstGeom>
          <a:noFill/>
        </p:spPr>
      </p:pic>
      <p:sp>
        <p:nvSpPr>
          <p:cNvPr id="34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5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6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7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8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9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0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1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2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3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4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5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arallelogram 52"/>
          <p:cNvSpPr/>
          <p:nvPr/>
        </p:nvSpPr>
        <p:spPr bwMode="auto">
          <a:xfrm>
            <a:off x="6127750" y="5207000"/>
            <a:ext cx="1422400" cy="488950"/>
          </a:xfrm>
          <a:prstGeom prst="parallelogram">
            <a:avLst>
              <a:gd name="adj" fmla="val 90890"/>
            </a:avLst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Operation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82700" y="1028700"/>
            <a:ext cx="360047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Photon Counting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Count hits over threshold rather than simply accumulating charge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Available with all Medipix chips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82700" y="2006600"/>
            <a:ext cx="3371843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Time over Threshold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Measure the time a hit passes a threshold for a measurement of the energy deposited in the sensor.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27150" y="2984500"/>
            <a:ext cx="3286148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Time of Arrival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Measure the time from a hit until the ‘shutter’ is closed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0302" y="3945176"/>
            <a:ext cx="328614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Charge Summing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If a ‘cluster’ of hits is found, allocate all the charge to the hardest hit pixel.  This combats charge sharing.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86352" y="3873500"/>
            <a:ext cx="328614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tx2"/>
                </a:solidFill>
              </a:rPr>
              <a:t>Spectroscopic Pixels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Using 4 pixel ‘</a:t>
            </a:r>
            <a:r>
              <a:rPr lang="en-US" sz="1200" dirty="0" err="1" smtClean="0">
                <a:solidFill>
                  <a:schemeClr val="tx2"/>
                </a:solidFill>
              </a:rPr>
              <a:t>superpixels</a:t>
            </a:r>
            <a:r>
              <a:rPr lang="en-US" sz="1200" dirty="0" smtClean="0">
                <a:solidFill>
                  <a:schemeClr val="tx2"/>
                </a:solidFill>
              </a:rPr>
              <a:t>’ the many thresholds and counters give 8 levels of energy resolution whilst losing a factor of 2 spatial resolution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0" name="Freeform 9"/>
          <p:cNvSpPr/>
          <p:nvPr/>
        </p:nvSpPr>
        <p:spPr bwMode="auto">
          <a:xfrm>
            <a:off x="5000625" y="1073150"/>
            <a:ext cx="3438525" cy="2430463"/>
          </a:xfrm>
          <a:custGeom>
            <a:avLst/>
            <a:gdLst>
              <a:gd name="connsiteX0" fmla="*/ 0 w 3438525"/>
              <a:gd name="connsiteY0" fmla="*/ 2111375 h 2430463"/>
              <a:gd name="connsiteX1" fmla="*/ 1152525 w 3438525"/>
              <a:gd name="connsiteY1" fmla="*/ 15875 h 2430463"/>
              <a:gd name="connsiteX2" fmla="*/ 2362200 w 3438525"/>
              <a:gd name="connsiteY2" fmla="*/ 2016125 h 2430463"/>
              <a:gd name="connsiteX3" fmla="*/ 3267075 w 3438525"/>
              <a:gd name="connsiteY3" fmla="*/ 2378075 h 2430463"/>
              <a:gd name="connsiteX4" fmla="*/ 3390900 w 3438525"/>
              <a:gd name="connsiteY4" fmla="*/ 2330450 h 2430463"/>
              <a:gd name="connsiteX5" fmla="*/ 3390900 w 3438525"/>
              <a:gd name="connsiteY5" fmla="*/ 2301875 h 243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8525" h="2430463">
                <a:moveTo>
                  <a:pt x="0" y="2111375"/>
                </a:moveTo>
                <a:cubicBezTo>
                  <a:pt x="379412" y="1071562"/>
                  <a:pt x="758825" y="31750"/>
                  <a:pt x="1152525" y="15875"/>
                </a:cubicBezTo>
                <a:cubicBezTo>
                  <a:pt x="1546225" y="0"/>
                  <a:pt x="2009775" y="1622425"/>
                  <a:pt x="2362200" y="2016125"/>
                </a:cubicBezTo>
                <a:cubicBezTo>
                  <a:pt x="2714625" y="2409825"/>
                  <a:pt x="3095625" y="2325688"/>
                  <a:pt x="3267075" y="2378075"/>
                </a:cubicBezTo>
                <a:cubicBezTo>
                  <a:pt x="3438525" y="2430463"/>
                  <a:pt x="3370263" y="2343150"/>
                  <a:pt x="3390900" y="2330450"/>
                </a:cubicBezTo>
                <a:cubicBezTo>
                  <a:pt x="3411537" y="2317750"/>
                  <a:pt x="3401218" y="2309812"/>
                  <a:pt x="3390900" y="2301875"/>
                </a:cubicBezTo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2" name="Straight Connector 11"/>
          <p:cNvCxnSpPr/>
          <p:nvPr/>
        </p:nvCxnSpPr>
        <p:spPr bwMode="auto">
          <a:xfrm>
            <a:off x="5060950" y="2209800"/>
            <a:ext cx="28003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5400000">
            <a:off x="5327650" y="2165350"/>
            <a:ext cx="889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" name="Straight Connector 14"/>
          <p:cNvCxnSpPr/>
          <p:nvPr/>
        </p:nvCxnSpPr>
        <p:spPr bwMode="auto">
          <a:xfrm rot="5400000">
            <a:off x="6838950" y="2165350"/>
            <a:ext cx="889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5372100" y="2120900"/>
            <a:ext cx="15113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9" name="Straight Connector 18"/>
          <p:cNvCxnSpPr/>
          <p:nvPr/>
        </p:nvCxnSpPr>
        <p:spPr bwMode="auto">
          <a:xfrm rot="5400000">
            <a:off x="4572000" y="3365500"/>
            <a:ext cx="355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Straight Connector 19"/>
          <p:cNvCxnSpPr/>
          <p:nvPr/>
        </p:nvCxnSpPr>
        <p:spPr bwMode="auto">
          <a:xfrm rot="5400000">
            <a:off x="8572500" y="3365500"/>
            <a:ext cx="3556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>
            <a:off x="4749800" y="3543300"/>
            <a:ext cx="404495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4" name="Straight Connector 23"/>
          <p:cNvCxnSpPr/>
          <p:nvPr/>
        </p:nvCxnSpPr>
        <p:spPr bwMode="auto">
          <a:xfrm rot="5400000">
            <a:off x="5327650" y="2343150"/>
            <a:ext cx="889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rot="5400000">
            <a:off x="8661400" y="2433638"/>
            <a:ext cx="8890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5372100" y="2387600"/>
            <a:ext cx="333375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6394450" y="2387600"/>
            <a:ext cx="1155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Time of Arrival</a:t>
            </a:r>
            <a:endParaRPr lang="en-US" sz="1100" dirty="0"/>
          </a:p>
        </p:txBody>
      </p:sp>
      <p:sp>
        <p:nvSpPr>
          <p:cNvPr id="29" name="TextBox 28"/>
          <p:cNvSpPr txBox="1"/>
          <p:nvPr/>
        </p:nvSpPr>
        <p:spPr>
          <a:xfrm>
            <a:off x="5327650" y="1859290"/>
            <a:ext cx="1555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Time over Threshold</a:t>
            </a:r>
            <a:endParaRPr lang="en-US" sz="1100" dirty="0"/>
          </a:p>
        </p:txBody>
      </p:sp>
      <p:sp>
        <p:nvSpPr>
          <p:cNvPr id="30" name="TextBox 29"/>
          <p:cNvSpPr txBox="1"/>
          <p:nvPr/>
        </p:nvSpPr>
        <p:spPr>
          <a:xfrm>
            <a:off x="6972300" y="1992640"/>
            <a:ext cx="1555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Threshold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>
            <a:off x="4483100" y="3295650"/>
            <a:ext cx="11557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Shutter</a:t>
            </a:r>
            <a:endParaRPr lang="en-US" sz="1100" dirty="0"/>
          </a:p>
        </p:txBody>
      </p:sp>
      <p:sp>
        <p:nvSpPr>
          <p:cNvPr id="32" name="Parallelogram 31"/>
          <p:cNvSpPr/>
          <p:nvPr/>
        </p:nvSpPr>
        <p:spPr bwMode="auto">
          <a:xfrm>
            <a:off x="4483100" y="5251450"/>
            <a:ext cx="577850" cy="177800"/>
          </a:xfrm>
          <a:prstGeom prst="parallelogram">
            <a:avLst>
              <a:gd name="adj" fmla="val 90890"/>
            </a:avLst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Parallelogram 32"/>
          <p:cNvSpPr/>
          <p:nvPr/>
        </p:nvSpPr>
        <p:spPr bwMode="auto">
          <a:xfrm>
            <a:off x="4305300" y="5473700"/>
            <a:ext cx="577850" cy="177800"/>
          </a:xfrm>
          <a:prstGeom prst="parallelogram">
            <a:avLst>
              <a:gd name="adj" fmla="val 90890"/>
            </a:avLst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4" name="Parallelogram 33"/>
          <p:cNvSpPr/>
          <p:nvPr/>
        </p:nvSpPr>
        <p:spPr bwMode="auto">
          <a:xfrm>
            <a:off x="4972050" y="5251450"/>
            <a:ext cx="577850" cy="177800"/>
          </a:xfrm>
          <a:prstGeom prst="parallelogram">
            <a:avLst>
              <a:gd name="adj" fmla="val 90890"/>
            </a:avLst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5" name="Parallelogram 34"/>
          <p:cNvSpPr/>
          <p:nvPr/>
        </p:nvSpPr>
        <p:spPr bwMode="auto">
          <a:xfrm>
            <a:off x="4794250" y="5473700"/>
            <a:ext cx="577850" cy="177800"/>
          </a:xfrm>
          <a:prstGeom prst="parallelogram">
            <a:avLst>
              <a:gd name="adj" fmla="val 90890"/>
            </a:avLst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Oval 35"/>
          <p:cNvSpPr/>
          <p:nvPr/>
        </p:nvSpPr>
        <p:spPr bwMode="auto">
          <a:xfrm rot="21298848">
            <a:off x="4665882" y="5365611"/>
            <a:ext cx="444500" cy="133350"/>
          </a:xfrm>
          <a:prstGeom prst="ellipse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8" name="Straight Arrow Connector 37"/>
          <p:cNvCxnSpPr/>
          <p:nvPr/>
        </p:nvCxnSpPr>
        <p:spPr bwMode="auto">
          <a:xfrm rot="5400000">
            <a:off x="4416425" y="5140325"/>
            <a:ext cx="1022350" cy="444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Parallelogram 39"/>
          <p:cNvSpPr/>
          <p:nvPr/>
        </p:nvSpPr>
        <p:spPr bwMode="auto">
          <a:xfrm>
            <a:off x="2216150" y="5251450"/>
            <a:ext cx="577850" cy="177800"/>
          </a:xfrm>
          <a:prstGeom prst="parallelogram">
            <a:avLst>
              <a:gd name="adj" fmla="val 90890"/>
            </a:avLst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Parallelogram 40"/>
          <p:cNvSpPr/>
          <p:nvPr/>
        </p:nvSpPr>
        <p:spPr bwMode="auto">
          <a:xfrm>
            <a:off x="2038350" y="5473700"/>
            <a:ext cx="577850" cy="177800"/>
          </a:xfrm>
          <a:prstGeom prst="parallelogram">
            <a:avLst>
              <a:gd name="adj" fmla="val 90890"/>
            </a:avLst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2" name="Parallelogram 41"/>
          <p:cNvSpPr/>
          <p:nvPr/>
        </p:nvSpPr>
        <p:spPr bwMode="auto">
          <a:xfrm>
            <a:off x="2705100" y="5251450"/>
            <a:ext cx="577850" cy="177800"/>
          </a:xfrm>
          <a:prstGeom prst="parallelogram">
            <a:avLst>
              <a:gd name="adj" fmla="val 90890"/>
            </a:avLst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Parallelogram 42"/>
          <p:cNvSpPr/>
          <p:nvPr/>
        </p:nvSpPr>
        <p:spPr bwMode="auto">
          <a:xfrm>
            <a:off x="2527300" y="5473700"/>
            <a:ext cx="577850" cy="177800"/>
          </a:xfrm>
          <a:prstGeom prst="parallelogram">
            <a:avLst>
              <a:gd name="adj" fmla="val 90890"/>
            </a:avLst>
          </a:prstGeom>
          <a:solidFill>
            <a:srgbClr val="FFFF00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Oval 43"/>
          <p:cNvSpPr/>
          <p:nvPr/>
        </p:nvSpPr>
        <p:spPr bwMode="auto">
          <a:xfrm rot="21298848">
            <a:off x="2310032" y="5276711"/>
            <a:ext cx="444500" cy="133350"/>
          </a:xfrm>
          <a:prstGeom prst="ellipse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5" name="Straight Arrow Connector 44"/>
          <p:cNvCxnSpPr/>
          <p:nvPr/>
        </p:nvCxnSpPr>
        <p:spPr bwMode="auto">
          <a:xfrm rot="5400000">
            <a:off x="2149475" y="5140325"/>
            <a:ext cx="1022350" cy="444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1" name="Oval 50"/>
          <p:cNvSpPr/>
          <p:nvPr/>
        </p:nvSpPr>
        <p:spPr bwMode="auto">
          <a:xfrm rot="21298848">
            <a:off x="6577232" y="5365611"/>
            <a:ext cx="444500" cy="133350"/>
          </a:xfrm>
          <a:prstGeom prst="ellipse">
            <a:avLst/>
          </a:prstGeo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 bwMode="auto">
          <a:xfrm rot="5400000">
            <a:off x="6327775" y="5140325"/>
            <a:ext cx="1022350" cy="444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4" name="Freeform 53"/>
          <p:cNvSpPr/>
          <p:nvPr/>
        </p:nvSpPr>
        <p:spPr bwMode="auto">
          <a:xfrm>
            <a:off x="7727950" y="5295900"/>
            <a:ext cx="1416050" cy="977899"/>
          </a:xfrm>
          <a:custGeom>
            <a:avLst/>
            <a:gdLst>
              <a:gd name="connsiteX0" fmla="*/ 0 w 3438525"/>
              <a:gd name="connsiteY0" fmla="*/ 2111375 h 2430463"/>
              <a:gd name="connsiteX1" fmla="*/ 1152525 w 3438525"/>
              <a:gd name="connsiteY1" fmla="*/ 15875 h 2430463"/>
              <a:gd name="connsiteX2" fmla="*/ 2362200 w 3438525"/>
              <a:gd name="connsiteY2" fmla="*/ 2016125 h 2430463"/>
              <a:gd name="connsiteX3" fmla="*/ 3267075 w 3438525"/>
              <a:gd name="connsiteY3" fmla="*/ 2378075 h 2430463"/>
              <a:gd name="connsiteX4" fmla="*/ 3390900 w 3438525"/>
              <a:gd name="connsiteY4" fmla="*/ 2330450 h 2430463"/>
              <a:gd name="connsiteX5" fmla="*/ 3390900 w 3438525"/>
              <a:gd name="connsiteY5" fmla="*/ 2301875 h 2430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8525" h="2430463">
                <a:moveTo>
                  <a:pt x="0" y="2111375"/>
                </a:moveTo>
                <a:cubicBezTo>
                  <a:pt x="379412" y="1071562"/>
                  <a:pt x="758825" y="31750"/>
                  <a:pt x="1152525" y="15875"/>
                </a:cubicBezTo>
                <a:cubicBezTo>
                  <a:pt x="1546225" y="0"/>
                  <a:pt x="2009775" y="1622425"/>
                  <a:pt x="2362200" y="2016125"/>
                </a:cubicBezTo>
                <a:cubicBezTo>
                  <a:pt x="2714625" y="2409825"/>
                  <a:pt x="3095625" y="2325688"/>
                  <a:pt x="3267075" y="2378075"/>
                </a:cubicBezTo>
                <a:cubicBezTo>
                  <a:pt x="3438525" y="2430463"/>
                  <a:pt x="3370263" y="2343150"/>
                  <a:pt x="3390900" y="2330450"/>
                </a:cubicBezTo>
                <a:cubicBezTo>
                  <a:pt x="3411537" y="2317750"/>
                  <a:pt x="3401218" y="2309812"/>
                  <a:pt x="3390900" y="2301875"/>
                </a:cubicBezTo>
              </a:path>
            </a:pathLst>
          </a:cu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Right Arrow 54"/>
          <p:cNvSpPr/>
          <p:nvPr/>
        </p:nvSpPr>
        <p:spPr bwMode="auto">
          <a:xfrm>
            <a:off x="5772150" y="5340350"/>
            <a:ext cx="311150" cy="1778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6" name="Left Arrow 55"/>
          <p:cNvSpPr/>
          <p:nvPr/>
        </p:nvSpPr>
        <p:spPr bwMode="auto">
          <a:xfrm>
            <a:off x="3683000" y="5295900"/>
            <a:ext cx="400050" cy="177800"/>
          </a:xfrm>
          <a:prstGeom prst="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57" name="Straight Connector 56"/>
          <p:cNvCxnSpPr/>
          <p:nvPr/>
        </p:nvCxnSpPr>
        <p:spPr bwMode="auto">
          <a:xfrm>
            <a:off x="7639050" y="6007100"/>
            <a:ext cx="14922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/>
          <p:nvPr/>
        </p:nvCxnSpPr>
        <p:spPr bwMode="auto">
          <a:xfrm>
            <a:off x="7639050" y="5918200"/>
            <a:ext cx="14922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0" name="Straight Connector 59"/>
          <p:cNvCxnSpPr/>
          <p:nvPr/>
        </p:nvCxnSpPr>
        <p:spPr bwMode="auto">
          <a:xfrm>
            <a:off x="7639050" y="5829300"/>
            <a:ext cx="14922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1" name="Straight Connector 60"/>
          <p:cNvCxnSpPr/>
          <p:nvPr/>
        </p:nvCxnSpPr>
        <p:spPr bwMode="auto">
          <a:xfrm>
            <a:off x="7639050" y="5740400"/>
            <a:ext cx="14922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2" name="Straight Connector 61"/>
          <p:cNvCxnSpPr/>
          <p:nvPr/>
        </p:nvCxnSpPr>
        <p:spPr bwMode="auto">
          <a:xfrm>
            <a:off x="7639050" y="5651500"/>
            <a:ext cx="14922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3" name="Straight Connector 62"/>
          <p:cNvCxnSpPr/>
          <p:nvPr/>
        </p:nvCxnSpPr>
        <p:spPr bwMode="auto">
          <a:xfrm>
            <a:off x="7639050" y="5384800"/>
            <a:ext cx="14922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4" name="Straight Connector 63"/>
          <p:cNvCxnSpPr/>
          <p:nvPr/>
        </p:nvCxnSpPr>
        <p:spPr bwMode="auto">
          <a:xfrm>
            <a:off x="7639050" y="5562600"/>
            <a:ext cx="14922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65" name="Straight Connector 64"/>
          <p:cNvCxnSpPr/>
          <p:nvPr/>
        </p:nvCxnSpPr>
        <p:spPr bwMode="auto">
          <a:xfrm>
            <a:off x="7639050" y="5473700"/>
            <a:ext cx="1492250" cy="0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chemeClr val="tx1">
                <a:lumMod val="65000"/>
                <a:lumOff val="3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7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88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89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90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91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92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93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94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95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96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97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98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004886"/>
            <a:ext cx="7467600" cy="638164"/>
          </a:xfrm>
        </p:spPr>
        <p:txBody>
          <a:bodyPr/>
          <a:lstStyle/>
          <a:p>
            <a:pPr>
              <a:buNone/>
            </a:pPr>
            <a:r>
              <a:rPr lang="en-US" sz="1600" dirty="0" smtClean="0"/>
              <a:t>People are doing lots of things with Medipix chips</a:t>
            </a:r>
            <a:endParaRPr lang="en-US" sz="1600" dirty="0"/>
          </a:p>
        </p:txBody>
      </p:sp>
      <p:sp>
        <p:nvSpPr>
          <p:cNvPr id="4" name="TextBox 3"/>
          <p:cNvSpPr txBox="1"/>
          <p:nvPr/>
        </p:nvSpPr>
        <p:spPr>
          <a:xfrm>
            <a:off x="1416050" y="1459633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CT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The MARS project in NZ is making a ‘colour’ multi spectral CT scanner.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6050" y="2235716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XRD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PANalytical (NL) is selling Medipix chips in its X-Ray Diffraction systems.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6050" y="3035816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in Space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Will fly in 2010 as part of the LUCID  cosmic ray flux experiment.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28728" y="3784600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to Mars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Is being used in Houston to characterise Astronaut dosage for long term interplanetary missions.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8728" y="5576153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TPC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Timepix was developed for use in next generation Time Projection Chambers, demonstrated by Freiburg.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52536" y="4673600"/>
            <a:ext cx="37862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Tomography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Medipix is used in several high-res tomography studies with x-rays and neutrons at Erlangen, CTU an Bogotá.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18" name="poplasnak_wire_divx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291142" y="3206750"/>
            <a:ext cx="1452976" cy="1285884"/>
          </a:xfrm>
          <a:prstGeom prst="rect">
            <a:avLst/>
          </a:prstGeom>
          <a:noFill/>
        </p:spPr>
      </p:pic>
      <p:pic>
        <p:nvPicPr>
          <p:cNvPr id="19" name="Picture 4" descr="PN5395_0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15206" y="3206750"/>
            <a:ext cx="1428760" cy="1357322"/>
          </a:xfrm>
          <a:prstGeom prst="rect">
            <a:avLst/>
          </a:prstGeom>
          <a:noFill/>
        </p:spPr>
      </p:pic>
      <p:pic>
        <p:nvPicPr>
          <p:cNvPr id="20" name="Picture 4" descr="12"/>
          <p:cNvPicPr>
            <a:picLocks noChangeAspect="1" noChangeArrowheads="1"/>
          </p:cNvPicPr>
          <p:nvPr/>
        </p:nvPicPr>
        <p:blipFill>
          <a:blip r:embed="rId6"/>
          <a:srcRect l="7220" t="19154" r="2797" b="21788"/>
          <a:stretch>
            <a:fillRect/>
          </a:stretch>
        </p:blipFill>
        <p:spPr bwMode="auto">
          <a:xfrm>
            <a:off x="5132390" y="4406900"/>
            <a:ext cx="3706810" cy="1975094"/>
          </a:xfrm>
          <a:prstGeom prst="rect">
            <a:avLst/>
          </a:prstGeom>
          <a:noFill/>
        </p:spPr>
      </p:pic>
      <p:pic>
        <p:nvPicPr>
          <p:cNvPr id="21" name="CT_PCA_colour_modulated_2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5000628" y="1428736"/>
            <a:ext cx="3857620" cy="17335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5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6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7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8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9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0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1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2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3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4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55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00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video>
              <p:cMediaNode>
                <p:cTn id="13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500174"/>
            <a:ext cx="2381250" cy="15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Collaborators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76326" y="107315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Electron Microscopy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Enhancing new electron microscopy systems in collaboration with Leiden &amp; Cambridge.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76326" y="1873250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Photon Detectors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New HPDs and Micro channel plate photon detectors from Glasgow and Berkley.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76326" y="2642453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at SLSs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The Detector groups from ESRF and Diamond Synchrotron Light Sources are part of the collaboration.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76326" y="3606800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in the LHC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ATLAS and CMS are using Medipix chips as radiation monitoring devices providing real-time neutron monitoring.</a:t>
            </a:r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5712" y="4553803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200" b="1" dirty="0" smtClean="0">
                <a:solidFill>
                  <a:schemeClr val="tx2"/>
                </a:solidFill>
              </a:rPr>
              <a:t>Medipix Mass Spectroscopy</a:t>
            </a:r>
          </a:p>
          <a:p>
            <a:pPr algn="l"/>
            <a:r>
              <a:rPr lang="en-US" sz="1200" dirty="0" smtClean="0">
                <a:solidFill>
                  <a:schemeClr val="tx2"/>
                </a:solidFill>
              </a:rPr>
              <a:t>New generation imaging-spectroscopy systems at Kiev are using Medipix in fields such as proteomics.</a:t>
            </a:r>
            <a:endParaRPr lang="en-US" sz="1200" dirty="0">
              <a:solidFill>
                <a:schemeClr val="tx2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t="3027" b="12227"/>
          <a:stretch>
            <a:fillRect/>
          </a:stretch>
        </p:blipFill>
        <p:spPr bwMode="auto">
          <a:xfrm rot="5400000">
            <a:off x="5915028" y="3082913"/>
            <a:ext cx="1714509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1071546"/>
            <a:ext cx="192882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76878" y="5186402"/>
            <a:ext cx="1466824" cy="1100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96774" y="5196356"/>
            <a:ext cx="1532878" cy="101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7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8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9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0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1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2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3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4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5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6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7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8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Motivating Automatic Measurements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428728" y="1071546"/>
            <a:ext cx="7467600" cy="5181600"/>
          </a:xfrm>
        </p:spPr>
        <p:txBody>
          <a:bodyPr/>
          <a:lstStyle/>
          <a:p>
            <a:r>
              <a:rPr lang="en-US" sz="1400" dirty="0" smtClean="0"/>
              <a:t>Medipix3 chips have a 32 bit serial number that must  be burnt on, so *All* new chips have to pass through a probe station once.</a:t>
            </a:r>
          </a:p>
          <a:p>
            <a:endParaRPr lang="en-US" sz="1400" dirty="0" smtClean="0"/>
          </a:p>
          <a:p>
            <a:r>
              <a:rPr lang="en-US" sz="1400" dirty="0" smtClean="0"/>
              <a:t>For Medipix2/Timepix basic probing ~3 or 4 minutes per test so operators are continuously working for several hours to complete a wafer.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Currently each chip has to be positioned and contacted by hand which is VERY time consuming…      (100 chips per wafer)</a:t>
            </a:r>
          </a:p>
          <a:p>
            <a:pPr>
              <a:buNone/>
            </a:pPr>
            <a:endParaRPr lang="en-US" sz="1400" dirty="0" smtClean="0"/>
          </a:p>
          <a:p>
            <a:r>
              <a:rPr lang="en-US" sz="1400" dirty="0" smtClean="0"/>
              <a:t>CERN is a production center and our collaborators rely on us to provide them with chips and assemblies.</a:t>
            </a:r>
          </a:p>
          <a:p>
            <a:endParaRPr lang="en-US" sz="1400" dirty="0" smtClean="0"/>
          </a:p>
          <a:p>
            <a:r>
              <a:rPr lang="en-US" sz="1400" dirty="0" smtClean="0"/>
              <a:t>For PANalytical a well controlled and </a:t>
            </a:r>
            <a:r>
              <a:rPr lang="en-US" sz="1400" dirty="0" err="1" smtClean="0"/>
              <a:t>characterised</a:t>
            </a:r>
            <a:r>
              <a:rPr lang="en-US" sz="1400" dirty="0" smtClean="0"/>
              <a:t> supply is commercially necessary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93800" y="4584700"/>
            <a:ext cx="1867074" cy="2242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\\cern.ch\dfs\Departments\PH\Groups\MIC\Medipix\Presentation Images\wafermap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94200" y="4273550"/>
            <a:ext cx="3600450" cy="2114685"/>
          </a:xfrm>
          <a:prstGeom prst="rect">
            <a:avLst/>
          </a:prstGeom>
          <a:noFill/>
        </p:spPr>
      </p:pic>
      <p:sp>
        <p:nvSpPr>
          <p:cNvPr id="32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3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4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5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6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7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8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39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0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1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2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43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Available</a:t>
            </a:r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219200" y="1219200"/>
            <a:ext cx="7696200" cy="3187700"/>
          </a:xfrm>
        </p:spPr>
        <p:txBody>
          <a:bodyPr/>
          <a:lstStyle/>
          <a:p>
            <a:r>
              <a:rPr lang="en-US" sz="1600" dirty="0" err="1" smtClean="0"/>
              <a:t>Suss</a:t>
            </a:r>
            <a:r>
              <a:rPr lang="en-US" sz="1600" dirty="0" smtClean="0"/>
              <a:t> </a:t>
            </a:r>
            <a:r>
              <a:rPr lang="en-US" sz="1600" dirty="0" err="1" smtClean="0"/>
              <a:t>MicroTec</a:t>
            </a:r>
            <a:r>
              <a:rPr lang="en-US" sz="1600" dirty="0" smtClean="0"/>
              <a:t> PA200 ‘semiautomatic’ probe station</a:t>
            </a:r>
          </a:p>
          <a:p>
            <a:pPr lvl="1"/>
            <a:r>
              <a:rPr lang="en-US" sz="1200" dirty="0" smtClean="0"/>
              <a:t>Already used to for previous chips</a:t>
            </a:r>
          </a:p>
          <a:p>
            <a:pPr lvl="1"/>
            <a:r>
              <a:rPr lang="en-US" sz="1200" dirty="0" smtClean="0"/>
              <a:t>Can be controlled via IP</a:t>
            </a:r>
          </a:p>
          <a:p>
            <a:pPr lvl="1"/>
            <a:r>
              <a:rPr lang="en-US" sz="1200" dirty="0" smtClean="0"/>
              <a:t>Video feedback from microscope</a:t>
            </a:r>
          </a:p>
          <a:p>
            <a:pPr lvl="1"/>
            <a:r>
              <a:rPr lang="en-US" sz="1200" dirty="0" smtClean="0"/>
              <a:t>Micron accuracy on chuck</a:t>
            </a:r>
            <a:endParaRPr lang="en-US" sz="1600" dirty="0" smtClean="0"/>
          </a:p>
          <a:p>
            <a:r>
              <a:rPr lang="en-US" sz="1600" dirty="0" smtClean="0"/>
              <a:t>Matlab</a:t>
            </a:r>
          </a:p>
          <a:p>
            <a:pPr lvl="1"/>
            <a:r>
              <a:rPr lang="en-US" sz="1200" dirty="0" smtClean="0"/>
              <a:t>Training provided by </a:t>
            </a:r>
            <a:r>
              <a:rPr lang="en-US" sz="1200" dirty="0" smtClean="0"/>
              <a:t>ACEOLE</a:t>
            </a:r>
            <a:endParaRPr lang="en-US" sz="1200" dirty="0" smtClean="0"/>
          </a:p>
          <a:p>
            <a:pPr lvl="1"/>
            <a:r>
              <a:rPr lang="en-US" sz="1200" dirty="0" smtClean="0"/>
              <a:t>Easy image processing</a:t>
            </a:r>
          </a:p>
          <a:p>
            <a:pPr lvl="1"/>
            <a:r>
              <a:rPr lang="en-US" sz="1200" dirty="0" smtClean="0"/>
              <a:t>Good control development libraries</a:t>
            </a:r>
          </a:p>
          <a:p>
            <a:pPr lvl="1"/>
            <a:r>
              <a:rPr lang="en-US" sz="1200" dirty="0" smtClean="0"/>
              <a:t>Rapid development</a:t>
            </a:r>
          </a:p>
          <a:p>
            <a:r>
              <a:rPr lang="en-US" sz="1600" dirty="0" err="1" smtClean="0"/>
              <a:t>Pixelman</a:t>
            </a:r>
            <a:endParaRPr lang="en-US" sz="1600" dirty="0" smtClean="0"/>
          </a:p>
          <a:p>
            <a:pPr lvl="1"/>
            <a:r>
              <a:rPr lang="en-US" sz="1200" dirty="0" smtClean="0"/>
              <a:t>Medipix Readout Software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695450"/>
            <a:ext cx="2995613" cy="3001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 bwMode="auto">
          <a:xfrm>
            <a:off x="4597191" y="4406900"/>
            <a:ext cx="285752" cy="42783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4132326" y="5369324"/>
            <a:ext cx="1111334" cy="5245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668629" y="4835528"/>
            <a:ext cx="142876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597191" y="4906966"/>
            <a:ext cx="285752" cy="7143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8" name="Parallelogram 37"/>
          <p:cNvSpPr/>
          <p:nvPr/>
        </p:nvSpPr>
        <p:spPr bwMode="auto">
          <a:xfrm>
            <a:off x="3417946" y="5292437"/>
            <a:ext cx="642942" cy="221444"/>
          </a:xfrm>
          <a:prstGeom prst="parallelogram">
            <a:avLst/>
          </a:prstGeom>
          <a:solidFill>
            <a:schemeClr val="accent3">
              <a:lumMod val="7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1" name="Straight Connector 40"/>
          <p:cNvCxnSpPr/>
          <p:nvPr/>
        </p:nvCxnSpPr>
        <p:spPr bwMode="auto">
          <a:xfrm>
            <a:off x="4060888" y="5292437"/>
            <a:ext cx="1785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2" name="Straight Connector 41"/>
          <p:cNvCxnSpPr/>
          <p:nvPr/>
        </p:nvCxnSpPr>
        <p:spPr bwMode="auto">
          <a:xfrm>
            <a:off x="4051364" y="5330541"/>
            <a:ext cx="1785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/>
          <p:nvPr/>
        </p:nvCxnSpPr>
        <p:spPr bwMode="auto">
          <a:xfrm>
            <a:off x="4012092" y="5494846"/>
            <a:ext cx="1785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4" name="Straight Connector 43"/>
          <p:cNvCxnSpPr/>
          <p:nvPr/>
        </p:nvCxnSpPr>
        <p:spPr bwMode="auto">
          <a:xfrm>
            <a:off x="4034713" y="5409122"/>
            <a:ext cx="1785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5" name="Straight Connector 44"/>
          <p:cNvCxnSpPr/>
          <p:nvPr/>
        </p:nvCxnSpPr>
        <p:spPr bwMode="auto">
          <a:xfrm>
            <a:off x="4025189" y="5451988"/>
            <a:ext cx="1785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/>
          <p:nvPr/>
        </p:nvCxnSpPr>
        <p:spPr bwMode="auto">
          <a:xfrm>
            <a:off x="4044253" y="5375804"/>
            <a:ext cx="1785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Curved Connector 48"/>
          <p:cNvCxnSpPr>
            <a:stCxn id="38" idx="5"/>
          </p:cNvCxnSpPr>
          <p:nvPr/>
        </p:nvCxnSpPr>
        <p:spPr bwMode="auto">
          <a:xfrm rot="10800000">
            <a:off x="2971801" y="5064267"/>
            <a:ext cx="473826" cy="338893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2" name="Curved Left Arrow 51"/>
          <p:cNvSpPr/>
          <p:nvPr/>
        </p:nvSpPr>
        <p:spPr bwMode="auto">
          <a:xfrm>
            <a:off x="5385061" y="5403630"/>
            <a:ext cx="311085" cy="414779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3" name="Quad Arrow 52"/>
          <p:cNvSpPr/>
          <p:nvPr/>
        </p:nvSpPr>
        <p:spPr bwMode="auto">
          <a:xfrm>
            <a:off x="4349816" y="5393896"/>
            <a:ext cx="701675" cy="450849"/>
          </a:xfrm>
          <a:prstGeom prst="quadArrow">
            <a:avLst>
              <a:gd name="adj1" fmla="val 9166"/>
              <a:gd name="adj2" fmla="val 17261"/>
              <a:gd name="adj3" fmla="val 225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4" name="Up-Down Arrow 53"/>
          <p:cNvSpPr/>
          <p:nvPr/>
        </p:nvSpPr>
        <p:spPr bwMode="auto">
          <a:xfrm>
            <a:off x="4660966" y="5945573"/>
            <a:ext cx="114300" cy="233363"/>
          </a:xfrm>
          <a:prstGeom prst="up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94250" y="5823336"/>
            <a:ext cx="2844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4 degree of freedom vacuum chuck provides accurate wafer positioning</a:t>
            </a:r>
            <a:endParaRPr lang="en-US" sz="1100" dirty="0"/>
          </a:p>
        </p:txBody>
      </p:sp>
      <p:sp>
        <p:nvSpPr>
          <p:cNvPr id="56" name="TextBox 55"/>
          <p:cNvSpPr txBox="1"/>
          <p:nvPr/>
        </p:nvSpPr>
        <p:spPr>
          <a:xfrm>
            <a:off x="2127250" y="4273550"/>
            <a:ext cx="25336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Camera integrated into microscope provides an optical feedback</a:t>
            </a:r>
            <a:endParaRPr lang="en-US" sz="1100" dirty="0"/>
          </a:p>
        </p:txBody>
      </p:sp>
      <p:sp>
        <p:nvSpPr>
          <p:cNvPr id="57" name="TextBox 56"/>
          <p:cNvSpPr txBox="1"/>
          <p:nvPr/>
        </p:nvSpPr>
        <p:spPr>
          <a:xfrm>
            <a:off x="1727200" y="5570249"/>
            <a:ext cx="24447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Probe card powers and read out chips whilst still on the wafers</a:t>
            </a:r>
            <a:endParaRPr lang="en-US" sz="1100" dirty="0"/>
          </a:p>
        </p:txBody>
      </p:sp>
      <p:sp>
        <p:nvSpPr>
          <p:cNvPr id="61" name="StatusItem1"/>
          <p:cNvSpPr txBox="1"/>
          <p:nvPr/>
        </p:nvSpPr>
        <p:spPr>
          <a:xfrm>
            <a:off x="0" y="200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Project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62" name="StatusItem2"/>
          <p:cNvSpPr txBox="1"/>
          <p:nvPr/>
        </p:nvSpPr>
        <p:spPr>
          <a:xfrm>
            <a:off x="0" y="226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Hybrid Detectors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63" name="StatusItem3"/>
          <p:cNvSpPr txBox="1"/>
          <p:nvPr/>
        </p:nvSpPr>
        <p:spPr>
          <a:xfrm>
            <a:off x="0" y="251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Medipix Chips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64" name="StatusItem4"/>
          <p:cNvSpPr txBox="1"/>
          <p:nvPr/>
        </p:nvSpPr>
        <p:spPr>
          <a:xfrm>
            <a:off x="0" y="276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Applications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65" name="StatusItem5"/>
          <p:cNvSpPr txBox="1"/>
          <p:nvPr/>
        </p:nvSpPr>
        <p:spPr>
          <a:xfrm>
            <a:off x="0" y="3022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Automatic Testing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66" name="StatusItem6"/>
          <p:cNvSpPr txBox="1"/>
          <p:nvPr/>
        </p:nvSpPr>
        <p:spPr>
          <a:xfrm>
            <a:off x="0" y="327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Motivation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67" name="StatusItem7"/>
          <p:cNvSpPr txBox="1"/>
          <p:nvPr/>
        </p:nvSpPr>
        <p:spPr>
          <a:xfrm>
            <a:off x="0" y="3530600"/>
            <a:ext cx="1206500" cy="230832"/>
          </a:xfrm>
          <a:prstGeom prst="rect">
            <a:avLst/>
          </a:prstGeom>
          <a:solidFill>
            <a:srgbClr val="FFFFFF"/>
          </a:solidFill>
          <a:ln>
            <a:solidFill>
              <a:srgbClr val="787878"/>
            </a:solidFill>
          </a:ln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Tools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68" name="StatusItem8"/>
          <p:cNvSpPr txBox="1"/>
          <p:nvPr/>
        </p:nvSpPr>
        <p:spPr>
          <a:xfrm>
            <a:off x="0" y="3784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Optical Feedback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69" name="StatusItem9"/>
          <p:cNvSpPr txBox="1"/>
          <p:nvPr/>
        </p:nvSpPr>
        <p:spPr>
          <a:xfrm>
            <a:off x="0" y="4038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Chip Imaging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70" name="StatusItem10"/>
          <p:cNvSpPr txBox="1"/>
          <p:nvPr/>
        </p:nvSpPr>
        <p:spPr>
          <a:xfrm>
            <a:off x="0" y="4292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First Results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71" name="StatusItem11"/>
          <p:cNvSpPr txBox="1"/>
          <p:nvPr/>
        </p:nvSpPr>
        <p:spPr>
          <a:xfrm>
            <a:off x="0" y="4546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Next Steps</a:t>
            </a:r>
            <a:endParaRPr lang="en-US" sz="900">
              <a:solidFill>
                <a:srgbClr val="17375E"/>
              </a:solidFill>
            </a:endParaRPr>
          </a:p>
        </p:txBody>
      </p:sp>
      <p:sp>
        <p:nvSpPr>
          <p:cNvPr id="72" name="StatusItem12"/>
          <p:cNvSpPr txBox="1"/>
          <p:nvPr/>
        </p:nvSpPr>
        <p:spPr>
          <a:xfrm>
            <a:off x="0" y="4800600"/>
            <a:ext cx="1206500" cy="23083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00" smtClean="0">
                <a:solidFill>
                  <a:srgbClr val="17375E"/>
                </a:solidFill>
              </a:rPr>
              <a:t>Further Work</a:t>
            </a:r>
            <a:endParaRPr lang="en-US" sz="900">
              <a:solidFill>
                <a:srgbClr val="17375E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pix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MedipixTemplate</Template>
  <TotalTime>2123</TotalTime>
  <Words>1589</Words>
  <Application>Microsoft Office PowerPoint</Application>
  <PresentationFormat>On-screen Show (4:3)</PresentationFormat>
  <Paragraphs>379</Paragraphs>
  <Slides>16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MedipixTemplate</vt:lpstr>
      <vt:lpstr>Automatic testing of Medipix wafers</vt:lpstr>
      <vt:lpstr>Outline</vt:lpstr>
      <vt:lpstr>Hybrid Pixel Detectors</vt:lpstr>
      <vt:lpstr>Medipix Chips</vt:lpstr>
      <vt:lpstr>Modes of Operation</vt:lpstr>
      <vt:lpstr>The Collaboration</vt:lpstr>
      <vt:lpstr>More Collaborators</vt:lpstr>
      <vt:lpstr>Motivating Automatic Measurements</vt:lpstr>
      <vt:lpstr>Tools Available</vt:lpstr>
      <vt:lpstr>Optical Feedback</vt:lpstr>
      <vt:lpstr>Example : Pad Finding</vt:lpstr>
      <vt:lpstr>Giga-Pixel Chip Imaging</vt:lpstr>
      <vt:lpstr>Automatic Test Results</vt:lpstr>
      <vt:lpstr>Next Steps in System Development</vt:lpstr>
      <vt:lpstr>Future Work</vt:lpstr>
      <vt:lpstr>Summary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Characterising Medipix3</dc:title>
  <dc:creator>plackett</dc:creator>
  <cp:lastModifiedBy>plackett</cp:lastModifiedBy>
  <cp:revision>119</cp:revision>
  <dcterms:created xsi:type="dcterms:W3CDTF">2009-03-09T08:31:21Z</dcterms:created>
  <dcterms:modified xsi:type="dcterms:W3CDTF">2009-04-02T05:11:50Z</dcterms:modified>
</cp:coreProperties>
</file>