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4" r:id="rId3"/>
    <p:sldId id="257" r:id="rId4"/>
    <p:sldId id="271" r:id="rId5"/>
    <p:sldId id="272" r:id="rId6"/>
    <p:sldId id="273" r:id="rId7"/>
    <p:sldId id="305" r:id="rId8"/>
    <p:sldId id="311" r:id="rId9"/>
    <p:sldId id="275" r:id="rId10"/>
    <p:sldId id="276" r:id="rId11"/>
    <p:sldId id="320" r:id="rId12"/>
    <p:sldId id="277" r:id="rId13"/>
    <p:sldId id="260" r:id="rId14"/>
    <p:sldId id="262" r:id="rId15"/>
    <p:sldId id="309" r:id="rId16"/>
    <p:sldId id="308" r:id="rId17"/>
    <p:sldId id="264" r:id="rId18"/>
    <p:sldId id="265" r:id="rId19"/>
    <p:sldId id="267" r:id="rId20"/>
    <p:sldId id="294" r:id="rId21"/>
    <p:sldId id="268" r:id="rId22"/>
    <p:sldId id="269" r:id="rId23"/>
    <p:sldId id="270" r:id="rId24"/>
    <p:sldId id="300" r:id="rId25"/>
    <p:sldId id="288" r:id="rId26"/>
    <p:sldId id="291" r:id="rId27"/>
    <p:sldId id="292" r:id="rId28"/>
    <p:sldId id="293" r:id="rId29"/>
    <p:sldId id="31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24E7FC"/>
    <a:srgbClr val="F4F6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0506" autoAdjust="0"/>
    <p:restoredTop sz="94654" autoAdjust="0"/>
  </p:normalViewPr>
  <p:slideViewPr>
    <p:cSldViewPr>
      <p:cViewPr varScale="1">
        <p:scale>
          <a:sx n="65" d="100"/>
          <a:sy n="65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68C8B-A758-4590-9FA5-2A7EFDD1BDE2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BF1B9-628B-4036-BCC1-A392C93E5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BE0B1-E5A8-421C-88F4-210837ECFE75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E6DCA-8CD6-4136-A365-85A9E280E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3D09D-C348-4CCF-8465-576445EF0204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3E7E1-D525-4A5E-B532-F14E418D0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41ECE-17FD-48AC-866D-31105B8D0247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FC017-0799-4A22-80E1-4A12A936B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72F7-2358-43DE-AEE4-1D603679BE94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42787-14EC-45DC-912C-01B558846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1C48A-CD55-4F4D-ADBB-C2855B7881AA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CC9B9-325D-4515-B829-819064AEB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63D6D-5BF3-4F55-858F-A6572555CCE1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66890-F6C7-490B-9A2D-27D0C2394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B49EB-40D2-43C3-B235-F1DDA9687CB4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62FB1-CDF2-4FEE-817E-3036F6C9C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E4FEE-66D2-41F0-A14F-BADADBE7DFD9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52513-DEEC-4E6A-AF81-7080197E4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4900C-00EC-4925-8842-0B8AE3634EB3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70171-C060-4654-AEB9-B6375D52F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D3EAE-DDB6-4847-BCDA-4DE54F129337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310-750D-4AE0-9D5F-8214D4241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rot="16200000">
            <a:off x="-3276599" y="3287712"/>
            <a:ext cx="6858000" cy="28892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Passive Optical Networks in Particle Physics</a:t>
            </a: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4448DD-9FBB-4808-A67A-05BF38C4ED88}" type="datetimeFigureOut">
              <a:rPr lang="en-US"/>
              <a:pPr>
                <a:defRPr/>
              </a:pPr>
              <a:t>4/1/2009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31706-7FB1-4E2E-91EF-BF2307047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wmf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Passive Optical Networks in Particle Physics</a:t>
            </a:r>
          </a:p>
        </p:txBody>
      </p:sp>
      <p:sp>
        <p:nvSpPr>
          <p:cNvPr id="13314" name="Subtitle 12"/>
          <p:cNvSpPr>
            <a:spLocks noGrp="1"/>
          </p:cNvSpPr>
          <p:nvPr>
            <p:ph type="subTitle" idx="1"/>
          </p:nvPr>
        </p:nvSpPr>
        <p:spPr>
          <a:xfrm>
            <a:off x="1042988" y="3886200"/>
            <a:ext cx="7237412" cy="26384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500" smtClean="0">
                <a:solidFill>
                  <a:srgbClr val="898989"/>
                </a:solidFill>
              </a:rPr>
              <a:t>ACEOLE Six Month Meeting </a:t>
            </a:r>
          </a:p>
          <a:p>
            <a:pPr eaLnBrk="1" hangingPunct="1">
              <a:lnSpc>
                <a:spcPct val="80000"/>
              </a:lnSpc>
            </a:pPr>
            <a:r>
              <a:rPr lang="en-US" sz="3500" smtClean="0">
                <a:solidFill>
                  <a:srgbClr val="898989"/>
                </a:solidFill>
              </a:rPr>
              <a:t>02/04/2009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898989"/>
                </a:solidFill>
              </a:rPr>
              <a:t>CERN: Ioannis Papakonstantinou, Spyros Papadopoulos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smtClean="0">
                <a:solidFill>
                  <a:srgbClr val="898989"/>
                </a:solidFill>
              </a:rPr>
              <a:t>Supervisor: Dr. Jan Troska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898989"/>
                </a:solidFill>
              </a:rPr>
              <a:t>UCL collaborators: Prof. Izzat Darwazeh, Dr. John Mitchel</a:t>
            </a:r>
          </a:p>
        </p:txBody>
      </p:sp>
    </p:spTree>
  </p:cSld>
  <p:clrMapOvr>
    <a:masterClrMapping/>
  </p:clrMapOvr>
  <p:transition advTm="103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EPON vs GPON Physical Layer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73063" y="1663700"/>
          <a:ext cx="8763000" cy="399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028700"/>
                <a:gridCol w="1676400"/>
                <a:gridCol w="1257300"/>
                <a:gridCol w="1485900"/>
                <a:gridCol w="1333500"/>
              </a:tblGrid>
              <a:tr h="321733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UNIT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Downstream (GPON)</a:t>
                      </a:r>
                      <a:endParaRPr lang="en-US" sz="15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Downstream (EPON)</a:t>
                      </a:r>
                      <a:endParaRPr lang="en-US" sz="15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Upstream (GPON)</a:t>
                      </a:r>
                      <a:endParaRPr lang="en-US" sz="15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Upstream (EPON)</a:t>
                      </a:r>
                      <a:endParaRPr lang="en-US" sz="15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Bit-rate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Gb</a:t>
                      </a:r>
                      <a:r>
                        <a:rPr lang="en-US" sz="1500" dirty="0" smtClean="0"/>
                        <a:t>/s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1.244/2.48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1.244/2.48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Wavelength (SF)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nm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1480-1500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1480-1500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1260-1360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1260-1360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Mean Tx Power Min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dBm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-4 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A/+1 B/ +5 C 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-7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-3 A/ -2 B/ +2 C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-4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Mean Tx Power MAX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dBm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+1 A/ +6 B/ +9 C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+2 A/ +3</a:t>
                      </a:r>
                      <a:r>
                        <a:rPr lang="en-US" sz="1500" baseline="0" dirty="0" smtClean="0"/>
                        <a:t> B/ +7 C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-1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Splitting Ratio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&lt;64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&lt;32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Max reach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Km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20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20 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Line coding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⁻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NRZ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NRZ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NRZ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NRZ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Rx</a:t>
                      </a:r>
                      <a:r>
                        <a:rPr lang="en-US" sz="1500" baseline="0" dirty="0" smtClean="0"/>
                        <a:t> Sensitivity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dBm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-25 A/ -25 B/ -26 C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-27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-24 A/ -28 B/ -29 C</a:t>
                      </a:r>
                      <a:endParaRPr lang="en-US" sz="1500" dirty="0"/>
                    </a:p>
                  </a:txBody>
                  <a:tcPr marL="0" marR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-24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Tx On-Off  (1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Gbps</a:t>
                      </a:r>
                      <a:r>
                        <a:rPr lang="en-US" sz="1500" baseline="0" dirty="0" smtClean="0"/>
                        <a:t>)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ns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13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512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1733"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/>
                        <a:t>Clock recovery /AGC  (1 </a:t>
                      </a:r>
                      <a:r>
                        <a:rPr lang="en-US" sz="1500" dirty="0" err="1" smtClean="0"/>
                        <a:t>Gbps</a:t>
                      </a:r>
                      <a:r>
                        <a:rPr lang="en-US" sz="1500" dirty="0" smtClean="0"/>
                        <a:t>)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ns</a:t>
                      </a:r>
                      <a:endParaRPr lang="en-US" sz="15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―</a:t>
                      </a:r>
                      <a:endParaRPr lang="en-US" sz="15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―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36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&lt;400</a:t>
                      </a:r>
                      <a:endParaRPr lang="en-US" sz="15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586163" y="6097588"/>
            <a:ext cx="328612" cy="3286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OLT</a:t>
            </a:r>
          </a:p>
        </p:txBody>
      </p:sp>
      <p:cxnSp>
        <p:nvCxnSpPr>
          <p:cNvPr id="6" name="Straight Connector 5"/>
          <p:cNvCxnSpPr>
            <a:stCxn id="4" idx="3"/>
          </p:cNvCxnSpPr>
          <p:nvPr/>
        </p:nvCxnSpPr>
        <p:spPr>
          <a:xfrm>
            <a:off x="3914775" y="6262688"/>
            <a:ext cx="766763" cy="17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18" idx="1"/>
          </p:cNvCxnSpPr>
          <p:nvPr/>
        </p:nvCxnSpPr>
        <p:spPr>
          <a:xfrm flipV="1">
            <a:off x="4681538" y="6097588"/>
            <a:ext cx="803275" cy="182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718050" y="6243638"/>
            <a:ext cx="620713" cy="36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22" idx="1"/>
          </p:cNvCxnSpPr>
          <p:nvPr/>
        </p:nvCxnSpPr>
        <p:spPr>
          <a:xfrm>
            <a:off x="4754563" y="6280150"/>
            <a:ext cx="730250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484813" y="5915025"/>
            <a:ext cx="401637" cy="365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ONU 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84813" y="6462713"/>
            <a:ext cx="438150" cy="325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ONU N</a:t>
            </a:r>
          </a:p>
        </p:txBody>
      </p:sp>
      <p:sp>
        <p:nvSpPr>
          <p:cNvPr id="42" name="Right Arrow 41"/>
          <p:cNvSpPr/>
          <p:nvPr/>
        </p:nvSpPr>
        <p:spPr>
          <a:xfrm>
            <a:off x="4024313" y="6024563"/>
            <a:ext cx="1058862" cy="7302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726238" y="6134100"/>
            <a:ext cx="328612" cy="3286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OLT</a:t>
            </a:r>
          </a:p>
        </p:txBody>
      </p:sp>
      <p:cxnSp>
        <p:nvCxnSpPr>
          <p:cNvPr id="44" name="Straight Connector 43"/>
          <p:cNvCxnSpPr>
            <a:stCxn id="43" idx="3"/>
          </p:cNvCxnSpPr>
          <p:nvPr/>
        </p:nvCxnSpPr>
        <p:spPr>
          <a:xfrm>
            <a:off x="7054850" y="6299200"/>
            <a:ext cx="766763" cy="17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48" idx="1"/>
          </p:cNvCxnSpPr>
          <p:nvPr/>
        </p:nvCxnSpPr>
        <p:spPr>
          <a:xfrm flipV="1">
            <a:off x="7821613" y="6134100"/>
            <a:ext cx="803275" cy="182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858125" y="6280150"/>
            <a:ext cx="620713" cy="36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49" idx="1"/>
          </p:cNvCxnSpPr>
          <p:nvPr/>
        </p:nvCxnSpPr>
        <p:spPr>
          <a:xfrm>
            <a:off x="7894638" y="6316663"/>
            <a:ext cx="730250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8624888" y="5951538"/>
            <a:ext cx="401637" cy="365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ONU 1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624888" y="6499225"/>
            <a:ext cx="438150" cy="3254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ONU N</a:t>
            </a:r>
          </a:p>
        </p:txBody>
      </p:sp>
      <p:sp>
        <p:nvSpPr>
          <p:cNvPr id="50" name="Right Arrow 49"/>
          <p:cNvSpPr/>
          <p:nvPr/>
        </p:nvSpPr>
        <p:spPr>
          <a:xfrm rot="10800000">
            <a:off x="7164388" y="6061075"/>
            <a:ext cx="1058862" cy="73025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632" name="TextBox 120"/>
          <p:cNvSpPr txBox="1">
            <a:spLocks noChangeArrowheads="1"/>
          </p:cNvSpPr>
          <p:nvPr/>
        </p:nvSpPr>
        <p:spPr bwMode="auto">
          <a:xfrm>
            <a:off x="3951288" y="5749925"/>
            <a:ext cx="11318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Downstream</a:t>
            </a:r>
          </a:p>
        </p:txBody>
      </p:sp>
      <p:sp>
        <p:nvSpPr>
          <p:cNvPr id="52" name="TextBox 120"/>
          <p:cNvSpPr txBox="1">
            <a:spLocks noChangeArrowheads="1"/>
          </p:cNvSpPr>
          <p:nvPr/>
        </p:nvSpPr>
        <p:spPr bwMode="auto">
          <a:xfrm>
            <a:off x="7164388" y="5765800"/>
            <a:ext cx="11318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3"/>
                </a:solidFill>
                <a:latin typeface="Calibri" pitchFamily="34" charset="0"/>
              </a:rPr>
              <a:t>Upstream</a:t>
            </a:r>
          </a:p>
        </p:txBody>
      </p:sp>
    </p:spTree>
  </p:cSld>
  <p:clrMapOvr>
    <a:masterClrMapping/>
  </p:clrMapOvr>
  <p:transition advTm="29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179388" y="274638"/>
            <a:ext cx="8774112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GPON and EPON Frames Downstream</a:t>
            </a:r>
          </a:p>
        </p:txBody>
      </p:sp>
      <p:sp>
        <p:nvSpPr>
          <p:cNvPr id="91" name="Rectangle 90"/>
          <p:cNvSpPr/>
          <p:nvPr/>
        </p:nvSpPr>
        <p:spPr>
          <a:xfrm>
            <a:off x="685800" y="1562100"/>
            <a:ext cx="457200" cy="257596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1"/>
                </a:solidFill>
              </a:rPr>
              <a:t>PCBd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2" name="Table 91"/>
          <p:cNvGraphicFramePr>
            <a:graphicFrameLocks noGrp="1"/>
          </p:cNvGraphicFramePr>
          <p:nvPr/>
        </p:nvGraphicFramePr>
        <p:xfrm>
          <a:off x="1104900" y="1562100"/>
          <a:ext cx="1714500" cy="25130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14500"/>
              </a:tblGrid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err="1" smtClean="0">
                          <a:solidFill>
                            <a:schemeClr val="tx1"/>
                          </a:solidFill>
                        </a:rPr>
                        <a:t>Psync</a:t>
                      </a:r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  (4 bytes)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Ident</a:t>
                      </a:r>
                      <a:r>
                        <a:rPr lang="en-US" sz="1500" dirty="0" smtClean="0"/>
                        <a:t>  (4 bytes)</a:t>
                      </a:r>
                      <a:endParaRPr lang="en-US" sz="1500" dirty="0"/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PLOAMd</a:t>
                      </a:r>
                      <a:r>
                        <a:rPr lang="en-US" sz="1500" dirty="0" smtClean="0"/>
                        <a:t> (13 bytes)</a:t>
                      </a:r>
                      <a:endParaRPr lang="en-US" sz="1500" dirty="0"/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BIP (1 byte)</a:t>
                      </a:r>
                      <a:endParaRPr lang="en-US" sz="1500" dirty="0"/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 smtClean="0"/>
                        <a:t>Plend</a:t>
                      </a:r>
                      <a:r>
                        <a:rPr lang="en-US" sz="1500" dirty="0" smtClean="0"/>
                        <a:t> (4 bytes)</a:t>
                      </a:r>
                      <a:endParaRPr lang="en-US" sz="1500" dirty="0"/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US BW Map      (N*8 bytes)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" name="Rectangle 101"/>
          <p:cNvSpPr/>
          <p:nvPr/>
        </p:nvSpPr>
        <p:spPr>
          <a:xfrm>
            <a:off x="685800" y="4076700"/>
            <a:ext cx="2133600" cy="2667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Payload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76200" y="1942306"/>
            <a:ext cx="457200" cy="3886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125 </a:t>
            </a:r>
            <a:r>
              <a:rPr lang="el-GR" dirty="0">
                <a:solidFill>
                  <a:schemeClr val="tx1"/>
                </a:solidFill>
              </a:rPr>
              <a:t>μ</a:t>
            </a:r>
            <a:r>
              <a:rPr lang="en-US" dirty="0">
                <a:solidFill>
                  <a:schemeClr val="tx1"/>
                </a:solidFill>
              </a:rPr>
              <a:t>s, 19440 bytes for 1.244 </a:t>
            </a:r>
            <a:r>
              <a:rPr lang="en-US" dirty="0" err="1">
                <a:solidFill>
                  <a:schemeClr val="tx1"/>
                </a:solidFill>
              </a:rPr>
              <a:t>Gb</a:t>
            </a:r>
            <a:r>
              <a:rPr lang="en-US" dirty="0">
                <a:solidFill>
                  <a:schemeClr val="tx1"/>
                </a:solidFill>
              </a:rPr>
              <a:t>/s</a:t>
            </a:r>
          </a:p>
        </p:txBody>
      </p:sp>
      <p:sp>
        <p:nvSpPr>
          <p:cNvPr id="42006" name="TextBox 115"/>
          <p:cNvSpPr txBox="1">
            <a:spLocks noChangeArrowheads="1"/>
          </p:cNvSpPr>
          <p:nvPr/>
        </p:nvSpPr>
        <p:spPr bwMode="auto">
          <a:xfrm>
            <a:off x="2971800" y="1152525"/>
            <a:ext cx="190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sequence used for the sync of the ONU Rx</a:t>
            </a:r>
          </a:p>
        </p:txBody>
      </p:sp>
      <p:sp>
        <p:nvSpPr>
          <p:cNvPr id="42007" name="TextBox 116"/>
          <p:cNvSpPr txBox="1">
            <a:spLocks noChangeArrowheads="1"/>
          </p:cNvSpPr>
          <p:nvPr/>
        </p:nvSpPr>
        <p:spPr bwMode="auto">
          <a:xfrm>
            <a:off x="3009900" y="1800225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Counter indicating larger frames (superframes)</a:t>
            </a:r>
          </a:p>
        </p:txBody>
      </p:sp>
      <p:sp>
        <p:nvSpPr>
          <p:cNvPr id="42008" name="TextBox 117"/>
          <p:cNvSpPr txBox="1">
            <a:spLocks noChangeArrowheads="1"/>
          </p:cNvSpPr>
          <p:nvPr/>
        </p:nvSpPr>
        <p:spPr bwMode="auto">
          <a:xfrm>
            <a:off x="3048000" y="2295525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Management – Control commands</a:t>
            </a:r>
          </a:p>
        </p:txBody>
      </p:sp>
      <p:sp>
        <p:nvSpPr>
          <p:cNvPr id="42009" name="TextBox 118"/>
          <p:cNvSpPr txBox="1">
            <a:spLocks noChangeArrowheads="1"/>
          </p:cNvSpPr>
          <p:nvPr/>
        </p:nvSpPr>
        <p:spPr bwMode="auto">
          <a:xfrm>
            <a:off x="3048000" y="2892425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Bit interleaved parity</a:t>
            </a:r>
          </a:p>
        </p:txBody>
      </p:sp>
      <p:sp>
        <p:nvSpPr>
          <p:cNvPr id="42010" name="TextBox 119"/>
          <p:cNvSpPr txBox="1">
            <a:spLocks noChangeArrowheads="1"/>
          </p:cNvSpPr>
          <p:nvPr/>
        </p:nvSpPr>
        <p:spPr bwMode="auto">
          <a:xfrm>
            <a:off x="2971800" y="3209925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Specifies length of BW map and ATM partition</a:t>
            </a:r>
          </a:p>
        </p:txBody>
      </p:sp>
      <p:sp>
        <p:nvSpPr>
          <p:cNvPr id="42011" name="TextBox 120"/>
          <p:cNvSpPr txBox="1">
            <a:spLocks noChangeArrowheads="1"/>
          </p:cNvSpPr>
          <p:nvPr/>
        </p:nvSpPr>
        <p:spPr bwMode="auto">
          <a:xfrm>
            <a:off x="3009900" y="3886200"/>
            <a:ext cx="1981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Start time – Stop time for N &lt; 4096 different AllocIDs </a:t>
            </a:r>
          </a:p>
        </p:txBody>
      </p:sp>
      <p:cxnSp>
        <p:nvCxnSpPr>
          <p:cNvPr id="122" name="Straight Arrow Connector 121"/>
          <p:cNvCxnSpPr>
            <a:stCxn id="42006" idx="1"/>
          </p:cNvCxnSpPr>
          <p:nvPr/>
        </p:nvCxnSpPr>
        <p:spPr>
          <a:xfrm rot="10800000" flipV="1">
            <a:off x="2705100" y="1414463"/>
            <a:ext cx="266700" cy="30956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42007" idx="1"/>
          </p:cNvCxnSpPr>
          <p:nvPr/>
        </p:nvCxnSpPr>
        <p:spPr>
          <a:xfrm rot="10800000" flipV="1">
            <a:off x="2667000" y="2062163"/>
            <a:ext cx="342900" cy="16351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42008" idx="1"/>
          </p:cNvCxnSpPr>
          <p:nvPr/>
        </p:nvCxnSpPr>
        <p:spPr>
          <a:xfrm rot="10800000" flipV="1">
            <a:off x="2705100" y="2557463"/>
            <a:ext cx="342900" cy="4286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42009" idx="1"/>
          </p:cNvCxnSpPr>
          <p:nvPr/>
        </p:nvCxnSpPr>
        <p:spPr>
          <a:xfrm rot="10800000">
            <a:off x="2628900" y="3011488"/>
            <a:ext cx="419100" cy="349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42010" idx="1"/>
          </p:cNvCxnSpPr>
          <p:nvPr/>
        </p:nvCxnSpPr>
        <p:spPr>
          <a:xfrm rot="10800000">
            <a:off x="2590800" y="3400425"/>
            <a:ext cx="381000" cy="7143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42011" idx="1"/>
          </p:cNvCxnSpPr>
          <p:nvPr/>
        </p:nvCxnSpPr>
        <p:spPr>
          <a:xfrm rot="10800000">
            <a:off x="2400300" y="3848100"/>
            <a:ext cx="609600" cy="40798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0" name="Table 139"/>
          <p:cNvGraphicFramePr>
            <a:graphicFrameLocks noGrp="1"/>
          </p:cNvGraphicFramePr>
          <p:nvPr/>
        </p:nvGraphicFramePr>
        <p:xfrm>
          <a:off x="6667500" y="1528763"/>
          <a:ext cx="2362200" cy="196532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2200"/>
              </a:tblGrid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Preamble (7 octets)</a:t>
                      </a:r>
                      <a:endParaRPr 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SFD (4 octets)</a:t>
                      </a:r>
                      <a:endParaRPr lang="en-US" sz="1500" dirty="0"/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Destination </a:t>
                      </a:r>
                      <a:r>
                        <a:rPr lang="en-US" sz="1500" dirty="0" err="1" smtClean="0">
                          <a:solidFill>
                            <a:schemeClr val="tx1"/>
                          </a:solidFill>
                        </a:rPr>
                        <a:t>Addr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. (6 octets)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Source </a:t>
                      </a:r>
                      <a:r>
                        <a:rPr lang="en-US" sz="1500" dirty="0" err="1" smtClean="0">
                          <a:solidFill>
                            <a:schemeClr val="tx1"/>
                          </a:solidFill>
                        </a:rPr>
                        <a:t>Addr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. (6 octets)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303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Length/Type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1" name="Rectangle 140"/>
          <p:cNvSpPr/>
          <p:nvPr/>
        </p:nvSpPr>
        <p:spPr>
          <a:xfrm>
            <a:off x="6667500" y="3505200"/>
            <a:ext cx="2362200" cy="2819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Payload / Pad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6667500" y="6324600"/>
            <a:ext cx="2362200" cy="457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FCS (4 octets)</a:t>
            </a:r>
          </a:p>
        </p:txBody>
      </p:sp>
      <p:cxnSp>
        <p:nvCxnSpPr>
          <p:cNvPr id="144" name="Straight Arrow Connector 143"/>
          <p:cNvCxnSpPr/>
          <p:nvPr/>
        </p:nvCxnSpPr>
        <p:spPr>
          <a:xfrm rot="5400000" flipH="1" flipV="1">
            <a:off x="-2076449" y="4133850"/>
            <a:ext cx="5219700" cy="31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6210300" y="3619500"/>
            <a:ext cx="4572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46 – 1500 Octets</a:t>
            </a:r>
          </a:p>
        </p:txBody>
      </p:sp>
      <p:sp>
        <p:nvSpPr>
          <p:cNvPr id="42036" name="TextBox 148"/>
          <p:cNvSpPr txBox="1">
            <a:spLocks noChangeArrowheads="1"/>
          </p:cNvSpPr>
          <p:nvPr/>
        </p:nvSpPr>
        <p:spPr bwMode="auto">
          <a:xfrm>
            <a:off x="5410200" y="14859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SLD + LLID </a:t>
            </a:r>
          </a:p>
        </p:txBody>
      </p:sp>
      <p:cxnSp>
        <p:nvCxnSpPr>
          <p:cNvPr id="150" name="Straight Arrow Connector 149"/>
          <p:cNvCxnSpPr/>
          <p:nvPr/>
        </p:nvCxnSpPr>
        <p:spPr>
          <a:xfrm>
            <a:off x="6286500" y="1676400"/>
            <a:ext cx="609600" cy="7778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38" name="TextBox 154"/>
          <p:cNvSpPr txBox="1">
            <a:spLocks noChangeArrowheads="1"/>
          </p:cNvSpPr>
          <p:nvPr/>
        </p:nvSpPr>
        <p:spPr bwMode="auto">
          <a:xfrm>
            <a:off x="5257800" y="1981200"/>
            <a:ext cx="1257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Indicates  start of frame</a:t>
            </a:r>
          </a:p>
        </p:txBody>
      </p:sp>
      <p:cxnSp>
        <p:nvCxnSpPr>
          <p:cNvPr id="156" name="Straight Arrow Connector 155"/>
          <p:cNvCxnSpPr>
            <a:stCxn id="42038" idx="3"/>
          </p:cNvCxnSpPr>
          <p:nvPr/>
        </p:nvCxnSpPr>
        <p:spPr>
          <a:xfrm>
            <a:off x="6515100" y="2243138"/>
            <a:ext cx="420688" cy="635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40" name="TextBox 165"/>
          <p:cNvSpPr txBox="1">
            <a:spLocks noChangeArrowheads="1"/>
          </p:cNvSpPr>
          <p:nvPr/>
        </p:nvSpPr>
        <p:spPr bwMode="auto">
          <a:xfrm>
            <a:off x="5067300" y="2895600"/>
            <a:ext cx="152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Length or type of Ethernet frames mutually exclusive</a:t>
            </a:r>
          </a:p>
        </p:txBody>
      </p:sp>
      <p:cxnSp>
        <p:nvCxnSpPr>
          <p:cNvPr id="167" name="Straight Arrow Connector 166"/>
          <p:cNvCxnSpPr/>
          <p:nvPr/>
        </p:nvCxnSpPr>
        <p:spPr>
          <a:xfrm>
            <a:off x="6438900" y="3238500"/>
            <a:ext cx="458788" cy="12065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42" name="TextBox 171"/>
          <p:cNvSpPr txBox="1">
            <a:spLocks noChangeArrowheads="1"/>
          </p:cNvSpPr>
          <p:nvPr/>
        </p:nvSpPr>
        <p:spPr bwMode="auto">
          <a:xfrm>
            <a:off x="4914900" y="6362700"/>
            <a:ext cx="152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Error correction</a:t>
            </a:r>
          </a:p>
        </p:txBody>
      </p:sp>
      <p:cxnSp>
        <p:nvCxnSpPr>
          <p:cNvPr id="173" name="Straight Arrow Connector 172"/>
          <p:cNvCxnSpPr/>
          <p:nvPr/>
        </p:nvCxnSpPr>
        <p:spPr>
          <a:xfrm flipV="1">
            <a:off x="6210300" y="6553200"/>
            <a:ext cx="685800" cy="3175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rot="5400000" flipH="1" flipV="1">
            <a:off x="5142707" y="4914106"/>
            <a:ext cx="28956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tangle 174"/>
          <p:cNvSpPr/>
          <p:nvPr/>
        </p:nvSpPr>
        <p:spPr>
          <a:xfrm>
            <a:off x="685800" y="4076700"/>
            <a:ext cx="2133600" cy="381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GEM header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685800" y="4457700"/>
            <a:ext cx="2133600" cy="381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data</a:t>
            </a:r>
          </a:p>
        </p:txBody>
      </p:sp>
      <p:sp>
        <p:nvSpPr>
          <p:cNvPr id="42047" name="TextBox 37"/>
          <p:cNvSpPr txBox="1">
            <a:spLocks noChangeArrowheads="1"/>
          </p:cNvSpPr>
          <p:nvPr/>
        </p:nvSpPr>
        <p:spPr bwMode="auto">
          <a:xfrm>
            <a:off x="1600200" y="1295400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MSB</a:t>
            </a:r>
          </a:p>
        </p:txBody>
      </p:sp>
      <p:sp>
        <p:nvSpPr>
          <p:cNvPr id="42048" name="TextBox 38"/>
          <p:cNvSpPr txBox="1">
            <a:spLocks noChangeArrowheads="1"/>
          </p:cNvSpPr>
          <p:nvPr/>
        </p:nvSpPr>
        <p:spPr bwMode="auto">
          <a:xfrm>
            <a:off x="1447800" y="6473825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LSB</a:t>
            </a:r>
          </a:p>
        </p:txBody>
      </p:sp>
      <p:sp>
        <p:nvSpPr>
          <p:cNvPr id="42049" name="TextBox 40"/>
          <p:cNvSpPr txBox="1">
            <a:spLocks noChangeArrowheads="1"/>
          </p:cNvSpPr>
          <p:nvPr/>
        </p:nvSpPr>
        <p:spPr bwMode="auto">
          <a:xfrm>
            <a:off x="7658100" y="1257300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MSB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Bandwidth Allocation Schemes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0767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smtClean="0"/>
              <a:t>BW allocation schemes are not part of protocols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However, both EPONs and GPONs provide with the necessary tools for any allocation algorithm to be implemented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Two main bw allocation schemes: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lphaUcPeriod"/>
            </a:pPr>
            <a:r>
              <a:rPr lang="en-US" sz="2500" smtClean="0">
                <a:solidFill>
                  <a:srgbClr val="FF0000"/>
                </a:solidFill>
              </a:rPr>
              <a:t>Fixed/Static Bandwidth Allocation (FBA)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lphaUcPeriod"/>
            </a:pPr>
            <a:r>
              <a:rPr lang="en-US" sz="2500" smtClean="0">
                <a:solidFill>
                  <a:srgbClr val="92D050"/>
                </a:solidFill>
              </a:rPr>
              <a:t>Dynamic Bandwidth Allocation (DBA)</a:t>
            </a:r>
          </a:p>
        </p:txBody>
      </p:sp>
      <p:grpSp>
        <p:nvGrpSpPr>
          <p:cNvPr id="23555" name="Group 111"/>
          <p:cNvGrpSpPr>
            <a:grpSpLocks/>
          </p:cNvGrpSpPr>
          <p:nvPr/>
        </p:nvGrpSpPr>
        <p:grpSpPr bwMode="auto">
          <a:xfrm>
            <a:off x="4686300" y="1474788"/>
            <a:ext cx="3989388" cy="1954212"/>
            <a:chOff x="4686300" y="1475547"/>
            <a:chExt cx="3988672" cy="1953453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 rot="16200000">
              <a:off x="4717284" y="2407801"/>
              <a:ext cx="318964" cy="380932"/>
            </a:xfrm>
            <a:prstGeom prst="rect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OLT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 rot="16200000">
              <a:off x="8280573" y="3034601"/>
              <a:ext cx="228511" cy="56028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N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 rot="16200000">
              <a:off x="8245654" y="2003134"/>
              <a:ext cx="228511" cy="49045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2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 rot="16200000">
              <a:off x="8262320" y="1453275"/>
              <a:ext cx="228511" cy="52378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1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23597" name="Text Box 7"/>
            <p:cNvSpPr txBox="1">
              <a:spLocks noChangeArrowheads="1"/>
            </p:cNvSpPr>
            <p:nvPr/>
          </p:nvSpPr>
          <p:spPr bwMode="auto">
            <a:xfrm rot="-5400000">
              <a:off x="8118020" y="2664280"/>
              <a:ext cx="484067" cy="2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…</a:t>
              </a:r>
              <a:endParaRPr lang="en-US"/>
            </a:p>
          </p:txBody>
        </p:sp>
        <p:cxnSp>
          <p:nvCxnSpPr>
            <p:cNvPr id="23598" name="AutoShape 9"/>
            <p:cNvCxnSpPr>
              <a:cxnSpLocks noChangeShapeType="1"/>
            </p:cNvCxnSpPr>
            <p:nvPr/>
          </p:nvCxnSpPr>
          <p:spPr bwMode="auto">
            <a:xfrm rot="-5400000">
              <a:off x="5922224" y="2078777"/>
              <a:ext cx="0" cy="14812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3599" name="Text Box 10"/>
            <p:cNvSpPr txBox="1">
              <a:spLocks noChangeArrowheads="1"/>
            </p:cNvSpPr>
            <p:nvPr/>
          </p:nvSpPr>
          <p:spPr bwMode="auto">
            <a:xfrm>
              <a:off x="5485252" y="2717783"/>
              <a:ext cx="744783" cy="406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Upstream </a:t>
              </a:r>
              <a:endParaRPr lang="en-US"/>
            </a:p>
          </p:txBody>
        </p:sp>
        <p:cxnSp>
          <p:nvCxnSpPr>
            <p:cNvPr id="23600" name="AutoShape 12"/>
            <p:cNvCxnSpPr>
              <a:cxnSpLocks noChangeShapeType="1"/>
              <a:stCxn id="5" idx="2"/>
              <a:endCxn id="23604" idx="0"/>
            </p:cNvCxnSpPr>
            <p:nvPr/>
          </p:nvCxnSpPr>
          <p:spPr bwMode="auto">
            <a:xfrm flipV="1">
              <a:off x="5067301" y="2584132"/>
              <a:ext cx="1620452" cy="1384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601" name="AutoShape 13"/>
            <p:cNvCxnSpPr>
              <a:cxnSpLocks noChangeShapeType="1"/>
              <a:endCxn id="6" idx="0"/>
            </p:cNvCxnSpPr>
            <p:nvPr/>
          </p:nvCxnSpPr>
          <p:spPr bwMode="auto">
            <a:xfrm>
              <a:off x="6695549" y="2589201"/>
              <a:ext cx="1419751" cy="7254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602" name="AutoShape 14"/>
            <p:cNvCxnSpPr>
              <a:cxnSpLocks noChangeShapeType="1"/>
              <a:stCxn id="23604" idx="4"/>
              <a:endCxn id="7" idx="0"/>
            </p:cNvCxnSpPr>
            <p:nvPr/>
          </p:nvCxnSpPr>
          <p:spPr bwMode="auto">
            <a:xfrm flipV="1">
              <a:off x="6843674" y="2247900"/>
              <a:ext cx="1271627" cy="3362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603" name="AutoShape 15"/>
            <p:cNvCxnSpPr>
              <a:cxnSpLocks noChangeShapeType="1"/>
              <a:endCxn id="8" idx="0"/>
            </p:cNvCxnSpPr>
            <p:nvPr/>
          </p:nvCxnSpPr>
          <p:spPr bwMode="auto">
            <a:xfrm flipV="1">
              <a:off x="6695549" y="1714500"/>
              <a:ext cx="1419751" cy="87470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3604" name="Oval 16"/>
            <p:cNvSpPr>
              <a:spLocks noChangeArrowheads="1"/>
            </p:cNvSpPr>
            <p:nvPr/>
          </p:nvSpPr>
          <p:spPr bwMode="auto">
            <a:xfrm rot="-5400000">
              <a:off x="6677010" y="2506172"/>
              <a:ext cx="177407" cy="1559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23605" name="Text Box 31"/>
            <p:cNvSpPr txBox="1">
              <a:spLocks noChangeArrowheads="1"/>
            </p:cNvSpPr>
            <p:nvPr/>
          </p:nvSpPr>
          <p:spPr bwMode="auto">
            <a:xfrm>
              <a:off x="5486400" y="1894647"/>
              <a:ext cx="787686" cy="323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FBA PON</a:t>
              </a:r>
              <a:endParaRPr lang="en-US"/>
            </a:p>
          </p:txBody>
        </p:sp>
        <p:grpSp>
          <p:nvGrpSpPr>
            <p:cNvPr id="23606" name="Group 27"/>
            <p:cNvGrpSpPr>
              <a:grpSpLocks/>
            </p:cNvGrpSpPr>
            <p:nvPr/>
          </p:nvGrpSpPr>
          <p:grpSpPr bwMode="auto">
            <a:xfrm rot="951891">
              <a:off x="7677413" y="1475547"/>
              <a:ext cx="266700" cy="457200"/>
              <a:chOff x="6743700" y="1547881"/>
              <a:chExt cx="266700" cy="457200"/>
            </a:xfrm>
          </p:grpSpPr>
          <p:sp>
            <p:nvSpPr>
              <p:cNvPr id="24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rot="10800000" flipH="1" flipV="1">
                <a:off x="6742942" y="1734120"/>
                <a:ext cx="182530" cy="16662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10800000" flipH="1" flipV="1">
                <a:off x="6826802" y="1634405"/>
                <a:ext cx="182530" cy="16662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607" name="Group 28"/>
            <p:cNvGrpSpPr>
              <a:grpSpLocks/>
            </p:cNvGrpSpPr>
            <p:nvPr/>
          </p:nvGrpSpPr>
          <p:grpSpPr bwMode="auto">
            <a:xfrm rot="2020707">
              <a:off x="7679632" y="1941048"/>
              <a:ext cx="266700" cy="457200"/>
              <a:chOff x="6743700" y="1547881"/>
              <a:chExt cx="266700" cy="457200"/>
            </a:xfrm>
          </p:grpSpPr>
          <p:sp>
            <p:nvSpPr>
              <p:cNvPr id="30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4   5                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rot="10800000" flipH="1" flipV="1">
                <a:off x="6738652" y="1738113"/>
                <a:ext cx="182530" cy="16662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10800000" flipH="1" flipV="1">
                <a:off x="6822753" y="1638221"/>
                <a:ext cx="182529" cy="166623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608" name="Group 32"/>
            <p:cNvGrpSpPr>
              <a:grpSpLocks/>
            </p:cNvGrpSpPr>
            <p:nvPr/>
          </p:nvGrpSpPr>
          <p:grpSpPr bwMode="auto">
            <a:xfrm rot="4628594">
              <a:off x="7777292" y="2790926"/>
              <a:ext cx="266700" cy="457200"/>
              <a:chOff x="6743700" y="1547881"/>
              <a:chExt cx="266700" cy="457200"/>
            </a:xfrm>
          </p:grpSpPr>
          <p:sp>
            <p:nvSpPr>
              <p:cNvPr id="34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00B0F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00B0F0"/>
                      </a:solidFill>
                      <a:prstDash val="solid"/>
                      <a:miter lim="800000"/>
                    </a:ln>
                    <a:solidFill>
                      <a:srgbClr val="00B0F0"/>
                    </a:solidFill>
                  </a:rPr>
                  <a:t>6       7</a:t>
                </a:r>
                <a:endParaRPr lang="en-US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6741587" y="1748091"/>
                <a:ext cx="182491" cy="166657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10800000" flipH="1" flipV="1">
                <a:off x="6825313" y="1645103"/>
                <a:ext cx="182492" cy="166658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609" name="Group 43"/>
            <p:cNvGrpSpPr>
              <a:grpSpLocks/>
            </p:cNvGrpSpPr>
            <p:nvPr/>
          </p:nvGrpSpPr>
          <p:grpSpPr bwMode="auto">
            <a:xfrm rot="2852547">
              <a:off x="5230724" y="2195798"/>
              <a:ext cx="266700" cy="457200"/>
              <a:chOff x="6743700" y="1547881"/>
              <a:chExt cx="266700" cy="457200"/>
            </a:xfrm>
          </p:grpSpPr>
          <p:sp>
            <p:nvSpPr>
              <p:cNvPr id="45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 rot="10800000" flipH="1" flipV="1">
                <a:off x="6739955" y="1741945"/>
                <a:ext cx="180904" cy="1666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10800000" flipH="1" flipV="1">
                <a:off x="6823975" y="1640999"/>
                <a:ext cx="182491" cy="16665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610" name="Group 47"/>
            <p:cNvGrpSpPr>
              <a:grpSpLocks/>
            </p:cNvGrpSpPr>
            <p:nvPr/>
          </p:nvGrpSpPr>
          <p:grpSpPr bwMode="auto">
            <a:xfrm rot="2857832">
              <a:off x="5764209" y="2195677"/>
              <a:ext cx="266700" cy="457200"/>
              <a:chOff x="6743700" y="1547881"/>
              <a:chExt cx="266700" cy="457200"/>
            </a:xfrm>
          </p:grpSpPr>
          <p:sp>
            <p:nvSpPr>
              <p:cNvPr id="49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4  5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rot="10800000" flipH="1" flipV="1">
                <a:off x="6742032" y="1742663"/>
                <a:ext cx="182492" cy="166657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10800000" flipH="1" flipV="1">
                <a:off x="6825034" y="1642226"/>
                <a:ext cx="182492" cy="166657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611" name="Group 51"/>
            <p:cNvGrpSpPr>
              <a:grpSpLocks/>
            </p:cNvGrpSpPr>
            <p:nvPr/>
          </p:nvGrpSpPr>
          <p:grpSpPr bwMode="auto">
            <a:xfrm rot="2882301">
              <a:off x="6297998" y="2191836"/>
              <a:ext cx="266700" cy="457200"/>
              <a:chOff x="6743700" y="1547881"/>
              <a:chExt cx="266700" cy="457200"/>
            </a:xfrm>
          </p:grpSpPr>
          <p:sp>
            <p:nvSpPr>
              <p:cNvPr id="53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00B0F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00B0F0"/>
                      </a:solidFill>
                      <a:prstDash val="solid"/>
                      <a:miter lim="800000"/>
                    </a:ln>
                    <a:solidFill>
                      <a:srgbClr val="00B0F0"/>
                    </a:solidFill>
                  </a:rPr>
                  <a:t>6       7</a:t>
                </a:r>
                <a:endParaRPr lang="en-US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 rot="10800000" flipH="1" flipV="1">
                <a:off x="6736778" y="1740715"/>
                <a:ext cx="182492" cy="166658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10800000" flipH="1" flipV="1">
                <a:off x="6820362" y="1642993"/>
                <a:ext cx="182492" cy="166657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556" name="Group 112"/>
          <p:cNvGrpSpPr>
            <a:grpSpLocks/>
          </p:cNvGrpSpPr>
          <p:nvPr/>
        </p:nvGrpSpPr>
        <p:grpSpPr bwMode="auto">
          <a:xfrm>
            <a:off x="4762500" y="3981450"/>
            <a:ext cx="4184650" cy="2343150"/>
            <a:chOff x="4762500" y="3981331"/>
            <a:chExt cx="4185207" cy="2343269"/>
          </a:xfrm>
        </p:grpSpPr>
        <p:sp>
          <p:nvSpPr>
            <p:cNvPr id="58" name="Text Box 3"/>
            <p:cNvSpPr txBox="1">
              <a:spLocks noChangeArrowheads="1"/>
            </p:cNvSpPr>
            <p:nvPr/>
          </p:nvSpPr>
          <p:spPr bwMode="auto">
            <a:xfrm rot="16200000">
              <a:off x="4793473" y="5150569"/>
              <a:ext cx="319104" cy="381051"/>
            </a:xfrm>
            <a:prstGeom prst="rect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OLT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59" name="Text Box 4"/>
            <p:cNvSpPr txBox="1">
              <a:spLocks noChangeArrowheads="1"/>
            </p:cNvSpPr>
            <p:nvPr/>
          </p:nvSpPr>
          <p:spPr bwMode="auto">
            <a:xfrm rot="16200000">
              <a:off x="8471403" y="5930857"/>
              <a:ext cx="228612" cy="55887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N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60" name="Text Box 5"/>
            <p:cNvSpPr txBox="1">
              <a:spLocks noChangeArrowheads="1"/>
            </p:cNvSpPr>
            <p:nvPr/>
          </p:nvSpPr>
          <p:spPr bwMode="auto">
            <a:xfrm rot="16200000">
              <a:off x="8588894" y="4746525"/>
              <a:ext cx="228612" cy="48901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2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61" name="Text Box 6"/>
            <p:cNvSpPr txBox="1">
              <a:spLocks noChangeArrowheads="1"/>
            </p:cNvSpPr>
            <p:nvPr/>
          </p:nvSpPr>
          <p:spPr bwMode="auto">
            <a:xfrm rot="16200000">
              <a:off x="8376934" y="3929713"/>
              <a:ext cx="228612" cy="52235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1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23561" name="Text Box 7"/>
            <p:cNvSpPr txBox="1">
              <a:spLocks noChangeArrowheads="1"/>
            </p:cNvSpPr>
            <p:nvPr/>
          </p:nvSpPr>
          <p:spPr bwMode="auto">
            <a:xfrm rot="-5400000">
              <a:off x="8194220" y="5407480"/>
              <a:ext cx="484067" cy="2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…</a:t>
              </a:r>
              <a:endParaRPr lang="en-US"/>
            </a:p>
          </p:txBody>
        </p:sp>
        <p:cxnSp>
          <p:nvCxnSpPr>
            <p:cNvPr id="23562" name="AutoShape 9"/>
            <p:cNvCxnSpPr>
              <a:cxnSpLocks noChangeShapeType="1"/>
            </p:cNvCxnSpPr>
            <p:nvPr/>
          </p:nvCxnSpPr>
          <p:spPr bwMode="auto">
            <a:xfrm rot="-5400000">
              <a:off x="5998424" y="4745777"/>
              <a:ext cx="0" cy="14812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3563" name="Text Box 10"/>
            <p:cNvSpPr txBox="1">
              <a:spLocks noChangeArrowheads="1"/>
            </p:cNvSpPr>
            <p:nvPr/>
          </p:nvSpPr>
          <p:spPr bwMode="auto">
            <a:xfrm>
              <a:off x="5561452" y="5448300"/>
              <a:ext cx="744783" cy="406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Upstream </a:t>
              </a:r>
              <a:endParaRPr lang="en-US"/>
            </a:p>
          </p:txBody>
        </p:sp>
        <p:cxnSp>
          <p:nvCxnSpPr>
            <p:cNvPr id="23564" name="AutoShape 12"/>
            <p:cNvCxnSpPr>
              <a:cxnSpLocks noChangeShapeType="1"/>
              <a:stCxn id="58" idx="2"/>
              <a:endCxn id="23568" idx="0"/>
            </p:cNvCxnSpPr>
            <p:nvPr/>
          </p:nvCxnSpPr>
          <p:spPr bwMode="auto">
            <a:xfrm flipV="1">
              <a:off x="5143501" y="5327332"/>
              <a:ext cx="1620452" cy="1384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565" name="AutoShape 13"/>
            <p:cNvCxnSpPr>
              <a:cxnSpLocks noChangeShapeType="1"/>
              <a:stCxn id="23568" idx="3"/>
              <a:endCxn id="59" idx="0"/>
            </p:cNvCxnSpPr>
            <p:nvPr/>
          </p:nvCxnSpPr>
          <p:spPr bwMode="auto">
            <a:xfrm>
              <a:off x="6897040" y="5390055"/>
              <a:ext cx="1408760" cy="8202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566" name="AutoShape 14"/>
            <p:cNvCxnSpPr>
              <a:cxnSpLocks noChangeShapeType="1"/>
              <a:stCxn id="23568" idx="4"/>
              <a:endCxn id="60" idx="0"/>
            </p:cNvCxnSpPr>
            <p:nvPr/>
          </p:nvCxnSpPr>
          <p:spPr bwMode="auto">
            <a:xfrm flipV="1">
              <a:off x="6919874" y="4991100"/>
              <a:ext cx="1538327" cy="3362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567" name="AutoShape 15"/>
            <p:cNvCxnSpPr>
              <a:cxnSpLocks noChangeShapeType="1"/>
              <a:stCxn id="23568" idx="5"/>
              <a:endCxn id="61" idx="0"/>
            </p:cNvCxnSpPr>
            <p:nvPr/>
          </p:nvCxnSpPr>
          <p:spPr bwMode="auto">
            <a:xfrm flipV="1">
              <a:off x="6897040" y="4191000"/>
              <a:ext cx="1332560" cy="10736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3568" name="Oval 16"/>
            <p:cNvSpPr>
              <a:spLocks noChangeArrowheads="1"/>
            </p:cNvSpPr>
            <p:nvPr/>
          </p:nvSpPr>
          <p:spPr bwMode="auto">
            <a:xfrm rot="-5400000">
              <a:off x="6753210" y="5249372"/>
              <a:ext cx="177407" cy="1559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23569" name="Text Box 31"/>
            <p:cNvSpPr txBox="1">
              <a:spLocks noChangeArrowheads="1"/>
            </p:cNvSpPr>
            <p:nvPr/>
          </p:nvSpPr>
          <p:spPr bwMode="auto">
            <a:xfrm>
              <a:off x="5486400" y="4599747"/>
              <a:ext cx="787686" cy="323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DBA PON</a:t>
              </a:r>
              <a:endParaRPr lang="en-US"/>
            </a:p>
          </p:txBody>
        </p:sp>
        <p:grpSp>
          <p:nvGrpSpPr>
            <p:cNvPr id="23570" name="Group 27"/>
            <p:cNvGrpSpPr>
              <a:grpSpLocks/>
            </p:cNvGrpSpPr>
            <p:nvPr/>
          </p:nvGrpSpPr>
          <p:grpSpPr bwMode="auto">
            <a:xfrm rot="572064">
              <a:off x="7770323" y="3981331"/>
              <a:ext cx="266700" cy="457200"/>
              <a:chOff x="6743700" y="1547881"/>
              <a:chExt cx="266700" cy="457200"/>
            </a:xfrm>
          </p:grpSpPr>
          <p:sp>
            <p:nvSpPr>
              <p:cNvPr id="94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 rot="10800000" flipH="1" flipV="1">
                <a:off x="6738552" y="1737294"/>
                <a:ext cx="182586" cy="16669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0800000" flipH="1" flipV="1">
                <a:off x="6822731" y="1634616"/>
                <a:ext cx="182587" cy="16669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571" name="Group 32"/>
            <p:cNvGrpSpPr>
              <a:grpSpLocks/>
            </p:cNvGrpSpPr>
            <p:nvPr/>
          </p:nvGrpSpPr>
          <p:grpSpPr bwMode="auto">
            <a:xfrm rot="4587294">
              <a:off x="7896272" y="5565354"/>
              <a:ext cx="266700" cy="457200"/>
              <a:chOff x="6743700" y="1547881"/>
              <a:chExt cx="266700" cy="457200"/>
            </a:xfrm>
          </p:grpSpPr>
          <p:sp>
            <p:nvSpPr>
              <p:cNvPr id="88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00B0F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00B0F0"/>
                      </a:solidFill>
                      <a:prstDash val="solid"/>
                      <a:miter lim="800000"/>
                    </a:ln>
                    <a:solidFill>
                      <a:srgbClr val="00B0F0"/>
                    </a:solidFill>
                  </a:rPr>
                  <a:t>6       8</a:t>
                </a:r>
                <a:endParaRPr lang="en-US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 rot="10800000" flipH="1" flipV="1">
                <a:off x="6742199" y="1743473"/>
                <a:ext cx="182572" cy="16671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10800000" flipH="1" flipV="1">
                <a:off x="6826821" y="1643009"/>
                <a:ext cx="182573" cy="16671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572" name="Group 43"/>
            <p:cNvGrpSpPr>
              <a:grpSpLocks/>
            </p:cNvGrpSpPr>
            <p:nvPr/>
          </p:nvGrpSpPr>
          <p:grpSpPr bwMode="auto">
            <a:xfrm rot="2852547">
              <a:off x="5268824" y="4938998"/>
              <a:ext cx="266700" cy="457200"/>
              <a:chOff x="6743700" y="1547881"/>
              <a:chExt cx="266700" cy="457200"/>
            </a:xfrm>
          </p:grpSpPr>
          <p:sp>
            <p:nvSpPr>
              <p:cNvPr id="85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 rot="10800000" flipH="1" flipV="1">
                <a:off x="6738225" y="1738698"/>
                <a:ext cx="182572" cy="1667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0800000" flipH="1" flipV="1">
                <a:off x="6823760" y="1640502"/>
                <a:ext cx="182572" cy="1667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573" name="Group 47"/>
            <p:cNvGrpSpPr>
              <a:grpSpLocks/>
            </p:cNvGrpSpPr>
            <p:nvPr/>
          </p:nvGrpSpPr>
          <p:grpSpPr bwMode="auto">
            <a:xfrm rot="2857832">
              <a:off x="5714540" y="5008768"/>
              <a:ext cx="247596" cy="314311"/>
              <a:chOff x="6702890" y="1672232"/>
              <a:chExt cx="247596" cy="314311"/>
            </a:xfrm>
          </p:grpSpPr>
          <p:sp>
            <p:nvSpPr>
              <p:cNvPr id="82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69532" y="1705590"/>
                <a:ext cx="314311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4  5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 rot="10800000" flipH="1" flipV="1">
                <a:off x="6739865" y="1739580"/>
                <a:ext cx="182573" cy="16671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Text Box 31"/>
            <p:cNvSpPr txBox="1">
              <a:spLocks noChangeArrowheads="1"/>
            </p:cNvSpPr>
            <p:nvPr/>
          </p:nvSpPr>
          <p:spPr bwMode="auto">
            <a:xfrm rot="15641">
              <a:off x="6059424" y="5043231"/>
              <a:ext cx="195850" cy="246888"/>
            </a:xfrm>
            <a:prstGeom prst="rect">
              <a:avLst/>
            </a:prstGeom>
            <a:ln>
              <a:solidFill>
                <a:srgbClr val="00B0F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</a:rPr>
                <a:t>6</a:t>
              </a:r>
              <a:endParaRPr lang="en-US" b="1" dirty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Arial" pitchFamily="34" charset="0"/>
              </a:endParaRPr>
            </a:p>
          </p:txBody>
        </p:sp>
        <p:sp>
          <p:nvSpPr>
            <p:cNvPr id="98" name="Text Box 31"/>
            <p:cNvSpPr txBox="1">
              <a:spLocks noChangeArrowheads="1"/>
            </p:cNvSpPr>
            <p:nvPr/>
          </p:nvSpPr>
          <p:spPr bwMode="auto">
            <a:xfrm rot="20754047">
              <a:off x="8180532" y="4684662"/>
              <a:ext cx="200909" cy="247596"/>
            </a:xfrm>
            <a:prstGeom prst="rect">
              <a:avLst/>
            </a:prstGeom>
            <a:ln>
              <a:solidFill>
                <a:srgbClr val="92D05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</a:rPr>
                <a:t>  7                  </a:t>
              </a:r>
              <a:endParaRPr lang="en-US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noFill/>
                <a:latin typeface="Arial" pitchFamily="34" charset="0"/>
              </a:endParaRPr>
            </a:p>
          </p:txBody>
        </p:sp>
        <p:sp>
          <p:nvSpPr>
            <p:cNvPr id="99" name="Text Box 31"/>
            <p:cNvSpPr txBox="1">
              <a:spLocks noChangeArrowheads="1"/>
            </p:cNvSpPr>
            <p:nvPr/>
          </p:nvSpPr>
          <p:spPr bwMode="auto">
            <a:xfrm>
              <a:off x="6306312" y="5043231"/>
              <a:ext cx="200909" cy="247596"/>
            </a:xfrm>
            <a:prstGeom prst="rect">
              <a:avLst/>
            </a:prstGeom>
            <a:ln>
              <a:solidFill>
                <a:srgbClr val="92D05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</a:rPr>
                <a:t>  7                  </a:t>
              </a:r>
              <a:endParaRPr lang="en-US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noFill/>
                <a:latin typeface="Arial" pitchFamily="34" charset="0"/>
              </a:endParaRPr>
            </a:p>
          </p:txBody>
        </p:sp>
        <p:sp>
          <p:nvSpPr>
            <p:cNvPr id="100" name="Text Box 31"/>
            <p:cNvSpPr txBox="1">
              <a:spLocks noChangeArrowheads="1"/>
            </p:cNvSpPr>
            <p:nvPr/>
          </p:nvSpPr>
          <p:spPr bwMode="auto">
            <a:xfrm rot="15641">
              <a:off x="6547287" y="5043231"/>
              <a:ext cx="195850" cy="247596"/>
            </a:xfrm>
            <a:prstGeom prst="rect">
              <a:avLst/>
            </a:prstGeom>
            <a:ln>
              <a:solidFill>
                <a:srgbClr val="00B0F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</a:rPr>
                <a:t>8</a:t>
              </a:r>
              <a:endParaRPr lang="en-US" b="1" dirty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Arial" pitchFamily="34" charset="0"/>
              </a:endParaRPr>
            </a:p>
          </p:txBody>
        </p:sp>
        <p:grpSp>
          <p:nvGrpSpPr>
            <p:cNvPr id="23578" name="Group 106"/>
            <p:cNvGrpSpPr>
              <a:grpSpLocks/>
            </p:cNvGrpSpPr>
            <p:nvPr/>
          </p:nvGrpSpPr>
          <p:grpSpPr bwMode="auto">
            <a:xfrm rot="2020707">
              <a:off x="7706115" y="4688820"/>
              <a:ext cx="266700" cy="457200"/>
              <a:chOff x="6743700" y="1547881"/>
              <a:chExt cx="266700" cy="457200"/>
            </a:xfrm>
          </p:grpSpPr>
          <p:sp>
            <p:nvSpPr>
              <p:cNvPr id="108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4   5                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 rot="10800000" flipH="1" flipV="1">
                <a:off x="6740071" y="1740492"/>
                <a:ext cx="182587" cy="166696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10800000" flipH="1" flipV="1">
                <a:off x="6824198" y="1640558"/>
                <a:ext cx="182586" cy="166695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FBA – DBA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6300" y="1371600"/>
            <a:ext cx="4191000" cy="25527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FBA algorithm is easy to implement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However, unused </a:t>
            </a:r>
            <a:r>
              <a:rPr lang="en-US" dirty="0" err="1" smtClean="0">
                <a:solidFill>
                  <a:srgbClr val="FF0000"/>
                </a:solidFill>
              </a:rPr>
              <a:t>bw</a:t>
            </a:r>
            <a:r>
              <a:rPr lang="en-US" dirty="0" smtClean="0">
                <a:solidFill>
                  <a:srgbClr val="FF0000"/>
                </a:solidFill>
              </a:rPr>
              <a:t> is wasted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FBA is not frequently encountered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304800" y="1550988"/>
            <a:ext cx="3989388" cy="1954212"/>
            <a:chOff x="4686300" y="1475547"/>
            <a:chExt cx="3988672" cy="1953453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 rot="16200000">
              <a:off x="4717284" y="2407801"/>
              <a:ext cx="318964" cy="380932"/>
            </a:xfrm>
            <a:prstGeom prst="rect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OLT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 rot="16200000">
              <a:off x="8280573" y="3034601"/>
              <a:ext cx="228511" cy="56028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N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 rot="16200000">
              <a:off x="8245654" y="2003134"/>
              <a:ext cx="228511" cy="49045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2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 rot="16200000">
              <a:off x="8262320" y="1453275"/>
              <a:ext cx="228511" cy="52378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1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24622" name="Text Box 7"/>
            <p:cNvSpPr txBox="1">
              <a:spLocks noChangeArrowheads="1"/>
            </p:cNvSpPr>
            <p:nvPr/>
          </p:nvSpPr>
          <p:spPr bwMode="auto">
            <a:xfrm rot="-5400000">
              <a:off x="8118020" y="2664280"/>
              <a:ext cx="484067" cy="2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…</a:t>
              </a:r>
              <a:endParaRPr lang="en-US"/>
            </a:p>
          </p:txBody>
        </p:sp>
        <p:cxnSp>
          <p:nvCxnSpPr>
            <p:cNvPr id="24623" name="AutoShape 9"/>
            <p:cNvCxnSpPr>
              <a:cxnSpLocks noChangeShapeType="1"/>
            </p:cNvCxnSpPr>
            <p:nvPr/>
          </p:nvCxnSpPr>
          <p:spPr bwMode="auto">
            <a:xfrm rot="-5400000">
              <a:off x="5922224" y="2078777"/>
              <a:ext cx="0" cy="14812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4624" name="Text Box 10"/>
            <p:cNvSpPr txBox="1">
              <a:spLocks noChangeArrowheads="1"/>
            </p:cNvSpPr>
            <p:nvPr/>
          </p:nvSpPr>
          <p:spPr bwMode="auto">
            <a:xfrm>
              <a:off x="5485252" y="2717783"/>
              <a:ext cx="744783" cy="406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Upstream </a:t>
              </a:r>
              <a:endParaRPr lang="en-US"/>
            </a:p>
          </p:txBody>
        </p:sp>
        <p:cxnSp>
          <p:nvCxnSpPr>
            <p:cNvPr id="24625" name="AutoShape 12"/>
            <p:cNvCxnSpPr>
              <a:cxnSpLocks noChangeShapeType="1"/>
              <a:stCxn id="5" idx="2"/>
              <a:endCxn id="24629" idx="0"/>
            </p:cNvCxnSpPr>
            <p:nvPr/>
          </p:nvCxnSpPr>
          <p:spPr bwMode="auto">
            <a:xfrm flipV="1">
              <a:off x="5067301" y="2584132"/>
              <a:ext cx="1620452" cy="1384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6" name="AutoShape 13"/>
            <p:cNvCxnSpPr>
              <a:cxnSpLocks noChangeShapeType="1"/>
              <a:endCxn id="6" idx="0"/>
            </p:cNvCxnSpPr>
            <p:nvPr/>
          </p:nvCxnSpPr>
          <p:spPr bwMode="auto">
            <a:xfrm>
              <a:off x="6695549" y="2589201"/>
              <a:ext cx="1419751" cy="7254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7" name="AutoShape 14"/>
            <p:cNvCxnSpPr>
              <a:cxnSpLocks noChangeShapeType="1"/>
              <a:stCxn id="24629" idx="4"/>
              <a:endCxn id="7" idx="0"/>
            </p:cNvCxnSpPr>
            <p:nvPr/>
          </p:nvCxnSpPr>
          <p:spPr bwMode="auto">
            <a:xfrm flipV="1">
              <a:off x="6843674" y="2247900"/>
              <a:ext cx="1271627" cy="3362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8" name="AutoShape 15"/>
            <p:cNvCxnSpPr>
              <a:cxnSpLocks noChangeShapeType="1"/>
              <a:endCxn id="8" idx="0"/>
            </p:cNvCxnSpPr>
            <p:nvPr/>
          </p:nvCxnSpPr>
          <p:spPr bwMode="auto">
            <a:xfrm flipV="1">
              <a:off x="6695549" y="1714500"/>
              <a:ext cx="1419751" cy="87470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4629" name="Oval 16"/>
            <p:cNvSpPr>
              <a:spLocks noChangeArrowheads="1"/>
            </p:cNvSpPr>
            <p:nvPr/>
          </p:nvSpPr>
          <p:spPr bwMode="auto">
            <a:xfrm rot="-5400000">
              <a:off x="6677010" y="2506172"/>
              <a:ext cx="177407" cy="1559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24630" name="Text Box 31"/>
            <p:cNvSpPr txBox="1">
              <a:spLocks noChangeArrowheads="1"/>
            </p:cNvSpPr>
            <p:nvPr/>
          </p:nvSpPr>
          <p:spPr bwMode="auto">
            <a:xfrm>
              <a:off x="5486400" y="1894647"/>
              <a:ext cx="787686" cy="323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FBA PON</a:t>
              </a:r>
              <a:endParaRPr lang="en-US"/>
            </a:p>
          </p:txBody>
        </p:sp>
        <p:grpSp>
          <p:nvGrpSpPr>
            <p:cNvPr id="24631" name="Group 27"/>
            <p:cNvGrpSpPr>
              <a:grpSpLocks/>
            </p:cNvGrpSpPr>
            <p:nvPr/>
          </p:nvGrpSpPr>
          <p:grpSpPr bwMode="auto">
            <a:xfrm rot="951891">
              <a:off x="7677413" y="1475547"/>
              <a:ext cx="266700" cy="457200"/>
              <a:chOff x="6743700" y="1547881"/>
              <a:chExt cx="266700" cy="457200"/>
            </a:xfrm>
          </p:grpSpPr>
          <p:sp>
            <p:nvSpPr>
              <p:cNvPr id="39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rot="10800000" flipH="1" flipV="1">
                <a:off x="6742942" y="1734120"/>
                <a:ext cx="182530" cy="16662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0800000" flipH="1" flipV="1">
                <a:off x="6826802" y="1634405"/>
                <a:ext cx="182530" cy="16662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32" name="Group 28"/>
            <p:cNvGrpSpPr>
              <a:grpSpLocks/>
            </p:cNvGrpSpPr>
            <p:nvPr/>
          </p:nvGrpSpPr>
          <p:grpSpPr bwMode="auto">
            <a:xfrm rot="2020707">
              <a:off x="7679632" y="1941046"/>
              <a:ext cx="266700" cy="457200"/>
              <a:chOff x="6743700" y="1547881"/>
              <a:chExt cx="266700" cy="457200"/>
            </a:xfrm>
          </p:grpSpPr>
          <p:sp>
            <p:nvSpPr>
              <p:cNvPr id="36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4   5                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rot="10800000" flipH="1" flipV="1">
                <a:off x="6738653" y="1738114"/>
                <a:ext cx="182530" cy="16662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10800000" flipH="1" flipV="1">
                <a:off x="6822754" y="1638223"/>
                <a:ext cx="182529" cy="166623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33" name="Group 32"/>
            <p:cNvGrpSpPr>
              <a:grpSpLocks/>
            </p:cNvGrpSpPr>
            <p:nvPr/>
          </p:nvGrpSpPr>
          <p:grpSpPr bwMode="auto">
            <a:xfrm rot="4628594">
              <a:off x="7777292" y="2790926"/>
              <a:ext cx="266700" cy="457200"/>
              <a:chOff x="6743700" y="1547881"/>
              <a:chExt cx="266700" cy="457200"/>
            </a:xfrm>
          </p:grpSpPr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00B0F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00B0F0"/>
                      </a:solidFill>
                      <a:prstDash val="solid"/>
                      <a:miter lim="800000"/>
                    </a:ln>
                    <a:solidFill>
                      <a:srgbClr val="00B0F0"/>
                    </a:solidFill>
                  </a:rPr>
                  <a:t>6       7</a:t>
                </a:r>
                <a:endParaRPr lang="en-US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rot="10800000" flipH="1" flipV="1">
                <a:off x="6741587" y="1748091"/>
                <a:ext cx="182491" cy="166657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H="1" flipV="1">
                <a:off x="6825313" y="1645103"/>
                <a:ext cx="182492" cy="166658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34" name="Group 43"/>
            <p:cNvGrpSpPr>
              <a:grpSpLocks/>
            </p:cNvGrpSpPr>
            <p:nvPr/>
          </p:nvGrpSpPr>
          <p:grpSpPr bwMode="auto">
            <a:xfrm rot="2852547">
              <a:off x="5230724" y="2195798"/>
              <a:ext cx="266700" cy="457200"/>
              <a:chOff x="6743700" y="1547881"/>
              <a:chExt cx="266700" cy="457200"/>
            </a:xfrm>
          </p:grpSpPr>
          <p:sp>
            <p:nvSpPr>
              <p:cNvPr id="30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rot="10800000" flipH="1" flipV="1">
                <a:off x="6739955" y="1741945"/>
                <a:ext cx="180904" cy="16665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rot="10800000" flipH="1" flipV="1">
                <a:off x="6823975" y="1640999"/>
                <a:ext cx="182491" cy="16665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35" name="Group 47"/>
            <p:cNvGrpSpPr>
              <a:grpSpLocks/>
            </p:cNvGrpSpPr>
            <p:nvPr/>
          </p:nvGrpSpPr>
          <p:grpSpPr bwMode="auto">
            <a:xfrm rot="2857832">
              <a:off x="5764209" y="2195677"/>
              <a:ext cx="266700" cy="457200"/>
              <a:chOff x="6743700" y="1547881"/>
              <a:chExt cx="266700" cy="457200"/>
            </a:xfrm>
          </p:grpSpPr>
          <p:sp>
            <p:nvSpPr>
              <p:cNvPr id="27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4  5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rot="10800000" flipH="1" flipV="1">
                <a:off x="6742032" y="1742663"/>
                <a:ext cx="182492" cy="166657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10800000" flipH="1" flipV="1">
                <a:off x="6825034" y="1642226"/>
                <a:ext cx="182492" cy="166657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36" name="Group 51"/>
            <p:cNvGrpSpPr>
              <a:grpSpLocks/>
            </p:cNvGrpSpPr>
            <p:nvPr/>
          </p:nvGrpSpPr>
          <p:grpSpPr bwMode="auto">
            <a:xfrm rot="2882301">
              <a:off x="6297998" y="2191836"/>
              <a:ext cx="266700" cy="457200"/>
              <a:chOff x="6743700" y="1547881"/>
              <a:chExt cx="266700" cy="457200"/>
            </a:xfrm>
          </p:grpSpPr>
          <p:sp>
            <p:nvSpPr>
              <p:cNvPr id="24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00B0F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00B0F0"/>
                      </a:solidFill>
                      <a:prstDash val="solid"/>
                      <a:miter lim="800000"/>
                    </a:ln>
                    <a:solidFill>
                      <a:srgbClr val="00B0F0"/>
                    </a:solidFill>
                  </a:rPr>
                  <a:t>6       7</a:t>
                </a:r>
                <a:endParaRPr lang="en-US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 rot="10800000" flipH="1" flipV="1">
                <a:off x="6736778" y="1740715"/>
                <a:ext cx="182492" cy="166658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10800000" flipH="1" flipV="1">
                <a:off x="6820362" y="1642993"/>
                <a:ext cx="182492" cy="166657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Content Placeholder 2"/>
          <p:cNvSpPr txBox="1">
            <a:spLocks/>
          </p:cNvSpPr>
          <p:nvPr/>
        </p:nvSpPr>
        <p:spPr>
          <a:xfrm>
            <a:off x="114300" y="4000500"/>
            <a:ext cx="4533900" cy="2667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rgbClr val="92D050"/>
                </a:solidFill>
                <a:latin typeface="+mn-lt"/>
              </a:rPr>
              <a:t>DBA can result in high </a:t>
            </a:r>
            <a:r>
              <a:rPr lang="en-US" sz="3200" dirty="0" err="1">
                <a:solidFill>
                  <a:srgbClr val="92D050"/>
                </a:solidFill>
                <a:latin typeface="+mn-lt"/>
              </a:rPr>
              <a:t>bw</a:t>
            </a:r>
            <a:r>
              <a:rPr lang="en-US" sz="3200" dirty="0">
                <a:solidFill>
                  <a:srgbClr val="92D050"/>
                </a:solidFill>
                <a:latin typeface="+mn-lt"/>
              </a:rPr>
              <a:t> utilization efficiency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rgbClr val="92D050"/>
                </a:solidFill>
                <a:latin typeface="+mn-lt"/>
              </a:rPr>
              <a:t>It can also run efficiently different classes of service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rgbClr val="92D050"/>
                </a:solidFill>
                <a:latin typeface="+mn-lt"/>
              </a:rPr>
              <a:t>However, efficiency is traded with higher complexity at the scheduler</a:t>
            </a:r>
          </a:p>
        </p:txBody>
      </p:sp>
      <p:grpSp>
        <p:nvGrpSpPr>
          <p:cNvPr id="24581" name="Group 80"/>
          <p:cNvGrpSpPr>
            <a:grpSpLocks/>
          </p:cNvGrpSpPr>
          <p:nvPr/>
        </p:nvGrpSpPr>
        <p:grpSpPr bwMode="auto">
          <a:xfrm>
            <a:off x="4762500" y="3981450"/>
            <a:ext cx="4184650" cy="2343150"/>
            <a:chOff x="4762500" y="3981333"/>
            <a:chExt cx="4185207" cy="2343267"/>
          </a:xfrm>
        </p:grpSpPr>
        <p:sp>
          <p:nvSpPr>
            <p:cNvPr id="82" name="Text Box 3"/>
            <p:cNvSpPr txBox="1">
              <a:spLocks noChangeArrowheads="1"/>
            </p:cNvSpPr>
            <p:nvPr/>
          </p:nvSpPr>
          <p:spPr bwMode="auto">
            <a:xfrm rot="16200000">
              <a:off x="4793473" y="5150570"/>
              <a:ext cx="319104" cy="381051"/>
            </a:xfrm>
            <a:prstGeom prst="rect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OLT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3" name="Text Box 4"/>
            <p:cNvSpPr txBox="1">
              <a:spLocks noChangeArrowheads="1"/>
            </p:cNvSpPr>
            <p:nvPr/>
          </p:nvSpPr>
          <p:spPr bwMode="auto">
            <a:xfrm rot="16200000">
              <a:off x="8471403" y="5930857"/>
              <a:ext cx="228611" cy="55887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N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4" name="Text Box 5"/>
            <p:cNvSpPr txBox="1">
              <a:spLocks noChangeArrowheads="1"/>
            </p:cNvSpPr>
            <p:nvPr/>
          </p:nvSpPr>
          <p:spPr bwMode="auto">
            <a:xfrm rot="16200000">
              <a:off x="8588894" y="4746526"/>
              <a:ext cx="228611" cy="48901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2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auto">
            <a:xfrm rot="16200000">
              <a:off x="8376935" y="3929715"/>
              <a:ext cx="228611" cy="52235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ONU 1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24586" name="Text Box 7"/>
            <p:cNvSpPr txBox="1">
              <a:spLocks noChangeArrowheads="1"/>
            </p:cNvSpPr>
            <p:nvPr/>
          </p:nvSpPr>
          <p:spPr bwMode="auto">
            <a:xfrm rot="-5400000">
              <a:off x="8194220" y="5407480"/>
              <a:ext cx="484067" cy="2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…</a:t>
              </a:r>
              <a:endParaRPr lang="en-US"/>
            </a:p>
          </p:txBody>
        </p:sp>
        <p:cxnSp>
          <p:nvCxnSpPr>
            <p:cNvPr id="24587" name="AutoShape 9"/>
            <p:cNvCxnSpPr>
              <a:cxnSpLocks noChangeShapeType="1"/>
            </p:cNvCxnSpPr>
            <p:nvPr/>
          </p:nvCxnSpPr>
          <p:spPr bwMode="auto">
            <a:xfrm rot="-5400000">
              <a:off x="5998424" y="4745777"/>
              <a:ext cx="0" cy="14812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4588" name="Text Box 10"/>
            <p:cNvSpPr txBox="1">
              <a:spLocks noChangeArrowheads="1"/>
            </p:cNvSpPr>
            <p:nvPr/>
          </p:nvSpPr>
          <p:spPr bwMode="auto">
            <a:xfrm>
              <a:off x="5561452" y="5448300"/>
              <a:ext cx="744783" cy="406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Upstream </a:t>
              </a:r>
              <a:endParaRPr lang="en-US"/>
            </a:p>
          </p:txBody>
        </p:sp>
        <p:cxnSp>
          <p:nvCxnSpPr>
            <p:cNvPr id="24589" name="AutoShape 12"/>
            <p:cNvCxnSpPr>
              <a:cxnSpLocks noChangeShapeType="1"/>
              <a:stCxn id="82" idx="2"/>
              <a:endCxn id="24593" idx="0"/>
            </p:cNvCxnSpPr>
            <p:nvPr/>
          </p:nvCxnSpPr>
          <p:spPr bwMode="auto">
            <a:xfrm flipV="1">
              <a:off x="5143501" y="5327332"/>
              <a:ext cx="1620452" cy="1384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590" name="AutoShape 13"/>
            <p:cNvCxnSpPr>
              <a:cxnSpLocks noChangeShapeType="1"/>
              <a:stCxn id="24593" idx="3"/>
              <a:endCxn id="83" idx="0"/>
            </p:cNvCxnSpPr>
            <p:nvPr/>
          </p:nvCxnSpPr>
          <p:spPr bwMode="auto">
            <a:xfrm>
              <a:off x="6897040" y="5390055"/>
              <a:ext cx="1408760" cy="8202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591" name="AutoShape 14"/>
            <p:cNvCxnSpPr>
              <a:cxnSpLocks noChangeShapeType="1"/>
              <a:stCxn id="24593" idx="4"/>
              <a:endCxn id="84" idx="0"/>
            </p:cNvCxnSpPr>
            <p:nvPr/>
          </p:nvCxnSpPr>
          <p:spPr bwMode="auto">
            <a:xfrm flipV="1">
              <a:off x="6919874" y="4991100"/>
              <a:ext cx="1538327" cy="3362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592" name="AutoShape 15"/>
            <p:cNvCxnSpPr>
              <a:cxnSpLocks noChangeShapeType="1"/>
              <a:stCxn id="24593" idx="5"/>
              <a:endCxn id="85" idx="0"/>
            </p:cNvCxnSpPr>
            <p:nvPr/>
          </p:nvCxnSpPr>
          <p:spPr bwMode="auto">
            <a:xfrm flipV="1">
              <a:off x="6897040" y="4191000"/>
              <a:ext cx="1332560" cy="10736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4593" name="Oval 16"/>
            <p:cNvSpPr>
              <a:spLocks noChangeArrowheads="1"/>
            </p:cNvSpPr>
            <p:nvPr/>
          </p:nvSpPr>
          <p:spPr bwMode="auto">
            <a:xfrm rot="-5400000">
              <a:off x="6753210" y="5249372"/>
              <a:ext cx="177407" cy="15592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24594" name="Text Box 31"/>
            <p:cNvSpPr txBox="1">
              <a:spLocks noChangeArrowheads="1"/>
            </p:cNvSpPr>
            <p:nvPr/>
          </p:nvSpPr>
          <p:spPr bwMode="auto">
            <a:xfrm>
              <a:off x="5486400" y="4599747"/>
              <a:ext cx="787686" cy="323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Calibri" pitchFamily="34" charset="0"/>
                </a:rPr>
                <a:t>DBA PON</a:t>
              </a:r>
              <a:endParaRPr lang="en-US"/>
            </a:p>
          </p:txBody>
        </p:sp>
        <p:grpSp>
          <p:nvGrpSpPr>
            <p:cNvPr id="24595" name="Group 27"/>
            <p:cNvGrpSpPr>
              <a:grpSpLocks/>
            </p:cNvGrpSpPr>
            <p:nvPr/>
          </p:nvGrpSpPr>
          <p:grpSpPr bwMode="auto">
            <a:xfrm rot="572064">
              <a:off x="7770323" y="3981333"/>
              <a:ext cx="266700" cy="457200"/>
              <a:chOff x="6743700" y="1547881"/>
              <a:chExt cx="266700" cy="457200"/>
            </a:xfrm>
          </p:grpSpPr>
          <p:sp>
            <p:nvSpPr>
              <p:cNvPr id="115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 rot="10800000" flipH="1" flipV="1">
                <a:off x="6738552" y="1737294"/>
                <a:ext cx="182586" cy="16669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0800000" flipH="1" flipV="1">
                <a:off x="6822731" y="1634616"/>
                <a:ext cx="182587" cy="16669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96" name="Group 32"/>
            <p:cNvGrpSpPr>
              <a:grpSpLocks/>
            </p:cNvGrpSpPr>
            <p:nvPr/>
          </p:nvGrpSpPr>
          <p:grpSpPr bwMode="auto">
            <a:xfrm rot="4587294">
              <a:off x="7896270" y="5565354"/>
              <a:ext cx="266700" cy="457200"/>
              <a:chOff x="6743700" y="1547881"/>
              <a:chExt cx="266700" cy="457200"/>
            </a:xfrm>
          </p:grpSpPr>
          <p:sp>
            <p:nvSpPr>
              <p:cNvPr id="112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00B0F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00B0F0"/>
                      </a:solidFill>
                      <a:prstDash val="solid"/>
                      <a:miter lim="800000"/>
                    </a:ln>
                    <a:solidFill>
                      <a:srgbClr val="00B0F0"/>
                    </a:solidFill>
                  </a:rPr>
                  <a:t>6       8</a:t>
                </a:r>
                <a:endParaRPr lang="en-US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rot="10800000" flipH="1" flipV="1">
                <a:off x="6742199" y="1743471"/>
                <a:ext cx="182571" cy="16671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0800000" flipH="1" flipV="1">
                <a:off x="6826821" y="1643008"/>
                <a:ext cx="182572" cy="16671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97" name="Group 43"/>
            <p:cNvGrpSpPr>
              <a:grpSpLocks/>
            </p:cNvGrpSpPr>
            <p:nvPr/>
          </p:nvGrpSpPr>
          <p:grpSpPr bwMode="auto">
            <a:xfrm rot="2852547">
              <a:off x="5268824" y="4938998"/>
              <a:ext cx="266700" cy="457200"/>
              <a:chOff x="6743700" y="1547881"/>
              <a:chExt cx="266700" cy="457200"/>
            </a:xfrm>
          </p:grpSpPr>
          <p:sp>
            <p:nvSpPr>
              <p:cNvPr id="109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46099" y="1652683"/>
                <a:ext cx="457200" cy="247596"/>
              </a:xfrm>
              <a:prstGeom prst="rect">
                <a:avLst/>
              </a:pr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1  2  3</a:t>
                </a:r>
                <a:endParaRPr 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 rot="10800000" flipH="1" flipV="1">
                <a:off x="6738225" y="1738699"/>
                <a:ext cx="182571" cy="1667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10800000" flipH="1" flipV="1">
                <a:off x="6823761" y="1640503"/>
                <a:ext cx="182571" cy="1667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98" name="Group 47"/>
            <p:cNvGrpSpPr>
              <a:grpSpLocks/>
            </p:cNvGrpSpPr>
            <p:nvPr/>
          </p:nvGrpSpPr>
          <p:grpSpPr bwMode="auto">
            <a:xfrm rot="2857832">
              <a:off x="5714540" y="5008768"/>
              <a:ext cx="247596" cy="314311"/>
              <a:chOff x="6702890" y="1672232"/>
              <a:chExt cx="247596" cy="314311"/>
            </a:xfrm>
          </p:grpSpPr>
          <p:sp>
            <p:nvSpPr>
              <p:cNvPr id="107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69532" y="1705590"/>
                <a:ext cx="314311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4  5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 rot="10800000" flipH="1" flipV="1">
                <a:off x="6739866" y="1739581"/>
                <a:ext cx="182572" cy="16671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Text Box 31"/>
            <p:cNvSpPr txBox="1">
              <a:spLocks noChangeArrowheads="1"/>
            </p:cNvSpPr>
            <p:nvPr/>
          </p:nvSpPr>
          <p:spPr bwMode="auto">
            <a:xfrm rot="15641">
              <a:off x="6059424" y="5043231"/>
              <a:ext cx="195850" cy="246888"/>
            </a:xfrm>
            <a:prstGeom prst="rect">
              <a:avLst/>
            </a:prstGeom>
            <a:ln>
              <a:solidFill>
                <a:srgbClr val="00B0F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</a:rPr>
                <a:t>6</a:t>
              </a:r>
              <a:endParaRPr lang="en-US" b="1" dirty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Arial" pitchFamily="34" charset="0"/>
              </a:endParaRPr>
            </a:p>
          </p:txBody>
        </p:sp>
        <p:sp>
          <p:nvSpPr>
            <p:cNvPr id="100" name="Text Box 31"/>
            <p:cNvSpPr txBox="1">
              <a:spLocks noChangeArrowheads="1"/>
            </p:cNvSpPr>
            <p:nvPr/>
          </p:nvSpPr>
          <p:spPr bwMode="auto">
            <a:xfrm rot="20754047">
              <a:off x="8180532" y="4684662"/>
              <a:ext cx="200909" cy="247596"/>
            </a:xfrm>
            <a:prstGeom prst="rect">
              <a:avLst/>
            </a:prstGeom>
            <a:ln>
              <a:solidFill>
                <a:srgbClr val="92D05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</a:rPr>
                <a:t>  7                  </a:t>
              </a:r>
              <a:endParaRPr lang="en-US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noFill/>
                <a:latin typeface="Arial" pitchFamily="34" charset="0"/>
              </a:endParaRPr>
            </a:p>
          </p:txBody>
        </p:sp>
        <p:sp>
          <p:nvSpPr>
            <p:cNvPr id="101" name="Text Box 31"/>
            <p:cNvSpPr txBox="1">
              <a:spLocks noChangeArrowheads="1"/>
            </p:cNvSpPr>
            <p:nvPr/>
          </p:nvSpPr>
          <p:spPr bwMode="auto">
            <a:xfrm>
              <a:off x="6306312" y="5043231"/>
              <a:ext cx="200909" cy="247596"/>
            </a:xfrm>
            <a:prstGeom prst="rect">
              <a:avLst/>
            </a:prstGeom>
            <a:ln>
              <a:solidFill>
                <a:srgbClr val="92D05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</a:rPr>
                <a:t>  7                  </a:t>
              </a:r>
              <a:endParaRPr lang="en-US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noFill/>
                <a:latin typeface="Arial" pitchFamily="34" charset="0"/>
              </a:endParaRPr>
            </a:p>
          </p:txBody>
        </p:sp>
        <p:sp>
          <p:nvSpPr>
            <p:cNvPr id="102" name="Text Box 31"/>
            <p:cNvSpPr txBox="1">
              <a:spLocks noChangeArrowheads="1"/>
            </p:cNvSpPr>
            <p:nvPr/>
          </p:nvSpPr>
          <p:spPr bwMode="auto">
            <a:xfrm rot="15641">
              <a:off x="6547287" y="5043231"/>
              <a:ext cx="195850" cy="247596"/>
            </a:xfrm>
            <a:prstGeom prst="rect">
              <a:avLst/>
            </a:prstGeom>
            <a:ln>
              <a:solidFill>
                <a:srgbClr val="00B0F0"/>
              </a:solidFill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b="1" dirty="0">
                  <a:ln w="18000">
                    <a:solidFill>
                      <a:srgbClr val="00B0F0"/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</a:rPr>
                <a:t>8</a:t>
              </a:r>
              <a:endParaRPr lang="en-US" b="1" dirty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latin typeface="Arial" pitchFamily="34" charset="0"/>
              </a:endParaRPr>
            </a:p>
          </p:txBody>
        </p:sp>
        <p:grpSp>
          <p:nvGrpSpPr>
            <p:cNvPr id="24603" name="Group 106"/>
            <p:cNvGrpSpPr>
              <a:grpSpLocks/>
            </p:cNvGrpSpPr>
            <p:nvPr/>
          </p:nvGrpSpPr>
          <p:grpSpPr bwMode="auto">
            <a:xfrm rot="2020707">
              <a:off x="7649544" y="4762115"/>
              <a:ext cx="306590" cy="348599"/>
              <a:chOff x="6703810" y="1638300"/>
              <a:chExt cx="306590" cy="348599"/>
            </a:xfrm>
          </p:grpSpPr>
          <p:sp>
            <p:nvSpPr>
              <p:cNvPr id="104" name="Text Box 31"/>
              <p:cNvSpPr txBox="1">
                <a:spLocks noChangeArrowheads="1"/>
              </p:cNvSpPr>
              <p:nvPr/>
            </p:nvSpPr>
            <p:spPr bwMode="auto">
              <a:xfrm rot="18733340">
                <a:off x="6669084" y="1704577"/>
                <a:ext cx="317048" cy="247596"/>
              </a:xfrm>
              <a:prstGeom prst="rect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  <a:defRPr/>
                </a:pPr>
                <a:r>
                  <a:rPr lang="en-US" sz="1100" b="1" dirty="0">
                    <a:ln w="18000">
                      <a:solidFill>
                        <a:srgbClr val="92D050"/>
                      </a:solidFill>
                      <a:prstDash val="solid"/>
                      <a:miter lim="800000"/>
                    </a:ln>
                    <a:noFill/>
                  </a:rPr>
                  <a:t>  4   5                </a:t>
                </a:r>
                <a:endParaRPr lang="en-US" b="1" dirty="0">
                  <a:ln w="18000">
                    <a:solidFill>
                      <a:srgbClr val="92D050"/>
                    </a:solidFill>
                    <a:prstDash val="solid"/>
                    <a:miter lim="800000"/>
                  </a:ln>
                  <a:noFill/>
                  <a:latin typeface="Arial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 rot="10800000" flipH="1" flipV="1">
                <a:off x="6738617" y="1738869"/>
                <a:ext cx="184175" cy="16510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10800000" flipH="1" flipV="1">
                <a:off x="6823318" y="1639241"/>
                <a:ext cx="182586" cy="166696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DBA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1"/>
                </a:solidFill>
              </a:rPr>
              <a:t>Requirements for DBA: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Fairness</a:t>
            </a:r>
            <a:r>
              <a:rPr lang="en-US" dirty="0" smtClean="0">
                <a:solidFill>
                  <a:schemeClr val="accent1"/>
                </a:solidFill>
              </a:rPr>
              <a:t>: Allocates the </a:t>
            </a:r>
            <a:r>
              <a:rPr lang="en-US" dirty="0" err="1" smtClean="0">
                <a:solidFill>
                  <a:schemeClr val="accent1"/>
                </a:solidFill>
              </a:rPr>
              <a:t>bw</a:t>
            </a:r>
            <a:r>
              <a:rPr lang="en-US" dirty="0" smtClean="0">
                <a:solidFill>
                  <a:schemeClr val="accent1"/>
                </a:solidFill>
              </a:rPr>
              <a:t> between users fairly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Low delay</a:t>
            </a:r>
            <a:r>
              <a:rPr lang="en-US" dirty="0" smtClean="0">
                <a:solidFill>
                  <a:schemeClr val="accent1"/>
                </a:solidFill>
              </a:rPr>
              <a:t>: Minimize latency (&lt;1.5 ms for voice channels)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b="1" dirty="0" smtClean="0">
                <a:solidFill>
                  <a:schemeClr val="accent1"/>
                </a:solidFill>
              </a:rPr>
              <a:t>High efficiency</a:t>
            </a:r>
            <a:r>
              <a:rPr lang="en-US" dirty="0" smtClean="0">
                <a:solidFill>
                  <a:schemeClr val="accent1"/>
                </a:solidFill>
              </a:rPr>
              <a:t>: Can increase the efficiency of the </a:t>
            </a:r>
            <a:r>
              <a:rPr lang="en-US" dirty="0" err="1" smtClean="0">
                <a:solidFill>
                  <a:schemeClr val="accent1"/>
                </a:solidFill>
              </a:rPr>
              <a:t>bw</a:t>
            </a:r>
            <a:r>
              <a:rPr lang="en-US" dirty="0" smtClean="0">
                <a:solidFill>
                  <a:schemeClr val="accent1"/>
                </a:solidFill>
              </a:rPr>
              <a:t> (throughput) and increase peak rate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562100"/>
            <a:ext cx="4038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Fair Queuing Scheduling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rgbClr val="FF0000"/>
                </a:solidFill>
                <a:latin typeface="+mn-lt"/>
              </a:rPr>
              <a:t>Interleaved Polling with Adaptive Cycle Time (IPACT)</a:t>
            </a:r>
          </a:p>
          <a:p>
            <a:pPr marL="571500" indent="-571500" fontAlgn="auto">
              <a:spcBef>
                <a:spcPct val="2000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Fixed Service</a:t>
            </a:r>
          </a:p>
          <a:p>
            <a:pPr marL="571500" indent="-571500" fontAlgn="auto">
              <a:spcBef>
                <a:spcPct val="2000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Limited Service</a:t>
            </a:r>
          </a:p>
          <a:p>
            <a:pPr marL="571500" indent="-571500" fontAlgn="auto">
              <a:spcBef>
                <a:spcPct val="2000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Constant Credit Service</a:t>
            </a:r>
          </a:p>
          <a:p>
            <a:pPr marL="571500" indent="-571500" fontAlgn="auto">
              <a:spcBef>
                <a:spcPct val="2000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Linear Credit Service</a:t>
            </a:r>
          </a:p>
          <a:p>
            <a:pPr marL="571500" indent="-571500" fontAlgn="auto">
              <a:spcBef>
                <a:spcPct val="20000"/>
              </a:spcBef>
              <a:spcAft>
                <a:spcPts val="0"/>
              </a:spcAft>
              <a:buFont typeface="+mj-lt"/>
              <a:buAutoNum type="romanLcPeriod"/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Elastic Service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Deficit Round-Robin Scheduling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DBA using Multiple Queue Report Set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etc ..</a:t>
            </a:r>
          </a:p>
        </p:txBody>
      </p:sp>
    </p:spTree>
  </p:cSld>
  <p:clrMapOvr>
    <a:masterClrMapping/>
  </p:clrMapOvr>
  <p:transition advTm="14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Summary GPON vs EPON</a:t>
            </a:r>
            <a:endParaRPr lang="en-US" smtClean="0"/>
          </a:p>
        </p:txBody>
      </p:sp>
      <p:sp>
        <p:nvSpPr>
          <p:cNvPr id="26626" name="Rectangle 3"/>
          <p:cNvSpPr>
            <a:spLocks noGrp="1"/>
          </p:cNvSpPr>
          <p:nvPr>
            <p:ph idx="1"/>
          </p:nvPr>
        </p:nvSpPr>
        <p:spPr>
          <a:xfrm>
            <a:off x="503238" y="1449388"/>
            <a:ext cx="8281987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200" smtClean="0"/>
              <a:t>GPON is a synchronous protocol while EPON is asynchronous (non-restrictive condition)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smtClean="0"/>
              <a:t>GPON timing mandates are stricter than EPONs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smtClean="0"/>
              <a:t>However, GPON employs power levelling and distance equalization 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smtClean="0"/>
              <a:t>GPON management packets are transmitted as part of the header in GEM frames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smtClean="0"/>
              <a:t>EPON uses a separate GATE-REPORT frame approach. In that sense EPON is an offline protocol. 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smtClean="0"/>
              <a:t>Both protocols favour centralized architectures where processing is accomplished at OLT</a:t>
            </a:r>
          </a:p>
          <a:p>
            <a:pPr eaLnBrk="1" hangingPunct="1">
              <a:lnSpc>
                <a:spcPct val="90000"/>
              </a:lnSpc>
            </a:pPr>
            <a:r>
              <a:rPr lang="en-GB" sz="2200" smtClean="0"/>
              <a:t>Both protocols encourage dynamic bandwidth allocation. </a:t>
            </a:r>
            <a:endParaRPr lang="en-US" sz="2200" smtClean="0"/>
          </a:p>
        </p:txBody>
      </p:sp>
    </p:spTree>
  </p:cSld>
  <p:clrMapOvr>
    <a:masterClrMapping/>
  </p:clrMapOvr>
  <p:transition advTm="64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PON Resource Protection</a:t>
            </a:r>
            <a:endParaRPr lang="en-US" smtClean="0"/>
          </a:p>
        </p:txBody>
      </p:sp>
      <p:sp>
        <p:nvSpPr>
          <p:cNvPr id="27650" name="Rectangle 3"/>
          <p:cNvSpPr>
            <a:spLocks noGrp="1"/>
          </p:cNvSpPr>
          <p:nvPr>
            <p:ph idx="1"/>
          </p:nvPr>
        </p:nvSpPr>
        <p:spPr>
          <a:xfrm>
            <a:off x="2519363" y="2457450"/>
            <a:ext cx="4438650" cy="1973263"/>
          </a:xfrm>
        </p:spPr>
        <p:txBody>
          <a:bodyPr/>
          <a:lstStyle/>
          <a:p>
            <a:pPr eaLnBrk="1" hangingPunct="1">
              <a:buFont typeface="Arial" charset="0"/>
              <a:buChar char="–"/>
            </a:pPr>
            <a:r>
              <a:rPr lang="en-GB" smtClean="0"/>
              <a:t>Preplanned Protection</a:t>
            </a:r>
          </a:p>
          <a:p>
            <a:pPr eaLnBrk="1" hangingPunct="1">
              <a:buFont typeface="Arial" charset="0"/>
              <a:buChar char="–"/>
            </a:pPr>
            <a:r>
              <a:rPr lang="en-GB" smtClean="0"/>
              <a:t>WDM Protection</a:t>
            </a:r>
          </a:p>
          <a:p>
            <a:pPr eaLnBrk="1" hangingPunct="1">
              <a:buFont typeface="Arial" charset="0"/>
              <a:buChar char="–"/>
            </a:pPr>
            <a:r>
              <a:rPr lang="en-GB" smtClean="0"/>
              <a:t>Ring architectures</a:t>
            </a:r>
            <a:endParaRPr lang="en-US" smtClean="0"/>
          </a:p>
        </p:txBody>
      </p:sp>
    </p:spTree>
  </p:cSld>
  <p:clrMapOvr>
    <a:masterClrMapping/>
  </p:clrMapOvr>
  <p:transition advTm="112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PON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0000"/>
                </a:solidFill>
              </a:rPr>
              <a:t>Resources that require protection: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FF0000"/>
                </a:solidFill>
              </a:rPr>
              <a:t>Feeder fiber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FF0000"/>
                </a:solidFill>
              </a:rPr>
              <a:t>Distribution Fiber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FF0000"/>
                </a:solidFill>
              </a:rPr>
              <a:t>OLT Transceiver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FF0000"/>
                </a:solidFill>
              </a:rPr>
              <a:t>ONU Transceiver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FF0000"/>
                </a:solidFill>
              </a:rPr>
              <a:t>RN (Splitter / WDM </a:t>
            </a:r>
            <a:r>
              <a:rPr lang="en-US" dirty="0" err="1" smtClean="0">
                <a:solidFill>
                  <a:srgbClr val="FF0000"/>
                </a:solidFill>
              </a:rPr>
              <a:t>Demux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Protection Schemes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Preplanned Protection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Dynamic Restoration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8675" name="Group 84"/>
          <p:cNvGrpSpPr>
            <a:grpSpLocks/>
          </p:cNvGrpSpPr>
          <p:nvPr/>
        </p:nvGrpSpPr>
        <p:grpSpPr bwMode="auto">
          <a:xfrm rot="5400000">
            <a:off x="3467100" y="2552700"/>
            <a:ext cx="4648200" cy="2438400"/>
            <a:chOff x="3984467" y="1371600"/>
            <a:chExt cx="5378083" cy="2590800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 rot="16200000">
              <a:off x="4390592" y="2266865"/>
              <a:ext cx="809625" cy="773283"/>
            </a:xfrm>
            <a:prstGeom prst="rect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spcAft>
                  <a:spcPts val="1000"/>
                </a:spcAft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8726" name="Text Box 7"/>
            <p:cNvSpPr txBox="1">
              <a:spLocks noChangeArrowheads="1"/>
            </p:cNvSpPr>
            <p:nvPr/>
          </p:nvSpPr>
          <p:spPr bwMode="auto">
            <a:xfrm rot="-5400000">
              <a:off x="8298471" y="2523113"/>
              <a:ext cx="484067" cy="2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>
                  <a:latin typeface="Calibri" pitchFamily="34" charset="0"/>
                </a:rPr>
                <a:t>…</a:t>
              </a:r>
              <a:endParaRPr lang="en-US" sz="1400" b="1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5703690" y="2075674"/>
              <a:ext cx="744784" cy="510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Feeder Fiber </a:t>
              </a:r>
              <a:endParaRPr lang="en-US" dirty="0">
                <a:latin typeface="Arial" pitchFamily="34" charset="0"/>
              </a:endParaRPr>
            </a:p>
          </p:txBody>
        </p:sp>
        <p:cxnSp>
          <p:nvCxnSpPr>
            <p:cNvPr id="28728" name="AutoShape 12"/>
            <p:cNvCxnSpPr>
              <a:cxnSpLocks noChangeShapeType="1"/>
              <a:stCxn id="62" idx="2"/>
              <a:endCxn id="16" idx="0"/>
            </p:cNvCxnSpPr>
            <p:nvPr/>
          </p:nvCxnSpPr>
          <p:spPr bwMode="auto">
            <a:xfrm flipV="1">
              <a:off x="5067300" y="2622232"/>
              <a:ext cx="1744804" cy="25718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</p:spPr>
        </p:cxn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 rot="16200000">
              <a:off x="6800778" y="2549299"/>
              <a:ext cx="177105" cy="156125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vert27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2" name="Text Box 10"/>
            <p:cNvSpPr txBox="1">
              <a:spLocks noChangeArrowheads="1"/>
            </p:cNvSpPr>
            <p:nvPr/>
          </p:nvSpPr>
          <p:spPr bwMode="auto">
            <a:xfrm>
              <a:off x="7239003" y="2221707"/>
              <a:ext cx="744784" cy="788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Calibri" pitchFamily="34" charset="0"/>
                </a:rPr>
                <a:t>Distribution  Fibers 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28731" name="Text Box 3"/>
            <p:cNvSpPr txBox="1">
              <a:spLocks noChangeArrowheads="1"/>
            </p:cNvSpPr>
            <p:nvPr/>
          </p:nvSpPr>
          <p:spPr bwMode="auto">
            <a:xfrm rot="-5400000">
              <a:off x="4552950" y="2419350"/>
              <a:ext cx="228600" cy="1905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/>
                <a:t>Tx</a:t>
              </a:r>
            </a:p>
          </p:txBody>
        </p:sp>
        <p:sp>
          <p:nvSpPr>
            <p:cNvPr id="28732" name="Text Box 3"/>
            <p:cNvSpPr txBox="1">
              <a:spLocks noChangeArrowheads="1"/>
            </p:cNvSpPr>
            <p:nvPr/>
          </p:nvSpPr>
          <p:spPr bwMode="auto">
            <a:xfrm rot="-5400000">
              <a:off x="4552950" y="2686050"/>
              <a:ext cx="228600" cy="190500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/>
                <a:t>Rx</a:t>
              </a:r>
            </a:p>
          </p:txBody>
        </p:sp>
        <p:sp>
          <p:nvSpPr>
            <p:cNvPr id="61" name="Freeform 60"/>
            <p:cNvSpPr/>
            <p:nvPr/>
          </p:nvSpPr>
          <p:spPr>
            <a:xfrm>
              <a:off x="4755913" y="2525316"/>
              <a:ext cx="214903" cy="281682"/>
            </a:xfrm>
            <a:custGeom>
              <a:avLst/>
              <a:gdLst>
                <a:gd name="connsiteX0" fmla="*/ 0 w 214008"/>
                <a:gd name="connsiteY0" fmla="*/ 0 h 282102"/>
                <a:gd name="connsiteX1" fmla="*/ 214008 w 214008"/>
                <a:gd name="connsiteY1" fmla="*/ 145915 h 282102"/>
                <a:gd name="connsiteX2" fmla="*/ 0 w 214008"/>
                <a:gd name="connsiteY2" fmla="*/ 282102 h 28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008" h="282102">
                  <a:moveTo>
                    <a:pt x="0" y="0"/>
                  </a:moveTo>
                  <a:lnTo>
                    <a:pt x="214008" y="145915"/>
                  </a:lnTo>
                  <a:lnTo>
                    <a:pt x="0" y="282102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2" name="Text Box 3"/>
            <p:cNvSpPr txBox="1">
              <a:spLocks noChangeArrowheads="1"/>
            </p:cNvSpPr>
            <p:nvPr/>
          </p:nvSpPr>
          <p:spPr bwMode="auto">
            <a:xfrm rot="16200000">
              <a:off x="4953000" y="2590800"/>
              <a:ext cx="114300" cy="114300"/>
            </a:xfrm>
            <a:prstGeom prst="rect">
              <a:avLst/>
            </a:prstGeom>
            <a:solidFill>
              <a:srgbClr val="24E7FC"/>
            </a:solidFill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Arial" pitchFamily="34" charset="0"/>
                </a:rPr>
                <a:t/>
              </a:r>
              <a:br>
                <a:rPr lang="en-US" sz="1100" dirty="0">
                  <a:latin typeface="Arial" pitchFamily="34" charset="0"/>
                </a:rPr>
              </a:br>
              <a:endParaRPr lang="en-US" sz="1100" dirty="0">
                <a:latin typeface="Arial" pitchFamily="34" charset="0"/>
              </a:endParaRPr>
            </a:p>
          </p:txBody>
        </p:sp>
        <p:sp>
          <p:nvSpPr>
            <p:cNvPr id="64" name="Text Box 10"/>
            <p:cNvSpPr txBox="1">
              <a:spLocks noChangeArrowheads="1"/>
            </p:cNvSpPr>
            <p:nvPr/>
          </p:nvSpPr>
          <p:spPr bwMode="auto">
            <a:xfrm>
              <a:off x="3984467" y="2501090"/>
              <a:ext cx="533399" cy="368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OLT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66" name="Text Box 10"/>
            <p:cNvSpPr txBox="1">
              <a:spLocks noChangeArrowheads="1"/>
            </p:cNvSpPr>
            <p:nvPr/>
          </p:nvSpPr>
          <p:spPr bwMode="auto">
            <a:xfrm>
              <a:off x="6657451" y="2184384"/>
              <a:ext cx="419100" cy="330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RN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67" name="Text Box 3"/>
            <p:cNvSpPr txBox="1">
              <a:spLocks noChangeArrowheads="1"/>
            </p:cNvSpPr>
            <p:nvPr/>
          </p:nvSpPr>
          <p:spPr bwMode="auto">
            <a:xfrm rot="16200000">
              <a:off x="8124759" y="1389771"/>
              <a:ext cx="809625" cy="7732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spcAft>
                  <a:spcPts val="1000"/>
                </a:spcAft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8738" name="Text Box 3"/>
            <p:cNvSpPr txBox="1">
              <a:spLocks noChangeArrowheads="1"/>
            </p:cNvSpPr>
            <p:nvPr/>
          </p:nvSpPr>
          <p:spPr bwMode="auto">
            <a:xfrm rot="-5400000">
              <a:off x="8525399" y="1543050"/>
              <a:ext cx="228600" cy="1905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/>
                <a:t>Tx</a:t>
              </a:r>
            </a:p>
          </p:txBody>
        </p:sp>
        <p:sp>
          <p:nvSpPr>
            <p:cNvPr id="28739" name="Text Box 3"/>
            <p:cNvSpPr txBox="1">
              <a:spLocks noChangeArrowheads="1"/>
            </p:cNvSpPr>
            <p:nvPr/>
          </p:nvSpPr>
          <p:spPr bwMode="auto">
            <a:xfrm rot="-5400000">
              <a:off x="8525399" y="1809750"/>
              <a:ext cx="228600" cy="190500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100"/>
                <a:t>Rx</a:t>
              </a:r>
            </a:p>
          </p:txBody>
        </p:sp>
        <p:sp>
          <p:nvSpPr>
            <p:cNvPr id="70" name="Freeform 69"/>
            <p:cNvSpPr/>
            <p:nvPr/>
          </p:nvSpPr>
          <p:spPr>
            <a:xfrm flipH="1">
              <a:off x="8277015" y="1609427"/>
              <a:ext cx="262659" cy="339031"/>
            </a:xfrm>
            <a:custGeom>
              <a:avLst/>
              <a:gdLst>
                <a:gd name="connsiteX0" fmla="*/ 0 w 214008"/>
                <a:gd name="connsiteY0" fmla="*/ 0 h 282102"/>
                <a:gd name="connsiteX1" fmla="*/ 214008 w 214008"/>
                <a:gd name="connsiteY1" fmla="*/ 145915 h 282102"/>
                <a:gd name="connsiteX2" fmla="*/ 0 w 214008"/>
                <a:gd name="connsiteY2" fmla="*/ 282102 h 28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008" h="282102">
                  <a:moveTo>
                    <a:pt x="0" y="0"/>
                  </a:moveTo>
                  <a:lnTo>
                    <a:pt x="214008" y="145915"/>
                  </a:lnTo>
                  <a:lnTo>
                    <a:pt x="0" y="282102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Text Box 3"/>
            <p:cNvSpPr txBox="1">
              <a:spLocks noChangeArrowheads="1"/>
            </p:cNvSpPr>
            <p:nvPr/>
          </p:nvSpPr>
          <p:spPr bwMode="auto">
            <a:xfrm rot="16200000">
              <a:off x="8201549" y="1714501"/>
              <a:ext cx="114300" cy="114300"/>
            </a:xfrm>
            <a:prstGeom prst="rect">
              <a:avLst/>
            </a:prstGeom>
            <a:solidFill>
              <a:srgbClr val="24E7FC"/>
            </a:solidFill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Arial" pitchFamily="34" charset="0"/>
                </a:rPr>
                <a:t/>
              </a:r>
              <a:br>
                <a:rPr lang="en-US" sz="1100" dirty="0">
                  <a:latin typeface="Arial" pitchFamily="34" charset="0"/>
                </a:rPr>
              </a:br>
              <a:endParaRPr lang="en-US" sz="1100" dirty="0">
                <a:latin typeface="Arial" pitchFamily="34" charset="0"/>
              </a:endParaRPr>
            </a:p>
          </p:txBody>
        </p:sp>
        <p:sp>
          <p:nvSpPr>
            <p:cNvPr id="72" name="Text Box 10"/>
            <p:cNvSpPr txBox="1">
              <a:spLocks noChangeArrowheads="1"/>
            </p:cNvSpPr>
            <p:nvPr/>
          </p:nvSpPr>
          <p:spPr bwMode="auto">
            <a:xfrm>
              <a:off x="8829148" y="1412082"/>
              <a:ext cx="533399" cy="594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ONU N</a:t>
              </a:r>
              <a:endParaRPr lang="en-US" sz="1400" dirty="0">
                <a:latin typeface="Arial" pitchFamily="34" charset="0"/>
              </a:endParaRPr>
            </a:p>
          </p:txBody>
        </p:sp>
        <p:cxnSp>
          <p:nvCxnSpPr>
            <p:cNvPr id="28743" name="AutoShape 15"/>
            <p:cNvCxnSpPr>
              <a:cxnSpLocks noChangeShapeType="1"/>
              <a:stCxn id="16" idx="5"/>
              <a:endCxn id="71" idx="0"/>
            </p:cNvCxnSpPr>
            <p:nvPr/>
          </p:nvCxnSpPr>
          <p:spPr bwMode="auto">
            <a:xfrm flipV="1">
              <a:off x="6945191" y="1771651"/>
              <a:ext cx="1256358" cy="78785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28744" name="Group 83"/>
            <p:cNvGrpSpPr>
              <a:grpSpLocks/>
            </p:cNvGrpSpPr>
            <p:nvPr/>
          </p:nvGrpSpPr>
          <p:grpSpPr bwMode="auto">
            <a:xfrm>
              <a:off x="8171401" y="3151947"/>
              <a:ext cx="1191149" cy="810453"/>
              <a:chOff x="8219550" y="3009900"/>
              <a:chExt cx="1191149" cy="810453"/>
            </a:xfrm>
          </p:grpSpPr>
          <p:sp>
            <p:nvSpPr>
              <p:cNvPr id="76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201378" y="3029817"/>
                <a:ext cx="809625" cy="77144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8747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601599" y="3168667"/>
                <a:ext cx="228600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100"/>
                  <a:t>Tx</a:t>
                </a:r>
              </a:p>
            </p:txBody>
          </p:sp>
          <p:sp>
            <p:nvSpPr>
              <p:cNvPr id="28748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601599" y="3435367"/>
                <a:ext cx="228600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100"/>
                  <a:t>Rx</a:t>
                </a:r>
              </a:p>
            </p:txBody>
          </p:sp>
          <p:sp>
            <p:nvSpPr>
              <p:cNvPr id="79" name="Freeform 78"/>
              <p:cNvSpPr/>
              <p:nvPr/>
            </p:nvSpPr>
            <p:spPr>
              <a:xfrm flipH="1">
                <a:off x="8354553" y="3231688"/>
                <a:ext cx="260822" cy="337344"/>
              </a:xfrm>
              <a:custGeom>
                <a:avLst/>
                <a:gdLst>
                  <a:gd name="connsiteX0" fmla="*/ 0 w 214008"/>
                  <a:gd name="connsiteY0" fmla="*/ 0 h 282102"/>
                  <a:gd name="connsiteX1" fmla="*/ 214008 w 214008"/>
                  <a:gd name="connsiteY1" fmla="*/ 145915 h 282102"/>
                  <a:gd name="connsiteX2" fmla="*/ 0 w 214008"/>
                  <a:gd name="connsiteY2" fmla="*/ 282102 h 28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vert27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0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277749" y="3340118"/>
                <a:ext cx="114300" cy="114300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81" name="Text Box 10"/>
              <p:cNvSpPr txBox="1">
                <a:spLocks noChangeArrowheads="1"/>
              </p:cNvSpPr>
              <p:nvPr/>
            </p:nvSpPr>
            <p:spPr bwMode="auto">
              <a:xfrm>
                <a:off x="8877300" y="3157588"/>
                <a:ext cx="533399" cy="548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ONU 1</a:t>
                </a:r>
                <a:endParaRPr lang="en-US" sz="1400" dirty="0">
                  <a:latin typeface="Arial" pitchFamily="34" charset="0"/>
                </a:endParaRPr>
              </a:p>
            </p:txBody>
          </p:sp>
        </p:grpSp>
        <p:cxnSp>
          <p:nvCxnSpPr>
            <p:cNvPr id="28745" name="AutoShape 13"/>
            <p:cNvCxnSpPr>
              <a:cxnSpLocks noChangeShapeType="1"/>
              <a:stCxn id="16" idx="3"/>
              <a:endCxn id="80" idx="0"/>
            </p:cNvCxnSpPr>
            <p:nvPr/>
          </p:nvCxnSpPr>
          <p:spPr bwMode="auto">
            <a:xfrm>
              <a:off x="6945191" y="2684955"/>
              <a:ext cx="1284409" cy="85436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8676" name="Group 129"/>
          <p:cNvGrpSpPr>
            <a:grpSpLocks/>
          </p:cNvGrpSpPr>
          <p:nvPr/>
        </p:nvGrpSpPr>
        <p:grpSpPr bwMode="auto">
          <a:xfrm>
            <a:off x="7277100" y="1333500"/>
            <a:ext cx="1409700" cy="2590800"/>
            <a:chOff x="7391398" y="1409700"/>
            <a:chExt cx="1295401" cy="2057400"/>
          </a:xfrm>
        </p:grpSpPr>
        <p:grpSp>
          <p:nvGrpSpPr>
            <p:cNvPr id="28695" name="Group 85"/>
            <p:cNvGrpSpPr>
              <a:grpSpLocks/>
            </p:cNvGrpSpPr>
            <p:nvPr/>
          </p:nvGrpSpPr>
          <p:grpSpPr bwMode="auto">
            <a:xfrm rot="5400000">
              <a:off x="7010399" y="1790699"/>
              <a:ext cx="2057400" cy="1295401"/>
              <a:chOff x="3750637" y="1204453"/>
              <a:chExt cx="6313402" cy="2841523"/>
            </a:xfrm>
          </p:grpSpPr>
          <p:sp>
            <p:nvSpPr>
              <p:cNvPr id="87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4390347" y="2275164"/>
                <a:ext cx="809579" cy="773701"/>
              </a:xfrm>
              <a:prstGeom prst="rect">
                <a:avLst/>
              </a:prstGeom>
              <a:solidFill>
                <a:srgbClr val="C6D9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8702" name="Text Box 7"/>
              <p:cNvSpPr txBox="1">
                <a:spLocks noChangeArrowheads="1"/>
              </p:cNvSpPr>
              <p:nvPr/>
            </p:nvSpPr>
            <p:spPr bwMode="auto">
              <a:xfrm rot="-5400000">
                <a:off x="8613968" y="2207617"/>
                <a:ext cx="484067" cy="891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 b="1">
                    <a:latin typeface="Calibri" pitchFamily="34" charset="0"/>
                  </a:rPr>
                  <a:t>…</a:t>
                </a:r>
                <a:endParaRPr lang="en-US" sz="1400" b="1"/>
              </a:p>
            </p:txBody>
          </p:sp>
          <p:cxnSp>
            <p:nvCxnSpPr>
              <p:cNvPr id="28703" name="AutoShape 12"/>
              <p:cNvCxnSpPr>
                <a:cxnSpLocks noChangeShapeType="1"/>
                <a:stCxn id="96" idx="2"/>
                <a:endCxn id="91" idx="0"/>
              </p:cNvCxnSpPr>
              <p:nvPr/>
            </p:nvCxnSpPr>
            <p:spPr bwMode="auto">
              <a:xfrm>
                <a:off x="5067300" y="2647950"/>
                <a:ext cx="2489948" cy="3757"/>
              </a:xfrm>
              <a:prstGeom prst="straightConnector1">
                <a:avLst/>
              </a:prstGeom>
              <a:noFill/>
              <a:ln w="15875">
                <a:solidFill>
                  <a:srgbClr val="C00000"/>
                </a:solidFill>
                <a:round/>
                <a:headEnd/>
                <a:tailEnd/>
              </a:ln>
            </p:spPr>
          </p:cxnSp>
          <p:sp>
            <p:nvSpPr>
              <p:cNvPr id="91" name="Oval 16"/>
              <p:cNvSpPr>
                <a:spLocks noChangeArrowheads="1"/>
              </p:cNvSpPr>
              <p:nvPr/>
            </p:nvSpPr>
            <p:spPr bwMode="auto">
              <a:xfrm rot="16200000">
                <a:off x="7546622" y="2584645"/>
                <a:ext cx="175994" cy="154740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vert27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8705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4552950" y="2419350"/>
                <a:ext cx="228600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8706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4552950" y="2686050"/>
                <a:ext cx="228600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4756452" y="2519619"/>
                <a:ext cx="212769" cy="281592"/>
              </a:xfrm>
              <a:custGeom>
                <a:avLst/>
                <a:gdLst>
                  <a:gd name="connsiteX0" fmla="*/ 0 w 214008"/>
                  <a:gd name="connsiteY0" fmla="*/ 0 h 282102"/>
                  <a:gd name="connsiteX1" fmla="*/ 214008 w 214008"/>
                  <a:gd name="connsiteY1" fmla="*/ 145915 h 282102"/>
                  <a:gd name="connsiteX2" fmla="*/ 0 w 214008"/>
                  <a:gd name="connsiteY2" fmla="*/ 282102 h 28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vert27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6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4953000" y="2590800"/>
                <a:ext cx="114300" cy="114300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97" name="Text Box 10"/>
              <p:cNvSpPr txBox="1">
                <a:spLocks noChangeArrowheads="1"/>
              </p:cNvSpPr>
              <p:nvPr/>
            </p:nvSpPr>
            <p:spPr bwMode="auto">
              <a:xfrm>
                <a:off x="3750637" y="2250368"/>
                <a:ext cx="533399" cy="876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OLT</a:t>
                </a:r>
                <a:endParaRPr lang="en-US" sz="1400" dirty="0">
                  <a:latin typeface="Arial" pitchFamily="34" charset="0"/>
                </a:endParaRPr>
              </a:p>
            </p:txBody>
          </p:sp>
          <p:sp>
            <p:nvSpPr>
              <p:cNvPr id="99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123790" y="1392323"/>
                <a:ext cx="812778" cy="76983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8711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525399" y="1543050"/>
                <a:ext cx="228600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8712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525399" y="1809750"/>
                <a:ext cx="228600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102" name="Freeform 101"/>
              <p:cNvSpPr/>
              <p:nvPr/>
            </p:nvSpPr>
            <p:spPr>
              <a:xfrm flipH="1">
                <a:off x="8276790" y="1604442"/>
                <a:ext cx="263058" cy="339191"/>
              </a:xfrm>
              <a:custGeom>
                <a:avLst/>
                <a:gdLst>
                  <a:gd name="connsiteX0" fmla="*/ 0 w 214008"/>
                  <a:gd name="connsiteY0" fmla="*/ 0 h 282102"/>
                  <a:gd name="connsiteX1" fmla="*/ 214008 w 214008"/>
                  <a:gd name="connsiteY1" fmla="*/ 145915 h 282102"/>
                  <a:gd name="connsiteX2" fmla="*/ 0 w 214008"/>
                  <a:gd name="connsiteY2" fmla="*/ 282102 h 28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vert27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3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201549" y="1714501"/>
                <a:ext cx="114300" cy="114300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104" name="Text Box 10"/>
              <p:cNvSpPr txBox="1">
                <a:spLocks noChangeArrowheads="1"/>
              </p:cNvSpPr>
              <p:nvPr/>
            </p:nvSpPr>
            <p:spPr bwMode="auto">
              <a:xfrm>
                <a:off x="8946060" y="1204453"/>
                <a:ext cx="1117979" cy="11295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ONU N</a:t>
                </a:r>
                <a:endParaRPr lang="en-US" sz="1400" dirty="0">
                  <a:latin typeface="Arial" pitchFamily="34" charset="0"/>
                </a:endParaRPr>
              </a:p>
            </p:txBody>
          </p:sp>
          <p:cxnSp>
            <p:nvCxnSpPr>
              <p:cNvPr id="28716" name="AutoShape 15"/>
              <p:cNvCxnSpPr>
                <a:cxnSpLocks noChangeShapeType="1"/>
                <a:stCxn id="91" idx="5"/>
                <a:endCxn id="103" idx="0"/>
              </p:cNvCxnSpPr>
              <p:nvPr/>
            </p:nvCxnSpPr>
            <p:spPr bwMode="auto">
              <a:xfrm rot="10800000" flipH="1">
                <a:off x="7690336" y="1771651"/>
                <a:ext cx="511213" cy="8173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28717" name="Group 83"/>
              <p:cNvGrpSpPr>
                <a:grpSpLocks/>
              </p:cNvGrpSpPr>
              <p:nvPr/>
            </p:nvGrpSpPr>
            <p:grpSpPr bwMode="auto">
              <a:xfrm>
                <a:off x="8171401" y="2875938"/>
                <a:ext cx="1607634" cy="1170038"/>
                <a:chOff x="8219550" y="2733891"/>
                <a:chExt cx="1607634" cy="1170038"/>
              </a:xfrm>
            </p:grpSpPr>
            <p:sp>
              <p:nvSpPr>
                <p:cNvPr id="108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199018" y="3029429"/>
                  <a:ext cx="812778" cy="769831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endParaRPr lang="en-US" dirty="0">
                    <a:latin typeface="Arial" pitchFamily="34" charset="0"/>
                  </a:endParaRPr>
                </a:p>
              </p:txBody>
            </p:sp>
            <p:sp>
              <p:nvSpPr>
                <p:cNvPr id="28720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601599" y="3168667"/>
                  <a:ext cx="228600" cy="1905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28721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601599" y="3435367"/>
                  <a:ext cx="228600" cy="190500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 flipH="1">
                  <a:off x="8355888" y="3228749"/>
                  <a:ext cx="259191" cy="339191"/>
                </a:xfrm>
                <a:custGeom>
                  <a:avLst/>
                  <a:gdLst>
                    <a:gd name="connsiteX0" fmla="*/ 0 w 214008"/>
                    <a:gd name="connsiteY0" fmla="*/ 0 h 282102"/>
                    <a:gd name="connsiteX1" fmla="*/ 214008 w 214008"/>
                    <a:gd name="connsiteY1" fmla="*/ 145915 h 282102"/>
                    <a:gd name="connsiteX2" fmla="*/ 0 w 214008"/>
                    <a:gd name="connsiteY2" fmla="*/ 282102 h 282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4008" h="282102">
                      <a:moveTo>
                        <a:pt x="0" y="0"/>
                      </a:moveTo>
                      <a:lnTo>
                        <a:pt x="214008" y="145915"/>
                      </a:lnTo>
                      <a:lnTo>
                        <a:pt x="0" y="282102"/>
                      </a:ln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vert="vert27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77749" y="3340118"/>
                  <a:ext cx="114300" cy="114300"/>
                </a:xfrm>
                <a:prstGeom prst="rect">
                  <a:avLst/>
                </a:prstGeom>
                <a:solidFill>
                  <a:srgbClr val="24E7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100" dirty="0">
                      <a:latin typeface="Arial" pitchFamily="34" charset="0"/>
                    </a:rPr>
                    <a:t/>
                  </a:r>
                  <a:br>
                    <a:rPr lang="en-US" sz="1100" dirty="0">
                      <a:latin typeface="Arial" pitchFamily="34" charset="0"/>
                    </a:rPr>
                  </a:br>
                  <a:endParaRPr lang="en-US" sz="1100" dirty="0">
                    <a:latin typeface="Arial" pitchFamily="34" charset="0"/>
                  </a:endParaRPr>
                </a:p>
              </p:txBody>
            </p:sp>
            <p:sp>
              <p:nvSpPr>
                <p:cNvPr id="11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9176871" y="2733891"/>
                  <a:ext cx="650313" cy="1170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400" dirty="0">
                      <a:latin typeface="Calibri" pitchFamily="34" charset="0"/>
                    </a:rPr>
                    <a:t>ONU 1</a:t>
                  </a:r>
                  <a:endParaRPr lang="en-US" sz="1400" dirty="0">
                    <a:latin typeface="Arial" pitchFamily="34" charset="0"/>
                  </a:endParaRPr>
                </a:p>
              </p:txBody>
            </p:sp>
          </p:grpSp>
          <p:cxnSp>
            <p:nvCxnSpPr>
              <p:cNvPr id="28718" name="AutoShape 13"/>
              <p:cNvCxnSpPr>
                <a:cxnSpLocks noChangeShapeType="1"/>
                <a:stCxn id="91" idx="3"/>
                <a:endCxn id="112" idx="0"/>
              </p:cNvCxnSpPr>
              <p:nvPr/>
            </p:nvCxnSpPr>
            <p:spPr bwMode="auto">
              <a:xfrm>
                <a:off x="7690337" y="2714431"/>
                <a:ext cx="539261" cy="82488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117" name="Rectangle 116"/>
            <p:cNvSpPr/>
            <p:nvPr/>
          </p:nvSpPr>
          <p:spPr>
            <a:xfrm>
              <a:off x="8001170" y="1905140"/>
              <a:ext cx="75857" cy="75640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9" name="Straight Connector 118"/>
            <p:cNvCxnSpPr/>
            <p:nvPr/>
          </p:nvCxnSpPr>
          <p:spPr>
            <a:xfrm rot="5400000">
              <a:off x="8001279" y="1905032"/>
              <a:ext cx="75640" cy="75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Freeform 123"/>
            <p:cNvSpPr/>
            <p:nvPr/>
          </p:nvSpPr>
          <p:spPr>
            <a:xfrm>
              <a:off x="8068274" y="1980780"/>
              <a:ext cx="122538" cy="699667"/>
            </a:xfrm>
            <a:custGeom>
              <a:avLst/>
              <a:gdLst>
                <a:gd name="connsiteX0" fmla="*/ 0 w 123825"/>
                <a:gd name="connsiteY0" fmla="*/ 0 h 425450"/>
                <a:gd name="connsiteX1" fmla="*/ 123825 w 123825"/>
                <a:gd name="connsiteY1" fmla="*/ 88900 h 425450"/>
                <a:gd name="connsiteX2" fmla="*/ 123825 w 123825"/>
                <a:gd name="connsiteY2" fmla="*/ 346075 h 425450"/>
                <a:gd name="connsiteX3" fmla="*/ 9525 w 123825"/>
                <a:gd name="connsiteY3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425450">
                  <a:moveTo>
                    <a:pt x="0" y="0"/>
                  </a:moveTo>
                  <a:lnTo>
                    <a:pt x="123825" y="88900"/>
                  </a:lnTo>
                  <a:lnTo>
                    <a:pt x="123825" y="346075"/>
                  </a:lnTo>
                  <a:lnTo>
                    <a:pt x="9525" y="425450"/>
                  </a:lnTo>
                </a:path>
              </a:pathLst>
            </a:cu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8699" name="AutoShape 15"/>
            <p:cNvCxnSpPr>
              <a:cxnSpLocks noChangeShapeType="1"/>
            </p:cNvCxnSpPr>
            <p:nvPr/>
          </p:nvCxnSpPr>
          <p:spPr bwMode="auto">
            <a:xfrm rot="16200000" flipH="1">
              <a:off x="7973157" y="2324100"/>
              <a:ext cx="114300" cy="114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700" name="AutoShape 15"/>
            <p:cNvCxnSpPr>
              <a:cxnSpLocks noChangeShapeType="1"/>
            </p:cNvCxnSpPr>
            <p:nvPr/>
          </p:nvCxnSpPr>
          <p:spPr bwMode="auto">
            <a:xfrm rot="5400000">
              <a:off x="7973157" y="2334006"/>
              <a:ext cx="114300" cy="944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41" name="Text Box 3"/>
          <p:cNvSpPr txBox="1">
            <a:spLocks noChangeArrowheads="1"/>
          </p:cNvSpPr>
          <p:nvPr/>
        </p:nvSpPr>
        <p:spPr bwMode="auto">
          <a:xfrm>
            <a:off x="7958138" y="4156075"/>
            <a:ext cx="401637" cy="317500"/>
          </a:xfrm>
          <a:prstGeom prst="rect">
            <a:avLst/>
          </a:prstGeom>
          <a:solidFill>
            <a:srgbClr val="C6D9F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49" name="Text Box 10"/>
          <p:cNvSpPr txBox="1">
            <a:spLocks noChangeArrowheads="1"/>
          </p:cNvSpPr>
          <p:nvPr/>
        </p:nvSpPr>
        <p:spPr bwMode="auto">
          <a:xfrm rot="5400000">
            <a:off x="8031606" y="3778279"/>
            <a:ext cx="218888" cy="43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lIns="0" tIns="0" rIns="0" bIns="0" anchor="ctr"/>
          <a:lstStyle/>
          <a:p>
            <a:pPr algn="ctr">
              <a:spcAft>
                <a:spcPts val="1000"/>
              </a:spcAft>
              <a:defRPr/>
            </a:pPr>
            <a:r>
              <a:rPr lang="en-US" sz="1400" dirty="0">
                <a:latin typeface="Calibri" pitchFamily="34" charset="0"/>
              </a:rPr>
              <a:t>OLT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50" name="Text Box 3"/>
          <p:cNvSpPr txBox="1">
            <a:spLocks noChangeArrowheads="1"/>
          </p:cNvSpPr>
          <p:nvPr/>
        </p:nvSpPr>
        <p:spPr bwMode="auto">
          <a:xfrm>
            <a:off x="8305800" y="5562600"/>
            <a:ext cx="266700" cy="241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cxnSp>
        <p:nvCxnSpPr>
          <p:cNvPr id="28680" name="AutoShape 15"/>
          <p:cNvCxnSpPr>
            <a:cxnSpLocks noChangeShapeType="1"/>
            <a:stCxn id="167" idx="2"/>
            <a:endCxn id="150" idx="0"/>
          </p:cNvCxnSpPr>
          <p:nvPr/>
        </p:nvCxnSpPr>
        <p:spPr bwMode="auto">
          <a:xfrm rot="5400000">
            <a:off x="8407400" y="5302250"/>
            <a:ext cx="2921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9" name="Text Box 3"/>
          <p:cNvSpPr txBox="1">
            <a:spLocks noChangeArrowheads="1"/>
          </p:cNvSpPr>
          <p:nvPr/>
        </p:nvSpPr>
        <p:spPr bwMode="auto">
          <a:xfrm>
            <a:off x="7696200" y="6019800"/>
            <a:ext cx="287338" cy="266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64" name="Text Box 10"/>
          <p:cNvSpPr txBox="1">
            <a:spLocks noChangeArrowheads="1"/>
          </p:cNvSpPr>
          <p:nvPr/>
        </p:nvSpPr>
        <p:spPr bwMode="auto">
          <a:xfrm rot="5400000">
            <a:off x="7700598" y="6129702"/>
            <a:ext cx="266866" cy="58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lIns="0" tIns="0" rIns="0" bIns="0" anchor="ctr"/>
          <a:lstStyle/>
          <a:p>
            <a:pPr algn="ctr">
              <a:spcAft>
                <a:spcPts val="1000"/>
              </a:spcAft>
              <a:defRPr/>
            </a:pPr>
            <a:r>
              <a:rPr lang="en-US" sz="1400" dirty="0">
                <a:latin typeface="Calibri" pitchFamily="34" charset="0"/>
              </a:rPr>
              <a:t>ONU </a:t>
            </a:r>
            <a:endParaRPr lang="en-US" sz="1400" dirty="0">
              <a:latin typeface="Arial" pitchFamily="34" charset="0"/>
            </a:endParaRPr>
          </a:p>
        </p:txBody>
      </p:sp>
      <p:cxnSp>
        <p:nvCxnSpPr>
          <p:cNvPr id="28683" name="AutoShape 13"/>
          <p:cNvCxnSpPr>
            <a:cxnSpLocks noChangeShapeType="1"/>
            <a:stCxn id="150" idx="1"/>
            <a:endCxn id="159" idx="0"/>
          </p:cNvCxnSpPr>
          <p:nvPr/>
        </p:nvCxnSpPr>
        <p:spPr bwMode="auto">
          <a:xfrm rot="10800000" flipV="1">
            <a:off x="7840663" y="5683250"/>
            <a:ext cx="465137" cy="3365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84" name="AutoShape 15"/>
          <p:cNvCxnSpPr>
            <a:cxnSpLocks noChangeShapeType="1"/>
          </p:cNvCxnSpPr>
          <p:nvPr/>
        </p:nvCxnSpPr>
        <p:spPr bwMode="auto">
          <a:xfrm rot="16200000" flipH="1">
            <a:off x="8485981" y="5344319"/>
            <a:ext cx="144463" cy="123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85" name="AutoShape 15"/>
          <p:cNvCxnSpPr>
            <a:cxnSpLocks noChangeShapeType="1"/>
          </p:cNvCxnSpPr>
          <p:nvPr/>
        </p:nvCxnSpPr>
        <p:spPr bwMode="auto">
          <a:xfrm rot="10800000" flipV="1">
            <a:off x="8496300" y="5372100"/>
            <a:ext cx="1524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7" name="Text Box 3"/>
          <p:cNvSpPr txBox="1">
            <a:spLocks noChangeArrowheads="1"/>
          </p:cNvSpPr>
          <p:nvPr/>
        </p:nvSpPr>
        <p:spPr bwMode="auto">
          <a:xfrm>
            <a:off x="8534400" y="5029200"/>
            <a:ext cx="266700" cy="241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cxnSp>
        <p:nvCxnSpPr>
          <p:cNvPr id="28687" name="AutoShape 15"/>
          <p:cNvCxnSpPr>
            <a:cxnSpLocks noChangeShapeType="1"/>
            <a:stCxn id="141" idx="2"/>
            <a:endCxn id="167" idx="0"/>
          </p:cNvCxnSpPr>
          <p:nvPr/>
        </p:nvCxnSpPr>
        <p:spPr bwMode="auto">
          <a:xfrm rot="16200000" flipH="1">
            <a:off x="8135144" y="4496594"/>
            <a:ext cx="555625" cy="509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74" name="Text Box 3"/>
          <p:cNvSpPr txBox="1">
            <a:spLocks noChangeArrowheads="1"/>
          </p:cNvSpPr>
          <p:nvPr/>
        </p:nvSpPr>
        <p:spPr bwMode="auto">
          <a:xfrm>
            <a:off x="7429500" y="4953000"/>
            <a:ext cx="266700" cy="241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/>
          <a:lstStyle/>
          <a:p>
            <a:pPr algn="ctr">
              <a:spcAft>
                <a:spcPts val="100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cxnSp>
        <p:nvCxnSpPr>
          <p:cNvPr id="175" name="AutoShape 13"/>
          <p:cNvCxnSpPr>
            <a:cxnSpLocks noChangeShapeType="1"/>
            <a:stCxn id="174" idx="2"/>
            <a:endCxn id="150" idx="1"/>
          </p:cNvCxnSpPr>
          <p:nvPr/>
        </p:nvCxnSpPr>
        <p:spPr bwMode="auto">
          <a:xfrm rot="16200000" flipH="1">
            <a:off x="7689850" y="5067300"/>
            <a:ext cx="488950" cy="742950"/>
          </a:xfrm>
          <a:prstGeom prst="straightConnector1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</p:cxnSp>
      <p:cxnSp>
        <p:nvCxnSpPr>
          <p:cNvPr id="178" name="AutoShape 13"/>
          <p:cNvCxnSpPr>
            <a:cxnSpLocks noChangeShapeType="1"/>
            <a:stCxn id="174" idx="0"/>
            <a:endCxn id="141" idx="2"/>
          </p:cNvCxnSpPr>
          <p:nvPr/>
        </p:nvCxnSpPr>
        <p:spPr bwMode="auto">
          <a:xfrm rot="5400000" flipH="1" flipV="1">
            <a:off x="7620794" y="4415631"/>
            <a:ext cx="479425" cy="595313"/>
          </a:xfrm>
          <a:prstGeom prst="straightConnector1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</p:cxnSp>
      <p:sp>
        <p:nvSpPr>
          <p:cNvPr id="185" name="Freeform 184"/>
          <p:cNvSpPr/>
          <p:nvPr/>
        </p:nvSpPr>
        <p:spPr>
          <a:xfrm>
            <a:off x="8147050" y="4495800"/>
            <a:ext cx="868363" cy="1778000"/>
          </a:xfrm>
          <a:custGeom>
            <a:avLst/>
            <a:gdLst>
              <a:gd name="connsiteX0" fmla="*/ 0 w 868892"/>
              <a:gd name="connsiteY0" fmla="*/ 1778000 h 1778000"/>
              <a:gd name="connsiteX1" fmla="*/ 819150 w 868892"/>
              <a:gd name="connsiteY1" fmla="*/ 723900 h 1778000"/>
              <a:gd name="connsiteX2" fmla="*/ 298450 w 868892"/>
              <a:gd name="connsiteY2" fmla="*/ 0 h 177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8892" h="1778000">
                <a:moveTo>
                  <a:pt x="0" y="1778000"/>
                </a:moveTo>
                <a:cubicBezTo>
                  <a:pt x="384704" y="1399116"/>
                  <a:pt x="769408" y="1020233"/>
                  <a:pt x="819150" y="723900"/>
                </a:cubicBezTo>
                <a:cubicBezTo>
                  <a:pt x="868892" y="427567"/>
                  <a:pt x="583671" y="213783"/>
                  <a:pt x="298450" y="0"/>
                </a:cubicBezTo>
              </a:path>
            </a:pathLst>
          </a:cu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9" name="Freeform 188"/>
          <p:cNvSpPr/>
          <p:nvPr/>
        </p:nvSpPr>
        <p:spPr>
          <a:xfrm>
            <a:off x="7085013" y="4387850"/>
            <a:ext cx="925512" cy="1625600"/>
          </a:xfrm>
          <a:custGeom>
            <a:avLst/>
            <a:gdLst>
              <a:gd name="connsiteX0" fmla="*/ 413808 w 924983"/>
              <a:gd name="connsiteY0" fmla="*/ 1625600 h 1625600"/>
              <a:gd name="connsiteX1" fmla="*/ 858308 w 924983"/>
              <a:gd name="connsiteY1" fmla="*/ 1314450 h 1625600"/>
              <a:gd name="connsiteX2" fmla="*/ 13758 w 924983"/>
              <a:gd name="connsiteY2" fmla="*/ 565150 h 1625600"/>
              <a:gd name="connsiteX3" fmla="*/ 775758 w 924983"/>
              <a:gd name="connsiteY3" fmla="*/ 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4983" h="1625600">
                <a:moveTo>
                  <a:pt x="413808" y="1625600"/>
                </a:moveTo>
                <a:cubicBezTo>
                  <a:pt x="669395" y="1558396"/>
                  <a:pt x="924983" y="1491192"/>
                  <a:pt x="858308" y="1314450"/>
                </a:cubicBezTo>
                <a:cubicBezTo>
                  <a:pt x="791633" y="1137708"/>
                  <a:pt x="27516" y="784225"/>
                  <a:pt x="13758" y="565150"/>
                </a:cubicBezTo>
                <a:cubicBezTo>
                  <a:pt x="0" y="346075"/>
                  <a:pt x="387879" y="173037"/>
                  <a:pt x="775758" y="0"/>
                </a:cubicBezTo>
              </a:path>
            </a:pathLst>
          </a:custGeom>
          <a:ln w="254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0" name="Text Box 10"/>
          <p:cNvSpPr txBox="1">
            <a:spLocks noChangeArrowheads="1"/>
          </p:cNvSpPr>
          <p:nvPr/>
        </p:nvSpPr>
        <p:spPr bwMode="auto">
          <a:xfrm rot="5400000">
            <a:off x="8528919" y="4158381"/>
            <a:ext cx="491305" cy="48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lIns="0" tIns="0" rIns="0" bIns="0" anchor="ctr"/>
          <a:lstStyle/>
          <a:p>
            <a:pPr algn="ctr">
              <a:spcAft>
                <a:spcPts val="1000"/>
              </a:spcAft>
              <a:defRPr/>
            </a:pPr>
            <a:r>
              <a:rPr lang="en-US" sz="1100" dirty="0">
                <a:latin typeface="Calibri" pitchFamily="34" charset="0"/>
              </a:rPr>
              <a:t>Path 1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91" name="Text Box 10"/>
          <p:cNvSpPr txBox="1">
            <a:spLocks noChangeArrowheads="1"/>
          </p:cNvSpPr>
          <p:nvPr/>
        </p:nvSpPr>
        <p:spPr bwMode="auto">
          <a:xfrm rot="5400000">
            <a:off x="7081119" y="4162376"/>
            <a:ext cx="491305" cy="48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lIns="0" tIns="0" rIns="0" bIns="0" anchor="ctr"/>
          <a:lstStyle/>
          <a:p>
            <a:pPr algn="ctr">
              <a:spcAft>
                <a:spcPts val="1000"/>
              </a:spcAft>
              <a:defRPr/>
            </a:pPr>
            <a:r>
              <a:rPr lang="en-US" sz="1100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</a:rPr>
              <a:t>Path 2</a:t>
            </a:r>
            <a:r>
              <a:rPr lang="en-US" sz="1100" dirty="0">
                <a:latin typeface="Calibri" pitchFamily="34" charset="0"/>
              </a:rPr>
              <a:t> </a:t>
            </a: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 advTm="99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Protection Schemes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ITU-T G.983.1 GPON Protocol specifies four protection architectures for PONs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 smtClean="0"/>
              <a:t>Simple feeder fiber architecture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 err="1" smtClean="0"/>
              <a:t>Feeder+OLT</a:t>
            </a:r>
            <a:r>
              <a:rPr lang="en-US" dirty="0" smtClean="0"/>
              <a:t> transceiver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 err="1" smtClean="0"/>
              <a:t>Feeder+Distribution+OLT+ONU</a:t>
            </a:r>
            <a:r>
              <a:rPr lang="en-US" dirty="0" smtClean="0"/>
              <a:t> Transceivers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 smtClean="0"/>
              <a:t>Hybrid protection</a:t>
            </a:r>
            <a:endParaRPr lang="en-US" dirty="0"/>
          </a:p>
        </p:txBody>
      </p:sp>
      <p:grpSp>
        <p:nvGrpSpPr>
          <p:cNvPr id="38915" name="Group 31"/>
          <p:cNvGrpSpPr>
            <a:grpSpLocks/>
          </p:cNvGrpSpPr>
          <p:nvPr/>
        </p:nvGrpSpPr>
        <p:grpSpPr bwMode="auto">
          <a:xfrm>
            <a:off x="5688013" y="2168525"/>
            <a:ext cx="1905000" cy="3276600"/>
            <a:chOff x="7391403" y="1409701"/>
            <a:chExt cx="1295398" cy="2057400"/>
          </a:xfrm>
        </p:grpSpPr>
        <p:grpSp>
          <p:nvGrpSpPr>
            <p:cNvPr id="29817" name="Group 85"/>
            <p:cNvGrpSpPr>
              <a:grpSpLocks/>
            </p:cNvGrpSpPr>
            <p:nvPr/>
          </p:nvGrpSpPr>
          <p:grpSpPr bwMode="auto">
            <a:xfrm rot="5400000">
              <a:off x="7010402" y="1790702"/>
              <a:ext cx="2057400" cy="1295398"/>
              <a:chOff x="3750637" y="1204453"/>
              <a:chExt cx="6313402" cy="2841523"/>
            </a:xfrm>
          </p:grpSpPr>
          <p:sp>
            <p:nvSpPr>
              <p:cNvPr id="39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4390307" y="2266690"/>
                <a:ext cx="809834" cy="773880"/>
              </a:xfrm>
              <a:prstGeom prst="rect">
                <a:avLst/>
              </a:prstGeom>
              <a:solidFill>
                <a:srgbClr val="C6D9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9820" name="Text Box 7"/>
              <p:cNvSpPr txBox="1">
                <a:spLocks noChangeArrowheads="1"/>
              </p:cNvSpPr>
              <p:nvPr/>
            </p:nvSpPr>
            <p:spPr bwMode="auto">
              <a:xfrm rot="-5400000">
                <a:off x="8298471" y="2523113"/>
                <a:ext cx="484067" cy="26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 b="1">
                    <a:latin typeface="Calibri" pitchFamily="34" charset="0"/>
                  </a:rPr>
                  <a:t>…</a:t>
                </a:r>
                <a:endParaRPr lang="en-US" sz="1400" b="1"/>
              </a:p>
            </p:txBody>
          </p:sp>
          <p:cxnSp>
            <p:nvCxnSpPr>
              <p:cNvPr id="29821" name="AutoShape 12"/>
              <p:cNvCxnSpPr>
                <a:cxnSpLocks noChangeShapeType="1"/>
                <a:stCxn id="46" idx="2"/>
                <a:endCxn id="42" idx="0"/>
              </p:cNvCxnSpPr>
              <p:nvPr/>
            </p:nvCxnSpPr>
            <p:spPr bwMode="auto">
              <a:xfrm>
                <a:off x="5067300" y="2647950"/>
                <a:ext cx="2489948" cy="3757"/>
              </a:xfrm>
              <a:prstGeom prst="straightConnector1">
                <a:avLst/>
              </a:prstGeom>
              <a:noFill/>
              <a:ln w="15875">
                <a:solidFill>
                  <a:srgbClr val="C00000"/>
                </a:solidFill>
                <a:round/>
                <a:headEnd/>
                <a:tailEnd/>
              </a:ln>
            </p:spPr>
          </p:cxnSp>
          <p:sp>
            <p:nvSpPr>
              <p:cNvPr id="42" name="Oval 16"/>
              <p:cNvSpPr>
                <a:spLocks noChangeArrowheads="1"/>
              </p:cNvSpPr>
              <p:nvPr/>
            </p:nvSpPr>
            <p:spPr bwMode="auto">
              <a:xfrm rot="16200000">
                <a:off x="7545011" y="2581550"/>
                <a:ext cx="177594" cy="15600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vert27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9823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4552950" y="2419350"/>
                <a:ext cx="228600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9824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4552950" y="2686050"/>
                <a:ext cx="228600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45" name="Freeform 44"/>
              <p:cNvSpPr>
                <a:spLocks noChangeArrowheads="1"/>
              </p:cNvSpPr>
              <p:nvPr/>
            </p:nvSpPr>
            <p:spPr bwMode="auto">
              <a:xfrm>
                <a:off x="4756990" y="2523395"/>
                <a:ext cx="214117" cy="281784"/>
              </a:xfrm>
              <a:custGeom>
                <a:avLst/>
                <a:gdLst>
                  <a:gd name="T0" fmla="*/ 0 w 214008"/>
                  <a:gd name="T1" fmla="*/ 0 h 282102"/>
                  <a:gd name="T2" fmla="*/ 214008 w 214008"/>
                  <a:gd name="T3" fmla="*/ 145915 h 282102"/>
                  <a:gd name="T4" fmla="*/ 0 w 214008"/>
                  <a:gd name="T5" fmla="*/ 282102 h 282102"/>
                  <a:gd name="T6" fmla="*/ 0 60000 65536"/>
                  <a:gd name="T7" fmla="*/ 0 60000 65536"/>
                  <a:gd name="T8" fmla="*/ 0 60000 65536"/>
                  <a:gd name="T9" fmla="*/ 0 w 214008"/>
                  <a:gd name="T10" fmla="*/ 0 h 282102"/>
                  <a:gd name="T11" fmla="*/ 214008 w 214008"/>
                  <a:gd name="T12" fmla="*/ 282102 h 282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  <a:noFill/>
              <a:ln w="120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6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4953000" y="2590800"/>
                <a:ext cx="114300" cy="114300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47" name="Text Box 10"/>
              <p:cNvSpPr txBox="1">
                <a:spLocks noChangeArrowheads="1"/>
              </p:cNvSpPr>
              <p:nvPr/>
            </p:nvSpPr>
            <p:spPr bwMode="auto">
              <a:xfrm>
                <a:off x="3750637" y="2250368"/>
                <a:ext cx="533399" cy="876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OLT</a:t>
                </a:r>
                <a:endParaRPr lang="en-US" sz="1400" dirty="0">
                  <a:latin typeface="Arial" pitchFamily="34" charset="0"/>
                </a:endParaRPr>
              </a:p>
            </p:txBody>
          </p:sp>
          <p:sp>
            <p:nvSpPr>
              <p:cNvPr id="48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123595" y="1392083"/>
                <a:ext cx="809834" cy="77082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9829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525399" y="1543050"/>
                <a:ext cx="228600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9830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525399" y="1809750"/>
                <a:ext cx="228600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51" name="Freeform 50"/>
              <p:cNvSpPr>
                <a:spLocks noChangeArrowheads="1"/>
              </p:cNvSpPr>
              <p:nvPr/>
            </p:nvSpPr>
            <p:spPr bwMode="auto">
              <a:xfrm flipH="1">
                <a:off x="8277689" y="1609371"/>
                <a:ext cx="260001" cy="338614"/>
              </a:xfrm>
              <a:custGeom>
                <a:avLst/>
                <a:gdLst>
                  <a:gd name="T0" fmla="*/ 0 w 214008"/>
                  <a:gd name="T1" fmla="*/ 0 h 282102"/>
                  <a:gd name="T2" fmla="*/ 261026 w 214008"/>
                  <a:gd name="T3" fmla="*/ 174846 h 282102"/>
                  <a:gd name="T4" fmla="*/ 0 w 214008"/>
                  <a:gd name="T5" fmla="*/ 338036 h 282102"/>
                  <a:gd name="T6" fmla="*/ 0 60000 65536"/>
                  <a:gd name="T7" fmla="*/ 0 60000 65536"/>
                  <a:gd name="T8" fmla="*/ 0 60000 65536"/>
                  <a:gd name="T9" fmla="*/ 0 w 214008"/>
                  <a:gd name="T10" fmla="*/ 0 h 282102"/>
                  <a:gd name="T11" fmla="*/ 214008 w 214008"/>
                  <a:gd name="T12" fmla="*/ 282102 h 282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  <a:noFill/>
              <a:ln w="120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2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201549" y="1714501"/>
                <a:ext cx="114300" cy="114300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53" name="Text Box 10"/>
              <p:cNvSpPr txBox="1">
                <a:spLocks noChangeArrowheads="1"/>
              </p:cNvSpPr>
              <p:nvPr/>
            </p:nvSpPr>
            <p:spPr bwMode="auto">
              <a:xfrm>
                <a:off x="8946060" y="1204453"/>
                <a:ext cx="1117979" cy="11295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ONU N</a:t>
                </a:r>
                <a:endParaRPr lang="en-US" sz="1400" dirty="0">
                  <a:latin typeface="Arial" pitchFamily="34" charset="0"/>
                </a:endParaRPr>
              </a:p>
            </p:txBody>
          </p:sp>
          <p:cxnSp>
            <p:nvCxnSpPr>
              <p:cNvPr id="29834" name="AutoShape 15"/>
              <p:cNvCxnSpPr>
                <a:cxnSpLocks noChangeShapeType="1"/>
                <a:stCxn id="42" idx="5"/>
                <a:endCxn id="52" idx="0"/>
              </p:cNvCxnSpPr>
              <p:nvPr/>
            </p:nvCxnSpPr>
            <p:spPr bwMode="auto">
              <a:xfrm rot="10800000" flipH="1">
                <a:off x="7690336" y="1771651"/>
                <a:ext cx="511213" cy="8173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29835" name="Group 83"/>
              <p:cNvGrpSpPr>
                <a:grpSpLocks/>
              </p:cNvGrpSpPr>
              <p:nvPr/>
            </p:nvGrpSpPr>
            <p:grpSpPr bwMode="auto">
              <a:xfrm>
                <a:off x="8171401" y="2875938"/>
                <a:ext cx="1607634" cy="1170038"/>
                <a:chOff x="8219550" y="2733891"/>
                <a:chExt cx="1607634" cy="1170038"/>
              </a:xfrm>
            </p:grpSpPr>
            <p:sp>
              <p:nvSpPr>
                <p:cNvPr id="57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00803" y="3029196"/>
                  <a:ext cx="809834" cy="77388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endParaRPr lang="en-US" dirty="0">
                    <a:latin typeface="Arial" pitchFamily="34" charset="0"/>
                  </a:endParaRPr>
                </a:p>
              </p:txBody>
            </p:sp>
            <p:sp>
              <p:nvSpPr>
                <p:cNvPr id="29838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601599" y="3168667"/>
                  <a:ext cx="228600" cy="1905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29839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601599" y="3435367"/>
                  <a:ext cx="228600" cy="190500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60" name="Freeform 59"/>
                <p:cNvSpPr>
                  <a:spLocks noChangeArrowheads="1"/>
                </p:cNvSpPr>
                <p:nvPr/>
              </p:nvSpPr>
              <p:spPr bwMode="auto">
                <a:xfrm flipH="1">
                  <a:off x="8353368" y="3231436"/>
                  <a:ext cx="259999" cy="336247"/>
                </a:xfrm>
                <a:custGeom>
                  <a:avLst/>
                  <a:gdLst>
                    <a:gd name="T0" fmla="*/ 0 w 214008"/>
                    <a:gd name="T1" fmla="*/ 0 h 282102"/>
                    <a:gd name="T2" fmla="*/ 261026 w 214008"/>
                    <a:gd name="T3" fmla="*/ 174846 h 282102"/>
                    <a:gd name="T4" fmla="*/ 0 w 214008"/>
                    <a:gd name="T5" fmla="*/ 338036 h 282102"/>
                    <a:gd name="T6" fmla="*/ 0 60000 65536"/>
                    <a:gd name="T7" fmla="*/ 0 60000 65536"/>
                    <a:gd name="T8" fmla="*/ 0 60000 65536"/>
                    <a:gd name="T9" fmla="*/ 0 w 214008"/>
                    <a:gd name="T10" fmla="*/ 0 h 282102"/>
                    <a:gd name="T11" fmla="*/ 214008 w 214008"/>
                    <a:gd name="T12" fmla="*/ 282102 h 28210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4008" h="282102">
                      <a:moveTo>
                        <a:pt x="0" y="0"/>
                      </a:moveTo>
                      <a:lnTo>
                        <a:pt x="214008" y="145915"/>
                      </a:lnTo>
                      <a:lnTo>
                        <a:pt x="0" y="282102"/>
                      </a:lnTo>
                    </a:path>
                  </a:pathLst>
                </a:custGeom>
                <a:noFill/>
                <a:ln w="12000" algn="ctr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61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77749" y="3340118"/>
                  <a:ext cx="114300" cy="114300"/>
                </a:xfrm>
                <a:prstGeom prst="rect">
                  <a:avLst/>
                </a:prstGeom>
                <a:solidFill>
                  <a:srgbClr val="24E7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100" dirty="0">
                      <a:latin typeface="Arial" pitchFamily="34" charset="0"/>
                    </a:rPr>
                    <a:t/>
                  </a:r>
                  <a:br>
                    <a:rPr lang="en-US" sz="1100" dirty="0">
                      <a:latin typeface="Arial" pitchFamily="34" charset="0"/>
                    </a:rPr>
                  </a:br>
                  <a:endParaRPr lang="en-US" sz="1100" dirty="0">
                    <a:latin typeface="Arial" pitchFamily="34" charset="0"/>
                  </a:endParaRPr>
                </a:p>
              </p:txBody>
            </p:sp>
            <p:sp>
              <p:nvSpPr>
                <p:cNvPr id="6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9176871" y="2733891"/>
                  <a:ext cx="650313" cy="1170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400" dirty="0">
                      <a:latin typeface="Calibri" pitchFamily="34" charset="0"/>
                    </a:rPr>
                    <a:t>ONU 1</a:t>
                  </a:r>
                  <a:endParaRPr lang="en-US" sz="1400" dirty="0">
                    <a:latin typeface="Arial" pitchFamily="34" charset="0"/>
                  </a:endParaRPr>
                </a:p>
              </p:txBody>
            </p:sp>
          </p:grpSp>
          <p:cxnSp>
            <p:nvCxnSpPr>
              <p:cNvPr id="29836" name="AutoShape 13"/>
              <p:cNvCxnSpPr>
                <a:cxnSpLocks noChangeShapeType="1"/>
                <a:stCxn id="42" idx="3"/>
                <a:endCxn id="61" idx="0"/>
              </p:cNvCxnSpPr>
              <p:nvPr/>
            </p:nvCxnSpPr>
            <p:spPr bwMode="auto">
              <a:xfrm>
                <a:off x="7690337" y="2714431"/>
                <a:ext cx="539261" cy="82488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6" name="Freeform 35"/>
            <p:cNvSpPr/>
            <p:nvPr/>
          </p:nvSpPr>
          <p:spPr>
            <a:xfrm>
              <a:off x="8067169" y="1840320"/>
              <a:ext cx="101473" cy="840305"/>
            </a:xfrm>
            <a:custGeom>
              <a:avLst/>
              <a:gdLst>
                <a:gd name="connsiteX0" fmla="*/ 0 w 123825"/>
                <a:gd name="connsiteY0" fmla="*/ 0 h 425450"/>
                <a:gd name="connsiteX1" fmla="*/ 123825 w 123825"/>
                <a:gd name="connsiteY1" fmla="*/ 88900 h 425450"/>
                <a:gd name="connsiteX2" fmla="*/ 123825 w 123825"/>
                <a:gd name="connsiteY2" fmla="*/ 346075 h 425450"/>
                <a:gd name="connsiteX3" fmla="*/ 9525 w 123825"/>
                <a:gd name="connsiteY3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425450">
                  <a:moveTo>
                    <a:pt x="0" y="0"/>
                  </a:moveTo>
                  <a:lnTo>
                    <a:pt x="123825" y="88900"/>
                  </a:lnTo>
                  <a:lnTo>
                    <a:pt x="123825" y="346075"/>
                  </a:lnTo>
                  <a:lnTo>
                    <a:pt x="9525" y="425450"/>
                  </a:lnTo>
                </a:path>
              </a:pathLst>
            </a:cu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8916" name="Group 98"/>
          <p:cNvGrpSpPr>
            <a:grpSpLocks/>
          </p:cNvGrpSpPr>
          <p:nvPr/>
        </p:nvGrpSpPr>
        <p:grpSpPr bwMode="auto">
          <a:xfrm>
            <a:off x="5688013" y="1844675"/>
            <a:ext cx="1905000" cy="3276600"/>
            <a:chOff x="7048504" y="1447803"/>
            <a:chExt cx="1904996" cy="3276600"/>
          </a:xfrm>
        </p:grpSpPr>
        <p:grpSp>
          <p:nvGrpSpPr>
            <p:cNvPr id="29787" name="Group 85"/>
            <p:cNvGrpSpPr>
              <a:grpSpLocks/>
            </p:cNvGrpSpPr>
            <p:nvPr/>
          </p:nvGrpSpPr>
          <p:grpSpPr bwMode="auto">
            <a:xfrm rot="5400000">
              <a:off x="6362702" y="2133605"/>
              <a:ext cx="3276600" cy="1904996"/>
              <a:chOff x="3750637" y="1204453"/>
              <a:chExt cx="6313402" cy="2841523"/>
            </a:xfrm>
          </p:grpSpPr>
          <p:sp>
            <p:nvSpPr>
              <p:cNvPr id="68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4056428" y="2295105"/>
                <a:ext cx="1477592" cy="773880"/>
              </a:xfrm>
              <a:prstGeom prst="rect">
                <a:avLst/>
              </a:prstGeom>
              <a:solidFill>
                <a:srgbClr val="C6D9F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9794" name="Text Box 7"/>
              <p:cNvSpPr txBox="1">
                <a:spLocks noChangeArrowheads="1"/>
              </p:cNvSpPr>
              <p:nvPr/>
            </p:nvSpPr>
            <p:spPr bwMode="auto">
              <a:xfrm rot="-5400000">
                <a:off x="8298471" y="2523113"/>
                <a:ext cx="484067" cy="26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 b="1">
                    <a:latin typeface="Calibri" pitchFamily="34" charset="0"/>
                  </a:rPr>
                  <a:t>…</a:t>
                </a:r>
                <a:endParaRPr lang="en-US" sz="1400" b="1"/>
              </a:p>
            </p:txBody>
          </p:sp>
          <p:cxnSp>
            <p:nvCxnSpPr>
              <p:cNvPr id="29795" name="AutoShape 12"/>
              <p:cNvCxnSpPr>
                <a:cxnSpLocks noChangeShapeType="1"/>
                <a:stCxn id="75" idx="2"/>
                <a:endCxn id="71" idx="0"/>
              </p:cNvCxnSpPr>
              <p:nvPr/>
            </p:nvCxnSpPr>
            <p:spPr bwMode="auto">
              <a:xfrm rot="10800000" flipH="1">
                <a:off x="5067300" y="2651708"/>
                <a:ext cx="2489948" cy="350995"/>
              </a:xfrm>
              <a:prstGeom prst="straightConnector1">
                <a:avLst/>
              </a:prstGeom>
              <a:noFill/>
              <a:ln w="15875">
                <a:solidFill>
                  <a:srgbClr val="C00000"/>
                </a:solidFill>
                <a:round/>
                <a:headEnd/>
                <a:tailEnd/>
              </a:ln>
            </p:spPr>
          </p:cxnSp>
          <p:sp>
            <p:nvSpPr>
              <p:cNvPr id="71" name="Oval 16"/>
              <p:cNvSpPr>
                <a:spLocks noChangeArrowheads="1"/>
              </p:cNvSpPr>
              <p:nvPr/>
            </p:nvSpPr>
            <p:spPr bwMode="auto">
              <a:xfrm rot="16200000">
                <a:off x="7545011" y="2581550"/>
                <a:ext cx="177594" cy="15600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vert27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9797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4552950" y="2774104"/>
                <a:ext cx="228601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9798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4552950" y="3040803"/>
                <a:ext cx="228601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74" name="Freeform 73"/>
              <p:cNvSpPr>
                <a:spLocks noChangeArrowheads="1"/>
              </p:cNvSpPr>
              <p:nvPr/>
            </p:nvSpPr>
            <p:spPr bwMode="auto">
              <a:xfrm>
                <a:off x="4756990" y="2878585"/>
                <a:ext cx="214117" cy="281784"/>
              </a:xfrm>
              <a:custGeom>
                <a:avLst/>
                <a:gdLst>
                  <a:gd name="T0" fmla="*/ 0 w 214008"/>
                  <a:gd name="T1" fmla="*/ 0 h 282102"/>
                  <a:gd name="T2" fmla="*/ 214007 w 214008"/>
                  <a:gd name="T3" fmla="*/ 145915 h 282102"/>
                  <a:gd name="T4" fmla="*/ 0 w 214008"/>
                  <a:gd name="T5" fmla="*/ 282102 h 282102"/>
                  <a:gd name="T6" fmla="*/ 0 60000 65536"/>
                  <a:gd name="T7" fmla="*/ 0 60000 65536"/>
                  <a:gd name="T8" fmla="*/ 0 60000 65536"/>
                  <a:gd name="T9" fmla="*/ 0 w 214008"/>
                  <a:gd name="T10" fmla="*/ 0 h 282102"/>
                  <a:gd name="T11" fmla="*/ 214008 w 214008"/>
                  <a:gd name="T12" fmla="*/ 282102 h 282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  <a:noFill/>
              <a:ln w="120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5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4953001" y="2945553"/>
                <a:ext cx="114300" cy="114301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76" name="Text Box 10"/>
              <p:cNvSpPr txBox="1">
                <a:spLocks noChangeArrowheads="1"/>
              </p:cNvSpPr>
              <p:nvPr/>
            </p:nvSpPr>
            <p:spPr bwMode="auto">
              <a:xfrm>
                <a:off x="3750637" y="2250368"/>
                <a:ext cx="533399" cy="876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OLT</a:t>
                </a:r>
                <a:endParaRPr lang="en-US" sz="1400" dirty="0">
                  <a:latin typeface="Arial" pitchFamily="34" charset="0"/>
                </a:endParaRPr>
              </a:p>
            </p:txBody>
          </p:sp>
          <p:sp>
            <p:nvSpPr>
              <p:cNvPr id="77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123595" y="1392083"/>
                <a:ext cx="809834" cy="77082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en-US" dirty="0">
                  <a:latin typeface="Arial" pitchFamily="34" charset="0"/>
                </a:endParaRPr>
              </a:p>
            </p:txBody>
          </p:sp>
          <p:sp>
            <p:nvSpPr>
              <p:cNvPr id="29803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525399" y="1543050"/>
                <a:ext cx="228600" cy="19050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9804" name="Text Box 3"/>
              <p:cNvSpPr txBox="1">
                <a:spLocks noChangeArrowheads="1"/>
              </p:cNvSpPr>
              <p:nvPr/>
            </p:nvSpPr>
            <p:spPr bwMode="auto">
              <a:xfrm rot="-5400000">
                <a:off x="8525399" y="1809750"/>
                <a:ext cx="228600" cy="190500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 flipH="1">
                <a:off x="8277689" y="1609371"/>
                <a:ext cx="260001" cy="338614"/>
              </a:xfrm>
              <a:custGeom>
                <a:avLst/>
                <a:gdLst>
                  <a:gd name="T0" fmla="*/ 0 w 214008"/>
                  <a:gd name="T1" fmla="*/ 0 h 282102"/>
                  <a:gd name="T2" fmla="*/ 261026 w 214008"/>
                  <a:gd name="T3" fmla="*/ 174846 h 282102"/>
                  <a:gd name="T4" fmla="*/ 0 w 214008"/>
                  <a:gd name="T5" fmla="*/ 338036 h 282102"/>
                  <a:gd name="T6" fmla="*/ 0 60000 65536"/>
                  <a:gd name="T7" fmla="*/ 0 60000 65536"/>
                  <a:gd name="T8" fmla="*/ 0 60000 65536"/>
                  <a:gd name="T9" fmla="*/ 0 w 214008"/>
                  <a:gd name="T10" fmla="*/ 0 h 282102"/>
                  <a:gd name="T11" fmla="*/ 214008 w 214008"/>
                  <a:gd name="T12" fmla="*/ 282102 h 282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  <a:noFill/>
              <a:ln w="120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1" name="Text Box 3"/>
              <p:cNvSpPr txBox="1">
                <a:spLocks noChangeArrowheads="1"/>
              </p:cNvSpPr>
              <p:nvPr/>
            </p:nvSpPr>
            <p:spPr bwMode="auto">
              <a:xfrm rot="16200000">
                <a:off x="8201549" y="1714501"/>
                <a:ext cx="114300" cy="114300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  <p:sp>
            <p:nvSpPr>
              <p:cNvPr id="82" name="Text Box 10"/>
              <p:cNvSpPr txBox="1">
                <a:spLocks noChangeArrowheads="1"/>
              </p:cNvSpPr>
              <p:nvPr/>
            </p:nvSpPr>
            <p:spPr bwMode="auto">
              <a:xfrm>
                <a:off x="8946060" y="1204453"/>
                <a:ext cx="1117979" cy="11295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400" dirty="0">
                    <a:latin typeface="Calibri" pitchFamily="34" charset="0"/>
                  </a:rPr>
                  <a:t>ONU N</a:t>
                </a:r>
                <a:endParaRPr lang="en-US" sz="1400" dirty="0">
                  <a:latin typeface="Arial" pitchFamily="34" charset="0"/>
                </a:endParaRPr>
              </a:p>
            </p:txBody>
          </p:sp>
          <p:cxnSp>
            <p:nvCxnSpPr>
              <p:cNvPr id="29808" name="AutoShape 15"/>
              <p:cNvCxnSpPr>
                <a:cxnSpLocks noChangeShapeType="1"/>
                <a:stCxn id="71" idx="5"/>
                <a:endCxn id="81" idx="0"/>
              </p:cNvCxnSpPr>
              <p:nvPr/>
            </p:nvCxnSpPr>
            <p:spPr bwMode="auto">
              <a:xfrm rot="10800000" flipH="1">
                <a:off x="7690336" y="1771651"/>
                <a:ext cx="511213" cy="8173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29809" name="Group 83"/>
              <p:cNvGrpSpPr>
                <a:grpSpLocks/>
              </p:cNvGrpSpPr>
              <p:nvPr/>
            </p:nvGrpSpPr>
            <p:grpSpPr bwMode="auto">
              <a:xfrm>
                <a:off x="8171401" y="2875938"/>
                <a:ext cx="1607634" cy="1170038"/>
                <a:chOff x="8219550" y="2733891"/>
                <a:chExt cx="1607634" cy="1170038"/>
              </a:xfrm>
            </p:grpSpPr>
            <p:sp>
              <p:nvSpPr>
                <p:cNvPr id="86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00803" y="3029196"/>
                  <a:ext cx="809834" cy="773880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endParaRPr lang="en-US" dirty="0">
                    <a:latin typeface="Arial" pitchFamily="34" charset="0"/>
                  </a:endParaRPr>
                </a:p>
              </p:txBody>
            </p:sp>
            <p:sp>
              <p:nvSpPr>
                <p:cNvPr id="29812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601599" y="3168667"/>
                  <a:ext cx="228600" cy="1905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29813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601599" y="3435367"/>
                  <a:ext cx="228600" cy="190500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89" name="Freeform 88"/>
                <p:cNvSpPr>
                  <a:spLocks noChangeArrowheads="1"/>
                </p:cNvSpPr>
                <p:nvPr/>
              </p:nvSpPr>
              <p:spPr bwMode="auto">
                <a:xfrm flipH="1">
                  <a:off x="8353368" y="3231436"/>
                  <a:ext cx="259999" cy="336247"/>
                </a:xfrm>
                <a:custGeom>
                  <a:avLst/>
                  <a:gdLst>
                    <a:gd name="T0" fmla="*/ 0 w 214008"/>
                    <a:gd name="T1" fmla="*/ 0 h 282102"/>
                    <a:gd name="T2" fmla="*/ 261026 w 214008"/>
                    <a:gd name="T3" fmla="*/ 174846 h 282102"/>
                    <a:gd name="T4" fmla="*/ 0 w 214008"/>
                    <a:gd name="T5" fmla="*/ 338036 h 282102"/>
                    <a:gd name="T6" fmla="*/ 0 60000 65536"/>
                    <a:gd name="T7" fmla="*/ 0 60000 65536"/>
                    <a:gd name="T8" fmla="*/ 0 60000 65536"/>
                    <a:gd name="T9" fmla="*/ 0 w 214008"/>
                    <a:gd name="T10" fmla="*/ 0 h 282102"/>
                    <a:gd name="T11" fmla="*/ 214008 w 214008"/>
                    <a:gd name="T12" fmla="*/ 282102 h 28210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4008" h="282102">
                      <a:moveTo>
                        <a:pt x="0" y="0"/>
                      </a:moveTo>
                      <a:lnTo>
                        <a:pt x="214008" y="145915"/>
                      </a:lnTo>
                      <a:lnTo>
                        <a:pt x="0" y="282102"/>
                      </a:lnTo>
                    </a:path>
                  </a:pathLst>
                </a:custGeom>
                <a:noFill/>
                <a:ln w="12000" algn="ctr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90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77749" y="3340118"/>
                  <a:ext cx="114300" cy="114300"/>
                </a:xfrm>
                <a:prstGeom prst="rect">
                  <a:avLst/>
                </a:prstGeom>
                <a:solidFill>
                  <a:srgbClr val="24E7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100" dirty="0">
                      <a:latin typeface="Arial" pitchFamily="34" charset="0"/>
                    </a:rPr>
                    <a:t/>
                  </a:r>
                  <a:br>
                    <a:rPr lang="en-US" sz="1100" dirty="0">
                      <a:latin typeface="Arial" pitchFamily="34" charset="0"/>
                    </a:rPr>
                  </a:br>
                  <a:endParaRPr lang="en-US" sz="1100" dirty="0">
                    <a:latin typeface="Arial" pitchFamily="34" charset="0"/>
                  </a:endParaRPr>
                </a:p>
              </p:txBody>
            </p:sp>
            <p:sp>
              <p:nvSpPr>
                <p:cNvPr id="9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9176871" y="2733891"/>
                  <a:ext cx="650313" cy="1170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400" dirty="0">
                      <a:latin typeface="Calibri" pitchFamily="34" charset="0"/>
                    </a:rPr>
                    <a:t>ONU 1</a:t>
                  </a:r>
                  <a:endParaRPr lang="en-US" sz="1400" dirty="0">
                    <a:latin typeface="Arial" pitchFamily="34" charset="0"/>
                  </a:endParaRPr>
                </a:p>
              </p:txBody>
            </p:sp>
          </p:grpSp>
          <p:cxnSp>
            <p:nvCxnSpPr>
              <p:cNvPr id="29810" name="AutoShape 13"/>
              <p:cNvCxnSpPr>
                <a:cxnSpLocks noChangeShapeType="1"/>
                <a:stCxn id="71" idx="3"/>
                <a:endCxn id="90" idx="0"/>
              </p:cNvCxnSpPr>
              <p:nvPr/>
            </p:nvCxnSpPr>
            <p:spPr bwMode="auto">
              <a:xfrm>
                <a:off x="7690337" y="2714431"/>
                <a:ext cx="539261" cy="82488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29788" name="AutoShape 12"/>
            <p:cNvCxnSpPr>
              <a:cxnSpLocks noChangeShapeType="1"/>
              <a:stCxn id="96" idx="2"/>
              <a:endCxn id="71" idx="7"/>
            </p:cNvCxnSpPr>
            <p:nvPr/>
          </p:nvCxnSpPr>
          <p:spPr bwMode="auto">
            <a:xfrm rot="5400000">
              <a:off x="7493883" y="2668147"/>
              <a:ext cx="1298513" cy="235697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prstDash val="dash"/>
              <a:round/>
              <a:headEnd/>
              <a:tailEnd/>
            </a:ln>
          </p:spPr>
        </p:cxnSp>
        <p:sp>
          <p:nvSpPr>
            <p:cNvPr id="29789" name="Text Box 3"/>
            <p:cNvSpPr txBox="1">
              <a:spLocks noChangeArrowheads="1"/>
            </p:cNvSpPr>
            <p:nvPr/>
          </p:nvSpPr>
          <p:spPr bwMode="auto">
            <a:xfrm>
              <a:off x="8273758" y="1879682"/>
              <a:ext cx="153257" cy="98868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endParaRPr lang="en-GB" sz="1100"/>
            </a:p>
          </p:txBody>
        </p:sp>
        <p:sp>
          <p:nvSpPr>
            <p:cNvPr id="29790" name="Text Box 3"/>
            <p:cNvSpPr txBox="1">
              <a:spLocks noChangeArrowheads="1"/>
            </p:cNvSpPr>
            <p:nvPr/>
          </p:nvSpPr>
          <p:spPr bwMode="auto">
            <a:xfrm>
              <a:off x="8094959" y="1879682"/>
              <a:ext cx="153257" cy="98868"/>
            </a:xfrm>
            <a:prstGeom prst="rect">
              <a:avLst/>
            </a:prstGeom>
            <a:gradFill rotWithShape="0">
              <a:gsLst>
                <a:gs pos="0">
                  <a:srgbClr val="92D050"/>
                </a:gs>
                <a:gs pos="50999">
                  <a:srgbClr val="92D05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endParaRPr lang="en-GB" sz="1100"/>
            </a:p>
          </p:txBody>
        </p:sp>
        <p:sp>
          <p:nvSpPr>
            <p:cNvPr id="95" name="Freeform 94"/>
            <p:cNvSpPr>
              <a:spLocks noChangeArrowheads="1"/>
            </p:cNvSpPr>
            <p:nvPr/>
          </p:nvSpPr>
          <p:spPr bwMode="auto">
            <a:xfrm rot="5400000">
              <a:off x="8197057" y="1935959"/>
              <a:ext cx="111125" cy="188913"/>
            </a:xfrm>
            <a:custGeom>
              <a:avLst/>
              <a:gdLst>
                <a:gd name="T0" fmla="*/ 0 w 214008"/>
                <a:gd name="T1" fmla="*/ 0 h 282102"/>
                <a:gd name="T2" fmla="*/ 111068 w 214008"/>
                <a:gd name="T3" fmla="*/ 97823 h 282102"/>
                <a:gd name="T4" fmla="*/ 0 w 214008"/>
                <a:gd name="T5" fmla="*/ 189125 h 282102"/>
                <a:gd name="T6" fmla="*/ 0 60000 65536"/>
                <a:gd name="T7" fmla="*/ 0 60000 65536"/>
                <a:gd name="T8" fmla="*/ 0 60000 65536"/>
                <a:gd name="T9" fmla="*/ 0 w 214008"/>
                <a:gd name="T10" fmla="*/ 0 h 282102"/>
                <a:gd name="T11" fmla="*/ 214008 w 214008"/>
                <a:gd name="T12" fmla="*/ 282102 h 282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008" h="282102">
                  <a:moveTo>
                    <a:pt x="0" y="0"/>
                  </a:moveTo>
                  <a:lnTo>
                    <a:pt x="214008" y="145915"/>
                  </a:lnTo>
                  <a:lnTo>
                    <a:pt x="0" y="282102"/>
                  </a:lnTo>
                </a:path>
              </a:pathLst>
            </a:custGeom>
            <a:noFill/>
            <a:ln w="120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6" name="Text Box 3"/>
            <p:cNvSpPr txBox="1">
              <a:spLocks noChangeArrowheads="1"/>
            </p:cNvSpPr>
            <p:nvPr/>
          </p:nvSpPr>
          <p:spPr bwMode="auto">
            <a:xfrm>
              <a:off x="8222673" y="2077418"/>
              <a:ext cx="76628" cy="59321"/>
            </a:xfrm>
            <a:prstGeom prst="rect">
              <a:avLst/>
            </a:prstGeom>
            <a:solidFill>
              <a:srgbClr val="24E7FC"/>
            </a:solidFill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Arial" pitchFamily="34" charset="0"/>
                </a:rPr>
                <a:t/>
              </a:r>
              <a:br>
                <a:rPr lang="en-US" sz="1100" dirty="0">
                  <a:latin typeface="Arial" pitchFamily="34" charset="0"/>
                </a:rPr>
              </a:br>
              <a:endParaRPr lang="en-US" sz="1100" dirty="0">
                <a:latin typeface="Arial" pitchFamily="34" charset="0"/>
              </a:endParaRPr>
            </a:p>
          </p:txBody>
        </p:sp>
      </p:grpSp>
      <p:grpSp>
        <p:nvGrpSpPr>
          <p:cNvPr id="38917" name="Group 146"/>
          <p:cNvGrpSpPr>
            <a:grpSpLocks/>
          </p:cNvGrpSpPr>
          <p:nvPr/>
        </p:nvGrpSpPr>
        <p:grpSpPr bwMode="auto">
          <a:xfrm>
            <a:off x="5508625" y="2024063"/>
            <a:ext cx="2362200" cy="3276600"/>
            <a:chOff x="3657598" y="3086102"/>
            <a:chExt cx="2362202" cy="3276598"/>
          </a:xfrm>
        </p:grpSpPr>
        <p:grpSp>
          <p:nvGrpSpPr>
            <p:cNvPr id="29745" name="Group 99"/>
            <p:cNvGrpSpPr>
              <a:grpSpLocks/>
            </p:cNvGrpSpPr>
            <p:nvPr/>
          </p:nvGrpSpPr>
          <p:grpSpPr bwMode="auto">
            <a:xfrm>
              <a:off x="3657598" y="3086102"/>
              <a:ext cx="2362202" cy="3276598"/>
              <a:chOff x="6858002" y="1447805"/>
              <a:chExt cx="2362202" cy="3276598"/>
            </a:xfrm>
          </p:grpSpPr>
          <p:grpSp>
            <p:nvGrpSpPr>
              <p:cNvPr id="29757" name="Group 85"/>
              <p:cNvGrpSpPr>
                <a:grpSpLocks/>
              </p:cNvGrpSpPr>
              <p:nvPr/>
            </p:nvGrpSpPr>
            <p:grpSpPr bwMode="auto">
              <a:xfrm rot="5400000">
                <a:off x="6400804" y="1905003"/>
                <a:ext cx="3276598" cy="2362202"/>
                <a:chOff x="3750637" y="806634"/>
                <a:chExt cx="6313402" cy="3523495"/>
              </a:xfrm>
            </p:grpSpPr>
            <p:sp>
              <p:nvSpPr>
                <p:cNvPr id="107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056426" y="2295102"/>
                  <a:ext cx="1477595" cy="773882"/>
                </a:xfrm>
                <a:prstGeom prst="rect">
                  <a:avLst/>
                </a:prstGeom>
                <a:solidFill>
                  <a:srgbClr val="C6D9F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endParaRPr lang="en-US" dirty="0">
                    <a:latin typeface="Arial" pitchFamily="34" charset="0"/>
                  </a:endParaRPr>
                </a:p>
              </p:txBody>
            </p:sp>
            <p:sp>
              <p:nvSpPr>
                <p:cNvPr id="29764" name="Text Box 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298471" y="2523113"/>
                  <a:ext cx="484067" cy="2609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en-US" sz="1400" b="1">
                      <a:latin typeface="Calibri" pitchFamily="34" charset="0"/>
                    </a:rPr>
                    <a:t>…</a:t>
                  </a:r>
                  <a:endParaRPr lang="en-US" sz="1400" b="1"/>
                </a:p>
              </p:txBody>
            </p:sp>
            <p:cxnSp>
              <p:nvCxnSpPr>
                <p:cNvPr id="29765" name="AutoShape 12"/>
                <p:cNvCxnSpPr>
                  <a:cxnSpLocks noChangeShapeType="1"/>
                  <a:stCxn id="114" idx="2"/>
                  <a:endCxn id="110" idx="0"/>
                </p:cNvCxnSpPr>
                <p:nvPr/>
              </p:nvCxnSpPr>
              <p:spPr bwMode="auto">
                <a:xfrm rot="10800000" flipH="1">
                  <a:off x="5067300" y="2877494"/>
                  <a:ext cx="2489947" cy="125211"/>
                </a:xfrm>
                <a:prstGeom prst="straightConnector1">
                  <a:avLst/>
                </a:prstGeom>
                <a:noFill/>
                <a:ln w="15875">
                  <a:solidFill>
                    <a:srgbClr val="C00000"/>
                  </a:solidFill>
                  <a:round/>
                  <a:headEnd/>
                  <a:tailEnd/>
                </a:ln>
              </p:spPr>
            </p:cxnSp>
            <p:sp>
              <p:nvSpPr>
                <p:cNvPr id="110" name="Oval 16"/>
                <p:cNvSpPr>
                  <a:spLocks noChangeArrowheads="1"/>
                </p:cNvSpPr>
                <p:nvPr/>
              </p:nvSpPr>
              <p:spPr bwMode="auto">
                <a:xfrm rot="16200000">
                  <a:off x="7545010" y="2806502"/>
                  <a:ext cx="177595" cy="155999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vert27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9767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4552950" y="2774104"/>
                  <a:ext cx="228601" cy="1905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29768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4552950" y="3040803"/>
                  <a:ext cx="228601" cy="190500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113" name="Freeform 112"/>
                <p:cNvSpPr>
                  <a:spLocks noChangeArrowheads="1"/>
                </p:cNvSpPr>
                <p:nvPr/>
              </p:nvSpPr>
              <p:spPr bwMode="auto">
                <a:xfrm>
                  <a:off x="4756987" y="2878581"/>
                  <a:ext cx="214117" cy="281786"/>
                </a:xfrm>
                <a:custGeom>
                  <a:avLst/>
                  <a:gdLst>
                    <a:gd name="T0" fmla="*/ 0 w 214008"/>
                    <a:gd name="T1" fmla="*/ 0 h 282102"/>
                    <a:gd name="T2" fmla="*/ 214007 w 214008"/>
                    <a:gd name="T3" fmla="*/ 145915 h 282102"/>
                    <a:gd name="T4" fmla="*/ 0 w 214008"/>
                    <a:gd name="T5" fmla="*/ 282102 h 282102"/>
                    <a:gd name="T6" fmla="*/ 0 60000 65536"/>
                    <a:gd name="T7" fmla="*/ 0 60000 65536"/>
                    <a:gd name="T8" fmla="*/ 0 60000 65536"/>
                    <a:gd name="T9" fmla="*/ 0 w 214008"/>
                    <a:gd name="T10" fmla="*/ 0 h 282102"/>
                    <a:gd name="T11" fmla="*/ 214008 w 214008"/>
                    <a:gd name="T12" fmla="*/ 282102 h 28210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4008" h="282102">
                      <a:moveTo>
                        <a:pt x="0" y="0"/>
                      </a:moveTo>
                      <a:lnTo>
                        <a:pt x="214008" y="145915"/>
                      </a:lnTo>
                      <a:lnTo>
                        <a:pt x="0" y="282102"/>
                      </a:lnTo>
                    </a:path>
                  </a:pathLst>
                </a:custGeom>
                <a:noFill/>
                <a:ln w="12000" algn="ctr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14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953001" y="2945553"/>
                  <a:ext cx="114300" cy="114301"/>
                </a:xfrm>
                <a:prstGeom prst="rect">
                  <a:avLst/>
                </a:prstGeom>
                <a:solidFill>
                  <a:srgbClr val="24E7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100" dirty="0">
                      <a:latin typeface="Arial" pitchFamily="34" charset="0"/>
                    </a:rPr>
                    <a:t/>
                  </a:r>
                  <a:br>
                    <a:rPr lang="en-US" sz="1100" dirty="0">
                      <a:latin typeface="Arial" pitchFamily="34" charset="0"/>
                    </a:rPr>
                  </a:br>
                  <a:endParaRPr lang="en-US" sz="1100" dirty="0">
                    <a:latin typeface="Arial" pitchFamily="34" charset="0"/>
                  </a:endParaRPr>
                </a:p>
              </p:txBody>
            </p:sp>
            <p:sp>
              <p:nvSpPr>
                <p:cNvPr id="11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750637" y="2250368"/>
                  <a:ext cx="533399" cy="8762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400" dirty="0">
                      <a:latin typeface="Calibri" pitchFamily="34" charset="0"/>
                    </a:rPr>
                    <a:t>OLT</a:t>
                  </a:r>
                  <a:endParaRPr lang="en-US" sz="1400" dirty="0">
                    <a:latin typeface="Arial" pitchFamily="34" charset="0"/>
                  </a:endParaRPr>
                </a:p>
              </p:txBody>
            </p:sp>
            <p:sp>
              <p:nvSpPr>
                <p:cNvPr id="116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7840625" y="1116213"/>
                  <a:ext cx="1375774" cy="770822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vert270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endParaRPr lang="en-US" dirty="0">
                    <a:latin typeface="Arial" pitchFamily="34" charset="0"/>
                  </a:endParaRPr>
                </a:p>
              </p:txBody>
            </p:sp>
            <p:sp>
              <p:nvSpPr>
                <p:cNvPr id="29773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525399" y="1543050"/>
                  <a:ext cx="228600" cy="1905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29774" name="Text Box 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525399" y="1809750"/>
                  <a:ext cx="228600" cy="190500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119" name="Freeform 118"/>
                <p:cNvSpPr>
                  <a:spLocks noChangeArrowheads="1"/>
                </p:cNvSpPr>
                <p:nvPr/>
              </p:nvSpPr>
              <p:spPr bwMode="auto">
                <a:xfrm flipH="1">
                  <a:off x="8277689" y="1609365"/>
                  <a:ext cx="259999" cy="338616"/>
                </a:xfrm>
                <a:custGeom>
                  <a:avLst/>
                  <a:gdLst>
                    <a:gd name="T0" fmla="*/ 0 w 214008"/>
                    <a:gd name="T1" fmla="*/ 0 h 282102"/>
                    <a:gd name="T2" fmla="*/ 261026 w 214008"/>
                    <a:gd name="T3" fmla="*/ 174846 h 282102"/>
                    <a:gd name="T4" fmla="*/ 0 w 214008"/>
                    <a:gd name="T5" fmla="*/ 338036 h 282102"/>
                    <a:gd name="T6" fmla="*/ 0 60000 65536"/>
                    <a:gd name="T7" fmla="*/ 0 60000 65536"/>
                    <a:gd name="T8" fmla="*/ 0 60000 65536"/>
                    <a:gd name="T9" fmla="*/ 0 w 214008"/>
                    <a:gd name="T10" fmla="*/ 0 h 282102"/>
                    <a:gd name="T11" fmla="*/ 214008 w 214008"/>
                    <a:gd name="T12" fmla="*/ 282102 h 28210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4008" h="282102">
                      <a:moveTo>
                        <a:pt x="0" y="0"/>
                      </a:moveTo>
                      <a:lnTo>
                        <a:pt x="214008" y="145915"/>
                      </a:lnTo>
                      <a:lnTo>
                        <a:pt x="0" y="282102"/>
                      </a:lnTo>
                    </a:path>
                  </a:pathLst>
                </a:custGeom>
                <a:noFill/>
                <a:ln w="12000" algn="ctr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0" name="Text Box 3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01549" y="1714501"/>
                  <a:ext cx="114300" cy="114300"/>
                </a:xfrm>
                <a:prstGeom prst="rect">
                  <a:avLst/>
                </a:prstGeom>
                <a:solidFill>
                  <a:srgbClr val="24E7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100" dirty="0">
                      <a:latin typeface="Arial" pitchFamily="34" charset="0"/>
                    </a:rPr>
                    <a:t/>
                  </a:r>
                  <a:br>
                    <a:rPr lang="en-US" sz="1100" dirty="0">
                      <a:latin typeface="Arial" pitchFamily="34" charset="0"/>
                    </a:rPr>
                  </a:br>
                  <a:endParaRPr lang="en-US" sz="1100" dirty="0">
                    <a:latin typeface="Arial" pitchFamily="34" charset="0"/>
                  </a:endParaRPr>
                </a:p>
              </p:txBody>
            </p:sp>
            <p:sp>
              <p:nvSpPr>
                <p:cNvPr id="12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8946060" y="1204453"/>
                  <a:ext cx="1117979" cy="1129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400" dirty="0">
                      <a:latin typeface="Calibri" pitchFamily="34" charset="0"/>
                    </a:rPr>
                    <a:t>ONU N</a:t>
                  </a:r>
                  <a:endParaRPr lang="en-US" sz="1400" dirty="0">
                    <a:latin typeface="Arial" pitchFamily="34" charset="0"/>
                  </a:endParaRPr>
                </a:p>
              </p:txBody>
            </p:sp>
            <p:cxnSp>
              <p:nvCxnSpPr>
                <p:cNvPr id="29778" name="AutoShape 15"/>
                <p:cNvCxnSpPr>
                  <a:cxnSpLocks noChangeShapeType="1"/>
                  <a:stCxn id="110" idx="5"/>
                  <a:endCxn id="120" idx="0"/>
                </p:cNvCxnSpPr>
                <p:nvPr/>
              </p:nvCxnSpPr>
              <p:spPr bwMode="auto">
                <a:xfrm rot="10800000" flipH="1">
                  <a:off x="7690334" y="1771650"/>
                  <a:ext cx="511213" cy="104312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grpSp>
              <p:nvGrpSpPr>
                <p:cNvPr id="29779" name="Group 83"/>
                <p:cNvGrpSpPr>
                  <a:grpSpLocks/>
                </p:cNvGrpSpPr>
                <p:nvPr/>
              </p:nvGrpSpPr>
              <p:grpSpPr bwMode="auto">
                <a:xfrm>
                  <a:off x="8171401" y="2875938"/>
                  <a:ext cx="1607634" cy="1454191"/>
                  <a:chOff x="8219550" y="2733891"/>
                  <a:chExt cx="1607634" cy="1454191"/>
                </a:xfrm>
              </p:grpSpPr>
              <p:sp>
                <p:nvSpPr>
                  <p:cNvPr id="125" name="Text Box 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017286" y="3219811"/>
                    <a:ext cx="1176865" cy="773882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vert270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endParaRPr lang="en-US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29782" name="Text Box 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8601597" y="3638826"/>
                    <a:ext cx="228601" cy="190501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</a:pPr>
                    <a:endParaRPr lang="en-GB" sz="1100"/>
                  </a:p>
                </p:txBody>
              </p:sp>
              <p:sp>
                <p:nvSpPr>
                  <p:cNvPr id="29783" name="Text Box 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8601597" y="3905525"/>
                    <a:ext cx="228601" cy="190501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</a:pPr>
                    <a:endParaRPr lang="en-GB" sz="1100"/>
                  </a:p>
                </p:txBody>
              </p:sp>
              <p:sp>
                <p:nvSpPr>
                  <p:cNvPr id="128" name="Freeform 12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353365" y="3705022"/>
                    <a:ext cx="260001" cy="338615"/>
                  </a:xfrm>
                  <a:custGeom>
                    <a:avLst/>
                    <a:gdLst>
                      <a:gd name="T0" fmla="*/ 0 w 214008"/>
                      <a:gd name="T1" fmla="*/ 0 h 282102"/>
                      <a:gd name="T2" fmla="*/ 261026 w 214008"/>
                      <a:gd name="T3" fmla="*/ 174846 h 282102"/>
                      <a:gd name="T4" fmla="*/ 0 w 214008"/>
                      <a:gd name="T5" fmla="*/ 338036 h 282102"/>
                      <a:gd name="T6" fmla="*/ 0 60000 65536"/>
                      <a:gd name="T7" fmla="*/ 0 60000 65536"/>
                      <a:gd name="T8" fmla="*/ 0 60000 65536"/>
                      <a:gd name="T9" fmla="*/ 0 w 214008"/>
                      <a:gd name="T10" fmla="*/ 0 h 282102"/>
                      <a:gd name="T11" fmla="*/ 214008 w 214008"/>
                      <a:gd name="T12" fmla="*/ 282102 h 28210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008" h="282102">
                        <a:moveTo>
                          <a:pt x="0" y="0"/>
                        </a:moveTo>
                        <a:lnTo>
                          <a:pt x="214008" y="145915"/>
                        </a:lnTo>
                        <a:lnTo>
                          <a:pt x="0" y="282102"/>
                        </a:lnTo>
                      </a:path>
                    </a:pathLst>
                  </a:custGeom>
                  <a:noFill/>
                  <a:ln w="12000" algn="ctr">
                    <a:solidFill>
                      <a:schemeClr val="accent1"/>
                    </a:solidFill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</a:endParaRPr>
                  </a:p>
                </p:txBody>
              </p:sp>
              <p:sp>
                <p:nvSpPr>
                  <p:cNvPr id="129" name="Text Box 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277747" y="3810277"/>
                    <a:ext cx="114300" cy="114301"/>
                  </a:xfrm>
                  <a:prstGeom prst="rect">
                    <a:avLst/>
                  </a:prstGeom>
                  <a:solidFill>
                    <a:srgbClr val="24E7F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n-US" sz="1100" dirty="0">
                        <a:latin typeface="Arial" pitchFamily="34" charset="0"/>
                      </a:rPr>
                      <a:t/>
                    </a:r>
                    <a:br>
                      <a:rPr lang="en-US" sz="1100" dirty="0">
                        <a:latin typeface="Arial" pitchFamily="34" charset="0"/>
                      </a:rPr>
                    </a:br>
                    <a:endParaRPr lang="en-US" sz="1100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130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76871" y="2733891"/>
                    <a:ext cx="650313" cy="11700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n-US" sz="1400" dirty="0">
                        <a:latin typeface="Calibri" pitchFamily="34" charset="0"/>
                      </a:rPr>
                      <a:t>ONU 1</a:t>
                    </a:r>
                    <a:endParaRPr lang="en-US" sz="1400" dirty="0">
                      <a:latin typeface="Arial" pitchFamily="34" charset="0"/>
                    </a:endParaRPr>
                  </a:p>
                </p:txBody>
              </p:sp>
            </p:grpSp>
            <p:cxnSp>
              <p:nvCxnSpPr>
                <p:cNvPr id="29780" name="AutoShape 13"/>
                <p:cNvCxnSpPr>
                  <a:cxnSpLocks noChangeShapeType="1"/>
                  <a:stCxn id="110" idx="3"/>
                  <a:endCxn id="129" idx="0"/>
                </p:cNvCxnSpPr>
                <p:nvPr/>
              </p:nvCxnSpPr>
              <p:spPr bwMode="auto">
                <a:xfrm>
                  <a:off x="7690334" y="2940212"/>
                  <a:ext cx="539264" cy="106926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9758" name="AutoShape 12"/>
              <p:cNvCxnSpPr>
                <a:cxnSpLocks noChangeShapeType="1"/>
                <a:stCxn id="106" idx="2"/>
                <a:endCxn id="131" idx="0"/>
              </p:cNvCxnSpPr>
              <p:nvPr/>
            </p:nvCxnSpPr>
            <p:spPr bwMode="auto">
              <a:xfrm rot="5400000">
                <a:off x="7574109" y="2737403"/>
                <a:ext cx="1287542" cy="86215"/>
              </a:xfrm>
              <a:prstGeom prst="straightConnector1">
                <a:avLst/>
              </a:prstGeom>
              <a:noFill/>
              <a:ln w="15875">
                <a:solidFill>
                  <a:srgbClr val="C00000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29759" name="Text Box 3"/>
              <p:cNvSpPr txBox="1">
                <a:spLocks noChangeArrowheads="1"/>
              </p:cNvSpPr>
              <p:nvPr/>
            </p:nvSpPr>
            <p:spPr bwMode="auto">
              <a:xfrm>
                <a:off x="8273758" y="1879682"/>
                <a:ext cx="153257" cy="98868"/>
              </a:xfrm>
              <a:prstGeom prst="rect">
                <a:avLst/>
              </a:prstGeom>
              <a:gradFill rotWithShape="0">
                <a:gsLst>
                  <a:gs pos="0">
                    <a:srgbClr val="FF0000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27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9760" name="Text Box 3"/>
              <p:cNvSpPr txBox="1">
                <a:spLocks noChangeArrowheads="1"/>
              </p:cNvSpPr>
              <p:nvPr/>
            </p:nvSpPr>
            <p:spPr bwMode="auto">
              <a:xfrm>
                <a:off x="8094959" y="1879682"/>
                <a:ext cx="153257" cy="98868"/>
              </a:xfrm>
              <a:prstGeom prst="rect">
                <a:avLst/>
              </a:prstGeom>
              <a:gradFill rotWithShape="0">
                <a:gsLst>
                  <a:gs pos="0">
                    <a:srgbClr val="92D050"/>
                  </a:gs>
                  <a:gs pos="50999">
                    <a:srgbClr val="92D050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27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105" name="Freeform 104"/>
              <p:cNvSpPr>
                <a:spLocks noChangeArrowheads="1"/>
              </p:cNvSpPr>
              <p:nvPr/>
            </p:nvSpPr>
            <p:spPr bwMode="auto">
              <a:xfrm rot="5400000">
                <a:off x="8197059" y="1935962"/>
                <a:ext cx="111125" cy="188912"/>
              </a:xfrm>
              <a:custGeom>
                <a:avLst/>
                <a:gdLst>
                  <a:gd name="T0" fmla="*/ 0 w 214008"/>
                  <a:gd name="T1" fmla="*/ 0 h 282102"/>
                  <a:gd name="T2" fmla="*/ 111068 w 214008"/>
                  <a:gd name="T3" fmla="*/ 97823 h 282102"/>
                  <a:gd name="T4" fmla="*/ 0 w 214008"/>
                  <a:gd name="T5" fmla="*/ 189125 h 282102"/>
                  <a:gd name="T6" fmla="*/ 0 60000 65536"/>
                  <a:gd name="T7" fmla="*/ 0 60000 65536"/>
                  <a:gd name="T8" fmla="*/ 0 60000 65536"/>
                  <a:gd name="T9" fmla="*/ 0 w 214008"/>
                  <a:gd name="T10" fmla="*/ 0 h 282102"/>
                  <a:gd name="T11" fmla="*/ 214008 w 214008"/>
                  <a:gd name="T12" fmla="*/ 282102 h 282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  <a:noFill/>
              <a:ln w="120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6" name="Text Box 3"/>
              <p:cNvSpPr txBox="1">
                <a:spLocks noChangeArrowheads="1"/>
              </p:cNvSpPr>
              <p:nvPr/>
            </p:nvSpPr>
            <p:spPr bwMode="auto">
              <a:xfrm>
                <a:off x="8222673" y="2077418"/>
                <a:ext cx="76628" cy="59321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</p:grpSp>
        <p:sp>
          <p:nvSpPr>
            <p:cNvPr id="131" name="Oval 16"/>
            <p:cNvSpPr>
              <a:spLocks noChangeArrowheads="1"/>
            </p:cNvSpPr>
            <p:nvPr/>
          </p:nvSpPr>
          <p:spPr bwMode="auto">
            <a:xfrm>
              <a:off x="4914899" y="5062538"/>
              <a:ext cx="119063" cy="8096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vert="vert27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cxnSp>
          <p:nvCxnSpPr>
            <p:cNvPr id="29747" name="AutoShape 13"/>
            <p:cNvCxnSpPr>
              <a:cxnSpLocks noChangeShapeType="1"/>
              <a:stCxn id="131" idx="4"/>
              <a:endCxn id="137" idx="0"/>
            </p:cNvCxnSpPr>
            <p:nvPr/>
          </p:nvCxnSpPr>
          <p:spPr bwMode="auto">
            <a:xfrm rot="5400000">
              <a:off x="4488743" y="4924575"/>
              <a:ext cx="266700" cy="7045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29748" name="Text Box 3"/>
            <p:cNvSpPr txBox="1">
              <a:spLocks noChangeArrowheads="1"/>
            </p:cNvSpPr>
            <p:nvPr/>
          </p:nvSpPr>
          <p:spPr bwMode="auto">
            <a:xfrm>
              <a:off x="4267200" y="5578032"/>
              <a:ext cx="153257" cy="98868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endParaRPr lang="en-GB" sz="1100"/>
            </a:p>
          </p:txBody>
        </p:sp>
        <p:sp>
          <p:nvSpPr>
            <p:cNvPr id="29749" name="Text Box 3"/>
            <p:cNvSpPr txBox="1">
              <a:spLocks noChangeArrowheads="1"/>
            </p:cNvSpPr>
            <p:nvPr/>
          </p:nvSpPr>
          <p:spPr bwMode="auto">
            <a:xfrm>
              <a:off x="4088401" y="5578032"/>
              <a:ext cx="153257" cy="98868"/>
            </a:xfrm>
            <a:prstGeom prst="rect">
              <a:avLst/>
            </a:prstGeom>
            <a:gradFill rotWithShape="0">
              <a:gsLst>
                <a:gs pos="0">
                  <a:srgbClr val="92D050"/>
                </a:gs>
                <a:gs pos="50999">
                  <a:srgbClr val="92D05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endParaRPr lang="en-GB" sz="1100"/>
            </a:p>
          </p:txBody>
        </p:sp>
        <p:sp>
          <p:nvSpPr>
            <p:cNvPr id="136" name="Freeform 135"/>
            <p:cNvSpPr>
              <a:spLocks noChangeArrowheads="1"/>
            </p:cNvSpPr>
            <p:nvPr/>
          </p:nvSpPr>
          <p:spPr bwMode="auto">
            <a:xfrm rot="5400000" flipH="1">
              <a:off x="4200524" y="5403850"/>
              <a:ext cx="134938" cy="227012"/>
            </a:xfrm>
            <a:custGeom>
              <a:avLst/>
              <a:gdLst>
                <a:gd name="T0" fmla="*/ 0 w 214008"/>
                <a:gd name="T1" fmla="*/ 0 h 282102"/>
                <a:gd name="T2" fmla="*/ 135470 w 214008"/>
                <a:gd name="T3" fmla="*/ 117219 h 282102"/>
                <a:gd name="T4" fmla="*/ 0 w 214008"/>
                <a:gd name="T5" fmla="*/ 226624 h 282102"/>
                <a:gd name="T6" fmla="*/ 0 60000 65536"/>
                <a:gd name="T7" fmla="*/ 0 60000 65536"/>
                <a:gd name="T8" fmla="*/ 0 60000 65536"/>
                <a:gd name="T9" fmla="*/ 0 w 214008"/>
                <a:gd name="T10" fmla="*/ 0 h 282102"/>
                <a:gd name="T11" fmla="*/ 214008 w 214008"/>
                <a:gd name="T12" fmla="*/ 282102 h 282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008" h="282102">
                  <a:moveTo>
                    <a:pt x="0" y="0"/>
                  </a:moveTo>
                  <a:lnTo>
                    <a:pt x="214008" y="145915"/>
                  </a:lnTo>
                  <a:lnTo>
                    <a:pt x="0" y="282102"/>
                  </a:lnTo>
                </a:path>
              </a:pathLst>
            </a:custGeom>
            <a:noFill/>
            <a:ln w="120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7" name="Text Box 3"/>
            <p:cNvSpPr txBox="1">
              <a:spLocks noChangeArrowheads="1"/>
            </p:cNvSpPr>
            <p:nvPr/>
          </p:nvSpPr>
          <p:spPr bwMode="auto">
            <a:xfrm>
              <a:off x="4231504" y="5410200"/>
              <a:ext cx="76628" cy="59321"/>
            </a:xfrm>
            <a:prstGeom prst="rect">
              <a:avLst/>
            </a:prstGeom>
            <a:solidFill>
              <a:srgbClr val="24E7FC"/>
            </a:solidFill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Arial" pitchFamily="34" charset="0"/>
                </a:rPr>
                <a:t/>
              </a:r>
              <a:br>
                <a:rPr lang="en-US" sz="1100" dirty="0">
                  <a:latin typeface="Arial" pitchFamily="34" charset="0"/>
                </a:rPr>
              </a:br>
              <a:endParaRPr lang="en-US" sz="1100" dirty="0">
                <a:latin typeface="Arial" pitchFamily="34" charset="0"/>
              </a:endParaRPr>
            </a:p>
          </p:txBody>
        </p:sp>
        <p:sp>
          <p:nvSpPr>
            <p:cNvPr id="29752" name="Text Box 3"/>
            <p:cNvSpPr txBox="1">
              <a:spLocks noChangeArrowheads="1"/>
            </p:cNvSpPr>
            <p:nvPr/>
          </p:nvSpPr>
          <p:spPr bwMode="auto">
            <a:xfrm>
              <a:off x="5828443" y="5578032"/>
              <a:ext cx="153257" cy="98868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endParaRPr lang="en-GB" sz="1100"/>
            </a:p>
          </p:txBody>
        </p:sp>
        <p:sp>
          <p:nvSpPr>
            <p:cNvPr id="29753" name="Text Box 3"/>
            <p:cNvSpPr txBox="1">
              <a:spLocks noChangeArrowheads="1"/>
            </p:cNvSpPr>
            <p:nvPr/>
          </p:nvSpPr>
          <p:spPr bwMode="auto">
            <a:xfrm>
              <a:off x="5649644" y="5578032"/>
              <a:ext cx="153257" cy="98868"/>
            </a:xfrm>
            <a:prstGeom prst="rect">
              <a:avLst/>
            </a:prstGeom>
            <a:gradFill rotWithShape="0">
              <a:gsLst>
                <a:gs pos="0">
                  <a:srgbClr val="92D050"/>
                </a:gs>
                <a:gs pos="50999">
                  <a:srgbClr val="92D050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endParaRPr lang="en-GB" sz="1100"/>
            </a:p>
          </p:txBody>
        </p:sp>
        <p:sp>
          <p:nvSpPr>
            <p:cNvPr id="142" name="Freeform 141"/>
            <p:cNvSpPr>
              <a:spLocks noChangeArrowheads="1"/>
            </p:cNvSpPr>
            <p:nvPr/>
          </p:nvSpPr>
          <p:spPr bwMode="auto">
            <a:xfrm rot="5400000" flipH="1">
              <a:off x="5761832" y="5404643"/>
              <a:ext cx="134938" cy="225425"/>
            </a:xfrm>
            <a:custGeom>
              <a:avLst/>
              <a:gdLst>
                <a:gd name="T0" fmla="*/ 0 w 214008"/>
                <a:gd name="T1" fmla="*/ 0 h 282102"/>
                <a:gd name="T2" fmla="*/ 135470 w 214008"/>
                <a:gd name="T3" fmla="*/ 117219 h 282102"/>
                <a:gd name="T4" fmla="*/ 0 w 214008"/>
                <a:gd name="T5" fmla="*/ 226624 h 282102"/>
                <a:gd name="T6" fmla="*/ 0 60000 65536"/>
                <a:gd name="T7" fmla="*/ 0 60000 65536"/>
                <a:gd name="T8" fmla="*/ 0 60000 65536"/>
                <a:gd name="T9" fmla="*/ 0 w 214008"/>
                <a:gd name="T10" fmla="*/ 0 h 282102"/>
                <a:gd name="T11" fmla="*/ 214008 w 214008"/>
                <a:gd name="T12" fmla="*/ 282102 h 282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008" h="282102">
                  <a:moveTo>
                    <a:pt x="0" y="0"/>
                  </a:moveTo>
                  <a:lnTo>
                    <a:pt x="214008" y="145915"/>
                  </a:lnTo>
                  <a:lnTo>
                    <a:pt x="0" y="282102"/>
                  </a:lnTo>
                </a:path>
              </a:pathLst>
            </a:custGeom>
            <a:noFill/>
            <a:ln w="120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3" name="Text Box 3"/>
            <p:cNvSpPr txBox="1">
              <a:spLocks noChangeArrowheads="1"/>
            </p:cNvSpPr>
            <p:nvPr/>
          </p:nvSpPr>
          <p:spPr bwMode="auto">
            <a:xfrm>
              <a:off x="5792747" y="5410200"/>
              <a:ext cx="76628" cy="59321"/>
            </a:xfrm>
            <a:prstGeom prst="rect">
              <a:avLst/>
            </a:prstGeom>
            <a:solidFill>
              <a:srgbClr val="24E7FC"/>
            </a:solidFill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100" dirty="0">
                  <a:latin typeface="Arial" pitchFamily="34" charset="0"/>
                </a:rPr>
                <a:t/>
              </a:r>
              <a:br>
                <a:rPr lang="en-US" sz="1100" dirty="0">
                  <a:latin typeface="Arial" pitchFamily="34" charset="0"/>
                </a:rPr>
              </a:br>
              <a:endParaRPr lang="en-US" sz="1100" dirty="0">
                <a:latin typeface="Arial" pitchFamily="34" charset="0"/>
              </a:endParaRPr>
            </a:p>
          </p:txBody>
        </p:sp>
        <p:cxnSp>
          <p:nvCxnSpPr>
            <p:cNvPr id="29756" name="AutoShape 13"/>
            <p:cNvCxnSpPr>
              <a:cxnSpLocks noChangeShapeType="1"/>
              <a:stCxn id="143" idx="0"/>
              <a:endCxn id="131" idx="4"/>
            </p:cNvCxnSpPr>
            <p:nvPr/>
          </p:nvCxnSpPr>
          <p:spPr bwMode="auto">
            <a:xfrm rot="16200000" flipV="1">
              <a:off x="5269365" y="4848503"/>
              <a:ext cx="266700" cy="8566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</p:grpSp>
      <p:grpSp>
        <p:nvGrpSpPr>
          <p:cNvPr id="38918" name="Group 249"/>
          <p:cNvGrpSpPr>
            <a:grpSpLocks/>
          </p:cNvGrpSpPr>
          <p:nvPr/>
        </p:nvGrpSpPr>
        <p:grpSpPr bwMode="auto">
          <a:xfrm>
            <a:off x="5508625" y="1989138"/>
            <a:ext cx="2095500" cy="3276600"/>
            <a:chOff x="800103" y="2781302"/>
            <a:chExt cx="2095498" cy="3276599"/>
          </a:xfrm>
        </p:grpSpPr>
        <p:grpSp>
          <p:nvGrpSpPr>
            <p:cNvPr id="29703" name="Group 147"/>
            <p:cNvGrpSpPr>
              <a:grpSpLocks/>
            </p:cNvGrpSpPr>
            <p:nvPr/>
          </p:nvGrpSpPr>
          <p:grpSpPr bwMode="auto">
            <a:xfrm>
              <a:off x="800103" y="2781302"/>
              <a:ext cx="2095498" cy="3276599"/>
              <a:chOff x="3657601" y="3086104"/>
              <a:chExt cx="2095498" cy="3276599"/>
            </a:xfrm>
          </p:grpSpPr>
          <p:grpSp>
            <p:nvGrpSpPr>
              <p:cNvPr id="29708" name="Group 99"/>
              <p:cNvGrpSpPr>
                <a:grpSpLocks/>
              </p:cNvGrpSpPr>
              <p:nvPr/>
            </p:nvGrpSpPr>
            <p:grpSpPr bwMode="auto">
              <a:xfrm>
                <a:off x="3657601" y="3086104"/>
                <a:ext cx="2095498" cy="3276599"/>
                <a:chOff x="6858005" y="1447807"/>
                <a:chExt cx="2095498" cy="3276599"/>
              </a:xfrm>
            </p:grpSpPr>
            <p:grpSp>
              <p:nvGrpSpPr>
                <p:cNvPr id="29715" name="Group 85"/>
                <p:cNvGrpSpPr>
                  <a:grpSpLocks/>
                </p:cNvGrpSpPr>
                <p:nvPr/>
              </p:nvGrpSpPr>
              <p:grpSpPr bwMode="auto">
                <a:xfrm rot="5400000">
                  <a:off x="6267454" y="2038358"/>
                  <a:ext cx="3276599" cy="2095498"/>
                  <a:chOff x="3750637" y="1204453"/>
                  <a:chExt cx="6313402" cy="3125676"/>
                </a:xfrm>
              </p:grpSpPr>
              <p:sp>
                <p:nvSpPr>
                  <p:cNvPr id="167" name="Text Box 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4056425" y="2295103"/>
                    <a:ext cx="1477592" cy="773882"/>
                  </a:xfrm>
                  <a:prstGeom prst="rect">
                    <a:avLst/>
                  </a:prstGeom>
                  <a:solidFill>
                    <a:srgbClr val="C6D9F1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vert270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endParaRPr lang="en-US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29722" name="Text Box 7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8298471" y="2523113"/>
                    <a:ext cx="484067" cy="2609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</a:pPr>
                    <a:r>
                      <a:rPr lang="en-US" sz="1400" b="1">
                        <a:latin typeface="Calibri" pitchFamily="34" charset="0"/>
                      </a:rPr>
                      <a:t>…</a:t>
                    </a:r>
                    <a:endParaRPr lang="en-US" sz="1400" b="1"/>
                  </a:p>
                </p:txBody>
              </p:sp>
              <p:cxnSp>
                <p:nvCxnSpPr>
                  <p:cNvPr id="29723" name="AutoShape 12"/>
                  <p:cNvCxnSpPr>
                    <a:cxnSpLocks noChangeShapeType="1"/>
                    <a:stCxn id="174" idx="2"/>
                  </p:cNvCxnSpPr>
                  <p:nvPr/>
                </p:nvCxnSpPr>
                <p:spPr bwMode="auto">
                  <a:xfrm>
                    <a:off x="5067300" y="3002703"/>
                    <a:ext cx="1840034" cy="20326"/>
                  </a:xfrm>
                  <a:prstGeom prst="straightConnector1">
                    <a:avLst/>
                  </a:prstGeom>
                  <a:noFill/>
                  <a:ln w="15875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170" name="Oval 1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7548066" y="3097758"/>
                    <a:ext cx="177596" cy="156001"/>
                  </a:xfrm>
                  <a:prstGeom prst="ellipse">
                    <a:avLst/>
                  </a:prstGeom>
                  <a:solidFill>
                    <a:schemeClr val="bg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vert="vert270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</a:endParaRPr>
                  </a:p>
                </p:txBody>
              </p:sp>
              <p:sp>
                <p:nvSpPr>
                  <p:cNvPr id="29725" name="Text Box 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4552950" y="2774104"/>
                    <a:ext cx="228601" cy="19050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</a:pPr>
                    <a:endParaRPr lang="en-GB" sz="1100"/>
                  </a:p>
                </p:txBody>
              </p:sp>
              <p:sp>
                <p:nvSpPr>
                  <p:cNvPr id="29726" name="Text Box 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4552950" y="3040803"/>
                    <a:ext cx="228601" cy="190500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</a:pPr>
                    <a:endParaRPr lang="en-GB" sz="1100"/>
                  </a:p>
                </p:txBody>
              </p:sp>
              <p:sp>
                <p:nvSpPr>
                  <p:cNvPr id="173" name="Freeform 172"/>
                  <p:cNvSpPr>
                    <a:spLocks noChangeArrowheads="1"/>
                  </p:cNvSpPr>
                  <p:nvPr/>
                </p:nvSpPr>
                <p:spPr bwMode="auto">
                  <a:xfrm>
                    <a:off x="4756985" y="2878582"/>
                    <a:ext cx="214117" cy="281785"/>
                  </a:xfrm>
                  <a:custGeom>
                    <a:avLst/>
                    <a:gdLst>
                      <a:gd name="T0" fmla="*/ 0 w 214008"/>
                      <a:gd name="T1" fmla="*/ 0 h 282102"/>
                      <a:gd name="T2" fmla="*/ 214007 w 214008"/>
                      <a:gd name="T3" fmla="*/ 145915 h 282102"/>
                      <a:gd name="T4" fmla="*/ 0 w 214008"/>
                      <a:gd name="T5" fmla="*/ 282102 h 282102"/>
                      <a:gd name="T6" fmla="*/ 0 60000 65536"/>
                      <a:gd name="T7" fmla="*/ 0 60000 65536"/>
                      <a:gd name="T8" fmla="*/ 0 60000 65536"/>
                      <a:gd name="T9" fmla="*/ 0 w 214008"/>
                      <a:gd name="T10" fmla="*/ 0 h 282102"/>
                      <a:gd name="T11" fmla="*/ 214008 w 214008"/>
                      <a:gd name="T12" fmla="*/ 282102 h 28210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008" h="282102">
                        <a:moveTo>
                          <a:pt x="0" y="0"/>
                        </a:moveTo>
                        <a:lnTo>
                          <a:pt x="214008" y="145915"/>
                        </a:lnTo>
                        <a:lnTo>
                          <a:pt x="0" y="282102"/>
                        </a:lnTo>
                      </a:path>
                    </a:pathLst>
                  </a:custGeom>
                  <a:noFill/>
                  <a:ln w="12000" algn="ctr">
                    <a:solidFill>
                      <a:schemeClr val="accent1"/>
                    </a:solidFill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</a:endParaRPr>
                  </a:p>
                </p:txBody>
              </p:sp>
              <p:sp>
                <p:nvSpPr>
                  <p:cNvPr id="174" name="Text Box 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4953001" y="2945553"/>
                    <a:ext cx="114300" cy="114301"/>
                  </a:xfrm>
                  <a:prstGeom prst="rect">
                    <a:avLst/>
                  </a:prstGeom>
                  <a:solidFill>
                    <a:srgbClr val="24E7F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n-US" sz="1100" dirty="0">
                        <a:latin typeface="Arial" pitchFamily="34" charset="0"/>
                      </a:rPr>
                      <a:t/>
                    </a:r>
                    <a:br>
                      <a:rPr lang="en-US" sz="1100" dirty="0">
                        <a:latin typeface="Arial" pitchFamily="34" charset="0"/>
                      </a:rPr>
                    </a:br>
                    <a:endParaRPr lang="en-US" sz="1100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175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50637" y="2250368"/>
                    <a:ext cx="533399" cy="876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n-US" sz="1400" dirty="0">
                        <a:latin typeface="Calibri" pitchFamily="34" charset="0"/>
                      </a:rPr>
                      <a:t>OLT</a:t>
                    </a:r>
                    <a:endParaRPr lang="en-US" sz="1400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176" name="Text Box 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124777" y="1400368"/>
                    <a:ext cx="807467" cy="770822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vert270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endParaRPr lang="en-US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29731" name="Text Box 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8525399" y="1543050"/>
                    <a:ext cx="228600" cy="19050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</a:pPr>
                    <a:endParaRPr lang="en-GB" sz="1100"/>
                  </a:p>
                </p:txBody>
              </p:sp>
              <p:sp>
                <p:nvSpPr>
                  <p:cNvPr id="29732" name="Text Box 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8525399" y="1809750"/>
                    <a:ext cx="228600" cy="190500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</a:pPr>
                    <a:endParaRPr lang="en-GB" sz="1100"/>
                  </a:p>
                </p:txBody>
              </p:sp>
              <p:sp>
                <p:nvSpPr>
                  <p:cNvPr id="179" name="Freeform 17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277687" y="1609368"/>
                    <a:ext cx="259999" cy="338616"/>
                  </a:xfrm>
                  <a:custGeom>
                    <a:avLst/>
                    <a:gdLst>
                      <a:gd name="T0" fmla="*/ 0 w 214008"/>
                      <a:gd name="T1" fmla="*/ 0 h 282102"/>
                      <a:gd name="T2" fmla="*/ 261026 w 214008"/>
                      <a:gd name="T3" fmla="*/ 174846 h 282102"/>
                      <a:gd name="T4" fmla="*/ 0 w 214008"/>
                      <a:gd name="T5" fmla="*/ 338036 h 282102"/>
                      <a:gd name="T6" fmla="*/ 0 60000 65536"/>
                      <a:gd name="T7" fmla="*/ 0 60000 65536"/>
                      <a:gd name="T8" fmla="*/ 0 60000 65536"/>
                      <a:gd name="T9" fmla="*/ 0 w 214008"/>
                      <a:gd name="T10" fmla="*/ 0 h 282102"/>
                      <a:gd name="T11" fmla="*/ 214008 w 214008"/>
                      <a:gd name="T12" fmla="*/ 282102 h 28210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008" h="282102">
                        <a:moveTo>
                          <a:pt x="0" y="0"/>
                        </a:moveTo>
                        <a:lnTo>
                          <a:pt x="214008" y="145915"/>
                        </a:lnTo>
                        <a:lnTo>
                          <a:pt x="0" y="282102"/>
                        </a:lnTo>
                      </a:path>
                    </a:pathLst>
                  </a:custGeom>
                  <a:noFill/>
                  <a:ln w="12000" algn="ctr">
                    <a:solidFill>
                      <a:schemeClr val="accent1"/>
                    </a:solidFill>
                    <a:miter lim="800000"/>
                    <a:headEnd/>
                    <a:tailEnd/>
                  </a:ln>
                </p:spPr>
                <p:txBody>
                  <a:bodyPr rot="10800000" vert="eaVert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</a:endParaRPr>
                  </a:p>
                </p:txBody>
              </p:sp>
              <p:sp>
                <p:nvSpPr>
                  <p:cNvPr id="180" name="Text Box 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8201549" y="1714501"/>
                    <a:ext cx="114300" cy="114300"/>
                  </a:xfrm>
                  <a:prstGeom prst="rect">
                    <a:avLst/>
                  </a:prstGeom>
                  <a:solidFill>
                    <a:srgbClr val="24E7F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n-US" sz="1100" dirty="0">
                        <a:latin typeface="Arial" pitchFamily="34" charset="0"/>
                      </a:rPr>
                      <a:t/>
                    </a:r>
                    <a:br>
                      <a:rPr lang="en-US" sz="1100" dirty="0">
                        <a:latin typeface="Arial" pitchFamily="34" charset="0"/>
                      </a:rPr>
                    </a:br>
                    <a:endParaRPr lang="en-US" sz="1100" dirty="0">
                      <a:latin typeface="Arial" pitchFamily="34" charset="0"/>
                    </a:endParaRPr>
                  </a:p>
                </p:txBody>
              </p:sp>
              <p:sp>
                <p:nvSpPr>
                  <p:cNvPr id="181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946060" y="1204453"/>
                    <a:ext cx="1117979" cy="11295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lIns="0" tIns="0" rIns="0" bIns="0" anchor="ctr"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n-US" sz="1400" dirty="0">
                        <a:latin typeface="Calibri" pitchFamily="34" charset="0"/>
                      </a:rPr>
                      <a:t>ONU N</a:t>
                    </a:r>
                    <a:endParaRPr lang="en-US" sz="1400" dirty="0">
                      <a:latin typeface="Arial" pitchFamily="34" charset="0"/>
                    </a:endParaRPr>
                  </a:p>
                </p:txBody>
              </p:sp>
              <p:cxnSp>
                <p:nvCxnSpPr>
                  <p:cNvPr id="29736" name="AutoShape 15"/>
                  <p:cNvCxnSpPr>
                    <a:cxnSpLocks noChangeShapeType="1"/>
                    <a:stCxn id="170" idx="5"/>
                    <a:endCxn id="180" idx="0"/>
                  </p:cNvCxnSpPr>
                  <p:nvPr/>
                </p:nvCxnSpPr>
                <p:spPr bwMode="auto">
                  <a:xfrm rot="10800000" flipH="1">
                    <a:off x="7692027" y="1771651"/>
                    <a:ext cx="509521" cy="1334190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2973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8171401" y="2875938"/>
                    <a:ext cx="1607634" cy="1454191"/>
                    <a:chOff x="8219550" y="2733891"/>
                    <a:chExt cx="1607634" cy="1454191"/>
                  </a:xfrm>
                </p:grpSpPr>
                <p:sp>
                  <p:nvSpPr>
                    <p:cNvPr id="185" name="Text Box 3"/>
                    <p:cNvSpPr txBox="1">
                      <a:spLocks noChangeArrowheads="1"/>
                    </p:cNvSpPr>
                    <p:nvPr/>
                  </p:nvSpPr>
                  <p:spPr bwMode="auto">
                    <a:xfrm rot="16200000">
                      <a:off x="8017285" y="3219811"/>
                      <a:ext cx="1176864" cy="773882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vert270"/>
                    <a:lstStyle/>
                    <a:p>
                      <a:pPr algn="ctr">
                        <a:spcAft>
                          <a:spcPts val="1000"/>
                        </a:spcAft>
                        <a:defRPr/>
                      </a:pPr>
                      <a:endParaRPr lang="en-US" dirty="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9740" name="Text Box 3"/>
                    <p:cNvSpPr txBox="1">
                      <a:spLocks noChangeArrowheads="1"/>
                    </p:cNvSpPr>
                    <p:nvPr/>
                  </p:nvSpPr>
                  <p:spPr bwMode="auto">
                    <a:xfrm rot="-5400000">
                      <a:off x="8601597" y="3638826"/>
                      <a:ext cx="228601" cy="190501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endParaRPr lang="en-GB" sz="1100"/>
                    </a:p>
                  </p:txBody>
                </p:sp>
                <p:sp>
                  <p:nvSpPr>
                    <p:cNvPr id="29741" name="Text Box 3"/>
                    <p:cNvSpPr txBox="1">
                      <a:spLocks noChangeArrowheads="1"/>
                    </p:cNvSpPr>
                    <p:nvPr/>
                  </p:nvSpPr>
                  <p:spPr bwMode="auto">
                    <a:xfrm rot="-5400000">
                      <a:off x="8601597" y="3905525"/>
                      <a:ext cx="228601" cy="190501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endParaRPr lang="en-GB" sz="1100"/>
                    </a:p>
                  </p:txBody>
                </p:sp>
                <p:sp>
                  <p:nvSpPr>
                    <p:cNvPr id="188" name="Freeform 187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8353364" y="3705022"/>
                      <a:ext cx="260001" cy="338614"/>
                    </a:xfrm>
                    <a:custGeom>
                      <a:avLst/>
                      <a:gdLst>
                        <a:gd name="T0" fmla="*/ 0 w 214008"/>
                        <a:gd name="T1" fmla="*/ 0 h 282102"/>
                        <a:gd name="T2" fmla="*/ 261026 w 214008"/>
                        <a:gd name="T3" fmla="*/ 174846 h 282102"/>
                        <a:gd name="T4" fmla="*/ 0 w 214008"/>
                        <a:gd name="T5" fmla="*/ 338036 h 282102"/>
                        <a:gd name="T6" fmla="*/ 0 60000 65536"/>
                        <a:gd name="T7" fmla="*/ 0 60000 65536"/>
                        <a:gd name="T8" fmla="*/ 0 60000 65536"/>
                        <a:gd name="T9" fmla="*/ 0 w 214008"/>
                        <a:gd name="T10" fmla="*/ 0 h 282102"/>
                        <a:gd name="T11" fmla="*/ 214008 w 214008"/>
                        <a:gd name="T12" fmla="*/ 282102 h 28210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4008" h="282102">
                          <a:moveTo>
                            <a:pt x="0" y="0"/>
                          </a:moveTo>
                          <a:lnTo>
                            <a:pt x="214008" y="145915"/>
                          </a:lnTo>
                          <a:lnTo>
                            <a:pt x="0" y="282102"/>
                          </a:lnTo>
                        </a:path>
                      </a:pathLst>
                    </a:custGeom>
                    <a:noFill/>
                    <a:ln w="12000" algn="ctr">
                      <a:solidFill>
                        <a:schemeClr val="accent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</a:endParaRPr>
                    </a:p>
                  </p:txBody>
                </p:sp>
                <p:sp>
                  <p:nvSpPr>
                    <p:cNvPr id="189" name="Text Box 3"/>
                    <p:cNvSpPr txBox="1">
                      <a:spLocks noChangeArrowheads="1"/>
                    </p:cNvSpPr>
                    <p:nvPr/>
                  </p:nvSpPr>
                  <p:spPr bwMode="auto">
                    <a:xfrm rot="16200000">
                      <a:off x="8277747" y="3810277"/>
                      <a:ext cx="114300" cy="114301"/>
                    </a:xfrm>
                    <a:prstGeom prst="rect">
                      <a:avLst/>
                    </a:prstGeom>
                    <a:solidFill>
                      <a:srgbClr val="24E7FC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vert270" lIns="0" tIns="0" rIns="0" bIns="0" anchor="ctr"/>
                    <a:lstStyle/>
                    <a:p>
                      <a:pPr algn="ctr">
                        <a:spcAft>
                          <a:spcPts val="1000"/>
                        </a:spcAft>
                        <a:defRPr/>
                      </a:pPr>
                      <a:r>
                        <a:rPr lang="en-US" sz="1100" dirty="0">
                          <a:latin typeface="Arial" pitchFamily="34" charset="0"/>
                        </a:rPr>
                        <a:t/>
                      </a:r>
                      <a:br>
                        <a:rPr lang="en-US" sz="1100" dirty="0">
                          <a:latin typeface="Arial" pitchFamily="34" charset="0"/>
                        </a:rPr>
                      </a:br>
                      <a:endParaRPr lang="en-US" sz="1100" dirty="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190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176871" y="2733891"/>
                      <a:ext cx="650313" cy="117003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vert270" lIns="0" tIns="0" rIns="0" bIns="0" anchor="ctr"/>
                    <a:lstStyle/>
                    <a:p>
                      <a:pPr algn="ctr">
                        <a:spcAft>
                          <a:spcPts val="1000"/>
                        </a:spcAft>
                        <a:defRPr/>
                      </a:pPr>
                      <a:r>
                        <a:rPr lang="en-US" sz="1400" dirty="0">
                          <a:latin typeface="Calibri" pitchFamily="34" charset="0"/>
                        </a:rPr>
                        <a:t>ONU 1</a:t>
                      </a:r>
                      <a:endParaRPr lang="en-US" sz="1400" dirty="0">
                        <a:latin typeface="Arial" pitchFamily="34" charset="0"/>
                      </a:endParaRPr>
                    </a:p>
                  </p:txBody>
                </p:sp>
              </p:grpSp>
              <p:cxnSp>
                <p:nvCxnSpPr>
                  <p:cNvPr id="29738" name="AutoShape 13"/>
                  <p:cNvCxnSpPr>
                    <a:cxnSpLocks noChangeShapeType="1"/>
                    <a:stCxn id="170" idx="3"/>
                    <a:endCxn id="189" idx="0"/>
                  </p:cNvCxnSpPr>
                  <p:nvPr/>
                </p:nvCxnSpPr>
                <p:spPr bwMode="auto">
                  <a:xfrm>
                    <a:off x="7692029" y="3231286"/>
                    <a:ext cx="537570" cy="778189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</p:grpSp>
            <p:cxnSp>
              <p:nvCxnSpPr>
                <p:cNvPr id="29716" name="AutoShape 12"/>
                <p:cNvCxnSpPr>
                  <a:cxnSpLocks noChangeShapeType="1"/>
                  <a:stCxn id="166" idx="2"/>
                </p:cNvCxnSpPr>
                <p:nvPr/>
              </p:nvCxnSpPr>
              <p:spPr bwMode="auto">
                <a:xfrm rot="5400000">
                  <a:off x="7770612" y="2595730"/>
                  <a:ext cx="949366" cy="31385"/>
                </a:xfrm>
                <a:prstGeom prst="straightConnector1">
                  <a:avLst/>
                </a:prstGeom>
                <a:noFill/>
                <a:ln w="15875">
                  <a:solidFill>
                    <a:srgbClr val="C00000"/>
                  </a:solidFill>
                  <a:prstDash val="dash"/>
                  <a:round/>
                  <a:headEnd/>
                  <a:tailEnd/>
                </a:ln>
              </p:spPr>
            </p:cxnSp>
            <p:sp>
              <p:nvSpPr>
                <p:cNvPr id="29717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8273758" y="1879682"/>
                  <a:ext cx="153257" cy="98868"/>
                </a:xfrm>
                <a:prstGeom prst="rect">
                  <a:avLst/>
                </a:prstGeom>
                <a:gradFill rotWithShape="0">
                  <a:gsLst>
                    <a:gs pos="0">
                      <a:srgbClr val="FF0000"/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2700000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29718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8094959" y="1879682"/>
                  <a:ext cx="153257" cy="98868"/>
                </a:xfrm>
                <a:prstGeom prst="rect">
                  <a:avLst/>
                </a:prstGeom>
                <a:gradFill rotWithShape="0">
                  <a:gsLst>
                    <a:gs pos="0">
                      <a:srgbClr val="92D050"/>
                    </a:gs>
                    <a:gs pos="50999">
                      <a:srgbClr val="92D050"/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2700000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/>
                <a:lstStyle/>
                <a:p>
                  <a:pPr algn="ctr">
                    <a:spcAft>
                      <a:spcPts val="1000"/>
                    </a:spcAft>
                  </a:pPr>
                  <a:endParaRPr lang="en-GB" sz="1100"/>
                </a:p>
              </p:txBody>
            </p:sp>
            <p:sp>
              <p:nvSpPr>
                <p:cNvPr id="165" name="Freeform 164"/>
                <p:cNvSpPr>
                  <a:spLocks noChangeArrowheads="1"/>
                </p:cNvSpPr>
                <p:nvPr/>
              </p:nvSpPr>
              <p:spPr bwMode="auto">
                <a:xfrm rot="5400000">
                  <a:off x="8197060" y="1935964"/>
                  <a:ext cx="111125" cy="188912"/>
                </a:xfrm>
                <a:custGeom>
                  <a:avLst/>
                  <a:gdLst>
                    <a:gd name="T0" fmla="*/ 0 w 214008"/>
                    <a:gd name="T1" fmla="*/ 0 h 282102"/>
                    <a:gd name="T2" fmla="*/ 111068 w 214008"/>
                    <a:gd name="T3" fmla="*/ 97823 h 282102"/>
                    <a:gd name="T4" fmla="*/ 0 w 214008"/>
                    <a:gd name="T5" fmla="*/ 189125 h 282102"/>
                    <a:gd name="T6" fmla="*/ 0 60000 65536"/>
                    <a:gd name="T7" fmla="*/ 0 60000 65536"/>
                    <a:gd name="T8" fmla="*/ 0 60000 65536"/>
                    <a:gd name="T9" fmla="*/ 0 w 214008"/>
                    <a:gd name="T10" fmla="*/ 0 h 282102"/>
                    <a:gd name="T11" fmla="*/ 214008 w 214008"/>
                    <a:gd name="T12" fmla="*/ 282102 h 28210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4008" h="282102">
                      <a:moveTo>
                        <a:pt x="0" y="0"/>
                      </a:moveTo>
                      <a:lnTo>
                        <a:pt x="214008" y="145915"/>
                      </a:lnTo>
                      <a:lnTo>
                        <a:pt x="0" y="282102"/>
                      </a:lnTo>
                    </a:path>
                  </a:pathLst>
                </a:custGeom>
                <a:noFill/>
                <a:ln w="12000" algn="ctr">
                  <a:solidFill>
                    <a:schemeClr val="accent1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8222673" y="2077418"/>
                  <a:ext cx="76628" cy="59321"/>
                </a:xfrm>
                <a:prstGeom prst="rect">
                  <a:avLst/>
                </a:prstGeom>
                <a:solidFill>
                  <a:srgbClr val="24E7F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vert270" lIns="0" tIns="0" rIns="0" bIns="0" anchor="ctr"/>
                <a:lstStyle/>
                <a:p>
                  <a:pPr algn="ctr">
                    <a:spcAft>
                      <a:spcPts val="1000"/>
                    </a:spcAft>
                    <a:defRPr/>
                  </a:pPr>
                  <a:r>
                    <a:rPr lang="en-US" sz="1100" dirty="0">
                      <a:latin typeface="Arial" pitchFamily="34" charset="0"/>
                    </a:rPr>
                    <a:t/>
                  </a:r>
                  <a:br>
                    <a:rPr lang="en-US" sz="1100" dirty="0">
                      <a:latin typeface="Arial" pitchFamily="34" charset="0"/>
                    </a:rPr>
                  </a:br>
                  <a:endParaRPr lang="en-US" sz="1100" dirty="0">
                    <a:latin typeface="Arial" pitchFamily="34" charset="0"/>
                  </a:endParaRPr>
                </a:p>
              </p:txBody>
            </p:sp>
          </p:grpSp>
          <p:sp>
            <p:nvSpPr>
              <p:cNvPr id="150" name="Oval 16"/>
              <p:cNvSpPr>
                <a:spLocks noChangeArrowheads="1"/>
              </p:cNvSpPr>
              <p:nvPr/>
            </p:nvSpPr>
            <p:spPr bwMode="auto">
              <a:xfrm>
                <a:off x="5176838" y="5062540"/>
                <a:ext cx="119062" cy="80963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  <p:txBody>
              <a:bodyPr vert="vert27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cxnSp>
            <p:nvCxnSpPr>
              <p:cNvPr id="29710" name="AutoShape 13"/>
              <p:cNvCxnSpPr>
                <a:cxnSpLocks noChangeShapeType="1"/>
                <a:stCxn id="150" idx="4"/>
                <a:endCxn id="155" idx="0"/>
              </p:cNvCxnSpPr>
              <p:nvPr/>
            </p:nvCxnSpPr>
            <p:spPr bwMode="auto">
              <a:xfrm rot="5400000">
                <a:off x="4619774" y="4793544"/>
                <a:ext cx="266700" cy="9666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29711" name="Text Box 3"/>
              <p:cNvSpPr txBox="1">
                <a:spLocks noChangeArrowheads="1"/>
              </p:cNvSpPr>
              <p:nvPr/>
            </p:nvSpPr>
            <p:spPr bwMode="auto">
              <a:xfrm>
                <a:off x="4267200" y="5578032"/>
                <a:ext cx="153257" cy="98868"/>
              </a:xfrm>
              <a:prstGeom prst="rect">
                <a:avLst/>
              </a:prstGeom>
              <a:gradFill rotWithShape="0">
                <a:gsLst>
                  <a:gs pos="0">
                    <a:srgbClr val="FF0000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27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29712" name="Text Box 3"/>
              <p:cNvSpPr txBox="1">
                <a:spLocks noChangeArrowheads="1"/>
              </p:cNvSpPr>
              <p:nvPr/>
            </p:nvSpPr>
            <p:spPr bwMode="auto">
              <a:xfrm>
                <a:off x="4088401" y="5578032"/>
                <a:ext cx="153257" cy="98868"/>
              </a:xfrm>
              <a:prstGeom prst="rect">
                <a:avLst/>
              </a:prstGeom>
              <a:gradFill rotWithShape="0">
                <a:gsLst>
                  <a:gs pos="0">
                    <a:srgbClr val="92D050"/>
                  </a:gs>
                  <a:gs pos="50999">
                    <a:srgbClr val="92D050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27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endParaRPr lang="en-GB" sz="1100"/>
              </a:p>
            </p:txBody>
          </p:sp>
          <p:sp>
            <p:nvSpPr>
              <p:cNvPr id="154" name="Freeform 153"/>
              <p:cNvSpPr>
                <a:spLocks noChangeArrowheads="1"/>
              </p:cNvSpPr>
              <p:nvPr/>
            </p:nvSpPr>
            <p:spPr bwMode="auto">
              <a:xfrm rot="5400000" flipH="1">
                <a:off x="4200525" y="5403853"/>
                <a:ext cx="134938" cy="227012"/>
              </a:xfrm>
              <a:custGeom>
                <a:avLst/>
                <a:gdLst>
                  <a:gd name="T0" fmla="*/ 0 w 214008"/>
                  <a:gd name="T1" fmla="*/ 0 h 282102"/>
                  <a:gd name="T2" fmla="*/ 135470 w 214008"/>
                  <a:gd name="T3" fmla="*/ 117219 h 282102"/>
                  <a:gd name="T4" fmla="*/ 0 w 214008"/>
                  <a:gd name="T5" fmla="*/ 226624 h 282102"/>
                  <a:gd name="T6" fmla="*/ 0 60000 65536"/>
                  <a:gd name="T7" fmla="*/ 0 60000 65536"/>
                  <a:gd name="T8" fmla="*/ 0 60000 65536"/>
                  <a:gd name="T9" fmla="*/ 0 w 214008"/>
                  <a:gd name="T10" fmla="*/ 0 h 282102"/>
                  <a:gd name="T11" fmla="*/ 214008 w 214008"/>
                  <a:gd name="T12" fmla="*/ 282102 h 282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4008" h="282102">
                    <a:moveTo>
                      <a:pt x="0" y="0"/>
                    </a:moveTo>
                    <a:lnTo>
                      <a:pt x="214008" y="145915"/>
                    </a:lnTo>
                    <a:lnTo>
                      <a:pt x="0" y="282102"/>
                    </a:lnTo>
                  </a:path>
                </a:pathLst>
              </a:custGeom>
              <a:noFill/>
              <a:ln w="120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rot="10800000"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55" name="Text Box 3"/>
              <p:cNvSpPr txBox="1">
                <a:spLocks noChangeArrowheads="1"/>
              </p:cNvSpPr>
              <p:nvPr/>
            </p:nvSpPr>
            <p:spPr bwMode="auto">
              <a:xfrm>
                <a:off x="4231504" y="5410200"/>
                <a:ext cx="76628" cy="59321"/>
              </a:xfrm>
              <a:prstGeom prst="rect">
                <a:avLst/>
              </a:prstGeom>
              <a:solidFill>
                <a:srgbClr val="24E7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vert270"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n-US" sz="1100" dirty="0">
                    <a:latin typeface="Arial" pitchFamily="34" charset="0"/>
                  </a:rPr>
                  <a:t/>
                </a:r>
                <a:br>
                  <a:rPr lang="en-US" sz="1100" dirty="0">
                    <a:latin typeface="Arial" pitchFamily="34" charset="0"/>
                  </a:rPr>
                </a:br>
                <a:endParaRPr lang="en-US" sz="1100" dirty="0">
                  <a:latin typeface="Arial" pitchFamily="34" charset="0"/>
                </a:endParaRPr>
              </a:p>
            </p:txBody>
          </p:sp>
        </p:grpSp>
        <p:cxnSp>
          <p:nvCxnSpPr>
            <p:cNvPr id="29704" name="AutoShape 12"/>
            <p:cNvCxnSpPr>
              <a:cxnSpLocks noChangeShapeType="1"/>
              <a:endCxn id="150" idx="1"/>
            </p:cNvCxnSpPr>
            <p:nvPr/>
          </p:nvCxnSpPr>
          <p:spPr bwMode="auto">
            <a:xfrm>
              <a:off x="1676400" y="4419600"/>
              <a:ext cx="660482" cy="350027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9705" name="AutoShape 12"/>
            <p:cNvCxnSpPr>
              <a:cxnSpLocks noChangeShapeType="1"/>
              <a:endCxn id="170" idx="7"/>
            </p:cNvCxnSpPr>
            <p:nvPr/>
          </p:nvCxnSpPr>
          <p:spPr bwMode="auto">
            <a:xfrm rot="10800000" flipV="1">
              <a:off x="1620882" y="4419599"/>
              <a:ext cx="550818" cy="350029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9706" name="AutoShape 12"/>
            <p:cNvCxnSpPr>
              <a:cxnSpLocks noChangeShapeType="1"/>
              <a:endCxn id="150" idx="0"/>
            </p:cNvCxnSpPr>
            <p:nvPr/>
          </p:nvCxnSpPr>
          <p:spPr bwMode="auto">
            <a:xfrm rot="16200000" flipH="1">
              <a:off x="2106227" y="4485071"/>
              <a:ext cx="338176" cy="207233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9707" name="AutoShape 12"/>
            <p:cNvCxnSpPr>
              <a:cxnSpLocks noChangeShapeType="1"/>
              <a:stCxn id="170" idx="1"/>
            </p:cNvCxnSpPr>
            <p:nvPr/>
          </p:nvCxnSpPr>
          <p:spPr bwMode="auto">
            <a:xfrm rot="5400000" flipH="1" flipV="1">
              <a:off x="1431577" y="4524806"/>
              <a:ext cx="350029" cy="139618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</p:spPr>
        </p:cxnSp>
      </p:grpSp>
    </p:spTree>
    <p:custDataLst>
      <p:tags r:id="rId1"/>
    </p:custDataLst>
  </p:cSld>
  <p:clrMapOvr>
    <a:masterClrMapping/>
  </p:clrMapOvr>
  <p:transition advTm="50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Ring Architectures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46101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Similar to SONET self-healing rings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dirty="0" smtClean="0"/>
              <a:t>Two fiber unidirectional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dirty="0" smtClean="0"/>
              <a:t>Two fiber bi-directional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dirty="0" smtClean="0"/>
              <a:t>Four fiber bi-directional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grpSp>
        <p:nvGrpSpPr>
          <p:cNvPr id="30723" name="Group 52"/>
          <p:cNvGrpSpPr>
            <a:grpSpLocks/>
          </p:cNvGrpSpPr>
          <p:nvPr/>
        </p:nvGrpSpPr>
        <p:grpSpPr bwMode="auto">
          <a:xfrm>
            <a:off x="6248400" y="1905000"/>
            <a:ext cx="2209800" cy="3476625"/>
            <a:chOff x="6057901" y="1904074"/>
            <a:chExt cx="2209799" cy="3476747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6872289" y="1904074"/>
              <a:ext cx="542925" cy="400064"/>
            </a:xfrm>
            <a:prstGeom prst="rect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spcAft>
                  <a:spcPts val="1000"/>
                </a:spcAft>
                <a:defRPr/>
              </a:pPr>
              <a:endParaRPr lang="en-US" dirty="0">
                <a:latin typeface="Arial" pitchFamily="34" charset="0"/>
              </a:endParaRPr>
            </a:p>
          </p:txBody>
        </p:sp>
        <p:cxnSp>
          <p:nvCxnSpPr>
            <p:cNvPr id="30725" name="AutoShape 12"/>
            <p:cNvCxnSpPr>
              <a:cxnSpLocks noChangeShapeType="1"/>
              <a:stCxn id="7" idx="2"/>
              <a:endCxn id="10" idx="0"/>
            </p:cNvCxnSpPr>
            <p:nvPr/>
          </p:nvCxnSpPr>
          <p:spPr bwMode="auto">
            <a:xfrm rot="5400000">
              <a:off x="6488910" y="2959601"/>
              <a:ext cx="1310017" cy="336"/>
            </a:xfrm>
            <a:prstGeom prst="straightConnector1">
              <a:avLst/>
            </a:prstGeom>
            <a:noFill/>
            <a:ln w="15875">
              <a:solidFill>
                <a:srgbClr val="C00000"/>
              </a:solidFill>
              <a:round/>
              <a:headEnd/>
              <a:tailEnd/>
            </a:ln>
          </p:spPr>
        </p:cxn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7048501" y="3615459"/>
              <a:ext cx="190500" cy="157169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vert27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 rot="5400000">
              <a:off x="6981947" y="1853847"/>
              <a:ext cx="276829" cy="587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OLT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7610475" y="4171104"/>
              <a:ext cx="542925" cy="40165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spcAft>
                  <a:spcPts val="1000"/>
                </a:spcAft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5" name="Text Box 3"/>
            <p:cNvSpPr txBox="1">
              <a:spLocks noChangeArrowheads="1"/>
            </p:cNvSpPr>
            <p:nvPr/>
          </p:nvSpPr>
          <p:spPr bwMode="auto">
            <a:xfrm>
              <a:off x="6172201" y="4171104"/>
              <a:ext cx="542925" cy="40165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spcAft>
                  <a:spcPts val="1000"/>
                </a:spcAft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 rot="5400000">
              <a:off x="7706741" y="3967549"/>
              <a:ext cx="337507" cy="784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ONU 1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31" name="Arc 30"/>
            <p:cNvSpPr/>
            <p:nvPr/>
          </p:nvSpPr>
          <p:spPr>
            <a:xfrm>
              <a:off x="6591301" y="3696425"/>
              <a:ext cx="1295399" cy="914432"/>
            </a:xfrm>
            <a:prstGeom prst="arc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Arc 31"/>
            <p:cNvSpPr/>
            <p:nvPr/>
          </p:nvSpPr>
          <p:spPr>
            <a:xfrm rot="5400000">
              <a:off x="6972284" y="4115556"/>
              <a:ext cx="914432" cy="914400"/>
            </a:xfrm>
            <a:prstGeom prst="arc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Text Box 3"/>
            <p:cNvSpPr txBox="1">
              <a:spLocks noChangeArrowheads="1"/>
            </p:cNvSpPr>
            <p:nvPr/>
          </p:nvSpPr>
          <p:spPr bwMode="auto">
            <a:xfrm>
              <a:off x="6896101" y="4839465"/>
              <a:ext cx="542925" cy="4000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/>
            <a:lstStyle/>
            <a:p>
              <a:pPr algn="ctr">
                <a:spcAft>
                  <a:spcPts val="1000"/>
                </a:spcAft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39" name="Arc 38"/>
            <p:cNvSpPr/>
            <p:nvPr/>
          </p:nvSpPr>
          <p:spPr>
            <a:xfrm rot="10800000">
              <a:off x="6438901" y="4115540"/>
              <a:ext cx="914400" cy="914432"/>
            </a:xfrm>
            <a:prstGeom prst="arc">
              <a:avLst/>
            </a:prstGeom>
            <a:ln cap="sq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rot="16200000">
              <a:off x="6572235" y="3569441"/>
              <a:ext cx="914432" cy="1181099"/>
            </a:xfrm>
            <a:prstGeom prst="arc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 rot="5400000">
              <a:off x="6870324" y="4712076"/>
              <a:ext cx="580221" cy="757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ONU 2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 rot="5400000">
              <a:off x="6146425" y="3988176"/>
              <a:ext cx="580221" cy="757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ONU 3</a:t>
              </a:r>
              <a:endParaRPr lang="en-US" sz="1400" dirty="0">
                <a:latin typeface="Arial" pitchFamily="34" charset="0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16200000">
              <a:off x="6800835" y="3563093"/>
              <a:ext cx="876331" cy="1295399"/>
            </a:xfrm>
            <a:prstGeom prst="arc">
              <a:avLst>
                <a:gd name="adj1" fmla="val 16599271"/>
                <a:gd name="adj2" fmla="val 20039801"/>
              </a:avLst>
            </a:prstGeom>
            <a:ln>
              <a:prstDash val="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Arc 45"/>
            <p:cNvSpPr/>
            <p:nvPr/>
          </p:nvSpPr>
          <p:spPr>
            <a:xfrm rot="10800000">
              <a:off x="6553201" y="4077438"/>
              <a:ext cx="914400" cy="914432"/>
            </a:xfrm>
            <a:prstGeom prst="arc">
              <a:avLst>
                <a:gd name="adj1" fmla="val 17122576"/>
                <a:gd name="adj2" fmla="val 20821802"/>
              </a:avLst>
            </a:prstGeom>
            <a:ln cap="sq">
              <a:prstDash val="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Arc 46"/>
            <p:cNvSpPr/>
            <p:nvPr/>
          </p:nvSpPr>
          <p:spPr>
            <a:xfrm rot="5400000">
              <a:off x="6934184" y="4039353"/>
              <a:ext cx="914432" cy="914400"/>
            </a:xfrm>
            <a:prstGeom prst="arc">
              <a:avLst>
                <a:gd name="adj1" fmla="val 16767747"/>
                <a:gd name="adj2" fmla="val 21264040"/>
              </a:avLst>
            </a:prstGeom>
            <a:ln>
              <a:prstDash val="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Arc 47"/>
            <p:cNvSpPr/>
            <p:nvPr/>
          </p:nvSpPr>
          <p:spPr>
            <a:xfrm>
              <a:off x="6477001" y="3772628"/>
              <a:ext cx="1295399" cy="876331"/>
            </a:xfrm>
            <a:prstGeom prst="arc">
              <a:avLst>
                <a:gd name="adj1" fmla="val 16719160"/>
                <a:gd name="adj2" fmla="val 21398012"/>
              </a:avLst>
            </a:prstGeom>
            <a:ln>
              <a:prstDash val="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Multiply 51"/>
            <p:cNvSpPr/>
            <p:nvPr/>
          </p:nvSpPr>
          <p:spPr>
            <a:xfrm rot="1123216">
              <a:off x="6478589" y="3693250"/>
              <a:ext cx="266700" cy="266709"/>
            </a:xfrm>
            <a:prstGeom prst="mathMultiply">
              <a:avLst>
                <a:gd name="adj1" fmla="val 477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ransition advTm="443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Contents</a:t>
            </a:r>
            <a:endParaRPr lang="en-US" smtClean="0"/>
          </a:p>
        </p:txBody>
      </p:sp>
      <p:sp>
        <p:nvSpPr>
          <p:cNvPr id="14338" name="Rectangle 3"/>
          <p:cNvSpPr>
            <a:spLocks noGrp="1"/>
          </p:cNvSpPr>
          <p:nvPr>
            <p:ph idx="1"/>
          </p:nvPr>
        </p:nvSpPr>
        <p:spPr>
          <a:xfrm>
            <a:off x="457200" y="1592263"/>
            <a:ext cx="8328025" cy="4500562"/>
          </a:xfrm>
        </p:spPr>
        <p:txBody>
          <a:bodyPr/>
          <a:lstStyle/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800" smtClean="0"/>
              <a:t>Definition of TDMA PON systems</a:t>
            </a:r>
          </a:p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800" smtClean="0"/>
              <a:t>PON systems in TTC systems</a:t>
            </a:r>
          </a:p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800" smtClean="0"/>
              <a:t>PON Protocols: EPON vs GPON</a:t>
            </a:r>
          </a:p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800" smtClean="0"/>
              <a:t>Resource Protection in PONs</a:t>
            </a:r>
          </a:p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smtClean="0"/>
              <a:t>Optical Components</a:t>
            </a:r>
            <a:endParaRPr lang="en-GB" sz="2800" smtClean="0"/>
          </a:p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800" smtClean="0"/>
              <a:t>WDM PONs</a:t>
            </a:r>
          </a:p>
          <a:p>
            <a:pPr marL="723900" indent="-723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800" smtClean="0"/>
              <a:t>Future PON architectures for enhancing fiber bandwidth utilization </a:t>
            </a:r>
          </a:p>
        </p:txBody>
      </p:sp>
    </p:spTree>
  </p:cSld>
  <p:clrMapOvr>
    <a:masterClrMapping/>
  </p:clrMapOvr>
  <p:transition advTm="26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Optical Components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1042988" y="2600325"/>
            <a:ext cx="7165975" cy="1871663"/>
          </a:xfrm>
        </p:spPr>
        <p:txBody>
          <a:bodyPr/>
          <a:lstStyle/>
          <a:p>
            <a:pPr lvl="1" eaLnBrk="1" hangingPunct="1"/>
            <a:r>
              <a:rPr lang="en-GB" sz="3200" smtClean="0"/>
              <a:t>Optical splitter</a:t>
            </a:r>
          </a:p>
          <a:p>
            <a:pPr lvl="1" eaLnBrk="1" hangingPunct="1"/>
            <a:r>
              <a:rPr lang="en-GB" sz="3200" smtClean="0"/>
              <a:t>Coarse WDM MUX/DEMUX</a:t>
            </a:r>
          </a:p>
          <a:p>
            <a:pPr lvl="1" eaLnBrk="1" hangingPunct="1"/>
            <a:r>
              <a:rPr lang="en-GB" sz="3200" smtClean="0"/>
              <a:t>Arrayed Waveguide Grating (AWG)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18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Optical Components: Splitter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97363" cy="452596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Two types of splitters are found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Traditional bi-conic fused silica splitter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Photonic </a:t>
            </a:r>
            <a:r>
              <a:rPr lang="en-US" dirty="0" err="1" smtClean="0"/>
              <a:t>Lightwave</a:t>
            </a:r>
            <a:r>
              <a:rPr lang="en-US" dirty="0" smtClean="0"/>
              <a:t> Circuit (PLC) splitter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PLC has the advantage of smaller footprint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Better alignment with in/out coupled fibers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Uniform splitting ratio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Better scalability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Temperature stability </a:t>
            </a:r>
            <a:endParaRPr lang="en-US" dirty="0"/>
          </a:p>
        </p:txBody>
      </p:sp>
      <p:pic>
        <p:nvPicPr>
          <p:cNvPr id="32771" name="Picture 2" descr="http://www.omron.com/ecb/products/opt/img/1-4/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500" y="3886200"/>
            <a:ext cx="26003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981200"/>
            <a:ext cx="22320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3" name="Group 17"/>
          <p:cNvGrpSpPr>
            <a:grpSpLocks/>
          </p:cNvGrpSpPr>
          <p:nvPr/>
        </p:nvGrpSpPr>
        <p:grpSpPr bwMode="auto">
          <a:xfrm>
            <a:off x="4953000" y="2095500"/>
            <a:ext cx="1490663" cy="1320800"/>
            <a:chOff x="4952999" y="2095500"/>
            <a:chExt cx="1490134" cy="1321307"/>
          </a:xfrm>
        </p:grpSpPr>
        <p:grpSp>
          <p:nvGrpSpPr>
            <p:cNvPr id="32774" name="Group 23"/>
            <p:cNvGrpSpPr>
              <a:grpSpLocks/>
            </p:cNvGrpSpPr>
            <p:nvPr/>
          </p:nvGrpSpPr>
          <p:grpSpPr bwMode="auto">
            <a:xfrm rot="10800000">
              <a:off x="4952999" y="2235708"/>
              <a:ext cx="1490134" cy="876300"/>
              <a:chOff x="5029200" y="3238500"/>
              <a:chExt cx="2290235" cy="1524000"/>
            </a:xfrm>
          </p:grpSpPr>
          <p:cxnSp>
            <p:nvCxnSpPr>
              <p:cNvPr id="7" name="Curved Connector 6"/>
              <p:cNvCxnSpPr/>
              <p:nvPr/>
            </p:nvCxnSpPr>
            <p:spPr>
              <a:xfrm>
                <a:off x="5029200" y="3246990"/>
                <a:ext cx="1285361" cy="731912"/>
              </a:xfrm>
              <a:prstGeom prst="curvedConnector3">
                <a:avLst>
                  <a:gd name="adj1" fmla="val 56250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urved Connector 12"/>
              <p:cNvCxnSpPr/>
              <p:nvPr/>
            </p:nvCxnSpPr>
            <p:spPr>
              <a:xfrm flipV="1">
                <a:off x="5029200" y="4017569"/>
                <a:ext cx="1285361" cy="745721"/>
              </a:xfrm>
              <a:prstGeom prst="curvedConnector3">
                <a:avLst>
                  <a:gd name="adj1" fmla="val 56250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6399926" y="3987187"/>
                <a:ext cx="919509" cy="552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Flowchart: Manual Operation 20"/>
              <p:cNvSpPr/>
              <p:nvPr/>
            </p:nvSpPr>
            <p:spPr>
              <a:xfrm rot="16200000">
                <a:off x="6340939" y="3913032"/>
                <a:ext cx="91145" cy="173169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5" name="Left Arrow 24"/>
            <p:cNvSpPr/>
            <p:nvPr/>
          </p:nvSpPr>
          <p:spPr>
            <a:xfrm rot="10800000">
              <a:off x="5033933" y="2718039"/>
              <a:ext cx="228519" cy="127049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Left Arrow 25"/>
            <p:cNvSpPr/>
            <p:nvPr/>
          </p:nvSpPr>
          <p:spPr>
            <a:xfrm rot="10800000">
              <a:off x="6176528" y="3162710"/>
              <a:ext cx="228519" cy="63524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Left Arrow 26"/>
            <p:cNvSpPr/>
            <p:nvPr/>
          </p:nvSpPr>
          <p:spPr>
            <a:xfrm rot="10800000">
              <a:off x="6214614" y="2095500"/>
              <a:ext cx="228519" cy="63524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10800000">
              <a:off x="5483036" y="2540171"/>
              <a:ext cx="274541" cy="274743"/>
            </a:xfrm>
            <a:prstGeom prst="ellipse">
              <a:avLst/>
            </a:prstGeom>
            <a:solidFill>
              <a:srgbClr val="FFFF00">
                <a:alpha val="27000"/>
              </a:srgb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16200000">
              <a:off x="5324203" y="2864185"/>
              <a:ext cx="376382" cy="10949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 rot="5400000">
              <a:off x="5272573" y="2855849"/>
              <a:ext cx="337507" cy="784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n-US" sz="1400" dirty="0">
                  <a:latin typeface="Calibri" pitchFamily="34" charset="0"/>
                </a:rPr>
                <a:t>splice</a:t>
              </a:r>
              <a:endParaRPr lang="en-US" sz="1400" dirty="0"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advTm="2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Coarse WDM Multiplexer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3962400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Bulk Optics Assembly packaging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Thin film filters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Transceivers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Fibers and lenses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Bragg Gratings on PLC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Cheaper due to less assembling steps</a:t>
            </a:r>
            <a:endParaRPr lang="en-US" dirty="0"/>
          </a:p>
        </p:txBody>
      </p:sp>
      <p:grpSp>
        <p:nvGrpSpPr>
          <p:cNvPr id="33795" name="Group 49"/>
          <p:cNvGrpSpPr>
            <a:grpSpLocks/>
          </p:cNvGrpSpPr>
          <p:nvPr/>
        </p:nvGrpSpPr>
        <p:grpSpPr bwMode="auto">
          <a:xfrm>
            <a:off x="4572000" y="4264025"/>
            <a:ext cx="4381500" cy="2136775"/>
            <a:chOff x="4152901" y="1333500"/>
            <a:chExt cx="4838699" cy="2404108"/>
          </a:xfrm>
        </p:grpSpPr>
        <p:cxnSp>
          <p:nvCxnSpPr>
            <p:cNvPr id="5" name="Curved Connector 4"/>
            <p:cNvCxnSpPr/>
            <p:nvPr/>
          </p:nvCxnSpPr>
          <p:spPr>
            <a:xfrm>
              <a:off x="5105400" y="2209800"/>
              <a:ext cx="990600" cy="495300"/>
            </a:xfrm>
            <a:prstGeom prst="curvedConnector3">
              <a:avLst>
                <a:gd name="adj1" fmla="val 63462"/>
              </a:avLst>
            </a:prstGeom>
            <a:ln w="38100"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019800" y="2705100"/>
              <a:ext cx="1676400" cy="1588"/>
            </a:xfrm>
            <a:prstGeom prst="line">
              <a:avLst/>
            </a:prstGeom>
            <a:ln w="38100"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urved Connector 8"/>
            <p:cNvCxnSpPr/>
            <p:nvPr/>
          </p:nvCxnSpPr>
          <p:spPr>
            <a:xfrm flipV="1">
              <a:off x="7620000" y="2209800"/>
              <a:ext cx="990600" cy="495300"/>
            </a:xfrm>
            <a:prstGeom prst="curvedConnector3">
              <a:avLst>
                <a:gd name="adj1" fmla="val 33654"/>
              </a:avLst>
            </a:prstGeom>
            <a:ln w="38100"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urved Connector 14"/>
            <p:cNvCxnSpPr/>
            <p:nvPr/>
          </p:nvCxnSpPr>
          <p:spPr>
            <a:xfrm flipV="1">
              <a:off x="5105400" y="2819400"/>
              <a:ext cx="990600" cy="495300"/>
            </a:xfrm>
            <a:prstGeom prst="curvedConnector3">
              <a:avLst>
                <a:gd name="adj1" fmla="val 63462"/>
              </a:avLst>
            </a:prstGeom>
            <a:ln w="38100"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019800" y="2819400"/>
              <a:ext cx="1676400" cy="1588"/>
            </a:xfrm>
            <a:prstGeom prst="line">
              <a:avLst/>
            </a:prstGeom>
            <a:ln w="38100"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urved Connector 16"/>
            <p:cNvCxnSpPr/>
            <p:nvPr/>
          </p:nvCxnSpPr>
          <p:spPr>
            <a:xfrm>
              <a:off x="7620000" y="2819400"/>
              <a:ext cx="990600" cy="495300"/>
            </a:xfrm>
            <a:prstGeom prst="curvedConnector3">
              <a:avLst>
                <a:gd name="adj1" fmla="val 33654"/>
              </a:avLst>
            </a:prstGeom>
            <a:ln w="38100"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6515100" y="2590800"/>
              <a:ext cx="609600" cy="305594"/>
              <a:chOff x="6096000" y="3124200"/>
              <a:chExt cx="609600" cy="534194"/>
            </a:xfrm>
            <a:scene3d>
              <a:camera prst="orthographicFront">
                <a:rot lat="0" lon="1200000" rev="0"/>
              </a:camera>
              <a:lightRig rig="balanced" dir="t"/>
            </a:scene3d>
          </p:grpSpPr>
          <p:cxnSp>
            <p:nvCxnSpPr>
              <p:cNvPr id="19" name="Straight Connector 18"/>
              <p:cNvCxnSpPr/>
              <p:nvPr/>
            </p:nvCxnSpPr>
            <p:spPr>
              <a:xfrm rot="5400000">
                <a:off x="6057900" y="3390900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6134894" y="3390106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6210300" y="3390106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6285706" y="3390900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6362700" y="3390106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6438106" y="3390106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5830094" y="3390900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5907088" y="3390106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5982494" y="3390106"/>
                <a:ext cx="533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sp3d prstMaterial="plastic"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Rectangle 28"/>
            <p:cNvSpPr/>
            <p:nvPr/>
          </p:nvSpPr>
          <p:spPr>
            <a:xfrm>
              <a:off x="4991100" y="2019300"/>
              <a:ext cx="3733800" cy="1562100"/>
            </a:xfrm>
            <a:prstGeom prst="rect">
              <a:avLst/>
            </a:prstGeom>
            <a:noFill/>
            <a:scene3d>
              <a:camera prst="orthographicFront">
                <a:rot lat="0" lon="1200000" rev="0"/>
              </a:camera>
              <a:lightRig rig="balanced" dir="t"/>
            </a:scene3d>
            <a:sp3d prstMaterial="plastic">
              <a:bevelT w="2032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rot="5400000">
              <a:off x="6629205" y="1942753"/>
              <a:ext cx="762670" cy="305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47" name="Text Box 10"/>
            <p:cNvSpPr txBox="1">
              <a:spLocks noChangeArrowheads="1"/>
            </p:cNvSpPr>
            <p:nvPr/>
          </p:nvSpPr>
          <p:spPr bwMode="auto">
            <a:xfrm>
              <a:off x="6667500" y="1333500"/>
              <a:ext cx="1110048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Bragg Grating</a:t>
              </a:r>
              <a:endParaRPr lang="en-US" sz="1400"/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4610474" y="2019367"/>
              <a:ext cx="457572" cy="114311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4610474" y="2171188"/>
              <a:ext cx="457572" cy="114311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4610474" y="2324793"/>
              <a:ext cx="457572" cy="114311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 rot="5400000">
              <a:off x="4284346" y="1659255"/>
              <a:ext cx="461009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l-GR" sz="1400" dirty="0">
                  <a:latin typeface="Calibri" pitchFamily="34" charset="0"/>
                </a:rPr>
                <a:t>λ</a:t>
              </a:r>
              <a:r>
                <a:rPr lang="en-US" sz="1400" baseline="-25000" dirty="0">
                  <a:latin typeface="Calibri" pitchFamily="34" charset="0"/>
                </a:rPr>
                <a:t>1</a:t>
              </a:r>
              <a:endParaRPr lang="en-US" sz="1400" baseline="-25000" dirty="0">
                <a:latin typeface="Arial" pitchFamily="34" charset="0"/>
              </a:endParaRPr>
            </a:p>
          </p:txBody>
        </p:sp>
        <p:sp>
          <p:nvSpPr>
            <p:cNvPr id="42" name="Text Box 10"/>
            <p:cNvSpPr txBox="1">
              <a:spLocks noChangeArrowheads="1"/>
            </p:cNvSpPr>
            <p:nvPr/>
          </p:nvSpPr>
          <p:spPr bwMode="auto">
            <a:xfrm rot="5400000">
              <a:off x="4284346" y="1811655"/>
              <a:ext cx="461009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l-GR" sz="1400" dirty="0">
                  <a:latin typeface="Calibri" pitchFamily="34" charset="0"/>
                </a:rPr>
                <a:t>λ</a:t>
              </a:r>
              <a:r>
                <a:rPr lang="en-US" sz="1400" baseline="-25000" dirty="0">
                  <a:latin typeface="Calibri" pitchFamily="34" charset="0"/>
                </a:rPr>
                <a:t>2</a:t>
              </a:r>
              <a:endParaRPr lang="en-US" sz="1400" baseline="-25000" dirty="0">
                <a:latin typeface="Arial" pitchFamily="34" charset="0"/>
              </a:endParaRPr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 rot="5400000">
              <a:off x="4284346" y="1964055"/>
              <a:ext cx="461009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l-GR" sz="1400" dirty="0">
                  <a:latin typeface="Calibri" pitchFamily="34" charset="0"/>
                </a:rPr>
                <a:t>λ</a:t>
              </a:r>
              <a:r>
                <a:rPr lang="en-US" sz="1400" baseline="-25000" dirty="0">
                  <a:latin typeface="Calibri" pitchFamily="34" charset="0"/>
                </a:rPr>
                <a:t>3</a:t>
              </a:r>
              <a:endParaRPr lang="en-US" sz="1400" baseline="-25000" dirty="0">
                <a:latin typeface="Arial" pitchFamily="34" charset="0"/>
              </a:endParaRPr>
            </a:p>
          </p:txBody>
        </p:sp>
        <p:sp>
          <p:nvSpPr>
            <p:cNvPr id="44" name="Right Arrow 43"/>
            <p:cNvSpPr/>
            <p:nvPr/>
          </p:nvSpPr>
          <p:spPr>
            <a:xfrm>
              <a:off x="8458642" y="2056876"/>
              <a:ext cx="457573" cy="114311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 rot="5400000">
              <a:off x="8572499" y="1714499"/>
              <a:ext cx="381001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l-GR" sz="1400" dirty="0">
                  <a:latin typeface="Calibri" pitchFamily="34" charset="0"/>
                </a:rPr>
                <a:t>λ</a:t>
              </a:r>
              <a:r>
                <a:rPr lang="en-US" sz="1400" baseline="-25000" dirty="0">
                  <a:latin typeface="Calibri" pitchFamily="34" charset="0"/>
                </a:rPr>
                <a:t>1</a:t>
              </a:r>
              <a:endParaRPr lang="en-US" sz="1400" baseline="-25000" dirty="0">
                <a:latin typeface="Arial" pitchFamily="34" charset="0"/>
              </a:endParaRPr>
            </a:p>
          </p:txBody>
        </p:sp>
        <p:sp>
          <p:nvSpPr>
            <p:cNvPr id="46" name="Right Arrow 45"/>
            <p:cNvSpPr/>
            <p:nvPr/>
          </p:nvSpPr>
          <p:spPr>
            <a:xfrm>
              <a:off x="8420073" y="3348235"/>
              <a:ext cx="457573" cy="114311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Text Box 10"/>
            <p:cNvSpPr txBox="1">
              <a:spLocks noChangeArrowheads="1"/>
            </p:cNvSpPr>
            <p:nvPr/>
          </p:nvSpPr>
          <p:spPr bwMode="auto">
            <a:xfrm rot="5400000">
              <a:off x="8570596" y="3354704"/>
              <a:ext cx="346708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l-GR" sz="1400" dirty="0">
                  <a:latin typeface="Calibri" pitchFamily="34" charset="0"/>
                </a:rPr>
                <a:t>λ</a:t>
              </a:r>
              <a:r>
                <a:rPr lang="en-US" sz="1400" baseline="-25000" dirty="0">
                  <a:latin typeface="Calibri" pitchFamily="34" charset="0"/>
                </a:rPr>
                <a:t>2</a:t>
              </a:r>
              <a:endParaRPr lang="en-US" sz="1400" baseline="-25000" dirty="0">
                <a:latin typeface="Arial" pitchFamily="34" charset="0"/>
              </a:endParaRPr>
            </a:p>
          </p:txBody>
        </p:sp>
        <p:sp>
          <p:nvSpPr>
            <p:cNvPr id="48" name="Curved Up Arrow 47"/>
            <p:cNvSpPr/>
            <p:nvPr/>
          </p:nvSpPr>
          <p:spPr>
            <a:xfrm rot="5400000" flipV="1">
              <a:off x="5033143" y="2479603"/>
              <a:ext cx="837688" cy="603084"/>
            </a:xfrm>
            <a:prstGeom prst="curvedUpArrow">
              <a:avLst>
                <a:gd name="adj1" fmla="val 11935"/>
                <a:gd name="adj2" fmla="val 26163"/>
                <a:gd name="adj3" fmla="val 31223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Text Box 10"/>
            <p:cNvSpPr txBox="1">
              <a:spLocks noChangeArrowheads="1"/>
            </p:cNvSpPr>
            <p:nvPr/>
          </p:nvSpPr>
          <p:spPr bwMode="auto">
            <a:xfrm rot="5400000">
              <a:off x="5046346" y="2531745"/>
              <a:ext cx="461009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lIns="0" tIns="0" rIns="0" bIns="0"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el-GR" sz="1400" dirty="0">
                  <a:latin typeface="Calibri" pitchFamily="34" charset="0"/>
                </a:rPr>
                <a:t>λ</a:t>
              </a:r>
              <a:r>
                <a:rPr lang="en-US" sz="1400" baseline="-25000" dirty="0">
                  <a:latin typeface="Calibri" pitchFamily="34" charset="0"/>
                </a:rPr>
                <a:t>3</a:t>
              </a:r>
              <a:endParaRPr lang="en-US" sz="1400" baseline="-25000" dirty="0">
                <a:latin typeface="Arial" pitchFamily="34" charset="0"/>
              </a:endParaRPr>
            </a:p>
          </p:txBody>
        </p:sp>
      </p:grp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2900" y="2141538"/>
            <a:ext cx="18097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7" name="Group 129"/>
          <p:cNvGrpSpPr>
            <a:grpSpLocks/>
          </p:cNvGrpSpPr>
          <p:nvPr/>
        </p:nvGrpSpPr>
        <p:grpSpPr bwMode="auto">
          <a:xfrm>
            <a:off x="5791200" y="1684338"/>
            <a:ext cx="3219450" cy="2468562"/>
            <a:chOff x="5867400" y="1143000"/>
            <a:chExt cx="3220212" cy="2468107"/>
          </a:xfrm>
        </p:grpSpPr>
        <p:sp>
          <p:nvSpPr>
            <p:cNvPr id="53" name="Rectangle 52"/>
            <p:cNvSpPr/>
            <p:nvPr/>
          </p:nvSpPr>
          <p:spPr>
            <a:xfrm>
              <a:off x="6581944" y="2019138"/>
              <a:ext cx="1867342" cy="876138"/>
            </a:xfrm>
            <a:prstGeom prst="rect">
              <a:avLst/>
            </a:prstGeom>
            <a:noFill/>
            <a:ln w="444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848707" y="1866767"/>
              <a:ext cx="266763" cy="152372"/>
            </a:xfrm>
            <a:prstGeom prst="rect">
              <a:avLst/>
            </a:prstGeom>
            <a:noFill/>
            <a:ln w="444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 rot="16200000">
              <a:off x="6372401" y="2380990"/>
              <a:ext cx="266651" cy="152436"/>
            </a:xfrm>
            <a:prstGeom prst="rect">
              <a:avLst/>
            </a:prstGeom>
            <a:noFill/>
            <a:ln w="444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870937" y="1981046"/>
              <a:ext cx="219127" cy="152372"/>
            </a:xfrm>
            <a:prstGeom prst="rect">
              <a:avLst/>
            </a:prstGeom>
            <a:solidFill>
              <a:schemeClr val="bg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543835" y="2346103"/>
              <a:ext cx="114327" cy="228558"/>
            </a:xfrm>
            <a:prstGeom prst="rect">
              <a:avLst/>
            </a:prstGeom>
            <a:solidFill>
              <a:schemeClr val="bg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934452" y="1888987"/>
              <a:ext cx="90509" cy="63488"/>
            </a:xfrm>
            <a:prstGeom prst="rect">
              <a:avLst/>
            </a:prstGeom>
            <a:solidFill>
              <a:srgbClr val="92D050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456502" y="2409592"/>
              <a:ext cx="65102" cy="92058"/>
            </a:xfrm>
            <a:prstGeom prst="rect">
              <a:avLst/>
            </a:prstGeom>
            <a:solidFill>
              <a:srgbClr val="FF0000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3805" name="Group 62"/>
            <p:cNvGrpSpPr>
              <a:grpSpLocks/>
            </p:cNvGrpSpPr>
            <p:nvPr/>
          </p:nvGrpSpPr>
          <p:grpSpPr bwMode="auto">
            <a:xfrm flipV="1">
              <a:off x="7877556" y="2781300"/>
              <a:ext cx="266700" cy="266700"/>
              <a:chOff x="7162800" y="2133600"/>
              <a:chExt cx="266700" cy="2667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7162895" y="2133951"/>
                <a:ext cx="266763" cy="152372"/>
              </a:xfrm>
              <a:prstGeom prst="rect">
                <a:avLst/>
              </a:prstGeom>
              <a:noFill/>
              <a:ln w="444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7183538" y="2248230"/>
                <a:ext cx="220714" cy="152372"/>
              </a:xfrm>
              <a:prstGeom prst="rect">
                <a:avLst/>
              </a:prstGeom>
              <a:solidFill>
                <a:schemeClr val="bg1"/>
              </a:solidFill>
              <a:ln w="444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7248640" y="2154585"/>
                <a:ext cx="90509" cy="65075"/>
              </a:xfrm>
              <a:prstGeom prst="rect">
                <a:avLst/>
              </a:prstGeom>
              <a:solidFill>
                <a:srgbClr val="00B0F0"/>
              </a:solidFill>
              <a:ln w="444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65" name="Straight Connector 64"/>
            <p:cNvCxnSpPr/>
            <p:nvPr/>
          </p:nvCxnSpPr>
          <p:spPr>
            <a:xfrm>
              <a:off x="6810598" y="2285789"/>
              <a:ext cx="342981" cy="304744"/>
            </a:xfrm>
            <a:prstGeom prst="line">
              <a:avLst/>
            </a:prstGeom>
            <a:ln w="508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7877651" y="2285789"/>
              <a:ext cx="342981" cy="304744"/>
            </a:xfrm>
            <a:prstGeom prst="line">
              <a:avLst/>
            </a:prstGeom>
            <a:ln w="508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Chord 73"/>
            <p:cNvSpPr/>
            <p:nvPr/>
          </p:nvSpPr>
          <p:spPr>
            <a:xfrm rot="21202015">
              <a:off x="8347662" y="2336580"/>
              <a:ext cx="220715" cy="242842"/>
            </a:xfrm>
            <a:prstGeom prst="chord">
              <a:avLst>
                <a:gd name="adj1" fmla="val 6172893"/>
                <a:gd name="adj2" fmla="val 16200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6505726" y="2436574"/>
              <a:ext cx="1829233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10800000">
              <a:off x="8018972" y="2514347"/>
              <a:ext cx="320751" cy="1587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5400000">
              <a:off x="7828504" y="2696875"/>
              <a:ext cx="366644" cy="1588"/>
            </a:xfrm>
            <a:prstGeom prst="straightConnector1">
              <a:avLst/>
            </a:prstGeom>
            <a:ln w="127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10800000">
              <a:off x="6963034" y="2361975"/>
              <a:ext cx="1398919" cy="1587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5400000" flipH="1" flipV="1">
              <a:off x="6786063" y="2140560"/>
              <a:ext cx="365058" cy="1587"/>
            </a:xfrm>
            <a:prstGeom prst="straightConnector1">
              <a:avLst/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7420342" y="2438161"/>
              <a:ext cx="92097" cy="158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5400000">
              <a:off x="6811440" y="1751693"/>
              <a:ext cx="22855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6887659" y="1751693"/>
              <a:ext cx="22855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rot="5400000">
              <a:off x="6849550" y="1751693"/>
              <a:ext cx="22855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rot="5400000">
              <a:off x="7840384" y="3161134"/>
              <a:ext cx="22855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rot="5400000">
              <a:off x="7916602" y="3161134"/>
              <a:ext cx="22855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5400000">
              <a:off x="7878493" y="3161134"/>
              <a:ext cx="22855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10800000">
              <a:off x="6172272" y="2438161"/>
              <a:ext cx="228654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0800000">
              <a:off x="6172272" y="2514347"/>
              <a:ext cx="228654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10800000">
              <a:off x="6172272" y="2476254"/>
              <a:ext cx="228654" cy="1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10800000">
              <a:off x="8439759" y="2474667"/>
              <a:ext cx="647853" cy="1588"/>
            </a:xfrm>
            <a:prstGeom prst="line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Oval 112"/>
            <p:cNvSpPr/>
            <p:nvPr/>
          </p:nvSpPr>
          <p:spPr>
            <a:xfrm>
              <a:off x="8687467" y="2209603"/>
              <a:ext cx="114327" cy="266651"/>
            </a:xfrm>
            <a:prstGeom prst="ellipse">
              <a:avLst/>
            </a:prstGeom>
            <a:noFill/>
            <a:ln w="1905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26" name="Text Box 10"/>
            <p:cNvSpPr txBox="1">
              <a:spLocks noChangeArrowheads="1"/>
            </p:cNvSpPr>
            <p:nvPr/>
          </p:nvSpPr>
          <p:spPr bwMode="auto">
            <a:xfrm>
              <a:off x="6477000" y="1303793"/>
              <a:ext cx="1005162" cy="37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1440 nm Rx</a:t>
              </a:r>
              <a:endParaRPr lang="en-US" sz="1400"/>
            </a:p>
          </p:txBody>
        </p:sp>
        <p:sp>
          <p:nvSpPr>
            <p:cNvPr id="33827" name="Text Box 10"/>
            <p:cNvSpPr txBox="1">
              <a:spLocks noChangeArrowheads="1"/>
            </p:cNvSpPr>
            <p:nvPr/>
          </p:nvSpPr>
          <p:spPr bwMode="auto">
            <a:xfrm>
              <a:off x="7543800" y="3238500"/>
              <a:ext cx="1005162" cy="37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1550 nm Rx</a:t>
              </a:r>
              <a:endParaRPr lang="en-US" sz="1400"/>
            </a:p>
          </p:txBody>
        </p:sp>
        <p:sp>
          <p:nvSpPr>
            <p:cNvPr id="33828" name="Text Box 10"/>
            <p:cNvSpPr txBox="1">
              <a:spLocks noChangeArrowheads="1"/>
            </p:cNvSpPr>
            <p:nvPr/>
          </p:nvSpPr>
          <p:spPr bwMode="auto">
            <a:xfrm>
              <a:off x="5867400" y="1981200"/>
              <a:ext cx="762000" cy="37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1310 nm Tx</a:t>
              </a:r>
              <a:endParaRPr lang="en-US" sz="1400"/>
            </a:p>
          </p:txBody>
        </p:sp>
        <p:cxnSp>
          <p:nvCxnSpPr>
            <p:cNvPr id="117" name="Straight Arrow Connector 116"/>
            <p:cNvCxnSpPr/>
            <p:nvPr/>
          </p:nvCxnSpPr>
          <p:spPr>
            <a:xfrm rot="5400000" flipH="1" flipV="1">
              <a:off x="6991792" y="1504715"/>
              <a:ext cx="838046" cy="8002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rot="16200000" flipV="1">
              <a:off x="7504677" y="1792120"/>
              <a:ext cx="839632" cy="2270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31" name="Text Box 10"/>
            <p:cNvSpPr txBox="1">
              <a:spLocks noChangeArrowheads="1"/>
            </p:cNvSpPr>
            <p:nvPr/>
          </p:nvSpPr>
          <p:spPr bwMode="auto">
            <a:xfrm>
              <a:off x="7391400" y="1143000"/>
              <a:ext cx="1295400" cy="37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Dichroic mirrors</a:t>
              </a:r>
              <a:endParaRPr lang="en-US" sz="1400"/>
            </a:p>
          </p:txBody>
        </p:sp>
        <p:sp>
          <p:nvSpPr>
            <p:cNvPr id="33832" name="Text Box 10"/>
            <p:cNvSpPr txBox="1">
              <a:spLocks noChangeArrowheads="1"/>
            </p:cNvSpPr>
            <p:nvPr/>
          </p:nvSpPr>
          <p:spPr bwMode="auto">
            <a:xfrm>
              <a:off x="7962900" y="1562100"/>
              <a:ext cx="723900" cy="37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lens</a:t>
              </a:r>
              <a:endParaRPr lang="en-US" sz="1400"/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 rot="16200000" flipV="1">
              <a:off x="8096866" y="2038169"/>
              <a:ext cx="419023" cy="7621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34" name="Text Box 10"/>
            <p:cNvSpPr txBox="1">
              <a:spLocks noChangeArrowheads="1"/>
            </p:cNvSpPr>
            <p:nvPr/>
          </p:nvSpPr>
          <p:spPr bwMode="auto">
            <a:xfrm>
              <a:off x="8458200" y="2400300"/>
              <a:ext cx="609600" cy="372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fiber</a:t>
              </a:r>
              <a:endParaRPr lang="en-US" sz="1400"/>
            </a:p>
          </p:txBody>
        </p:sp>
      </p:grpSp>
    </p:spTree>
  </p:cSld>
  <p:clrMapOvr>
    <a:masterClrMapping/>
  </p:clrMapOvr>
  <p:transition advTm="25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Arrayed Waveguide Grating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52900" cy="452596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AWGs are compact WDM DEMUX/MUX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They are the dominant candidate in WDM PONs because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They can DEMUX a large number of </a:t>
            </a:r>
            <a:r>
              <a:rPr lang="el-GR" dirty="0" smtClean="0"/>
              <a:t>λ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They achieve relatively low cross-talk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err="1" smtClean="0"/>
              <a:t>Athermal</a:t>
            </a:r>
            <a:r>
              <a:rPr lang="en-US" dirty="0" smtClean="0"/>
              <a:t> versions of the device exist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Cyclic property of AWGs can be used in X-switch architectures</a:t>
            </a:r>
          </a:p>
          <a:p>
            <a:pPr eaLnBrk="1" fontAlgn="auto" hangingPunct="1"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dirty="0" smtClean="0"/>
              <a:t>They can be used in efficient PON protection schemes</a:t>
            </a:r>
            <a:endParaRPr lang="en-US" dirty="0"/>
          </a:p>
        </p:txBody>
      </p:sp>
      <p:grpSp>
        <p:nvGrpSpPr>
          <p:cNvPr id="34819" name="Group 44"/>
          <p:cNvGrpSpPr>
            <a:grpSpLocks/>
          </p:cNvGrpSpPr>
          <p:nvPr/>
        </p:nvGrpSpPr>
        <p:grpSpPr bwMode="auto">
          <a:xfrm>
            <a:off x="4686300" y="1257300"/>
            <a:ext cx="4165600" cy="1476375"/>
            <a:chOff x="4619819" y="1778024"/>
            <a:chExt cx="4165822" cy="1476169"/>
          </a:xfrm>
        </p:grpSpPr>
        <p:sp>
          <p:nvSpPr>
            <p:cNvPr id="4" name="Arc 3"/>
            <p:cNvSpPr/>
            <p:nvPr/>
          </p:nvSpPr>
          <p:spPr>
            <a:xfrm rot="20814562">
              <a:off x="5680326" y="2217701"/>
              <a:ext cx="762041" cy="799988"/>
            </a:xfrm>
            <a:prstGeom prst="arc">
              <a:avLst>
                <a:gd name="adj1" fmla="val 18441386"/>
                <a:gd name="adj2" fmla="val 4104374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Arc 28"/>
            <p:cNvSpPr/>
            <p:nvPr/>
          </p:nvSpPr>
          <p:spPr>
            <a:xfrm rot="267860" flipH="1">
              <a:off x="5853373" y="2193891"/>
              <a:ext cx="787442" cy="799988"/>
            </a:xfrm>
            <a:prstGeom prst="arc">
              <a:avLst>
                <a:gd name="adj1" fmla="val 18441386"/>
                <a:gd name="adj2" fmla="val 3795337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1" name="Curved Connector 30"/>
            <p:cNvCxnSpPr/>
            <p:nvPr/>
          </p:nvCxnSpPr>
          <p:spPr>
            <a:xfrm rot="19638624">
              <a:off x="5373922" y="2354207"/>
              <a:ext cx="408009" cy="380947"/>
            </a:xfrm>
            <a:prstGeom prst="curvedConnector3">
              <a:avLst>
                <a:gd name="adj1" fmla="val 655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Arc 38"/>
            <p:cNvSpPr/>
            <p:nvPr/>
          </p:nvSpPr>
          <p:spPr>
            <a:xfrm rot="21471641">
              <a:off x="5831147" y="2555790"/>
              <a:ext cx="100017" cy="79364"/>
            </a:xfrm>
            <a:prstGeom prst="arc">
              <a:avLst>
                <a:gd name="adj1" fmla="val 18762174"/>
                <a:gd name="adj2" fmla="val 2922995"/>
              </a:avLst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rot="21332200">
              <a:off x="5945453" y="2536743"/>
              <a:ext cx="100017" cy="115872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Arc 40"/>
            <p:cNvSpPr/>
            <p:nvPr/>
          </p:nvSpPr>
          <p:spPr>
            <a:xfrm rot="11926">
              <a:off x="6021657" y="2468491"/>
              <a:ext cx="169871" cy="225394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Arc 41"/>
            <p:cNvSpPr/>
            <p:nvPr/>
          </p:nvSpPr>
          <p:spPr>
            <a:xfrm rot="20958890">
              <a:off x="6032769" y="2385952"/>
              <a:ext cx="314342" cy="392057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6" name="Curved Connector 45"/>
            <p:cNvCxnSpPr/>
            <p:nvPr/>
          </p:nvCxnSpPr>
          <p:spPr>
            <a:xfrm rot="19638624">
              <a:off x="6518570" y="2381190"/>
              <a:ext cx="747753" cy="495231"/>
            </a:xfrm>
            <a:prstGeom prst="curvedConnector3">
              <a:avLst>
                <a:gd name="adj1" fmla="val 5127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urved Connector 53"/>
            <p:cNvCxnSpPr/>
            <p:nvPr/>
          </p:nvCxnSpPr>
          <p:spPr>
            <a:xfrm rot="19638624">
              <a:off x="6496344" y="2300239"/>
              <a:ext cx="762041" cy="495231"/>
            </a:xfrm>
            <a:prstGeom prst="curvedConnector3">
              <a:avLst>
                <a:gd name="adj1" fmla="val 5208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urved Connector 54"/>
            <p:cNvCxnSpPr/>
            <p:nvPr/>
          </p:nvCxnSpPr>
          <p:spPr>
            <a:xfrm rot="19638624">
              <a:off x="6524921" y="2466903"/>
              <a:ext cx="762041" cy="533326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urved Connector 56"/>
            <p:cNvCxnSpPr/>
            <p:nvPr/>
          </p:nvCxnSpPr>
          <p:spPr>
            <a:xfrm rot="19638624">
              <a:off x="6483643" y="2205002"/>
              <a:ext cx="800143" cy="495231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urved Connector 58"/>
            <p:cNvCxnSpPr/>
            <p:nvPr/>
          </p:nvCxnSpPr>
          <p:spPr>
            <a:xfrm rot="19638624">
              <a:off x="6483643" y="2554204"/>
              <a:ext cx="862059" cy="571420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urved Connector 60"/>
            <p:cNvCxnSpPr/>
            <p:nvPr/>
          </p:nvCxnSpPr>
          <p:spPr>
            <a:xfrm rot="19638624">
              <a:off x="6426490" y="2085956"/>
              <a:ext cx="876347" cy="533326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Arc 62"/>
            <p:cNvSpPr/>
            <p:nvPr/>
          </p:nvSpPr>
          <p:spPr>
            <a:xfrm rot="21310638" flipH="1">
              <a:off x="7340939" y="2146273"/>
              <a:ext cx="785855" cy="799988"/>
            </a:xfrm>
            <a:prstGeom prst="arc">
              <a:avLst>
                <a:gd name="adj1" fmla="val 18441386"/>
                <a:gd name="adj2" fmla="val 3795337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Arc 81"/>
            <p:cNvSpPr/>
            <p:nvPr/>
          </p:nvSpPr>
          <p:spPr>
            <a:xfrm rot="11538782">
              <a:off x="7864842" y="2528807"/>
              <a:ext cx="101605" cy="77776"/>
            </a:xfrm>
            <a:prstGeom prst="arc">
              <a:avLst>
                <a:gd name="adj1" fmla="val 18762174"/>
                <a:gd name="adj2" fmla="val 2922995"/>
              </a:avLst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3" name="Arc 82"/>
            <p:cNvSpPr/>
            <p:nvPr/>
          </p:nvSpPr>
          <p:spPr>
            <a:xfrm rot="10915706">
              <a:off x="7745774" y="2511347"/>
              <a:ext cx="100017" cy="115872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Arc 83"/>
            <p:cNvSpPr/>
            <p:nvPr/>
          </p:nvSpPr>
          <p:spPr>
            <a:xfrm rot="10591391">
              <a:off x="7604478" y="2466903"/>
              <a:ext cx="171459" cy="223807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Arc 84"/>
            <p:cNvSpPr/>
            <p:nvPr/>
          </p:nvSpPr>
          <p:spPr>
            <a:xfrm rot="10217631">
              <a:off x="7456833" y="2384364"/>
              <a:ext cx="312754" cy="392058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Arc 85"/>
            <p:cNvSpPr/>
            <p:nvPr/>
          </p:nvSpPr>
          <p:spPr>
            <a:xfrm rot="20814562">
              <a:off x="7239334" y="2181193"/>
              <a:ext cx="760454" cy="799988"/>
            </a:xfrm>
            <a:prstGeom prst="arc">
              <a:avLst>
                <a:gd name="adj1" fmla="val 18441386"/>
                <a:gd name="adj2" fmla="val 4104374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8" name="Straight Connector 87"/>
            <p:cNvCxnSpPr/>
            <p:nvPr/>
          </p:nvCxnSpPr>
          <p:spPr>
            <a:xfrm rot="19638624">
              <a:off x="8028364" y="2409761"/>
              <a:ext cx="381020" cy="228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Arc 88"/>
            <p:cNvSpPr/>
            <p:nvPr/>
          </p:nvSpPr>
          <p:spPr>
            <a:xfrm rot="8161604">
              <a:off x="7426669" y="2322461"/>
              <a:ext cx="314342" cy="392057"/>
            </a:xfrm>
            <a:prstGeom prst="arc">
              <a:avLst>
                <a:gd name="adj1" fmla="val 17836782"/>
                <a:gd name="adj2" fmla="val 4851641"/>
              </a:avLst>
            </a:prstGeom>
            <a:ln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0" name="Arc 89"/>
            <p:cNvSpPr/>
            <p:nvPr/>
          </p:nvSpPr>
          <p:spPr>
            <a:xfrm rot="7443018">
              <a:off x="7563218" y="2352597"/>
              <a:ext cx="169838" cy="223849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1" name="Arc 90"/>
            <p:cNvSpPr/>
            <p:nvPr/>
          </p:nvSpPr>
          <p:spPr>
            <a:xfrm rot="7998054">
              <a:off x="7658466" y="2331974"/>
              <a:ext cx="101586" cy="114306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" name="Arc 91"/>
            <p:cNvSpPr/>
            <p:nvPr/>
          </p:nvSpPr>
          <p:spPr>
            <a:xfrm rot="7597588">
              <a:off x="7748957" y="2278010"/>
              <a:ext cx="99999" cy="77792"/>
            </a:xfrm>
            <a:prstGeom prst="arc">
              <a:avLst>
                <a:gd name="adj1" fmla="val 18762174"/>
                <a:gd name="adj2" fmla="val 2922995"/>
              </a:avLst>
            </a:prstGeom>
            <a:ln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93" name="Straight Connector 92"/>
            <p:cNvCxnSpPr/>
            <p:nvPr/>
          </p:nvCxnSpPr>
          <p:spPr>
            <a:xfrm rot="19638624">
              <a:off x="7831503" y="2139923"/>
              <a:ext cx="41912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14238624" flipH="1">
              <a:off x="7988707" y="2741481"/>
              <a:ext cx="342852" cy="2286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Arc 95"/>
            <p:cNvSpPr/>
            <p:nvPr/>
          </p:nvSpPr>
          <p:spPr>
            <a:xfrm rot="10719010">
              <a:off x="7466359" y="2460554"/>
              <a:ext cx="314342" cy="392058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Arc 96"/>
            <p:cNvSpPr/>
            <p:nvPr/>
          </p:nvSpPr>
          <p:spPr>
            <a:xfrm rot="11077592">
              <a:off x="7598128" y="2587536"/>
              <a:ext cx="171459" cy="223807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Arc 97"/>
            <p:cNvSpPr/>
            <p:nvPr/>
          </p:nvSpPr>
          <p:spPr>
            <a:xfrm rot="11417127">
              <a:off x="7710847" y="2670075"/>
              <a:ext cx="100017" cy="115872"/>
            </a:xfrm>
            <a:prstGeom prst="arc">
              <a:avLst>
                <a:gd name="adj1" fmla="val 17276877"/>
                <a:gd name="adj2" fmla="val 4851641"/>
              </a:avLst>
            </a:prstGeom>
            <a:ln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Arc 98"/>
            <p:cNvSpPr/>
            <p:nvPr/>
          </p:nvSpPr>
          <p:spPr>
            <a:xfrm rot="11538782">
              <a:off x="7850554" y="2719281"/>
              <a:ext cx="101605" cy="77776"/>
            </a:xfrm>
            <a:prstGeom prst="arc">
              <a:avLst>
                <a:gd name="adj1" fmla="val 18762174"/>
                <a:gd name="adj2" fmla="val 2922995"/>
              </a:avLst>
            </a:prstGeom>
            <a:ln>
              <a:solidFill>
                <a:srgbClr val="00B0F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953" name="Text Box 10"/>
            <p:cNvSpPr txBox="1">
              <a:spLocks noChangeArrowheads="1"/>
            </p:cNvSpPr>
            <p:nvPr/>
          </p:nvSpPr>
          <p:spPr bwMode="auto">
            <a:xfrm>
              <a:off x="4619819" y="2095500"/>
              <a:ext cx="914400" cy="476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l-GR" sz="1400">
                  <a:latin typeface="Calibri" pitchFamily="34" charset="0"/>
                </a:rPr>
                <a:t>λ</a:t>
              </a:r>
              <a:r>
                <a:rPr lang="en-US" sz="1400" baseline="-25000">
                  <a:latin typeface="Calibri" pitchFamily="34" charset="0"/>
                </a:rPr>
                <a:t>1</a:t>
              </a:r>
              <a:r>
                <a:rPr lang="en-US" sz="1400">
                  <a:latin typeface="Calibri" pitchFamily="34" charset="0"/>
                </a:rPr>
                <a:t>, </a:t>
              </a:r>
              <a:r>
                <a:rPr lang="el-GR" sz="1400">
                  <a:latin typeface="Calibri" pitchFamily="34" charset="0"/>
                </a:rPr>
                <a:t>λ</a:t>
              </a:r>
              <a:r>
                <a:rPr lang="en-US" sz="1400" baseline="-25000">
                  <a:latin typeface="Calibri" pitchFamily="34" charset="0"/>
                </a:rPr>
                <a:t>2</a:t>
              </a:r>
              <a:r>
                <a:rPr lang="en-US" sz="1400">
                  <a:latin typeface="Calibri" pitchFamily="34" charset="0"/>
                </a:rPr>
                <a:t>, </a:t>
              </a:r>
              <a:r>
                <a:rPr lang="el-GR" sz="1400">
                  <a:latin typeface="Calibri" pitchFamily="34" charset="0"/>
                </a:rPr>
                <a:t>λ</a:t>
              </a:r>
              <a:r>
                <a:rPr lang="en-US" sz="1400" baseline="-25000">
                  <a:latin typeface="Calibri" pitchFamily="34" charset="0"/>
                </a:rPr>
                <a:t>3</a:t>
              </a:r>
              <a:endParaRPr lang="en-US" sz="1400" baseline="-25000"/>
            </a:p>
          </p:txBody>
        </p:sp>
        <p:sp>
          <p:nvSpPr>
            <p:cNvPr id="34954" name="Text Box 10"/>
            <p:cNvSpPr txBox="1">
              <a:spLocks noChangeArrowheads="1"/>
            </p:cNvSpPr>
            <p:nvPr/>
          </p:nvSpPr>
          <p:spPr bwMode="auto">
            <a:xfrm rot="-1961376">
              <a:off x="8074822" y="1778024"/>
              <a:ext cx="4572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l-GR" sz="1400">
                  <a:latin typeface="Calibri" pitchFamily="34" charset="0"/>
                </a:rPr>
                <a:t>λ</a:t>
              </a:r>
              <a:r>
                <a:rPr lang="en-US" sz="1400" baseline="-25000">
                  <a:latin typeface="Calibri" pitchFamily="34" charset="0"/>
                </a:rPr>
                <a:t>1</a:t>
              </a:r>
              <a:endParaRPr lang="en-US" sz="1400" baseline="-25000"/>
            </a:p>
          </p:txBody>
        </p:sp>
        <p:sp>
          <p:nvSpPr>
            <p:cNvPr id="34955" name="Text Box 10"/>
            <p:cNvSpPr txBox="1">
              <a:spLocks noChangeArrowheads="1"/>
            </p:cNvSpPr>
            <p:nvPr/>
          </p:nvSpPr>
          <p:spPr bwMode="auto">
            <a:xfrm rot="-1961376">
              <a:off x="8328441" y="2384866"/>
              <a:ext cx="4572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l-GR" sz="1400">
                  <a:latin typeface="Calibri" pitchFamily="34" charset="0"/>
                </a:rPr>
                <a:t>λ</a:t>
              </a:r>
              <a:r>
                <a:rPr lang="en-US" sz="1400" baseline="-25000">
                  <a:latin typeface="Calibri" pitchFamily="34" charset="0"/>
                </a:rPr>
                <a:t>2</a:t>
              </a:r>
              <a:endParaRPr lang="en-US" sz="1400" baseline="-25000"/>
            </a:p>
          </p:txBody>
        </p:sp>
        <p:sp>
          <p:nvSpPr>
            <p:cNvPr id="34956" name="Text Box 10"/>
            <p:cNvSpPr txBox="1">
              <a:spLocks noChangeArrowheads="1"/>
            </p:cNvSpPr>
            <p:nvPr/>
          </p:nvSpPr>
          <p:spPr bwMode="auto">
            <a:xfrm rot="-1961376">
              <a:off x="8213561" y="2911293"/>
              <a:ext cx="4572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l-GR" sz="1400">
                  <a:latin typeface="Calibri" pitchFamily="34" charset="0"/>
                </a:rPr>
                <a:t>λ</a:t>
              </a:r>
              <a:r>
                <a:rPr lang="en-US" sz="1400" baseline="-25000">
                  <a:latin typeface="Calibri" pitchFamily="34" charset="0"/>
                </a:rPr>
                <a:t>3</a:t>
              </a:r>
              <a:endParaRPr lang="en-US" sz="1400" baseline="-25000"/>
            </a:p>
          </p:txBody>
        </p:sp>
        <p:sp>
          <p:nvSpPr>
            <p:cNvPr id="107" name="Right Arrow 106"/>
            <p:cNvSpPr/>
            <p:nvPr/>
          </p:nvSpPr>
          <p:spPr>
            <a:xfrm rot="1559128">
              <a:off x="7939459" y="2878008"/>
              <a:ext cx="414359" cy="101586"/>
            </a:xfrm>
            <a:prstGeom prst="righ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9" name="Right Arrow 108"/>
            <p:cNvSpPr/>
            <p:nvPr/>
          </p:nvSpPr>
          <p:spPr>
            <a:xfrm rot="19638624">
              <a:off x="7902944" y="2120876"/>
              <a:ext cx="414360" cy="101586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Right Arrow 109"/>
            <p:cNvSpPr/>
            <p:nvPr/>
          </p:nvSpPr>
          <p:spPr>
            <a:xfrm rot="21591533">
              <a:off x="8031539" y="2552616"/>
              <a:ext cx="414359" cy="101586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 rot="19638624" flipV="1">
              <a:off x="6723369" y="2673249"/>
              <a:ext cx="152408" cy="76189"/>
            </a:xfrm>
            <a:prstGeom prst="straightConnector1">
              <a:avLst/>
            </a:prstGeom>
            <a:ln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61" name="Text Box 10"/>
            <p:cNvSpPr txBox="1">
              <a:spLocks noChangeArrowheads="1"/>
            </p:cNvSpPr>
            <p:nvPr/>
          </p:nvSpPr>
          <p:spPr bwMode="auto">
            <a:xfrm>
              <a:off x="6515111" y="2733671"/>
              <a:ext cx="4572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l-GR" sz="1400" i="1">
                  <a:latin typeface="Calibri" pitchFamily="34" charset="0"/>
                </a:rPr>
                <a:t>∆</a:t>
              </a:r>
              <a:r>
                <a:rPr lang="en-US" sz="1400" i="1">
                  <a:latin typeface="Calibri" pitchFamily="34" charset="0"/>
                </a:rPr>
                <a:t>l</a:t>
              </a:r>
              <a:endParaRPr lang="en-US" sz="1400" i="1" baseline="-25000"/>
            </a:p>
          </p:txBody>
        </p:sp>
        <p:sp>
          <p:nvSpPr>
            <p:cNvPr id="114" name="Right Arrow 113"/>
            <p:cNvSpPr/>
            <p:nvPr/>
          </p:nvSpPr>
          <p:spPr>
            <a:xfrm>
              <a:off x="5391385" y="2292302"/>
              <a:ext cx="414360" cy="101586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4820" name="Text Box 10"/>
          <p:cNvSpPr txBox="1">
            <a:spLocks noChangeArrowheads="1"/>
          </p:cNvSpPr>
          <p:nvPr/>
        </p:nvSpPr>
        <p:spPr bwMode="auto">
          <a:xfrm>
            <a:off x="6477000" y="1295400"/>
            <a:ext cx="914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spcAft>
                <a:spcPts val="1000"/>
              </a:spcAft>
            </a:pPr>
            <a:r>
              <a:rPr lang="en-US" sz="1400">
                <a:latin typeface="Calibri" pitchFamily="34" charset="0"/>
              </a:rPr>
              <a:t>1XN</a:t>
            </a:r>
            <a:endParaRPr lang="en-US" sz="1400" baseline="-25000"/>
          </a:p>
        </p:txBody>
      </p:sp>
      <p:grpSp>
        <p:nvGrpSpPr>
          <p:cNvPr id="34821" name="Group 233"/>
          <p:cNvGrpSpPr>
            <a:grpSpLocks/>
          </p:cNvGrpSpPr>
          <p:nvPr/>
        </p:nvGrpSpPr>
        <p:grpSpPr bwMode="auto">
          <a:xfrm>
            <a:off x="5329238" y="2628900"/>
            <a:ext cx="2982912" cy="1271588"/>
            <a:chOff x="5328731" y="2933700"/>
            <a:chExt cx="2983610" cy="1272110"/>
          </a:xfrm>
        </p:grpSpPr>
        <p:sp>
          <p:nvSpPr>
            <p:cNvPr id="48" name="Arc 47"/>
            <p:cNvSpPr/>
            <p:nvPr/>
          </p:nvSpPr>
          <p:spPr>
            <a:xfrm rot="20814562">
              <a:off x="5582790" y="3297387"/>
              <a:ext cx="762178" cy="800428"/>
            </a:xfrm>
            <a:prstGeom prst="arc">
              <a:avLst>
                <a:gd name="adj1" fmla="val 18441386"/>
                <a:gd name="adj2" fmla="val 4104374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rot="267860" flipH="1">
              <a:off x="5755868" y="3273564"/>
              <a:ext cx="787584" cy="800428"/>
            </a:xfrm>
            <a:prstGeom prst="arc">
              <a:avLst>
                <a:gd name="adj1" fmla="val 18441386"/>
                <a:gd name="adj2" fmla="val 3795337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8" name="Curved Connector 57"/>
            <p:cNvCxnSpPr/>
            <p:nvPr/>
          </p:nvCxnSpPr>
          <p:spPr>
            <a:xfrm rot="19638624">
              <a:off x="6421187" y="3460966"/>
              <a:ext cx="746300" cy="495503"/>
            </a:xfrm>
            <a:prstGeom prst="curvedConnector3">
              <a:avLst>
                <a:gd name="adj1" fmla="val 5127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urved Connector 59"/>
            <p:cNvCxnSpPr/>
            <p:nvPr/>
          </p:nvCxnSpPr>
          <p:spPr>
            <a:xfrm rot="19638624">
              <a:off x="6398956" y="3379971"/>
              <a:ext cx="760590" cy="495503"/>
            </a:xfrm>
            <a:prstGeom prst="curvedConnector3">
              <a:avLst>
                <a:gd name="adj1" fmla="val 52083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urved Connector 61"/>
            <p:cNvCxnSpPr/>
            <p:nvPr/>
          </p:nvCxnSpPr>
          <p:spPr>
            <a:xfrm rot="19638624">
              <a:off x="6425950" y="3546727"/>
              <a:ext cx="762178" cy="533619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urved Connector 63"/>
            <p:cNvCxnSpPr/>
            <p:nvPr/>
          </p:nvCxnSpPr>
          <p:spPr>
            <a:xfrm rot="19638624">
              <a:off x="6386253" y="3284682"/>
              <a:ext cx="800287" cy="495503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urved Connector 64"/>
            <p:cNvCxnSpPr/>
            <p:nvPr/>
          </p:nvCxnSpPr>
          <p:spPr>
            <a:xfrm rot="19638624">
              <a:off x="6386253" y="3634075"/>
              <a:ext cx="862214" cy="571735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/>
            <p:cNvCxnSpPr/>
            <p:nvPr/>
          </p:nvCxnSpPr>
          <p:spPr>
            <a:xfrm rot="19638624">
              <a:off x="6329090" y="3165570"/>
              <a:ext cx="876505" cy="533619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 66"/>
            <p:cNvSpPr/>
            <p:nvPr/>
          </p:nvSpPr>
          <p:spPr>
            <a:xfrm rot="21310638" flipH="1">
              <a:off x="7243704" y="3225920"/>
              <a:ext cx="785996" cy="798841"/>
            </a:xfrm>
            <a:prstGeom prst="arc">
              <a:avLst>
                <a:gd name="adj1" fmla="val 18441386"/>
                <a:gd name="adj2" fmla="val 3795337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Arc 71"/>
            <p:cNvSpPr/>
            <p:nvPr/>
          </p:nvSpPr>
          <p:spPr>
            <a:xfrm rot="20814562">
              <a:off x="7140492" y="3260859"/>
              <a:ext cx="762178" cy="798841"/>
            </a:xfrm>
            <a:prstGeom prst="arc">
              <a:avLst>
                <a:gd name="adj1" fmla="val 18441386"/>
                <a:gd name="adj2" fmla="val 4104374"/>
              </a:avLst>
            </a:prstGeom>
            <a:ln w="158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3" name="Straight Connector 72"/>
            <p:cNvCxnSpPr/>
            <p:nvPr/>
          </p:nvCxnSpPr>
          <p:spPr>
            <a:xfrm rot="19638624">
              <a:off x="7931252" y="3489553"/>
              <a:ext cx="381089" cy="2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9638624">
              <a:off x="7734356" y="3219567"/>
              <a:ext cx="419198" cy="15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7850271" y="3896120"/>
              <a:ext cx="419198" cy="257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rot="19638624" flipV="1">
              <a:off x="6626021" y="3751599"/>
              <a:ext cx="152436" cy="76231"/>
            </a:xfrm>
            <a:prstGeom prst="straightConnector1">
              <a:avLst/>
            </a:prstGeom>
            <a:ln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14" name="Text Box 10"/>
            <p:cNvSpPr txBox="1">
              <a:spLocks noChangeArrowheads="1"/>
            </p:cNvSpPr>
            <p:nvPr/>
          </p:nvSpPr>
          <p:spPr bwMode="auto">
            <a:xfrm>
              <a:off x="6417543" y="3813147"/>
              <a:ext cx="4572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l-GR" sz="1400" i="1">
                  <a:latin typeface="Calibri" pitchFamily="34" charset="0"/>
                </a:rPr>
                <a:t>∆</a:t>
              </a:r>
              <a:r>
                <a:rPr lang="en-US" sz="1400" i="1">
                  <a:latin typeface="Calibri" pitchFamily="34" charset="0"/>
                </a:rPr>
                <a:t>l</a:t>
              </a:r>
              <a:endParaRPr lang="en-US" sz="1400" i="1" baseline="-25000"/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7888380" y="3734128"/>
              <a:ext cx="419198" cy="1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7850271" y="3352972"/>
              <a:ext cx="381089" cy="1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rot="19638624">
              <a:off x="5454172" y="4037466"/>
              <a:ext cx="419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5373191" y="3352972"/>
              <a:ext cx="419198" cy="1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5411300" y="3810360"/>
              <a:ext cx="381089" cy="1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5335082" y="3505435"/>
              <a:ext cx="419198" cy="1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rot="19638624">
              <a:off x="5328731" y="3627723"/>
              <a:ext cx="381089" cy="2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22" name="Text Box 10"/>
            <p:cNvSpPr txBox="1">
              <a:spLocks noChangeArrowheads="1"/>
            </p:cNvSpPr>
            <p:nvPr/>
          </p:nvSpPr>
          <p:spPr bwMode="auto">
            <a:xfrm>
              <a:off x="6402073" y="2933700"/>
              <a:ext cx="914400" cy="476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NXN</a:t>
              </a:r>
              <a:endParaRPr lang="en-US" sz="1400" baseline="-25000"/>
            </a:p>
          </p:txBody>
        </p:sp>
      </p:grpSp>
      <p:grpSp>
        <p:nvGrpSpPr>
          <p:cNvPr id="34822" name="Group 234"/>
          <p:cNvGrpSpPr>
            <a:grpSpLocks/>
          </p:cNvGrpSpPr>
          <p:nvPr/>
        </p:nvGrpSpPr>
        <p:grpSpPr bwMode="auto">
          <a:xfrm>
            <a:off x="4610100" y="4076700"/>
            <a:ext cx="4305300" cy="2667000"/>
            <a:chOff x="4724400" y="4038600"/>
            <a:chExt cx="4305300" cy="2667000"/>
          </a:xfrm>
        </p:grpSpPr>
        <p:grpSp>
          <p:nvGrpSpPr>
            <p:cNvPr id="34823" name="Group 224"/>
            <p:cNvGrpSpPr>
              <a:grpSpLocks/>
            </p:cNvGrpSpPr>
            <p:nvPr/>
          </p:nvGrpSpPr>
          <p:grpSpPr bwMode="auto">
            <a:xfrm>
              <a:off x="4724400" y="4495800"/>
              <a:ext cx="4267200" cy="2209800"/>
              <a:chOff x="4762500" y="4610100"/>
              <a:chExt cx="4267200" cy="2209800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6019800" y="5105400"/>
                <a:ext cx="1638300" cy="1524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45" name="Straight Connector 144"/>
              <p:cNvCxnSpPr/>
              <p:nvPr/>
            </p:nvCxnSpPr>
            <p:spPr>
              <a:xfrm rot="10800000">
                <a:off x="4838700" y="5219700"/>
                <a:ext cx="11811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10800000">
                <a:off x="4838700" y="55229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10800000">
                <a:off x="4838700" y="58277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10800000">
                <a:off x="4838700" y="61706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10800000">
                <a:off x="4838700" y="64754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rot="10800000">
                <a:off x="7658100" y="5257800"/>
                <a:ext cx="11811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rot="10800000">
                <a:off x="7658100" y="55610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rot="10800000">
                <a:off x="7658100" y="58658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rot="10800000">
                <a:off x="7658100" y="62087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rot="10800000">
                <a:off x="7658100" y="6513513"/>
                <a:ext cx="1181100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Text Box 10"/>
              <p:cNvSpPr txBox="1">
                <a:spLocks noChangeArrowheads="1"/>
              </p:cNvSpPr>
              <p:nvPr/>
            </p:nvSpPr>
            <p:spPr bwMode="auto">
              <a:xfrm>
                <a:off x="4762500" y="4857750"/>
                <a:ext cx="914400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r>
                  <a:rPr lang="en-US" sz="14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 </a:t>
                </a: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56" name="Right Arrow 155"/>
              <p:cNvSpPr/>
              <p:nvPr/>
            </p:nvSpPr>
            <p:spPr>
              <a:xfrm>
                <a:off x="5638800" y="511810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7" name="Text Box 10"/>
              <p:cNvSpPr txBox="1">
                <a:spLocks noChangeArrowheads="1"/>
              </p:cNvSpPr>
              <p:nvPr/>
            </p:nvSpPr>
            <p:spPr bwMode="auto">
              <a:xfrm>
                <a:off x="4762500" y="5143500"/>
                <a:ext cx="914400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r>
                  <a:rPr lang="en-US" sz="14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 </a:t>
                </a: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58" name="Right Arrow 157"/>
              <p:cNvSpPr/>
              <p:nvPr/>
            </p:nvSpPr>
            <p:spPr>
              <a:xfrm>
                <a:off x="5638800" y="544195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9" name="Text Box 10"/>
              <p:cNvSpPr txBox="1">
                <a:spLocks noChangeArrowheads="1"/>
              </p:cNvSpPr>
              <p:nvPr/>
            </p:nvSpPr>
            <p:spPr bwMode="auto">
              <a:xfrm>
                <a:off x="4762500" y="5448300"/>
                <a:ext cx="914400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r>
                  <a:rPr lang="en-US" sz="14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 </a:t>
                </a: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60" name="Right Arrow 159"/>
              <p:cNvSpPr/>
              <p:nvPr/>
            </p:nvSpPr>
            <p:spPr>
              <a:xfrm>
                <a:off x="5643563" y="5746750"/>
                <a:ext cx="223837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1" name="Text Box 10"/>
              <p:cNvSpPr txBox="1">
                <a:spLocks noChangeArrowheads="1"/>
              </p:cNvSpPr>
              <p:nvPr/>
            </p:nvSpPr>
            <p:spPr bwMode="auto">
              <a:xfrm>
                <a:off x="4762500" y="5829300"/>
                <a:ext cx="914400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r>
                  <a:rPr lang="en-US" sz="14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 </a:t>
                </a: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62" name="Right Arrow 161"/>
              <p:cNvSpPr/>
              <p:nvPr/>
            </p:nvSpPr>
            <p:spPr>
              <a:xfrm>
                <a:off x="5638800" y="610870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3" name="Text Box 10"/>
              <p:cNvSpPr txBox="1">
                <a:spLocks noChangeArrowheads="1"/>
              </p:cNvSpPr>
              <p:nvPr/>
            </p:nvSpPr>
            <p:spPr bwMode="auto">
              <a:xfrm>
                <a:off x="4762500" y="6134100"/>
                <a:ext cx="914400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r>
                  <a:rPr lang="en-US" sz="14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 </a:t>
                </a: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  <a:r>
                  <a:rPr lang="en-US" sz="1400" baseline="-25000" dirty="0">
                    <a:latin typeface="Calibri" pitchFamily="34" charset="0"/>
                  </a:rPr>
                  <a:t> </a:t>
                </a: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64" name="Right Arrow 163"/>
              <p:cNvSpPr/>
              <p:nvPr/>
            </p:nvSpPr>
            <p:spPr>
              <a:xfrm>
                <a:off x="5638800" y="639445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5" name="Straight Connector 164"/>
              <p:cNvCxnSpPr/>
              <p:nvPr/>
            </p:nvCxnSpPr>
            <p:spPr>
              <a:xfrm rot="10800000">
                <a:off x="6019800" y="5829300"/>
                <a:ext cx="1638300" cy="6858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rot="10800000">
                <a:off x="6019800" y="5829300"/>
                <a:ext cx="1638300" cy="38100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>
                <a:stCxn id="143" idx="3"/>
              </p:cNvCxnSpPr>
              <p:nvPr/>
            </p:nvCxnSpPr>
            <p:spPr>
              <a:xfrm flipH="1" flipV="1">
                <a:off x="6019800" y="5829300"/>
                <a:ext cx="1638300" cy="3810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rot="10800000" flipV="1">
                <a:off x="6019800" y="5562600"/>
                <a:ext cx="1638300" cy="266700"/>
              </a:xfrm>
              <a:prstGeom prst="line">
                <a:avLst/>
              </a:prstGeom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rot="10800000" flipV="1">
                <a:off x="6019800" y="5257800"/>
                <a:ext cx="1638300" cy="571500"/>
              </a:xfrm>
              <a:prstGeom prst="line">
                <a:avLst/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10800000">
                <a:off x="6019800" y="5524500"/>
                <a:ext cx="1638300" cy="6858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rot="10800000">
                <a:off x="6019800" y="5524500"/>
                <a:ext cx="1638300" cy="38100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H="1" flipV="1">
                <a:off x="6019800" y="5524500"/>
                <a:ext cx="1638300" cy="3810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rot="10800000" flipV="1">
                <a:off x="6019800" y="5257800"/>
                <a:ext cx="1638300" cy="266700"/>
              </a:xfrm>
              <a:prstGeom prst="line">
                <a:avLst/>
              </a:prstGeom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rot="10800000">
                <a:off x="6019800" y="5524500"/>
                <a:ext cx="1638300" cy="990600"/>
              </a:xfrm>
              <a:prstGeom prst="line">
                <a:avLst/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rot="10800000">
                <a:off x="6019800" y="5219700"/>
                <a:ext cx="1638300" cy="6858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rot="10800000">
                <a:off x="6019800" y="5219700"/>
                <a:ext cx="1638300" cy="38100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H="1" flipV="1">
                <a:off x="6019800" y="5219700"/>
                <a:ext cx="1638300" cy="3810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rot="10800000">
                <a:off x="6019800" y="5219700"/>
                <a:ext cx="1638300" cy="1295400"/>
              </a:xfrm>
              <a:prstGeom prst="line">
                <a:avLst/>
              </a:prstGeom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rot="10800000">
                <a:off x="6019800" y="5219700"/>
                <a:ext cx="1638300" cy="990600"/>
              </a:xfrm>
              <a:prstGeom prst="line">
                <a:avLst/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rot="10800000" flipV="1">
                <a:off x="6019800" y="5562600"/>
                <a:ext cx="1638300" cy="6096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 rot="10800000" flipV="1">
                <a:off x="6019800" y="5257800"/>
                <a:ext cx="1600200" cy="91440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flipH="1" flipV="1">
                <a:off x="6019800" y="6172200"/>
                <a:ext cx="1638300" cy="3810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rot="10800000" flipV="1">
                <a:off x="6019800" y="5905500"/>
                <a:ext cx="1638300" cy="266700"/>
              </a:xfrm>
              <a:prstGeom prst="line">
                <a:avLst/>
              </a:prstGeom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rot="10800000" flipV="1">
                <a:off x="6019800" y="5600700"/>
                <a:ext cx="1638300" cy="571500"/>
              </a:xfrm>
              <a:prstGeom prst="line">
                <a:avLst/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rot="10800000" flipV="1">
                <a:off x="6019800" y="5600700"/>
                <a:ext cx="1638300" cy="8763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rot="10800000" flipV="1">
                <a:off x="6019800" y="5257800"/>
                <a:ext cx="1638300" cy="121920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 flipH="1" flipV="1">
                <a:off x="6019800" y="6477000"/>
                <a:ext cx="1638300" cy="38100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 rot="10800000" flipV="1">
                <a:off x="6019800" y="6210300"/>
                <a:ext cx="1638300" cy="266700"/>
              </a:xfrm>
              <a:prstGeom prst="line">
                <a:avLst/>
              </a:prstGeom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rot="10800000" flipV="1">
                <a:off x="6019800" y="5905500"/>
                <a:ext cx="1638300" cy="571500"/>
              </a:xfrm>
              <a:prstGeom prst="line">
                <a:avLst/>
              </a:prstGeom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877" name="Text Box 10"/>
              <p:cNvSpPr txBox="1">
                <a:spLocks noChangeArrowheads="1"/>
              </p:cNvSpPr>
              <p:nvPr/>
            </p:nvSpPr>
            <p:spPr bwMode="auto">
              <a:xfrm>
                <a:off x="5486400" y="4876800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1</a:t>
                </a:r>
                <a:endParaRPr lang="en-US" sz="1400" baseline="-25000"/>
              </a:p>
            </p:txBody>
          </p:sp>
          <p:sp>
            <p:nvSpPr>
              <p:cNvPr id="34878" name="Text Box 10"/>
              <p:cNvSpPr txBox="1">
                <a:spLocks noChangeArrowheads="1"/>
              </p:cNvSpPr>
              <p:nvPr/>
            </p:nvSpPr>
            <p:spPr bwMode="auto">
              <a:xfrm>
                <a:off x="5486400" y="52004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2</a:t>
                </a:r>
                <a:endParaRPr lang="en-US" sz="1400" baseline="-25000"/>
              </a:p>
            </p:txBody>
          </p:sp>
          <p:sp>
            <p:nvSpPr>
              <p:cNvPr id="34879" name="Text Box 10"/>
              <p:cNvSpPr txBox="1">
                <a:spLocks noChangeArrowheads="1"/>
              </p:cNvSpPr>
              <p:nvPr/>
            </p:nvSpPr>
            <p:spPr bwMode="auto">
              <a:xfrm>
                <a:off x="5486400" y="55052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3</a:t>
                </a:r>
                <a:endParaRPr lang="en-US" sz="1400" baseline="-25000"/>
              </a:p>
            </p:txBody>
          </p:sp>
          <p:sp>
            <p:nvSpPr>
              <p:cNvPr id="34880" name="Text Box 10"/>
              <p:cNvSpPr txBox="1">
                <a:spLocks noChangeArrowheads="1"/>
              </p:cNvSpPr>
              <p:nvPr/>
            </p:nvSpPr>
            <p:spPr bwMode="auto">
              <a:xfrm>
                <a:off x="5486400" y="5867400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4</a:t>
                </a:r>
                <a:endParaRPr lang="en-US" sz="1400" baseline="-25000"/>
              </a:p>
            </p:txBody>
          </p:sp>
          <p:sp>
            <p:nvSpPr>
              <p:cNvPr id="34881" name="Text Box 10"/>
              <p:cNvSpPr txBox="1">
                <a:spLocks noChangeArrowheads="1"/>
              </p:cNvSpPr>
              <p:nvPr/>
            </p:nvSpPr>
            <p:spPr bwMode="auto">
              <a:xfrm>
                <a:off x="5486400" y="61529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5</a:t>
                </a:r>
                <a:endParaRPr lang="en-US" sz="1400" baseline="-25000"/>
              </a:p>
            </p:txBody>
          </p:sp>
          <p:sp>
            <p:nvSpPr>
              <p:cNvPr id="207" name="Right Arrow 206"/>
              <p:cNvSpPr/>
              <p:nvPr/>
            </p:nvSpPr>
            <p:spPr>
              <a:xfrm>
                <a:off x="7848600" y="518160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08" name="Right Arrow 207"/>
              <p:cNvSpPr/>
              <p:nvPr/>
            </p:nvSpPr>
            <p:spPr>
              <a:xfrm>
                <a:off x="7848600" y="550545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09" name="Right Arrow 208"/>
              <p:cNvSpPr/>
              <p:nvPr/>
            </p:nvSpPr>
            <p:spPr>
              <a:xfrm>
                <a:off x="7853363" y="5810250"/>
                <a:ext cx="223837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0" name="Right Arrow 209"/>
              <p:cNvSpPr/>
              <p:nvPr/>
            </p:nvSpPr>
            <p:spPr>
              <a:xfrm>
                <a:off x="7848600" y="617220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1" name="Right Arrow 210"/>
              <p:cNvSpPr/>
              <p:nvPr/>
            </p:nvSpPr>
            <p:spPr>
              <a:xfrm>
                <a:off x="7848600" y="6457950"/>
                <a:ext cx="223838" cy="635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887" name="Text Box 10"/>
              <p:cNvSpPr txBox="1">
                <a:spLocks noChangeArrowheads="1"/>
              </p:cNvSpPr>
              <p:nvPr/>
            </p:nvSpPr>
            <p:spPr bwMode="auto">
              <a:xfrm>
                <a:off x="7277100" y="4914900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a</a:t>
                </a:r>
                <a:endParaRPr lang="en-US" sz="1400" baseline="-25000"/>
              </a:p>
            </p:txBody>
          </p:sp>
          <p:sp>
            <p:nvSpPr>
              <p:cNvPr id="34888" name="Text Box 10"/>
              <p:cNvSpPr txBox="1">
                <a:spLocks noChangeArrowheads="1"/>
              </p:cNvSpPr>
              <p:nvPr/>
            </p:nvSpPr>
            <p:spPr bwMode="auto">
              <a:xfrm>
                <a:off x="7277100" y="52385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b</a:t>
                </a:r>
                <a:endParaRPr lang="en-US" sz="1400" baseline="-25000"/>
              </a:p>
            </p:txBody>
          </p:sp>
          <p:sp>
            <p:nvSpPr>
              <p:cNvPr id="34889" name="Text Box 10"/>
              <p:cNvSpPr txBox="1">
                <a:spLocks noChangeArrowheads="1"/>
              </p:cNvSpPr>
              <p:nvPr/>
            </p:nvSpPr>
            <p:spPr bwMode="auto">
              <a:xfrm>
                <a:off x="7277100" y="55433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c</a:t>
                </a:r>
                <a:endParaRPr lang="en-US" sz="1400" baseline="-25000"/>
              </a:p>
            </p:txBody>
          </p:sp>
          <p:sp>
            <p:nvSpPr>
              <p:cNvPr id="34890" name="Text Box 10"/>
              <p:cNvSpPr txBox="1">
                <a:spLocks noChangeArrowheads="1"/>
              </p:cNvSpPr>
              <p:nvPr/>
            </p:nvSpPr>
            <p:spPr bwMode="auto">
              <a:xfrm>
                <a:off x="7277100" y="58862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d</a:t>
                </a:r>
                <a:endParaRPr lang="en-US" sz="1400" baseline="-25000"/>
              </a:p>
            </p:txBody>
          </p:sp>
          <p:sp>
            <p:nvSpPr>
              <p:cNvPr id="34891" name="Text Box 10"/>
              <p:cNvSpPr txBox="1">
                <a:spLocks noChangeArrowheads="1"/>
              </p:cNvSpPr>
              <p:nvPr/>
            </p:nvSpPr>
            <p:spPr bwMode="auto">
              <a:xfrm>
                <a:off x="7277100" y="6191098"/>
                <a:ext cx="9144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e</a:t>
                </a:r>
                <a:endParaRPr lang="en-US" sz="1400" baseline="-25000"/>
              </a:p>
            </p:txBody>
          </p:sp>
          <p:sp>
            <p:nvSpPr>
              <p:cNvPr id="217" name="Text Box 10"/>
              <p:cNvSpPr txBox="1">
                <a:spLocks noChangeArrowheads="1"/>
              </p:cNvSpPr>
              <p:nvPr/>
            </p:nvSpPr>
            <p:spPr bwMode="auto">
              <a:xfrm>
                <a:off x="8420100" y="4914900"/>
                <a:ext cx="2667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18" name="Text Box 10"/>
              <p:cNvSpPr txBox="1">
                <a:spLocks noChangeArrowheads="1"/>
              </p:cNvSpPr>
              <p:nvPr/>
            </p:nvSpPr>
            <p:spPr bwMode="auto">
              <a:xfrm>
                <a:off x="8229600" y="5029200"/>
                <a:ext cx="2667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</a:p>
              <a:p>
                <a:pPr>
                  <a:spcAft>
                    <a:spcPts val="750"/>
                  </a:spcAft>
                  <a:defRPr/>
                </a:pP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19" name="Text Box 10"/>
              <p:cNvSpPr txBox="1">
                <a:spLocks noChangeArrowheads="1"/>
              </p:cNvSpPr>
              <p:nvPr/>
            </p:nvSpPr>
            <p:spPr bwMode="auto">
              <a:xfrm>
                <a:off x="8077200" y="5143500"/>
                <a:ext cx="2667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</a:p>
              <a:p>
                <a:pPr>
                  <a:spcAft>
                    <a:spcPts val="750"/>
                  </a:spcAft>
                  <a:defRPr/>
                </a:pP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</a:endParaRPr>
              </a:p>
              <a:p>
                <a:pPr>
                  <a:spcAft>
                    <a:spcPts val="750"/>
                  </a:spcAft>
                  <a:defRPr/>
                </a:pP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20" name="Text Box 10"/>
              <p:cNvSpPr txBox="1">
                <a:spLocks noChangeArrowheads="1"/>
              </p:cNvSpPr>
              <p:nvPr/>
            </p:nvSpPr>
            <p:spPr bwMode="auto">
              <a:xfrm>
                <a:off x="8610600" y="5029200"/>
                <a:ext cx="2667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endPara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</a:endParaRP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</a:t>
                </a:r>
              </a:p>
              <a:p>
                <a:pPr>
                  <a:spcAft>
                    <a:spcPts val="750"/>
                  </a:spcAft>
                  <a:defRPr/>
                </a:pP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21" name="Text Box 10"/>
              <p:cNvSpPr txBox="1">
                <a:spLocks noChangeArrowheads="1"/>
              </p:cNvSpPr>
              <p:nvPr/>
            </p:nvSpPr>
            <p:spPr bwMode="auto">
              <a:xfrm>
                <a:off x="8763000" y="4914900"/>
                <a:ext cx="2667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92D05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92D050"/>
                    </a:solidFill>
                    <a:latin typeface="Calibri" pitchFamily="34" charset="0"/>
                  </a:rPr>
                  <a:t>2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FF000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Calibri" pitchFamily="34" charset="0"/>
                  </a:rPr>
                  <a:t>1</a:t>
                </a:r>
                <a:endPara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</a:endParaRP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5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latin typeface="Calibri" pitchFamily="34" charset="0"/>
                  </a:rPr>
                  <a:t>4</a:t>
                </a:r>
              </a:p>
              <a:p>
                <a:pPr>
                  <a:spcAft>
                    <a:spcPts val="750"/>
                  </a:spcAft>
                  <a:defRPr/>
                </a:pPr>
                <a:r>
                  <a:rPr lang="el-GR" sz="1400" dirty="0">
                    <a:solidFill>
                      <a:srgbClr val="00B0F0"/>
                    </a:solidFill>
                    <a:latin typeface="Calibri" pitchFamily="34" charset="0"/>
                  </a:rPr>
                  <a:t>λ</a:t>
                </a:r>
                <a:r>
                  <a:rPr lang="en-US" sz="1400" baseline="-25000" dirty="0">
                    <a:solidFill>
                      <a:srgbClr val="00B0F0"/>
                    </a:solidFill>
                    <a:latin typeface="Calibri" pitchFamily="34" charset="0"/>
                  </a:rPr>
                  <a:t>3</a:t>
                </a:r>
                <a:endParaRPr lang="en-US" sz="1400" baseline="-25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22" name="Rounded Rectangle 221"/>
              <p:cNvSpPr/>
              <p:nvPr/>
            </p:nvSpPr>
            <p:spPr>
              <a:xfrm>
                <a:off x="4762500" y="5573713"/>
                <a:ext cx="876300" cy="236537"/>
              </a:xfrm>
              <a:prstGeom prst="roundRect">
                <a:avLst/>
              </a:prstGeom>
              <a:solidFill>
                <a:srgbClr val="FFFF00">
                  <a:alpha val="11000"/>
                </a:srgbClr>
              </a:solidFill>
              <a:ln w="952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3" name="Rounded Rectangle 222"/>
              <p:cNvSpPr/>
              <p:nvPr/>
            </p:nvSpPr>
            <p:spPr>
              <a:xfrm>
                <a:off x="8394700" y="4991100"/>
                <a:ext cx="190500" cy="1600200"/>
              </a:xfrm>
              <a:prstGeom prst="roundRect">
                <a:avLst/>
              </a:prstGeom>
              <a:solidFill>
                <a:srgbClr val="FFFF00">
                  <a:alpha val="11000"/>
                </a:srgbClr>
              </a:solidFill>
              <a:ln w="952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899" name="Text Box 10"/>
              <p:cNvSpPr txBox="1">
                <a:spLocks noChangeArrowheads="1"/>
              </p:cNvSpPr>
              <p:nvPr/>
            </p:nvSpPr>
            <p:spPr bwMode="auto">
              <a:xfrm>
                <a:off x="6248400" y="4610100"/>
                <a:ext cx="1257300" cy="476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spcAft>
                    <a:spcPts val="1000"/>
                  </a:spcAft>
                </a:pPr>
                <a:r>
                  <a:rPr lang="en-US" sz="1400">
                    <a:latin typeface="Calibri" pitchFamily="34" charset="0"/>
                  </a:rPr>
                  <a:t>Cyclic property of a 5X5 AWG</a:t>
                </a:r>
                <a:endParaRPr lang="en-US" sz="1400" baseline="-25000"/>
              </a:p>
            </p:txBody>
          </p:sp>
        </p:grpSp>
        <p:cxnSp>
          <p:nvCxnSpPr>
            <p:cNvPr id="227" name="Straight Arrow Connector 226"/>
            <p:cNvCxnSpPr/>
            <p:nvPr/>
          </p:nvCxnSpPr>
          <p:spPr>
            <a:xfrm rot="5400000">
              <a:off x="7905751" y="4705350"/>
              <a:ext cx="342900" cy="31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/>
            <p:nvPr/>
          </p:nvCxnSpPr>
          <p:spPr>
            <a:xfrm rot="5400000">
              <a:off x="8058944" y="4704556"/>
              <a:ext cx="342900" cy="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/>
            <p:nvPr/>
          </p:nvCxnSpPr>
          <p:spPr>
            <a:xfrm rot="5400000">
              <a:off x="8249444" y="4704556"/>
              <a:ext cx="342900" cy="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/>
            <p:cNvCxnSpPr/>
            <p:nvPr/>
          </p:nvCxnSpPr>
          <p:spPr>
            <a:xfrm rot="5400000">
              <a:off x="8439944" y="4704556"/>
              <a:ext cx="342900" cy="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/>
            <p:cNvCxnSpPr/>
            <p:nvPr/>
          </p:nvCxnSpPr>
          <p:spPr>
            <a:xfrm rot="5400000">
              <a:off x="8592344" y="4704556"/>
              <a:ext cx="342900" cy="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29" name="Text Box 10"/>
            <p:cNvSpPr txBox="1">
              <a:spLocks noChangeArrowheads="1"/>
            </p:cNvSpPr>
            <p:nvPr/>
          </p:nvSpPr>
          <p:spPr bwMode="auto">
            <a:xfrm>
              <a:off x="7924800" y="4038600"/>
              <a:ext cx="990600" cy="362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Input port</a:t>
              </a:r>
            </a:p>
          </p:txBody>
        </p:sp>
        <p:sp>
          <p:nvSpPr>
            <p:cNvPr id="34830" name="Text Box 10"/>
            <p:cNvSpPr txBox="1">
              <a:spLocks noChangeArrowheads="1"/>
            </p:cNvSpPr>
            <p:nvPr/>
          </p:nvSpPr>
          <p:spPr bwMode="auto">
            <a:xfrm>
              <a:off x="8039100" y="4247998"/>
              <a:ext cx="990600" cy="362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>
                <a:spcAft>
                  <a:spcPts val="1000"/>
                </a:spcAft>
              </a:pPr>
              <a:r>
                <a:rPr lang="en-US" sz="1400">
                  <a:latin typeface="Calibri" pitchFamily="34" charset="0"/>
                </a:rPr>
                <a:t>1  2   3  4  5</a:t>
              </a:r>
              <a:endParaRPr lang="en-US" sz="1400" baseline="-25000"/>
            </a:p>
          </p:txBody>
        </p:sp>
      </p:grpSp>
    </p:spTree>
  </p:cSld>
  <p:clrMapOvr>
    <a:masterClrMapping/>
  </p:clrMapOvr>
  <p:transition advTm="7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Future PON </a:t>
            </a:r>
            <a:endParaRPr lang="en-US" smtClean="0"/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>
          <a:xfrm>
            <a:off x="627063" y="2311400"/>
            <a:ext cx="8229600" cy="26654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en-GB" dirty="0" smtClean="0"/>
              <a:t>WDM PONs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en-GB" dirty="0" smtClean="0"/>
              <a:t>Colourless ONUs based on (Reflective Semiconductor Optical Amplifier) RSOAs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en-GB" dirty="0" smtClean="0"/>
              <a:t>Colourless ONUs with injection locked lasers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Char char="–"/>
              <a:defRPr/>
            </a:pPr>
            <a:r>
              <a:rPr lang="en-GB" dirty="0" smtClean="0"/>
              <a:t>Analogue modulation and OCDMA techniques</a:t>
            </a:r>
            <a:endParaRPr lang="en-US" dirty="0" smtClean="0"/>
          </a:p>
        </p:txBody>
      </p:sp>
    </p:spTree>
  </p:cSld>
  <p:clrMapOvr>
    <a:masterClrMapping/>
  </p:clrMapOvr>
  <p:transition advTm="20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36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Wavelength Division Multiplexing PON </a:t>
            </a:r>
            <a:endParaRPr lang="en-US" dirty="0"/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365125" y="4400550"/>
            <a:ext cx="8624888" cy="2263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smtClean="0"/>
              <a:t>In a WDM PON scenario each channel (or channel group) is assigned one wavelength upstream and one downstream for communication with OLT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Benefits are </a:t>
            </a:r>
            <a:r>
              <a:rPr lang="en-US" sz="1800" smtClean="0">
                <a:solidFill>
                  <a:srgbClr val="FF0000"/>
                </a:solidFill>
              </a:rPr>
              <a:t>higher bandwidth per channel, loss is independent from splitting ratio</a:t>
            </a:r>
            <a:r>
              <a:rPr lang="en-US" sz="1800" smtClean="0"/>
              <a:t>, less complicated scheduling algorithm at OLT, easy expansion, better delivery of services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Main disadvantage is the need for expensive WDM components such as AWGs, filters, tunable lasers / laser arrays / laser per ONU, broadband receivers etc. Also migration from TDMA PONs to WDM PONs is not straightforward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“Colorless” WDM PONs are developed to tackle cost issues  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373063" y="1158875"/>
            <a:ext cx="2446337" cy="30670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868" name="TextBox 167"/>
          <p:cNvSpPr txBox="1">
            <a:spLocks noChangeArrowheads="1"/>
          </p:cNvSpPr>
          <p:nvPr/>
        </p:nvSpPr>
        <p:spPr bwMode="auto">
          <a:xfrm>
            <a:off x="701675" y="1670050"/>
            <a:ext cx="874713" cy="6000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Tunable Laser</a:t>
            </a:r>
          </a:p>
        </p:txBody>
      </p:sp>
      <p:sp>
        <p:nvSpPr>
          <p:cNvPr id="36869" name="TextBox 169"/>
          <p:cNvSpPr txBox="1">
            <a:spLocks noChangeArrowheads="1"/>
          </p:cNvSpPr>
          <p:nvPr/>
        </p:nvSpPr>
        <p:spPr bwMode="auto">
          <a:xfrm>
            <a:off x="409575" y="3775075"/>
            <a:ext cx="839788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Receiver Array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592138" y="2546350"/>
            <a:ext cx="1131887" cy="127793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665163" y="2838450"/>
            <a:ext cx="212725" cy="88265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92D050"/>
              </a:solidFill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884238" y="2947988"/>
            <a:ext cx="401637" cy="158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884238" y="3100388"/>
            <a:ext cx="401637" cy="158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884238" y="3603625"/>
            <a:ext cx="401637" cy="15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5" name="Text Box 7"/>
          <p:cNvSpPr txBox="1">
            <a:spLocks noChangeArrowheads="1"/>
          </p:cNvSpPr>
          <p:nvPr/>
        </p:nvSpPr>
        <p:spPr bwMode="auto">
          <a:xfrm rot="5400000">
            <a:off x="982662" y="3155951"/>
            <a:ext cx="239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latin typeface="Calibri" pitchFamily="34" charset="0"/>
              </a:rPr>
              <a:t>…</a:t>
            </a:r>
            <a:endParaRPr lang="en-US" sz="1400" b="1"/>
          </a:p>
        </p:txBody>
      </p:sp>
      <p:sp>
        <p:nvSpPr>
          <p:cNvPr id="201" name="Trapezoid 200"/>
          <p:cNvSpPr>
            <a:spLocks noChangeArrowheads="1"/>
          </p:cNvSpPr>
          <p:nvPr/>
        </p:nvSpPr>
        <p:spPr bwMode="auto">
          <a:xfrm rot="5400000">
            <a:off x="987425" y="3136900"/>
            <a:ext cx="876300" cy="279400"/>
          </a:xfrm>
          <a:custGeom>
            <a:avLst/>
            <a:gdLst>
              <a:gd name="T0" fmla="*/ 438150 w 876300"/>
              <a:gd name="T1" fmla="*/ 0 h 279400"/>
              <a:gd name="T2" fmla="*/ 67319 w 876300"/>
              <a:gd name="T3" fmla="*/ 139700 h 279400"/>
              <a:gd name="T4" fmla="*/ 438150 w 876300"/>
              <a:gd name="T5" fmla="*/ 279400 h 279400"/>
              <a:gd name="T6" fmla="*/ 808981 w 876300"/>
              <a:gd name="T7" fmla="*/ 139700 h 2794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89758 w 876300"/>
              <a:gd name="T13" fmla="*/ 28619 h 279400"/>
              <a:gd name="T14" fmla="*/ 786542 w 876300"/>
              <a:gd name="T15" fmla="*/ 279400 h 279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76300" h="279400">
                <a:moveTo>
                  <a:pt x="0" y="279400"/>
                </a:moveTo>
                <a:lnTo>
                  <a:pt x="134637" y="0"/>
                </a:lnTo>
                <a:lnTo>
                  <a:pt x="741663" y="0"/>
                </a:lnTo>
                <a:lnTo>
                  <a:pt x="876300" y="279400"/>
                </a:lnTo>
                <a:close/>
              </a:path>
            </a:pathLst>
          </a:custGeom>
          <a:solidFill>
            <a:srgbClr val="C3D69B"/>
          </a:solidFill>
          <a:ln w="425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226" name="Curved Connector 225"/>
          <p:cNvCxnSpPr>
            <a:stCxn id="201" idx="0"/>
            <a:endCxn id="240" idx="1"/>
          </p:cNvCxnSpPr>
          <p:nvPr/>
        </p:nvCxnSpPr>
        <p:spPr>
          <a:xfrm flipV="1">
            <a:off x="1565275" y="2600325"/>
            <a:ext cx="779463" cy="67627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78" name="Curved Connector 237"/>
          <p:cNvCxnSpPr>
            <a:cxnSpLocks noChangeShapeType="1"/>
            <a:stCxn id="36868" idx="3"/>
            <a:endCxn id="240" idx="1"/>
          </p:cNvCxnSpPr>
          <p:nvPr/>
        </p:nvCxnSpPr>
        <p:spPr bwMode="auto">
          <a:xfrm>
            <a:off x="1585913" y="1970088"/>
            <a:ext cx="738187" cy="631825"/>
          </a:xfrm>
          <a:prstGeom prst="curvedConnector3">
            <a:avLst>
              <a:gd name="adj1" fmla="val 50537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sp>
        <p:nvSpPr>
          <p:cNvPr id="240" name="Rounded Rectangle 239"/>
          <p:cNvSpPr/>
          <p:nvPr/>
        </p:nvSpPr>
        <p:spPr>
          <a:xfrm>
            <a:off x="2344738" y="2473325"/>
            <a:ext cx="255587" cy="2555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880" name="TextBox 244"/>
          <p:cNvSpPr txBox="1">
            <a:spLocks noChangeArrowheads="1"/>
          </p:cNvSpPr>
          <p:nvPr/>
        </p:nvSpPr>
        <p:spPr bwMode="auto">
          <a:xfrm>
            <a:off x="628650" y="2546350"/>
            <a:ext cx="1095375" cy="3381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92D050"/>
                </a:solidFill>
                <a:latin typeface="Calibri" pitchFamily="34" charset="0"/>
              </a:rPr>
              <a:t>WDM Rx</a:t>
            </a:r>
          </a:p>
        </p:txBody>
      </p:sp>
      <p:sp>
        <p:nvSpPr>
          <p:cNvPr id="36881" name="TextBox 245"/>
          <p:cNvSpPr txBox="1">
            <a:spLocks noChangeArrowheads="1"/>
          </p:cNvSpPr>
          <p:nvPr/>
        </p:nvSpPr>
        <p:spPr bwMode="auto">
          <a:xfrm>
            <a:off x="957263" y="3808413"/>
            <a:ext cx="109537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DEMUX</a:t>
            </a:r>
          </a:p>
        </p:txBody>
      </p:sp>
      <p:sp>
        <p:nvSpPr>
          <p:cNvPr id="36882" name="TextBox 259"/>
          <p:cNvSpPr txBox="1">
            <a:spLocks noChangeArrowheads="1"/>
          </p:cNvSpPr>
          <p:nvPr/>
        </p:nvSpPr>
        <p:spPr bwMode="auto">
          <a:xfrm>
            <a:off x="2089150" y="2752725"/>
            <a:ext cx="766763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Coarse WDM</a:t>
            </a:r>
          </a:p>
        </p:txBody>
      </p:sp>
      <p:sp>
        <p:nvSpPr>
          <p:cNvPr id="36883" name="TextBox 260"/>
          <p:cNvSpPr txBox="1">
            <a:spLocks noChangeArrowheads="1"/>
          </p:cNvSpPr>
          <p:nvPr/>
        </p:nvSpPr>
        <p:spPr bwMode="auto">
          <a:xfrm>
            <a:off x="1249363" y="830263"/>
            <a:ext cx="766762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OLT</a:t>
            </a:r>
          </a:p>
        </p:txBody>
      </p:sp>
      <p:cxnSp>
        <p:nvCxnSpPr>
          <p:cNvPr id="263" name="Straight Connector 262"/>
          <p:cNvCxnSpPr>
            <a:stCxn id="240" idx="3"/>
            <a:endCxn id="274" idx="0"/>
          </p:cNvCxnSpPr>
          <p:nvPr/>
        </p:nvCxnSpPr>
        <p:spPr>
          <a:xfrm>
            <a:off x="2600325" y="2600325"/>
            <a:ext cx="200818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Oval 263"/>
          <p:cNvSpPr/>
          <p:nvPr/>
        </p:nvSpPr>
        <p:spPr>
          <a:xfrm>
            <a:off x="3586163" y="2344738"/>
            <a:ext cx="146050" cy="255587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5" name="Arc 264"/>
          <p:cNvSpPr/>
          <p:nvPr/>
        </p:nvSpPr>
        <p:spPr>
          <a:xfrm>
            <a:off x="1577975" y="1925638"/>
            <a:ext cx="511175" cy="511175"/>
          </a:xfrm>
          <a:prstGeom prst="arc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6" name="Arc 265"/>
          <p:cNvSpPr>
            <a:spLocks noChangeArrowheads="1"/>
          </p:cNvSpPr>
          <p:nvPr/>
        </p:nvSpPr>
        <p:spPr bwMode="auto">
          <a:xfrm rot="5400000">
            <a:off x="1577975" y="2765425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3810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888" name="TextBox 266"/>
          <p:cNvSpPr txBox="1">
            <a:spLocks noChangeArrowheads="1"/>
          </p:cNvSpPr>
          <p:nvPr/>
        </p:nvSpPr>
        <p:spPr bwMode="auto">
          <a:xfrm>
            <a:off x="1651000" y="1617663"/>
            <a:ext cx="76676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Band A</a:t>
            </a:r>
          </a:p>
        </p:txBody>
      </p:sp>
      <p:sp>
        <p:nvSpPr>
          <p:cNvPr id="36889" name="TextBox 267"/>
          <p:cNvSpPr txBox="1">
            <a:spLocks noChangeArrowheads="1"/>
          </p:cNvSpPr>
          <p:nvPr/>
        </p:nvSpPr>
        <p:spPr bwMode="auto">
          <a:xfrm>
            <a:off x="1760538" y="3276600"/>
            <a:ext cx="76676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Band B</a:t>
            </a:r>
          </a:p>
        </p:txBody>
      </p:sp>
      <p:sp>
        <p:nvSpPr>
          <p:cNvPr id="36890" name="TextBox 268"/>
          <p:cNvSpPr txBox="1">
            <a:spLocks noChangeArrowheads="1"/>
          </p:cNvSpPr>
          <p:nvPr/>
        </p:nvSpPr>
        <p:spPr bwMode="auto">
          <a:xfrm>
            <a:off x="2746375" y="2071688"/>
            <a:ext cx="1423988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</a:t>
            </a:r>
            <a:r>
              <a:rPr lang="en-US" sz="1400">
                <a:latin typeface="Calibri" pitchFamily="34" charset="0"/>
              </a:rPr>
              <a:t>, </a:t>
            </a:r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2</a:t>
            </a:r>
            <a:r>
              <a:rPr lang="en-US" sz="1400">
                <a:latin typeface="Calibri" pitchFamily="34" charset="0"/>
              </a:rPr>
              <a:t>, … </a:t>
            </a:r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16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6891" name="TextBox 269"/>
          <p:cNvSpPr txBox="1">
            <a:spLocks noChangeArrowheads="1"/>
          </p:cNvSpPr>
          <p:nvPr/>
        </p:nvSpPr>
        <p:spPr bwMode="auto">
          <a:xfrm>
            <a:off x="3184525" y="2655888"/>
            <a:ext cx="1423988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17</a:t>
            </a:r>
            <a:r>
              <a:rPr lang="en-US" sz="1400">
                <a:latin typeface="Calibri" pitchFamily="34" charset="0"/>
              </a:rPr>
              <a:t>, </a:t>
            </a:r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18</a:t>
            </a:r>
            <a:r>
              <a:rPr lang="en-US" sz="1400">
                <a:latin typeface="Calibri" pitchFamily="34" charset="0"/>
              </a:rPr>
              <a:t>, … </a:t>
            </a:r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32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271" name="Straight Arrow Connector 270"/>
          <p:cNvCxnSpPr/>
          <p:nvPr/>
        </p:nvCxnSpPr>
        <p:spPr>
          <a:xfrm>
            <a:off x="2965450" y="2801938"/>
            <a:ext cx="328613" cy="158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/>
          <p:cNvCxnSpPr/>
          <p:nvPr/>
        </p:nvCxnSpPr>
        <p:spPr>
          <a:xfrm>
            <a:off x="3951288" y="2252663"/>
            <a:ext cx="328612" cy="1587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Trapezoid 273"/>
          <p:cNvSpPr>
            <a:spLocks noChangeArrowheads="1"/>
          </p:cNvSpPr>
          <p:nvPr/>
        </p:nvSpPr>
        <p:spPr bwMode="auto">
          <a:xfrm rot="5400000" flipV="1">
            <a:off x="4133851" y="2254250"/>
            <a:ext cx="1643062" cy="693737"/>
          </a:xfrm>
          <a:custGeom>
            <a:avLst/>
            <a:gdLst>
              <a:gd name="T0" fmla="*/ 821532 w 1643063"/>
              <a:gd name="T1" fmla="*/ 0 h 693738"/>
              <a:gd name="T2" fmla="*/ 167149 w 1643063"/>
              <a:gd name="T3" fmla="*/ 346869 h 693738"/>
              <a:gd name="T4" fmla="*/ 821532 w 1643063"/>
              <a:gd name="T5" fmla="*/ 693738 h 693738"/>
              <a:gd name="T6" fmla="*/ 1475914 w 1643063"/>
              <a:gd name="T7" fmla="*/ 346869 h 69373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22866 w 1643063"/>
              <a:gd name="T13" fmla="*/ 94099 h 693738"/>
              <a:gd name="T14" fmla="*/ 1420197 w 1643063"/>
              <a:gd name="T15" fmla="*/ 693738 h 693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3063" h="693738">
                <a:moveTo>
                  <a:pt x="0" y="693738"/>
                </a:moveTo>
                <a:lnTo>
                  <a:pt x="334298" y="0"/>
                </a:lnTo>
                <a:lnTo>
                  <a:pt x="1308765" y="0"/>
                </a:lnTo>
                <a:lnTo>
                  <a:pt x="1643063" y="693738"/>
                </a:lnTo>
                <a:close/>
              </a:path>
            </a:pathLst>
          </a:custGeom>
          <a:solidFill>
            <a:srgbClr val="DBEEF4"/>
          </a:solidFill>
          <a:ln w="425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6895" name="TextBox 287"/>
          <p:cNvSpPr txBox="1">
            <a:spLocks noChangeArrowheads="1"/>
          </p:cNvSpPr>
          <p:nvPr/>
        </p:nvSpPr>
        <p:spPr bwMode="auto">
          <a:xfrm>
            <a:off x="4572000" y="2363788"/>
            <a:ext cx="766763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1 x 16  router</a:t>
            </a:r>
          </a:p>
        </p:txBody>
      </p:sp>
      <p:cxnSp>
        <p:nvCxnSpPr>
          <p:cNvPr id="289" name="Straight Connector 288"/>
          <p:cNvCxnSpPr/>
          <p:nvPr/>
        </p:nvCxnSpPr>
        <p:spPr>
          <a:xfrm>
            <a:off x="5302250" y="2071688"/>
            <a:ext cx="1716088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Oval 289"/>
          <p:cNvSpPr/>
          <p:nvPr/>
        </p:nvSpPr>
        <p:spPr>
          <a:xfrm>
            <a:off x="5776913" y="1814513"/>
            <a:ext cx="146050" cy="255587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91" name="Straight Connector 290"/>
          <p:cNvCxnSpPr/>
          <p:nvPr/>
        </p:nvCxnSpPr>
        <p:spPr>
          <a:xfrm>
            <a:off x="5302250" y="3167063"/>
            <a:ext cx="200818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Oval 291"/>
          <p:cNvSpPr/>
          <p:nvPr/>
        </p:nvSpPr>
        <p:spPr>
          <a:xfrm>
            <a:off x="5886450" y="2909888"/>
            <a:ext cx="146050" cy="255587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93" name="Straight Connector 292"/>
          <p:cNvCxnSpPr/>
          <p:nvPr/>
        </p:nvCxnSpPr>
        <p:spPr>
          <a:xfrm>
            <a:off x="5302250" y="2254250"/>
            <a:ext cx="365125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5302250" y="2400300"/>
            <a:ext cx="365125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02" name="Text Box 7"/>
          <p:cNvSpPr txBox="1">
            <a:spLocks noChangeArrowheads="1"/>
          </p:cNvSpPr>
          <p:nvPr/>
        </p:nvSpPr>
        <p:spPr bwMode="auto">
          <a:xfrm rot="5400000">
            <a:off x="5365750" y="2555875"/>
            <a:ext cx="239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latin typeface="Calibri" pitchFamily="34" charset="0"/>
              </a:rPr>
              <a:t>…</a:t>
            </a:r>
            <a:endParaRPr lang="en-US" sz="1400" b="1"/>
          </a:p>
        </p:txBody>
      </p:sp>
      <p:sp>
        <p:nvSpPr>
          <p:cNvPr id="36903" name="TextBox 296"/>
          <p:cNvSpPr txBox="1">
            <a:spLocks noChangeArrowheads="1"/>
          </p:cNvSpPr>
          <p:nvPr/>
        </p:nvSpPr>
        <p:spPr bwMode="auto">
          <a:xfrm>
            <a:off x="7894638" y="1597025"/>
            <a:ext cx="949325" cy="355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Receiver </a:t>
            </a:r>
          </a:p>
        </p:txBody>
      </p:sp>
      <p:cxnSp>
        <p:nvCxnSpPr>
          <p:cNvPr id="36904" name="Curved Connector 297"/>
          <p:cNvCxnSpPr>
            <a:cxnSpLocks noChangeShapeType="1"/>
            <a:stCxn id="300" idx="3"/>
            <a:endCxn id="36903" idx="1"/>
          </p:cNvCxnSpPr>
          <p:nvPr/>
        </p:nvCxnSpPr>
        <p:spPr bwMode="auto">
          <a:xfrm flipV="1">
            <a:off x="7294563" y="1774825"/>
            <a:ext cx="590550" cy="279400"/>
          </a:xfrm>
          <a:prstGeom prst="curvedConnector3">
            <a:avLst>
              <a:gd name="adj1" fmla="val 48926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cxnSp>
        <p:nvCxnSpPr>
          <p:cNvPr id="36905" name="Curved Connector 298"/>
          <p:cNvCxnSpPr>
            <a:cxnSpLocks noChangeShapeType="1"/>
            <a:stCxn id="300" idx="3"/>
            <a:endCxn id="312" idx="1"/>
          </p:cNvCxnSpPr>
          <p:nvPr/>
        </p:nvCxnSpPr>
        <p:spPr bwMode="auto">
          <a:xfrm>
            <a:off x="7294563" y="2054225"/>
            <a:ext cx="590550" cy="231775"/>
          </a:xfrm>
          <a:prstGeom prst="curvedConnector3">
            <a:avLst>
              <a:gd name="adj1" fmla="val 48926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sp>
        <p:nvSpPr>
          <p:cNvPr id="300" name="Rounded Rectangle 299"/>
          <p:cNvSpPr/>
          <p:nvPr/>
        </p:nvSpPr>
        <p:spPr>
          <a:xfrm>
            <a:off x="7018338" y="1925638"/>
            <a:ext cx="255587" cy="25558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8" name="Rounded Rectangle 307"/>
          <p:cNvSpPr/>
          <p:nvPr/>
        </p:nvSpPr>
        <p:spPr>
          <a:xfrm>
            <a:off x="6872288" y="1524000"/>
            <a:ext cx="2154237" cy="9858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908" name="TextBox 308"/>
          <p:cNvSpPr txBox="1">
            <a:spLocks noChangeArrowheads="1"/>
          </p:cNvSpPr>
          <p:nvPr/>
        </p:nvSpPr>
        <p:spPr bwMode="auto">
          <a:xfrm>
            <a:off x="4645025" y="1044575"/>
            <a:ext cx="766763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RN</a:t>
            </a:r>
          </a:p>
        </p:txBody>
      </p:sp>
      <p:sp>
        <p:nvSpPr>
          <p:cNvPr id="36909" name="TextBox 309"/>
          <p:cNvSpPr txBox="1">
            <a:spLocks noChangeArrowheads="1"/>
          </p:cNvSpPr>
          <p:nvPr/>
        </p:nvSpPr>
        <p:spPr bwMode="auto">
          <a:xfrm>
            <a:off x="7602538" y="1049338"/>
            <a:ext cx="766762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ONUs</a:t>
            </a:r>
          </a:p>
        </p:txBody>
      </p:sp>
      <p:sp>
        <p:nvSpPr>
          <p:cNvPr id="312" name="TextBox 311"/>
          <p:cNvSpPr txBox="1"/>
          <p:nvPr/>
        </p:nvSpPr>
        <p:spPr>
          <a:xfrm>
            <a:off x="7894638" y="2108200"/>
            <a:ext cx="949325" cy="35560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Laser</a:t>
            </a:r>
          </a:p>
        </p:txBody>
      </p:sp>
      <p:sp>
        <p:nvSpPr>
          <p:cNvPr id="36911" name="TextBox 313"/>
          <p:cNvSpPr txBox="1">
            <a:spLocks noChangeArrowheads="1"/>
          </p:cNvSpPr>
          <p:nvPr/>
        </p:nvSpPr>
        <p:spPr bwMode="auto">
          <a:xfrm>
            <a:off x="7931150" y="2692400"/>
            <a:ext cx="949325" cy="355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Receiver </a:t>
            </a:r>
          </a:p>
        </p:txBody>
      </p:sp>
      <p:cxnSp>
        <p:nvCxnSpPr>
          <p:cNvPr id="36912" name="Curved Connector 314"/>
          <p:cNvCxnSpPr>
            <a:cxnSpLocks noChangeShapeType="1"/>
            <a:stCxn id="317" idx="3"/>
            <a:endCxn id="36911" idx="1"/>
          </p:cNvCxnSpPr>
          <p:nvPr/>
        </p:nvCxnSpPr>
        <p:spPr bwMode="auto">
          <a:xfrm flipV="1">
            <a:off x="7294563" y="2870200"/>
            <a:ext cx="627062" cy="279400"/>
          </a:xfrm>
          <a:prstGeom prst="curvedConnector3">
            <a:avLst>
              <a:gd name="adj1" fmla="val 48861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cxnSp>
        <p:nvCxnSpPr>
          <p:cNvPr id="36913" name="Curved Connector 315"/>
          <p:cNvCxnSpPr>
            <a:cxnSpLocks noChangeShapeType="1"/>
            <a:stCxn id="317" idx="3"/>
            <a:endCxn id="319" idx="1"/>
          </p:cNvCxnSpPr>
          <p:nvPr/>
        </p:nvCxnSpPr>
        <p:spPr bwMode="auto">
          <a:xfrm>
            <a:off x="7294563" y="3149600"/>
            <a:ext cx="627062" cy="231775"/>
          </a:xfrm>
          <a:prstGeom prst="curvedConnector3">
            <a:avLst>
              <a:gd name="adj1" fmla="val 48861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sp>
        <p:nvSpPr>
          <p:cNvPr id="317" name="Rounded Rectangle 316"/>
          <p:cNvSpPr/>
          <p:nvPr/>
        </p:nvSpPr>
        <p:spPr>
          <a:xfrm>
            <a:off x="7018338" y="3021013"/>
            <a:ext cx="255587" cy="25558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8" name="Rounded Rectangle 317"/>
          <p:cNvSpPr/>
          <p:nvPr/>
        </p:nvSpPr>
        <p:spPr>
          <a:xfrm>
            <a:off x="6872288" y="2619375"/>
            <a:ext cx="2154237" cy="9858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7931150" y="3203575"/>
            <a:ext cx="949325" cy="35560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Laser</a:t>
            </a:r>
          </a:p>
        </p:txBody>
      </p:sp>
      <p:sp>
        <p:nvSpPr>
          <p:cNvPr id="36917" name="TextBox 319"/>
          <p:cNvSpPr txBox="1">
            <a:spLocks noChangeArrowheads="1"/>
          </p:cNvSpPr>
          <p:nvPr/>
        </p:nvSpPr>
        <p:spPr bwMode="auto">
          <a:xfrm>
            <a:off x="6032500" y="1779588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321" name="Straight Arrow Connector 320"/>
          <p:cNvCxnSpPr/>
          <p:nvPr/>
        </p:nvCxnSpPr>
        <p:spPr>
          <a:xfrm>
            <a:off x="6434138" y="1925638"/>
            <a:ext cx="328612" cy="1587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Arrow Connector 321"/>
          <p:cNvCxnSpPr/>
          <p:nvPr/>
        </p:nvCxnSpPr>
        <p:spPr>
          <a:xfrm>
            <a:off x="5886450" y="2181225"/>
            <a:ext cx="328613" cy="158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20" name="TextBox 322"/>
          <p:cNvSpPr txBox="1">
            <a:spLocks noChangeArrowheads="1"/>
          </p:cNvSpPr>
          <p:nvPr/>
        </p:nvSpPr>
        <p:spPr bwMode="auto">
          <a:xfrm>
            <a:off x="6069013" y="2019300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17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6921" name="TextBox 323"/>
          <p:cNvSpPr txBox="1">
            <a:spLocks noChangeArrowheads="1"/>
          </p:cNvSpPr>
          <p:nvPr/>
        </p:nvSpPr>
        <p:spPr bwMode="auto">
          <a:xfrm>
            <a:off x="6069013" y="2874963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16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325" name="Straight Arrow Connector 324"/>
          <p:cNvCxnSpPr/>
          <p:nvPr/>
        </p:nvCxnSpPr>
        <p:spPr>
          <a:xfrm>
            <a:off x="6507163" y="3073400"/>
            <a:ext cx="328612" cy="1588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23" name="TextBox 325"/>
          <p:cNvSpPr txBox="1">
            <a:spLocks noChangeArrowheads="1"/>
          </p:cNvSpPr>
          <p:nvPr/>
        </p:nvSpPr>
        <p:spPr bwMode="auto">
          <a:xfrm>
            <a:off x="6069013" y="3167063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32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327" name="Straight Arrow Connector 326"/>
          <p:cNvCxnSpPr/>
          <p:nvPr/>
        </p:nvCxnSpPr>
        <p:spPr>
          <a:xfrm>
            <a:off x="5886450" y="3313113"/>
            <a:ext cx="328613" cy="158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Arc 327"/>
          <p:cNvSpPr>
            <a:spLocks noChangeArrowheads="1"/>
          </p:cNvSpPr>
          <p:nvPr/>
        </p:nvSpPr>
        <p:spPr bwMode="auto">
          <a:xfrm rot="-4645015">
            <a:off x="7480300" y="1685925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926" name="TextBox 328"/>
          <p:cNvSpPr txBox="1">
            <a:spLocks noChangeArrowheads="1"/>
          </p:cNvSpPr>
          <p:nvPr/>
        </p:nvSpPr>
        <p:spPr bwMode="auto">
          <a:xfrm>
            <a:off x="7127875" y="1508125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30" name="Arc 329"/>
          <p:cNvSpPr>
            <a:spLocks noChangeArrowheads="1"/>
          </p:cNvSpPr>
          <p:nvPr/>
        </p:nvSpPr>
        <p:spPr bwMode="auto">
          <a:xfrm rot="9833993">
            <a:off x="7469188" y="1865313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928" name="TextBox 330"/>
          <p:cNvSpPr txBox="1">
            <a:spLocks noChangeArrowheads="1"/>
          </p:cNvSpPr>
          <p:nvPr/>
        </p:nvSpPr>
        <p:spPr bwMode="auto">
          <a:xfrm>
            <a:off x="7200900" y="2217738"/>
            <a:ext cx="47466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17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32" name="Arc 331"/>
          <p:cNvSpPr>
            <a:spLocks noChangeArrowheads="1"/>
          </p:cNvSpPr>
          <p:nvPr/>
        </p:nvSpPr>
        <p:spPr bwMode="auto">
          <a:xfrm rot="-4645015">
            <a:off x="7469188" y="2814638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930" name="TextBox 332"/>
          <p:cNvSpPr txBox="1">
            <a:spLocks noChangeArrowheads="1"/>
          </p:cNvSpPr>
          <p:nvPr/>
        </p:nvSpPr>
        <p:spPr bwMode="auto">
          <a:xfrm>
            <a:off x="7189788" y="3313113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32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34" name="Arc 333"/>
          <p:cNvSpPr>
            <a:spLocks noChangeArrowheads="1"/>
          </p:cNvSpPr>
          <p:nvPr/>
        </p:nvSpPr>
        <p:spPr bwMode="auto">
          <a:xfrm rot="9833993">
            <a:off x="7443788" y="2935288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6932" name="TextBox 334"/>
          <p:cNvSpPr txBox="1">
            <a:spLocks noChangeArrowheads="1"/>
          </p:cNvSpPr>
          <p:nvPr/>
        </p:nvSpPr>
        <p:spPr bwMode="auto">
          <a:xfrm>
            <a:off x="7127875" y="2603500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16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6933" name="TextBox 335"/>
          <p:cNvSpPr txBox="1">
            <a:spLocks noChangeArrowheads="1"/>
          </p:cNvSpPr>
          <p:nvPr/>
        </p:nvSpPr>
        <p:spPr bwMode="auto">
          <a:xfrm>
            <a:off x="6762750" y="3240088"/>
            <a:ext cx="766763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Coarse WDM</a:t>
            </a:r>
          </a:p>
        </p:txBody>
      </p:sp>
      <p:sp>
        <p:nvSpPr>
          <p:cNvPr id="36934" name="TextBox 336"/>
          <p:cNvSpPr txBox="1">
            <a:spLocks noChangeArrowheads="1"/>
          </p:cNvSpPr>
          <p:nvPr/>
        </p:nvSpPr>
        <p:spPr bwMode="auto">
          <a:xfrm>
            <a:off x="6762750" y="2146300"/>
            <a:ext cx="766763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Coarse WDM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4462463" y="1377950"/>
            <a:ext cx="1131887" cy="21907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3" name="Trapezoid 72"/>
          <p:cNvSpPr/>
          <p:nvPr/>
        </p:nvSpPr>
        <p:spPr>
          <a:xfrm>
            <a:off x="3586163" y="3660775"/>
            <a:ext cx="328612" cy="292100"/>
          </a:xfrm>
          <a:prstGeom prst="trapezoid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4" name="Trapezoid 73"/>
          <p:cNvSpPr/>
          <p:nvPr/>
        </p:nvSpPr>
        <p:spPr>
          <a:xfrm>
            <a:off x="3294063" y="3660775"/>
            <a:ext cx="328612" cy="292100"/>
          </a:xfrm>
          <a:prstGeom prst="trapezoid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3038475" y="3952875"/>
            <a:ext cx="1277938" cy="15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16200000" flipV="1">
            <a:off x="2713831" y="3620294"/>
            <a:ext cx="655638" cy="6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40" name="TextBox 268"/>
          <p:cNvSpPr txBox="1">
            <a:spLocks noChangeArrowheads="1"/>
          </p:cNvSpPr>
          <p:nvPr/>
        </p:nvSpPr>
        <p:spPr bwMode="auto">
          <a:xfrm>
            <a:off x="4206875" y="3771900"/>
            <a:ext cx="36512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6941" name="TextBox 268"/>
          <p:cNvSpPr txBox="1">
            <a:spLocks noChangeArrowheads="1"/>
          </p:cNvSpPr>
          <p:nvPr/>
        </p:nvSpPr>
        <p:spPr bwMode="auto">
          <a:xfrm>
            <a:off x="2782888" y="3033713"/>
            <a:ext cx="985837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Upstream band</a:t>
            </a:r>
          </a:p>
        </p:txBody>
      </p:sp>
      <p:sp>
        <p:nvSpPr>
          <p:cNvPr id="36942" name="TextBox 268"/>
          <p:cNvSpPr txBox="1">
            <a:spLocks noChangeArrowheads="1"/>
          </p:cNvSpPr>
          <p:nvPr/>
        </p:nvSpPr>
        <p:spPr bwMode="auto">
          <a:xfrm>
            <a:off x="3513138" y="3021013"/>
            <a:ext cx="985837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Downstream band</a:t>
            </a:r>
          </a:p>
        </p:txBody>
      </p:sp>
      <p:cxnSp>
        <p:nvCxnSpPr>
          <p:cNvPr id="84" name="Straight Arrow Connector 83"/>
          <p:cNvCxnSpPr>
            <a:stCxn id="36942" idx="2"/>
          </p:cNvCxnSpPr>
          <p:nvPr/>
        </p:nvCxnSpPr>
        <p:spPr>
          <a:xfrm rot="5400000">
            <a:off x="3699669" y="3512344"/>
            <a:ext cx="341312" cy="2730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36941" idx="2"/>
          </p:cNvCxnSpPr>
          <p:nvPr/>
        </p:nvCxnSpPr>
        <p:spPr>
          <a:xfrm rot="16200000" flipH="1">
            <a:off x="3213101" y="3554412"/>
            <a:ext cx="328612" cy="2016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106363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Colorless ONUs based on RSOAs</a:t>
            </a:r>
          </a:p>
        </p:txBody>
      </p:sp>
      <p:sp>
        <p:nvSpPr>
          <p:cNvPr id="37890" name="Text Box 10"/>
          <p:cNvSpPr txBox="1">
            <a:spLocks noChangeArrowheads="1"/>
          </p:cNvSpPr>
          <p:nvPr/>
        </p:nvSpPr>
        <p:spPr bwMode="auto">
          <a:xfrm>
            <a:off x="2700338" y="1233488"/>
            <a:ext cx="32131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700" b="1">
                <a:latin typeface="Calibri" pitchFamily="34" charset="0"/>
              </a:rPr>
              <a:t>Externally-Seeded RSOA (Reflective Semiconductor Optical Amplifier) based ONUs at 1.25 Gb/s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525463" y="2449513"/>
            <a:ext cx="2505075" cy="2117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20713" y="3654425"/>
            <a:ext cx="292100" cy="25558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Rx1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912813" y="4565650"/>
            <a:ext cx="401637" cy="15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4" name="Text Box 7"/>
          <p:cNvSpPr txBox="1">
            <a:spLocks noChangeArrowheads="1"/>
          </p:cNvSpPr>
          <p:nvPr/>
        </p:nvSpPr>
        <p:spPr bwMode="auto">
          <a:xfrm rot="5400000">
            <a:off x="684213" y="3846513"/>
            <a:ext cx="239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latin typeface="Calibri" pitchFamily="34" charset="0"/>
              </a:rPr>
              <a:t>…</a:t>
            </a:r>
            <a:endParaRPr lang="en-US" sz="1400" b="1"/>
          </a:p>
        </p:txBody>
      </p:sp>
      <p:sp>
        <p:nvSpPr>
          <p:cNvPr id="85" name="Trapezoid 84"/>
          <p:cNvSpPr/>
          <p:nvPr/>
        </p:nvSpPr>
        <p:spPr>
          <a:xfrm rot="5400000">
            <a:off x="1115137" y="3965111"/>
            <a:ext cx="764842" cy="218972"/>
          </a:xfrm>
          <a:prstGeom prst="trapezoid">
            <a:avLst>
              <a:gd name="adj" fmla="val 4818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dirty="0">
                <a:solidFill>
                  <a:schemeClr val="tx1"/>
                </a:solidFill>
              </a:rPr>
              <a:t>AWG</a:t>
            </a:r>
          </a:p>
        </p:txBody>
      </p:sp>
      <p:cxnSp>
        <p:nvCxnSpPr>
          <p:cNvPr id="86" name="Curved Connector 85"/>
          <p:cNvCxnSpPr>
            <a:stCxn id="85" idx="0"/>
            <a:endCxn id="88" idx="1"/>
          </p:cNvCxnSpPr>
          <p:nvPr/>
        </p:nvCxnSpPr>
        <p:spPr>
          <a:xfrm flipV="1">
            <a:off x="1606550" y="3544888"/>
            <a:ext cx="438150" cy="53022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urved Connector 86"/>
          <p:cNvCxnSpPr>
            <a:stCxn id="157" idx="0"/>
            <a:endCxn id="88" idx="1"/>
          </p:cNvCxnSpPr>
          <p:nvPr/>
        </p:nvCxnSpPr>
        <p:spPr>
          <a:xfrm>
            <a:off x="1606550" y="3051175"/>
            <a:ext cx="438150" cy="49371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ounded Rectangle 87"/>
          <p:cNvSpPr/>
          <p:nvPr/>
        </p:nvSpPr>
        <p:spPr>
          <a:xfrm>
            <a:off x="2044700" y="3471863"/>
            <a:ext cx="182563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99" name="TextBox 90"/>
          <p:cNvSpPr txBox="1">
            <a:spLocks noChangeArrowheads="1"/>
          </p:cNvSpPr>
          <p:nvPr/>
        </p:nvSpPr>
        <p:spPr bwMode="auto">
          <a:xfrm>
            <a:off x="1825625" y="3581400"/>
            <a:ext cx="766763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Coarse WDM</a:t>
            </a:r>
          </a:p>
        </p:txBody>
      </p:sp>
      <p:sp>
        <p:nvSpPr>
          <p:cNvPr id="37900" name="TextBox 91"/>
          <p:cNvSpPr txBox="1">
            <a:spLocks noChangeArrowheads="1"/>
          </p:cNvSpPr>
          <p:nvPr/>
        </p:nvSpPr>
        <p:spPr bwMode="auto">
          <a:xfrm>
            <a:off x="1314450" y="2116138"/>
            <a:ext cx="766763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OLT</a:t>
            </a:r>
          </a:p>
        </p:txBody>
      </p:sp>
      <p:cxnSp>
        <p:nvCxnSpPr>
          <p:cNvPr id="93" name="Straight Connector 92"/>
          <p:cNvCxnSpPr>
            <a:stCxn id="88" idx="3"/>
            <a:endCxn id="103" idx="0"/>
          </p:cNvCxnSpPr>
          <p:nvPr/>
        </p:nvCxnSpPr>
        <p:spPr>
          <a:xfrm>
            <a:off x="2227263" y="3544888"/>
            <a:ext cx="2409825" cy="1746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3687763" y="3306763"/>
            <a:ext cx="146050" cy="255587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5" name="Arc 94"/>
          <p:cNvSpPr/>
          <p:nvPr/>
        </p:nvSpPr>
        <p:spPr>
          <a:xfrm rot="964546">
            <a:off x="1423988" y="2997200"/>
            <a:ext cx="511175" cy="511175"/>
          </a:xfrm>
          <a:prstGeom prst="arc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6" name="Arc 95"/>
          <p:cNvSpPr>
            <a:spLocks noChangeArrowheads="1"/>
          </p:cNvSpPr>
          <p:nvPr/>
        </p:nvSpPr>
        <p:spPr bwMode="auto">
          <a:xfrm rot="5400000">
            <a:off x="1423988" y="3654425"/>
            <a:ext cx="511175" cy="511175"/>
          </a:xfrm>
          <a:custGeom>
            <a:avLst/>
            <a:gdLst>
              <a:gd name="T0" fmla="*/ 255516 w 511031"/>
              <a:gd name="T1" fmla="*/ 0 h 511199"/>
              <a:gd name="T2" fmla="*/ 255516 w 511031"/>
              <a:gd name="T3" fmla="*/ 255600 h 511199"/>
              <a:gd name="T4" fmla="*/ 511031 w 511031"/>
              <a:gd name="T5" fmla="*/ 255600 h 511199"/>
              <a:gd name="T6" fmla="*/ 11796480 60000 65536"/>
              <a:gd name="T7" fmla="*/ 11796480 60000 65536"/>
              <a:gd name="T8" fmla="*/ 5898240 60000 65536"/>
              <a:gd name="T9" fmla="*/ 255516 w 511031"/>
              <a:gd name="T10" fmla="*/ 0 h 511199"/>
              <a:gd name="T11" fmla="*/ 511031 w 511031"/>
              <a:gd name="T12" fmla="*/ 255600 h 5111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031" h="511199" stroke="0">
                <a:moveTo>
                  <a:pt x="255516" y="0"/>
                </a:moveTo>
                <a:lnTo>
                  <a:pt x="255515" y="0"/>
                </a:lnTo>
                <a:cubicBezTo>
                  <a:pt x="396633" y="0"/>
                  <a:pt x="511032" y="114436"/>
                  <a:pt x="511032" y="255600"/>
                </a:cubicBezTo>
                <a:cubicBezTo>
                  <a:pt x="511032" y="255600"/>
                  <a:pt x="511031" y="255600"/>
                  <a:pt x="511031" y="255600"/>
                </a:cubicBezTo>
                <a:lnTo>
                  <a:pt x="255516" y="255600"/>
                </a:lnTo>
                <a:close/>
              </a:path>
              <a:path w="511031" h="511199" fill="none">
                <a:moveTo>
                  <a:pt x="255516" y="0"/>
                </a:moveTo>
                <a:lnTo>
                  <a:pt x="255515" y="0"/>
                </a:lnTo>
                <a:cubicBezTo>
                  <a:pt x="396633" y="0"/>
                  <a:pt x="511032" y="114436"/>
                  <a:pt x="511032" y="255600"/>
                </a:cubicBezTo>
                <a:cubicBezTo>
                  <a:pt x="511032" y="255600"/>
                  <a:pt x="511031" y="255600"/>
                  <a:pt x="511031" y="255600"/>
                </a:cubicBezTo>
              </a:path>
            </a:pathLst>
          </a:custGeom>
          <a:noFill/>
          <a:ln w="38100" algn="ctr">
            <a:solidFill>
              <a:srgbClr val="92D050"/>
            </a:solidFill>
            <a:miter lim="800000"/>
            <a:headEnd/>
            <a:tailEnd type="triangle" w="med" len="med"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905" name="TextBox 96"/>
          <p:cNvSpPr txBox="1">
            <a:spLocks noChangeArrowheads="1"/>
          </p:cNvSpPr>
          <p:nvPr/>
        </p:nvSpPr>
        <p:spPr bwMode="auto">
          <a:xfrm>
            <a:off x="1497013" y="2755900"/>
            <a:ext cx="839787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D1</a:t>
            </a:r>
            <a:r>
              <a:rPr lang="en-US" sz="1200">
                <a:latin typeface="Calibri" pitchFamily="34" charset="0"/>
              </a:rPr>
              <a:t>, … </a:t>
            </a:r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DN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37906" name="TextBox 97"/>
          <p:cNvSpPr txBox="1">
            <a:spLocks noChangeArrowheads="1"/>
          </p:cNvSpPr>
          <p:nvPr/>
        </p:nvSpPr>
        <p:spPr bwMode="auto">
          <a:xfrm>
            <a:off x="1497013" y="4202113"/>
            <a:ext cx="876300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U1</a:t>
            </a:r>
            <a:r>
              <a:rPr lang="en-US" sz="1200">
                <a:latin typeface="Calibri" pitchFamily="34" charset="0"/>
              </a:rPr>
              <a:t>, … </a:t>
            </a:r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UN</a:t>
            </a:r>
            <a:endParaRPr lang="en-US" sz="1200">
              <a:latin typeface="Calibri" pitchFamily="34" charset="0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3213100" y="3727450"/>
            <a:ext cx="328613" cy="158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3943350" y="3470275"/>
            <a:ext cx="328613" cy="1588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rapezoid 102"/>
          <p:cNvSpPr>
            <a:spLocks noChangeArrowheads="1"/>
          </p:cNvSpPr>
          <p:nvPr/>
        </p:nvSpPr>
        <p:spPr bwMode="auto">
          <a:xfrm rot="5400000" flipV="1">
            <a:off x="4162426" y="3216275"/>
            <a:ext cx="1643062" cy="693737"/>
          </a:xfrm>
          <a:custGeom>
            <a:avLst/>
            <a:gdLst>
              <a:gd name="T0" fmla="*/ 821299 w 1642598"/>
              <a:gd name="T1" fmla="*/ 0 h 693771"/>
              <a:gd name="T2" fmla="*/ 167157 w 1642598"/>
              <a:gd name="T3" fmla="*/ 346886 h 693771"/>
              <a:gd name="T4" fmla="*/ 821299 w 1642598"/>
              <a:gd name="T5" fmla="*/ 693771 h 693771"/>
              <a:gd name="T6" fmla="*/ 1475441 w 1642598"/>
              <a:gd name="T7" fmla="*/ 346886 h 693771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22876 w 1642598"/>
              <a:gd name="T13" fmla="*/ 94134 h 693771"/>
              <a:gd name="T14" fmla="*/ 1419722 w 1642598"/>
              <a:gd name="T15" fmla="*/ 693771 h 6937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2598" h="693771">
                <a:moveTo>
                  <a:pt x="0" y="693771"/>
                </a:moveTo>
                <a:lnTo>
                  <a:pt x="334314" y="0"/>
                </a:lnTo>
                <a:lnTo>
                  <a:pt x="1308284" y="0"/>
                </a:lnTo>
                <a:lnTo>
                  <a:pt x="1642598" y="693771"/>
                </a:lnTo>
                <a:close/>
              </a:path>
            </a:pathLst>
          </a:custGeom>
          <a:solidFill>
            <a:srgbClr val="DBEEF4"/>
          </a:solidFill>
          <a:ln w="425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7910" name="TextBox 103"/>
          <p:cNvSpPr txBox="1">
            <a:spLocks noChangeArrowheads="1"/>
          </p:cNvSpPr>
          <p:nvPr/>
        </p:nvSpPr>
        <p:spPr bwMode="auto">
          <a:xfrm>
            <a:off x="4600575" y="3325813"/>
            <a:ext cx="766763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1 x N router</a:t>
            </a:r>
          </a:p>
        </p:txBody>
      </p:sp>
      <p:cxnSp>
        <p:nvCxnSpPr>
          <p:cNvPr id="107" name="Straight Connector 106"/>
          <p:cNvCxnSpPr>
            <a:endCxn id="123" idx="1"/>
          </p:cNvCxnSpPr>
          <p:nvPr/>
        </p:nvCxnSpPr>
        <p:spPr>
          <a:xfrm>
            <a:off x="5310188" y="4127500"/>
            <a:ext cx="1752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6499225" y="3873500"/>
            <a:ext cx="146050" cy="255588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330825" y="3216275"/>
            <a:ext cx="212725" cy="47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30825" y="3362325"/>
            <a:ext cx="219075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15" name="Text Box 7"/>
          <p:cNvSpPr txBox="1">
            <a:spLocks noChangeArrowheads="1"/>
          </p:cNvSpPr>
          <p:nvPr/>
        </p:nvSpPr>
        <p:spPr bwMode="auto">
          <a:xfrm rot="5400000">
            <a:off x="5394325" y="3517900"/>
            <a:ext cx="239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latin typeface="Calibri" pitchFamily="34" charset="0"/>
              </a:rPr>
              <a:t>…</a:t>
            </a:r>
            <a:endParaRPr lang="en-US" sz="1400" b="1"/>
          </a:p>
        </p:txBody>
      </p:sp>
      <p:sp>
        <p:nvSpPr>
          <p:cNvPr id="37916" name="TextBox 116"/>
          <p:cNvSpPr txBox="1">
            <a:spLocks noChangeArrowheads="1"/>
          </p:cNvSpPr>
          <p:nvPr/>
        </p:nvSpPr>
        <p:spPr bwMode="auto">
          <a:xfrm>
            <a:off x="4746625" y="2189163"/>
            <a:ext cx="766763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RN</a:t>
            </a:r>
          </a:p>
        </p:txBody>
      </p:sp>
      <p:sp>
        <p:nvSpPr>
          <p:cNvPr id="37917" name="TextBox 119"/>
          <p:cNvSpPr txBox="1">
            <a:spLocks noChangeArrowheads="1"/>
          </p:cNvSpPr>
          <p:nvPr/>
        </p:nvSpPr>
        <p:spPr bwMode="auto">
          <a:xfrm>
            <a:off x="7959725" y="3727450"/>
            <a:ext cx="438150" cy="2317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RxN</a:t>
            </a:r>
          </a:p>
        </p:txBody>
      </p:sp>
      <p:cxnSp>
        <p:nvCxnSpPr>
          <p:cNvPr id="121" name="Curved Connector 120"/>
          <p:cNvCxnSpPr>
            <a:stCxn id="123" idx="3"/>
            <a:endCxn id="37917" idx="1"/>
          </p:cNvCxnSpPr>
          <p:nvPr/>
        </p:nvCxnSpPr>
        <p:spPr>
          <a:xfrm flipV="1">
            <a:off x="7229475" y="3835400"/>
            <a:ext cx="730250" cy="29368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urved Connector 121"/>
          <p:cNvCxnSpPr>
            <a:stCxn id="123" idx="3"/>
            <a:endCxn id="125" idx="1"/>
          </p:cNvCxnSpPr>
          <p:nvPr/>
        </p:nvCxnSpPr>
        <p:spPr>
          <a:xfrm>
            <a:off x="7229475" y="4129088"/>
            <a:ext cx="657225" cy="31591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/>
          <p:cNvSpPr/>
          <p:nvPr/>
        </p:nvSpPr>
        <p:spPr>
          <a:xfrm>
            <a:off x="7083425" y="4056063"/>
            <a:ext cx="146050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Rounded Rectangle 123"/>
          <p:cNvSpPr/>
          <p:nvPr/>
        </p:nvSpPr>
        <p:spPr>
          <a:xfrm>
            <a:off x="6973888" y="3654425"/>
            <a:ext cx="1570037" cy="9858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886700" y="4321175"/>
            <a:ext cx="584200" cy="263525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RSOA</a:t>
            </a:r>
          </a:p>
        </p:txBody>
      </p:sp>
      <p:sp>
        <p:nvSpPr>
          <p:cNvPr id="37923" name="TextBox 129"/>
          <p:cNvSpPr txBox="1">
            <a:spLocks noChangeArrowheads="1"/>
          </p:cNvSpPr>
          <p:nvPr/>
        </p:nvSpPr>
        <p:spPr bwMode="auto">
          <a:xfrm>
            <a:off x="5513388" y="3748088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DN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5659438" y="4056063"/>
            <a:ext cx="328612" cy="1587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25" name="TextBox 131"/>
          <p:cNvSpPr txBox="1">
            <a:spLocks noChangeArrowheads="1"/>
          </p:cNvSpPr>
          <p:nvPr/>
        </p:nvSpPr>
        <p:spPr bwMode="auto">
          <a:xfrm>
            <a:off x="5849938" y="4129088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UN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5667375" y="4275138"/>
            <a:ext cx="328613" cy="158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Arc 137"/>
          <p:cNvSpPr>
            <a:spLocks noChangeArrowheads="1"/>
          </p:cNvSpPr>
          <p:nvPr/>
        </p:nvSpPr>
        <p:spPr bwMode="auto">
          <a:xfrm rot="-4364353">
            <a:off x="7458075" y="3813175"/>
            <a:ext cx="511175" cy="511175"/>
          </a:xfrm>
          <a:custGeom>
            <a:avLst/>
            <a:gdLst>
              <a:gd name="T0" fmla="*/ 255516 w 511031"/>
              <a:gd name="T1" fmla="*/ 0 h 511199"/>
              <a:gd name="T2" fmla="*/ 255516 w 511031"/>
              <a:gd name="T3" fmla="*/ 255600 h 511199"/>
              <a:gd name="T4" fmla="*/ 511031 w 511031"/>
              <a:gd name="T5" fmla="*/ 255600 h 511199"/>
              <a:gd name="T6" fmla="*/ 11796480 60000 65536"/>
              <a:gd name="T7" fmla="*/ 11796480 60000 65536"/>
              <a:gd name="T8" fmla="*/ 5898240 60000 65536"/>
              <a:gd name="T9" fmla="*/ 255516 w 511031"/>
              <a:gd name="T10" fmla="*/ 0 h 511199"/>
              <a:gd name="T11" fmla="*/ 511031 w 511031"/>
              <a:gd name="T12" fmla="*/ 255600 h 5111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031" h="511199" stroke="0">
                <a:moveTo>
                  <a:pt x="255516" y="0"/>
                </a:moveTo>
                <a:lnTo>
                  <a:pt x="255515" y="0"/>
                </a:lnTo>
                <a:cubicBezTo>
                  <a:pt x="396633" y="0"/>
                  <a:pt x="511032" y="114436"/>
                  <a:pt x="511032" y="255600"/>
                </a:cubicBezTo>
                <a:cubicBezTo>
                  <a:pt x="511032" y="255600"/>
                  <a:pt x="511031" y="255600"/>
                  <a:pt x="511031" y="255600"/>
                </a:cubicBezTo>
                <a:lnTo>
                  <a:pt x="255516" y="255600"/>
                </a:lnTo>
                <a:close/>
              </a:path>
              <a:path w="511031" h="511199" fill="none">
                <a:moveTo>
                  <a:pt x="255516" y="0"/>
                </a:moveTo>
                <a:lnTo>
                  <a:pt x="255515" y="0"/>
                </a:lnTo>
                <a:cubicBezTo>
                  <a:pt x="396633" y="0"/>
                  <a:pt x="511032" y="114436"/>
                  <a:pt x="511032" y="255600"/>
                </a:cubicBezTo>
                <a:cubicBezTo>
                  <a:pt x="511032" y="255600"/>
                  <a:pt x="511031" y="255600"/>
                  <a:pt x="511031" y="255600"/>
                </a:cubicBezTo>
              </a:path>
            </a:pathLst>
          </a:custGeom>
          <a:noFill/>
          <a:ln w="19050" algn="ctr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928" name="TextBox 138"/>
          <p:cNvSpPr txBox="1">
            <a:spLocks noChangeArrowheads="1"/>
          </p:cNvSpPr>
          <p:nvPr/>
        </p:nvSpPr>
        <p:spPr bwMode="auto">
          <a:xfrm>
            <a:off x="7156450" y="3581400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DN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40" name="Arc 139"/>
          <p:cNvSpPr>
            <a:spLocks noChangeArrowheads="1"/>
          </p:cNvSpPr>
          <p:nvPr/>
        </p:nvSpPr>
        <p:spPr bwMode="auto">
          <a:xfrm rot="9833993">
            <a:off x="7399338" y="3970338"/>
            <a:ext cx="511175" cy="511175"/>
          </a:xfrm>
          <a:custGeom>
            <a:avLst/>
            <a:gdLst>
              <a:gd name="T0" fmla="*/ 255600 w 511199"/>
              <a:gd name="T1" fmla="*/ 0 h 511031"/>
              <a:gd name="T2" fmla="*/ 255600 w 511199"/>
              <a:gd name="T3" fmla="*/ 255516 h 511031"/>
              <a:gd name="T4" fmla="*/ 511199 w 511199"/>
              <a:gd name="T5" fmla="*/ 255516 h 511031"/>
              <a:gd name="T6" fmla="*/ 11796480 60000 65536"/>
              <a:gd name="T7" fmla="*/ 11796480 60000 65536"/>
              <a:gd name="T8" fmla="*/ 5898240 60000 65536"/>
              <a:gd name="T9" fmla="*/ 255600 w 511199"/>
              <a:gd name="T10" fmla="*/ 0 h 511031"/>
              <a:gd name="T11" fmla="*/ 511199 w 511199"/>
              <a:gd name="T12" fmla="*/ 255516 h 5110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99" h="511031" stroke="0">
                <a:moveTo>
                  <a:pt x="255600" y="0"/>
                </a:moveTo>
                <a:lnTo>
                  <a:pt x="255599" y="0"/>
                </a:lnTo>
                <a:cubicBezTo>
                  <a:pt x="396763" y="0"/>
                  <a:pt x="511200" y="114398"/>
                  <a:pt x="511200" y="255516"/>
                </a:cubicBezTo>
                <a:cubicBezTo>
                  <a:pt x="511200" y="255516"/>
                  <a:pt x="511199" y="255516"/>
                  <a:pt x="511199" y="255516"/>
                </a:cubicBezTo>
                <a:lnTo>
                  <a:pt x="255600" y="255516"/>
                </a:lnTo>
                <a:close/>
              </a:path>
              <a:path w="511199" h="511031" fill="none">
                <a:moveTo>
                  <a:pt x="255600" y="0"/>
                </a:moveTo>
                <a:lnTo>
                  <a:pt x="255599" y="0"/>
                </a:lnTo>
                <a:cubicBezTo>
                  <a:pt x="396763" y="0"/>
                  <a:pt x="511200" y="114398"/>
                  <a:pt x="511200" y="255516"/>
                </a:cubicBezTo>
                <a:cubicBezTo>
                  <a:pt x="511200" y="255516"/>
                  <a:pt x="511199" y="255516"/>
                  <a:pt x="511199" y="255516"/>
                </a:cubicBezTo>
              </a:path>
            </a:pathLst>
          </a:custGeom>
          <a:noFill/>
          <a:ln w="1905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930" name="TextBox 140"/>
          <p:cNvSpPr txBox="1">
            <a:spLocks noChangeArrowheads="1"/>
          </p:cNvSpPr>
          <p:nvPr/>
        </p:nvSpPr>
        <p:spPr bwMode="auto">
          <a:xfrm>
            <a:off x="7265988" y="4384675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7931" name="TextBox 141"/>
          <p:cNvSpPr txBox="1">
            <a:spLocks noChangeArrowheads="1"/>
          </p:cNvSpPr>
          <p:nvPr/>
        </p:nvSpPr>
        <p:spPr bwMode="auto">
          <a:xfrm>
            <a:off x="6791325" y="4202113"/>
            <a:ext cx="766763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Coarse WDM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620713" y="4129088"/>
            <a:ext cx="292100" cy="25558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accent3">
                    <a:lumMod val="75000"/>
                  </a:schemeClr>
                </a:solidFill>
              </a:rPr>
              <a:t>RxN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47" name="Straight Arrow Connector 146"/>
          <p:cNvCxnSpPr/>
          <p:nvPr/>
        </p:nvCxnSpPr>
        <p:spPr>
          <a:xfrm>
            <a:off x="912813" y="4273550"/>
            <a:ext cx="474662" cy="15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912813" y="3763963"/>
            <a:ext cx="474662" cy="158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620713" y="2632075"/>
            <a:ext cx="292100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Tx1</a:t>
            </a:r>
          </a:p>
        </p:txBody>
      </p:sp>
      <p:sp>
        <p:nvSpPr>
          <p:cNvPr id="37936" name="Text Box 7"/>
          <p:cNvSpPr txBox="1">
            <a:spLocks noChangeArrowheads="1"/>
          </p:cNvSpPr>
          <p:nvPr/>
        </p:nvSpPr>
        <p:spPr bwMode="auto">
          <a:xfrm rot="5400000">
            <a:off x="684213" y="2824163"/>
            <a:ext cx="239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…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157" name="Trapezoid 156"/>
          <p:cNvSpPr/>
          <p:nvPr/>
        </p:nvSpPr>
        <p:spPr>
          <a:xfrm rot="5400000">
            <a:off x="1115137" y="2942646"/>
            <a:ext cx="764842" cy="218973"/>
          </a:xfrm>
          <a:prstGeom prst="trapezoid">
            <a:avLst>
              <a:gd name="adj" fmla="val 481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dirty="0">
                <a:solidFill>
                  <a:schemeClr val="tx1"/>
                </a:solidFill>
              </a:rPr>
              <a:t>AWG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620713" y="3106738"/>
            <a:ext cx="292100" cy="255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rgbClr val="FF0000"/>
                </a:solidFill>
              </a:rPr>
              <a:t>TxN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59" name="Straight Arrow Connector 158"/>
          <p:cNvCxnSpPr/>
          <p:nvPr/>
        </p:nvCxnSpPr>
        <p:spPr>
          <a:xfrm>
            <a:off x="912813" y="3251200"/>
            <a:ext cx="474662" cy="1588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912813" y="2741613"/>
            <a:ext cx="474662" cy="1587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Oval 181"/>
          <p:cNvSpPr/>
          <p:nvPr/>
        </p:nvSpPr>
        <p:spPr>
          <a:xfrm>
            <a:off x="2738438" y="3362325"/>
            <a:ext cx="182562" cy="18256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2227263" y="2632075"/>
            <a:ext cx="511175" cy="2921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</a:rPr>
              <a:t>SLED</a:t>
            </a:r>
          </a:p>
        </p:txBody>
      </p:sp>
      <p:cxnSp>
        <p:nvCxnSpPr>
          <p:cNvPr id="188" name="Curved Connector 187"/>
          <p:cNvCxnSpPr>
            <a:stCxn id="182" idx="3"/>
            <a:endCxn id="186" idx="2"/>
          </p:cNvCxnSpPr>
          <p:nvPr/>
        </p:nvCxnSpPr>
        <p:spPr>
          <a:xfrm rot="5400000" flipH="1">
            <a:off x="2327275" y="3079750"/>
            <a:ext cx="593725" cy="282575"/>
          </a:xfrm>
          <a:prstGeom prst="curvedConnector3">
            <a:avLst>
              <a:gd name="adj1" fmla="val 191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44" name="TextBox 197"/>
          <p:cNvSpPr txBox="1">
            <a:spLocks noChangeArrowheads="1"/>
          </p:cNvSpPr>
          <p:nvPr/>
        </p:nvSpPr>
        <p:spPr bwMode="auto">
          <a:xfrm>
            <a:off x="2555875" y="3121025"/>
            <a:ext cx="511175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3 dB</a:t>
            </a:r>
          </a:p>
        </p:txBody>
      </p:sp>
      <p:cxnSp>
        <p:nvCxnSpPr>
          <p:cNvPr id="199" name="Straight Arrow Connector 198"/>
          <p:cNvCxnSpPr/>
          <p:nvPr/>
        </p:nvCxnSpPr>
        <p:spPr>
          <a:xfrm>
            <a:off x="3943350" y="3179763"/>
            <a:ext cx="328613" cy="158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46" name="TextBox 202"/>
          <p:cNvSpPr txBox="1">
            <a:spLocks noChangeArrowheads="1"/>
          </p:cNvSpPr>
          <p:nvPr/>
        </p:nvSpPr>
        <p:spPr bwMode="auto">
          <a:xfrm>
            <a:off x="3468688" y="2865438"/>
            <a:ext cx="1277937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U1</a:t>
            </a:r>
            <a:r>
              <a:rPr lang="en-US" sz="1200">
                <a:latin typeface="Calibri" pitchFamily="34" charset="0"/>
              </a:rPr>
              <a:t>, … </a:t>
            </a:r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UN</a:t>
            </a:r>
            <a:r>
              <a:rPr lang="en-US" sz="1200">
                <a:latin typeface="Calibri" pitchFamily="34" charset="0"/>
              </a:rPr>
              <a:t> CW</a:t>
            </a:r>
          </a:p>
        </p:txBody>
      </p:sp>
      <p:sp>
        <p:nvSpPr>
          <p:cNvPr id="37947" name="TextBox 203"/>
          <p:cNvSpPr txBox="1">
            <a:spLocks noChangeArrowheads="1"/>
          </p:cNvSpPr>
          <p:nvPr/>
        </p:nvSpPr>
        <p:spPr bwMode="auto">
          <a:xfrm>
            <a:off x="2957513" y="3763963"/>
            <a:ext cx="9128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D1</a:t>
            </a:r>
            <a:r>
              <a:rPr lang="en-US" sz="1200">
                <a:latin typeface="Calibri" pitchFamily="34" charset="0"/>
              </a:rPr>
              <a:t>, … </a:t>
            </a:r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DN</a:t>
            </a:r>
            <a:r>
              <a:rPr lang="en-US" sz="1200">
                <a:latin typeface="Calibri" pitchFamily="34" charset="0"/>
              </a:rPr>
              <a:t> Modulated</a:t>
            </a:r>
          </a:p>
        </p:txBody>
      </p:sp>
      <p:sp>
        <p:nvSpPr>
          <p:cNvPr id="205" name="Rounded Rectangle 204"/>
          <p:cNvSpPr/>
          <p:nvPr/>
        </p:nvSpPr>
        <p:spPr>
          <a:xfrm>
            <a:off x="4564063" y="2522538"/>
            <a:ext cx="1022350" cy="20081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6" name="Straight Connector 205"/>
          <p:cNvCxnSpPr/>
          <p:nvPr/>
        </p:nvCxnSpPr>
        <p:spPr>
          <a:xfrm>
            <a:off x="5330825" y="2852738"/>
            <a:ext cx="219075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50" name="TextBox 231"/>
          <p:cNvSpPr txBox="1">
            <a:spLocks noChangeArrowheads="1"/>
          </p:cNvSpPr>
          <p:nvPr/>
        </p:nvSpPr>
        <p:spPr bwMode="auto">
          <a:xfrm>
            <a:off x="3468688" y="3179763"/>
            <a:ext cx="1423987" cy="276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D1</a:t>
            </a:r>
            <a:r>
              <a:rPr lang="en-US" sz="1200">
                <a:latin typeface="Calibri" pitchFamily="34" charset="0"/>
              </a:rPr>
              <a:t>, … </a:t>
            </a:r>
            <a:r>
              <a:rPr lang="el-GR" sz="1200">
                <a:latin typeface="Calibri" pitchFamily="34" charset="0"/>
              </a:rPr>
              <a:t>λ</a:t>
            </a:r>
            <a:r>
              <a:rPr lang="en-US" sz="1200" baseline="-25000">
                <a:latin typeface="Calibri" pitchFamily="34" charset="0"/>
              </a:rPr>
              <a:t>DN</a:t>
            </a:r>
            <a:endParaRPr lang="en-US" sz="1200">
              <a:latin typeface="Calibri" pitchFamily="34" charset="0"/>
            </a:endParaRPr>
          </a:p>
        </p:txBody>
      </p:sp>
      <p:cxnSp>
        <p:nvCxnSpPr>
          <p:cNvPr id="37951" name="Straight Arrow Connector 233"/>
          <p:cNvCxnSpPr>
            <a:cxnSpLocks noChangeShapeType="1"/>
          </p:cNvCxnSpPr>
          <p:nvPr/>
        </p:nvCxnSpPr>
        <p:spPr bwMode="auto">
          <a:xfrm rot="10800000" flipV="1">
            <a:off x="5659438" y="3763963"/>
            <a:ext cx="365125" cy="1587"/>
          </a:xfrm>
          <a:prstGeom prst="straightConnector1">
            <a:avLst/>
          </a:prstGeom>
          <a:noFill/>
          <a:ln w="19050" algn="ctr">
            <a:solidFill>
              <a:srgbClr val="77933C"/>
            </a:solidFill>
            <a:prstDash val="dash"/>
            <a:round/>
            <a:headEnd type="triangle" w="med" len="med"/>
            <a:tailEnd/>
          </a:ln>
        </p:spPr>
      </p:cxnSp>
      <p:sp>
        <p:nvSpPr>
          <p:cNvPr id="37952" name="TextBox 235"/>
          <p:cNvSpPr txBox="1">
            <a:spLocks noChangeArrowheads="1"/>
          </p:cNvSpPr>
          <p:nvPr/>
        </p:nvSpPr>
        <p:spPr bwMode="auto">
          <a:xfrm>
            <a:off x="5543550" y="3448050"/>
            <a:ext cx="76676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UN</a:t>
            </a:r>
            <a:r>
              <a:rPr lang="en-US" sz="1400">
                <a:latin typeface="Calibri" pitchFamily="34" charset="0"/>
              </a:rPr>
              <a:t> CW</a:t>
            </a:r>
          </a:p>
        </p:txBody>
      </p:sp>
      <p:sp>
        <p:nvSpPr>
          <p:cNvPr id="37953" name="TextBox 238"/>
          <p:cNvSpPr txBox="1">
            <a:spLocks noChangeArrowheads="1"/>
          </p:cNvSpPr>
          <p:nvPr/>
        </p:nvSpPr>
        <p:spPr bwMode="auto">
          <a:xfrm>
            <a:off x="7383463" y="3321050"/>
            <a:ext cx="876300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ONU N</a:t>
            </a:r>
          </a:p>
        </p:txBody>
      </p:sp>
      <p:sp>
        <p:nvSpPr>
          <p:cNvPr id="2" name="Oval 107"/>
          <p:cNvSpPr/>
          <p:nvPr/>
        </p:nvSpPr>
        <p:spPr>
          <a:xfrm>
            <a:off x="6456363" y="2597150"/>
            <a:ext cx="146050" cy="255588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955" name="TextBox 119"/>
          <p:cNvSpPr txBox="1">
            <a:spLocks noChangeArrowheads="1"/>
          </p:cNvSpPr>
          <p:nvPr/>
        </p:nvSpPr>
        <p:spPr bwMode="auto">
          <a:xfrm>
            <a:off x="7916863" y="2430463"/>
            <a:ext cx="438150" cy="2317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RxN</a:t>
            </a:r>
          </a:p>
        </p:txBody>
      </p:sp>
      <p:cxnSp>
        <p:nvCxnSpPr>
          <p:cNvPr id="3" name="Curved Connector 120"/>
          <p:cNvCxnSpPr>
            <a:stCxn id="123" idx="3"/>
            <a:endCxn id="51232" idx="1"/>
          </p:cNvCxnSpPr>
          <p:nvPr/>
        </p:nvCxnSpPr>
        <p:spPr>
          <a:xfrm flipV="1">
            <a:off x="7186613" y="2538413"/>
            <a:ext cx="730250" cy="29368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urved Connector 121"/>
          <p:cNvCxnSpPr>
            <a:stCxn id="123" idx="3"/>
            <a:endCxn id="125" idx="1"/>
          </p:cNvCxnSpPr>
          <p:nvPr/>
        </p:nvCxnSpPr>
        <p:spPr>
          <a:xfrm>
            <a:off x="7186613" y="2832100"/>
            <a:ext cx="657225" cy="31591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122"/>
          <p:cNvSpPr/>
          <p:nvPr/>
        </p:nvSpPr>
        <p:spPr>
          <a:xfrm>
            <a:off x="7040563" y="2759075"/>
            <a:ext cx="146050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23"/>
          <p:cNvSpPr/>
          <p:nvPr/>
        </p:nvSpPr>
        <p:spPr>
          <a:xfrm>
            <a:off x="6931025" y="2357438"/>
            <a:ext cx="1570038" cy="9858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124"/>
          <p:cNvSpPr txBox="1"/>
          <p:nvPr/>
        </p:nvSpPr>
        <p:spPr>
          <a:xfrm>
            <a:off x="7843838" y="3024188"/>
            <a:ext cx="584200" cy="263525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RSOA</a:t>
            </a:r>
          </a:p>
        </p:txBody>
      </p:sp>
      <p:cxnSp>
        <p:nvCxnSpPr>
          <p:cNvPr id="8" name="Straight Arrow Connector 130"/>
          <p:cNvCxnSpPr/>
          <p:nvPr/>
        </p:nvCxnSpPr>
        <p:spPr>
          <a:xfrm>
            <a:off x="5651500" y="2743200"/>
            <a:ext cx="328613" cy="1588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62" name="TextBox 131"/>
          <p:cNvSpPr txBox="1">
            <a:spLocks noChangeArrowheads="1"/>
          </p:cNvSpPr>
          <p:nvPr/>
        </p:nvSpPr>
        <p:spPr bwMode="auto">
          <a:xfrm>
            <a:off x="5859463" y="2789238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U1</a:t>
            </a:r>
            <a:endParaRPr lang="en-US" sz="1400">
              <a:latin typeface="Calibri" pitchFamily="34" charset="0"/>
            </a:endParaRPr>
          </a:p>
        </p:txBody>
      </p:sp>
      <p:cxnSp>
        <p:nvCxnSpPr>
          <p:cNvPr id="9" name="Straight Arrow Connector 132"/>
          <p:cNvCxnSpPr/>
          <p:nvPr/>
        </p:nvCxnSpPr>
        <p:spPr>
          <a:xfrm>
            <a:off x="5624513" y="2935288"/>
            <a:ext cx="328612" cy="158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137"/>
          <p:cNvSpPr>
            <a:spLocks noChangeArrowheads="1"/>
          </p:cNvSpPr>
          <p:nvPr/>
        </p:nvSpPr>
        <p:spPr bwMode="auto">
          <a:xfrm rot="-4364353">
            <a:off x="7415213" y="2516188"/>
            <a:ext cx="511175" cy="511175"/>
          </a:xfrm>
          <a:custGeom>
            <a:avLst/>
            <a:gdLst>
              <a:gd name="T0" fmla="*/ 255516 w 511031"/>
              <a:gd name="T1" fmla="*/ 0 h 511199"/>
              <a:gd name="T2" fmla="*/ 255516 w 511031"/>
              <a:gd name="T3" fmla="*/ 255600 h 511199"/>
              <a:gd name="T4" fmla="*/ 511031 w 511031"/>
              <a:gd name="T5" fmla="*/ 255600 h 511199"/>
              <a:gd name="T6" fmla="*/ 11796480 60000 65536"/>
              <a:gd name="T7" fmla="*/ 11796480 60000 65536"/>
              <a:gd name="T8" fmla="*/ 5898240 60000 65536"/>
              <a:gd name="T9" fmla="*/ 255516 w 511031"/>
              <a:gd name="T10" fmla="*/ 0 h 511199"/>
              <a:gd name="T11" fmla="*/ 511031 w 511031"/>
              <a:gd name="T12" fmla="*/ 255600 h 5111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031" h="511199" stroke="0">
                <a:moveTo>
                  <a:pt x="255516" y="0"/>
                </a:moveTo>
                <a:lnTo>
                  <a:pt x="255515" y="0"/>
                </a:lnTo>
                <a:cubicBezTo>
                  <a:pt x="396633" y="0"/>
                  <a:pt x="511032" y="114436"/>
                  <a:pt x="511032" y="255600"/>
                </a:cubicBezTo>
                <a:cubicBezTo>
                  <a:pt x="511032" y="255600"/>
                  <a:pt x="511031" y="255600"/>
                  <a:pt x="511031" y="255600"/>
                </a:cubicBezTo>
                <a:lnTo>
                  <a:pt x="255516" y="255600"/>
                </a:lnTo>
                <a:close/>
              </a:path>
              <a:path w="511031" h="511199" fill="none">
                <a:moveTo>
                  <a:pt x="255516" y="0"/>
                </a:moveTo>
                <a:lnTo>
                  <a:pt x="255515" y="0"/>
                </a:lnTo>
                <a:cubicBezTo>
                  <a:pt x="396633" y="0"/>
                  <a:pt x="511032" y="114436"/>
                  <a:pt x="511032" y="255600"/>
                </a:cubicBezTo>
                <a:cubicBezTo>
                  <a:pt x="511032" y="255600"/>
                  <a:pt x="511031" y="255600"/>
                  <a:pt x="511031" y="255600"/>
                </a:cubicBezTo>
              </a:path>
            </a:pathLst>
          </a:custGeom>
          <a:noFill/>
          <a:ln w="19050" algn="ctr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965" name="TextBox 138"/>
          <p:cNvSpPr txBox="1">
            <a:spLocks noChangeArrowheads="1"/>
          </p:cNvSpPr>
          <p:nvPr/>
        </p:nvSpPr>
        <p:spPr bwMode="auto">
          <a:xfrm>
            <a:off x="7113588" y="2284413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D1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1" name="Arc 139"/>
          <p:cNvSpPr>
            <a:spLocks noChangeArrowheads="1"/>
          </p:cNvSpPr>
          <p:nvPr/>
        </p:nvSpPr>
        <p:spPr bwMode="auto">
          <a:xfrm rot="9833993">
            <a:off x="7356475" y="2673350"/>
            <a:ext cx="511175" cy="511175"/>
          </a:xfrm>
          <a:custGeom>
            <a:avLst/>
            <a:gdLst>
              <a:gd name="T0" fmla="*/ 255600 w 511199"/>
              <a:gd name="T1" fmla="*/ 0 h 511031"/>
              <a:gd name="T2" fmla="*/ 255600 w 511199"/>
              <a:gd name="T3" fmla="*/ 255516 h 511031"/>
              <a:gd name="T4" fmla="*/ 511199 w 511199"/>
              <a:gd name="T5" fmla="*/ 255516 h 511031"/>
              <a:gd name="T6" fmla="*/ 11796480 60000 65536"/>
              <a:gd name="T7" fmla="*/ 11796480 60000 65536"/>
              <a:gd name="T8" fmla="*/ 5898240 60000 65536"/>
              <a:gd name="T9" fmla="*/ 255600 w 511199"/>
              <a:gd name="T10" fmla="*/ 0 h 511031"/>
              <a:gd name="T11" fmla="*/ 511199 w 511199"/>
              <a:gd name="T12" fmla="*/ 255516 h 5110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99" h="511031" stroke="0">
                <a:moveTo>
                  <a:pt x="255600" y="0"/>
                </a:moveTo>
                <a:lnTo>
                  <a:pt x="255599" y="0"/>
                </a:lnTo>
                <a:cubicBezTo>
                  <a:pt x="396763" y="0"/>
                  <a:pt x="511200" y="114398"/>
                  <a:pt x="511200" y="255516"/>
                </a:cubicBezTo>
                <a:cubicBezTo>
                  <a:pt x="511200" y="255516"/>
                  <a:pt x="511199" y="255516"/>
                  <a:pt x="511199" y="255516"/>
                </a:cubicBezTo>
                <a:lnTo>
                  <a:pt x="255600" y="255516"/>
                </a:lnTo>
                <a:close/>
              </a:path>
              <a:path w="511199" h="511031" fill="none">
                <a:moveTo>
                  <a:pt x="255600" y="0"/>
                </a:moveTo>
                <a:lnTo>
                  <a:pt x="255599" y="0"/>
                </a:lnTo>
                <a:cubicBezTo>
                  <a:pt x="396763" y="0"/>
                  <a:pt x="511200" y="114398"/>
                  <a:pt x="511200" y="255516"/>
                </a:cubicBezTo>
                <a:cubicBezTo>
                  <a:pt x="511200" y="255516"/>
                  <a:pt x="511199" y="255516"/>
                  <a:pt x="511199" y="255516"/>
                </a:cubicBezTo>
              </a:path>
            </a:pathLst>
          </a:custGeom>
          <a:noFill/>
          <a:ln w="1905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967" name="TextBox 140"/>
          <p:cNvSpPr txBox="1">
            <a:spLocks noChangeArrowheads="1"/>
          </p:cNvSpPr>
          <p:nvPr/>
        </p:nvSpPr>
        <p:spPr bwMode="auto">
          <a:xfrm>
            <a:off x="7200900" y="3052763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U1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7968" name="TextBox 141"/>
          <p:cNvSpPr txBox="1">
            <a:spLocks noChangeArrowheads="1"/>
          </p:cNvSpPr>
          <p:nvPr/>
        </p:nvSpPr>
        <p:spPr bwMode="auto">
          <a:xfrm>
            <a:off x="6748463" y="2905125"/>
            <a:ext cx="766762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Coarse WDM</a:t>
            </a:r>
          </a:p>
        </p:txBody>
      </p:sp>
      <p:cxnSp>
        <p:nvCxnSpPr>
          <p:cNvPr id="37969" name="Straight Arrow Connector 233"/>
          <p:cNvCxnSpPr>
            <a:cxnSpLocks noChangeShapeType="1"/>
          </p:cNvCxnSpPr>
          <p:nvPr/>
        </p:nvCxnSpPr>
        <p:spPr bwMode="auto">
          <a:xfrm rot="10800000" flipV="1">
            <a:off x="5616575" y="2600325"/>
            <a:ext cx="365125" cy="1588"/>
          </a:xfrm>
          <a:prstGeom prst="straightConnector1">
            <a:avLst/>
          </a:prstGeom>
          <a:noFill/>
          <a:ln w="19050" algn="ctr">
            <a:solidFill>
              <a:srgbClr val="77933C"/>
            </a:solidFill>
            <a:prstDash val="dash"/>
            <a:round/>
            <a:headEnd type="triangle" w="med" len="med"/>
            <a:tailEnd/>
          </a:ln>
        </p:spPr>
      </p:cxnSp>
      <p:cxnSp>
        <p:nvCxnSpPr>
          <p:cNvPr id="13" name="Straight Connector 106"/>
          <p:cNvCxnSpPr>
            <a:endCxn id="123" idx="1"/>
          </p:cNvCxnSpPr>
          <p:nvPr/>
        </p:nvCxnSpPr>
        <p:spPr>
          <a:xfrm>
            <a:off x="5543550" y="2843213"/>
            <a:ext cx="1752600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71" name="TextBox 129"/>
          <p:cNvSpPr txBox="1">
            <a:spLocks noChangeArrowheads="1"/>
          </p:cNvSpPr>
          <p:nvPr/>
        </p:nvSpPr>
        <p:spPr bwMode="auto">
          <a:xfrm>
            <a:off x="5832475" y="2565400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D1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7972" name="TextBox 235"/>
          <p:cNvSpPr txBox="1">
            <a:spLocks noChangeArrowheads="1"/>
          </p:cNvSpPr>
          <p:nvPr/>
        </p:nvSpPr>
        <p:spPr bwMode="auto">
          <a:xfrm>
            <a:off x="5903913" y="2384425"/>
            <a:ext cx="76676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U1</a:t>
            </a:r>
            <a:r>
              <a:rPr lang="en-US" sz="1400">
                <a:latin typeface="Calibri" pitchFamily="34" charset="0"/>
              </a:rPr>
              <a:t> CW</a:t>
            </a:r>
          </a:p>
        </p:txBody>
      </p:sp>
      <p:sp>
        <p:nvSpPr>
          <p:cNvPr id="37973" name="TextBox 238"/>
          <p:cNvSpPr txBox="1">
            <a:spLocks noChangeArrowheads="1"/>
          </p:cNvSpPr>
          <p:nvPr/>
        </p:nvSpPr>
        <p:spPr bwMode="auto">
          <a:xfrm>
            <a:off x="7332663" y="2024063"/>
            <a:ext cx="876300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ONU 1</a:t>
            </a:r>
          </a:p>
        </p:txBody>
      </p:sp>
    </p:spTree>
  </p:cSld>
  <p:clrMapOvr>
    <a:masterClrMapping/>
  </p:clrMapOvr>
  <p:transition advTm="203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106363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Optically Injection Locked ONUs</a:t>
            </a:r>
          </a:p>
        </p:txBody>
      </p:sp>
      <p:sp>
        <p:nvSpPr>
          <p:cNvPr id="38914" name="Text Box 10"/>
          <p:cNvSpPr txBox="1">
            <a:spLocks noChangeArrowheads="1"/>
          </p:cNvSpPr>
          <p:nvPr/>
        </p:nvSpPr>
        <p:spPr bwMode="auto">
          <a:xfrm>
            <a:off x="6288088" y="1449388"/>
            <a:ext cx="27384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b="1">
                <a:latin typeface="Calibri" pitchFamily="34" charset="0"/>
              </a:rPr>
              <a:t>Externally-Seeded Injection Locked FP-LDs.                          1.5 Gb/s over 30Km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519113" y="3024188"/>
            <a:ext cx="2811462" cy="219075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01675" y="3608388"/>
            <a:ext cx="401638" cy="25558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Rx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1285875" y="3498850"/>
            <a:ext cx="182563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918" name="TextBox 90"/>
          <p:cNvSpPr txBox="1">
            <a:spLocks noChangeArrowheads="1"/>
          </p:cNvSpPr>
          <p:nvPr/>
        </p:nvSpPr>
        <p:spPr bwMode="auto">
          <a:xfrm>
            <a:off x="993775" y="3073400"/>
            <a:ext cx="766763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Coarse WDM</a:t>
            </a:r>
          </a:p>
        </p:txBody>
      </p:sp>
      <p:sp>
        <p:nvSpPr>
          <p:cNvPr id="38919" name="TextBox 91"/>
          <p:cNvSpPr txBox="1">
            <a:spLocks noChangeArrowheads="1"/>
          </p:cNvSpPr>
          <p:nvPr/>
        </p:nvSpPr>
        <p:spPr bwMode="auto">
          <a:xfrm>
            <a:off x="1614488" y="2732088"/>
            <a:ext cx="766762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OLT</a:t>
            </a:r>
          </a:p>
        </p:txBody>
      </p:sp>
      <p:cxnSp>
        <p:nvCxnSpPr>
          <p:cNvPr id="93" name="Straight Connector 92"/>
          <p:cNvCxnSpPr>
            <a:stCxn id="157" idx="0"/>
            <a:endCxn id="103" idx="0"/>
          </p:cNvCxnSpPr>
          <p:nvPr/>
        </p:nvCxnSpPr>
        <p:spPr>
          <a:xfrm>
            <a:off x="2162175" y="4156075"/>
            <a:ext cx="2657475" cy="174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93"/>
          <p:cNvSpPr/>
          <p:nvPr/>
        </p:nvSpPr>
        <p:spPr>
          <a:xfrm>
            <a:off x="3805238" y="3900488"/>
            <a:ext cx="146050" cy="255587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4125913" y="4083050"/>
            <a:ext cx="328612" cy="1588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rapezoid 102"/>
          <p:cNvSpPr>
            <a:spLocks noChangeArrowheads="1"/>
          </p:cNvSpPr>
          <p:nvPr/>
        </p:nvSpPr>
        <p:spPr bwMode="auto">
          <a:xfrm rot="5400000" flipV="1">
            <a:off x="4344987" y="3827463"/>
            <a:ext cx="1643063" cy="693738"/>
          </a:xfrm>
          <a:custGeom>
            <a:avLst/>
            <a:gdLst>
              <a:gd name="T0" fmla="*/ 821532 w 1643063"/>
              <a:gd name="T1" fmla="*/ 0 h 693738"/>
              <a:gd name="T2" fmla="*/ 167149 w 1643063"/>
              <a:gd name="T3" fmla="*/ 346869 h 693738"/>
              <a:gd name="T4" fmla="*/ 821532 w 1643063"/>
              <a:gd name="T5" fmla="*/ 693738 h 693738"/>
              <a:gd name="T6" fmla="*/ 1475914 w 1643063"/>
              <a:gd name="T7" fmla="*/ 346869 h 693738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22866 w 1643063"/>
              <a:gd name="T13" fmla="*/ 94099 h 693738"/>
              <a:gd name="T14" fmla="*/ 1420197 w 1643063"/>
              <a:gd name="T15" fmla="*/ 693738 h 6937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3063" h="693738">
                <a:moveTo>
                  <a:pt x="0" y="693738"/>
                </a:moveTo>
                <a:lnTo>
                  <a:pt x="334298" y="0"/>
                </a:lnTo>
                <a:lnTo>
                  <a:pt x="1308765" y="0"/>
                </a:lnTo>
                <a:lnTo>
                  <a:pt x="1643063" y="693738"/>
                </a:lnTo>
                <a:close/>
              </a:path>
            </a:pathLst>
          </a:custGeom>
          <a:solidFill>
            <a:srgbClr val="DBEEF4"/>
          </a:solidFill>
          <a:ln w="425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38924" name="TextBox 103"/>
          <p:cNvSpPr txBox="1">
            <a:spLocks noChangeArrowheads="1"/>
          </p:cNvSpPr>
          <p:nvPr/>
        </p:nvSpPr>
        <p:spPr bwMode="auto">
          <a:xfrm>
            <a:off x="4827588" y="3749675"/>
            <a:ext cx="766762" cy="9429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latin typeface="Calibri" pitchFamily="34" charset="0"/>
              </a:rPr>
              <a:t>A</a:t>
            </a:r>
          </a:p>
          <a:p>
            <a:pPr algn="ctr"/>
            <a:r>
              <a:rPr lang="en-US" sz="1400" b="1">
                <a:latin typeface="Calibri" pitchFamily="34" charset="0"/>
              </a:rPr>
              <a:t>W</a:t>
            </a:r>
          </a:p>
          <a:p>
            <a:pPr algn="ctr"/>
            <a:r>
              <a:rPr lang="en-US" sz="1400" b="1">
                <a:latin typeface="Calibri" pitchFamily="34" charset="0"/>
              </a:rPr>
              <a:t>G</a:t>
            </a:r>
          </a:p>
          <a:p>
            <a:pPr algn="ctr"/>
            <a:r>
              <a:rPr lang="en-US" sz="1400" b="1">
                <a:latin typeface="Calibri" pitchFamily="34" charset="0"/>
              </a:rPr>
              <a:t> 2</a:t>
            </a:r>
          </a:p>
        </p:txBody>
      </p:sp>
      <p:cxnSp>
        <p:nvCxnSpPr>
          <p:cNvPr id="107" name="Straight Connector 106"/>
          <p:cNvCxnSpPr>
            <a:endCxn id="123" idx="1"/>
          </p:cNvCxnSpPr>
          <p:nvPr/>
        </p:nvCxnSpPr>
        <p:spPr>
          <a:xfrm>
            <a:off x="5492750" y="4775200"/>
            <a:ext cx="1752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6681788" y="4521200"/>
            <a:ext cx="146050" cy="255588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513388" y="3863975"/>
            <a:ext cx="212725" cy="47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513388" y="4010025"/>
            <a:ext cx="219075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9" name="Text Box 7"/>
          <p:cNvSpPr txBox="1">
            <a:spLocks noChangeArrowheads="1"/>
          </p:cNvSpPr>
          <p:nvPr/>
        </p:nvSpPr>
        <p:spPr bwMode="auto">
          <a:xfrm rot="5400000">
            <a:off x="5576887" y="4165601"/>
            <a:ext cx="239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latin typeface="Calibri" pitchFamily="34" charset="0"/>
              </a:rPr>
              <a:t>…</a:t>
            </a:r>
            <a:endParaRPr lang="en-US" sz="1400" b="1"/>
          </a:p>
        </p:txBody>
      </p:sp>
      <p:sp>
        <p:nvSpPr>
          <p:cNvPr id="38930" name="TextBox 116"/>
          <p:cNvSpPr txBox="1">
            <a:spLocks noChangeArrowheads="1"/>
          </p:cNvSpPr>
          <p:nvPr/>
        </p:nvSpPr>
        <p:spPr bwMode="auto">
          <a:xfrm>
            <a:off x="4929188" y="2836863"/>
            <a:ext cx="766762" cy="3667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RN</a:t>
            </a:r>
          </a:p>
        </p:txBody>
      </p:sp>
      <p:sp>
        <p:nvSpPr>
          <p:cNvPr id="38931" name="TextBox 119"/>
          <p:cNvSpPr txBox="1">
            <a:spLocks noChangeArrowheads="1"/>
          </p:cNvSpPr>
          <p:nvPr/>
        </p:nvSpPr>
        <p:spPr bwMode="auto">
          <a:xfrm>
            <a:off x="8142288" y="4375150"/>
            <a:ext cx="438150" cy="2317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Rx</a:t>
            </a:r>
          </a:p>
        </p:txBody>
      </p:sp>
      <p:cxnSp>
        <p:nvCxnSpPr>
          <p:cNvPr id="38932" name="Curved Connector 120"/>
          <p:cNvCxnSpPr>
            <a:cxnSpLocks noChangeShapeType="1"/>
            <a:stCxn id="123" idx="3"/>
            <a:endCxn id="38931" idx="1"/>
          </p:cNvCxnSpPr>
          <p:nvPr/>
        </p:nvCxnSpPr>
        <p:spPr bwMode="auto">
          <a:xfrm flipV="1">
            <a:off x="7432675" y="4491038"/>
            <a:ext cx="700088" cy="285750"/>
          </a:xfrm>
          <a:prstGeom prst="curvedConnector3">
            <a:avLst>
              <a:gd name="adj1" fmla="val 49208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cxnSp>
        <p:nvCxnSpPr>
          <p:cNvPr id="38933" name="Curved Connector 121"/>
          <p:cNvCxnSpPr>
            <a:cxnSpLocks noChangeShapeType="1"/>
            <a:stCxn id="123" idx="3"/>
            <a:endCxn id="125" idx="1"/>
          </p:cNvCxnSpPr>
          <p:nvPr/>
        </p:nvCxnSpPr>
        <p:spPr bwMode="auto">
          <a:xfrm>
            <a:off x="7432675" y="4776788"/>
            <a:ext cx="627063" cy="323850"/>
          </a:xfrm>
          <a:prstGeom prst="curvedConnector3">
            <a:avLst>
              <a:gd name="adj1" fmla="val 49116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sp>
        <p:nvSpPr>
          <p:cNvPr id="123" name="Rounded Rectangle 122"/>
          <p:cNvSpPr/>
          <p:nvPr/>
        </p:nvSpPr>
        <p:spPr>
          <a:xfrm>
            <a:off x="7265988" y="4703763"/>
            <a:ext cx="146050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Rounded Rectangle 123"/>
          <p:cNvSpPr/>
          <p:nvPr/>
        </p:nvSpPr>
        <p:spPr>
          <a:xfrm>
            <a:off x="7156450" y="4302125"/>
            <a:ext cx="1570038" cy="9858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069263" y="4968875"/>
            <a:ext cx="628650" cy="263525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FP-LD </a:t>
            </a:r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5959475" y="4594225"/>
            <a:ext cx="328613" cy="1588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5922963" y="5102225"/>
            <a:ext cx="328612" cy="158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Arc 137"/>
          <p:cNvSpPr>
            <a:spLocks noChangeArrowheads="1"/>
          </p:cNvSpPr>
          <p:nvPr/>
        </p:nvSpPr>
        <p:spPr bwMode="auto">
          <a:xfrm rot="-4364353">
            <a:off x="7640638" y="4460875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940" name="TextBox 138"/>
          <p:cNvSpPr txBox="1">
            <a:spLocks noChangeArrowheads="1"/>
          </p:cNvSpPr>
          <p:nvPr/>
        </p:nvSpPr>
        <p:spPr bwMode="auto">
          <a:xfrm>
            <a:off x="7339013" y="4229100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DN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40" name="Arc 139"/>
          <p:cNvSpPr>
            <a:spLocks noChangeArrowheads="1"/>
          </p:cNvSpPr>
          <p:nvPr/>
        </p:nvSpPr>
        <p:spPr bwMode="auto">
          <a:xfrm rot="9833993">
            <a:off x="7581900" y="4618038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942" name="TextBox 140"/>
          <p:cNvSpPr txBox="1">
            <a:spLocks noChangeArrowheads="1"/>
          </p:cNvSpPr>
          <p:nvPr/>
        </p:nvSpPr>
        <p:spPr bwMode="auto">
          <a:xfrm>
            <a:off x="7448550" y="5032375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8943" name="TextBox 141"/>
          <p:cNvSpPr txBox="1">
            <a:spLocks noChangeArrowheads="1"/>
          </p:cNvSpPr>
          <p:nvPr/>
        </p:nvSpPr>
        <p:spPr bwMode="auto">
          <a:xfrm>
            <a:off x="6973888" y="4849813"/>
            <a:ext cx="766762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Coarse WDM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701675" y="4703763"/>
            <a:ext cx="393700" cy="25558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Rx</a:t>
            </a:r>
          </a:p>
        </p:txBody>
      </p:sp>
      <p:cxnSp>
        <p:nvCxnSpPr>
          <p:cNvPr id="147" name="Straight Arrow Connector 146"/>
          <p:cNvCxnSpPr>
            <a:stCxn id="146" idx="3"/>
            <a:endCxn id="118" idx="1"/>
          </p:cNvCxnSpPr>
          <p:nvPr/>
        </p:nvCxnSpPr>
        <p:spPr>
          <a:xfrm flipV="1">
            <a:off x="1095375" y="4667250"/>
            <a:ext cx="227013" cy="16351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80" idx="3"/>
            <a:endCxn id="88" idx="1"/>
          </p:cNvCxnSpPr>
          <p:nvPr/>
        </p:nvCxnSpPr>
        <p:spPr>
          <a:xfrm flipV="1">
            <a:off x="1103313" y="3571875"/>
            <a:ext cx="182562" cy="16351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701675" y="3279775"/>
            <a:ext cx="393700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FP-LD</a:t>
            </a:r>
          </a:p>
        </p:txBody>
      </p:sp>
      <p:sp>
        <p:nvSpPr>
          <p:cNvPr id="38948" name="Text Box 7"/>
          <p:cNvSpPr txBox="1">
            <a:spLocks noChangeArrowheads="1"/>
          </p:cNvSpPr>
          <p:nvPr/>
        </p:nvSpPr>
        <p:spPr bwMode="auto">
          <a:xfrm rot="5400000">
            <a:off x="911226" y="3983037"/>
            <a:ext cx="239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>
                <a:latin typeface="Calibri" pitchFamily="34" charset="0"/>
              </a:rPr>
              <a:t>…</a:t>
            </a:r>
            <a:endParaRPr lang="en-US" sz="1400" b="1"/>
          </a:p>
        </p:txBody>
      </p:sp>
      <p:sp>
        <p:nvSpPr>
          <p:cNvPr id="157" name="Trapezoid 156"/>
          <p:cNvSpPr/>
          <p:nvPr/>
        </p:nvSpPr>
        <p:spPr>
          <a:xfrm rot="5400000">
            <a:off x="1231117" y="4028266"/>
            <a:ext cx="1606570" cy="255590"/>
          </a:xfrm>
          <a:prstGeom prst="trapezoid">
            <a:avLst>
              <a:gd name="adj" fmla="val 4818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dirty="0">
                <a:solidFill>
                  <a:schemeClr val="tx1"/>
                </a:solidFill>
              </a:rPr>
              <a:t>AWG1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701675" y="4411663"/>
            <a:ext cx="401638" cy="255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FP-LD</a:t>
            </a:r>
          </a:p>
        </p:txBody>
      </p:sp>
      <p:cxnSp>
        <p:nvCxnSpPr>
          <p:cNvPr id="159" name="Straight Arrow Connector 158"/>
          <p:cNvCxnSpPr>
            <a:stCxn id="158" idx="3"/>
            <a:endCxn id="118" idx="1"/>
          </p:cNvCxnSpPr>
          <p:nvPr/>
        </p:nvCxnSpPr>
        <p:spPr>
          <a:xfrm>
            <a:off x="1103313" y="4538663"/>
            <a:ext cx="219075" cy="128587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154" idx="3"/>
            <a:endCxn id="88" idx="1"/>
          </p:cNvCxnSpPr>
          <p:nvPr/>
        </p:nvCxnSpPr>
        <p:spPr>
          <a:xfrm>
            <a:off x="1095375" y="3406775"/>
            <a:ext cx="190500" cy="16510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53" name="TextBox 197"/>
          <p:cNvSpPr txBox="1">
            <a:spLocks noChangeArrowheads="1"/>
          </p:cNvSpPr>
          <p:nvPr/>
        </p:nvSpPr>
        <p:spPr bwMode="auto">
          <a:xfrm>
            <a:off x="2527300" y="3900488"/>
            <a:ext cx="511175" cy="276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3 dB</a:t>
            </a:r>
          </a:p>
        </p:txBody>
      </p:sp>
      <p:cxnSp>
        <p:nvCxnSpPr>
          <p:cNvPr id="199" name="Straight Arrow Connector 198"/>
          <p:cNvCxnSpPr/>
          <p:nvPr/>
        </p:nvCxnSpPr>
        <p:spPr>
          <a:xfrm>
            <a:off x="4125913" y="3898900"/>
            <a:ext cx="328612" cy="158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Rounded Rectangle 204"/>
          <p:cNvSpPr/>
          <p:nvPr/>
        </p:nvSpPr>
        <p:spPr>
          <a:xfrm>
            <a:off x="4746625" y="3170238"/>
            <a:ext cx="1022350" cy="20081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6" name="Straight Connector 205"/>
          <p:cNvCxnSpPr/>
          <p:nvPr/>
        </p:nvCxnSpPr>
        <p:spPr>
          <a:xfrm>
            <a:off x="5513388" y="3429000"/>
            <a:ext cx="219075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/>
          <p:nvPr/>
        </p:nvCxnSpPr>
        <p:spPr>
          <a:xfrm rot="10800000" flipV="1">
            <a:off x="5922963" y="4992688"/>
            <a:ext cx="365125" cy="158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58" name="TextBox 238"/>
          <p:cNvSpPr txBox="1">
            <a:spLocks noChangeArrowheads="1"/>
          </p:cNvSpPr>
          <p:nvPr/>
        </p:nvSpPr>
        <p:spPr bwMode="auto">
          <a:xfrm>
            <a:off x="7566025" y="3968750"/>
            <a:ext cx="876300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ONU N</a:t>
            </a:r>
          </a:p>
        </p:txBody>
      </p:sp>
      <p:cxnSp>
        <p:nvCxnSpPr>
          <p:cNvPr id="114" name="Straight Connector 113"/>
          <p:cNvCxnSpPr/>
          <p:nvPr/>
        </p:nvCxnSpPr>
        <p:spPr>
          <a:xfrm>
            <a:off x="1468438" y="3571875"/>
            <a:ext cx="43815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ounded Rectangle 117"/>
          <p:cNvSpPr/>
          <p:nvPr/>
        </p:nvSpPr>
        <p:spPr>
          <a:xfrm>
            <a:off x="1322388" y="4594225"/>
            <a:ext cx="182562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9" name="Straight Connector 128"/>
          <p:cNvCxnSpPr/>
          <p:nvPr/>
        </p:nvCxnSpPr>
        <p:spPr>
          <a:xfrm>
            <a:off x="1504950" y="4667250"/>
            <a:ext cx="43815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651000" y="3754438"/>
            <a:ext cx="255588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651000" y="3935413"/>
            <a:ext cx="255588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Arc 142"/>
          <p:cNvSpPr>
            <a:spLocks noChangeArrowheads="1"/>
          </p:cNvSpPr>
          <p:nvPr/>
        </p:nvSpPr>
        <p:spPr bwMode="auto">
          <a:xfrm rot="5400000">
            <a:off x="2308225" y="3425825"/>
            <a:ext cx="949325" cy="511175"/>
          </a:xfrm>
          <a:custGeom>
            <a:avLst/>
            <a:gdLst>
              <a:gd name="T0" fmla="*/ 474663 w 949325"/>
              <a:gd name="T1" fmla="*/ 0 h 511175"/>
              <a:gd name="T2" fmla="*/ 474663 w 949325"/>
              <a:gd name="T3" fmla="*/ 255588 h 511175"/>
              <a:gd name="T4" fmla="*/ 479485 w 949325"/>
              <a:gd name="T5" fmla="*/ 511162 h 511175"/>
              <a:gd name="T6" fmla="*/ 11796480 60000 65536"/>
              <a:gd name="T7" fmla="*/ 11796480 60000 65536"/>
              <a:gd name="T8" fmla="*/ 11796480 60000 65536"/>
              <a:gd name="T9" fmla="*/ 474663 w 949325"/>
              <a:gd name="T10" fmla="*/ 0 h 511175"/>
              <a:gd name="T11" fmla="*/ 949325 w 949325"/>
              <a:gd name="T12" fmla="*/ 511162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49325" h="511175" stroke="0">
                <a:moveTo>
                  <a:pt x="474663" y="0"/>
                </a:moveTo>
                <a:lnTo>
                  <a:pt x="474662" y="0"/>
                </a:lnTo>
                <a:cubicBezTo>
                  <a:pt x="736812" y="0"/>
                  <a:pt x="949326" y="114430"/>
                  <a:pt x="949326" y="255588"/>
                </a:cubicBezTo>
                <a:cubicBezTo>
                  <a:pt x="949326" y="395732"/>
                  <a:pt x="739738" y="509739"/>
                  <a:pt x="479483" y="511162"/>
                </a:cubicBezTo>
                <a:lnTo>
                  <a:pt x="474663" y="255588"/>
                </a:lnTo>
                <a:close/>
              </a:path>
              <a:path w="949325" h="511175" fill="none">
                <a:moveTo>
                  <a:pt x="474663" y="0"/>
                </a:moveTo>
                <a:lnTo>
                  <a:pt x="474662" y="0"/>
                </a:lnTo>
                <a:cubicBezTo>
                  <a:pt x="736812" y="0"/>
                  <a:pt x="949326" y="114430"/>
                  <a:pt x="949326" y="255588"/>
                </a:cubicBezTo>
                <a:cubicBezTo>
                  <a:pt x="949326" y="395732"/>
                  <a:pt x="739738" y="509739"/>
                  <a:pt x="479483" y="511162"/>
                </a:cubicBezTo>
              </a:path>
            </a:pathLst>
          </a:custGeom>
          <a:noFill/>
          <a:ln w="9525" algn="ctr">
            <a:solidFill>
              <a:srgbClr val="347FD8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965" name="TextBox 149"/>
          <p:cNvSpPr txBox="1">
            <a:spLocks noChangeArrowheads="1"/>
          </p:cNvSpPr>
          <p:nvPr/>
        </p:nvSpPr>
        <p:spPr bwMode="auto">
          <a:xfrm>
            <a:off x="2089150" y="3060700"/>
            <a:ext cx="766763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C-Band EDFA</a:t>
            </a:r>
          </a:p>
        </p:txBody>
      </p:sp>
      <p:sp>
        <p:nvSpPr>
          <p:cNvPr id="38966" name="TextBox 150"/>
          <p:cNvSpPr txBox="1">
            <a:spLocks noChangeArrowheads="1"/>
          </p:cNvSpPr>
          <p:nvPr/>
        </p:nvSpPr>
        <p:spPr bwMode="auto">
          <a:xfrm>
            <a:off x="2636838" y="3060700"/>
            <a:ext cx="76676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L-Band EDFA</a:t>
            </a:r>
          </a:p>
        </p:txBody>
      </p:sp>
      <p:cxnSp>
        <p:nvCxnSpPr>
          <p:cNvPr id="167" name="Straight Connector 166"/>
          <p:cNvCxnSpPr/>
          <p:nvPr/>
        </p:nvCxnSpPr>
        <p:spPr>
          <a:xfrm>
            <a:off x="2308225" y="3608388"/>
            <a:ext cx="219075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563813" y="3608388"/>
            <a:ext cx="219075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Isosceles Triangle 144"/>
          <p:cNvSpPr>
            <a:spLocks noChangeArrowheads="1"/>
          </p:cNvSpPr>
          <p:nvPr/>
        </p:nvSpPr>
        <p:spPr bwMode="auto">
          <a:xfrm rot="5400000">
            <a:off x="2412207" y="3486944"/>
            <a:ext cx="293687" cy="219075"/>
          </a:xfrm>
          <a:prstGeom prst="triangle">
            <a:avLst>
              <a:gd name="adj" fmla="val 50000"/>
            </a:avLst>
          </a:prstGeom>
          <a:solidFill>
            <a:srgbClr val="77933C"/>
          </a:solidFill>
          <a:ln w="425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69" name="Straight Connector 168"/>
          <p:cNvCxnSpPr/>
          <p:nvPr/>
        </p:nvCxnSpPr>
        <p:spPr>
          <a:xfrm>
            <a:off x="2855913" y="3606800"/>
            <a:ext cx="219075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3038475" y="3608388"/>
            <a:ext cx="219075" cy="158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Isosceles Triangle 148"/>
          <p:cNvSpPr>
            <a:spLocks noChangeArrowheads="1"/>
          </p:cNvSpPr>
          <p:nvPr/>
        </p:nvSpPr>
        <p:spPr bwMode="auto">
          <a:xfrm rot="-5400000">
            <a:off x="2892426" y="3486150"/>
            <a:ext cx="292100" cy="21907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425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171" name="Straight Arrow Connector 170"/>
          <p:cNvCxnSpPr/>
          <p:nvPr/>
        </p:nvCxnSpPr>
        <p:spPr>
          <a:xfrm rot="10800000">
            <a:off x="2235200" y="4375150"/>
            <a:ext cx="328613" cy="1588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>
            <a:off x="2235200" y="4557713"/>
            <a:ext cx="328613" cy="1587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rot="10800000">
            <a:off x="4097338" y="4338638"/>
            <a:ext cx="328612" cy="158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774950" y="4667250"/>
            <a:ext cx="401638" cy="15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977" name="Group 190"/>
          <p:cNvGrpSpPr>
            <a:grpSpLocks/>
          </p:cNvGrpSpPr>
          <p:nvPr/>
        </p:nvGrpSpPr>
        <p:grpSpPr bwMode="auto">
          <a:xfrm>
            <a:off x="3148013" y="2732088"/>
            <a:ext cx="1606550" cy="763587"/>
            <a:chOff x="2782863" y="2844792"/>
            <a:chExt cx="1606572" cy="763598"/>
          </a:xfrm>
        </p:grpSpPr>
        <p:sp>
          <p:nvSpPr>
            <p:cNvPr id="38996" name="TextBox 202"/>
            <p:cNvSpPr txBox="1">
              <a:spLocks noChangeArrowheads="1"/>
            </p:cNvSpPr>
            <p:nvPr/>
          </p:nvSpPr>
          <p:spPr bwMode="auto">
            <a:xfrm>
              <a:off x="2819376" y="2844792"/>
              <a:ext cx="1350981" cy="3968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>
                  <a:latin typeface="Calibri" pitchFamily="34" charset="0"/>
                </a:rPr>
                <a:t>CW Upstream or Downstream</a:t>
              </a:r>
            </a:p>
          </p:txBody>
        </p:sp>
        <p:cxnSp>
          <p:nvCxnSpPr>
            <p:cNvPr id="181" name="Straight Arrow Connector 180"/>
            <p:cNvCxnSpPr/>
            <p:nvPr/>
          </p:nvCxnSpPr>
          <p:spPr>
            <a:xfrm>
              <a:off x="4060817" y="3355974"/>
              <a:ext cx="328618" cy="158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/>
            <p:cNvCxnSpPr/>
            <p:nvPr/>
          </p:nvCxnSpPr>
          <p:spPr>
            <a:xfrm>
              <a:off x="4060817" y="3062282"/>
              <a:ext cx="32861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99" name="TextBox 183"/>
            <p:cNvSpPr txBox="1">
              <a:spLocks noChangeArrowheads="1"/>
            </p:cNvSpPr>
            <p:nvPr/>
          </p:nvSpPr>
          <p:spPr bwMode="auto">
            <a:xfrm>
              <a:off x="2782863" y="3211510"/>
              <a:ext cx="1424007" cy="3968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>
                  <a:latin typeface="Calibri" pitchFamily="34" charset="0"/>
                </a:rPr>
                <a:t>Modulated Upstream or Downstream</a:t>
              </a: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965427" y="2881305"/>
              <a:ext cx="1424008" cy="657234"/>
            </a:xfrm>
            <a:prstGeom prst="rect">
              <a:avLst/>
            </a:prstGeom>
            <a:solidFill>
              <a:srgbClr val="FFFF00">
                <a:alpha val="21000"/>
              </a:srgb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87" name="Straight Arrow Connector 186"/>
          <p:cNvCxnSpPr/>
          <p:nvPr/>
        </p:nvCxnSpPr>
        <p:spPr>
          <a:xfrm rot="10800000">
            <a:off x="2198688" y="4740275"/>
            <a:ext cx="328612" cy="158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07"/>
          <p:cNvSpPr/>
          <p:nvPr/>
        </p:nvSpPr>
        <p:spPr>
          <a:xfrm>
            <a:off x="6591300" y="3117850"/>
            <a:ext cx="146050" cy="255588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980" name="TextBox 119"/>
          <p:cNvSpPr txBox="1">
            <a:spLocks noChangeArrowheads="1"/>
          </p:cNvSpPr>
          <p:nvPr/>
        </p:nvSpPr>
        <p:spPr bwMode="auto">
          <a:xfrm>
            <a:off x="8051800" y="3006725"/>
            <a:ext cx="438150" cy="2317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Calibri" pitchFamily="34" charset="0"/>
              </a:rPr>
              <a:t>Rx</a:t>
            </a:r>
          </a:p>
        </p:txBody>
      </p:sp>
      <p:cxnSp>
        <p:nvCxnSpPr>
          <p:cNvPr id="38981" name="Curved Connector 120"/>
          <p:cNvCxnSpPr>
            <a:cxnSpLocks noChangeShapeType="1"/>
          </p:cNvCxnSpPr>
          <p:nvPr/>
        </p:nvCxnSpPr>
        <p:spPr bwMode="auto">
          <a:xfrm flipV="1">
            <a:off x="7342188" y="3122613"/>
            <a:ext cx="700087" cy="285750"/>
          </a:xfrm>
          <a:prstGeom prst="curvedConnector3">
            <a:avLst>
              <a:gd name="adj1" fmla="val 49208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cxnSp>
        <p:nvCxnSpPr>
          <p:cNvPr id="38982" name="Curved Connector 121"/>
          <p:cNvCxnSpPr>
            <a:cxnSpLocks noChangeShapeType="1"/>
          </p:cNvCxnSpPr>
          <p:nvPr/>
        </p:nvCxnSpPr>
        <p:spPr bwMode="auto">
          <a:xfrm>
            <a:off x="7342188" y="3408363"/>
            <a:ext cx="627062" cy="323850"/>
          </a:xfrm>
          <a:prstGeom prst="curvedConnector3">
            <a:avLst>
              <a:gd name="adj1" fmla="val 49116"/>
            </a:avLst>
          </a:prstGeom>
          <a:noFill/>
          <a:ln w="9525" algn="ctr">
            <a:solidFill>
              <a:srgbClr val="347FD8"/>
            </a:solidFill>
            <a:round/>
            <a:headEnd/>
            <a:tailEnd/>
          </a:ln>
        </p:spPr>
      </p:cxnSp>
      <p:sp>
        <p:nvSpPr>
          <p:cNvPr id="5" name="Rounded Rectangle 122"/>
          <p:cNvSpPr/>
          <p:nvPr/>
        </p:nvSpPr>
        <p:spPr>
          <a:xfrm>
            <a:off x="7175500" y="3335338"/>
            <a:ext cx="146050" cy="146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123"/>
          <p:cNvSpPr/>
          <p:nvPr/>
        </p:nvSpPr>
        <p:spPr>
          <a:xfrm>
            <a:off x="7065963" y="2933700"/>
            <a:ext cx="1570037" cy="9858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124"/>
          <p:cNvSpPr txBox="1"/>
          <p:nvPr/>
        </p:nvSpPr>
        <p:spPr>
          <a:xfrm>
            <a:off x="7978775" y="3600450"/>
            <a:ext cx="628650" cy="263525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FP-LD </a:t>
            </a:r>
          </a:p>
        </p:txBody>
      </p:sp>
      <p:cxnSp>
        <p:nvCxnSpPr>
          <p:cNvPr id="8" name="Straight Arrow Connector 130"/>
          <p:cNvCxnSpPr/>
          <p:nvPr/>
        </p:nvCxnSpPr>
        <p:spPr>
          <a:xfrm>
            <a:off x="5868988" y="3190875"/>
            <a:ext cx="328612" cy="1588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32"/>
          <p:cNvCxnSpPr/>
          <p:nvPr/>
        </p:nvCxnSpPr>
        <p:spPr>
          <a:xfrm>
            <a:off x="5832475" y="3698875"/>
            <a:ext cx="328613" cy="158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137"/>
          <p:cNvSpPr>
            <a:spLocks noChangeArrowheads="1"/>
          </p:cNvSpPr>
          <p:nvPr/>
        </p:nvSpPr>
        <p:spPr bwMode="auto">
          <a:xfrm rot="-4364353">
            <a:off x="7550150" y="3092450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989" name="TextBox 138"/>
          <p:cNvSpPr txBox="1">
            <a:spLocks noChangeArrowheads="1"/>
          </p:cNvSpPr>
          <p:nvPr/>
        </p:nvSpPr>
        <p:spPr bwMode="auto">
          <a:xfrm>
            <a:off x="7248525" y="2860675"/>
            <a:ext cx="620713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D1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1" name="Arc 139"/>
          <p:cNvSpPr>
            <a:spLocks noChangeArrowheads="1"/>
          </p:cNvSpPr>
          <p:nvPr/>
        </p:nvSpPr>
        <p:spPr bwMode="auto">
          <a:xfrm rot="9833993">
            <a:off x="7491413" y="3249613"/>
            <a:ext cx="511175" cy="511175"/>
          </a:xfrm>
          <a:custGeom>
            <a:avLst/>
            <a:gdLst>
              <a:gd name="T0" fmla="*/ 255588 w 511175"/>
              <a:gd name="T1" fmla="*/ 0 h 511175"/>
              <a:gd name="T2" fmla="*/ 255588 w 511175"/>
              <a:gd name="T3" fmla="*/ 255588 h 511175"/>
              <a:gd name="T4" fmla="*/ 511175 w 511175"/>
              <a:gd name="T5" fmla="*/ 255588 h 511175"/>
              <a:gd name="T6" fmla="*/ 11796480 60000 65536"/>
              <a:gd name="T7" fmla="*/ 11796480 60000 65536"/>
              <a:gd name="T8" fmla="*/ 5898240 60000 65536"/>
              <a:gd name="T9" fmla="*/ 255588 w 511175"/>
              <a:gd name="T10" fmla="*/ 0 h 511175"/>
              <a:gd name="T11" fmla="*/ 511175 w 511175"/>
              <a:gd name="T12" fmla="*/ 255588 h 5111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1175" h="511175" stroke="0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  <a:lnTo>
                  <a:pt x="255588" y="255588"/>
                </a:lnTo>
                <a:close/>
              </a:path>
              <a:path w="511175" h="511175" fill="none">
                <a:moveTo>
                  <a:pt x="255588" y="0"/>
                </a:moveTo>
                <a:lnTo>
                  <a:pt x="255587" y="0"/>
                </a:lnTo>
                <a:cubicBezTo>
                  <a:pt x="396745" y="0"/>
                  <a:pt x="511176" y="114430"/>
                  <a:pt x="511176" y="255588"/>
                </a:cubicBezTo>
                <a:cubicBezTo>
                  <a:pt x="511176" y="255588"/>
                  <a:pt x="511175" y="255588"/>
                  <a:pt x="511175" y="255588"/>
                </a:cubicBezTo>
              </a:path>
            </a:pathLst>
          </a:custGeom>
          <a:noFill/>
          <a:ln w="19050" algn="ctr">
            <a:solidFill>
              <a:srgbClr val="77933C"/>
            </a:solidFill>
            <a:miter lim="800000"/>
            <a:headEnd/>
            <a:tailEnd type="triangle" w="med" len="med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991" name="TextBox 140"/>
          <p:cNvSpPr txBox="1">
            <a:spLocks noChangeArrowheads="1"/>
          </p:cNvSpPr>
          <p:nvPr/>
        </p:nvSpPr>
        <p:spPr bwMode="auto">
          <a:xfrm>
            <a:off x="7358063" y="3663950"/>
            <a:ext cx="620712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>
                <a:latin typeface="Calibri" pitchFamily="34" charset="0"/>
              </a:rPr>
              <a:t>λ</a:t>
            </a:r>
            <a:r>
              <a:rPr lang="en-US" sz="1400" baseline="-25000">
                <a:latin typeface="Calibri" pitchFamily="34" charset="0"/>
              </a:rPr>
              <a:t>U1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8992" name="TextBox 141"/>
          <p:cNvSpPr txBox="1">
            <a:spLocks noChangeArrowheads="1"/>
          </p:cNvSpPr>
          <p:nvPr/>
        </p:nvSpPr>
        <p:spPr bwMode="auto">
          <a:xfrm>
            <a:off x="6883400" y="3481388"/>
            <a:ext cx="766763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Coarse WDM</a:t>
            </a:r>
          </a:p>
        </p:txBody>
      </p:sp>
      <p:cxnSp>
        <p:nvCxnSpPr>
          <p:cNvPr id="12" name="Straight Arrow Connector 233"/>
          <p:cNvCxnSpPr/>
          <p:nvPr/>
        </p:nvCxnSpPr>
        <p:spPr>
          <a:xfrm rot="10800000" flipV="1">
            <a:off x="5832475" y="3589338"/>
            <a:ext cx="365125" cy="1587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94" name="TextBox 238"/>
          <p:cNvSpPr txBox="1">
            <a:spLocks noChangeArrowheads="1"/>
          </p:cNvSpPr>
          <p:nvPr/>
        </p:nvSpPr>
        <p:spPr bwMode="auto">
          <a:xfrm>
            <a:off x="7475538" y="2600325"/>
            <a:ext cx="876300" cy="3667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ONU 1</a:t>
            </a:r>
          </a:p>
        </p:txBody>
      </p:sp>
      <p:cxnSp>
        <p:nvCxnSpPr>
          <p:cNvPr id="13" name="Straight Connector 106"/>
          <p:cNvCxnSpPr>
            <a:endCxn id="123" idx="1"/>
          </p:cNvCxnSpPr>
          <p:nvPr/>
        </p:nvCxnSpPr>
        <p:spPr>
          <a:xfrm>
            <a:off x="5672138" y="3429000"/>
            <a:ext cx="1752600" cy="15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35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SCM and OCDMA over PONs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5225" y="1165225"/>
            <a:ext cx="4656138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0438" y="1274763"/>
            <a:ext cx="16065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0900" y="2698750"/>
            <a:ext cx="1716088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63" y="3940175"/>
            <a:ext cx="5446712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190500" y="1968500"/>
            <a:ext cx="24098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1700" b="1">
                <a:latin typeface="Calibri" pitchFamily="34" charset="0"/>
              </a:rPr>
              <a:t>Hybrid WDM-SCM (sub-carrier modulation) PON</a:t>
            </a:r>
          </a:p>
        </p:txBody>
      </p:sp>
      <p:sp>
        <p:nvSpPr>
          <p:cNvPr id="39943" name="Text Box 10"/>
          <p:cNvSpPr txBox="1">
            <a:spLocks noChangeArrowheads="1"/>
          </p:cNvSpPr>
          <p:nvPr/>
        </p:nvSpPr>
        <p:spPr bwMode="auto">
          <a:xfrm>
            <a:off x="7886700" y="4159250"/>
            <a:ext cx="128587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600" b="1">
                <a:latin typeface="Calibri" pitchFamily="34" charset="0"/>
              </a:rPr>
              <a:t>Migration scenario with OCDMA (Optical Code Division Multiplexing Access)</a:t>
            </a:r>
          </a:p>
        </p:txBody>
      </p:sp>
      <p:pic>
        <p:nvPicPr>
          <p:cNvPr id="3994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21325" y="3976688"/>
            <a:ext cx="232568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Conclusions 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smtClean="0"/>
              <a:t>Passive Optical Networks are evaluated for use in TTC systems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Both standardized EPON and GPON are capable of delivering TTC signals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However, EPON is more flexible because: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lphaLcParenR"/>
            </a:pPr>
            <a:r>
              <a:rPr lang="en-US" sz="2500" smtClean="0"/>
              <a:t>It does not require to run on a synchronous mode (although it can) as GPON does with the 8kHz clock to keep devices synchronized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lphaLcParenR"/>
            </a:pPr>
            <a:r>
              <a:rPr lang="en-US" sz="2500" smtClean="0"/>
              <a:t>The amount of control message overhead in EPON is variable and can be minimized in contrast to GPON where it is constant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More work on practical aspects of the protocols is required in order for a final decision to be made …</a:t>
            </a:r>
          </a:p>
        </p:txBody>
      </p:sp>
    </p:spTree>
  </p:cSld>
  <p:clrMapOvr>
    <a:masterClrMapping/>
  </p:clrMapOvr>
  <p:transition advTm="1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Existing Access Networks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50825" y="1524000"/>
            <a:ext cx="3657600" cy="4525963"/>
          </a:xfrm>
        </p:spPr>
        <p:txBody>
          <a:bodyPr/>
          <a:lstStyle/>
          <a:p>
            <a:pPr eaLnBrk="1" hangingPunct="1"/>
            <a:r>
              <a:rPr lang="en-US" sz="1800" smtClean="0"/>
              <a:t>Access Networks are the last segment connection from COs (central offices) to customers</a:t>
            </a:r>
          </a:p>
          <a:p>
            <a:pPr eaLnBrk="1" hangingPunct="1"/>
            <a:r>
              <a:rPr lang="en-US" sz="1800" smtClean="0"/>
              <a:t>They are also called first-last mile networks</a:t>
            </a:r>
          </a:p>
          <a:p>
            <a:pPr eaLnBrk="1" hangingPunct="1"/>
            <a:r>
              <a:rPr lang="en-US" sz="1800" smtClean="0"/>
              <a:t>Examples of access networks are: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800" smtClean="0"/>
              <a:t>ISDN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800" smtClean="0"/>
              <a:t>xDSL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800" smtClean="0"/>
              <a:t>WiMAX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800" smtClean="0"/>
              <a:t>and most recently PONs… </a:t>
            </a:r>
          </a:p>
        </p:txBody>
      </p:sp>
      <p:grpSp>
        <p:nvGrpSpPr>
          <p:cNvPr id="15363" name="Group 115"/>
          <p:cNvGrpSpPr>
            <a:grpSpLocks/>
          </p:cNvGrpSpPr>
          <p:nvPr/>
        </p:nvGrpSpPr>
        <p:grpSpPr bwMode="auto">
          <a:xfrm>
            <a:off x="3733800" y="1306513"/>
            <a:ext cx="5486400" cy="5551487"/>
            <a:chOff x="3733800" y="1307068"/>
            <a:chExt cx="5486400" cy="5550932"/>
          </a:xfrm>
        </p:grpSpPr>
        <p:sp>
          <p:nvSpPr>
            <p:cNvPr id="109" name="Rectangle 108"/>
            <p:cNvSpPr/>
            <p:nvPr/>
          </p:nvSpPr>
          <p:spPr>
            <a:xfrm>
              <a:off x="6705600" y="1600726"/>
              <a:ext cx="2438400" cy="52572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810000" y="2057400"/>
              <a:ext cx="1219200" cy="2362200"/>
            </a:xfrm>
            <a:prstGeom prst="roundRect">
              <a:avLst/>
            </a:prstGeom>
            <a:gradFill flip="none" rotWithShape="1">
              <a:gsLst>
                <a:gs pos="54000">
                  <a:schemeClr val="accent1">
                    <a:tint val="66000"/>
                    <a:satMod val="160000"/>
                    <a:alpha val="64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181600" y="2057400"/>
              <a:ext cx="1143000" cy="2362200"/>
            </a:xfrm>
            <a:prstGeom prst="roundRect">
              <a:avLst/>
            </a:prstGeom>
            <a:gradFill flip="none" rotWithShape="1">
              <a:gsLst>
                <a:gs pos="99000">
                  <a:schemeClr val="bg2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Cloud 24"/>
            <p:cNvSpPr/>
            <p:nvPr/>
          </p:nvSpPr>
          <p:spPr>
            <a:xfrm>
              <a:off x="3886200" y="2210265"/>
              <a:ext cx="1066800" cy="2133387"/>
            </a:xfrm>
            <a:prstGeom prst="cloud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72" name="TextBox 25"/>
            <p:cNvSpPr txBox="1">
              <a:spLocks noChangeArrowheads="1"/>
            </p:cNvSpPr>
            <p:nvPr/>
          </p:nvSpPr>
          <p:spPr bwMode="auto">
            <a:xfrm>
              <a:off x="4038600" y="2895600"/>
              <a:ext cx="762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WDM  mesh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5334000" y="2210265"/>
              <a:ext cx="838200" cy="2057194"/>
            </a:xfrm>
            <a:prstGeom prst="ellipse">
              <a:avLst/>
            </a:prstGeom>
            <a:solidFill>
              <a:srgbClr val="F4F6D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376863" y="2286457"/>
              <a:ext cx="749300" cy="1919096"/>
            </a:xfrm>
            <a:prstGeom prst="ellipse">
              <a:avLst/>
            </a:prstGeom>
            <a:solidFill>
              <a:srgbClr val="F4F6D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Flowchart: Magnetic Disk 29"/>
            <p:cNvSpPr/>
            <p:nvPr/>
          </p:nvSpPr>
          <p:spPr>
            <a:xfrm rot="16200000">
              <a:off x="5317340" y="2680904"/>
              <a:ext cx="182545" cy="15557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Flowchart: Magnetic Disk 30"/>
            <p:cNvSpPr/>
            <p:nvPr/>
          </p:nvSpPr>
          <p:spPr>
            <a:xfrm rot="16200000">
              <a:off x="5320515" y="3595212"/>
              <a:ext cx="182545" cy="15557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Flowchart: Magnetic Disk 31"/>
            <p:cNvSpPr/>
            <p:nvPr/>
          </p:nvSpPr>
          <p:spPr>
            <a:xfrm rot="5400000">
              <a:off x="5930115" y="2452327"/>
              <a:ext cx="182545" cy="15557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owchart: Magnetic Disk 32"/>
            <p:cNvSpPr/>
            <p:nvPr/>
          </p:nvSpPr>
          <p:spPr>
            <a:xfrm rot="5400000">
              <a:off x="5930116" y="3869822"/>
              <a:ext cx="182544" cy="15557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Minus 34"/>
            <p:cNvSpPr/>
            <p:nvPr/>
          </p:nvSpPr>
          <p:spPr>
            <a:xfrm>
              <a:off x="4876800" y="2743611"/>
              <a:ext cx="533400" cy="46033"/>
            </a:xfrm>
            <a:prstGeom prst="mathMinus">
              <a:avLst/>
            </a:prstGeom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Minus 35"/>
            <p:cNvSpPr/>
            <p:nvPr/>
          </p:nvSpPr>
          <p:spPr>
            <a:xfrm>
              <a:off x="4724400" y="3657920"/>
              <a:ext cx="685800" cy="76192"/>
            </a:xfrm>
            <a:prstGeom prst="mathMinus">
              <a:avLst/>
            </a:prstGeom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Flowchart: Magnetic Disk 36"/>
            <p:cNvSpPr/>
            <p:nvPr/>
          </p:nvSpPr>
          <p:spPr>
            <a:xfrm rot="5400000">
              <a:off x="6082516" y="3107898"/>
              <a:ext cx="182544" cy="15557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82" name="TextBox 37"/>
            <p:cNvSpPr txBox="1">
              <a:spLocks noChangeArrowheads="1"/>
            </p:cNvSpPr>
            <p:nvPr/>
          </p:nvSpPr>
          <p:spPr bwMode="auto">
            <a:xfrm>
              <a:off x="3733800" y="1447800"/>
              <a:ext cx="14478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Backbone Network</a:t>
              </a:r>
            </a:p>
          </p:txBody>
        </p:sp>
        <p:sp>
          <p:nvSpPr>
            <p:cNvPr id="15383" name="TextBox 38"/>
            <p:cNvSpPr txBox="1">
              <a:spLocks noChangeArrowheads="1"/>
            </p:cNvSpPr>
            <p:nvPr/>
          </p:nvSpPr>
          <p:spPr bwMode="auto">
            <a:xfrm>
              <a:off x="5105400" y="1447800"/>
              <a:ext cx="14478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Metropolitan Network</a:t>
              </a: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6053138" y="2515034"/>
              <a:ext cx="728662" cy="1588"/>
            </a:xfrm>
            <a:prstGeom prst="line">
              <a:avLst/>
            </a:prstGeom>
            <a:ln w="9525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85" name="Picture 7" descr="C:\Documents and Settings\ipapakon\Local Settings\Temporary Internet Files\Content.IE5\OJLINC9E\MCj04059560000[1].w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0" y="4724400"/>
              <a:ext cx="628478" cy="621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6" name="Picture 12" descr="C:\Documents and Settings\ipapakon\Local Settings\Temporary Internet Files\Content.IE5\E17AAP2G\MCj020249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0" y="3733800"/>
              <a:ext cx="685800" cy="871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7" name="Picture 16" descr="C:\Documents and Settings\ipapakon\Local Settings\Temporary Internet Files\Content.IE5\OJLINC9E\MCj04122700000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229600" y="2895600"/>
              <a:ext cx="609600" cy="591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8" name="Picture 17" descr="C:\Documents and Settings\ipapakon\Local Settings\Temporary Internet Files\Content.IE5\7L9BP1DX\MPj0430978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229600" y="1676400"/>
              <a:ext cx="457200" cy="699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9" name="Picture 20" descr="C:\Documents and Settings\ipapakon\Local Settings\Temporary Internet Files\Content.IE5\WA6Y4IKN\MMj01631050000[1].gif"/>
            <p:cNvPicPr>
              <a:picLocks noChangeAspect="1" noChangeArrowheads="1" noCrop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610600" y="2286000"/>
              <a:ext cx="609600" cy="528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90" name="Picture 21" descr="C:\Documents and Settings\ipapakon\Local Settings\Temporary Internet Files\Content.IE5\OJLINC9E\MCj04348450000[1]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686550" y="2133600"/>
              <a:ext cx="781050" cy="78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Freeform 62"/>
            <p:cNvSpPr/>
            <p:nvPr/>
          </p:nvSpPr>
          <p:spPr>
            <a:xfrm>
              <a:off x="7239000" y="2016609"/>
              <a:ext cx="1084263" cy="292071"/>
            </a:xfrm>
            <a:custGeom>
              <a:avLst/>
              <a:gdLst>
                <a:gd name="connsiteX0" fmla="*/ 0 w 644770"/>
                <a:gd name="connsiteY0" fmla="*/ 293077 h 293077"/>
                <a:gd name="connsiteX1" fmla="*/ 316523 w 644770"/>
                <a:gd name="connsiteY1" fmla="*/ 293077 h 293077"/>
                <a:gd name="connsiteX2" fmla="*/ 644770 w 644770"/>
                <a:gd name="connsiteY2" fmla="*/ 0 h 293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4770" h="293077">
                  <a:moveTo>
                    <a:pt x="0" y="293077"/>
                  </a:moveTo>
                  <a:lnTo>
                    <a:pt x="316523" y="293077"/>
                  </a:lnTo>
                  <a:lnTo>
                    <a:pt x="644770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7239000" y="2438842"/>
              <a:ext cx="1600200" cy="76192"/>
            </a:xfrm>
            <a:custGeom>
              <a:avLst/>
              <a:gdLst>
                <a:gd name="connsiteX0" fmla="*/ 0 w 1172308"/>
                <a:gd name="connsiteY0" fmla="*/ 0 h 0"/>
                <a:gd name="connsiteX1" fmla="*/ 1172308 w 117230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72308">
                  <a:moveTo>
                    <a:pt x="0" y="0"/>
                  </a:moveTo>
                  <a:lnTo>
                    <a:pt x="1172308" y="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7162800" y="2772184"/>
              <a:ext cx="1243013" cy="304770"/>
            </a:xfrm>
            <a:custGeom>
              <a:avLst/>
              <a:gdLst>
                <a:gd name="connsiteX0" fmla="*/ 0 w 820615"/>
                <a:gd name="connsiteY0" fmla="*/ 0 h 304800"/>
                <a:gd name="connsiteX1" fmla="*/ 562707 w 820615"/>
                <a:gd name="connsiteY1" fmla="*/ 0 h 304800"/>
                <a:gd name="connsiteX2" fmla="*/ 820615 w 820615"/>
                <a:gd name="connsiteY2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0615" h="304800">
                  <a:moveTo>
                    <a:pt x="0" y="0"/>
                  </a:moveTo>
                  <a:lnTo>
                    <a:pt x="562707" y="0"/>
                  </a:lnTo>
                  <a:lnTo>
                    <a:pt x="820615" y="30480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94" name="TextBox 66"/>
            <p:cNvSpPr txBox="1">
              <a:spLocks noChangeArrowheads="1"/>
            </p:cNvSpPr>
            <p:nvPr/>
          </p:nvSpPr>
          <p:spPr bwMode="auto">
            <a:xfrm>
              <a:off x="6324600" y="1840468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DSLAM</a:t>
              </a:r>
            </a:p>
          </p:txBody>
        </p:sp>
        <p:sp>
          <p:nvSpPr>
            <p:cNvPr id="15395" name="TextBox 67"/>
            <p:cNvSpPr txBox="1">
              <a:spLocks noChangeArrowheads="1"/>
            </p:cNvSpPr>
            <p:nvPr/>
          </p:nvSpPr>
          <p:spPr bwMode="auto">
            <a:xfrm>
              <a:off x="7620000" y="2362200"/>
              <a:ext cx="990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latin typeface="Calibri" pitchFamily="34" charset="0"/>
                </a:rPr>
                <a:t>xDSL</a:t>
              </a:r>
            </a:p>
          </p:txBody>
        </p:sp>
        <p:sp>
          <p:nvSpPr>
            <p:cNvPr id="15396" name="TextBox 68"/>
            <p:cNvSpPr txBox="1">
              <a:spLocks noChangeArrowheads="1"/>
            </p:cNvSpPr>
            <p:nvPr/>
          </p:nvSpPr>
          <p:spPr bwMode="auto">
            <a:xfrm>
              <a:off x="7543800" y="1905000"/>
              <a:ext cx="6858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latin typeface="Calibri" pitchFamily="34" charset="0"/>
                </a:rPr>
                <a:t>POTS</a:t>
              </a:r>
            </a:p>
          </p:txBody>
        </p:sp>
        <p:sp>
          <p:nvSpPr>
            <p:cNvPr id="15397" name="TextBox 69"/>
            <p:cNvSpPr txBox="1">
              <a:spLocks noChangeArrowheads="1"/>
            </p:cNvSpPr>
            <p:nvPr/>
          </p:nvSpPr>
          <p:spPr bwMode="auto">
            <a:xfrm>
              <a:off x="7086600" y="2743200"/>
              <a:ext cx="11430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latin typeface="Calibri" pitchFamily="34" charset="0"/>
                </a:rPr>
                <a:t>ISDN</a:t>
              </a:r>
            </a:p>
          </p:txBody>
        </p:sp>
        <p:pic>
          <p:nvPicPr>
            <p:cNvPr id="15398" name="Picture 25" descr="C:\Documents and Settings\ipapakon\Local Settings\Temporary Internet Files\Content.IE5\E17AAP2G\MCj04379300000[1].wmf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077200" y="4876800"/>
              <a:ext cx="892175" cy="947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" name="Freeform 75"/>
            <p:cNvSpPr/>
            <p:nvPr/>
          </p:nvSpPr>
          <p:spPr>
            <a:xfrm>
              <a:off x="6248400" y="3188067"/>
              <a:ext cx="533400" cy="622238"/>
            </a:xfrm>
            <a:custGeom>
              <a:avLst/>
              <a:gdLst>
                <a:gd name="connsiteX0" fmla="*/ 0 w 844062"/>
                <a:gd name="connsiteY0" fmla="*/ 0 h 926123"/>
                <a:gd name="connsiteX1" fmla="*/ 328246 w 844062"/>
                <a:gd name="connsiteY1" fmla="*/ 0 h 926123"/>
                <a:gd name="connsiteX2" fmla="*/ 656492 w 844062"/>
                <a:gd name="connsiteY2" fmla="*/ 926123 h 926123"/>
                <a:gd name="connsiteX3" fmla="*/ 844062 w 844062"/>
                <a:gd name="connsiteY3" fmla="*/ 926123 h 926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062" h="926123">
                  <a:moveTo>
                    <a:pt x="0" y="0"/>
                  </a:moveTo>
                  <a:lnTo>
                    <a:pt x="328246" y="0"/>
                  </a:lnTo>
                  <a:lnTo>
                    <a:pt x="656492" y="926123"/>
                  </a:lnTo>
                  <a:lnTo>
                    <a:pt x="844062" y="926123"/>
                  </a:lnTo>
                </a:path>
              </a:pathLst>
            </a:custGeom>
            <a:ln w="762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400" name="TextBox 76"/>
            <p:cNvSpPr txBox="1">
              <a:spLocks noChangeArrowheads="1"/>
            </p:cNvSpPr>
            <p:nvPr/>
          </p:nvSpPr>
          <p:spPr bwMode="auto">
            <a:xfrm>
              <a:off x="5334000" y="2819400"/>
              <a:ext cx="914400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500">
                  <a:latin typeface="Calibri" pitchFamily="34" charset="0"/>
                </a:rPr>
                <a:t>Ethernet, SONET etc</a:t>
              </a:r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6781800" y="3657920"/>
              <a:ext cx="609600" cy="304770"/>
            </a:xfrm>
            <a:prstGeom prst="roundRect">
              <a:avLst>
                <a:gd name="adj" fmla="val 4359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00" dirty="0"/>
                <a:t>OLT</a:t>
              </a:r>
            </a:p>
          </p:txBody>
        </p:sp>
        <p:sp>
          <p:nvSpPr>
            <p:cNvPr id="15402" name="TextBox 82"/>
            <p:cNvSpPr txBox="1">
              <a:spLocks noChangeArrowheads="1"/>
            </p:cNvSpPr>
            <p:nvPr/>
          </p:nvSpPr>
          <p:spPr bwMode="auto">
            <a:xfrm>
              <a:off x="6781800" y="3276600"/>
              <a:ext cx="609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PON</a:t>
              </a:r>
            </a:p>
          </p:txBody>
        </p:sp>
        <p:sp>
          <p:nvSpPr>
            <p:cNvPr id="15403" name="TextBox 86"/>
            <p:cNvSpPr txBox="1">
              <a:spLocks noChangeArrowheads="1"/>
            </p:cNvSpPr>
            <p:nvPr/>
          </p:nvSpPr>
          <p:spPr bwMode="auto">
            <a:xfrm>
              <a:off x="6781800" y="4385846"/>
              <a:ext cx="838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latin typeface="Calibri" pitchFamily="34" charset="0"/>
                </a:rPr>
                <a:t>WiMAX</a:t>
              </a:r>
            </a:p>
          </p:txBody>
        </p:sp>
        <p:sp>
          <p:nvSpPr>
            <p:cNvPr id="93" name="Freeform 92"/>
            <p:cNvSpPr/>
            <p:nvPr/>
          </p:nvSpPr>
          <p:spPr>
            <a:xfrm>
              <a:off x="7391400" y="3803955"/>
              <a:ext cx="990600" cy="615888"/>
            </a:xfrm>
            <a:custGeom>
              <a:avLst/>
              <a:gdLst>
                <a:gd name="connsiteX0" fmla="*/ 0 w 750277"/>
                <a:gd name="connsiteY0" fmla="*/ 0 h 949570"/>
                <a:gd name="connsiteX1" fmla="*/ 199292 w 750277"/>
                <a:gd name="connsiteY1" fmla="*/ 0 h 949570"/>
                <a:gd name="connsiteX2" fmla="*/ 199292 w 750277"/>
                <a:gd name="connsiteY2" fmla="*/ 762000 h 949570"/>
                <a:gd name="connsiteX3" fmla="*/ 199292 w 750277"/>
                <a:gd name="connsiteY3" fmla="*/ 949570 h 949570"/>
                <a:gd name="connsiteX4" fmla="*/ 363415 w 750277"/>
                <a:gd name="connsiteY4" fmla="*/ 949570 h 949570"/>
                <a:gd name="connsiteX5" fmla="*/ 750277 w 750277"/>
                <a:gd name="connsiteY5" fmla="*/ 703385 h 94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0277" h="949570">
                  <a:moveTo>
                    <a:pt x="0" y="0"/>
                  </a:moveTo>
                  <a:lnTo>
                    <a:pt x="199292" y="0"/>
                  </a:lnTo>
                  <a:lnTo>
                    <a:pt x="199292" y="762000"/>
                  </a:lnTo>
                  <a:lnTo>
                    <a:pt x="199292" y="949570"/>
                  </a:lnTo>
                  <a:lnTo>
                    <a:pt x="363415" y="949570"/>
                  </a:lnTo>
                  <a:lnTo>
                    <a:pt x="750277" y="703385"/>
                  </a:lnTo>
                </a:path>
              </a:pathLst>
            </a:cu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95" name="Straight Connector 94"/>
            <p:cNvCxnSpPr>
              <a:stCxn id="93" idx="4"/>
              <a:endCxn id="2073" idx="0"/>
            </p:cNvCxnSpPr>
            <p:nvPr/>
          </p:nvCxnSpPr>
          <p:spPr>
            <a:xfrm>
              <a:off x="7870825" y="4419844"/>
              <a:ext cx="652463" cy="457154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406" name="Picture 2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257800" y="5791200"/>
              <a:ext cx="196215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Lightning Bolt 102"/>
            <p:cNvSpPr/>
            <p:nvPr/>
          </p:nvSpPr>
          <p:spPr>
            <a:xfrm rot="4725839">
              <a:off x="6415105" y="5062663"/>
              <a:ext cx="330167" cy="1076325"/>
            </a:xfrm>
            <a:prstGeom prst="lightningBol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6096000" y="3962689"/>
              <a:ext cx="838200" cy="1066693"/>
            </a:xfrm>
            <a:custGeom>
              <a:avLst/>
              <a:gdLst>
                <a:gd name="connsiteX0" fmla="*/ 0 w 844062"/>
                <a:gd name="connsiteY0" fmla="*/ 0 h 926123"/>
                <a:gd name="connsiteX1" fmla="*/ 328246 w 844062"/>
                <a:gd name="connsiteY1" fmla="*/ 0 h 926123"/>
                <a:gd name="connsiteX2" fmla="*/ 656492 w 844062"/>
                <a:gd name="connsiteY2" fmla="*/ 926123 h 926123"/>
                <a:gd name="connsiteX3" fmla="*/ 844062 w 844062"/>
                <a:gd name="connsiteY3" fmla="*/ 926123 h 926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4062" h="926123">
                  <a:moveTo>
                    <a:pt x="0" y="0"/>
                  </a:moveTo>
                  <a:lnTo>
                    <a:pt x="328246" y="0"/>
                  </a:lnTo>
                  <a:lnTo>
                    <a:pt x="656492" y="926123"/>
                  </a:lnTo>
                  <a:lnTo>
                    <a:pt x="844062" y="926123"/>
                  </a:lnTo>
                </a:path>
              </a:pathLst>
            </a:custGeom>
            <a:ln w="762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257800" y="5410345"/>
              <a:ext cx="1447800" cy="144765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410" name="TextBox 110"/>
            <p:cNvSpPr txBox="1">
              <a:spLocks noChangeArrowheads="1"/>
            </p:cNvSpPr>
            <p:nvPr/>
          </p:nvSpPr>
          <p:spPr bwMode="auto">
            <a:xfrm>
              <a:off x="5943600" y="2133600"/>
              <a:ext cx="457200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500">
                  <a:latin typeface="Calibri" pitchFamily="34" charset="0"/>
                </a:rPr>
                <a:t>CO</a:t>
              </a:r>
            </a:p>
          </p:txBody>
        </p:sp>
        <p:sp>
          <p:nvSpPr>
            <p:cNvPr id="15411" name="TextBox 112"/>
            <p:cNvSpPr txBox="1">
              <a:spLocks noChangeArrowheads="1"/>
            </p:cNvSpPr>
            <p:nvPr/>
          </p:nvSpPr>
          <p:spPr bwMode="auto">
            <a:xfrm>
              <a:off x="5867400" y="4038600"/>
              <a:ext cx="457200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500">
                  <a:latin typeface="Calibri" pitchFamily="34" charset="0"/>
                </a:rPr>
                <a:t>CO</a:t>
              </a:r>
            </a:p>
          </p:txBody>
        </p:sp>
        <p:sp>
          <p:nvSpPr>
            <p:cNvPr id="15412" name="TextBox 114"/>
            <p:cNvSpPr txBox="1">
              <a:spLocks noChangeArrowheads="1"/>
            </p:cNvSpPr>
            <p:nvPr/>
          </p:nvSpPr>
          <p:spPr bwMode="auto">
            <a:xfrm>
              <a:off x="7239000" y="1307068"/>
              <a:ext cx="1676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Access Network</a:t>
              </a:r>
            </a:p>
          </p:txBody>
        </p:sp>
      </p:grpSp>
    </p:spTree>
  </p:cSld>
  <p:clrMapOvr>
    <a:masterClrMapping/>
  </p:clrMapOvr>
  <p:transition advTm="17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PON?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66713" y="1579563"/>
            <a:ext cx="8659812" cy="2101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PON is a Point-to-MultiPoint (PMP) optical network with no active elements in the signal’s path from the source to the destination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Data are exchanged between a central node, the Optical Line Terminal (OLT), and a number of end terminals, the Optical Network Units (ONUs)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According to where ONUs are placed we have different PON versions namely FTTH, FFTC, FFTB etc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100" smtClean="0"/>
          </a:p>
        </p:txBody>
      </p:sp>
      <p:grpSp>
        <p:nvGrpSpPr>
          <p:cNvPr id="16387" name="Group 54"/>
          <p:cNvGrpSpPr>
            <a:grpSpLocks/>
          </p:cNvGrpSpPr>
          <p:nvPr/>
        </p:nvGrpSpPr>
        <p:grpSpPr bwMode="auto">
          <a:xfrm>
            <a:off x="685800" y="4038600"/>
            <a:ext cx="8001000" cy="2781300"/>
            <a:chOff x="1447800" y="4191000"/>
            <a:chExt cx="7578751" cy="2628900"/>
          </a:xfrm>
        </p:grpSpPr>
        <p:pic>
          <p:nvPicPr>
            <p:cNvPr id="1638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7800" y="4533900"/>
              <a:ext cx="4624124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12" descr="C:\Documents and Settings\ipapakon\Local Settings\Temporary Internet Files\Content.IE5\E17AAP2G\MCj020249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57900" y="5915825"/>
              <a:ext cx="647700" cy="823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0" name="Picture 20" descr="C:\Documents and Settings\ipapakon\Local Settings\Temporary Internet Files\Content.IE5\WA6Y4IKN\MMj01631050000[1]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43600" y="4648200"/>
              <a:ext cx="609600" cy="528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1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10400" y="4800600"/>
              <a:ext cx="720751" cy="66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6058207" y="5598482"/>
              <a:ext cx="2551814" cy="150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393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43800" y="5791200"/>
              <a:ext cx="720751" cy="66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4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05800" y="4838700"/>
              <a:ext cx="720751" cy="66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5" name="Straight Connector 44"/>
            <p:cNvCxnSpPr/>
            <p:nvPr/>
          </p:nvCxnSpPr>
          <p:spPr>
            <a:xfrm rot="5400000" flipH="1" flipV="1">
              <a:off x="7183274" y="5466435"/>
              <a:ext cx="265591" cy="150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7790026" y="5732777"/>
              <a:ext cx="267091" cy="150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 flipH="1" flipV="1">
              <a:off x="8438881" y="5466435"/>
              <a:ext cx="265591" cy="150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4533434" y="4572130"/>
              <a:ext cx="2019497" cy="685735"/>
            </a:xfrm>
            <a:prstGeom prst="rect">
              <a:avLst/>
            </a:prstGeom>
            <a:solidFill>
              <a:schemeClr val="accent1">
                <a:alpha val="8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399" name="TextBox 51"/>
            <p:cNvSpPr txBox="1">
              <a:spLocks noChangeArrowheads="1"/>
            </p:cNvSpPr>
            <p:nvPr/>
          </p:nvSpPr>
          <p:spPr bwMode="auto">
            <a:xfrm>
              <a:off x="4838700" y="4191000"/>
              <a:ext cx="1447800" cy="349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FTTH</a:t>
              </a:r>
            </a:p>
          </p:txBody>
        </p:sp>
        <p:sp>
          <p:nvSpPr>
            <p:cNvPr id="16400" name="TextBox 52"/>
            <p:cNvSpPr txBox="1">
              <a:spLocks noChangeArrowheads="1"/>
            </p:cNvSpPr>
            <p:nvPr/>
          </p:nvSpPr>
          <p:spPr bwMode="auto">
            <a:xfrm>
              <a:off x="7315200" y="4393168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FTTC</a:t>
              </a:r>
            </a:p>
          </p:txBody>
        </p:sp>
        <p:sp>
          <p:nvSpPr>
            <p:cNvPr id="16401" name="TextBox 53"/>
            <p:cNvSpPr txBox="1">
              <a:spLocks noChangeArrowheads="1"/>
            </p:cNvSpPr>
            <p:nvPr/>
          </p:nvSpPr>
          <p:spPr bwMode="auto">
            <a:xfrm>
              <a:off x="5676900" y="5650468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FTTB</a:t>
              </a:r>
            </a:p>
          </p:txBody>
        </p:sp>
      </p:grpSp>
    </p:spTree>
  </p:cSld>
  <p:clrMapOvr>
    <a:masterClrMapping/>
  </p:clrMapOvr>
  <p:transition advTm="11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PON Considerations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36550" y="1143000"/>
            <a:ext cx="8616950" cy="3048000"/>
          </a:xfrm>
        </p:spPr>
        <p:txBody>
          <a:bodyPr/>
          <a:lstStyle/>
          <a:p>
            <a:pPr eaLnBrk="1" hangingPunct="1"/>
            <a:r>
              <a:rPr lang="en-US" sz="1900" smtClean="0"/>
              <a:t>In the downstream direction (OLT→ONUs) PON is a broadcast network</a:t>
            </a:r>
          </a:p>
          <a:p>
            <a:pPr eaLnBrk="1" hangingPunct="1"/>
            <a:r>
              <a:rPr lang="en-US" sz="1900" smtClean="0"/>
              <a:t>Since there is only one transmitter collisions do not occur downstream</a:t>
            </a:r>
          </a:p>
          <a:p>
            <a:pPr eaLnBrk="1" hangingPunct="1"/>
            <a:r>
              <a:rPr lang="en-US" sz="1900" smtClean="0"/>
              <a:t>ONUs are filtering out data not addressed to them</a:t>
            </a:r>
          </a:p>
          <a:p>
            <a:pPr eaLnBrk="1" hangingPunct="1"/>
            <a:r>
              <a:rPr lang="en-US" sz="1900" smtClean="0"/>
              <a:t>In the upstream direction (ONUs→OLT) however a number of customers share the same transmission medium</a:t>
            </a:r>
          </a:p>
          <a:p>
            <a:pPr eaLnBrk="1" hangingPunct="1"/>
            <a:r>
              <a:rPr lang="en-US" sz="1900" smtClean="0"/>
              <a:t>Some channel arbitration mechanism should exist to avoid collisions and to distribute bandwidth fairly among ONUs</a:t>
            </a:r>
          </a:p>
          <a:p>
            <a:pPr eaLnBrk="1" hangingPunct="1"/>
            <a:r>
              <a:rPr lang="en-US" sz="1900" smtClean="0"/>
              <a:t>TDM is the preferred multiplexing scheme in first generation PONs as it is very cost effective. Dynamic Bandwidth Allocation Algorithms are employed for fairness</a:t>
            </a:r>
          </a:p>
          <a:p>
            <a:pPr eaLnBrk="1" hangingPunct="1">
              <a:buFont typeface="Arial" charset="0"/>
              <a:buNone/>
            </a:pPr>
            <a:endParaRPr lang="en-US" sz="1900" smtClean="0"/>
          </a:p>
        </p:txBody>
      </p:sp>
      <p:grpSp>
        <p:nvGrpSpPr>
          <p:cNvPr id="17411" name="Group 54"/>
          <p:cNvGrpSpPr>
            <a:grpSpLocks/>
          </p:cNvGrpSpPr>
          <p:nvPr/>
        </p:nvGrpSpPr>
        <p:grpSpPr bwMode="auto">
          <a:xfrm>
            <a:off x="685800" y="4038600"/>
            <a:ext cx="8001000" cy="2781300"/>
            <a:chOff x="1447800" y="4191000"/>
            <a:chExt cx="7578751" cy="2628900"/>
          </a:xfrm>
        </p:grpSpPr>
        <p:pic>
          <p:nvPicPr>
            <p:cNvPr id="1741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7800" y="4533900"/>
              <a:ext cx="4624124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3" name="Picture 12" descr="C:\Documents and Settings\ipapakon\Local Settings\Temporary Internet Files\Content.IE5\E17AAP2G\MCj020249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57900" y="5915825"/>
              <a:ext cx="647700" cy="823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Picture 20" descr="C:\Documents and Settings\ipapakon\Local Settings\Temporary Internet Files\Content.IE5\WA6Y4IKN\MMj01631050000[1].gif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43600" y="4648200"/>
              <a:ext cx="609600" cy="528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10400" y="4800600"/>
              <a:ext cx="720751" cy="66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6058207" y="5598482"/>
              <a:ext cx="2551814" cy="150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417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43800" y="5791200"/>
              <a:ext cx="720751" cy="66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8" name="Picture 3" descr="C:\Documents and Settings\ipapakon\Local Settings\Temporary Internet Files\Content.IE5\GPWGV1IG\MPj04385130000[1]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05800" y="4838700"/>
              <a:ext cx="720751" cy="66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5" name="Straight Connector 44"/>
            <p:cNvCxnSpPr/>
            <p:nvPr/>
          </p:nvCxnSpPr>
          <p:spPr>
            <a:xfrm rot="5400000" flipH="1" flipV="1">
              <a:off x="7183274" y="5466435"/>
              <a:ext cx="265591" cy="150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7790026" y="5732777"/>
              <a:ext cx="267091" cy="150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 flipH="1" flipV="1">
              <a:off x="8438881" y="5466435"/>
              <a:ext cx="265591" cy="150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4533434" y="4572130"/>
              <a:ext cx="2019497" cy="685735"/>
            </a:xfrm>
            <a:prstGeom prst="rect">
              <a:avLst/>
            </a:prstGeom>
            <a:solidFill>
              <a:schemeClr val="accent1">
                <a:alpha val="8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423" name="TextBox 51"/>
            <p:cNvSpPr txBox="1">
              <a:spLocks noChangeArrowheads="1"/>
            </p:cNvSpPr>
            <p:nvPr/>
          </p:nvSpPr>
          <p:spPr bwMode="auto">
            <a:xfrm>
              <a:off x="4838700" y="4191000"/>
              <a:ext cx="1447800" cy="349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FTTH</a:t>
              </a:r>
            </a:p>
          </p:txBody>
        </p:sp>
        <p:sp>
          <p:nvSpPr>
            <p:cNvPr id="17424" name="TextBox 52"/>
            <p:cNvSpPr txBox="1">
              <a:spLocks noChangeArrowheads="1"/>
            </p:cNvSpPr>
            <p:nvPr/>
          </p:nvSpPr>
          <p:spPr bwMode="auto">
            <a:xfrm>
              <a:off x="7315200" y="4393168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FTTC</a:t>
              </a:r>
            </a:p>
          </p:txBody>
        </p:sp>
        <p:sp>
          <p:nvSpPr>
            <p:cNvPr id="17425" name="TextBox 53"/>
            <p:cNvSpPr txBox="1">
              <a:spLocks noChangeArrowheads="1"/>
            </p:cNvSpPr>
            <p:nvPr/>
          </p:nvSpPr>
          <p:spPr bwMode="auto">
            <a:xfrm>
              <a:off x="5676900" y="5650468"/>
              <a:ext cx="1447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alibri" pitchFamily="34" charset="0"/>
                </a:rPr>
                <a:t>FTTB</a:t>
              </a:r>
            </a:p>
          </p:txBody>
        </p:sp>
      </p:grpSp>
    </p:spTree>
  </p:cSld>
  <p:clrMapOvr>
    <a:masterClrMapping/>
  </p:clrMapOvr>
  <p:transition advTm="2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Where do PONs Fit in Particle Physics Experiments?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319088" y="1484313"/>
            <a:ext cx="4800600" cy="5257800"/>
          </a:xfrm>
        </p:spPr>
        <p:txBody>
          <a:bodyPr/>
          <a:lstStyle/>
          <a:p>
            <a:pPr eaLnBrk="1" hangingPunct="1"/>
            <a:r>
              <a:rPr lang="en-US" sz="1800" smtClean="0"/>
              <a:t>CMS TTCex Encoder multiplexes L1A (Ch. A) and control data (Ch. B) in time </a:t>
            </a:r>
          </a:p>
          <a:p>
            <a:pPr eaLnBrk="1" hangingPunct="1"/>
            <a:r>
              <a:rPr lang="en-US" sz="1800" smtClean="0"/>
              <a:t>A separate electrical link provides TTCex with a “slow control” feedback</a:t>
            </a:r>
          </a:p>
          <a:p>
            <a:pPr eaLnBrk="1" hangingPunct="1"/>
            <a:r>
              <a:rPr lang="en-US" sz="1800" smtClean="0"/>
              <a:t>Replacing existing optical network with PONs can bring the following advantages:</a:t>
            </a:r>
          </a:p>
          <a:p>
            <a:pPr eaLnBrk="1" hangingPunct="1">
              <a:buFont typeface="Calibri" pitchFamily="34" charset="0"/>
              <a:buAutoNum type="alphaLcParenR"/>
            </a:pPr>
            <a:r>
              <a:rPr lang="en-US" sz="1800" smtClean="0"/>
              <a:t>One TTC system for all experiments (CMS, ATLAS, ALICE etc)</a:t>
            </a:r>
          </a:p>
          <a:p>
            <a:pPr eaLnBrk="1" hangingPunct="1">
              <a:buFont typeface="Calibri" pitchFamily="34" charset="0"/>
              <a:buAutoNum type="alphaLcParenR"/>
            </a:pPr>
            <a:r>
              <a:rPr lang="en-US" sz="1800" smtClean="0"/>
              <a:t>One bi-directional link for both downstream and slow control messages</a:t>
            </a:r>
          </a:p>
          <a:p>
            <a:pPr eaLnBrk="1" hangingPunct="1">
              <a:buFont typeface="Calibri" pitchFamily="34" charset="0"/>
              <a:buAutoNum type="alphaLcParenR"/>
            </a:pPr>
            <a:r>
              <a:rPr lang="en-US" sz="1800" smtClean="0"/>
              <a:t>No need to come up with communication protocols as advanced PON protocols already exist  </a:t>
            </a:r>
          </a:p>
          <a:p>
            <a:pPr eaLnBrk="1" hangingPunct="1">
              <a:buFont typeface="Calibri" pitchFamily="34" charset="0"/>
              <a:buAutoNum type="alphaLcParenR"/>
            </a:pPr>
            <a:r>
              <a:rPr lang="en-US" sz="1800" smtClean="0"/>
              <a:t>Safer prediction of components available in the future if we tight research with existing technology</a:t>
            </a:r>
          </a:p>
          <a:p>
            <a:pPr eaLnBrk="1" hangingPunct="1"/>
            <a:endParaRPr lang="en-US" sz="1800" smtClean="0"/>
          </a:p>
        </p:txBody>
      </p:sp>
      <p:pic>
        <p:nvPicPr>
          <p:cNvPr id="18435" name="Picture 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219200"/>
            <a:ext cx="3886200" cy="552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PON Protocols: EPON vs GPON</a:t>
            </a:r>
            <a:endParaRPr lang="en-US" smtClean="0"/>
          </a:p>
        </p:txBody>
      </p:sp>
      <p:sp>
        <p:nvSpPr>
          <p:cNvPr id="19458" name="Rectangle 3"/>
          <p:cNvSpPr>
            <a:spLocks noGrp="1"/>
          </p:cNvSpPr>
          <p:nvPr>
            <p:ph idx="1"/>
          </p:nvPr>
        </p:nvSpPr>
        <p:spPr>
          <a:xfrm>
            <a:off x="755650" y="2420938"/>
            <a:ext cx="7175500" cy="2224087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 Standardized PON protocols</a:t>
            </a:r>
            <a:endParaRPr lang="en-GB" sz="3200" smtClean="0"/>
          </a:p>
          <a:p>
            <a:pPr lvl="1" eaLnBrk="1" hangingPunct="1">
              <a:lnSpc>
                <a:spcPct val="90000"/>
              </a:lnSpc>
            </a:pPr>
            <a:r>
              <a:rPr lang="en-GB" sz="3200" smtClean="0"/>
              <a:t> Physical Layer Comparison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3200" smtClean="0"/>
              <a:t> Bandwidth allocation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 advTm="17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TDMA PON Protocols  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267200" cy="52578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1600" smtClean="0"/>
              <a:t>Broadband-PON (BPON) established by ITU. Work started in 1995, ITU G.983</a:t>
            </a:r>
          </a:p>
          <a:p>
            <a:pPr eaLnBrk="1" hangingPunct="1"/>
            <a:r>
              <a:rPr lang="en-US" sz="1600" smtClean="0"/>
              <a:t>Supports ATM frames 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US" sz="1600" smtClean="0"/>
              <a:t>Ethernet PON (E-PON) established by IEEE. Work started in 2001, IEEE 802.3ah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US" sz="1600" smtClean="0"/>
              <a:t>Supports Ethernet frames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1600" smtClean="0"/>
              <a:t>Giga-bit PON (GPON) established by ITU. Work started in 2001, ITU G.984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1600" smtClean="0"/>
              <a:t>Supports mixed ATM and Ethernet frames through generic framing procedure (ITU G.7041)</a:t>
            </a:r>
          </a:p>
          <a:p>
            <a:pPr eaLnBrk="1" hangingPunct="1"/>
            <a:r>
              <a:rPr lang="en-US" sz="1600" smtClean="0"/>
              <a:t>BPON has not found wide acceptance</a:t>
            </a:r>
          </a:p>
          <a:p>
            <a:pPr eaLnBrk="1" hangingPunct="1"/>
            <a:r>
              <a:rPr lang="en-US" sz="1600" smtClean="0"/>
              <a:t>In the following we will focus on GPON and EPON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343400" y="2438400"/>
          <a:ext cx="47244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517"/>
                <a:gridCol w="1093250"/>
                <a:gridCol w="1171339"/>
                <a:gridCol w="1132294"/>
              </a:tblGrid>
              <a:tr h="184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EPON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BPON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GPON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Framing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Ethernet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GEM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Max. BW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 err="1" smtClean="0"/>
                        <a:t>Gb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622 Mb/s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2.48 </a:t>
                      </a:r>
                      <a:r>
                        <a:rPr lang="en-US" dirty="0" err="1" smtClean="0"/>
                        <a:t>Gb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Splitting ratio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Avg. BW / user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 Mb/s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Mb/s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 Mb/s</a:t>
                      </a:r>
                      <a:endParaRPr lang="en-US" dirty="0"/>
                    </a:p>
                  </a:txBody>
                  <a:tcPr/>
                </a:tc>
              </a:tr>
              <a:tr h="184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Max. Reach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 km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17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PONs in OSI Architecture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914900" cy="29718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1600" smtClean="0"/>
              <a:t>PONs reside in the last two layers in the OSI architecture namely</a:t>
            </a:r>
          </a:p>
          <a:p>
            <a:pPr eaLnBrk="1" hangingPunct="1"/>
            <a:r>
              <a:rPr lang="en-US" sz="1600" smtClean="0"/>
              <a:t> Data link layer which is responsible for the access to the medium and for error correction</a:t>
            </a:r>
          </a:p>
          <a:p>
            <a:pPr eaLnBrk="1" hangingPunct="1"/>
            <a:r>
              <a:rPr lang="en-US" sz="1600" smtClean="0"/>
              <a:t>Physical layer which is responsible for transmitting and receiving the information</a:t>
            </a:r>
          </a:p>
          <a:p>
            <a:pPr eaLnBrk="1" hangingPunct="1"/>
            <a:r>
              <a:rPr lang="en-US" sz="1600" smtClean="0"/>
              <a:t>In GPON terminology the two layers are called: G-Transmission Convergence (GTC) and Physical Media Dependent (PMD)</a:t>
            </a:r>
          </a:p>
          <a:p>
            <a:pPr eaLnBrk="1" hangingPunct="1"/>
            <a:r>
              <a:rPr lang="en-US" sz="1600" smtClean="0"/>
              <a:t>EPON modifies MAC layer to allow for bridging data back to the same port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8575" y="1447800"/>
            <a:ext cx="39592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4295775"/>
            <a:ext cx="4760913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6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.5|2.6|17|5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8584</TotalTime>
  <Words>1858</Words>
  <Application>Microsoft Office PowerPoint</Application>
  <PresentationFormat>On-screen Show (4:3)</PresentationFormat>
  <Paragraphs>517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Wingdings</vt:lpstr>
      <vt:lpstr>Courier New</vt:lpstr>
      <vt:lpstr>Office Theme</vt:lpstr>
      <vt:lpstr>Passive Optical Networks in Particle Physics</vt:lpstr>
      <vt:lpstr>Contents</vt:lpstr>
      <vt:lpstr>Existing Access Networks</vt:lpstr>
      <vt:lpstr>What is a PON?</vt:lpstr>
      <vt:lpstr>General PON Considerations</vt:lpstr>
      <vt:lpstr>Where do PONs Fit in Particle Physics Experiments? </vt:lpstr>
      <vt:lpstr>PON Protocols: EPON vs GPON</vt:lpstr>
      <vt:lpstr>TDMA PON Protocols  </vt:lpstr>
      <vt:lpstr>PONs in OSI Architecture</vt:lpstr>
      <vt:lpstr>EPON vs GPON Physical Layer</vt:lpstr>
      <vt:lpstr>GPON and EPON Frames Downstream</vt:lpstr>
      <vt:lpstr>Bandwidth Allocation Schemes</vt:lpstr>
      <vt:lpstr>FBA – DBA Comparison</vt:lpstr>
      <vt:lpstr>DBA Algorithms</vt:lpstr>
      <vt:lpstr>Summary GPON vs EPON</vt:lpstr>
      <vt:lpstr>PON Resource Protection</vt:lpstr>
      <vt:lpstr>PON Protection</vt:lpstr>
      <vt:lpstr>Protection Schemes</vt:lpstr>
      <vt:lpstr>Ring Architectures</vt:lpstr>
      <vt:lpstr>Optical Components</vt:lpstr>
      <vt:lpstr>Optical Components: Splitter</vt:lpstr>
      <vt:lpstr>Coarse WDM Multiplexer</vt:lpstr>
      <vt:lpstr>Arrayed Waveguide Grating</vt:lpstr>
      <vt:lpstr>Future PON </vt:lpstr>
      <vt:lpstr>Wavelength Division Multiplexing PON </vt:lpstr>
      <vt:lpstr>Colorless ONUs based on RSOAs</vt:lpstr>
      <vt:lpstr>Optically Injection Locked ONUs</vt:lpstr>
      <vt:lpstr>SCM and OCDMA over PONs</vt:lpstr>
      <vt:lpstr>General Conclusions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ipapakon</dc:creator>
  <cp:lastModifiedBy>ioannis</cp:lastModifiedBy>
  <cp:revision>926</cp:revision>
  <dcterms:created xsi:type="dcterms:W3CDTF">2009-01-29T13:30:16Z</dcterms:created>
  <dcterms:modified xsi:type="dcterms:W3CDTF">2009-04-01T10:37:48Z</dcterms:modified>
</cp:coreProperties>
</file>