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Default Extension="xls" ContentType="application/vnd.ms-exce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wmf" ContentType="image/x-wmf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pict" ContentType="image/pict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vml" ContentType="application/vnd.openxmlformats-officedocument.vmlDrawin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5" r:id="rId1"/>
  </p:sldMasterIdLst>
  <p:notesMasterIdLst>
    <p:notesMasterId r:id="rId20"/>
  </p:notesMasterIdLst>
  <p:handoutMasterIdLst>
    <p:handoutMasterId r:id="rId21"/>
  </p:handoutMasterIdLst>
  <p:sldIdLst>
    <p:sldId id="283" r:id="rId2"/>
    <p:sldId id="284" r:id="rId3"/>
    <p:sldId id="285" r:id="rId4"/>
    <p:sldId id="306" r:id="rId5"/>
    <p:sldId id="307" r:id="rId6"/>
    <p:sldId id="292" r:id="rId7"/>
    <p:sldId id="293" r:id="rId8"/>
    <p:sldId id="294" r:id="rId9"/>
    <p:sldId id="295" r:id="rId10"/>
    <p:sldId id="300" r:id="rId11"/>
    <p:sldId id="298" r:id="rId12"/>
    <p:sldId id="299" r:id="rId13"/>
    <p:sldId id="301" r:id="rId14"/>
    <p:sldId id="302" r:id="rId15"/>
    <p:sldId id="303" r:id="rId16"/>
    <p:sldId id="304" r:id="rId17"/>
    <p:sldId id="308" r:id="rId18"/>
    <p:sldId id="305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8103" autoAdjust="0"/>
  </p:normalViewPr>
  <p:slideViewPr>
    <p:cSldViewPr snapToObjects="1">
      <p:cViewPr varScale="1">
        <p:scale>
          <a:sx n="101" d="100"/>
          <a:sy n="101" d="100"/>
        </p:scale>
        <p:origin x="-552" y="-120"/>
      </p:cViewPr>
      <p:guideLst>
        <p:guide orient="horz" pos="624"/>
        <p:guide pos="374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14" Type="http://schemas.openxmlformats.org/officeDocument/2006/relationships/slide" Target="slides/slide13.xml"/><Relationship Id="rId23" Type="http://schemas.openxmlformats.org/officeDocument/2006/relationships/presProps" Target="presProps.xml"/><Relationship Id="rId4" Type="http://schemas.openxmlformats.org/officeDocument/2006/relationships/slide" Target="slides/slide3.xml"/><Relationship Id="rId26" Type="http://schemas.openxmlformats.org/officeDocument/2006/relationships/tableStyles" Target="tableStyles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1" Type="http://schemas.openxmlformats.org/officeDocument/2006/relationships/handoutMaster" Target="handoutMasters/handout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.ch\dfs\Users\w\wolf\Public\LHC_commissioning\2334_MB_RW_pub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autoTitleDeleted val="1"/>
    <c:plotArea>
      <c:layout>
        <c:manualLayout>
          <c:layoutTarget val="inner"/>
          <c:xMode val="edge"/>
          <c:yMode val="edge"/>
          <c:x val="0.108117443868739"/>
          <c:y val="0.0641891891891892"/>
          <c:w val="0.82901554404145"/>
          <c:h val="0.908783783783784"/>
        </c:manualLayout>
      </c:layout>
      <c:scatterChart>
        <c:scatterStyle val="lineMarker"/>
        <c:ser>
          <c:idx val="0"/>
          <c:order val="0"/>
          <c:tx>
            <c:strRef>
              <c:f>Results!$H$101</c:f>
              <c:strCache>
                <c:ptCount val="1"/>
                <c:pt idx="0">
                  <c:v>D1_L-Ua</c:v>
                </c:pt>
              </c:strCache>
            </c:strRef>
          </c:tx>
          <c:spPr>
            <a:ln w="12700">
              <a:noFill/>
              <a:prstDash val="solid"/>
            </a:ln>
          </c:spPr>
          <c:marker>
            <c:symbol val="diamond"/>
            <c:size val="10"/>
            <c:spPr>
              <a:solidFill>
                <a:schemeClr val="tx1"/>
              </a:solidFill>
              <a:ln>
                <a:solidFill>
                  <a:schemeClr val="tx1"/>
                </a:solidFill>
                <a:prstDash val="solid"/>
              </a:ln>
            </c:spPr>
          </c:marker>
          <c:dPt>
            <c:idx val="4"/>
            <c:marker>
              <c:spPr>
                <a:solidFill>
                  <a:schemeClr val="tx1"/>
                </a:solidFill>
                <a:ln>
                  <a:solidFill>
                    <a:schemeClr val="tx1"/>
                  </a:solidFill>
                </a:ln>
              </c:spPr>
            </c:marker>
          </c:dPt>
          <c:trendline>
            <c:spPr>
              <a:ln w="25400">
                <a:solidFill>
                  <a:srgbClr val="000000"/>
                </a:solidFill>
                <a:prstDash val="solid"/>
              </a:ln>
            </c:spPr>
            <c:trendlineType val="linear"/>
          </c:trendline>
          <c:errBars>
            <c:errDir val="y"/>
            <c:errBarType val="both"/>
            <c:errValType val="cust"/>
            <c:plus>
              <c:numRef>
                <c:f>Results!$H$141:$H$156</c:f>
                <c:numCache>
                  <c:formatCode>General</c:formatCode>
                  <c:ptCount val="16"/>
                  <c:pt idx="0">
                    <c:v>0.171931885856453</c:v>
                  </c:pt>
                  <c:pt idx="1">
                    <c:v>0.00880578363284046</c:v>
                  </c:pt>
                  <c:pt idx="2">
                    <c:v>0.00597173726914945</c:v>
                  </c:pt>
                  <c:pt idx="3">
                    <c:v>0.00916114551824672</c:v>
                  </c:pt>
                  <c:pt idx="4">
                    <c:v>0.00160880320334868</c:v>
                  </c:pt>
                  <c:pt idx="5">
                    <c:v>0.00129692803981709</c:v>
                  </c:pt>
                </c:numCache>
              </c:numRef>
            </c:plus>
            <c:minus>
              <c:numRef>
                <c:f>Results!$H$141:$H$156</c:f>
                <c:numCache>
                  <c:formatCode>General</c:formatCode>
                  <c:ptCount val="16"/>
                  <c:pt idx="0">
                    <c:v>0.171931885856453</c:v>
                  </c:pt>
                  <c:pt idx="1">
                    <c:v>0.00880578363284046</c:v>
                  </c:pt>
                  <c:pt idx="2">
                    <c:v>0.00597173726914945</c:v>
                  </c:pt>
                  <c:pt idx="3">
                    <c:v>0.00916114551824672</c:v>
                  </c:pt>
                  <c:pt idx="4">
                    <c:v>0.00160880320334868</c:v>
                  </c:pt>
                  <c:pt idx="5">
                    <c:v>0.00129692803981709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xVal>
            <c:numRef>
              <c:f>Results!$B$102:$B$117</c:f>
              <c:numCache>
                <c:formatCode>0.0</c:formatCode>
                <c:ptCount val="16"/>
                <c:pt idx="0">
                  <c:v>-1.730879325910061</c:v>
                </c:pt>
                <c:pt idx="1">
                  <c:v>1498.370208506997</c:v>
                </c:pt>
                <c:pt idx="2">
                  <c:v>1498.364051265921</c:v>
                </c:pt>
                <c:pt idx="3">
                  <c:v>2998.253525370745</c:v>
                </c:pt>
                <c:pt idx="4">
                  <c:v>6498.184790191493</c:v>
                </c:pt>
                <c:pt idx="5">
                  <c:v>11997.99940006291</c:v>
                </c:pt>
              </c:numCache>
            </c:numRef>
          </c:xVal>
          <c:yVal>
            <c:numRef>
              <c:f>Results!$H$102:$H$117</c:f>
              <c:numCache>
                <c:formatCode>0.000</c:formatCode>
                <c:ptCount val="16"/>
                <c:pt idx="0">
                  <c:v>-0.0876902668271643</c:v>
                </c:pt>
                <c:pt idx="1">
                  <c:v>0.065788480483737</c:v>
                </c:pt>
                <c:pt idx="2">
                  <c:v>0.0916979463373988</c:v>
                </c:pt>
                <c:pt idx="3">
                  <c:v>0.228645679281668</c:v>
                </c:pt>
                <c:pt idx="4">
                  <c:v>0.561579366291233</c:v>
                </c:pt>
                <c:pt idx="5">
                  <c:v>1.184405133486617</c:v>
                </c:pt>
              </c:numCache>
            </c:numRef>
          </c:yVal>
        </c:ser>
        <c:ser>
          <c:idx val="1"/>
          <c:order val="1"/>
          <c:tx>
            <c:strRef>
              <c:f>Results!$I$101</c:f>
              <c:strCache>
                <c:ptCount val="1"/>
                <c:pt idx="0">
                  <c:v>D2_U-La</c:v>
                </c:pt>
              </c:strCache>
            </c:strRef>
          </c:tx>
          <c:spPr>
            <a:ln w="12700">
              <a:noFill/>
              <a:prstDash val="solid"/>
            </a:ln>
          </c:spPr>
          <c:marker>
            <c:symbol val="square"/>
            <c:size val="10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trendline>
            <c:spPr>
              <a:ln w="25400">
                <a:solidFill>
                  <a:srgbClr val="000000"/>
                </a:solidFill>
                <a:prstDash val="solid"/>
              </a:ln>
            </c:spPr>
            <c:trendlineType val="linear"/>
          </c:trendline>
          <c:errBars>
            <c:errDir val="y"/>
            <c:errBarType val="both"/>
            <c:errValType val="cust"/>
            <c:plus>
              <c:numRef>
                <c:f>Results!$I$141:$I$156</c:f>
                <c:numCache>
                  <c:formatCode>General</c:formatCode>
                  <c:ptCount val="16"/>
                  <c:pt idx="0">
                    <c:v>0.116917251083579</c:v>
                  </c:pt>
                  <c:pt idx="1">
                    <c:v>0.0110467004192417</c:v>
                  </c:pt>
                  <c:pt idx="2">
                    <c:v>0.00776312102308628</c:v>
                  </c:pt>
                  <c:pt idx="3">
                    <c:v>0.0112081974299545</c:v>
                  </c:pt>
                  <c:pt idx="4">
                    <c:v>0.00153128554466845</c:v>
                  </c:pt>
                  <c:pt idx="5">
                    <c:v>0.0012317514110697</c:v>
                  </c:pt>
                </c:numCache>
              </c:numRef>
            </c:plus>
            <c:minus>
              <c:numRef>
                <c:f>Results!$I$141:$I$156</c:f>
                <c:numCache>
                  <c:formatCode>General</c:formatCode>
                  <c:ptCount val="16"/>
                  <c:pt idx="0">
                    <c:v>0.116917251083579</c:v>
                  </c:pt>
                  <c:pt idx="1">
                    <c:v>0.0110467004192417</c:v>
                  </c:pt>
                  <c:pt idx="2">
                    <c:v>0.00776312102308628</c:v>
                  </c:pt>
                  <c:pt idx="3">
                    <c:v>0.0112081974299545</c:v>
                  </c:pt>
                  <c:pt idx="4">
                    <c:v>0.00153128554466845</c:v>
                  </c:pt>
                  <c:pt idx="5">
                    <c:v>0.0012317514110697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xVal>
            <c:numRef>
              <c:f>Results!$B$102:$B$117</c:f>
              <c:numCache>
                <c:formatCode>0.0</c:formatCode>
                <c:ptCount val="16"/>
                <c:pt idx="0">
                  <c:v>-1.730879325910061</c:v>
                </c:pt>
                <c:pt idx="1">
                  <c:v>1498.370208506997</c:v>
                </c:pt>
                <c:pt idx="2">
                  <c:v>1498.364051265921</c:v>
                </c:pt>
                <c:pt idx="3">
                  <c:v>2998.253525370745</c:v>
                </c:pt>
                <c:pt idx="4">
                  <c:v>6498.184790191493</c:v>
                </c:pt>
                <c:pt idx="5">
                  <c:v>11997.99940006291</c:v>
                </c:pt>
              </c:numCache>
            </c:numRef>
          </c:xVal>
          <c:yVal>
            <c:numRef>
              <c:f>Results!$I$102:$I$117</c:f>
              <c:numCache>
                <c:formatCode>0.000</c:formatCode>
                <c:ptCount val="16"/>
                <c:pt idx="0">
                  <c:v>0.00673680389206542</c:v>
                </c:pt>
                <c:pt idx="1">
                  <c:v>0.0192749241034195</c:v>
                </c:pt>
                <c:pt idx="2">
                  <c:v>0.0392014595185998</c:v>
                </c:pt>
                <c:pt idx="3">
                  <c:v>0.0371584159334699</c:v>
                </c:pt>
                <c:pt idx="4">
                  <c:v>0.0231231614671586</c:v>
                </c:pt>
                <c:pt idx="5">
                  <c:v>0.0405011041895805</c:v>
                </c:pt>
              </c:numCache>
            </c:numRef>
          </c:yVal>
        </c:ser>
        <c:axId val="673232040"/>
        <c:axId val="675824296"/>
      </c:scatterChart>
      <c:valAx>
        <c:axId val="673232040"/>
        <c:scaling>
          <c:orientation val="minMax"/>
          <c:min val="0.0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 lang="en-GB" sz="1075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Current (A)</a:t>
                </a:r>
              </a:p>
            </c:rich>
          </c:tx>
          <c:layout>
            <c:manualLayout>
              <c:xMode val="edge"/>
              <c:yMode val="edge"/>
              <c:x val="0.385505255453531"/>
              <c:y val="0.927463824621712"/>
            </c:manualLayout>
          </c:layout>
          <c:spPr>
            <a:noFill/>
            <a:ln w="25400">
              <a:noFill/>
            </a:ln>
          </c:spPr>
        </c:title>
        <c:numFmt formatCode="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GB" sz="11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75824296"/>
        <c:crosses val="autoZero"/>
        <c:crossBetween val="midCat"/>
      </c:valAx>
      <c:valAx>
        <c:axId val="675824296"/>
        <c:scaling>
          <c:orientation val="minMax"/>
          <c:min val="-0.2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minorGridlines/>
        <c:title>
          <c:tx>
            <c:rich>
              <a:bodyPr/>
              <a:lstStyle/>
              <a:p>
                <a:pPr>
                  <a:defRPr lang="en-GB" sz="12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200"/>
                  <a:t>Voltage (mV)</a:t>
                </a:r>
              </a:p>
            </c:rich>
          </c:tx>
          <c:layout>
            <c:manualLayout>
              <c:xMode val="edge"/>
              <c:yMode val="edge"/>
              <c:x val="0.00560022249401847"/>
              <c:y val="0.399495864990617"/>
            </c:manualLayout>
          </c:layout>
          <c:spPr>
            <a:noFill/>
            <a:ln w="25400">
              <a:noFill/>
            </a:ln>
          </c:spPr>
        </c:title>
        <c:numFmt formatCode="0.0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GB" sz="11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73232040"/>
        <c:crosses val="autoZero"/>
        <c:crossBetween val="midCat"/>
        <c:majorUnit val="0.2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egendEntry>
        <c:idx val="3"/>
        <c:delete val="1"/>
      </c:legendEntry>
      <c:legendEntry>
        <c:idx val="2"/>
        <c:delete val="1"/>
      </c:legendEntry>
      <c:layout>
        <c:manualLayout>
          <c:xMode val="edge"/>
          <c:yMode val="edge"/>
          <c:x val="0.140587219343696"/>
          <c:y val="0.0822072072072072"/>
          <c:w val="0.279101899827289"/>
          <c:h val="0.0844594594594596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lang="en-GB" sz="12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ict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0.1845</cdr:x>
      <cdr:y>0.195</cdr:y>
    </cdr:from>
    <cdr:to>
      <cdr:x>0.4085</cdr:x>
      <cdr:y>0.256</cdr:y>
    </cdr:to>
    <cdr:sp macro="" textlink="">
      <cdr:nvSpPr>
        <cdr:cNvPr id="23553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695855" y="1099566"/>
          <a:ext cx="2058924" cy="34396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0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125" b="0" i="0" strike="noStrike">
              <a:solidFill>
                <a:srgbClr val="000000"/>
              </a:solidFill>
              <a:latin typeface="Arial"/>
              <a:cs typeface="Arial"/>
            </a:rPr>
            <a:t>Error Bars:±2</a:t>
          </a:r>
          <a:r>
            <a:rPr lang="el-GR" sz="1000" b="0" i="0" strike="noStrike">
              <a:solidFill>
                <a:srgbClr val="000000"/>
              </a:solidFill>
              <a:latin typeface="Arial"/>
              <a:cs typeface="Arial"/>
            </a:rPr>
            <a:t>σ/</a:t>
          </a:r>
          <a:r>
            <a:rPr lang="el-GR" sz="1125" b="0" i="0" strike="noStrike">
              <a:solidFill>
                <a:srgbClr val="000000"/>
              </a:solidFill>
              <a:latin typeface="Arial"/>
              <a:cs typeface="Arial"/>
            </a:rPr>
            <a:t>√</a:t>
          </a:r>
          <a:r>
            <a:rPr lang="en-GB" sz="1125" b="0" i="0" strike="noStrike">
              <a:solidFill>
                <a:srgbClr val="000000"/>
              </a:solidFill>
              <a:latin typeface="Arial"/>
              <a:cs typeface="Arial"/>
            </a:rPr>
            <a:t>n</a:t>
          </a:r>
        </a:p>
      </cdr:txBody>
    </cdr:sp>
  </cdr:relSizeAnchor>
  <cdr:relSizeAnchor xmlns:cdr="http://schemas.openxmlformats.org/drawingml/2006/chartDrawing">
    <cdr:from>
      <cdr:x>0.67379</cdr:x>
      <cdr:y>0.6907</cdr:y>
    </cdr:from>
    <cdr:to>
      <cdr:x>0.83164</cdr:x>
      <cdr:y>0.76847</cdr:y>
    </cdr:to>
    <cdr:sp macro="" textlink="">
      <cdr:nvSpPr>
        <cdr:cNvPr id="23554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038595" y="2030169"/>
          <a:ext cx="946132" cy="228600"/>
        </a:xfrm>
        <a:prstGeom xmlns:a="http://schemas.openxmlformats.org/drawingml/2006/main" prst="rect">
          <a:avLst/>
        </a:prstGeom>
        <a:solidFill xmlns:a="http://schemas.openxmlformats.org/drawingml/2006/main">
          <a:srgbClr val="FFFFFF"/>
        </a:solidFill>
        <a:ln xmlns:a="http://schemas.openxmlformats.org/drawingml/2006/main" w="0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200" b="0" i="0" strike="noStrike" dirty="0">
              <a:solidFill>
                <a:srgbClr val="000000"/>
              </a:solidFill>
              <a:latin typeface="Arial"/>
              <a:cs typeface="Arial"/>
            </a:rPr>
            <a:t>1.6 </a:t>
          </a:r>
          <a:r>
            <a:rPr lang="en-GB" sz="1200" b="0" i="0" strike="noStrike" dirty="0" err="1">
              <a:solidFill>
                <a:srgbClr val="000000"/>
              </a:solidFill>
              <a:latin typeface="Arial"/>
              <a:cs typeface="Arial"/>
            </a:rPr>
            <a:t>nOhms</a:t>
          </a:r>
          <a:endParaRPr lang="en-GB" sz="1200" b="0" i="0" strike="noStrike" dirty="0">
            <a:solidFill>
              <a:srgbClr val="000000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0.66467</cdr:x>
      <cdr:y>0.78091</cdr:y>
    </cdr:from>
    <cdr:to>
      <cdr:x>0.70417</cdr:x>
      <cdr:y>0.83816</cdr:y>
    </cdr:to>
    <cdr:sp macro="" textlink="">
      <cdr:nvSpPr>
        <cdr:cNvPr id="23555" name="Line 3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 flipH="1">
          <a:off x="5286412" y="3429024"/>
          <a:ext cx="314159" cy="251387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 type="triangle" w="med" len="med"/>
        </a:ln>
      </cdr:spPr>
    </cdr:sp>
  </cdr:relSizeAnchor>
  <cdr:relSizeAnchor xmlns:cdr="http://schemas.openxmlformats.org/drawingml/2006/chartDrawing">
    <cdr:from>
      <cdr:x>0.34325</cdr:x>
      <cdr:y>0.2603</cdr:y>
    </cdr:from>
    <cdr:to>
      <cdr:x>0.56862</cdr:x>
      <cdr:y>0.37537</cdr:y>
    </cdr:to>
    <cdr:sp macro="" textlink="">
      <cdr:nvSpPr>
        <cdr:cNvPr id="23556" name="Text Box 4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2057395" y="765098"/>
          <a:ext cx="1350854" cy="33822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0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vertOverflow="clip" wrap="square" lIns="27432" tIns="22860" rIns="27432" bIns="22860" anchor="ctr" upright="1"/>
        <a:lstStyle xmlns:a="http://schemas.openxmlformats.org/drawingml/2006/main"/>
        <a:p xmlns:a="http://schemas.openxmlformats.org/drawingml/2006/main">
          <a:pPr algn="ctr" rtl="0">
            <a:defRPr sz="1000"/>
          </a:pPr>
          <a:r>
            <a:rPr lang="en-GB" sz="1200" b="0" i="0" strike="noStrike" dirty="0">
              <a:solidFill>
                <a:srgbClr val="000000"/>
              </a:solidFill>
              <a:latin typeface="Arial"/>
              <a:cs typeface="Arial"/>
            </a:rPr>
            <a:t>105 </a:t>
          </a:r>
          <a:r>
            <a:rPr lang="en-GB" sz="1200" b="0" i="0" strike="noStrike" dirty="0" err="1">
              <a:solidFill>
                <a:srgbClr val="000000"/>
              </a:solidFill>
              <a:latin typeface="Arial"/>
              <a:cs typeface="Arial"/>
            </a:rPr>
            <a:t>nOhms</a:t>
          </a:r>
          <a:endParaRPr lang="en-GB" sz="1200" b="0" i="0" strike="noStrike" dirty="0">
            <a:solidFill>
              <a:srgbClr val="000000"/>
            </a:solidFill>
            <a:latin typeface="Arial"/>
            <a:cs typeface="Arial"/>
          </a:endParaRPr>
        </a:p>
      </cdr:txBody>
    </cdr:sp>
  </cdr:relSizeAnchor>
  <cdr:relSizeAnchor xmlns:cdr="http://schemas.openxmlformats.org/drawingml/2006/chartDrawing">
    <cdr:from>
      <cdr:x>0.55689</cdr:x>
      <cdr:y>0.32538</cdr:y>
    </cdr:from>
    <cdr:to>
      <cdr:x>0.6018</cdr:x>
      <cdr:y>0.39046</cdr:y>
    </cdr:to>
    <cdr:sp macro="" textlink="">
      <cdr:nvSpPr>
        <cdr:cNvPr id="23557" name="Line 5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4429156" y="1428760"/>
          <a:ext cx="357190" cy="285752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9525">
          <a:solidFill>
            <a:srgbClr val="000000"/>
          </a:solidFill>
          <a:round/>
          <a:headEnd/>
          <a:tailEnd type="triangle" w="med" len="med"/>
        </a:ln>
      </cdr:spPr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0D1E37-5D13-9341-9C73-F6CCC585BF1D}" type="datetimeFigureOut">
              <a:rPr lang="en-US" smtClean="0"/>
              <a:pPr/>
              <a:t>2/24/09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D366B8-570A-1844-85FE-66A8ACFB93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836F6-61DB-3D4C-8A8B-890244745DA4}" type="datetimeFigureOut">
              <a:rPr lang="en-US" smtClean="0"/>
              <a:pPr/>
              <a:t>2/24/09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E0386-D42A-C94A-A511-C3B939AF87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6388" y="739588"/>
            <a:ext cx="8513762" cy="2729753"/>
          </a:xfrm>
        </p:spPr>
        <p:txBody>
          <a:bodyPr>
            <a:noAutofit/>
          </a:bodyPr>
          <a:lstStyle>
            <a:lvl1pPr algn="l">
              <a:lnSpc>
                <a:spcPts val="10800"/>
              </a:lnSpc>
              <a:defRPr sz="10000" b="1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6388" y="3505200"/>
            <a:ext cx="4683050" cy="1344706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4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75294"/>
            <a:ext cx="1600200" cy="365125"/>
          </a:xfrm>
        </p:spPr>
        <p:txBody>
          <a:bodyPr/>
          <a:lstStyle>
            <a:lvl1pPr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R.Saban Feb 4th ,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9800" y="6275294"/>
            <a:ext cx="5638800" cy="365125"/>
          </a:xfrm>
        </p:spPr>
        <p:txBody>
          <a:bodyPr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LHC Performance Workshop Chamonix - Shutdown Modifications 2008/9 and Future shutdowns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6275294"/>
            <a:ext cx="609600" cy="365125"/>
          </a:xfrm>
        </p:spPr>
        <p:txBody>
          <a:bodyPr/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fld id="{7F02F93C-1FBC-A54A-9992-DDB4E30F5B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3" y="1227427"/>
            <a:ext cx="3657600" cy="566738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94096">
            <a:off x="4845353" y="975801"/>
            <a:ext cx="3496570" cy="4747249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3" y="1799793"/>
            <a:ext cx="3657600" cy="3991408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R.Saban Feb 4th ,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Performance Workshop Chamonix - Shutdown Modifications 2008/9 and Future shutdowns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R.Saban Feb 4th , 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Performance Workshop Chamonix - Shutdown Modifications 2008/9 and Future shutdowns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319004">
            <a:off x="2075968" y="741009"/>
            <a:ext cx="4914362" cy="3240064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idx="14"/>
          </p:nvPr>
        </p:nvSpPr>
        <p:spPr>
          <a:xfrm rot="21346724">
            <a:off x="436037" y="494284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011" y="4329953"/>
            <a:ext cx="7907151" cy="927847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R.Saban Feb 4th , 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Performance Workshop Chamonix - Shutdown Modifications 2008/9 and Future shutdowns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34196" y="5257800"/>
            <a:ext cx="7904950" cy="9906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0" indent="0">
              <a:buNone/>
              <a:defRPr sz="1800"/>
            </a:lvl2pPr>
            <a:lvl3pPr marL="0" indent="0">
              <a:buNone/>
              <a:defRPr sz="1800"/>
            </a:lvl3pPr>
            <a:lvl4pPr marL="0" indent="0">
              <a:buNone/>
              <a:defRPr sz="1800"/>
            </a:lvl4pPr>
            <a:lvl5pPr marL="0" indent="0">
              <a:buNone/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rot="152337">
            <a:off x="4118577" y="735553"/>
            <a:ext cx="4663440" cy="3030003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R.Saban Feb 4th ,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Performance Workshop Chamonix - Shutdown Modifications 2008/9 and Future shutdowns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72400" y="685801"/>
            <a:ext cx="757518" cy="5440680"/>
          </a:xfrm>
        </p:spPr>
        <p:txBody>
          <a:bodyPr vert="eaVert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1825" y="685801"/>
            <a:ext cx="6561137" cy="5440680"/>
          </a:xfrm>
        </p:spPr>
        <p:txBody>
          <a:bodyPr vert="eaVer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R.Saban Feb 4th ,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Performance Workshop Chamonix - Shutdown Modifications 2008/9 and Future shutdowns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spcBef>
                <a:spcPts val="22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7767" y="6618381"/>
            <a:ext cx="460375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F02F93C-1FBC-A54A-9992-DDB4E30F5BC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18381"/>
            <a:ext cx="1905000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R.Saban</a:t>
            </a:r>
            <a:r>
              <a:rPr lang="en-US" dirty="0" smtClean="0"/>
              <a:t> Feb 24th , 2009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5000" y="6618381"/>
            <a:ext cx="6742767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LHC Performance Workshop Chamonix - What did we learn without beam in 2008?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8355714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2151" y="4822206"/>
            <a:ext cx="8511989" cy="1446975"/>
          </a:xfrm>
        </p:spPr>
        <p:txBody>
          <a:bodyPr lIns="0" tIns="0" rIns="0" bIns="0" anchor="t">
            <a:noAutofit/>
          </a:bodyPr>
          <a:lstStyle>
            <a:lvl1pPr algn="l">
              <a:lnSpc>
                <a:spcPts val="13800"/>
              </a:lnSpc>
              <a:defRPr sz="13500" b="1" cap="none" spc="-2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874" y="3525980"/>
            <a:ext cx="4428426" cy="1270752"/>
          </a:xfr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4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Picture Placeholder 2"/>
          <p:cNvSpPr>
            <a:spLocks noGrp="1"/>
          </p:cNvSpPr>
          <p:nvPr>
            <p:ph type="pic" idx="13"/>
          </p:nvPr>
        </p:nvSpPr>
        <p:spPr>
          <a:xfrm rot="21263043">
            <a:off x="5231118" y="261015"/>
            <a:ext cx="3433660" cy="4204035"/>
          </a:xfrm>
          <a:prstGeom prst="rect">
            <a:avLst/>
          </a:prstGeom>
          <a:noFill/>
          <a:ln w="177800" cap="sq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2012" y="2057400"/>
            <a:ext cx="3863788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6" y="2057400"/>
            <a:ext cx="3867912" cy="4068763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7767" y="6618381"/>
            <a:ext cx="460375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F02F93C-1FBC-A54A-9992-DDB4E30F5B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18381"/>
            <a:ext cx="1905000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R.Saban</a:t>
            </a:r>
            <a:r>
              <a:rPr lang="en-US" dirty="0" smtClean="0"/>
              <a:t> Feb 24th , 2009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5000" y="6618381"/>
            <a:ext cx="6742767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LHC Performance Workshop Chamonix - What did we learn without beam in 2008?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775" y="582706"/>
            <a:ext cx="7918450" cy="788894"/>
          </a:xfrm>
        </p:spPr>
        <p:txBody>
          <a:bodyPr>
            <a:noAutofit/>
          </a:bodyPr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45" y="1546412"/>
            <a:ext cx="3867912" cy="464950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936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313" y="1545018"/>
            <a:ext cx="3867912" cy="466344"/>
          </a:xfrm>
        </p:spPr>
        <p:txBody>
          <a:bodyPr anchor="b">
            <a:noAutofit/>
          </a:bodyPr>
          <a:lstStyle>
            <a:lvl1pPr marL="0" indent="0" algn="ctr">
              <a:buNone/>
              <a:defRPr sz="26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313" y="2147887"/>
            <a:ext cx="3867912" cy="395128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Rectangle 11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Rectangle 12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Rectangle 13"/>
          <p:cNvSpPr/>
          <p:nvPr/>
        </p:nvSpPr>
        <p:spPr>
          <a:xfrm flipH="1">
            <a:off x="4574241" y="1694516"/>
            <a:ext cx="18288" cy="438912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100000">
                <a:schemeClr val="tx2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618381"/>
            <a:ext cx="1716742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R.Saban Feb 4th , 2009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5000" y="6618381"/>
            <a:ext cx="6742767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LHC Performance Workshop Chamonix - Shutdown Modifications 2008/9 and Future shutdowns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47767" y="6618381"/>
            <a:ext cx="460375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F02F93C-1FBC-A54A-9992-DDB4E30F5B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7767" y="6618381"/>
            <a:ext cx="460375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F02F93C-1FBC-A54A-9992-DDB4E30F5B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18381"/>
            <a:ext cx="1905000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R.Saban</a:t>
            </a:r>
            <a:r>
              <a:rPr lang="en-US" dirty="0" smtClean="0"/>
              <a:t> Feb 24th , 2009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5000" y="6618381"/>
            <a:ext cx="6742767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LHC Performance Workshop Chamonix - What did we learn without beam in 2008?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7767" y="6618381"/>
            <a:ext cx="460375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F02F93C-1FBC-A54A-9992-DDB4E30F5B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18381"/>
            <a:ext cx="1905000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R.Saban</a:t>
            </a:r>
            <a:r>
              <a:rPr lang="en-US" dirty="0" smtClean="0"/>
              <a:t> Feb 24th , 2009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5000" y="6618381"/>
            <a:ext cx="6742767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LHC Performance Workshop Chamonix - What did we learn without beam in 2008?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825" y="1720103"/>
            <a:ext cx="3657600" cy="116205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650" y="658906"/>
            <a:ext cx="3819338" cy="5467258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000"/>
            </a:lvl1pPr>
            <a:lvl2pPr>
              <a:spcBef>
                <a:spcPts val="600"/>
              </a:spcBef>
              <a:defRPr sz="1800"/>
            </a:lvl2pPr>
            <a:lvl3pPr>
              <a:spcBef>
                <a:spcPts val="600"/>
              </a:spcBef>
              <a:defRPr sz="1800"/>
            </a:lvl3pPr>
            <a:lvl4pPr>
              <a:spcBef>
                <a:spcPts val="600"/>
              </a:spcBef>
              <a:defRPr sz="1800"/>
            </a:lvl4pPr>
            <a:lvl5pPr>
              <a:spcBef>
                <a:spcPts val="600"/>
              </a:spcBef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825" y="2877671"/>
            <a:ext cx="3657600" cy="2339788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R.Saban Feb 4th ,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 Performance Workshop Chamonix - Shutdown Modifications 2008/9 and Future shutdowns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3.gif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1294" y="152400"/>
            <a:ext cx="8050305" cy="78889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524000"/>
            <a:ext cx="8000999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18381"/>
            <a:ext cx="1905000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 err="1" smtClean="0"/>
              <a:t>R.Saban</a:t>
            </a:r>
            <a:r>
              <a:rPr lang="en-US" dirty="0" smtClean="0"/>
              <a:t> Feb 24th ,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5000" y="6618381"/>
            <a:ext cx="6742767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LHC Performance Workshop Chamonix - What did we learn without beam in 2008?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7767" y="6618381"/>
            <a:ext cx="460375" cy="2396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7F02F93C-1FBC-A54A-9992-DDB4E30F5BC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newlhc logo1.gif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52400" y="228600"/>
            <a:ext cx="788894" cy="788894"/>
          </a:xfrm>
          <a:prstGeom prst="rect">
            <a:avLst/>
          </a:prstGeom>
          <a:effectLst>
            <a:reflection blurRad="6350" stA="50000" endA="300" endPos="55500" dist="50800" dir="5400000" sy="-100000" algn="bl" rotWithShape="0"/>
            <a:softEdge rad="12700"/>
          </a:effectLst>
        </p:spPr>
      </p:pic>
      <p:cxnSp>
        <p:nvCxnSpPr>
          <p:cNvPr id="9" name="Straight Connector 8"/>
          <p:cNvCxnSpPr/>
          <p:nvPr userDrawn="1"/>
        </p:nvCxnSpPr>
        <p:spPr>
          <a:xfrm>
            <a:off x="0" y="6627812"/>
            <a:ext cx="9108142" cy="1588"/>
          </a:xfrm>
          <a:prstGeom prst="line">
            <a:avLst/>
          </a:prstGeom>
          <a:effectLst>
            <a:outerShdw blurRad="50800" dist="38100" dir="5400000">
              <a:srgbClr val="000000">
                <a:alpha val="43000"/>
              </a:srgbClr>
            </a:outerShdw>
            <a:reflection stA="0" endPos="0" dir="5400000" sy="-100000" algn="bl" rotWithShape="0"/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  <p:hf hdr="0"/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accent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just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336550" algn="just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35050" indent="-349250" algn="just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336550" algn="just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20850" indent="-349250" algn="just" defTabSz="914400" rtl="0" eaLnBrk="1" latinLnBrk="0" hangingPunct="1">
        <a:spcBef>
          <a:spcPct val="20000"/>
        </a:spcBef>
        <a:buClr>
          <a:schemeClr val="bg2"/>
        </a:buClr>
        <a:buSzPct val="90000"/>
        <a:buFont typeface="Wingdings 2" pitchFamily="18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4" Type="http://schemas.openxmlformats.org/officeDocument/2006/relationships/image" Target="../media/image16.jpeg"/><Relationship Id="rId5" Type="http://schemas.openxmlformats.org/officeDocument/2006/relationships/image" Target="../media/image17.jpeg"/><Relationship Id="rId7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9" Type="http://schemas.openxmlformats.org/officeDocument/2006/relationships/image" Target="../media/image21.jpeg"/><Relationship Id="rId3" Type="http://schemas.openxmlformats.org/officeDocument/2006/relationships/image" Target="../media/image15.jpeg"/><Relationship Id="rId6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3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3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df"/><Relationship Id="rId3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df"/><Relationship Id="rId3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3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xcel_97_-_2004_Worksheet1.xls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Relationship Id="rId3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1371601"/>
            <a:ext cx="8864600" cy="1270000"/>
          </a:xfrm>
          <a:prstGeom prst="rect">
            <a:avLst/>
          </a:prstGeom>
          <a:ln>
            <a:noFill/>
          </a:ln>
          <a:effectLst>
            <a:outerShdw blurRad="50800" dist="38100" algn="r">
              <a:srgbClr val="000000">
                <a:alpha val="43000"/>
              </a:srgbClr>
            </a:outerShdw>
            <a:softEdge rad="112500"/>
          </a:effectLst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7000" y="2641601"/>
          <a:ext cx="8864600" cy="5181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072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solidFill>
                            <a:srgbClr val="FFAF03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rPr>
                        <a:t>Training the dipoles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solidFill>
                            <a:srgbClr val="FFAF03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rPr>
                        <a:t>A.Werveij</a:t>
                      </a:r>
                      <a:endParaRPr lang="en-US" sz="2800" dirty="0">
                        <a:solidFill>
                          <a:srgbClr val="FFAF03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27000" y="381000"/>
            <a:ext cx="88646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3200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What did we learn without beam in 2008 ?</a:t>
            </a:r>
            <a:endParaRPr lang="en-US" sz="3200" dirty="0"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7000" y="3161793"/>
          <a:ext cx="8864600" cy="5181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072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kern="1200" dirty="0" smtClean="0">
                          <a:solidFill>
                            <a:srgbClr val="FFAF03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Superconducting electrical circuits </a:t>
                      </a:r>
                      <a:endParaRPr lang="en-US" sz="2800" dirty="0">
                        <a:solidFill>
                          <a:srgbClr val="FFAF03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solidFill>
                            <a:srgbClr val="FFAF03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rPr>
                        <a:t>K-</a:t>
                      </a:r>
                      <a:r>
                        <a:rPr lang="en-US" sz="2800" dirty="0" err="1" smtClean="0">
                          <a:solidFill>
                            <a:srgbClr val="FFAF03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rPr>
                        <a:t>H.Meß</a:t>
                      </a:r>
                      <a:endParaRPr lang="en-US" sz="2800" dirty="0">
                        <a:solidFill>
                          <a:srgbClr val="FFAF03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7000" y="3681985"/>
          <a:ext cx="8864600" cy="5181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072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kern="1200" dirty="0" smtClean="0">
                          <a:solidFill>
                            <a:srgbClr val="FFAF03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The Sector 34 Incident</a:t>
                      </a:r>
                      <a:endParaRPr lang="en-US" sz="2800" dirty="0" smtClean="0">
                        <a:solidFill>
                          <a:srgbClr val="FFAF03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solidFill>
                            <a:srgbClr val="FFAF03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rPr>
                        <a:t>Ph.Lebrun</a:t>
                      </a:r>
                      <a:endParaRPr lang="en-US" sz="2800" dirty="0">
                        <a:solidFill>
                          <a:srgbClr val="FFAF03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27000" y="4202177"/>
          <a:ext cx="8864600" cy="9448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07200"/>
                <a:gridCol w="205740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kern="1200" dirty="0" smtClean="0">
                          <a:solidFill>
                            <a:srgbClr val="FFAF03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Calorimetric  and electrical measurements and related software</a:t>
                      </a:r>
                      <a:endParaRPr lang="en-US" sz="2800" dirty="0" smtClean="0">
                        <a:solidFill>
                          <a:srgbClr val="FFAF03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solidFill>
                            <a:srgbClr val="FFAF03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rPr>
                        <a:t>N.Catalan-Lasheras</a:t>
                      </a:r>
                      <a:endParaRPr lang="en-US" sz="2800" dirty="0">
                        <a:solidFill>
                          <a:srgbClr val="FFAF03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27000" y="5149089"/>
          <a:ext cx="8864600" cy="9448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072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kern="1200" dirty="0" smtClean="0">
                          <a:solidFill>
                            <a:srgbClr val="FFAF03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LHC Cryogenics: What did we learn from cool-down to first beams</a:t>
                      </a:r>
                      <a:endParaRPr lang="en-US" sz="2800" dirty="0">
                        <a:solidFill>
                          <a:srgbClr val="FFAF03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solidFill>
                            <a:srgbClr val="FFAF03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rPr>
                        <a:t>S.Claudet</a:t>
                      </a:r>
                      <a:endParaRPr lang="en-US" sz="2800" dirty="0">
                        <a:solidFill>
                          <a:srgbClr val="FFAF03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27000" y="6096000"/>
          <a:ext cx="8864600" cy="5181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072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kern="1200" dirty="0" smtClean="0">
                          <a:solidFill>
                            <a:srgbClr val="FFAF03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What else did we learn?</a:t>
                      </a:r>
                      <a:endParaRPr lang="en-US" sz="2800" dirty="0">
                        <a:solidFill>
                          <a:srgbClr val="FFAF03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solidFill>
                            <a:srgbClr val="FFAF03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</a:rPr>
                        <a:t>M.Pojer</a:t>
                      </a:r>
                      <a:endParaRPr lang="en-US" sz="2800" dirty="0">
                        <a:solidFill>
                          <a:srgbClr val="FFAF03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Subtitle 6"/>
          <p:cNvSpPr>
            <a:spLocks noGrp="1"/>
          </p:cNvSpPr>
          <p:nvPr>
            <p:ph type="subTitle" idx="1"/>
          </p:nvPr>
        </p:nvSpPr>
        <p:spPr>
          <a:xfrm>
            <a:off x="127000" y="935294"/>
            <a:ext cx="8685212" cy="360106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Roberto Saban &amp; </a:t>
            </a:r>
            <a:r>
              <a:rPr lang="en-US" sz="2400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Mirko</a:t>
            </a:r>
            <a:r>
              <a:rPr lang="en-US" sz="24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2400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Pojer</a:t>
            </a:r>
            <a:endParaRPr lang="en-US" sz="2400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Feb 24th ,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LHC Performance Workshop Chamonix - What did we learn without beam in 2008?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-919122" y="5176873"/>
            <a:ext cx="2383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AF03"/>
                </a:solidFill>
              </a:rPr>
              <a:t>N.Catalan-Lasheras</a:t>
            </a:r>
            <a:endParaRPr lang="en-US" dirty="0">
              <a:solidFill>
                <a:srgbClr val="FFAF03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34400" cy="78889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AF03"/>
                </a:solidFill>
              </a:rPr>
              <a:t>Calorimetric and electrical measurements</a:t>
            </a:r>
            <a:br>
              <a:rPr lang="en-US" sz="2800" dirty="0" smtClean="0">
                <a:solidFill>
                  <a:srgbClr val="FFAF03"/>
                </a:solidFill>
              </a:rPr>
            </a:br>
            <a:endParaRPr lang="en-US" sz="2800" dirty="0"/>
          </a:p>
        </p:txBody>
      </p:sp>
      <p:sp>
        <p:nvSpPr>
          <p:cNvPr id="8" name="TextBox 13"/>
          <p:cNvSpPr txBox="1">
            <a:spLocks noChangeArrowheads="1"/>
          </p:cNvSpPr>
          <p:nvPr/>
        </p:nvSpPr>
        <p:spPr bwMode="auto">
          <a:xfrm>
            <a:off x="1017587" y="773509"/>
            <a:ext cx="9880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Sector 12</a:t>
            </a:r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1017587" y="1084263"/>
            <a:ext cx="8027987" cy="1755775"/>
            <a:chOff x="188913" y="1084263"/>
            <a:chExt cx="8856662" cy="1933575"/>
          </a:xfrm>
        </p:grpSpPr>
        <p:pic>
          <p:nvPicPr>
            <p:cNvPr id="18" name="Picture 19" descr="S12-7kA.jp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88913" y="1084263"/>
              <a:ext cx="3151187" cy="193357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19" name="Picture 20" descr="S23-7kA.jp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393950" y="1084263"/>
              <a:ext cx="3128963" cy="191611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20" name="Picture 21" descr="S34-7kA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08513" y="1084263"/>
              <a:ext cx="3125787" cy="191611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24" name="Picture 27" descr="S45-9.3kA-1.jp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818313" y="1084263"/>
              <a:ext cx="2227262" cy="191611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</p:pic>
      </p:grpSp>
      <p:sp>
        <p:nvSpPr>
          <p:cNvPr id="26" name="TextBox 13"/>
          <p:cNvSpPr txBox="1">
            <a:spLocks noChangeArrowheads="1"/>
          </p:cNvSpPr>
          <p:nvPr/>
        </p:nvSpPr>
        <p:spPr bwMode="auto">
          <a:xfrm>
            <a:off x="1869068" y="1166911"/>
            <a:ext cx="55680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</a:rPr>
              <a:t>7 kA</a:t>
            </a:r>
          </a:p>
        </p:txBody>
      </p:sp>
      <p:sp>
        <p:nvSpPr>
          <p:cNvPr id="27" name="TextBox 14"/>
          <p:cNvSpPr txBox="1">
            <a:spLocks noChangeArrowheads="1"/>
          </p:cNvSpPr>
          <p:nvPr/>
        </p:nvSpPr>
        <p:spPr bwMode="auto">
          <a:xfrm>
            <a:off x="3787364" y="1171575"/>
            <a:ext cx="55680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>
                <a:solidFill>
                  <a:srgbClr val="000000"/>
                </a:solidFill>
              </a:rPr>
              <a:t>7 kA</a:t>
            </a:r>
          </a:p>
        </p:txBody>
      </p:sp>
      <p:sp>
        <p:nvSpPr>
          <p:cNvPr id="28" name="TextBox 15"/>
          <p:cNvSpPr txBox="1">
            <a:spLocks noChangeArrowheads="1"/>
          </p:cNvSpPr>
          <p:nvPr/>
        </p:nvSpPr>
        <p:spPr bwMode="auto">
          <a:xfrm>
            <a:off x="5592763" y="1171575"/>
            <a:ext cx="55680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>
                <a:solidFill>
                  <a:srgbClr val="000000"/>
                </a:solidFill>
              </a:rPr>
              <a:t>7 kA</a:t>
            </a:r>
          </a:p>
        </p:txBody>
      </p:sp>
      <p:sp>
        <p:nvSpPr>
          <p:cNvPr id="29" name="TextBox 16"/>
          <p:cNvSpPr txBox="1">
            <a:spLocks noChangeArrowheads="1"/>
          </p:cNvSpPr>
          <p:nvPr/>
        </p:nvSpPr>
        <p:spPr bwMode="auto">
          <a:xfrm>
            <a:off x="7713663" y="1171575"/>
            <a:ext cx="70600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>
                <a:solidFill>
                  <a:srgbClr val="000000"/>
                </a:solidFill>
              </a:rPr>
              <a:t>9.3 kA</a:t>
            </a:r>
          </a:p>
        </p:txBody>
      </p:sp>
      <p:sp>
        <p:nvSpPr>
          <p:cNvPr id="34" name="TextBox 13"/>
          <p:cNvSpPr txBox="1">
            <a:spLocks noChangeArrowheads="1"/>
          </p:cNvSpPr>
          <p:nvPr/>
        </p:nvSpPr>
        <p:spPr bwMode="auto">
          <a:xfrm>
            <a:off x="1017587" y="1123752"/>
            <a:ext cx="72635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+40 </a:t>
            </a:r>
            <a:r>
              <a:rPr lang="en-GB" sz="1200" dirty="0" err="1">
                <a:solidFill>
                  <a:srgbClr val="000000"/>
                </a:solidFill>
              </a:rPr>
              <a:t>mK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35" name="TextBox 13"/>
          <p:cNvSpPr txBox="1">
            <a:spLocks noChangeArrowheads="1"/>
          </p:cNvSpPr>
          <p:nvPr/>
        </p:nvSpPr>
        <p:spPr bwMode="auto">
          <a:xfrm>
            <a:off x="1017588" y="2516206"/>
            <a:ext cx="68480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-10 </a:t>
            </a:r>
            <a:r>
              <a:rPr lang="en-GB" sz="1200" dirty="0" err="1">
                <a:solidFill>
                  <a:srgbClr val="000000"/>
                </a:solidFill>
              </a:rPr>
              <a:t>mK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36" name="TextBox 45"/>
          <p:cNvSpPr txBox="1">
            <a:spLocks noChangeArrowheads="1"/>
          </p:cNvSpPr>
          <p:nvPr/>
        </p:nvSpPr>
        <p:spPr bwMode="auto">
          <a:xfrm rot="16200000">
            <a:off x="222248" y="1806575"/>
            <a:ext cx="12795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Relative temp</a:t>
            </a:r>
          </a:p>
        </p:txBody>
      </p:sp>
      <p:sp>
        <p:nvSpPr>
          <p:cNvPr id="39" name="TextBox 13"/>
          <p:cNvSpPr txBox="1">
            <a:spLocks noChangeArrowheads="1"/>
          </p:cNvSpPr>
          <p:nvPr/>
        </p:nvSpPr>
        <p:spPr bwMode="auto">
          <a:xfrm>
            <a:off x="785910" y="6214646"/>
            <a:ext cx="207681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600" dirty="0" smtClean="0">
                <a:solidFill>
                  <a:schemeClr val="tx1"/>
                </a:solidFill>
              </a:rPr>
              <a:t>1 or 2 </a:t>
            </a:r>
            <a:r>
              <a:rPr lang="en-GB" sz="1600" dirty="0">
                <a:solidFill>
                  <a:schemeClr val="tx1"/>
                </a:solidFill>
              </a:rPr>
              <a:t>hour flat tops</a:t>
            </a:r>
          </a:p>
        </p:txBody>
      </p:sp>
      <p:sp>
        <p:nvSpPr>
          <p:cNvPr id="41" name="Line 36"/>
          <p:cNvSpPr>
            <a:spLocks noChangeShapeType="1"/>
          </p:cNvSpPr>
          <p:nvPr/>
        </p:nvSpPr>
        <p:spPr bwMode="auto">
          <a:xfrm flipV="1">
            <a:off x="1042988" y="2408238"/>
            <a:ext cx="21590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lIns="91435" tIns="45718" rIns="91435" bIns="45718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>
            <a:off x="1063625" y="3441701"/>
            <a:ext cx="7991475" cy="1881188"/>
            <a:chOff x="187325" y="3441700"/>
            <a:chExt cx="8867775" cy="1946275"/>
          </a:xfrm>
        </p:grpSpPr>
        <p:pic>
          <p:nvPicPr>
            <p:cNvPr id="21" name="Picture 23" descr="S56-7kA.jp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87325" y="3441700"/>
              <a:ext cx="3152775" cy="1933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4" descr="S67-7kA.jp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376488" y="3441700"/>
              <a:ext cx="3173412" cy="1946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25" descr="S78-8.5kA.jp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602163" y="3441700"/>
              <a:ext cx="3157537" cy="1933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28" descr="S81-7kA-1.jpg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6818313" y="3441700"/>
              <a:ext cx="2236787" cy="1933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" name="TextBox 17"/>
            <p:cNvSpPr txBox="1">
              <a:spLocks noChangeArrowheads="1"/>
            </p:cNvSpPr>
            <p:nvPr/>
          </p:nvSpPr>
          <p:spPr bwMode="auto">
            <a:xfrm>
              <a:off x="1081088" y="3529013"/>
              <a:ext cx="55680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7 kA</a:t>
              </a:r>
            </a:p>
          </p:txBody>
        </p:sp>
        <p:sp>
          <p:nvSpPr>
            <p:cNvPr id="31" name="TextBox 18"/>
            <p:cNvSpPr txBox="1">
              <a:spLocks noChangeArrowheads="1"/>
            </p:cNvSpPr>
            <p:nvPr/>
          </p:nvSpPr>
          <p:spPr bwMode="auto">
            <a:xfrm>
              <a:off x="3230563" y="3529013"/>
              <a:ext cx="55680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7 kA</a:t>
              </a:r>
            </a:p>
          </p:txBody>
        </p:sp>
        <p:sp>
          <p:nvSpPr>
            <p:cNvPr id="32" name="TextBox 19"/>
            <p:cNvSpPr txBox="1">
              <a:spLocks noChangeArrowheads="1"/>
            </p:cNvSpPr>
            <p:nvPr/>
          </p:nvSpPr>
          <p:spPr bwMode="auto">
            <a:xfrm>
              <a:off x="5592763" y="3529013"/>
              <a:ext cx="70600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sz="1400">
                  <a:solidFill>
                    <a:schemeClr val="bg1"/>
                  </a:solidFill>
                </a:rPr>
                <a:t>8.5 kA</a:t>
              </a:r>
            </a:p>
          </p:txBody>
        </p:sp>
        <p:sp>
          <p:nvSpPr>
            <p:cNvPr id="33" name="TextBox 20"/>
            <p:cNvSpPr txBox="1">
              <a:spLocks noChangeArrowheads="1"/>
            </p:cNvSpPr>
            <p:nvPr/>
          </p:nvSpPr>
          <p:spPr bwMode="auto">
            <a:xfrm>
              <a:off x="7802563" y="3529013"/>
              <a:ext cx="55680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sz="1400">
                  <a:solidFill>
                    <a:schemeClr val="bg1"/>
                  </a:solidFill>
                </a:rPr>
                <a:t>7 kA</a:t>
              </a:r>
            </a:p>
          </p:txBody>
        </p:sp>
        <p:sp>
          <p:nvSpPr>
            <p:cNvPr id="38" name="TextBox 48"/>
            <p:cNvSpPr txBox="1">
              <a:spLocks noChangeArrowheads="1"/>
            </p:cNvSpPr>
            <p:nvPr/>
          </p:nvSpPr>
          <p:spPr bwMode="auto">
            <a:xfrm rot="16200000">
              <a:off x="-260350" y="4181475"/>
              <a:ext cx="1279525" cy="30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sz="1400">
                  <a:solidFill>
                    <a:schemeClr val="tx1"/>
                  </a:solidFill>
                </a:rPr>
                <a:t>Relative temp</a:t>
              </a:r>
            </a:p>
          </p:txBody>
        </p:sp>
        <p:sp>
          <p:nvSpPr>
            <p:cNvPr id="42" name="Line 37"/>
            <p:cNvSpPr>
              <a:spLocks noChangeShapeType="1"/>
            </p:cNvSpPr>
            <p:nvPr/>
          </p:nvSpPr>
          <p:spPr bwMode="auto">
            <a:xfrm flipV="1">
              <a:off x="2484438" y="3959225"/>
              <a:ext cx="1079500" cy="93662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lIns="91435" tIns="45718" rIns="91435" bIns="45718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TextBox 13"/>
          <p:cNvSpPr txBox="1">
            <a:spLocks noChangeArrowheads="1"/>
          </p:cNvSpPr>
          <p:nvPr/>
        </p:nvSpPr>
        <p:spPr bwMode="auto">
          <a:xfrm>
            <a:off x="3016309" y="773509"/>
            <a:ext cx="9880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Sector 23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6" name="TextBox 13"/>
          <p:cNvSpPr txBox="1">
            <a:spLocks noChangeArrowheads="1"/>
          </p:cNvSpPr>
          <p:nvPr/>
        </p:nvSpPr>
        <p:spPr bwMode="auto">
          <a:xfrm>
            <a:off x="5023666" y="773509"/>
            <a:ext cx="9880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Sector 34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7" name="TextBox 13"/>
          <p:cNvSpPr txBox="1">
            <a:spLocks noChangeArrowheads="1"/>
          </p:cNvSpPr>
          <p:nvPr/>
        </p:nvSpPr>
        <p:spPr bwMode="auto">
          <a:xfrm>
            <a:off x="7039349" y="773509"/>
            <a:ext cx="9880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Sector 45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8" name="TextBox 13"/>
          <p:cNvSpPr txBox="1">
            <a:spLocks noChangeArrowheads="1"/>
          </p:cNvSpPr>
          <p:nvPr/>
        </p:nvSpPr>
        <p:spPr bwMode="auto">
          <a:xfrm>
            <a:off x="1042988" y="3124200"/>
            <a:ext cx="9880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Sector 56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9" name="TextBox 13"/>
          <p:cNvSpPr txBox="1">
            <a:spLocks noChangeArrowheads="1"/>
          </p:cNvSpPr>
          <p:nvPr/>
        </p:nvSpPr>
        <p:spPr bwMode="auto">
          <a:xfrm>
            <a:off x="3041710" y="3124200"/>
            <a:ext cx="9880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Sector 67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50" name="TextBox 13"/>
          <p:cNvSpPr txBox="1">
            <a:spLocks noChangeArrowheads="1"/>
          </p:cNvSpPr>
          <p:nvPr/>
        </p:nvSpPr>
        <p:spPr bwMode="auto">
          <a:xfrm>
            <a:off x="5049067" y="3124200"/>
            <a:ext cx="9880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Sector 78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51" name="TextBox 13"/>
          <p:cNvSpPr txBox="1">
            <a:spLocks noChangeArrowheads="1"/>
          </p:cNvSpPr>
          <p:nvPr/>
        </p:nvSpPr>
        <p:spPr bwMode="auto">
          <a:xfrm>
            <a:off x="7064750" y="3124200"/>
            <a:ext cx="98802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dirty="0" smtClean="0">
                <a:solidFill>
                  <a:schemeClr val="tx1"/>
                </a:solidFill>
              </a:rPr>
              <a:t>Sector 81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52" name="TextBox 13"/>
          <p:cNvSpPr txBox="1">
            <a:spLocks noChangeArrowheads="1"/>
          </p:cNvSpPr>
          <p:nvPr/>
        </p:nvSpPr>
        <p:spPr bwMode="auto">
          <a:xfrm>
            <a:off x="1097959" y="3526094"/>
            <a:ext cx="72635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+40 </a:t>
            </a:r>
            <a:r>
              <a:rPr lang="en-GB" sz="1200" dirty="0" err="1">
                <a:solidFill>
                  <a:srgbClr val="000000"/>
                </a:solidFill>
              </a:rPr>
              <a:t>mK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53" name="TextBox 13"/>
          <p:cNvSpPr txBox="1">
            <a:spLocks noChangeArrowheads="1"/>
          </p:cNvSpPr>
          <p:nvPr/>
        </p:nvSpPr>
        <p:spPr bwMode="auto">
          <a:xfrm>
            <a:off x="1097960" y="4918548"/>
            <a:ext cx="68480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-10 </a:t>
            </a:r>
            <a:r>
              <a:rPr lang="en-GB" sz="1200" dirty="0" err="1">
                <a:solidFill>
                  <a:srgbClr val="000000"/>
                </a:solidFill>
              </a:rPr>
              <a:t>mK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54" name="TextBox 45"/>
          <p:cNvSpPr txBox="1">
            <a:spLocks noChangeArrowheads="1"/>
          </p:cNvSpPr>
          <p:nvPr/>
        </p:nvSpPr>
        <p:spPr bwMode="auto">
          <a:xfrm rot="16200000">
            <a:off x="222249" y="4172982"/>
            <a:ext cx="12795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</a:rPr>
              <a:t>Relative temp</a:t>
            </a:r>
          </a:p>
        </p:txBody>
      </p:sp>
      <p:sp>
        <p:nvSpPr>
          <p:cNvPr id="55" name="Content Placeholder 38"/>
          <p:cNvSpPr>
            <a:spLocks noGrp="1"/>
          </p:cNvSpPr>
          <p:nvPr>
            <p:ph sz="half" idx="2"/>
          </p:nvPr>
        </p:nvSpPr>
        <p:spPr>
          <a:xfrm>
            <a:off x="3016309" y="5463778"/>
            <a:ext cx="6029265" cy="959644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 marL="363538" indent="-363538" eaLnBrk="1" hangingPunct="1">
              <a:buFont typeface="Arial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All the current plateaux</a:t>
            </a:r>
            <a:r>
              <a:rPr lang="en-GB" sz="1600" dirty="0" smtClean="0">
                <a:solidFill>
                  <a:schemeClr val="tx1"/>
                </a:solidFill>
              </a:rPr>
              <a:t> were scrutinized </a:t>
            </a:r>
            <a:r>
              <a:rPr lang="en-GB" sz="1600" dirty="0">
                <a:solidFill>
                  <a:schemeClr val="tx1"/>
                </a:solidFill>
              </a:rPr>
              <a:t>for suspect temperature increase</a:t>
            </a:r>
          </a:p>
          <a:p>
            <a:pPr marL="363538" indent="-363538" eaLnBrk="1" hangingPunct="1">
              <a:buFont typeface="Arial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Unstable conditions and dynamic temperature control prevent accurate calculations.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Feb 24th ,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LHC Performance Workshop Chamonix - What did we learn without beam in 2008?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-919122" y="5176873"/>
            <a:ext cx="2383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AF03"/>
                </a:solidFill>
              </a:rPr>
              <a:t>N.Catalan-Lasheras</a:t>
            </a:r>
            <a:endParaRPr lang="en-US" dirty="0">
              <a:solidFill>
                <a:srgbClr val="FFAF03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34400" cy="78889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AF03"/>
                </a:solidFill>
              </a:rPr>
              <a:t>Calorimetric and electrical measurements</a:t>
            </a:r>
            <a:br>
              <a:rPr lang="en-US" sz="2800" dirty="0" smtClean="0">
                <a:solidFill>
                  <a:srgbClr val="FFAF03"/>
                </a:solidFill>
              </a:rPr>
            </a:br>
            <a:endParaRPr lang="en-US" sz="2800" dirty="0"/>
          </a:p>
        </p:txBody>
      </p:sp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4212242" y="1052513"/>
            <a:ext cx="4831038" cy="2581149"/>
            <a:chOff x="793" y="482"/>
            <a:chExt cx="4487" cy="2711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93" y="482"/>
              <a:ext cx="4145" cy="27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0" name="Straight Connector 9"/>
            <p:cNvCxnSpPr/>
            <p:nvPr/>
          </p:nvCxnSpPr>
          <p:spPr>
            <a:xfrm rot="10800000">
              <a:off x="2785" y="2400"/>
              <a:ext cx="1441" cy="192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0800000">
              <a:off x="2832" y="2064"/>
              <a:ext cx="1440" cy="192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888" y="2592"/>
              <a:ext cx="1344" cy="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3887" y="2256"/>
              <a:ext cx="1344" cy="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9"/>
            <p:cNvSpPr txBox="1">
              <a:spLocks noChangeArrowheads="1"/>
            </p:cNvSpPr>
            <p:nvPr/>
          </p:nvSpPr>
          <p:spPr bwMode="auto">
            <a:xfrm rot="16200000">
              <a:off x="4649" y="1506"/>
              <a:ext cx="920" cy="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Symbol" pitchFamily="-65" charset="2"/>
                </a:rPr>
                <a:t>D</a:t>
              </a:r>
              <a:r>
                <a:rPr lang="en-US" dirty="0">
                  <a:solidFill>
                    <a:srgbClr val="FF0000"/>
                  </a:solidFill>
                </a:rPr>
                <a:t>U(</a:t>
              </a:r>
              <a:r>
                <a:rPr lang="en-US" dirty="0">
                  <a:solidFill>
                    <a:srgbClr val="FF0000"/>
                  </a:solidFill>
                  <a:latin typeface="Symbol" pitchFamily="-65" charset="2"/>
                </a:rPr>
                <a:t>D</a:t>
              </a:r>
              <a:r>
                <a:rPr lang="en-US" dirty="0">
                  <a:solidFill>
                    <a:srgbClr val="FF0000"/>
                  </a:solidFill>
                </a:rPr>
                <a:t>T)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17" name="Rectangle 12"/>
          <p:cNvSpPr txBox="1">
            <a:spLocks noChangeArrowheads="1"/>
          </p:cNvSpPr>
          <p:nvPr/>
        </p:nvSpPr>
        <p:spPr bwMode="auto">
          <a:xfrm>
            <a:off x="457205" y="1025216"/>
            <a:ext cx="3755042" cy="2358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63538" marR="0" lvl="0" indent="-363538" algn="l" defTabSz="914400" rtl="0" eaLnBrk="1" fontAlgn="base" latinLnBrk="0" hangingPunct="1">
              <a:spcBef>
                <a:spcPts val="600"/>
              </a:spcBef>
              <a:spcAft>
                <a:spcPct val="0"/>
              </a:spcAft>
              <a:buClr>
                <a:srgbClr val="013469"/>
              </a:buClr>
              <a:buSzPct val="95000"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Assessment of </a:t>
            </a:r>
          </a:p>
          <a:p>
            <a:pPr marL="363538" lvl="1" indent="-182563" defTabSz="914400" fontAlgn="base">
              <a:spcBef>
                <a:spcPts val="6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-65" charset="2"/>
              <a:buChar char="è"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the baseline slope (valve opening mismatch)</a:t>
            </a:r>
          </a:p>
          <a:p>
            <a:pPr marL="363538" lvl="1" indent="-182563" defTabSz="914400" fontAlgn="base">
              <a:spcBef>
                <a:spcPts val="6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-65" charset="2"/>
              <a:buChar char="è"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the temperature increase during powering plateau</a:t>
            </a:r>
          </a:p>
          <a:p>
            <a:pPr marL="363538" lvl="1" indent="-182563" defTabSz="914400" fontAlgn="base">
              <a:spcBef>
                <a:spcPts val="6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-65" charset="2"/>
              <a:buChar char="è"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the internal energy variation (J/kg)</a:t>
            </a:r>
          </a:p>
          <a:p>
            <a:pPr marL="363538" lvl="1" indent="-182563" defTabSz="914400" fontAlgn="base">
              <a:spcBef>
                <a:spcPts val="6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-65" charset="2"/>
              <a:buChar char="è"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the deposited energy assuming a mass of 26 </a:t>
            </a:r>
            <a:r>
              <a:rPr kumimoji="0" lang="en-US" sz="1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l/m</a:t>
            </a: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 of He</a:t>
            </a:r>
          </a:p>
          <a:p>
            <a:pPr marR="0" lvl="0" indent="-342900" algn="l" defTabSz="914400" rtl="0" eaLnBrk="1" fontAlgn="base" latinLnBrk="0" hangingPunct="1">
              <a:spcBef>
                <a:spcPts val="600"/>
              </a:spcBef>
              <a:spcAft>
                <a:spcPct val="0"/>
              </a:spcAft>
              <a:buClr>
                <a:srgbClr val="013469"/>
              </a:buClr>
              <a:buSzPct val="95000"/>
              <a:buFont typeface="Wingdings" pitchFamily="-65" charset="2"/>
              <a:buChar char="è"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</p:txBody>
      </p:sp>
      <p:graphicFrame>
        <p:nvGraphicFramePr>
          <p:cNvPr id="19" name="Content Placeholder 4"/>
          <p:cNvGraphicFramePr>
            <a:graphicFrameLocks noGrp="1"/>
          </p:cNvGraphicFramePr>
          <p:nvPr/>
        </p:nvGraphicFramePr>
        <p:xfrm>
          <a:off x="762001" y="3383735"/>
          <a:ext cx="3200400" cy="1697521"/>
        </p:xfrm>
        <a:graphic>
          <a:graphicData uri="http://schemas.openxmlformats.org/drawingml/2006/table">
            <a:tbl>
              <a:tblPr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tblPr>
              <a:tblGrid>
                <a:gridCol w="762436"/>
                <a:gridCol w="1222455"/>
                <a:gridCol w="1215509"/>
              </a:tblGrid>
              <a:tr h="2425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AF03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Before heating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AF03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AF03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With heating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AF03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ΔU 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[J/kg]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-1.1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78</a:t>
                      </a: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M [kg]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823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25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ΔU 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[kJ]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-0.92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64.2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t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 [</a:t>
                      </a: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s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]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2880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6600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W [W]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-0.3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9.7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25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ΔW 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[W]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10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2243" y="3941763"/>
            <a:ext cx="4462816" cy="2458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Straight Connector 6"/>
          <p:cNvCxnSpPr>
            <a:cxnSpLocks noChangeShapeType="1"/>
          </p:cNvCxnSpPr>
          <p:nvPr/>
        </p:nvCxnSpPr>
        <p:spPr bwMode="auto">
          <a:xfrm rot="5400000" flipH="1" flipV="1">
            <a:off x="5500315" y="5396286"/>
            <a:ext cx="1191374" cy="2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</p:cxnSp>
      <p:sp>
        <p:nvSpPr>
          <p:cNvPr id="22" name="TextBox 9"/>
          <p:cNvSpPr txBox="1">
            <a:spLocks noChangeArrowheads="1"/>
          </p:cNvSpPr>
          <p:nvPr/>
        </p:nvSpPr>
        <p:spPr bwMode="auto">
          <a:xfrm>
            <a:off x="6084911" y="4648200"/>
            <a:ext cx="112082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~ 2 W @ 7 kA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57200" y="5230617"/>
            <a:ext cx="3755037" cy="1169551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en-GB" sz="1400" dirty="0" smtClean="0">
                <a:solidFill>
                  <a:srgbClr val="FFAF03"/>
                </a:solidFill>
              </a:rPr>
              <a:t>The new powering procedures will demand mandatory calorimetric and electrical tests in ALL sectors at the beginning of the next LHC powering campaign</a:t>
            </a:r>
            <a:endParaRPr lang="en-GB" sz="1400" dirty="0">
              <a:solidFill>
                <a:srgbClr val="FFAF0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Feb 24th ,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LHC Performance Workshop Chamonix - What did we learn without beam in 2008?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-919122" y="5176873"/>
            <a:ext cx="2383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AF03"/>
                </a:solidFill>
              </a:rPr>
              <a:t>N.Catalan-Lasheras</a:t>
            </a:r>
            <a:endParaRPr lang="en-US" dirty="0">
              <a:solidFill>
                <a:srgbClr val="FFAF03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34400" cy="78889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AF03"/>
                </a:solidFill>
              </a:rPr>
              <a:t>Calorimetric and electrical measurements</a:t>
            </a:r>
            <a:br>
              <a:rPr lang="en-US" sz="2800" dirty="0" smtClean="0">
                <a:solidFill>
                  <a:srgbClr val="FFAF03"/>
                </a:solidFill>
              </a:rPr>
            </a:br>
            <a:endParaRPr lang="en-US" sz="2800" dirty="0"/>
          </a:p>
        </p:txBody>
      </p:sp>
      <p:pic>
        <p:nvPicPr>
          <p:cNvPr id="16" name="Picture 11" descr="snapshotsAnalysis_08110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0634" y="1307778"/>
            <a:ext cx="7572784" cy="386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Arrow Connector 16"/>
          <p:cNvCxnSpPr/>
          <p:nvPr/>
        </p:nvCxnSpPr>
        <p:spPr bwMode="auto">
          <a:xfrm rot="10800000" flipV="1">
            <a:off x="5293505" y="2178825"/>
            <a:ext cx="2636684" cy="580698"/>
          </a:xfrm>
          <a:prstGeom prst="straightConnector1">
            <a:avLst/>
          </a:prstGeom>
          <a:ln w="38100">
            <a:solidFill>
              <a:srgbClr val="FFAF03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 bwMode="auto">
          <a:xfrm rot="5400000">
            <a:off x="1757454" y="2534916"/>
            <a:ext cx="1800163" cy="1429"/>
          </a:xfrm>
          <a:prstGeom prst="straightConnector1">
            <a:avLst/>
          </a:prstGeom>
          <a:ln w="38100"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5"/>
          <p:cNvSpPr txBox="1">
            <a:spLocks noChangeArrowheads="1"/>
          </p:cNvSpPr>
          <p:nvPr/>
        </p:nvSpPr>
        <p:spPr bwMode="auto">
          <a:xfrm>
            <a:off x="2759025" y="2911873"/>
            <a:ext cx="2856256" cy="525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0.7mV/7kA=100nOhm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0.7mV*7kA=4.9W</a:t>
            </a:r>
          </a:p>
        </p:txBody>
      </p:sp>
      <p:sp>
        <p:nvSpPr>
          <p:cNvPr id="20" name="TextBox 16"/>
          <p:cNvSpPr txBox="1">
            <a:spLocks noChangeArrowheads="1"/>
          </p:cNvSpPr>
          <p:nvPr/>
        </p:nvSpPr>
        <p:spPr bwMode="auto">
          <a:xfrm>
            <a:off x="4007460" y="4711974"/>
            <a:ext cx="4887776" cy="275191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Snapshot on 03.09.08 : 0.85mV*8.4kA=7.1W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 rot="5400000">
            <a:off x="6976114" y="2596487"/>
            <a:ext cx="1393675" cy="514475"/>
          </a:xfrm>
          <a:prstGeom prst="straightConnector1">
            <a:avLst/>
          </a:prstGeom>
          <a:ln w="38100">
            <a:solidFill>
              <a:schemeClr val="bg1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reeform 21"/>
          <p:cNvSpPr/>
          <p:nvPr/>
        </p:nvSpPr>
        <p:spPr bwMode="auto">
          <a:xfrm>
            <a:off x="7094167" y="3608631"/>
            <a:ext cx="433016" cy="281315"/>
          </a:xfrm>
          <a:custGeom>
            <a:avLst/>
            <a:gdLst>
              <a:gd name="connsiteX0" fmla="*/ 147782 w 374072"/>
              <a:gd name="connsiteY0" fmla="*/ 6927 h 274782"/>
              <a:gd name="connsiteX1" fmla="*/ 9236 w 374072"/>
              <a:gd name="connsiteY1" fmla="*/ 103909 h 274782"/>
              <a:gd name="connsiteX2" fmla="*/ 92364 w 374072"/>
              <a:gd name="connsiteY2" fmla="*/ 256309 h 274782"/>
              <a:gd name="connsiteX3" fmla="*/ 327891 w 374072"/>
              <a:gd name="connsiteY3" fmla="*/ 214745 h 274782"/>
              <a:gd name="connsiteX4" fmla="*/ 341745 w 374072"/>
              <a:gd name="connsiteY4" fmla="*/ 62345 h 274782"/>
              <a:gd name="connsiteX5" fmla="*/ 147782 w 374072"/>
              <a:gd name="connsiteY5" fmla="*/ 6927 h 274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4072" h="274782">
                <a:moveTo>
                  <a:pt x="147782" y="6927"/>
                </a:moveTo>
                <a:cubicBezTo>
                  <a:pt x="92364" y="13854"/>
                  <a:pt x="18472" y="62345"/>
                  <a:pt x="9236" y="103909"/>
                </a:cubicBezTo>
                <a:cubicBezTo>
                  <a:pt x="0" y="145473"/>
                  <a:pt x="39255" y="237836"/>
                  <a:pt x="92364" y="256309"/>
                </a:cubicBezTo>
                <a:cubicBezTo>
                  <a:pt x="145473" y="274782"/>
                  <a:pt x="286328" y="247072"/>
                  <a:pt x="327891" y="214745"/>
                </a:cubicBezTo>
                <a:cubicBezTo>
                  <a:pt x="369454" y="182418"/>
                  <a:pt x="374072" y="101600"/>
                  <a:pt x="341745" y="62345"/>
                </a:cubicBezTo>
                <a:cubicBezTo>
                  <a:pt x="309418" y="23090"/>
                  <a:pt x="203200" y="0"/>
                  <a:pt x="147782" y="6927"/>
                </a:cubicBezTo>
                <a:close/>
              </a:path>
            </a:pathLst>
          </a:cu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>
            <a:endCxn id="20" idx="0"/>
          </p:cNvCxnSpPr>
          <p:nvPr/>
        </p:nvCxnSpPr>
        <p:spPr bwMode="auto">
          <a:xfrm rot="5400000">
            <a:off x="6366132" y="3983922"/>
            <a:ext cx="812977" cy="64309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624551" y="609600"/>
            <a:ext cx="7595649" cy="369332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Calorimetric measurements spotted a suspect region in Sector 12</a:t>
            </a:r>
            <a:endParaRPr lang="en-US" dirty="0"/>
          </a:p>
        </p:txBody>
      </p:sp>
      <p:graphicFrame>
        <p:nvGraphicFramePr>
          <p:cNvPr id="26" name="Chart 25"/>
          <p:cNvGraphicFramePr>
            <a:graphicFrameLocks noGrp="1"/>
          </p:cNvGraphicFramePr>
          <p:nvPr/>
        </p:nvGraphicFramePr>
        <p:xfrm>
          <a:off x="457205" y="3608631"/>
          <a:ext cx="5993869" cy="2939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" name="Rectangle 26"/>
          <p:cNvSpPr/>
          <p:nvPr/>
        </p:nvSpPr>
        <p:spPr>
          <a:xfrm>
            <a:off x="6629400" y="5334000"/>
            <a:ext cx="2314018" cy="1200329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en-GB" dirty="0" smtClean="0">
                <a:solidFill>
                  <a:srgbClr val="FFAF03"/>
                </a:solidFill>
              </a:rPr>
              <a:t>an inter-pole splice resistance of 105 </a:t>
            </a:r>
            <a:r>
              <a:rPr lang="en-GB" dirty="0" err="1" smtClean="0">
                <a:solidFill>
                  <a:srgbClr val="FFAF03"/>
                </a:solidFill>
              </a:rPr>
              <a:t>nOhm</a:t>
            </a:r>
            <a:r>
              <a:rPr lang="en-GB" dirty="0" smtClean="0">
                <a:solidFill>
                  <a:srgbClr val="FFAF03"/>
                </a:solidFill>
              </a:rPr>
              <a:t> in magnet 2334 (B16R1)</a:t>
            </a:r>
            <a:endParaRPr lang="en-US" dirty="0">
              <a:solidFill>
                <a:srgbClr val="FFAF0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6" grpId="0">
        <p:bldAsOne/>
      </p:bldGraphic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Feb 24th ,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LHC Performance Workshop Chamonix - What did we learn without beam in 2008?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-368362" y="5714032"/>
            <a:ext cx="12817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AF03"/>
                </a:solidFill>
              </a:rPr>
              <a:t>S.Claudet</a:t>
            </a:r>
            <a:endParaRPr lang="en-US" dirty="0">
              <a:solidFill>
                <a:srgbClr val="FFAF03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85800" y="152400"/>
            <a:ext cx="8305800" cy="78889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AF03"/>
                </a:solidFill>
              </a:rPr>
              <a:t>Cryogenics: from cool-down to first beams</a:t>
            </a:r>
            <a:br>
              <a:rPr lang="en-US" sz="2800" dirty="0" smtClean="0">
                <a:solidFill>
                  <a:srgbClr val="FFAF03"/>
                </a:solidFill>
              </a:rPr>
            </a:br>
            <a:r>
              <a:rPr lang="en-US" sz="2800" dirty="0" smtClean="0">
                <a:solidFill>
                  <a:srgbClr val="FFAF03"/>
                </a:solidFill>
              </a:rPr>
              <a:t/>
            </a:r>
            <a:br>
              <a:rPr lang="en-US" sz="2800" dirty="0" smtClean="0">
                <a:solidFill>
                  <a:srgbClr val="FFAF03"/>
                </a:solidFill>
              </a:rPr>
            </a:br>
            <a:endParaRPr lang="en-US" sz="2800" dirty="0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/>
              <a:stretch>
                <a:fillRect/>
              </a:stretch>
            </p:blipFill>
          </mc:Choice>
          <mc:Fallback>
            <p:blipFill>
              <a:blip r:embed="rId3"/>
              <a:srcRect/>
              <a:stretch>
                <a:fillRect/>
              </a:stretch>
            </p:blipFill>
          </mc:Fallback>
        </mc:AlternateContent>
        <p:spPr bwMode="auto">
          <a:xfrm>
            <a:off x="0" y="1460500"/>
            <a:ext cx="6219825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4"/>
          <p:cNvSpPr>
            <a:spLocks noChangeShapeType="1"/>
          </p:cNvSpPr>
          <p:nvPr/>
        </p:nvSpPr>
        <p:spPr bwMode="auto">
          <a:xfrm>
            <a:off x="2578100" y="2546350"/>
            <a:ext cx="0" cy="1778000"/>
          </a:xfrm>
          <a:prstGeom prst="line">
            <a:avLst/>
          </a:prstGeom>
          <a:noFill/>
          <a:ln w="28575">
            <a:solidFill>
              <a:schemeClr val="bg2">
                <a:lumMod val="75000"/>
              </a:schemeClr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3556000" y="3089275"/>
            <a:ext cx="0" cy="1778000"/>
          </a:xfrm>
          <a:prstGeom prst="line">
            <a:avLst/>
          </a:prstGeom>
          <a:noFill/>
          <a:ln w="28575">
            <a:solidFill>
              <a:schemeClr val="bg2">
                <a:lumMod val="75000"/>
              </a:schemeClr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2" name="Line 6"/>
          <p:cNvSpPr>
            <a:spLocks noChangeShapeType="1"/>
          </p:cNvSpPr>
          <p:nvPr/>
        </p:nvSpPr>
        <p:spPr bwMode="auto">
          <a:xfrm>
            <a:off x="4124325" y="3632200"/>
            <a:ext cx="0" cy="1778000"/>
          </a:xfrm>
          <a:prstGeom prst="line">
            <a:avLst/>
          </a:prstGeom>
          <a:noFill/>
          <a:ln w="28575">
            <a:solidFill>
              <a:schemeClr val="bg2">
                <a:lumMod val="75000"/>
              </a:schemeClr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435100" y="1784350"/>
            <a:ext cx="1784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dirty="0">
                <a:solidFill>
                  <a:schemeClr val="bg2">
                    <a:lumMod val="75000"/>
                  </a:schemeClr>
                </a:solidFill>
                <a:latin typeface="Arial Narrow" pitchFamily="-65" charset="0"/>
              </a:rPr>
              <a:t>≈15K/d </a:t>
            </a:r>
            <a:r>
              <a:rPr lang="en-GB" dirty="0" err="1">
                <a:solidFill>
                  <a:schemeClr val="bg2">
                    <a:lumMod val="75000"/>
                  </a:schemeClr>
                </a:solidFill>
                <a:latin typeface="Arial Narrow" pitchFamily="-65" charset="0"/>
              </a:rPr>
              <a:t>x</a:t>
            </a:r>
            <a:r>
              <a:rPr lang="en-GB" dirty="0">
                <a:solidFill>
                  <a:schemeClr val="bg2">
                    <a:lumMod val="75000"/>
                  </a:schemeClr>
                </a:solidFill>
                <a:latin typeface="Arial Narrow" pitchFamily="-65" charset="0"/>
              </a:rPr>
              <a:t> 13 </a:t>
            </a:r>
            <a:r>
              <a:rPr lang="en-GB" dirty="0" err="1">
                <a:solidFill>
                  <a:schemeClr val="bg2">
                    <a:lumMod val="75000"/>
                  </a:schemeClr>
                </a:solidFill>
                <a:latin typeface="Arial Narrow" pitchFamily="-65" charset="0"/>
              </a:rPr>
              <a:t>d</a:t>
            </a:r>
            <a:endParaRPr lang="en-GB" dirty="0">
              <a:solidFill>
                <a:schemeClr val="bg2">
                  <a:lumMod val="75000"/>
                </a:schemeClr>
              </a:solidFill>
              <a:latin typeface="Arial Narrow" pitchFamily="-65" charset="0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428875" y="2546350"/>
            <a:ext cx="1784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dirty="0">
                <a:solidFill>
                  <a:schemeClr val="bg2">
                    <a:lumMod val="75000"/>
                  </a:schemeClr>
                </a:solidFill>
                <a:latin typeface="Arial Narrow" pitchFamily="-65" charset="0"/>
              </a:rPr>
              <a:t>≈8 K/</a:t>
            </a:r>
            <a:r>
              <a:rPr lang="en-GB" dirty="0" err="1">
                <a:solidFill>
                  <a:schemeClr val="bg2">
                    <a:lumMod val="75000"/>
                  </a:schemeClr>
                </a:solidFill>
                <a:latin typeface="Arial Narrow" pitchFamily="-65" charset="0"/>
              </a:rPr>
              <a:t>d</a:t>
            </a:r>
            <a:r>
              <a:rPr lang="en-GB" dirty="0">
                <a:solidFill>
                  <a:schemeClr val="bg2">
                    <a:lumMod val="75000"/>
                  </a:schemeClr>
                </a:solidFill>
                <a:latin typeface="Arial Narrow" pitchFamily="-65" charset="0"/>
              </a:rPr>
              <a:t> </a:t>
            </a:r>
            <a:r>
              <a:rPr lang="en-GB" dirty="0" err="1">
                <a:solidFill>
                  <a:schemeClr val="bg2">
                    <a:lumMod val="75000"/>
                  </a:schemeClr>
                </a:solidFill>
                <a:latin typeface="Arial Narrow" pitchFamily="-65" charset="0"/>
              </a:rPr>
              <a:t>x</a:t>
            </a:r>
            <a:r>
              <a:rPr lang="en-GB" dirty="0">
                <a:solidFill>
                  <a:schemeClr val="bg2">
                    <a:lumMod val="75000"/>
                  </a:schemeClr>
                </a:solidFill>
                <a:latin typeface="Arial Narrow" pitchFamily="-65" charset="0"/>
              </a:rPr>
              <a:t> 8 </a:t>
            </a:r>
            <a:r>
              <a:rPr lang="en-GB" dirty="0" err="1">
                <a:solidFill>
                  <a:schemeClr val="bg2">
                    <a:lumMod val="75000"/>
                  </a:schemeClr>
                </a:solidFill>
                <a:latin typeface="Arial Narrow" pitchFamily="-65" charset="0"/>
              </a:rPr>
              <a:t>d</a:t>
            </a:r>
            <a:endParaRPr lang="en-GB" dirty="0">
              <a:solidFill>
                <a:schemeClr val="bg2">
                  <a:lumMod val="75000"/>
                </a:schemeClr>
              </a:solidFill>
              <a:latin typeface="Arial Narrow" pitchFamily="-65" charset="0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4124325" y="3632200"/>
            <a:ext cx="17843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dirty="0">
                <a:solidFill>
                  <a:schemeClr val="bg2">
                    <a:lumMod val="75000"/>
                  </a:schemeClr>
                </a:solidFill>
                <a:latin typeface="Arial Narrow" pitchFamily="-65" charset="0"/>
              </a:rPr>
              <a:t>≈12 K/</a:t>
            </a:r>
            <a:r>
              <a:rPr lang="en-GB" dirty="0" err="1">
                <a:solidFill>
                  <a:schemeClr val="bg2">
                    <a:lumMod val="75000"/>
                  </a:schemeClr>
                </a:solidFill>
                <a:latin typeface="Arial Narrow" pitchFamily="-65" charset="0"/>
              </a:rPr>
              <a:t>d</a:t>
            </a:r>
            <a:r>
              <a:rPr lang="en-GB" dirty="0">
                <a:solidFill>
                  <a:schemeClr val="bg2">
                    <a:lumMod val="75000"/>
                  </a:schemeClr>
                </a:solidFill>
                <a:latin typeface="Arial Narrow" pitchFamily="-65" charset="0"/>
              </a:rPr>
              <a:t> </a:t>
            </a:r>
            <a:r>
              <a:rPr lang="en-GB" dirty="0" err="1">
                <a:solidFill>
                  <a:schemeClr val="bg2">
                    <a:lumMod val="75000"/>
                  </a:schemeClr>
                </a:solidFill>
                <a:latin typeface="Arial Narrow" pitchFamily="-65" charset="0"/>
              </a:rPr>
              <a:t>x</a:t>
            </a:r>
            <a:r>
              <a:rPr lang="en-GB" dirty="0">
                <a:solidFill>
                  <a:schemeClr val="bg2">
                    <a:lumMod val="75000"/>
                  </a:schemeClr>
                </a:solidFill>
                <a:latin typeface="Arial Narrow" pitchFamily="-65" charset="0"/>
              </a:rPr>
              <a:t> 4 </a:t>
            </a:r>
            <a:r>
              <a:rPr lang="en-GB" dirty="0" err="1">
                <a:solidFill>
                  <a:schemeClr val="bg2">
                    <a:lumMod val="75000"/>
                  </a:schemeClr>
                </a:solidFill>
                <a:latin typeface="Arial Narrow" pitchFamily="-65" charset="0"/>
              </a:rPr>
              <a:t>d</a:t>
            </a:r>
            <a:endParaRPr lang="en-GB" dirty="0">
              <a:solidFill>
                <a:schemeClr val="bg2">
                  <a:lumMod val="75000"/>
                </a:schemeClr>
              </a:solidFill>
              <a:latin typeface="Arial Narrow" pitchFamily="-65" charset="0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6219825" y="1784350"/>
            <a:ext cx="2755900" cy="186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GB" dirty="0">
                <a:solidFill>
                  <a:schemeClr val="accent1"/>
                </a:solidFill>
              </a:rPr>
              <a:t> “25 days for 20K”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GB" dirty="0">
                <a:solidFill>
                  <a:schemeClr val="accent1"/>
                </a:solidFill>
              </a:rPr>
              <a:t>+ 3 days for Filling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GB" dirty="0">
                <a:solidFill>
                  <a:schemeClr val="accent1"/>
                </a:solidFill>
              </a:rPr>
              <a:t>+ 2 days for 1.9K </a:t>
            </a:r>
          </a:p>
          <a:p>
            <a:pPr>
              <a:spcBef>
                <a:spcPct val="50000"/>
              </a:spcBef>
              <a:buFont typeface="Symbol" pitchFamily="-65" charset="2"/>
              <a:buChar char=""/>
            </a:pPr>
            <a:r>
              <a:rPr lang="en-GB" dirty="0">
                <a:solidFill>
                  <a:schemeClr val="accent1"/>
                </a:solidFill>
              </a:rPr>
              <a:t> 30 days</a:t>
            </a:r>
          </a:p>
          <a:p>
            <a:pPr>
              <a:spcBef>
                <a:spcPct val="50000"/>
              </a:spcBef>
              <a:buFont typeface="Symbol" pitchFamily="-65" charset="2"/>
              <a:buNone/>
            </a:pPr>
            <a:r>
              <a:rPr lang="en-GB" dirty="0">
                <a:solidFill>
                  <a:schemeClr val="accent1"/>
                </a:solidFill>
              </a:rPr>
              <a:t>(4 to 5 wks)</a:t>
            </a:r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>
            <a:off x="4660900" y="5022850"/>
            <a:ext cx="215900" cy="215900"/>
          </a:xfrm>
          <a:prstGeom prst="diamond">
            <a:avLst/>
          </a:prstGeom>
          <a:solidFill>
            <a:srgbClr val="FF80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80879" y="4305300"/>
            <a:ext cx="3310721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Feb 24th ,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LHC Performance Workshop Chamonix - What did we learn without beam in 2008?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-368362" y="5714032"/>
            <a:ext cx="12817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AF03"/>
                </a:solidFill>
              </a:rPr>
              <a:t>S.Claudet</a:t>
            </a:r>
            <a:endParaRPr lang="en-US" dirty="0">
              <a:solidFill>
                <a:srgbClr val="FFAF03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85800" y="152400"/>
            <a:ext cx="8305800" cy="78889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AF03"/>
                </a:solidFill>
              </a:rPr>
              <a:t>Cryogenics: from cool-down to first beams</a:t>
            </a:r>
            <a:br>
              <a:rPr lang="en-US" sz="2800" dirty="0" smtClean="0">
                <a:solidFill>
                  <a:srgbClr val="FFAF03"/>
                </a:solidFill>
              </a:rPr>
            </a:br>
            <a:r>
              <a:rPr lang="en-US" sz="2800" dirty="0" smtClean="0">
                <a:solidFill>
                  <a:srgbClr val="FFAF03"/>
                </a:solidFill>
              </a:rPr>
              <a:t/>
            </a:r>
            <a:br>
              <a:rPr lang="en-US" sz="2800" dirty="0" smtClean="0">
                <a:solidFill>
                  <a:srgbClr val="FFAF03"/>
                </a:solidFill>
              </a:rPr>
            </a:br>
            <a:endParaRPr lang="en-US" sz="2800" dirty="0"/>
          </a:p>
        </p:txBody>
      </p:sp>
      <p:grpSp>
        <p:nvGrpSpPr>
          <p:cNvPr id="4650" name="Group 4649"/>
          <p:cNvGrpSpPr/>
          <p:nvPr/>
        </p:nvGrpSpPr>
        <p:grpSpPr>
          <a:xfrm>
            <a:off x="1321983" y="863009"/>
            <a:ext cx="7856538" cy="4046538"/>
            <a:chOff x="1302207" y="1633551"/>
            <a:chExt cx="7856538" cy="4046538"/>
          </a:xfrm>
        </p:grpSpPr>
        <p:sp>
          <p:nvSpPr>
            <p:cNvPr id="1460" name="Rectangle 95"/>
            <p:cNvSpPr>
              <a:spLocks noChangeArrowheads="1"/>
            </p:cNvSpPr>
            <p:nvPr/>
          </p:nvSpPr>
          <p:spPr bwMode="auto">
            <a:xfrm>
              <a:off x="6801218" y="2017122"/>
              <a:ext cx="1574980" cy="2550339"/>
            </a:xfrm>
            <a:prstGeom prst="rect">
              <a:avLst/>
            </a:prstGeom>
            <a:solidFill>
              <a:srgbClr val="80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61" name="Line 96"/>
            <p:cNvSpPr>
              <a:spLocks noChangeShapeType="1"/>
            </p:cNvSpPr>
            <p:nvPr/>
          </p:nvSpPr>
          <p:spPr bwMode="auto">
            <a:xfrm>
              <a:off x="6801218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62" name="Line 97"/>
            <p:cNvSpPr>
              <a:spLocks noChangeShapeType="1"/>
            </p:cNvSpPr>
            <p:nvPr/>
          </p:nvSpPr>
          <p:spPr bwMode="auto">
            <a:xfrm>
              <a:off x="6836532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63" name="Line 98"/>
            <p:cNvSpPr>
              <a:spLocks noChangeShapeType="1"/>
            </p:cNvSpPr>
            <p:nvPr/>
          </p:nvSpPr>
          <p:spPr bwMode="auto">
            <a:xfrm>
              <a:off x="6853482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64" name="Line 99"/>
            <p:cNvSpPr>
              <a:spLocks noChangeShapeType="1"/>
            </p:cNvSpPr>
            <p:nvPr/>
          </p:nvSpPr>
          <p:spPr bwMode="auto">
            <a:xfrm>
              <a:off x="6888796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65" name="Line 100"/>
            <p:cNvSpPr>
              <a:spLocks noChangeShapeType="1"/>
            </p:cNvSpPr>
            <p:nvPr/>
          </p:nvSpPr>
          <p:spPr bwMode="auto">
            <a:xfrm>
              <a:off x="6905746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66" name="Line 101"/>
            <p:cNvSpPr>
              <a:spLocks noChangeShapeType="1"/>
            </p:cNvSpPr>
            <p:nvPr/>
          </p:nvSpPr>
          <p:spPr bwMode="auto">
            <a:xfrm>
              <a:off x="6941060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67" name="Line 102"/>
            <p:cNvSpPr>
              <a:spLocks noChangeShapeType="1"/>
            </p:cNvSpPr>
            <p:nvPr/>
          </p:nvSpPr>
          <p:spPr bwMode="auto">
            <a:xfrm>
              <a:off x="6958010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68" name="Line 103"/>
            <p:cNvSpPr>
              <a:spLocks noChangeShapeType="1"/>
            </p:cNvSpPr>
            <p:nvPr/>
          </p:nvSpPr>
          <p:spPr bwMode="auto">
            <a:xfrm>
              <a:off x="6993324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69" name="Line 104"/>
            <p:cNvSpPr>
              <a:spLocks noChangeShapeType="1"/>
            </p:cNvSpPr>
            <p:nvPr/>
          </p:nvSpPr>
          <p:spPr bwMode="auto">
            <a:xfrm>
              <a:off x="7011687" y="2017122"/>
              <a:ext cx="19776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70" name="Line 105"/>
            <p:cNvSpPr>
              <a:spLocks noChangeShapeType="1"/>
            </p:cNvSpPr>
            <p:nvPr/>
          </p:nvSpPr>
          <p:spPr bwMode="auto">
            <a:xfrm>
              <a:off x="7045587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71" name="Line 106"/>
            <p:cNvSpPr>
              <a:spLocks noChangeShapeType="1"/>
            </p:cNvSpPr>
            <p:nvPr/>
          </p:nvSpPr>
          <p:spPr bwMode="auto">
            <a:xfrm>
              <a:off x="7063950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72" name="Line 107"/>
            <p:cNvSpPr>
              <a:spLocks noChangeShapeType="1"/>
            </p:cNvSpPr>
            <p:nvPr/>
          </p:nvSpPr>
          <p:spPr bwMode="auto">
            <a:xfrm>
              <a:off x="7099264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73" name="Line 108"/>
            <p:cNvSpPr>
              <a:spLocks noChangeShapeType="1"/>
            </p:cNvSpPr>
            <p:nvPr/>
          </p:nvSpPr>
          <p:spPr bwMode="auto">
            <a:xfrm>
              <a:off x="7116214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74" name="Line 109"/>
            <p:cNvSpPr>
              <a:spLocks noChangeShapeType="1"/>
            </p:cNvSpPr>
            <p:nvPr/>
          </p:nvSpPr>
          <p:spPr bwMode="auto">
            <a:xfrm>
              <a:off x="7151528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75" name="Line 110"/>
            <p:cNvSpPr>
              <a:spLocks noChangeShapeType="1"/>
            </p:cNvSpPr>
            <p:nvPr/>
          </p:nvSpPr>
          <p:spPr bwMode="auto">
            <a:xfrm>
              <a:off x="7168478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76" name="Line 111"/>
            <p:cNvSpPr>
              <a:spLocks noChangeShapeType="1"/>
            </p:cNvSpPr>
            <p:nvPr/>
          </p:nvSpPr>
          <p:spPr bwMode="auto">
            <a:xfrm>
              <a:off x="7203792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77" name="Line 112"/>
            <p:cNvSpPr>
              <a:spLocks noChangeShapeType="1"/>
            </p:cNvSpPr>
            <p:nvPr/>
          </p:nvSpPr>
          <p:spPr bwMode="auto">
            <a:xfrm>
              <a:off x="7220742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78" name="Line 113"/>
            <p:cNvSpPr>
              <a:spLocks noChangeShapeType="1"/>
            </p:cNvSpPr>
            <p:nvPr/>
          </p:nvSpPr>
          <p:spPr bwMode="auto">
            <a:xfrm>
              <a:off x="7256056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79" name="Line 114"/>
            <p:cNvSpPr>
              <a:spLocks noChangeShapeType="1"/>
            </p:cNvSpPr>
            <p:nvPr/>
          </p:nvSpPr>
          <p:spPr bwMode="auto">
            <a:xfrm>
              <a:off x="7273006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80" name="Line 115"/>
            <p:cNvSpPr>
              <a:spLocks noChangeShapeType="1"/>
            </p:cNvSpPr>
            <p:nvPr/>
          </p:nvSpPr>
          <p:spPr bwMode="auto">
            <a:xfrm>
              <a:off x="7308320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81" name="Line 116"/>
            <p:cNvSpPr>
              <a:spLocks noChangeShapeType="1"/>
            </p:cNvSpPr>
            <p:nvPr/>
          </p:nvSpPr>
          <p:spPr bwMode="auto">
            <a:xfrm>
              <a:off x="7326683" y="2017122"/>
              <a:ext cx="19776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82" name="Line 117"/>
            <p:cNvSpPr>
              <a:spLocks noChangeShapeType="1"/>
            </p:cNvSpPr>
            <p:nvPr/>
          </p:nvSpPr>
          <p:spPr bwMode="auto">
            <a:xfrm>
              <a:off x="7360583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83" name="Line 118"/>
            <p:cNvSpPr>
              <a:spLocks noChangeShapeType="1"/>
            </p:cNvSpPr>
            <p:nvPr/>
          </p:nvSpPr>
          <p:spPr bwMode="auto">
            <a:xfrm>
              <a:off x="7378946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84" name="Line 119"/>
            <p:cNvSpPr>
              <a:spLocks noChangeShapeType="1"/>
            </p:cNvSpPr>
            <p:nvPr/>
          </p:nvSpPr>
          <p:spPr bwMode="auto">
            <a:xfrm>
              <a:off x="7414260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85" name="Line 120"/>
            <p:cNvSpPr>
              <a:spLocks noChangeShapeType="1"/>
            </p:cNvSpPr>
            <p:nvPr/>
          </p:nvSpPr>
          <p:spPr bwMode="auto">
            <a:xfrm>
              <a:off x="7431210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86" name="Line 121"/>
            <p:cNvSpPr>
              <a:spLocks noChangeShapeType="1"/>
            </p:cNvSpPr>
            <p:nvPr/>
          </p:nvSpPr>
          <p:spPr bwMode="auto">
            <a:xfrm>
              <a:off x="7466524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87" name="Line 122"/>
            <p:cNvSpPr>
              <a:spLocks noChangeShapeType="1"/>
            </p:cNvSpPr>
            <p:nvPr/>
          </p:nvSpPr>
          <p:spPr bwMode="auto">
            <a:xfrm>
              <a:off x="7483474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88" name="Line 123"/>
            <p:cNvSpPr>
              <a:spLocks noChangeShapeType="1"/>
            </p:cNvSpPr>
            <p:nvPr/>
          </p:nvSpPr>
          <p:spPr bwMode="auto">
            <a:xfrm>
              <a:off x="7518788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89" name="Line 124"/>
            <p:cNvSpPr>
              <a:spLocks noChangeShapeType="1"/>
            </p:cNvSpPr>
            <p:nvPr/>
          </p:nvSpPr>
          <p:spPr bwMode="auto">
            <a:xfrm>
              <a:off x="7535738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90" name="Line 125"/>
            <p:cNvSpPr>
              <a:spLocks noChangeShapeType="1"/>
            </p:cNvSpPr>
            <p:nvPr/>
          </p:nvSpPr>
          <p:spPr bwMode="auto">
            <a:xfrm>
              <a:off x="7571052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91" name="Line 126"/>
            <p:cNvSpPr>
              <a:spLocks noChangeShapeType="1"/>
            </p:cNvSpPr>
            <p:nvPr/>
          </p:nvSpPr>
          <p:spPr bwMode="auto">
            <a:xfrm>
              <a:off x="7588002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92" name="Line 127"/>
            <p:cNvSpPr>
              <a:spLocks noChangeShapeType="1"/>
            </p:cNvSpPr>
            <p:nvPr/>
          </p:nvSpPr>
          <p:spPr bwMode="auto">
            <a:xfrm>
              <a:off x="7623316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93" name="Line 128"/>
            <p:cNvSpPr>
              <a:spLocks noChangeShapeType="1"/>
            </p:cNvSpPr>
            <p:nvPr/>
          </p:nvSpPr>
          <p:spPr bwMode="auto">
            <a:xfrm>
              <a:off x="7641679" y="2017122"/>
              <a:ext cx="19776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94" name="Line 129"/>
            <p:cNvSpPr>
              <a:spLocks noChangeShapeType="1"/>
            </p:cNvSpPr>
            <p:nvPr/>
          </p:nvSpPr>
          <p:spPr bwMode="auto">
            <a:xfrm>
              <a:off x="7675579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95" name="Line 130"/>
            <p:cNvSpPr>
              <a:spLocks noChangeShapeType="1"/>
            </p:cNvSpPr>
            <p:nvPr/>
          </p:nvSpPr>
          <p:spPr bwMode="auto">
            <a:xfrm>
              <a:off x="7693942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96" name="Line 131"/>
            <p:cNvSpPr>
              <a:spLocks noChangeShapeType="1"/>
            </p:cNvSpPr>
            <p:nvPr/>
          </p:nvSpPr>
          <p:spPr bwMode="auto">
            <a:xfrm>
              <a:off x="7729256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97" name="Line 132"/>
            <p:cNvSpPr>
              <a:spLocks noChangeShapeType="1"/>
            </p:cNvSpPr>
            <p:nvPr/>
          </p:nvSpPr>
          <p:spPr bwMode="auto">
            <a:xfrm>
              <a:off x="7746206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98" name="Line 133"/>
            <p:cNvSpPr>
              <a:spLocks noChangeShapeType="1"/>
            </p:cNvSpPr>
            <p:nvPr/>
          </p:nvSpPr>
          <p:spPr bwMode="auto">
            <a:xfrm>
              <a:off x="7781520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499" name="Line 134"/>
            <p:cNvSpPr>
              <a:spLocks noChangeShapeType="1"/>
            </p:cNvSpPr>
            <p:nvPr/>
          </p:nvSpPr>
          <p:spPr bwMode="auto">
            <a:xfrm>
              <a:off x="7798470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00" name="Line 135"/>
            <p:cNvSpPr>
              <a:spLocks noChangeShapeType="1"/>
            </p:cNvSpPr>
            <p:nvPr/>
          </p:nvSpPr>
          <p:spPr bwMode="auto">
            <a:xfrm>
              <a:off x="7833784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01" name="Line 136"/>
            <p:cNvSpPr>
              <a:spLocks noChangeShapeType="1"/>
            </p:cNvSpPr>
            <p:nvPr/>
          </p:nvSpPr>
          <p:spPr bwMode="auto">
            <a:xfrm>
              <a:off x="7850734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02" name="Line 137"/>
            <p:cNvSpPr>
              <a:spLocks noChangeShapeType="1"/>
            </p:cNvSpPr>
            <p:nvPr/>
          </p:nvSpPr>
          <p:spPr bwMode="auto">
            <a:xfrm>
              <a:off x="7886048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03" name="Line 138"/>
            <p:cNvSpPr>
              <a:spLocks noChangeShapeType="1"/>
            </p:cNvSpPr>
            <p:nvPr/>
          </p:nvSpPr>
          <p:spPr bwMode="auto">
            <a:xfrm>
              <a:off x="7902998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04" name="Line 139"/>
            <p:cNvSpPr>
              <a:spLocks noChangeShapeType="1"/>
            </p:cNvSpPr>
            <p:nvPr/>
          </p:nvSpPr>
          <p:spPr bwMode="auto">
            <a:xfrm>
              <a:off x="7938312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05" name="Line 140"/>
            <p:cNvSpPr>
              <a:spLocks noChangeShapeType="1"/>
            </p:cNvSpPr>
            <p:nvPr/>
          </p:nvSpPr>
          <p:spPr bwMode="auto">
            <a:xfrm>
              <a:off x="7956675" y="2017122"/>
              <a:ext cx="19776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06" name="Line 141"/>
            <p:cNvSpPr>
              <a:spLocks noChangeShapeType="1"/>
            </p:cNvSpPr>
            <p:nvPr/>
          </p:nvSpPr>
          <p:spPr bwMode="auto">
            <a:xfrm>
              <a:off x="7990576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07" name="Line 142"/>
            <p:cNvSpPr>
              <a:spLocks noChangeShapeType="1"/>
            </p:cNvSpPr>
            <p:nvPr/>
          </p:nvSpPr>
          <p:spPr bwMode="auto">
            <a:xfrm>
              <a:off x="8008939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08" name="Line 143"/>
            <p:cNvSpPr>
              <a:spLocks noChangeShapeType="1"/>
            </p:cNvSpPr>
            <p:nvPr/>
          </p:nvSpPr>
          <p:spPr bwMode="auto">
            <a:xfrm>
              <a:off x="8044252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09" name="Line 144"/>
            <p:cNvSpPr>
              <a:spLocks noChangeShapeType="1"/>
            </p:cNvSpPr>
            <p:nvPr/>
          </p:nvSpPr>
          <p:spPr bwMode="auto">
            <a:xfrm>
              <a:off x="8061202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10" name="Line 145"/>
            <p:cNvSpPr>
              <a:spLocks noChangeShapeType="1"/>
            </p:cNvSpPr>
            <p:nvPr/>
          </p:nvSpPr>
          <p:spPr bwMode="auto">
            <a:xfrm>
              <a:off x="8096516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11" name="Line 146"/>
            <p:cNvSpPr>
              <a:spLocks noChangeShapeType="1"/>
            </p:cNvSpPr>
            <p:nvPr/>
          </p:nvSpPr>
          <p:spPr bwMode="auto">
            <a:xfrm>
              <a:off x="8113466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12" name="Line 147"/>
            <p:cNvSpPr>
              <a:spLocks noChangeShapeType="1"/>
            </p:cNvSpPr>
            <p:nvPr/>
          </p:nvSpPr>
          <p:spPr bwMode="auto">
            <a:xfrm>
              <a:off x="8148780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13" name="Line 148"/>
            <p:cNvSpPr>
              <a:spLocks noChangeShapeType="1"/>
            </p:cNvSpPr>
            <p:nvPr/>
          </p:nvSpPr>
          <p:spPr bwMode="auto">
            <a:xfrm>
              <a:off x="8165730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14" name="Line 149"/>
            <p:cNvSpPr>
              <a:spLocks noChangeShapeType="1"/>
            </p:cNvSpPr>
            <p:nvPr/>
          </p:nvSpPr>
          <p:spPr bwMode="auto">
            <a:xfrm>
              <a:off x="8201044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15" name="Line 150"/>
            <p:cNvSpPr>
              <a:spLocks noChangeShapeType="1"/>
            </p:cNvSpPr>
            <p:nvPr/>
          </p:nvSpPr>
          <p:spPr bwMode="auto">
            <a:xfrm>
              <a:off x="8217994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16" name="Line 151"/>
            <p:cNvSpPr>
              <a:spLocks noChangeShapeType="1"/>
            </p:cNvSpPr>
            <p:nvPr/>
          </p:nvSpPr>
          <p:spPr bwMode="auto">
            <a:xfrm>
              <a:off x="8253308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17" name="Line 152"/>
            <p:cNvSpPr>
              <a:spLocks noChangeShapeType="1"/>
            </p:cNvSpPr>
            <p:nvPr/>
          </p:nvSpPr>
          <p:spPr bwMode="auto">
            <a:xfrm>
              <a:off x="8271671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18" name="Line 153"/>
            <p:cNvSpPr>
              <a:spLocks noChangeShapeType="1"/>
            </p:cNvSpPr>
            <p:nvPr/>
          </p:nvSpPr>
          <p:spPr bwMode="auto">
            <a:xfrm>
              <a:off x="8305572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19" name="Line 154"/>
            <p:cNvSpPr>
              <a:spLocks noChangeShapeType="1"/>
            </p:cNvSpPr>
            <p:nvPr/>
          </p:nvSpPr>
          <p:spPr bwMode="auto">
            <a:xfrm>
              <a:off x="8323935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20" name="Line 155"/>
            <p:cNvSpPr>
              <a:spLocks noChangeShapeType="1"/>
            </p:cNvSpPr>
            <p:nvPr/>
          </p:nvSpPr>
          <p:spPr bwMode="auto">
            <a:xfrm>
              <a:off x="8359248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21" name="Line 156"/>
            <p:cNvSpPr>
              <a:spLocks noChangeShapeType="1"/>
            </p:cNvSpPr>
            <p:nvPr/>
          </p:nvSpPr>
          <p:spPr bwMode="auto">
            <a:xfrm>
              <a:off x="8376198" y="2017122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22" name="Line 157"/>
            <p:cNvSpPr>
              <a:spLocks noChangeShapeType="1"/>
            </p:cNvSpPr>
            <p:nvPr/>
          </p:nvSpPr>
          <p:spPr bwMode="auto">
            <a:xfrm>
              <a:off x="8376198" y="2051127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23" name="Line 158"/>
            <p:cNvSpPr>
              <a:spLocks noChangeShapeType="1"/>
            </p:cNvSpPr>
            <p:nvPr/>
          </p:nvSpPr>
          <p:spPr bwMode="auto">
            <a:xfrm>
              <a:off x="8376198" y="2068809"/>
              <a:ext cx="1413" cy="190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24" name="Line 159"/>
            <p:cNvSpPr>
              <a:spLocks noChangeShapeType="1"/>
            </p:cNvSpPr>
            <p:nvPr/>
          </p:nvSpPr>
          <p:spPr bwMode="auto">
            <a:xfrm>
              <a:off x="8376198" y="2101453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25" name="Line 160"/>
            <p:cNvSpPr>
              <a:spLocks noChangeShapeType="1"/>
            </p:cNvSpPr>
            <p:nvPr/>
          </p:nvSpPr>
          <p:spPr bwMode="auto">
            <a:xfrm>
              <a:off x="8376198" y="2119136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26" name="Line 161"/>
            <p:cNvSpPr>
              <a:spLocks noChangeShapeType="1"/>
            </p:cNvSpPr>
            <p:nvPr/>
          </p:nvSpPr>
          <p:spPr bwMode="auto">
            <a:xfrm>
              <a:off x="8376198" y="2151780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27" name="Line 162"/>
            <p:cNvSpPr>
              <a:spLocks noChangeShapeType="1"/>
            </p:cNvSpPr>
            <p:nvPr/>
          </p:nvSpPr>
          <p:spPr bwMode="auto">
            <a:xfrm>
              <a:off x="8376198" y="2169462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28" name="Line 163"/>
            <p:cNvSpPr>
              <a:spLocks noChangeShapeType="1"/>
            </p:cNvSpPr>
            <p:nvPr/>
          </p:nvSpPr>
          <p:spPr bwMode="auto">
            <a:xfrm>
              <a:off x="8376198" y="2203467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29" name="Line 164"/>
            <p:cNvSpPr>
              <a:spLocks noChangeShapeType="1"/>
            </p:cNvSpPr>
            <p:nvPr/>
          </p:nvSpPr>
          <p:spPr bwMode="auto">
            <a:xfrm>
              <a:off x="8376198" y="2219789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30" name="Line 165"/>
            <p:cNvSpPr>
              <a:spLocks noChangeShapeType="1"/>
            </p:cNvSpPr>
            <p:nvPr/>
          </p:nvSpPr>
          <p:spPr bwMode="auto">
            <a:xfrm>
              <a:off x="8376198" y="2253793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31" name="Line 166"/>
            <p:cNvSpPr>
              <a:spLocks noChangeShapeType="1"/>
            </p:cNvSpPr>
            <p:nvPr/>
          </p:nvSpPr>
          <p:spPr bwMode="auto">
            <a:xfrm>
              <a:off x="8376198" y="2270116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32" name="Line 167"/>
            <p:cNvSpPr>
              <a:spLocks noChangeShapeType="1"/>
            </p:cNvSpPr>
            <p:nvPr/>
          </p:nvSpPr>
          <p:spPr bwMode="auto">
            <a:xfrm>
              <a:off x="8376198" y="2304120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33" name="Line 168"/>
            <p:cNvSpPr>
              <a:spLocks noChangeShapeType="1"/>
            </p:cNvSpPr>
            <p:nvPr/>
          </p:nvSpPr>
          <p:spPr bwMode="auto">
            <a:xfrm>
              <a:off x="8376198" y="2320442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34" name="Line 169"/>
            <p:cNvSpPr>
              <a:spLocks noChangeShapeType="1"/>
            </p:cNvSpPr>
            <p:nvPr/>
          </p:nvSpPr>
          <p:spPr bwMode="auto">
            <a:xfrm>
              <a:off x="8376198" y="2354447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35" name="Line 170"/>
            <p:cNvSpPr>
              <a:spLocks noChangeShapeType="1"/>
            </p:cNvSpPr>
            <p:nvPr/>
          </p:nvSpPr>
          <p:spPr bwMode="auto">
            <a:xfrm>
              <a:off x="8376198" y="2370769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36" name="Line 171"/>
            <p:cNvSpPr>
              <a:spLocks noChangeShapeType="1"/>
            </p:cNvSpPr>
            <p:nvPr/>
          </p:nvSpPr>
          <p:spPr bwMode="auto">
            <a:xfrm>
              <a:off x="8376198" y="2404774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37" name="Line 172"/>
            <p:cNvSpPr>
              <a:spLocks noChangeShapeType="1"/>
            </p:cNvSpPr>
            <p:nvPr/>
          </p:nvSpPr>
          <p:spPr bwMode="auto">
            <a:xfrm>
              <a:off x="8376198" y="2422456"/>
              <a:ext cx="1413" cy="190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38" name="Line 173"/>
            <p:cNvSpPr>
              <a:spLocks noChangeShapeType="1"/>
            </p:cNvSpPr>
            <p:nvPr/>
          </p:nvSpPr>
          <p:spPr bwMode="auto">
            <a:xfrm>
              <a:off x="8376198" y="2455100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39" name="Line 174"/>
            <p:cNvSpPr>
              <a:spLocks noChangeShapeType="1"/>
            </p:cNvSpPr>
            <p:nvPr/>
          </p:nvSpPr>
          <p:spPr bwMode="auto">
            <a:xfrm>
              <a:off x="8376198" y="2472783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40" name="Line 175"/>
            <p:cNvSpPr>
              <a:spLocks noChangeShapeType="1"/>
            </p:cNvSpPr>
            <p:nvPr/>
          </p:nvSpPr>
          <p:spPr bwMode="auto">
            <a:xfrm>
              <a:off x="8376198" y="2505427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41" name="Line 176"/>
            <p:cNvSpPr>
              <a:spLocks noChangeShapeType="1"/>
            </p:cNvSpPr>
            <p:nvPr/>
          </p:nvSpPr>
          <p:spPr bwMode="auto">
            <a:xfrm>
              <a:off x="8376198" y="2523109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42" name="Line 177"/>
            <p:cNvSpPr>
              <a:spLocks noChangeShapeType="1"/>
            </p:cNvSpPr>
            <p:nvPr/>
          </p:nvSpPr>
          <p:spPr bwMode="auto">
            <a:xfrm>
              <a:off x="8376198" y="2557114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43" name="Line 178"/>
            <p:cNvSpPr>
              <a:spLocks noChangeShapeType="1"/>
            </p:cNvSpPr>
            <p:nvPr/>
          </p:nvSpPr>
          <p:spPr bwMode="auto">
            <a:xfrm>
              <a:off x="8376198" y="2573436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44" name="Line 179"/>
            <p:cNvSpPr>
              <a:spLocks noChangeShapeType="1"/>
            </p:cNvSpPr>
            <p:nvPr/>
          </p:nvSpPr>
          <p:spPr bwMode="auto">
            <a:xfrm>
              <a:off x="8376198" y="2607440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45" name="Line 180"/>
            <p:cNvSpPr>
              <a:spLocks noChangeShapeType="1"/>
            </p:cNvSpPr>
            <p:nvPr/>
          </p:nvSpPr>
          <p:spPr bwMode="auto">
            <a:xfrm>
              <a:off x="8376198" y="2623763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46" name="Line 181"/>
            <p:cNvSpPr>
              <a:spLocks noChangeShapeType="1"/>
            </p:cNvSpPr>
            <p:nvPr/>
          </p:nvSpPr>
          <p:spPr bwMode="auto">
            <a:xfrm>
              <a:off x="8376198" y="2657767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47" name="Line 182"/>
            <p:cNvSpPr>
              <a:spLocks noChangeShapeType="1"/>
            </p:cNvSpPr>
            <p:nvPr/>
          </p:nvSpPr>
          <p:spPr bwMode="auto">
            <a:xfrm>
              <a:off x="8376198" y="2674089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48" name="Line 183"/>
            <p:cNvSpPr>
              <a:spLocks noChangeShapeType="1"/>
            </p:cNvSpPr>
            <p:nvPr/>
          </p:nvSpPr>
          <p:spPr bwMode="auto">
            <a:xfrm>
              <a:off x="8376198" y="2708094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49" name="Line 184"/>
            <p:cNvSpPr>
              <a:spLocks noChangeShapeType="1"/>
            </p:cNvSpPr>
            <p:nvPr/>
          </p:nvSpPr>
          <p:spPr bwMode="auto">
            <a:xfrm>
              <a:off x="8376198" y="2724416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50" name="Line 185"/>
            <p:cNvSpPr>
              <a:spLocks noChangeShapeType="1"/>
            </p:cNvSpPr>
            <p:nvPr/>
          </p:nvSpPr>
          <p:spPr bwMode="auto">
            <a:xfrm>
              <a:off x="8376198" y="2758421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51" name="Line 186"/>
            <p:cNvSpPr>
              <a:spLocks noChangeShapeType="1"/>
            </p:cNvSpPr>
            <p:nvPr/>
          </p:nvSpPr>
          <p:spPr bwMode="auto">
            <a:xfrm>
              <a:off x="8376198" y="2776103"/>
              <a:ext cx="1413" cy="190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52" name="Line 187"/>
            <p:cNvSpPr>
              <a:spLocks noChangeShapeType="1"/>
            </p:cNvSpPr>
            <p:nvPr/>
          </p:nvSpPr>
          <p:spPr bwMode="auto">
            <a:xfrm>
              <a:off x="8376198" y="2808747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53" name="Line 188"/>
            <p:cNvSpPr>
              <a:spLocks noChangeShapeType="1"/>
            </p:cNvSpPr>
            <p:nvPr/>
          </p:nvSpPr>
          <p:spPr bwMode="auto">
            <a:xfrm>
              <a:off x="8376198" y="2826430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54" name="Line 189"/>
            <p:cNvSpPr>
              <a:spLocks noChangeShapeType="1"/>
            </p:cNvSpPr>
            <p:nvPr/>
          </p:nvSpPr>
          <p:spPr bwMode="auto">
            <a:xfrm>
              <a:off x="8376198" y="2860434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55" name="Line 190"/>
            <p:cNvSpPr>
              <a:spLocks noChangeShapeType="1"/>
            </p:cNvSpPr>
            <p:nvPr/>
          </p:nvSpPr>
          <p:spPr bwMode="auto">
            <a:xfrm>
              <a:off x="8376198" y="2876756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56" name="Line 191"/>
            <p:cNvSpPr>
              <a:spLocks noChangeShapeType="1"/>
            </p:cNvSpPr>
            <p:nvPr/>
          </p:nvSpPr>
          <p:spPr bwMode="auto">
            <a:xfrm>
              <a:off x="8376198" y="2910761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57" name="Line 192"/>
            <p:cNvSpPr>
              <a:spLocks noChangeShapeType="1"/>
            </p:cNvSpPr>
            <p:nvPr/>
          </p:nvSpPr>
          <p:spPr bwMode="auto">
            <a:xfrm>
              <a:off x="8376198" y="2927083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58" name="Line 193"/>
            <p:cNvSpPr>
              <a:spLocks noChangeShapeType="1"/>
            </p:cNvSpPr>
            <p:nvPr/>
          </p:nvSpPr>
          <p:spPr bwMode="auto">
            <a:xfrm>
              <a:off x="8376198" y="2961087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59" name="Line 194"/>
            <p:cNvSpPr>
              <a:spLocks noChangeShapeType="1"/>
            </p:cNvSpPr>
            <p:nvPr/>
          </p:nvSpPr>
          <p:spPr bwMode="auto">
            <a:xfrm>
              <a:off x="8376198" y="2977410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60" name="Line 195"/>
            <p:cNvSpPr>
              <a:spLocks noChangeShapeType="1"/>
            </p:cNvSpPr>
            <p:nvPr/>
          </p:nvSpPr>
          <p:spPr bwMode="auto">
            <a:xfrm>
              <a:off x="8376198" y="3011414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61" name="Line 196"/>
            <p:cNvSpPr>
              <a:spLocks noChangeShapeType="1"/>
            </p:cNvSpPr>
            <p:nvPr/>
          </p:nvSpPr>
          <p:spPr bwMode="auto">
            <a:xfrm>
              <a:off x="8376198" y="3027736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62" name="Line 197"/>
            <p:cNvSpPr>
              <a:spLocks noChangeShapeType="1"/>
            </p:cNvSpPr>
            <p:nvPr/>
          </p:nvSpPr>
          <p:spPr bwMode="auto">
            <a:xfrm>
              <a:off x="8376198" y="3061741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63" name="Line 198"/>
            <p:cNvSpPr>
              <a:spLocks noChangeShapeType="1"/>
            </p:cNvSpPr>
            <p:nvPr/>
          </p:nvSpPr>
          <p:spPr bwMode="auto">
            <a:xfrm>
              <a:off x="8376198" y="3079423"/>
              <a:ext cx="1413" cy="190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64" name="Line 199"/>
            <p:cNvSpPr>
              <a:spLocks noChangeShapeType="1"/>
            </p:cNvSpPr>
            <p:nvPr/>
          </p:nvSpPr>
          <p:spPr bwMode="auto">
            <a:xfrm>
              <a:off x="8376198" y="3112068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65" name="Line 200"/>
            <p:cNvSpPr>
              <a:spLocks noChangeShapeType="1"/>
            </p:cNvSpPr>
            <p:nvPr/>
          </p:nvSpPr>
          <p:spPr bwMode="auto">
            <a:xfrm>
              <a:off x="8376198" y="3129750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66" name="Line 201"/>
            <p:cNvSpPr>
              <a:spLocks noChangeShapeType="1"/>
            </p:cNvSpPr>
            <p:nvPr/>
          </p:nvSpPr>
          <p:spPr bwMode="auto">
            <a:xfrm>
              <a:off x="8376198" y="3162394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67" name="Line 202"/>
            <p:cNvSpPr>
              <a:spLocks noChangeShapeType="1"/>
            </p:cNvSpPr>
            <p:nvPr/>
          </p:nvSpPr>
          <p:spPr bwMode="auto">
            <a:xfrm>
              <a:off x="8376198" y="3180077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68" name="Line 203"/>
            <p:cNvSpPr>
              <a:spLocks noChangeShapeType="1"/>
            </p:cNvSpPr>
            <p:nvPr/>
          </p:nvSpPr>
          <p:spPr bwMode="auto">
            <a:xfrm>
              <a:off x="8376198" y="3214081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569" name="Line 204"/>
            <p:cNvSpPr>
              <a:spLocks noChangeShapeType="1"/>
            </p:cNvSpPr>
            <p:nvPr/>
          </p:nvSpPr>
          <p:spPr bwMode="auto">
            <a:xfrm>
              <a:off x="8376198" y="3230403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grpSp>
          <p:nvGrpSpPr>
            <p:cNvPr id="19" name="Group 205"/>
            <p:cNvGrpSpPr>
              <a:grpSpLocks/>
            </p:cNvGrpSpPr>
            <p:nvPr/>
          </p:nvGrpSpPr>
          <p:grpSpPr bwMode="auto">
            <a:xfrm>
              <a:off x="6801219" y="2347646"/>
              <a:ext cx="1576393" cy="2221175"/>
              <a:chOff x="3989" y="1431"/>
              <a:chExt cx="1116" cy="1633"/>
            </a:xfrm>
          </p:grpSpPr>
          <p:sp>
            <p:nvSpPr>
              <p:cNvPr id="1170" name="Line 206"/>
              <p:cNvSpPr>
                <a:spLocks noChangeShapeType="1"/>
              </p:cNvSpPr>
              <p:nvPr/>
            </p:nvSpPr>
            <p:spPr bwMode="auto">
              <a:xfrm>
                <a:off x="5104" y="2105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71" name="Line 207"/>
              <p:cNvSpPr>
                <a:spLocks noChangeShapeType="1"/>
              </p:cNvSpPr>
              <p:nvPr/>
            </p:nvSpPr>
            <p:spPr bwMode="auto">
              <a:xfrm>
                <a:off x="5104" y="2117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72" name="Line 208"/>
              <p:cNvSpPr>
                <a:spLocks noChangeShapeType="1"/>
              </p:cNvSpPr>
              <p:nvPr/>
            </p:nvSpPr>
            <p:spPr bwMode="auto">
              <a:xfrm>
                <a:off x="5104" y="2142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73" name="Line 209"/>
              <p:cNvSpPr>
                <a:spLocks noChangeShapeType="1"/>
              </p:cNvSpPr>
              <p:nvPr/>
            </p:nvSpPr>
            <p:spPr bwMode="auto">
              <a:xfrm>
                <a:off x="5104" y="2154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74" name="Line 210"/>
              <p:cNvSpPr>
                <a:spLocks noChangeShapeType="1"/>
              </p:cNvSpPr>
              <p:nvPr/>
            </p:nvSpPr>
            <p:spPr bwMode="auto">
              <a:xfrm>
                <a:off x="5104" y="2179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75" name="Line 211"/>
              <p:cNvSpPr>
                <a:spLocks noChangeShapeType="1"/>
              </p:cNvSpPr>
              <p:nvPr/>
            </p:nvSpPr>
            <p:spPr bwMode="auto">
              <a:xfrm>
                <a:off x="5104" y="2191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76" name="Line 212"/>
              <p:cNvSpPr>
                <a:spLocks noChangeShapeType="1"/>
              </p:cNvSpPr>
              <p:nvPr/>
            </p:nvSpPr>
            <p:spPr bwMode="auto">
              <a:xfrm>
                <a:off x="5104" y="2216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77" name="Line 213"/>
              <p:cNvSpPr>
                <a:spLocks noChangeShapeType="1"/>
              </p:cNvSpPr>
              <p:nvPr/>
            </p:nvSpPr>
            <p:spPr bwMode="auto">
              <a:xfrm>
                <a:off x="5104" y="2229"/>
                <a:ext cx="1" cy="14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78" name="Line 214"/>
              <p:cNvSpPr>
                <a:spLocks noChangeShapeType="1"/>
              </p:cNvSpPr>
              <p:nvPr/>
            </p:nvSpPr>
            <p:spPr bwMode="auto">
              <a:xfrm>
                <a:off x="5104" y="2253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79" name="Line 215"/>
              <p:cNvSpPr>
                <a:spLocks noChangeShapeType="1"/>
              </p:cNvSpPr>
              <p:nvPr/>
            </p:nvSpPr>
            <p:spPr bwMode="auto">
              <a:xfrm>
                <a:off x="5104" y="2266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80" name="Line 216"/>
              <p:cNvSpPr>
                <a:spLocks noChangeShapeType="1"/>
              </p:cNvSpPr>
              <p:nvPr/>
            </p:nvSpPr>
            <p:spPr bwMode="auto">
              <a:xfrm>
                <a:off x="5104" y="2291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81" name="Line 217"/>
              <p:cNvSpPr>
                <a:spLocks noChangeShapeType="1"/>
              </p:cNvSpPr>
              <p:nvPr/>
            </p:nvSpPr>
            <p:spPr bwMode="auto">
              <a:xfrm>
                <a:off x="5104" y="2303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82" name="Line 218"/>
              <p:cNvSpPr>
                <a:spLocks noChangeShapeType="1"/>
              </p:cNvSpPr>
              <p:nvPr/>
            </p:nvSpPr>
            <p:spPr bwMode="auto">
              <a:xfrm>
                <a:off x="5104" y="2328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83" name="Line 219"/>
              <p:cNvSpPr>
                <a:spLocks noChangeShapeType="1"/>
              </p:cNvSpPr>
              <p:nvPr/>
            </p:nvSpPr>
            <p:spPr bwMode="auto">
              <a:xfrm>
                <a:off x="5104" y="2340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84" name="Line 220"/>
              <p:cNvSpPr>
                <a:spLocks noChangeShapeType="1"/>
              </p:cNvSpPr>
              <p:nvPr/>
            </p:nvSpPr>
            <p:spPr bwMode="auto">
              <a:xfrm>
                <a:off x="5104" y="2365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85" name="Line 221"/>
              <p:cNvSpPr>
                <a:spLocks noChangeShapeType="1"/>
              </p:cNvSpPr>
              <p:nvPr/>
            </p:nvSpPr>
            <p:spPr bwMode="auto">
              <a:xfrm>
                <a:off x="5104" y="2377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86" name="Line 222"/>
              <p:cNvSpPr>
                <a:spLocks noChangeShapeType="1"/>
              </p:cNvSpPr>
              <p:nvPr/>
            </p:nvSpPr>
            <p:spPr bwMode="auto">
              <a:xfrm>
                <a:off x="5104" y="2402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87" name="Line 223"/>
              <p:cNvSpPr>
                <a:spLocks noChangeShapeType="1"/>
              </p:cNvSpPr>
              <p:nvPr/>
            </p:nvSpPr>
            <p:spPr bwMode="auto">
              <a:xfrm>
                <a:off x="5104" y="2414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88" name="Line 224"/>
              <p:cNvSpPr>
                <a:spLocks noChangeShapeType="1"/>
              </p:cNvSpPr>
              <p:nvPr/>
            </p:nvSpPr>
            <p:spPr bwMode="auto">
              <a:xfrm>
                <a:off x="5104" y="2439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89" name="Line 225"/>
              <p:cNvSpPr>
                <a:spLocks noChangeShapeType="1"/>
              </p:cNvSpPr>
              <p:nvPr/>
            </p:nvSpPr>
            <p:spPr bwMode="auto">
              <a:xfrm>
                <a:off x="5104" y="2451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90" name="Line 226"/>
              <p:cNvSpPr>
                <a:spLocks noChangeShapeType="1"/>
              </p:cNvSpPr>
              <p:nvPr/>
            </p:nvSpPr>
            <p:spPr bwMode="auto">
              <a:xfrm>
                <a:off x="5104" y="2476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91" name="Line 227"/>
              <p:cNvSpPr>
                <a:spLocks noChangeShapeType="1"/>
              </p:cNvSpPr>
              <p:nvPr/>
            </p:nvSpPr>
            <p:spPr bwMode="auto">
              <a:xfrm>
                <a:off x="5104" y="2489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92" name="Line 228"/>
              <p:cNvSpPr>
                <a:spLocks noChangeShapeType="1"/>
              </p:cNvSpPr>
              <p:nvPr/>
            </p:nvSpPr>
            <p:spPr bwMode="auto">
              <a:xfrm>
                <a:off x="5104" y="2513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93" name="Line 229"/>
              <p:cNvSpPr>
                <a:spLocks noChangeShapeType="1"/>
              </p:cNvSpPr>
              <p:nvPr/>
            </p:nvSpPr>
            <p:spPr bwMode="auto">
              <a:xfrm>
                <a:off x="5104" y="2526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94" name="Line 230"/>
              <p:cNvSpPr>
                <a:spLocks noChangeShapeType="1"/>
              </p:cNvSpPr>
              <p:nvPr/>
            </p:nvSpPr>
            <p:spPr bwMode="auto">
              <a:xfrm>
                <a:off x="5104" y="2551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95" name="Line 231"/>
              <p:cNvSpPr>
                <a:spLocks noChangeShapeType="1"/>
              </p:cNvSpPr>
              <p:nvPr/>
            </p:nvSpPr>
            <p:spPr bwMode="auto">
              <a:xfrm>
                <a:off x="5104" y="2563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96" name="Line 232"/>
              <p:cNvSpPr>
                <a:spLocks noChangeShapeType="1"/>
              </p:cNvSpPr>
              <p:nvPr/>
            </p:nvSpPr>
            <p:spPr bwMode="auto">
              <a:xfrm>
                <a:off x="5104" y="2588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97" name="Line 233"/>
              <p:cNvSpPr>
                <a:spLocks noChangeShapeType="1"/>
              </p:cNvSpPr>
              <p:nvPr/>
            </p:nvSpPr>
            <p:spPr bwMode="auto">
              <a:xfrm>
                <a:off x="5104" y="2600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98" name="Line 234"/>
              <p:cNvSpPr>
                <a:spLocks noChangeShapeType="1"/>
              </p:cNvSpPr>
              <p:nvPr/>
            </p:nvSpPr>
            <p:spPr bwMode="auto">
              <a:xfrm>
                <a:off x="5104" y="2625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199" name="Line 235"/>
              <p:cNvSpPr>
                <a:spLocks noChangeShapeType="1"/>
              </p:cNvSpPr>
              <p:nvPr/>
            </p:nvSpPr>
            <p:spPr bwMode="auto">
              <a:xfrm>
                <a:off x="5104" y="2637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00" name="Line 236"/>
              <p:cNvSpPr>
                <a:spLocks noChangeShapeType="1"/>
              </p:cNvSpPr>
              <p:nvPr/>
            </p:nvSpPr>
            <p:spPr bwMode="auto">
              <a:xfrm>
                <a:off x="5104" y="2662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01" name="Line 237"/>
              <p:cNvSpPr>
                <a:spLocks noChangeShapeType="1"/>
              </p:cNvSpPr>
              <p:nvPr/>
            </p:nvSpPr>
            <p:spPr bwMode="auto">
              <a:xfrm>
                <a:off x="5104" y="2674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02" name="Line 238"/>
              <p:cNvSpPr>
                <a:spLocks noChangeShapeType="1"/>
              </p:cNvSpPr>
              <p:nvPr/>
            </p:nvSpPr>
            <p:spPr bwMode="auto">
              <a:xfrm>
                <a:off x="5104" y="2699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03" name="Line 239"/>
              <p:cNvSpPr>
                <a:spLocks noChangeShapeType="1"/>
              </p:cNvSpPr>
              <p:nvPr/>
            </p:nvSpPr>
            <p:spPr bwMode="auto">
              <a:xfrm>
                <a:off x="5104" y="2712"/>
                <a:ext cx="1" cy="14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04" name="Line 240"/>
              <p:cNvSpPr>
                <a:spLocks noChangeShapeType="1"/>
              </p:cNvSpPr>
              <p:nvPr/>
            </p:nvSpPr>
            <p:spPr bwMode="auto">
              <a:xfrm>
                <a:off x="5104" y="2736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05" name="Line 241"/>
              <p:cNvSpPr>
                <a:spLocks noChangeShapeType="1"/>
              </p:cNvSpPr>
              <p:nvPr/>
            </p:nvSpPr>
            <p:spPr bwMode="auto">
              <a:xfrm>
                <a:off x="5104" y="2749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06" name="Line 242"/>
              <p:cNvSpPr>
                <a:spLocks noChangeShapeType="1"/>
              </p:cNvSpPr>
              <p:nvPr/>
            </p:nvSpPr>
            <p:spPr bwMode="auto">
              <a:xfrm>
                <a:off x="5104" y="2773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07" name="Line 243"/>
              <p:cNvSpPr>
                <a:spLocks noChangeShapeType="1"/>
              </p:cNvSpPr>
              <p:nvPr/>
            </p:nvSpPr>
            <p:spPr bwMode="auto">
              <a:xfrm>
                <a:off x="5104" y="2786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08" name="Line 244"/>
              <p:cNvSpPr>
                <a:spLocks noChangeShapeType="1"/>
              </p:cNvSpPr>
              <p:nvPr/>
            </p:nvSpPr>
            <p:spPr bwMode="auto">
              <a:xfrm>
                <a:off x="5104" y="2811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09" name="Line 245"/>
              <p:cNvSpPr>
                <a:spLocks noChangeShapeType="1"/>
              </p:cNvSpPr>
              <p:nvPr/>
            </p:nvSpPr>
            <p:spPr bwMode="auto">
              <a:xfrm>
                <a:off x="5104" y="2823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10" name="Line 246"/>
              <p:cNvSpPr>
                <a:spLocks noChangeShapeType="1"/>
              </p:cNvSpPr>
              <p:nvPr/>
            </p:nvSpPr>
            <p:spPr bwMode="auto">
              <a:xfrm>
                <a:off x="5104" y="2848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11" name="Line 247"/>
              <p:cNvSpPr>
                <a:spLocks noChangeShapeType="1"/>
              </p:cNvSpPr>
              <p:nvPr/>
            </p:nvSpPr>
            <p:spPr bwMode="auto">
              <a:xfrm>
                <a:off x="5104" y="2860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12" name="Line 248"/>
              <p:cNvSpPr>
                <a:spLocks noChangeShapeType="1"/>
              </p:cNvSpPr>
              <p:nvPr/>
            </p:nvSpPr>
            <p:spPr bwMode="auto">
              <a:xfrm>
                <a:off x="5104" y="2885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13" name="Line 249"/>
              <p:cNvSpPr>
                <a:spLocks noChangeShapeType="1"/>
              </p:cNvSpPr>
              <p:nvPr/>
            </p:nvSpPr>
            <p:spPr bwMode="auto">
              <a:xfrm>
                <a:off x="5104" y="2897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14" name="Line 250"/>
              <p:cNvSpPr>
                <a:spLocks noChangeShapeType="1"/>
              </p:cNvSpPr>
              <p:nvPr/>
            </p:nvSpPr>
            <p:spPr bwMode="auto">
              <a:xfrm>
                <a:off x="5104" y="2922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15" name="Line 251"/>
              <p:cNvSpPr>
                <a:spLocks noChangeShapeType="1"/>
              </p:cNvSpPr>
              <p:nvPr/>
            </p:nvSpPr>
            <p:spPr bwMode="auto">
              <a:xfrm>
                <a:off x="5104" y="2934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16" name="Line 252"/>
              <p:cNvSpPr>
                <a:spLocks noChangeShapeType="1"/>
              </p:cNvSpPr>
              <p:nvPr/>
            </p:nvSpPr>
            <p:spPr bwMode="auto">
              <a:xfrm>
                <a:off x="5104" y="2959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17" name="Line 253"/>
              <p:cNvSpPr>
                <a:spLocks noChangeShapeType="1"/>
              </p:cNvSpPr>
              <p:nvPr/>
            </p:nvSpPr>
            <p:spPr bwMode="auto">
              <a:xfrm>
                <a:off x="5104" y="2972"/>
                <a:ext cx="1" cy="14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18" name="Line 254"/>
              <p:cNvSpPr>
                <a:spLocks noChangeShapeType="1"/>
              </p:cNvSpPr>
              <p:nvPr/>
            </p:nvSpPr>
            <p:spPr bwMode="auto">
              <a:xfrm>
                <a:off x="5104" y="2996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19" name="Line 255"/>
              <p:cNvSpPr>
                <a:spLocks noChangeShapeType="1"/>
              </p:cNvSpPr>
              <p:nvPr/>
            </p:nvSpPr>
            <p:spPr bwMode="auto">
              <a:xfrm>
                <a:off x="5104" y="3009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20" name="Line 256"/>
              <p:cNvSpPr>
                <a:spLocks noChangeShapeType="1"/>
              </p:cNvSpPr>
              <p:nvPr/>
            </p:nvSpPr>
            <p:spPr bwMode="auto">
              <a:xfrm>
                <a:off x="5104" y="3034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21" name="Line 257"/>
              <p:cNvSpPr>
                <a:spLocks noChangeShapeType="1"/>
              </p:cNvSpPr>
              <p:nvPr/>
            </p:nvSpPr>
            <p:spPr bwMode="auto">
              <a:xfrm>
                <a:off x="5104" y="3046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22" name="Line 258"/>
              <p:cNvSpPr>
                <a:spLocks noChangeShapeType="1"/>
              </p:cNvSpPr>
              <p:nvPr/>
            </p:nvSpPr>
            <p:spPr bwMode="auto">
              <a:xfrm flipH="1">
                <a:off x="5094" y="3063"/>
                <a:ext cx="3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23" name="Line 259"/>
              <p:cNvSpPr>
                <a:spLocks noChangeShapeType="1"/>
              </p:cNvSpPr>
              <p:nvPr/>
            </p:nvSpPr>
            <p:spPr bwMode="auto">
              <a:xfrm flipH="1">
                <a:off x="5069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24" name="Line 260"/>
              <p:cNvSpPr>
                <a:spLocks noChangeShapeType="1"/>
              </p:cNvSpPr>
              <p:nvPr/>
            </p:nvSpPr>
            <p:spPr bwMode="auto">
              <a:xfrm flipH="1">
                <a:off x="5057" y="3063"/>
                <a:ext cx="2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25" name="Line 261"/>
              <p:cNvSpPr>
                <a:spLocks noChangeShapeType="1"/>
              </p:cNvSpPr>
              <p:nvPr/>
            </p:nvSpPr>
            <p:spPr bwMode="auto">
              <a:xfrm flipH="1">
                <a:off x="5032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26" name="Line 262"/>
              <p:cNvSpPr>
                <a:spLocks noChangeShapeType="1"/>
              </p:cNvSpPr>
              <p:nvPr/>
            </p:nvSpPr>
            <p:spPr bwMode="auto">
              <a:xfrm flipH="1">
                <a:off x="5020" y="3063"/>
                <a:ext cx="2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27" name="Line 263"/>
              <p:cNvSpPr>
                <a:spLocks noChangeShapeType="1"/>
              </p:cNvSpPr>
              <p:nvPr/>
            </p:nvSpPr>
            <p:spPr bwMode="auto">
              <a:xfrm flipH="1">
                <a:off x="4995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28" name="Line 264"/>
              <p:cNvSpPr>
                <a:spLocks noChangeShapeType="1"/>
              </p:cNvSpPr>
              <p:nvPr/>
            </p:nvSpPr>
            <p:spPr bwMode="auto">
              <a:xfrm flipH="1">
                <a:off x="4983" y="3063"/>
                <a:ext cx="2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29" name="Line 265"/>
              <p:cNvSpPr>
                <a:spLocks noChangeShapeType="1"/>
              </p:cNvSpPr>
              <p:nvPr/>
            </p:nvSpPr>
            <p:spPr bwMode="auto">
              <a:xfrm flipH="1">
                <a:off x="4958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30" name="Line 266"/>
              <p:cNvSpPr>
                <a:spLocks noChangeShapeType="1"/>
              </p:cNvSpPr>
              <p:nvPr/>
            </p:nvSpPr>
            <p:spPr bwMode="auto">
              <a:xfrm flipH="1">
                <a:off x="4945" y="3063"/>
                <a:ext cx="3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31" name="Line 267"/>
              <p:cNvSpPr>
                <a:spLocks noChangeShapeType="1"/>
              </p:cNvSpPr>
              <p:nvPr/>
            </p:nvSpPr>
            <p:spPr bwMode="auto">
              <a:xfrm flipH="1">
                <a:off x="4921" y="3063"/>
                <a:ext cx="14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32" name="Line 268"/>
              <p:cNvSpPr>
                <a:spLocks noChangeShapeType="1"/>
              </p:cNvSpPr>
              <p:nvPr/>
            </p:nvSpPr>
            <p:spPr bwMode="auto">
              <a:xfrm flipH="1">
                <a:off x="4908" y="3063"/>
                <a:ext cx="3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33" name="Line 269"/>
              <p:cNvSpPr>
                <a:spLocks noChangeShapeType="1"/>
              </p:cNvSpPr>
              <p:nvPr/>
            </p:nvSpPr>
            <p:spPr bwMode="auto">
              <a:xfrm flipH="1">
                <a:off x="4883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34" name="Line 270"/>
              <p:cNvSpPr>
                <a:spLocks noChangeShapeType="1"/>
              </p:cNvSpPr>
              <p:nvPr/>
            </p:nvSpPr>
            <p:spPr bwMode="auto">
              <a:xfrm flipH="1">
                <a:off x="4871" y="3063"/>
                <a:ext cx="3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35" name="Line 271"/>
              <p:cNvSpPr>
                <a:spLocks noChangeShapeType="1"/>
              </p:cNvSpPr>
              <p:nvPr/>
            </p:nvSpPr>
            <p:spPr bwMode="auto">
              <a:xfrm flipH="1">
                <a:off x="4846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36" name="Line 272"/>
              <p:cNvSpPr>
                <a:spLocks noChangeShapeType="1"/>
              </p:cNvSpPr>
              <p:nvPr/>
            </p:nvSpPr>
            <p:spPr bwMode="auto">
              <a:xfrm flipH="1">
                <a:off x="4834" y="3063"/>
                <a:ext cx="2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37" name="Line 273"/>
              <p:cNvSpPr>
                <a:spLocks noChangeShapeType="1"/>
              </p:cNvSpPr>
              <p:nvPr/>
            </p:nvSpPr>
            <p:spPr bwMode="auto">
              <a:xfrm flipH="1">
                <a:off x="4809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38" name="Line 274"/>
              <p:cNvSpPr>
                <a:spLocks noChangeShapeType="1"/>
              </p:cNvSpPr>
              <p:nvPr/>
            </p:nvSpPr>
            <p:spPr bwMode="auto">
              <a:xfrm flipH="1">
                <a:off x="4797" y="3063"/>
                <a:ext cx="2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39" name="Line 275"/>
              <p:cNvSpPr>
                <a:spLocks noChangeShapeType="1"/>
              </p:cNvSpPr>
              <p:nvPr/>
            </p:nvSpPr>
            <p:spPr bwMode="auto">
              <a:xfrm flipH="1">
                <a:off x="4772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40" name="Line 276"/>
              <p:cNvSpPr>
                <a:spLocks noChangeShapeType="1"/>
              </p:cNvSpPr>
              <p:nvPr/>
            </p:nvSpPr>
            <p:spPr bwMode="auto">
              <a:xfrm flipH="1">
                <a:off x="4760" y="3063"/>
                <a:ext cx="2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41" name="Line 277"/>
              <p:cNvSpPr>
                <a:spLocks noChangeShapeType="1"/>
              </p:cNvSpPr>
              <p:nvPr/>
            </p:nvSpPr>
            <p:spPr bwMode="auto">
              <a:xfrm flipH="1">
                <a:off x="4735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42" name="Line 278"/>
              <p:cNvSpPr>
                <a:spLocks noChangeShapeType="1"/>
              </p:cNvSpPr>
              <p:nvPr/>
            </p:nvSpPr>
            <p:spPr bwMode="auto">
              <a:xfrm flipH="1">
                <a:off x="4722" y="3063"/>
                <a:ext cx="3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43" name="Line 279"/>
              <p:cNvSpPr>
                <a:spLocks noChangeShapeType="1"/>
              </p:cNvSpPr>
              <p:nvPr/>
            </p:nvSpPr>
            <p:spPr bwMode="auto">
              <a:xfrm flipH="1">
                <a:off x="4698" y="3063"/>
                <a:ext cx="14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44" name="Line 280"/>
              <p:cNvSpPr>
                <a:spLocks noChangeShapeType="1"/>
              </p:cNvSpPr>
              <p:nvPr/>
            </p:nvSpPr>
            <p:spPr bwMode="auto">
              <a:xfrm flipH="1">
                <a:off x="4685" y="3063"/>
                <a:ext cx="3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45" name="Line 281"/>
              <p:cNvSpPr>
                <a:spLocks noChangeShapeType="1"/>
              </p:cNvSpPr>
              <p:nvPr/>
            </p:nvSpPr>
            <p:spPr bwMode="auto">
              <a:xfrm flipH="1">
                <a:off x="4660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46" name="Line 282"/>
              <p:cNvSpPr>
                <a:spLocks noChangeShapeType="1"/>
              </p:cNvSpPr>
              <p:nvPr/>
            </p:nvSpPr>
            <p:spPr bwMode="auto">
              <a:xfrm flipH="1">
                <a:off x="4648" y="3063"/>
                <a:ext cx="3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47" name="Line 283"/>
              <p:cNvSpPr>
                <a:spLocks noChangeShapeType="1"/>
              </p:cNvSpPr>
              <p:nvPr/>
            </p:nvSpPr>
            <p:spPr bwMode="auto">
              <a:xfrm flipH="1">
                <a:off x="4623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48" name="Line 284"/>
              <p:cNvSpPr>
                <a:spLocks noChangeShapeType="1"/>
              </p:cNvSpPr>
              <p:nvPr/>
            </p:nvSpPr>
            <p:spPr bwMode="auto">
              <a:xfrm flipH="1">
                <a:off x="4611" y="3063"/>
                <a:ext cx="2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49" name="Line 285"/>
              <p:cNvSpPr>
                <a:spLocks noChangeShapeType="1"/>
              </p:cNvSpPr>
              <p:nvPr/>
            </p:nvSpPr>
            <p:spPr bwMode="auto">
              <a:xfrm flipH="1">
                <a:off x="4586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50" name="Line 286"/>
              <p:cNvSpPr>
                <a:spLocks noChangeShapeType="1"/>
              </p:cNvSpPr>
              <p:nvPr/>
            </p:nvSpPr>
            <p:spPr bwMode="auto">
              <a:xfrm flipH="1">
                <a:off x="4574" y="3063"/>
                <a:ext cx="2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51" name="Line 287"/>
              <p:cNvSpPr>
                <a:spLocks noChangeShapeType="1"/>
              </p:cNvSpPr>
              <p:nvPr/>
            </p:nvSpPr>
            <p:spPr bwMode="auto">
              <a:xfrm flipH="1">
                <a:off x="4549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52" name="Line 288"/>
              <p:cNvSpPr>
                <a:spLocks noChangeShapeType="1"/>
              </p:cNvSpPr>
              <p:nvPr/>
            </p:nvSpPr>
            <p:spPr bwMode="auto">
              <a:xfrm flipH="1">
                <a:off x="4537" y="3063"/>
                <a:ext cx="2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53" name="Line 289"/>
              <p:cNvSpPr>
                <a:spLocks noChangeShapeType="1"/>
              </p:cNvSpPr>
              <p:nvPr/>
            </p:nvSpPr>
            <p:spPr bwMode="auto">
              <a:xfrm flipH="1">
                <a:off x="4512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54" name="Line 290"/>
              <p:cNvSpPr>
                <a:spLocks noChangeShapeType="1"/>
              </p:cNvSpPr>
              <p:nvPr/>
            </p:nvSpPr>
            <p:spPr bwMode="auto">
              <a:xfrm flipH="1">
                <a:off x="4499" y="3063"/>
                <a:ext cx="3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55" name="Line 291"/>
              <p:cNvSpPr>
                <a:spLocks noChangeShapeType="1"/>
              </p:cNvSpPr>
              <p:nvPr/>
            </p:nvSpPr>
            <p:spPr bwMode="auto">
              <a:xfrm flipH="1">
                <a:off x="4475" y="3063"/>
                <a:ext cx="14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56" name="Line 292"/>
              <p:cNvSpPr>
                <a:spLocks noChangeShapeType="1"/>
              </p:cNvSpPr>
              <p:nvPr/>
            </p:nvSpPr>
            <p:spPr bwMode="auto">
              <a:xfrm flipH="1">
                <a:off x="4462" y="3063"/>
                <a:ext cx="3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57" name="Line 293"/>
              <p:cNvSpPr>
                <a:spLocks noChangeShapeType="1"/>
              </p:cNvSpPr>
              <p:nvPr/>
            </p:nvSpPr>
            <p:spPr bwMode="auto">
              <a:xfrm flipH="1">
                <a:off x="4437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58" name="Line 294"/>
              <p:cNvSpPr>
                <a:spLocks noChangeShapeType="1"/>
              </p:cNvSpPr>
              <p:nvPr/>
            </p:nvSpPr>
            <p:spPr bwMode="auto">
              <a:xfrm flipH="1">
                <a:off x="4425" y="3063"/>
                <a:ext cx="2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59" name="Line 295"/>
              <p:cNvSpPr>
                <a:spLocks noChangeShapeType="1"/>
              </p:cNvSpPr>
              <p:nvPr/>
            </p:nvSpPr>
            <p:spPr bwMode="auto">
              <a:xfrm flipH="1">
                <a:off x="4400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60" name="Line 296"/>
              <p:cNvSpPr>
                <a:spLocks noChangeShapeType="1"/>
              </p:cNvSpPr>
              <p:nvPr/>
            </p:nvSpPr>
            <p:spPr bwMode="auto">
              <a:xfrm flipH="1">
                <a:off x="4388" y="3063"/>
                <a:ext cx="2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61" name="Line 297"/>
              <p:cNvSpPr>
                <a:spLocks noChangeShapeType="1"/>
              </p:cNvSpPr>
              <p:nvPr/>
            </p:nvSpPr>
            <p:spPr bwMode="auto">
              <a:xfrm flipH="1">
                <a:off x="4363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62" name="Line 298"/>
              <p:cNvSpPr>
                <a:spLocks noChangeShapeType="1"/>
              </p:cNvSpPr>
              <p:nvPr/>
            </p:nvSpPr>
            <p:spPr bwMode="auto">
              <a:xfrm flipH="1">
                <a:off x="4351" y="3063"/>
                <a:ext cx="2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63" name="Line 299"/>
              <p:cNvSpPr>
                <a:spLocks noChangeShapeType="1"/>
              </p:cNvSpPr>
              <p:nvPr/>
            </p:nvSpPr>
            <p:spPr bwMode="auto">
              <a:xfrm flipH="1">
                <a:off x="4326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64" name="Line 300"/>
              <p:cNvSpPr>
                <a:spLocks noChangeShapeType="1"/>
              </p:cNvSpPr>
              <p:nvPr/>
            </p:nvSpPr>
            <p:spPr bwMode="auto">
              <a:xfrm flipH="1">
                <a:off x="4314" y="3063"/>
                <a:ext cx="2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65" name="Line 301"/>
              <p:cNvSpPr>
                <a:spLocks noChangeShapeType="1"/>
              </p:cNvSpPr>
              <p:nvPr/>
            </p:nvSpPr>
            <p:spPr bwMode="auto">
              <a:xfrm flipH="1">
                <a:off x="4289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66" name="Line 302"/>
              <p:cNvSpPr>
                <a:spLocks noChangeShapeType="1"/>
              </p:cNvSpPr>
              <p:nvPr/>
            </p:nvSpPr>
            <p:spPr bwMode="auto">
              <a:xfrm flipH="1">
                <a:off x="4276" y="3063"/>
                <a:ext cx="3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67" name="Line 303"/>
              <p:cNvSpPr>
                <a:spLocks noChangeShapeType="1"/>
              </p:cNvSpPr>
              <p:nvPr/>
            </p:nvSpPr>
            <p:spPr bwMode="auto">
              <a:xfrm flipH="1">
                <a:off x="4252" y="3063"/>
                <a:ext cx="14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68" name="Line 304"/>
              <p:cNvSpPr>
                <a:spLocks noChangeShapeType="1"/>
              </p:cNvSpPr>
              <p:nvPr/>
            </p:nvSpPr>
            <p:spPr bwMode="auto">
              <a:xfrm flipH="1">
                <a:off x="4239" y="3063"/>
                <a:ext cx="3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69" name="Line 305"/>
              <p:cNvSpPr>
                <a:spLocks noChangeShapeType="1"/>
              </p:cNvSpPr>
              <p:nvPr/>
            </p:nvSpPr>
            <p:spPr bwMode="auto">
              <a:xfrm flipH="1">
                <a:off x="4214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70" name="Line 306"/>
              <p:cNvSpPr>
                <a:spLocks noChangeShapeType="1"/>
              </p:cNvSpPr>
              <p:nvPr/>
            </p:nvSpPr>
            <p:spPr bwMode="auto">
              <a:xfrm flipH="1">
                <a:off x="4202" y="3063"/>
                <a:ext cx="2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71" name="Line 307"/>
              <p:cNvSpPr>
                <a:spLocks noChangeShapeType="1"/>
              </p:cNvSpPr>
              <p:nvPr/>
            </p:nvSpPr>
            <p:spPr bwMode="auto">
              <a:xfrm flipH="1">
                <a:off x="4177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72" name="Line 308"/>
              <p:cNvSpPr>
                <a:spLocks noChangeShapeType="1"/>
              </p:cNvSpPr>
              <p:nvPr/>
            </p:nvSpPr>
            <p:spPr bwMode="auto">
              <a:xfrm flipH="1">
                <a:off x="4165" y="3063"/>
                <a:ext cx="2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73" name="Line 309"/>
              <p:cNvSpPr>
                <a:spLocks noChangeShapeType="1"/>
              </p:cNvSpPr>
              <p:nvPr/>
            </p:nvSpPr>
            <p:spPr bwMode="auto">
              <a:xfrm flipH="1">
                <a:off x="4140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74" name="Line 310"/>
              <p:cNvSpPr>
                <a:spLocks noChangeShapeType="1"/>
              </p:cNvSpPr>
              <p:nvPr/>
            </p:nvSpPr>
            <p:spPr bwMode="auto">
              <a:xfrm flipH="1">
                <a:off x="4128" y="3063"/>
                <a:ext cx="2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75" name="Line 311"/>
              <p:cNvSpPr>
                <a:spLocks noChangeShapeType="1"/>
              </p:cNvSpPr>
              <p:nvPr/>
            </p:nvSpPr>
            <p:spPr bwMode="auto">
              <a:xfrm flipH="1">
                <a:off x="4103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76" name="Line 312"/>
              <p:cNvSpPr>
                <a:spLocks noChangeShapeType="1"/>
              </p:cNvSpPr>
              <p:nvPr/>
            </p:nvSpPr>
            <p:spPr bwMode="auto">
              <a:xfrm flipH="1">
                <a:off x="4090" y="3063"/>
                <a:ext cx="3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77" name="Line 313"/>
              <p:cNvSpPr>
                <a:spLocks noChangeShapeType="1"/>
              </p:cNvSpPr>
              <p:nvPr/>
            </p:nvSpPr>
            <p:spPr bwMode="auto">
              <a:xfrm flipH="1">
                <a:off x="4066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78" name="Line 314"/>
              <p:cNvSpPr>
                <a:spLocks noChangeShapeType="1"/>
              </p:cNvSpPr>
              <p:nvPr/>
            </p:nvSpPr>
            <p:spPr bwMode="auto">
              <a:xfrm flipH="1">
                <a:off x="4053" y="3063"/>
                <a:ext cx="3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79" name="Line 315"/>
              <p:cNvSpPr>
                <a:spLocks noChangeShapeType="1"/>
              </p:cNvSpPr>
              <p:nvPr/>
            </p:nvSpPr>
            <p:spPr bwMode="auto">
              <a:xfrm flipH="1">
                <a:off x="4029" y="3063"/>
                <a:ext cx="14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80" name="Line 316"/>
              <p:cNvSpPr>
                <a:spLocks noChangeShapeType="1"/>
              </p:cNvSpPr>
              <p:nvPr/>
            </p:nvSpPr>
            <p:spPr bwMode="auto">
              <a:xfrm flipH="1">
                <a:off x="4016" y="3063"/>
                <a:ext cx="3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81" name="Line 317"/>
              <p:cNvSpPr>
                <a:spLocks noChangeShapeType="1"/>
              </p:cNvSpPr>
              <p:nvPr/>
            </p:nvSpPr>
            <p:spPr bwMode="auto">
              <a:xfrm flipH="1">
                <a:off x="3991" y="3063"/>
                <a:ext cx="15" cy="1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82" name="Line 318"/>
              <p:cNvSpPr>
                <a:spLocks noChangeShapeType="1"/>
              </p:cNvSpPr>
              <p:nvPr/>
            </p:nvSpPr>
            <p:spPr bwMode="auto">
              <a:xfrm flipV="1">
                <a:off x="3989" y="3053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83" name="Line 319"/>
              <p:cNvSpPr>
                <a:spLocks noChangeShapeType="1"/>
              </p:cNvSpPr>
              <p:nvPr/>
            </p:nvSpPr>
            <p:spPr bwMode="auto">
              <a:xfrm flipV="1">
                <a:off x="3989" y="3029"/>
                <a:ext cx="1" cy="14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84" name="Line 320"/>
              <p:cNvSpPr>
                <a:spLocks noChangeShapeType="1"/>
              </p:cNvSpPr>
              <p:nvPr/>
            </p:nvSpPr>
            <p:spPr bwMode="auto">
              <a:xfrm flipV="1">
                <a:off x="3989" y="3016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85" name="Line 321"/>
              <p:cNvSpPr>
                <a:spLocks noChangeShapeType="1"/>
              </p:cNvSpPr>
              <p:nvPr/>
            </p:nvSpPr>
            <p:spPr bwMode="auto">
              <a:xfrm flipV="1">
                <a:off x="3989" y="2991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86" name="Line 322"/>
              <p:cNvSpPr>
                <a:spLocks noChangeShapeType="1"/>
              </p:cNvSpPr>
              <p:nvPr/>
            </p:nvSpPr>
            <p:spPr bwMode="auto">
              <a:xfrm flipV="1">
                <a:off x="3989" y="2979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87" name="Line 323"/>
              <p:cNvSpPr>
                <a:spLocks noChangeShapeType="1"/>
              </p:cNvSpPr>
              <p:nvPr/>
            </p:nvSpPr>
            <p:spPr bwMode="auto">
              <a:xfrm flipV="1">
                <a:off x="3989" y="2954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88" name="Line 324"/>
              <p:cNvSpPr>
                <a:spLocks noChangeShapeType="1"/>
              </p:cNvSpPr>
              <p:nvPr/>
            </p:nvSpPr>
            <p:spPr bwMode="auto">
              <a:xfrm flipV="1">
                <a:off x="3989" y="2942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89" name="Line 325"/>
              <p:cNvSpPr>
                <a:spLocks noChangeShapeType="1"/>
              </p:cNvSpPr>
              <p:nvPr/>
            </p:nvSpPr>
            <p:spPr bwMode="auto">
              <a:xfrm flipV="1">
                <a:off x="3989" y="2917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90" name="Line 326"/>
              <p:cNvSpPr>
                <a:spLocks noChangeShapeType="1"/>
              </p:cNvSpPr>
              <p:nvPr/>
            </p:nvSpPr>
            <p:spPr bwMode="auto">
              <a:xfrm flipV="1">
                <a:off x="3989" y="2905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91" name="Line 327"/>
              <p:cNvSpPr>
                <a:spLocks noChangeShapeType="1"/>
              </p:cNvSpPr>
              <p:nvPr/>
            </p:nvSpPr>
            <p:spPr bwMode="auto">
              <a:xfrm flipV="1">
                <a:off x="3989" y="2880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92" name="Line 328"/>
              <p:cNvSpPr>
                <a:spLocks noChangeShapeType="1"/>
              </p:cNvSpPr>
              <p:nvPr/>
            </p:nvSpPr>
            <p:spPr bwMode="auto">
              <a:xfrm flipV="1">
                <a:off x="3989" y="2868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93" name="Line 329"/>
              <p:cNvSpPr>
                <a:spLocks noChangeShapeType="1"/>
              </p:cNvSpPr>
              <p:nvPr/>
            </p:nvSpPr>
            <p:spPr bwMode="auto">
              <a:xfrm flipV="1">
                <a:off x="3989" y="2843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94" name="Line 330"/>
              <p:cNvSpPr>
                <a:spLocks noChangeShapeType="1"/>
              </p:cNvSpPr>
              <p:nvPr/>
            </p:nvSpPr>
            <p:spPr bwMode="auto">
              <a:xfrm flipV="1">
                <a:off x="3989" y="2830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95" name="Line 331"/>
              <p:cNvSpPr>
                <a:spLocks noChangeShapeType="1"/>
              </p:cNvSpPr>
              <p:nvPr/>
            </p:nvSpPr>
            <p:spPr bwMode="auto">
              <a:xfrm flipV="1">
                <a:off x="3989" y="2806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96" name="Line 332"/>
              <p:cNvSpPr>
                <a:spLocks noChangeShapeType="1"/>
              </p:cNvSpPr>
              <p:nvPr/>
            </p:nvSpPr>
            <p:spPr bwMode="auto">
              <a:xfrm flipV="1">
                <a:off x="3989" y="2793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97" name="Line 333"/>
              <p:cNvSpPr>
                <a:spLocks noChangeShapeType="1"/>
              </p:cNvSpPr>
              <p:nvPr/>
            </p:nvSpPr>
            <p:spPr bwMode="auto">
              <a:xfrm flipV="1">
                <a:off x="3989" y="2769"/>
                <a:ext cx="1" cy="14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98" name="Line 334"/>
              <p:cNvSpPr>
                <a:spLocks noChangeShapeType="1"/>
              </p:cNvSpPr>
              <p:nvPr/>
            </p:nvSpPr>
            <p:spPr bwMode="auto">
              <a:xfrm flipV="1">
                <a:off x="3989" y="2756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299" name="Line 335"/>
              <p:cNvSpPr>
                <a:spLocks noChangeShapeType="1"/>
              </p:cNvSpPr>
              <p:nvPr/>
            </p:nvSpPr>
            <p:spPr bwMode="auto">
              <a:xfrm flipV="1">
                <a:off x="3989" y="2731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00" name="Line 336"/>
              <p:cNvSpPr>
                <a:spLocks noChangeShapeType="1"/>
              </p:cNvSpPr>
              <p:nvPr/>
            </p:nvSpPr>
            <p:spPr bwMode="auto">
              <a:xfrm flipV="1">
                <a:off x="3989" y="2719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01" name="Line 337"/>
              <p:cNvSpPr>
                <a:spLocks noChangeShapeType="1"/>
              </p:cNvSpPr>
              <p:nvPr/>
            </p:nvSpPr>
            <p:spPr bwMode="auto">
              <a:xfrm flipV="1">
                <a:off x="3989" y="2694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02" name="Line 338"/>
              <p:cNvSpPr>
                <a:spLocks noChangeShapeType="1"/>
              </p:cNvSpPr>
              <p:nvPr/>
            </p:nvSpPr>
            <p:spPr bwMode="auto">
              <a:xfrm flipV="1">
                <a:off x="3989" y="2682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03" name="Line 339"/>
              <p:cNvSpPr>
                <a:spLocks noChangeShapeType="1"/>
              </p:cNvSpPr>
              <p:nvPr/>
            </p:nvSpPr>
            <p:spPr bwMode="auto">
              <a:xfrm flipV="1">
                <a:off x="3989" y="2657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04" name="Line 340"/>
              <p:cNvSpPr>
                <a:spLocks noChangeShapeType="1"/>
              </p:cNvSpPr>
              <p:nvPr/>
            </p:nvSpPr>
            <p:spPr bwMode="auto">
              <a:xfrm flipV="1">
                <a:off x="3989" y="2645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05" name="Line 341"/>
              <p:cNvSpPr>
                <a:spLocks noChangeShapeType="1"/>
              </p:cNvSpPr>
              <p:nvPr/>
            </p:nvSpPr>
            <p:spPr bwMode="auto">
              <a:xfrm flipV="1">
                <a:off x="3989" y="2620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06" name="Line 342"/>
              <p:cNvSpPr>
                <a:spLocks noChangeShapeType="1"/>
              </p:cNvSpPr>
              <p:nvPr/>
            </p:nvSpPr>
            <p:spPr bwMode="auto">
              <a:xfrm flipV="1">
                <a:off x="3989" y="2608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07" name="Line 343"/>
              <p:cNvSpPr>
                <a:spLocks noChangeShapeType="1"/>
              </p:cNvSpPr>
              <p:nvPr/>
            </p:nvSpPr>
            <p:spPr bwMode="auto">
              <a:xfrm flipV="1">
                <a:off x="3989" y="2583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08" name="Line 344"/>
              <p:cNvSpPr>
                <a:spLocks noChangeShapeType="1"/>
              </p:cNvSpPr>
              <p:nvPr/>
            </p:nvSpPr>
            <p:spPr bwMode="auto">
              <a:xfrm flipV="1">
                <a:off x="3989" y="2570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09" name="Line 345"/>
              <p:cNvSpPr>
                <a:spLocks noChangeShapeType="1"/>
              </p:cNvSpPr>
              <p:nvPr/>
            </p:nvSpPr>
            <p:spPr bwMode="auto">
              <a:xfrm flipV="1">
                <a:off x="3989" y="2546"/>
                <a:ext cx="1" cy="14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10" name="Line 346"/>
              <p:cNvSpPr>
                <a:spLocks noChangeShapeType="1"/>
              </p:cNvSpPr>
              <p:nvPr/>
            </p:nvSpPr>
            <p:spPr bwMode="auto">
              <a:xfrm flipV="1">
                <a:off x="3989" y="2533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11" name="Line 347"/>
              <p:cNvSpPr>
                <a:spLocks noChangeShapeType="1"/>
              </p:cNvSpPr>
              <p:nvPr/>
            </p:nvSpPr>
            <p:spPr bwMode="auto">
              <a:xfrm flipV="1">
                <a:off x="3989" y="2508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12" name="Line 348"/>
              <p:cNvSpPr>
                <a:spLocks noChangeShapeType="1"/>
              </p:cNvSpPr>
              <p:nvPr/>
            </p:nvSpPr>
            <p:spPr bwMode="auto">
              <a:xfrm flipV="1">
                <a:off x="3989" y="2496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13" name="Line 349"/>
              <p:cNvSpPr>
                <a:spLocks noChangeShapeType="1"/>
              </p:cNvSpPr>
              <p:nvPr/>
            </p:nvSpPr>
            <p:spPr bwMode="auto">
              <a:xfrm flipV="1">
                <a:off x="3989" y="2471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14" name="Line 350"/>
              <p:cNvSpPr>
                <a:spLocks noChangeShapeType="1"/>
              </p:cNvSpPr>
              <p:nvPr/>
            </p:nvSpPr>
            <p:spPr bwMode="auto">
              <a:xfrm flipV="1">
                <a:off x="3989" y="2459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15" name="Line 351"/>
              <p:cNvSpPr>
                <a:spLocks noChangeShapeType="1"/>
              </p:cNvSpPr>
              <p:nvPr/>
            </p:nvSpPr>
            <p:spPr bwMode="auto">
              <a:xfrm flipV="1">
                <a:off x="3989" y="2434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16" name="Line 352"/>
              <p:cNvSpPr>
                <a:spLocks noChangeShapeType="1"/>
              </p:cNvSpPr>
              <p:nvPr/>
            </p:nvSpPr>
            <p:spPr bwMode="auto">
              <a:xfrm flipV="1">
                <a:off x="3989" y="2422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17" name="Line 353"/>
              <p:cNvSpPr>
                <a:spLocks noChangeShapeType="1"/>
              </p:cNvSpPr>
              <p:nvPr/>
            </p:nvSpPr>
            <p:spPr bwMode="auto">
              <a:xfrm flipV="1">
                <a:off x="3989" y="2397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18" name="Line 354"/>
              <p:cNvSpPr>
                <a:spLocks noChangeShapeType="1"/>
              </p:cNvSpPr>
              <p:nvPr/>
            </p:nvSpPr>
            <p:spPr bwMode="auto">
              <a:xfrm flipV="1">
                <a:off x="3989" y="2385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19" name="Line 355"/>
              <p:cNvSpPr>
                <a:spLocks noChangeShapeType="1"/>
              </p:cNvSpPr>
              <p:nvPr/>
            </p:nvSpPr>
            <p:spPr bwMode="auto">
              <a:xfrm flipV="1">
                <a:off x="3989" y="2360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20" name="Line 356"/>
              <p:cNvSpPr>
                <a:spLocks noChangeShapeType="1"/>
              </p:cNvSpPr>
              <p:nvPr/>
            </p:nvSpPr>
            <p:spPr bwMode="auto">
              <a:xfrm flipV="1">
                <a:off x="3989" y="2347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21" name="Line 357"/>
              <p:cNvSpPr>
                <a:spLocks noChangeShapeType="1"/>
              </p:cNvSpPr>
              <p:nvPr/>
            </p:nvSpPr>
            <p:spPr bwMode="auto">
              <a:xfrm flipV="1">
                <a:off x="3989" y="2323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22" name="Line 358"/>
              <p:cNvSpPr>
                <a:spLocks noChangeShapeType="1"/>
              </p:cNvSpPr>
              <p:nvPr/>
            </p:nvSpPr>
            <p:spPr bwMode="auto">
              <a:xfrm flipV="1">
                <a:off x="3989" y="2310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23" name="Line 359"/>
              <p:cNvSpPr>
                <a:spLocks noChangeShapeType="1"/>
              </p:cNvSpPr>
              <p:nvPr/>
            </p:nvSpPr>
            <p:spPr bwMode="auto">
              <a:xfrm flipV="1">
                <a:off x="3989" y="2286"/>
                <a:ext cx="1" cy="14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24" name="Line 360"/>
              <p:cNvSpPr>
                <a:spLocks noChangeShapeType="1"/>
              </p:cNvSpPr>
              <p:nvPr/>
            </p:nvSpPr>
            <p:spPr bwMode="auto">
              <a:xfrm flipV="1">
                <a:off x="3989" y="2273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25" name="Line 361"/>
              <p:cNvSpPr>
                <a:spLocks noChangeShapeType="1"/>
              </p:cNvSpPr>
              <p:nvPr/>
            </p:nvSpPr>
            <p:spPr bwMode="auto">
              <a:xfrm flipV="1">
                <a:off x="3989" y="2248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26" name="Line 362"/>
              <p:cNvSpPr>
                <a:spLocks noChangeShapeType="1"/>
              </p:cNvSpPr>
              <p:nvPr/>
            </p:nvSpPr>
            <p:spPr bwMode="auto">
              <a:xfrm flipV="1">
                <a:off x="3989" y="2236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27" name="Line 363"/>
              <p:cNvSpPr>
                <a:spLocks noChangeShapeType="1"/>
              </p:cNvSpPr>
              <p:nvPr/>
            </p:nvSpPr>
            <p:spPr bwMode="auto">
              <a:xfrm flipV="1">
                <a:off x="3989" y="2211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28" name="Line 364"/>
              <p:cNvSpPr>
                <a:spLocks noChangeShapeType="1"/>
              </p:cNvSpPr>
              <p:nvPr/>
            </p:nvSpPr>
            <p:spPr bwMode="auto">
              <a:xfrm flipV="1">
                <a:off x="3989" y="2199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29" name="Line 365"/>
              <p:cNvSpPr>
                <a:spLocks noChangeShapeType="1"/>
              </p:cNvSpPr>
              <p:nvPr/>
            </p:nvSpPr>
            <p:spPr bwMode="auto">
              <a:xfrm flipV="1">
                <a:off x="3989" y="2174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30" name="Line 366"/>
              <p:cNvSpPr>
                <a:spLocks noChangeShapeType="1"/>
              </p:cNvSpPr>
              <p:nvPr/>
            </p:nvSpPr>
            <p:spPr bwMode="auto">
              <a:xfrm flipV="1">
                <a:off x="3989" y="2162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31" name="Line 367"/>
              <p:cNvSpPr>
                <a:spLocks noChangeShapeType="1"/>
              </p:cNvSpPr>
              <p:nvPr/>
            </p:nvSpPr>
            <p:spPr bwMode="auto">
              <a:xfrm flipV="1">
                <a:off x="3989" y="2137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32" name="Line 368"/>
              <p:cNvSpPr>
                <a:spLocks noChangeShapeType="1"/>
              </p:cNvSpPr>
              <p:nvPr/>
            </p:nvSpPr>
            <p:spPr bwMode="auto">
              <a:xfrm flipV="1">
                <a:off x="3989" y="2125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33" name="Line 369"/>
              <p:cNvSpPr>
                <a:spLocks noChangeShapeType="1"/>
              </p:cNvSpPr>
              <p:nvPr/>
            </p:nvSpPr>
            <p:spPr bwMode="auto">
              <a:xfrm flipV="1">
                <a:off x="3989" y="2100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34" name="Line 370"/>
              <p:cNvSpPr>
                <a:spLocks noChangeShapeType="1"/>
              </p:cNvSpPr>
              <p:nvPr/>
            </p:nvSpPr>
            <p:spPr bwMode="auto">
              <a:xfrm flipV="1">
                <a:off x="3989" y="2087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35" name="Line 371"/>
              <p:cNvSpPr>
                <a:spLocks noChangeShapeType="1"/>
              </p:cNvSpPr>
              <p:nvPr/>
            </p:nvSpPr>
            <p:spPr bwMode="auto">
              <a:xfrm flipV="1">
                <a:off x="3989" y="2063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36" name="Line 372"/>
              <p:cNvSpPr>
                <a:spLocks noChangeShapeType="1"/>
              </p:cNvSpPr>
              <p:nvPr/>
            </p:nvSpPr>
            <p:spPr bwMode="auto">
              <a:xfrm flipV="1">
                <a:off x="3989" y="2050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37" name="Line 373"/>
              <p:cNvSpPr>
                <a:spLocks noChangeShapeType="1"/>
              </p:cNvSpPr>
              <p:nvPr/>
            </p:nvSpPr>
            <p:spPr bwMode="auto">
              <a:xfrm flipV="1">
                <a:off x="3989" y="2025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38" name="Line 374"/>
              <p:cNvSpPr>
                <a:spLocks noChangeShapeType="1"/>
              </p:cNvSpPr>
              <p:nvPr/>
            </p:nvSpPr>
            <p:spPr bwMode="auto">
              <a:xfrm flipV="1">
                <a:off x="3989" y="2013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39" name="Line 375"/>
              <p:cNvSpPr>
                <a:spLocks noChangeShapeType="1"/>
              </p:cNvSpPr>
              <p:nvPr/>
            </p:nvSpPr>
            <p:spPr bwMode="auto">
              <a:xfrm flipV="1">
                <a:off x="3989" y="1988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40" name="Line 376"/>
              <p:cNvSpPr>
                <a:spLocks noChangeShapeType="1"/>
              </p:cNvSpPr>
              <p:nvPr/>
            </p:nvSpPr>
            <p:spPr bwMode="auto">
              <a:xfrm flipV="1">
                <a:off x="3989" y="1976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41" name="Line 377"/>
              <p:cNvSpPr>
                <a:spLocks noChangeShapeType="1"/>
              </p:cNvSpPr>
              <p:nvPr/>
            </p:nvSpPr>
            <p:spPr bwMode="auto">
              <a:xfrm flipV="1">
                <a:off x="3989" y="1951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42" name="Line 378"/>
              <p:cNvSpPr>
                <a:spLocks noChangeShapeType="1"/>
              </p:cNvSpPr>
              <p:nvPr/>
            </p:nvSpPr>
            <p:spPr bwMode="auto">
              <a:xfrm flipV="1">
                <a:off x="3989" y="1939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43" name="Line 379"/>
              <p:cNvSpPr>
                <a:spLocks noChangeShapeType="1"/>
              </p:cNvSpPr>
              <p:nvPr/>
            </p:nvSpPr>
            <p:spPr bwMode="auto">
              <a:xfrm flipV="1">
                <a:off x="3989" y="1914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44" name="Line 380"/>
              <p:cNvSpPr>
                <a:spLocks noChangeShapeType="1"/>
              </p:cNvSpPr>
              <p:nvPr/>
            </p:nvSpPr>
            <p:spPr bwMode="auto">
              <a:xfrm flipV="1">
                <a:off x="3989" y="1902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45" name="Line 381"/>
              <p:cNvSpPr>
                <a:spLocks noChangeShapeType="1"/>
              </p:cNvSpPr>
              <p:nvPr/>
            </p:nvSpPr>
            <p:spPr bwMode="auto">
              <a:xfrm flipV="1">
                <a:off x="3989" y="1877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46" name="Line 382"/>
              <p:cNvSpPr>
                <a:spLocks noChangeShapeType="1"/>
              </p:cNvSpPr>
              <p:nvPr/>
            </p:nvSpPr>
            <p:spPr bwMode="auto">
              <a:xfrm flipV="1">
                <a:off x="3989" y="1865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47" name="Line 383"/>
              <p:cNvSpPr>
                <a:spLocks noChangeShapeType="1"/>
              </p:cNvSpPr>
              <p:nvPr/>
            </p:nvSpPr>
            <p:spPr bwMode="auto">
              <a:xfrm flipV="1">
                <a:off x="3989" y="1840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48" name="Line 384"/>
              <p:cNvSpPr>
                <a:spLocks noChangeShapeType="1"/>
              </p:cNvSpPr>
              <p:nvPr/>
            </p:nvSpPr>
            <p:spPr bwMode="auto">
              <a:xfrm flipV="1">
                <a:off x="3989" y="1827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49" name="Line 385"/>
              <p:cNvSpPr>
                <a:spLocks noChangeShapeType="1"/>
              </p:cNvSpPr>
              <p:nvPr/>
            </p:nvSpPr>
            <p:spPr bwMode="auto">
              <a:xfrm flipV="1">
                <a:off x="3989" y="1803"/>
                <a:ext cx="1" cy="14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50" name="Line 386"/>
              <p:cNvSpPr>
                <a:spLocks noChangeShapeType="1"/>
              </p:cNvSpPr>
              <p:nvPr/>
            </p:nvSpPr>
            <p:spPr bwMode="auto">
              <a:xfrm flipV="1">
                <a:off x="3989" y="1790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51" name="Line 387"/>
              <p:cNvSpPr>
                <a:spLocks noChangeShapeType="1"/>
              </p:cNvSpPr>
              <p:nvPr/>
            </p:nvSpPr>
            <p:spPr bwMode="auto">
              <a:xfrm flipV="1">
                <a:off x="3989" y="1765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52" name="Line 388"/>
              <p:cNvSpPr>
                <a:spLocks noChangeShapeType="1"/>
              </p:cNvSpPr>
              <p:nvPr/>
            </p:nvSpPr>
            <p:spPr bwMode="auto">
              <a:xfrm flipV="1">
                <a:off x="3989" y="1753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53" name="Line 389"/>
              <p:cNvSpPr>
                <a:spLocks noChangeShapeType="1"/>
              </p:cNvSpPr>
              <p:nvPr/>
            </p:nvSpPr>
            <p:spPr bwMode="auto">
              <a:xfrm flipV="1">
                <a:off x="3989" y="1728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54" name="Line 390"/>
              <p:cNvSpPr>
                <a:spLocks noChangeShapeType="1"/>
              </p:cNvSpPr>
              <p:nvPr/>
            </p:nvSpPr>
            <p:spPr bwMode="auto">
              <a:xfrm flipV="1">
                <a:off x="3989" y="1716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55" name="Line 391"/>
              <p:cNvSpPr>
                <a:spLocks noChangeShapeType="1"/>
              </p:cNvSpPr>
              <p:nvPr/>
            </p:nvSpPr>
            <p:spPr bwMode="auto">
              <a:xfrm flipV="1">
                <a:off x="3989" y="1691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56" name="Line 392"/>
              <p:cNvSpPr>
                <a:spLocks noChangeShapeType="1"/>
              </p:cNvSpPr>
              <p:nvPr/>
            </p:nvSpPr>
            <p:spPr bwMode="auto">
              <a:xfrm flipV="1">
                <a:off x="3989" y="1679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57" name="Line 393"/>
              <p:cNvSpPr>
                <a:spLocks noChangeShapeType="1"/>
              </p:cNvSpPr>
              <p:nvPr/>
            </p:nvSpPr>
            <p:spPr bwMode="auto">
              <a:xfrm flipV="1">
                <a:off x="3989" y="1654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58" name="Line 394"/>
              <p:cNvSpPr>
                <a:spLocks noChangeShapeType="1"/>
              </p:cNvSpPr>
              <p:nvPr/>
            </p:nvSpPr>
            <p:spPr bwMode="auto">
              <a:xfrm flipV="1">
                <a:off x="3989" y="1642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59" name="Line 395"/>
              <p:cNvSpPr>
                <a:spLocks noChangeShapeType="1"/>
              </p:cNvSpPr>
              <p:nvPr/>
            </p:nvSpPr>
            <p:spPr bwMode="auto">
              <a:xfrm flipV="1">
                <a:off x="3989" y="1617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60" name="Line 396"/>
              <p:cNvSpPr>
                <a:spLocks noChangeShapeType="1"/>
              </p:cNvSpPr>
              <p:nvPr/>
            </p:nvSpPr>
            <p:spPr bwMode="auto">
              <a:xfrm flipV="1">
                <a:off x="3989" y="1604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61" name="Line 397"/>
              <p:cNvSpPr>
                <a:spLocks noChangeShapeType="1"/>
              </p:cNvSpPr>
              <p:nvPr/>
            </p:nvSpPr>
            <p:spPr bwMode="auto">
              <a:xfrm flipV="1">
                <a:off x="3989" y="1580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62" name="Line 398"/>
              <p:cNvSpPr>
                <a:spLocks noChangeShapeType="1"/>
              </p:cNvSpPr>
              <p:nvPr/>
            </p:nvSpPr>
            <p:spPr bwMode="auto">
              <a:xfrm flipV="1">
                <a:off x="3989" y="1567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63" name="Line 399"/>
              <p:cNvSpPr>
                <a:spLocks noChangeShapeType="1"/>
              </p:cNvSpPr>
              <p:nvPr/>
            </p:nvSpPr>
            <p:spPr bwMode="auto">
              <a:xfrm flipV="1">
                <a:off x="3989" y="1543"/>
                <a:ext cx="1" cy="14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64" name="Line 400"/>
              <p:cNvSpPr>
                <a:spLocks noChangeShapeType="1"/>
              </p:cNvSpPr>
              <p:nvPr/>
            </p:nvSpPr>
            <p:spPr bwMode="auto">
              <a:xfrm flipV="1">
                <a:off x="3989" y="1530"/>
                <a:ext cx="1" cy="3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65" name="Line 401"/>
              <p:cNvSpPr>
                <a:spLocks noChangeShapeType="1"/>
              </p:cNvSpPr>
              <p:nvPr/>
            </p:nvSpPr>
            <p:spPr bwMode="auto">
              <a:xfrm flipV="1">
                <a:off x="3989" y="1505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66" name="Line 402"/>
              <p:cNvSpPr>
                <a:spLocks noChangeShapeType="1"/>
              </p:cNvSpPr>
              <p:nvPr/>
            </p:nvSpPr>
            <p:spPr bwMode="auto">
              <a:xfrm flipV="1">
                <a:off x="3989" y="1493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67" name="Line 403"/>
              <p:cNvSpPr>
                <a:spLocks noChangeShapeType="1"/>
              </p:cNvSpPr>
              <p:nvPr/>
            </p:nvSpPr>
            <p:spPr bwMode="auto">
              <a:xfrm flipV="1">
                <a:off x="3989" y="1468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68" name="Line 404"/>
              <p:cNvSpPr>
                <a:spLocks noChangeShapeType="1"/>
              </p:cNvSpPr>
              <p:nvPr/>
            </p:nvSpPr>
            <p:spPr bwMode="auto">
              <a:xfrm flipV="1">
                <a:off x="3989" y="1456"/>
                <a:ext cx="1" cy="2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1369" name="Line 405"/>
              <p:cNvSpPr>
                <a:spLocks noChangeShapeType="1"/>
              </p:cNvSpPr>
              <p:nvPr/>
            </p:nvSpPr>
            <p:spPr bwMode="auto">
              <a:xfrm flipV="1">
                <a:off x="3989" y="1431"/>
                <a:ext cx="1" cy="15"/>
              </a:xfrm>
              <a:prstGeom prst="line">
                <a:avLst/>
              </a:prstGeom>
              <a:noFill/>
              <a:ln w="317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</p:grpSp>
        <p:sp>
          <p:nvSpPr>
            <p:cNvPr id="160" name="Rectangle 746"/>
            <p:cNvSpPr>
              <a:spLocks noChangeArrowheads="1"/>
            </p:cNvSpPr>
            <p:nvPr/>
          </p:nvSpPr>
          <p:spPr bwMode="auto">
            <a:xfrm>
              <a:off x="1344583" y="4642271"/>
              <a:ext cx="2481830" cy="242112"/>
            </a:xfrm>
            <a:prstGeom prst="rect">
              <a:avLst/>
            </a:prstGeom>
            <a:solidFill>
              <a:srgbClr val="FFFF8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61" name="Rectangle 747"/>
            <p:cNvSpPr>
              <a:spLocks noChangeArrowheads="1"/>
            </p:cNvSpPr>
            <p:nvPr/>
          </p:nvSpPr>
          <p:spPr bwMode="auto">
            <a:xfrm>
              <a:off x="6304005" y="4642271"/>
              <a:ext cx="2484655" cy="242112"/>
            </a:xfrm>
            <a:prstGeom prst="rect">
              <a:avLst/>
            </a:prstGeom>
            <a:solidFill>
              <a:srgbClr val="FFFF8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62" name="Rectangle 748"/>
            <p:cNvSpPr>
              <a:spLocks noChangeArrowheads="1"/>
            </p:cNvSpPr>
            <p:nvPr/>
          </p:nvSpPr>
          <p:spPr bwMode="auto">
            <a:xfrm>
              <a:off x="2062153" y="4696678"/>
              <a:ext cx="957293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000" dirty="0">
                  <a:solidFill>
                    <a:srgbClr val="000000"/>
                  </a:solidFill>
                </a:rPr>
                <a:t>Distribution Line</a:t>
              </a:r>
              <a:endParaRPr lang="fr-FR" sz="1000" dirty="0"/>
            </a:p>
          </p:txBody>
        </p:sp>
        <p:sp>
          <p:nvSpPr>
            <p:cNvPr id="163" name="Rectangle 749"/>
            <p:cNvSpPr>
              <a:spLocks noChangeArrowheads="1"/>
            </p:cNvSpPr>
            <p:nvPr/>
          </p:nvSpPr>
          <p:spPr bwMode="auto">
            <a:xfrm>
              <a:off x="7106327" y="4696678"/>
              <a:ext cx="957293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</a:rPr>
                <a:t>Distribution Line</a:t>
              </a:r>
              <a:endParaRPr lang="fr-FR" sz="1000"/>
            </a:p>
          </p:txBody>
        </p:sp>
        <p:sp>
          <p:nvSpPr>
            <p:cNvPr id="164" name="Rectangle 750"/>
            <p:cNvSpPr>
              <a:spLocks noChangeArrowheads="1"/>
            </p:cNvSpPr>
            <p:nvPr/>
          </p:nvSpPr>
          <p:spPr bwMode="auto">
            <a:xfrm>
              <a:off x="1344583" y="5042164"/>
              <a:ext cx="2481830" cy="239392"/>
            </a:xfrm>
            <a:prstGeom prst="rect">
              <a:avLst/>
            </a:prstGeom>
            <a:solidFill>
              <a:srgbClr val="FFC08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65" name="Rectangle 751"/>
            <p:cNvSpPr>
              <a:spLocks noChangeArrowheads="1"/>
            </p:cNvSpPr>
            <p:nvPr/>
          </p:nvSpPr>
          <p:spPr bwMode="auto">
            <a:xfrm>
              <a:off x="6304005" y="5042164"/>
              <a:ext cx="2484655" cy="239392"/>
            </a:xfrm>
            <a:prstGeom prst="rect">
              <a:avLst/>
            </a:prstGeom>
            <a:solidFill>
              <a:srgbClr val="FFC080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66" name="Rectangle 752"/>
            <p:cNvSpPr>
              <a:spLocks noChangeArrowheads="1"/>
            </p:cNvSpPr>
            <p:nvPr/>
          </p:nvSpPr>
          <p:spPr bwMode="auto">
            <a:xfrm>
              <a:off x="2014126" y="5093851"/>
              <a:ext cx="1101877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</a:rPr>
                <a:t>Magnet Cryostats</a:t>
              </a:r>
              <a:endParaRPr lang="fr-FR" sz="1000"/>
            </a:p>
          </p:txBody>
        </p:sp>
        <p:sp>
          <p:nvSpPr>
            <p:cNvPr id="167" name="Rectangle 753"/>
            <p:cNvSpPr>
              <a:spLocks noChangeArrowheads="1"/>
            </p:cNvSpPr>
            <p:nvPr/>
          </p:nvSpPr>
          <p:spPr bwMode="auto">
            <a:xfrm>
              <a:off x="7058301" y="5093851"/>
              <a:ext cx="1101877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</a:rPr>
                <a:t>Magnet Cryostats</a:t>
              </a:r>
              <a:endParaRPr lang="fr-FR" sz="1000"/>
            </a:p>
          </p:txBody>
        </p:sp>
        <p:sp>
          <p:nvSpPr>
            <p:cNvPr id="173" name="Rectangle 759"/>
            <p:cNvSpPr>
              <a:spLocks noChangeArrowheads="1"/>
            </p:cNvSpPr>
            <p:nvPr/>
          </p:nvSpPr>
          <p:spPr bwMode="auto">
            <a:xfrm>
              <a:off x="6884558" y="4085957"/>
              <a:ext cx="1408301" cy="40125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74" name="Rectangle 760"/>
            <p:cNvSpPr>
              <a:spLocks noChangeArrowheads="1"/>
            </p:cNvSpPr>
            <p:nvPr/>
          </p:nvSpPr>
          <p:spPr bwMode="auto">
            <a:xfrm>
              <a:off x="6884558" y="2098733"/>
              <a:ext cx="1408301" cy="40125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75" name="Rectangle 761"/>
            <p:cNvSpPr>
              <a:spLocks noChangeArrowheads="1"/>
            </p:cNvSpPr>
            <p:nvPr/>
          </p:nvSpPr>
          <p:spPr bwMode="auto">
            <a:xfrm>
              <a:off x="7022987" y="4141724"/>
              <a:ext cx="1077218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</a:rPr>
                <a:t>Cold Compressor</a:t>
              </a:r>
              <a:endParaRPr lang="fr-FR" sz="1000"/>
            </a:p>
          </p:txBody>
        </p:sp>
        <p:sp>
          <p:nvSpPr>
            <p:cNvPr id="176" name="Rectangle 762"/>
            <p:cNvSpPr>
              <a:spLocks noChangeArrowheads="1"/>
            </p:cNvSpPr>
            <p:nvPr/>
          </p:nvSpPr>
          <p:spPr bwMode="auto">
            <a:xfrm>
              <a:off x="7470762" y="4302226"/>
              <a:ext cx="232999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</a:rPr>
                <a:t>box</a:t>
              </a:r>
              <a:endParaRPr lang="fr-FR" sz="1000"/>
            </a:p>
          </p:txBody>
        </p:sp>
        <p:sp>
          <p:nvSpPr>
            <p:cNvPr id="177" name="Rectangle 763"/>
            <p:cNvSpPr>
              <a:spLocks noChangeArrowheads="1"/>
            </p:cNvSpPr>
            <p:nvPr/>
          </p:nvSpPr>
          <p:spPr bwMode="auto">
            <a:xfrm>
              <a:off x="6977786" y="2150420"/>
              <a:ext cx="1141764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</a:rPr>
                <a:t>Warm Compressor</a:t>
              </a:r>
              <a:endParaRPr lang="fr-FR" sz="1000"/>
            </a:p>
          </p:txBody>
        </p:sp>
        <p:sp>
          <p:nvSpPr>
            <p:cNvPr id="178" name="Rectangle 764"/>
            <p:cNvSpPr>
              <a:spLocks noChangeArrowheads="1"/>
            </p:cNvSpPr>
            <p:nvPr/>
          </p:nvSpPr>
          <p:spPr bwMode="auto">
            <a:xfrm>
              <a:off x="7361996" y="2312281"/>
              <a:ext cx="426236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</a:rPr>
                <a:t>Station</a:t>
              </a:r>
              <a:endParaRPr lang="fr-FR" sz="1000"/>
            </a:p>
          </p:txBody>
        </p:sp>
        <p:sp>
          <p:nvSpPr>
            <p:cNvPr id="181" name="Rectangle 767"/>
            <p:cNvSpPr>
              <a:spLocks noChangeArrowheads="1"/>
            </p:cNvSpPr>
            <p:nvPr/>
          </p:nvSpPr>
          <p:spPr bwMode="auto">
            <a:xfrm>
              <a:off x="5918382" y="3928176"/>
              <a:ext cx="28251" cy="15778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82" name="Rectangle 768"/>
            <p:cNvSpPr>
              <a:spLocks noChangeArrowheads="1"/>
            </p:cNvSpPr>
            <p:nvPr/>
          </p:nvSpPr>
          <p:spPr bwMode="auto">
            <a:xfrm>
              <a:off x="7571052" y="2495906"/>
              <a:ext cx="28251" cy="159005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83" name="Rectangle 769"/>
            <p:cNvSpPr>
              <a:spLocks noChangeArrowheads="1"/>
            </p:cNvSpPr>
            <p:nvPr/>
          </p:nvSpPr>
          <p:spPr bwMode="auto">
            <a:xfrm>
              <a:off x="5754528" y="4483130"/>
              <a:ext cx="28251" cy="28019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84" name="Rectangle 770"/>
            <p:cNvSpPr>
              <a:spLocks noChangeArrowheads="1"/>
            </p:cNvSpPr>
            <p:nvPr/>
          </p:nvSpPr>
          <p:spPr bwMode="auto">
            <a:xfrm>
              <a:off x="5768653" y="4749725"/>
              <a:ext cx="535352" cy="2720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85" name="Rectangle 771"/>
            <p:cNvSpPr>
              <a:spLocks noChangeArrowheads="1"/>
            </p:cNvSpPr>
            <p:nvPr/>
          </p:nvSpPr>
          <p:spPr bwMode="auto">
            <a:xfrm>
              <a:off x="4347640" y="4483130"/>
              <a:ext cx="28251" cy="28019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86" name="Rectangle 772"/>
            <p:cNvSpPr>
              <a:spLocks noChangeArrowheads="1"/>
            </p:cNvSpPr>
            <p:nvPr/>
          </p:nvSpPr>
          <p:spPr bwMode="auto">
            <a:xfrm>
              <a:off x="3822175" y="4749725"/>
              <a:ext cx="539590" cy="2720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87" name="Rectangle 773"/>
            <p:cNvSpPr>
              <a:spLocks noChangeArrowheads="1"/>
            </p:cNvSpPr>
            <p:nvPr/>
          </p:nvSpPr>
          <p:spPr bwMode="auto">
            <a:xfrm>
              <a:off x="6415596" y="4881663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88" name="Rectangle 774"/>
            <p:cNvSpPr>
              <a:spLocks noChangeArrowheads="1"/>
            </p:cNvSpPr>
            <p:nvPr/>
          </p:nvSpPr>
          <p:spPr bwMode="auto">
            <a:xfrm>
              <a:off x="6580863" y="4881663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89" name="Rectangle 775"/>
            <p:cNvSpPr>
              <a:spLocks noChangeArrowheads="1"/>
            </p:cNvSpPr>
            <p:nvPr/>
          </p:nvSpPr>
          <p:spPr bwMode="auto">
            <a:xfrm>
              <a:off x="6744717" y="4881663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90" name="Rectangle 776"/>
            <p:cNvSpPr>
              <a:spLocks noChangeArrowheads="1"/>
            </p:cNvSpPr>
            <p:nvPr/>
          </p:nvSpPr>
          <p:spPr bwMode="auto">
            <a:xfrm>
              <a:off x="6909984" y="4881663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91" name="Rectangle 777"/>
            <p:cNvSpPr>
              <a:spLocks noChangeArrowheads="1"/>
            </p:cNvSpPr>
            <p:nvPr/>
          </p:nvSpPr>
          <p:spPr bwMode="auto">
            <a:xfrm>
              <a:off x="7078076" y="4881663"/>
              <a:ext cx="26838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92" name="Rectangle 778"/>
            <p:cNvSpPr>
              <a:spLocks noChangeArrowheads="1"/>
            </p:cNvSpPr>
            <p:nvPr/>
          </p:nvSpPr>
          <p:spPr bwMode="auto">
            <a:xfrm>
              <a:off x="7241931" y="4881663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93" name="Rectangle 779"/>
            <p:cNvSpPr>
              <a:spLocks noChangeArrowheads="1"/>
            </p:cNvSpPr>
            <p:nvPr/>
          </p:nvSpPr>
          <p:spPr bwMode="auto">
            <a:xfrm>
              <a:off x="7407198" y="4881663"/>
              <a:ext cx="26838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94" name="Rectangle 780"/>
            <p:cNvSpPr>
              <a:spLocks noChangeArrowheads="1"/>
            </p:cNvSpPr>
            <p:nvPr/>
          </p:nvSpPr>
          <p:spPr bwMode="auto">
            <a:xfrm>
              <a:off x="7571052" y="4881663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95" name="Rectangle 781"/>
            <p:cNvSpPr>
              <a:spLocks noChangeArrowheads="1"/>
            </p:cNvSpPr>
            <p:nvPr/>
          </p:nvSpPr>
          <p:spPr bwMode="auto">
            <a:xfrm>
              <a:off x="7739144" y="4881663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96" name="Rectangle 782"/>
            <p:cNvSpPr>
              <a:spLocks noChangeArrowheads="1"/>
            </p:cNvSpPr>
            <p:nvPr/>
          </p:nvSpPr>
          <p:spPr bwMode="auto">
            <a:xfrm>
              <a:off x="7902998" y="4881663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97" name="Rectangle 783"/>
            <p:cNvSpPr>
              <a:spLocks noChangeArrowheads="1"/>
            </p:cNvSpPr>
            <p:nvPr/>
          </p:nvSpPr>
          <p:spPr bwMode="auto">
            <a:xfrm>
              <a:off x="8068265" y="4881663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98" name="Rectangle 784"/>
            <p:cNvSpPr>
              <a:spLocks noChangeArrowheads="1"/>
            </p:cNvSpPr>
            <p:nvPr/>
          </p:nvSpPr>
          <p:spPr bwMode="auto">
            <a:xfrm>
              <a:off x="8232120" y="4881663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199" name="Rectangle 785"/>
            <p:cNvSpPr>
              <a:spLocks noChangeArrowheads="1"/>
            </p:cNvSpPr>
            <p:nvPr/>
          </p:nvSpPr>
          <p:spPr bwMode="auto">
            <a:xfrm>
              <a:off x="8400212" y="4881663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0" name="Rectangle 786"/>
            <p:cNvSpPr>
              <a:spLocks noChangeArrowheads="1"/>
            </p:cNvSpPr>
            <p:nvPr/>
          </p:nvSpPr>
          <p:spPr bwMode="auto">
            <a:xfrm>
              <a:off x="8565479" y="4881663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1" name="Rectangle 787"/>
            <p:cNvSpPr>
              <a:spLocks noChangeArrowheads="1"/>
            </p:cNvSpPr>
            <p:nvPr/>
          </p:nvSpPr>
          <p:spPr bwMode="auto">
            <a:xfrm>
              <a:off x="1536688" y="4881663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2" name="Rectangle 788"/>
            <p:cNvSpPr>
              <a:spLocks noChangeArrowheads="1"/>
            </p:cNvSpPr>
            <p:nvPr/>
          </p:nvSpPr>
          <p:spPr bwMode="auto">
            <a:xfrm>
              <a:off x="1700543" y="4881663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3" name="Rectangle 789"/>
            <p:cNvSpPr>
              <a:spLocks noChangeArrowheads="1"/>
            </p:cNvSpPr>
            <p:nvPr/>
          </p:nvSpPr>
          <p:spPr bwMode="auto">
            <a:xfrm>
              <a:off x="1865810" y="4881663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5" name="Line 991"/>
            <p:cNvSpPr>
              <a:spLocks noChangeShapeType="1"/>
            </p:cNvSpPr>
            <p:nvPr/>
          </p:nvSpPr>
          <p:spPr bwMode="auto">
            <a:xfrm>
              <a:off x="9003366" y="193687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6" name="Line 992"/>
            <p:cNvSpPr>
              <a:spLocks noChangeShapeType="1"/>
            </p:cNvSpPr>
            <p:nvPr/>
          </p:nvSpPr>
          <p:spPr bwMode="auto">
            <a:xfrm>
              <a:off x="9020316" y="193687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7" name="Line 993"/>
            <p:cNvSpPr>
              <a:spLocks noChangeShapeType="1"/>
            </p:cNvSpPr>
            <p:nvPr/>
          </p:nvSpPr>
          <p:spPr bwMode="auto">
            <a:xfrm>
              <a:off x="9037267" y="193687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8" name="Line 994"/>
            <p:cNvSpPr>
              <a:spLocks noChangeShapeType="1"/>
            </p:cNvSpPr>
            <p:nvPr/>
          </p:nvSpPr>
          <p:spPr bwMode="auto">
            <a:xfrm>
              <a:off x="9055630" y="193687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09" name="Line 995"/>
            <p:cNvSpPr>
              <a:spLocks noChangeShapeType="1"/>
            </p:cNvSpPr>
            <p:nvPr/>
          </p:nvSpPr>
          <p:spPr bwMode="auto">
            <a:xfrm>
              <a:off x="9072580" y="193687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0" name="Line 996"/>
            <p:cNvSpPr>
              <a:spLocks noChangeShapeType="1"/>
            </p:cNvSpPr>
            <p:nvPr/>
          </p:nvSpPr>
          <p:spPr bwMode="auto">
            <a:xfrm>
              <a:off x="9089531" y="193687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1" name="Line 997"/>
            <p:cNvSpPr>
              <a:spLocks noChangeShapeType="1"/>
            </p:cNvSpPr>
            <p:nvPr/>
          </p:nvSpPr>
          <p:spPr bwMode="auto">
            <a:xfrm>
              <a:off x="9107894" y="193687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2" name="Line 998"/>
            <p:cNvSpPr>
              <a:spLocks noChangeShapeType="1"/>
            </p:cNvSpPr>
            <p:nvPr/>
          </p:nvSpPr>
          <p:spPr bwMode="auto">
            <a:xfrm>
              <a:off x="9124844" y="193687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3" name="Line 999"/>
            <p:cNvSpPr>
              <a:spLocks noChangeShapeType="1"/>
            </p:cNvSpPr>
            <p:nvPr/>
          </p:nvSpPr>
          <p:spPr bwMode="auto">
            <a:xfrm>
              <a:off x="9143207" y="193687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4" name="Line 1000"/>
            <p:cNvSpPr>
              <a:spLocks noChangeShapeType="1"/>
            </p:cNvSpPr>
            <p:nvPr/>
          </p:nvSpPr>
          <p:spPr bwMode="auto">
            <a:xfrm>
              <a:off x="9157332" y="1936871"/>
              <a:ext cx="1413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5" name="Line 1001"/>
            <p:cNvSpPr>
              <a:spLocks noChangeShapeType="1"/>
            </p:cNvSpPr>
            <p:nvPr/>
          </p:nvSpPr>
          <p:spPr bwMode="auto">
            <a:xfrm>
              <a:off x="9072580" y="1936871"/>
              <a:ext cx="1413" cy="1154794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6" name="Freeform 1002"/>
            <p:cNvSpPr>
              <a:spLocks/>
            </p:cNvSpPr>
            <p:nvPr/>
          </p:nvSpPr>
          <p:spPr bwMode="auto">
            <a:xfrm>
              <a:off x="9041504" y="1936871"/>
              <a:ext cx="66389" cy="63928"/>
            </a:xfrm>
            <a:custGeom>
              <a:avLst/>
              <a:gdLst>
                <a:gd name="T0" fmla="*/ 47 w 47"/>
                <a:gd name="T1" fmla="*/ 47 h 47"/>
                <a:gd name="T2" fmla="*/ 22 w 47"/>
                <a:gd name="T3" fmla="*/ 0 h 47"/>
                <a:gd name="T4" fmla="*/ 0 w 47"/>
                <a:gd name="T5" fmla="*/ 47 h 47"/>
                <a:gd name="T6" fmla="*/ 47 w 47"/>
                <a:gd name="T7" fmla="*/ 47 h 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47"/>
                <a:gd name="T14" fmla="*/ 47 w 47"/>
                <a:gd name="T15" fmla="*/ 47 h 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47">
                  <a:moveTo>
                    <a:pt x="47" y="47"/>
                  </a:moveTo>
                  <a:lnTo>
                    <a:pt x="22" y="0"/>
                  </a:lnTo>
                  <a:lnTo>
                    <a:pt x="0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7" name="Freeform 1003"/>
            <p:cNvSpPr>
              <a:spLocks/>
            </p:cNvSpPr>
            <p:nvPr/>
          </p:nvSpPr>
          <p:spPr bwMode="auto">
            <a:xfrm>
              <a:off x="9041504" y="3027736"/>
              <a:ext cx="66389" cy="63928"/>
            </a:xfrm>
            <a:custGeom>
              <a:avLst/>
              <a:gdLst>
                <a:gd name="T0" fmla="*/ 47 w 47"/>
                <a:gd name="T1" fmla="*/ 0 h 47"/>
                <a:gd name="T2" fmla="*/ 22 w 47"/>
                <a:gd name="T3" fmla="*/ 47 h 47"/>
                <a:gd name="T4" fmla="*/ 0 w 47"/>
                <a:gd name="T5" fmla="*/ 0 h 47"/>
                <a:gd name="T6" fmla="*/ 47 w 47"/>
                <a:gd name="T7" fmla="*/ 0 h 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47"/>
                <a:gd name="T14" fmla="*/ 47 w 47"/>
                <a:gd name="T15" fmla="*/ 47 h 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47">
                  <a:moveTo>
                    <a:pt x="47" y="0"/>
                  </a:moveTo>
                  <a:lnTo>
                    <a:pt x="22" y="47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8" name="Freeform 1004"/>
            <p:cNvSpPr>
              <a:spLocks/>
            </p:cNvSpPr>
            <p:nvPr/>
          </p:nvSpPr>
          <p:spPr bwMode="auto">
            <a:xfrm>
              <a:off x="9041504" y="1936871"/>
              <a:ext cx="66389" cy="63928"/>
            </a:xfrm>
            <a:custGeom>
              <a:avLst/>
              <a:gdLst>
                <a:gd name="T0" fmla="*/ 47 w 47"/>
                <a:gd name="T1" fmla="*/ 47 h 47"/>
                <a:gd name="T2" fmla="*/ 22 w 47"/>
                <a:gd name="T3" fmla="*/ 0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47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47"/>
                <a:gd name="T17" fmla="*/ 47 w 47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47">
                  <a:moveTo>
                    <a:pt x="47" y="47"/>
                  </a:moveTo>
                  <a:lnTo>
                    <a:pt x="22" y="0"/>
                  </a:lnTo>
                  <a:lnTo>
                    <a:pt x="0" y="47"/>
                  </a:lnTo>
                  <a:lnTo>
                    <a:pt x="47" y="47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19" name="Freeform 1005"/>
            <p:cNvSpPr>
              <a:spLocks/>
            </p:cNvSpPr>
            <p:nvPr/>
          </p:nvSpPr>
          <p:spPr bwMode="auto">
            <a:xfrm>
              <a:off x="9041504" y="3027736"/>
              <a:ext cx="66389" cy="63928"/>
            </a:xfrm>
            <a:custGeom>
              <a:avLst/>
              <a:gdLst>
                <a:gd name="T0" fmla="*/ 47 w 47"/>
                <a:gd name="T1" fmla="*/ 0 h 47"/>
                <a:gd name="T2" fmla="*/ 22 w 47"/>
                <a:gd name="T3" fmla="*/ 47 h 47"/>
                <a:gd name="T4" fmla="*/ 0 w 47"/>
                <a:gd name="T5" fmla="*/ 0 h 47"/>
                <a:gd name="T6" fmla="*/ 47 w 47"/>
                <a:gd name="T7" fmla="*/ 0 h 47"/>
                <a:gd name="T8" fmla="*/ 47 w 47"/>
                <a:gd name="T9" fmla="*/ 0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47"/>
                <a:gd name="T17" fmla="*/ 47 w 47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47">
                  <a:moveTo>
                    <a:pt x="47" y="0"/>
                  </a:moveTo>
                  <a:lnTo>
                    <a:pt x="22" y="47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0" name="Line 1006"/>
            <p:cNvSpPr>
              <a:spLocks noChangeShapeType="1"/>
            </p:cNvSpPr>
            <p:nvPr/>
          </p:nvSpPr>
          <p:spPr bwMode="auto">
            <a:xfrm>
              <a:off x="9072580" y="3091665"/>
              <a:ext cx="1413" cy="39853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1" name="Freeform 1007"/>
            <p:cNvSpPr>
              <a:spLocks/>
            </p:cNvSpPr>
            <p:nvPr/>
          </p:nvSpPr>
          <p:spPr bwMode="auto">
            <a:xfrm>
              <a:off x="9041504" y="3091665"/>
              <a:ext cx="66389" cy="63928"/>
            </a:xfrm>
            <a:custGeom>
              <a:avLst/>
              <a:gdLst>
                <a:gd name="T0" fmla="*/ 47 w 47"/>
                <a:gd name="T1" fmla="*/ 47 h 47"/>
                <a:gd name="T2" fmla="*/ 22 w 47"/>
                <a:gd name="T3" fmla="*/ 0 h 47"/>
                <a:gd name="T4" fmla="*/ 0 w 47"/>
                <a:gd name="T5" fmla="*/ 47 h 47"/>
                <a:gd name="T6" fmla="*/ 47 w 47"/>
                <a:gd name="T7" fmla="*/ 47 h 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47"/>
                <a:gd name="T14" fmla="*/ 47 w 47"/>
                <a:gd name="T15" fmla="*/ 47 h 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47">
                  <a:moveTo>
                    <a:pt x="47" y="47"/>
                  </a:moveTo>
                  <a:lnTo>
                    <a:pt x="22" y="0"/>
                  </a:lnTo>
                  <a:lnTo>
                    <a:pt x="0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2" name="Freeform 1008"/>
            <p:cNvSpPr>
              <a:spLocks/>
            </p:cNvSpPr>
            <p:nvPr/>
          </p:nvSpPr>
          <p:spPr bwMode="auto">
            <a:xfrm>
              <a:off x="9041504" y="3426269"/>
              <a:ext cx="66389" cy="63928"/>
            </a:xfrm>
            <a:custGeom>
              <a:avLst/>
              <a:gdLst>
                <a:gd name="T0" fmla="*/ 47 w 47"/>
                <a:gd name="T1" fmla="*/ 0 h 47"/>
                <a:gd name="T2" fmla="*/ 22 w 47"/>
                <a:gd name="T3" fmla="*/ 47 h 47"/>
                <a:gd name="T4" fmla="*/ 0 w 47"/>
                <a:gd name="T5" fmla="*/ 0 h 47"/>
                <a:gd name="T6" fmla="*/ 47 w 47"/>
                <a:gd name="T7" fmla="*/ 0 h 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47"/>
                <a:gd name="T14" fmla="*/ 47 w 47"/>
                <a:gd name="T15" fmla="*/ 47 h 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47">
                  <a:moveTo>
                    <a:pt x="47" y="0"/>
                  </a:moveTo>
                  <a:lnTo>
                    <a:pt x="22" y="47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3" name="Freeform 1009"/>
            <p:cNvSpPr>
              <a:spLocks/>
            </p:cNvSpPr>
            <p:nvPr/>
          </p:nvSpPr>
          <p:spPr bwMode="auto">
            <a:xfrm>
              <a:off x="9041504" y="3091665"/>
              <a:ext cx="66389" cy="63928"/>
            </a:xfrm>
            <a:custGeom>
              <a:avLst/>
              <a:gdLst>
                <a:gd name="T0" fmla="*/ 47 w 47"/>
                <a:gd name="T1" fmla="*/ 47 h 47"/>
                <a:gd name="T2" fmla="*/ 22 w 47"/>
                <a:gd name="T3" fmla="*/ 0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47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47"/>
                <a:gd name="T17" fmla="*/ 47 w 47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47">
                  <a:moveTo>
                    <a:pt x="47" y="47"/>
                  </a:moveTo>
                  <a:lnTo>
                    <a:pt x="22" y="0"/>
                  </a:lnTo>
                  <a:lnTo>
                    <a:pt x="0" y="47"/>
                  </a:lnTo>
                  <a:lnTo>
                    <a:pt x="47" y="47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4" name="Freeform 1010"/>
            <p:cNvSpPr>
              <a:spLocks/>
            </p:cNvSpPr>
            <p:nvPr/>
          </p:nvSpPr>
          <p:spPr bwMode="auto">
            <a:xfrm>
              <a:off x="9041504" y="3426269"/>
              <a:ext cx="66389" cy="63928"/>
            </a:xfrm>
            <a:custGeom>
              <a:avLst/>
              <a:gdLst>
                <a:gd name="T0" fmla="*/ 47 w 47"/>
                <a:gd name="T1" fmla="*/ 0 h 47"/>
                <a:gd name="T2" fmla="*/ 22 w 47"/>
                <a:gd name="T3" fmla="*/ 47 h 47"/>
                <a:gd name="T4" fmla="*/ 0 w 47"/>
                <a:gd name="T5" fmla="*/ 0 h 47"/>
                <a:gd name="T6" fmla="*/ 47 w 47"/>
                <a:gd name="T7" fmla="*/ 0 h 47"/>
                <a:gd name="T8" fmla="*/ 47 w 47"/>
                <a:gd name="T9" fmla="*/ 0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47"/>
                <a:gd name="T17" fmla="*/ 47 w 47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47">
                  <a:moveTo>
                    <a:pt x="47" y="0"/>
                  </a:moveTo>
                  <a:lnTo>
                    <a:pt x="22" y="47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5" name="Line 1011"/>
            <p:cNvSpPr>
              <a:spLocks noChangeShapeType="1"/>
            </p:cNvSpPr>
            <p:nvPr/>
          </p:nvSpPr>
          <p:spPr bwMode="auto">
            <a:xfrm>
              <a:off x="9072580" y="3490198"/>
              <a:ext cx="1413" cy="10745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6" name="Freeform 1012"/>
            <p:cNvSpPr>
              <a:spLocks/>
            </p:cNvSpPr>
            <p:nvPr/>
          </p:nvSpPr>
          <p:spPr bwMode="auto">
            <a:xfrm>
              <a:off x="9041504" y="3490198"/>
              <a:ext cx="66389" cy="63928"/>
            </a:xfrm>
            <a:custGeom>
              <a:avLst/>
              <a:gdLst>
                <a:gd name="T0" fmla="*/ 47 w 47"/>
                <a:gd name="T1" fmla="*/ 47 h 47"/>
                <a:gd name="T2" fmla="*/ 22 w 47"/>
                <a:gd name="T3" fmla="*/ 0 h 47"/>
                <a:gd name="T4" fmla="*/ 0 w 47"/>
                <a:gd name="T5" fmla="*/ 47 h 47"/>
                <a:gd name="T6" fmla="*/ 47 w 47"/>
                <a:gd name="T7" fmla="*/ 47 h 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47"/>
                <a:gd name="T14" fmla="*/ 47 w 47"/>
                <a:gd name="T15" fmla="*/ 47 h 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47">
                  <a:moveTo>
                    <a:pt x="47" y="47"/>
                  </a:moveTo>
                  <a:lnTo>
                    <a:pt x="22" y="0"/>
                  </a:lnTo>
                  <a:lnTo>
                    <a:pt x="0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7" name="Freeform 1013"/>
            <p:cNvSpPr>
              <a:spLocks/>
            </p:cNvSpPr>
            <p:nvPr/>
          </p:nvSpPr>
          <p:spPr bwMode="auto">
            <a:xfrm>
              <a:off x="9041504" y="4500812"/>
              <a:ext cx="66389" cy="63928"/>
            </a:xfrm>
            <a:custGeom>
              <a:avLst/>
              <a:gdLst>
                <a:gd name="T0" fmla="*/ 47 w 47"/>
                <a:gd name="T1" fmla="*/ 0 h 47"/>
                <a:gd name="T2" fmla="*/ 22 w 47"/>
                <a:gd name="T3" fmla="*/ 47 h 47"/>
                <a:gd name="T4" fmla="*/ 0 w 47"/>
                <a:gd name="T5" fmla="*/ 0 h 47"/>
                <a:gd name="T6" fmla="*/ 47 w 47"/>
                <a:gd name="T7" fmla="*/ 0 h 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47"/>
                <a:gd name="T14" fmla="*/ 47 w 47"/>
                <a:gd name="T15" fmla="*/ 47 h 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47">
                  <a:moveTo>
                    <a:pt x="47" y="0"/>
                  </a:moveTo>
                  <a:lnTo>
                    <a:pt x="22" y="47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8" name="Freeform 1014"/>
            <p:cNvSpPr>
              <a:spLocks/>
            </p:cNvSpPr>
            <p:nvPr/>
          </p:nvSpPr>
          <p:spPr bwMode="auto">
            <a:xfrm>
              <a:off x="9041504" y="3490198"/>
              <a:ext cx="66389" cy="63928"/>
            </a:xfrm>
            <a:custGeom>
              <a:avLst/>
              <a:gdLst>
                <a:gd name="T0" fmla="*/ 47 w 47"/>
                <a:gd name="T1" fmla="*/ 47 h 47"/>
                <a:gd name="T2" fmla="*/ 22 w 47"/>
                <a:gd name="T3" fmla="*/ 0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47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47"/>
                <a:gd name="T17" fmla="*/ 47 w 47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47">
                  <a:moveTo>
                    <a:pt x="47" y="47"/>
                  </a:moveTo>
                  <a:lnTo>
                    <a:pt x="22" y="0"/>
                  </a:lnTo>
                  <a:lnTo>
                    <a:pt x="0" y="47"/>
                  </a:lnTo>
                  <a:lnTo>
                    <a:pt x="47" y="47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29" name="Freeform 1015"/>
            <p:cNvSpPr>
              <a:spLocks/>
            </p:cNvSpPr>
            <p:nvPr/>
          </p:nvSpPr>
          <p:spPr bwMode="auto">
            <a:xfrm>
              <a:off x="9041504" y="4500812"/>
              <a:ext cx="66389" cy="63928"/>
            </a:xfrm>
            <a:custGeom>
              <a:avLst/>
              <a:gdLst>
                <a:gd name="T0" fmla="*/ 47 w 47"/>
                <a:gd name="T1" fmla="*/ 0 h 47"/>
                <a:gd name="T2" fmla="*/ 22 w 47"/>
                <a:gd name="T3" fmla="*/ 47 h 47"/>
                <a:gd name="T4" fmla="*/ 0 w 47"/>
                <a:gd name="T5" fmla="*/ 0 h 47"/>
                <a:gd name="T6" fmla="*/ 47 w 47"/>
                <a:gd name="T7" fmla="*/ 0 h 47"/>
                <a:gd name="T8" fmla="*/ 47 w 47"/>
                <a:gd name="T9" fmla="*/ 0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47"/>
                <a:gd name="T17" fmla="*/ 47 w 47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47">
                  <a:moveTo>
                    <a:pt x="47" y="0"/>
                  </a:moveTo>
                  <a:lnTo>
                    <a:pt x="22" y="47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30" name="Line 1016"/>
            <p:cNvSpPr>
              <a:spLocks noChangeShapeType="1"/>
            </p:cNvSpPr>
            <p:nvPr/>
          </p:nvSpPr>
          <p:spPr bwMode="auto">
            <a:xfrm>
              <a:off x="9072580" y="4564741"/>
              <a:ext cx="1413" cy="79434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31" name="Freeform 1017"/>
            <p:cNvSpPr>
              <a:spLocks/>
            </p:cNvSpPr>
            <p:nvPr/>
          </p:nvSpPr>
          <p:spPr bwMode="auto">
            <a:xfrm>
              <a:off x="9041504" y="4564741"/>
              <a:ext cx="66389" cy="63928"/>
            </a:xfrm>
            <a:custGeom>
              <a:avLst/>
              <a:gdLst>
                <a:gd name="T0" fmla="*/ 47 w 47"/>
                <a:gd name="T1" fmla="*/ 47 h 47"/>
                <a:gd name="T2" fmla="*/ 22 w 47"/>
                <a:gd name="T3" fmla="*/ 0 h 47"/>
                <a:gd name="T4" fmla="*/ 0 w 47"/>
                <a:gd name="T5" fmla="*/ 47 h 47"/>
                <a:gd name="T6" fmla="*/ 47 w 47"/>
                <a:gd name="T7" fmla="*/ 47 h 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47"/>
                <a:gd name="T14" fmla="*/ 47 w 47"/>
                <a:gd name="T15" fmla="*/ 47 h 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47">
                  <a:moveTo>
                    <a:pt x="47" y="47"/>
                  </a:moveTo>
                  <a:lnTo>
                    <a:pt x="22" y="0"/>
                  </a:lnTo>
                  <a:lnTo>
                    <a:pt x="0" y="47"/>
                  </a:lnTo>
                  <a:lnTo>
                    <a:pt x="47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32" name="Freeform 1018"/>
            <p:cNvSpPr>
              <a:spLocks/>
            </p:cNvSpPr>
            <p:nvPr/>
          </p:nvSpPr>
          <p:spPr bwMode="auto">
            <a:xfrm>
              <a:off x="9041504" y="5295158"/>
              <a:ext cx="66389" cy="63928"/>
            </a:xfrm>
            <a:custGeom>
              <a:avLst/>
              <a:gdLst>
                <a:gd name="T0" fmla="*/ 47 w 47"/>
                <a:gd name="T1" fmla="*/ 0 h 47"/>
                <a:gd name="T2" fmla="*/ 22 w 47"/>
                <a:gd name="T3" fmla="*/ 47 h 47"/>
                <a:gd name="T4" fmla="*/ 0 w 47"/>
                <a:gd name="T5" fmla="*/ 0 h 47"/>
                <a:gd name="T6" fmla="*/ 47 w 47"/>
                <a:gd name="T7" fmla="*/ 0 h 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47"/>
                <a:gd name="T14" fmla="*/ 47 w 47"/>
                <a:gd name="T15" fmla="*/ 47 h 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47">
                  <a:moveTo>
                    <a:pt x="47" y="0"/>
                  </a:moveTo>
                  <a:lnTo>
                    <a:pt x="22" y="47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33" name="Freeform 1019"/>
            <p:cNvSpPr>
              <a:spLocks/>
            </p:cNvSpPr>
            <p:nvPr/>
          </p:nvSpPr>
          <p:spPr bwMode="auto">
            <a:xfrm>
              <a:off x="9041504" y="4564741"/>
              <a:ext cx="66389" cy="63928"/>
            </a:xfrm>
            <a:custGeom>
              <a:avLst/>
              <a:gdLst>
                <a:gd name="T0" fmla="*/ 47 w 47"/>
                <a:gd name="T1" fmla="*/ 47 h 47"/>
                <a:gd name="T2" fmla="*/ 22 w 47"/>
                <a:gd name="T3" fmla="*/ 0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47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47"/>
                <a:gd name="T17" fmla="*/ 47 w 47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47">
                  <a:moveTo>
                    <a:pt x="47" y="47"/>
                  </a:moveTo>
                  <a:lnTo>
                    <a:pt x="22" y="0"/>
                  </a:lnTo>
                  <a:lnTo>
                    <a:pt x="0" y="47"/>
                  </a:lnTo>
                  <a:lnTo>
                    <a:pt x="47" y="47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34" name="Freeform 1020"/>
            <p:cNvSpPr>
              <a:spLocks/>
            </p:cNvSpPr>
            <p:nvPr/>
          </p:nvSpPr>
          <p:spPr bwMode="auto">
            <a:xfrm>
              <a:off x="9041504" y="5295158"/>
              <a:ext cx="66389" cy="63928"/>
            </a:xfrm>
            <a:custGeom>
              <a:avLst/>
              <a:gdLst>
                <a:gd name="T0" fmla="*/ 47 w 47"/>
                <a:gd name="T1" fmla="*/ 0 h 47"/>
                <a:gd name="T2" fmla="*/ 22 w 47"/>
                <a:gd name="T3" fmla="*/ 47 h 47"/>
                <a:gd name="T4" fmla="*/ 0 w 47"/>
                <a:gd name="T5" fmla="*/ 0 h 47"/>
                <a:gd name="T6" fmla="*/ 47 w 47"/>
                <a:gd name="T7" fmla="*/ 0 h 47"/>
                <a:gd name="T8" fmla="*/ 47 w 47"/>
                <a:gd name="T9" fmla="*/ 0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47"/>
                <a:gd name="T17" fmla="*/ 47 w 47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47">
                  <a:moveTo>
                    <a:pt x="47" y="0"/>
                  </a:moveTo>
                  <a:lnTo>
                    <a:pt x="22" y="47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35" name="Rectangle 1021"/>
            <p:cNvSpPr>
              <a:spLocks noChangeArrowheads="1"/>
            </p:cNvSpPr>
            <p:nvPr/>
          </p:nvSpPr>
          <p:spPr bwMode="auto">
            <a:xfrm>
              <a:off x="8657294" y="3224963"/>
              <a:ext cx="313400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000">
                  <a:solidFill>
                    <a:schemeClr val="accent1"/>
                  </a:solidFill>
                </a:rPr>
                <a:t>Shaft</a:t>
              </a:r>
              <a:endParaRPr lang="fr-FR" sz="1000">
                <a:solidFill>
                  <a:schemeClr val="accent1"/>
                </a:solidFill>
              </a:endParaRPr>
            </a:p>
          </p:txBody>
        </p:sp>
        <p:sp>
          <p:nvSpPr>
            <p:cNvPr id="237" name="Rectangle 1023"/>
            <p:cNvSpPr>
              <a:spLocks noChangeArrowheads="1"/>
            </p:cNvSpPr>
            <p:nvPr/>
          </p:nvSpPr>
          <p:spPr bwMode="auto">
            <a:xfrm rot="16200000">
              <a:off x="8758772" y="2426443"/>
              <a:ext cx="480713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000">
                  <a:solidFill>
                    <a:schemeClr val="accent1"/>
                  </a:solidFill>
                </a:rPr>
                <a:t>Surface</a:t>
              </a:r>
              <a:endParaRPr lang="fr-FR" sz="1000">
                <a:solidFill>
                  <a:schemeClr val="accent1"/>
                </a:solidFill>
              </a:endParaRPr>
            </a:p>
          </p:txBody>
        </p:sp>
        <p:sp>
          <p:nvSpPr>
            <p:cNvPr id="239" name="Rectangle 1"/>
            <p:cNvSpPr>
              <a:spLocks noChangeArrowheads="1"/>
            </p:cNvSpPr>
            <p:nvPr/>
          </p:nvSpPr>
          <p:spPr bwMode="auto">
            <a:xfrm rot="16200000">
              <a:off x="8765549" y="3937604"/>
              <a:ext cx="465747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000">
                  <a:solidFill>
                    <a:schemeClr val="accent1"/>
                  </a:solidFill>
                </a:rPr>
                <a:t>Cavern</a:t>
              </a:r>
              <a:endParaRPr lang="fr-FR" sz="1000">
                <a:solidFill>
                  <a:schemeClr val="accent1"/>
                </a:solidFill>
              </a:endParaRPr>
            </a:p>
          </p:txBody>
        </p:sp>
        <p:sp>
          <p:nvSpPr>
            <p:cNvPr id="241" name="Rectangle 3"/>
            <p:cNvSpPr>
              <a:spLocks noChangeArrowheads="1"/>
            </p:cNvSpPr>
            <p:nvPr/>
          </p:nvSpPr>
          <p:spPr bwMode="auto">
            <a:xfrm rot="16200000">
              <a:off x="8803073" y="4892451"/>
              <a:ext cx="392110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000" dirty="0">
                  <a:solidFill>
                    <a:schemeClr val="accent1"/>
                  </a:solidFill>
                </a:rPr>
                <a:t>Tunnel</a:t>
              </a:r>
              <a:endParaRPr lang="fr-FR" sz="1000" dirty="0">
                <a:solidFill>
                  <a:schemeClr val="accent1"/>
                </a:solidFill>
              </a:endParaRPr>
            </a:p>
          </p:txBody>
        </p:sp>
        <p:sp>
          <p:nvSpPr>
            <p:cNvPr id="242" name="Line 4"/>
            <p:cNvSpPr>
              <a:spLocks noChangeShapeType="1"/>
            </p:cNvSpPr>
            <p:nvPr/>
          </p:nvSpPr>
          <p:spPr bwMode="auto">
            <a:xfrm flipV="1">
              <a:off x="8828211" y="5676008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43" name="Line 5"/>
            <p:cNvSpPr>
              <a:spLocks noChangeShapeType="1"/>
            </p:cNvSpPr>
            <p:nvPr/>
          </p:nvSpPr>
          <p:spPr bwMode="auto">
            <a:xfrm flipV="1">
              <a:off x="8828211" y="5659686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44" name="Line 6"/>
            <p:cNvSpPr>
              <a:spLocks noChangeShapeType="1"/>
            </p:cNvSpPr>
            <p:nvPr/>
          </p:nvSpPr>
          <p:spPr bwMode="auto">
            <a:xfrm flipV="1">
              <a:off x="8828211" y="5642004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45" name="Line 7"/>
            <p:cNvSpPr>
              <a:spLocks noChangeShapeType="1"/>
            </p:cNvSpPr>
            <p:nvPr/>
          </p:nvSpPr>
          <p:spPr bwMode="auto">
            <a:xfrm flipV="1">
              <a:off x="8828211" y="5625682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46" name="Line 8"/>
            <p:cNvSpPr>
              <a:spLocks noChangeShapeType="1"/>
            </p:cNvSpPr>
            <p:nvPr/>
          </p:nvSpPr>
          <p:spPr bwMode="auto">
            <a:xfrm flipV="1">
              <a:off x="8828211" y="5609360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47" name="Line 9"/>
            <p:cNvSpPr>
              <a:spLocks noChangeShapeType="1"/>
            </p:cNvSpPr>
            <p:nvPr/>
          </p:nvSpPr>
          <p:spPr bwMode="auto">
            <a:xfrm flipV="1">
              <a:off x="8828211" y="5591677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48" name="Line 10"/>
            <p:cNvSpPr>
              <a:spLocks noChangeShapeType="1"/>
            </p:cNvSpPr>
            <p:nvPr/>
          </p:nvSpPr>
          <p:spPr bwMode="auto">
            <a:xfrm flipV="1">
              <a:off x="8828211" y="5575355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49" name="Line 11"/>
            <p:cNvSpPr>
              <a:spLocks noChangeShapeType="1"/>
            </p:cNvSpPr>
            <p:nvPr/>
          </p:nvSpPr>
          <p:spPr bwMode="auto">
            <a:xfrm flipV="1">
              <a:off x="8828211" y="5557673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50" name="Line 12"/>
            <p:cNvSpPr>
              <a:spLocks noChangeShapeType="1"/>
            </p:cNvSpPr>
            <p:nvPr/>
          </p:nvSpPr>
          <p:spPr bwMode="auto">
            <a:xfrm flipV="1">
              <a:off x="8828211" y="5541351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51" name="Line 13"/>
            <p:cNvSpPr>
              <a:spLocks noChangeShapeType="1"/>
            </p:cNvSpPr>
            <p:nvPr/>
          </p:nvSpPr>
          <p:spPr bwMode="auto">
            <a:xfrm flipV="1">
              <a:off x="8828211" y="5525028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52" name="Line 14"/>
            <p:cNvSpPr>
              <a:spLocks noChangeShapeType="1"/>
            </p:cNvSpPr>
            <p:nvPr/>
          </p:nvSpPr>
          <p:spPr bwMode="auto">
            <a:xfrm flipV="1">
              <a:off x="8828211" y="5507346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53" name="Line 15"/>
            <p:cNvSpPr>
              <a:spLocks noChangeShapeType="1"/>
            </p:cNvSpPr>
            <p:nvPr/>
          </p:nvSpPr>
          <p:spPr bwMode="auto">
            <a:xfrm flipV="1">
              <a:off x="8828211" y="5491024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54" name="Line 16"/>
            <p:cNvSpPr>
              <a:spLocks noChangeShapeType="1"/>
            </p:cNvSpPr>
            <p:nvPr/>
          </p:nvSpPr>
          <p:spPr bwMode="auto">
            <a:xfrm flipV="1">
              <a:off x="8828211" y="5473342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55" name="Line 17"/>
            <p:cNvSpPr>
              <a:spLocks noChangeShapeType="1"/>
            </p:cNvSpPr>
            <p:nvPr/>
          </p:nvSpPr>
          <p:spPr bwMode="auto">
            <a:xfrm flipV="1">
              <a:off x="8828211" y="5457019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56" name="Line 18"/>
            <p:cNvSpPr>
              <a:spLocks noChangeShapeType="1"/>
            </p:cNvSpPr>
            <p:nvPr/>
          </p:nvSpPr>
          <p:spPr bwMode="auto">
            <a:xfrm flipV="1">
              <a:off x="8828211" y="5440697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57" name="Line 19"/>
            <p:cNvSpPr>
              <a:spLocks noChangeShapeType="1"/>
            </p:cNvSpPr>
            <p:nvPr/>
          </p:nvSpPr>
          <p:spPr bwMode="auto">
            <a:xfrm flipV="1">
              <a:off x="8828211" y="5423015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58" name="Line 20"/>
            <p:cNvSpPr>
              <a:spLocks noChangeShapeType="1"/>
            </p:cNvSpPr>
            <p:nvPr/>
          </p:nvSpPr>
          <p:spPr bwMode="auto">
            <a:xfrm flipV="1">
              <a:off x="8828211" y="5406693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59" name="Line 21"/>
            <p:cNvSpPr>
              <a:spLocks noChangeShapeType="1"/>
            </p:cNvSpPr>
            <p:nvPr/>
          </p:nvSpPr>
          <p:spPr bwMode="auto">
            <a:xfrm flipV="1">
              <a:off x="8828211" y="5390370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60" name="Line 22"/>
            <p:cNvSpPr>
              <a:spLocks noChangeShapeType="1"/>
            </p:cNvSpPr>
            <p:nvPr/>
          </p:nvSpPr>
          <p:spPr bwMode="auto">
            <a:xfrm flipV="1">
              <a:off x="8828211" y="5372688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61" name="Line 23"/>
            <p:cNvSpPr>
              <a:spLocks noChangeShapeType="1"/>
            </p:cNvSpPr>
            <p:nvPr/>
          </p:nvSpPr>
          <p:spPr bwMode="auto">
            <a:xfrm flipV="1">
              <a:off x="8828211" y="5356366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62" name="Line 24"/>
            <p:cNvSpPr>
              <a:spLocks noChangeShapeType="1"/>
            </p:cNvSpPr>
            <p:nvPr/>
          </p:nvSpPr>
          <p:spPr bwMode="auto">
            <a:xfrm flipV="1">
              <a:off x="8828211" y="5338684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63" name="Line 25"/>
            <p:cNvSpPr>
              <a:spLocks noChangeShapeType="1"/>
            </p:cNvSpPr>
            <p:nvPr/>
          </p:nvSpPr>
          <p:spPr bwMode="auto">
            <a:xfrm flipV="1">
              <a:off x="8828211" y="5322361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64" name="Line 26"/>
            <p:cNvSpPr>
              <a:spLocks noChangeShapeType="1"/>
            </p:cNvSpPr>
            <p:nvPr/>
          </p:nvSpPr>
          <p:spPr bwMode="auto">
            <a:xfrm>
              <a:off x="8828211" y="5319641"/>
              <a:ext cx="1413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65" name="Line 27"/>
            <p:cNvSpPr>
              <a:spLocks noChangeShapeType="1"/>
            </p:cNvSpPr>
            <p:nvPr/>
          </p:nvSpPr>
          <p:spPr bwMode="auto">
            <a:xfrm flipH="1">
              <a:off x="5065209" y="5598478"/>
              <a:ext cx="3763002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66" name="Freeform 28"/>
            <p:cNvSpPr>
              <a:spLocks/>
            </p:cNvSpPr>
            <p:nvPr/>
          </p:nvSpPr>
          <p:spPr bwMode="auto">
            <a:xfrm>
              <a:off x="8761822" y="5568554"/>
              <a:ext cx="66389" cy="59848"/>
            </a:xfrm>
            <a:custGeom>
              <a:avLst/>
              <a:gdLst>
                <a:gd name="T0" fmla="*/ 0 w 47"/>
                <a:gd name="T1" fmla="*/ 44 h 44"/>
                <a:gd name="T2" fmla="*/ 47 w 47"/>
                <a:gd name="T3" fmla="*/ 22 h 44"/>
                <a:gd name="T4" fmla="*/ 0 w 47"/>
                <a:gd name="T5" fmla="*/ 0 h 44"/>
                <a:gd name="T6" fmla="*/ 0 w 47"/>
                <a:gd name="T7" fmla="*/ 44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44"/>
                <a:gd name="T14" fmla="*/ 47 w 47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44">
                  <a:moveTo>
                    <a:pt x="0" y="44"/>
                  </a:moveTo>
                  <a:lnTo>
                    <a:pt x="47" y="22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67" name="Freeform 29"/>
            <p:cNvSpPr>
              <a:spLocks/>
            </p:cNvSpPr>
            <p:nvPr/>
          </p:nvSpPr>
          <p:spPr bwMode="auto">
            <a:xfrm>
              <a:off x="5065209" y="5568554"/>
              <a:ext cx="66389" cy="59848"/>
            </a:xfrm>
            <a:custGeom>
              <a:avLst/>
              <a:gdLst>
                <a:gd name="T0" fmla="*/ 47 w 47"/>
                <a:gd name="T1" fmla="*/ 44 h 44"/>
                <a:gd name="T2" fmla="*/ 0 w 47"/>
                <a:gd name="T3" fmla="*/ 22 h 44"/>
                <a:gd name="T4" fmla="*/ 47 w 47"/>
                <a:gd name="T5" fmla="*/ 0 h 44"/>
                <a:gd name="T6" fmla="*/ 47 w 47"/>
                <a:gd name="T7" fmla="*/ 44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44"/>
                <a:gd name="T14" fmla="*/ 47 w 47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44">
                  <a:moveTo>
                    <a:pt x="47" y="44"/>
                  </a:moveTo>
                  <a:lnTo>
                    <a:pt x="0" y="22"/>
                  </a:lnTo>
                  <a:lnTo>
                    <a:pt x="47" y="0"/>
                  </a:lnTo>
                  <a:lnTo>
                    <a:pt x="47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68" name="Freeform 30"/>
            <p:cNvSpPr>
              <a:spLocks/>
            </p:cNvSpPr>
            <p:nvPr/>
          </p:nvSpPr>
          <p:spPr bwMode="auto">
            <a:xfrm>
              <a:off x="8761822" y="5568554"/>
              <a:ext cx="66389" cy="59848"/>
            </a:xfrm>
            <a:custGeom>
              <a:avLst/>
              <a:gdLst>
                <a:gd name="T0" fmla="*/ 0 w 47"/>
                <a:gd name="T1" fmla="*/ 44 h 44"/>
                <a:gd name="T2" fmla="*/ 47 w 47"/>
                <a:gd name="T3" fmla="*/ 22 h 44"/>
                <a:gd name="T4" fmla="*/ 0 w 47"/>
                <a:gd name="T5" fmla="*/ 0 h 44"/>
                <a:gd name="T6" fmla="*/ 0 w 47"/>
                <a:gd name="T7" fmla="*/ 44 h 44"/>
                <a:gd name="T8" fmla="*/ 0 w 47"/>
                <a:gd name="T9" fmla="*/ 44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44"/>
                <a:gd name="T17" fmla="*/ 47 w 47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44">
                  <a:moveTo>
                    <a:pt x="0" y="44"/>
                  </a:moveTo>
                  <a:lnTo>
                    <a:pt x="47" y="22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69" name="Freeform 31"/>
            <p:cNvSpPr>
              <a:spLocks/>
            </p:cNvSpPr>
            <p:nvPr/>
          </p:nvSpPr>
          <p:spPr bwMode="auto">
            <a:xfrm>
              <a:off x="5065209" y="5568554"/>
              <a:ext cx="66389" cy="59848"/>
            </a:xfrm>
            <a:custGeom>
              <a:avLst/>
              <a:gdLst>
                <a:gd name="T0" fmla="*/ 47 w 47"/>
                <a:gd name="T1" fmla="*/ 44 h 44"/>
                <a:gd name="T2" fmla="*/ 0 w 47"/>
                <a:gd name="T3" fmla="*/ 22 h 44"/>
                <a:gd name="T4" fmla="*/ 47 w 47"/>
                <a:gd name="T5" fmla="*/ 0 h 44"/>
                <a:gd name="T6" fmla="*/ 47 w 47"/>
                <a:gd name="T7" fmla="*/ 44 h 44"/>
                <a:gd name="T8" fmla="*/ 47 w 47"/>
                <a:gd name="T9" fmla="*/ 44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44"/>
                <a:gd name="T17" fmla="*/ 47 w 47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44">
                  <a:moveTo>
                    <a:pt x="47" y="44"/>
                  </a:moveTo>
                  <a:lnTo>
                    <a:pt x="0" y="22"/>
                  </a:lnTo>
                  <a:lnTo>
                    <a:pt x="47" y="0"/>
                  </a:lnTo>
                  <a:lnTo>
                    <a:pt x="47" y="44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0" name="Line 32"/>
            <p:cNvSpPr>
              <a:spLocks noChangeShapeType="1"/>
            </p:cNvSpPr>
            <p:nvPr/>
          </p:nvSpPr>
          <p:spPr bwMode="auto">
            <a:xfrm flipV="1">
              <a:off x="5065209" y="5676008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1" name="Line 33"/>
            <p:cNvSpPr>
              <a:spLocks noChangeShapeType="1"/>
            </p:cNvSpPr>
            <p:nvPr/>
          </p:nvSpPr>
          <p:spPr bwMode="auto">
            <a:xfrm flipV="1">
              <a:off x="5065209" y="5659686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2" name="Line 34"/>
            <p:cNvSpPr>
              <a:spLocks noChangeShapeType="1"/>
            </p:cNvSpPr>
            <p:nvPr/>
          </p:nvSpPr>
          <p:spPr bwMode="auto">
            <a:xfrm flipV="1">
              <a:off x="5065209" y="5642004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3" name="Line 35"/>
            <p:cNvSpPr>
              <a:spLocks noChangeShapeType="1"/>
            </p:cNvSpPr>
            <p:nvPr/>
          </p:nvSpPr>
          <p:spPr bwMode="auto">
            <a:xfrm flipV="1">
              <a:off x="5065209" y="5625682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4" name="Line 36"/>
            <p:cNvSpPr>
              <a:spLocks noChangeShapeType="1"/>
            </p:cNvSpPr>
            <p:nvPr/>
          </p:nvSpPr>
          <p:spPr bwMode="auto">
            <a:xfrm flipV="1">
              <a:off x="5065209" y="5609360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5" name="Line 37"/>
            <p:cNvSpPr>
              <a:spLocks noChangeShapeType="1"/>
            </p:cNvSpPr>
            <p:nvPr/>
          </p:nvSpPr>
          <p:spPr bwMode="auto">
            <a:xfrm flipV="1">
              <a:off x="5065209" y="5591677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6" name="Line 38"/>
            <p:cNvSpPr>
              <a:spLocks noChangeShapeType="1"/>
            </p:cNvSpPr>
            <p:nvPr/>
          </p:nvSpPr>
          <p:spPr bwMode="auto">
            <a:xfrm flipV="1">
              <a:off x="5065209" y="5575355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7" name="Line 39"/>
            <p:cNvSpPr>
              <a:spLocks noChangeShapeType="1"/>
            </p:cNvSpPr>
            <p:nvPr/>
          </p:nvSpPr>
          <p:spPr bwMode="auto">
            <a:xfrm flipV="1">
              <a:off x="5065209" y="5557673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8" name="Line 40"/>
            <p:cNvSpPr>
              <a:spLocks noChangeShapeType="1"/>
            </p:cNvSpPr>
            <p:nvPr/>
          </p:nvSpPr>
          <p:spPr bwMode="auto">
            <a:xfrm flipV="1">
              <a:off x="5065209" y="5541351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9" name="Line 41"/>
            <p:cNvSpPr>
              <a:spLocks noChangeShapeType="1"/>
            </p:cNvSpPr>
            <p:nvPr/>
          </p:nvSpPr>
          <p:spPr bwMode="auto">
            <a:xfrm flipV="1">
              <a:off x="5065209" y="5525028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0" name="Line 42"/>
            <p:cNvSpPr>
              <a:spLocks noChangeShapeType="1"/>
            </p:cNvSpPr>
            <p:nvPr/>
          </p:nvSpPr>
          <p:spPr bwMode="auto">
            <a:xfrm flipV="1">
              <a:off x="5065209" y="5507346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1" name="Line 43"/>
            <p:cNvSpPr>
              <a:spLocks noChangeShapeType="1"/>
            </p:cNvSpPr>
            <p:nvPr/>
          </p:nvSpPr>
          <p:spPr bwMode="auto">
            <a:xfrm flipV="1">
              <a:off x="5065209" y="5491024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2" name="Line 44"/>
            <p:cNvSpPr>
              <a:spLocks noChangeShapeType="1"/>
            </p:cNvSpPr>
            <p:nvPr/>
          </p:nvSpPr>
          <p:spPr bwMode="auto">
            <a:xfrm flipV="1">
              <a:off x="5065209" y="5473342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3" name="Line 45"/>
            <p:cNvSpPr>
              <a:spLocks noChangeShapeType="1"/>
            </p:cNvSpPr>
            <p:nvPr/>
          </p:nvSpPr>
          <p:spPr bwMode="auto">
            <a:xfrm flipV="1">
              <a:off x="5065209" y="5457019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4" name="Line 46"/>
            <p:cNvSpPr>
              <a:spLocks noChangeShapeType="1"/>
            </p:cNvSpPr>
            <p:nvPr/>
          </p:nvSpPr>
          <p:spPr bwMode="auto">
            <a:xfrm flipV="1">
              <a:off x="5065209" y="5440697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5" name="Line 47"/>
            <p:cNvSpPr>
              <a:spLocks noChangeShapeType="1"/>
            </p:cNvSpPr>
            <p:nvPr/>
          </p:nvSpPr>
          <p:spPr bwMode="auto">
            <a:xfrm flipV="1">
              <a:off x="5065209" y="5423015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6" name="Line 48"/>
            <p:cNvSpPr>
              <a:spLocks noChangeShapeType="1"/>
            </p:cNvSpPr>
            <p:nvPr/>
          </p:nvSpPr>
          <p:spPr bwMode="auto">
            <a:xfrm flipV="1">
              <a:off x="5065209" y="5406693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7" name="Line 49"/>
            <p:cNvSpPr>
              <a:spLocks noChangeShapeType="1"/>
            </p:cNvSpPr>
            <p:nvPr/>
          </p:nvSpPr>
          <p:spPr bwMode="auto">
            <a:xfrm flipV="1">
              <a:off x="5065209" y="5390370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8" name="Line 50"/>
            <p:cNvSpPr>
              <a:spLocks noChangeShapeType="1"/>
            </p:cNvSpPr>
            <p:nvPr/>
          </p:nvSpPr>
          <p:spPr bwMode="auto">
            <a:xfrm flipV="1">
              <a:off x="5065209" y="5372688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9" name="Line 51"/>
            <p:cNvSpPr>
              <a:spLocks noChangeShapeType="1"/>
            </p:cNvSpPr>
            <p:nvPr/>
          </p:nvSpPr>
          <p:spPr bwMode="auto">
            <a:xfrm flipV="1">
              <a:off x="5065209" y="5356366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0" name="Line 52"/>
            <p:cNvSpPr>
              <a:spLocks noChangeShapeType="1"/>
            </p:cNvSpPr>
            <p:nvPr/>
          </p:nvSpPr>
          <p:spPr bwMode="auto">
            <a:xfrm flipV="1">
              <a:off x="5065209" y="5338684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1" name="Line 53"/>
            <p:cNvSpPr>
              <a:spLocks noChangeShapeType="1"/>
            </p:cNvSpPr>
            <p:nvPr/>
          </p:nvSpPr>
          <p:spPr bwMode="auto">
            <a:xfrm flipV="1">
              <a:off x="5065209" y="5322361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2" name="Line 54"/>
            <p:cNvSpPr>
              <a:spLocks noChangeShapeType="1"/>
            </p:cNvSpPr>
            <p:nvPr/>
          </p:nvSpPr>
          <p:spPr bwMode="auto">
            <a:xfrm>
              <a:off x="5065209" y="5319641"/>
              <a:ext cx="1413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3" name="Line 55"/>
            <p:cNvSpPr>
              <a:spLocks noChangeShapeType="1"/>
            </p:cNvSpPr>
            <p:nvPr/>
          </p:nvSpPr>
          <p:spPr bwMode="auto">
            <a:xfrm flipH="1">
              <a:off x="1302207" y="5598478"/>
              <a:ext cx="3763002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4" name="Freeform 56"/>
            <p:cNvSpPr>
              <a:spLocks/>
            </p:cNvSpPr>
            <p:nvPr/>
          </p:nvSpPr>
          <p:spPr bwMode="auto">
            <a:xfrm>
              <a:off x="4998820" y="5568554"/>
              <a:ext cx="66389" cy="59848"/>
            </a:xfrm>
            <a:custGeom>
              <a:avLst/>
              <a:gdLst>
                <a:gd name="T0" fmla="*/ 0 w 47"/>
                <a:gd name="T1" fmla="*/ 44 h 44"/>
                <a:gd name="T2" fmla="*/ 47 w 47"/>
                <a:gd name="T3" fmla="*/ 22 h 44"/>
                <a:gd name="T4" fmla="*/ 0 w 47"/>
                <a:gd name="T5" fmla="*/ 0 h 44"/>
                <a:gd name="T6" fmla="*/ 0 w 47"/>
                <a:gd name="T7" fmla="*/ 44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44"/>
                <a:gd name="T14" fmla="*/ 47 w 47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44">
                  <a:moveTo>
                    <a:pt x="0" y="44"/>
                  </a:moveTo>
                  <a:lnTo>
                    <a:pt x="47" y="22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5" name="Freeform 57"/>
            <p:cNvSpPr>
              <a:spLocks/>
            </p:cNvSpPr>
            <p:nvPr/>
          </p:nvSpPr>
          <p:spPr bwMode="auto">
            <a:xfrm>
              <a:off x="1302207" y="5568554"/>
              <a:ext cx="66389" cy="59848"/>
            </a:xfrm>
            <a:custGeom>
              <a:avLst/>
              <a:gdLst>
                <a:gd name="T0" fmla="*/ 47 w 47"/>
                <a:gd name="T1" fmla="*/ 44 h 44"/>
                <a:gd name="T2" fmla="*/ 0 w 47"/>
                <a:gd name="T3" fmla="*/ 22 h 44"/>
                <a:gd name="T4" fmla="*/ 47 w 47"/>
                <a:gd name="T5" fmla="*/ 0 h 44"/>
                <a:gd name="T6" fmla="*/ 47 w 47"/>
                <a:gd name="T7" fmla="*/ 44 h 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7"/>
                <a:gd name="T13" fmla="*/ 0 h 44"/>
                <a:gd name="T14" fmla="*/ 47 w 47"/>
                <a:gd name="T15" fmla="*/ 44 h 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7" h="44">
                  <a:moveTo>
                    <a:pt x="47" y="44"/>
                  </a:moveTo>
                  <a:lnTo>
                    <a:pt x="0" y="22"/>
                  </a:lnTo>
                  <a:lnTo>
                    <a:pt x="47" y="0"/>
                  </a:lnTo>
                  <a:lnTo>
                    <a:pt x="47" y="4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6" name="Freeform 58"/>
            <p:cNvSpPr>
              <a:spLocks/>
            </p:cNvSpPr>
            <p:nvPr/>
          </p:nvSpPr>
          <p:spPr bwMode="auto">
            <a:xfrm>
              <a:off x="4998820" y="5568554"/>
              <a:ext cx="66389" cy="59848"/>
            </a:xfrm>
            <a:custGeom>
              <a:avLst/>
              <a:gdLst>
                <a:gd name="T0" fmla="*/ 0 w 47"/>
                <a:gd name="T1" fmla="*/ 44 h 44"/>
                <a:gd name="T2" fmla="*/ 47 w 47"/>
                <a:gd name="T3" fmla="*/ 22 h 44"/>
                <a:gd name="T4" fmla="*/ 0 w 47"/>
                <a:gd name="T5" fmla="*/ 0 h 44"/>
                <a:gd name="T6" fmla="*/ 0 w 47"/>
                <a:gd name="T7" fmla="*/ 44 h 44"/>
                <a:gd name="T8" fmla="*/ 0 w 47"/>
                <a:gd name="T9" fmla="*/ 44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44"/>
                <a:gd name="T17" fmla="*/ 47 w 47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44">
                  <a:moveTo>
                    <a:pt x="0" y="44"/>
                  </a:moveTo>
                  <a:lnTo>
                    <a:pt x="47" y="22"/>
                  </a:lnTo>
                  <a:lnTo>
                    <a:pt x="0" y="0"/>
                  </a:lnTo>
                  <a:lnTo>
                    <a:pt x="0" y="44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7" name="Freeform 59"/>
            <p:cNvSpPr>
              <a:spLocks/>
            </p:cNvSpPr>
            <p:nvPr/>
          </p:nvSpPr>
          <p:spPr bwMode="auto">
            <a:xfrm>
              <a:off x="1302207" y="5568554"/>
              <a:ext cx="66389" cy="59848"/>
            </a:xfrm>
            <a:custGeom>
              <a:avLst/>
              <a:gdLst>
                <a:gd name="T0" fmla="*/ 47 w 47"/>
                <a:gd name="T1" fmla="*/ 44 h 44"/>
                <a:gd name="T2" fmla="*/ 0 w 47"/>
                <a:gd name="T3" fmla="*/ 22 h 44"/>
                <a:gd name="T4" fmla="*/ 47 w 47"/>
                <a:gd name="T5" fmla="*/ 0 h 44"/>
                <a:gd name="T6" fmla="*/ 47 w 47"/>
                <a:gd name="T7" fmla="*/ 44 h 44"/>
                <a:gd name="T8" fmla="*/ 47 w 47"/>
                <a:gd name="T9" fmla="*/ 44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"/>
                <a:gd name="T16" fmla="*/ 0 h 44"/>
                <a:gd name="T17" fmla="*/ 47 w 47"/>
                <a:gd name="T18" fmla="*/ 44 h 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" h="44">
                  <a:moveTo>
                    <a:pt x="47" y="44"/>
                  </a:moveTo>
                  <a:lnTo>
                    <a:pt x="0" y="22"/>
                  </a:lnTo>
                  <a:lnTo>
                    <a:pt x="47" y="0"/>
                  </a:lnTo>
                  <a:lnTo>
                    <a:pt x="47" y="44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8" name="Line 60"/>
            <p:cNvSpPr>
              <a:spLocks noChangeShapeType="1"/>
            </p:cNvSpPr>
            <p:nvPr/>
          </p:nvSpPr>
          <p:spPr bwMode="auto">
            <a:xfrm flipV="1">
              <a:off x="1302207" y="5676008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9" name="Line 61"/>
            <p:cNvSpPr>
              <a:spLocks noChangeShapeType="1"/>
            </p:cNvSpPr>
            <p:nvPr/>
          </p:nvSpPr>
          <p:spPr bwMode="auto">
            <a:xfrm flipV="1">
              <a:off x="1302207" y="5659686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00" name="Line 62"/>
            <p:cNvSpPr>
              <a:spLocks noChangeShapeType="1"/>
            </p:cNvSpPr>
            <p:nvPr/>
          </p:nvSpPr>
          <p:spPr bwMode="auto">
            <a:xfrm flipV="1">
              <a:off x="1302207" y="5642004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01" name="Line 63"/>
            <p:cNvSpPr>
              <a:spLocks noChangeShapeType="1"/>
            </p:cNvSpPr>
            <p:nvPr/>
          </p:nvSpPr>
          <p:spPr bwMode="auto">
            <a:xfrm flipV="1">
              <a:off x="1302207" y="5625682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02" name="Line 64"/>
            <p:cNvSpPr>
              <a:spLocks noChangeShapeType="1"/>
            </p:cNvSpPr>
            <p:nvPr/>
          </p:nvSpPr>
          <p:spPr bwMode="auto">
            <a:xfrm flipV="1">
              <a:off x="1302207" y="5609360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03" name="Line 65"/>
            <p:cNvSpPr>
              <a:spLocks noChangeShapeType="1"/>
            </p:cNvSpPr>
            <p:nvPr/>
          </p:nvSpPr>
          <p:spPr bwMode="auto">
            <a:xfrm flipV="1">
              <a:off x="1302207" y="5591677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04" name="Line 66"/>
            <p:cNvSpPr>
              <a:spLocks noChangeShapeType="1"/>
            </p:cNvSpPr>
            <p:nvPr/>
          </p:nvSpPr>
          <p:spPr bwMode="auto">
            <a:xfrm flipV="1">
              <a:off x="1302207" y="5575355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05" name="Line 67"/>
            <p:cNvSpPr>
              <a:spLocks noChangeShapeType="1"/>
            </p:cNvSpPr>
            <p:nvPr/>
          </p:nvSpPr>
          <p:spPr bwMode="auto">
            <a:xfrm flipV="1">
              <a:off x="1302207" y="5557673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06" name="Line 68"/>
            <p:cNvSpPr>
              <a:spLocks noChangeShapeType="1"/>
            </p:cNvSpPr>
            <p:nvPr/>
          </p:nvSpPr>
          <p:spPr bwMode="auto">
            <a:xfrm flipV="1">
              <a:off x="1302207" y="5541351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07" name="Line 69"/>
            <p:cNvSpPr>
              <a:spLocks noChangeShapeType="1"/>
            </p:cNvSpPr>
            <p:nvPr/>
          </p:nvSpPr>
          <p:spPr bwMode="auto">
            <a:xfrm flipV="1">
              <a:off x="1302207" y="5525028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08" name="Line 70"/>
            <p:cNvSpPr>
              <a:spLocks noChangeShapeType="1"/>
            </p:cNvSpPr>
            <p:nvPr/>
          </p:nvSpPr>
          <p:spPr bwMode="auto">
            <a:xfrm flipV="1">
              <a:off x="1302207" y="5507346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09" name="Line 71"/>
            <p:cNvSpPr>
              <a:spLocks noChangeShapeType="1"/>
            </p:cNvSpPr>
            <p:nvPr/>
          </p:nvSpPr>
          <p:spPr bwMode="auto">
            <a:xfrm flipV="1">
              <a:off x="1302207" y="5491024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10" name="Line 72"/>
            <p:cNvSpPr>
              <a:spLocks noChangeShapeType="1"/>
            </p:cNvSpPr>
            <p:nvPr/>
          </p:nvSpPr>
          <p:spPr bwMode="auto">
            <a:xfrm flipV="1">
              <a:off x="1302207" y="5473342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11" name="Line 73"/>
            <p:cNvSpPr>
              <a:spLocks noChangeShapeType="1"/>
            </p:cNvSpPr>
            <p:nvPr/>
          </p:nvSpPr>
          <p:spPr bwMode="auto">
            <a:xfrm flipV="1">
              <a:off x="1302207" y="5457019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12" name="Line 74"/>
            <p:cNvSpPr>
              <a:spLocks noChangeShapeType="1"/>
            </p:cNvSpPr>
            <p:nvPr/>
          </p:nvSpPr>
          <p:spPr bwMode="auto">
            <a:xfrm flipV="1">
              <a:off x="1302207" y="5440697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13" name="Line 75"/>
            <p:cNvSpPr>
              <a:spLocks noChangeShapeType="1"/>
            </p:cNvSpPr>
            <p:nvPr/>
          </p:nvSpPr>
          <p:spPr bwMode="auto">
            <a:xfrm flipV="1">
              <a:off x="1302207" y="5423015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14" name="Line 76"/>
            <p:cNvSpPr>
              <a:spLocks noChangeShapeType="1"/>
            </p:cNvSpPr>
            <p:nvPr/>
          </p:nvSpPr>
          <p:spPr bwMode="auto">
            <a:xfrm flipV="1">
              <a:off x="1302207" y="5406693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15" name="Line 77"/>
            <p:cNvSpPr>
              <a:spLocks noChangeShapeType="1"/>
            </p:cNvSpPr>
            <p:nvPr/>
          </p:nvSpPr>
          <p:spPr bwMode="auto">
            <a:xfrm flipV="1">
              <a:off x="1302207" y="5390370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16" name="Line 78"/>
            <p:cNvSpPr>
              <a:spLocks noChangeShapeType="1"/>
            </p:cNvSpPr>
            <p:nvPr/>
          </p:nvSpPr>
          <p:spPr bwMode="auto">
            <a:xfrm flipV="1">
              <a:off x="1302207" y="5372688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17" name="Line 79"/>
            <p:cNvSpPr>
              <a:spLocks noChangeShapeType="1"/>
            </p:cNvSpPr>
            <p:nvPr/>
          </p:nvSpPr>
          <p:spPr bwMode="auto">
            <a:xfrm flipV="1">
              <a:off x="1302207" y="5356366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18" name="Line 80"/>
            <p:cNvSpPr>
              <a:spLocks noChangeShapeType="1"/>
            </p:cNvSpPr>
            <p:nvPr/>
          </p:nvSpPr>
          <p:spPr bwMode="auto">
            <a:xfrm flipV="1">
              <a:off x="1302207" y="5338684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19" name="Line 81"/>
            <p:cNvSpPr>
              <a:spLocks noChangeShapeType="1"/>
            </p:cNvSpPr>
            <p:nvPr/>
          </p:nvSpPr>
          <p:spPr bwMode="auto">
            <a:xfrm flipV="1">
              <a:off x="1302207" y="5322361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20" name="Line 82"/>
            <p:cNvSpPr>
              <a:spLocks noChangeShapeType="1"/>
            </p:cNvSpPr>
            <p:nvPr/>
          </p:nvSpPr>
          <p:spPr bwMode="auto">
            <a:xfrm>
              <a:off x="1302207" y="5319641"/>
              <a:ext cx="1413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21" name="Rectangle 83"/>
            <p:cNvSpPr>
              <a:spLocks noChangeArrowheads="1"/>
            </p:cNvSpPr>
            <p:nvPr/>
          </p:nvSpPr>
          <p:spPr bwMode="auto">
            <a:xfrm>
              <a:off x="2500039" y="5414854"/>
              <a:ext cx="1210768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</a:rPr>
                <a:t>LHC Sector (3.3 km)</a:t>
              </a:r>
              <a:endParaRPr lang="fr-FR" sz="1000"/>
            </a:p>
          </p:txBody>
        </p:sp>
        <p:sp>
          <p:nvSpPr>
            <p:cNvPr id="322" name="Rectangle 84"/>
            <p:cNvSpPr>
              <a:spLocks noChangeArrowheads="1"/>
            </p:cNvSpPr>
            <p:nvPr/>
          </p:nvSpPr>
          <p:spPr bwMode="auto">
            <a:xfrm>
              <a:off x="6346381" y="5414854"/>
              <a:ext cx="1210768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</a:rPr>
                <a:t>LHC Sector (3.3 km)</a:t>
              </a:r>
              <a:endParaRPr lang="fr-FR" sz="1000"/>
            </a:p>
          </p:txBody>
        </p:sp>
        <p:sp>
          <p:nvSpPr>
            <p:cNvPr id="325" name="Rectangle 87"/>
            <p:cNvSpPr>
              <a:spLocks noChangeArrowheads="1"/>
            </p:cNvSpPr>
            <p:nvPr/>
          </p:nvSpPr>
          <p:spPr bwMode="auto">
            <a:xfrm>
              <a:off x="5234714" y="1634911"/>
              <a:ext cx="1333698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000" dirty="0">
                  <a:solidFill>
                    <a:srgbClr val="FFAF03"/>
                  </a:solidFill>
                </a:rPr>
                <a:t>New 4.5 K refrigerator</a:t>
              </a:r>
              <a:endParaRPr lang="fr-FR" sz="1000" dirty="0">
                <a:solidFill>
                  <a:srgbClr val="FFAF03"/>
                </a:solidFill>
              </a:endParaRPr>
            </a:p>
          </p:txBody>
        </p:sp>
        <p:sp>
          <p:nvSpPr>
            <p:cNvPr id="326" name="Rectangle 88"/>
            <p:cNvSpPr>
              <a:spLocks noChangeArrowheads="1"/>
            </p:cNvSpPr>
            <p:nvPr/>
          </p:nvSpPr>
          <p:spPr bwMode="auto">
            <a:xfrm>
              <a:off x="6871845" y="1634911"/>
              <a:ext cx="1384995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FFAF03"/>
                  </a:solidFill>
                </a:rPr>
                <a:t>1.8 K Refrigeration Unit</a:t>
              </a:r>
              <a:endParaRPr lang="fr-FR" sz="1000">
                <a:solidFill>
                  <a:srgbClr val="FFAF03"/>
                </a:solidFill>
              </a:endParaRPr>
            </a:p>
          </p:txBody>
        </p:sp>
        <p:sp>
          <p:nvSpPr>
            <p:cNvPr id="332" name="Line 94"/>
            <p:cNvSpPr>
              <a:spLocks noChangeShapeType="1"/>
            </p:cNvSpPr>
            <p:nvPr/>
          </p:nvSpPr>
          <p:spPr bwMode="auto">
            <a:xfrm>
              <a:off x="5107585" y="1818536"/>
              <a:ext cx="1608881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35" name="Line 97"/>
            <p:cNvSpPr>
              <a:spLocks noChangeShapeType="1"/>
            </p:cNvSpPr>
            <p:nvPr/>
          </p:nvSpPr>
          <p:spPr bwMode="auto">
            <a:xfrm>
              <a:off x="6884558" y="1818536"/>
              <a:ext cx="122891" cy="19858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36" name="Line 98"/>
            <p:cNvSpPr>
              <a:spLocks noChangeShapeType="1"/>
            </p:cNvSpPr>
            <p:nvPr/>
          </p:nvSpPr>
          <p:spPr bwMode="auto">
            <a:xfrm>
              <a:off x="6884558" y="1818536"/>
              <a:ext cx="148881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43" name="Line 105"/>
            <p:cNvSpPr>
              <a:spLocks noChangeShapeType="1"/>
            </p:cNvSpPr>
            <p:nvPr/>
          </p:nvSpPr>
          <p:spPr bwMode="auto">
            <a:xfrm>
              <a:off x="6884558" y="1818536"/>
              <a:ext cx="122891" cy="19858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44" name="Freeform 106"/>
            <p:cNvSpPr>
              <a:spLocks/>
            </p:cNvSpPr>
            <p:nvPr/>
          </p:nvSpPr>
          <p:spPr bwMode="auto">
            <a:xfrm>
              <a:off x="6943885" y="1946393"/>
              <a:ext cx="63564" cy="70729"/>
            </a:xfrm>
            <a:custGeom>
              <a:avLst/>
              <a:gdLst>
                <a:gd name="T0" fmla="*/ 40 w 45"/>
                <a:gd name="T1" fmla="*/ 0 h 52"/>
                <a:gd name="T2" fmla="*/ 45 w 45"/>
                <a:gd name="T3" fmla="*/ 52 h 52"/>
                <a:gd name="T4" fmla="*/ 0 w 45"/>
                <a:gd name="T5" fmla="*/ 25 h 52"/>
                <a:gd name="T6" fmla="*/ 40 w 45"/>
                <a:gd name="T7" fmla="*/ 0 h 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"/>
                <a:gd name="T13" fmla="*/ 0 h 52"/>
                <a:gd name="T14" fmla="*/ 45 w 45"/>
                <a:gd name="T15" fmla="*/ 52 h 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" h="52">
                  <a:moveTo>
                    <a:pt x="40" y="0"/>
                  </a:moveTo>
                  <a:lnTo>
                    <a:pt x="45" y="52"/>
                  </a:lnTo>
                  <a:lnTo>
                    <a:pt x="0" y="25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45" name="Freeform 107"/>
            <p:cNvSpPr>
              <a:spLocks/>
            </p:cNvSpPr>
            <p:nvPr/>
          </p:nvSpPr>
          <p:spPr bwMode="auto">
            <a:xfrm>
              <a:off x="6943885" y="1946393"/>
              <a:ext cx="63564" cy="70729"/>
            </a:xfrm>
            <a:custGeom>
              <a:avLst/>
              <a:gdLst>
                <a:gd name="T0" fmla="*/ 40 w 45"/>
                <a:gd name="T1" fmla="*/ 0 h 52"/>
                <a:gd name="T2" fmla="*/ 45 w 45"/>
                <a:gd name="T3" fmla="*/ 52 h 52"/>
                <a:gd name="T4" fmla="*/ 0 w 45"/>
                <a:gd name="T5" fmla="*/ 25 h 52"/>
                <a:gd name="T6" fmla="*/ 40 w 45"/>
                <a:gd name="T7" fmla="*/ 0 h 52"/>
                <a:gd name="T8" fmla="*/ 40 w 45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"/>
                <a:gd name="T16" fmla="*/ 0 h 52"/>
                <a:gd name="T17" fmla="*/ 45 w 45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" h="52">
                  <a:moveTo>
                    <a:pt x="40" y="0"/>
                  </a:moveTo>
                  <a:lnTo>
                    <a:pt x="45" y="52"/>
                  </a:lnTo>
                  <a:lnTo>
                    <a:pt x="0" y="25"/>
                  </a:lnTo>
                  <a:lnTo>
                    <a:pt x="40" y="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46" name="Rectangle 108"/>
            <p:cNvSpPr>
              <a:spLocks noChangeArrowheads="1"/>
            </p:cNvSpPr>
            <p:nvPr/>
          </p:nvSpPr>
          <p:spPr bwMode="auto">
            <a:xfrm>
              <a:off x="5912732" y="3088944"/>
              <a:ext cx="28251" cy="103373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grpSp>
          <p:nvGrpSpPr>
            <p:cNvPr id="348" name="Group 321"/>
            <p:cNvGrpSpPr>
              <a:grpSpLocks/>
            </p:cNvGrpSpPr>
            <p:nvPr/>
          </p:nvGrpSpPr>
          <p:grpSpPr bwMode="auto">
            <a:xfrm>
              <a:off x="5124536" y="2017122"/>
              <a:ext cx="1737422" cy="1977703"/>
              <a:chOff x="1588" y="1188"/>
              <a:chExt cx="1230" cy="1454"/>
            </a:xfrm>
          </p:grpSpPr>
          <p:grpSp>
            <p:nvGrpSpPr>
              <p:cNvPr id="352" name="Group 322"/>
              <p:cNvGrpSpPr>
                <a:grpSpLocks/>
              </p:cNvGrpSpPr>
              <p:nvPr/>
            </p:nvGrpSpPr>
            <p:grpSpPr bwMode="auto">
              <a:xfrm>
                <a:off x="1588" y="1188"/>
                <a:ext cx="1230" cy="1454"/>
                <a:chOff x="1588" y="1188"/>
                <a:chExt cx="1230" cy="1454"/>
              </a:xfrm>
            </p:grpSpPr>
            <p:sp>
              <p:nvSpPr>
                <p:cNvPr id="359" name="Line 323"/>
                <p:cNvSpPr>
                  <a:spLocks noChangeShapeType="1"/>
                </p:cNvSpPr>
                <p:nvPr/>
              </p:nvSpPr>
              <p:spPr bwMode="auto">
                <a:xfrm flipV="1">
                  <a:off x="2817" y="2640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60" name="Line 324"/>
                <p:cNvSpPr>
                  <a:spLocks noChangeShapeType="1"/>
                </p:cNvSpPr>
                <p:nvPr/>
              </p:nvSpPr>
              <p:spPr bwMode="auto">
                <a:xfrm flipV="1">
                  <a:off x="2817" y="2615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61" name="Line 325"/>
                <p:cNvSpPr>
                  <a:spLocks noChangeShapeType="1"/>
                </p:cNvSpPr>
                <p:nvPr/>
              </p:nvSpPr>
              <p:spPr bwMode="auto">
                <a:xfrm flipV="1">
                  <a:off x="2817" y="2603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62" name="Line 326"/>
                <p:cNvSpPr>
                  <a:spLocks noChangeShapeType="1"/>
                </p:cNvSpPr>
                <p:nvPr/>
              </p:nvSpPr>
              <p:spPr bwMode="auto">
                <a:xfrm flipV="1">
                  <a:off x="2817" y="2578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63" name="Line 327"/>
                <p:cNvSpPr>
                  <a:spLocks noChangeShapeType="1"/>
                </p:cNvSpPr>
                <p:nvPr/>
              </p:nvSpPr>
              <p:spPr bwMode="auto">
                <a:xfrm flipV="1">
                  <a:off x="2817" y="2565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64" name="Line 328"/>
                <p:cNvSpPr>
                  <a:spLocks noChangeShapeType="1"/>
                </p:cNvSpPr>
                <p:nvPr/>
              </p:nvSpPr>
              <p:spPr bwMode="auto">
                <a:xfrm flipV="1">
                  <a:off x="2817" y="2541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65" name="Line 329"/>
                <p:cNvSpPr>
                  <a:spLocks noChangeShapeType="1"/>
                </p:cNvSpPr>
                <p:nvPr/>
              </p:nvSpPr>
              <p:spPr bwMode="auto">
                <a:xfrm flipV="1">
                  <a:off x="2817" y="2528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66" name="Line 330"/>
                <p:cNvSpPr>
                  <a:spLocks noChangeShapeType="1"/>
                </p:cNvSpPr>
                <p:nvPr/>
              </p:nvSpPr>
              <p:spPr bwMode="auto">
                <a:xfrm flipV="1">
                  <a:off x="2817" y="2504"/>
                  <a:ext cx="1" cy="1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67" name="Line 331"/>
                <p:cNvSpPr>
                  <a:spLocks noChangeShapeType="1"/>
                </p:cNvSpPr>
                <p:nvPr/>
              </p:nvSpPr>
              <p:spPr bwMode="auto">
                <a:xfrm flipV="1">
                  <a:off x="2817" y="2491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68" name="Line 332"/>
                <p:cNvSpPr>
                  <a:spLocks noChangeShapeType="1"/>
                </p:cNvSpPr>
                <p:nvPr/>
              </p:nvSpPr>
              <p:spPr bwMode="auto">
                <a:xfrm flipV="1">
                  <a:off x="2817" y="2466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69" name="Line 333"/>
                <p:cNvSpPr>
                  <a:spLocks noChangeShapeType="1"/>
                </p:cNvSpPr>
                <p:nvPr/>
              </p:nvSpPr>
              <p:spPr bwMode="auto">
                <a:xfrm flipV="1">
                  <a:off x="2817" y="2454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70" name="Line 334"/>
                <p:cNvSpPr>
                  <a:spLocks noChangeShapeType="1"/>
                </p:cNvSpPr>
                <p:nvPr/>
              </p:nvSpPr>
              <p:spPr bwMode="auto">
                <a:xfrm flipV="1">
                  <a:off x="2817" y="2429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71" name="Line 335"/>
                <p:cNvSpPr>
                  <a:spLocks noChangeShapeType="1"/>
                </p:cNvSpPr>
                <p:nvPr/>
              </p:nvSpPr>
              <p:spPr bwMode="auto">
                <a:xfrm flipV="1">
                  <a:off x="2817" y="2417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72" name="Line 336"/>
                <p:cNvSpPr>
                  <a:spLocks noChangeShapeType="1"/>
                </p:cNvSpPr>
                <p:nvPr/>
              </p:nvSpPr>
              <p:spPr bwMode="auto">
                <a:xfrm flipV="1">
                  <a:off x="2817" y="2392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73" name="Line 337"/>
                <p:cNvSpPr>
                  <a:spLocks noChangeShapeType="1"/>
                </p:cNvSpPr>
                <p:nvPr/>
              </p:nvSpPr>
              <p:spPr bwMode="auto">
                <a:xfrm flipV="1">
                  <a:off x="2817" y="2380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74" name="Line 338"/>
                <p:cNvSpPr>
                  <a:spLocks noChangeShapeType="1"/>
                </p:cNvSpPr>
                <p:nvPr/>
              </p:nvSpPr>
              <p:spPr bwMode="auto">
                <a:xfrm flipV="1">
                  <a:off x="2817" y="2355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75" name="Line 339"/>
                <p:cNvSpPr>
                  <a:spLocks noChangeShapeType="1"/>
                </p:cNvSpPr>
                <p:nvPr/>
              </p:nvSpPr>
              <p:spPr bwMode="auto">
                <a:xfrm flipV="1">
                  <a:off x="2817" y="2343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76" name="Line 340"/>
                <p:cNvSpPr>
                  <a:spLocks noChangeShapeType="1"/>
                </p:cNvSpPr>
                <p:nvPr/>
              </p:nvSpPr>
              <p:spPr bwMode="auto">
                <a:xfrm flipV="1">
                  <a:off x="2817" y="2318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77" name="Line 341"/>
                <p:cNvSpPr>
                  <a:spLocks noChangeShapeType="1"/>
                </p:cNvSpPr>
                <p:nvPr/>
              </p:nvSpPr>
              <p:spPr bwMode="auto">
                <a:xfrm flipV="1">
                  <a:off x="2817" y="2305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78" name="Line 342"/>
                <p:cNvSpPr>
                  <a:spLocks noChangeShapeType="1"/>
                </p:cNvSpPr>
                <p:nvPr/>
              </p:nvSpPr>
              <p:spPr bwMode="auto">
                <a:xfrm flipV="1">
                  <a:off x="2817" y="2281"/>
                  <a:ext cx="1" cy="1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79" name="Line 343"/>
                <p:cNvSpPr>
                  <a:spLocks noChangeShapeType="1"/>
                </p:cNvSpPr>
                <p:nvPr/>
              </p:nvSpPr>
              <p:spPr bwMode="auto">
                <a:xfrm flipV="1">
                  <a:off x="2817" y="2268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80" name="Line 344"/>
                <p:cNvSpPr>
                  <a:spLocks noChangeShapeType="1"/>
                </p:cNvSpPr>
                <p:nvPr/>
              </p:nvSpPr>
              <p:spPr bwMode="auto">
                <a:xfrm flipV="1">
                  <a:off x="2817" y="2243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81" name="Line 345"/>
                <p:cNvSpPr>
                  <a:spLocks noChangeShapeType="1"/>
                </p:cNvSpPr>
                <p:nvPr/>
              </p:nvSpPr>
              <p:spPr bwMode="auto">
                <a:xfrm flipV="1">
                  <a:off x="2817" y="2231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82" name="Line 346"/>
                <p:cNvSpPr>
                  <a:spLocks noChangeShapeType="1"/>
                </p:cNvSpPr>
                <p:nvPr/>
              </p:nvSpPr>
              <p:spPr bwMode="auto">
                <a:xfrm flipV="1">
                  <a:off x="2817" y="2206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83" name="Line 347"/>
                <p:cNvSpPr>
                  <a:spLocks noChangeShapeType="1"/>
                </p:cNvSpPr>
                <p:nvPr/>
              </p:nvSpPr>
              <p:spPr bwMode="auto">
                <a:xfrm flipV="1">
                  <a:off x="2817" y="2194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84" name="Line 348"/>
                <p:cNvSpPr>
                  <a:spLocks noChangeShapeType="1"/>
                </p:cNvSpPr>
                <p:nvPr/>
              </p:nvSpPr>
              <p:spPr bwMode="auto">
                <a:xfrm flipV="1">
                  <a:off x="2817" y="2169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85" name="Line 349"/>
                <p:cNvSpPr>
                  <a:spLocks noChangeShapeType="1"/>
                </p:cNvSpPr>
                <p:nvPr/>
              </p:nvSpPr>
              <p:spPr bwMode="auto">
                <a:xfrm flipV="1">
                  <a:off x="2817" y="2157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86" name="Line 350"/>
                <p:cNvSpPr>
                  <a:spLocks noChangeShapeType="1"/>
                </p:cNvSpPr>
                <p:nvPr/>
              </p:nvSpPr>
              <p:spPr bwMode="auto">
                <a:xfrm flipV="1">
                  <a:off x="2817" y="2132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87" name="Line 351"/>
                <p:cNvSpPr>
                  <a:spLocks noChangeShapeType="1"/>
                </p:cNvSpPr>
                <p:nvPr/>
              </p:nvSpPr>
              <p:spPr bwMode="auto">
                <a:xfrm flipV="1">
                  <a:off x="2817" y="2120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88" name="Line 352"/>
                <p:cNvSpPr>
                  <a:spLocks noChangeShapeType="1"/>
                </p:cNvSpPr>
                <p:nvPr/>
              </p:nvSpPr>
              <p:spPr bwMode="auto">
                <a:xfrm flipV="1">
                  <a:off x="2817" y="2095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89" name="Line 353"/>
                <p:cNvSpPr>
                  <a:spLocks noChangeShapeType="1"/>
                </p:cNvSpPr>
                <p:nvPr/>
              </p:nvSpPr>
              <p:spPr bwMode="auto">
                <a:xfrm flipV="1">
                  <a:off x="2817" y="2082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90" name="Line 354"/>
                <p:cNvSpPr>
                  <a:spLocks noChangeShapeType="1"/>
                </p:cNvSpPr>
                <p:nvPr/>
              </p:nvSpPr>
              <p:spPr bwMode="auto">
                <a:xfrm flipV="1">
                  <a:off x="2817" y="2058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91" name="Line 355"/>
                <p:cNvSpPr>
                  <a:spLocks noChangeShapeType="1"/>
                </p:cNvSpPr>
                <p:nvPr/>
              </p:nvSpPr>
              <p:spPr bwMode="auto">
                <a:xfrm flipV="1">
                  <a:off x="2817" y="2045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92" name="Line 356"/>
                <p:cNvSpPr>
                  <a:spLocks noChangeShapeType="1"/>
                </p:cNvSpPr>
                <p:nvPr/>
              </p:nvSpPr>
              <p:spPr bwMode="auto">
                <a:xfrm flipV="1">
                  <a:off x="2817" y="2021"/>
                  <a:ext cx="1" cy="1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93" name="Line 357"/>
                <p:cNvSpPr>
                  <a:spLocks noChangeShapeType="1"/>
                </p:cNvSpPr>
                <p:nvPr/>
              </p:nvSpPr>
              <p:spPr bwMode="auto">
                <a:xfrm flipV="1">
                  <a:off x="2817" y="2008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94" name="Line 358"/>
                <p:cNvSpPr>
                  <a:spLocks noChangeShapeType="1"/>
                </p:cNvSpPr>
                <p:nvPr/>
              </p:nvSpPr>
              <p:spPr bwMode="auto">
                <a:xfrm flipV="1">
                  <a:off x="2817" y="1983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95" name="Line 359"/>
                <p:cNvSpPr>
                  <a:spLocks noChangeShapeType="1"/>
                </p:cNvSpPr>
                <p:nvPr/>
              </p:nvSpPr>
              <p:spPr bwMode="auto">
                <a:xfrm flipV="1">
                  <a:off x="2817" y="1971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96" name="Line 360"/>
                <p:cNvSpPr>
                  <a:spLocks noChangeShapeType="1"/>
                </p:cNvSpPr>
                <p:nvPr/>
              </p:nvSpPr>
              <p:spPr bwMode="auto">
                <a:xfrm flipV="1">
                  <a:off x="2817" y="1946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97" name="Line 361"/>
                <p:cNvSpPr>
                  <a:spLocks noChangeShapeType="1"/>
                </p:cNvSpPr>
                <p:nvPr/>
              </p:nvSpPr>
              <p:spPr bwMode="auto">
                <a:xfrm flipV="1">
                  <a:off x="2817" y="1934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98" name="Line 362"/>
                <p:cNvSpPr>
                  <a:spLocks noChangeShapeType="1"/>
                </p:cNvSpPr>
                <p:nvPr/>
              </p:nvSpPr>
              <p:spPr bwMode="auto">
                <a:xfrm flipV="1">
                  <a:off x="2817" y="1909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399" name="Line 363"/>
                <p:cNvSpPr>
                  <a:spLocks noChangeShapeType="1"/>
                </p:cNvSpPr>
                <p:nvPr/>
              </p:nvSpPr>
              <p:spPr bwMode="auto">
                <a:xfrm flipV="1">
                  <a:off x="2817" y="1897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00" name="Line 364"/>
                <p:cNvSpPr>
                  <a:spLocks noChangeShapeType="1"/>
                </p:cNvSpPr>
                <p:nvPr/>
              </p:nvSpPr>
              <p:spPr bwMode="auto">
                <a:xfrm flipV="1">
                  <a:off x="2817" y="1872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01" name="Line 365"/>
                <p:cNvSpPr>
                  <a:spLocks noChangeShapeType="1"/>
                </p:cNvSpPr>
                <p:nvPr/>
              </p:nvSpPr>
              <p:spPr bwMode="auto">
                <a:xfrm flipV="1">
                  <a:off x="2817" y="1860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02" name="Line 366"/>
                <p:cNvSpPr>
                  <a:spLocks noChangeShapeType="1"/>
                </p:cNvSpPr>
                <p:nvPr/>
              </p:nvSpPr>
              <p:spPr bwMode="auto">
                <a:xfrm flipV="1">
                  <a:off x="2817" y="1835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03" name="Line 367"/>
                <p:cNvSpPr>
                  <a:spLocks noChangeShapeType="1"/>
                </p:cNvSpPr>
                <p:nvPr/>
              </p:nvSpPr>
              <p:spPr bwMode="auto">
                <a:xfrm flipV="1">
                  <a:off x="2817" y="1822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04" name="Line 368"/>
                <p:cNvSpPr>
                  <a:spLocks noChangeShapeType="1"/>
                </p:cNvSpPr>
                <p:nvPr/>
              </p:nvSpPr>
              <p:spPr bwMode="auto">
                <a:xfrm flipV="1">
                  <a:off x="2817" y="1798"/>
                  <a:ext cx="1" cy="1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05" name="Line 369"/>
                <p:cNvSpPr>
                  <a:spLocks noChangeShapeType="1"/>
                </p:cNvSpPr>
                <p:nvPr/>
              </p:nvSpPr>
              <p:spPr bwMode="auto">
                <a:xfrm flipV="1">
                  <a:off x="2817" y="1785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06" name="Line 370"/>
                <p:cNvSpPr>
                  <a:spLocks noChangeShapeType="1"/>
                </p:cNvSpPr>
                <p:nvPr/>
              </p:nvSpPr>
              <p:spPr bwMode="auto">
                <a:xfrm flipV="1">
                  <a:off x="2817" y="1760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07" name="Line 371"/>
                <p:cNvSpPr>
                  <a:spLocks noChangeShapeType="1"/>
                </p:cNvSpPr>
                <p:nvPr/>
              </p:nvSpPr>
              <p:spPr bwMode="auto">
                <a:xfrm flipV="1">
                  <a:off x="2817" y="1748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08" name="Line 372"/>
                <p:cNvSpPr>
                  <a:spLocks noChangeShapeType="1"/>
                </p:cNvSpPr>
                <p:nvPr/>
              </p:nvSpPr>
              <p:spPr bwMode="auto">
                <a:xfrm flipV="1">
                  <a:off x="2817" y="1723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09" name="Line 373"/>
                <p:cNvSpPr>
                  <a:spLocks noChangeShapeType="1"/>
                </p:cNvSpPr>
                <p:nvPr/>
              </p:nvSpPr>
              <p:spPr bwMode="auto">
                <a:xfrm flipV="1">
                  <a:off x="2817" y="1711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10" name="Line 374"/>
                <p:cNvSpPr>
                  <a:spLocks noChangeShapeType="1"/>
                </p:cNvSpPr>
                <p:nvPr/>
              </p:nvSpPr>
              <p:spPr bwMode="auto">
                <a:xfrm flipV="1">
                  <a:off x="2817" y="1686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11" name="Line 375"/>
                <p:cNvSpPr>
                  <a:spLocks noChangeShapeType="1"/>
                </p:cNvSpPr>
                <p:nvPr/>
              </p:nvSpPr>
              <p:spPr bwMode="auto">
                <a:xfrm flipV="1">
                  <a:off x="2817" y="1674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12" name="Line 376"/>
                <p:cNvSpPr>
                  <a:spLocks noChangeShapeType="1"/>
                </p:cNvSpPr>
                <p:nvPr/>
              </p:nvSpPr>
              <p:spPr bwMode="auto">
                <a:xfrm flipV="1">
                  <a:off x="2817" y="1649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13" name="Line 377"/>
                <p:cNvSpPr>
                  <a:spLocks noChangeShapeType="1"/>
                </p:cNvSpPr>
                <p:nvPr/>
              </p:nvSpPr>
              <p:spPr bwMode="auto">
                <a:xfrm flipV="1">
                  <a:off x="2817" y="1637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14" name="Line 378"/>
                <p:cNvSpPr>
                  <a:spLocks noChangeShapeType="1"/>
                </p:cNvSpPr>
                <p:nvPr/>
              </p:nvSpPr>
              <p:spPr bwMode="auto">
                <a:xfrm flipV="1">
                  <a:off x="2817" y="1612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15" name="Line 379"/>
                <p:cNvSpPr>
                  <a:spLocks noChangeShapeType="1"/>
                </p:cNvSpPr>
                <p:nvPr/>
              </p:nvSpPr>
              <p:spPr bwMode="auto">
                <a:xfrm flipV="1">
                  <a:off x="2817" y="1599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16" name="Line 380"/>
                <p:cNvSpPr>
                  <a:spLocks noChangeShapeType="1"/>
                </p:cNvSpPr>
                <p:nvPr/>
              </p:nvSpPr>
              <p:spPr bwMode="auto">
                <a:xfrm flipV="1">
                  <a:off x="2817" y="1575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17" name="Line 381"/>
                <p:cNvSpPr>
                  <a:spLocks noChangeShapeType="1"/>
                </p:cNvSpPr>
                <p:nvPr/>
              </p:nvSpPr>
              <p:spPr bwMode="auto">
                <a:xfrm flipV="1">
                  <a:off x="2817" y="1562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18" name="Line 382"/>
                <p:cNvSpPr>
                  <a:spLocks noChangeShapeType="1"/>
                </p:cNvSpPr>
                <p:nvPr/>
              </p:nvSpPr>
              <p:spPr bwMode="auto">
                <a:xfrm flipV="1">
                  <a:off x="2817" y="1538"/>
                  <a:ext cx="1" cy="1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19" name="Line 383"/>
                <p:cNvSpPr>
                  <a:spLocks noChangeShapeType="1"/>
                </p:cNvSpPr>
                <p:nvPr/>
              </p:nvSpPr>
              <p:spPr bwMode="auto">
                <a:xfrm flipV="1">
                  <a:off x="2817" y="1525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20" name="Line 384"/>
                <p:cNvSpPr>
                  <a:spLocks noChangeShapeType="1"/>
                </p:cNvSpPr>
                <p:nvPr/>
              </p:nvSpPr>
              <p:spPr bwMode="auto">
                <a:xfrm flipV="1">
                  <a:off x="2817" y="1500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21" name="Line 385"/>
                <p:cNvSpPr>
                  <a:spLocks noChangeShapeType="1"/>
                </p:cNvSpPr>
                <p:nvPr/>
              </p:nvSpPr>
              <p:spPr bwMode="auto">
                <a:xfrm flipV="1">
                  <a:off x="2817" y="1488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22" name="Line 386"/>
                <p:cNvSpPr>
                  <a:spLocks noChangeShapeType="1"/>
                </p:cNvSpPr>
                <p:nvPr/>
              </p:nvSpPr>
              <p:spPr bwMode="auto">
                <a:xfrm flipV="1">
                  <a:off x="2817" y="1463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23" name="Line 387"/>
                <p:cNvSpPr>
                  <a:spLocks noChangeShapeType="1"/>
                </p:cNvSpPr>
                <p:nvPr/>
              </p:nvSpPr>
              <p:spPr bwMode="auto">
                <a:xfrm flipV="1">
                  <a:off x="2817" y="1451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24" name="Line 388"/>
                <p:cNvSpPr>
                  <a:spLocks noChangeShapeType="1"/>
                </p:cNvSpPr>
                <p:nvPr/>
              </p:nvSpPr>
              <p:spPr bwMode="auto">
                <a:xfrm flipV="1">
                  <a:off x="2817" y="1426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25" name="Line 389"/>
                <p:cNvSpPr>
                  <a:spLocks noChangeShapeType="1"/>
                </p:cNvSpPr>
                <p:nvPr/>
              </p:nvSpPr>
              <p:spPr bwMode="auto">
                <a:xfrm flipV="1">
                  <a:off x="2817" y="1414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26" name="Line 390"/>
                <p:cNvSpPr>
                  <a:spLocks noChangeShapeType="1"/>
                </p:cNvSpPr>
                <p:nvPr/>
              </p:nvSpPr>
              <p:spPr bwMode="auto">
                <a:xfrm flipV="1">
                  <a:off x="2817" y="1389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27" name="Line 391"/>
                <p:cNvSpPr>
                  <a:spLocks noChangeShapeType="1"/>
                </p:cNvSpPr>
                <p:nvPr/>
              </p:nvSpPr>
              <p:spPr bwMode="auto">
                <a:xfrm flipV="1">
                  <a:off x="2817" y="1377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28" name="Line 392"/>
                <p:cNvSpPr>
                  <a:spLocks noChangeShapeType="1"/>
                </p:cNvSpPr>
                <p:nvPr/>
              </p:nvSpPr>
              <p:spPr bwMode="auto">
                <a:xfrm flipV="1">
                  <a:off x="2817" y="1352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29" name="Line 393"/>
                <p:cNvSpPr>
                  <a:spLocks noChangeShapeType="1"/>
                </p:cNvSpPr>
                <p:nvPr/>
              </p:nvSpPr>
              <p:spPr bwMode="auto">
                <a:xfrm flipV="1">
                  <a:off x="2817" y="1339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30" name="Line 394"/>
                <p:cNvSpPr>
                  <a:spLocks noChangeShapeType="1"/>
                </p:cNvSpPr>
                <p:nvPr/>
              </p:nvSpPr>
              <p:spPr bwMode="auto">
                <a:xfrm flipV="1">
                  <a:off x="2817" y="1315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31" name="Line 395"/>
                <p:cNvSpPr>
                  <a:spLocks noChangeShapeType="1"/>
                </p:cNvSpPr>
                <p:nvPr/>
              </p:nvSpPr>
              <p:spPr bwMode="auto">
                <a:xfrm flipV="1">
                  <a:off x="2817" y="1302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32" name="Line 396"/>
                <p:cNvSpPr>
                  <a:spLocks noChangeShapeType="1"/>
                </p:cNvSpPr>
                <p:nvPr/>
              </p:nvSpPr>
              <p:spPr bwMode="auto">
                <a:xfrm flipV="1">
                  <a:off x="2817" y="1278"/>
                  <a:ext cx="1" cy="1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33" name="Line 397"/>
                <p:cNvSpPr>
                  <a:spLocks noChangeShapeType="1"/>
                </p:cNvSpPr>
                <p:nvPr/>
              </p:nvSpPr>
              <p:spPr bwMode="auto">
                <a:xfrm flipV="1">
                  <a:off x="2817" y="1265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34" name="Line 398"/>
                <p:cNvSpPr>
                  <a:spLocks noChangeShapeType="1"/>
                </p:cNvSpPr>
                <p:nvPr/>
              </p:nvSpPr>
              <p:spPr bwMode="auto">
                <a:xfrm flipV="1">
                  <a:off x="2817" y="1240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35" name="Line 399"/>
                <p:cNvSpPr>
                  <a:spLocks noChangeShapeType="1"/>
                </p:cNvSpPr>
                <p:nvPr/>
              </p:nvSpPr>
              <p:spPr bwMode="auto">
                <a:xfrm flipV="1">
                  <a:off x="2817" y="1228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36" name="Line 400"/>
                <p:cNvSpPr>
                  <a:spLocks noChangeShapeType="1"/>
                </p:cNvSpPr>
                <p:nvPr/>
              </p:nvSpPr>
              <p:spPr bwMode="auto">
                <a:xfrm flipV="1">
                  <a:off x="2817" y="1203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37" name="Line 401"/>
                <p:cNvSpPr>
                  <a:spLocks noChangeShapeType="1"/>
                </p:cNvSpPr>
                <p:nvPr/>
              </p:nvSpPr>
              <p:spPr bwMode="auto">
                <a:xfrm flipV="1">
                  <a:off x="2817" y="1191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38" name="Line 402"/>
                <p:cNvSpPr>
                  <a:spLocks noChangeShapeType="1"/>
                </p:cNvSpPr>
                <p:nvPr/>
              </p:nvSpPr>
              <p:spPr bwMode="auto">
                <a:xfrm>
                  <a:off x="2817" y="1188"/>
                  <a:ext cx="1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39" name="Rectangle 403"/>
                <p:cNvSpPr>
                  <a:spLocks noChangeArrowheads="1"/>
                </p:cNvSpPr>
                <p:nvPr/>
              </p:nvSpPr>
              <p:spPr bwMode="auto">
                <a:xfrm>
                  <a:off x="1588" y="1188"/>
                  <a:ext cx="1115" cy="823"/>
                </a:xfrm>
                <a:prstGeom prst="rect">
                  <a:avLst/>
                </a:prstGeom>
                <a:solidFill>
                  <a:srgbClr val="008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40" name="Line 404"/>
                <p:cNvSpPr>
                  <a:spLocks noChangeShapeType="1"/>
                </p:cNvSpPr>
                <p:nvPr/>
              </p:nvSpPr>
              <p:spPr bwMode="auto">
                <a:xfrm>
                  <a:off x="1588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41" name="Line 405"/>
                <p:cNvSpPr>
                  <a:spLocks noChangeShapeType="1"/>
                </p:cNvSpPr>
                <p:nvPr/>
              </p:nvSpPr>
              <p:spPr bwMode="auto">
                <a:xfrm>
                  <a:off x="1613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42" name="Line 406"/>
                <p:cNvSpPr>
                  <a:spLocks noChangeShapeType="1"/>
                </p:cNvSpPr>
                <p:nvPr/>
              </p:nvSpPr>
              <p:spPr bwMode="auto">
                <a:xfrm>
                  <a:off x="1625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43" name="Line 407"/>
                <p:cNvSpPr>
                  <a:spLocks noChangeShapeType="1"/>
                </p:cNvSpPr>
                <p:nvPr/>
              </p:nvSpPr>
              <p:spPr bwMode="auto">
                <a:xfrm>
                  <a:off x="1650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44" name="Line 408"/>
                <p:cNvSpPr>
                  <a:spLocks noChangeShapeType="1"/>
                </p:cNvSpPr>
                <p:nvPr/>
              </p:nvSpPr>
              <p:spPr bwMode="auto">
                <a:xfrm>
                  <a:off x="1662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45" name="Line 409"/>
                <p:cNvSpPr>
                  <a:spLocks noChangeShapeType="1"/>
                </p:cNvSpPr>
                <p:nvPr/>
              </p:nvSpPr>
              <p:spPr bwMode="auto">
                <a:xfrm>
                  <a:off x="1687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46" name="Line 410"/>
                <p:cNvSpPr>
                  <a:spLocks noChangeShapeType="1"/>
                </p:cNvSpPr>
                <p:nvPr/>
              </p:nvSpPr>
              <p:spPr bwMode="auto">
                <a:xfrm>
                  <a:off x="1699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47" name="Line 411"/>
                <p:cNvSpPr>
                  <a:spLocks noChangeShapeType="1"/>
                </p:cNvSpPr>
                <p:nvPr/>
              </p:nvSpPr>
              <p:spPr bwMode="auto">
                <a:xfrm>
                  <a:off x="1724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48" name="Line 412"/>
                <p:cNvSpPr>
                  <a:spLocks noChangeShapeType="1"/>
                </p:cNvSpPr>
                <p:nvPr/>
              </p:nvSpPr>
              <p:spPr bwMode="auto">
                <a:xfrm>
                  <a:off x="1736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49" name="Line 413"/>
                <p:cNvSpPr>
                  <a:spLocks noChangeShapeType="1"/>
                </p:cNvSpPr>
                <p:nvPr/>
              </p:nvSpPr>
              <p:spPr bwMode="auto">
                <a:xfrm>
                  <a:off x="1761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50" name="Line 414"/>
                <p:cNvSpPr>
                  <a:spLocks noChangeShapeType="1"/>
                </p:cNvSpPr>
                <p:nvPr/>
              </p:nvSpPr>
              <p:spPr bwMode="auto">
                <a:xfrm>
                  <a:off x="1774" y="1188"/>
                  <a:ext cx="1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51" name="Line 415"/>
                <p:cNvSpPr>
                  <a:spLocks noChangeShapeType="1"/>
                </p:cNvSpPr>
                <p:nvPr/>
              </p:nvSpPr>
              <p:spPr bwMode="auto">
                <a:xfrm>
                  <a:off x="1798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52" name="Line 416"/>
                <p:cNvSpPr>
                  <a:spLocks noChangeShapeType="1"/>
                </p:cNvSpPr>
                <p:nvPr/>
              </p:nvSpPr>
              <p:spPr bwMode="auto">
                <a:xfrm>
                  <a:off x="1811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53" name="Line 417"/>
                <p:cNvSpPr>
                  <a:spLocks noChangeShapeType="1"/>
                </p:cNvSpPr>
                <p:nvPr/>
              </p:nvSpPr>
              <p:spPr bwMode="auto">
                <a:xfrm>
                  <a:off x="1836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54" name="Line 418"/>
                <p:cNvSpPr>
                  <a:spLocks noChangeShapeType="1"/>
                </p:cNvSpPr>
                <p:nvPr/>
              </p:nvSpPr>
              <p:spPr bwMode="auto">
                <a:xfrm>
                  <a:off x="1848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55" name="Line 419"/>
                <p:cNvSpPr>
                  <a:spLocks noChangeShapeType="1"/>
                </p:cNvSpPr>
                <p:nvPr/>
              </p:nvSpPr>
              <p:spPr bwMode="auto">
                <a:xfrm>
                  <a:off x="1873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56" name="Line 420"/>
                <p:cNvSpPr>
                  <a:spLocks noChangeShapeType="1"/>
                </p:cNvSpPr>
                <p:nvPr/>
              </p:nvSpPr>
              <p:spPr bwMode="auto">
                <a:xfrm>
                  <a:off x="1885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57" name="Line 421"/>
                <p:cNvSpPr>
                  <a:spLocks noChangeShapeType="1"/>
                </p:cNvSpPr>
                <p:nvPr/>
              </p:nvSpPr>
              <p:spPr bwMode="auto">
                <a:xfrm>
                  <a:off x="1910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58" name="Line 422"/>
                <p:cNvSpPr>
                  <a:spLocks noChangeShapeType="1"/>
                </p:cNvSpPr>
                <p:nvPr/>
              </p:nvSpPr>
              <p:spPr bwMode="auto">
                <a:xfrm>
                  <a:off x="1922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59" name="Line 423"/>
                <p:cNvSpPr>
                  <a:spLocks noChangeShapeType="1"/>
                </p:cNvSpPr>
                <p:nvPr/>
              </p:nvSpPr>
              <p:spPr bwMode="auto">
                <a:xfrm>
                  <a:off x="1947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60" name="Line 424"/>
                <p:cNvSpPr>
                  <a:spLocks noChangeShapeType="1"/>
                </p:cNvSpPr>
                <p:nvPr/>
              </p:nvSpPr>
              <p:spPr bwMode="auto">
                <a:xfrm>
                  <a:off x="1959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61" name="Line 425"/>
                <p:cNvSpPr>
                  <a:spLocks noChangeShapeType="1"/>
                </p:cNvSpPr>
                <p:nvPr/>
              </p:nvSpPr>
              <p:spPr bwMode="auto">
                <a:xfrm>
                  <a:off x="1984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62" name="Line 426"/>
                <p:cNvSpPr>
                  <a:spLocks noChangeShapeType="1"/>
                </p:cNvSpPr>
                <p:nvPr/>
              </p:nvSpPr>
              <p:spPr bwMode="auto">
                <a:xfrm>
                  <a:off x="1997" y="1188"/>
                  <a:ext cx="1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63" name="Line 427"/>
                <p:cNvSpPr>
                  <a:spLocks noChangeShapeType="1"/>
                </p:cNvSpPr>
                <p:nvPr/>
              </p:nvSpPr>
              <p:spPr bwMode="auto">
                <a:xfrm>
                  <a:off x="2021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64" name="Line 428"/>
                <p:cNvSpPr>
                  <a:spLocks noChangeShapeType="1"/>
                </p:cNvSpPr>
                <p:nvPr/>
              </p:nvSpPr>
              <p:spPr bwMode="auto">
                <a:xfrm>
                  <a:off x="2034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65" name="Line 429"/>
                <p:cNvSpPr>
                  <a:spLocks noChangeShapeType="1"/>
                </p:cNvSpPr>
                <p:nvPr/>
              </p:nvSpPr>
              <p:spPr bwMode="auto">
                <a:xfrm>
                  <a:off x="2059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66" name="Line 430"/>
                <p:cNvSpPr>
                  <a:spLocks noChangeShapeType="1"/>
                </p:cNvSpPr>
                <p:nvPr/>
              </p:nvSpPr>
              <p:spPr bwMode="auto">
                <a:xfrm>
                  <a:off x="2071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67" name="Line 431"/>
                <p:cNvSpPr>
                  <a:spLocks noChangeShapeType="1"/>
                </p:cNvSpPr>
                <p:nvPr/>
              </p:nvSpPr>
              <p:spPr bwMode="auto">
                <a:xfrm>
                  <a:off x="2096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68" name="Line 432"/>
                <p:cNvSpPr>
                  <a:spLocks noChangeShapeType="1"/>
                </p:cNvSpPr>
                <p:nvPr/>
              </p:nvSpPr>
              <p:spPr bwMode="auto">
                <a:xfrm>
                  <a:off x="2108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69" name="Line 433"/>
                <p:cNvSpPr>
                  <a:spLocks noChangeShapeType="1"/>
                </p:cNvSpPr>
                <p:nvPr/>
              </p:nvSpPr>
              <p:spPr bwMode="auto">
                <a:xfrm>
                  <a:off x="2133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70" name="Line 434"/>
                <p:cNvSpPr>
                  <a:spLocks noChangeShapeType="1"/>
                </p:cNvSpPr>
                <p:nvPr/>
              </p:nvSpPr>
              <p:spPr bwMode="auto">
                <a:xfrm>
                  <a:off x="2145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71" name="Line 435"/>
                <p:cNvSpPr>
                  <a:spLocks noChangeShapeType="1"/>
                </p:cNvSpPr>
                <p:nvPr/>
              </p:nvSpPr>
              <p:spPr bwMode="auto">
                <a:xfrm>
                  <a:off x="2170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72" name="Line 436"/>
                <p:cNvSpPr>
                  <a:spLocks noChangeShapeType="1"/>
                </p:cNvSpPr>
                <p:nvPr/>
              </p:nvSpPr>
              <p:spPr bwMode="auto">
                <a:xfrm>
                  <a:off x="2182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73" name="Line 437"/>
                <p:cNvSpPr>
                  <a:spLocks noChangeShapeType="1"/>
                </p:cNvSpPr>
                <p:nvPr/>
              </p:nvSpPr>
              <p:spPr bwMode="auto">
                <a:xfrm>
                  <a:off x="2207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74" name="Line 438"/>
                <p:cNvSpPr>
                  <a:spLocks noChangeShapeType="1"/>
                </p:cNvSpPr>
                <p:nvPr/>
              </p:nvSpPr>
              <p:spPr bwMode="auto">
                <a:xfrm>
                  <a:off x="2220" y="1188"/>
                  <a:ext cx="1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75" name="Line 439"/>
                <p:cNvSpPr>
                  <a:spLocks noChangeShapeType="1"/>
                </p:cNvSpPr>
                <p:nvPr/>
              </p:nvSpPr>
              <p:spPr bwMode="auto">
                <a:xfrm>
                  <a:off x="2244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76" name="Line 440"/>
                <p:cNvSpPr>
                  <a:spLocks noChangeShapeType="1"/>
                </p:cNvSpPr>
                <p:nvPr/>
              </p:nvSpPr>
              <p:spPr bwMode="auto">
                <a:xfrm>
                  <a:off x="2257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77" name="Line 441"/>
                <p:cNvSpPr>
                  <a:spLocks noChangeShapeType="1"/>
                </p:cNvSpPr>
                <p:nvPr/>
              </p:nvSpPr>
              <p:spPr bwMode="auto">
                <a:xfrm>
                  <a:off x="2282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78" name="Line 442"/>
                <p:cNvSpPr>
                  <a:spLocks noChangeShapeType="1"/>
                </p:cNvSpPr>
                <p:nvPr/>
              </p:nvSpPr>
              <p:spPr bwMode="auto">
                <a:xfrm>
                  <a:off x="2294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79" name="Line 443"/>
                <p:cNvSpPr>
                  <a:spLocks noChangeShapeType="1"/>
                </p:cNvSpPr>
                <p:nvPr/>
              </p:nvSpPr>
              <p:spPr bwMode="auto">
                <a:xfrm>
                  <a:off x="2319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80" name="Line 444"/>
                <p:cNvSpPr>
                  <a:spLocks noChangeShapeType="1"/>
                </p:cNvSpPr>
                <p:nvPr/>
              </p:nvSpPr>
              <p:spPr bwMode="auto">
                <a:xfrm>
                  <a:off x="2331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81" name="Line 445"/>
                <p:cNvSpPr>
                  <a:spLocks noChangeShapeType="1"/>
                </p:cNvSpPr>
                <p:nvPr/>
              </p:nvSpPr>
              <p:spPr bwMode="auto">
                <a:xfrm>
                  <a:off x="2356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82" name="Line 446"/>
                <p:cNvSpPr>
                  <a:spLocks noChangeShapeType="1"/>
                </p:cNvSpPr>
                <p:nvPr/>
              </p:nvSpPr>
              <p:spPr bwMode="auto">
                <a:xfrm>
                  <a:off x="2368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83" name="Line 447"/>
                <p:cNvSpPr>
                  <a:spLocks noChangeShapeType="1"/>
                </p:cNvSpPr>
                <p:nvPr/>
              </p:nvSpPr>
              <p:spPr bwMode="auto">
                <a:xfrm>
                  <a:off x="2393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84" name="Line 448"/>
                <p:cNvSpPr>
                  <a:spLocks noChangeShapeType="1"/>
                </p:cNvSpPr>
                <p:nvPr/>
              </p:nvSpPr>
              <p:spPr bwMode="auto">
                <a:xfrm>
                  <a:off x="2405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85" name="Line 449"/>
                <p:cNvSpPr>
                  <a:spLocks noChangeShapeType="1"/>
                </p:cNvSpPr>
                <p:nvPr/>
              </p:nvSpPr>
              <p:spPr bwMode="auto">
                <a:xfrm>
                  <a:off x="2430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86" name="Line 450"/>
                <p:cNvSpPr>
                  <a:spLocks noChangeShapeType="1"/>
                </p:cNvSpPr>
                <p:nvPr/>
              </p:nvSpPr>
              <p:spPr bwMode="auto">
                <a:xfrm>
                  <a:off x="2443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87" name="Line 451"/>
                <p:cNvSpPr>
                  <a:spLocks noChangeShapeType="1"/>
                </p:cNvSpPr>
                <p:nvPr/>
              </p:nvSpPr>
              <p:spPr bwMode="auto">
                <a:xfrm>
                  <a:off x="2467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88" name="Line 452"/>
                <p:cNvSpPr>
                  <a:spLocks noChangeShapeType="1"/>
                </p:cNvSpPr>
                <p:nvPr/>
              </p:nvSpPr>
              <p:spPr bwMode="auto">
                <a:xfrm>
                  <a:off x="2480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89" name="Line 453"/>
                <p:cNvSpPr>
                  <a:spLocks noChangeShapeType="1"/>
                </p:cNvSpPr>
                <p:nvPr/>
              </p:nvSpPr>
              <p:spPr bwMode="auto">
                <a:xfrm>
                  <a:off x="2505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90" name="Line 454"/>
                <p:cNvSpPr>
                  <a:spLocks noChangeShapeType="1"/>
                </p:cNvSpPr>
                <p:nvPr/>
              </p:nvSpPr>
              <p:spPr bwMode="auto">
                <a:xfrm>
                  <a:off x="2517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91" name="Line 455"/>
                <p:cNvSpPr>
                  <a:spLocks noChangeShapeType="1"/>
                </p:cNvSpPr>
                <p:nvPr/>
              </p:nvSpPr>
              <p:spPr bwMode="auto">
                <a:xfrm>
                  <a:off x="2542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92" name="Line 456"/>
                <p:cNvSpPr>
                  <a:spLocks noChangeShapeType="1"/>
                </p:cNvSpPr>
                <p:nvPr/>
              </p:nvSpPr>
              <p:spPr bwMode="auto">
                <a:xfrm>
                  <a:off x="2554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93" name="Line 457"/>
                <p:cNvSpPr>
                  <a:spLocks noChangeShapeType="1"/>
                </p:cNvSpPr>
                <p:nvPr/>
              </p:nvSpPr>
              <p:spPr bwMode="auto">
                <a:xfrm>
                  <a:off x="2579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94" name="Line 458"/>
                <p:cNvSpPr>
                  <a:spLocks noChangeShapeType="1"/>
                </p:cNvSpPr>
                <p:nvPr/>
              </p:nvSpPr>
              <p:spPr bwMode="auto">
                <a:xfrm>
                  <a:off x="2591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95" name="Line 459"/>
                <p:cNvSpPr>
                  <a:spLocks noChangeShapeType="1"/>
                </p:cNvSpPr>
                <p:nvPr/>
              </p:nvSpPr>
              <p:spPr bwMode="auto">
                <a:xfrm>
                  <a:off x="2616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96" name="Line 460"/>
                <p:cNvSpPr>
                  <a:spLocks noChangeShapeType="1"/>
                </p:cNvSpPr>
                <p:nvPr/>
              </p:nvSpPr>
              <p:spPr bwMode="auto">
                <a:xfrm>
                  <a:off x="2628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97" name="Line 461"/>
                <p:cNvSpPr>
                  <a:spLocks noChangeShapeType="1"/>
                </p:cNvSpPr>
                <p:nvPr/>
              </p:nvSpPr>
              <p:spPr bwMode="auto">
                <a:xfrm>
                  <a:off x="2653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98" name="Line 462"/>
                <p:cNvSpPr>
                  <a:spLocks noChangeShapeType="1"/>
                </p:cNvSpPr>
                <p:nvPr/>
              </p:nvSpPr>
              <p:spPr bwMode="auto">
                <a:xfrm>
                  <a:off x="2666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499" name="Line 463"/>
                <p:cNvSpPr>
                  <a:spLocks noChangeShapeType="1"/>
                </p:cNvSpPr>
                <p:nvPr/>
              </p:nvSpPr>
              <p:spPr bwMode="auto">
                <a:xfrm>
                  <a:off x="2690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0" name="Line 464"/>
                <p:cNvSpPr>
                  <a:spLocks noChangeShapeType="1"/>
                </p:cNvSpPr>
                <p:nvPr/>
              </p:nvSpPr>
              <p:spPr bwMode="auto">
                <a:xfrm>
                  <a:off x="2703" y="1188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1" name="Line 465"/>
                <p:cNvSpPr>
                  <a:spLocks noChangeShapeType="1"/>
                </p:cNvSpPr>
                <p:nvPr/>
              </p:nvSpPr>
              <p:spPr bwMode="auto">
                <a:xfrm>
                  <a:off x="2703" y="1213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2" name="Line 466"/>
                <p:cNvSpPr>
                  <a:spLocks noChangeShapeType="1"/>
                </p:cNvSpPr>
                <p:nvPr/>
              </p:nvSpPr>
              <p:spPr bwMode="auto">
                <a:xfrm>
                  <a:off x="2703" y="1226"/>
                  <a:ext cx="1" cy="1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3" name="Line 467"/>
                <p:cNvSpPr>
                  <a:spLocks noChangeShapeType="1"/>
                </p:cNvSpPr>
                <p:nvPr/>
              </p:nvSpPr>
              <p:spPr bwMode="auto">
                <a:xfrm>
                  <a:off x="2703" y="1250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4" name="Line 468"/>
                <p:cNvSpPr>
                  <a:spLocks noChangeShapeType="1"/>
                </p:cNvSpPr>
                <p:nvPr/>
              </p:nvSpPr>
              <p:spPr bwMode="auto">
                <a:xfrm>
                  <a:off x="2703" y="1263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5" name="Line 469"/>
                <p:cNvSpPr>
                  <a:spLocks noChangeShapeType="1"/>
                </p:cNvSpPr>
                <p:nvPr/>
              </p:nvSpPr>
              <p:spPr bwMode="auto">
                <a:xfrm>
                  <a:off x="2703" y="1287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6" name="Line 470"/>
                <p:cNvSpPr>
                  <a:spLocks noChangeShapeType="1"/>
                </p:cNvSpPr>
                <p:nvPr/>
              </p:nvSpPr>
              <p:spPr bwMode="auto">
                <a:xfrm>
                  <a:off x="2703" y="1300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7" name="Line 471"/>
                <p:cNvSpPr>
                  <a:spLocks noChangeShapeType="1"/>
                </p:cNvSpPr>
                <p:nvPr/>
              </p:nvSpPr>
              <p:spPr bwMode="auto">
                <a:xfrm>
                  <a:off x="2703" y="1325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8" name="Line 472"/>
                <p:cNvSpPr>
                  <a:spLocks noChangeShapeType="1"/>
                </p:cNvSpPr>
                <p:nvPr/>
              </p:nvSpPr>
              <p:spPr bwMode="auto">
                <a:xfrm>
                  <a:off x="2703" y="1337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9" name="Line 473"/>
                <p:cNvSpPr>
                  <a:spLocks noChangeShapeType="1"/>
                </p:cNvSpPr>
                <p:nvPr/>
              </p:nvSpPr>
              <p:spPr bwMode="auto">
                <a:xfrm>
                  <a:off x="2703" y="1362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0" name="Line 474"/>
                <p:cNvSpPr>
                  <a:spLocks noChangeShapeType="1"/>
                </p:cNvSpPr>
                <p:nvPr/>
              </p:nvSpPr>
              <p:spPr bwMode="auto">
                <a:xfrm>
                  <a:off x="2703" y="1374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1" name="Line 475"/>
                <p:cNvSpPr>
                  <a:spLocks noChangeShapeType="1"/>
                </p:cNvSpPr>
                <p:nvPr/>
              </p:nvSpPr>
              <p:spPr bwMode="auto">
                <a:xfrm>
                  <a:off x="2703" y="1399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2" name="Line 476"/>
                <p:cNvSpPr>
                  <a:spLocks noChangeShapeType="1"/>
                </p:cNvSpPr>
                <p:nvPr/>
              </p:nvSpPr>
              <p:spPr bwMode="auto">
                <a:xfrm>
                  <a:off x="2703" y="1411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3" name="Line 477"/>
                <p:cNvSpPr>
                  <a:spLocks noChangeShapeType="1"/>
                </p:cNvSpPr>
                <p:nvPr/>
              </p:nvSpPr>
              <p:spPr bwMode="auto">
                <a:xfrm>
                  <a:off x="2703" y="1436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4" name="Line 478"/>
                <p:cNvSpPr>
                  <a:spLocks noChangeShapeType="1"/>
                </p:cNvSpPr>
                <p:nvPr/>
              </p:nvSpPr>
              <p:spPr bwMode="auto">
                <a:xfrm>
                  <a:off x="2703" y="1448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5" name="Line 479"/>
                <p:cNvSpPr>
                  <a:spLocks noChangeShapeType="1"/>
                </p:cNvSpPr>
                <p:nvPr/>
              </p:nvSpPr>
              <p:spPr bwMode="auto">
                <a:xfrm>
                  <a:off x="2703" y="1473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6" name="Line 480"/>
                <p:cNvSpPr>
                  <a:spLocks noChangeShapeType="1"/>
                </p:cNvSpPr>
                <p:nvPr/>
              </p:nvSpPr>
              <p:spPr bwMode="auto">
                <a:xfrm>
                  <a:off x="2703" y="1486"/>
                  <a:ext cx="1" cy="1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7" name="Line 481"/>
                <p:cNvSpPr>
                  <a:spLocks noChangeShapeType="1"/>
                </p:cNvSpPr>
                <p:nvPr/>
              </p:nvSpPr>
              <p:spPr bwMode="auto">
                <a:xfrm>
                  <a:off x="2703" y="1510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8" name="Line 482"/>
                <p:cNvSpPr>
                  <a:spLocks noChangeShapeType="1"/>
                </p:cNvSpPr>
                <p:nvPr/>
              </p:nvSpPr>
              <p:spPr bwMode="auto">
                <a:xfrm>
                  <a:off x="2703" y="1523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9" name="Line 483"/>
                <p:cNvSpPr>
                  <a:spLocks noChangeShapeType="1"/>
                </p:cNvSpPr>
                <p:nvPr/>
              </p:nvSpPr>
              <p:spPr bwMode="auto">
                <a:xfrm>
                  <a:off x="2703" y="1547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20" name="Line 484"/>
                <p:cNvSpPr>
                  <a:spLocks noChangeShapeType="1"/>
                </p:cNvSpPr>
                <p:nvPr/>
              </p:nvSpPr>
              <p:spPr bwMode="auto">
                <a:xfrm>
                  <a:off x="2703" y="1560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21" name="Line 485"/>
                <p:cNvSpPr>
                  <a:spLocks noChangeShapeType="1"/>
                </p:cNvSpPr>
                <p:nvPr/>
              </p:nvSpPr>
              <p:spPr bwMode="auto">
                <a:xfrm>
                  <a:off x="2703" y="1585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22" name="Line 486"/>
                <p:cNvSpPr>
                  <a:spLocks noChangeShapeType="1"/>
                </p:cNvSpPr>
                <p:nvPr/>
              </p:nvSpPr>
              <p:spPr bwMode="auto">
                <a:xfrm>
                  <a:off x="2703" y="1597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23" name="Line 487"/>
                <p:cNvSpPr>
                  <a:spLocks noChangeShapeType="1"/>
                </p:cNvSpPr>
                <p:nvPr/>
              </p:nvSpPr>
              <p:spPr bwMode="auto">
                <a:xfrm>
                  <a:off x="2703" y="1622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24" name="Line 488"/>
                <p:cNvSpPr>
                  <a:spLocks noChangeShapeType="1"/>
                </p:cNvSpPr>
                <p:nvPr/>
              </p:nvSpPr>
              <p:spPr bwMode="auto">
                <a:xfrm>
                  <a:off x="2703" y="1634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25" name="Line 489"/>
                <p:cNvSpPr>
                  <a:spLocks noChangeShapeType="1"/>
                </p:cNvSpPr>
                <p:nvPr/>
              </p:nvSpPr>
              <p:spPr bwMode="auto">
                <a:xfrm>
                  <a:off x="2703" y="1659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26" name="Line 490"/>
                <p:cNvSpPr>
                  <a:spLocks noChangeShapeType="1"/>
                </p:cNvSpPr>
                <p:nvPr/>
              </p:nvSpPr>
              <p:spPr bwMode="auto">
                <a:xfrm>
                  <a:off x="2703" y="1671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27" name="Line 491"/>
                <p:cNvSpPr>
                  <a:spLocks noChangeShapeType="1"/>
                </p:cNvSpPr>
                <p:nvPr/>
              </p:nvSpPr>
              <p:spPr bwMode="auto">
                <a:xfrm>
                  <a:off x="2703" y="1696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28" name="Line 492"/>
                <p:cNvSpPr>
                  <a:spLocks noChangeShapeType="1"/>
                </p:cNvSpPr>
                <p:nvPr/>
              </p:nvSpPr>
              <p:spPr bwMode="auto">
                <a:xfrm>
                  <a:off x="2703" y="1708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29" name="Line 493"/>
                <p:cNvSpPr>
                  <a:spLocks noChangeShapeType="1"/>
                </p:cNvSpPr>
                <p:nvPr/>
              </p:nvSpPr>
              <p:spPr bwMode="auto">
                <a:xfrm>
                  <a:off x="2703" y="1733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30" name="Line 494"/>
                <p:cNvSpPr>
                  <a:spLocks noChangeShapeType="1"/>
                </p:cNvSpPr>
                <p:nvPr/>
              </p:nvSpPr>
              <p:spPr bwMode="auto">
                <a:xfrm>
                  <a:off x="2703" y="1746"/>
                  <a:ext cx="1" cy="1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31" name="Line 495"/>
                <p:cNvSpPr>
                  <a:spLocks noChangeShapeType="1"/>
                </p:cNvSpPr>
                <p:nvPr/>
              </p:nvSpPr>
              <p:spPr bwMode="auto">
                <a:xfrm>
                  <a:off x="2703" y="1770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32" name="Line 496"/>
                <p:cNvSpPr>
                  <a:spLocks noChangeShapeType="1"/>
                </p:cNvSpPr>
                <p:nvPr/>
              </p:nvSpPr>
              <p:spPr bwMode="auto">
                <a:xfrm>
                  <a:off x="2703" y="1783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33" name="Line 497"/>
                <p:cNvSpPr>
                  <a:spLocks noChangeShapeType="1"/>
                </p:cNvSpPr>
                <p:nvPr/>
              </p:nvSpPr>
              <p:spPr bwMode="auto">
                <a:xfrm>
                  <a:off x="2703" y="1808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34" name="Line 498"/>
                <p:cNvSpPr>
                  <a:spLocks noChangeShapeType="1"/>
                </p:cNvSpPr>
                <p:nvPr/>
              </p:nvSpPr>
              <p:spPr bwMode="auto">
                <a:xfrm>
                  <a:off x="2703" y="1820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35" name="Line 499"/>
                <p:cNvSpPr>
                  <a:spLocks noChangeShapeType="1"/>
                </p:cNvSpPr>
                <p:nvPr/>
              </p:nvSpPr>
              <p:spPr bwMode="auto">
                <a:xfrm>
                  <a:off x="2703" y="1845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36" name="Line 500"/>
                <p:cNvSpPr>
                  <a:spLocks noChangeShapeType="1"/>
                </p:cNvSpPr>
                <p:nvPr/>
              </p:nvSpPr>
              <p:spPr bwMode="auto">
                <a:xfrm>
                  <a:off x="2703" y="1857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37" name="Line 501"/>
                <p:cNvSpPr>
                  <a:spLocks noChangeShapeType="1"/>
                </p:cNvSpPr>
                <p:nvPr/>
              </p:nvSpPr>
              <p:spPr bwMode="auto">
                <a:xfrm>
                  <a:off x="2703" y="1882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38" name="Line 502"/>
                <p:cNvSpPr>
                  <a:spLocks noChangeShapeType="1"/>
                </p:cNvSpPr>
                <p:nvPr/>
              </p:nvSpPr>
              <p:spPr bwMode="auto">
                <a:xfrm>
                  <a:off x="2703" y="1894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39" name="Line 503"/>
                <p:cNvSpPr>
                  <a:spLocks noChangeShapeType="1"/>
                </p:cNvSpPr>
                <p:nvPr/>
              </p:nvSpPr>
              <p:spPr bwMode="auto">
                <a:xfrm>
                  <a:off x="2703" y="1919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40" name="Line 504"/>
                <p:cNvSpPr>
                  <a:spLocks noChangeShapeType="1"/>
                </p:cNvSpPr>
                <p:nvPr/>
              </p:nvSpPr>
              <p:spPr bwMode="auto">
                <a:xfrm>
                  <a:off x="2703" y="1931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41" name="Line 505"/>
                <p:cNvSpPr>
                  <a:spLocks noChangeShapeType="1"/>
                </p:cNvSpPr>
                <p:nvPr/>
              </p:nvSpPr>
              <p:spPr bwMode="auto">
                <a:xfrm>
                  <a:off x="2703" y="1956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42" name="Line 506"/>
                <p:cNvSpPr>
                  <a:spLocks noChangeShapeType="1"/>
                </p:cNvSpPr>
                <p:nvPr/>
              </p:nvSpPr>
              <p:spPr bwMode="auto">
                <a:xfrm>
                  <a:off x="2703" y="1969"/>
                  <a:ext cx="1" cy="1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43" name="Line 507"/>
                <p:cNvSpPr>
                  <a:spLocks noChangeShapeType="1"/>
                </p:cNvSpPr>
                <p:nvPr/>
              </p:nvSpPr>
              <p:spPr bwMode="auto">
                <a:xfrm>
                  <a:off x="2703" y="1993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44" name="Freeform 508"/>
                <p:cNvSpPr>
                  <a:spLocks/>
                </p:cNvSpPr>
                <p:nvPr/>
              </p:nvSpPr>
              <p:spPr bwMode="auto">
                <a:xfrm>
                  <a:off x="2693" y="2006"/>
                  <a:ext cx="10" cy="5"/>
                </a:xfrm>
                <a:custGeom>
                  <a:avLst/>
                  <a:gdLst>
                    <a:gd name="T0" fmla="*/ 10 w 10"/>
                    <a:gd name="T1" fmla="*/ 0 h 5"/>
                    <a:gd name="T2" fmla="*/ 10 w 10"/>
                    <a:gd name="T3" fmla="*/ 5 h 5"/>
                    <a:gd name="T4" fmla="*/ 0 w 10"/>
                    <a:gd name="T5" fmla="*/ 5 h 5"/>
                    <a:gd name="T6" fmla="*/ 0 60000 65536"/>
                    <a:gd name="T7" fmla="*/ 0 60000 65536"/>
                    <a:gd name="T8" fmla="*/ 0 60000 65536"/>
                    <a:gd name="T9" fmla="*/ 0 w 10"/>
                    <a:gd name="T10" fmla="*/ 0 h 5"/>
                    <a:gd name="T11" fmla="*/ 10 w 10"/>
                    <a:gd name="T12" fmla="*/ 5 h 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0" h="5">
                      <a:moveTo>
                        <a:pt x="10" y="0"/>
                      </a:moveTo>
                      <a:lnTo>
                        <a:pt x="10" y="5"/>
                      </a:lnTo>
                      <a:lnTo>
                        <a:pt x="0" y="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45" name="Line 509"/>
                <p:cNvSpPr>
                  <a:spLocks noChangeShapeType="1"/>
                </p:cNvSpPr>
                <p:nvPr/>
              </p:nvSpPr>
              <p:spPr bwMode="auto">
                <a:xfrm flipH="1">
                  <a:off x="2681" y="2011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46" name="Line 510"/>
                <p:cNvSpPr>
                  <a:spLocks noChangeShapeType="1"/>
                </p:cNvSpPr>
                <p:nvPr/>
              </p:nvSpPr>
              <p:spPr bwMode="auto">
                <a:xfrm flipH="1">
                  <a:off x="2656" y="2011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47" name="Line 511"/>
                <p:cNvSpPr>
                  <a:spLocks noChangeShapeType="1"/>
                </p:cNvSpPr>
                <p:nvPr/>
              </p:nvSpPr>
              <p:spPr bwMode="auto">
                <a:xfrm flipH="1">
                  <a:off x="2643" y="2011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48" name="Line 512"/>
                <p:cNvSpPr>
                  <a:spLocks noChangeShapeType="1"/>
                </p:cNvSpPr>
                <p:nvPr/>
              </p:nvSpPr>
              <p:spPr bwMode="auto">
                <a:xfrm flipH="1">
                  <a:off x="2619" y="2011"/>
                  <a:ext cx="1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49" name="Line 513"/>
                <p:cNvSpPr>
                  <a:spLocks noChangeShapeType="1"/>
                </p:cNvSpPr>
                <p:nvPr/>
              </p:nvSpPr>
              <p:spPr bwMode="auto">
                <a:xfrm flipH="1">
                  <a:off x="2606" y="2011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50" name="Line 514"/>
                <p:cNvSpPr>
                  <a:spLocks noChangeShapeType="1"/>
                </p:cNvSpPr>
                <p:nvPr/>
              </p:nvSpPr>
              <p:spPr bwMode="auto">
                <a:xfrm flipH="1">
                  <a:off x="2581" y="2011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51" name="Line 515"/>
                <p:cNvSpPr>
                  <a:spLocks noChangeShapeType="1"/>
                </p:cNvSpPr>
                <p:nvPr/>
              </p:nvSpPr>
              <p:spPr bwMode="auto">
                <a:xfrm flipH="1">
                  <a:off x="2569" y="2011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52" name="Line 516"/>
                <p:cNvSpPr>
                  <a:spLocks noChangeShapeType="1"/>
                </p:cNvSpPr>
                <p:nvPr/>
              </p:nvSpPr>
              <p:spPr bwMode="auto">
                <a:xfrm flipH="1">
                  <a:off x="2544" y="2011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53" name="Line 517"/>
                <p:cNvSpPr>
                  <a:spLocks noChangeShapeType="1"/>
                </p:cNvSpPr>
                <p:nvPr/>
              </p:nvSpPr>
              <p:spPr bwMode="auto">
                <a:xfrm flipH="1">
                  <a:off x="2532" y="2011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54" name="Line 518"/>
                <p:cNvSpPr>
                  <a:spLocks noChangeShapeType="1"/>
                </p:cNvSpPr>
                <p:nvPr/>
              </p:nvSpPr>
              <p:spPr bwMode="auto">
                <a:xfrm flipH="1">
                  <a:off x="2507" y="2011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55" name="Line 519"/>
                <p:cNvSpPr>
                  <a:spLocks noChangeShapeType="1"/>
                </p:cNvSpPr>
                <p:nvPr/>
              </p:nvSpPr>
              <p:spPr bwMode="auto">
                <a:xfrm flipH="1">
                  <a:off x="2495" y="2011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56" name="Line 520"/>
                <p:cNvSpPr>
                  <a:spLocks noChangeShapeType="1"/>
                </p:cNvSpPr>
                <p:nvPr/>
              </p:nvSpPr>
              <p:spPr bwMode="auto">
                <a:xfrm flipH="1">
                  <a:off x="2470" y="2011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57" name="Line 521"/>
                <p:cNvSpPr>
                  <a:spLocks noChangeShapeType="1"/>
                </p:cNvSpPr>
                <p:nvPr/>
              </p:nvSpPr>
              <p:spPr bwMode="auto">
                <a:xfrm flipH="1">
                  <a:off x="2458" y="2011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58" name="Line 522"/>
                <p:cNvSpPr>
                  <a:spLocks noChangeShapeType="1"/>
                </p:cNvSpPr>
                <p:nvPr/>
              </p:nvSpPr>
              <p:spPr bwMode="auto">
                <a:xfrm flipH="1">
                  <a:off x="2433" y="2011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</p:grpSp>
          <p:sp>
            <p:nvSpPr>
              <p:cNvPr id="353" name="Rectangle 523"/>
              <p:cNvSpPr>
                <a:spLocks noChangeArrowheads="1"/>
              </p:cNvSpPr>
              <p:nvPr/>
            </p:nvSpPr>
            <p:spPr bwMode="auto">
              <a:xfrm>
                <a:off x="1647" y="1248"/>
                <a:ext cx="999" cy="295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354" name="Rectangle 524"/>
              <p:cNvSpPr>
                <a:spLocks noChangeArrowheads="1"/>
              </p:cNvSpPr>
              <p:nvPr/>
            </p:nvSpPr>
            <p:spPr bwMode="auto">
              <a:xfrm>
                <a:off x="1742" y="1286"/>
                <a:ext cx="808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000">
                    <a:solidFill>
                      <a:srgbClr val="000000"/>
                    </a:solidFill>
                  </a:rPr>
                  <a:t>Warm Compressor</a:t>
                </a:r>
                <a:endParaRPr lang="fr-FR" sz="1000"/>
              </a:p>
            </p:txBody>
          </p:sp>
          <p:sp>
            <p:nvSpPr>
              <p:cNvPr id="355" name="Rectangle 525"/>
              <p:cNvSpPr>
                <a:spLocks noChangeArrowheads="1"/>
              </p:cNvSpPr>
              <p:nvPr/>
            </p:nvSpPr>
            <p:spPr bwMode="auto">
              <a:xfrm>
                <a:off x="2015" y="1405"/>
                <a:ext cx="302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000">
                    <a:solidFill>
                      <a:srgbClr val="000000"/>
                    </a:solidFill>
                  </a:rPr>
                  <a:t>Station</a:t>
                </a:r>
                <a:endParaRPr lang="fr-FR" sz="1000"/>
              </a:p>
            </p:txBody>
          </p:sp>
          <p:sp>
            <p:nvSpPr>
              <p:cNvPr id="356" name="Rectangle 526"/>
              <p:cNvSpPr>
                <a:spLocks noChangeArrowheads="1"/>
              </p:cNvSpPr>
              <p:nvPr/>
            </p:nvSpPr>
            <p:spPr bwMode="auto">
              <a:xfrm>
                <a:off x="1647" y="1656"/>
                <a:ext cx="999" cy="295"/>
              </a:xfrm>
              <a:prstGeom prst="rect">
                <a:avLst/>
              </a:prstGeom>
              <a:solidFill>
                <a:srgbClr val="FFFF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357" name="Rectangle 527"/>
              <p:cNvSpPr>
                <a:spLocks noChangeArrowheads="1"/>
              </p:cNvSpPr>
              <p:nvPr/>
            </p:nvSpPr>
            <p:spPr bwMode="auto">
              <a:xfrm>
                <a:off x="1995" y="1754"/>
                <a:ext cx="399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000">
                    <a:solidFill>
                      <a:srgbClr val="000000"/>
                    </a:solidFill>
                  </a:rPr>
                  <a:t>Cold Box</a:t>
                </a:r>
                <a:endParaRPr lang="fr-FR" sz="1000"/>
              </a:p>
            </p:txBody>
          </p:sp>
          <p:sp>
            <p:nvSpPr>
              <p:cNvPr id="358" name="Rectangle 528"/>
              <p:cNvSpPr>
                <a:spLocks noChangeArrowheads="1"/>
              </p:cNvSpPr>
              <p:nvPr/>
            </p:nvSpPr>
            <p:spPr bwMode="auto">
              <a:xfrm>
                <a:off x="2135" y="1540"/>
                <a:ext cx="20" cy="11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</p:grpSp>
        <p:grpSp>
          <p:nvGrpSpPr>
            <p:cNvPr id="349" name="Group 529"/>
            <p:cNvGrpSpPr>
              <a:grpSpLocks/>
            </p:cNvGrpSpPr>
            <p:nvPr/>
          </p:nvGrpSpPr>
          <p:grpSpPr bwMode="auto">
            <a:xfrm>
              <a:off x="4032644" y="4085957"/>
              <a:ext cx="2067956" cy="401253"/>
              <a:chOff x="2029" y="2709"/>
              <a:chExt cx="1464" cy="295"/>
            </a:xfrm>
          </p:grpSpPr>
          <p:sp>
            <p:nvSpPr>
              <p:cNvPr id="350" name="Rectangle 530"/>
              <p:cNvSpPr>
                <a:spLocks noChangeArrowheads="1"/>
              </p:cNvSpPr>
              <p:nvPr/>
            </p:nvSpPr>
            <p:spPr bwMode="auto">
              <a:xfrm>
                <a:off x="2029" y="2709"/>
                <a:ext cx="1464" cy="295"/>
              </a:xfrm>
              <a:prstGeom prst="rect">
                <a:avLst/>
              </a:prstGeom>
              <a:solidFill>
                <a:srgbClr val="FFFF8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 sz="1000"/>
              </a:p>
            </p:txBody>
          </p:sp>
          <p:sp>
            <p:nvSpPr>
              <p:cNvPr id="351" name="Rectangle 531"/>
              <p:cNvSpPr>
                <a:spLocks noChangeArrowheads="1"/>
              </p:cNvSpPr>
              <p:nvPr/>
            </p:nvSpPr>
            <p:spPr bwMode="auto">
              <a:xfrm>
                <a:off x="2275" y="2809"/>
                <a:ext cx="883" cy="1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000">
                    <a:solidFill>
                      <a:srgbClr val="000000"/>
                    </a:solidFill>
                  </a:rPr>
                  <a:t>Interconnection Box</a:t>
                </a:r>
                <a:endParaRPr lang="fr-FR" sz="1000"/>
              </a:p>
            </p:txBody>
          </p:sp>
        </p:grpSp>
        <p:sp>
          <p:nvSpPr>
            <p:cNvPr id="2725" name="Rectangle 791"/>
            <p:cNvSpPr>
              <a:spLocks noChangeArrowheads="1"/>
            </p:cNvSpPr>
            <p:nvPr/>
          </p:nvSpPr>
          <p:spPr bwMode="auto">
            <a:xfrm>
              <a:off x="2033902" y="4881662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26" name="Rectangle 792"/>
            <p:cNvSpPr>
              <a:spLocks noChangeArrowheads="1"/>
            </p:cNvSpPr>
            <p:nvPr/>
          </p:nvSpPr>
          <p:spPr bwMode="auto">
            <a:xfrm>
              <a:off x="2197756" y="4881662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27" name="Rectangle 793"/>
            <p:cNvSpPr>
              <a:spLocks noChangeArrowheads="1"/>
            </p:cNvSpPr>
            <p:nvPr/>
          </p:nvSpPr>
          <p:spPr bwMode="auto">
            <a:xfrm>
              <a:off x="2363023" y="4881662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28" name="Rectangle 794"/>
            <p:cNvSpPr>
              <a:spLocks noChangeArrowheads="1"/>
            </p:cNvSpPr>
            <p:nvPr/>
          </p:nvSpPr>
          <p:spPr bwMode="auto">
            <a:xfrm>
              <a:off x="2526878" y="4881662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29" name="Rectangle 795"/>
            <p:cNvSpPr>
              <a:spLocks noChangeArrowheads="1"/>
            </p:cNvSpPr>
            <p:nvPr/>
          </p:nvSpPr>
          <p:spPr bwMode="auto">
            <a:xfrm>
              <a:off x="2694970" y="4881662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30" name="Rectangle 796"/>
            <p:cNvSpPr>
              <a:spLocks noChangeArrowheads="1"/>
            </p:cNvSpPr>
            <p:nvPr/>
          </p:nvSpPr>
          <p:spPr bwMode="auto">
            <a:xfrm>
              <a:off x="2860237" y="4881662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31" name="Rectangle 797"/>
            <p:cNvSpPr>
              <a:spLocks noChangeArrowheads="1"/>
            </p:cNvSpPr>
            <p:nvPr/>
          </p:nvSpPr>
          <p:spPr bwMode="auto">
            <a:xfrm>
              <a:off x="3024091" y="4881662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32" name="Rectangle 798"/>
            <p:cNvSpPr>
              <a:spLocks noChangeArrowheads="1"/>
            </p:cNvSpPr>
            <p:nvPr/>
          </p:nvSpPr>
          <p:spPr bwMode="auto">
            <a:xfrm>
              <a:off x="3189358" y="4881662"/>
              <a:ext cx="26838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33" name="Rectangle 799"/>
            <p:cNvSpPr>
              <a:spLocks noChangeArrowheads="1"/>
            </p:cNvSpPr>
            <p:nvPr/>
          </p:nvSpPr>
          <p:spPr bwMode="auto">
            <a:xfrm>
              <a:off x="3357450" y="4881662"/>
              <a:ext cx="26838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34" name="Rectangle 800"/>
            <p:cNvSpPr>
              <a:spLocks noChangeArrowheads="1"/>
            </p:cNvSpPr>
            <p:nvPr/>
          </p:nvSpPr>
          <p:spPr bwMode="auto">
            <a:xfrm>
              <a:off x="3521305" y="4881662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35" name="Rectangle 801"/>
            <p:cNvSpPr>
              <a:spLocks noChangeArrowheads="1"/>
            </p:cNvSpPr>
            <p:nvPr/>
          </p:nvSpPr>
          <p:spPr bwMode="auto">
            <a:xfrm>
              <a:off x="3685159" y="4881662"/>
              <a:ext cx="28251" cy="16050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37" name="Rectangle 803"/>
            <p:cNvSpPr>
              <a:spLocks noChangeArrowheads="1"/>
            </p:cNvSpPr>
            <p:nvPr/>
          </p:nvSpPr>
          <p:spPr bwMode="auto">
            <a:xfrm>
              <a:off x="6097775" y="4270941"/>
              <a:ext cx="786784" cy="2720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39" name="Line 805"/>
            <p:cNvSpPr>
              <a:spLocks noChangeShapeType="1"/>
            </p:cNvSpPr>
            <p:nvPr/>
          </p:nvSpPr>
          <p:spPr bwMode="auto">
            <a:xfrm>
              <a:off x="6635952" y="2297319"/>
              <a:ext cx="248607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40" name="Line 806"/>
            <p:cNvSpPr>
              <a:spLocks noChangeShapeType="1"/>
            </p:cNvSpPr>
            <p:nvPr/>
          </p:nvSpPr>
          <p:spPr bwMode="auto">
            <a:xfrm>
              <a:off x="8494852" y="5359086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41" name="Line 807"/>
            <p:cNvSpPr>
              <a:spLocks noChangeShapeType="1"/>
            </p:cNvSpPr>
            <p:nvPr/>
          </p:nvSpPr>
          <p:spPr bwMode="auto">
            <a:xfrm>
              <a:off x="8513215" y="5359086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42" name="Line 808"/>
            <p:cNvSpPr>
              <a:spLocks noChangeShapeType="1"/>
            </p:cNvSpPr>
            <p:nvPr/>
          </p:nvSpPr>
          <p:spPr bwMode="auto">
            <a:xfrm>
              <a:off x="8530165" y="5359086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43" name="Line 809"/>
            <p:cNvSpPr>
              <a:spLocks noChangeShapeType="1"/>
            </p:cNvSpPr>
            <p:nvPr/>
          </p:nvSpPr>
          <p:spPr bwMode="auto">
            <a:xfrm>
              <a:off x="8547116" y="5359086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44" name="Line 810"/>
            <p:cNvSpPr>
              <a:spLocks noChangeShapeType="1"/>
            </p:cNvSpPr>
            <p:nvPr/>
          </p:nvSpPr>
          <p:spPr bwMode="auto">
            <a:xfrm>
              <a:off x="8565479" y="5359086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45" name="Line 811"/>
            <p:cNvSpPr>
              <a:spLocks noChangeShapeType="1"/>
            </p:cNvSpPr>
            <p:nvPr/>
          </p:nvSpPr>
          <p:spPr bwMode="auto">
            <a:xfrm>
              <a:off x="8582429" y="5359086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46" name="Line 812"/>
            <p:cNvSpPr>
              <a:spLocks noChangeShapeType="1"/>
            </p:cNvSpPr>
            <p:nvPr/>
          </p:nvSpPr>
          <p:spPr bwMode="auto">
            <a:xfrm>
              <a:off x="8600792" y="5359086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47" name="Line 813"/>
            <p:cNvSpPr>
              <a:spLocks noChangeShapeType="1"/>
            </p:cNvSpPr>
            <p:nvPr/>
          </p:nvSpPr>
          <p:spPr bwMode="auto">
            <a:xfrm>
              <a:off x="8617743" y="5359086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48" name="Line 814"/>
            <p:cNvSpPr>
              <a:spLocks noChangeShapeType="1"/>
            </p:cNvSpPr>
            <p:nvPr/>
          </p:nvSpPr>
          <p:spPr bwMode="auto">
            <a:xfrm>
              <a:off x="8634693" y="5359086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49" name="Line 815"/>
            <p:cNvSpPr>
              <a:spLocks noChangeShapeType="1"/>
            </p:cNvSpPr>
            <p:nvPr/>
          </p:nvSpPr>
          <p:spPr bwMode="auto">
            <a:xfrm>
              <a:off x="8653056" y="5359086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50" name="Line 816"/>
            <p:cNvSpPr>
              <a:spLocks noChangeShapeType="1"/>
            </p:cNvSpPr>
            <p:nvPr/>
          </p:nvSpPr>
          <p:spPr bwMode="auto">
            <a:xfrm>
              <a:off x="8670007" y="5359086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51" name="Line 817"/>
            <p:cNvSpPr>
              <a:spLocks noChangeShapeType="1"/>
            </p:cNvSpPr>
            <p:nvPr/>
          </p:nvSpPr>
          <p:spPr bwMode="auto">
            <a:xfrm>
              <a:off x="8688370" y="5359086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52" name="Line 818"/>
            <p:cNvSpPr>
              <a:spLocks noChangeShapeType="1"/>
            </p:cNvSpPr>
            <p:nvPr/>
          </p:nvSpPr>
          <p:spPr bwMode="auto">
            <a:xfrm>
              <a:off x="8705320" y="5359086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53" name="Line 819"/>
            <p:cNvSpPr>
              <a:spLocks noChangeShapeType="1"/>
            </p:cNvSpPr>
            <p:nvPr/>
          </p:nvSpPr>
          <p:spPr bwMode="auto">
            <a:xfrm>
              <a:off x="8722271" y="5359086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54" name="Line 820"/>
            <p:cNvSpPr>
              <a:spLocks noChangeShapeType="1"/>
            </p:cNvSpPr>
            <p:nvPr/>
          </p:nvSpPr>
          <p:spPr bwMode="auto">
            <a:xfrm>
              <a:off x="8740634" y="5359086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55" name="Line 821"/>
            <p:cNvSpPr>
              <a:spLocks noChangeShapeType="1"/>
            </p:cNvSpPr>
            <p:nvPr/>
          </p:nvSpPr>
          <p:spPr bwMode="auto">
            <a:xfrm>
              <a:off x="8757584" y="5359086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56" name="Line 822"/>
            <p:cNvSpPr>
              <a:spLocks noChangeShapeType="1"/>
            </p:cNvSpPr>
            <p:nvPr/>
          </p:nvSpPr>
          <p:spPr bwMode="auto">
            <a:xfrm>
              <a:off x="8774535" y="5359086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57" name="Line 823"/>
            <p:cNvSpPr>
              <a:spLocks noChangeShapeType="1"/>
            </p:cNvSpPr>
            <p:nvPr/>
          </p:nvSpPr>
          <p:spPr bwMode="auto">
            <a:xfrm>
              <a:off x="8792898" y="5359086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58" name="Line 824"/>
            <p:cNvSpPr>
              <a:spLocks noChangeShapeType="1"/>
            </p:cNvSpPr>
            <p:nvPr/>
          </p:nvSpPr>
          <p:spPr bwMode="auto">
            <a:xfrm>
              <a:off x="8809848" y="5359086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59" name="Line 825"/>
            <p:cNvSpPr>
              <a:spLocks noChangeShapeType="1"/>
            </p:cNvSpPr>
            <p:nvPr/>
          </p:nvSpPr>
          <p:spPr bwMode="auto">
            <a:xfrm>
              <a:off x="8828211" y="5359086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60" name="Line 826"/>
            <p:cNvSpPr>
              <a:spLocks noChangeShapeType="1"/>
            </p:cNvSpPr>
            <p:nvPr/>
          </p:nvSpPr>
          <p:spPr bwMode="auto">
            <a:xfrm>
              <a:off x="8845162" y="5359086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61" name="Line 827"/>
            <p:cNvSpPr>
              <a:spLocks noChangeShapeType="1"/>
            </p:cNvSpPr>
            <p:nvPr/>
          </p:nvSpPr>
          <p:spPr bwMode="auto">
            <a:xfrm>
              <a:off x="8862112" y="5359086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62" name="Line 828"/>
            <p:cNvSpPr>
              <a:spLocks noChangeShapeType="1"/>
            </p:cNvSpPr>
            <p:nvPr/>
          </p:nvSpPr>
          <p:spPr bwMode="auto">
            <a:xfrm>
              <a:off x="8880475" y="5359086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63" name="Line 829"/>
            <p:cNvSpPr>
              <a:spLocks noChangeShapeType="1"/>
            </p:cNvSpPr>
            <p:nvPr/>
          </p:nvSpPr>
          <p:spPr bwMode="auto">
            <a:xfrm>
              <a:off x="8897425" y="5359086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64" name="Line 830"/>
            <p:cNvSpPr>
              <a:spLocks noChangeShapeType="1"/>
            </p:cNvSpPr>
            <p:nvPr/>
          </p:nvSpPr>
          <p:spPr bwMode="auto">
            <a:xfrm>
              <a:off x="8915788" y="5359086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65" name="Line 831"/>
            <p:cNvSpPr>
              <a:spLocks noChangeShapeType="1"/>
            </p:cNvSpPr>
            <p:nvPr/>
          </p:nvSpPr>
          <p:spPr bwMode="auto">
            <a:xfrm>
              <a:off x="8932739" y="5359086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66" name="Line 832"/>
            <p:cNvSpPr>
              <a:spLocks noChangeShapeType="1"/>
            </p:cNvSpPr>
            <p:nvPr/>
          </p:nvSpPr>
          <p:spPr bwMode="auto">
            <a:xfrm>
              <a:off x="8949689" y="5359086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67" name="Line 833"/>
            <p:cNvSpPr>
              <a:spLocks noChangeShapeType="1"/>
            </p:cNvSpPr>
            <p:nvPr/>
          </p:nvSpPr>
          <p:spPr bwMode="auto">
            <a:xfrm>
              <a:off x="8968052" y="5359086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68" name="Line 834"/>
            <p:cNvSpPr>
              <a:spLocks noChangeShapeType="1"/>
            </p:cNvSpPr>
            <p:nvPr/>
          </p:nvSpPr>
          <p:spPr bwMode="auto">
            <a:xfrm>
              <a:off x="8985003" y="5359086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69" name="Line 835"/>
            <p:cNvSpPr>
              <a:spLocks noChangeShapeType="1"/>
            </p:cNvSpPr>
            <p:nvPr/>
          </p:nvSpPr>
          <p:spPr bwMode="auto">
            <a:xfrm>
              <a:off x="9003366" y="5359086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70" name="Line 836"/>
            <p:cNvSpPr>
              <a:spLocks noChangeShapeType="1"/>
            </p:cNvSpPr>
            <p:nvPr/>
          </p:nvSpPr>
          <p:spPr bwMode="auto">
            <a:xfrm>
              <a:off x="9020316" y="5359086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71" name="Line 837"/>
            <p:cNvSpPr>
              <a:spLocks noChangeShapeType="1"/>
            </p:cNvSpPr>
            <p:nvPr/>
          </p:nvSpPr>
          <p:spPr bwMode="auto">
            <a:xfrm>
              <a:off x="9037267" y="5359086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72" name="Line 838"/>
            <p:cNvSpPr>
              <a:spLocks noChangeShapeType="1"/>
            </p:cNvSpPr>
            <p:nvPr/>
          </p:nvSpPr>
          <p:spPr bwMode="auto">
            <a:xfrm>
              <a:off x="9055630" y="5359086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73" name="Line 839"/>
            <p:cNvSpPr>
              <a:spLocks noChangeShapeType="1"/>
            </p:cNvSpPr>
            <p:nvPr/>
          </p:nvSpPr>
          <p:spPr bwMode="auto">
            <a:xfrm>
              <a:off x="9072580" y="5359086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74" name="Line 840"/>
            <p:cNvSpPr>
              <a:spLocks noChangeShapeType="1"/>
            </p:cNvSpPr>
            <p:nvPr/>
          </p:nvSpPr>
          <p:spPr bwMode="auto">
            <a:xfrm>
              <a:off x="9089531" y="5359086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75" name="Line 841"/>
            <p:cNvSpPr>
              <a:spLocks noChangeShapeType="1"/>
            </p:cNvSpPr>
            <p:nvPr/>
          </p:nvSpPr>
          <p:spPr bwMode="auto">
            <a:xfrm>
              <a:off x="9107894" y="5359086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76" name="Line 842"/>
            <p:cNvSpPr>
              <a:spLocks noChangeShapeType="1"/>
            </p:cNvSpPr>
            <p:nvPr/>
          </p:nvSpPr>
          <p:spPr bwMode="auto">
            <a:xfrm>
              <a:off x="9124844" y="5359086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77" name="Line 843"/>
            <p:cNvSpPr>
              <a:spLocks noChangeShapeType="1"/>
            </p:cNvSpPr>
            <p:nvPr/>
          </p:nvSpPr>
          <p:spPr bwMode="auto">
            <a:xfrm>
              <a:off x="9143207" y="5359086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78" name="Line 844"/>
            <p:cNvSpPr>
              <a:spLocks noChangeShapeType="1"/>
            </p:cNvSpPr>
            <p:nvPr/>
          </p:nvSpPr>
          <p:spPr bwMode="auto">
            <a:xfrm>
              <a:off x="9157332" y="5359086"/>
              <a:ext cx="1413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79" name="Line 845"/>
            <p:cNvSpPr>
              <a:spLocks noChangeShapeType="1"/>
            </p:cNvSpPr>
            <p:nvPr/>
          </p:nvSpPr>
          <p:spPr bwMode="auto">
            <a:xfrm>
              <a:off x="8494852" y="4564740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80" name="Line 846"/>
            <p:cNvSpPr>
              <a:spLocks noChangeShapeType="1"/>
            </p:cNvSpPr>
            <p:nvPr/>
          </p:nvSpPr>
          <p:spPr bwMode="auto">
            <a:xfrm>
              <a:off x="8513215" y="4564740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81" name="Line 847"/>
            <p:cNvSpPr>
              <a:spLocks noChangeShapeType="1"/>
            </p:cNvSpPr>
            <p:nvPr/>
          </p:nvSpPr>
          <p:spPr bwMode="auto">
            <a:xfrm>
              <a:off x="8530165" y="4564740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82" name="Line 848"/>
            <p:cNvSpPr>
              <a:spLocks noChangeShapeType="1"/>
            </p:cNvSpPr>
            <p:nvPr/>
          </p:nvSpPr>
          <p:spPr bwMode="auto">
            <a:xfrm>
              <a:off x="8547116" y="4564740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83" name="Line 849"/>
            <p:cNvSpPr>
              <a:spLocks noChangeShapeType="1"/>
            </p:cNvSpPr>
            <p:nvPr/>
          </p:nvSpPr>
          <p:spPr bwMode="auto">
            <a:xfrm>
              <a:off x="8565479" y="4564740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84" name="Line 850"/>
            <p:cNvSpPr>
              <a:spLocks noChangeShapeType="1"/>
            </p:cNvSpPr>
            <p:nvPr/>
          </p:nvSpPr>
          <p:spPr bwMode="auto">
            <a:xfrm>
              <a:off x="8582429" y="4564740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85" name="Line 851"/>
            <p:cNvSpPr>
              <a:spLocks noChangeShapeType="1"/>
            </p:cNvSpPr>
            <p:nvPr/>
          </p:nvSpPr>
          <p:spPr bwMode="auto">
            <a:xfrm>
              <a:off x="8600792" y="4564740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86" name="Line 852"/>
            <p:cNvSpPr>
              <a:spLocks noChangeShapeType="1"/>
            </p:cNvSpPr>
            <p:nvPr/>
          </p:nvSpPr>
          <p:spPr bwMode="auto">
            <a:xfrm>
              <a:off x="8617743" y="4564740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87" name="Line 853"/>
            <p:cNvSpPr>
              <a:spLocks noChangeShapeType="1"/>
            </p:cNvSpPr>
            <p:nvPr/>
          </p:nvSpPr>
          <p:spPr bwMode="auto">
            <a:xfrm>
              <a:off x="8634693" y="4564740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88" name="Line 854"/>
            <p:cNvSpPr>
              <a:spLocks noChangeShapeType="1"/>
            </p:cNvSpPr>
            <p:nvPr/>
          </p:nvSpPr>
          <p:spPr bwMode="auto">
            <a:xfrm>
              <a:off x="8653056" y="4564740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89" name="Line 855"/>
            <p:cNvSpPr>
              <a:spLocks noChangeShapeType="1"/>
            </p:cNvSpPr>
            <p:nvPr/>
          </p:nvSpPr>
          <p:spPr bwMode="auto">
            <a:xfrm>
              <a:off x="8670007" y="4564740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90" name="Line 856"/>
            <p:cNvSpPr>
              <a:spLocks noChangeShapeType="1"/>
            </p:cNvSpPr>
            <p:nvPr/>
          </p:nvSpPr>
          <p:spPr bwMode="auto">
            <a:xfrm>
              <a:off x="8688370" y="4564740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91" name="Line 857"/>
            <p:cNvSpPr>
              <a:spLocks noChangeShapeType="1"/>
            </p:cNvSpPr>
            <p:nvPr/>
          </p:nvSpPr>
          <p:spPr bwMode="auto">
            <a:xfrm>
              <a:off x="8705320" y="4564740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92" name="Line 858"/>
            <p:cNvSpPr>
              <a:spLocks noChangeShapeType="1"/>
            </p:cNvSpPr>
            <p:nvPr/>
          </p:nvSpPr>
          <p:spPr bwMode="auto">
            <a:xfrm>
              <a:off x="8722271" y="4564740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93" name="Line 859"/>
            <p:cNvSpPr>
              <a:spLocks noChangeShapeType="1"/>
            </p:cNvSpPr>
            <p:nvPr/>
          </p:nvSpPr>
          <p:spPr bwMode="auto">
            <a:xfrm>
              <a:off x="8740634" y="4564740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94" name="Line 860"/>
            <p:cNvSpPr>
              <a:spLocks noChangeShapeType="1"/>
            </p:cNvSpPr>
            <p:nvPr/>
          </p:nvSpPr>
          <p:spPr bwMode="auto">
            <a:xfrm>
              <a:off x="8757584" y="4564740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95" name="Line 861"/>
            <p:cNvSpPr>
              <a:spLocks noChangeShapeType="1"/>
            </p:cNvSpPr>
            <p:nvPr/>
          </p:nvSpPr>
          <p:spPr bwMode="auto">
            <a:xfrm>
              <a:off x="8774535" y="4564740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96" name="Line 862"/>
            <p:cNvSpPr>
              <a:spLocks noChangeShapeType="1"/>
            </p:cNvSpPr>
            <p:nvPr/>
          </p:nvSpPr>
          <p:spPr bwMode="auto">
            <a:xfrm>
              <a:off x="8792898" y="4564740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97" name="Line 863"/>
            <p:cNvSpPr>
              <a:spLocks noChangeShapeType="1"/>
            </p:cNvSpPr>
            <p:nvPr/>
          </p:nvSpPr>
          <p:spPr bwMode="auto">
            <a:xfrm>
              <a:off x="8809848" y="4564740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98" name="Line 864"/>
            <p:cNvSpPr>
              <a:spLocks noChangeShapeType="1"/>
            </p:cNvSpPr>
            <p:nvPr/>
          </p:nvSpPr>
          <p:spPr bwMode="auto">
            <a:xfrm>
              <a:off x="8828211" y="4564740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799" name="Line 865"/>
            <p:cNvSpPr>
              <a:spLocks noChangeShapeType="1"/>
            </p:cNvSpPr>
            <p:nvPr/>
          </p:nvSpPr>
          <p:spPr bwMode="auto">
            <a:xfrm>
              <a:off x="8845162" y="4564740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00" name="Line 866"/>
            <p:cNvSpPr>
              <a:spLocks noChangeShapeType="1"/>
            </p:cNvSpPr>
            <p:nvPr/>
          </p:nvSpPr>
          <p:spPr bwMode="auto">
            <a:xfrm>
              <a:off x="8862112" y="4564740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01" name="Line 867"/>
            <p:cNvSpPr>
              <a:spLocks noChangeShapeType="1"/>
            </p:cNvSpPr>
            <p:nvPr/>
          </p:nvSpPr>
          <p:spPr bwMode="auto">
            <a:xfrm>
              <a:off x="8880475" y="4564740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02" name="Line 868"/>
            <p:cNvSpPr>
              <a:spLocks noChangeShapeType="1"/>
            </p:cNvSpPr>
            <p:nvPr/>
          </p:nvSpPr>
          <p:spPr bwMode="auto">
            <a:xfrm>
              <a:off x="8897425" y="4564740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03" name="Line 869"/>
            <p:cNvSpPr>
              <a:spLocks noChangeShapeType="1"/>
            </p:cNvSpPr>
            <p:nvPr/>
          </p:nvSpPr>
          <p:spPr bwMode="auto">
            <a:xfrm>
              <a:off x="8915788" y="4564740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04" name="Line 870"/>
            <p:cNvSpPr>
              <a:spLocks noChangeShapeType="1"/>
            </p:cNvSpPr>
            <p:nvPr/>
          </p:nvSpPr>
          <p:spPr bwMode="auto">
            <a:xfrm>
              <a:off x="8932739" y="4564740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05" name="Line 871"/>
            <p:cNvSpPr>
              <a:spLocks noChangeShapeType="1"/>
            </p:cNvSpPr>
            <p:nvPr/>
          </p:nvSpPr>
          <p:spPr bwMode="auto">
            <a:xfrm>
              <a:off x="8949689" y="4564740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06" name="Line 872"/>
            <p:cNvSpPr>
              <a:spLocks noChangeShapeType="1"/>
            </p:cNvSpPr>
            <p:nvPr/>
          </p:nvSpPr>
          <p:spPr bwMode="auto">
            <a:xfrm>
              <a:off x="8968052" y="4564740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07" name="Line 873"/>
            <p:cNvSpPr>
              <a:spLocks noChangeShapeType="1"/>
            </p:cNvSpPr>
            <p:nvPr/>
          </p:nvSpPr>
          <p:spPr bwMode="auto">
            <a:xfrm>
              <a:off x="8985003" y="4564740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08" name="Line 874"/>
            <p:cNvSpPr>
              <a:spLocks noChangeShapeType="1"/>
            </p:cNvSpPr>
            <p:nvPr/>
          </p:nvSpPr>
          <p:spPr bwMode="auto">
            <a:xfrm>
              <a:off x="9003366" y="4564740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09" name="Line 875"/>
            <p:cNvSpPr>
              <a:spLocks noChangeShapeType="1"/>
            </p:cNvSpPr>
            <p:nvPr/>
          </p:nvSpPr>
          <p:spPr bwMode="auto">
            <a:xfrm>
              <a:off x="9020316" y="4564740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10" name="Line 876"/>
            <p:cNvSpPr>
              <a:spLocks noChangeShapeType="1"/>
            </p:cNvSpPr>
            <p:nvPr/>
          </p:nvSpPr>
          <p:spPr bwMode="auto">
            <a:xfrm>
              <a:off x="9037267" y="4564740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11" name="Line 877"/>
            <p:cNvSpPr>
              <a:spLocks noChangeShapeType="1"/>
            </p:cNvSpPr>
            <p:nvPr/>
          </p:nvSpPr>
          <p:spPr bwMode="auto">
            <a:xfrm>
              <a:off x="9055630" y="4564740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12" name="Line 878"/>
            <p:cNvSpPr>
              <a:spLocks noChangeShapeType="1"/>
            </p:cNvSpPr>
            <p:nvPr/>
          </p:nvSpPr>
          <p:spPr bwMode="auto">
            <a:xfrm>
              <a:off x="9072580" y="4564740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13" name="Line 879"/>
            <p:cNvSpPr>
              <a:spLocks noChangeShapeType="1"/>
            </p:cNvSpPr>
            <p:nvPr/>
          </p:nvSpPr>
          <p:spPr bwMode="auto">
            <a:xfrm>
              <a:off x="9089531" y="4564740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14" name="Line 880"/>
            <p:cNvSpPr>
              <a:spLocks noChangeShapeType="1"/>
            </p:cNvSpPr>
            <p:nvPr/>
          </p:nvSpPr>
          <p:spPr bwMode="auto">
            <a:xfrm>
              <a:off x="9107894" y="4564740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15" name="Line 881"/>
            <p:cNvSpPr>
              <a:spLocks noChangeShapeType="1"/>
            </p:cNvSpPr>
            <p:nvPr/>
          </p:nvSpPr>
          <p:spPr bwMode="auto">
            <a:xfrm>
              <a:off x="9124844" y="4564740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16" name="Line 882"/>
            <p:cNvSpPr>
              <a:spLocks noChangeShapeType="1"/>
            </p:cNvSpPr>
            <p:nvPr/>
          </p:nvSpPr>
          <p:spPr bwMode="auto">
            <a:xfrm>
              <a:off x="9143207" y="4564740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17" name="Line 883"/>
            <p:cNvSpPr>
              <a:spLocks noChangeShapeType="1"/>
            </p:cNvSpPr>
            <p:nvPr/>
          </p:nvSpPr>
          <p:spPr bwMode="auto">
            <a:xfrm>
              <a:off x="9157332" y="4564740"/>
              <a:ext cx="1413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18" name="Line 884"/>
            <p:cNvSpPr>
              <a:spLocks noChangeShapeType="1"/>
            </p:cNvSpPr>
            <p:nvPr/>
          </p:nvSpPr>
          <p:spPr bwMode="auto">
            <a:xfrm>
              <a:off x="8494852" y="3490197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19" name="Line 885"/>
            <p:cNvSpPr>
              <a:spLocks noChangeShapeType="1"/>
            </p:cNvSpPr>
            <p:nvPr/>
          </p:nvSpPr>
          <p:spPr bwMode="auto">
            <a:xfrm>
              <a:off x="8513215" y="3490197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20" name="Line 886"/>
            <p:cNvSpPr>
              <a:spLocks noChangeShapeType="1"/>
            </p:cNvSpPr>
            <p:nvPr/>
          </p:nvSpPr>
          <p:spPr bwMode="auto">
            <a:xfrm>
              <a:off x="8530165" y="3490197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21" name="Line 887"/>
            <p:cNvSpPr>
              <a:spLocks noChangeShapeType="1"/>
            </p:cNvSpPr>
            <p:nvPr/>
          </p:nvSpPr>
          <p:spPr bwMode="auto">
            <a:xfrm>
              <a:off x="8547116" y="3490197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22" name="Line 888"/>
            <p:cNvSpPr>
              <a:spLocks noChangeShapeType="1"/>
            </p:cNvSpPr>
            <p:nvPr/>
          </p:nvSpPr>
          <p:spPr bwMode="auto">
            <a:xfrm>
              <a:off x="8565479" y="3490197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23" name="Line 889"/>
            <p:cNvSpPr>
              <a:spLocks noChangeShapeType="1"/>
            </p:cNvSpPr>
            <p:nvPr/>
          </p:nvSpPr>
          <p:spPr bwMode="auto">
            <a:xfrm>
              <a:off x="8582429" y="3490197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24" name="Line 890"/>
            <p:cNvSpPr>
              <a:spLocks noChangeShapeType="1"/>
            </p:cNvSpPr>
            <p:nvPr/>
          </p:nvSpPr>
          <p:spPr bwMode="auto">
            <a:xfrm>
              <a:off x="8600792" y="3490197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25" name="Line 891"/>
            <p:cNvSpPr>
              <a:spLocks noChangeShapeType="1"/>
            </p:cNvSpPr>
            <p:nvPr/>
          </p:nvSpPr>
          <p:spPr bwMode="auto">
            <a:xfrm>
              <a:off x="8617743" y="3490197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26" name="Line 892"/>
            <p:cNvSpPr>
              <a:spLocks noChangeShapeType="1"/>
            </p:cNvSpPr>
            <p:nvPr/>
          </p:nvSpPr>
          <p:spPr bwMode="auto">
            <a:xfrm>
              <a:off x="8634693" y="3490197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27" name="Line 893"/>
            <p:cNvSpPr>
              <a:spLocks noChangeShapeType="1"/>
            </p:cNvSpPr>
            <p:nvPr/>
          </p:nvSpPr>
          <p:spPr bwMode="auto">
            <a:xfrm>
              <a:off x="8653056" y="3490197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28" name="Line 894"/>
            <p:cNvSpPr>
              <a:spLocks noChangeShapeType="1"/>
            </p:cNvSpPr>
            <p:nvPr/>
          </p:nvSpPr>
          <p:spPr bwMode="auto">
            <a:xfrm>
              <a:off x="8670007" y="3490197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29" name="Line 895"/>
            <p:cNvSpPr>
              <a:spLocks noChangeShapeType="1"/>
            </p:cNvSpPr>
            <p:nvPr/>
          </p:nvSpPr>
          <p:spPr bwMode="auto">
            <a:xfrm>
              <a:off x="8688370" y="3490197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30" name="Line 896"/>
            <p:cNvSpPr>
              <a:spLocks noChangeShapeType="1"/>
            </p:cNvSpPr>
            <p:nvPr/>
          </p:nvSpPr>
          <p:spPr bwMode="auto">
            <a:xfrm>
              <a:off x="8705320" y="3490197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31" name="Line 897"/>
            <p:cNvSpPr>
              <a:spLocks noChangeShapeType="1"/>
            </p:cNvSpPr>
            <p:nvPr/>
          </p:nvSpPr>
          <p:spPr bwMode="auto">
            <a:xfrm>
              <a:off x="8722271" y="3490197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32" name="Line 898"/>
            <p:cNvSpPr>
              <a:spLocks noChangeShapeType="1"/>
            </p:cNvSpPr>
            <p:nvPr/>
          </p:nvSpPr>
          <p:spPr bwMode="auto">
            <a:xfrm>
              <a:off x="8740634" y="3490197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33" name="Line 899"/>
            <p:cNvSpPr>
              <a:spLocks noChangeShapeType="1"/>
            </p:cNvSpPr>
            <p:nvPr/>
          </p:nvSpPr>
          <p:spPr bwMode="auto">
            <a:xfrm>
              <a:off x="8757584" y="3490197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34" name="Line 900"/>
            <p:cNvSpPr>
              <a:spLocks noChangeShapeType="1"/>
            </p:cNvSpPr>
            <p:nvPr/>
          </p:nvSpPr>
          <p:spPr bwMode="auto">
            <a:xfrm>
              <a:off x="8774535" y="3490197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35" name="Line 901"/>
            <p:cNvSpPr>
              <a:spLocks noChangeShapeType="1"/>
            </p:cNvSpPr>
            <p:nvPr/>
          </p:nvSpPr>
          <p:spPr bwMode="auto">
            <a:xfrm>
              <a:off x="8792898" y="3490197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36" name="Line 902"/>
            <p:cNvSpPr>
              <a:spLocks noChangeShapeType="1"/>
            </p:cNvSpPr>
            <p:nvPr/>
          </p:nvSpPr>
          <p:spPr bwMode="auto">
            <a:xfrm>
              <a:off x="8809848" y="3490197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37" name="Line 903"/>
            <p:cNvSpPr>
              <a:spLocks noChangeShapeType="1"/>
            </p:cNvSpPr>
            <p:nvPr/>
          </p:nvSpPr>
          <p:spPr bwMode="auto">
            <a:xfrm>
              <a:off x="8828211" y="3490197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38" name="Line 904"/>
            <p:cNvSpPr>
              <a:spLocks noChangeShapeType="1"/>
            </p:cNvSpPr>
            <p:nvPr/>
          </p:nvSpPr>
          <p:spPr bwMode="auto">
            <a:xfrm>
              <a:off x="8845162" y="3490197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39" name="Line 905"/>
            <p:cNvSpPr>
              <a:spLocks noChangeShapeType="1"/>
            </p:cNvSpPr>
            <p:nvPr/>
          </p:nvSpPr>
          <p:spPr bwMode="auto">
            <a:xfrm>
              <a:off x="8862112" y="3490197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40" name="Line 906"/>
            <p:cNvSpPr>
              <a:spLocks noChangeShapeType="1"/>
            </p:cNvSpPr>
            <p:nvPr/>
          </p:nvSpPr>
          <p:spPr bwMode="auto">
            <a:xfrm>
              <a:off x="8880475" y="3490197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41" name="Line 907"/>
            <p:cNvSpPr>
              <a:spLocks noChangeShapeType="1"/>
            </p:cNvSpPr>
            <p:nvPr/>
          </p:nvSpPr>
          <p:spPr bwMode="auto">
            <a:xfrm>
              <a:off x="8897425" y="3490197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42" name="Line 908"/>
            <p:cNvSpPr>
              <a:spLocks noChangeShapeType="1"/>
            </p:cNvSpPr>
            <p:nvPr/>
          </p:nvSpPr>
          <p:spPr bwMode="auto">
            <a:xfrm>
              <a:off x="8915788" y="3490197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43" name="Line 909"/>
            <p:cNvSpPr>
              <a:spLocks noChangeShapeType="1"/>
            </p:cNvSpPr>
            <p:nvPr/>
          </p:nvSpPr>
          <p:spPr bwMode="auto">
            <a:xfrm>
              <a:off x="8932739" y="3490197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44" name="Line 910"/>
            <p:cNvSpPr>
              <a:spLocks noChangeShapeType="1"/>
            </p:cNvSpPr>
            <p:nvPr/>
          </p:nvSpPr>
          <p:spPr bwMode="auto">
            <a:xfrm>
              <a:off x="8949689" y="3490197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45" name="Line 911"/>
            <p:cNvSpPr>
              <a:spLocks noChangeShapeType="1"/>
            </p:cNvSpPr>
            <p:nvPr/>
          </p:nvSpPr>
          <p:spPr bwMode="auto">
            <a:xfrm>
              <a:off x="8968052" y="3490197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46" name="Line 912"/>
            <p:cNvSpPr>
              <a:spLocks noChangeShapeType="1"/>
            </p:cNvSpPr>
            <p:nvPr/>
          </p:nvSpPr>
          <p:spPr bwMode="auto">
            <a:xfrm>
              <a:off x="8985003" y="3490197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47" name="Line 913"/>
            <p:cNvSpPr>
              <a:spLocks noChangeShapeType="1"/>
            </p:cNvSpPr>
            <p:nvPr/>
          </p:nvSpPr>
          <p:spPr bwMode="auto">
            <a:xfrm>
              <a:off x="9003366" y="3490197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48" name="Line 914"/>
            <p:cNvSpPr>
              <a:spLocks noChangeShapeType="1"/>
            </p:cNvSpPr>
            <p:nvPr/>
          </p:nvSpPr>
          <p:spPr bwMode="auto">
            <a:xfrm>
              <a:off x="9020316" y="3490197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49" name="Line 915"/>
            <p:cNvSpPr>
              <a:spLocks noChangeShapeType="1"/>
            </p:cNvSpPr>
            <p:nvPr/>
          </p:nvSpPr>
          <p:spPr bwMode="auto">
            <a:xfrm>
              <a:off x="9037267" y="3490197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50" name="Line 916"/>
            <p:cNvSpPr>
              <a:spLocks noChangeShapeType="1"/>
            </p:cNvSpPr>
            <p:nvPr/>
          </p:nvSpPr>
          <p:spPr bwMode="auto">
            <a:xfrm>
              <a:off x="9055630" y="3490197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51" name="Line 917"/>
            <p:cNvSpPr>
              <a:spLocks noChangeShapeType="1"/>
            </p:cNvSpPr>
            <p:nvPr/>
          </p:nvSpPr>
          <p:spPr bwMode="auto">
            <a:xfrm>
              <a:off x="9072580" y="3490197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52" name="Line 918"/>
            <p:cNvSpPr>
              <a:spLocks noChangeShapeType="1"/>
            </p:cNvSpPr>
            <p:nvPr/>
          </p:nvSpPr>
          <p:spPr bwMode="auto">
            <a:xfrm>
              <a:off x="9089531" y="3490197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53" name="Line 919"/>
            <p:cNvSpPr>
              <a:spLocks noChangeShapeType="1"/>
            </p:cNvSpPr>
            <p:nvPr/>
          </p:nvSpPr>
          <p:spPr bwMode="auto">
            <a:xfrm>
              <a:off x="9107894" y="3490197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54" name="Line 920"/>
            <p:cNvSpPr>
              <a:spLocks noChangeShapeType="1"/>
            </p:cNvSpPr>
            <p:nvPr/>
          </p:nvSpPr>
          <p:spPr bwMode="auto">
            <a:xfrm>
              <a:off x="9124844" y="3490197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55" name="Line 921"/>
            <p:cNvSpPr>
              <a:spLocks noChangeShapeType="1"/>
            </p:cNvSpPr>
            <p:nvPr/>
          </p:nvSpPr>
          <p:spPr bwMode="auto">
            <a:xfrm>
              <a:off x="9143207" y="3490197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56" name="Line 922"/>
            <p:cNvSpPr>
              <a:spLocks noChangeShapeType="1"/>
            </p:cNvSpPr>
            <p:nvPr/>
          </p:nvSpPr>
          <p:spPr bwMode="auto">
            <a:xfrm>
              <a:off x="9157332" y="3490197"/>
              <a:ext cx="1413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57" name="Line 923"/>
            <p:cNvSpPr>
              <a:spLocks noChangeShapeType="1"/>
            </p:cNvSpPr>
            <p:nvPr/>
          </p:nvSpPr>
          <p:spPr bwMode="auto">
            <a:xfrm>
              <a:off x="8494852" y="3091664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58" name="Line 924"/>
            <p:cNvSpPr>
              <a:spLocks noChangeShapeType="1"/>
            </p:cNvSpPr>
            <p:nvPr/>
          </p:nvSpPr>
          <p:spPr bwMode="auto">
            <a:xfrm>
              <a:off x="8513215" y="3091664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59" name="Line 925"/>
            <p:cNvSpPr>
              <a:spLocks noChangeShapeType="1"/>
            </p:cNvSpPr>
            <p:nvPr/>
          </p:nvSpPr>
          <p:spPr bwMode="auto">
            <a:xfrm>
              <a:off x="8530165" y="3091664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60" name="Line 926"/>
            <p:cNvSpPr>
              <a:spLocks noChangeShapeType="1"/>
            </p:cNvSpPr>
            <p:nvPr/>
          </p:nvSpPr>
          <p:spPr bwMode="auto">
            <a:xfrm>
              <a:off x="8547116" y="3091664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61" name="Line 927"/>
            <p:cNvSpPr>
              <a:spLocks noChangeShapeType="1"/>
            </p:cNvSpPr>
            <p:nvPr/>
          </p:nvSpPr>
          <p:spPr bwMode="auto">
            <a:xfrm>
              <a:off x="8565479" y="3091664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62" name="Line 928"/>
            <p:cNvSpPr>
              <a:spLocks noChangeShapeType="1"/>
            </p:cNvSpPr>
            <p:nvPr/>
          </p:nvSpPr>
          <p:spPr bwMode="auto">
            <a:xfrm>
              <a:off x="8582429" y="3091664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63" name="Line 929"/>
            <p:cNvSpPr>
              <a:spLocks noChangeShapeType="1"/>
            </p:cNvSpPr>
            <p:nvPr/>
          </p:nvSpPr>
          <p:spPr bwMode="auto">
            <a:xfrm>
              <a:off x="8600792" y="3091664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64" name="Line 930"/>
            <p:cNvSpPr>
              <a:spLocks noChangeShapeType="1"/>
            </p:cNvSpPr>
            <p:nvPr/>
          </p:nvSpPr>
          <p:spPr bwMode="auto">
            <a:xfrm>
              <a:off x="8617743" y="3091664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65" name="Line 931"/>
            <p:cNvSpPr>
              <a:spLocks noChangeShapeType="1"/>
            </p:cNvSpPr>
            <p:nvPr/>
          </p:nvSpPr>
          <p:spPr bwMode="auto">
            <a:xfrm>
              <a:off x="8634693" y="3091664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66" name="Line 932"/>
            <p:cNvSpPr>
              <a:spLocks noChangeShapeType="1"/>
            </p:cNvSpPr>
            <p:nvPr/>
          </p:nvSpPr>
          <p:spPr bwMode="auto">
            <a:xfrm>
              <a:off x="8653056" y="3091664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67" name="Line 933"/>
            <p:cNvSpPr>
              <a:spLocks noChangeShapeType="1"/>
            </p:cNvSpPr>
            <p:nvPr/>
          </p:nvSpPr>
          <p:spPr bwMode="auto">
            <a:xfrm>
              <a:off x="8670007" y="3091664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68" name="Line 934"/>
            <p:cNvSpPr>
              <a:spLocks noChangeShapeType="1"/>
            </p:cNvSpPr>
            <p:nvPr/>
          </p:nvSpPr>
          <p:spPr bwMode="auto">
            <a:xfrm>
              <a:off x="8688370" y="3091664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69" name="Line 935"/>
            <p:cNvSpPr>
              <a:spLocks noChangeShapeType="1"/>
            </p:cNvSpPr>
            <p:nvPr/>
          </p:nvSpPr>
          <p:spPr bwMode="auto">
            <a:xfrm>
              <a:off x="8705320" y="3091664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70" name="Line 936"/>
            <p:cNvSpPr>
              <a:spLocks noChangeShapeType="1"/>
            </p:cNvSpPr>
            <p:nvPr/>
          </p:nvSpPr>
          <p:spPr bwMode="auto">
            <a:xfrm>
              <a:off x="8722271" y="3091664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71" name="Line 937"/>
            <p:cNvSpPr>
              <a:spLocks noChangeShapeType="1"/>
            </p:cNvSpPr>
            <p:nvPr/>
          </p:nvSpPr>
          <p:spPr bwMode="auto">
            <a:xfrm>
              <a:off x="8740634" y="3091664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72" name="Line 938"/>
            <p:cNvSpPr>
              <a:spLocks noChangeShapeType="1"/>
            </p:cNvSpPr>
            <p:nvPr/>
          </p:nvSpPr>
          <p:spPr bwMode="auto">
            <a:xfrm>
              <a:off x="8757584" y="3091664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73" name="Line 939"/>
            <p:cNvSpPr>
              <a:spLocks noChangeShapeType="1"/>
            </p:cNvSpPr>
            <p:nvPr/>
          </p:nvSpPr>
          <p:spPr bwMode="auto">
            <a:xfrm>
              <a:off x="8774535" y="3091664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74" name="Line 940"/>
            <p:cNvSpPr>
              <a:spLocks noChangeShapeType="1"/>
            </p:cNvSpPr>
            <p:nvPr/>
          </p:nvSpPr>
          <p:spPr bwMode="auto">
            <a:xfrm>
              <a:off x="8792898" y="3091664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75" name="Line 941"/>
            <p:cNvSpPr>
              <a:spLocks noChangeShapeType="1"/>
            </p:cNvSpPr>
            <p:nvPr/>
          </p:nvSpPr>
          <p:spPr bwMode="auto">
            <a:xfrm>
              <a:off x="8809848" y="3091664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76" name="Line 942"/>
            <p:cNvSpPr>
              <a:spLocks noChangeShapeType="1"/>
            </p:cNvSpPr>
            <p:nvPr/>
          </p:nvSpPr>
          <p:spPr bwMode="auto">
            <a:xfrm>
              <a:off x="8828211" y="3091664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77" name="Line 943"/>
            <p:cNvSpPr>
              <a:spLocks noChangeShapeType="1"/>
            </p:cNvSpPr>
            <p:nvPr/>
          </p:nvSpPr>
          <p:spPr bwMode="auto">
            <a:xfrm>
              <a:off x="8845162" y="3091664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78" name="Line 944"/>
            <p:cNvSpPr>
              <a:spLocks noChangeShapeType="1"/>
            </p:cNvSpPr>
            <p:nvPr/>
          </p:nvSpPr>
          <p:spPr bwMode="auto">
            <a:xfrm>
              <a:off x="8862112" y="3091664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79" name="Line 945"/>
            <p:cNvSpPr>
              <a:spLocks noChangeShapeType="1"/>
            </p:cNvSpPr>
            <p:nvPr/>
          </p:nvSpPr>
          <p:spPr bwMode="auto">
            <a:xfrm>
              <a:off x="8880475" y="3091664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80" name="Line 946"/>
            <p:cNvSpPr>
              <a:spLocks noChangeShapeType="1"/>
            </p:cNvSpPr>
            <p:nvPr/>
          </p:nvSpPr>
          <p:spPr bwMode="auto">
            <a:xfrm>
              <a:off x="8897425" y="3091664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81" name="Line 947"/>
            <p:cNvSpPr>
              <a:spLocks noChangeShapeType="1"/>
            </p:cNvSpPr>
            <p:nvPr/>
          </p:nvSpPr>
          <p:spPr bwMode="auto">
            <a:xfrm>
              <a:off x="8915788" y="3091664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82" name="Line 948"/>
            <p:cNvSpPr>
              <a:spLocks noChangeShapeType="1"/>
            </p:cNvSpPr>
            <p:nvPr/>
          </p:nvSpPr>
          <p:spPr bwMode="auto">
            <a:xfrm>
              <a:off x="8932739" y="3091664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83" name="Line 949"/>
            <p:cNvSpPr>
              <a:spLocks noChangeShapeType="1"/>
            </p:cNvSpPr>
            <p:nvPr/>
          </p:nvSpPr>
          <p:spPr bwMode="auto">
            <a:xfrm>
              <a:off x="8949689" y="3091664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84" name="Line 950"/>
            <p:cNvSpPr>
              <a:spLocks noChangeShapeType="1"/>
            </p:cNvSpPr>
            <p:nvPr/>
          </p:nvSpPr>
          <p:spPr bwMode="auto">
            <a:xfrm>
              <a:off x="8968052" y="3091664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85" name="Line 951"/>
            <p:cNvSpPr>
              <a:spLocks noChangeShapeType="1"/>
            </p:cNvSpPr>
            <p:nvPr/>
          </p:nvSpPr>
          <p:spPr bwMode="auto">
            <a:xfrm>
              <a:off x="8985003" y="3091664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86" name="Line 952"/>
            <p:cNvSpPr>
              <a:spLocks noChangeShapeType="1"/>
            </p:cNvSpPr>
            <p:nvPr/>
          </p:nvSpPr>
          <p:spPr bwMode="auto">
            <a:xfrm>
              <a:off x="9003366" y="3091664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87" name="Line 953"/>
            <p:cNvSpPr>
              <a:spLocks noChangeShapeType="1"/>
            </p:cNvSpPr>
            <p:nvPr/>
          </p:nvSpPr>
          <p:spPr bwMode="auto">
            <a:xfrm>
              <a:off x="9020316" y="3091664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88" name="Line 954"/>
            <p:cNvSpPr>
              <a:spLocks noChangeShapeType="1"/>
            </p:cNvSpPr>
            <p:nvPr/>
          </p:nvSpPr>
          <p:spPr bwMode="auto">
            <a:xfrm>
              <a:off x="9037267" y="3091664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89" name="Line 955"/>
            <p:cNvSpPr>
              <a:spLocks noChangeShapeType="1"/>
            </p:cNvSpPr>
            <p:nvPr/>
          </p:nvSpPr>
          <p:spPr bwMode="auto">
            <a:xfrm>
              <a:off x="9055630" y="3091664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90" name="Line 956"/>
            <p:cNvSpPr>
              <a:spLocks noChangeShapeType="1"/>
            </p:cNvSpPr>
            <p:nvPr/>
          </p:nvSpPr>
          <p:spPr bwMode="auto">
            <a:xfrm>
              <a:off x="9072580" y="3091664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91" name="Line 957"/>
            <p:cNvSpPr>
              <a:spLocks noChangeShapeType="1"/>
            </p:cNvSpPr>
            <p:nvPr/>
          </p:nvSpPr>
          <p:spPr bwMode="auto">
            <a:xfrm>
              <a:off x="9089531" y="3091664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92" name="Line 958"/>
            <p:cNvSpPr>
              <a:spLocks noChangeShapeType="1"/>
            </p:cNvSpPr>
            <p:nvPr/>
          </p:nvSpPr>
          <p:spPr bwMode="auto">
            <a:xfrm>
              <a:off x="9107894" y="3091664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93" name="Line 959"/>
            <p:cNvSpPr>
              <a:spLocks noChangeShapeType="1"/>
            </p:cNvSpPr>
            <p:nvPr/>
          </p:nvSpPr>
          <p:spPr bwMode="auto">
            <a:xfrm>
              <a:off x="9124844" y="3091664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94" name="Line 960"/>
            <p:cNvSpPr>
              <a:spLocks noChangeShapeType="1"/>
            </p:cNvSpPr>
            <p:nvPr/>
          </p:nvSpPr>
          <p:spPr bwMode="auto">
            <a:xfrm>
              <a:off x="9143207" y="3091664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95" name="Line 961"/>
            <p:cNvSpPr>
              <a:spLocks noChangeShapeType="1"/>
            </p:cNvSpPr>
            <p:nvPr/>
          </p:nvSpPr>
          <p:spPr bwMode="auto">
            <a:xfrm>
              <a:off x="9157332" y="3091664"/>
              <a:ext cx="1413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96" name="Line 962"/>
            <p:cNvSpPr>
              <a:spLocks noChangeShapeType="1"/>
            </p:cNvSpPr>
            <p:nvPr/>
          </p:nvSpPr>
          <p:spPr bwMode="auto">
            <a:xfrm>
              <a:off x="8494852" y="193687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97" name="Line 963"/>
            <p:cNvSpPr>
              <a:spLocks noChangeShapeType="1"/>
            </p:cNvSpPr>
            <p:nvPr/>
          </p:nvSpPr>
          <p:spPr bwMode="auto">
            <a:xfrm>
              <a:off x="8513215" y="193687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98" name="Line 964"/>
            <p:cNvSpPr>
              <a:spLocks noChangeShapeType="1"/>
            </p:cNvSpPr>
            <p:nvPr/>
          </p:nvSpPr>
          <p:spPr bwMode="auto">
            <a:xfrm>
              <a:off x="8530165" y="193687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899" name="Line 965"/>
            <p:cNvSpPr>
              <a:spLocks noChangeShapeType="1"/>
            </p:cNvSpPr>
            <p:nvPr/>
          </p:nvSpPr>
          <p:spPr bwMode="auto">
            <a:xfrm>
              <a:off x="8547116" y="193687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00" name="Line 966"/>
            <p:cNvSpPr>
              <a:spLocks noChangeShapeType="1"/>
            </p:cNvSpPr>
            <p:nvPr/>
          </p:nvSpPr>
          <p:spPr bwMode="auto">
            <a:xfrm>
              <a:off x="8565479" y="193687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01" name="Line 967"/>
            <p:cNvSpPr>
              <a:spLocks noChangeShapeType="1"/>
            </p:cNvSpPr>
            <p:nvPr/>
          </p:nvSpPr>
          <p:spPr bwMode="auto">
            <a:xfrm>
              <a:off x="8582429" y="193687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02" name="Line 968"/>
            <p:cNvSpPr>
              <a:spLocks noChangeShapeType="1"/>
            </p:cNvSpPr>
            <p:nvPr/>
          </p:nvSpPr>
          <p:spPr bwMode="auto">
            <a:xfrm>
              <a:off x="8600792" y="193687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03" name="Line 969"/>
            <p:cNvSpPr>
              <a:spLocks noChangeShapeType="1"/>
            </p:cNvSpPr>
            <p:nvPr/>
          </p:nvSpPr>
          <p:spPr bwMode="auto">
            <a:xfrm>
              <a:off x="8617743" y="193687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04" name="Line 970"/>
            <p:cNvSpPr>
              <a:spLocks noChangeShapeType="1"/>
            </p:cNvSpPr>
            <p:nvPr/>
          </p:nvSpPr>
          <p:spPr bwMode="auto">
            <a:xfrm>
              <a:off x="8634693" y="193687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05" name="Line 971"/>
            <p:cNvSpPr>
              <a:spLocks noChangeShapeType="1"/>
            </p:cNvSpPr>
            <p:nvPr/>
          </p:nvSpPr>
          <p:spPr bwMode="auto">
            <a:xfrm>
              <a:off x="8653056" y="193687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06" name="Line 972"/>
            <p:cNvSpPr>
              <a:spLocks noChangeShapeType="1"/>
            </p:cNvSpPr>
            <p:nvPr/>
          </p:nvSpPr>
          <p:spPr bwMode="auto">
            <a:xfrm>
              <a:off x="8670007" y="193687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07" name="Line 973"/>
            <p:cNvSpPr>
              <a:spLocks noChangeShapeType="1"/>
            </p:cNvSpPr>
            <p:nvPr/>
          </p:nvSpPr>
          <p:spPr bwMode="auto">
            <a:xfrm>
              <a:off x="8688370" y="193687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08" name="Line 974"/>
            <p:cNvSpPr>
              <a:spLocks noChangeShapeType="1"/>
            </p:cNvSpPr>
            <p:nvPr/>
          </p:nvSpPr>
          <p:spPr bwMode="auto">
            <a:xfrm>
              <a:off x="8705320" y="193687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09" name="Line 975"/>
            <p:cNvSpPr>
              <a:spLocks noChangeShapeType="1"/>
            </p:cNvSpPr>
            <p:nvPr/>
          </p:nvSpPr>
          <p:spPr bwMode="auto">
            <a:xfrm>
              <a:off x="8722271" y="193687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10" name="Line 976"/>
            <p:cNvSpPr>
              <a:spLocks noChangeShapeType="1"/>
            </p:cNvSpPr>
            <p:nvPr/>
          </p:nvSpPr>
          <p:spPr bwMode="auto">
            <a:xfrm>
              <a:off x="8740634" y="193687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11" name="Line 977"/>
            <p:cNvSpPr>
              <a:spLocks noChangeShapeType="1"/>
            </p:cNvSpPr>
            <p:nvPr/>
          </p:nvSpPr>
          <p:spPr bwMode="auto">
            <a:xfrm>
              <a:off x="8757584" y="193687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12" name="Line 978"/>
            <p:cNvSpPr>
              <a:spLocks noChangeShapeType="1"/>
            </p:cNvSpPr>
            <p:nvPr/>
          </p:nvSpPr>
          <p:spPr bwMode="auto">
            <a:xfrm>
              <a:off x="8774535" y="193687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13" name="Line 979"/>
            <p:cNvSpPr>
              <a:spLocks noChangeShapeType="1"/>
            </p:cNvSpPr>
            <p:nvPr/>
          </p:nvSpPr>
          <p:spPr bwMode="auto">
            <a:xfrm>
              <a:off x="8792898" y="193687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14" name="Line 980"/>
            <p:cNvSpPr>
              <a:spLocks noChangeShapeType="1"/>
            </p:cNvSpPr>
            <p:nvPr/>
          </p:nvSpPr>
          <p:spPr bwMode="auto">
            <a:xfrm>
              <a:off x="8809848" y="193687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15" name="Line 981"/>
            <p:cNvSpPr>
              <a:spLocks noChangeShapeType="1"/>
            </p:cNvSpPr>
            <p:nvPr/>
          </p:nvSpPr>
          <p:spPr bwMode="auto">
            <a:xfrm>
              <a:off x="8828211" y="193687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16" name="Line 982"/>
            <p:cNvSpPr>
              <a:spLocks noChangeShapeType="1"/>
            </p:cNvSpPr>
            <p:nvPr/>
          </p:nvSpPr>
          <p:spPr bwMode="auto">
            <a:xfrm>
              <a:off x="8845162" y="193687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17" name="Line 983"/>
            <p:cNvSpPr>
              <a:spLocks noChangeShapeType="1"/>
            </p:cNvSpPr>
            <p:nvPr/>
          </p:nvSpPr>
          <p:spPr bwMode="auto">
            <a:xfrm>
              <a:off x="8862112" y="193687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18" name="Line 984"/>
            <p:cNvSpPr>
              <a:spLocks noChangeShapeType="1"/>
            </p:cNvSpPr>
            <p:nvPr/>
          </p:nvSpPr>
          <p:spPr bwMode="auto">
            <a:xfrm>
              <a:off x="8880475" y="193687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19" name="Line 985"/>
            <p:cNvSpPr>
              <a:spLocks noChangeShapeType="1"/>
            </p:cNvSpPr>
            <p:nvPr/>
          </p:nvSpPr>
          <p:spPr bwMode="auto">
            <a:xfrm>
              <a:off x="8897425" y="193687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20" name="Line 986"/>
            <p:cNvSpPr>
              <a:spLocks noChangeShapeType="1"/>
            </p:cNvSpPr>
            <p:nvPr/>
          </p:nvSpPr>
          <p:spPr bwMode="auto">
            <a:xfrm>
              <a:off x="8915788" y="193687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21" name="Line 987"/>
            <p:cNvSpPr>
              <a:spLocks noChangeShapeType="1"/>
            </p:cNvSpPr>
            <p:nvPr/>
          </p:nvSpPr>
          <p:spPr bwMode="auto">
            <a:xfrm>
              <a:off x="8932739" y="193687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22" name="Line 988"/>
            <p:cNvSpPr>
              <a:spLocks noChangeShapeType="1"/>
            </p:cNvSpPr>
            <p:nvPr/>
          </p:nvSpPr>
          <p:spPr bwMode="auto">
            <a:xfrm>
              <a:off x="8949689" y="193687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23" name="Line 989"/>
            <p:cNvSpPr>
              <a:spLocks noChangeShapeType="1"/>
            </p:cNvSpPr>
            <p:nvPr/>
          </p:nvSpPr>
          <p:spPr bwMode="auto">
            <a:xfrm>
              <a:off x="8968052" y="193687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24" name="Line 990"/>
            <p:cNvSpPr>
              <a:spLocks noChangeShapeType="1"/>
            </p:cNvSpPr>
            <p:nvPr/>
          </p:nvSpPr>
          <p:spPr bwMode="auto">
            <a:xfrm>
              <a:off x="8985003" y="193687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26" name="Line 407"/>
            <p:cNvSpPr>
              <a:spLocks noChangeShapeType="1"/>
            </p:cNvSpPr>
            <p:nvPr/>
          </p:nvSpPr>
          <p:spPr bwMode="auto">
            <a:xfrm flipV="1">
              <a:off x="6801218" y="2331324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27" name="Line 408"/>
            <p:cNvSpPr>
              <a:spLocks noChangeShapeType="1"/>
            </p:cNvSpPr>
            <p:nvPr/>
          </p:nvSpPr>
          <p:spPr bwMode="auto">
            <a:xfrm flipV="1">
              <a:off x="6801218" y="2297319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28" name="Line 409"/>
            <p:cNvSpPr>
              <a:spLocks noChangeShapeType="1"/>
            </p:cNvSpPr>
            <p:nvPr/>
          </p:nvSpPr>
          <p:spPr bwMode="auto">
            <a:xfrm flipV="1">
              <a:off x="6801218" y="2280997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29" name="Line 410"/>
            <p:cNvSpPr>
              <a:spLocks noChangeShapeType="1"/>
            </p:cNvSpPr>
            <p:nvPr/>
          </p:nvSpPr>
          <p:spPr bwMode="auto">
            <a:xfrm flipV="1">
              <a:off x="6801218" y="2246993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30" name="Line 411"/>
            <p:cNvSpPr>
              <a:spLocks noChangeShapeType="1"/>
            </p:cNvSpPr>
            <p:nvPr/>
          </p:nvSpPr>
          <p:spPr bwMode="auto">
            <a:xfrm flipV="1">
              <a:off x="6801218" y="2229310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31" name="Line 412"/>
            <p:cNvSpPr>
              <a:spLocks noChangeShapeType="1"/>
            </p:cNvSpPr>
            <p:nvPr/>
          </p:nvSpPr>
          <p:spPr bwMode="auto">
            <a:xfrm flipV="1">
              <a:off x="6801218" y="2196666"/>
              <a:ext cx="1413" cy="190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32" name="Line 413"/>
            <p:cNvSpPr>
              <a:spLocks noChangeShapeType="1"/>
            </p:cNvSpPr>
            <p:nvPr/>
          </p:nvSpPr>
          <p:spPr bwMode="auto">
            <a:xfrm flipV="1">
              <a:off x="6801218" y="2178984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33" name="Line 414"/>
            <p:cNvSpPr>
              <a:spLocks noChangeShapeType="1"/>
            </p:cNvSpPr>
            <p:nvPr/>
          </p:nvSpPr>
          <p:spPr bwMode="auto">
            <a:xfrm flipV="1">
              <a:off x="6801218" y="2144979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34" name="Line 415"/>
            <p:cNvSpPr>
              <a:spLocks noChangeShapeType="1"/>
            </p:cNvSpPr>
            <p:nvPr/>
          </p:nvSpPr>
          <p:spPr bwMode="auto">
            <a:xfrm flipV="1">
              <a:off x="6801218" y="2128657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35" name="Line 416"/>
            <p:cNvSpPr>
              <a:spLocks noChangeShapeType="1"/>
            </p:cNvSpPr>
            <p:nvPr/>
          </p:nvSpPr>
          <p:spPr bwMode="auto">
            <a:xfrm flipV="1">
              <a:off x="6801218" y="2094652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36" name="Line 417"/>
            <p:cNvSpPr>
              <a:spLocks noChangeShapeType="1"/>
            </p:cNvSpPr>
            <p:nvPr/>
          </p:nvSpPr>
          <p:spPr bwMode="auto">
            <a:xfrm flipV="1">
              <a:off x="6801218" y="2078330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37" name="Line 418"/>
            <p:cNvSpPr>
              <a:spLocks noChangeShapeType="1"/>
            </p:cNvSpPr>
            <p:nvPr/>
          </p:nvSpPr>
          <p:spPr bwMode="auto">
            <a:xfrm flipV="1">
              <a:off x="6801218" y="2044326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38" name="Line 419"/>
            <p:cNvSpPr>
              <a:spLocks noChangeShapeType="1"/>
            </p:cNvSpPr>
            <p:nvPr/>
          </p:nvSpPr>
          <p:spPr bwMode="auto">
            <a:xfrm flipV="1">
              <a:off x="6801218" y="2028003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2939" name="Line 420"/>
            <p:cNvSpPr>
              <a:spLocks noChangeShapeType="1"/>
            </p:cNvSpPr>
            <p:nvPr/>
          </p:nvSpPr>
          <p:spPr bwMode="auto">
            <a:xfrm>
              <a:off x="6801218" y="2017122"/>
              <a:ext cx="1413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pic>
          <p:nvPicPr>
            <p:cNvPr id="3272" name="Picture 1022"/>
            <p:cNvPicPr>
              <a:picLocks noChangeAspect="1" noChangeArrowheads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rcRect/>
                <a:stretch>
                  <a:fillRect/>
                </a:stretch>
              </p:blipFill>
            </mc:Choice>
            <mc:Fallback>
              <p:blipFill>
                <a:blip r:embed="rId3"/>
                <a:srcRect/>
                <a:stretch>
                  <a:fillRect/>
                </a:stretch>
              </p:blipFill>
            </mc:Fallback>
          </mc:AlternateContent>
          <p:spPr bwMode="auto">
            <a:xfrm>
              <a:off x="1302207" y="1633551"/>
              <a:ext cx="1413" cy="1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3" name="Picture 0"/>
            <p:cNvPicPr>
              <a:picLocks noChangeAspect="1" noChangeArrowheads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rcRect/>
                <a:stretch>
                  <a:fillRect/>
                </a:stretch>
              </p:blipFill>
            </mc:Choice>
            <mc:Fallback>
              <p:blipFill>
                <a:blip r:embed="rId3"/>
                <a:srcRect/>
                <a:stretch>
                  <a:fillRect/>
                </a:stretch>
              </p:blipFill>
            </mc:Fallback>
          </mc:AlternateContent>
          <p:spPr bwMode="auto">
            <a:xfrm>
              <a:off x="1302207" y="1633551"/>
              <a:ext cx="1413" cy="1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274" name="Picture 2"/>
            <p:cNvPicPr>
              <a:picLocks noChangeAspect="1" noChangeArrowheads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2"/>
                <a:srcRect/>
                <a:stretch>
                  <a:fillRect/>
                </a:stretch>
              </p:blipFill>
            </mc:Choice>
            <mc:Fallback>
              <p:blipFill>
                <a:blip r:embed="rId3"/>
                <a:srcRect/>
                <a:stretch>
                  <a:fillRect/>
                </a:stretch>
              </p:blipFill>
            </mc:Fallback>
          </mc:AlternateContent>
          <p:spPr bwMode="auto">
            <a:xfrm>
              <a:off x="1302207" y="1633551"/>
              <a:ext cx="1413" cy="1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83" name="Line 96"/>
            <p:cNvSpPr>
              <a:spLocks noChangeShapeType="1"/>
            </p:cNvSpPr>
            <p:nvPr/>
          </p:nvSpPr>
          <p:spPr bwMode="auto">
            <a:xfrm>
              <a:off x="5107585" y="1818536"/>
              <a:ext cx="121478" cy="19858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287" name="Line 102"/>
            <p:cNvSpPr>
              <a:spLocks noChangeShapeType="1"/>
            </p:cNvSpPr>
            <p:nvPr/>
          </p:nvSpPr>
          <p:spPr bwMode="auto">
            <a:xfrm>
              <a:off x="5107585" y="1818536"/>
              <a:ext cx="121478" cy="19858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288" name="Freeform 103"/>
            <p:cNvSpPr>
              <a:spLocks/>
            </p:cNvSpPr>
            <p:nvPr/>
          </p:nvSpPr>
          <p:spPr bwMode="auto">
            <a:xfrm>
              <a:off x="5166912" y="1946393"/>
              <a:ext cx="62152" cy="70729"/>
            </a:xfrm>
            <a:custGeom>
              <a:avLst/>
              <a:gdLst>
                <a:gd name="T0" fmla="*/ 39 w 44"/>
                <a:gd name="T1" fmla="*/ 0 h 52"/>
                <a:gd name="T2" fmla="*/ 44 w 44"/>
                <a:gd name="T3" fmla="*/ 52 h 52"/>
                <a:gd name="T4" fmla="*/ 0 w 44"/>
                <a:gd name="T5" fmla="*/ 25 h 52"/>
                <a:gd name="T6" fmla="*/ 39 w 44"/>
                <a:gd name="T7" fmla="*/ 0 h 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"/>
                <a:gd name="T13" fmla="*/ 0 h 52"/>
                <a:gd name="T14" fmla="*/ 44 w 44"/>
                <a:gd name="T15" fmla="*/ 52 h 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" h="52">
                  <a:moveTo>
                    <a:pt x="39" y="0"/>
                  </a:moveTo>
                  <a:lnTo>
                    <a:pt x="44" y="52"/>
                  </a:lnTo>
                  <a:lnTo>
                    <a:pt x="0" y="25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3289" name="Freeform 104"/>
            <p:cNvSpPr>
              <a:spLocks/>
            </p:cNvSpPr>
            <p:nvPr/>
          </p:nvSpPr>
          <p:spPr bwMode="auto">
            <a:xfrm>
              <a:off x="5166912" y="1946393"/>
              <a:ext cx="62152" cy="70729"/>
            </a:xfrm>
            <a:custGeom>
              <a:avLst/>
              <a:gdLst>
                <a:gd name="T0" fmla="*/ 39 w 44"/>
                <a:gd name="T1" fmla="*/ 0 h 52"/>
                <a:gd name="T2" fmla="*/ 44 w 44"/>
                <a:gd name="T3" fmla="*/ 52 h 52"/>
                <a:gd name="T4" fmla="*/ 0 w 44"/>
                <a:gd name="T5" fmla="*/ 25 h 52"/>
                <a:gd name="T6" fmla="*/ 39 w 44"/>
                <a:gd name="T7" fmla="*/ 0 h 52"/>
                <a:gd name="T8" fmla="*/ 39 w 44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4"/>
                <a:gd name="T16" fmla="*/ 0 h 52"/>
                <a:gd name="T17" fmla="*/ 44 w 44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4" h="52">
                  <a:moveTo>
                    <a:pt x="39" y="0"/>
                  </a:moveTo>
                  <a:lnTo>
                    <a:pt x="44" y="52"/>
                  </a:lnTo>
                  <a:lnTo>
                    <a:pt x="0" y="25"/>
                  </a:lnTo>
                  <a:lnTo>
                    <a:pt x="39" y="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</p:grpSp>
      <p:grpSp>
        <p:nvGrpSpPr>
          <p:cNvPr id="4651" name="Group 4650"/>
          <p:cNvGrpSpPr/>
          <p:nvPr/>
        </p:nvGrpSpPr>
        <p:grpSpPr>
          <a:xfrm>
            <a:off x="1734444" y="864369"/>
            <a:ext cx="3265789" cy="2933910"/>
            <a:chOff x="1714668" y="1634911"/>
            <a:chExt cx="3265789" cy="2933910"/>
          </a:xfrm>
        </p:grpSpPr>
        <p:sp>
          <p:nvSpPr>
            <p:cNvPr id="4652" name="Rectangle 421"/>
            <p:cNvSpPr>
              <a:spLocks noChangeArrowheads="1"/>
            </p:cNvSpPr>
            <p:nvPr/>
          </p:nvSpPr>
          <p:spPr bwMode="auto">
            <a:xfrm>
              <a:off x="1757044" y="2017122"/>
              <a:ext cx="1574980" cy="2550339"/>
            </a:xfrm>
            <a:prstGeom prst="rect">
              <a:avLst/>
            </a:prstGeom>
            <a:solidFill>
              <a:srgbClr val="80FFFF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53" name="Line 422"/>
            <p:cNvSpPr>
              <a:spLocks noChangeShapeType="1"/>
            </p:cNvSpPr>
            <p:nvPr/>
          </p:nvSpPr>
          <p:spPr bwMode="auto">
            <a:xfrm>
              <a:off x="1757044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54" name="Line 423"/>
            <p:cNvSpPr>
              <a:spLocks noChangeShapeType="1"/>
            </p:cNvSpPr>
            <p:nvPr/>
          </p:nvSpPr>
          <p:spPr bwMode="auto">
            <a:xfrm>
              <a:off x="1792357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55" name="Line 424"/>
            <p:cNvSpPr>
              <a:spLocks noChangeShapeType="1"/>
            </p:cNvSpPr>
            <p:nvPr/>
          </p:nvSpPr>
          <p:spPr bwMode="auto">
            <a:xfrm>
              <a:off x="1809308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56" name="Line 425"/>
            <p:cNvSpPr>
              <a:spLocks noChangeShapeType="1"/>
            </p:cNvSpPr>
            <p:nvPr/>
          </p:nvSpPr>
          <p:spPr bwMode="auto">
            <a:xfrm>
              <a:off x="1844621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57" name="Line 426"/>
            <p:cNvSpPr>
              <a:spLocks noChangeShapeType="1"/>
            </p:cNvSpPr>
            <p:nvPr/>
          </p:nvSpPr>
          <p:spPr bwMode="auto">
            <a:xfrm>
              <a:off x="1861572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58" name="Line 427"/>
            <p:cNvSpPr>
              <a:spLocks noChangeShapeType="1"/>
            </p:cNvSpPr>
            <p:nvPr/>
          </p:nvSpPr>
          <p:spPr bwMode="auto">
            <a:xfrm>
              <a:off x="1896885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59" name="Line 428"/>
            <p:cNvSpPr>
              <a:spLocks noChangeShapeType="1"/>
            </p:cNvSpPr>
            <p:nvPr/>
          </p:nvSpPr>
          <p:spPr bwMode="auto">
            <a:xfrm>
              <a:off x="1915248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60" name="Line 429"/>
            <p:cNvSpPr>
              <a:spLocks noChangeShapeType="1"/>
            </p:cNvSpPr>
            <p:nvPr/>
          </p:nvSpPr>
          <p:spPr bwMode="auto">
            <a:xfrm>
              <a:off x="1949149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61" name="Line 430"/>
            <p:cNvSpPr>
              <a:spLocks noChangeShapeType="1"/>
            </p:cNvSpPr>
            <p:nvPr/>
          </p:nvSpPr>
          <p:spPr bwMode="auto">
            <a:xfrm>
              <a:off x="1967512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62" name="Line 431"/>
            <p:cNvSpPr>
              <a:spLocks noChangeShapeType="1"/>
            </p:cNvSpPr>
            <p:nvPr/>
          </p:nvSpPr>
          <p:spPr bwMode="auto">
            <a:xfrm>
              <a:off x="2002826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63" name="Line 432"/>
            <p:cNvSpPr>
              <a:spLocks noChangeShapeType="1"/>
            </p:cNvSpPr>
            <p:nvPr/>
          </p:nvSpPr>
          <p:spPr bwMode="auto">
            <a:xfrm>
              <a:off x="2019776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64" name="Line 433"/>
            <p:cNvSpPr>
              <a:spLocks noChangeShapeType="1"/>
            </p:cNvSpPr>
            <p:nvPr/>
          </p:nvSpPr>
          <p:spPr bwMode="auto">
            <a:xfrm>
              <a:off x="2055090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65" name="Line 434"/>
            <p:cNvSpPr>
              <a:spLocks noChangeShapeType="1"/>
            </p:cNvSpPr>
            <p:nvPr/>
          </p:nvSpPr>
          <p:spPr bwMode="auto">
            <a:xfrm>
              <a:off x="2072040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66" name="Line 435"/>
            <p:cNvSpPr>
              <a:spLocks noChangeShapeType="1"/>
            </p:cNvSpPr>
            <p:nvPr/>
          </p:nvSpPr>
          <p:spPr bwMode="auto">
            <a:xfrm>
              <a:off x="2107354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67" name="Line 436"/>
            <p:cNvSpPr>
              <a:spLocks noChangeShapeType="1"/>
            </p:cNvSpPr>
            <p:nvPr/>
          </p:nvSpPr>
          <p:spPr bwMode="auto">
            <a:xfrm>
              <a:off x="2124304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68" name="Line 437"/>
            <p:cNvSpPr>
              <a:spLocks noChangeShapeType="1"/>
            </p:cNvSpPr>
            <p:nvPr/>
          </p:nvSpPr>
          <p:spPr bwMode="auto">
            <a:xfrm>
              <a:off x="2159617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69" name="Line 438"/>
            <p:cNvSpPr>
              <a:spLocks noChangeShapeType="1"/>
            </p:cNvSpPr>
            <p:nvPr/>
          </p:nvSpPr>
          <p:spPr bwMode="auto">
            <a:xfrm>
              <a:off x="2176568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70" name="Line 439"/>
            <p:cNvSpPr>
              <a:spLocks noChangeShapeType="1"/>
            </p:cNvSpPr>
            <p:nvPr/>
          </p:nvSpPr>
          <p:spPr bwMode="auto">
            <a:xfrm>
              <a:off x="2211881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71" name="Line 440"/>
            <p:cNvSpPr>
              <a:spLocks noChangeShapeType="1"/>
            </p:cNvSpPr>
            <p:nvPr/>
          </p:nvSpPr>
          <p:spPr bwMode="auto">
            <a:xfrm>
              <a:off x="2230244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72" name="Line 441"/>
            <p:cNvSpPr>
              <a:spLocks noChangeShapeType="1"/>
            </p:cNvSpPr>
            <p:nvPr/>
          </p:nvSpPr>
          <p:spPr bwMode="auto">
            <a:xfrm>
              <a:off x="2264145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73" name="Line 442"/>
            <p:cNvSpPr>
              <a:spLocks noChangeShapeType="1"/>
            </p:cNvSpPr>
            <p:nvPr/>
          </p:nvSpPr>
          <p:spPr bwMode="auto">
            <a:xfrm>
              <a:off x="2282508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74" name="Line 443"/>
            <p:cNvSpPr>
              <a:spLocks noChangeShapeType="1"/>
            </p:cNvSpPr>
            <p:nvPr/>
          </p:nvSpPr>
          <p:spPr bwMode="auto">
            <a:xfrm>
              <a:off x="2317822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75" name="Line 444"/>
            <p:cNvSpPr>
              <a:spLocks noChangeShapeType="1"/>
            </p:cNvSpPr>
            <p:nvPr/>
          </p:nvSpPr>
          <p:spPr bwMode="auto">
            <a:xfrm>
              <a:off x="2334772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76" name="Line 445"/>
            <p:cNvSpPr>
              <a:spLocks noChangeShapeType="1"/>
            </p:cNvSpPr>
            <p:nvPr/>
          </p:nvSpPr>
          <p:spPr bwMode="auto">
            <a:xfrm>
              <a:off x="2370086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77" name="Line 446"/>
            <p:cNvSpPr>
              <a:spLocks noChangeShapeType="1"/>
            </p:cNvSpPr>
            <p:nvPr/>
          </p:nvSpPr>
          <p:spPr bwMode="auto">
            <a:xfrm>
              <a:off x="2387036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78" name="Line 447"/>
            <p:cNvSpPr>
              <a:spLocks noChangeShapeType="1"/>
            </p:cNvSpPr>
            <p:nvPr/>
          </p:nvSpPr>
          <p:spPr bwMode="auto">
            <a:xfrm>
              <a:off x="2422350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79" name="Line 448"/>
            <p:cNvSpPr>
              <a:spLocks noChangeShapeType="1"/>
            </p:cNvSpPr>
            <p:nvPr/>
          </p:nvSpPr>
          <p:spPr bwMode="auto">
            <a:xfrm>
              <a:off x="2439300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80" name="Line 449"/>
            <p:cNvSpPr>
              <a:spLocks noChangeShapeType="1"/>
            </p:cNvSpPr>
            <p:nvPr/>
          </p:nvSpPr>
          <p:spPr bwMode="auto">
            <a:xfrm>
              <a:off x="2474613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81" name="Line 450"/>
            <p:cNvSpPr>
              <a:spLocks noChangeShapeType="1"/>
            </p:cNvSpPr>
            <p:nvPr/>
          </p:nvSpPr>
          <p:spPr bwMode="auto">
            <a:xfrm>
              <a:off x="2492976" y="2017122"/>
              <a:ext cx="19776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82" name="Line 451"/>
            <p:cNvSpPr>
              <a:spLocks noChangeShapeType="1"/>
            </p:cNvSpPr>
            <p:nvPr/>
          </p:nvSpPr>
          <p:spPr bwMode="auto">
            <a:xfrm>
              <a:off x="2526877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83" name="Line 452"/>
            <p:cNvSpPr>
              <a:spLocks noChangeShapeType="1"/>
            </p:cNvSpPr>
            <p:nvPr/>
          </p:nvSpPr>
          <p:spPr bwMode="auto">
            <a:xfrm>
              <a:off x="2545240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84" name="Line 453"/>
            <p:cNvSpPr>
              <a:spLocks noChangeShapeType="1"/>
            </p:cNvSpPr>
            <p:nvPr/>
          </p:nvSpPr>
          <p:spPr bwMode="auto">
            <a:xfrm>
              <a:off x="2579141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85" name="Line 454"/>
            <p:cNvSpPr>
              <a:spLocks noChangeShapeType="1"/>
            </p:cNvSpPr>
            <p:nvPr/>
          </p:nvSpPr>
          <p:spPr bwMode="auto">
            <a:xfrm>
              <a:off x="2597504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86" name="Line 455"/>
            <p:cNvSpPr>
              <a:spLocks noChangeShapeType="1"/>
            </p:cNvSpPr>
            <p:nvPr/>
          </p:nvSpPr>
          <p:spPr bwMode="auto">
            <a:xfrm>
              <a:off x="2632818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87" name="Line 456"/>
            <p:cNvSpPr>
              <a:spLocks noChangeShapeType="1"/>
            </p:cNvSpPr>
            <p:nvPr/>
          </p:nvSpPr>
          <p:spPr bwMode="auto">
            <a:xfrm>
              <a:off x="2649768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88" name="Line 457"/>
            <p:cNvSpPr>
              <a:spLocks noChangeShapeType="1"/>
            </p:cNvSpPr>
            <p:nvPr/>
          </p:nvSpPr>
          <p:spPr bwMode="auto">
            <a:xfrm>
              <a:off x="2685082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89" name="Line 458"/>
            <p:cNvSpPr>
              <a:spLocks noChangeShapeType="1"/>
            </p:cNvSpPr>
            <p:nvPr/>
          </p:nvSpPr>
          <p:spPr bwMode="auto">
            <a:xfrm>
              <a:off x="2702032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90" name="Line 459"/>
            <p:cNvSpPr>
              <a:spLocks noChangeShapeType="1"/>
            </p:cNvSpPr>
            <p:nvPr/>
          </p:nvSpPr>
          <p:spPr bwMode="auto">
            <a:xfrm>
              <a:off x="2737346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91" name="Line 460"/>
            <p:cNvSpPr>
              <a:spLocks noChangeShapeType="1"/>
            </p:cNvSpPr>
            <p:nvPr/>
          </p:nvSpPr>
          <p:spPr bwMode="auto">
            <a:xfrm>
              <a:off x="2754296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92" name="Line 461"/>
            <p:cNvSpPr>
              <a:spLocks noChangeShapeType="1"/>
            </p:cNvSpPr>
            <p:nvPr/>
          </p:nvSpPr>
          <p:spPr bwMode="auto">
            <a:xfrm>
              <a:off x="2789610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93" name="Line 462"/>
            <p:cNvSpPr>
              <a:spLocks noChangeShapeType="1"/>
            </p:cNvSpPr>
            <p:nvPr/>
          </p:nvSpPr>
          <p:spPr bwMode="auto">
            <a:xfrm>
              <a:off x="2807973" y="2017122"/>
              <a:ext cx="19776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94" name="Line 463"/>
            <p:cNvSpPr>
              <a:spLocks noChangeShapeType="1"/>
            </p:cNvSpPr>
            <p:nvPr/>
          </p:nvSpPr>
          <p:spPr bwMode="auto">
            <a:xfrm>
              <a:off x="2841873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95" name="Line 464"/>
            <p:cNvSpPr>
              <a:spLocks noChangeShapeType="1"/>
            </p:cNvSpPr>
            <p:nvPr/>
          </p:nvSpPr>
          <p:spPr bwMode="auto">
            <a:xfrm>
              <a:off x="2860236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96" name="Line 465"/>
            <p:cNvSpPr>
              <a:spLocks noChangeShapeType="1"/>
            </p:cNvSpPr>
            <p:nvPr/>
          </p:nvSpPr>
          <p:spPr bwMode="auto">
            <a:xfrm>
              <a:off x="2894137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97" name="Line 466"/>
            <p:cNvSpPr>
              <a:spLocks noChangeShapeType="1"/>
            </p:cNvSpPr>
            <p:nvPr/>
          </p:nvSpPr>
          <p:spPr bwMode="auto">
            <a:xfrm>
              <a:off x="2912500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98" name="Line 467"/>
            <p:cNvSpPr>
              <a:spLocks noChangeShapeType="1"/>
            </p:cNvSpPr>
            <p:nvPr/>
          </p:nvSpPr>
          <p:spPr bwMode="auto">
            <a:xfrm>
              <a:off x="2947814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699" name="Line 468"/>
            <p:cNvSpPr>
              <a:spLocks noChangeShapeType="1"/>
            </p:cNvSpPr>
            <p:nvPr/>
          </p:nvSpPr>
          <p:spPr bwMode="auto">
            <a:xfrm>
              <a:off x="2964764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00" name="Line 469"/>
            <p:cNvSpPr>
              <a:spLocks noChangeShapeType="1"/>
            </p:cNvSpPr>
            <p:nvPr/>
          </p:nvSpPr>
          <p:spPr bwMode="auto">
            <a:xfrm>
              <a:off x="3000078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01" name="Line 470"/>
            <p:cNvSpPr>
              <a:spLocks noChangeShapeType="1"/>
            </p:cNvSpPr>
            <p:nvPr/>
          </p:nvSpPr>
          <p:spPr bwMode="auto">
            <a:xfrm>
              <a:off x="3017028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02" name="Line 471"/>
            <p:cNvSpPr>
              <a:spLocks noChangeShapeType="1"/>
            </p:cNvSpPr>
            <p:nvPr/>
          </p:nvSpPr>
          <p:spPr bwMode="auto">
            <a:xfrm>
              <a:off x="3052342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03" name="Line 472"/>
            <p:cNvSpPr>
              <a:spLocks noChangeShapeType="1"/>
            </p:cNvSpPr>
            <p:nvPr/>
          </p:nvSpPr>
          <p:spPr bwMode="auto">
            <a:xfrm>
              <a:off x="3069292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04" name="Line 473"/>
            <p:cNvSpPr>
              <a:spLocks noChangeShapeType="1"/>
            </p:cNvSpPr>
            <p:nvPr/>
          </p:nvSpPr>
          <p:spPr bwMode="auto">
            <a:xfrm>
              <a:off x="3104606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05" name="Line 474"/>
            <p:cNvSpPr>
              <a:spLocks noChangeShapeType="1"/>
            </p:cNvSpPr>
            <p:nvPr/>
          </p:nvSpPr>
          <p:spPr bwMode="auto">
            <a:xfrm>
              <a:off x="3122969" y="2017122"/>
              <a:ext cx="19776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06" name="Line 475"/>
            <p:cNvSpPr>
              <a:spLocks noChangeShapeType="1"/>
            </p:cNvSpPr>
            <p:nvPr/>
          </p:nvSpPr>
          <p:spPr bwMode="auto">
            <a:xfrm>
              <a:off x="3156870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07" name="Line 476"/>
            <p:cNvSpPr>
              <a:spLocks noChangeShapeType="1"/>
            </p:cNvSpPr>
            <p:nvPr/>
          </p:nvSpPr>
          <p:spPr bwMode="auto">
            <a:xfrm>
              <a:off x="3175233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08" name="Line 477"/>
            <p:cNvSpPr>
              <a:spLocks noChangeShapeType="1"/>
            </p:cNvSpPr>
            <p:nvPr/>
          </p:nvSpPr>
          <p:spPr bwMode="auto">
            <a:xfrm>
              <a:off x="3209133" y="2017122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09" name="Line 478"/>
            <p:cNvSpPr>
              <a:spLocks noChangeShapeType="1"/>
            </p:cNvSpPr>
            <p:nvPr/>
          </p:nvSpPr>
          <p:spPr bwMode="auto">
            <a:xfrm>
              <a:off x="3227496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10" name="Line 479"/>
            <p:cNvSpPr>
              <a:spLocks noChangeShapeType="1"/>
            </p:cNvSpPr>
            <p:nvPr/>
          </p:nvSpPr>
          <p:spPr bwMode="auto">
            <a:xfrm>
              <a:off x="3262810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11" name="Line 480"/>
            <p:cNvSpPr>
              <a:spLocks noChangeShapeType="1"/>
            </p:cNvSpPr>
            <p:nvPr/>
          </p:nvSpPr>
          <p:spPr bwMode="auto">
            <a:xfrm>
              <a:off x="3279760" y="2017122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12" name="Line 481"/>
            <p:cNvSpPr>
              <a:spLocks noChangeShapeType="1"/>
            </p:cNvSpPr>
            <p:nvPr/>
          </p:nvSpPr>
          <p:spPr bwMode="auto">
            <a:xfrm>
              <a:off x="3315074" y="2017122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13" name="Line 482"/>
            <p:cNvSpPr>
              <a:spLocks noChangeShapeType="1"/>
            </p:cNvSpPr>
            <p:nvPr/>
          </p:nvSpPr>
          <p:spPr bwMode="auto">
            <a:xfrm>
              <a:off x="3332024" y="2017122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14" name="Line 483"/>
            <p:cNvSpPr>
              <a:spLocks noChangeShapeType="1"/>
            </p:cNvSpPr>
            <p:nvPr/>
          </p:nvSpPr>
          <p:spPr bwMode="auto">
            <a:xfrm>
              <a:off x="3332024" y="2051127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15" name="Line 484"/>
            <p:cNvSpPr>
              <a:spLocks noChangeShapeType="1"/>
            </p:cNvSpPr>
            <p:nvPr/>
          </p:nvSpPr>
          <p:spPr bwMode="auto">
            <a:xfrm>
              <a:off x="3332024" y="2068809"/>
              <a:ext cx="1413" cy="190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16" name="Line 485"/>
            <p:cNvSpPr>
              <a:spLocks noChangeShapeType="1"/>
            </p:cNvSpPr>
            <p:nvPr/>
          </p:nvSpPr>
          <p:spPr bwMode="auto">
            <a:xfrm>
              <a:off x="3332024" y="2101453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17" name="Line 486"/>
            <p:cNvSpPr>
              <a:spLocks noChangeShapeType="1"/>
            </p:cNvSpPr>
            <p:nvPr/>
          </p:nvSpPr>
          <p:spPr bwMode="auto">
            <a:xfrm>
              <a:off x="3332024" y="2119136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18" name="Line 487"/>
            <p:cNvSpPr>
              <a:spLocks noChangeShapeType="1"/>
            </p:cNvSpPr>
            <p:nvPr/>
          </p:nvSpPr>
          <p:spPr bwMode="auto">
            <a:xfrm>
              <a:off x="3332024" y="2151780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19" name="Line 488"/>
            <p:cNvSpPr>
              <a:spLocks noChangeShapeType="1"/>
            </p:cNvSpPr>
            <p:nvPr/>
          </p:nvSpPr>
          <p:spPr bwMode="auto">
            <a:xfrm>
              <a:off x="3332024" y="2169462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20" name="Line 489"/>
            <p:cNvSpPr>
              <a:spLocks noChangeShapeType="1"/>
            </p:cNvSpPr>
            <p:nvPr/>
          </p:nvSpPr>
          <p:spPr bwMode="auto">
            <a:xfrm>
              <a:off x="3332024" y="2203467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21" name="Line 490"/>
            <p:cNvSpPr>
              <a:spLocks noChangeShapeType="1"/>
            </p:cNvSpPr>
            <p:nvPr/>
          </p:nvSpPr>
          <p:spPr bwMode="auto">
            <a:xfrm>
              <a:off x="3332024" y="2219789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22" name="Line 491"/>
            <p:cNvSpPr>
              <a:spLocks noChangeShapeType="1"/>
            </p:cNvSpPr>
            <p:nvPr/>
          </p:nvSpPr>
          <p:spPr bwMode="auto">
            <a:xfrm>
              <a:off x="3332024" y="2253793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23" name="Line 492"/>
            <p:cNvSpPr>
              <a:spLocks noChangeShapeType="1"/>
            </p:cNvSpPr>
            <p:nvPr/>
          </p:nvSpPr>
          <p:spPr bwMode="auto">
            <a:xfrm>
              <a:off x="3332024" y="2270116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24" name="Line 493"/>
            <p:cNvSpPr>
              <a:spLocks noChangeShapeType="1"/>
            </p:cNvSpPr>
            <p:nvPr/>
          </p:nvSpPr>
          <p:spPr bwMode="auto">
            <a:xfrm>
              <a:off x="3332024" y="2304120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25" name="Line 494"/>
            <p:cNvSpPr>
              <a:spLocks noChangeShapeType="1"/>
            </p:cNvSpPr>
            <p:nvPr/>
          </p:nvSpPr>
          <p:spPr bwMode="auto">
            <a:xfrm>
              <a:off x="3332024" y="2320442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26" name="Line 495"/>
            <p:cNvSpPr>
              <a:spLocks noChangeShapeType="1"/>
            </p:cNvSpPr>
            <p:nvPr/>
          </p:nvSpPr>
          <p:spPr bwMode="auto">
            <a:xfrm>
              <a:off x="3332024" y="2354447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27" name="Line 496"/>
            <p:cNvSpPr>
              <a:spLocks noChangeShapeType="1"/>
            </p:cNvSpPr>
            <p:nvPr/>
          </p:nvSpPr>
          <p:spPr bwMode="auto">
            <a:xfrm>
              <a:off x="3332024" y="2370769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28" name="Line 497"/>
            <p:cNvSpPr>
              <a:spLocks noChangeShapeType="1"/>
            </p:cNvSpPr>
            <p:nvPr/>
          </p:nvSpPr>
          <p:spPr bwMode="auto">
            <a:xfrm>
              <a:off x="3332024" y="2404774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29" name="Line 498"/>
            <p:cNvSpPr>
              <a:spLocks noChangeShapeType="1"/>
            </p:cNvSpPr>
            <p:nvPr/>
          </p:nvSpPr>
          <p:spPr bwMode="auto">
            <a:xfrm>
              <a:off x="3332024" y="2422456"/>
              <a:ext cx="1413" cy="190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30" name="Line 499"/>
            <p:cNvSpPr>
              <a:spLocks noChangeShapeType="1"/>
            </p:cNvSpPr>
            <p:nvPr/>
          </p:nvSpPr>
          <p:spPr bwMode="auto">
            <a:xfrm>
              <a:off x="3332024" y="2455100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31" name="Line 500"/>
            <p:cNvSpPr>
              <a:spLocks noChangeShapeType="1"/>
            </p:cNvSpPr>
            <p:nvPr/>
          </p:nvSpPr>
          <p:spPr bwMode="auto">
            <a:xfrm>
              <a:off x="3332024" y="2472783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32" name="Line 501"/>
            <p:cNvSpPr>
              <a:spLocks noChangeShapeType="1"/>
            </p:cNvSpPr>
            <p:nvPr/>
          </p:nvSpPr>
          <p:spPr bwMode="auto">
            <a:xfrm>
              <a:off x="3332024" y="2505427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33" name="Line 502"/>
            <p:cNvSpPr>
              <a:spLocks noChangeShapeType="1"/>
            </p:cNvSpPr>
            <p:nvPr/>
          </p:nvSpPr>
          <p:spPr bwMode="auto">
            <a:xfrm>
              <a:off x="3332024" y="2523109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34" name="Line 503"/>
            <p:cNvSpPr>
              <a:spLocks noChangeShapeType="1"/>
            </p:cNvSpPr>
            <p:nvPr/>
          </p:nvSpPr>
          <p:spPr bwMode="auto">
            <a:xfrm>
              <a:off x="3332024" y="2557114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35" name="Line 504"/>
            <p:cNvSpPr>
              <a:spLocks noChangeShapeType="1"/>
            </p:cNvSpPr>
            <p:nvPr/>
          </p:nvSpPr>
          <p:spPr bwMode="auto">
            <a:xfrm>
              <a:off x="3332024" y="2573436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36" name="Line 505"/>
            <p:cNvSpPr>
              <a:spLocks noChangeShapeType="1"/>
            </p:cNvSpPr>
            <p:nvPr/>
          </p:nvSpPr>
          <p:spPr bwMode="auto">
            <a:xfrm>
              <a:off x="3332024" y="2607440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37" name="Line 506"/>
            <p:cNvSpPr>
              <a:spLocks noChangeShapeType="1"/>
            </p:cNvSpPr>
            <p:nvPr/>
          </p:nvSpPr>
          <p:spPr bwMode="auto">
            <a:xfrm>
              <a:off x="3332024" y="2623763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38" name="Line 507"/>
            <p:cNvSpPr>
              <a:spLocks noChangeShapeType="1"/>
            </p:cNvSpPr>
            <p:nvPr/>
          </p:nvSpPr>
          <p:spPr bwMode="auto">
            <a:xfrm>
              <a:off x="3332024" y="2657767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39" name="Line 508"/>
            <p:cNvSpPr>
              <a:spLocks noChangeShapeType="1"/>
            </p:cNvSpPr>
            <p:nvPr/>
          </p:nvSpPr>
          <p:spPr bwMode="auto">
            <a:xfrm>
              <a:off x="3332024" y="2674089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40" name="Line 509"/>
            <p:cNvSpPr>
              <a:spLocks noChangeShapeType="1"/>
            </p:cNvSpPr>
            <p:nvPr/>
          </p:nvSpPr>
          <p:spPr bwMode="auto">
            <a:xfrm>
              <a:off x="3332024" y="2708094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41" name="Line 510"/>
            <p:cNvSpPr>
              <a:spLocks noChangeShapeType="1"/>
            </p:cNvSpPr>
            <p:nvPr/>
          </p:nvSpPr>
          <p:spPr bwMode="auto">
            <a:xfrm>
              <a:off x="3332024" y="2724416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42" name="Line 511"/>
            <p:cNvSpPr>
              <a:spLocks noChangeShapeType="1"/>
            </p:cNvSpPr>
            <p:nvPr/>
          </p:nvSpPr>
          <p:spPr bwMode="auto">
            <a:xfrm>
              <a:off x="3332024" y="2758420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43" name="Line 512"/>
            <p:cNvSpPr>
              <a:spLocks noChangeShapeType="1"/>
            </p:cNvSpPr>
            <p:nvPr/>
          </p:nvSpPr>
          <p:spPr bwMode="auto">
            <a:xfrm>
              <a:off x="3332024" y="2776103"/>
              <a:ext cx="1413" cy="190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44" name="Line 513"/>
            <p:cNvSpPr>
              <a:spLocks noChangeShapeType="1"/>
            </p:cNvSpPr>
            <p:nvPr/>
          </p:nvSpPr>
          <p:spPr bwMode="auto">
            <a:xfrm>
              <a:off x="3332024" y="2808747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45" name="Line 514"/>
            <p:cNvSpPr>
              <a:spLocks noChangeShapeType="1"/>
            </p:cNvSpPr>
            <p:nvPr/>
          </p:nvSpPr>
          <p:spPr bwMode="auto">
            <a:xfrm>
              <a:off x="3332024" y="2826430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46" name="Line 515"/>
            <p:cNvSpPr>
              <a:spLocks noChangeShapeType="1"/>
            </p:cNvSpPr>
            <p:nvPr/>
          </p:nvSpPr>
          <p:spPr bwMode="auto">
            <a:xfrm>
              <a:off x="3332024" y="2860434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47" name="Line 516"/>
            <p:cNvSpPr>
              <a:spLocks noChangeShapeType="1"/>
            </p:cNvSpPr>
            <p:nvPr/>
          </p:nvSpPr>
          <p:spPr bwMode="auto">
            <a:xfrm>
              <a:off x="3332024" y="2876756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48" name="Line 517"/>
            <p:cNvSpPr>
              <a:spLocks noChangeShapeType="1"/>
            </p:cNvSpPr>
            <p:nvPr/>
          </p:nvSpPr>
          <p:spPr bwMode="auto">
            <a:xfrm>
              <a:off x="3332024" y="2910761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49" name="Line 518"/>
            <p:cNvSpPr>
              <a:spLocks noChangeShapeType="1"/>
            </p:cNvSpPr>
            <p:nvPr/>
          </p:nvSpPr>
          <p:spPr bwMode="auto">
            <a:xfrm>
              <a:off x="3332024" y="2927083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50" name="Line 519"/>
            <p:cNvSpPr>
              <a:spLocks noChangeShapeType="1"/>
            </p:cNvSpPr>
            <p:nvPr/>
          </p:nvSpPr>
          <p:spPr bwMode="auto">
            <a:xfrm>
              <a:off x="3332024" y="2961087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51" name="Line 520"/>
            <p:cNvSpPr>
              <a:spLocks noChangeShapeType="1"/>
            </p:cNvSpPr>
            <p:nvPr/>
          </p:nvSpPr>
          <p:spPr bwMode="auto">
            <a:xfrm>
              <a:off x="3332024" y="2977410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52" name="Line 521"/>
            <p:cNvSpPr>
              <a:spLocks noChangeShapeType="1"/>
            </p:cNvSpPr>
            <p:nvPr/>
          </p:nvSpPr>
          <p:spPr bwMode="auto">
            <a:xfrm>
              <a:off x="3332024" y="3011414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53" name="Line 522"/>
            <p:cNvSpPr>
              <a:spLocks noChangeShapeType="1"/>
            </p:cNvSpPr>
            <p:nvPr/>
          </p:nvSpPr>
          <p:spPr bwMode="auto">
            <a:xfrm>
              <a:off x="3332024" y="3027736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54" name="Line 523"/>
            <p:cNvSpPr>
              <a:spLocks noChangeShapeType="1"/>
            </p:cNvSpPr>
            <p:nvPr/>
          </p:nvSpPr>
          <p:spPr bwMode="auto">
            <a:xfrm>
              <a:off x="3332024" y="3061741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55" name="Line 524"/>
            <p:cNvSpPr>
              <a:spLocks noChangeShapeType="1"/>
            </p:cNvSpPr>
            <p:nvPr/>
          </p:nvSpPr>
          <p:spPr bwMode="auto">
            <a:xfrm>
              <a:off x="3332024" y="3079423"/>
              <a:ext cx="1413" cy="190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56" name="Line 525"/>
            <p:cNvSpPr>
              <a:spLocks noChangeShapeType="1"/>
            </p:cNvSpPr>
            <p:nvPr/>
          </p:nvSpPr>
          <p:spPr bwMode="auto">
            <a:xfrm>
              <a:off x="3332024" y="3112067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57" name="Line 526"/>
            <p:cNvSpPr>
              <a:spLocks noChangeShapeType="1"/>
            </p:cNvSpPr>
            <p:nvPr/>
          </p:nvSpPr>
          <p:spPr bwMode="auto">
            <a:xfrm>
              <a:off x="3332024" y="3129750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58" name="Line 527"/>
            <p:cNvSpPr>
              <a:spLocks noChangeShapeType="1"/>
            </p:cNvSpPr>
            <p:nvPr/>
          </p:nvSpPr>
          <p:spPr bwMode="auto">
            <a:xfrm>
              <a:off x="3332024" y="3162394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59" name="Line 528"/>
            <p:cNvSpPr>
              <a:spLocks noChangeShapeType="1"/>
            </p:cNvSpPr>
            <p:nvPr/>
          </p:nvSpPr>
          <p:spPr bwMode="auto">
            <a:xfrm>
              <a:off x="3332024" y="3180077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60" name="Line 529"/>
            <p:cNvSpPr>
              <a:spLocks noChangeShapeType="1"/>
            </p:cNvSpPr>
            <p:nvPr/>
          </p:nvSpPr>
          <p:spPr bwMode="auto">
            <a:xfrm>
              <a:off x="3332024" y="3214081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61" name="Line 530"/>
            <p:cNvSpPr>
              <a:spLocks noChangeShapeType="1"/>
            </p:cNvSpPr>
            <p:nvPr/>
          </p:nvSpPr>
          <p:spPr bwMode="auto">
            <a:xfrm>
              <a:off x="3332024" y="3230403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62" name="Line 531"/>
            <p:cNvSpPr>
              <a:spLocks noChangeShapeType="1"/>
            </p:cNvSpPr>
            <p:nvPr/>
          </p:nvSpPr>
          <p:spPr bwMode="auto">
            <a:xfrm>
              <a:off x="3332024" y="3264408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63" name="Line 532"/>
            <p:cNvSpPr>
              <a:spLocks noChangeShapeType="1"/>
            </p:cNvSpPr>
            <p:nvPr/>
          </p:nvSpPr>
          <p:spPr bwMode="auto">
            <a:xfrm>
              <a:off x="3332024" y="3280730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64" name="Line 533"/>
            <p:cNvSpPr>
              <a:spLocks noChangeShapeType="1"/>
            </p:cNvSpPr>
            <p:nvPr/>
          </p:nvSpPr>
          <p:spPr bwMode="auto">
            <a:xfrm>
              <a:off x="3332024" y="3314734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65" name="Line 534"/>
            <p:cNvSpPr>
              <a:spLocks noChangeShapeType="1"/>
            </p:cNvSpPr>
            <p:nvPr/>
          </p:nvSpPr>
          <p:spPr bwMode="auto">
            <a:xfrm>
              <a:off x="3332024" y="3331057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66" name="Line 535"/>
            <p:cNvSpPr>
              <a:spLocks noChangeShapeType="1"/>
            </p:cNvSpPr>
            <p:nvPr/>
          </p:nvSpPr>
          <p:spPr bwMode="auto">
            <a:xfrm>
              <a:off x="3332024" y="3365061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67" name="Line 536"/>
            <p:cNvSpPr>
              <a:spLocks noChangeShapeType="1"/>
            </p:cNvSpPr>
            <p:nvPr/>
          </p:nvSpPr>
          <p:spPr bwMode="auto">
            <a:xfrm>
              <a:off x="3332024" y="3381383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68" name="Line 537"/>
            <p:cNvSpPr>
              <a:spLocks noChangeShapeType="1"/>
            </p:cNvSpPr>
            <p:nvPr/>
          </p:nvSpPr>
          <p:spPr bwMode="auto">
            <a:xfrm>
              <a:off x="3332024" y="3415388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69" name="Line 538"/>
            <p:cNvSpPr>
              <a:spLocks noChangeShapeType="1"/>
            </p:cNvSpPr>
            <p:nvPr/>
          </p:nvSpPr>
          <p:spPr bwMode="auto">
            <a:xfrm>
              <a:off x="3332024" y="3433070"/>
              <a:ext cx="1413" cy="190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70" name="Line 539"/>
            <p:cNvSpPr>
              <a:spLocks noChangeShapeType="1"/>
            </p:cNvSpPr>
            <p:nvPr/>
          </p:nvSpPr>
          <p:spPr bwMode="auto">
            <a:xfrm>
              <a:off x="3332024" y="3465714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71" name="Line 540"/>
            <p:cNvSpPr>
              <a:spLocks noChangeShapeType="1"/>
            </p:cNvSpPr>
            <p:nvPr/>
          </p:nvSpPr>
          <p:spPr bwMode="auto">
            <a:xfrm>
              <a:off x="3332024" y="3483397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72" name="Line 541"/>
            <p:cNvSpPr>
              <a:spLocks noChangeShapeType="1"/>
            </p:cNvSpPr>
            <p:nvPr/>
          </p:nvSpPr>
          <p:spPr bwMode="auto">
            <a:xfrm>
              <a:off x="3332024" y="3517401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73" name="Line 542"/>
            <p:cNvSpPr>
              <a:spLocks noChangeShapeType="1"/>
            </p:cNvSpPr>
            <p:nvPr/>
          </p:nvSpPr>
          <p:spPr bwMode="auto">
            <a:xfrm>
              <a:off x="3332024" y="3533723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74" name="Line 543"/>
            <p:cNvSpPr>
              <a:spLocks noChangeShapeType="1"/>
            </p:cNvSpPr>
            <p:nvPr/>
          </p:nvSpPr>
          <p:spPr bwMode="auto">
            <a:xfrm>
              <a:off x="3332024" y="3567728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75" name="Line 544"/>
            <p:cNvSpPr>
              <a:spLocks noChangeShapeType="1"/>
            </p:cNvSpPr>
            <p:nvPr/>
          </p:nvSpPr>
          <p:spPr bwMode="auto">
            <a:xfrm>
              <a:off x="3332024" y="3584050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76" name="Line 545"/>
            <p:cNvSpPr>
              <a:spLocks noChangeShapeType="1"/>
            </p:cNvSpPr>
            <p:nvPr/>
          </p:nvSpPr>
          <p:spPr bwMode="auto">
            <a:xfrm>
              <a:off x="3332024" y="3618055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77" name="Line 546"/>
            <p:cNvSpPr>
              <a:spLocks noChangeShapeType="1"/>
            </p:cNvSpPr>
            <p:nvPr/>
          </p:nvSpPr>
          <p:spPr bwMode="auto">
            <a:xfrm>
              <a:off x="3332024" y="3634377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78" name="Line 547"/>
            <p:cNvSpPr>
              <a:spLocks noChangeShapeType="1"/>
            </p:cNvSpPr>
            <p:nvPr/>
          </p:nvSpPr>
          <p:spPr bwMode="auto">
            <a:xfrm>
              <a:off x="3332024" y="3668381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79" name="Line 548"/>
            <p:cNvSpPr>
              <a:spLocks noChangeShapeType="1"/>
            </p:cNvSpPr>
            <p:nvPr/>
          </p:nvSpPr>
          <p:spPr bwMode="auto">
            <a:xfrm>
              <a:off x="3332024" y="3684704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80" name="Line 549"/>
            <p:cNvSpPr>
              <a:spLocks noChangeShapeType="1"/>
            </p:cNvSpPr>
            <p:nvPr/>
          </p:nvSpPr>
          <p:spPr bwMode="auto">
            <a:xfrm>
              <a:off x="3332024" y="3718708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81" name="Line 550"/>
            <p:cNvSpPr>
              <a:spLocks noChangeShapeType="1"/>
            </p:cNvSpPr>
            <p:nvPr/>
          </p:nvSpPr>
          <p:spPr bwMode="auto">
            <a:xfrm>
              <a:off x="3332024" y="3735030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82" name="Line 551"/>
            <p:cNvSpPr>
              <a:spLocks noChangeShapeType="1"/>
            </p:cNvSpPr>
            <p:nvPr/>
          </p:nvSpPr>
          <p:spPr bwMode="auto">
            <a:xfrm>
              <a:off x="3332024" y="3769035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83" name="Line 552"/>
            <p:cNvSpPr>
              <a:spLocks noChangeShapeType="1"/>
            </p:cNvSpPr>
            <p:nvPr/>
          </p:nvSpPr>
          <p:spPr bwMode="auto">
            <a:xfrm>
              <a:off x="3332024" y="3786717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84" name="Line 553"/>
            <p:cNvSpPr>
              <a:spLocks noChangeShapeType="1"/>
            </p:cNvSpPr>
            <p:nvPr/>
          </p:nvSpPr>
          <p:spPr bwMode="auto">
            <a:xfrm>
              <a:off x="3332024" y="3819361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85" name="Line 554"/>
            <p:cNvSpPr>
              <a:spLocks noChangeShapeType="1"/>
            </p:cNvSpPr>
            <p:nvPr/>
          </p:nvSpPr>
          <p:spPr bwMode="auto">
            <a:xfrm>
              <a:off x="3332024" y="3837044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86" name="Line 555"/>
            <p:cNvSpPr>
              <a:spLocks noChangeShapeType="1"/>
            </p:cNvSpPr>
            <p:nvPr/>
          </p:nvSpPr>
          <p:spPr bwMode="auto">
            <a:xfrm>
              <a:off x="3332024" y="3871048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87" name="Line 556"/>
            <p:cNvSpPr>
              <a:spLocks noChangeShapeType="1"/>
            </p:cNvSpPr>
            <p:nvPr/>
          </p:nvSpPr>
          <p:spPr bwMode="auto">
            <a:xfrm>
              <a:off x="3332024" y="3887370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88" name="Line 557"/>
            <p:cNvSpPr>
              <a:spLocks noChangeShapeType="1"/>
            </p:cNvSpPr>
            <p:nvPr/>
          </p:nvSpPr>
          <p:spPr bwMode="auto">
            <a:xfrm>
              <a:off x="3332024" y="3921375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89" name="Line 558"/>
            <p:cNvSpPr>
              <a:spLocks noChangeShapeType="1"/>
            </p:cNvSpPr>
            <p:nvPr/>
          </p:nvSpPr>
          <p:spPr bwMode="auto">
            <a:xfrm>
              <a:off x="3332024" y="3937697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90" name="Line 559"/>
            <p:cNvSpPr>
              <a:spLocks noChangeShapeType="1"/>
            </p:cNvSpPr>
            <p:nvPr/>
          </p:nvSpPr>
          <p:spPr bwMode="auto">
            <a:xfrm>
              <a:off x="3332024" y="3971702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91" name="Line 560"/>
            <p:cNvSpPr>
              <a:spLocks noChangeShapeType="1"/>
            </p:cNvSpPr>
            <p:nvPr/>
          </p:nvSpPr>
          <p:spPr bwMode="auto">
            <a:xfrm>
              <a:off x="3332024" y="3988024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92" name="Line 561"/>
            <p:cNvSpPr>
              <a:spLocks noChangeShapeType="1"/>
            </p:cNvSpPr>
            <p:nvPr/>
          </p:nvSpPr>
          <p:spPr bwMode="auto">
            <a:xfrm>
              <a:off x="3332024" y="4022028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93" name="Line 562"/>
            <p:cNvSpPr>
              <a:spLocks noChangeShapeType="1"/>
            </p:cNvSpPr>
            <p:nvPr/>
          </p:nvSpPr>
          <p:spPr bwMode="auto">
            <a:xfrm>
              <a:off x="3332024" y="4038351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94" name="Line 563"/>
            <p:cNvSpPr>
              <a:spLocks noChangeShapeType="1"/>
            </p:cNvSpPr>
            <p:nvPr/>
          </p:nvSpPr>
          <p:spPr bwMode="auto">
            <a:xfrm>
              <a:off x="3332024" y="4072355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95" name="Line 564"/>
            <p:cNvSpPr>
              <a:spLocks noChangeShapeType="1"/>
            </p:cNvSpPr>
            <p:nvPr/>
          </p:nvSpPr>
          <p:spPr bwMode="auto">
            <a:xfrm>
              <a:off x="3332024" y="4090037"/>
              <a:ext cx="1413" cy="190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96" name="Line 565"/>
            <p:cNvSpPr>
              <a:spLocks noChangeShapeType="1"/>
            </p:cNvSpPr>
            <p:nvPr/>
          </p:nvSpPr>
          <p:spPr bwMode="auto">
            <a:xfrm>
              <a:off x="3332024" y="4122682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97" name="Line 566"/>
            <p:cNvSpPr>
              <a:spLocks noChangeShapeType="1"/>
            </p:cNvSpPr>
            <p:nvPr/>
          </p:nvSpPr>
          <p:spPr bwMode="auto">
            <a:xfrm>
              <a:off x="3332024" y="4140364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98" name="Line 567"/>
            <p:cNvSpPr>
              <a:spLocks noChangeShapeType="1"/>
            </p:cNvSpPr>
            <p:nvPr/>
          </p:nvSpPr>
          <p:spPr bwMode="auto">
            <a:xfrm>
              <a:off x="3332024" y="4173008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799" name="Line 568"/>
            <p:cNvSpPr>
              <a:spLocks noChangeShapeType="1"/>
            </p:cNvSpPr>
            <p:nvPr/>
          </p:nvSpPr>
          <p:spPr bwMode="auto">
            <a:xfrm>
              <a:off x="3332024" y="4190691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00" name="Line 569"/>
            <p:cNvSpPr>
              <a:spLocks noChangeShapeType="1"/>
            </p:cNvSpPr>
            <p:nvPr/>
          </p:nvSpPr>
          <p:spPr bwMode="auto">
            <a:xfrm>
              <a:off x="3332024" y="4224695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01" name="Line 570"/>
            <p:cNvSpPr>
              <a:spLocks noChangeShapeType="1"/>
            </p:cNvSpPr>
            <p:nvPr/>
          </p:nvSpPr>
          <p:spPr bwMode="auto">
            <a:xfrm>
              <a:off x="3332024" y="4241017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02" name="Line 571"/>
            <p:cNvSpPr>
              <a:spLocks noChangeShapeType="1"/>
            </p:cNvSpPr>
            <p:nvPr/>
          </p:nvSpPr>
          <p:spPr bwMode="auto">
            <a:xfrm>
              <a:off x="3332024" y="4275022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03" name="Line 572"/>
            <p:cNvSpPr>
              <a:spLocks noChangeShapeType="1"/>
            </p:cNvSpPr>
            <p:nvPr/>
          </p:nvSpPr>
          <p:spPr bwMode="auto">
            <a:xfrm>
              <a:off x="3332024" y="4291344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04" name="Line 573"/>
            <p:cNvSpPr>
              <a:spLocks noChangeShapeType="1"/>
            </p:cNvSpPr>
            <p:nvPr/>
          </p:nvSpPr>
          <p:spPr bwMode="auto">
            <a:xfrm>
              <a:off x="3332024" y="4325349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05" name="Line 574"/>
            <p:cNvSpPr>
              <a:spLocks noChangeShapeType="1"/>
            </p:cNvSpPr>
            <p:nvPr/>
          </p:nvSpPr>
          <p:spPr bwMode="auto">
            <a:xfrm>
              <a:off x="3332024" y="4341671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06" name="Line 575"/>
            <p:cNvSpPr>
              <a:spLocks noChangeShapeType="1"/>
            </p:cNvSpPr>
            <p:nvPr/>
          </p:nvSpPr>
          <p:spPr bwMode="auto">
            <a:xfrm>
              <a:off x="3332024" y="4375675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07" name="Line 576"/>
            <p:cNvSpPr>
              <a:spLocks noChangeShapeType="1"/>
            </p:cNvSpPr>
            <p:nvPr/>
          </p:nvSpPr>
          <p:spPr bwMode="auto">
            <a:xfrm>
              <a:off x="3332024" y="4391998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08" name="Line 577"/>
            <p:cNvSpPr>
              <a:spLocks noChangeShapeType="1"/>
            </p:cNvSpPr>
            <p:nvPr/>
          </p:nvSpPr>
          <p:spPr bwMode="auto">
            <a:xfrm>
              <a:off x="3332024" y="4426002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09" name="Line 578"/>
            <p:cNvSpPr>
              <a:spLocks noChangeShapeType="1"/>
            </p:cNvSpPr>
            <p:nvPr/>
          </p:nvSpPr>
          <p:spPr bwMode="auto">
            <a:xfrm>
              <a:off x="3332024" y="4443684"/>
              <a:ext cx="1413" cy="190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10" name="Line 579"/>
            <p:cNvSpPr>
              <a:spLocks noChangeShapeType="1"/>
            </p:cNvSpPr>
            <p:nvPr/>
          </p:nvSpPr>
          <p:spPr bwMode="auto">
            <a:xfrm>
              <a:off x="3332024" y="4476329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11" name="Line 580"/>
            <p:cNvSpPr>
              <a:spLocks noChangeShapeType="1"/>
            </p:cNvSpPr>
            <p:nvPr/>
          </p:nvSpPr>
          <p:spPr bwMode="auto">
            <a:xfrm>
              <a:off x="3332024" y="4494011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12" name="Line 581"/>
            <p:cNvSpPr>
              <a:spLocks noChangeShapeType="1"/>
            </p:cNvSpPr>
            <p:nvPr/>
          </p:nvSpPr>
          <p:spPr bwMode="auto">
            <a:xfrm>
              <a:off x="3332024" y="4528016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13" name="Line 582"/>
            <p:cNvSpPr>
              <a:spLocks noChangeShapeType="1"/>
            </p:cNvSpPr>
            <p:nvPr/>
          </p:nvSpPr>
          <p:spPr bwMode="auto">
            <a:xfrm>
              <a:off x="3332024" y="4544338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14" name="Line 583"/>
            <p:cNvSpPr>
              <a:spLocks noChangeShapeType="1"/>
            </p:cNvSpPr>
            <p:nvPr/>
          </p:nvSpPr>
          <p:spPr bwMode="auto">
            <a:xfrm flipH="1">
              <a:off x="3317899" y="456746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15" name="Line 584"/>
            <p:cNvSpPr>
              <a:spLocks noChangeShapeType="1"/>
            </p:cNvSpPr>
            <p:nvPr/>
          </p:nvSpPr>
          <p:spPr bwMode="auto">
            <a:xfrm flipH="1">
              <a:off x="3283998" y="4567461"/>
              <a:ext cx="19776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16" name="Line 585"/>
            <p:cNvSpPr>
              <a:spLocks noChangeShapeType="1"/>
            </p:cNvSpPr>
            <p:nvPr/>
          </p:nvSpPr>
          <p:spPr bwMode="auto">
            <a:xfrm flipH="1">
              <a:off x="3265635" y="456746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17" name="Line 586"/>
            <p:cNvSpPr>
              <a:spLocks noChangeShapeType="1"/>
            </p:cNvSpPr>
            <p:nvPr/>
          </p:nvSpPr>
          <p:spPr bwMode="auto">
            <a:xfrm flipH="1">
              <a:off x="3230322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18" name="Line 587"/>
            <p:cNvSpPr>
              <a:spLocks noChangeShapeType="1"/>
            </p:cNvSpPr>
            <p:nvPr/>
          </p:nvSpPr>
          <p:spPr bwMode="auto">
            <a:xfrm flipH="1">
              <a:off x="3213371" y="456746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19" name="Line 588"/>
            <p:cNvSpPr>
              <a:spLocks noChangeShapeType="1"/>
            </p:cNvSpPr>
            <p:nvPr/>
          </p:nvSpPr>
          <p:spPr bwMode="auto">
            <a:xfrm flipH="1">
              <a:off x="3178058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20" name="Line 589"/>
            <p:cNvSpPr>
              <a:spLocks noChangeShapeType="1"/>
            </p:cNvSpPr>
            <p:nvPr/>
          </p:nvSpPr>
          <p:spPr bwMode="auto">
            <a:xfrm flipH="1">
              <a:off x="3161107" y="456746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21" name="Line 590"/>
            <p:cNvSpPr>
              <a:spLocks noChangeShapeType="1"/>
            </p:cNvSpPr>
            <p:nvPr/>
          </p:nvSpPr>
          <p:spPr bwMode="auto">
            <a:xfrm flipH="1">
              <a:off x="3125794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22" name="Line 591"/>
            <p:cNvSpPr>
              <a:spLocks noChangeShapeType="1"/>
            </p:cNvSpPr>
            <p:nvPr/>
          </p:nvSpPr>
          <p:spPr bwMode="auto">
            <a:xfrm flipH="1">
              <a:off x="3108843" y="456746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23" name="Line 592"/>
            <p:cNvSpPr>
              <a:spLocks noChangeShapeType="1"/>
            </p:cNvSpPr>
            <p:nvPr/>
          </p:nvSpPr>
          <p:spPr bwMode="auto">
            <a:xfrm flipH="1">
              <a:off x="3073530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24" name="Line 593"/>
            <p:cNvSpPr>
              <a:spLocks noChangeShapeType="1"/>
            </p:cNvSpPr>
            <p:nvPr/>
          </p:nvSpPr>
          <p:spPr bwMode="auto">
            <a:xfrm flipH="1">
              <a:off x="3055167" y="456746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25" name="Line 594"/>
            <p:cNvSpPr>
              <a:spLocks noChangeShapeType="1"/>
            </p:cNvSpPr>
            <p:nvPr/>
          </p:nvSpPr>
          <p:spPr bwMode="auto">
            <a:xfrm flipH="1">
              <a:off x="3021266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26" name="Line 595"/>
            <p:cNvSpPr>
              <a:spLocks noChangeShapeType="1"/>
            </p:cNvSpPr>
            <p:nvPr/>
          </p:nvSpPr>
          <p:spPr bwMode="auto">
            <a:xfrm flipH="1">
              <a:off x="3002903" y="456746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27" name="Line 596"/>
            <p:cNvSpPr>
              <a:spLocks noChangeShapeType="1"/>
            </p:cNvSpPr>
            <p:nvPr/>
          </p:nvSpPr>
          <p:spPr bwMode="auto">
            <a:xfrm flipH="1">
              <a:off x="2969002" y="4567461"/>
              <a:ext cx="19776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28" name="Line 597"/>
            <p:cNvSpPr>
              <a:spLocks noChangeShapeType="1"/>
            </p:cNvSpPr>
            <p:nvPr/>
          </p:nvSpPr>
          <p:spPr bwMode="auto">
            <a:xfrm flipH="1">
              <a:off x="2950639" y="456746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29" name="Line 598"/>
            <p:cNvSpPr>
              <a:spLocks noChangeShapeType="1"/>
            </p:cNvSpPr>
            <p:nvPr/>
          </p:nvSpPr>
          <p:spPr bwMode="auto">
            <a:xfrm flipH="1">
              <a:off x="2915325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30" name="Line 599"/>
            <p:cNvSpPr>
              <a:spLocks noChangeShapeType="1"/>
            </p:cNvSpPr>
            <p:nvPr/>
          </p:nvSpPr>
          <p:spPr bwMode="auto">
            <a:xfrm flipH="1">
              <a:off x="2898375" y="456746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31" name="Line 600"/>
            <p:cNvSpPr>
              <a:spLocks noChangeShapeType="1"/>
            </p:cNvSpPr>
            <p:nvPr/>
          </p:nvSpPr>
          <p:spPr bwMode="auto">
            <a:xfrm flipH="1">
              <a:off x="2863062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32" name="Line 601"/>
            <p:cNvSpPr>
              <a:spLocks noChangeShapeType="1"/>
            </p:cNvSpPr>
            <p:nvPr/>
          </p:nvSpPr>
          <p:spPr bwMode="auto">
            <a:xfrm flipH="1">
              <a:off x="2846111" y="456746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33" name="Line 602"/>
            <p:cNvSpPr>
              <a:spLocks noChangeShapeType="1"/>
            </p:cNvSpPr>
            <p:nvPr/>
          </p:nvSpPr>
          <p:spPr bwMode="auto">
            <a:xfrm flipH="1">
              <a:off x="2810798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34" name="Line 603"/>
            <p:cNvSpPr>
              <a:spLocks noChangeShapeType="1"/>
            </p:cNvSpPr>
            <p:nvPr/>
          </p:nvSpPr>
          <p:spPr bwMode="auto">
            <a:xfrm flipH="1">
              <a:off x="2793847" y="456746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35" name="Line 604"/>
            <p:cNvSpPr>
              <a:spLocks noChangeShapeType="1"/>
            </p:cNvSpPr>
            <p:nvPr/>
          </p:nvSpPr>
          <p:spPr bwMode="auto">
            <a:xfrm flipH="1">
              <a:off x="2758534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36" name="Line 605"/>
            <p:cNvSpPr>
              <a:spLocks noChangeShapeType="1"/>
            </p:cNvSpPr>
            <p:nvPr/>
          </p:nvSpPr>
          <p:spPr bwMode="auto">
            <a:xfrm flipH="1">
              <a:off x="2740171" y="456746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37" name="Line 606"/>
            <p:cNvSpPr>
              <a:spLocks noChangeShapeType="1"/>
            </p:cNvSpPr>
            <p:nvPr/>
          </p:nvSpPr>
          <p:spPr bwMode="auto">
            <a:xfrm flipH="1">
              <a:off x="2706270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38" name="Rectangle 802"/>
            <p:cNvSpPr>
              <a:spLocks noChangeArrowheads="1"/>
            </p:cNvSpPr>
            <p:nvPr/>
          </p:nvSpPr>
          <p:spPr bwMode="auto">
            <a:xfrm>
              <a:off x="3244447" y="4270941"/>
              <a:ext cx="788196" cy="27204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39" name="Line 804"/>
            <p:cNvSpPr>
              <a:spLocks noChangeShapeType="1"/>
            </p:cNvSpPr>
            <p:nvPr/>
          </p:nvSpPr>
          <p:spPr bwMode="auto">
            <a:xfrm>
              <a:off x="3244447" y="2297319"/>
              <a:ext cx="248607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40" name="Line 607"/>
            <p:cNvSpPr>
              <a:spLocks noChangeShapeType="1"/>
            </p:cNvSpPr>
            <p:nvPr/>
          </p:nvSpPr>
          <p:spPr bwMode="auto">
            <a:xfrm flipH="1">
              <a:off x="2687907" y="456746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41" name="Line 608"/>
            <p:cNvSpPr>
              <a:spLocks noChangeShapeType="1"/>
            </p:cNvSpPr>
            <p:nvPr/>
          </p:nvSpPr>
          <p:spPr bwMode="auto">
            <a:xfrm flipH="1">
              <a:off x="2652594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42" name="Line 609"/>
            <p:cNvSpPr>
              <a:spLocks noChangeShapeType="1"/>
            </p:cNvSpPr>
            <p:nvPr/>
          </p:nvSpPr>
          <p:spPr bwMode="auto">
            <a:xfrm flipH="1">
              <a:off x="2635643" y="456746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43" name="Line 610"/>
            <p:cNvSpPr>
              <a:spLocks noChangeShapeType="1"/>
            </p:cNvSpPr>
            <p:nvPr/>
          </p:nvSpPr>
          <p:spPr bwMode="auto">
            <a:xfrm flipH="1">
              <a:off x="2600330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44" name="Line 611"/>
            <p:cNvSpPr>
              <a:spLocks noChangeShapeType="1"/>
            </p:cNvSpPr>
            <p:nvPr/>
          </p:nvSpPr>
          <p:spPr bwMode="auto">
            <a:xfrm flipH="1">
              <a:off x="2583379" y="456746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45" name="Line 612"/>
            <p:cNvSpPr>
              <a:spLocks noChangeShapeType="1"/>
            </p:cNvSpPr>
            <p:nvPr/>
          </p:nvSpPr>
          <p:spPr bwMode="auto">
            <a:xfrm flipH="1">
              <a:off x="2548066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46" name="Line 613"/>
            <p:cNvSpPr>
              <a:spLocks noChangeShapeType="1"/>
            </p:cNvSpPr>
            <p:nvPr/>
          </p:nvSpPr>
          <p:spPr bwMode="auto">
            <a:xfrm flipH="1">
              <a:off x="2531115" y="456746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47" name="Line 614"/>
            <p:cNvSpPr>
              <a:spLocks noChangeShapeType="1"/>
            </p:cNvSpPr>
            <p:nvPr/>
          </p:nvSpPr>
          <p:spPr bwMode="auto">
            <a:xfrm flipH="1">
              <a:off x="2495802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48" name="Line 615"/>
            <p:cNvSpPr>
              <a:spLocks noChangeShapeType="1"/>
            </p:cNvSpPr>
            <p:nvPr/>
          </p:nvSpPr>
          <p:spPr bwMode="auto">
            <a:xfrm flipH="1">
              <a:off x="2478851" y="456746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49" name="Line 616"/>
            <p:cNvSpPr>
              <a:spLocks noChangeShapeType="1"/>
            </p:cNvSpPr>
            <p:nvPr/>
          </p:nvSpPr>
          <p:spPr bwMode="auto">
            <a:xfrm flipH="1">
              <a:off x="2443538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50" name="Line 617"/>
            <p:cNvSpPr>
              <a:spLocks noChangeShapeType="1"/>
            </p:cNvSpPr>
            <p:nvPr/>
          </p:nvSpPr>
          <p:spPr bwMode="auto">
            <a:xfrm flipH="1">
              <a:off x="2425175" y="456746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51" name="Line 618"/>
            <p:cNvSpPr>
              <a:spLocks noChangeShapeType="1"/>
            </p:cNvSpPr>
            <p:nvPr/>
          </p:nvSpPr>
          <p:spPr bwMode="auto">
            <a:xfrm flipH="1">
              <a:off x="2391274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52" name="Line 619"/>
            <p:cNvSpPr>
              <a:spLocks noChangeShapeType="1"/>
            </p:cNvSpPr>
            <p:nvPr/>
          </p:nvSpPr>
          <p:spPr bwMode="auto">
            <a:xfrm flipH="1">
              <a:off x="2372911" y="456746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53" name="Line 620"/>
            <p:cNvSpPr>
              <a:spLocks noChangeShapeType="1"/>
            </p:cNvSpPr>
            <p:nvPr/>
          </p:nvSpPr>
          <p:spPr bwMode="auto">
            <a:xfrm flipH="1">
              <a:off x="2337598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54" name="Line 621"/>
            <p:cNvSpPr>
              <a:spLocks noChangeShapeType="1"/>
            </p:cNvSpPr>
            <p:nvPr/>
          </p:nvSpPr>
          <p:spPr bwMode="auto">
            <a:xfrm flipH="1">
              <a:off x="2320647" y="456746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55" name="Line 622"/>
            <p:cNvSpPr>
              <a:spLocks noChangeShapeType="1"/>
            </p:cNvSpPr>
            <p:nvPr/>
          </p:nvSpPr>
          <p:spPr bwMode="auto">
            <a:xfrm flipH="1">
              <a:off x="2285334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56" name="Line 623"/>
            <p:cNvSpPr>
              <a:spLocks noChangeShapeType="1"/>
            </p:cNvSpPr>
            <p:nvPr/>
          </p:nvSpPr>
          <p:spPr bwMode="auto">
            <a:xfrm flipH="1">
              <a:off x="2268383" y="456746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57" name="Line 624"/>
            <p:cNvSpPr>
              <a:spLocks noChangeShapeType="1"/>
            </p:cNvSpPr>
            <p:nvPr/>
          </p:nvSpPr>
          <p:spPr bwMode="auto">
            <a:xfrm flipH="1">
              <a:off x="2233070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58" name="Line 625"/>
            <p:cNvSpPr>
              <a:spLocks noChangeShapeType="1"/>
            </p:cNvSpPr>
            <p:nvPr/>
          </p:nvSpPr>
          <p:spPr bwMode="auto">
            <a:xfrm flipH="1">
              <a:off x="2216119" y="456746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59" name="Line 626"/>
            <p:cNvSpPr>
              <a:spLocks noChangeShapeType="1"/>
            </p:cNvSpPr>
            <p:nvPr/>
          </p:nvSpPr>
          <p:spPr bwMode="auto">
            <a:xfrm flipH="1">
              <a:off x="2180806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60" name="Line 627"/>
            <p:cNvSpPr>
              <a:spLocks noChangeShapeType="1"/>
            </p:cNvSpPr>
            <p:nvPr/>
          </p:nvSpPr>
          <p:spPr bwMode="auto">
            <a:xfrm flipH="1">
              <a:off x="2163855" y="456746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61" name="Line 628"/>
            <p:cNvSpPr>
              <a:spLocks noChangeShapeType="1"/>
            </p:cNvSpPr>
            <p:nvPr/>
          </p:nvSpPr>
          <p:spPr bwMode="auto">
            <a:xfrm flipH="1">
              <a:off x="2128542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62" name="Line 629"/>
            <p:cNvSpPr>
              <a:spLocks noChangeShapeType="1"/>
            </p:cNvSpPr>
            <p:nvPr/>
          </p:nvSpPr>
          <p:spPr bwMode="auto">
            <a:xfrm flipH="1">
              <a:off x="2110179" y="456746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63" name="Line 630"/>
            <p:cNvSpPr>
              <a:spLocks noChangeShapeType="1"/>
            </p:cNvSpPr>
            <p:nvPr/>
          </p:nvSpPr>
          <p:spPr bwMode="auto">
            <a:xfrm flipH="1">
              <a:off x="2076278" y="4567461"/>
              <a:ext cx="19776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64" name="Line 631"/>
            <p:cNvSpPr>
              <a:spLocks noChangeShapeType="1"/>
            </p:cNvSpPr>
            <p:nvPr/>
          </p:nvSpPr>
          <p:spPr bwMode="auto">
            <a:xfrm flipH="1">
              <a:off x="2057915" y="456746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65" name="Line 632"/>
            <p:cNvSpPr>
              <a:spLocks noChangeShapeType="1"/>
            </p:cNvSpPr>
            <p:nvPr/>
          </p:nvSpPr>
          <p:spPr bwMode="auto">
            <a:xfrm flipH="1">
              <a:off x="2022602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66" name="Line 633"/>
            <p:cNvSpPr>
              <a:spLocks noChangeShapeType="1"/>
            </p:cNvSpPr>
            <p:nvPr/>
          </p:nvSpPr>
          <p:spPr bwMode="auto">
            <a:xfrm flipH="1">
              <a:off x="2005651" y="456746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67" name="Line 634"/>
            <p:cNvSpPr>
              <a:spLocks noChangeShapeType="1"/>
            </p:cNvSpPr>
            <p:nvPr/>
          </p:nvSpPr>
          <p:spPr bwMode="auto">
            <a:xfrm flipH="1">
              <a:off x="1970338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68" name="Line 635"/>
            <p:cNvSpPr>
              <a:spLocks noChangeShapeType="1"/>
            </p:cNvSpPr>
            <p:nvPr/>
          </p:nvSpPr>
          <p:spPr bwMode="auto">
            <a:xfrm flipH="1">
              <a:off x="1953387" y="456746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69" name="Line 636"/>
            <p:cNvSpPr>
              <a:spLocks noChangeShapeType="1"/>
            </p:cNvSpPr>
            <p:nvPr/>
          </p:nvSpPr>
          <p:spPr bwMode="auto">
            <a:xfrm flipH="1">
              <a:off x="1918074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70" name="Line 637"/>
            <p:cNvSpPr>
              <a:spLocks noChangeShapeType="1"/>
            </p:cNvSpPr>
            <p:nvPr/>
          </p:nvSpPr>
          <p:spPr bwMode="auto">
            <a:xfrm flipH="1">
              <a:off x="1901123" y="456746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71" name="Line 638"/>
            <p:cNvSpPr>
              <a:spLocks noChangeShapeType="1"/>
            </p:cNvSpPr>
            <p:nvPr/>
          </p:nvSpPr>
          <p:spPr bwMode="auto">
            <a:xfrm flipH="1">
              <a:off x="1865810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72" name="Line 639"/>
            <p:cNvSpPr>
              <a:spLocks noChangeShapeType="1"/>
            </p:cNvSpPr>
            <p:nvPr/>
          </p:nvSpPr>
          <p:spPr bwMode="auto">
            <a:xfrm flipH="1">
              <a:off x="1848859" y="4567461"/>
              <a:ext cx="2825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73" name="Line 640"/>
            <p:cNvSpPr>
              <a:spLocks noChangeShapeType="1"/>
            </p:cNvSpPr>
            <p:nvPr/>
          </p:nvSpPr>
          <p:spPr bwMode="auto">
            <a:xfrm flipH="1">
              <a:off x="1813546" y="4567461"/>
              <a:ext cx="2118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74" name="Line 641"/>
            <p:cNvSpPr>
              <a:spLocks noChangeShapeType="1"/>
            </p:cNvSpPr>
            <p:nvPr/>
          </p:nvSpPr>
          <p:spPr bwMode="auto">
            <a:xfrm flipH="1">
              <a:off x="1795183" y="4567461"/>
              <a:ext cx="423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75" name="Line 642"/>
            <p:cNvSpPr>
              <a:spLocks noChangeShapeType="1"/>
            </p:cNvSpPr>
            <p:nvPr/>
          </p:nvSpPr>
          <p:spPr bwMode="auto">
            <a:xfrm flipH="1">
              <a:off x="1761282" y="4567461"/>
              <a:ext cx="19776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76" name="Line 643"/>
            <p:cNvSpPr>
              <a:spLocks noChangeShapeType="1"/>
            </p:cNvSpPr>
            <p:nvPr/>
          </p:nvSpPr>
          <p:spPr bwMode="auto">
            <a:xfrm flipV="1">
              <a:off x="1757044" y="4553859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77" name="Line 644"/>
            <p:cNvSpPr>
              <a:spLocks noChangeShapeType="1"/>
            </p:cNvSpPr>
            <p:nvPr/>
          </p:nvSpPr>
          <p:spPr bwMode="auto">
            <a:xfrm flipV="1">
              <a:off x="1757044" y="4521215"/>
              <a:ext cx="1413" cy="190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78" name="Line 645"/>
            <p:cNvSpPr>
              <a:spLocks noChangeShapeType="1"/>
            </p:cNvSpPr>
            <p:nvPr/>
          </p:nvSpPr>
          <p:spPr bwMode="auto">
            <a:xfrm flipV="1">
              <a:off x="1757044" y="4503533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79" name="Line 646"/>
            <p:cNvSpPr>
              <a:spLocks noChangeShapeType="1"/>
            </p:cNvSpPr>
            <p:nvPr/>
          </p:nvSpPr>
          <p:spPr bwMode="auto">
            <a:xfrm flipV="1">
              <a:off x="1757044" y="4469528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80" name="Line 647"/>
            <p:cNvSpPr>
              <a:spLocks noChangeShapeType="1"/>
            </p:cNvSpPr>
            <p:nvPr/>
          </p:nvSpPr>
          <p:spPr bwMode="auto">
            <a:xfrm flipV="1">
              <a:off x="1757044" y="4453206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81" name="Line 648"/>
            <p:cNvSpPr>
              <a:spLocks noChangeShapeType="1"/>
            </p:cNvSpPr>
            <p:nvPr/>
          </p:nvSpPr>
          <p:spPr bwMode="auto">
            <a:xfrm flipV="1">
              <a:off x="1757044" y="4419201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82" name="Line 649"/>
            <p:cNvSpPr>
              <a:spLocks noChangeShapeType="1"/>
            </p:cNvSpPr>
            <p:nvPr/>
          </p:nvSpPr>
          <p:spPr bwMode="auto">
            <a:xfrm flipV="1">
              <a:off x="1757044" y="4402879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83" name="Line 650"/>
            <p:cNvSpPr>
              <a:spLocks noChangeShapeType="1"/>
            </p:cNvSpPr>
            <p:nvPr/>
          </p:nvSpPr>
          <p:spPr bwMode="auto">
            <a:xfrm flipV="1">
              <a:off x="1757044" y="4368875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84" name="Line 651"/>
            <p:cNvSpPr>
              <a:spLocks noChangeShapeType="1"/>
            </p:cNvSpPr>
            <p:nvPr/>
          </p:nvSpPr>
          <p:spPr bwMode="auto">
            <a:xfrm flipV="1">
              <a:off x="1757044" y="4352552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85" name="Line 652"/>
            <p:cNvSpPr>
              <a:spLocks noChangeShapeType="1"/>
            </p:cNvSpPr>
            <p:nvPr/>
          </p:nvSpPr>
          <p:spPr bwMode="auto">
            <a:xfrm flipV="1">
              <a:off x="1757044" y="4318548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86" name="Line 653"/>
            <p:cNvSpPr>
              <a:spLocks noChangeShapeType="1"/>
            </p:cNvSpPr>
            <p:nvPr/>
          </p:nvSpPr>
          <p:spPr bwMode="auto">
            <a:xfrm flipV="1">
              <a:off x="1757044" y="4302226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87" name="Line 654"/>
            <p:cNvSpPr>
              <a:spLocks noChangeShapeType="1"/>
            </p:cNvSpPr>
            <p:nvPr/>
          </p:nvSpPr>
          <p:spPr bwMode="auto">
            <a:xfrm flipV="1">
              <a:off x="1757044" y="4268221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88" name="Line 655"/>
            <p:cNvSpPr>
              <a:spLocks noChangeShapeType="1"/>
            </p:cNvSpPr>
            <p:nvPr/>
          </p:nvSpPr>
          <p:spPr bwMode="auto">
            <a:xfrm flipV="1">
              <a:off x="1757044" y="4250539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89" name="Line 656"/>
            <p:cNvSpPr>
              <a:spLocks noChangeShapeType="1"/>
            </p:cNvSpPr>
            <p:nvPr/>
          </p:nvSpPr>
          <p:spPr bwMode="auto">
            <a:xfrm flipV="1">
              <a:off x="1757044" y="4217895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90" name="Line 657"/>
            <p:cNvSpPr>
              <a:spLocks noChangeShapeType="1"/>
            </p:cNvSpPr>
            <p:nvPr/>
          </p:nvSpPr>
          <p:spPr bwMode="auto">
            <a:xfrm flipV="1">
              <a:off x="1757044" y="4200212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91" name="Line 658"/>
            <p:cNvSpPr>
              <a:spLocks noChangeShapeType="1"/>
            </p:cNvSpPr>
            <p:nvPr/>
          </p:nvSpPr>
          <p:spPr bwMode="auto">
            <a:xfrm flipV="1">
              <a:off x="1757044" y="4167568"/>
              <a:ext cx="1413" cy="190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92" name="Line 659"/>
            <p:cNvSpPr>
              <a:spLocks noChangeShapeType="1"/>
            </p:cNvSpPr>
            <p:nvPr/>
          </p:nvSpPr>
          <p:spPr bwMode="auto">
            <a:xfrm flipV="1">
              <a:off x="1757044" y="4149886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93" name="Line 660"/>
            <p:cNvSpPr>
              <a:spLocks noChangeShapeType="1"/>
            </p:cNvSpPr>
            <p:nvPr/>
          </p:nvSpPr>
          <p:spPr bwMode="auto">
            <a:xfrm flipV="1">
              <a:off x="1757044" y="4115881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94" name="Line 661"/>
            <p:cNvSpPr>
              <a:spLocks noChangeShapeType="1"/>
            </p:cNvSpPr>
            <p:nvPr/>
          </p:nvSpPr>
          <p:spPr bwMode="auto">
            <a:xfrm flipV="1">
              <a:off x="1757044" y="4099559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95" name="Line 662"/>
            <p:cNvSpPr>
              <a:spLocks noChangeShapeType="1"/>
            </p:cNvSpPr>
            <p:nvPr/>
          </p:nvSpPr>
          <p:spPr bwMode="auto">
            <a:xfrm flipV="1">
              <a:off x="1757044" y="4065554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96" name="Line 663"/>
            <p:cNvSpPr>
              <a:spLocks noChangeShapeType="1"/>
            </p:cNvSpPr>
            <p:nvPr/>
          </p:nvSpPr>
          <p:spPr bwMode="auto">
            <a:xfrm flipV="1">
              <a:off x="1757044" y="4049232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97" name="Line 664"/>
            <p:cNvSpPr>
              <a:spLocks noChangeShapeType="1"/>
            </p:cNvSpPr>
            <p:nvPr/>
          </p:nvSpPr>
          <p:spPr bwMode="auto">
            <a:xfrm flipV="1">
              <a:off x="1757044" y="4015228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98" name="Line 665"/>
            <p:cNvSpPr>
              <a:spLocks noChangeShapeType="1"/>
            </p:cNvSpPr>
            <p:nvPr/>
          </p:nvSpPr>
          <p:spPr bwMode="auto">
            <a:xfrm flipV="1">
              <a:off x="1757044" y="3998905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899" name="Line 666"/>
            <p:cNvSpPr>
              <a:spLocks noChangeShapeType="1"/>
            </p:cNvSpPr>
            <p:nvPr/>
          </p:nvSpPr>
          <p:spPr bwMode="auto">
            <a:xfrm flipV="1">
              <a:off x="1757044" y="3964901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00" name="Line 667"/>
            <p:cNvSpPr>
              <a:spLocks noChangeShapeType="1"/>
            </p:cNvSpPr>
            <p:nvPr/>
          </p:nvSpPr>
          <p:spPr bwMode="auto">
            <a:xfrm flipV="1">
              <a:off x="1757044" y="3948579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01" name="Line 668"/>
            <p:cNvSpPr>
              <a:spLocks noChangeShapeType="1"/>
            </p:cNvSpPr>
            <p:nvPr/>
          </p:nvSpPr>
          <p:spPr bwMode="auto">
            <a:xfrm flipV="1">
              <a:off x="1757044" y="3914574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02" name="Line 669"/>
            <p:cNvSpPr>
              <a:spLocks noChangeShapeType="1"/>
            </p:cNvSpPr>
            <p:nvPr/>
          </p:nvSpPr>
          <p:spPr bwMode="auto">
            <a:xfrm flipV="1">
              <a:off x="1757044" y="3896892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03" name="Line 670"/>
            <p:cNvSpPr>
              <a:spLocks noChangeShapeType="1"/>
            </p:cNvSpPr>
            <p:nvPr/>
          </p:nvSpPr>
          <p:spPr bwMode="auto">
            <a:xfrm flipV="1">
              <a:off x="1757044" y="3864248"/>
              <a:ext cx="1413" cy="190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04" name="Line 671"/>
            <p:cNvSpPr>
              <a:spLocks noChangeShapeType="1"/>
            </p:cNvSpPr>
            <p:nvPr/>
          </p:nvSpPr>
          <p:spPr bwMode="auto">
            <a:xfrm flipV="1">
              <a:off x="1757044" y="3846565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05" name="Line 672"/>
            <p:cNvSpPr>
              <a:spLocks noChangeShapeType="1"/>
            </p:cNvSpPr>
            <p:nvPr/>
          </p:nvSpPr>
          <p:spPr bwMode="auto">
            <a:xfrm flipV="1">
              <a:off x="1757044" y="3812561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06" name="Line 673"/>
            <p:cNvSpPr>
              <a:spLocks noChangeShapeType="1"/>
            </p:cNvSpPr>
            <p:nvPr/>
          </p:nvSpPr>
          <p:spPr bwMode="auto">
            <a:xfrm flipV="1">
              <a:off x="1757044" y="3796239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07" name="Line 674"/>
            <p:cNvSpPr>
              <a:spLocks noChangeShapeType="1"/>
            </p:cNvSpPr>
            <p:nvPr/>
          </p:nvSpPr>
          <p:spPr bwMode="auto">
            <a:xfrm flipV="1">
              <a:off x="1757044" y="3762234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08" name="Line 675"/>
            <p:cNvSpPr>
              <a:spLocks noChangeShapeType="1"/>
            </p:cNvSpPr>
            <p:nvPr/>
          </p:nvSpPr>
          <p:spPr bwMode="auto">
            <a:xfrm flipV="1">
              <a:off x="1757044" y="3745912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09" name="Line 676"/>
            <p:cNvSpPr>
              <a:spLocks noChangeShapeType="1"/>
            </p:cNvSpPr>
            <p:nvPr/>
          </p:nvSpPr>
          <p:spPr bwMode="auto">
            <a:xfrm flipV="1">
              <a:off x="1757044" y="3711907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10" name="Line 677"/>
            <p:cNvSpPr>
              <a:spLocks noChangeShapeType="1"/>
            </p:cNvSpPr>
            <p:nvPr/>
          </p:nvSpPr>
          <p:spPr bwMode="auto">
            <a:xfrm flipV="1">
              <a:off x="1757044" y="3695585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11" name="Line 678"/>
            <p:cNvSpPr>
              <a:spLocks noChangeShapeType="1"/>
            </p:cNvSpPr>
            <p:nvPr/>
          </p:nvSpPr>
          <p:spPr bwMode="auto">
            <a:xfrm flipV="1">
              <a:off x="1757044" y="3661581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12" name="Line 679"/>
            <p:cNvSpPr>
              <a:spLocks noChangeShapeType="1"/>
            </p:cNvSpPr>
            <p:nvPr/>
          </p:nvSpPr>
          <p:spPr bwMode="auto">
            <a:xfrm flipV="1">
              <a:off x="1757044" y="3645258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13" name="Line 680"/>
            <p:cNvSpPr>
              <a:spLocks noChangeShapeType="1"/>
            </p:cNvSpPr>
            <p:nvPr/>
          </p:nvSpPr>
          <p:spPr bwMode="auto">
            <a:xfrm flipV="1">
              <a:off x="1757044" y="3611254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14" name="Line 681"/>
            <p:cNvSpPr>
              <a:spLocks noChangeShapeType="1"/>
            </p:cNvSpPr>
            <p:nvPr/>
          </p:nvSpPr>
          <p:spPr bwMode="auto">
            <a:xfrm flipV="1">
              <a:off x="1757044" y="3593572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15" name="Line 682"/>
            <p:cNvSpPr>
              <a:spLocks noChangeShapeType="1"/>
            </p:cNvSpPr>
            <p:nvPr/>
          </p:nvSpPr>
          <p:spPr bwMode="auto">
            <a:xfrm flipV="1">
              <a:off x="1757044" y="3560927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16" name="Line 683"/>
            <p:cNvSpPr>
              <a:spLocks noChangeShapeType="1"/>
            </p:cNvSpPr>
            <p:nvPr/>
          </p:nvSpPr>
          <p:spPr bwMode="auto">
            <a:xfrm flipV="1">
              <a:off x="1757044" y="3543245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17" name="Line 684"/>
            <p:cNvSpPr>
              <a:spLocks noChangeShapeType="1"/>
            </p:cNvSpPr>
            <p:nvPr/>
          </p:nvSpPr>
          <p:spPr bwMode="auto">
            <a:xfrm flipV="1">
              <a:off x="1757044" y="3510601"/>
              <a:ext cx="1413" cy="190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18" name="Line 685"/>
            <p:cNvSpPr>
              <a:spLocks noChangeShapeType="1"/>
            </p:cNvSpPr>
            <p:nvPr/>
          </p:nvSpPr>
          <p:spPr bwMode="auto">
            <a:xfrm flipV="1">
              <a:off x="1757044" y="3492918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19" name="Line 686"/>
            <p:cNvSpPr>
              <a:spLocks noChangeShapeType="1"/>
            </p:cNvSpPr>
            <p:nvPr/>
          </p:nvSpPr>
          <p:spPr bwMode="auto">
            <a:xfrm flipV="1">
              <a:off x="1757044" y="3458914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20" name="Line 687"/>
            <p:cNvSpPr>
              <a:spLocks noChangeShapeType="1"/>
            </p:cNvSpPr>
            <p:nvPr/>
          </p:nvSpPr>
          <p:spPr bwMode="auto">
            <a:xfrm flipV="1">
              <a:off x="1757044" y="3442592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21" name="Line 688"/>
            <p:cNvSpPr>
              <a:spLocks noChangeShapeType="1"/>
            </p:cNvSpPr>
            <p:nvPr/>
          </p:nvSpPr>
          <p:spPr bwMode="auto">
            <a:xfrm flipV="1">
              <a:off x="1757044" y="3408587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22" name="Line 689"/>
            <p:cNvSpPr>
              <a:spLocks noChangeShapeType="1"/>
            </p:cNvSpPr>
            <p:nvPr/>
          </p:nvSpPr>
          <p:spPr bwMode="auto">
            <a:xfrm flipV="1">
              <a:off x="1757044" y="3392265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23" name="Line 690"/>
            <p:cNvSpPr>
              <a:spLocks noChangeShapeType="1"/>
            </p:cNvSpPr>
            <p:nvPr/>
          </p:nvSpPr>
          <p:spPr bwMode="auto">
            <a:xfrm flipV="1">
              <a:off x="1757044" y="3358260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24" name="Line 691"/>
            <p:cNvSpPr>
              <a:spLocks noChangeShapeType="1"/>
            </p:cNvSpPr>
            <p:nvPr/>
          </p:nvSpPr>
          <p:spPr bwMode="auto">
            <a:xfrm flipV="1">
              <a:off x="1757044" y="3341938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25" name="Line 692"/>
            <p:cNvSpPr>
              <a:spLocks noChangeShapeType="1"/>
            </p:cNvSpPr>
            <p:nvPr/>
          </p:nvSpPr>
          <p:spPr bwMode="auto">
            <a:xfrm flipV="1">
              <a:off x="1757044" y="3307934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26" name="Line 693"/>
            <p:cNvSpPr>
              <a:spLocks noChangeShapeType="1"/>
            </p:cNvSpPr>
            <p:nvPr/>
          </p:nvSpPr>
          <p:spPr bwMode="auto">
            <a:xfrm flipV="1">
              <a:off x="1757044" y="3291611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27" name="Line 694"/>
            <p:cNvSpPr>
              <a:spLocks noChangeShapeType="1"/>
            </p:cNvSpPr>
            <p:nvPr/>
          </p:nvSpPr>
          <p:spPr bwMode="auto">
            <a:xfrm flipV="1">
              <a:off x="1757044" y="3257607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28" name="Line 695"/>
            <p:cNvSpPr>
              <a:spLocks noChangeShapeType="1"/>
            </p:cNvSpPr>
            <p:nvPr/>
          </p:nvSpPr>
          <p:spPr bwMode="auto">
            <a:xfrm flipV="1">
              <a:off x="1757044" y="3239925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29" name="Line 696"/>
            <p:cNvSpPr>
              <a:spLocks noChangeShapeType="1"/>
            </p:cNvSpPr>
            <p:nvPr/>
          </p:nvSpPr>
          <p:spPr bwMode="auto">
            <a:xfrm flipV="1">
              <a:off x="1757044" y="3207280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30" name="Line 697"/>
            <p:cNvSpPr>
              <a:spLocks noChangeShapeType="1"/>
            </p:cNvSpPr>
            <p:nvPr/>
          </p:nvSpPr>
          <p:spPr bwMode="auto">
            <a:xfrm flipV="1">
              <a:off x="1757044" y="3189598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31" name="Line 698"/>
            <p:cNvSpPr>
              <a:spLocks noChangeShapeType="1"/>
            </p:cNvSpPr>
            <p:nvPr/>
          </p:nvSpPr>
          <p:spPr bwMode="auto">
            <a:xfrm flipV="1">
              <a:off x="1757044" y="3155593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32" name="Line 699"/>
            <p:cNvSpPr>
              <a:spLocks noChangeShapeType="1"/>
            </p:cNvSpPr>
            <p:nvPr/>
          </p:nvSpPr>
          <p:spPr bwMode="auto">
            <a:xfrm flipV="1">
              <a:off x="1757044" y="3139271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33" name="Line 700"/>
            <p:cNvSpPr>
              <a:spLocks noChangeShapeType="1"/>
            </p:cNvSpPr>
            <p:nvPr/>
          </p:nvSpPr>
          <p:spPr bwMode="auto">
            <a:xfrm flipV="1">
              <a:off x="1757044" y="3105267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34" name="Line 701"/>
            <p:cNvSpPr>
              <a:spLocks noChangeShapeType="1"/>
            </p:cNvSpPr>
            <p:nvPr/>
          </p:nvSpPr>
          <p:spPr bwMode="auto">
            <a:xfrm flipV="1">
              <a:off x="1757044" y="3088944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35" name="Line 702"/>
            <p:cNvSpPr>
              <a:spLocks noChangeShapeType="1"/>
            </p:cNvSpPr>
            <p:nvPr/>
          </p:nvSpPr>
          <p:spPr bwMode="auto">
            <a:xfrm flipV="1">
              <a:off x="1757044" y="3054940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36" name="Line 703"/>
            <p:cNvSpPr>
              <a:spLocks noChangeShapeType="1"/>
            </p:cNvSpPr>
            <p:nvPr/>
          </p:nvSpPr>
          <p:spPr bwMode="auto">
            <a:xfrm flipV="1">
              <a:off x="1757044" y="3038618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37" name="Line 704"/>
            <p:cNvSpPr>
              <a:spLocks noChangeShapeType="1"/>
            </p:cNvSpPr>
            <p:nvPr/>
          </p:nvSpPr>
          <p:spPr bwMode="auto">
            <a:xfrm flipV="1">
              <a:off x="1757044" y="3004613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38" name="Line 705"/>
            <p:cNvSpPr>
              <a:spLocks noChangeShapeType="1"/>
            </p:cNvSpPr>
            <p:nvPr/>
          </p:nvSpPr>
          <p:spPr bwMode="auto">
            <a:xfrm flipV="1">
              <a:off x="1757044" y="2988291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39" name="Line 706"/>
            <p:cNvSpPr>
              <a:spLocks noChangeShapeType="1"/>
            </p:cNvSpPr>
            <p:nvPr/>
          </p:nvSpPr>
          <p:spPr bwMode="auto">
            <a:xfrm flipV="1">
              <a:off x="1757044" y="2954287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40" name="Line 707"/>
            <p:cNvSpPr>
              <a:spLocks noChangeShapeType="1"/>
            </p:cNvSpPr>
            <p:nvPr/>
          </p:nvSpPr>
          <p:spPr bwMode="auto">
            <a:xfrm flipV="1">
              <a:off x="1757044" y="2937964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41" name="Line 708"/>
            <p:cNvSpPr>
              <a:spLocks noChangeShapeType="1"/>
            </p:cNvSpPr>
            <p:nvPr/>
          </p:nvSpPr>
          <p:spPr bwMode="auto">
            <a:xfrm flipV="1">
              <a:off x="1757044" y="2903960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42" name="Line 709"/>
            <p:cNvSpPr>
              <a:spLocks noChangeShapeType="1"/>
            </p:cNvSpPr>
            <p:nvPr/>
          </p:nvSpPr>
          <p:spPr bwMode="auto">
            <a:xfrm flipV="1">
              <a:off x="1757044" y="2886278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43" name="Line 710"/>
            <p:cNvSpPr>
              <a:spLocks noChangeShapeType="1"/>
            </p:cNvSpPr>
            <p:nvPr/>
          </p:nvSpPr>
          <p:spPr bwMode="auto">
            <a:xfrm flipV="1">
              <a:off x="1757044" y="2853633"/>
              <a:ext cx="1413" cy="190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44" name="Line 711"/>
            <p:cNvSpPr>
              <a:spLocks noChangeShapeType="1"/>
            </p:cNvSpPr>
            <p:nvPr/>
          </p:nvSpPr>
          <p:spPr bwMode="auto">
            <a:xfrm flipV="1">
              <a:off x="1757044" y="2835951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45" name="Line 712"/>
            <p:cNvSpPr>
              <a:spLocks noChangeShapeType="1"/>
            </p:cNvSpPr>
            <p:nvPr/>
          </p:nvSpPr>
          <p:spPr bwMode="auto">
            <a:xfrm flipV="1">
              <a:off x="1757044" y="2801946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46" name="Line 713"/>
            <p:cNvSpPr>
              <a:spLocks noChangeShapeType="1"/>
            </p:cNvSpPr>
            <p:nvPr/>
          </p:nvSpPr>
          <p:spPr bwMode="auto">
            <a:xfrm flipV="1">
              <a:off x="1757044" y="2785624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47" name="Line 714"/>
            <p:cNvSpPr>
              <a:spLocks noChangeShapeType="1"/>
            </p:cNvSpPr>
            <p:nvPr/>
          </p:nvSpPr>
          <p:spPr bwMode="auto">
            <a:xfrm flipV="1">
              <a:off x="1757044" y="2751620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48" name="Line 715"/>
            <p:cNvSpPr>
              <a:spLocks noChangeShapeType="1"/>
            </p:cNvSpPr>
            <p:nvPr/>
          </p:nvSpPr>
          <p:spPr bwMode="auto">
            <a:xfrm flipV="1">
              <a:off x="1757044" y="2735297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49" name="Line 716"/>
            <p:cNvSpPr>
              <a:spLocks noChangeShapeType="1"/>
            </p:cNvSpPr>
            <p:nvPr/>
          </p:nvSpPr>
          <p:spPr bwMode="auto">
            <a:xfrm flipV="1">
              <a:off x="1757044" y="2701293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50" name="Line 717"/>
            <p:cNvSpPr>
              <a:spLocks noChangeShapeType="1"/>
            </p:cNvSpPr>
            <p:nvPr/>
          </p:nvSpPr>
          <p:spPr bwMode="auto">
            <a:xfrm flipV="1">
              <a:off x="1757044" y="2684971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51" name="Line 718"/>
            <p:cNvSpPr>
              <a:spLocks noChangeShapeType="1"/>
            </p:cNvSpPr>
            <p:nvPr/>
          </p:nvSpPr>
          <p:spPr bwMode="auto">
            <a:xfrm flipV="1">
              <a:off x="1757044" y="2650966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52" name="Line 719"/>
            <p:cNvSpPr>
              <a:spLocks noChangeShapeType="1"/>
            </p:cNvSpPr>
            <p:nvPr/>
          </p:nvSpPr>
          <p:spPr bwMode="auto">
            <a:xfrm flipV="1">
              <a:off x="1757044" y="2634644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53" name="Line 720"/>
            <p:cNvSpPr>
              <a:spLocks noChangeShapeType="1"/>
            </p:cNvSpPr>
            <p:nvPr/>
          </p:nvSpPr>
          <p:spPr bwMode="auto">
            <a:xfrm flipV="1">
              <a:off x="1757044" y="2600640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54" name="Line 721"/>
            <p:cNvSpPr>
              <a:spLocks noChangeShapeType="1"/>
            </p:cNvSpPr>
            <p:nvPr/>
          </p:nvSpPr>
          <p:spPr bwMode="auto">
            <a:xfrm flipV="1">
              <a:off x="1757044" y="2582957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55" name="Line 722"/>
            <p:cNvSpPr>
              <a:spLocks noChangeShapeType="1"/>
            </p:cNvSpPr>
            <p:nvPr/>
          </p:nvSpPr>
          <p:spPr bwMode="auto">
            <a:xfrm flipV="1">
              <a:off x="1757044" y="2550313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56" name="Line 723"/>
            <p:cNvSpPr>
              <a:spLocks noChangeShapeType="1"/>
            </p:cNvSpPr>
            <p:nvPr/>
          </p:nvSpPr>
          <p:spPr bwMode="auto">
            <a:xfrm flipV="1">
              <a:off x="1757044" y="2532631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57" name="Line 724"/>
            <p:cNvSpPr>
              <a:spLocks noChangeShapeType="1"/>
            </p:cNvSpPr>
            <p:nvPr/>
          </p:nvSpPr>
          <p:spPr bwMode="auto">
            <a:xfrm flipV="1">
              <a:off x="1757044" y="2499986"/>
              <a:ext cx="1413" cy="190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58" name="Line 725"/>
            <p:cNvSpPr>
              <a:spLocks noChangeShapeType="1"/>
            </p:cNvSpPr>
            <p:nvPr/>
          </p:nvSpPr>
          <p:spPr bwMode="auto">
            <a:xfrm flipV="1">
              <a:off x="1757044" y="2482304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59" name="Line 726"/>
            <p:cNvSpPr>
              <a:spLocks noChangeShapeType="1"/>
            </p:cNvSpPr>
            <p:nvPr/>
          </p:nvSpPr>
          <p:spPr bwMode="auto">
            <a:xfrm flipV="1">
              <a:off x="1757044" y="2448299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60" name="Line 727"/>
            <p:cNvSpPr>
              <a:spLocks noChangeShapeType="1"/>
            </p:cNvSpPr>
            <p:nvPr/>
          </p:nvSpPr>
          <p:spPr bwMode="auto">
            <a:xfrm flipV="1">
              <a:off x="1757044" y="2431977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61" name="Line 728"/>
            <p:cNvSpPr>
              <a:spLocks noChangeShapeType="1"/>
            </p:cNvSpPr>
            <p:nvPr/>
          </p:nvSpPr>
          <p:spPr bwMode="auto">
            <a:xfrm flipV="1">
              <a:off x="1757044" y="2397973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62" name="Line 729"/>
            <p:cNvSpPr>
              <a:spLocks noChangeShapeType="1"/>
            </p:cNvSpPr>
            <p:nvPr/>
          </p:nvSpPr>
          <p:spPr bwMode="auto">
            <a:xfrm flipV="1">
              <a:off x="1757044" y="2381650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63" name="Line 730"/>
            <p:cNvSpPr>
              <a:spLocks noChangeShapeType="1"/>
            </p:cNvSpPr>
            <p:nvPr/>
          </p:nvSpPr>
          <p:spPr bwMode="auto">
            <a:xfrm flipV="1">
              <a:off x="1757044" y="2347646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64" name="Line 731"/>
            <p:cNvSpPr>
              <a:spLocks noChangeShapeType="1"/>
            </p:cNvSpPr>
            <p:nvPr/>
          </p:nvSpPr>
          <p:spPr bwMode="auto">
            <a:xfrm flipV="1">
              <a:off x="1757044" y="2331324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65" name="Line 732"/>
            <p:cNvSpPr>
              <a:spLocks noChangeShapeType="1"/>
            </p:cNvSpPr>
            <p:nvPr/>
          </p:nvSpPr>
          <p:spPr bwMode="auto">
            <a:xfrm flipV="1">
              <a:off x="1757044" y="2297319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66" name="Line 733"/>
            <p:cNvSpPr>
              <a:spLocks noChangeShapeType="1"/>
            </p:cNvSpPr>
            <p:nvPr/>
          </p:nvSpPr>
          <p:spPr bwMode="auto">
            <a:xfrm flipV="1">
              <a:off x="1757044" y="2280997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67" name="Line 734"/>
            <p:cNvSpPr>
              <a:spLocks noChangeShapeType="1"/>
            </p:cNvSpPr>
            <p:nvPr/>
          </p:nvSpPr>
          <p:spPr bwMode="auto">
            <a:xfrm flipV="1">
              <a:off x="1757044" y="2246993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68" name="Line 735"/>
            <p:cNvSpPr>
              <a:spLocks noChangeShapeType="1"/>
            </p:cNvSpPr>
            <p:nvPr/>
          </p:nvSpPr>
          <p:spPr bwMode="auto">
            <a:xfrm flipV="1">
              <a:off x="1757044" y="2229310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69" name="Line 736"/>
            <p:cNvSpPr>
              <a:spLocks noChangeShapeType="1"/>
            </p:cNvSpPr>
            <p:nvPr/>
          </p:nvSpPr>
          <p:spPr bwMode="auto">
            <a:xfrm flipV="1">
              <a:off x="1757044" y="2196666"/>
              <a:ext cx="1413" cy="1904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70" name="Line 737"/>
            <p:cNvSpPr>
              <a:spLocks noChangeShapeType="1"/>
            </p:cNvSpPr>
            <p:nvPr/>
          </p:nvSpPr>
          <p:spPr bwMode="auto">
            <a:xfrm flipV="1">
              <a:off x="1757044" y="2178984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71" name="Line 738"/>
            <p:cNvSpPr>
              <a:spLocks noChangeShapeType="1"/>
            </p:cNvSpPr>
            <p:nvPr/>
          </p:nvSpPr>
          <p:spPr bwMode="auto">
            <a:xfrm flipV="1">
              <a:off x="1757044" y="2144979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72" name="Line 739"/>
            <p:cNvSpPr>
              <a:spLocks noChangeShapeType="1"/>
            </p:cNvSpPr>
            <p:nvPr/>
          </p:nvSpPr>
          <p:spPr bwMode="auto">
            <a:xfrm flipV="1">
              <a:off x="1757044" y="2128657"/>
              <a:ext cx="1413" cy="4081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73" name="Line 740"/>
            <p:cNvSpPr>
              <a:spLocks noChangeShapeType="1"/>
            </p:cNvSpPr>
            <p:nvPr/>
          </p:nvSpPr>
          <p:spPr bwMode="auto">
            <a:xfrm flipV="1">
              <a:off x="1757044" y="2094652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74" name="Line 741"/>
            <p:cNvSpPr>
              <a:spLocks noChangeShapeType="1"/>
            </p:cNvSpPr>
            <p:nvPr/>
          </p:nvSpPr>
          <p:spPr bwMode="auto">
            <a:xfrm flipV="1">
              <a:off x="1757044" y="2078330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75" name="Line 742"/>
            <p:cNvSpPr>
              <a:spLocks noChangeShapeType="1"/>
            </p:cNvSpPr>
            <p:nvPr/>
          </p:nvSpPr>
          <p:spPr bwMode="auto">
            <a:xfrm flipV="1">
              <a:off x="1757044" y="2044326"/>
              <a:ext cx="1413" cy="20403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76" name="Line 743"/>
            <p:cNvSpPr>
              <a:spLocks noChangeShapeType="1"/>
            </p:cNvSpPr>
            <p:nvPr/>
          </p:nvSpPr>
          <p:spPr bwMode="auto">
            <a:xfrm flipV="1">
              <a:off x="1757044" y="2028003"/>
              <a:ext cx="1413" cy="272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77" name="Line 744"/>
            <p:cNvSpPr>
              <a:spLocks noChangeShapeType="1"/>
            </p:cNvSpPr>
            <p:nvPr/>
          </p:nvSpPr>
          <p:spPr bwMode="auto">
            <a:xfrm>
              <a:off x="1757044" y="2017122"/>
              <a:ext cx="1413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78" name="Rectangle 745"/>
            <p:cNvSpPr>
              <a:spLocks noChangeArrowheads="1"/>
            </p:cNvSpPr>
            <p:nvPr/>
          </p:nvSpPr>
          <p:spPr bwMode="auto">
            <a:xfrm>
              <a:off x="1841797" y="4085957"/>
              <a:ext cx="1406888" cy="40125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79" name="Rectangle 754"/>
            <p:cNvSpPr>
              <a:spLocks noChangeArrowheads="1"/>
            </p:cNvSpPr>
            <p:nvPr/>
          </p:nvSpPr>
          <p:spPr bwMode="auto">
            <a:xfrm>
              <a:off x="1841797" y="2098733"/>
              <a:ext cx="1406888" cy="401253"/>
            </a:xfrm>
            <a:prstGeom prst="rect">
              <a:avLst/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80" name="Rectangle 755"/>
            <p:cNvSpPr>
              <a:spLocks noChangeArrowheads="1"/>
            </p:cNvSpPr>
            <p:nvPr/>
          </p:nvSpPr>
          <p:spPr bwMode="auto">
            <a:xfrm>
              <a:off x="1978813" y="4141724"/>
              <a:ext cx="1077218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</a:rPr>
                <a:t>Cold Compressor</a:t>
              </a:r>
              <a:endParaRPr lang="fr-FR" sz="1000"/>
            </a:p>
          </p:txBody>
        </p:sp>
        <p:sp>
          <p:nvSpPr>
            <p:cNvPr id="4981" name="Rectangle 756"/>
            <p:cNvSpPr>
              <a:spLocks noChangeArrowheads="1"/>
            </p:cNvSpPr>
            <p:nvPr/>
          </p:nvSpPr>
          <p:spPr bwMode="auto">
            <a:xfrm>
              <a:off x="2426587" y="4302226"/>
              <a:ext cx="232999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</a:rPr>
                <a:t>box</a:t>
              </a:r>
              <a:endParaRPr lang="fr-FR" sz="1000"/>
            </a:p>
          </p:txBody>
        </p:sp>
        <p:sp>
          <p:nvSpPr>
            <p:cNvPr id="4982" name="Rectangle 757"/>
            <p:cNvSpPr>
              <a:spLocks noChangeArrowheads="1"/>
            </p:cNvSpPr>
            <p:nvPr/>
          </p:nvSpPr>
          <p:spPr bwMode="auto">
            <a:xfrm>
              <a:off x="1933612" y="2150420"/>
              <a:ext cx="1141764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</a:rPr>
                <a:t>Warm Compressor</a:t>
              </a:r>
              <a:endParaRPr lang="fr-FR" sz="1000"/>
            </a:p>
          </p:txBody>
        </p:sp>
        <p:sp>
          <p:nvSpPr>
            <p:cNvPr id="4983" name="Rectangle 758"/>
            <p:cNvSpPr>
              <a:spLocks noChangeArrowheads="1"/>
            </p:cNvSpPr>
            <p:nvPr/>
          </p:nvSpPr>
          <p:spPr bwMode="auto">
            <a:xfrm>
              <a:off x="2317822" y="2312281"/>
              <a:ext cx="426236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000000"/>
                  </a:solidFill>
                </a:rPr>
                <a:t>Station</a:t>
              </a:r>
              <a:endParaRPr lang="fr-FR" sz="1000"/>
            </a:p>
          </p:txBody>
        </p:sp>
        <p:sp>
          <p:nvSpPr>
            <p:cNvPr id="4984" name="Rectangle 765"/>
            <p:cNvSpPr>
              <a:spLocks noChangeArrowheads="1"/>
            </p:cNvSpPr>
            <p:nvPr/>
          </p:nvSpPr>
          <p:spPr bwMode="auto">
            <a:xfrm>
              <a:off x="2526878" y="2495906"/>
              <a:ext cx="28251" cy="1590051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85" name="Rectangle 85"/>
            <p:cNvSpPr>
              <a:spLocks noChangeArrowheads="1"/>
            </p:cNvSpPr>
            <p:nvPr/>
          </p:nvSpPr>
          <p:spPr bwMode="auto">
            <a:xfrm>
              <a:off x="1744331" y="1634911"/>
              <a:ext cx="1384995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000" dirty="0">
                  <a:solidFill>
                    <a:srgbClr val="FFAF03"/>
                  </a:solidFill>
                </a:rPr>
                <a:t>1.8 K Refrigeration Unit</a:t>
              </a:r>
              <a:endParaRPr lang="fr-FR" sz="1000" dirty="0">
                <a:solidFill>
                  <a:srgbClr val="FFAF03"/>
                </a:solidFill>
              </a:endParaRPr>
            </a:p>
          </p:txBody>
        </p:sp>
        <p:sp>
          <p:nvSpPr>
            <p:cNvPr id="4986" name="Line 89"/>
            <p:cNvSpPr>
              <a:spLocks noChangeShapeType="1"/>
            </p:cNvSpPr>
            <p:nvPr/>
          </p:nvSpPr>
          <p:spPr bwMode="auto">
            <a:xfrm>
              <a:off x="1714668" y="1818536"/>
              <a:ext cx="1529779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87" name="Line 90"/>
            <p:cNvSpPr>
              <a:spLocks noChangeShapeType="1"/>
            </p:cNvSpPr>
            <p:nvPr/>
          </p:nvSpPr>
          <p:spPr bwMode="auto">
            <a:xfrm>
              <a:off x="1714668" y="1818536"/>
              <a:ext cx="127128" cy="19858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88" name="Freeform 91"/>
            <p:cNvSpPr>
              <a:spLocks/>
            </p:cNvSpPr>
            <p:nvPr/>
          </p:nvSpPr>
          <p:spPr bwMode="auto">
            <a:xfrm>
              <a:off x="1778232" y="1946393"/>
              <a:ext cx="63564" cy="70729"/>
            </a:xfrm>
            <a:custGeom>
              <a:avLst/>
              <a:gdLst>
                <a:gd name="T0" fmla="*/ 40 w 45"/>
                <a:gd name="T1" fmla="*/ 0 h 52"/>
                <a:gd name="T2" fmla="*/ 45 w 45"/>
                <a:gd name="T3" fmla="*/ 52 h 52"/>
                <a:gd name="T4" fmla="*/ 0 w 45"/>
                <a:gd name="T5" fmla="*/ 25 h 52"/>
                <a:gd name="T6" fmla="*/ 40 w 45"/>
                <a:gd name="T7" fmla="*/ 0 h 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"/>
                <a:gd name="T13" fmla="*/ 0 h 52"/>
                <a:gd name="T14" fmla="*/ 45 w 45"/>
                <a:gd name="T15" fmla="*/ 52 h 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" h="52">
                  <a:moveTo>
                    <a:pt x="40" y="0"/>
                  </a:moveTo>
                  <a:lnTo>
                    <a:pt x="45" y="52"/>
                  </a:lnTo>
                  <a:lnTo>
                    <a:pt x="0" y="25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89" name="Freeform 92"/>
            <p:cNvSpPr>
              <a:spLocks/>
            </p:cNvSpPr>
            <p:nvPr/>
          </p:nvSpPr>
          <p:spPr bwMode="auto">
            <a:xfrm>
              <a:off x="1778232" y="1946393"/>
              <a:ext cx="63564" cy="70729"/>
            </a:xfrm>
            <a:custGeom>
              <a:avLst/>
              <a:gdLst>
                <a:gd name="T0" fmla="*/ 40 w 45"/>
                <a:gd name="T1" fmla="*/ 0 h 52"/>
                <a:gd name="T2" fmla="*/ 45 w 45"/>
                <a:gd name="T3" fmla="*/ 52 h 52"/>
                <a:gd name="T4" fmla="*/ 0 w 45"/>
                <a:gd name="T5" fmla="*/ 25 h 52"/>
                <a:gd name="T6" fmla="*/ 40 w 45"/>
                <a:gd name="T7" fmla="*/ 0 h 52"/>
                <a:gd name="T8" fmla="*/ 40 w 45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"/>
                <a:gd name="T16" fmla="*/ 0 h 52"/>
                <a:gd name="T17" fmla="*/ 45 w 45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" h="52">
                  <a:moveTo>
                    <a:pt x="40" y="0"/>
                  </a:moveTo>
                  <a:lnTo>
                    <a:pt x="45" y="52"/>
                  </a:lnTo>
                  <a:lnTo>
                    <a:pt x="0" y="25"/>
                  </a:lnTo>
                  <a:lnTo>
                    <a:pt x="40" y="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90" name="Rectangle 766"/>
            <p:cNvSpPr>
              <a:spLocks noChangeArrowheads="1"/>
            </p:cNvSpPr>
            <p:nvPr/>
          </p:nvSpPr>
          <p:spPr bwMode="auto">
            <a:xfrm>
              <a:off x="4182373" y="3052220"/>
              <a:ext cx="28251" cy="1033737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91" name="Rectangle 86"/>
            <p:cNvSpPr>
              <a:spLocks noChangeArrowheads="1"/>
            </p:cNvSpPr>
            <p:nvPr/>
          </p:nvSpPr>
          <p:spPr bwMode="auto">
            <a:xfrm>
              <a:off x="3336262" y="1634911"/>
              <a:ext cx="1464180" cy="153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000">
                  <a:solidFill>
                    <a:srgbClr val="FFAF03"/>
                  </a:solidFill>
                </a:rPr>
                <a:t>Ex-LEP 4.5 K Refrigerator</a:t>
              </a:r>
              <a:endParaRPr lang="fr-FR" sz="1000">
                <a:solidFill>
                  <a:srgbClr val="FFAF03"/>
                </a:solidFill>
              </a:endParaRPr>
            </a:p>
          </p:txBody>
        </p:sp>
        <p:sp>
          <p:nvSpPr>
            <p:cNvPr id="4992" name="Line 93"/>
            <p:cNvSpPr>
              <a:spLocks noChangeShapeType="1"/>
            </p:cNvSpPr>
            <p:nvPr/>
          </p:nvSpPr>
          <p:spPr bwMode="auto">
            <a:xfrm>
              <a:off x="3409714" y="1818536"/>
              <a:ext cx="1490228" cy="1360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93" name="Line 95"/>
            <p:cNvSpPr>
              <a:spLocks noChangeShapeType="1"/>
            </p:cNvSpPr>
            <p:nvPr/>
          </p:nvSpPr>
          <p:spPr bwMode="auto">
            <a:xfrm>
              <a:off x="3409714" y="1818536"/>
              <a:ext cx="125716" cy="19858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94" name="Line 99"/>
            <p:cNvSpPr>
              <a:spLocks noChangeShapeType="1"/>
            </p:cNvSpPr>
            <p:nvPr/>
          </p:nvSpPr>
          <p:spPr bwMode="auto">
            <a:xfrm>
              <a:off x="3409714" y="1818536"/>
              <a:ext cx="125716" cy="198586"/>
            </a:xfrm>
            <a:prstGeom prst="line">
              <a:avLst/>
            </a:pr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95" name="Freeform 100"/>
            <p:cNvSpPr>
              <a:spLocks/>
            </p:cNvSpPr>
            <p:nvPr/>
          </p:nvSpPr>
          <p:spPr bwMode="auto">
            <a:xfrm>
              <a:off x="3471866" y="1946393"/>
              <a:ext cx="63564" cy="70729"/>
            </a:xfrm>
            <a:custGeom>
              <a:avLst/>
              <a:gdLst>
                <a:gd name="T0" fmla="*/ 40 w 45"/>
                <a:gd name="T1" fmla="*/ 0 h 52"/>
                <a:gd name="T2" fmla="*/ 45 w 45"/>
                <a:gd name="T3" fmla="*/ 52 h 52"/>
                <a:gd name="T4" fmla="*/ 0 w 45"/>
                <a:gd name="T5" fmla="*/ 25 h 52"/>
                <a:gd name="T6" fmla="*/ 40 w 45"/>
                <a:gd name="T7" fmla="*/ 0 h 5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"/>
                <a:gd name="T13" fmla="*/ 0 h 52"/>
                <a:gd name="T14" fmla="*/ 45 w 45"/>
                <a:gd name="T15" fmla="*/ 52 h 5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" h="52">
                  <a:moveTo>
                    <a:pt x="40" y="0"/>
                  </a:moveTo>
                  <a:lnTo>
                    <a:pt x="45" y="52"/>
                  </a:lnTo>
                  <a:lnTo>
                    <a:pt x="0" y="25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sp>
          <p:nvSpPr>
            <p:cNvPr id="4996" name="Freeform 101"/>
            <p:cNvSpPr>
              <a:spLocks/>
            </p:cNvSpPr>
            <p:nvPr/>
          </p:nvSpPr>
          <p:spPr bwMode="auto">
            <a:xfrm>
              <a:off x="3471866" y="1946393"/>
              <a:ext cx="63564" cy="70729"/>
            </a:xfrm>
            <a:custGeom>
              <a:avLst/>
              <a:gdLst>
                <a:gd name="T0" fmla="*/ 40 w 45"/>
                <a:gd name="T1" fmla="*/ 0 h 52"/>
                <a:gd name="T2" fmla="*/ 45 w 45"/>
                <a:gd name="T3" fmla="*/ 52 h 52"/>
                <a:gd name="T4" fmla="*/ 0 w 45"/>
                <a:gd name="T5" fmla="*/ 25 h 52"/>
                <a:gd name="T6" fmla="*/ 40 w 45"/>
                <a:gd name="T7" fmla="*/ 0 h 52"/>
                <a:gd name="T8" fmla="*/ 40 w 45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5"/>
                <a:gd name="T16" fmla="*/ 0 h 52"/>
                <a:gd name="T17" fmla="*/ 45 w 45"/>
                <a:gd name="T18" fmla="*/ 52 h 5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5" h="52">
                  <a:moveTo>
                    <a:pt x="40" y="0"/>
                  </a:moveTo>
                  <a:lnTo>
                    <a:pt x="45" y="52"/>
                  </a:lnTo>
                  <a:lnTo>
                    <a:pt x="0" y="25"/>
                  </a:lnTo>
                  <a:lnTo>
                    <a:pt x="40" y="0"/>
                  </a:lnTo>
                  <a:close/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sz="1000"/>
            </a:p>
          </p:txBody>
        </p:sp>
        <p:grpSp>
          <p:nvGrpSpPr>
            <p:cNvPr id="4997" name="Group 109"/>
            <p:cNvGrpSpPr>
              <a:grpSpLocks/>
            </p:cNvGrpSpPr>
            <p:nvPr/>
          </p:nvGrpSpPr>
          <p:grpSpPr bwMode="auto">
            <a:xfrm>
              <a:off x="3404064" y="2017122"/>
              <a:ext cx="1576393" cy="1992665"/>
              <a:chOff x="4164" y="1188"/>
              <a:chExt cx="1116" cy="1465"/>
            </a:xfrm>
          </p:grpSpPr>
          <p:grpSp>
            <p:nvGrpSpPr>
              <p:cNvPr id="4998" name="Group 110"/>
              <p:cNvGrpSpPr>
                <a:grpSpLocks/>
              </p:cNvGrpSpPr>
              <p:nvPr/>
            </p:nvGrpSpPr>
            <p:grpSpPr bwMode="auto">
              <a:xfrm>
                <a:off x="4164" y="1188"/>
                <a:ext cx="1116" cy="1465"/>
                <a:chOff x="2817" y="1188"/>
                <a:chExt cx="1116" cy="1465"/>
              </a:xfrm>
            </p:grpSpPr>
            <p:sp>
              <p:nvSpPr>
                <p:cNvPr id="5009" name="Rectangle 111"/>
                <p:cNvSpPr>
                  <a:spLocks noChangeArrowheads="1"/>
                </p:cNvSpPr>
                <p:nvPr/>
              </p:nvSpPr>
              <p:spPr bwMode="auto">
                <a:xfrm>
                  <a:off x="2817" y="1188"/>
                  <a:ext cx="1115" cy="1464"/>
                </a:xfrm>
                <a:prstGeom prst="rect">
                  <a:avLst/>
                </a:prstGeom>
                <a:solidFill>
                  <a:srgbClr val="0080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10" name="Line 112"/>
                <p:cNvSpPr>
                  <a:spLocks noChangeShapeType="1"/>
                </p:cNvSpPr>
                <p:nvPr/>
              </p:nvSpPr>
              <p:spPr bwMode="auto">
                <a:xfrm>
                  <a:off x="2817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11" name="Line 113"/>
                <p:cNvSpPr>
                  <a:spLocks noChangeShapeType="1"/>
                </p:cNvSpPr>
                <p:nvPr/>
              </p:nvSpPr>
              <p:spPr bwMode="auto">
                <a:xfrm>
                  <a:off x="2842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12" name="Line 114"/>
                <p:cNvSpPr>
                  <a:spLocks noChangeShapeType="1"/>
                </p:cNvSpPr>
                <p:nvPr/>
              </p:nvSpPr>
              <p:spPr bwMode="auto">
                <a:xfrm>
                  <a:off x="2854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13" name="Line 115"/>
                <p:cNvSpPr>
                  <a:spLocks noChangeShapeType="1"/>
                </p:cNvSpPr>
                <p:nvPr/>
              </p:nvSpPr>
              <p:spPr bwMode="auto">
                <a:xfrm>
                  <a:off x="2879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14" name="Line 116"/>
                <p:cNvSpPr>
                  <a:spLocks noChangeShapeType="1"/>
                </p:cNvSpPr>
                <p:nvPr/>
              </p:nvSpPr>
              <p:spPr bwMode="auto">
                <a:xfrm>
                  <a:off x="2891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15" name="Line 117"/>
                <p:cNvSpPr>
                  <a:spLocks noChangeShapeType="1"/>
                </p:cNvSpPr>
                <p:nvPr/>
              </p:nvSpPr>
              <p:spPr bwMode="auto">
                <a:xfrm>
                  <a:off x="2916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16" name="Line 118"/>
                <p:cNvSpPr>
                  <a:spLocks noChangeShapeType="1"/>
                </p:cNvSpPr>
                <p:nvPr/>
              </p:nvSpPr>
              <p:spPr bwMode="auto">
                <a:xfrm>
                  <a:off x="2928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17" name="Line 119"/>
                <p:cNvSpPr>
                  <a:spLocks noChangeShapeType="1"/>
                </p:cNvSpPr>
                <p:nvPr/>
              </p:nvSpPr>
              <p:spPr bwMode="auto">
                <a:xfrm>
                  <a:off x="2953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18" name="Line 120"/>
                <p:cNvSpPr>
                  <a:spLocks noChangeShapeType="1"/>
                </p:cNvSpPr>
                <p:nvPr/>
              </p:nvSpPr>
              <p:spPr bwMode="auto">
                <a:xfrm>
                  <a:off x="2965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19" name="Line 121"/>
                <p:cNvSpPr>
                  <a:spLocks noChangeShapeType="1"/>
                </p:cNvSpPr>
                <p:nvPr/>
              </p:nvSpPr>
              <p:spPr bwMode="auto">
                <a:xfrm>
                  <a:off x="2990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20" name="Line 122"/>
                <p:cNvSpPr>
                  <a:spLocks noChangeShapeType="1"/>
                </p:cNvSpPr>
                <p:nvPr/>
              </p:nvSpPr>
              <p:spPr bwMode="auto">
                <a:xfrm>
                  <a:off x="3003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21" name="Line 123"/>
                <p:cNvSpPr>
                  <a:spLocks noChangeShapeType="1"/>
                </p:cNvSpPr>
                <p:nvPr/>
              </p:nvSpPr>
              <p:spPr bwMode="auto">
                <a:xfrm>
                  <a:off x="3027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22" name="Line 124"/>
                <p:cNvSpPr>
                  <a:spLocks noChangeShapeType="1"/>
                </p:cNvSpPr>
                <p:nvPr/>
              </p:nvSpPr>
              <p:spPr bwMode="auto">
                <a:xfrm>
                  <a:off x="3040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23" name="Line 125"/>
                <p:cNvSpPr>
                  <a:spLocks noChangeShapeType="1"/>
                </p:cNvSpPr>
                <p:nvPr/>
              </p:nvSpPr>
              <p:spPr bwMode="auto">
                <a:xfrm>
                  <a:off x="3065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24" name="Line 126"/>
                <p:cNvSpPr>
                  <a:spLocks noChangeShapeType="1"/>
                </p:cNvSpPr>
                <p:nvPr/>
              </p:nvSpPr>
              <p:spPr bwMode="auto">
                <a:xfrm>
                  <a:off x="3077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25" name="Line 127"/>
                <p:cNvSpPr>
                  <a:spLocks noChangeShapeType="1"/>
                </p:cNvSpPr>
                <p:nvPr/>
              </p:nvSpPr>
              <p:spPr bwMode="auto">
                <a:xfrm>
                  <a:off x="3102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26" name="Line 128"/>
                <p:cNvSpPr>
                  <a:spLocks noChangeShapeType="1"/>
                </p:cNvSpPr>
                <p:nvPr/>
              </p:nvSpPr>
              <p:spPr bwMode="auto">
                <a:xfrm>
                  <a:off x="3114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27" name="Line 129"/>
                <p:cNvSpPr>
                  <a:spLocks noChangeShapeType="1"/>
                </p:cNvSpPr>
                <p:nvPr/>
              </p:nvSpPr>
              <p:spPr bwMode="auto">
                <a:xfrm>
                  <a:off x="3139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28" name="Line 130"/>
                <p:cNvSpPr>
                  <a:spLocks noChangeShapeType="1"/>
                </p:cNvSpPr>
                <p:nvPr/>
              </p:nvSpPr>
              <p:spPr bwMode="auto">
                <a:xfrm>
                  <a:off x="3151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29" name="Line 131"/>
                <p:cNvSpPr>
                  <a:spLocks noChangeShapeType="1"/>
                </p:cNvSpPr>
                <p:nvPr/>
              </p:nvSpPr>
              <p:spPr bwMode="auto">
                <a:xfrm>
                  <a:off x="3176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30" name="Line 132"/>
                <p:cNvSpPr>
                  <a:spLocks noChangeShapeType="1"/>
                </p:cNvSpPr>
                <p:nvPr/>
              </p:nvSpPr>
              <p:spPr bwMode="auto">
                <a:xfrm>
                  <a:off x="3189" y="1188"/>
                  <a:ext cx="1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31" name="Line 133"/>
                <p:cNvSpPr>
                  <a:spLocks noChangeShapeType="1"/>
                </p:cNvSpPr>
                <p:nvPr/>
              </p:nvSpPr>
              <p:spPr bwMode="auto">
                <a:xfrm>
                  <a:off x="3213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32" name="Line 134"/>
                <p:cNvSpPr>
                  <a:spLocks noChangeShapeType="1"/>
                </p:cNvSpPr>
                <p:nvPr/>
              </p:nvSpPr>
              <p:spPr bwMode="auto">
                <a:xfrm>
                  <a:off x="3226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33" name="Line 135"/>
                <p:cNvSpPr>
                  <a:spLocks noChangeShapeType="1"/>
                </p:cNvSpPr>
                <p:nvPr/>
              </p:nvSpPr>
              <p:spPr bwMode="auto">
                <a:xfrm>
                  <a:off x="3250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34" name="Line 136"/>
                <p:cNvSpPr>
                  <a:spLocks noChangeShapeType="1"/>
                </p:cNvSpPr>
                <p:nvPr/>
              </p:nvSpPr>
              <p:spPr bwMode="auto">
                <a:xfrm>
                  <a:off x="3263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35" name="Line 137"/>
                <p:cNvSpPr>
                  <a:spLocks noChangeShapeType="1"/>
                </p:cNvSpPr>
                <p:nvPr/>
              </p:nvSpPr>
              <p:spPr bwMode="auto">
                <a:xfrm>
                  <a:off x="3288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36" name="Line 138"/>
                <p:cNvSpPr>
                  <a:spLocks noChangeShapeType="1"/>
                </p:cNvSpPr>
                <p:nvPr/>
              </p:nvSpPr>
              <p:spPr bwMode="auto">
                <a:xfrm>
                  <a:off x="3300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37" name="Line 139"/>
                <p:cNvSpPr>
                  <a:spLocks noChangeShapeType="1"/>
                </p:cNvSpPr>
                <p:nvPr/>
              </p:nvSpPr>
              <p:spPr bwMode="auto">
                <a:xfrm>
                  <a:off x="3325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38" name="Line 140"/>
                <p:cNvSpPr>
                  <a:spLocks noChangeShapeType="1"/>
                </p:cNvSpPr>
                <p:nvPr/>
              </p:nvSpPr>
              <p:spPr bwMode="auto">
                <a:xfrm>
                  <a:off x="3337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39" name="Line 141"/>
                <p:cNvSpPr>
                  <a:spLocks noChangeShapeType="1"/>
                </p:cNvSpPr>
                <p:nvPr/>
              </p:nvSpPr>
              <p:spPr bwMode="auto">
                <a:xfrm>
                  <a:off x="3362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40" name="Line 142"/>
                <p:cNvSpPr>
                  <a:spLocks noChangeShapeType="1"/>
                </p:cNvSpPr>
                <p:nvPr/>
              </p:nvSpPr>
              <p:spPr bwMode="auto">
                <a:xfrm>
                  <a:off x="3374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41" name="Line 143"/>
                <p:cNvSpPr>
                  <a:spLocks noChangeShapeType="1"/>
                </p:cNvSpPr>
                <p:nvPr/>
              </p:nvSpPr>
              <p:spPr bwMode="auto">
                <a:xfrm>
                  <a:off x="3399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42" name="Line 144"/>
                <p:cNvSpPr>
                  <a:spLocks noChangeShapeType="1"/>
                </p:cNvSpPr>
                <p:nvPr/>
              </p:nvSpPr>
              <p:spPr bwMode="auto">
                <a:xfrm>
                  <a:off x="3412" y="1188"/>
                  <a:ext cx="1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43" name="Line 145"/>
                <p:cNvSpPr>
                  <a:spLocks noChangeShapeType="1"/>
                </p:cNvSpPr>
                <p:nvPr/>
              </p:nvSpPr>
              <p:spPr bwMode="auto">
                <a:xfrm>
                  <a:off x="3436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44" name="Line 146"/>
                <p:cNvSpPr>
                  <a:spLocks noChangeShapeType="1"/>
                </p:cNvSpPr>
                <p:nvPr/>
              </p:nvSpPr>
              <p:spPr bwMode="auto">
                <a:xfrm>
                  <a:off x="3449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45" name="Line 147"/>
                <p:cNvSpPr>
                  <a:spLocks noChangeShapeType="1"/>
                </p:cNvSpPr>
                <p:nvPr/>
              </p:nvSpPr>
              <p:spPr bwMode="auto">
                <a:xfrm>
                  <a:off x="3473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46" name="Line 148"/>
                <p:cNvSpPr>
                  <a:spLocks noChangeShapeType="1"/>
                </p:cNvSpPr>
                <p:nvPr/>
              </p:nvSpPr>
              <p:spPr bwMode="auto">
                <a:xfrm>
                  <a:off x="3486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47" name="Line 149"/>
                <p:cNvSpPr>
                  <a:spLocks noChangeShapeType="1"/>
                </p:cNvSpPr>
                <p:nvPr/>
              </p:nvSpPr>
              <p:spPr bwMode="auto">
                <a:xfrm>
                  <a:off x="3511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48" name="Line 150"/>
                <p:cNvSpPr>
                  <a:spLocks noChangeShapeType="1"/>
                </p:cNvSpPr>
                <p:nvPr/>
              </p:nvSpPr>
              <p:spPr bwMode="auto">
                <a:xfrm>
                  <a:off x="3523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49" name="Line 151"/>
                <p:cNvSpPr>
                  <a:spLocks noChangeShapeType="1"/>
                </p:cNvSpPr>
                <p:nvPr/>
              </p:nvSpPr>
              <p:spPr bwMode="auto">
                <a:xfrm>
                  <a:off x="3548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50" name="Line 152"/>
                <p:cNvSpPr>
                  <a:spLocks noChangeShapeType="1"/>
                </p:cNvSpPr>
                <p:nvPr/>
              </p:nvSpPr>
              <p:spPr bwMode="auto">
                <a:xfrm>
                  <a:off x="3560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51" name="Line 153"/>
                <p:cNvSpPr>
                  <a:spLocks noChangeShapeType="1"/>
                </p:cNvSpPr>
                <p:nvPr/>
              </p:nvSpPr>
              <p:spPr bwMode="auto">
                <a:xfrm>
                  <a:off x="3585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52" name="Line 154"/>
                <p:cNvSpPr>
                  <a:spLocks noChangeShapeType="1"/>
                </p:cNvSpPr>
                <p:nvPr/>
              </p:nvSpPr>
              <p:spPr bwMode="auto">
                <a:xfrm>
                  <a:off x="3597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53" name="Line 155"/>
                <p:cNvSpPr>
                  <a:spLocks noChangeShapeType="1"/>
                </p:cNvSpPr>
                <p:nvPr/>
              </p:nvSpPr>
              <p:spPr bwMode="auto">
                <a:xfrm>
                  <a:off x="3622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54" name="Line 156"/>
                <p:cNvSpPr>
                  <a:spLocks noChangeShapeType="1"/>
                </p:cNvSpPr>
                <p:nvPr/>
              </p:nvSpPr>
              <p:spPr bwMode="auto">
                <a:xfrm>
                  <a:off x="3635" y="1188"/>
                  <a:ext cx="1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55" name="Line 157"/>
                <p:cNvSpPr>
                  <a:spLocks noChangeShapeType="1"/>
                </p:cNvSpPr>
                <p:nvPr/>
              </p:nvSpPr>
              <p:spPr bwMode="auto">
                <a:xfrm>
                  <a:off x="3659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56" name="Line 158"/>
                <p:cNvSpPr>
                  <a:spLocks noChangeShapeType="1"/>
                </p:cNvSpPr>
                <p:nvPr/>
              </p:nvSpPr>
              <p:spPr bwMode="auto">
                <a:xfrm>
                  <a:off x="3672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57" name="Line 159"/>
                <p:cNvSpPr>
                  <a:spLocks noChangeShapeType="1"/>
                </p:cNvSpPr>
                <p:nvPr/>
              </p:nvSpPr>
              <p:spPr bwMode="auto">
                <a:xfrm>
                  <a:off x="3696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58" name="Line 160"/>
                <p:cNvSpPr>
                  <a:spLocks noChangeShapeType="1"/>
                </p:cNvSpPr>
                <p:nvPr/>
              </p:nvSpPr>
              <p:spPr bwMode="auto">
                <a:xfrm>
                  <a:off x="3709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59" name="Line 161"/>
                <p:cNvSpPr>
                  <a:spLocks noChangeShapeType="1"/>
                </p:cNvSpPr>
                <p:nvPr/>
              </p:nvSpPr>
              <p:spPr bwMode="auto">
                <a:xfrm>
                  <a:off x="3734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60" name="Line 162"/>
                <p:cNvSpPr>
                  <a:spLocks noChangeShapeType="1"/>
                </p:cNvSpPr>
                <p:nvPr/>
              </p:nvSpPr>
              <p:spPr bwMode="auto">
                <a:xfrm>
                  <a:off x="3746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61" name="Line 163"/>
                <p:cNvSpPr>
                  <a:spLocks noChangeShapeType="1"/>
                </p:cNvSpPr>
                <p:nvPr/>
              </p:nvSpPr>
              <p:spPr bwMode="auto">
                <a:xfrm>
                  <a:off x="3771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62" name="Line 164"/>
                <p:cNvSpPr>
                  <a:spLocks noChangeShapeType="1"/>
                </p:cNvSpPr>
                <p:nvPr/>
              </p:nvSpPr>
              <p:spPr bwMode="auto">
                <a:xfrm>
                  <a:off x="3783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63" name="Line 165"/>
                <p:cNvSpPr>
                  <a:spLocks noChangeShapeType="1"/>
                </p:cNvSpPr>
                <p:nvPr/>
              </p:nvSpPr>
              <p:spPr bwMode="auto">
                <a:xfrm>
                  <a:off x="3808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64" name="Line 166"/>
                <p:cNvSpPr>
                  <a:spLocks noChangeShapeType="1"/>
                </p:cNvSpPr>
                <p:nvPr/>
              </p:nvSpPr>
              <p:spPr bwMode="auto">
                <a:xfrm>
                  <a:off x="3820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65" name="Line 167"/>
                <p:cNvSpPr>
                  <a:spLocks noChangeShapeType="1"/>
                </p:cNvSpPr>
                <p:nvPr/>
              </p:nvSpPr>
              <p:spPr bwMode="auto">
                <a:xfrm>
                  <a:off x="3845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66" name="Line 168"/>
                <p:cNvSpPr>
                  <a:spLocks noChangeShapeType="1"/>
                </p:cNvSpPr>
                <p:nvPr/>
              </p:nvSpPr>
              <p:spPr bwMode="auto">
                <a:xfrm>
                  <a:off x="3858" y="1188"/>
                  <a:ext cx="1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67" name="Line 169"/>
                <p:cNvSpPr>
                  <a:spLocks noChangeShapeType="1"/>
                </p:cNvSpPr>
                <p:nvPr/>
              </p:nvSpPr>
              <p:spPr bwMode="auto">
                <a:xfrm>
                  <a:off x="3882" y="1188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68" name="Line 170"/>
                <p:cNvSpPr>
                  <a:spLocks noChangeShapeType="1"/>
                </p:cNvSpPr>
                <p:nvPr/>
              </p:nvSpPr>
              <p:spPr bwMode="auto">
                <a:xfrm>
                  <a:off x="3895" y="1188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69" name="Line 171"/>
                <p:cNvSpPr>
                  <a:spLocks noChangeShapeType="1"/>
                </p:cNvSpPr>
                <p:nvPr/>
              </p:nvSpPr>
              <p:spPr bwMode="auto">
                <a:xfrm>
                  <a:off x="3920" y="1188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70" name="Line 172"/>
                <p:cNvSpPr>
                  <a:spLocks noChangeShapeType="1"/>
                </p:cNvSpPr>
                <p:nvPr/>
              </p:nvSpPr>
              <p:spPr bwMode="auto">
                <a:xfrm>
                  <a:off x="3932" y="1188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71" name="Line 173"/>
                <p:cNvSpPr>
                  <a:spLocks noChangeShapeType="1"/>
                </p:cNvSpPr>
                <p:nvPr/>
              </p:nvSpPr>
              <p:spPr bwMode="auto">
                <a:xfrm>
                  <a:off x="3932" y="1213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72" name="Line 174"/>
                <p:cNvSpPr>
                  <a:spLocks noChangeShapeType="1"/>
                </p:cNvSpPr>
                <p:nvPr/>
              </p:nvSpPr>
              <p:spPr bwMode="auto">
                <a:xfrm>
                  <a:off x="3932" y="1226"/>
                  <a:ext cx="1" cy="1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73" name="Line 175"/>
                <p:cNvSpPr>
                  <a:spLocks noChangeShapeType="1"/>
                </p:cNvSpPr>
                <p:nvPr/>
              </p:nvSpPr>
              <p:spPr bwMode="auto">
                <a:xfrm>
                  <a:off x="3932" y="1250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74" name="Line 176"/>
                <p:cNvSpPr>
                  <a:spLocks noChangeShapeType="1"/>
                </p:cNvSpPr>
                <p:nvPr/>
              </p:nvSpPr>
              <p:spPr bwMode="auto">
                <a:xfrm>
                  <a:off x="3932" y="1263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75" name="Line 177"/>
                <p:cNvSpPr>
                  <a:spLocks noChangeShapeType="1"/>
                </p:cNvSpPr>
                <p:nvPr/>
              </p:nvSpPr>
              <p:spPr bwMode="auto">
                <a:xfrm>
                  <a:off x="3932" y="1287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76" name="Line 178"/>
                <p:cNvSpPr>
                  <a:spLocks noChangeShapeType="1"/>
                </p:cNvSpPr>
                <p:nvPr/>
              </p:nvSpPr>
              <p:spPr bwMode="auto">
                <a:xfrm>
                  <a:off x="3932" y="1300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77" name="Line 179"/>
                <p:cNvSpPr>
                  <a:spLocks noChangeShapeType="1"/>
                </p:cNvSpPr>
                <p:nvPr/>
              </p:nvSpPr>
              <p:spPr bwMode="auto">
                <a:xfrm>
                  <a:off x="3932" y="1325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78" name="Line 180"/>
                <p:cNvSpPr>
                  <a:spLocks noChangeShapeType="1"/>
                </p:cNvSpPr>
                <p:nvPr/>
              </p:nvSpPr>
              <p:spPr bwMode="auto">
                <a:xfrm>
                  <a:off x="3932" y="1337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79" name="Line 181"/>
                <p:cNvSpPr>
                  <a:spLocks noChangeShapeType="1"/>
                </p:cNvSpPr>
                <p:nvPr/>
              </p:nvSpPr>
              <p:spPr bwMode="auto">
                <a:xfrm>
                  <a:off x="3932" y="1362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80" name="Line 182"/>
                <p:cNvSpPr>
                  <a:spLocks noChangeShapeType="1"/>
                </p:cNvSpPr>
                <p:nvPr/>
              </p:nvSpPr>
              <p:spPr bwMode="auto">
                <a:xfrm>
                  <a:off x="3932" y="1374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81" name="Line 183"/>
                <p:cNvSpPr>
                  <a:spLocks noChangeShapeType="1"/>
                </p:cNvSpPr>
                <p:nvPr/>
              </p:nvSpPr>
              <p:spPr bwMode="auto">
                <a:xfrm>
                  <a:off x="3932" y="1399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82" name="Line 184"/>
                <p:cNvSpPr>
                  <a:spLocks noChangeShapeType="1"/>
                </p:cNvSpPr>
                <p:nvPr/>
              </p:nvSpPr>
              <p:spPr bwMode="auto">
                <a:xfrm>
                  <a:off x="3932" y="1411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83" name="Line 185"/>
                <p:cNvSpPr>
                  <a:spLocks noChangeShapeType="1"/>
                </p:cNvSpPr>
                <p:nvPr/>
              </p:nvSpPr>
              <p:spPr bwMode="auto">
                <a:xfrm>
                  <a:off x="3932" y="1436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84" name="Line 186"/>
                <p:cNvSpPr>
                  <a:spLocks noChangeShapeType="1"/>
                </p:cNvSpPr>
                <p:nvPr/>
              </p:nvSpPr>
              <p:spPr bwMode="auto">
                <a:xfrm>
                  <a:off x="3932" y="1448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85" name="Line 187"/>
                <p:cNvSpPr>
                  <a:spLocks noChangeShapeType="1"/>
                </p:cNvSpPr>
                <p:nvPr/>
              </p:nvSpPr>
              <p:spPr bwMode="auto">
                <a:xfrm>
                  <a:off x="3932" y="1473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86" name="Line 188"/>
                <p:cNvSpPr>
                  <a:spLocks noChangeShapeType="1"/>
                </p:cNvSpPr>
                <p:nvPr/>
              </p:nvSpPr>
              <p:spPr bwMode="auto">
                <a:xfrm>
                  <a:off x="3932" y="1486"/>
                  <a:ext cx="1" cy="1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87" name="Line 189"/>
                <p:cNvSpPr>
                  <a:spLocks noChangeShapeType="1"/>
                </p:cNvSpPr>
                <p:nvPr/>
              </p:nvSpPr>
              <p:spPr bwMode="auto">
                <a:xfrm>
                  <a:off x="3932" y="1510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88" name="Line 190"/>
                <p:cNvSpPr>
                  <a:spLocks noChangeShapeType="1"/>
                </p:cNvSpPr>
                <p:nvPr/>
              </p:nvSpPr>
              <p:spPr bwMode="auto">
                <a:xfrm>
                  <a:off x="3932" y="1523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89" name="Line 191"/>
                <p:cNvSpPr>
                  <a:spLocks noChangeShapeType="1"/>
                </p:cNvSpPr>
                <p:nvPr/>
              </p:nvSpPr>
              <p:spPr bwMode="auto">
                <a:xfrm>
                  <a:off x="3932" y="1547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90" name="Line 192"/>
                <p:cNvSpPr>
                  <a:spLocks noChangeShapeType="1"/>
                </p:cNvSpPr>
                <p:nvPr/>
              </p:nvSpPr>
              <p:spPr bwMode="auto">
                <a:xfrm>
                  <a:off x="3932" y="1560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91" name="Line 193"/>
                <p:cNvSpPr>
                  <a:spLocks noChangeShapeType="1"/>
                </p:cNvSpPr>
                <p:nvPr/>
              </p:nvSpPr>
              <p:spPr bwMode="auto">
                <a:xfrm>
                  <a:off x="3932" y="1585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92" name="Line 194"/>
                <p:cNvSpPr>
                  <a:spLocks noChangeShapeType="1"/>
                </p:cNvSpPr>
                <p:nvPr/>
              </p:nvSpPr>
              <p:spPr bwMode="auto">
                <a:xfrm>
                  <a:off x="3932" y="1597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93" name="Line 195"/>
                <p:cNvSpPr>
                  <a:spLocks noChangeShapeType="1"/>
                </p:cNvSpPr>
                <p:nvPr/>
              </p:nvSpPr>
              <p:spPr bwMode="auto">
                <a:xfrm>
                  <a:off x="3932" y="1622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94" name="Line 196"/>
                <p:cNvSpPr>
                  <a:spLocks noChangeShapeType="1"/>
                </p:cNvSpPr>
                <p:nvPr/>
              </p:nvSpPr>
              <p:spPr bwMode="auto">
                <a:xfrm>
                  <a:off x="3932" y="1634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95" name="Line 197"/>
                <p:cNvSpPr>
                  <a:spLocks noChangeShapeType="1"/>
                </p:cNvSpPr>
                <p:nvPr/>
              </p:nvSpPr>
              <p:spPr bwMode="auto">
                <a:xfrm>
                  <a:off x="3932" y="1659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96" name="Line 198"/>
                <p:cNvSpPr>
                  <a:spLocks noChangeShapeType="1"/>
                </p:cNvSpPr>
                <p:nvPr/>
              </p:nvSpPr>
              <p:spPr bwMode="auto">
                <a:xfrm>
                  <a:off x="3932" y="1671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97" name="Line 199"/>
                <p:cNvSpPr>
                  <a:spLocks noChangeShapeType="1"/>
                </p:cNvSpPr>
                <p:nvPr/>
              </p:nvSpPr>
              <p:spPr bwMode="auto">
                <a:xfrm>
                  <a:off x="3932" y="1696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98" name="Line 200"/>
                <p:cNvSpPr>
                  <a:spLocks noChangeShapeType="1"/>
                </p:cNvSpPr>
                <p:nvPr/>
              </p:nvSpPr>
              <p:spPr bwMode="auto">
                <a:xfrm>
                  <a:off x="3932" y="1708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99" name="Line 201"/>
                <p:cNvSpPr>
                  <a:spLocks noChangeShapeType="1"/>
                </p:cNvSpPr>
                <p:nvPr/>
              </p:nvSpPr>
              <p:spPr bwMode="auto">
                <a:xfrm>
                  <a:off x="3932" y="1733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00" name="Line 202"/>
                <p:cNvSpPr>
                  <a:spLocks noChangeShapeType="1"/>
                </p:cNvSpPr>
                <p:nvPr/>
              </p:nvSpPr>
              <p:spPr bwMode="auto">
                <a:xfrm>
                  <a:off x="3932" y="1746"/>
                  <a:ext cx="1" cy="1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01" name="Line 203"/>
                <p:cNvSpPr>
                  <a:spLocks noChangeShapeType="1"/>
                </p:cNvSpPr>
                <p:nvPr/>
              </p:nvSpPr>
              <p:spPr bwMode="auto">
                <a:xfrm>
                  <a:off x="3932" y="1770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02" name="Line 204"/>
                <p:cNvSpPr>
                  <a:spLocks noChangeShapeType="1"/>
                </p:cNvSpPr>
                <p:nvPr/>
              </p:nvSpPr>
              <p:spPr bwMode="auto">
                <a:xfrm>
                  <a:off x="3932" y="1783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03" name="Line 205"/>
                <p:cNvSpPr>
                  <a:spLocks noChangeShapeType="1"/>
                </p:cNvSpPr>
                <p:nvPr/>
              </p:nvSpPr>
              <p:spPr bwMode="auto">
                <a:xfrm>
                  <a:off x="3932" y="1808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04" name="Line 206"/>
                <p:cNvSpPr>
                  <a:spLocks noChangeShapeType="1"/>
                </p:cNvSpPr>
                <p:nvPr/>
              </p:nvSpPr>
              <p:spPr bwMode="auto">
                <a:xfrm>
                  <a:off x="3932" y="1820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05" name="Line 207"/>
                <p:cNvSpPr>
                  <a:spLocks noChangeShapeType="1"/>
                </p:cNvSpPr>
                <p:nvPr/>
              </p:nvSpPr>
              <p:spPr bwMode="auto">
                <a:xfrm>
                  <a:off x="3932" y="1845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06" name="Line 208"/>
                <p:cNvSpPr>
                  <a:spLocks noChangeShapeType="1"/>
                </p:cNvSpPr>
                <p:nvPr/>
              </p:nvSpPr>
              <p:spPr bwMode="auto">
                <a:xfrm>
                  <a:off x="3932" y="1857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07" name="Line 209"/>
                <p:cNvSpPr>
                  <a:spLocks noChangeShapeType="1"/>
                </p:cNvSpPr>
                <p:nvPr/>
              </p:nvSpPr>
              <p:spPr bwMode="auto">
                <a:xfrm>
                  <a:off x="3932" y="1882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08" name="Line 210"/>
                <p:cNvSpPr>
                  <a:spLocks noChangeShapeType="1"/>
                </p:cNvSpPr>
                <p:nvPr/>
              </p:nvSpPr>
              <p:spPr bwMode="auto">
                <a:xfrm>
                  <a:off x="3932" y="1894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09" name="Line 211"/>
                <p:cNvSpPr>
                  <a:spLocks noChangeShapeType="1"/>
                </p:cNvSpPr>
                <p:nvPr/>
              </p:nvSpPr>
              <p:spPr bwMode="auto">
                <a:xfrm>
                  <a:off x="3932" y="1919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10" name="Line 212"/>
                <p:cNvSpPr>
                  <a:spLocks noChangeShapeType="1"/>
                </p:cNvSpPr>
                <p:nvPr/>
              </p:nvSpPr>
              <p:spPr bwMode="auto">
                <a:xfrm>
                  <a:off x="3932" y="1931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11" name="Line 213"/>
                <p:cNvSpPr>
                  <a:spLocks noChangeShapeType="1"/>
                </p:cNvSpPr>
                <p:nvPr/>
              </p:nvSpPr>
              <p:spPr bwMode="auto">
                <a:xfrm>
                  <a:off x="3932" y="1956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12" name="Line 214"/>
                <p:cNvSpPr>
                  <a:spLocks noChangeShapeType="1"/>
                </p:cNvSpPr>
                <p:nvPr/>
              </p:nvSpPr>
              <p:spPr bwMode="auto">
                <a:xfrm>
                  <a:off x="3932" y="1969"/>
                  <a:ext cx="1" cy="1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13" name="Line 215"/>
                <p:cNvSpPr>
                  <a:spLocks noChangeShapeType="1"/>
                </p:cNvSpPr>
                <p:nvPr/>
              </p:nvSpPr>
              <p:spPr bwMode="auto">
                <a:xfrm>
                  <a:off x="3932" y="1993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14" name="Line 216"/>
                <p:cNvSpPr>
                  <a:spLocks noChangeShapeType="1"/>
                </p:cNvSpPr>
                <p:nvPr/>
              </p:nvSpPr>
              <p:spPr bwMode="auto">
                <a:xfrm>
                  <a:off x="3932" y="2006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15" name="Line 217"/>
                <p:cNvSpPr>
                  <a:spLocks noChangeShapeType="1"/>
                </p:cNvSpPr>
                <p:nvPr/>
              </p:nvSpPr>
              <p:spPr bwMode="auto">
                <a:xfrm>
                  <a:off x="3932" y="2030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16" name="Line 218"/>
                <p:cNvSpPr>
                  <a:spLocks noChangeShapeType="1"/>
                </p:cNvSpPr>
                <p:nvPr/>
              </p:nvSpPr>
              <p:spPr bwMode="auto">
                <a:xfrm>
                  <a:off x="3932" y="2043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17" name="Line 219"/>
                <p:cNvSpPr>
                  <a:spLocks noChangeShapeType="1"/>
                </p:cNvSpPr>
                <p:nvPr/>
              </p:nvSpPr>
              <p:spPr bwMode="auto">
                <a:xfrm>
                  <a:off x="3932" y="2068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18" name="Line 220"/>
                <p:cNvSpPr>
                  <a:spLocks noChangeShapeType="1"/>
                </p:cNvSpPr>
                <p:nvPr/>
              </p:nvSpPr>
              <p:spPr bwMode="auto">
                <a:xfrm>
                  <a:off x="3932" y="2080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19" name="Line 221"/>
                <p:cNvSpPr>
                  <a:spLocks noChangeShapeType="1"/>
                </p:cNvSpPr>
                <p:nvPr/>
              </p:nvSpPr>
              <p:spPr bwMode="auto">
                <a:xfrm>
                  <a:off x="3932" y="2105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20" name="Line 222"/>
                <p:cNvSpPr>
                  <a:spLocks noChangeShapeType="1"/>
                </p:cNvSpPr>
                <p:nvPr/>
              </p:nvSpPr>
              <p:spPr bwMode="auto">
                <a:xfrm>
                  <a:off x="3932" y="2117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21" name="Line 223"/>
                <p:cNvSpPr>
                  <a:spLocks noChangeShapeType="1"/>
                </p:cNvSpPr>
                <p:nvPr/>
              </p:nvSpPr>
              <p:spPr bwMode="auto">
                <a:xfrm>
                  <a:off x="3932" y="2142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22" name="Line 224"/>
                <p:cNvSpPr>
                  <a:spLocks noChangeShapeType="1"/>
                </p:cNvSpPr>
                <p:nvPr/>
              </p:nvSpPr>
              <p:spPr bwMode="auto">
                <a:xfrm>
                  <a:off x="3932" y="2154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23" name="Line 225"/>
                <p:cNvSpPr>
                  <a:spLocks noChangeShapeType="1"/>
                </p:cNvSpPr>
                <p:nvPr/>
              </p:nvSpPr>
              <p:spPr bwMode="auto">
                <a:xfrm>
                  <a:off x="3932" y="2179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24" name="Line 226"/>
                <p:cNvSpPr>
                  <a:spLocks noChangeShapeType="1"/>
                </p:cNvSpPr>
                <p:nvPr/>
              </p:nvSpPr>
              <p:spPr bwMode="auto">
                <a:xfrm>
                  <a:off x="3932" y="2191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25" name="Line 227"/>
                <p:cNvSpPr>
                  <a:spLocks noChangeShapeType="1"/>
                </p:cNvSpPr>
                <p:nvPr/>
              </p:nvSpPr>
              <p:spPr bwMode="auto">
                <a:xfrm>
                  <a:off x="3932" y="2216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26" name="Line 228"/>
                <p:cNvSpPr>
                  <a:spLocks noChangeShapeType="1"/>
                </p:cNvSpPr>
                <p:nvPr/>
              </p:nvSpPr>
              <p:spPr bwMode="auto">
                <a:xfrm>
                  <a:off x="3932" y="2229"/>
                  <a:ext cx="1" cy="14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27" name="Line 229"/>
                <p:cNvSpPr>
                  <a:spLocks noChangeShapeType="1"/>
                </p:cNvSpPr>
                <p:nvPr/>
              </p:nvSpPr>
              <p:spPr bwMode="auto">
                <a:xfrm>
                  <a:off x="3932" y="2253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28" name="Line 230"/>
                <p:cNvSpPr>
                  <a:spLocks noChangeShapeType="1"/>
                </p:cNvSpPr>
                <p:nvPr/>
              </p:nvSpPr>
              <p:spPr bwMode="auto">
                <a:xfrm>
                  <a:off x="3932" y="2266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29" name="Line 231"/>
                <p:cNvSpPr>
                  <a:spLocks noChangeShapeType="1"/>
                </p:cNvSpPr>
                <p:nvPr/>
              </p:nvSpPr>
              <p:spPr bwMode="auto">
                <a:xfrm>
                  <a:off x="3932" y="2291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30" name="Line 232"/>
                <p:cNvSpPr>
                  <a:spLocks noChangeShapeType="1"/>
                </p:cNvSpPr>
                <p:nvPr/>
              </p:nvSpPr>
              <p:spPr bwMode="auto">
                <a:xfrm>
                  <a:off x="3932" y="2303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31" name="Line 233"/>
                <p:cNvSpPr>
                  <a:spLocks noChangeShapeType="1"/>
                </p:cNvSpPr>
                <p:nvPr/>
              </p:nvSpPr>
              <p:spPr bwMode="auto">
                <a:xfrm>
                  <a:off x="3932" y="2328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32" name="Line 234"/>
                <p:cNvSpPr>
                  <a:spLocks noChangeShapeType="1"/>
                </p:cNvSpPr>
                <p:nvPr/>
              </p:nvSpPr>
              <p:spPr bwMode="auto">
                <a:xfrm>
                  <a:off x="3932" y="2340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33" name="Line 235"/>
                <p:cNvSpPr>
                  <a:spLocks noChangeShapeType="1"/>
                </p:cNvSpPr>
                <p:nvPr/>
              </p:nvSpPr>
              <p:spPr bwMode="auto">
                <a:xfrm>
                  <a:off x="3932" y="2365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34" name="Line 236"/>
                <p:cNvSpPr>
                  <a:spLocks noChangeShapeType="1"/>
                </p:cNvSpPr>
                <p:nvPr/>
              </p:nvSpPr>
              <p:spPr bwMode="auto">
                <a:xfrm>
                  <a:off x="3932" y="2377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35" name="Line 237"/>
                <p:cNvSpPr>
                  <a:spLocks noChangeShapeType="1"/>
                </p:cNvSpPr>
                <p:nvPr/>
              </p:nvSpPr>
              <p:spPr bwMode="auto">
                <a:xfrm>
                  <a:off x="3932" y="2402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36" name="Line 238"/>
                <p:cNvSpPr>
                  <a:spLocks noChangeShapeType="1"/>
                </p:cNvSpPr>
                <p:nvPr/>
              </p:nvSpPr>
              <p:spPr bwMode="auto">
                <a:xfrm>
                  <a:off x="3932" y="2414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37" name="Line 239"/>
                <p:cNvSpPr>
                  <a:spLocks noChangeShapeType="1"/>
                </p:cNvSpPr>
                <p:nvPr/>
              </p:nvSpPr>
              <p:spPr bwMode="auto">
                <a:xfrm>
                  <a:off x="3932" y="2439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38" name="Line 240"/>
                <p:cNvSpPr>
                  <a:spLocks noChangeShapeType="1"/>
                </p:cNvSpPr>
                <p:nvPr/>
              </p:nvSpPr>
              <p:spPr bwMode="auto">
                <a:xfrm>
                  <a:off x="3932" y="2451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39" name="Line 241"/>
                <p:cNvSpPr>
                  <a:spLocks noChangeShapeType="1"/>
                </p:cNvSpPr>
                <p:nvPr/>
              </p:nvSpPr>
              <p:spPr bwMode="auto">
                <a:xfrm>
                  <a:off x="3932" y="2476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40" name="Line 242"/>
                <p:cNvSpPr>
                  <a:spLocks noChangeShapeType="1"/>
                </p:cNvSpPr>
                <p:nvPr/>
              </p:nvSpPr>
              <p:spPr bwMode="auto">
                <a:xfrm>
                  <a:off x="3932" y="2489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41" name="Line 243"/>
                <p:cNvSpPr>
                  <a:spLocks noChangeShapeType="1"/>
                </p:cNvSpPr>
                <p:nvPr/>
              </p:nvSpPr>
              <p:spPr bwMode="auto">
                <a:xfrm>
                  <a:off x="3932" y="2513"/>
                  <a:ext cx="1" cy="3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42" name="Line 244"/>
                <p:cNvSpPr>
                  <a:spLocks noChangeShapeType="1"/>
                </p:cNvSpPr>
                <p:nvPr/>
              </p:nvSpPr>
              <p:spPr bwMode="auto">
                <a:xfrm>
                  <a:off x="3932" y="2526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43" name="Line 245"/>
                <p:cNvSpPr>
                  <a:spLocks noChangeShapeType="1"/>
                </p:cNvSpPr>
                <p:nvPr/>
              </p:nvSpPr>
              <p:spPr bwMode="auto">
                <a:xfrm>
                  <a:off x="3932" y="2551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44" name="Line 246"/>
                <p:cNvSpPr>
                  <a:spLocks noChangeShapeType="1"/>
                </p:cNvSpPr>
                <p:nvPr/>
              </p:nvSpPr>
              <p:spPr bwMode="auto">
                <a:xfrm>
                  <a:off x="3932" y="2563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45" name="Line 247"/>
                <p:cNvSpPr>
                  <a:spLocks noChangeShapeType="1"/>
                </p:cNvSpPr>
                <p:nvPr/>
              </p:nvSpPr>
              <p:spPr bwMode="auto">
                <a:xfrm>
                  <a:off x="3932" y="2588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46" name="Line 248"/>
                <p:cNvSpPr>
                  <a:spLocks noChangeShapeType="1"/>
                </p:cNvSpPr>
                <p:nvPr/>
              </p:nvSpPr>
              <p:spPr bwMode="auto">
                <a:xfrm>
                  <a:off x="3932" y="2600"/>
                  <a:ext cx="1" cy="15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47" name="Line 249"/>
                <p:cNvSpPr>
                  <a:spLocks noChangeShapeType="1"/>
                </p:cNvSpPr>
                <p:nvPr/>
              </p:nvSpPr>
              <p:spPr bwMode="auto">
                <a:xfrm>
                  <a:off x="3932" y="2625"/>
                  <a:ext cx="1" cy="2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48" name="Freeform 250"/>
                <p:cNvSpPr>
                  <a:spLocks/>
                </p:cNvSpPr>
                <p:nvPr/>
              </p:nvSpPr>
              <p:spPr bwMode="auto">
                <a:xfrm>
                  <a:off x="3932" y="2637"/>
                  <a:ext cx="1" cy="15"/>
                </a:xfrm>
                <a:custGeom>
                  <a:avLst/>
                  <a:gdLst>
                    <a:gd name="T0" fmla="*/ 0 w 1"/>
                    <a:gd name="T1" fmla="*/ 0 h 15"/>
                    <a:gd name="T2" fmla="*/ 0 w 1"/>
                    <a:gd name="T3" fmla="*/ 15 h 15"/>
                    <a:gd name="T4" fmla="*/ 0 w 1"/>
                    <a:gd name="T5" fmla="*/ 15 h 15"/>
                    <a:gd name="T6" fmla="*/ 0 60000 65536"/>
                    <a:gd name="T7" fmla="*/ 0 60000 65536"/>
                    <a:gd name="T8" fmla="*/ 0 60000 65536"/>
                    <a:gd name="T9" fmla="*/ 0 w 1"/>
                    <a:gd name="T10" fmla="*/ 0 h 15"/>
                    <a:gd name="T11" fmla="*/ 1 w 1"/>
                    <a:gd name="T12" fmla="*/ 15 h 15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" h="15">
                      <a:moveTo>
                        <a:pt x="0" y="0"/>
                      </a:moveTo>
                      <a:lnTo>
                        <a:pt x="0" y="15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49" name="Line 251"/>
                <p:cNvSpPr>
                  <a:spLocks noChangeShapeType="1"/>
                </p:cNvSpPr>
                <p:nvPr/>
              </p:nvSpPr>
              <p:spPr bwMode="auto">
                <a:xfrm flipH="1">
                  <a:off x="3920" y="2652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50" name="Line 252"/>
                <p:cNvSpPr>
                  <a:spLocks noChangeShapeType="1"/>
                </p:cNvSpPr>
                <p:nvPr/>
              </p:nvSpPr>
              <p:spPr bwMode="auto">
                <a:xfrm flipH="1">
                  <a:off x="3895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51" name="Line 253"/>
                <p:cNvSpPr>
                  <a:spLocks noChangeShapeType="1"/>
                </p:cNvSpPr>
                <p:nvPr/>
              </p:nvSpPr>
              <p:spPr bwMode="auto">
                <a:xfrm flipH="1">
                  <a:off x="3882" y="2652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52" name="Line 254"/>
                <p:cNvSpPr>
                  <a:spLocks noChangeShapeType="1"/>
                </p:cNvSpPr>
                <p:nvPr/>
              </p:nvSpPr>
              <p:spPr bwMode="auto">
                <a:xfrm flipH="1">
                  <a:off x="3858" y="2652"/>
                  <a:ext cx="1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53" name="Line 255"/>
                <p:cNvSpPr>
                  <a:spLocks noChangeShapeType="1"/>
                </p:cNvSpPr>
                <p:nvPr/>
              </p:nvSpPr>
              <p:spPr bwMode="auto">
                <a:xfrm flipH="1">
                  <a:off x="3845" y="2652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54" name="Line 256"/>
                <p:cNvSpPr>
                  <a:spLocks noChangeShapeType="1"/>
                </p:cNvSpPr>
                <p:nvPr/>
              </p:nvSpPr>
              <p:spPr bwMode="auto">
                <a:xfrm flipH="1">
                  <a:off x="3820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55" name="Line 257"/>
                <p:cNvSpPr>
                  <a:spLocks noChangeShapeType="1"/>
                </p:cNvSpPr>
                <p:nvPr/>
              </p:nvSpPr>
              <p:spPr bwMode="auto">
                <a:xfrm flipH="1">
                  <a:off x="3808" y="2652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56" name="Line 258"/>
                <p:cNvSpPr>
                  <a:spLocks noChangeShapeType="1"/>
                </p:cNvSpPr>
                <p:nvPr/>
              </p:nvSpPr>
              <p:spPr bwMode="auto">
                <a:xfrm flipH="1">
                  <a:off x="3783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57" name="Line 259"/>
                <p:cNvSpPr>
                  <a:spLocks noChangeShapeType="1"/>
                </p:cNvSpPr>
                <p:nvPr/>
              </p:nvSpPr>
              <p:spPr bwMode="auto">
                <a:xfrm flipH="1">
                  <a:off x="3771" y="2652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58" name="Line 260"/>
                <p:cNvSpPr>
                  <a:spLocks noChangeShapeType="1"/>
                </p:cNvSpPr>
                <p:nvPr/>
              </p:nvSpPr>
              <p:spPr bwMode="auto">
                <a:xfrm flipH="1">
                  <a:off x="3746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59" name="Line 261"/>
                <p:cNvSpPr>
                  <a:spLocks noChangeShapeType="1"/>
                </p:cNvSpPr>
                <p:nvPr/>
              </p:nvSpPr>
              <p:spPr bwMode="auto">
                <a:xfrm flipH="1">
                  <a:off x="3734" y="2652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60" name="Line 262"/>
                <p:cNvSpPr>
                  <a:spLocks noChangeShapeType="1"/>
                </p:cNvSpPr>
                <p:nvPr/>
              </p:nvSpPr>
              <p:spPr bwMode="auto">
                <a:xfrm flipH="1">
                  <a:off x="3709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61" name="Line 263"/>
                <p:cNvSpPr>
                  <a:spLocks noChangeShapeType="1"/>
                </p:cNvSpPr>
                <p:nvPr/>
              </p:nvSpPr>
              <p:spPr bwMode="auto">
                <a:xfrm flipH="1">
                  <a:off x="3696" y="2652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62" name="Line 264"/>
                <p:cNvSpPr>
                  <a:spLocks noChangeShapeType="1"/>
                </p:cNvSpPr>
                <p:nvPr/>
              </p:nvSpPr>
              <p:spPr bwMode="auto">
                <a:xfrm flipH="1">
                  <a:off x="3672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63" name="Line 265"/>
                <p:cNvSpPr>
                  <a:spLocks noChangeShapeType="1"/>
                </p:cNvSpPr>
                <p:nvPr/>
              </p:nvSpPr>
              <p:spPr bwMode="auto">
                <a:xfrm flipH="1">
                  <a:off x="3659" y="2652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64" name="Line 266"/>
                <p:cNvSpPr>
                  <a:spLocks noChangeShapeType="1"/>
                </p:cNvSpPr>
                <p:nvPr/>
              </p:nvSpPr>
              <p:spPr bwMode="auto">
                <a:xfrm flipH="1">
                  <a:off x="3635" y="2652"/>
                  <a:ext cx="1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65" name="Line 267"/>
                <p:cNvSpPr>
                  <a:spLocks noChangeShapeType="1"/>
                </p:cNvSpPr>
                <p:nvPr/>
              </p:nvSpPr>
              <p:spPr bwMode="auto">
                <a:xfrm flipH="1">
                  <a:off x="3622" y="2652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66" name="Line 268"/>
                <p:cNvSpPr>
                  <a:spLocks noChangeShapeType="1"/>
                </p:cNvSpPr>
                <p:nvPr/>
              </p:nvSpPr>
              <p:spPr bwMode="auto">
                <a:xfrm flipH="1">
                  <a:off x="3597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67" name="Line 269"/>
                <p:cNvSpPr>
                  <a:spLocks noChangeShapeType="1"/>
                </p:cNvSpPr>
                <p:nvPr/>
              </p:nvSpPr>
              <p:spPr bwMode="auto">
                <a:xfrm flipH="1">
                  <a:off x="3585" y="2652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68" name="Line 270"/>
                <p:cNvSpPr>
                  <a:spLocks noChangeShapeType="1"/>
                </p:cNvSpPr>
                <p:nvPr/>
              </p:nvSpPr>
              <p:spPr bwMode="auto">
                <a:xfrm flipH="1">
                  <a:off x="3560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69" name="Line 271"/>
                <p:cNvSpPr>
                  <a:spLocks noChangeShapeType="1"/>
                </p:cNvSpPr>
                <p:nvPr/>
              </p:nvSpPr>
              <p:spPr bwMode="auto">
                <a:xfrm flipH="1">
                  <a:off x="3548" y="2652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70" name="Line 272"/>
                <p:cNvSpPr>
                  <a:spLocks noChangeShapeType="1"/>
                </p:cNvSpPr>
                <p:nvPr/>
              </p:nvSpPr>
              <p:spPr bwMode="auto">
                <a:xfrm flipH="1">
                  <a:off x="3523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71" name="Line 273"/>
                <p:cNvSpPr>
                  <a:spLocks noChangeShapeType="1"/>
                </p:cNvSpPr>
                <p:nvPr/>
              </p:nvSpPr>
              <p:spPr bwMode="auto">
                <a:xfrm flipH="1">
                  <a:off x="3511" y="2652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72" name="Line 274"/>
                <p:cNvSpPr>
                  <a:spLocks noChangeShapeType="1"/>
                </p:cNvSpPr>
                <p:nvPr/>
              </p:nvSpPr>
              <p:spPr bwMode="auto">
                <a:xfrm flipH="1">
                  <a:off x="3486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73" name="Line 275"/>
                <p:cNvSpPr>
                  <a:spLocks noChangeShapeType="1"/>
                </p:cNvSpPr>
                <p:nvPr/>
              </p:nvSpPr>
              <p:spPr bwMode="auto">
                <a:xfrm flipH="1">
                  <a:off x="3473" y="2652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74" name="Line 276"/>
                <p:cNvSpPr>
                  <a:spLocks noChangeShapeType="1"/>
                </p:cNvSpPr>
                <p:nvPr/>
              </p:nvSpPr>
              <p:spPr bwMode="auto">
                <a:xfrm flipH="1">
                  <a:off x="3449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75" name="Line 277"/>
                <p:cNvSpPr>
                  <a:spLocks noChangeShapeType="1"/>
                </p:cNvSpPr>
                <p:nvPr/>
              </p:nvSpPr>
              <p:spPr bwMode="auto">
                <a:xfrm flipH="1">
                  <a:off x="3436" y="2652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76" name="Line 278"/>
                <p:cNvSpPr>
                  <a:spLocks noChangeShapeType="1"/>
                </p:cNvSpPr>
                <p:nvPr/>
              </p:nvSpPr>
              <p:spPr bwMode="auto">
                <a:xfrm flipH="1">
                  <a:off x="3412" y="2652"/>
                  <a:ext cx="1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77" name="Line 279"/>
                <p:cNvSpPr>
                  <a:spLocks noChangeShapeType="1"/>
                </p:cNvSpPr>
                <p:nvPr/>
              </p:nvSpPr>
              <p:spPr bwMode="auto">
                <a:xfrm flipH="1">
                  <a:off x="3399" y="2652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78" name="Line 280"/>
                <p:cNvSpPr>
                  <a:spLocks noChangeShapeType="1"/>
                </p:cNvSpPr>
                <p:nvPr/>
              </p:nvSpPr>
              <p:spPr bwMode="auto">
                <a:xfrm flipH="1">
                  <a:off x="3374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79" name="Line 281"/>
                <p:cNvSpPr>
                  <a:spLocks noChangeShapeType="1"/>
                </p:cNvSpPr>
                <p:nvPr/>
              </p:nvSpPr>
              <p:spPr bwMode="auto">
                <a:xfrm flipH="1">
                  <a:off x="3362" y="2652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80" name="Line 282"/>
                <p:cNvSpPr>
                  <a:spLocks noChangeShapeType="1"/>
                </p:cNvSpPr>
                <p:nvPr/>
              </p:nvSpPr>
              <p:spPr bwMode="auto">
                <a:xfrm flipH="1">
                  <a:off x="3337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81" name="Line 283"/>
                <p:cNvSpPr>
                  <a:spLocks noChangeShapeType="1"/>
                </p:cNvSpPr>
                <p:nvPr/>
              </p:nvSpPr>
              <p:spPr bwMode="auto">
                <a:xfrm flipH="1">
                  <a:off x="3325" y="2652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82" name="Line 284"/>
                <p:cNvSpPr>
                  <a:spLocks noChangeShapeType="1"/>
                </p:cNvSpPr>
                <p:nvPr/>
              </p:nvSpPr>
              <p:spPr bwMode="auto">
                <a:xfrm flipH="1">
                  <a:off x="3300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83" name="Line 285"/>
                <p:cNvSpPr>
                  <a:spLocks noChangeShapeType="1"/>
                </p:cNvSpPr>
                <p:nvPr/>
              </p:nvSpPr>
              <p:spPr bwMode="auto">
                <a:xfrm flipH="1">
                  <a:off x="3288" y="2652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84" name="Line 286"/>
                <p:cNvSpPr>
                  <a:spLocks noChangeShapeType="1"/>
                </p:cNvSpPr>
                <p:nvPr/>
              </p:nvSpPr>
              <p:spPr bwMode="auto">
                <a:xfrm flipH="1">
                  <a:off x="3263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85" name="Line 287"/>
                <p:cNvSpPr>
                  <a:spLocks noChangeShapeType="1"/>
                </p:cNvSpPr>
                <p:nvPr/>
              </p:nvSpPr>
              <p:spPr bwMode="auto">
                <a:xfrm flipH="1">
                  <a:off x="3250" y="2652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86" name="Line 288"/>
                <p:cNvSpPr>
                  <a:spLocks noChangeShapeType="1"/>
                </p:cNvSpPr>
                <p:nvPr/>
              </p:nvSpPr>
              <p:spPr bwMode="auto">
                <a:xfrm flipH="1">
                  <a:off x="3226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87" name="Line 289"/>
                <p:cNvSpPr>
                  <a:spLocks noChangeShapeType="1"/>
                </p:cNvSpPr>
                <p:nvPr/>
              </p:nvSpPr>
              <p:spPr bwMode="auto">
                <a:xfrm flipH="1">
                  <a:off x="3213" y="2652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88" name="Line 290"/>
                <p:cNvSpPr>
                  <a:spLocks noChangeShapeType="1"/>
                </p:cNvSpPr>
                <p:nvPr/>
              </p:nvSpPr>
              <p:spPr bwMode="auto">
                <a:xfrm flipH="1">
                  <a:off x="3189" y="2652"/>
                  <a:ext cx="14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89" name="Line 291"/>
                <p:cNvSpPr>
                  <a:spLocks noChangeShapeType="1"/>
                </p:cNvSpPr>
                <p:nvPr/>
              </p:nvSpPr>
              <p:spPr bwMode="auto">
                <a:xfrm flipH="1">
                  <a:off x="3176" y="2652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90" name="Line 292"/>
                <p:cNvSpPr>
                  <a:spLocks noChangeShapeType="1"/>
                </p:cNvSpPr>
                <p:nvPr/>
              </p:nvSpPr>
              <p:spPr bwMode="auto">
                <a:xfrm flipH="1">
                  <a:off x="3151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91" name="Line 293"/>
                <p:cNvSpPr>
                  <a:spLocks noChangeShapeType="1"/>
                </p:cNvSpPr>
                <p:nvPr/>
              </p:nvSpPr>
              <p:spPr bwMode="auto">
                <a:xfrm flipH="1">
                  <a:off x="3139" y="2652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92" name="Line 294"/>
                <p:cNvSpPr>
                  <a:spLocks noChangeShapeType="1"/>
                </p:cNvSpPr>
                <p:nvPr/>
              </p:nvSpPr>
              <p:spPr bwMode="auto">
                <a:xfrm flipH="1">
                  <a:off x="3114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93" name="Line 295"/>
                <p:cNvSpPr>
                  <a:spLocks noChangeShapeType="1"/>
                </p:cNvSpPr>
                <p:nvPr/>
              </p:nvSpPr>
              <p:spPr bwMode="auto">
                <a:xfrm flipH="1">
                  <a:off x="3102" y="2652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94" name="Line 296"/>
                <p:cNvSpPr>
                  <a:spLocks noChangeShapeType="1"/>
                </p:cNvSpPr>
                <p:nvPr/>
              </p:nvSpPr>
              <p:spPr bwMode="auto">
                <a:xfrm flipH="1">
                  <a:off x="3077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95" name="Line 297"/>
                <p:cNvSpPr>
                  <a:spLocks noChangeShapeType="1"/>
                </p:cNvSpPr>
                <p:nvPr/>
              </p:nvSpPr>
              <p:spPr bwMode="auto">
                <a:xfrm flipH="1">
                  <a:off x="3065" y="2652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96" name="Line 298"/>
                <p:cNvSpPr>
                  <a:spLocks noChangeShapeType="1"/>
                </p:cNvSpPr>
                <p:nvPr/>
              </p:nvSpPr>
              <p:spPr bwMode="auto">
                <a:xfrm flipH="1">
                  <a:off x="3040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97" name="Line 299"/>
                <p:cNvSpPr>
                  <a:spLocks noChangeShapeType="1"/>
                </p:cNvSpPr>
                <p:nvPr/>
              </p:nvSpPr>
              <p:spPr bwMode="auto">
                <a:xfrm flipH="1">
                  <a:off x="3027" y="2652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98" name="Line 300"/>
                <p:cNvSpPr>
                  <a:spLocks noChangeShapeType="1"/>
                </p:cNvSpPr>
                <p:nvPr/>
              </p:nvSpPr>
              <p:spPr bwMode="auto">
                <a:xfrm flipH="1">
                  <a:off x="3003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199" name="Line 301"/>
                <p:cNvSpPr>
                  <a:spLocks noChangeShapeType="1"/>
                </p:cNvSpPr>
                <p:nvPr/>
              </p:nvSpPr>
              <p:spPr bwMode="auto">
                <a:xfrm flipH="1">
                  <a:off x="2990" y="2652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200" name="Line 302"/>
                <p:cNvSpPr>
                  <a:spLocks noChangeShapeType="1"/>
                </p:cNvSpPr>
                <p:nvPr/>
              </p:nvSpPr>
              <p:spPr bwMode="auto">
                <a:xfrm flipH="1">
                  <a:off x="2965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201" name="Line 303"/>
                <p:cNvSpPr>
                  <a:spLocks noChangeShapeType="1"/>
                </p:cNvSpPr>
                <p:nvPr/>
              </p:nvSpPr>
              <p:spPr bwMode="auto">
                <a:xfrm flipH="1">
                  <a:off x="2953" y="2652"/>
                  <a:ext cx="3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202" name="Line 304"/>
                <p:cNvSpPr>
                  <a:spLocks noChangeShapeType="1"/>
                </p:cNvSpPr>
                <p:nvPr/>
              </p:nvSpPr>
              <p:spPr bwMode="auto">
                <a:xfrm flipH="1">
                  <a:off x="2928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203" name="Line 305"/>
                <p:cNvSpPr>
                  <a:spLocks noChangeShapeType="1"/>
                </p:cNvSpPr>
                <p:nvPr/>
              </p:nvSpPr>
              <p:spPr bwMode="auto">
                <a:xfrm flipH="1">
                  <a:off x="2916" y="2652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204" name="Line 306"/>
                <p:cNvSpPr>
                  <a:spLocks noChangeShapeType="1"/>
                </p:cNvSpPr>
                <p:nvPr/>
              </p:nvSpPr>
              <p:spPr bwMode="auto">
                <a:xfrm flipH="1">
                  <a:off x="2891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205" name="Line 307"/>
                <p:cNvSpPr>
                  <a:spLocks noChangeShapeType="1"/>
                </p:cNvSpPr>
                <p:nvPr/>
              </p:nvSpPr>
              <p:spPr bwMode="auto">
                <a:xfrm flipH="1">
                  <a:off x="2879" y="2652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206" name="Line 308"/>
                <p:cNvSpPr>
                  <a:spLocks noChangeShapeType="1"/>
                </p:cNvSpPr>
                <p:nvPr/>
              </p:nvSpPr>
              <p:spPr bwMode="auto">
                <a:xfrm flipH="1">
                  <a:off x="2854" y="2652"/>
                  <a:ext cx="15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207" name="Line 309"/>
                <p:cNvSpPr>
                  <a:spLocks noChangeShapeType="1"/>
                </p:cNvSpPr>
                <p:nvPr/>
              </p:nvSpPr>
              <p:spPr bwMode="auto">
                <a:xfrm flipH="1">
                  <a:off x="2842" y="2652"/>
                  <a:ext cx="2" cy="1"/>
                </a:xfrm>
                <a:prstGeom prst="line">
                  <a:avLst/>
                </a:pr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208" name="Freeform 310"/>
                <p:cNvSpPr>
                  <a:spLocks/>
                </p:cNvSpPr>
                <p:nvPr/>
              </p:nvSpPr>
              <p:spPr bwMode="auto">
                <a:xfrm>
                  <a:off x="2817" y="2652"/>
                  <a:ext cx="15" cy="1"/>
                </a:xfrm>
                <a:custGeom>
                  <a:avLst/>
                  <a:gdLst>
                    <a:gd name="T0" fmla="*/ 15 w 15"/>
                    <a:gd name="T1" fmla="*/ 0 h 1"/>
                    <a:gd name="T2" fmla="*/ 0 w 15"/>
                    <a:gd name="T3" fmla="*/ 0 h 1"/>
                    <a:gd name="T4" fmla="*/ 0 w 15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w 15"/>
                    <a:gd name="T10" fmla="*/ 0 h 1"/>
                    <a:gd name="T11" fmla="*/ 15 w 15"/>
                    <a:gd name="T12" fmla="*/ 1 h 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5" h="1">
                      <a:moveTo>
                        <a:pt x="15" y="0"/>
                      </a:moveTo>
                      <a:lnTo>
                        <a:pt x="0" y="0"/>
                      </a:lnTo>
                    </a:path>
                  </a:pathLst>
                </a:custGeom>
                <a:noFill/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</p:grpSp>
          <p:grpSp>
            <p:nvGrpSpPr>
              <p:cNvPr id="4999" name="Group 311"/>
              <p:cNvGrpSpPr>
                <a:grpSpLocks/>
              </p:cNvGrpSpPr>
              <p:nvPr/>
            </p:nvGrpSpPr>
            <p:grpSpPr bwMode="auto">
              <a:xfrm>
                <a:off x="4224" y="1248"/>
                <a:ext cx="999" cy="1347"/>
                <a:chOff x="2876" y="1248"/>
                <a:chExt cx="999" cy="1347"/>
              </a:xfrm>
            </p:grpSpPr>
            <p:sp>
              <p:nvSpPr>
                <p:cNvPr id="5000" name="Rectangle 312"/>
                <p:cNvSpPr>
                  <a:spLocks noChangeArrowheads="1"/>
                </p:cNvSpPr>
                <p:nvPr/>
              </p:nvSpPr>
              <p:spPr bwMode="auto">
                <a:xfrm>
                  <a:off x="2876" y="1656"/>
                  <a:ext cx="999" cy="295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01" name="Rectangle 313"/>
                <p:cNvSpPr>
                  <a:spLocks noChangeArrowheads="1"/>
                </p:cNvSpPr>
                <p:nvPr/>
              </p:nvSpPr>
              <p:spPr bwMode="auto">
                <a:xfrm>
                  <a:off x="3011" y="1754"/>
                  <a:ext cx="690" cy="1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eaLnBrk="1" hangingPunct="1"/>
                  <a:r>
                    <a:rPr lang="en-US" sz="1000">
                      <a:solidFill>
                        <a:srgbClr val="000000"/>
                      </a:solidFill>
                    </a:rPr>
                    <a:t>Upper Cold Box</a:t>
                  </a:r>
                  <a:endParaRPr lang="fr-FR" sz="1000"/>
                </a:p>
              </p:txBody>
            </p:sp>
            <p:sp>
              <p:nvSpPr>
                <p:cNvPr id="5002" name="Rectangle 314"/>
                <p:cNvSpPr>
                  <a:spLocks noChangeArrowheads="1"/>
                </p:cNvSpPr>
                <p:nvPr/>
              </p:nvSpPr>
              <p:spPr bwMode="auto">
                <a:xfrm>
                  <a:off x="2876" y="1248"/>
                  <a:ext cx="999" cy="295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03" name="Rectangle 315"/>
                <p:cNvSpPr>
                  <a:spLocks noChangeArrowheads="1"/>
                </p:cNvSpPr>
                <p:nvPr/>
              </p:nvSpPr>
              <p:spPr bwMode="auto">
                <a:xfrm>
                  <a:off x="2941" y="1286"/>
                  <a:ext cx="808" cy="1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eaLnBrk="1" hangingPunct="1"/>
                  <a:r>
                    <a:rPr lang="en-US" sz="1000">
                      <a:solidFill>
                        <a:srgbClr val="000000"/>
                      </a:solidFill>
                    </a:rPr>
                    <a:t>Warm Compressor</a:t>
                  </a:r>
                  <a:endParaRPr lang="fr-FR" sz="1000"/>
                </a:p>
              </p:txBody>
            </p:sp>
            <p:sp>
              <p:nvSpPr>
                <p:cNvPr id="5004" name="Rectangle 316"/>
                <p:cNvSpPr>
                  <a:spLocks noChangeArrowheads="1"/>
                </p:cNvSpPr>
                <p:nvPr/>
              </p:nvSpPr>
              <p:spPr bwMode="auto">
                <a:xfrm>
                  <a:off x="3214" y="1405"/>
                  <a:ext cx="302" cy="1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eaLnBrk="1" hangingPunct="1"/>
                  <a:r>
                    <a:rPr lang="en-US" sz="1000">
                      <a:solidFill>
                        <a:srgbClr val="000000"/>
                      </a:solidFill>
                    </a:rPr>
                    <a:t>Station</a:t>
                  </a:r>
                  <a:endParaRPr lang="fr-FR" sz="1000"/>
                </a:p>
              </p:txBody>
            </p:sp>
            <p:sp>
              <p:nvSpPr>
                <p:cNvPr id="5005" name="Rectangle 317"/>
                <p:cNvSpPr>
                  <a:spLocks noChangeArrowheads="1"/>
                </p:cNvSpPr>
                <p:nvPr/>
              </p:nvSpPr>
              <p:spPr bwMode="auto">
                <a:xfrm>
                  <a:off x="2876" y="2300"/>
                  <a:ext cx="999" cy="295"/>
                </a:xfrm>
                <a:prstGeom prst="rect">
                  <a:avLst/>
                </a:prstGeom>
                <a:solidFill>
                  <a:srgbClr val="FFFFFF"/>
                </a:solidFill>
                <a:ln w="317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06" name="Rectangle 318"/>
                <p:cNvSpPr>
                  <a:spLocks noChangeArrowheads="1"/>
                </p:cNvSpPr>
                <p:nvPr/>
              </p:nvSpPr>
              <p:spPr bwMode="auto">
                <a:xfrm>
                  <a:off x="3041" y="2400"/>
                  <a:ext cx="682" cy="1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eaLnBrk="1" hangingPunct="1"/>
                  <a:r>
                    <a:rPr lang="en-US" sz="1000" dirty="0">
                      <a:solidFill>
                        <a:srgbClr val="000000"/>
                      </a:solidFill>
                    </a:rPr>
                    <a:t>Lower Cold Box</a:t>
                  </a:r>
                  <a:endParaRPr lang="fr-FR" sz="1000" dirty="0"/>
                </a:p>
              </p:txBody>
            </p:sp>
            <p:sp>
              <p:nvSpPr>
                <p:cNvPr id="5007" name="Rectangle 319"/>
                <p:cNvSpPr>
                  <a:spLocks noChangeArrowheads="1"/>
                </p:cNvSpPr>
                <p:nvPr/>
              </p:nvSpPr>
              <p:spPr bwMode="auto">
                <a:xfrm>
                  <a:off x="3364" y="1540"/>
                  <a:ext cx="20" cy="116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  <p:sp>
              <p:nvSpPr>
                <p:cNvPr id="5008" name="Rectangle 320"/>
                <p:cNvSpPr>
                  <a:spLocks noChangeArrowheads="1"/>
                </p:cNvSpPr>
                <p:nvPr/>
              </p:nvSpPr>
              <p:spPr bwMode="auto">
                <a:xfrm>
                  <a:off x="3364" y="1949"/>
                  <a:ext cx="20" cy="351"/>
                </a:xfrm>
                <a:prstGeom prst="rect">
                  <a:avLst/>
                </a:prstGeom>
                <a:solidFill>
                  <a:srgbClr val="000000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 sz="1000"/>
                </a:p>
              </p:txBody>
            </p:sp>
          </p:grpSp>
        </p:grpSp>
      </p:grpSp>
      <p:sp>
        <p:nvSpPr>
          <p:cNvPr id="5209" name="Rectangle 5208"/>
          <p:cNvSpPr/>
          <p:nvPr/>
        </p:nvSpPr>
        <p:spPr>
          <a:xfrm>
            <a:off x="914400" y="5029200"/>
            <a:ext cx="8040939" cy="1338828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marL="363538" indent="-363538">
              <a:spcBef>
                <a:spcPct val="50000"/>
              </a:spcBef>
              <a:buFont typeface="Arial"/>
              <a:buChar char="•"/>
            </a:pPr>
            <a:r>
              <a:rPr lang="en-GB" dirty="0" smtClean="0">
                <a:solidFill>
                  <a:srgbClr val="FFAF03"/>
                </a:solidFill>
              </a:rPr>
              <a:t>Running two sectors with one </a:t>
            </a:r>
            <a:r>
              <a:rPr lang="en-GB" dirty="0" err="1" smtClean="0">
                <a:solidFill>
                  <a:srgbClr val="FFAF03"/>
                </a:solidFill>
              </a:rPr>
              <a:t>cryoplant</a:t>
            </a:r>
            <a:r>
              <a:rPr lang="en-GB" dirty="0" smtClean="0">
                <a:solidFill>
                  <a:srgbClr val="FFAF03"/>
                </a:solidFill>
              </a:rPr>
              <a:t> was tested during powering</a:t>
            </a:r>
          </a:p>
          <a:p>
            <a:pPr marL="363538" indent="-363538" algn="just">
              <a:spcBef>
                <a:spcPct val="50000"/>
              </a:spcBef>
              <a:buFont typeface="Arial"/>
              <a:buChar char="•"/>
            </a:pPr>
            <a:r>
              <a:rPr lang="en-GB" dirty="0" smtClean="0">
                <a:solidFill>
                  <a:srgbClr val="FFAF03"/>
                </a:solidFill>
              </a:rPr>
              <a:t>Not valid for large transients, but an interesting alternative for low beam loads. It is </a:t>
            </a:r>
            <a:r>
              <a:rPr lang="en-GB" smtClean="0">
                <a:solidFill>
                  <a:srgbClr val="FFAF03"/>
                </a:solidFill>
              </a:rPr>
              <a:t>a  validated </a:t>
            </a:r>
            <a:r>
              <a:rPr lang="en-GB" dirty="0" smtClean="0">
                <a:solidFill>
                  <a:srgbClr val="FFAF03"/>
                </a:solidFill>
              </a:rPr>
              <a:t>fall-back scenario if serious problems with a refrigerator</a:t>
            </a:r>
            <a:endParaRPr lang="en-GB" dirty="0">
              <a:solidFill>
                <a:srgbClr val="FFAF0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6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0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Feb 24th ,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LHC Performance Workshop Chamonix - What did we learn without beam in 2008?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-368362" y="5714032"/>
            <a:ext cx="12817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AF03"/>
                </a:solidFill>
              </a:rPr>
              <a:t>S.Claudet</a:t>
            </a:r>
            <a:endParaRPr lang="en-US" dirty="0">
              <a:solidFill>
                <a:srgbClr val="FFAF03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85800" y="152400"/>
            <a:ext cx="8305800" cy="78889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AF03"/>
                </a:solidFill>
              </a:rPr>
              <a:t>Cryogenics: from cool-down to first beams</a:t>
            </a:r>
            <a:br>
              <a:rPr lang="en-US" sz="2800" dirty="0" smtClean="0">
                <a:solidFill>
                  <a:srgbClr val="FFAF03"/>
                </a:solidFill>
              </a:rPr>
            </a:br>
            <a:r>
              <a:rPr lang="en-US" sz="2800" dirty="0" smtClean="0">
                <a:solidFill>
                  <a:srgbClr val="FFAF03"/>
                </a:solidFill>
              </a:rPr>
              <a:t/>
            </a:r>
            <a:br>
              <a:rPr lang="en-US" sz="2800" dirty="0" smtClean="0">
                <a:solidFill>
                  <a:srgbClr val="FFAF03"/>
                </a:solidFill>
              </a:rPr>
            </a:b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362200" y="1295400"/>
            <a:ext cx="6285567" cy="42196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Non conformities were detected, workarounds found during the run and consolidations actions ongoing </a:t>
            </a:r>
            <a:r>
              <a:rPr lang="en-US" sz="1200" dirty="0" smtClean="0">
                <a:solidFill>
                  <a:srgbClr val="FFAF03"/>
                </a:solidFill>
              </a:rPr>
              <a:t>level gauges on stand alone magnets, DFBLC heat load, valves on current leads, heat loads on the triplet, etc.</a:t>
            </a:r>
          </a:p>
          <a:p>
            <a:pPr algn="just"/>
            <a:endParaRPr lang="en-US" sz="1200" dirty="0" smtClean="0"/>
          </a:p>
          <a:p>
            <a:pPr algn="just"/>
            <a:r>
              <a:rPr lang="en-GB" dirty="0" smtClean="0"/>
              <a:t>Stability was achieved </a:t>
            </a:r>
            <a:r>
              <a:rPr lang="en-GB" sz="1200" dirty="0" smtClean="0">
                <a:solidFill>
                  <a:srgbClr val="FFAF03"/>
                </a:solidFill>
              </a:rPr>
              <a:t>stable services, global refrigeration mastered, 15mbar established, DFB, current lead and  beam screen cooling loops stabilised</a:t>
            </a:r>
          </a:p>
          <a:p>
            <a:pPr algn="just"/>
            <a:endParaRPr lang="en-GB" sz="1200" dirty="0" smtClean="0">
              <a:solidFill>
                <a:srgbClr val="FFAF03"/>
              </a:solidFill>
            </a:endParaRPr>
          </a:p>
          <a:p>
            <a:pPr algn="just"/>
            <a:r>
              <a:rPr lang="en-GB" dirty="0" smtClean="0"/>
              <a:t>Recovery from quenches or failures </a:t>
            </a:r>
            <a:r>
              <a:rPr lang="en-GB" sz="1200" dirty="0" smtClean="0">
                <a:solidFill>
                  <a:schemeClr val="accent1"/>
                </a:solidFill>
              </a:rPr>
              <a:t>a lot of experience gained and results obtained</a:t>
            </a:r>
          </a:p>
          <a:p>
            <a:pPr algn="just"/>
            <a:endParaRPr lang="en-GB" dirty="0" smtClean="0">
              <a:solidFill>
                <a:srgbClr val="FFAF03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en-GB" dirty="0" smtClean="0"/>
              <a:t>Towards more stable services </a:t>
            </a:r>
            <a:r>
              <a:rPr lang="en-GB" sz="1200" dirty="0" smtClean="0">
                <a:solidFill>
                  <a:srgbClr val="FFAF03"/>
                </a:solidFill>
              </a:rPr>
              <a:t>electricity, cooling water  controls,  insulation vacuum</a:t>
            </a:r>
          </a:p>
          <a:p>
            <a:pPr algn="just">
              <a:lnSpc>
                <a:spcPct val="90000"/>
              </a:lnSpc>
            </a:pPr>
            <a:endParaRPr lang="en-GB" sz="1200" dirty="0" smtClean="0">
              <a:solidFill>
                <a:srgbClr val="FFAF03"/>
              </a:solidFill>
            </a:endParaRPr>
          </a:p>
          <a:p>
            <a:pPr algn="just">
              <a:lnSpc>
                <a:spcPct val="90000"/>
              </a:lnSpc>
            </a:pPr>
            <a:endParaRPr lang="en-GB" dirty="0" smtClean="0">
              <a:solidFill>
                <a:srgbClr val="FFAF03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en-GB" dirty="0" smtClean="0"/>
              <a:t>Getting ready for round the clock operation</a:t>
            </a:r>
          </a:p>
          <a:p>
            <a:pPr algn="just"/>
            <a:endParaRPr lang="en-GB" dirty="0" smtClean="0">
              <a:solidFill>
                <a:srgbClr val="FFAF03"/>
              </a:solidFill>
            </a:endParaRPr>
          </a:p>
          <a:p>
            <a:pPr algn="just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Feb 24th ,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LHC Performance Workshop Chamonix - What did we learn without beam in 2008?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-234856" y="5861142"/>
            <a:ext cx="10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AF03"/>
                </a:solidFill>
              </a:rPr>
              <a:t>M.Pojer</a:t>
            </a:r>
            <a:endParaRPr lang="en-US" dirty="0">
              <a:solidFill>
                <a:srgbClr val="FFAF03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85800" y="152400"/>
            <a:ext cx="8305800" cy="78889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AF03"/>
                </a:solidFill>
              </a:rPr>
              <a:t>What else did we learn?</a:t>
            </a:r>
            <a:br>
              <a:rPr lang="en-US" sz="2800" dirty="0" smtClean="0">
                <a:solidFill>
                  <a:srgbClr val="FFAF03"/>
                </a:solidFill>
              </a:rPr>
            </a:br>
            <a:r>
              <a:rPr lang="en-US" sz="2800" dirty="0" smtClean="0">
                <a:solidFill>
                  <a:srgbClr val="FFAF03"/>
                </a:solidFill>
              </a:rPr>
              <a:t/>
            </a:r>
            <a:br>
              <a:rPr lang="en-US" sz="2800" dirty="0" smtClean="0">
                <a:solidFill>
                  <a:srgbClr val="FFAF03"/>
                </a:solidFill>
              </a:rPr>
            </a:b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85801" y="1524001"/>
            <a:ext cx="5181599" cy="276998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/>
              <a:t>The Procedures</a:t>
            </a:r>
          </a:p>
          <a:p>
            <a:pPr marL="985838" indent="-985838"/>
            <a:r>
              <a:rPr lang="en-US" dirty="0" smtClean="0"/>
              <a:t>The Tools </a:t>
            </a:r>
            <a:r>
              <a:rPr lang="en-US" sz="1200" dirty="0" smtClean="0">
                <a:solidFill>
                  <a:schemeClr val="accent1"/>
                </a:solidFill>
              </a:rPr>
              <a:t>which implemented the procedures and assisted the operators during the execution and the analysis</a:t>
            </a:r>
          </a:p>
          <a:p>
            <a:pPr lvl="1"/>
            <a:r>
              <a:rPr lang="en-US" dirty="0" smtClean="0"/>
              <a:t>Sequencer</a:t>
            </a:r>
          </a:p>
          <a:p>
            <a:pPr lvl="1"/>
            <a:r>
              <a:rPr lang="en-US" dirty="0" smtClean="0"/>
              <a:t>Post-Mortem browser</a:t>
            </a:r>
          </a:p>
          <a:p>
            <a:pPr lvl="1"/>
            <a:r>
              <a:rPr lang="en-US" dirty="0" smtClean="0"/>
              <a:t>PIC supervision</a:t>
            </a:r>
          </a:p>
          <a:p>
            <a:pPr lvl="1"/>
            <a:r>
              <a:rPr lang="en-US" dirty="0" smtClean="0"/>
              <a:t>QPS supervision</a:t>
            </a:r>
          </a:p>
          <a:p>
            <a:pPr lvl="1"/>
            <a:r>
              <a:rPr lang="en-US" dirty="0" smtClean="0"/>
              <a:t>Powering to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Nominal</a:t>
            </a:r>
            <a:r>
              <a:rPr lang="en-US" dirty="0" smtClean="0"/>
              <a:t> (P2N)</a:t>
            </a:r>
          </a:p>
          <a:p>
            <a:pPr lvl="1"/>
            <a:r>
              <a:rPr lang="en-US" dirty="0" smtClean="0"/>
              <a:t>Databases</a:t>
            </a:r>
          </a:p>
          <a:p>
            <a:pPr lvl="1"/>
            <a:r>
              <a:rPr lang="en-US" dirty="0" smtClean="0"/>
              <a:t>… others were developed during the </a:t>
            </a:r>
            <a:r>
              <a:rPr lang="en-US" dirty="0" err="1" smtClean="0"/>
              <a:t>hc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6133167" y="2581870"/>
            <a:ext cx="2020233" cy="923330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efficiency, automation and no compromise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Right Brace 9"/>
          <p:cNvSpPr/>
          <p:nvPr/>
        </p:nvSpPr>
        <p:spPr>
          <a:xfrm>
            <a:off x="5828367" y="1905000"/>
            <a:ext cx="228600" cy="2362200"/>
          </a:xfrm>
          <a:prstGeom prst="rightBrace">
            <a:avLst>
              <a:gd name="adj1" fmla="val 72222"/>
              <a:gd name="adj2" fmla="val 50000"/>
            </a:avLst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85800" y="4570988"/>
            <a:ext cx="7619999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Some teething problems were identified and were corrected or are being corrected </a:t>
            </a:r>
            <a:r>
              <a:rPr lang="en-US" sz="1200" dirty="0" smtClean="0">
                <a:solidFill>
                  <a:srgbClr val="FFAF03"/>
                </a:solidFill>
              </a:rPr>
              <a:t>remote resets, communications problems, timing, coherence between time stamps, etc.</a:t>
            </a:r>
            <a:endParaRPr lang="en-US" sz="1200" dirty="0">
              <a:solidFill>
                <a:srgbClr val="FFAF0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/>
      <p:bldP spid="10" grpId="0" animBg="1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Feb 24th ,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LHC Performance Workshop Chamonix - What did we learn without beam in 2008?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-234856" y="5861142"/>
            <a:ext cx="101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AF03"/>
                </a:solidFill>
              </a:rPr>
              <a:t>M.Pojer</a:t>
            </a:r>
            <a:endParaRPr lang="en-US" dirty="0">
              <a:solidFill>
                <a:srgbClr val="FFAF03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85800" y="152400"/>
            <a:ext cx="8305800" cy="78889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AF03"/>
                </a:solidFill>
              </a:rPr>
              <a:t>What else did we learn?</a:t>
            </a:r>
            <a:br>
              <a:rPr lang="en-US" sz="2800" dirty="0" smtClean="0">
                <a:solidFill>
                  <a:srgbClr val="FFAF03"/>
                </a:solidFill>
              </a:rPr>
            </a:br>
            <a:r>
              <a:rPr lang="en-US" sz="2800" dirty="0" smtClean="0">
                <a:solidFill>
                  <a:srgbClr val="FFAF03"/>
                </a:solidFill>
              </a:rPr>
              <a:t/>
            </a:r>
            <a:br>
              <a:rPr lang="en-US" sz="2800" dirty="0" smtClean="0">
                <a:solidFill>
                  <a:srgbClr val="FFAF03"/>
                </a:solidFill>
              </a:rPr>
            </a:b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85801" y="1524001"/>
            <a:ext cx="4672017" cy="295465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Hardware problems</a:t>
            </a:r>
          </a:p>
          <a:p>
            <a:endParaRPr lang="en-US" dirty="0" smtClean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985838" indent="-985838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600A-10V LHC type power converters </a:t>
            </a:r>
            <a:r>
              <a:rPr lang="en-US" sz="12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QPS requires  a smooth change in current, otherwise it trips</a:t>
            </a:r>
          </a:p>
          <a:p>
            <a:pPr marL="985838" indent="-985838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LHC 600A-10V: 0V-crossing distortion</a:t>
            </a:r>
          </a:p>
          <a:p>
            <a:pPr marL="985838" indent="-985838"/>
            <a:r>
              <a:rPr lang="en-US" sz="12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	The power converters generate some distortion when crossing through zero voltage with current in the load</a:t>
            </a:r>
            <a:r>
              <a:rPr lang="en-US" sz="12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 </a:t>
            </a:r>
            <a:r>
              <a:rPr lang="en-US" sz="1200" dirty="0" err="1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2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 </a:t>
            </a:r>
            <a:r>
              <a:rPr lang="en-US" sz="12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QPS trips</a:t>
            </a:r>
            <a:endParaRPr lang="en-US" sz="1200" dirty="0" smtClean="0">
              <a:solidFill>
                <a:schemeClr val="accent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985838" indent="-985838"/>
            <a:endParaRPr lang="en-US" sz="1200" dirty="0" smtClean="0">
              <a:solidFill>
                <a:schemeClr val="accent1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marL="985838" indent="-985838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600 A-10 V Crowbar Issue </a:t>
            </a:r>
          </a:p>
          <a:p>
            <a:pPr marL="985838" indent="-985838"/>
            <a:r>
              <a:rPr lang="en-US" sz="12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	Some PCs don’t have the crowbar and are not safe under certain conditions</a:t>
            </a:r>
          </a:p>
        </p:txBody>
      </p:sp>
      <p:sp>
        <p:nvSpPr>
          <p:cNvPr id="13" name="Right Brace 12"/>
          <p:cNvSpPr/>
          <p:nvPr/>
        </p:nvSpPr>
        <p:spPr>
          <a:xfrm>
            <a:off x="5357818" y="2143116"/>
            <a:ext cx="260033" cy="1548766"/>
          </a:xfrm>
          <a:prstGeom prst="rightBrace">
            <a:avLst>
              <a:gd name="adj1" fmla="val 72222"/>
              <a:gd name="adj2" fmla="val 50000"/>
            </a:avLst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943600" y="2165986"/>
            <a:ext cx="2020233" cy="1477328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Reduced </a:t>
            </a:r>
            <a:r>
              <a:rPr lang="en-US" dirty="0" err="1" smtClean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dI/dt</a:t>
            </a:r>
            <a:r>
              <a:rPr lang="en-US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and d</a:t>
            </a:r>
            <a:r>
              <a:rPr lang="en-US" baseline="30000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</a:t>
            </a:r>
            <a:r>
              <a:rPr lang="en-US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I/dt</a:t>
            </a:r>
            <a:r>
              <a:rPr lang="en-US" baseline="30000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2</a:t>
            </a:r>
            <a:r>
              <a:rPr lang="en-US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which could limit operation and</a:t>
            </a:r>
            <a:r>
              <a:rPr lang="en-US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physics</a:t>
            </a:r>
            <a:endParaRPr lang="en-US" baseline="30000" dirty="0" smtClean="0">
              <a:solidFill>
                <a:schemeClr val="tx2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2954" y="4648200"/>
            <a:ext cx="7619999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Frequent clogging of water filters</a:t>
            </a:r>
            <a:r>
              <a:rPr lang="en-US" sz="12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1200" dirty="0" smtClean="0">
                <a:solidFill>
                  <a:srgbClr val="FFAF03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installed on cables and converters lines </a:t>
            </a:r>
            <a:endParaRPr lang="en-US" sz="1200" dirty="0" smtClean="0">
              <a:solidFill>
                <a:srgbClr val="FFAF03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just"/>
            <a:r>
              <a:rPr lang="en-US" dirty="0" err="1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 </a:t>
            </a:r>
            <a:r>
              <a:rPr lang="en-US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flow reduction and stop of the converter</a:t>
            </a:r>
            <a:endParaRPr lang="en-US" sz="1200" dirty="0">
              <a:solidFill>
                <a:srgbClr val="FFAF03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943600" y="3832325"/>
            <a:ext cx="2519353" cy="646331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ECR to add crowbar on those circuits</a:t>
            </a:r>
            <a:endParaRPr lang="en-US" baseline="30000" dirty="0" smtClean="0">
              <a:solidFill>
                <a:schemeClr val="tx2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51635" y="5425875"/>
            <a:ext cx="6663703" cy="646331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A decision was taken to change all filters around the machine from the present</a:t>
            </a:r>
            <a:r>
              <a:rPr lang="en-US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 50 </a:t>
            </a:r>
            <a:r>
              <a:rPr lang="en-US" dirty="0" err="1" smtClean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μ</a:t>
            </a:r>
            <a:r>
              <a:rPr lang="en-US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 to 100 </a:t>
            </a:r>
            <a:r>
              <a:rPr lang="en-US" dirty="0" err="1" smtClean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μ</a:t>
            </a:r>
            <a:r>
              <a:rPr lang="en-US" dirty="0" smtClean="0">
                <a:solidFill>
                  <a:schemeClr val="tx2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sym typeface="Wingdings"/>
              </a:rPr>
              <a:t> mesh</a:t>
            </a:r>
            <a:endParaRPr lang="en-US" baseline="30000" dirty="0" smtClean="0">
              <a:solidFill>
                <a:schemeClr val="tx2"/>
              </a:solidFill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14" grpId="0"/>
      <p:bldP spid="15" grpId="0"/>
      <p:bldP spid="17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Feb 24th ,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LHC Performance Workshop Chamonix - What did we learn without beam in 2008?</a:t>
            </a:r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85800" y="152400"/>
            <a:ext cx="8305800" cy="78889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AF03"/>
                </a:solidFill>
              </a:rPr>
              <a:t>Conclusions</a:t>
            </a:r>
            <a:br>
              <a:rPr lang="en-US" sz="2800" dirty="0" smtClean="0">
                <a:solidFill>
                  <a:srgbClr val="FFAF03"/>
                </a:solidFill>
              </a:rPr>
            </a:br>
            <a:r>
              <a:rPr lang="en-US" sz="2800" dirty="0" smtClean="0">
                <a:solidFill>
                  <a:srgbClr val="FFAF03"/>
                </a:solidFill>
              </a:rPr>
              <a:t/>
            </a:r>
            <a:br>
              <a:rPr lang="en-US" sz="2800" dirty="0" smtClean="0">
                <a:solidFill>
                  <a:srgbClr val="FFAF03"/>
                </a:solidFill>
              </a:rPr>
            </a:b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457201" y="1828800"/>
            <a:ext cx="6324600" cy="464742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Many </a:t>
            </a:r>
            <a:r>
              <a:rPr lang="en-US" sz="2000" dirty="0" smtClean="0">
                <a:solidFill>
                  <a:srgbClr val="FFAF03"/>
                </a:solidFill>
              </a:rPr>
              <a:t>surprises</a:t>
            </a:r>
            <a:r>
              <a:rPr lang="en-US" dirty="0" smtClean="0"/>
              <a:t>: training &amp; sector 34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During the commissioning the equipment owners and the operation crews gathered the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AF03"/>
                </a:solidFill>
              </a:rPr>
              <a:t>experience</a:t>
            </a:r>
            <a:r>
              <a:rPr lang="en-US" sz="2000" dirty="0" smtClean="0"/>
              <a:t> </a:t>
            </a:r>
            <a:r>
              <a:rPr lang="en-US" dirty="0" smtClean="0"/>
              <a:t>which they expected to re-commission, run and debug the equipment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</a:t>
            </a:r>
            <a:r>
              <a:rPr lang="en-US" sz="2000" dirty="0" smtClean="0">
                <a:solidFill>
                  <a:schemeClr val="accent1"/>
                </a:solidFill>
              </a:rPr>
              <a:t>incident in sector 34 </a:t>
            </a:r>
            <a:r>
              <a:rPr lang="en-US" dirty="0" smtClean="0"/>
              <a:t>requires modifications of the hardware, upgrade of protection systems and the development of additional test procedures</a:t>
            </a:r>
          </a:p>
          <a:p>
            <a:pPr algn="just"/>
            <a:endParaRPr lang="en-US" dirty="0" smtClean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a:endParaRPr>
          </a:p>
          <a:p>
            <a:pPr algn="just"/>
            <a:r>
              <a:rPr lang="en-US" dirty="0" smtClean="0"/>
              <a:t>While during most of the commissioning campaign the observations matched what was expected; in a few cases however, they revealed </a:t>
            </a:r>
            <a:r>
              <a:rPr lang="en-US" sz="2000" dirty="0" smtClean="0">
                <a:solidFill>
                  <a:srgbClr val="FFAF03"/>
                </a:solidFill>
              </a:rPr>
              <a:t>non-conformities </a:t>
            </a:r>
            <a:r>
              <a:rPr lang="en-US" dirty="0" smtClean="0"/>
              <a:t>some of which remain to be understood, followed and corrected or coped with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6BFCB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6BFCB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6BFCB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6BFCB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AF03"/>
                </a:solidFill>
              </a:rPr>
              <a:t>Training the dipoles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Feb 24th ,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LHC Performance Workshop Chamonix - What did we learn without beam in 2008?</a:t>
            </a:r>
            <a:endParaRPr lang="en-US" dirty="0"/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447800"/>
            <a:ext cx="7848599" cy="4953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 rot="16200000">
            <a:off x="-337763" y="5758237"/>
            <a:ext cx="1220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AF03"/>
                </a:solidFill>
              </a:rPr>
              <a:t>A.Verweij</a:t>
            </a:r>
            <a:endParaRPr lang="en-US" dirty="0">
              <a:solidFill>
                <a:srgbClr val="FFAF0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42541" y="621268"/>
            <a:ext cx="1449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sector 56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AF03"/>
                </a:solidFill>
              </a:rPr>
              <a:t>Training the dipoles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Feb 24th ,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LHC Performance Workshop Chamonix - What did we learn without beam in 2008?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-337763" y="5758237"/>
            <a:ext cx="1220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AF03"/>
                </a:solidFill>
              </a:rPr>
              <a:t>A.Verweij</a:t>
            </a:r>
            <a:endParaRPr lang="en-US" dirty="0">
              <a:solidFill>
                <a:srgbClr val="FFAF03"/>
              </a:solidFill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99" y="1447800"/>
            <a:ext cx="7848599" cy="4953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542541" y="621268"/>
            <a:ext cx="1449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sector 56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802967" y="4724400"/>
            <a:ext cx="1490134" cy="234950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outerShdw dist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72175" y="1439738"/>
            <a:ext cx="790575" cy="3519612"/>
          </a:xfrm>
          <a:prstGeom prst="rect">
            <a:avLst/>
          </a:prstGeom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outerShdw dist="50800" dir="27000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AF03"/>
                </a:solidFill>
              </a:rPr>
              <a:t>Training the dipoles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Feb 24th ,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LHC Performance Workshop Chamonix - What did we learn without beam in 2008?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-333705" y="5758237"/>
            <a:ext cx="1212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AF03"/>
                </a:solidFill>
              </a:rPr>
              <a:t>A.Verweij</a:t>
            </a:r>
            <a:endParaRPr lang="en-US" dirty="0">
              <a:solidFill>
                <a:srgbClr val="FFAF0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42541" y="621268"/>
            <a:ext cx="1449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sector 56</a:t>
            </a:r>
            <a:endParaRPr lang="en-US" dirty="0"/>
          </a:p>
        </p:txBody>
      </p:sp>
      <p:graphicFrame>
        <p:nvGraphicFramePr>
          <p:cNvPr id="11" name="Group 116"/>
          <p:cNvGraphicFramePr>
            <a:graphicFrameLocks noGrp="1"/>
          </p:cNvGraphicFramePr>
          <p:nvPr>
            <p:ph/>
          </p:nvPr>
        </p:nvGraphicFramePr>
        <p:xfrm>
          <a:off x="941291" y="1066800"/>
          <a:ext cx="8050308" cy="3918398"/>
        </p:xfrm>
        <a:graphic>
          <a:graphicData uri="http://schemas.openxmlformats.org/drawingml/2006/table">
            <a:tbl>
              <a:tblPr/>
              <a:tblGrid>
                <a:gridCol w="945036"/>
                <a:gridCol w="805031"/>
                <a:gridCol w="840034"/>
                <a:gridCol w="799985"/>
                <a:gridCol w="697823"/>
                <a:gridCol w="914400"/>
                <a:gridCol w="838200"/>
                <a:gridCol w="734061"/>
                <a:gridCol w="789939"/>
                <a:gridCol w="685799"/>
              </a:tblGrid>
              <a:tr h="304800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Sector</a:t>
                      </a:r>
                    </a:p>
                  </a:txBody>
                  <a:tcPr marL="90000" marR="90000" marT="46800" marB="46800" anchor="ctr" horzOverflow="overflow">
                    <a:lnL w="2857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Number of magnets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381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381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Number of 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quenches to 7 </a:t>
                      </a:r>
                      <a:r>
                        <a:rPr kumimoji="0" 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TeV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0000" marR="90000" marT="46800" marB="46800" anchor="ctr" horzOverflow="overflow">
                    <a:lnL w="381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ALS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ANS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NOE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381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@ 6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TeV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j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(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  <a:ea typeface="Arial" charset="0"/>
                          <a:cs typeface="Arial" charset="0"/>
                        </a:rPr>
                        <a:t>±2)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@ 6.5 </a:t>
                      </a: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TeV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50800" dist="38100" dir="2700000" algn="tl" rotWithShape="0">
                            <a:srgbClr val="000000">
                              <a:alpha val="43000"/>
                            </a:srgbClr>
                          </a:outerShdw>
                        </a:effectLst>
                        <a:latin typeface="+mj-lt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(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  <a:ea typeface="Arial" charset="0"/>
                          <a:cs typeface="Arial" charset="0"/>
                        </a:rPr>
                        <a:t>±30%)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Est. 1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Est. 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Est. 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Est. 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noFill/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1-2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49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96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9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22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41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40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49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2-3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56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60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38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23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97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92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130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3-4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56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65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33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21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87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83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116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4-5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46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46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62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12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22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145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136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198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5-6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28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42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84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15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21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190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178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262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6-7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57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36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61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12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20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142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133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194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7-8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54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40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60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12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14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140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132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192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8-1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64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24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66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13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19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151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142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208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379">
                <a:tc gridSpan="4"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Total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11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j-lt"/>
                        </a:rPr>
                        <a:t>84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162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993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936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50800" dist="38100" dir="2700000" algn="tl" rotWithShape="0">
                              <a:srgbClr val="000000">
                                <a:alpha val="43000"/>
                              </a:srgbClr>
                            </a:outerShdw>
                          </a:effectLst>
                          <a:latin typeface="+mn-lt"/>
                        </a:rPr>
                        <a:t>1349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" name="Text Box 112"/>
          <p:cNvSpPr txBox="1">
            <a:spLocks noChangeArrowheads="1"/>
          </p:cNvSpPr>
          <p:nvPr/>
        </p:nvSpPr>
        <p:spPr bwMode="auto">
          <a:xfrm>
            <a:off x="762000" y="5125117"/>
            <a:ext cx="7582832" cy="142808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Est. 1</a:t>
            </a:r>
            <a:r>
              <a:rPr lang="en-US" sz="1400" b="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: Based on 115 </a:t>
            </a:r>
            <a:r>
              <a:rPr lang="en-US" sz="1400" b="0" dirty="0" err="1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MB’s</a:t>
            </a:r>
            <a:r>
              <a:rPr lang="en-US" sz="1400" b="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that have been submitted to a thermal cycle in SM-18 </a:t>
            </a:r>
          </a:p>
          <a:p>
            <a:r>
              <a:rPr lang="en-US" sz="1400" b="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          (2008 before HWC, P. </a:t>
            </a:r>
            <a:r>
              <a:rPr lang="en-US" sz="1400" b="0" dirty="0" err="1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Xydi</a:t>
            </a:r>
            <a:r>
              <a:rPr lang="en-US" sz="1400" b="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and A. </a:t>
            </a:r>
            <a:r>
              <a:rPr lang="en-US" sz="1400" b="0" dirty="0" err="1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Siemko</a:t>
            </a:r>
            <a:r>
              <a:rPr lang="en-US" sz="1400" b="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)</a:t>
            </a:r>
          </a:p>
          <a:p>
            <a:pPr>
              <a:spcBef>
                <a:spcPct val="40000"/>
              </a:spcBef>
            </a:pPr>
            <a:r>
              <a:rPr lang="en-US" sz="14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Est. 2</a:t>
            </a:r>
            <a:r>
              <a:rPr lang="en-US" sz="1400" b="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: Extrapolation from sector 5-6 data +</a:t>
            </a:r>
            <a:r>
              <a:rPr lang="en-US" sz="1400" b="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14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estimate</a:t>
            </a:r>
            <a:r>
              <a:rPr lang="en-US" sz="1400" b="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1400" b="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1 for ALS &amp; ANS</a:t>
            </a:r>
          </a:p>
          <a:p>
            <a:pPr>
              <a:spcBef>
                <a:spcPct val="40000"/>
              </a:spcBef>
            </a:pPr>
            <a:r>
              <a:rPr lang="en-US" sz="14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Est. 3</a:t>
            </a:r>
            <a:r>
              <a:rPr lang="en-US" sz="1400" b="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: 2 quenches per NOE magnet</a:t>
            </a:r>
            <a:r>
              <a:rPr lang="en-US" sz="1400" b="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14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+ estimate 1 </a:t>
            </a:r>
            <a:r>
              <a:rPr lang="en-US" sz="1400" b="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for ALS &amp; ANS</a:t>
            </a:r>
          </a:p>
          <a:p>
            <a:pPr>
              <a:spcBef>
                <a:spcPct val="40000"/>
              </a:spcBef>
            </a:pPr>
            <a:r>
              <a:rPr lang="en-US" sz="140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Est. 4</a:t>
            </a:r>
            <a:r>
              <a:rPr lang="en-US" sz="1400" b="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: 3 quenches per NOE magnet</a:t>
            </a:r>
            <a:r>
              <a:rPr lang="en-US" sz="1400" b="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  <a:r>
              <a:rPr lang="en-US" sz="14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+ estimate 1 </a:t>
            </a:r>
            <a:r>
              <a:rPr lang="en-US" sz="1400" b="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for </a:t>
            </a:r>
            <a:r>
              <a:rPr lang="en-US" sz="1400" b="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rPr>
              <a:t>ALS &amp; ANS</a:t>
            </a:r>
          </a:p>
        </p:txBody>
      </p:sp>
      <p:sp>
        <p:nvSpPr>
          <p:cNvPr id="15" name="Folded Corner 14"/>
          <p:cNvSpPr/>
          <p:nvPr/>
        </p:nvSpPr>
        <p:spPr>
          <a:xfrm>
            <a:off x="6484898" y="5332606"/>
            <a:ext cx="2659101" cy="1077218"/>
          </a:xfrm>
          <a:prstGeom prst="foldedCorne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484899" y="5332606"/>
            <a:ext cx="2659101" cy="1077218"/>
          </a:xfrm>
          <a:prstGeom prst="rect">
            <a:avLst/>
          </a:prstGeom>
          <a:noFill/>
          <a:effectLst>
            <a:glow rad="101600">
              <a:schemeClr val="accent1">
                <a:alpha val="75000"/>
              </a:schemeClr>
            </a:glow>
            <a:outerShdw blurRad="50800" dist="38100" dir="2700000" algn="br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993 / 8 = 124</a:t>
            </a:r>
          </a:p>
          <a:p>
            <a:r>
              <a:rPr lang="en-US" sz="3200" dirty="0" smtClean="0">
                <a:solidFill>
                  <a:schemeClr val="bg2">
                    <a:lumMod val="50000"/>
                  </a:schemeClr>
                </a:solidFill>
              </a:rPr>
              <a:t>124 / 3 = 41  </a:t>
            </a:r>
            <a:endParaRPr lang="en-US" sz="3200" dirty="0">
              <a:solidFill>
                <a:schemeClr val="bg2">
                  <a:lumMod val="50000"/>
                </a:schemeClr>
              </a:solidFill>
            </a:endParaRPr>
          </a:p>
        </p:txBody>
      </p:sp>
      <p:sp useBgFill="1">
        <p:nvSpPr>
          <p:cNvPr id="17" name="Rectangle 16"/>
          <p:cNvSpPr/>
          <p:nvPr/>
        </p:nvSpPr>
        <p:spPr>
          <a:xfrm>
            <a:off x="4343400" y="1066800"/>
            <a:ext cx="1600199" cy="3962400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8" name="Rectangle 17"/>
          <p:cNvSpPr/>
          <p:nvPr/>
        </p:nvSpPr>
        <p:spPr>
          <a:xfrm>
            <a:off x="5943599" y="1066800"/>
            <a:ext cx="3048000" cy="3962400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9" name="Rectangle 18"/>
          <p:cNvSpPr/>
          <p:nvPr/>
        </p:nvSpPr>
        <p:spPr>
          <a:xfrm>
            <a:off x="3505200" y="4724400"/>
            <a:ext cx="838200" cy="260798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7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2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>
                                      <p:cBhvr>
                                        <p:cTn id="33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34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3" grpId="0" animBg="1"/>
      <p:bldP spid="12" grpId="0"/>
      <p:bldP spid="15" grpId="0" animBg="1"/>
      <p:bldP spid="16" grpId="0"/>
      <p:bldP spid="17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Feb 24th ,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LHC Performance Workshop Chamonix - What did we learn without beam in 2008?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-282140" y="5813860"/>
            <a:ext cx="11093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AF03"/>
                </a:solidFill>
              </a:rPr>
              <a:t>K-</a:t>
            </a:r>
            <a:r>
              <a:rPr lang="en-US" dirty="0" err="1" smtClean="0">
                <a:solidFill>
                  <a:srgbClr val="FFAF03"/>
                </a:solidFill>
              </a:rPr>
              <a:t>H.Meß</a:t>
            </a:r>
            <a:endParaRPr lang="en-US" dirty="0">
              <a:solidFill>
                <a:srgbClr val="FFAF03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848600" cy="78889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AF03"/>
                </a:solidFill>
              </a:rPr>
              <a:t>Superconducting electrical circuits </a:t>
            </a:r>
            <a:br>
              <a:rPr lang="en-US" sz="3200" dirty="0" smtClean="0">
                <a:solidFill>
                  <a:srgbClr val="FFAF03"/>
                </a:solidFill>
              </a:rPr>
            </a:b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1246953" y="1230153"/>
            <a:ext cx="7058847" cy="5170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Harmless</a:t>
            </a:r>
          </a:p>
          <a:p>
            <a:pPr marL="714375" lvl="1" indent="-257175" algn="just">
              <a:buFont typeface="Wingdings" charset="2"/>
              <a:buChar char="§"/>
            </a:pPr>
            <a:r>
              <a:rPr lang="en-US" sz="1400" dirty="0" smtClean="0">
                <a:solidFill>
                  <a:schemeClr val="accent1"/>
                </a:solidFill>
              </a:rPr>
              <a:t>The third current lead shared by two circuits (</a:t>
            </a:r>
            <a:r>
              <a:rPr lang="en-US" sz="1400" dirty="0" err="1" smtClean="0">
                <a:solidFill>
                  <a:schemeClr val="accent1"/>
                </a:solidFill>
              </a:rPr>
              <a:t>Kirchoff’s</a:t>
            </a:r>
            <a:r>
              <a:rPr lang="en-US" sz="1400" dirty="0" smtClean="0">
                <a:solidFill>
                  <a:schemeClr val="accent1"/>
                </a:solidFill>
              </a:rPr>
              <a:t> Law)</a:t>
            </a:r>
          </a:p>
          <a:p>
            <a:pPr marL="714375" lvl="1" indent="-257175" algn="just">
              <a:buFont typeface="Wingdings" charset="2"/>
              <a:buChar char="§"/>
            </a:pPr>
            <a:r>
              <a:rPr lang="en-US" sz="1400" dirty="0" smtClean="0">
                <a:solidFill>
                  <a:schemeClr val="accent1"/>
                </a:solidFill>
              </a:rPr>
              <a:t>Short inside the dump resistor on the QF of Sector 45</a:t>
            </a:r>
          </a:p>
          <a:p>
            <a:pPr marL="714375" lvl="1" indent="-257175" algn="just">
              <a:buFont typeface="Wingdings" charset="2"/>
              <a:buChar char="§"/>
            </a:pPr>
            <a:r>
              <a:rPr lang="en-US" sz="1400" dirty="0" smtClean="0">
                <a:solidFill>
                  <a:schemeClr val="accent1"/>
                </a:solidFill>
              </a:rPr>
              <a:t>Short to ground on the dump resistor on the QD of Sector 56</a:t>
            </a:r>
          </a:p>
          <a:p>
            <a:pPr marL="714375" lvl="1" indent="-257175" algn="just">
              <a:buFont typeface="Wingdings" charset="2"/>
              <a:buChar char="§"/>
            </a:pPr>
            <a:r>
              <a:rPr lang="en-US" sz="1400" dirty="0" smtClean="0">
                <a:solidFill>
                  <a:schemeClr val="accent1"/>
                </a:solidFill>
              </a:rPr>
              <a:t>Missing resistor on one of the poles of an </a:t>
            </a:r>
            <a:r>
              <a:rPr lang="en-US" sz="1400" dirty="0" err="1" smtClean="0">
                <a:solidFill>
                  <a:schemeClr val="accent1"/>
                </a:solidFill>
              </a:rPr>
              <a:t>undulator</a:t>
            </a:r>
            <a:r>
              <a:rPr lang="en-US" sz="1400" dirty="0" smtClean="0">
                <a:solidFill>
                  <a:schemeClr val="accent1"/>
                </a:solidFill>
              </a:rPr>
              <a:t> which gave a very exotic transfer function</a:t>
            </a:r>
          </a:p>
          <a:p>
            <a:pPr marL="714375" lvl="1" indent="-257175" algn="just">
              <a:buFont typeface="Wingdings" charset="2"/>
              <a:buChar char="§"/>
            </a:pPr>
            <a:r>
              <a:rPr lang="en-US" sz="1400" dirty="0" smtClean="0">
                <a:solidFill>
                  <a:schemeClr val="accent1"/>
                </a:solidFill>
              </a:rPr>
              <a:t>Leveling of the DFB to properly wet the superconducting cable</a:t>
            </a:r>
          </a:p>
          <a:p>
            <a:pPr algn="just"/>
            <a:r>
              <a:rPr lang="en-US" dirty="0" smtClean="0"/>
              <a:t>Potential inconvenience to operation</a:t>
            </a:r>
          </a:p>
          <a:p>
            <a:pPr marL="714375" lvl="1" indent="-257175" algn="just">
              <a:buFont typeface="Wingdings" charset="2"/>
              <a:buChar char="§"/>
            </a:pPr>
            <a:r>
              <a:rPr lang="en-US" sz="1400" dirty="0" smtClean="0">
                <a:solidFill>
                  <a:schemeClr val="accent1"/>
                </a:solidFill>
              </a:rPr>
              <a:t>Distribution of the conductors on cables sharing the same DFB but on different circuits – symptom: apparent detraining</a:t>
            </a:r>
          </a:p>
          <a:p>
            <a:pPr marL="714375" lvl="1" indent="-257175" algn="just">
              <a:buFont typeface="Wingdings" charset="2"/>
              <a:buChar char="§"/>
            </a:pPr>
            <a:r>
              <a:rPr lang="en-US" sz="1400" dirty="0" smtClean="0">
                <a:solidFill>
                  <a:schemeClr val="accent1"/>
                </a:solidFill>
              </a:rPr>
              <a:t>The reference magnet puzzle – magnetization cycle</a:t>
            </a:r>
          </a:p>
          <a:p>
            <a:pPr algn="just"/>
            <a:r>
              <a:rPr lang="en-US" dirty="0" smtClean="0"/>
              <a:t>Potentially dangerous</a:t>
            </a:r>
          </a:p>
          <a:p>
            <a:pPr marL="714375" lvl="1" indent="-257175" algn="just">
              <a:buFont typeface="Wingdings" charset="2"/>
              <a:buChar char="§"/>
            </a:pPr>
            <a:r>
              <a:rPr lang="en-US" sz="1400" dirty="0" smtClean="0">
                <a:solidFill>
                  <a:schemeClr val="accent1"/>
                </a:solidFill>
              </a:rPr>
              <a:t>Symmetric quenches</a:t>
            </a:r>
          </a:p>
          <a:p>
            <a:pPr marL="714375" lvl="1" indent="-257175" algn="just">
              <a:buFont typeface="Wingdings" charset="2"/>
              <a:buChar char="§"/>
            </a:pPr>
            <a:r>
              <a:rPr lang="en-US" sz="1400" dirty="0" smtClean="0">
                <a:solidFill>
                  <a:schemeClr val="accent1"/>
                </a:solidFill>
              </a:rPr>
              <a:t>Transient spike when the dump switch opens due to the difference in Eddy currents in the two apertures</a:t>
            </a:r>
          </a:p>
          <a:p>
            <a:pPr marL="714375" lvl="1" indent="-257175" algn="just">
              <a:buFont typeface="Wingdings" charset="2"/>
              <a:buChar char="§"/>
            </a:pPr>
            <a:r>
              <a:rPr lang="en-US" sz="1400" dirty="0" smtClean="0">
                <a:solidFill>
                  <a:schemeClr val="accent1"/>
                </a:solidFill>
              </a:rPr>
              <a:t>Quench back in corrector circuits inducing coupling on other circuits … up to quenching the main magnets</a:t>
            </a:r>
          </a:p>
          <a:p>
            <a:pPr marL="714375" lvl="1" indent="-257175" algn="just">
              <a:buFont typeface="Wingdings" charset="2"/>
              <a:buChar char="§"/>
            </a:pPr>
            <a:r>
              <a:rPr lang="en-US" sz="1400" dirty="0" smtClean="0">
                <a:solidFill>
                  <a:schemeClr val="accent1"/>
                </a:solidFill>
              </a:rPr>
              <a:t>Pending: splice and voltage tap non-conformities</a:t>
            </a:r>
          </a:p>
          <a:p>
            <a:pPr algn="just"/>
            <a:r>
              <a:rPr lang="en-US" dirty="0" smtClean="0"/>
              <a:t>Unresolved</a:t>
            </a:r>
          </a:p>
          <a:p>
            <a:pPr marL="714375" lvl="1" indent="-257175" algn="just">
              <a:buFont typeface="Wingdings" charset="2"/>
              <a:buChar char="§"/>
            </a:pPr>
            <a:r>
              <a:rPr lang="en-US" sz="1400" dirty="0" smtClean="0">
                <a:solidFill>
                  <a:schemeClr val="accent1"/>
                </a:solidFill>
              </a:rPr>
              <a:t>MCBX and MCBY mystery: unexplainable transfer functions</a:t>
            </a:r>
          </a:p>
          <a:p>
            <a:pPr marL="714375" lvl="1" indent="-257175" algn="just">
              <a:buFont typeface="Wingdings" charset="2"/>
              <a:buChar char="§"/>
            </a:pPr>
            <a:r>
              <a:rPr lang="en-US" sz="1400" dirty="0" smtClean="0">
                <a:solidFill>
                  <a:schemeClr val="accent1"/>
                </a:solidFill>
              </a:rPr>
              <a:t>The hunch on the </a:t>
            </a:r>
            <a:r>
              <a:rPr lang="en-US" sz="1400" dirty="0" err="1" smtClean="0">
                <a:solidFill>
                  <a:schemeClr val="accent1"/>
                </a:solidFill>
              </a:rPr>
              <a:t>MCBYs</a:t>
            </a:r>
            <a:endParaRPr lang="en-US" sz="1400" dirty="0" smtClean="0">
              <a:solidFill>
                <a:schemeClr val="accent1"/>
              </a:solidFill>
            </a:endParaRPr>
          </a:p>
          <a:p>
            <a:pPr marL="714375" lvl="1" indent="-257175" algn="just">
              <a:buFont typeface="Wingdings" charset="2"/>
              <a:buChar char="§"/>
            </a:pPr>
            <a:r>
              <a:rPr lang="en-US" sz="1400" dirty="0" smtClean="0">
                <a:solidFill>
                  <a:schemeClr val="accent1"/>
                </a:solidFill>
              </a:rPr>
              <a:t>Fast quench propagation observed on only the dipole circuits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879885" y="571962"/>
            <a:ext cx="1111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Surprises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/>
          <p:cNvSpPr/>
          <p:nvPr/>
        </p:nvSpPr>
        <p:spPr>
          <a:xfrm>
            <a:off x="1066800" y="978456"/>
            <a:ext cx="4648200" cy="2831544"/>
          </a:xfrm>
          <a:prstGeom prst="rect">
            <a:avLst/>
          </a:prstGeom>
          <a:effectLst>
            <a:outerShdw blurRad="50800" dist="38100" dir="2700000" algn="br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marL="180975" indent="-180975" algn="just"/>
            <a:r>
              <a:rPr lang="fr-CH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Mandate of the Task Force</a:t>
            </a:r>
          </a:p>
          <a:p>
            <a:pPr marL="180975" indent="-180975" algn="just">
              <a:buFont typeface="Wingdings" charset="2"/>
              <a:buChar char="§"/>
            </a:pPr>
            <a:r>
              <a:rPr lang="fr-CH" sz="1600" u="sng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Establish</a:t>
            </a:r>
            <a:r>
              <a:rPr lang="fr-CH" sz="1600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 the sequence of facts, based on experimental measurements before incident, observations after incident and timing </a:t>
            </a:r>
          </a:p>
          <a:p>
            <a:pPr marL="180975" indent="-180975" algn="just">
              <a:buFont typeface="Wingdings" charset="2"/>
              <a:buChar char="§"/>
            </a:pPr>
            <a:r>
              <a:rPr lang="fr-CH" sz="1600" u="sng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Analyse and explain</a:t>
            </a:r>
            <a:r>
              <a:rPr lang="fr-CH" sz="1600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 the development of events, in relation with design assumptions, manufacturing &amp; test data and risk analyses performed </a:t>
            </a:r>
          </a:p>
          <a:p>
            <a:pPr marL="180975" indent="-180975" algn="just">
              <a:buFont typeface="Wingdings" charset="2"/>
              <a:buChar char="§"/>
            </a:pPr>
            <a:r>
              <a:rPr lang="fr-CH" sz="1600" u="sng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Recommend</a:t>
            </a:r>
            <a:r>
              <a:rPr lang="fr-CH" sz="1600" dirty="0" smtClean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</a:rPr>
              <a:t> preventive and corrective actions for Sector 3-4 and others </a:t>
            </a:r>
            <a:endParaRPr lang="en-US" sz="1600" dirty="0"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Feb 24th ,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LHC Performance Workshop Chamonix - What did we learn without beam in 2008?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-372758" y="5723240"/>
            <a:ext cx="1290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AF03"/>
                </a:solidFill>
              </a:rPr>
              <a:t>Ph.Lebrun</a:t>
            </a:r>
            <a:endParaRPr lang="en-US" dirty="0">
              <a:solidFill>
                <a:srgbClr val="FFAF03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848600" cy="78889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AF03"/>
                </a:solidFill>
              </a:rPr>
              <a:t>The Sector 34 Incident</a:t>
            </a:r>
            <a:br>
              <a:rPr lang="en-US" sz="3200" dirty="0" smtClean="0">
                <a:solidFill>
                  <a:srgbClr val="FFAF03"/>
                </a:solidFill>
              </a:rPr>
            </a:br>
            <a:r>
              <a:rPr lang="en-US" sz="3200" dirty="0" smtClean="0">
                <a:solidFill>
                  <a:srgbClr val="FFAF03"/>
                </a:solidFill>
              </a:rPr>
              <a:t/>
            </a:r>
            <a:br>
              <a:rPr lang="en-US" sz="3200" dirty="0" smtClean="0">
                <a:solidFill>
                  <a:srgbClr val="FFAF03"/>
                </a:solidFill>
              </a:rPr>
            </a:br>
            <a:endParaRPr lang="en-US" sz="32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795655"/>
            <a:ext cx="4724400" cy="3090545"/>
          </a:xfrm>
          <a:prstGeom prst="rect">
            <a:avLst/>
          </a:prstGeom>
          <a:noFill/>
          <a:ln w="22225" cap="flat" cmpd="sng" algn="ctr">
            <a:solidFill>
              <a:schemeClr val="bg2">
                <a:lumMod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1909728"/>
            <a:ext cx="4800600" cy="3043272"/>
          </a:xfrm>
          <a:prstGeom prst="rect">
            <a:avLst/>
          </a:prstGeom>
          <a:solidFill>
            <a:srgbClr val="FFFFFF">
              <a:shade val="85000"/>
            </a:srgbClr>
          </a:solidFill>
          <a:ln w="22225" cap="sq" cmpd="sng" algn="ctr">
            <a:solidFill>
              <a:srgbClr val="3F4A69"/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Rectangle 9"/>
          <p:cNvSpPr/>
          <p:nvPr/>
        </p:nvSpPr>
        <p:spPr>
          <a:xfrm>
            <a:off x="990600" y="3886200"/>
            <a:ext cx="320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 smtClean="0"/>
              <a:t>Temperature drift during the 7 kA  current flat top (15 Sep 2008)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5943600" y="762000"/>
            <a:ext cx="3048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1600" dirty="0" smtClean="0">
                <a:solidFill>
                  <a:srgbClr val="FFFFFF"/>
                </a:solidFill>
              </a:rPr>
              <a:t>Measured versus simulated incident with 220 </a:t>
            </a:r>
            <a:r>
              <a:rPr lang="en-US" sz="1600" dirty="0" err="1" smtClean="0">
                <a:solidFill>
                  <a:srgbClr val="FFFFFF"/>
                </a:solidFill>
              </a:rPr>
              <a:t>n</a:t>
            </a:r>
            <a:r>
              <a:rPr lang="en-US" sz="1600" dirty="0" err="1" smtClean="0">
                <a:solidFill>
                  <a:srgbClr val="FFFFFF"/>
                </a:solidFill>
                <a:sym typeface="Symbol" charset="2"/>
              </a:rPr>
              <a:t></a:t>
            </a:r>
            <a:r>
              <a:rPr lang="en-US" sz="1600" dirty="0" smtClean="0">
                <a:solidFill>
                  <a:srgbClr val="FFFFFF"/>
                </a:solidFill>
              </a:rPr>
              <a:t> joint and bad contact with U-profile and wedge</a:t>
            </a:r>
            <a:endParaRPr lang="en-US" sz="1600" dirty="0">
              <a:solidFill>
                <a:srgbClr val="FFFFFF"/>
              </a:solidFill>
            </a:endParaRPr>
          </a:p>
        </p:txBody>
      </p:sp>
      <p:grpSp>
        <p:nvGrpSpPr>
          <p:cNvPr id="13" name="Group 21"/>
          <p:cNvGrpSpPr>
            <a:grpSpLocks/>
          </p:cNvGrpSpPr>
          <p:nvPr/>
        </p:nvGrpSpPr>
        <p:grpSpPr bwMode="auto">
          <a:xfrm>
            <a:off x="990600" y="5122862"/>
            <a:ext cx="8002588" cy="1430338"/>
            <a:chOff x="336" y="1787"/>
            <a:chExt cx="5041" cy="901"/>
          </a:xfrm>
        </p:grpSpPr>
        <p:sp>
          <p:nvSpPr>
            <p:cNvPr id="14" name="Rectangle 2"/>
            <p:cNvSpPr>
              <a:spLocks noChangeArrowheads="1"/>
            </p:cNvSpPr>
            <p:nvPr/>
          </p:nvSpPr>
          <p:spPr bwMode="auto">
            <a:xfrm>
              <a:off x="336" y="2400"/>
              <a:ext cx="3312" cy="4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1824" y="2448"/>
              <a:ext cx="3552" cy="48"/>
            </a:xfrm>
            <a:prstGeom prst="rect">
              <a:avLst/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1824" y="2208"/>
              <a:ext cx="1872" cy="144"/>
            </a:xfrm>
            <a:prstGeom prst="rect">
              <a:avLst/>
            </a:prstGeom>
            <a:solidFill>
              <a:srgbClr val="C5593B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632" y="2544"/>
              <a:ext cx="2256" cy="144"/>
            </a:xfrm>
            <a:prstGeom prst="rect">
              <a:avLst/>
            </a:prstGeom>
            <a:solidFill>
              <a:srgbClr val="C5593B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3888" y="2496"/>
              <a:ext cx="1488" cy="192"/>
            </a:xfrm>
            <a:prstGeom prst="rect">
              <a:avLst/>
            </a:prstGeom>
            <a:solidFill>
              <a:srgbClr val="C5593B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9" name="Rectangle 7"/>
            <p:cNvSpPr>
              <a:spLocks noChangeArrowheads="1"/>
            </p:cNvSpPr>
            <p:nvPr/>
          </p:nvSpPr>
          <p:spPr bwMode="auto">
            <a:xfrm>
              <a:off x="3696" y="2208"/>
              <a:ext cx="1680" cy="240"/>
            </a:xfrm>
            <a:prstGeom prst="rect">
              <a:avLst/>
            </a:prstGeom>
            <a:solidFill>
              <a:srgbClr val="C5593B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20" name="Rectangle 8"/>
            <p:cNvSpPr>
              <a:spLocks noChangeArrowheads="1"/>
            </p:cNvSpPr>
            <p:nvPr/>
          </p:nvSpPr>
          <p:spPr bwMode="auto">
            <a:xfrm>
              <a:off x="336" y="2208"/>
              <a:ext cx="1440" cy="192"/>
            </a:xfrm>
            <a:prstGeom prst="rect">
              <a:avLst/>
            </a:prstGeom>
            <a:solidFill>
              <a:srgbClr val="C5593B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336" y="2448"/>
              <a:ext cx="1248" cy="240"/>
            </a:xfrm>
            <a:prstGeom prst="rect">
              <a:avLst/>
            </a:prstGeom>
            <a:solidFill>
              <a:srgbClr val="C5593B"/>
            </a:solidFill>
            <a:ln w="9525">
              <a:noFill/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22" name="Line 11"/>
            <p:cNvSpPr>
              <a:spLocks noChangeShapeType="1"/>
            </p:cNvSpPr>
            <p:nvPr/>
          </p:nvSpPr>
          <p:spPr bwMode="auto">
            <a:xfrm>
              <a:off x="1824" y="2448"/>
              <a:ext cx="1824" cy="0"/>
            </a:xfrm>
            <a:prstGeom prst="line">
              <a:avLst/>
            </a:prstGeom>
            <a:noFill/>
            <a:ln w="19050">
              <a:solidFill>
                <a:srgbClr val="00FFFF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23" name="Text Box 12"/>
            <p:cNvSpPr txBox="1">
              <a:spLocks noChangeArrowheads="1"/>
            </p:cNvSpPr>
            <p:nvPr/>
          </p:nvSpPr>
          <p:spPr bwMode="auto">
            <a:xfrm>
              <a:off x="336" y="1787"/>
              <a:ext cx="2928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/>
                <a:t>No electrical contact between wedge and U-profile with the bus on at least</a:t>
              </a:r>
              <a:r>
                <a:rPr lang="en-US" sz="1400" dirty="0" smtClean="0"/>
                <a:t> one </a:t>
              </a:r>
              <a:r>
                <a:rPr lang="en-US" sz="1400" dirty="0"/>
                <a:t>side of the joint </a:t>
              </a:r>
            </a:p>
          </p:txBody>
        </p:sp>
        <p:sp>
          <p:nvSpPr>
            <p:cNvPr id="24" name="Text Box 13"/>
            <p:cNvSpPr txBox="1">
              <a:spLocks noChangeArrowheads="1"/>
            </p:cNvSpPr>
            <p:nvPr/>
          </p:nvSpPr>
          <p:spPr bwMode="auto">
            <a:xfrm>
              <a:off x="3744" y="1835"/>
              <a:ext cx="1633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/>
                <a:t>No bonding at joint with the U-profile and the wedge</a:t>
              </a:r>
            </a:p>
          </p:txBody>
        </p:sp>
        <p:sp>
          <p:nvSpPr>
            <p:cNvPr id="25" name="Line 14"/>
            <p:cNvSpPr>
              <a:spLocks noChangeShapeType="1"/>
            </p:cNvSpPr>
            <p:nvPr/>
          </p:nvSpPr>
          <p:spPr bwMode="auto">
            <a:xfrm>
              <a:off x="3888" y="2544"/>
              <a:ext cx="0" cy="144"/>
            </a:xfrm>
            <a:prstGeom prst="line">
              <a:avLst/>
            </a:prstGeom>
            <a:noFill/>
            <a:ln w="28575">
              <a:solidFill>
                <a:srgbClr val="00FFFF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26" name="Line 15"/>
            <p:cNvSpPr>
              <a:spLocks noChangeShapeType="1"/>
            </p:cNvSpPr>
            <p:nvPr/>
          </p:nvSpPr>
          <p:spPr bwMode="auto">
            <a:xfrm>
              <a:off x="3696" y="2208"/>
              <a:ext cx="0" cy="144"/>
            </a:xfrm>
            <a:prstGeom prst="line">
              <a:avLst/>
            </a:prstGeom>
            <a:noFill/>
            <a:ln w="28575">
              <a:solidFill>
                <a:srgbClr val="00FFFF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27" name="Line 16"/>
            <p:cNvSpPr>
              <a:spLocks noChangeShapeType="1"/>
            </p:cNvSpPr>
            <p:nvPr/>
          </p:nvSpPr>
          <p:spPr bwMode="auto">
            <a:xfrm>
              <a:off x="1632" y="2075"/>
              <a:ext cx="144" cy="181"/>
            </a:xfrm>
            <a:prstGeom prst="line">
              <a:avLst/>
            </a:prstGeom>
            <a:noFill/>
            <a:ln w="9525">
              <a:solidFill>
                <a:srgbClr val="BBE0E3"/>
              </a:solidFill>
              <a:round/>
              <a:headEnd/>
              <a:tailEnd type="triangle" w="med" len="med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28" name="Line 17"/>
            <p:cNvSpPr>
              <a:spLocks noChangeShapeType="1"/>
            </p:cNvSpPr>
            <p:nvPr/>
          </p:nvSpPr>
          <p:spPr bwMode="auto">
            <a:xfrm>
              <a:off x="1152" y="2075"/>
              <a:ext cx="432" cy="517"/>
            </a:xfrm>
            <a:prstGeom prst="line">
              <a:avLst/>
            </a:prstGeom>
            <a:noFill/>
            <a:ln w="9525">
              <a:solidFill>
                <a:srgbClr val="BBE0E3"/>
              </a:solidFill>
              <a:round/>
              <a:headEnd/>
              <a:tailEnd type="triangle" w="med" len="med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29" name="Line 18"/>
            <p:cNvSpPr>
              <a:spLocks noChangeShapeType="1"/>
            </p:cNvSpPr>
            <p:nvPr/>
          </p:nvSpPr>
          <p:spPr bwMode="auto">
            <a:xfrm flipH="1">
              <a:off x="3360" y="2165"/>
              <a:ext cx="672" cy="379"/>
            </a:xfrm>
            <a:prstGeom prst="line">
              <a:avLst/>
            </a:prstGeom>
            <a:noFill/>
            <a:ln w="9525">
              <a:solidFill>
                <a:srgbClr val="BBE0E3"/>
              </a:solidFill>
              <a:round/>
              <a:headEnd/>
              <a:tailEnd type="triangle" w="med" len="med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30" name="Line 19"/>
            <p:cNvSpPr>
              <a:spLocks noChangeShapeType="1"/>
            </p:cNvSpPr>
            <p:nvPr/>
          </p:nvSpPr>
          <p:spPr bwMode="auto">
            <a:xfrm flipH="1">
              <a:off x="2928" y="1968"/>
              <a:ext cx="816" cy="384"/>
            </a:xfrm>
            <a:prstGeom prst="line">
              <a:avLst/>
            </a:prstGeom>
            <a:noFill/>
            <a:ln w="9525">
              <a:solidFill>
                <a:srgbClr val="BBE0E3"/>
              </a:solidFill>
              <a:round/>
              <a:headEnd/>
              <a:tailEnd type="triangle" w="med" len="med"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Feb 24th ,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LHC Performance Workshop Chamonix - What did we learn without beam in 2008?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-372758" y="5723240"/>
            <a:ext cx="1290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AF03"/>
                </a:solidFill>
              </a:rPr>
              <a:t>Ph.Lebrun</a:t>
            </a:r>
            <a:endParaRPr lang="en-US" dirty="0">
              <a:solidFill>
                <a:srgbClr val="FFAF03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848600" cy="78889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AF03"/>
                </a:solidFill>
              </a:rPr>
              <a:t>The Sector 34 Incident</a:t>
            </a:r>
            <a:br>
              <a:rPr lang="en-US" sz="3200" dirty="0" smtClean="0">
                <a:solidFill>
                  <a:srgbClr val="FFAF03"/>
                </a:solidFill>
              </a:rPr>
            </a:br>
            <a:r>
              <a:rPr lang="en-US" sz="3200" dirty="0" smtClean="0">
                <a:solidFill>
                  <a:srgbClr val="FFAF03"/>
                </a:solidFill>
              </a:rPr>
              <a:t/>
            </a:r>
            <a:br>
              <a:rPr lang="en-US" sz="3200" dirty="0" smtClean="0">
                <a:solidFill>
                  <a:srgbClr val="FFAF03"/>
                </a:solidFill>
              </a:rPr>
            </a:br>
            <a:endParaRPr lang="en-US" sz="3200" dirty="0"/>
          </a:p>
        </p:txBody>
      </p:sp>
      <p:graphicFrame>
        <p:nvGraphicFramePr>
          <p:cNvPr id="29699" name="Object 11"/>
          <p:cNvGraphicFramePr>
            <a:graphicFrameLocks noChangeAspect="1"/>
          </p:cNvGraphicFramePr>
          <p:nvPr/>
        </p:nvGraphicFramePr>
        <p:xfrm>
          <a:off x="3200400" y="1371600"/>
          <a:ext cx="5721350" cy="3090302"/>
        </p:xfrm>
        <a:graphic>
          <a:graphicData uri="http://schemas.openxmlformats.org/presentationml/2006/ole">
            <p:oleObj spid="_x0000_s29699" name="Worksheet" r:id="rId3" imgW="9309100" imgH="5715000" progId="Excel.Sheet.8">
              <p:embed/>
            </p:oleObj>
          </a:graphicData>
        </a:graphic>
      </p:graphicFrame>
      <p:sp>
        <p:nvSpPr>
          <p:cNvPr id="192" name="Rectangle 191"/>
          <p:cNvSpPr/>
          <p:nvPr/>
        </p:nvSpPr>
        <p:spPr>
          <a:xfrm>
            <a:off x="5486400" y="990600"/>
            <a:ext cx="3581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n-US" sz="1600" dirty="0" smtClean="0">
                <a:solidFill>
                  <a:srgbClr val="FFFFFF"/>
                </a:solidFill>
              </a:rPr>
              <a:t>The current decay from 8700 A</a:t>
            </a:r>
            <a:endParaRPr lang="en-US" sz="1600" dirty="0">
              <a:solidFill>
                <a:srgbClr val="FFFFFF"/>
              </a:solidFill>
            </a:endParaRPr>
          </a:p>
        </p:txBody>
      </p:sp>
      <p:graphicFrame>
        <p:nvGraphicFramePr>
          <p:cNvPr id="193" name="Group 89"/>
          <p:cNvGraphicFramePr>
            <a:graphicFrameLocks noGrp="1"/>
          </p:cNvGraphicFramePr>
          <p:nvPr/>
        </p:nvGraphicFramePr>
        <p:xfrm>
          <a:off x="3200399" y="4576978"/>
          <a:ext cx="5715512" cy="1828799"/>
        </p:xfrm>
        <a:graphic>
          <a:graphicData uri="http://schemas.openxmlformats.org/drawingml/2006/table">
            <a:tbl>
              <a:tblPr/>
              <a:tblGrid>
                <a:gridCol w="3058239"/>
                <a:gridCol w="1607378"/>
                <a:gridCol w="1049895"/>
              </a:tblGrid>
              <a:tr h="258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Energy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MJ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%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Stored in the magnets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595.0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Dissipated in UJ33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71.0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7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Dissipated in UA43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104.8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Dissipated in cold mass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144.4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4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Dissipated in electrical arcs</a:t>
                      </a:r>
                    </a:p>
                  </a:txBody>
                  <a:tcPr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274.8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4638C">
                          <a:lumMod val="7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97" name="Picture 5"/>
          <p:cNvPicPr>
            <a:picLocks noChangeAspect="1" noChangeArrowheads="1"/>
          </p:cNvPicPr>
          <p:nvPr/>
        </p:nvPicPr>
        <p:blipFill>
          <a:blip r:embed="rId4"/>
          <a:srcRect l="1852" r="1852"/>
          <a:stretch>
            <a:fillRect/>
          </a:stretch>
        </p:blipFill>
        <p:spPr bwMode="auto">
          <a:xfrm>
            <a:off x="107950" y="1785987"/>
            <a:ext cx="4462463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1101725"/>
            <a:ext cx="9108142" cy="13366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0" y="2701924"/>
            <a:ext cx="2514600" cy="14890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Feb 24th ,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LHC Performance Workshop Chamonix - What did we learn without beam in 2008?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-372758" y="5723240"/>
            <a:ext cx="1290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AF03"/>
                </a:solidFill>
              </a:rPr>
              <a:t>Ph.Lebrun</a:t>
            </a:r>
            <a:endParaRPr lang="en-US" dirty="0">
              <a:solidFill>
                <a:srgbClr val="FFAF03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848600" cy="78889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AF03"/>
                </a:solidFill>
              </a:rPr>
              <a:t>The Sector 34 Incident</a:t>
            </a:r>
            <a:br>
              <a:rPr lang="en-US" sz="3200" dirty="0" smtClean="0">
                <a:solidFill>
                  <a:srgbClr val="FFAF03"/>
                </a:solidFill>
              </a:rPr>
            </a:br>
            <a:r>
              <a:rPr lang="en-US" sz="3200" dirty="0" smtClean="0">
                <a:solidFill>
                  <a:srgbClr val="FFAF03"/>
                </a:solidFill>
              </a:rPr>
              <a:t/>
            </a:r>
            <a:br>
              <a:rPr lang="en-US" sz="3200" dirty="0" smtClean="0">
                <a:solidFill>
                  <a:srgbClr val="FFAF03"/>
                </a:solidFill>
              </a:rPr>
            </a:br>
            <a:endParaRPr lang="en-US" sz="32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542" y="1101725"/>
            <a:ext cx="8991600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0752" y="2652245"/>
            <a:ext cx="6273248" cy="3910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1963" y="2689806"/>
            <a:ext cx="2890838" cy="3863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4802688" y="4191000"/>
            <a:ext cx="4019550" cy="980142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802688" y="1295400"/>
            <a:ext cx="4019550" cy="1828800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09600" y="1295400"/>
            <a:ext cx="4019550" cy="2743200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F02F93C-1FBC-A54A-9992-DDB4E30F5BC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R.Saban Feb 24th , 2009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LHC Performance Workshop Chamonix - What did we learn without beam in 2008?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-372758" y="5723240"/>
            <a:ext cx="1290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AF03"/>
                </a:solidFill>
              </a:rPr>
              <a:t>Ph.Lebrun</a:t>
            </a:r>
            <a:endParaRPr lang="en-US" dirty="0">
              <a:solidFill>
                <a:srgbClr val="FFAF03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848600" cy="788894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AF03"/>
                </a:solidFill>
              </a:rPr>
              <a:t>The Sector 34 Incident</a:t>
            </a:r>
            <a:br>
              <a:rPr lang="en-US" sz="3200" dirty="0" smtClean="0">
                <a:solidFill>
                  <a:srgbClr val="FFAF03"/>
                </a:solidFill>
              </a:rPr>
            </a:br>
            <a:r>
              <a:rPr lang="en-US" sz="3200" dirty="0" smtClean="0">
                <a:solidFill>
                  <a:srgbClr val="FFAF03"/>
                </a:solidFill>
              </a:rPr>
              <a:t/>
            </a:r>
            <a:br>
              <a:rPr lang="en-US" sz="3200" dirty="0" smtClean="0">
                <a:solidFill>
                  <a:srgbClr val="FFAF03"/>
                </a:solidFill>
              </a:rPr>
            </a:br>
            <a:endParaRPr lang="en-US" sz="3200" dirty="0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609600" y="1306420"/>
            <a:ext cx="401955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1" fontAlgn="base" latinLnBrk="0" hangingPunct="1"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CH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Calorimetric measurements</a:t>
            </a:r>
            <a:endParaRPr kumimoji="0" lang="fr-CH" sz="1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</a:endParaRPr>
          </a:p>
          <a:p>
            <a:pPr marL="342900" marR="0" lvl="0" indent="-342900" algn="just" defTabSz="914400" rtl="0" eaLnBrk="1" fontAlgn="base" latinLnBrk="0" hangingPunct="1"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CH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Electrical measurements on «suspect» cells/subsectors powered at limited current</a:t>
            </a:r>
          </a:p>
          <a:p>
            <a:pPr marL="342900" lvl="0" indent="-342900" algn="just" defTabSz="914400" fontAlgn="base">
              <a:spcBef>
                <a:spcPts val="600"/>
              </a:spcBef>
              <a:spcAft>
                <a:spcPct val="0"/>
              </a:spcAft>
              <a:buFontTx/>
              <a:buChar char="•"/>
            </a:pPr>
            <a:r>
              <a:rPr lang="fr-CH" sz="1600" kern="0" dirty="0" smtClean="0">
                <a:ea typeface="ＭＳ Ｐゴシック" pitchFamily="-65" charset="-128"/>
                <a:cs typeface="ＭＳ Ｐゴシック" pitchFamily="-65" charset="-128"/>
              </a:rPr>
              <a:t>During further power tests, track </a:t>
            </a:r>
            <a:r>
              <a:rPr kumimoji="0" lang="fr-CH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temperature evolution in normalized conditions </a:t>
            </a:r>
          </a:p>
          <a:p>
            <a:pPr marL="342900" lvl="0" indent="-342900" algn="just" defTabSz="914400" fontAlgn="base">
              <a:spcBef>
                <a:spcPts val="600"/>
              </a:spcBef>
              <a:spcAft>
                <a:spcPct val="0"/>
              </a:spcAft>
              <a:buFontTx/>
              <a:buChar char="•"/>
            </a:pPr>
            <a:r>
              <a:rPr kumimoji="0" lang="fr-CH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Modify quench detection system to include interconnects and bus bar splices</a:t>
            </a:r>
          </a:p>
          <a:p>
            <a:pPr marL="342900" lvl="0" indent="-342900" algn="just" defTabSz="914400" fontAlgn="base">
              <a:spcBef>
                <a:spcPts val="600"/>
              </a:spcBef>
              <a:spcAft>
                <a:spcPct val="0"/>
              </a:spcAft>
              <a:buFontTx/>
              <a:buChar char="•"/>
            </a:pPr>
            <a:r>
              <a:rPr kumimoji="0" lang="fr-CH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Consider option to measure currents in 13 kA circuits at both ends of sector and detect differentials</a:t>
            </a:r>
          </a:p>
          <a:p>
            <a:pPr marL="342900" marR="0" lvl="0" indent="-342900" algn="just" defTabSz="914400" rtl="0" eaLnBrk="1" fontAlgn="base" latinLnBrk="0" hangingPunct="1">
              <a:spcBef>
                <a:spcPts val="6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fr-CH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>Review possible improvement of mechanical clamping of interconnects and gradually implement whenever possible 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09600" y="937088"/>
            <a:ext cx="4572000" cy="369332"/>
          </a:xfrm>
          <a:prstGeom prst="rect">
            <a:avLst/>
          </a:prstGeom>
          <a:effectLst>
            <a:outerShdw blurRad="50800" dist="38100" dir="2700000" algn="br">
              <a:schemeClr val="bg2">
                <a:lumMod val="40000"/>
                <a:lumOff val="60000"/>
                <a:alpha val="43000"/>
              </a:schemeClr>
            </a:outerShdw>
          </a:effectLst>
        </p:spPr>
        <p:txBody>
          <a:bodyPr>
            <a:spAutoFit/>
          </a:bodyPr>
          <a:lstStyle/>
          <a:p>
            <a:r>
              <a:rPr lang="fr-CH" dirty="0" smtClean="0">
                <a:solidFill>
                  <a:schemeClr val="accent1"/>
                </a:solidFill>
              </a:rPr>
              <a:t>Prevention of initial fault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670720" y="621268"/>
            <a:ext cx="2320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smtClean="0"/>
              <a:t>Recommendations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802688" y="937088"/>
            <a:ext cx="3306652" cy="369332"/>
          </a:xfrm>
          <a:prstGeom prst="rect">
            <a:avLst/>
          </a:prstGeom>
          <a:effectLst>
            <a:outerShdw blurRad="50800" dist="38100" dir="2700000" algn="br">
              <a:schemeClr val="bg2">
                <a:lumMod val="40000"/>
                <a:lumOff val="60000"/>
                <a:alpha val="43000"/>
              </a:schemeClr>
            </a:outerShdw>
          </a:effectLst>
        </p:spPr>
        <p:txBody>
          <a:bodyPr wrap="none">
            <a:spAutoFit/>
          </a:bodyPr>
          <a:lstStyle/>
          <a:p>
            <a:r>
              <a:rPr lang="fr-CH" dirty="0" smtClean="0">
                <a:solidFill>
                  <a:schemeClr val="accent1"/>
                </a:solidFill>
              </a:rPr>
              <a:t>Mitigation of consequences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4802688" y="1306419"/>
            <a:ext cx="4019550" cy="5170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algn="just" defTabSz="914400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FontTx/>
              <a:buChar char="•"/>
            </a:pPr>
            <a:r>
              <a:rPr lang="fr-CH" sz="1600" kern="0" dirty="0" smtClean="0">
                <a:ea typeface="ＭＳ Ｐゴシック" pitchFamily="-65" charset="-128"/>
                <a:cs typeface="ＭＳ Ｐゴシック" pitchFamily="-65" charset="-128"/>
              </a:rPr>
              <a:t>Increase number/size of relief devices on cryostat vacuum vessels</a:t>
            </a:r>
          </a:p>
          <a:p>
            <a:pPr marL="342900" indent="-342900" algn="just" defTabSz="914400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FontTx/>
              <a:buChar char="•"/>
            </a:pPr>
            <a:r>
              <a:rPr lang="fr-CH" sz="1600" kern="0" dirty="0" smtClean="0">
                <a:ea typeface="ＭＳ Ｐゴシック" pitchFamily="-65" charset="-128"/>
                <a:cs typeface="ＭＳ Ｐゴシック" pitchFamily="-65" charset="-128"/>
              </a:rPr>
              <a:t>Review number, size &amp; position of pressure relief devices on beam vacuum system</a:t>
            </a:r>
          </a:p>
          <a:p>
            <a:pPr marL="342900" indent="-342900" algn="just" defTabSz="914400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FontTx/>
              <a:buChar char="•"/>
            </a:pPr>
            <a:r>
              <a:rPr lang="fr-CH" sz="1600" kern="0" dirty="0" smtClean="0">
                <a:ea typeface="ＭＳ Ｐゴシック" pitchFamily="-65" charset="-128"/>
                <a:cs typeface="ＭＳ Ｐゴシック" pitchFamily="-65" charset="-128"/>
              </a:rPr>
              <a:t>Review closure logic of beam vacuum sector valves </a:t>
            </a:r>
          </a:p>
          <a:p>
            <a:pPr marL="342900" indent="-342900" algn="just" defTabSz="914400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FontTx/>
              <a:buChar char="•"/>
            </a:pPr>
            <a:r>
              <a:rPr lang="fr-CH" sz="1600" kern="0" dirty="0" smtClean="0">
                <a:ea typeface="ＭＳ Ｐゴシック" pitchFamily="-65" charset="-128"/>
                <a:cs typeface="ＭＳ Ｐゴシック" pitchFamily="-65" charset="-128"/>
              </a:rPr>
              <a:t>Consider possibility of triggered opening of quench relief valves below set pressure</a:t>
            </a:r>
          </a:p>
          <a:p>
            <a:pPr marL="342900" indent="-342900" algn="just" defTabSz="914400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FontTx/>
              <a:buChar char="•"/>
            </a:pPr>
            <a:r>
              <a:rPr lang="fr-CH" sz="1600" kern="0" dirty="0" smtClean="0">
                <a:ea typeface="ＭＳ Ｐゴシック" pitchFamily="-65" charset="-128"/>
                <a:cs typeface="ＭＳ Ｐゴシック" pitchFamily="-65" charset="-128"/>
              </a:rPr>
              <a:t>Consider general firing of quench heaters</a:t>
            </a:r>
          </a:p>
          <a:p>
            <a:pPr marL="342900" indent="-342900" algn="just" defTabSz="914400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FontTx/>
              <a:buChar char="•"/>
            </a:pPr>
            <a:r>
              <a:rPr lang="fr-CH" sz="1600" kern="0" dirty="0" smtClean="0">
                <a:ea typeface="ＭＳ Ｐゴシック" pitchFamily="-65" charset="-128"/>
                <a:cs typeface="ＭＳ Ｐゴシック" pitchFamily="-65" charset="-128"/>
              </a:rPr>
              <a:t>Reinforce external anchoring at locations of vacuum barriers</a:t>
            </a:r>
          </a:p>
          <a:p>
            <a:pPr marL="342900" indent="-342900" algn="just" defTabSz="914400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FontTx/>
              <a:buChar char="•"/>
            </a:pPr>
            <a:r>
              <a:rPr lang="fr-CH" sz="1600" kern="0" dirty="0" smtClean="0">
                <a:ea typeface="ＭＳ Ｐゴシック" pitchFamily="-65" charset="-128"/>
                <a:cs typeface="ＭＳ Ｐゴシック" pitchFamily="-65" charset="-128"/>
              </a:rPr>
              <a:t>Reexamine personnel underground access rules</a:t>
            </a:r>
          </a:p>
          <a:p>
            <a:pPr marL="342900" indent="-342900" algn="just" defTabSz="914400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FontTx/>
              <a:buChar char="•"/>
            </a:pPr>
            <a:r>
              <a:rPr lang="fr-CH" sz="1600" kern="0" dirty="0" smtClean="0">
                <a:ea typeface="ＭＳ Ｐゴシック" pitchFamily="-65" charset="-128"/>
                <a:cs typeface="ＭＳ Ｐゴシック" pitchFamily="-65" charset="-128"/>
              </a:rPr>
              <a:t>Review location of AUG in tunnel and protection from blast</a:t>
            </a:r>
          </a:p>
          <a:p>
            <a:pPr marL="342900" indent="-342900" algn="just" defTabSz="914400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FontTx/>
              <a:buChar char="•"/>
              <a:tabLst>
                <a:tab pos="0" algn="l"/>
              </a:tabLst>
            </a:pPr>
            <a:r>
              <a:rPr lang="fr-CH" sz="1600" kern="0" dirty="0" smtClean="0">
                <a:ea typeface="ＭＳ Ｐゴシック" pitchFamily="-65" charset="-128"/>
                <a:cs typeface="ＭＳ Ｐゴシック" pitchFamily="-65" charset="-128"/>
              </a:rPr>
              <a:t>Review recorded signals, recording frequency and time stamping coherence among different systems</a:t>
            </a:r>
          </a:p>
          <a:p>
            <a:pPr marL="342900" indent="-342900" algn="just" defTabSz="914400" fontAlgn="base">
              <a:lnSpc>
                <a:spcPct val="80000"/>
              </a:lnSpc>
              <a:spcBef>
                <a:spcPts val="600"/>
              </a:spcBef>
              <a:spcAft>
                <a:spcPct val="0"/>
              </a:spcAft>
              <a:buFontTx/>
              <a:buChar char="•"/>
            </a:pPr>
            <a:endParaRPr lang="en-US" sz="1600" kern="0" dirty="0" smtClean="0">
              <a:ea typeface="ＭＳ Ｐゴシック" pitchFamily="-65" charset="-128"/>
              <a:cs typeface="ＭＳ Ｐゴシック" pitchFamily="-6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 animBg="1"/>
      <p:bldP spid="16" grpId="0" animBg="1"/>
      <p:bldP spid="12" grpId="0" build="p"/>
      <p:bldP spid="17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54638C"/>
      </a:dk2>
      <a:lt2>
        <a:srgbClr val="8D9AB3"/>
      </a:lt2>
      <a:accent1>
        <a:srgbClr val="FFAF03"/>
      </a:accent1>
      <a:accent2>
        <a:srgbClr val="FDE689"/>
      </a:accent2>
      <a:accent3>
        <a:srgbClr val="9E82E7"/>
      </a:accent3>
      <a:accent4>
        <a:srgbClr val="9735BB"/>
      </a:accent4>
      <a:accent5>
        <a:srgbClr val="BF2B2B"/>
      </a:accent5>
      <a:accent6>
        <a:srgbClr val="ED7307"/>
      </a:accent6>
      <a:hlink>
        <a:srgbClr val="FFAF03"/>
      </a:hlink>
      <a:folHlink>
        <a:srgbClr val="FDE689"/>
      </a:folHlink>
    </a:clrScheme>
    <a:fontScheme name="Twilight">
      <a:majorFont>
        <a:latin typeface="Century Gothic"/>
        <a:ea typeface=""/>
        <a:cs typeface=""/>
        <a:font script="Jpan" typeface="ＭＳ Ｐゴシック"/>
      </a:majorFont>
      <a:minorFont>
        <a:latin typeface="Century Gothic"/>
        <a:ea typeface=""/>
        <a:cs typeface=""/>
        <a:font script="Jpan" typeface="ＭＳ Ｐゴシック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0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60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190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38100" dist="12700" dir="5400000">
              <a:srgbClr val="FFFFFF">
                <a:alpha val="75000"/>
              </a:srgbClr>
            </a:innerShdw>
            <a:outerShdw blurRad="88900" dist="50800" dir="5400000" sx="102000" sy="102000" algn="tr" rotWithShape="0">
              <a:srgbClr val="808080">
                <a:alpha val="50000"/>
              </a:srgbClr>
            </a:outerShdw>
          </a:effectLst>
        </a:effectStyle>
        <a:effectStyle>
          <a:effectLst>
            <a:outerShdw blurRad="317500" dist="762000" dir="5400000" sy="4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alanced" dir="tl"/>
          </a:scene3d>
          <a:sp3d extrusionH="12700" prstMaterial="softEdge">
            <a:bevelT w="38100" h="127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200000"/>
              </a:schemeClr>
              <a:schemeClr val="phClr">
                <a:tint val="3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200000"/>
              </a:schemeClr>
              <a:schemeClr val="phClr">
                <a:tint val="50000"/>
                <a:satMod val="1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4751</TotalTime>
  <Words>2141</Words>
  <Application>Microsoft Macintosh PowerPoint</Application>
  <PresentationFormat>On-screen Show (4:3)</PresentationFormat>
  <Paragraphs>417</Paragraphs>
  <Slides>18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Twilight</vt:lpstr>
      <vt:lpstr>Worksheet</vt:lpstr>
      <vt:lpstr>Slide 1</vt:lpstr>
      <vt:lpstr>Training the dipoles</vt:lpstr>
      <vt:lpstr>Training the dipoles</vt:lpstr>
      <vt:lpstr>Training the dipoles</vt:lpstr>
      <vt:lpstr>Superconducting electrical circuits  </vt:lpstr>
      <vt:lpstr>The Sector 34 Incident  </vt:lpstr>
      <vt:lpstr>The Sector 34 Incident  </vt:lpstr>
      <vt:lpstr>The Sector 34 Incident  </vt:lpstr>
      <vt:lpstr>The Sector 34 Incident  </vt:lpstr>
      <vt:lpstr>Calorimetric and electrical measurements </vt:lpstr>
      <vt:lpstr>Calorimetric and electrical measurements </vt:lpstr>
      <vt:lpstr>Calorimetric and electrical measurements </vt:lpstr>
      <vt:lpstr>Cryogenics: from cool-down to first beams  </vt:lpstr>
      <vt:lpstr>Cryogenics: from cool-down to first beams  </vt:lpstr>
      <vt:lpstr>Cryogenics: from cool-down to first beams  </vt:lpstr>
      <vt:lpstr>What else did we learn?  </vt:lpstr>
      <vt:lpstr>What else did we learn?  </vt:lpstr>
      <vt:lpstr>Conclusions 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Critical spares LHC Performance Workshop Chamonix, February 2009</dc:title>
  <dc:creator>Roberto Saban</dc:creator>
  <cp:lastModifiedBy>Roberto Saban</cp:lastModifiedBy>
  <cp:revision>150</cp:revision>
  <dcterms:created xsi:type="dcterms:W3CDTF">2009-02-24T11:00:31Z</dcterms:created>
  <dcterms:modified xsi:type="dcterms:W3CDTF">2009-02-24T11:23:50Z</dcterms:modified>
</cp:coreProperties>
</file>