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7"/>
  </p:notesMasterIdLst>
  <p:sldIdLst>
    <p:sldId id="403" r:id="rId2"/>
    <p:sldId id="402" r:id="rId3"/>
    <p:sldId id="396" r:id="rId4"/>
    <p:sldId id="419" r:id="rId5"/>
    <p:sldId id="420" r:id="rId6"/>
    <p:sldId id="412" r:id="rId7"/>
    <p:sldId id="413" r:id="rId8"/>
    <p:sldId id="415" r:id="rId9"/>
    <p:sldId id="417" r:id="rId10"/>
    <p:sldId id="391" r:id="rId11"/>
    <p:sldId id="388" r:id="rId12"/>
    <p:sldId id="418" r:id="rId13"/>
    <p:sldId id="392" r:id="rId14"/>
    <p:sldId id="393" r:id="rId15"/>
    <p:sldId id="275" r:id="rId1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66"/>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0" autoAdjust="0"/>
  </p:normalViewPr>
  <p:slideViewPr>
    <p:cSldViewPr>
      <p:cViewPr varScale="1">
        <p:scale>
          <a:sx n="104" d="100"/>
          <a:sy n="104" d="100"/>
        </p:scale>
        <p:origin x="-109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202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B98C15E-C593-43E0-822D-3EABF6F61864}"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A6E4A-7499-4D54-8311-FED19FB7AF13}" type="slidenum">
              <a:rPr lang="en-GB"/>
              <a:pPr/>
              <a:t>3</a:t>
            </a:fld>
            <a:endParaRPr lang="en-GB"/>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complex programmable logic device </a:t>
            </a:r>
            <a:endParaRPr lang="en-GB" dirty="0"/>
          </a:p>
        </p:txBody>
      </p:sp>
      <p:sp>
        <p:nvSpPr>
          <p:cNvPr id="4" name="Slide Number Placeholder 3"/>
          <p:cNvSpPr>
            <a:spLocks noGrp="1"/>
          </p:cNvSpPr>
          <p:nvPr>
            <p:ph type="sldNum" sz="quarter" idx="10"/>
          </p:nvPr>
        </p:nvSpPr>
        <p:spPr/>
        <p:txBody>
          <a:bodyPr/>
          <a:lstStyle/>
          <a:p>
            <a:fld id="{DB98C15E-C593-43E0-822D-3EABF6F61864}" type="slidenum">
              <a:rPr lang="en-GB" smtClean="0"/>
              <a:pPr/>
              <a:t>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8413F4-887E-4C99-BB37-5AA16574234E}" type="slidenum">
              <a:rPr lang="en-GB"/>
              <a:pPr/>
              <a:t>10</a:t>
            </a:fld>
            <a:endParaRPr lang="en-GB"/>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B98C15E-C593-43E0-822D-3EABF6F61864}"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7" name="Date Placeholder 6"/>
          <p:cNvSpPr>
            <a:spLocks noGrp="1"/>
          </p:cNvSpPr>
          <p:nvPr>
            <p:ph type="dt" sz="half" idx="10"/>
          </p:nvPr>
        </p:nvSpPr>
        <p:spPr/>
        <p:txBody>
          <a:bodyPr/>
          <a:lstStyle/>
          <a:p>
            <a:pPr>
              <a:defRPr/>
            </a:pPr>
            <a:r>
              <a:rPr lang="en-US" smtClean="0"/>
              <a:t>24/02/2009</a:t>
            </a:r>
            <a:endParaRPr lang="en-US" dirty="0"/>
          </a:p>
        </p:txBody>
      </p:sp>
      <p:sp>
        <p:nvSpPr>
          <p:cNvPr id="8" name="Slide Number Placeholder 7"/>
          <p:cNvSpPr>
            <a:spLocks noGrp="1"/>
          </p:cNvSpPr>
          <p:nvPr>
            <p:ph type="sldNum" sz="quarter" idx="11"/>
          </p:nvPr>
        </p:nvSpPr>
        <p:spPr/>
        <p:txBody>
          <a:bodyPr/>
          <a:lstStyle/>
          <a:p>
            <a:pPr>
              <a:defRPr/>
            </a:pPr>
            <a:fld id="{2E282C87-993F-4969-B8FD-6CC17FBD5C65}" type="slidenum">
              <a:rPr lang="en-US" smtClean="0"/>
              <a:pPr>
                <a:defRPr/>
              </a:pPr>
              <a:t>‹#›</a:t>
            </a:fld>
            <a:endParaRPr lang="en-US" dirty="0"/>
          </a:p>
        </p:txBody>
      </p:sp>
      <p:sp>
        <p:nvSpPr>
          <p:cNvPr id="9" name="Footer Placeholder 8"/>
          <p:cNvSpPr>
            <a:spLocks noGrp="1"/>
          </p:cNvSpPr>
          <p:nvPr>
            <p:ph type="ftr" sz="quarter" idx="12"/>
          </p:nvPr>
        </p:nvSpPr>
        <p:spPr/>
        <p:txBody>
          <a:bodyPr/>
          <a:lstStyle/>
          <a:p>
            <a:r>
              <a:rPr lang="en-US" smtClean="0"/>
              <a:t>Session 8 – Summary - GA</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pPr>
              <a:defRPr/>
            </a:pPr>
            <a:r>
              <a:rPr lang="en-US" smtClean="0"/>
              <a:t>24/02/2009</a:t>
            </a:r>
            <a:endParaRPr lang="en-US" dirty="0"/>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a:t>
            </a:fld>
            <a:endParaRPr lang="en-US" dirty="0"/>
          </a:p>
        </p:txBody>
      </p:sp>
      <p:sp>
        <p:nvSpPr>
          <p:cNvPr id="10" name="Footer Placeholder 9"/>
          <p:cNvSpPr>
            <a:spLocks noGrp="1"/>
          </p:cNvSpPr>
          <p:nvPr>
            <p:ph type="ftr" sz="quarter" idx="12"/>
          </p:nvPr>
        </p:nvSpPr>
        <p:spPr/>
        <p:txBody>
          <a:bodyPr/>
          <a:lstStyle/>
          <a:p>
            <a:r>
              <a:rPr lang="en-US" smtClean="0"/>
              <a:t>Session 8 – Summary - GA</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GB"/>
          </a:p>
        </p:txBody>
      </p:sp>
      <p:sp>
        <p:nvSpPr>
          <p:cNvPr id="6" name="Date Placeholder 5"/>
          <p:cNvSpPr>
            <a:spLocks noGrp="1"/>
          </p:cNvSpPr>
          <p:nvPr>
            <p:ph type="dt" sz="half" idx="10"/>
          </p:nvPr>
        </p:nvSpPr>
        <p:spPr/>
        <p:txBody>
          <a:bodyPr/>
          <a:lstStyle/>
          <a:p>
            <a:pPr>
              <a:defRPr/>
            </a:pPr>
            <a:r>
              <a:rPr lang="en-US" smtClean="0"/>
              <a:t>24/02/2009</a:t>
            </a:r>
            <a:endParaRPr lang="en-US" dirty="0"/>
          </a:p>
        </p:txBody>
      </p:sp>
      <p:sp>
        <p:nvSpPr>
          <p:cNvPr id="7" name="Slide Number Placeholder 6"/>
          <p:cNvSpPr>
            <a:spLocks noGrp="1"/>
          </p:cNvSpPr>
          <p:nvPr>
            <p:ph type="sldNum" sz="quarter" idx="11"/>
          </p:nvPr>
        </p:nvSpPr>
        <p:spPr/>
        <p:txBody>
          <a:bodyPr/>
          <a:lstStyle/>
          <a:p>
            <a:pPr>
              <a:defRPr/>
            </a:pPr>
            <a:fld id="{2E282C87-993F-4969-B8FD-6CC17FBD5C65}" type="slidenum">
              <a:rPr lang="en-US" smtClean="0"/>
              <a:pPr>
                <a:defRPr/>
              </a:pPr>
              <a:t>‹#›</a:t>
            </a:fld>
            <a:endParaRPr lang="en-US" dirty="0"/>
          </a:p>
        </p:txBody>
      </p:sp>
      <p:sp>
        <p:nvSpPr>
          <p:cNvPr id="8" name="Footer Placeholder 7"/>
          <p:cNvSpPr>
            <a:spLocks noGrp="1"/>
          </p:cNvSpPr>
          <p:nvPr>
            <p:ph type="ftr" sz="quarter" idx="12"/>
          </p:nvPr>
        </p:nvSpPr>
        <p:spPr/>
        <p:txBody>
          <a:bodyPr/>
          <a:lstStyle/>
          <a:p>
            <a:r>
              <a:rPr lang="en-US" smtClean="0"/>
              <a:t>Session 8 – Summary - GA</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990600"/>
            <a:ext cx="42672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228600" y="3695700"/>
            <a:ext cx="42672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half" idx="3"/>
          </p:nvPr>
        </p:nvSpPr>
        <p:spPr>
          <a:xfrm>
            <a:off x="46482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itle 8"/>
          <p:cNvSpPr>
            <a:spLocks noGrp="1"/>
          </p:cNvSpPr>
          <p:nvPr>
            <p:ph type="title"/>
          </p:nvPr>
        </p:nvSpPr>
        <p:spPr/>
        <p:txBody>
          <a:bodyPr/>
          <a:lstStyle/>
          <a:p>
            <a:r>
              <a:rPr lang="en-US" smtClean="0"/>
              <a:t>Click to edit Master title style</a:t>
            </a:r>
            <a:endParaRPr lang="en-GB"/>
          </a:p>
        </p:txBody>
      </p:sp>
      <p:sp>
        <p:nvSpPr>
          <p:cNvPr id="10" name="Date Placeholder 9"/>
          <p:cNvSpPr>
            <a:spLocks noGrp="1"/>
          </p:cNvSpPr>
          <p:nvPr>
            <p:ph type="dt" sz="half" idx="10"/>
          </p:nvPr>
        </p:nvSpPr>
        <p:spPr/>
        <p:txBody>
          <a:bodyPr/>
          <a:lstStyle/>
          <a:p>
            <a:pPr>
              <a:defRPr/>
            </a:pPr>
            <a:r>
              <a:rPr lang="en-US" smtClean="0"/>
              <a:t>24/02/2009</a:t>
            </a:r>
            <a:endParaRPr lang="en-US" dirty="0"/>
          </a:p>
        </p:txBody>
      </p:sp>
      <p:sp>
        <p:nvSpPr>
          <p:cNvPr id="11" name="Slide Number Placeholder 10"/>
          <p:cNvSpPr>
            <a:spLocks noGrp="1"/>
          </p:cNvSpPr>
          <p:nvPr>
            <p:ph type="sldNum" sz="quarter" idx="11"/>
          </p:nvPr>
        </p:nvSpPr>
        <p:spPr/>
        <p:txBody>
          <a:bodyPr/>
          <a:lstStyle/>
          <a:p>
            <a:pPr>
              <a:defRPr/>
            </a:pPr>
            <a:fld id="{2E282C87-993F-4969-B8FD-6CC17FBD5C65}" type="slidenum">
              <a:rPr lang="en-US" smtClean="0"/>
              <a:pPr>
                <a:defRPr/>
              </a:pPr>
              <a:t>‹#›</a:t>
            </a:fld>
            <a:endParaRPr lang="en-US" dirty="0"/>
          </a:p>
        </p:txBody>
      </p:sp>
      <p:sp>
        <p:nvSpPr>
          <p:cNvPr id="12" name="Footer Placeholder 11"/>
          <p:cNvSpPr>
            <a:spLocks noGrp="1"/>
          </p:cNvSpPr>
          <p:nvPr>
            <p:ph type="ftr" sz="quarter" idx="12"/>
          </p:nvPr>
        </p:nvSpPr>
        <p:spPr/>
        <p:txBody>
          <a:bodyPr/>
          <a:lstStyle/>
          <a:p>
            <a:r>
              <a:rPr lang="en-US" smtClean="0"/>
              <a:t>Session 8 – Summary - GA</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Date Placeholder 7"/>
          <p:cNvSpPr>
            <a:spLocks noGrp="1"/>
          </p:cNvSpPr>
          <p:nvPr>
            <p:ph type="dt" sz="half" idx="10"/>
          </p:nvPr>
        </p:nvSpPr>
        <p:spPr/>
        <p:txBody>
          <a:bodyPr/>
          <a:lstStyle/>
          <a:p>
            <a:pPr>
              <a:defRPr/>
            </a:pPr>
            <a:r>
              <a:rPr lang="en-US" smtClean="0"/>
              <a:t>24/02/2009</a:t>
            </a:r>
            <a:endParaRPr lang="en-US" dirty="0"/>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a:t>
            </a:fld>
            <a:endParaRPr lang="en-US" dirty="0"/>
          </a:p>
        </p:txBody>
      </p:sp>
      <p:sp>
        <p:nvSpPr>
          <p:cNvPr id="10" name="Footer Placeholder 9"/>
          <p:cNvSpPr>
            <a:spLocks noGrp="1"/>
          </p:cNvSpPr>
          <p:nvPr>
            <p:ph type="ftr" sz="quarter" idx="12"/>
          </p:nvPr>
        </p:nvSpPr>
        <p:spPr/>
        <p:txBody>
          <a:bodyPr/>
          <a:lstStyle/>
          <a:p>
            <a:r>
              <a:rPr lang="en-US" smtClean="0"/>
              <a:t>Session 8 – Summary - GA</a:t>
            </a:r>
            <a:endParaRPr lang="en-US" dirty="0"/>
          </a:p>
        </p:txBody>
      </p:sp>
      <p:sp>
        <p:nvSpPr>
          <p:cNvPr id="11" name="Title 10"/>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228600" y="914400"/>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28600" y="6399212"/>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0" name="Picture 9" descr="newlhc logo1.gif"/>
          <p:cNvPicPr>
            <a:picLocks noChangeAspect="1"/>
          </p:cNvPicPr>
          <p:nvPr userDrawn="1"/>
        </p:nvPicPr>
        <p:blipFill>
          <a:blip r:embed="rId7"/>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pic>
        <p:nvPicPr>
          <p:cNvPr id="11" name="Picture 3" descr="newlhc logo1.gif"/>
          <p:cNvPicPr>
            <a:picLocks noChangeAspect="1"/>
          </p:cNvPicPr>
          <p:nvPr userDrawn="1"/>
        </p:nvPicPr>
        <p:blipFill>
          <a:blip r:embed="rId7"/>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44038"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4039" name="Text Placeholder 2"/>
          <p:cNvSpPr>
            <a:spLocks noGrp="1"/>
          </p:cNvSpPr>
          <p:nvPr>
            <p:ph type="body" idx="1"/>
          </p:nvPr>
        </p:nvSpPr>
        <p:spPr bwMode="auto">
          <a:xfrm>
            <a:off x="228600" y="990600"/>
            <a:ext cx="8686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 name="Date Placeholder 3"/>
          <p:cNvSpPr>
            <a:spLocks noGrp="1"/>
          </p:cNvSpPr>
          <p:nvPr>
            <p:ph type="dt" sz="half" idx="2"/>
          </p:nvPr>
        </p:nvSpPr>
        <p:spPr>
          <a:xfrm>
            <a:off x="457200" y="6553200"/>
            <a:ext cx="2133600" cy="168275"/>
          </a:xfrm>
          <a:prstGeom prst="rect">
            <a:avLst/>
          </a:prstGeom>
        </p:spPr>
        <p:txBody>
          <a:bodyPr vert="horz" lIns="91440" tIns="45720" rIns="91440" bIns="45720" rtlCol="0" anchor="ctr"/>
          <a:lstStyle>
            <a:lvl1pPr algn="l" fontAlgn="auto">
              <a:spcBef>
                <a:spcPts val="0"/>
              </a:spcBef>
              <a:spcAft>
                <a:spcPts val="0"/>
              </a:spcAft>
              <a:defRPr sz="1200" dirty="0">
                <a:solidFill>
                  <a:schemeClr val="tx1">
                    <a:tint val="75000"/>
                  </a:schemeClr>
                </a:solidFill>
                <a:latin typeface="+mj-lt"/>
              </a:defRPr>
            </a:lvl1pPr>
          </a:lstStyle>
          <a:p>
            <a:pPr>
              <a:defRPr/>
            </a:pPr>
            <a:r>
              <a:rPr lang="en-US" smtClean="0"/>
              <a:t>24/02/2009</a:t>
            </a:r>
            <a:endParaRPr lang="en-US" dirty="0"/>
          </a:p>
        </p:txBody>
      </p:sp>
      <p:sp>
        <p:nvSpPr>
          <p:cNvPr id="13" name="Footer Placeholder 4"/>
          <p:cNvSpPr>
            <a:spLocks noGrp="1"/>
          </p:cNvSpPr>
          <p:nvPr>
            <p:ph type="ftr" sz="quarter" idx="3"/>
          </p:nvPr>
        </p:nvSpPr>
        <p:spPr>
          <a:xfrm>
            <a:off x="3124200" y="6553200"/>
            <a:ext cx="2895600" cy="16827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defRPr>
            </a:lvl1pPr>
          </a:lstStyle>
          <a:p>
            <a:r>
              <a:rPr lang="en-US" dirty="0" smtClean="0"/>
              <a:t>Session 8 – Summary - GA</a:t>
            </a:r>
            <a:endParaRPr lang="en-US" dirty="0"/>
          </a:p>
        </p:txBody>
      </p:sp>
      <p:sp>
        <p:nvSpPr>
          <p:cNvPr id="14" name="Slide Number Placeholder 5"/>
          <p:cNvSpPr>
            <a:spLocks noGrp="1"/>
          </p:cNvSpPr>
          <p:nvPr>
            <p:ph type="sldNum" sz="quarter" idx="4"/>
          </p:nvPr>
        </p:nvSpPr>
        <p:spPr>
          <a:xfrm>
            <a:off x="6553200" y="6553200"/>
            <a:ext cx="2133600" cy="1682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j-lt"/>
              </a:defRPr>
            </a:lvl1pPr>
          </a:lstStyle>
          <a:p>
            <a:pPr>
              <a:defRPr/>
            </a:pPr>
            <a:fld id="{2E282C87-993F-4969-B8FD-6CC17FBD5C6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60" r:id="rId3"/>
    <p:sldLayoutId id="2147483676" r:id="rId4"/>
    <p:sldLayoutId id="2147483677" r:id="rId5"/>
  </p:sldLayoutIdLst>
  <p:hf hdr="0"/>
  <p:txStyles>
    <p:titleStyle>
      <a:lvl1pPr algn="r" rtl="0" eaLnBrk="0" fontAlgn="base" hangingPunct="0">
        <a:spcBef>
          <a:spcPct val="0"/>
        </a:spcBef>
        <a:spcAft>
          <a:spcPct val="0"/>
        </a:spcAft>
        <a:defRPr sz="3200">
          <a:solidFill>
            <a:schemeClr val="tx2"/>
          </a:solidFill>
          <a:latin typeface="+mj-lt"/>
          <a:ea typeface="+mj-ea"/>
          <a:cs typeface="+mj-cs"/>
        </a:defRPr>
      </a:lvl1pPr>
      <a:lvl2pPr algn="r" rtl="0" eaLnBrk="0" fontAlgn="base" hangingPunct="0">
        <a:spcBef>
          <a:spcPct val="0"/>
        </a:spcBef>
        <a:spcAft>
          <a:spcPct val="0"/>
        </a:spcAft>
        <a:defRPr sz="3200">
          <a:solidFill>
            <a:schemeClr val="tx2"/>
          </a:solidFill>
          <a:latin typeface="Trebuchet MS" pitchFamily="34" charset="0"/>
        </a:defRPr>
      </a:lvl2pPr>
      <a:lvl3pPr algn="r" rtl="0" eaLnBrk="0" fontAlgn="base" hangingPunct="0">
        <a:spcBef>
          <a:spcPct val="0"/>
        </a:spcBef>
        <a:spcAft>
          <a:spcPct val="0"/>
        </a:spcAft>
        <a:defRPr sz="3200">
          <a:solidFill>
            <a:schemeClr val="tx2"/>
          </a:solidFill>
          <a:latin typeface="Trebuchet MS" pitchFamily="34" charset="0"/>
        </a:defRPr>
      </a:lvl3pPr>
      <a:lvl4pPr algn="r" rtl="0" eaLnBrk="0" fontAlgn="base" hangingPunct="0">
        <a:spcBef>
          <a:spcPct val="0"/>
        </a:spcBef>
        <a:spcAft>
          <a:spcPct val="0"/>
        </a:spcAft>
        <a:defRPr sz="3200">
          <a:solidFill>
            <a:schemeClr val="tx2"/>
          </a:solidFill>
          <a:latin typeface="Trebuchet MS" pitchFamily="34" charset="0"/>
        </a:defRPr>
      </a:lvl4pPr>
      <a:lvl5pPr algn="r" rtl="0" eaLnBrk="0" fontAlgn="base" hangingPunct="0">
        <a:spcBef>
          <a:spcPct val="0"/>
        </a:spcBef>
        <a:spcAft>
          <a:spcPct val="0"/>
        </a:spcAft>
        <a:defRPr sz="3200">
          <a:solidFill>
            <a:schemeClr val="tx2"/>
          </a:solidFill>
          <a:latin typeface="Trebuchet MS" pitchFamily="34" charset="0"/>
        </a:defRPr>
      </a:lvl5pPr>
      <a:lvl6pPr marL="457200" algn="r" rtl="0" eaLnBrk="0" fontAlgn="base" hangingPunct="0">
        <a:spcBef>
          <a:spcPct val="0"/>
        </a:spcBef>
        <a:spcAft>
          <a:spcPct val="0"/>
        </a:spcAft>
        <a:defRPr sz="3200">
          <a:solidFill>
            <a:schemeClr val="tx2"/>
          </a:solidFill>
          <a:latin typeface="Trebuchet MS" pitchFamily="34" charset="0"/>
        </a:defRPr>
      </a:lvl6pPr>
      <a:lvl7pPr marL="914400" algn="r" rtl="0" eaLnBrk="0" fontAlgn="base" hangingPunct="0">
        <a:spcBef>
          <a:spcPct val="0"/>
        </a:spcBef>
        <a:spcAft>
          <a:spcPct val="0"/>
        </a:spcAft>
        <a:defRPr sz="3200">
          <a:solidFill>
            <a:schemeClr val="tx2"/>
          </a:solidFill>
          <a:latin typeface="Trebuchet MS" pitchFamily="34" charset="0"/>
        </a:defRPr>
      </a:lvl7pPr>
      <a:lvl8pPr marL="1371600" algn="r" rtl="0" eaLnBrk="0" fontAlgn="base" hangingPunct="0">
        <a:spcBef>
          <a:spcPct val="0"/>
        </a:spcBef>
        <a:spcAft>
          <a:spcPct val="0"/>
        </a:spcAft>
        <a:defRPr sz="3200">
          <a:solidFill>
            <a:schemeClr val="tx2"/>
          </a:solidFill>
          <a:latin typeface="Trebuchet MS" pitchFamily="34" charset="0"/>
        </a:defRPr>
      </a:lvl8pPr>
      <a:lvl9pPr marL="1828800" algn="r" rtl="0" eaLnBrk="0" fontAlgn="base" hangingPunct="0">
        <a:spcBef>
          <a:spcPct val="0"/>
        </a:spcBef>
        <a:spcAft>
          <a:spcPct val="0"/>
        </a:spcAft>
        <a:defRPr sz="3200">
          <a:solidFill>
            <a:schemeClr val="tx2"/>
          </a:solidFill>
          <a:latin typeface="Trebuchet MS"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2"/>
          </a:solidFill>
          <a:latin typeface="+mn-lt"/>
        </a:defRPr>
      </a:lvl2pPr>
      <a:lvl3pPr marL="1143000" indent="-228600" algn="l" rtl="0" eaLnBrk="0" fontAlgn="base" hangingPunct="0">
        <a:spcBef>
          <a:spcPct val="20000"/>
        </a:spcBef>
        <a:spcAft>
          <a:spcPct val="0"/>
        </a:spcAft>
        <a:buFont typeface="Arial" charset="0"/>
        <a:buChar char="•"/>
        <a:defRPr sz="2400">
          <a:solidFill>
            <a:schemeClr val="tx2"/>
          </a:solidFill>
          <a:latin typeface="+mn-lt"/>
        </a:defRPr>
      </a:lvl3pPr>
      <a:lvl4pPr marL="1600200" indent="-228600" algn="l" rtl="0" eaLnBrk="0" fontAlgn="base" hangingPunct="0">
        <a:spcBef>
          <a:spcPct val="20000"/>
        </a:spcBef>
        <a:spcAft>
          <a:spcPct val="0"/>
        </a:spcAft>
        <a:buFont typeface="Arial" charset="0"/>
        <a:buChar char="–"/>
        <a:defRPr sz="2000">
          <a:solidFill>
            <a:schemeClr val="tx2"/>
          </a:solidFill>
          <a:latin typeface="+mn-lt"/>
        </a:defRPr>
      </a:lvl4pPr>
      <a:lvl5pPr marL="2057400" indent="-228600" algn="l" rtl="0" eaLnBrk="0" fontAlgn="base" hangingPunct="0">
        <a:spcBef>
          <a:spcPct val="20000"/>
        </a:spcBef>
        <a:spcAft>
          <a:spcPct val="0"/>
        </a:spcAft>
        <a:buFont typeface="Arial" charset="0"/>
        <a:buChar char="»"/>
        <a:defRPr sz="2000">
          <a:solidFill>
            <a:schemeClr val="tx2"/>
          </a:solidFill>
          <a:latin typeface="+mn-lt"/>
        </a:defRPr>
      </a:lvl5pPr>
      <a:lvl6pPr marL="2514600" indent="-228600" algn="l" rtl="0" eaLnBrk="0" fontAlgn="base" hangingPunct="0">
        <a:spcBef>
          <a:spcPct val="20000"/>
        </a:spcBef>
        <a:spcAft>
          <a:spcPct val="0"/>
        </a:spcAft>
        <a:buFont typeface="Arial" charset="0"/>
        <a:buChar char="»"/>
        <a:defRPr sz="2000">
          <a:solidFill>
            <a:schemeClr val="tx2"/>
          </a:solidFill>
          <a:latin typeface="+mn-lt"/>
        </a:defRPr>
      </a:lvl6pPr>
      <a:lvl7pPr marL="2971800" indent="-228600" algn="l" rtl="0" eaLnBrk="0" fontAlgn="base" hangingPunct="0">
        <a:spcBef>
          <a:spcPct val="20000"/>
        </a:spcBef>
        <a:spcAft>
          <a:spcPct val="0"/>
        </a:spcAft>
        <a:buFont typeface="Arial" charset="0"/>
        <a:buChar char="»"/>
        <a:defRPr sz="2000">
          <a:solidFill>
            <a:schemeClr val="tx2"/>
          </a:solidFill>
          <a:latin typeface="+mn-lt"/>
        </a:defRPr>
      </a:lvl7pPr>
      <a:lvl8pPr marL="3429000" indent="-228600" algn="l" rtl="0" eaLnBrk="0" fontAlgn="base" hangingPunct="0">
        <a:spcBef>
          <a:spcPct val="20000"/>
        </a:spcBef>
        <a:spcAft>
          <a:spcPct val="0"/>
        </a:spcAft>
        <a:buFont typeface="Arial" charset="0"/>
        <a:buChar char="»"/>
        <a:defRPr sz="2000">
          <a:solidFill>
            <a:schemeClr val="tx2"/>
          </a:solidFill>
          <a:latin typeface="+mn-lt"/>
        </a:defRPr>
      </a:lvl8pPr>
      <a:lvl9pPr marL="3886200" indent="-228600" algn="l" rtl="0" eaLnBrk="0" fontAlgn="base" hangingPunct="0">
        <a:spcBef>
          <a:spcPct val="20000"/>
        </a:spcBef>
        <a:spcAft>
          <a:spcPct val="0"/>
        </a:spcAft>
        <a:buFont typeface="Arial" charset="0"/>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04800" y="2667000"/>
            <a:ext cx="8458200" cy="1752600"/>
          </a:xfrm>
        </p:spPr>
        <p:txBody>
          <a:bodyPr/>
          <a:lstStyle/>
          <a:p>
            <a:r>
              <a:rPr lang="en-US" dirty="0" smtClean="0"/>
              <a:t>Session 8: </a:t>
            </a:r>
            <a:r>
              <a:rPr lang="en-GB" dirty="0" smtClean="0"/>
              <a:t>What </a:t>
            </a:r>
            <a:r>
              <a:rPr lang="en-GB" dirty="0" smtClean="0"/>
              <a:t>we </a:t>
            </a:r>
            <a:r>
              <a:rPr lang="en-GB" dirty="0" smtClean="0"/>
              <a:t>will </a:t>
            </a:r>
            <a:r>
              <a:rPr lang="en-GB" dirty="0" smtClean="0"/>
              <a:t>do </a:t>
            </a:r>
            <a:r>
              <a:rPr lang="en-GB" dirty="0" smtClean="0"/>
              <a:t>for beam preparation in </a:t>
            </a:r>
            <a:r>
              <a:rPr lang="en-GB" dirty="0" smtClean="0"/>
              <a:t>2009</a:t>
            </a:r>
            <a:endParaRPr lang="en-GB" dirty="0" smtClean="0"/>
          </a:p>
          <a:p>
            <a:endParaRPr lang="en-GB" dirty="0"/>
          </a:p>
          <a:p>
            <a:r>
              <a:rPr lang="en-GB" sz="2400" dirty="0" smtClean="0"/>
              <a:t>G. Arduini, R. Giachino</a:t>
            </a:r>
          </a:p>
          <a:p>
            <a:endParaRPr lang="en-GB" dirty="0"/>
          </a:p>
        </p:txBody>
      </p:sp>
      <p:sp>
        <p:nvSpPr>
          <p:cNvPr id="4" name="Slide Number Placeholder 3"/>
          <p:cNvSpPr>
            <a:spLocks noGrp="1"/>
          </p:cNvSpPr>
          <p:nvPr>
            <p:ph type="sldNum" sz="quarter" idx="11"/>
          </p:nvPr>
        </p:nvSpPr>
        <p:spPr/>
        <p:txBody>
          <a:bodyPr/>
          <a:lstStyle/>
          <a:p>
            <a:pPr>
              <a:defRPr/>
            </a:pPr>
            <a:fld id="{2E282C87-993F-4969-B8FD-6CC17FBD5C65}" type="slidenum">
              <a:rPr lang="en-US" smtClean="0"/>
              <a:pPr>
                <a:defRPr/>
              </a:pPr>
              <a:t>1</a:t>
            </a:fld>
            <a:endParaRPr lang="en-US" dirty="0"/>
          </a:p>
        </p:txBody>
      </p:sp>
      <p:sp>
        <p:nvSpPr>
          <p:cNvPr id="5" name="Footer Placeholder 4"/>
          <p:cNvSpPr>
            <a:spLocks noGrp="1"/>
          </p:cNvSpPr>
          <p:nvPr>
            <p:ph type="ftr" sz="quarter" idx="12"/>
          </p:nvPr>
        </p:nvSpPr>
        <p:spPr/>
        <p:txBody>
          <a:bodyPr/>
          <a:lstStyle/>
          <a:p>
            <a:r>
              <a:rPr lang="en-US" smtClean="0"/>
              <a:t>Session 8 – Summary - GA</a:t>
            </a:r>
            <a:endParaRPr lang="en-US" dirty="0"/>
          </a:p>
        </p:txBody>
      </p:sp>
      <p:sp>
        <p:nvSpPr>
          <p:cNvPr id="7" name="Date Placeholder 6"/>
          <p:cNvSpPr>
            <a:spLocks noGrp="1"/>
          </p:cNvSpPr>
          <p:nvPr>
            <p:ph type="dt" sz="half" idx="10"/>
          </p:nvPr>
        </p:nvSpPr>
        <p:spPr/>
        <p:txBody>
          <a:bodyPr/>
          <a:lstStyle/>
          <a:p>
            <a:pPr>
              <a:defRPr/>
            </a:pPr>
            <a:r>
              <a:rPr lang="en-US" smtClean="0"/>
              <a:t>24/02/2009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6"/>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238594" name="Rectangle 2"/>
          <p:cNvSpPr>
            <a:spLocks noGrp="1"/>
          </p:cNvSpPr>
          <p:nvPr>
            <p:ph type="title"/>
          </p:nvPr>
        </p:nvSpPr>
        <p:spPr>
          <a:xfrm>
            <a:off x="1600200" y="152400"/>
            <a:ext cx="7315200" cy="792163"/>
          </a:xfrm>
        </p:spPr>
        <p:txBody>
          <a:bodyPr/>
          <a:lstStyle/>
          <a:p>
            <a:r>
              <a:rPr lang="en-US" dirty="0" smtClean="0"/>
              <a:t>Injection and Beam Dump</a:t>
            </a:r>
            <a:endParaRPr lang="en-GB" dirty="0"/>
          </a:p>
        </p:txBody>
      </p:sp>
      <p:sp>
        <p:nvSpPr>
          <p:cNvPr id="238595" name="Rectangle 3"/>
          <p:cNvSpPr>
            <a:spLocks noGrp="1"/>
          </p:cNvSpPr>
          <p:nvPr>
            <p:ph type="body" sz="half" idx="3"/>
          </p:nvPr>
        </p:nvSpPr>
        <p:spPr>
          <a:xfrm>
            <a:off x="3124200" y="990600"/>
            <a:ext cx="6019800" cy="5257800"/>
          </a:xfrm>
        </p:spPr>
        <p:txBody>
          <a:bodyPr/>
          <a:lstStyle/>
          <a:p>
            <a:r>
              <a:rPr lang="en-US" sz="2000" dirty="0" smtClean="0">
                <a:solidFill>
                  <a:schemeClr val="accent5">
                    <a:lumMod val="50000"/>
                  </a:schemeClr>
                </a:solidFill>
              </a:rPr>
              <a:t>2008 experience thanks to dry runs:</a:t>
            </a:r>
          </a:p>
          <a:p>
            <a:pPr lvl="1"/>
            <a:r>
              <a:rPr lang="en-US" sz="1600" dirty="0" smtClean="0">
                <a:solidFill>
                  <a:schemeClr val="accent5">
                    <a:lumMod val="50000"/>
                  </a:schemeClr>
                </a:solidFill>
              </a:rPr>
              <a:t>MKI magnet D in LSS2L showed </a:t>
            </a:r>
            <a:r>
              <a:rPr lang="en-US" sz="1600" dirty="0" smtClean="0"/>
              <a:t>a breakdown (over-voltage during lab conditioning?) </a:t>
            </a:r>
            <a:r>
              <a:rPr lang="en-US" sz="1600" dirty="0" smtClean="0">
                <a:sym typeface="Wingdings" pitchFamily="2" charset="2"/>
              </a:rPr>
              <a:t> replaced by spare</a:t>
            </a:r>
          </a:p>
          <a:p>
            <a:pPr lvl="1"/>
            <a:endParaRPr lang="en-US" sz="800" dirty="0" smtClean="0"/>
          </a:p>
          <a:p>
            <a:pPr lvl="1"/>
            <a:r>
              <a:rPr lang="en-US" sz="1600" dirty="0" smtClean="0"/>
              <a:t>MKI flashovers due to beam loss (aperture studies)?: </a:t>
            </a:r>
            <a:r>
              <a:rPr lang="en-US" sz="1600" dirty="0" smtClean="0">
                <a:sym typeface="Wingdings" pitchFamily="2" charset="2"/>
              </a:rPr>
              <a:t> BLM installation (interlocks?) and improved conditioning sequence (</a:t>
            </a:r>
            <a:r>
              <a:rPr lang="en-US" sz="1600" dirty="0" err="1" smtClean="0"/>
              <a:t>SoftStart</a:t>
            </a:r>
            <a:r>
              <a:rPr lang="en-US" sz="1600" dirty="0" smtClean="0"/>
              <a:t>)</a:t>
            </a:r>
          </a:p>
          <a:p>
            <a:pPr lvl="1"/>
            <a:endParaRPr lang="en-US" sz="800" dirty="0" smtClean="0"/>
          </a:p>
          <a:p>
            <a:pPr lvl="1"/>
            <a:r>
              <a:rPr lang="en-US" sz="1600" dirty="0" smtClean="0"/>
              <a:t>Injection absorbers (TDI) and TI8 transfer line collimators (TCDI) being “consolidated” </a:t>
            </a:r>
            <a:r>
              <a:rPr lang="en-US" sz="1600" dirty="0" smtClean="0">
                <a:sym typeface="Wingdings" pitchFamily="2" charset="2"/>
              </a:rPr>
              <a:t> need re-commissioning</a:t>
            </a:r>
          </a:p>
          <a:p>
            <a:pPr lvl="1"/>
            <a:endParaRPr lang="en-US" sz="800" dirty="0" smtClean="0">
              <a:sym typeface="Wingdings" pitchFamily="2" charset="2"/>
            </a:endParaRPr>
          </a:p>
          <a:p>
            <a:pPr lvl="1"/>
            <a:r>
              <a:rPr lang="en-US" sz="1600" dirty="0" smtClean="0">
                <a:sym typeface="Wingdings" pitchFamily="2" charset="2"/>
              </a:rPr>
              <a:t>Effect of the injection magnetic septum (MSI) stray field on the circulating beam orbit  need to test possibility to run magnetic septum in DC</a:t>
            </a:r>
          </a:p>
          <a:p>
            <a:pPr lvl="1"/>
            <a:endParaRPr lang="en-US" sz="800" dirty="0" smtClean="0">
              <a:sym typeface="Wingdings" pitchFamily="2" charset="2"/>
            </a:endParaRPr>
          </a:p>
          <a:p>
            <a:pPr lvl="1"/>
            <a:r>
              <a:rPr lang="en-GB" sz="1600" dirty="0" smtClean="0"/>
              <a:t>Dependence of the strength of beam dump extraction kickers MKD on tunnel temperature (~ -0.2%/</a:t>
            </a:r>
            <a:r>
              <a:rPr lang="en-GB" sz="1600" baseline="30000" dirty="0" smtClean="0"/>
              <a:t>0</a:t>
            </a:r>
            <a:r>
              <a:rPr lang="en-GB" sz="1600" dirty="0" smtClean="0"/>
              <a:t>C) </a:t>
            </a:r>
            <a:r>
              <a:rPr lang="en-GB" sz="1600" dirty="0" smtClean="0">
                <a:sym typeface="Wingdings" pitchFamily="2" charset="2"/>
              </a:rPr>
              <a:t> </a:t>
            </a:r>
            <a:r>
              <a:rPr lang="en-US" sz="1600" dirty="0" smtClean="0"/>
              <a:t>Regulation of the MKD generator temperature &amp; interlock on it at ±1 </a:t>
            </a:r>
            <a:r>
              <a:rPr lang="en-GB" sz="1600" baseline="30000" dirty="0" smtClean="0"/>
              <a:t>0</a:t>
            </a:r>
            <a:r>
              <a:rPr lang="en-US" sz="1600" dirty="0" smtClean="0"/>
              <a:t>C</a:t>
            </a:r>
            <a:r>
              <a:rPr lang="en-GB" sz="1600" dirty="0" smtClean="0"/>
              <a:t> </a:t>
            </a:r>
            <a:r>
              <a:rPr lang="en-GB" sz="1600" dirty="0" smtClean="0">
                <a:sym typeface="Wingdings" pitchFamily="2" charset="2"/>
              </a:rPr>
              <a:t> </a:t>
            </a:r>
            <a:r>
              <a:rPr lang="en-GB" sz="1600" dirty="0" smtClean="0">
                <a:solidFill>
                  <a:srgbClr val="FF0000"/>
                </a:solidFill>
                <a:sym typeface="Wingdings" pitchFamily="2" charset="2"/>
              </a:rPr>
              <a:t>need operational experience  availability !!</a:t>
            </a:r>
            <a:endParaRPr lang="en-GB" sz="1600" dirty="0" smtClean="0">
              <a:solidFill>
                <a:srgbClr val="FF0000"/>
              </a:solidFill>
            </a:endParaRPr>
          </a:p>
          <a:p>
            <a:pPr lvl="1"/>
            <a:endParaRPr lang="en-US" sz="1800" dirty="0" smtClean="0"/>
          </a:p>
        </p:txBody>
      </p:sp>
      <p:sp>
        <p:nvSpPr>
          <p:cNvPr id="238598" name="Text Box 6"/>
          <p:cNvSpPr txBox="1">
            <a:spLocks noChangeArrowheads="1"/>
          </p:cNvSpPr>
          <p:nvPr/>
        </p:nvSpPr>
        <p:spPr bwMode="auto">
          <a:xfrm>
            <a:off x="457200" y="58674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J. Uythoven</a:t>
            </a:r>
            <a:endParaRPr lang="en-GB" sz="2000" dirty="0">
              <a:solidFill>
                <a:srgbClr val="FFFF00"/>
              </a:solidFill>
            </a:endParaRPr>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10</a:t>
            </a:fld>
            <a:endParaRPr lang="en-US" dirty="0"/>
          </a:p>
        </p:txBody>
      </p:sp>
      <p:sp>
        <p:nvSpPr>
          <p:cNvPr id="10" name="Date Placeholder 9"/>
          <p:cNvSpPr>
            <a:spLocks noGrp="1"/>
          </p:cNvSpPr>
          <p:nvPr>
            <p:ph type="dt" sz="half" idx="10"/>
          </p:nvPr>
        </p:nvSpPr>
        <p:spPr/>
        <p:txBody>
          <a:bodyPr/>
          <a:lstStyle/>
          <a:p>
            <a:pPr>
              <a:defRPr/>
            </a:pPr>
            <a:r>
              <a:rPr lang="en-US" dirty="0" smtClean="0"/>
              <a:t>24/02/2009</a:t>
            </a:r>
            <a:endParaRPr lang="en-US" dirty="0"/>
          </a:p>
        </p:txBody>
      </p:sp>
      <p:pic>
        <p:nvPicPr>
          <p:cNvPr id="12" name="Content Placeholder 11" descr="IMG_0085.jpg"/>
          <p:cNvPicPr>
            <a:picLocks noGrp="1" noChangeAspect="1"/>
          </p:cNvPicPr>
          <p:nvPr>
            <p:ph sz="quarter" idx="1"/>
          </p:nvPr>
        </p:nvPicPr>
        <p:blipFill>
          <a:blip r:embed="rId3" cstate="print"/>
          <a:stretch>
            <a:fillRect/>
          </a:stretch>
        </p:blipFill>
        <p:spPr>
          <a:xfrm>
            <a:off x="73151" y="990600"/>
            <a:ext cx="3404617" cy="2552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2"/>
          <p:cNvPicPr>
            <a:picLocks noGrp="1" noChangeAspect="1" noChangeArrowheads="1"/>
          </p:cNvPicPr>
          <p:nvPr>
            <p:ph sz="quarter" idx="2"/>
          </p:nvPr>
        </p:nvPicPr>
        <p:blipFill>
          <a:blip r:embed="rId4" cstate="print"/>
          <a:srcRect/>
          <a:stretch>
            <a:fillRect/>
          </a:stretch>
        </p:blipFill>
        <p:spPr bwMode="auto">
          <a:xfrm>
            <a:off x="76201" y="3631693"/>
            <a:ext cx="3400425" cy="20435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6"/>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232450" name="Rectangle 2"/>
          <p:cNvSpPr>
            <a:spLocks noGrp="1"/>
          </p:cNvSpPr>
          <p:nvPr>
            <p:ph type="title"/>
          </p:nvPr>
        </p:nvSpPr>
        <p:spPr>
          <a:xfrm>
            <a:off x="1600200" y="152400"/>
            <a:ext cx="7315200" cy="792163"/>
          </a:xfrm>
        </p:spPr>
        <p:txBody>
          <a:bodyPr/>
          <a:lstStyle/>
          <a:p>
            <a:r>
              <a:rPr lang="en-US" dirty="0" smtClean="0"/>
              <a:t>Injection and Beam Dump</a:t>
            </a:r>
            <a:endParaRPr lang="en-GB" dirty="0"/>
          </a:p>
        </p:txBody>
      </p:sp>
      <p:sp>
        <p:nvSpPr>
          <p:cNvPr id="232451" name="Rectangle 3"/>
          <p:cNvSpPr>
            <a:spLocks noGrp="1"/>
          </p:cNvSpPr>
          <p:nvPr>
            <p:ph type="body" sz="half" idx="3"/>
          </p:nvPr>
        </p:nvSpPr>
        <p:spPr>
          <a:xfrm>
            <a:off x="3733800" y="990600"/>
            <a:ext cx="5410200" cy="5257800"/>
          </a:xfrm>
        </p:spPr>
        <p:txBody>
          <a:bodyPr/>
          <a:lstStyle/>
          <a:p>
            <a:pPr lvl="0"/>
            <a:r>
              <a:rPr lang="en-GB" sz="2000" dirty="0" smtClean="0">
                <a:solidFill>
                  <a:srgbClr val="1F497D"/>
                </a:solidFill>
              </a:rPr>
              <a:t>Beam dump dilution kicker (MKB) flashovers:</a:t>
            </a:r>
          </a:p>
          <a:p>
            <a:pPr lvl="1"/>
            <a:r>
              <a:rPr lang="en-GB" sz="1800" dirty="0" smtClean="0"/>
              <a:t>Weak elements identified and replaced</a:t>
            </a:r>
          </a:p>
          <a:p>
            <a:pPr lvl="1"/>
            <a:r>
              <a:rPr lang="en-GB" sz="1800" dirty="0" smtClean="0"/>
              <a:t>“Common mode” failure due to vacuum deterioration </a:t>
            </a:r>
            <a:r>
              <a:rPr lang="en-GB" sz="1800" dirty="0" smtClean="0">
                <a:sym typeface="Wingdings" pitchFamily="2" charset="2"/>
              </a:rPr>
              <a:t> reduction of c</a:t>
            </a:r>
            <a:r>
              <a:rPr lang="en-GB" sz="1800" dirty="0" smtClean="0"/>
              <a:t>onductance and additional pumping speed</a:t>
            </a:r>
            <a:endParaRPr lang="en-GB" sz="1800" dirty="0" smtClean="0">
              <a:solidFill>
                <a:srgbClr val="1F497D"/>
              </a:solidFill>
            </a:endParaRPr>
          </a:p>
          <a:p>
            <a:pPr lvl="1"/>
            <a:r>
              <a:rPr lang="en-US" sz="1800" dirty="0" smtClean="0"/>
              <a:t>MKBH installation will become nominal</a:t>
            </a:r>
          </a:p>
          <a:p>
            <a:pPr lvl="1"/>
            <a:r>
              <a:rPr lang="en-US" sz="1800" dirty="0" smtClean="0"/>
              <a:t>MKBV: 4 out of 6 magnets</a:t>
            </a:r>
          </a:p>
          <a:p>
            <a:pPr lvl="1"/>
            <a:endParaRPr lang="en-US" sz="1800" dirty="0" smtClean="0"/>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11</a:t>
            </a:fld>
            <a:endParaRPr lang="en-US" dirty="0"/>
          </a:p>
        </p:txBody>
      </p:sp>
      <p:sp>
        <p:nvSpPr>
          <p:cNvPr id="10" name="Date Placeholder 9"/>
          <p:cNvSpPr>
            <a:spLocks noGrp="1"/>
          </p:cNvSpPr>
          <p:nvPr>
            <p:ph type="dt" sz="half" idx="10"/>
          </p:nvPr>
        </p:nvSpPr>
        <p:spPr/>
        <p:txBody>
          <a:bodyPr/>
          <a:lstStyle/>
          <a:p>
            <a:pPr>
              <a:defRPr/>
            </a:pPr>
            <a:r>
              <a:rPr lang="en-US" dirty="0" smtClean="0"/>
              <a:t>24/02/2009</a:t>
            </a:r>
            <a:endParaRPr lang="en-US" dirty="0"/>
          </a:p>
        </p:txBody>
      </p:sp>
      <p:sp>
        <p:nvSpPr>
          <p:cNvPr id="11" name="Content Placeholder 10"/>
          <p:cNvSpPr>
            <a:spLocks noGrp="1"/>
          </p:cNvSpPr>
          <p:nvPr>
            <p:ph sz="quarter" idx="2"/>
          </p:nvPr>
        </p:nvSpPr>
        <p:spPr>
          <a:xfrm>
            <a:off x="0" y="3657600"/>
            <a:ext cx="9144000" cy="2743200"/>
          </a:xfrm>
        </p:spPr>
        <p:txBody>
          <a:bodyPr/>
          <a:lstStyle/>
          <a:p>
            <a:pPr>
              <a:buNone/>
            </a:pPr>
            <a:r>
              <a:rPr lang="en-US" sz="2000" dirty="0" smtClean="0">
                <a:sym typeface="Wingdings" pitchFamily="2" charset="2"/>
              </a:rPr>
              <a:t> </a:t>
            </a:r>
            <a:r>
              <a:rPr lang="en-US" sz="2000" dirty="0" smtClean="0">
                <a:solidFill>
                  <a:srgbClr val="FF3300"/>
                </a:solidFill>
                <a:sym typeface="Wingdings" pitchFamily="2" charset="2"/>
              </a:rPr>
              <a:t>Beam Dump </a:t>
            </a:r>
            <a:r>
              <a:rPr lang="en-US" sz="2000" dirty="0" smtClean="0">
                <a:solidFill>
                  <a:srgbClr val="FF3300"/>
                </a:solidFill>
              </a:rPr>
              <a:t>Reliability run is needed: &gt; 4 weeks effective running for failure statistics</a:t>
            </a:r>
          </a:p>
          <a:p>
            <a:r>
              <a:rPr lang="en-US" sz="2000" dirty="0" smtClean="0"/>
              <a:t>Energy tracking to be tested before beam (main bends in 45/56/67/78) </a:t>
            </a:r>
            <a:r>
              <a:rPr lang="en-US" sz="2000" dirty="0" smtClean="0">
                <a:sym typeface="Wingdings" pitchFamily="2" charset="2"/>
              </a:rPr>
              <a:t> coordination required</a:t>
            </a:r>
            <a:endParaRPr lang="en-US" sz="2000" dirty="0" smtClean="0"/>
          </a:p>
          <a:p>
            <a:endParaRPr lang="en-US" sz="800" dirty="0" smtClean="0"/>
          </a:p>
          <a:p>
            <a:r>
              <a:rPr lang="en-US" sz="2000" dirty="0" smtClean="0"/>
              <a:t>Additional redundancy will be added for the verification of the position of TCDQ collimator (protecting Q4 and the arc in case of asynchronous dump): </a:t>
            </a:r>
            <a:r>
              <a:rPr lang="en-US" sz="2000" dirty="0" smtClean="0">
                <a:solidFill>
                  <a:schemeClr val="accent5">
                    <a:lumMod val="50000"/>
                  </a:schemeClr>
                </a:solidFill>
              </a:rPr>
              <a:t>‘independent’ check vs. beam energy (now only triggered via  timing)</a:t>
            </a:r>
          </a:p>
          <a:p>
            <a:endParaRPr lang="en-GB" sz="2000" dirty="0" smtClean="0"/>
          </a:p>
        </p:txBody>
      </p:sp>
      <p:grpSp>
        <p:nvGrpSpPr>
          <p:cNvPr id="18" name="Content Placeholder 17"/>
          <p:cNvGrpSpPr>
            <a:grpSpLocks noGrp="1"/>
          </p:cNvGrpSpPr>
          <p:nvPr>
            <p:ph sz="quarter" idx="1"/>
          </p:nvPr>
        </p:nvGrpSpPr>
        <p:grpSpPr>
          <a:xfrm>
            <a:off x="76200" y="1066800"/>
            <a:ext cx="3657600" cy="2057400"/>
            <a:chOff x="228257" y="3287446"/>
            <a:chExt cx="3698812" cy="2177415"/>
          </a:xfrm>
        </p:grpSpPr>
        <p:sp>
          <p:nvSpPr>
            <p:cNvPr id="19" name="Date Placeholder 3"/>
            <p:cNvSpPr txBox="1">
              <a:spLocks/>
            </p:cNvSpPr>
            <p:nvPr/>
          </p:nvSpPr>
          <p:spPr bwMode="auto">
            <a:xfrm>
              <a:off x="914400" y="5219700"/>
              <a:ext cx="19812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schemeClr val="tx1"/>
                  </a:solidFill>
                  <a:effectLst/>
                  <a:uLnTx/>
                  <a:uFillTx/>
                  <a:latin typeface="Arial" charset="0"/>
                  <a:ea typeface="+mn-ea"/>
                  <a:cs typeface="+mn-cs"/>
                </a:rPr>
                <a:t>Jan Uythoven, TE/ABT</a:t>
              </a:r>
              <a:endParaRPr kumimoji="0" lang="en-US" sz="1000" b="0" i="0" u="none" strike="noStrike" kern="1200" cap="none" spc="0" normalizeH="0" baseline="0" noProof="0">
                <a:ln>
                  <a:noFill/>
                </a:ln>
                <a:solidFill>
                  <a:schemeClr val="tx1"/>
                </a:solidFill>
                <a:effectLst/>
                <a:uLnTx/>
                <a:uFillTx/>
                <a:latin typeface="Arial" charset="0"/>
                <a:ea typeface="+mn-ea"/>
                <a:cs typeface="+mn-cs"/>
              </a:endParaRPr>
            </a:p>
          </p:txBody>
        </p:sp>
        <p:pic>
          <p:nvPicPr>
            <p:cNvPr id="20" name="Picture 19"/>
            <p:cNvPicPr>
              <a:picLocks noChangeAspect="1"/>
            </p:cNvPicPr>
            <p:nvPr/>
          </p:nvPicPr>
          <p:blipFill>
            <a:blip r:embed="rId2"/>
            <a:srcRect/>
            <a:stretch>
              <a:fillRect/>
            </a:stretch>
          </p:blipFill>
          <p:spPr bwMode="auto">
            <a:xfrm>
              <a:off x="228257" y="3287446"/>
              <a:ext cx="3698812" cy="2177415"/>
            </a:xfrm>
            <a:prstGeom prst="rect">
              <a:avLst/>
            </a:prstGeom>
            <a:noFill/>
            <a:ln w="9525">
              <a:solidFill>
                <a:srgbClr val="0070C0"/>
              </a:solidFill>
              <a:miter lim="800000"/>
              <a:headEnd/>
              <a:tailEnd/>
            </a:ln>
          </p:spPr>
        </p:pic>
        <p:sp>
          <p:nvSpPr>
            <p:cNvPr id="21" name="TextBox 20"/>
            <p:cNvSpPr txBox="1"/>
            <p:nvPr/>
          </p:nvSpPr>
          <p:spPr>
            <a:xfrm>
              <a:off x="3055398" y="3315532"/>
              <a:ext cx="868531" cy="307777"/>
            </a:xfrm>
            <a:prstGeom prst="rect">
              <a:avLst/>
            </a:prstGeom>
            <a:noFill/>
          </p:spPr>
          <p:txBody>
            <a:bodyPr wrap="square" rtlCol="0">
              <a:spAutoFit/>
            </a:bodyPr>
            <a:lstStyle/>
            <a:p>
              <a:r>
                <a:rPr lang="en-GB" sz="1400" i="1" dirty="0" smtClean="0"/>
                <a:t>Beam 2</a:t>
              </a:r>
              <a:endParaRPr lang="en-US" sz="1400" i="1" dirty="0"/>
            </a:p>
          </p:txBody>
        </p:sp>
      </p:grpSp>
      <p:sp>
        <p:nvSpPr>
          <p:cNvPr id="232457" name="Text Box 9"/>
          <p:cNvSpPr txBox="1">
            <a:spLocks noChangeArrowheads="1"/>
          </p:cNvSpPr>
          <p:nvPr/>
        </p:nvSpPr>
        <p:spPr bwMode="auto">
          <a:xfrm>
            <a:off x="990600" y="11430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J. Uythoven</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cstate="print"/>
          <a:srcRect/>
          <a:stretch>
            <a:fillRect/>
          </a:stretch>
        </p:blipFill>
        <p:spPr bwMode="auto">
          <a:xfrm>
            <a:off x="28723" y="990600"/>
            <a:ext cx="4364533" cy="3276600"/>
          </a:xfrm>
          <a:prstGeom prst="rect">
            <a:avLst/>
          </a:prstGeom>
          <a:noFill/>
          <a:ln w="9525">
            <a:noFill/>
            <a:miter lim="800000"/>
            <a:headEnd/>
            <a:tailEnd/>
          </a:ln>
          <a:effectLst/>
        </p:spPr>
      </p:pic>
      <p:sp>
        <p:nvSpPr>
          <p:cNvPr id="4" name="Text Placeholder 3"/>
          <p:cNvSpPr>
            <a:spLocks noGrp="1"/>
          </p:cNvSpPr>
          <p:nvPr>
            <p:ph type="body" sz="half" idx="3"/>
          </p:nvPr>
        </p:nvSpPr>
        <p:spPr>
          <a:xfrm>
            <a:off x="4267200" y="990600"/>
            <a:ext cx="4724400" cy="5257800"/>
          </a:xfrm>
        </p:spPr>
        <p:txBody>
          <a:bodyPr/>
          <a:lstStyle/>
          <a:p>
            <a:r>
              <a:rPr lang="en-GB" sz="2000" dirty="0" smtClean="0">
                <a:cs typeface="Times New Roman" pitchFamily="18" charset="0"/>
              </a:rPr>
              <a:t>Some of the Beam Controls systems could not be tested with beam due to the abrupt stop on 19/9 </a:t>
            </a:r>
            <a:r>
              <a:rPr lang="en-GB" sz="2000" dirty="0" smtClean="0">
                <a:cs typeface="Times New Roman" pitchFamily="18" charset="0"/>
                <a:sym typeface="Wingdings" pitchFamily="2" charset="2"/>
              </a:rPr>
              <a:t> </a:t>
            </a:r>
            <a:r>
              <a:rPr lang="en-GB" sz="2000" dirty="0" smtClean="0">
                <a:solidFill>
                  <a:srgbClr val="FF0000"/>
                </a:solidFill>
                <a:cs typeface="Times New Roman" pitchFamily="18" charset="0"/>
                <a:sym typeface="Wingdings" pitchFamily="2" charset="2"/>
              </a:rPr>
              <a:t>still a lot of work to be done!</a:t>
            </a:r>
            <a:endParaRPr lang="en-GB" sz="2000" dirty="0" smtClean="0">
              <a:solidFill>
                <a:srgbClr val="FF0000"/>
              </a:solidFill>
              <a:cs typeface="Times New Roman" pitchFamily="18" charset="0"/>
            </a:endParaRPr>
          </a:p>
          <a:p>
            <a:endParaRPr lang="en-GB" sz="800" dirty="0" smtClean="0">
              <a:cs typeface="Times New Roman" pitchFamily="18" charset="0"/>
            </a:endParaRPr>
          </a:p>
          <a:p>
            <a:pPr lvl="0">
              <a:defRPr/>
            </a:pPr>
            <a:r>
              <a:rPr lang="en-GB" sz="2000" dirty="0" smtClean="0">
                <a:cs typeface="Times New Roman" pitchFamily="18" charset="0"/>
              </a:rPr>
              <a:t>No damage to the RF systems on 19/9</a:t>
            </a:r>
          </a:p>
          <a:p>
            <a:pPr lvl="0">
              <a:defRPr/>
            </a:pPr>
            <a:r>
              <a:rPr lang="en-US" sz="2000" dirty="0" smtClean="0"/>
              <a:t>Similar event close to IP4, with sector valves open would result in dust contamination or even mechanical damage </a:t>
            </a:r>
            <a:r>
              <a:rPr lang="en-US" sz="2000" dirty="0" smtClean="0">
                <a:sym typeface="Wingdings" pitchFamily="2" charset="2"/>
              </a:rPr>
              <a:t> </a:t>
            </a:r>
            <a:r>
              <a:rPr lang="en-US" sz="2000" dirty="0" smtClean="0">
                <a:solidFill>
                  <a:srgbClr val="FF0000"/>
                </a:solidFill>
                <a:sym typeface="Wingdings" pitchFamily="2" charset="2"/>
              </a:rPr>
              <a:t>Need to keep valves closed during powering tests without beam</a:t>
            </a:r>
          </a:p>
          <a:p>
            <a:endParaRPr lang="en-GB" sz="2000" dirty="0" smtClean="0">
              <a:cs typeface="Times New Roman" pitchFamily="18" charset="0"/>
            </a:endParaRPr>
          </a:p>
          <a:p>
            <a:endParaRPr lang="en-GB" sz="2000" dirty="0" smtClean="0">
              <a:cs typeface="Times New Roman" pitchFamily="18" charset="0"/>
            </a:endParaRPr>
          </a:p>
          <a:p>
            <a:endParaRPr lang="en-GB" sz="2000" dirty="0" smtClean="0">
              <a:cs typeface="Times New Roman" pitchFamily="18" charset="0"/>
            </a:endParaRPr>
          </a:p>
        </p:txBody>
      </p:sp>
      <p:sp>
        <p:nvSpPr>
          <p:cNvPr id="5" name="Title 4"/>
          <p:cNvSpPr>
            <a:spLocks noGrp="1"/>
          </p:cNvSpPr>
          <p:nvPr>
            <p:ph type="title"/>
          </p:nvPr>
        </p:nvSpPr>
        <p:spPr/>
        <p:txBody>
          <a:bodyPr/>
          <a:lstStyle/>
          <a:p>
            <a:r>
              <a:rPr lang="en-GB" dirty="0" smtClean="0"/>
              <a:t>RF</a:t>
            </a:r>
            <a:endParaRPr lang="en-GB" dirty="0"/>
          </a:p>
        </p:txBody>
      </p:sp>
      <p:sp>
        <p:nvSpPr>
          <p:cNvPr id="6" name="Date Placeholder 5"/>
          <p:cNvSpPr>
            <a:spLocks noGrp="1"/>
          </p:cNvSpPr>
          <p:nvPr>
            <p:ph type="dt" sz="half" idx="10"/>
          </p:nvPr>
        </p:nvSpPr>
        <p:spPr/>
        <p:txBody>
          <a:bodyPr/>
          <a:lstStyle/>
          <a:p>
            <a:pPr>
              <a:defRPr/>
            </a:pPr>
            <a:r>
              <a:rPr lang="en-US" smtClean="0"/>
              <a:t>24/02/2009</a:t>
            </a:r>
            <a:endParaRPr lang="en-US" dirty="0"/>
          </a:p>
        </p:txBody>
      </p:sp>
      <p:sp>
        <p:nvSpPr>
          <p:cNvPr id="7" name="Slide Number Placeholder 6"/>
          <p:cNvSpPr>
            <a:spLocks noGrp="1"/>
          </p:cNvSpPr>
          <p:nvPr>
            <p:ph type="sldNum" sz="quarter" idx="11"/>
          </p:nvPr>
        </p:nvSpPr>
        <p:spPr/>
        <p:txBody>
          <a:bodyPr/>
          <a:lstStyle/>
          <a:p>
            <a:pPr>
              <a:defRPr/>
            </a:pPr>
            <a:fld id="{2E282C87-993F-4969-B8FD-6CC17FBD5C65}" type="slidenum">
              <a:rPr lang="en-US" smtClean="0"/>
              <a:pPr>
                <a:defRPr/>
              </a:pPr>
              <a:t>12</a:t>
            </a:fld>
            <a:endParaRPr lang="en-US" dirty="0"/>
          </a:p>
        </p:txBody>
      </p:sp>
      <p:sp>
        <p:nvSpPr>
          <p:cNvPr id="8" name="Footer Placeholder 7"/>
          <p:cNvSpPr>
            <a:spLocks noGrp="1"/>
          </p:cNvSpPr>
          <p:nvPr>
            <p:ph type="ftr" sz="quarter" idx="12"/>
          </p:nvPr>
        </p:nvSpPr>
        <p:spPr/>
        <p:txBody>
          <a:bodyPr/>
          <a:lstStyle/>
          <a:p>
            <a:r>
              <a:rPr lang="en-US" smtClean="0"/>
              <a:t>Session 8 – Summary - GA</a:t>
            </a:r>
            <a:endParaRPr lang="en-US" dirty="0"/>
          </a:p>
        </p:txBody>
      </p:sp>
      <p:sp>
        <p:nvSpPr>
          <p:cNvPr id="10" name="Text Box 11"/>
          <p:cNvSpPr txBox="1">
            <a:spLocks noChangeArrowheads="1"/>
          </p:cNvSpPr>
          <p:nvPr/>
        </p:nvSpPr>
        <p:spPr bwMode="auto">
          <a:xfrm>
            <a:off x="228600" y="4191000"/>
            <a:ext cx="1981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E. Ciapala</a:t>
            </a:r>
            <a:endParaRPr lang="en-GB" sz="2000" dirty="0">
              <a:solidFill>
                <a:srgbClr val="FFFF00"/>
              </a:solidFill>
            </a:endParaRPr>
          </a:p>
        </p:txBody>
      </p:sp>
      <p:sp>
        <p:nvSpPr>
          <p:cNvPr id="16" name="Rounded Rectangle 15"/>
          <p:cNvSpPr/>
          <p:nvPr/>
        </p:nvSpPr>
        <p:spPr>
          <a:xfrm>
            <a:off x="152400" y="3124200"/>
            <a:ext cx="1981200" cy="838200"/>
          </a:xfrm>
          <a:prstGeom prst="roundRect">
            <a:avLst/>
          </a:prstGeom>
          <a:solidFill>
            <a:srgbClr val="FFFF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3"/>
          <p:cNvSpPr txBox="1">
            <a:spLocks/>
          </p:cNvSpPr>
          <p:nvPr/>
        </p:nvSpPr>
        <p:spPr bwMode="auto">
          <a:xfrm>
            <a:off x="152400" y="4953000"/>
            <a:ext cx="86868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charset="0"/>
              <a:buChar char="•"/>
              <a:defRPr/>
            </a:pPr>
            <a:r>
              <a:rPr lang="en-GB" sz="2000" kern="0" dirty="0" smtClean="0">
                <a:solidFill>
                  <a:schemeClr val="tx2"/>
                </a:solidFill>
                <a:latin typeface="+mn-lt"/>
              </a:rPr>
              <a:t>Use of </a:t>
            </a:r>
            <a:r>
              <a:rPr lang="en-GB" sz="2000" kern="0" dirty="0" smtClean="0">
                <a:solidFill>
                  <a:srgbClr val="FF0000"/>
                </a:solidFill>
                <a:latin typeface="+mn-lt"/>
              </a:rPr>
              <a:t>fast sector valves </a:t>
            </a:r>
            <a:r>
              <a:rPr lang="en-GB" sz="2000" kern="0" dirty="0" smtClean="0">
                <a:solidFill>
                  <a:schemeClr val="tx2"/>
                </a:solidFill>
                <a:latin typeface="+mn-lt"/>
              </a:rPr>
              <a:t>evoked but perhaps only limited protection for cavities from vacuum incidents occurring in the LSS and additional risk that the beam might not be dumped before the valves close with more severe risk of damage for the cavities</a:t>
            </a:r>
            <a:r>
              <a:rPr lang="en-GB" sz="2000" kern="0" dirty="0">
                <a:solidFill>
                  <a:schemeClr val="tx2"/>
                </a:solidFill>
                <a:latin typeface="+mn-lt"/>
              </a:rPr>
              <a:t>.</a:t>
            </a:r>
            <a:endParaRPr lang="en-GB" sz="2000" kern="0" dirty="0" smtClean="0">
              <a:solidFill>
                <a:schemeClr val="tx2"/>
              </a:solidFill>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cstate="print"/>
          <a:srcRect/>
          <a:stretch>
            <a:fillRect/>
          </a:stretch>
        </p:blipFill>
        <p:spPr bwMode="auto">
          <a:xfrm>
            <a:off x="15389" y="990600"/>
            <a:ext cx="3413611" cy="2552700"/>
          </a:xfrm>
          <a:prstGeom prst="rect">
            <a:avLst/>
          </a:prstGeom>
          <a:noFill/>
          <a:ln w="9525">
            <a:noFill/>
            <a:miter lim="800000"/>
            <a:headEnd/>
            <a:tailEnd/>
          </a:ln>
          <a:effectLst/>
        </p:spPr>
      </p:pic>
      <p:sp>
        <p:nvSpPr>
          <p:cNvPr id="8" name="Footer Placeholder 6"/>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241666" name="Rectangle 2"/>
          <p:cNvSpPr>
            <a:spLocks noGrp="1"/>
          </p:cNvSpPr>
          <p:nvPr>
            <p:ph type="title"/>
          </p:nvPr>
        </p:nvSpPr>
        <p:spPr>
          <a:xfrm>
            <a:off x="1600200" y="152400"/>
            <a:ext cx="7315200" cy="792163"/>
          </a:xfrm>
        </p:spPr>
        <p:txBody>
          <a:bodyPr/>
          <a:lstStyle/>
          <a:p>
            <a:r>
              <a:rPr lang="en-US" dirty="0" smtClean="0"/>
              <a:t>RF</a:t>
            </a:r>
            <a:endParaRPr lang="en-GB" dirty="0"/>
          </a:p>
        </p:txBody>
      </p:sp>
      <p:sp>
        <p:nvSpPr>
          <p:cNvPr id="241667" name="Rectangle 3"/>
          <p:cNvSpPr>
            <a:spLocks noGrp="1"/>
          </p:cNvSpPr>
          <p:nvPr>
            <p:ph type="body" sz="half" idx="3"/>
          </p:nvPr>
        </p:nvSpPr>
        <p:spPr>
          <a:xfrm>
            <a:off x="3429000" y="990600"/>
            <a:ext cx="5486400" cy="5257800"/>
          </a:xfrm>
        </p:spPr>
        <p:txBody>
          <a:bodyPr/>
          <a:lstStyle/>
          <a:p>
            <a:r>
              <a:rPr lang="en-US" sz="2000" dirty="0" smtClean="0"/>
              <a:t>Weakness in the tuning system detected and being repaired</a:t>
            </a:r>
          </a:p>
          <a:p>
            <a:r>
              <a:rPr lang="en-US" sz="2000" dirty="0" smtClean="0"/>
              <a:t>Powering tests of the acceleration and transverse damping system are required. In particular Cavity Conditioning.</a:t>
            </a:r>
          </a:p>
          <a:p>
            <a:r>
              <a:rPr lang="en-US" sz="2000" dirty="0" smtClean="0"/>
              <a:t>Access restrictions in UX45 can slow down this process </a:t>
            </a:r>
            <a:r>
              <a:rPr lang="en-US" sz="2000" dirty="0" smtClean="0">
                <a:sym typeface="Wingdings" pitchFamily="2" charset="2"/>
              </a:rPr>
              <a:t> </a:t>
            </a:r>
            <a:r>
              <a:rPr lang="en-US" sz="2000" dirty="0" smtClean="0">
                <a:solidFill>
                  <a:srgbClr val="FF0000"/>
                </a:solidFill>
                <a:sym typeface="Wingdings" pitchFamily="2" charset="2"/>
              </a:rPr>
              <a:t>definition of access procedures</a:t>
            </a:r>
          </a:p>
          <a:p>
            <a:endParaRPr lang="en-US" sz="2000" dirty="0" smtClean="0"/>
          </a:p>
          <a:p>
            <a:pPr>
              <a:lnSpc>
                <a:spcPct val="90000"/>
              </a:lnSpc>
            </a:pPr>
            <a:r>
              <a:rPr lang="en-US" sz="2000" dirty="0" smtClean="0"/>
              <a:t>Situation of the </a:t>
            </a:r>
            <a:r>
              <a:rPr lang="en-US" sz="2000" smtClean="0"/>
              <a:t>spares is worrying</a:t>
            </a:r>
            <a:endParaRPr lang="en-US" sz="2000" dirty="0" smtClean="0"/>
          </a:p>
          <a:p>
            <a:pPr lvl="1">
              <a:lnSpc>
                <a:spcPct val="90000"/>
              </a:lnSpc>
            </a:pPr>
            <a:r>
              <a:rPr lang="en-US" sz="1800" dirty="0" smtClean="0">
                <a:sym typeface="Wingdings" pitchFamily="2" charset="2"/>
              </a:rPr>
              <a:t>Proposal to purchase 3 more spare cavities + He tanks (~300 </a:t>
            </a:r>
            <a:r>
              <a:rPr lang="en-US" sz="1800" dirty="0" err="1" smtClean="0">
                <a:sym typeface="Wingdings" pitchFamily="2" charset="2"/>
              </a:rPr>
              <a:t>kCHF</a:t>
            </a:r>
            <a:r>
              <a:rPr lang="en-US" sz="1800" dirty="0" smtClean="0">
                <a:sym typeface="Wingdings" pitchFamily="2" charset="2"/>
              </a:rPr>
              <a:t>) whilst companies have still the know-how.</a:t>
            </a:r>
          </a:p>
          <a:p>
            <a:pPr lvl="1">
              <a:lnSpc>
                <a:spcPct val="90000"/>
              </a:lnSpc>
            </a:pPr>
            <a:r>
              <a:rPr lang="en-US" sz="1800" dirty="0" smtClean="0">
                <a:sym typeface="Wingdings" pitchFamily="2" charset="2"/>
              </a:rPr>
              <a:t>Possible to run cavities to ~half gradient should be possible (limited voltage at capture)</a:t>
            </a:r>
            <a:endParaRPr lang="en-US" sz="1800" dirty="0">
              <a:sym typeface="Wingdings" pitchFamily="2" charset="2"/>
            </a:endParaRPr>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13</a:t>
            </a:fld>
            <a:endParaRPr lang="en-US" dirty="0"/>
          </a:p>
        </p:txBody>
      </p:sp>
      <p:sp>
        <p:nvSpPr>
          <p:cNvPr id="10" name="Date Placeholder 9"/>
          <p:cNvSpPr>
            <a:spLocks noGrp="1"/>
          </p:cNvSpPr>
          <p:nvPr>
            <p:ph type="dt" sz="half" idx="10"/>
          </p:nvPr>
        </p:nvSpPr>
        <p:spPr/>
        <p:txBody>
          <a:bodyPr/>
          <a:lstStyle/>
          <a:p>
            <a:pPr>
              <a:defRPr/>
            </a:pPr>
            <a:r>
              <a:rPr lang="en-US" smtClean="0"/>
              <a:t>24/02/2009</a:t>
            </a:r>
            <a:endParaRPr lang="en-US" dirty="0"/>
          </a:p>
        </p:txBody>
      </p:sp>
      <p:pic>
        <p:nvPicPr>
          <p:cNvPr id="13" name="Picture 2"/>
          <p:cNvPicPr>
            <a:picLocks noGrp="1" noChangeAspect="1" noChangeArrowheads="1"/>
          </p:cNvPicPr>
          <p:nvPr>
            <p:ph sz="quarter" idx="2"/>
          </p:nvPr>
        </p:nvPicPr>
        <p:blipFill>
          <a:blip r:embed="rId3"/>
          <a:srcRect/>
          <a:stretch>
            <a:fillRect/>
          </a:stretch>
        </p:blipFill>
        <p:spPr bwMode="auto">
          <a:xfrm>
            <a:off x="24295" y="3467100"/>
            <a:ext cx="3404705" cy="2552700"/>
          </a:xfrm>
          <a:prstGeom prst="rect">
            <a:avLst/>
          </a:prstGeom>
          <a:noFill/>
          <a:ln w="9525">
            <a:noFill/>
            <a:miter lim="800000"/>
            <a:headEnd/>
            <a:tailEnd/>
          </a:ln>
          <a:effectLst/>
        </p:spPr>
      </p:pic>
      <p:sp>
        <p:nvSpPr>
          <p:cNvPr id="241675" name="Text Box 11"/>
          <p:cNvSpPr txBox="1">
            <a:spLocks noChangeArrowheads="1"/>
          </p:cNvSpPr>
          <p:nvPr/>
        </p:nvSpPr>
        <p:spPr bwMode="auto">
          <a:xfrm>
            <a:off x="381000" y="5943600"/>
            <a:ext cx="1981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E. Ciapala</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6"/>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242690" name="Rectangle 2"/>
          <p:cNvSpPr>
            <a:spLocks noGrp="1"/>
          </p:cNvSpPr>
          <p:nvPr>
            <p:ph type="title"/>
          </p:nvPr>
        </p:nvSpPr>
        <p:spPr>
          <a:xfrm>
            <a:off x="1600200" y="152400"/>
            <a:ext cx="7315200" cy="792163"/>
          </a:xfrm>
        </p:spPr>
        <p:txBody>
          <a:bodyPr/>
          <a:lstStyle/>
          <a:p>
            <a:r>
              <a:rPr lang="en-US" dirty="0" smtClean="0"/>
              <a:t>Magnet (re)training</a:t>
            </a:r>
            <a:endParaRPr lang="en-GB" dirty="0"/>
          </a:p>
        </p:txBody>
      </p:sp>
      <p:sp>
        <p:nvSpPr>
          <p:cNvPr id="242691" name="Rectangle 3"/>
          <p:cNvSpPr>
            <a:spLocks noGrp="1"/>
          </p:cNvSpPr>
          <p:nvPr>
            <p:ph type="body" sz="half" idx="3"/>
          </p:nvPr>
        </p:nvSpPr>
        <p:spPr>
          <a:xfrm>
            <a:off x="3581400" y="990600"/>
            <a:ext cx="5334000" cy="5257800"/>
          </a:xfrm>
        </p:spPr>
        <p:txBody>
          <a:bodyPr/>
          <a:lstStyle/>
          <a:p>
            <a:pPr>
              <a:lnSpc>
                <a:spcPct val="90000"/>
              </a:lnSpc>
            </a:pPr>
            <a:r>
              <a:rPr lang="en-US" sz="2000" dirty="0" smtClean="0"/>
              <a:t>Analysis of the data collected in SM18 and during HW Commissioning for all the magnet types</a:t>
            </a:r>
          </a:p>
          <a:p>
            <a:pPr>
              <a:lnSpc>
                <a:spcPct val="90000"/>
              </a:lnSpc>
            </a:pPr>
            <a:r>
              <a:rPr lang="en-US" sz="2000" dirty="0" smtClean="0"/>
              <a:t>For the dipoles Monte-Carlo simulation of the training based on SM18 and HW Commissioning data</a:t>
            </a:r>
          </a:p>
          <a:p>
            <a:pPr>
              <a:lnSpc>
                <a:spcPct val="90000"/>
              </a:lnSpc>
            </a:pPr>
            <a:r>
              <a:rPr lang="en-US" sz="2000" dirty="0" smtClean="0"/>
              <a:t>Comparison of the model with the experience in Sector 56 is good up to 6.3 </a:t>
            </a:r>
            <a:r>
              <a:rPr lang="en-US" sz="2000" dirty="0" err="1" smtClean="0"/>
              <a:t>TeV</a:t>
            </a:r>
            <a:r>
              <a:rPr lang="en-US" sz="2000" dirty="0" smtClean="0"/>
              <a:t> equivalent current</a:t>
            </a:r>
            <a:endParaRPr lang="en-GB" sz="2000" dirty="0" smtClean="0"/>
          </a:p>
        </p:txBody>
      </p:sp>
      <p:sp>
        <p:nvSpPr>
          <p:cNvPr id="242700" name="Text Box 12"/>
          <p:cNvSpPr txBox="1">
            <a:spLocks noChangeArrowheads="1"/>
          </p:cNvSpPr>
          <p:nvPr/>
        </p:nvSpPr>
        <p:spPr bwMode="auto">
          <a:xfrm>
            <a:off x="304800" y="3576528"/>
            <a:ext cx="1981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E. Todesco</a:t>
            </a:r>
            <a:endParaRPr lang="en-GB" sz="2000" dirty="0">
              <a:solidFill>
                <a:srgbClr val="FFFF00"/>
              </a:solidFill>
            </a:endParaRPr>
          </a:p>
        </p:txBody>
      </p:sp>
      <p:sp>
        <p:nvSpPr>
          <p:cNvPr id="9" name="Slide Number Placeholder 8"/>
          <p:cNvSpPr>
            <a:spLocks noGrp="1"/>
          </p:cNvSpPr>
          <p:nvPr>
            <p:ph type="sldNum" sz="quarter" idx="11"/>
          </p:nvPr>
        </p:nvSpPr>
        <p:spPr/>
        <p:txBody>
          <a:bodyPr/>
          <a:lstStyle/>
          <a:p>
            <a:pPr>
              <a:defRPr/>
            </a:pPr>
            <a:fld id="{2E282C87-993F-4969-B8FD-6CC17FBD5C65}" type="slidenum">
              <a:rPr lang="en-US" smtClean="0"/>
              <a:pPr>
                <a:defRPr/>
              </a:pPr>
              <a:t>14</a:t>
            </a:fld>
            <a:endParaRPr lang="en-US" dirty="0"/>
          </a:p>
        </p:txBody>
      </p:sp>
      <p:sp>
        <p:nvSpPr>
          <p:cNvPr id="10" name="Date Placeholder 9"/>
          <p:cNvSpPr>
            <a:spLocks noGrp="1"/>
          </p:cNvSpPr>
          <p:nvPr>
            <p:ph type="dt" sz="half" idx="10"/>
          </p:nvPr>
        </p:nvSpPr>
        <p:spPr/>
        <p:txBody>
          <a:bodyPr/>
          <a:lstStyle/>
          <a:p>
            <a:pPr>
              <a:defRPr/>
            </a:pPr>
            <a:r>
              <a:rPr lang="en-US" smtClean="0"/>
              <a:t>24/02/2009</a:t>
            </a:r>
            <a:endParaRPr lang="en-US" dirty="0"/>
          </a:p>
        </p:txBody>
      </p:sp>
      <p:sp>
        <p:nvSpPr>
          <p:cNvPr id="16" name="Rectangle 3"/>
          <p:cNvSpPr txBox="1">
            <a:spLocks/>
          </p:cNvSpPr>
          <p:nvPr/>
        </p:nvSpPr>
        <p:spPr bwMode="auto">
          <a:xfrm>
            <a:off x="152400" y="4191000"/>
            <a:ext cx="86868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2000" b="0" i="0" u="none" strike="noStrike" kern="0" cap="none" spc="0" normalizeH="0" baseline="0" noProof="0" dirty="0" smtClean="0">
                <a:ln>
                  <a:noFill/>
                </a:ln>
                <a:solidFill>
                  <a:schemeClr val="tx2"/>
                </a:solidFill>
                <a:effectLst/>
                <a:uLnTx/>
                <a:uFillTx/>
                <a:latin typeface="+mn-lt"/>
                <a:ea typeface="+mn-ea"/>
                <a:cs typeface="+mn-cs"/>
              </a:rPr>
              <a:t>Retraining estimates (mainly dominated by dipoles):</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1600" b="0" i="0" u="none" strike="noStrike" kern="0" cap="none" spc="0" normalizeH="0" baseline="0" noProof="0" dirty="0" smtClean="0">
                <a:ln>
                  <a:noFill/>
                </a:ln>
                <a:solidFill>
                  <a:schemeClr val="tx2"/>
                </a:solidFill>
                <a:effectLst/>
                <a:uLnTx/>
                <a:uFillTx/>
                <a:latin typeface="+mn-lt"/>
              </a:rPr>
              <a:t>5.5 </a:t>
            </a:r>
            <a:r>
              <a:rPr kumimoji="0" lang="en-GB" sz="1600" b="0" i="0" u="none" strike="noStrike" kern="0" cap="none" spc="0" normalizeH="0" baseline="0" noProof="0" dirty="0" err="1" smtClean="0">
                <a:ln>
                  <a:noFill/>
                </a:ln>
                <a:solidFill>
                  <a:schemeClr val="tx2"/>
                </a:solidFill>
                <a:effectLst/>
                <a:uLnTx/>
                <a:uFillTx/>
                <a:latin typeface="+mn-lt"/>
              </a:rPr>
              <a:t>TeV</a:t>
            </a:r>
            <a:r>
              <a:rPr kumimoji="0" lang="en-GB" sz="1600" b="0" i="0" u="none" strike="noStrike" kern="0" cap="none" spc="0" normalizeH="0" baseline="0" noProof="0" dirty="0" smtClean="0">
                <a:ln>
                  <a:noFill/>
                </a:ln>
                <a:solidFill>
                  <a:schemeClr val="tx2"/>
                </a:solidFill>
                <a:effectLst/>
                <a:uLnTx/>
                <a:uFillTx/>
                <a:latin typeface="+mn-lt"/>
              </a:rPr>
              <a:t>: </a:t>
            </a:r>
            <a:r>
              <a:rPr kumimoji="0" lang="en-GB" sz="1600" b="0" i="0" u="none" strike="noStrike" kern="0" cap="none" spc="0" normalizeH="0" baseline="0" noProof="0" dirty="0" smtClean="0">
                <a:ln>
                  <a:noFill/>
                </a:ln>
                <a:solidFill>
                  <a:srgbClr val="FF0000"/>
                </a:solidFill>
                <a:effectLst/>
                <a:uLnTx/>
                <a:uFillTx/>
                <a:latin typeface="+mn-lt"/>
              </a:rPr>
              <a:t>a few </a:t>
            </a:r>
            <a:r>
              <a:rPr kumimoji="0" lang="en-GB" sz="1600" b="0" i="0" u="none" strike="noStrike" kern="0" cap="none" spc="0" normalizeH="0" baseline="0" noProof="0" dirty="0" smtClean="0">
                <a:ln>
                  <a:noFill/>
                </a:ln>
                <a:solidFill>
                  <a:schemeClr val="tx2"/>
                </a:solidFill>
                <a:effectLst/>
                <a:uLnTx/>
                <a:uFillTx/>
                <a:latin typeface="+mn-lt"/>
              </a:rPr>
              <a:t>(&lt;5) quenches over all the machine</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1600" b="0" i="0" u="none" strike="noStrike" kern="0" cap="none" spc="0" normalizeH="0" baseline="0" noProof="0" dirty="0" smtClean="0">
                <a:ln>
                  <a:noFill/>
                </a:ln>
                <a:solidFill>
                  <a:schemeClr val="tx2"/>
                </a:solidFill>
                <a:effectLst/>
                <a:uLnTx/>
                <a:uFillTx/>
                <a:latin typeface="+mn-lt"/>
              </a:rPr>
              <a:t>6.0 </a:t>
            </a:r>
            <a:r>
              <a:rPr kumimoji="0" lang="en-GB" sz="1600" b="0" i="0" u="none" strike="noStrike" kern="0" cap="none" spc="0" normalizeH="0" baseline="0" noProof="0" dirty="0" err="1" smtClean="0">
                <a:ln>
                  <a:noFill/>
                </a:ln>
                <a:solidFill>
                  <a:schemeClr val="tx2"/>
                </a:solidFill>
                <a:effectLst/>
                <a:uLnTx/>
                <a:uFillTx/>
                <a:latin typeface="+mn-lt"/>
              </a:rPr>
              <a:t>TeV</a:t>
            </a:r>
            <a:r>
              <a:rPr kumimoji="0" lang="en-GB" sz="1600" b="0" i="0" u="none" strike="noStrike" kern="0" cap="none" spc="0" normalizeH="0" baseline="0" noProof="0" dirty="0" smtClean="0">
                <a:ln>
                  <a:noFill/>
                </a:ln>
                <a:solidFill>
                  <a:schemeClr val="tx2"/>
                </a:solidFill>
                <a:effectLst/>
                <a:uLnTx/>
                <a:uFillTx/>
                <a:latin typeface="+mn-lt"/>
              </a:rPr>
              <a:t>: </a:t>
            </a:r>
            <a:r>
              <a:rPr kumimoji="0" lang="en-GB" sz="1600" b="0" i="0" u="none" strike="noStrike" kern="0" cap="none" spc="0" normalizeH="0" baseline="0" noProof="0" dirty="0" smtClean="0">
                <a:ln>
                  <a:noFill/>
                </a:ln>
                <a:solidFill>
                  <a:srgbClr val="FF0000"/>
                </a:solidFill>
                <a:effectLst/>
                <a:uLnTx/>
                <a:uFillTx/>
                <a:latin typeface="+mn-lt"/>
              </a:rPr>
              <a:t>~15 quenches from MB, 5 from MQM and 5 from MBR</a:t>
            </a:r>
          </a:p>
          <a:p>
            <a:pPr marL="742950" marR="0" lvl="1" indent="-285750"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1600" b="0" i="0" u="none" strike="noStrike" kern="0" cap="none" spc="0" normalizeH="0" baseline="0" noProof="0" dirty="0" smtClean="0">
                <a:ln>
                  <a:noFill/>
                </a:ln>
                <a:solidFill>
                  <a:schemeClr val="tx2"/>
                </a:solidFill>
                <a:effectLst/>
                <a:uLnTx/>
                <a:uFillTx/>
                <a:latin typeface="+mn-lt"/>
              </a:rPr>
              <a:t>6.5 </a:t>
            </a:r>
            <a:r>
              <a:rPr kumimoji="0" lang="en-GB" sz="1600" b="0" i="0" u="none" strike="noStrike" kern="0" cap="none" spc="0" normalizeH="0" baseline="0" noProof="0" dirty="0" err="1" smtClean="0">
                <a:ln>
                  <a:noFill/>
                </a:ln>
                <a:solidFill>
                  <a:schemeClr val="tx2"/>
                </a:solidFill>
                <a:effectLst/>
                <a:uLnTx/>
                <a:uFillTx/>
                <a:latin typeface="+mn-lt"/>
              </a:rPr>
              <a:t>TeV</a:t>
            </a:r>
            <a:r>
              <a:rPr kumimoji="0" lang="en-GB" sz="1600" b="0" i="0" u="none" strike="noStrike" kern="0" cap="none" spc="0" normalizeH="0" baseline="0" noProof="0" dirty="0" smtClean="0">
                <a:ln>
                  <a:noFill/>
                </a:ln>
                <a:solidFill>
                  <a:schemeClr val="tx2"/>
                </a:solidFill>
                <a:effectLst/>
                <a:uLnTx/>
                <a:uFillTx/>
                <a:latin typeface="+mn-lt"/>
              </a:rPr>
              <a:t>: </a:t>
            </a:r>
            <a:r>
              <a:rPr kumimoji="0" lang="en-GB" sz="1600" b="0" i="0" u="none" strike="noStrike" kern="0" cap="none" spc="0" normalizeH="0" baseline="0" noProof="0" dirty="0" smtClean="0">
                <a:ln>
                  <a:noFill/>
                </a:ln>
                <a:solidFill>
                  <a:srgbClr val="FF0000"/>
                </a:solidFill>
                <a:effectLst/>
                <a:uLnTx/>
                <a:uFillTx/>
                <a:latin typeface="+mn-lt"/>
              </a:rPr>
              <a:t>~80 quenches from MB, 5 from MQ, 15 from MQM-Y, 10 from MBR</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GB" sz="2000" b="0" i="0" u="none" strike="noStrike" kern="0" cap="none" spc="0" normalizeH="0" baseline="0" noProof="0" dirty="0" smtClean="0">
                <a:ln>
                  <a:noFill/>
                </a:ln>
                <a:solidFill>
                  <a:schemeClr val="tx2"/>
                </a:solidFill>
                <a:effectLst/>
                <a:uLnTx/>
                <a:uFillTx/>
                <a:latin typeface="+mn-lt"/>
                <a:ea typeface="+mn-ea"/>
                <a:cs typeface="+mn-cs"/>
              </a:rPr>
              <a:t>Difficult to give an estimate of how to get to 7 </a:t>
            </a:r>
            <a:r>
              <a:rPr kumimoji="0" lang="en-GB" sz="2000" b="0" i="0" u="none" strike="noStrike" kern="0" cap="none" spc="0" normalizeH="0" baseline="0" noProof="0" dirty="0" err="1" smtClean="0">
                <a:ln>
                  <a:noFill/>
                </a:ln>
                <a:solidFill>
                  <a:schemeClr val="tx2"/>
                </a:solidFill>
                <a:effectLst/>
                <a:uLnTx/>
                <a:uFillTx/>
                <a:latin typeface="+mn-lt"/>
                <a:ea typeface="+mn-ea"/>
                <a:cs typeface="+mn-cs"/>
              </a:rPr>
              <a:t>TeV</a:t>
            </a:r>
            <a:r>
              <a:rPr kumimoji="0" lang="en-GB" sz="2000" b="0" i="0" u="none" strike="noStrike" kern="0" cap="none" spc="0" normalizeH="0" baseline="0" noProof="0" dirty="0" smtClean="0">
                <a:ln>
                  <a:noFill/>
                </a:ln>
                <a:solidFill>
                  <a:schemeClr val="tx2"/>
                </a:solidFill>
                <a:effectLst/>
                <a:uLnTx/>
                <a:uFillTx/>
                <a:latin typeface="+mn-lt"/>
                <a:ea typeface="+mn-ea"/>
                <a:cs typeface="+mn-cs"/>
              </a:rPr>
              <a:t> before having the experience of at least one octant </a:t>
            </a:r>
          </a:p>
          <a:p>
            <a:pPr marL="342900" marR="0" lvl="0" indent="-342900" algn="l" defTabSz="914400" rtl="0" eaLnBrk="0" fontAlgn="base" latinLnBrk="0" hangingPunct="0">
              <a:lnSpc>
                <a:spcPct val="90000"/>
              </a:lnSpc>
              <a:spcBef>
                <a:spcPct val="20000"/>
              </a:spcBef>
              <a:spcAft>
                <a:spcPct val="0"/>
              </a:spcAft>
              <a:buClrTx/>
              <a:buSzTx/>
              <a:buFont typeface="Arial" charset="0"/>
              <a:buChar char="•"/>
              <a:tabLst/>
              <a:defRPr/>
            </a:pPr>
            <a:endParaRPr kumimoji="0" lang="en-US" sz="1800" b="0" i="0" u="none" strike="noStrike" kern="0" cap="none" spc="0" normalizeH="0" baseline="0" noProof="0" dirty="0">
              <a:ln>
                <a:noFill/>
              </a:ln>
              <a:solidFill>
                <a:schemeClr val="tx2"/>
              </a:solidFill>
              <a:effectLst/>
              <a:uLnTx/>
              <a:uFillTx/>
              <a:latin typeface="+mn-lt"/>
              <a:ea typeface="+mn-ea"/>
              <a:cs typeface="+mn-cs"/>
            </a:endParaRPr>
          </a:p>
        </p:txBody>
      </p:sp>
      <p:pic>
        <p:nvPicPr>
          <p:cNvPr id="1026" name="Picture 2"/>
          <p:cNvPicPr>
            <a:picLocks noGrp="1" noChangeAspect="1" noChangeArrowheads="1"/>
          </p:cNvPicPr>
          <p:nvPr>
            <p:ph sz="quarter" idx="1"/>
          </p:nvPr>
        </p:nvPicPr>
        <p:blipFill>
          <a:blip r:embed="rId3"/>
          <a:srcRect/>
          <a:stretch>
            <a:fillRect/>
          </a:stretch>
        </p:blipFill>
        <p:spPr bwMode="auto">
          <a:xfrm>
            <a:off x="40871" y="990600"/>
            <a:ext cx="3388129" cy="2552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45058" name="Text Placeholder 1"/>
          <p:cNvSpPr>
            <a:spLocks noGrp="1"/>
          </p:cNvSpPr>
          <p:nvPr>
            <p:ph type="body" sz="quarter" idx="4294967295"/>
          </p:nvPr>
        </p:nvSpPr>
        <p:spPr>
          <a:xfrm>
            <a:off x="152400" y="1103313"/>
            <a:ext cx="8839200" cy="5127625"/>
          </a:xfrm>
        </p:spPr>
        <p:txBody>
          <a:bodyPr/>
          <a:lstStyle/>
          <a:p>
            <a:pPr>
              <a:lnSpc>
                <a:spcPct val="90000"/>
              </a:lnSpc>
              <a:buFontTx/>
              <a:buChar char="•"/>
              <a:tabLst>
                <a:tab pos="457200" algn="l"/>
              </a:tabLst>
            </a:pPr>
            <a:r>
              <a:rPr lang="en-GB" sz="1800" dirty="0" smtClean="0">
                <a:solidFill>
                  <a:srgbClr val="FF0000"/>
                </a:solidFill>
                <a:cs typeface="Times New Roman" pitchFamily="18" charset="0"/>
              </a:rPr>
              <a:t>Quite some modifications </a:t>
            </a:r>
            <a:r>
              <a:rPr lang="en-GB" sz="1800" dirty="0" smtClean="0">
                <a:cs typeface="Times New Roman" pitchFamily="18" charset="0"/>
              </a:rPr>
              <a:t>are taking place on top of those </a:t>
            </a:r>
            <a:r>
              <a:rPr lang="en-GB" sz="1800" smtClean="0">
                <a:cs typeface="Times New Roman" pitchFamily="18" charset="0"/>
              </a:rPr>
              <a:t>resulting from </a:t>
            </a:r>
            <a:r>
              <a:rPr lang="en-GB" sz="1800" dirty="0" smtClean="0">
                <a:cs typeface="Times New Roman" pitchFamily="18" charset="0"/>
              </a:rPr>
              <a:t>the Sector 34 incident or as a result of the experience collected during HWC/Dry Runs/Machine Check-Out/Beam Commissioning in 2008</a:t>
            </a:r>
          </a:p>
          <a:p>
            <a:pPr>
              <a:lnSpc>
                <a:spcPct val="90000"/>
              </a:lnSpc>
              <a:buFontTx/>
              <a:buChar char="•"/>
              <a:tabLst>
                <a:tab pos="457200" algn="l"/>
              </a:tabLst>
            </a:pPr>
            <a:endParaRPr lang="en-GB" sz="500" dirty="0" smtClean="0">
              <a:cs typeface="Times New Roman" pitchFamily="18" charset="0"/>
            </a:endParaRPr>
          </a:p>
          <a:p>
            <a:pPr>
              <a:lnSpc>
                <a:spcPct val="90000"/>
              </a:lnSpc>
              <a:buFontTx/>
              <a:buChar char="•"/>
              <a:tabLst>
                <a:tab pos="457200" algn="l"/>
              </a:tabLst>
            </a:pPr>
            <a:r>
              <a:rPr lang="en-GB" sz="1800" dirty="0" smtClean="0">
                <a:cs typeface="Times New Roman" pitchFamily="18" charset="0"/>
              </a:rPr>
              <a:t>We know what needs to be re-commissioned</a:t>
            </a:r>
          </a:p>
          <a:p>
            <a:pPr>
              <a:lnSpc>
                <a:spcPct val="90000"/>
              </a:lnSpc>
              <a:buFontTx/>
              <a:buChar char="•"/>
              <a:tabLst>
                <a:tab pos="457200" algn="l"/>
              </a:tabLst>
            </a:pPr>
            <a:endParaRPr lang="en-GB" sz="500" dirty="0" smtClean="0">
              <a:cs typeface="Times New Roman" pitchFamily="18" charset="0"/>
            </a:endParaRPr>
          </a:p>
          <a:p>
            <a:pPr>
              <a:lnSpc>
                <a:spcPct val="90000"/>
              </a:lnSpc>
              <a:buFontTx/>
              <a:buChar char="•"/>
              <a:tabLst>
                <a:tab pos="457200" algn="l"/>
              </a:tabLst>
            </a:pPr>
            <a:r>
              <a:rPr lang="en-GB" sz="1800" dirty="0" smtClean="0">
                <a:cs typeface="Times New Roman" pitchFamily="18" charset="0"/>
              </a:rPr>
              <a:t>For the superconducting circuits the following issues need to be addressed and are being addressed:</a:t>
            </a:r>
          </a:p>
          <a:p>
            <a:pPr lvl="1">
              <a:lnSpc>
                <a:spcPct val="90000"/>
              </a:lnSpc>
              <a:buFontTx/>
              <a:buChar char="•"/>
              <a:tabLst>
                <a:tab pos="457200" algn="l"/>
              </a:tabLst>
            </a:pPr>
            <a:r>
              <a:rPr lang="en-GB" sz="1600" dirty="0" smtClean="0">
                <a:solidFill>
                  <a:srgbClr val="FF0000"/>
                </a:solidFill>
                <a:cs typeface="Times New Roman" pitchFamily="18" charset="0"/>
              </a:rPr>
              <a:t>New procedures for powering safely </a:t>
            </a:r>
            <a:r>
              <a:rPr lang="en-GB" sz="1600" dirty="0" smtClean="0">
                <a:cs typeface="Times New Roman" pitchFamily="18" charset="0"/>
              </a:rPr>
              <a:t>taking into account the modifications of the magnet protection systems</a:t>
            </a:r>
          </a:p>
          <a:p>
            <a:pPr lvl="1">
              <a:lnSpc>
                <a:spcPct val="90000"/>
              </a:lnSpc>
              <a:buFontTx/>
              <a:buChar char="•"/>
              <a:tabLst>
                <a:tab pos="457200" algn="l"/>
              </a:tabLst>
            </a:pPr>
            <a:r>
              <a:rPr lang="en-GB" sz="1600" dirty="0" smtClean="0">
                <a:solidFill>
                  <a:srgbClr val="FF0000"/>
                </a:solidFill>
                <a:cs typeface="Times New Roman" pitchFamily="18" charset="0"/>
              </a:rPr>
              <a:t>Definition of access conditions during powering</a:t>
            </a:r>
          </a:p>
          <a:p>
            <a:pPr lvl="1">
              <a:lnSpc>
                <a:spcPct val="90000"/>
              </a:lnSpc>
              <a:buFontTx/>
              <a:buChar char="•"/>
              <a:tabLst>
                <a:tab pos="457200" algn="l"/>
              </a:tabLst>
            </a:pPr>
            <a:endParaRPr lang="en-GB" sz="800" dirty="0" smtClean="0">
              <a:cs typeface="Times New Roman" pitchFamily="18" charset="0"/>
            </a:endParaRPr>
          </a:p>
          <a:p>
            <a:pPr marL="342900" lvl="1" indent="-342900">
              <a:lnSpc>
                <a:spcPct val="90000"/>
              </a:lnSpc>
              <a:buFontTx/>
              <a:buChar char="•"/>
              <a:tabLst>
                <a:tab pos="457200" algn="l"/>
              </a:tabLst>
            </a:pPr>
            <a:r>
              <a:rPr lang="en-GB" sz="1800" dirty="0" smtClean="0">
                <a:cs typeface="Times New Roman" pitchFamily="18" charset="0"/>
              </a:rPr>
              <a:t>As a result of the 2008 experience the steps for a staged commissioning of the Machine Protection System have been sketched </a:t>
            </a:r>
            <a:r>
              <a:rPr lang="en-GB" sz="1800" dirty="0" smtClean="0">
                <a:cs typeface="Times New Roman" pitchFamily="18" charset="0"/>
                <a:sym typeface="Wingdings" pitchFamily="2" charset="2"/>
              </a:rPr>
              <a:t> This requires in particular a </a:t>
            </a:r>
            <a:r>
              <a:rPr lang="en-GB" sz="1800" dirty="0" smtClean="0">
                <a:solidFill>
                  <a:srgbClr val="FF0000"/>
                </a:solidFill>
                <a:cs typeface="Times New Roman" pitchFamily="18" charset="0"/>
                <a:sym typeface="Wingdings" pitchFamily="2" charset="2"/>
              </a:rPr>
              <a:t>period of a </a:t>
            </a:r>
            <a:r>
              <a:rPr lang="en-GB" sz="1800" dirty="0" smtClean="0">
                <a:solidFill>
                  <a:srgbClr val="FF0000"/>
                </a:solidFill>
              </a:rPr>
              <a:t>few days with machine closed and operational </a:t>
            </a:r>
            <a:r>
              <a:rPr lang="en-GB" sz="1800" dirty="0" smtClean="0"/>
              <a:t>before establishing circulating beam.</a:t>
            </a:r>
          </a:p>
          <a:p>
            <a:pPr marL="342900" lvl="1" indent="-342900">
              <a:lnSpc>
                <a:spcPct val="90000"/>
              </a:lnSpc>
              <a:buFontTx/>
              <a:buChar char="•"/>
              <a:tabLst>
                <a:tab pos="457200" algn="l"/>
              </a:tabLst>
            </a:pPr>
            <a:endParaRPr lang="en-GB" sz="800" dirty="0" smtClean="0">
              <a:cs typeface="Times New Roman" pitchFamily="18" charset="0"/>
            </a:endParaRPr>
          </a:p>
          <a:p>
            <a:pPr marL="342900" lvl="1" indent="-342900">
              <a:lnSpc>
                <a:spcPct val="90000"/>
              </a:lnSpc>
              <a:buFontTx/>
              <a:buChar char="•"/>
              <a:tabLst>
                <a:tab pos="457200" algn="l"/>
              </a:tabLst>
            </a:pPr>
            <a:r>
              <a:rPr lang="en-GB" sz="1800" dirty="0" smtClean="0">
                <a:cs typeface="Times New Roman" pitchFamily="18" charset="0"/>
                <a:sym typeface="Wingdings" pitchFamily="2" charset="2"/>
              </a:rPr>
              <a:t>In general we know how to do the Commissioning (2008 experience) but some of the people have left</a:t>
            </a:r>
            <a:r>
              <a:rPr lang="en-US" sz="1800" dirty="0" smtClean="0">
                <a:cs typeface="Times New Roman" pitchFamily="18" charset="0"/>
                <a:sym typeface="Wingdings" pitchFamily="2" charset="2"/>
              </a:rPr>
              <a:t>  </a:t>
            </a:r>
            <a:r>
              <a:rPr lang="en-US" sz="1800" dirty="0" smtClean="0">
                <a:solidFill>
                  <a:srgbClr val="FF0000"/>
                </a:solidFill>
                <a:cs typeface="Times New Roman" pitchFamily="18" charset="0"/>
                <a:sym typeface="Wingdings" pitchFamily="2" charset="2"/>
              </a:rPr>
              <a:t>procedures, automation are essential</a:t>
            </a:r>
          </a:p>
          <a:p>
            <a:pPr marL="342900" lvl="1" indent="-342900">
              <a:lnSpc>
                <a:spcPct val="90000"/>
              </a:lnSpc>
              <a:buFontTx/>
              <a:buChar char="•"/>
              <a:tabLst>
                <a:tab pos="457200" algn="l"/>
              </a:tabLst>
            </a:pPr>
            <a:endParaRPr lang="en-US" sz="800" dirty="0" smtClean="0">
              <a:cs typeface="Times New Roman" pitchFamily="18" charset="0"/>
              <a:sym typeface="Wingdings" pitchFamily="2" charset="2"/>
            </a:endParaRPr>
          </a:p>
          <a:p>
            <a:pPr marL="342900" lvl="1" indent="-342900">
              <a:lnSpc>
                <a:spcPct val="90000"/>
              </a:lnSpc>
              <a:buFontTx/>
              <a:buChar char="•"/>
              <a:tabLst>
                <a:tab pos="457200" algn="l"/>
              </a:tabLst>
            </a:pPr>
            <a:r>
              <a:rPr lang="en-US" sz="1800" dirty="0" smtClean="0">
                <a:cs typeface="Times New Roman" pitchFamily="18" charset="0"/>
                <a:sym typeface="Wingdings" pitchFamily="2" charset="2"/>
              </a:rPr>
              <a:t>Number of spare RF cavities to be increased before the know-how in industry is lost</a:t>
            </a:r>
          </a:p>
        </p:txBody>
      </p:sp>
      <p:sp>
        <p:nvSpPr>
          <p:cNvPr id="45059" name="Title 2"/>
          <p:cNvSpPr>
            <a:spLocks noGrp="1"/>
          </p:cNvSpPr>
          <p:nvPr>
            <p:ph type="title"/>
          </p:nvPr>
        </p:nvSpPr>
        <p:spPr/>
        <p:txBody>
          <a:bodyPr/>
          <a:lstStyle/>
          <a:p>
            <a:r>
              <a:rPr lang="en-US" dirty="0" smtClean="0"/>
              <a:t>Conclusions</a:t>
            </a:r>
            <a:endParaRPr lang="en-GB" dirty="0"/>
          </a:p>
        </p:txBody>
      </p:sp>
      <p:sp>
        <p:nvSpPr>
          <p:cNvPr id="6" name="Slide Number Placeholder 5"/>
          <p:cNvSpPr txBox="1">
            <a:spLocks noGrp="1"/>
          </p:cNvSpPr>
          <p:nvPr/>
        </p:nvSpPr>
        <p:spPr>
          <a:xfrm>
            <a:off x="6553200" y="6553200"/>
            <a:ext cx="2133600" cy="168275"/>
          </a:xfrm>
          <a:prstGeom prst="rect">
            <a:avLst/>
          </a:prstGeom>
          <a:noFill/>
        </p:spPr>
        <p:txBody>
          <a:bodyPr anchor="ctr"/>
          <a:lstStyle/>
          <a:p>
            <a:pPr algn="r" fontAlgn="auto">
              <a:spcBef>
                <a:spcPts val="0"/>
              </a:spcBef>
              <a:spcAft>
                <a:spcPts val="0"/>
              </a:spcAft>
              <a:defRPr/>
            </a:pPr>
            <a:fld id="{0F75A86A-9970-47BD-8A34-43E52D6D2780}" type="slidenum">
              <a:rPr lang="en-US" sz="1200">
                <a:solidFill>
                  <a:schemeClr val="tx1">
                    <a:tint val="75000"/>
                  </a:schemeClr>
                </a:solidFill>
                <a:latin typeface="+mj-lt"/>
              </a:rPr>
              <a:pPr algn="r" fontAlgn="auto">
                <a:spcBef>
                  <a:spcPts val="0"/>
                </a:spcBef>
                <a:spcAft>
                  <a:spcPts val="0"/>
                </a:spcAft>
                <a:defRPr/>
              </a:pPr>
              <a:t>15</a:t>
            </a:fld>
            <a:endParaRPr lang="en-US" sz="1200" dirty="0">
              <a:solidFill>
                <a:schemeClr val="tx1">
                  <a:tint val="75000"/>
                </a:schemeClr>
              </a:solidFill>
              <a:latin typeface="+mj-lt"/>
            </a:endParaRPr>
          </a:p>
        </p:txBody>
      </p:sp>
      <p:sp>
        <p:nvSpPr>
          <p:cNvPr id="8" name="Slide Number Placeholder 7"/>
          <p:cNvSpPr>
            <a:spLocks noGrp="1"/>
          </p:cNvSpPr>
          <p:nvPr>
            <p:ph type="sldNum" sz="quarter" idx="11"/>
          </p:nvPr>
        </p:nvSpPr>
        <p:spPr/>
        <p:txBody>
          <a:bodyPr/>
          <a:lstStyle/>
          <a:p>
            <a:pPr>
              <a:defRPr/>
            </a:pPr>
            <a:fld id="{2E282C87-993F-4969-B8FD-6CC17FBD5C65}" type="slidenum">
              <a:rPr lang="en-US" smtClean="0"/>
              <a:pPr>
                <a:defRPr/>
              </a:pPr>
              <a:t>15</a:t>
            </a:fld>
            <a:endParaRPr lang="en-US" dirty="0"/>
          </a:p>
        </p:txBody>
      </p:sp>
      <p:sp>
        <p:nvSpPr>
          <p:cNvPr id="9" name="Date Placeholder 8"/>
          <p:cNvSpPr>
            <a:spLocks noGrp="1"/>
          </p:cNvSpPr>
          <p:nvPr>
            <p:ph type="dt" sz="half" idx="10"/>
          </p:nvPr>
        </p:nvSpPr>
        <p:spPr/>
        <p:txBody>
          <a:bodyPr/>
          <a:lstStyle/>
          <a:p>
            <a:pPr>
              <a:defRPr/>
            </a:pPr>
            <a:r>
              <a:rPr lang="en-US" smtClean="0"/>
              <a:t>24/02/2009</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lstStyle/>
          <a:p>
            <a:r>
              <a:rPr lang="en-GB" sz="2400" dirty="0">
                <a:solidFill>
                  <a:schemeClr val="tx2"/>
                </a:solidFill>
                <a:latin typeface="+mn-lt"/>
                <a:ea typeface="+mn-ea"/>
                <a:cs typeface="+mn-cs"/>
              </a:rPr>
              <a:t>Magnet circuits (</a:t>
            </a:r>
            <a:r>
              <a:rPr lang="en-GB" sz="2400" dirty="0" err="1">
                <a:solidFill>
                  <a:schemeClr val="tx2"/>
                </a:solidFill>
                <a:latin typeface="+mn-lt"/>
                <a:ea typeface="+mn-ea"/>
                <a:cs typeface="+mn-cs"/>
              </a:rPr>
              <a:t>A.Vergara</a:t>
            </a:r>
            <a:r>
              <a:rPr lang="en-GB" sz="2400" dirty="0" smtClean="0">
                <a:solidFill>
                  <a:schemeClr val="tx2"/>
                </a:solidFill>
                <a:latin typeface="+mn-lt"/>
                <a:ea typeface="+mn-ea"/>
                <a:cs typeface="+mn-cs"/>
              </a:rPr>
              <a:t>)</a:t>
            </a:r>
            <a:endParaRPr lang="en-GB" sz="2400" dirty="0">
              <a:solidFill>
                <a:schemeClr val="tx2"/>
              </a:solidFill>
              <a:latin typeface="+mn-lt"/>
              <a:ea typeface="+mn-ea"/>
              <a:cs typeface="+mn-cs"/>
            </a:endParaRPr>
          </a:p>
          <a:p>
            <a:r>
              <a:rPr lang="en-GB" sz="2400" dirty="0">
                <a:solidFill>
                  <a:schemeClr val="tx2"/>
                </a:solidFill>
                <a:latin typeface="+mn-lt"/>
                <a:ea typeface="+mn-ea"/>
                <a:cs typeface="+mn-cs"/>
              </a:rPr>
              <a:t>Powering interlocks (M. Zerlauth</a:t>
            </a:r>
            <a:r>
              <a:rPr lang="en-GB" sz="2400" dirty="0" smtClean="0">
                <a:solidFill>
                  <a:schemeClr val="tx2"/>
                </a:solidFill>
                <a:latin typeface="+mn-lt"/>
                <a:ea typeface="+mn-ea"/>
                <a:cs typeface="+mn-cs"/>
              </a:rPr>
              <a:t>)</a:t>
            </a:r>
            <a:endParaRPr lang="en-GB" sz="2400" dirty="0">
              <a:solidFill>
                <a:schemeClr val="tx2"/>
              </a:solidFill>
              <a:latin typeface="+mn-lt"/>
              <a:ea typeface="+mn-ea"/>
              <a:cs typeface="+mn-cs"/>
            </a:endParaRPr>
          </a:p>
          <a:p>
            <a:r>
              <a:rPr lang="en-GB" sz="2400" dirty="0">
                <a:solidFill>
                  <a:schemeClr val="tx2"/>
                </a:solidFill>
                <a:latin typeface="+mn-lt"/>
                <a:ea typeface="+mn-ea"/>
                <a:cs typeface="+mn-cs"/>
              </a:rPr>
              <a:t>Beam interlocks (J. </a:t>
            </a:r>
            <a:r>
              <a:rPr lang="en-GB" sz="2400" dirty="0" smtClean="0">
                <a:solidFill>
                  <a:schemeClr val="tx2"/>
                </a:solidFill>
                <a:latin typeface="+mn-lt"/>
                <a:ea typeface="+mn-ea"/>
                <a:cs typeface="+mn-cs"/>
              </a:rPr>
              <a:t>Wenninger)</a:t>
            </a:r>
            <a:endParaRPr lang="en-GB" sz="2400" dirty="0">
              <a:solidFill>
                <a:schemeClr val="tx2"/>
              </a:solidFill>
              <a:latin typeface="+mn-lt"/>
              <a:ea typeface="+mn-ea"/>
              <a:cs typeface="+mn-cs"/>
            </a:endParaRPr>
          </a:p>
          <a:p>
            <a:r>
              <a:rPr lang="en-GB" sz="2400" dirty="0">
                <a:solidFill>
                  <a:schemeClr val="tx2"/>
                </a:solidFill>
                <a:latin typeface="+mn-lt"/>
                <a:ea typeface="+mn-ea"/>
                <a:cs typeface="+mn-cs"/>
              </a:rPr>
              <a:t>Injection and Beam </a:t>
            </a:r>
            <a:r>
              <a:rPr lang="en-GB" sz="2400" dirty="0" smtClean="0">
                <a:solidFill>
                  <a:schemeClr val="tx2"/>
                </a:solidFill>
                <a:latin typeface="+mn-lt"/>
                <a:ea typeface="+mn-ea"/>
                <a:cs typeface="+mn-cs"/>
              </a:rPr>
              <a:t>Dump </a:t>
            </a:r>
            <a:r>
              <a:rPr lang="en-GB" sz="2400" dirty="0">
                <a:solidFill>
                  <a:schemeClr val="tx2"/>
                </a:solidFill>
                <a:latin typeface="+mn-lt"/>
                <a:ea typeface="+mn-ea"/>
                <a:cs typeface="+mn-cs"/>
              </a:rPr>
              <a:t>(J. Uythoven</a:t>
            </a:r>
            <a:r>
              <a:rPr lang="en-GB" sz="2400" dirty="0" smtClean="0">
                <a:solidFill>
                  <a:schemeClr val="tx2"/>
                </a:solidFill>
                <a:latin typeface="+mn-lt"/>
                <a:ea typeface="+mn-ea"/>
                <a:cs typeface="+mn-cs"/>
              </a:rPr>
              <a:t>)</a:t>
            </a:r>
            <a:endParaRPr lang="en-GB" sz="2400" dirty="0">
              <a:solidFill>
                <a:schemeClr val="tx2"/>
              </a:solidFill>
              <a:latin typeface="+mn-lt"/>
              <a:ea typeface="+mn-ea"/>
              <a:cs typeface="+mn-cs"/>
            </a:endParaRPr>
          </a:p>
          <a:p>
            <a:r>
              <a:rPr lang="en-GB" sz="2400" dirty="0">
                <a:solidFill>
                  <a:schemeClr val="tx2"/>
                </a:solidFill>
                <a:latin typeface="+mn-lt"/>
                <a:ea typeface="+mn-ea"/>
                <a:cs typeface="+mn-cs"/>
              </a:rPr>
              <a:t>RF (E. </a:t>
            </a:r>
            <a:r>
              <a:rPr lang="en-GB" sz="2400" dirty="0" smtClean="0">
                <a:solidFill>
                  <a:schemeClr val="tx2"/>
                </a:solidFill>
                <a:latin typeface="+mn-lt"/>
                <a:ea typeface="+mn-ea"/>
                <a:cs typeface="+mn-cs"/>
              </a:rPr>
              <a:t>Ciapala)</a:t>
            </a:r>
            <a:endParaRPr lang="en-GB" sz="2400" dirty="0">
              <a:solidFill>
                <a:schemeClr val="tx2"/>
              </a:solidFill>
              <a:latin typeface="+mn-lt"/>
              <a:ea typeface="+mn-ea"/>
              <a:cs typeface="+mn-cs"/>
            </a:endParaRPr>
          </a:p>
          <a:p>
            <a:r>
              <a:rPr lang="en-GB" sz="2400" dirty="0">
                <a:solidFill>
                  <a:schemeClr val="tx2"/>
                </a:solidFill>
                <a:latin typeface="+mn-lt"/>
                <a:ea typeface="+mn-ea"/>
                <a:cs typeface="+mn-cs"/>
              </a:rPr>
              <a:t>SC magnet (re)training (E. </a:t>
            </a:r>
            <a:r>
              <a:rPr lang="en-GB" sz="2400" dirty="0" smtClean="0">
                <a:solidFill>
                  <a:schemeClr val="tx2"/>
                </a:solidFill>
                <a:latin typeface="+mn-lt"/>
                <a:ea typeface="+mn-ea"/>
                <a:cs typeface="+mn-cs"/>
              </a:rPr>
              <a:t>Todesco)</a:t>
            </a:r>
            <a:endParaRPr lang="en-GB" sz="2400" dirty="0">
              <a:solidFill>
                <a:schemeClr val="tx2"/>
              </a:solidFill>
              <a:latin typeface="+mn-lt"/>
              <a:ea typeface="+mn-ea"/>
              <a:cs typeface="+mn-cs"/>
            </a:endParaRPr>
          </a:p>
          <a:p>
            <a:pPr>
              <a:buNone/>
            </a:pPr>
            <a:endParaRPr lang="en-GB" sz="2400" dirty="0"/>
          </a:p>
        </p:txBody>
      </p:sp>
      <p:sp>
        <p:nvSpPr>
          <p:cNvPr id="10" name="Title 9"/>
          <p:cNvSpPr>
            <a:spLocks noGrp="1"/>
          </p:cNvSpPr>
          <p:nvPr>
            <p:ph type="title"/>
          </p:nvPr>
        </p:nvSpPr>
        <p:spPr>
          <a:xfrm>
            <a:off x="0" y="152400"/>
            <a:ext cx="8915400" cy="792163"/>
          </a:xfrm>
        </p:spPr>
        <p:txBody>
          <a:bodyPr/>
          <a:lstStyle/>
          <a:p>
            <a:r>
              <a:rPr lang="en-GB" sz="3000" dirty="0" smtClean="0"/>
              <a:t>What </a:t>
            </a:r>
            <a:r>
              <a:rPr lang="en-GB" sz="3000" dirty="0" smtClean="0"/>
              <a:t>we will do </a:t>
            </a:r>
            <a:r>
              <a:rPr lang="en-GB" sz="3000" dirty="0" smtClean="0"/>
              <a:t>for beam preparation in </a:t>
            </a:r>
            <a:r>
              <a:rPr lang="en-GB" sz="3000" dirty="0" smtClean="0"/>
              <a:t>2009</a:t>
            </a:r>
            <a:endParaRPr lang="en-GB" sz="3000" dirty="0"/>
          </a:p>
        </p:txBody>
      </p:sp>
      <p:sp>
        <p:nvSpPr>
          <p:cNvPr id="4" name="Slide Number Placeholder 3"/>
          <p:cNvSpPr>
            <a:spLocks noGrp="1"/>
          </p:cNvSpPr>
          <p:nvPr>
            <p:ph type="sldNum" sz="quarter" idx="11"/>
          </p:nvPr>
        </p:nvSpPr>
        <p:spPr/>
        <p:txBody>
          <a:bodyPr/>
          <a:lstStyle/>
          <a:p>
            <a:fld id="{2E282C87-993F-4969-B8FD-6CC17FBD5C65}" type="slidenum">
              <a:rPr lang="en-US" smtClean="0"/>
              <a:pPr/>
              <a:t>2</a:t>
            </a:fld>
            <a:endParaRPr lang="en-US" dirty="0"/>
          </a:p>
        </p:txBody>
      </p:sp>
      <p:sp>
        <p:nvSpPr>
          <p:cNvPr id="5" name="Footer Placeholder 4"/>
          <p:cNvSpPr>
            <a:spLocks noGrp="1"/>
          </p:cNvSpPr>
          <p:nvPr>
            <p:ph type="ftr" sz="quarter" idx="12"/>
          </p:nvPr>
        </p:nvSpPr>
        <p:spPr/>
        <p:txBody>
          <a:bodyPr/>
          <a:lstStyle/>
          <a:p>
            <a:r>
              <a:rPr lang="en-US" smtClean="0"/>
              <a:t>Session 8 – Summary - GA</a:t>
            </a:r>
            <a:endParaRPr lang="en-US" dirty="0"/>
          </a:p>
        </p:txBody>
      </p:sp>
      <p:sp>
        <p:nvSpPr>
          <p:cNvPr id="17" name="AutoShape 4"/>
          <p:cNvSpPr>
            <a:spLocks noChangeArrowheads="1"/>
          </p:cNvSpPr>
          <p:nvPr/>
        </p:nvSpPr>
        <p:spPr bwMode="auto">
          <a:xfrm>
            <a:off x="3181350" y="3495675"/>
            <a:ext cx="5943600" cy="2895600"/>
          </a:xfrm>
          <a:prstGeom prst="irregularSeal2">
            <a:avLst/>
          </a:prstGeom>
          <a:solidFill>
            <a:srgbClr val="FF6600"/>
          </a:solidFill>
          <a:ln w="9525">
            <a:noFill/>
            <a:miter lim="800000"/>
            <a:headEnd/>
            <a:tailEnd/>
          </a:ln>
          <a:effectLst/>
        </p:spPr>
        <p:txBody>
          <a:bodyPr wrap="none" anchor="ctr"/>
          <a:lstStyle/>
          <a:p>
            <a:pPr algn="ctr"/>
            <a:r>
              <a:rPr lang="en-US" sz="2400" b="1" dirty="0">
                <a:solidFill>
                  <a:srgbClr val="FFFF00"/>
                </a:solidFill>
              </a:rPr>
              <a:t>Many thanks to </a:t>
            </a:r>
          </a:p>
          <a:p>
            <a:pPr algn="ctr"/>
            <a:r>
              <a:rPr lang="en-US" sz="2400" b="1" dirty="0">
                <a:solidFill>
                  <a:srgbClr val="FFFF00"/>
                </a:solidFill>
              </a:rPr>
              <a:t>all the speakers!!</a:t>
            </a:r>
          </a:p>
        </p:txBody>
      </p:sp>
      <p:sp>
        <p:nvSpPr>
          <p:cNvPr id="18" name="Date Placeholder 17"/>
          <p:cNvSpPr>
            <a:spLocks noGrp="1"/>
          </p:cNvSpPr>
          <p:nvPr>
            <p:ph type="dt" sz="half" idx="10"/>
          </p:nvPr>
        </p:nvSpPr>
        <p:spPr/>
        <p:txBody>
          <a:bodyPr/>
          <a:lstStyle/>
          <a:p>
            <a:pPr>
              <a:defRPr/>
            </a:pPr>
            <a:r>
              <a:rPr lang="en-US" smtClean="0"/>
              <a:t>24/02/2009</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553200"/>
            <a:ext cx="2895600" cy="168275"/>
          </a:xfrm>
        </p:spPr>
        <p:txBody>
          <a:bodyPr/>
          <a:lstStyle/>
          <a:p>
            <a:r>
              <a:rPr lang="en-US" smtClean="0"/>
              <a:t>Session 8 – Summary - GA</a:t>
            </a:r>
            <a:endParaRPr lang="en-US"/>
          </a:p>
        </p:txBody>
      </p:sp>
      <p:sp>
        <p:nvSpPr>
          <p:cNvPr id="249858" name="Rectangle 2"/>
          <p:cNvSpPr>
            <a:spLocks noGrp="1"/>
          </p:cNvSpPr>
          <p:nvPr>
            <p:ph type="title"/>
          </p:nvPr>
        </p:nvSpPr>
        <p:spPr>
          <a:xfrm>
            <a:off x="152400" y="152400"/>
            <a:ext cx="8763000" cy="792163"/>
          </a:xfrm>
        </p:spPr>
        <p:txBody>
          <a:bodyPr/>
          <a:lstStyle/>
          <a:p>
            <a:r>
              <a:rPr lang="en-GB" sz="3000" dirty="0" smtClean="0"/>
              <a:t>What </a:t>
            </a:r>
            <a:r>
              <a:rPr lang="en-GB" sz="3000" dirty="0" smtClean="0"/>
              <a:t>we will do </a:t>
            </a:r>
            <a:r>
              <a:rPr lang="en-GB" sz="3000" dirty="0" smtClean="0"/>
              <a:t>for beam preparation in </a:t>
            </a:r>
            <a:r>
              <a:rPr lang="en-GB" sz="3000" dirty="0" smtClean="0"/>
              <a:t>2009</a:t>
            </a:r>
            <a:endParaRPr lang="en-GB" sz="3000" dirty="0"/>
          </a:p>
        </p:txBody>
      </p:sp>
      <p:sp>
        <p:nvSpPr>
          <p:cNvPr id="249859" name="Rectangle 3"/>
          <p:cNvSpPr>
            <a:spLocks noGrp="1"/>
          </p:cNvSpPr>
          <p:nvPr>
            <p:ph type="body" idx="1"/>
          </p:nvPr>
        </p:nvSpPr>
        <p:spPr>
          <a:xfrm>
            <a:off x="304800" y="990600"/>
            <a:ext cx="8610600" cy="5257800"/>
          </a:xfrm>
        </p:spPr>
        <p:txBody>
          <a:bodyPr/>
          <a:lstStyle/>
          <a:p>
            <a:pPr>
              <a:lnSpc>
                <a:spcPct val="90000"/>
              </a:lnSpc>
            </a:pPr>
            <a:r>
              <a:rPr lang="en-US" sz="2400" dirty="0" smtClean="0"/>
              <a:t>Main questions for the speakers:</a:t>
            </a:r>
          </a:p>
          <a:p>
            <a:pPr lvl="1">
              <a:lnSpc>
                <a:spcPct val="90000"/>
              </a:lnSpc>
            </a:pPr>
            <a:r>
              <a:rPr lang="en-US" sz="1800" dirty="0" smtClean="0"/>
              <a:t>What could not be completed in 2008 and needs to be done in 2009?</a:t>
            </a:r>
          </a:p>
          <a:p>
            <a:pPr lvl="1">
              <a:lnSpc>
                <a:spcPct val="90000"/>
              </a:lnSpc>
            </a:pPr>
            <a:r>
              <a:rPr lang="en-US" sz="1800" dirty="0" smtClean="0"/>
              <a:t>Planned modifications and impact on the re-commissioning of the systems.</a:t>
            </a:r>
          </a:p>
          <a:p>
            <a:pPr lvl="1">
              <a:lnSpc>
                <a:spcPct val="90000"/>
              </a:lnSpc>
            </a:pPr>
            <a:r>
              <a:rPr lang="en-GB" sz="1800" dirty="0" smtClean="0"/>
              <a:t>New procedures for the commissioning as a function of Sector 34 incident.</a:t>
            </a:r>
            <a:endParaRPr lang="en-US" sz="1800" dirty="0" smtClean="0"/>
          </a:p>
          <a:p>
            <a:pPr lvl="1">
              <a:lnSpc>
                <a:spcPct val="90000"/>
              </a:lnSpc>
            </a:pPr>
            <a:r>
              <a:rPr lang="en-US" sz="1800" dirty="0" smtClean="0"/>
              <a:t>Tools to speed-up the re-commissioning.</a:t>
            </a:r>
            <a:endParaRPr lang="en-US" sz="1800" dirty="0"/>
          </a:p>
          <a:p>
            <a:pPr lvl="1"/>
            <a:r>
              <a:rPr lang="en-GB" sz="1800" dirty="0" smtClean="0">
                <a:solidFill>
                  <a:schemeClr val="tx2"/>
                </a:solidFill>
                <a:latin typeface="+mn-lt"/>
                <a:ea typeface="+mn-ea"/>
                <a:cs typeface="+mn-cs"/>
              </a:rPr>
              <a:t>Impact </a:t>
            </a:r>
            <a:r>
              <a:rPr lang="en-GB" sz="1800" dirty="0">
                <a:solidFill>
                  <a:schemeClr val="tx2"/>
                </a:solidFill>
                <a:latin typeface="+mn-lt"/>
                <a:ea typeface="+mn-ea"/>
                <a:cs typeface="+mn-cs"/>
              </a:rPr>
              <a:t>of new access rules on </a:t>
            </a:r>
            <a:r>
              <a:rPr lang="en-GB" sz="1800" dirty="0" smtClean="0">
                <a:solidFill>
                  <a:schemeClr val="tx2"/>
                </a:solidFill>
                <a:latin typeface="+mn-lt"/>
                <a:ea typeface="+mn-ea"/>
                <a:cs typeface="+mn-cs"/>
              </a:rPr>
              <a:t>“</a:t>
            </a:r>
            <a:r>
              <a:rPr lang="en-GB" sz="1800" dirty="0" err="1" smtClean="0"/>
              <a:t>sectorized</a:t>
            </a:r>
            <a:r>
              <a:rPr lang="en-GB" sz="1800" dirty="0" smtClean="0"/>
              <a:t>” cold check-out in parallel to HW Commissioning.</a:t>
            </a:r>
          </a:p>
          <a:p>
            <a:pPr lvl="1"/>
            <a:r>
              <a:rPr lang="en-GB" sz="1800" dirty="0" smtClean="0">
                <a:solidFill>
                  <a:schemeClr val="tx2"/>
                </a:solidFill>
                <a:latin typeface="+mn-lt"/>
                <a:ea typeface="+mn-ea"/>
                <a:cs typeface="+mn-cs"/>
              </a:rPr>
              <a:t>Needs and possible strategy for training of the SC circuits for 5 </a:t>
            </a:r>
            <a:r>
              <a:rPr lang="en-GB" sz="1800" dirty="0" err="1" smtClean="0">
                <a:solidFill>
                  <a:schemeClr val="tx2"/>
                </a:solidFill>
                <a:latin typeface="+mn-lt"/>
                <a:ea typeface="+mn-ea"/>
                <a:cs typeface="+mn-cs"/>
              </a:rPr>
              <a:t>TeV</a:t>
            </a:r>
            <a:r>
              <a:rPr lang="en-GB" sz="1800" dirty="0" smtClean="0">
                <a:solidFill>
                  <a:schemeClr val="tx2"/>
                </a:solidFill>
                <a:latin typeface="+mn-lt"/>
                <a:ea typeface="+mn-ea"/>
                <a:cs typeface="+mn-cs"/>
              </a:rPr>
              <a:t> operation or higher. </a:t>
            </a:r>
            <a:endParaRPr lang="en-GB" sz="1800" dirty="0">
              <a:solidFill>
                <a:schemeClr val="tx2"/>
              </a:solidFill>
              <a:latin typeface="+mn-lt"/>
              <a:ea typeface="+mn-ea"/>
              <a:cs typeface="+mn-cs"/>
            </a:endParaRPr>
          </a:p>
        </p:txBody>
      </p:sp>
      <p:sp>
        <p:nvSpPr>
          <p:cNvPr id="6" name="Slide Number Placeholder 5"/>
          <p:cNvSpPr>
            <a:spLocks noGrp="1"/>
          </p:cNvSpPr>
          <p:nvPr>
            <p:ph type="sldNum" sz="quarter" idx="11"/>
          </p:nvPr>
        </p:nvSpPr>
        <p:spPr/>
        <p:txBody>
          <a:bodyPr/>
          <a:lstStyle/>
          <a:p>
            <a:pPr>
              <a:defRPr/>
            </a:pPr>
            <a:fld id="{2E282C87-993F-4969-B8FD-6CC17FBD5C65}" type="slidenum">
              <a:rPr lang="en-US" smtClean="0"/>
              <a:pPr>
                <a:defRPr/>
              </a:pPr>
              <a:t>3</a:t>
            </a:fld>
            <a:endParaRPr lang="en-US" dirty="0"/>
          </a:p>
        </p:txBody>
      </p:sp>
      <p:sp>
        <p:nvSpPr>
          <p:cNvPr id="7" name="Date Placeholder 6"/>
          <p:cNvSpPr>
            <a:spLocks noGrp="1"/>
          </p:cNvSpPr>
          <p:nvPr>
            <p:ph type="dt" sz="half" idx="10"/>
          </p:nvPr>
        </p:nvSpPr>
        <p:spPr/>
        <p:txBody>
          <a:bodyPr/>
          <a:lstStyle/>
          <a:p>
            <a:pPr>
              <a:defRPr/>
            </a:pPr>
            <a:r>
              <a:rPr lang="en-US" dirty="0" smtClean="0"/>
              <a:t>24/02/2009</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Magnet circuits</a:t>
            </a:r>
            <a:endParaRPr lang="en-GB" dirty="0"/>
          </a:p>
        </p:txBody>
      </p:sp>
      <p:sp>
        <p:nvSpPr>
          <p:cNvPr id="4" name="Date Placeholder 3"/>
          <p:cNvSpPr>
            <a:spLocks noGrp="1"/>
          </p:cNvSpPr>
          <p:nvPr>
            <p:ph type="dt" sz="half" idx="10"/>
          </p:nvPr>
        </p:nvSpPr>
        <p:spPr/>
        <p:txBody>
          <a:bodyPr/>
          <a:lstStyle/>
          <a:p>
            <a:pPr>
              <a:defRPr/>
            </a:pPr>
            <a:r>
              <a:rPr lang="en-US" smtClean="0"/>
              <a:t>24/02/2009</a:t>
            </a:r>
            <a:endParaRPr lang="en-US" dirty="0"/>
          </a:p>
        </p:txBody>
      </p:sp>
      <p:sp>
        <p:nvSpPr>
          <p:cNvPr id="5" name="Slide Number Placeholder 4"/>
          <p:cNvSpPr>
            <a:spLocks noGrp="1"/>
          </p:cNvSpPr>
          <p:nvPr>
            <p:ph type="sldNum" sz="quarter" idx="11"/>
          </p:nvPr>
        </p:nvSpPr>
        <p:spPr/>
        <p:txBody>
          <a:bodyPr/>
          <a:lstStyle/>
          <a:p>
            <a:pPr>
              <a:defRPr/>
            </a:pPr>
            <a:fld id="{2E282C87-993F-4969-B8FD-6CC17FBD5C65}" type="slidenum">
              <a:rPr lang="en-US" smtClean="0"/>
              <a:pPr>
                <a:defRPr/>
              </a:pPr>
              <a:t>4</a:t>
            </a:fld>
            <a:endParaRPr lang="en-US" dirty="0"/>
          </a:p>
        </p:txBody>
      </p:sp>
      <p:sp>
        <p:nvSpPr>
          <p:cNvPr id="6" name="Footer Placeholder 5"/>
          <p:cNvSpPr>
            <a:spLocks noGrp="1"/>
          </p:cNvSpPr>
          <p:nvPr>
            <p:ph type="ftr" sz="quarter" idx="12"/>
          </p:nvPr>
        </p:nvSpPr>
        <p:spPr/>
        <p:txBody>
          <a:bodyPr/>
          <a:lstStyle/>
          <a:p>
            <a:r>
              <a:rPr lang="en-US" smtClean="0"/>
              <a:t>Session 8 – Summary - GA</a:t>
            </a:r>
            <a:endParaRPr lang="en-US" dirty="0"/>
          </a:p>
        </p:txBody>
      </p:sp>
      <p:pic>
        <p:nvPicPr>
          <p:cNvPr id="1030" name="Picture 6"/>
          <p:cNvPicPr>
            <a:picLocks noGrp="1" noChangeAspect="1" noChangeArrowheads="1"/>
          </p:cNvPicPr>
          <p:nvPr>
            <p:ph sz="quarter" idx="1"/>
          </p:nvPr>
        </p:nvPicPr>
        <p:blipFill>
          <a:blip r:embed="rId2"/>
          <a:srcRect/>
          <a:stretch>
            <a:fillRect/>
          </a:stretch>
        </p:blipFill>
        <p:spPr bwMode="auto">
          <a:xfrm>
            <a:off x="0" y="990600"/>
            <a:ext cx="3616583" cy="2552700"/>
          </a:xfrm>
          <a:prstGeom prst="rect">
            <a:avLst/>
          </a:prstGeom>
          <a:noFill/>
          <a:ln w="9525">
            <a:noFill/>
            <a:miter lim="800000"/>
            <a:headEnd/>
            <a:tailEnd/>
          </a:ln>
          <a:effectLst/>
        </p:spPr>
      </p:pic>
      <p:pic>
        <p:nvPicPr>
          <p:cNvPr id="1031" name="Picture 7"/>
          <p:cNvPicPr>
            <a:picLocks noGrp="1" noChangeAspect="1" noChangeArrowheads="1"/>
          </p:cNvPicPr>
          <p:nvPr>
            <p:ph sz="quarter" idx="2"/>
          </p:nvPr>
        </p:nvPicPr>
        <p:blipFill>
          <a:blip r:embed="rId3" cstate="print"/>
          <a:srcRect/>
          <a:stretch>
            <a:fillRect/>
          </a:stretch>
        </p:blipFill>
        <p:spPr bwMode="auto">
          <a:xfrm>
            <a:off x="0" y="3695700"/>
            <a:ext cx="3613482" cy="2552700"/>
          </a:xfrm>
          <a:prstGeom prst="rect">
            <a:avLst/>
          </a:prstGeom>
          <a:noFill/>
          <a:ln w="9525">
            <a:noFill/>
            <a:miter lim="800000"/>
            <a:headEnd/>
            <a:tailEnd/>
          </a:ln>
          <a:effectLst/>
        </p:spPr>
      </p:pic>
      <p:sp>
        <p:nvSpPr>
          <p:cNvPr id="17" name="Text Box 5"/>
          <p:cNvSpPr txBox="1">
            <a:spLocks noChangeArrowheads="1"/>
          </p:cNvSpPr>
          <p:nvPr/>
        </p:nvSpPr>
        <p:spPr bwMode="auto">
          <a:xfrm>
            <a:off x="2057400" y="60198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A. Vergara</a:t>
            </a:r>
            <a:endParaRPr lang="en-GB" sz="2000" dirty="0">
              <a:solidFill>
                <a:srgbClr val="FFFF00"/>
              </a:solidFill>
            </a:endParaRPr>
          </a:p>
        </p:txBody>
      </p:sp>
      <p:sp>
        <p:nvSpPr>
          <p:cNvPr id="10" name="Text Placeholder 9"/>
          <p:cNvSpPr>
            <a:spLocks noGrp="1"/>
          </p:cNvSpPr>
          <p:nvPr>
            <p:ph type="body" sz="half" idx="3"/>
          </p:nvPr>
        </p:nvSpPr>
        <p:spPr>
          <a:xfrm>
            <a:off x="3429000" y="990600"/>
            <a:ext cx="5486400" cy="5257800"/>
          </a:xfrm>
        </p:spPr>
        <p:txBody>
          <a:bodyPr/>
          <a:lstStyle/>
          <a:p>
            <a:r>
              <a:rPr lang="en-GB" sz="2000" dirty="0" smtClean="0"/>
              <a:t>Status of the commissioning of the circuits and existing non-conformities known and (being) summarized in EDMS documents</a:t>
            </a:r>
          </a:p>
          <a:p>
            <a:r>
              <a:rPr lang="en-GB" sz="2000" dirty="0" smtClean="0"/>
              <a:t>The </a:t>
            </a:r>
            <a:r>
              <a:rPr lang="en-GB" sz="2000" dirty="0" smtClean="0">
                <a:solidFill>
                  <a:srgbClr val="FF0000"/>
                </a:solidFill>
              </a:rPr>
              <a:t>main lines</a:t>
            </a:r>
            <a:r>
              <a:rPr lang="en-GB" sz="2000" dirty="0" smtClean="0"/>
              <a:t> of the strategy for the re-commissioning are sketched:</a:t>
            </a:r>
          </a:p>
          <a:p>
            <a:pPr lvl="1"/>
            <a:r>
              <a:rPr lang="en-GB" sz="1600" dirty="0" smtClean="0"/>
              <a:t>3 different scenarios have been identified</a:t>
            </a:r>
          </a:p>
          <a:p>
            <a:pPr lvl="1"/>
            <a:r>
              <a:rPr lang="en-GB" sz="1600" dirty="0" smtClean="0"/>
              <a:t>Possible subsets of tests have been identified</a:t>
            </a:r>
          </a:p>
          <a:p>
            <a:r>
              <a:rPr lang="en-US" sz="2000" dirty="0" smtClean="0">
                <a:solidFill>
                  <a:srgbClr val="FF0000"/>
                </a:solidFill>
              </a:rPr>
              <a:t>Commissioning up to </a:t>
            </a:r>
            <a:r>
              <a:rPr lang="en-GB" sz="2000" dirty="0" smtClean="0">
                <a:solidFill>
                  <a:srgbClr val="FF3300"/>
                </a:solidFill>
              </a:rPr>
              <a:t>≤</a:t>
            </a:r>
            <a:r>
              <a:rPr lang="en-US" sz="2000" dirty="0" smtClean="0">
                <a:solidFill>
                  <a:srgbClr val="FF0000"/>
                </a:solidFill>
              </a:rPr>
              <a:t> 5 </a:t>
            </a:r>
            <a:r>
              <a:rPr lang="en-US" sz="2000" dirty="0" err="1" smtClean="0">
                <a:solidFill>
                  <a:srgbClr val="FF0000"/>
                </a:solidFill>
              </a:rPr>
              <a:t>TeV</a:t>
            </a:r>
            <a:r>
              <a:rPr lang="en-US" sz="2000" dirty="0" smtClean="0">
                <a:solidFill>
                  <a:srgbClr val="FF0000"/>
                </a:solidFill>
              </a:rPr>
              <a:t> does not save powering time but will reduce risks (for main circuits)</a:t>
            </a:r>
          </a:p>
          <a:p>
            <a:r>
              <a:rPr lang="en-US" sz="2000" dirty="0" smtClean="0"/>
              <a:t>Need a review of the parameters required for operation (e.g. current ramp rate and acceleration) before starting the tests</a:t>
            </a:r>
          </a:p>
          <a:p>
            <a:r>
              <a:rPr lang="en-US" sz="2000" dirty="0" smtClean="0"/>
              <a:t>Need re-definition of the </a:t>
            </a:r>
            <a:r>
              <a:rPr lang="en-US" sz="2000" dirty="0" smtClean="0">
                <a:solidFill>
                  <a:srgbClr val="FF0000"/>
                </a:solidFill>
              </a:rPr>
              <a:t>detailed</a:t>
            </a:r>
            <a:r>
              <a:rPr lang="en-US" sz="2000" dirty="0" smtClean="0"/>
              <a:t> procedures for each of the commissioning scenarios above identified </a:t>
            </a:r>
            <a:r>
              <a:rPr lang="en-US" sz="2000" dirty="0" smtClean="0">
                <a:sym typeface="Wingdings" pitchFamily="2" charset="2"/>
              </a:rPr>
              <a:t> started</a:t>
            </a:r>
            <a:endParaRPr lang="en-GB"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Magnet circuits</a:t>
            </a:r>
            <a:endParaRPr lang="en-GB" dirty="0"/>
          </a:p>
        </p:txBody>
      </p:sp>
      <p:sp>
        <p:nvSpPr>
          <p:cNvPr id="6" name="Date Placeholder 5"/>
          <p:cNvSpPr>
            <a:spLocks noGrp="1"/>
          </p:cNvSpPr>
          <p:nvPr>
            <p:ph type="dt" sz="half" idx="10"/>
          </p:nvPr>
        </p:nvSpPr>
        <p:spPr/>
        <p:txBody>
          <a:bodyPr/>
          <a:lstStyle/>
          <a:p>
            <a:pPr>
              <a:defRPr/>
            </a:pPr>
            <a:r>
              <a:rPr lang="en-US" smtClean="0"/>
              <a:t>24/02/2009</a:t>
            </a:r>
            <a:endParaRPr lang="en-US" dirty="0"/>
          </a:p>
        </p:txBody>
      </p:sp>
      <p:sp>
        <p:nvSpPr>
          <p:cNvPr id="7" name="Slide Number Placeholder 6"/>
          <p:cNvSpPr>
            <a:spLocks noGrp="1"/>
          </p:cNvSpPr>
          <p:nvPr>
            <p:ph type="sldNum" sz="quarter" idx="11"/>
          </p:nvPr>
        </p:nvSpPr>
        <p:spPr/>
        <p:txBody>
          <a:bodyPr/>
          <a:lstStyle/>
          <a:p>
            <a:pPr>
              <a:defRPr/>
            </a:pPr>
            <a:fld id="{2E282C87-993F-4969-B8FD-6CC17FBD5C65}" type="slidenum">
              <a:rPr lang="en-US" smtClean="0"/>
              <a:pPr>
                <a:defRPr/>
              </a:pPr>
              <a:t>5</a:t>
            </a:fld>
            <a:endParaRPr lang="en-US" dirty="0"/>
          </a:p>
        </p:txBody>
      </p:sp>
      <p:sp>
        <p:nvSpPr>
          <p:cNvPr id="8" name="Footer Placeholder 7"/>
          <p:cNvSpPr>
            <a:spLocks noGrp="1"/>
          </p:cNvSpPr>
          <p:nvPr>
            <p:ph type="ftr" sz="quarter" idx="12"/>
          </p:nvPr>
        </p:nvSpPr>
        <p:spPr/>
        <p:txBody>
          <a:bodyPr/>
          <a:lstStyle/>
          <a:p>
            <a:r>
              <a:rPr lang="en-US" smtClean="0"/>
              <a:t>Session 8 – Summary - GA</a:t>
            </a:r>
            <a:endParaRPr lang="en-US" dirty="0"/>
          </a:p>
        </p:txBody>
      </p:sp>
      <p:pic>
        <p:nvPicPr>
          <p:cNvPr id="2051" name="Picture 3"/>
          <p:cNvPicPr>
            <a:picLocks noGrp="1" noChangeAspect="1" noChangeArrowheads="1"/>
          </p:cNvPicPr>
          <p:nvPr>
            <p:ph sz="quarter" idx="1"/>
          </p:nvPr>
        </p:nvPicPr>
        <p:blipFill>
          <a:blip r:embed="rId2" cstate="print"/>
          <a:srcRect/>
          <a:stretch>
            <a:fillRect/>
          </a:stretch>
        </p:blipFill>
        <p:spPr bwMode="auto">
          <a:xfrm>
            <a:off x="0" y="990600"/>
            <a:ext cx="3607278" cy="2552700"/>
          </a:xfrm>
          <a:prstGeom prst="rect">
            <a:avLst/>
          </a:prstGeom>
          <a:noFill/>
          <a:ln w="9525">
            <a:noFill/>
            <a:miter lim="800000"/>
            <a:headEnd/>
            <a:tailEnd/>
          </a:ln>
          <a:effectLst/>
        </p:spPr>
      </p:pic>
      <p:pic>
        <p:nvPicPr>
          <p:cNvPr id="2052" name="Picture 4"/>
          <p:cNvPicPr>
            <a:picLocks noGrp="1" noChangeAspect="1" noChangeArrowheads="1"/>
          </p:cNvPicPr>
          <p:nvPr>
            <p:ph sz="quarter" idx="2"/>
          </p:nvPr>
        </p:nvPicPr>
        <p:blipFill>
          <a:blip r:embed="rId3" cstate="print"/>
          <a:srcRect/>
          <a:stretch>
            <a:fillRect/>
          </a:stretch>
        </p:blipFill>
        <p:spPr bwMode="auto">
          <a:xfrm>
            <a:off x="0" y="3695700"/>
            <a:ext cx="3617878" cy="2552700"/>
          </a:xfrm>
          <a:prstGeom prst="rect">
            <a:avLst/>
          </a:prstGeom>
          <a:noFill/>
          <a:ln w="9525">
            <a:noFill/>
            <a:miter lim="800000"/>
            <a:headEnd/>
            <a:tailEnd/>
          </a:ln>
          <a:effectLst/>
        </p:spPr>
      </p:pic>
      <p:sp>
        <p:nvSpPr>
          <p:cNvPr id="13" name="Text Box 5"/>
          <p:cNvSpPr txBox="1">
            <a:spLocks noChangeArrowheads="1"/>
          </p:cNvSpPr>
          <p:nvPr/>
        </p:nvSpPr>
        <p:spPr bwMode="auto">
          <a:xfrm>
            <a:off x="2057400" y="60198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A. Vergara</a:t>
            </a:r>
            <a:endParaRPr lang="en-GB" sz="2000" dirty="0">
              <a:solidFill>
                <a:srgbClr val="FFFF00"/>
              </a:solidFill>
            </a:endParaRPr>
          </a:p>
        </p:txBody>
      </p:sp>
      <p:sp>
        <p:nvSpPr>
          <p:cNvPr id="4" name="Text Placeholder 3"/>
          <p:cNvSpPr>
            <a:spLocks noGrp="1"/>
          </p:cNvSpPr>
          <p:nvPr>
            <p:ph type="body" sz="half" idx="3"/>
          </p:nvPr>
        </p:nvSpPr>
        <p:spPr>
          <a:xfrm>
            <a:off x="3505200" y="990600"/>
            <a:ext cx="5410200" cy="5257800"/>
          </a:xfrm>
        </p:spPr>
        <p:txBody>
          <a:bodyPr/>
          <a:lstStyle/>
          <a:p>
            <a:r>
              <a:rPr lang="en-US" sz="1800" dirty="0" smtClean="0"/>
              <a:t>Parallelism is possible but will be strongly conditioned by access procedures during powering.</a:t>
            </a:r>
          </a:p>
          <a:p>
            <a:endParaRPr lang="en-US" sz="800" dirty="0" smtClean="0"/>
          </a:p>
          <a:p>
            <a:r>
              <a:rPr lang="en-US" sz="1800" dirty="0" smtClean="0"/>
              <a:t>Most of the powering tests at low current</a:t>
            </a:r>
          </a:p>
          <a:p>
            <a:endParaRPr lang="en-US" sz="800" dirty="0" smtClean="0"/>
          </a:p>
          <a:p>
            <a:r>
              <a:rPr lang="en-US" sz="1800" dirty="0" smtClean="0"/>
              <a:t>2 access modes/powering phases:</a:t>
            </a:r>
          </a:p>
          <a:p>
            <a:pPr lvl="1"/>
            <a:r>
              <a:rPr lang="en-US" sz="1600" dirty="0" smtClean="0">
                <a:solidFill>
                  <a:srgbClr val="00B050"/>
                </a:solidFill>
              </a:rPr>
              <a:t>Sector in Low Current Mode </a:t>
            </a:r>
            <a:r>
              <a:rPr lang="en-US" sz="1600" dirty="0" smtClean="0">
                <a:solidFill>
                  <a:srgbClr val="00B050"/>
                </a:solidFill>
                <a:sym typeface="Wingdings" pitchFamily="2" charset="2"/>
              </a:rPr>
              <a:t> </a:t>
            </a:r>
            <a:r>
              <a:rPr lang="en-US" sz="1600" dirty="0" smtClean="0">
                <a:solidFill>
                  <a:srgbClr val="00B050"/>
                </a:solidFill>
              </a:rPr>
              <a:t>Restricted access with current limitation (HW)</a:t>
            </a:r>
          </a:p>
          <a:p>
            <a:pPr lvl="1"/>
            <a:r>
              <a:rPr lang="en-US" sz="1600" dirty="0" smtClean="0">
                <a:solidFill>
                  <a:srgbClr val="FF0000"/>
                </a:solidFill>
              </a:rPr>
              <a:t>Sector in High Current Mode </a:t>
            </a:r>
            <a:r>
              <a:rPr lang="en-US" sz="1600" dirty="0" smtClean="0">
                <a:solidFill>
                  <a:srgbClr val="FF0000"/>
                </a:solidFill>
                <a:sym typeface="Wingdings" pitchFamily="2" charset="2"/>
              </a:rPr>
              <a:t> Machine closed and no current limitation</a:t>
            </a:r>
          </a:p>
          <a:p>
            <a:pPr lvl="1"/>
            <a:endParaRPr lang="en-US" sz="400" dirty="0" smtClean="0">
              <a:solidFill>
                <a:srgbClr val="FF0000"/>
              </a:solidFill>
              <a:sym typeface="Wingdings" pitchFamily="2" charset="2"/>
            </a:endParaRPr>
          </a:p>
          <a:p>
            <a:pPr marL="342900" lvl="1" indent="-342900">
              <a:buFont typeface="Arial" charset="0"/>
              <a:buChar char="•"/>
            </a:pPr>
            <a:r>
              <a:rPr lang="en-US" sz="1800" dirty="0" smtClean="0">
                <a:solidFill>
                  <a:srgbClr val="FF0000"/>
                </a:solidFill>
              </a:rPr>
              <a:t>Need to define the access conditions during powering </a:t>
            </a:r>
            <a:r>
              <a:rPr lang="en-US" sz="1800" dirty="0" smtClean="0">
                <a:sym typeface="Wingdings" pitchFamily="2" charset="2"/>
              </a:rPr>
              <a:t> ongoing</a:t>
            </a:r>
          </a:p>
          <a:p>
            <a:pPr marL="342900" lvl="1" indent="-342900">
              <a:buFont typeface="Arial" charset="0"/>
              <a:buChar char="•"/>
            </a:pPr>
            <a:endParaRPr lang="en-US" sz="800" dirty="0" smtClean="0">
              <a:sym typeface="Wingdings" pitchFamily="2" charset="2"/>
            </a:endParaRPr>
          </a:p>
          <a:p>
            <a:pPr marL="342900" lvl="1" indent="-342900">
              <a:buFont typeface="Arial" charset="0"/>
              <a:buChar char="•"/>
            </a:pPr>
            <a:r>
              <a:rPr lang="en-US" sz="1800" dirty="0" smtClean="0">
                <a:sym typeface="Wingdings" pitchFamily="2" charset="2"/>
              </a:rPr>
              <a:t>Tools for showing on-line powering conditions and compatibility with access are needed</a:t>
            </a:r>
          </a:p>
          <a:p>
            <a:pPr marL="342900" lvl="1" indent="-342900">
              <a:buFont typeface="Arial" charset="0"/>
              <a:buChar char="•"/>
            </a:pPr>
            <a:endParaRPr lang="en-US" sz="800" dirty="0" smtClean="0"/>
          </a:p>
          <a:p>
            <a:r>
              <a:rPr lang="en-US" sz="1800" dirty="0" smtClean="0"/>
              <a:t>Possibility of running nights/WE: feasible? Enough expert coverage? Many people involved in HW Commissioning have left!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half" idx="3"/>
          </p:nvPr>
        </p:nvSpPr>
        <p:spPr>
          <a:xfrm>
            <a:off x="3429000" y="990600"/>
            <a:ext cx="5715000" cy="5257800"/>
          </a:xfrm>
        </p:spPr>
        <p:txBody>
          <a:bodyPr/>
          <a:lstStyle/>
          <a:p>
            <a:r>
              <a:rPr lang="en-GB" sz="2000" dirty="0" smtClean="0"/>
              <a:t>Modifications ongoing in the protection of the warm magnet circuits:</a:t>
            </a:r>
          </a:p>
          <a:p>
            <a:pPr lvl="1"/>
            <a:r>
              <a:rPr lang="en-GB" sz="1800" dirty="0" smtClean="0"/>
              <a:t>FMCM (12 circuits):</a:t>
            </a:r>
          </a:p>
          <a:p>
            <a:pPr lvl="2"/>
            <a:r>
              <a:rPr lang="en-GB" sz="1600" dirty="0" smtClean="0"/>
              <a:t>To complete the installation (1 –unused- circuit missing on 10/9)</a:t>
            </a:r>
          </a:p>
          <a:p>
            <a:pPr lvl="2"/>
            <a:r>
              <a:rPr lang="en-GB" sz="1600" dirty="0" smtClean="0"/>
              <a:t>To improve settings for full operational range (injection to nominal) and complete controls interface</a:t>
            </a:r>
          </a:p>
          <a:p>
            <a:pPr lvl="1"/>
            <a:r>
              <a:rPr lang="en-GB" sz="1800" dirty="0" smtClean="0"/>
              <a:t>Warm Magnet Interlock Controller (45 circuits):</a:t>
            </a:r>
          </a:p>
          <a:p>
            <a:pPr lvl="2"/>
            <a:r>
              <a:rPr lang="en-GB" sz="1600" dirty="0" smtClean="0"/>
              <a:t>To add redundancy and even faster reaction time (required for operation with “unsafe beams”)</a:t>
            </a:r>
          </a:p>
          <a:p>
            <a:r>
              <a:rPr lang="en-GB" sz="2000" dirty="0" smtClean="0">
                <a:solidFill>
                  <a:srgbClr val="FF0000"/>
                </a:solidFill>
              </a:rPr>
              <a:t>Need full re-commissioning</a:t>
            </a:r>
          </a:p>
          <a:p>
            <a:r>
              <a:rPr lang="en-GB" sz="2000" dirty="0" smtClean="0"/>
              <a:t>Given the limited number of circuits and the limited time required for the commissioning of a circuit no automatic procedure will be available for 2009 (but later)</a:t>
            </a:r>
            <a:endParaRPr lang="en-GB" dirty="0" smtClean="0"/>
          </a:p>
        </p:txBody>
      </p:sp>
      <p:sp>
        <p:nvSpPr>
          <p:cNvPr id="10" name="Title 9"/>
          <p:cNvSpPr>
            <a:spLocks noGrp="1"/>
          </p:cNvSpPr>
          <p:nvPr>
            <p:ph type="title"/>
          </p:nvPr>
        </p:nvSpPr>
        <p:spPr/>
        <p:txBody>
          <a:bodyPr/>
          <a:lstStyle/>
          <a:p>
            <a:r>
              <a:rPr lang="en-GB" dirty="0" smtClean="0"/>
              <a:t>Powering interlocks</a:t>
            </a:r>
            <a:endParaRPr lang="en-GB" dirty="0"/>
          </a:p>
        </p:txBody>
      </p:sp>
      <p:sp>
        <p:nvSpPr>
          <p:cNvPr id="4" name="Date Placeholder 3"/>
          <p:cNvSpPr>
            <a:spLocks noGrp="1"/>
          </p:cNvSpPr>
          <p:nvPr>
            <p:ph type="dt" sz="half" idx="10"/>
          </p:nvPr>
        </p:nvSpPr>
        <p:spPr/>
        <p:txBody>
          <a:bodyPr/>
          <a:lstStyle/>
          <a:p>
            <a:pPr>
              <a:defRPr/>
            </a:pPr>
            <a:r>
              <a:rPr lang="en-US" smtClean="0"/>
              <a:t>24/02/2009</a:t>
            </a:r>
            <a:endParaRPr lang="en-US" dirty="0"/>
          </a:p>
        </p:txBody>
      </p:sp>
      <p:sp>
        <p:nvSpPr>
          <p:cNvPr id="5" name="Slide Number Placeholder 4"/>
          <p:cNvSpPr>
            <a:spLocks noGrp="1"/>
          </p:cNvSpPr>
          <p:nvPr>
            <p:ph type="sldNum" sz="quarter" idx="11"/>
          </p:nvPr>
        </p:nvSpPr>
        <p:spPr/>
        <p:txBody>
          <a:bodyPr/>
          <a:lstStyle/>
          <a:p>
            <a:pPr>
              <a:defRPr/>
            </a:pPr>
            <a:fld id="{2E282C87-993F-4969-B8FD-6CC17FBD5C65}" type="slidenum">
              <a:rPr lang="en-US" smtClean="0"/>
              <a:pPr>
                <a:defRPr/>
              </a:pPr>
              <a:t>6</a:t>
            </a:fld>
            <a:endParaRPr lang="en-US" dirty="0"/>
          </a:p>
        </p:txBody>
      </p:sp>
      <p:sp>
        <p:nvSpPr>
          <p:cNvPr id="6" name="Footer Placeholder 5"/>
          <p:cNvSpPr>
            <a:spLocks noGrp="1"/>
          </p:cNvSpPr>
          <p:nvPr>
            <p:ph type="ftr" sz="quarter" idx="12"/>
          </p:nvPr>
        </p:nvSpPr>
        <p:spPr/>
        <p:txBody>
          <a:bodyPr/>
          <a:lstStyle/>
          <a:p>
            <a:r>
              <a:rPr lang="en-US" smtClean="0"/>
              <a:t>Session 8 – Summary - GA</a:t>
            </a:r>
            <a:endParaRPr lang="en-US" dirty="0"/>
          </a:p>
        </p:txBody>
      </p:sp>
      <p:pic>
        <p:nvPicPr>
          <p:cNvPr id="1027" name="Picture 3"/>
          <p:cNvPicPr>
            <a:picLocks noGrp="1" noChangeAspect="1" noChangeArrowheads="1"/>
          </p:cNvPicPr>
          <p:nvPr>
            <p:ph sz="quarter" idx="1"/>
          </p:nvPr>
        </p:nvPicPr>
        <p:blipFill>
          <a:blip r:embed="rId2" cstate="print"/>
          <a:srcRect/>
          <a:stretch>
            <a:fillRect/>
          </a:stretch>
        </p:blipFill>
        <p:spPr bwMode="auto">
          <a:xfrm>
            <a:off x="15389" y="990600"/>
            <a:ext cx="3413611" cy="2552700"/>
          </a:xfrm>
          <a:prstGeom prst="rect">
            <a:avLst/>
          </a:prstGeom>
          <a:noFill/>
          <a:ln w="9525">
            <a:noFill/>
            <a:miter lim="800000"/>
            <a:headEnd/>
            <a:tailEnd/>
          </a:ln>
          <a:effectLst/>
        </p:spPr>
      </p:pic>
      <p:pic>
        <p:nvPicPr>
          <p:cNvPr id="2" name="Picture 4"/>
          <p:cNvPicPr>
            <a:picLocks noGrp="1" noChangeAspect="1" noChangeArrowheads="1"/>
          </p:cNvPicPr>
          <p:nvPr>
            <p:ph sz="quarter" idx="2"/>
          </p:nvPr>
        </p:nvPicPr>
        <p:blipFill>
          <a:blip r:embed="rId3"/>
          <a:srcRect/>
          <a:stretch>
            <a:fillRect/>
          </a:stretch>
        </p:blipFill>
        <p:spPr bwMode="auto">
          <a:xfrm>
            <a:off x="13181" y="3695700"/>
            <a:ext cx="3415819" cy="2552700"/>
          </a:xfrm>
          <a:prstGeom prst="rect">
            <a:avLst/>
          </a:prstGeom>
          <a:noFill/>
          <a:ln w="9525">
            <a:noFill/>
            <a:miter lim="800000"/>
            <a:headEnd/>
            <a:tailEnd/>
          </a:ln>
          <a:effectLst/>
        </p:spPr>
      </p:pic>
      <p:sp>
        <p:nvSpPr>
          <p:cNvPr id="9" name="Text Box 6"/>
          <p:cNvSpPr txBox="1">
            <a:spLocks noChangeArrowheads="1"/>
          </p:cNvSpPr>
          <p:nvPr/>
        </p:nvSpPr>
        <p:spPr bwMode="auto">
          <a:xfrm>
            <a:off x="1447800" y="59436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M. Zerlauth</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half" idx="3"/>
          </p:nvPr>
        </p:nvSpPr>
        <p:spPr>
          <a:xfrm>
            <a:off x="3429000" y="990600"/>
            <a:ext cx="5486400" cy="5257800"/>
          </a:xfrm>
        </p:spPr>
        <p:txBody>
          <a:bodyPr/>
          <a:lstStyle/>
          <a:p>
            <a:r>
              <a:rPr lang="en-GB" sz="1800" dirty="0" smtClean="0">
                <a:solidFill>
                  <a:srgbClr val="FF0000"/>
                </a:solidFill>
              </a:rPr>
              <a:t>Powering Interlock Controller</a:t>
            </a:r>
            <a:r>
              <a:rPr lang="en-GB" sz="1800" dirty="0" smtClean="0"/>
              <a:t> (820 circuits + 752 - 60 A orbit correctors). No modification of the HW but:</a:t>
            </a:r>
          </a:p>
          <a:p>
            <a:pPr lvl="1"/>
            <a:r>
              <a:rPr lang="en-GB" sz="1600" dirty="0" smtClean="0"/>
              <a:t>Different logic for the “Global Powering Sub-Sector”</a:t>
            </a:r>
          </a:p>
          <a:p>
            <a:pPr lvl="1"/>
            <a:r>
              <a:rPr lang="en-GB" sz="1600" dirty="0" smtClean="0"/>
              <a:t>Relocation of equipment due to civil engineering in TZ76</a:t>
            </a:r>
          </a:p>
          <a:p>
            <a:pPr lvl="1"/>
            <a:r>
              <a:rPr lang="en-GB" sz="1600" dirty="0" smtClean="0">
                <a:solidFill>
                  <a:srgbClr val="FF0000"/>
                </a:solidFill>
              </a:rPr>
              <a:t>A New QPS System connected to PIC.....</a:t>
            </a:r>
          </a:p>
          <a:p>
            <a:pPr lvl="1"/>
            <a:endParaRPr lang="en-GB" sz="400" dirty="0" smtClean="0"/>
          </a:p>
          <a:p>
            <a:r>
              <a:rPr lang="en-GB" sz="1800" dirty="0" smtClean="0"/>
              <a:t>Except for Sector 34 (to be considered a new sector) HWC steps for powering interlocks need to be repeated </a:t>
            </a:r>
            <a:r>
              <a:rPr lang="en-GB" sz="1800" dirty="0" smtClean="0">
                <a:sym typeface="Wingdings" pitchFamily="2" charset="2"/>
              </a:rPr>
              <a:t> automatic procedure being put in place (except for main circuits)</a:t>
            </a:r>
          </a:p>
          <a:p>
            <a:endParaRPr lang="en-GB" sz="500" dirty="0" smtClean="0"/>
          </a:p>
          <a:p>
            <a:r>
              <a:rPr lang="en-GB" sz="1800" dirty="0" smtClean="0">
                <a:solidFill>
                  <a:srgbClr val="FF0000"/>
                </a:solidFill>
              </a:rPr>
              <a:t>Automatic</a:t>
            </a:r>
            <a:r>
              <a:rPr lang="en-GB" sz="1800" dirty="0" smtClean="0"/>
              <a:t> tests procedures for the PIC to BIC connection verification are available as well (1 hour/sector)</a:t>
            </a:r>
          </a:p>
          <a:p>
            <a:endParaRPr lang="en-GB" sz="500" dirty="0" smtClean="0"/>
          </a:p>
          <a:p>
            <a:r>
              <a:rPr lang="en-GB" sz="1800" dirty="0" smtClean="0"/>
              <a:t>Potential issue:</a:t>
            </a:r>
            <a:r>
              <a:rPr lang="en-GB" sz="1800" dirty="0" smtClean="0">
                <a:solidFill>
                  <a:srgbClr val="FF0000"/>
                </a:solidFill>
              </a:rPr>
              <a:t> Robustness of CPLD XC95144 used in PIC against Single Event Upsets</a:t>
            </a:r>
            <a:r>
              <a:rPr lang="en-GB" sz="1800" dirty="0" smtClean="0"/>
              <a:t> after recent radiation tests (not conclusive yet).</a:t>
            </a:r>
          </a:p>
        </p:txBody>
      </p:sp>
      <p:sp>
        <p:nvSpPr>
          <p:cNvPr id="10" name="Title 9"/>
          <p:cNvSpPr>
            <a:spLocks noGrp="1"/>
          </p:cNvSpPr>
          <p:nvPr>
            <p:ph type="title"/>
          </p:nvPr>
        </p:nvSpPr>
        <p:spPr/>
        <p:txBody>
          <a:bodyPr/>
          <a:lstStyle/>
          <a:p>
            <a:r>
              <a:rPr lang="en-GB" dirty="0" smtClean="0"/>
              <a:t>Powering interlocks</a:t>
            </a:r>
            <a:endParaRPr lang="en-GB" dirty="0"/>
          </a:p>
        </p:txBody>
      </p:sp>
      <p:sp>
        <p:nvSpPr>
          <p:cNvPr id="4" name="Date Placeholder 3"/>
          <p:cNvSpPr>
            <a:spLocks noGrp="1"/>
          </p:cNvSpPr>
          <p:nvPr>
            <p:ph type="dt" sz="half" idx="10"/>
          </p:nvPr>
        </p:nvSpPr>
        <p:spPr/>
        <p:txBody>
          <a:bodyPr/>
          <a:lstStyle/>
          <a:p>
            <a:pPr>
              <a:defRPr/>
            </a:pPr>
            <a:r>
              <a:rPr lang="en-US" smtClean="0"/>
              <a:t>24/02/2009</a:t>
            </a:r>
            <a:endParaRPr lang="en-US" dirty="0"/>
          </a:p>
        </p:txBody>
      </p:sp>
      <p:sp>
        <p:nvSpPr>
          <p:cNvPr id="5" name="Slide Number Placeholder 4"/>
          <p:cNvSpPr>
            <a:spLocks noGrp="1"/>
          </p:cNvSpPr>
          <p:nvPr>
            <p:ph type="sldNum" sz="quarter" idx="11"/>
          </p:nvPr>
        </p:nvSpPr>
        <p:spPr/>
        <p:txBody>
          <a:bodyPr/>
          <a:lstStyle/>
          <a:p>
            <a:pPr>
              <a:defRPr/>
            </a:pPr>
            <a:fld id="{2E282C87-993F-4969-B8FD-6CC17FBD5C65}" type="slidenum">
              <a:rPr lang="en-US" smtClean="0"/>
              <a:pPr>
                <a:defRPr/>
              </a:pPr>
              <a:t>7</a:t>
            </a:fld>
            <a:endParaRPr lang="en-US" dirty="0"/>
          </a:p>
        </p:txBody>
      </p:sp>
      <p:sp>
        <p:nvSpPr>
          <p:cNvPr id="6" name="Footer Placeholder 5"/>
          <p:cNvSpPr>
            <a:spLocks noGrp="1"/>
          </p:cNvSpPr>
          <p:nvPr>
            <p:ph type="ftr" sz="quarter" idx="12"/>
          </p:nvPr>
        </p:nvSpPr>
        <p:spPr/>
        <p:txBody>
          <a:bodyPr/>
          <a:lstStyle/>
          <a:p>
            <a:r>
              <a:rPr lang="en-US" dirty="0" smtClean="0"/>
              <a:t>Session 8 – Summary - GA</a:t>
            </a:r>
            <a:endParaRPr lang="en-US" dirty="0"/>
          </a:p>
        </p:txBody>
      </p:sp>
      <p:pic>
        <p:nvPicPr>
          <p:cNvPr id="14" name="Picture 5"/>
          <p:cNvPicPr>
            <a:picLocks noGrp="1" noChangeAspect="1" noChangeArrowheads="1"/>
          </p:cNvPicPr>
          <p:nvPr>
            <p:ph sz="quarter" idx="1"/>
          </p:nvPr>
        </p:nvPicPr>
        <p:blipFill>
          <a:blip r:embed="rId3"/>
          <a:srcRect/>
          <a:stretch>
            <a:fillRect/>
          </a:stretch>
        </p:blipFill>
        <p:spPr bwMode="auto">
          <a:xfrm>
            <a:off x="24463" y="990600"/>
            <a:ext cx="3404537" cy="2552700"/>
          </a:xfrm>
          <a:prstGeom prst="rect">
            <a:avLst/>
          </a:prstGeom>
          <a:noFill/>
          <a:ln w="9525">
            <a:noFill/>
            <a:miter lim="800000"/>
            <a:headEnd/>
            <a:tailEnd/>
          </a:ln>
          <a:effectLst/>
        </p:spPr>
      </p:pic>
      <p:pic>
        <p:nvPicPr>
          <p:cNvPr id="2" name="Picture 3"/>
          <p:cNvPicPr>
            <a:picLocks noGrp="1" noChangeAspect="1" noChangeArrowheads="1"/>
          </p:cNvPicPr>
          <p:nvPr>
            <p:ph sz="quarter" idx="2"/>
          </p:nvPr>
        </p:nvPicPr>
        <p:blipFill>
          <a:blip r:embed="rId4"/>
          <a:srcRect/>
          <a:stretch>
            <a:fillRect/>
          </a:stretch>
        </p:blipFill>
        <p:spPr bwMode="auto">
          <a:xfrm>
            <a:off x="18752" y="3429000"/>
            <a:ext cx="3410248" cy="2552700"/>
          </a:xfrm>
          <a:prstGeom prst="rect">
            <a:avLst/>
          </a:prstGeom>
          <a:noFill/>
          <a:ln w="9525">
            <a:noFill/>
            <a:miter lim="800000"/>
            <a:headEnd/>
            <a:tailEnd/>
          </a:ln>
          <a:effectLst/>
        </p:spPr>
      </p:pic>
      <p:sp>
        <p:nvSpPr>
          <p:cNvPr id="9" name="Text Box 6"/>
          <p:cNvSpPr txBox="1">
            <a:spLocks noChangeArrowheads="1"/>
          </p:cNvSpPr>
          <p:nvPr/>
        </p:nvSpPr>
        <p:spPr bwMode="auto">
          <a:xfrm>
            <a:off x="1447800" y="5943600"/>
            <a:ext cx="1600200" cy="396875"/>
          </a:xfrm>
          <a:prstGeom prst="rect">
            <a:avLst/>
          </a:prstGeom>
          <a:solidFill>
            <a:srgbClr val="FF6600"/>
          </a:solidFill>
          <a:ln w="9525">
            <a:noFill/>
            <a:miter lim="800000"/>
            <a:headEnd/>
            <a:tailEnd/>
          </a:ln>
          <a:effectLst/>
        </p:spPr>
        <p:txBody>
          <a:bodyPr>
            <a:spAutoFit/>
          </a:bodyPr>
          <a:lstStyle/>
          <a:p>
            <a:pPr algn="ctr">
              <a:spcBef>
                <a:spcPct val="50000"/>
              </a:spcBef>
            </a:pPr>
            <a:r>
              <a:rPr lang="en-US" sz="2000" dirty="0" smtClean="0">
                <a:solidFill>
                  <a:srgbClr val="FFFF00"/>
                </a:solidFill>
              </a:rPr>
              <a:t>M. Zerlauth</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3"/>
          </p:nvPr>
        </p:nvSpPr>
        <p:spPr>
          <a:xfrm>
            <a:off x="3429000" y="990600"/>
            <a:ext cx="5715000" cy="5257800"/>
          </a:xfrm>
        </p:spPr>
        <p:txBody>
          <a:bodyPr/>
          <a:lstStyle/>
          <a:p>
            <a:r>
              <a:rPr lang="en-GB" sz="2000" dirty="0" smtClean="0"/>
              <a:t>Very large Beam Interlock System (BIS):</a:t>
            </a:r>
          </a:p>
          <a:p>
            <a:pPr lvl="1"/>
            <a:r>
              <a:rPr lang="en-GB" sz="1600" dirty="0" smtClean="0"/>
              <a:t>~10000 devices/interlocks connected to Beam Interlock Controllers (BIC)</a:t>
            </a:r>
          </a:p>
          <a:p>
            <a:pPr lvl="1"/>
            <a:r>
              <a:rPr lang="en-GB" sz="1600" dirty="0" smtClean="0"/>
              <a:t>~3800 Software Interlocks</a:t>
            </a:r>
          </a:p>
          <a:p>
            <a:r>
              <a:rPr lang="en-GB" sz="2000" dirty="0" smtClean="0"/>
              <a:t>2008 experience &amp; status:</a:t>
            </a:r>
          </a:p>
          <a:p>
            <a:pPr lvl="1"/>
            <a:r>
              <a:rPr lang="en-GB" sz="1600" dirty="0" smtClean="0"/>
              <a:t>Blind failure </a:t>
            </a:r>
            <a:r>
              <a:rPr lang="en-GB" sz="1600" dirty="0" smtClean="0">
                <a:solidFill>
                  <a:srgbClr val="FF0000"/>
                </a:solidFill>
              </a:rPr>
              <a:t>detected during LHC cold check-out </a:t>
            </a:r>
            <a:r>
              <a:rPr lang="en-GB" sz="1600" dirty="0" smtClean="0">
                <a:sym typeface="Wingdings" pitchFamily="2" charset="2"/>
              </a:rPr>
              <a:t> </a:t>
            </a:r>
            <a:r>
              <a:rPr lang="en-GB" sz="1600" dirty="0" smtClean="0">
                <a:solidFill>
                  <a:srgbClr val="FF0000"/>
                </a:solidFill>
                <a:sym typeface="Wingdings" pitchFamily="2" charset="2"/>
              </a:rPr>
              <a:t>solution in place for 10/9</a:t>
            </a:r>
          </a:p>
          <a:p>
            <a:pPr lvl="1"/>
            <a:r>
              <a:rPr lang="en-GB" sz="1600" dirty="0" smtClean="0">
                <a:sym typeface="Wingdings" pitchFamily="2" charset="2"/>
              </a:rPr>
              <a:t>Definitive changes and measures being implemented</a:t>
            </a:r>
            <a:r>
              <a:rPr lang="en-GB" sz="1600" dirty="0" smtClean="0"/>
              <a:t> during the SD </a:t>
            </a:r>
            <a:r>
              <a:rPr lang="en-GB" sz="1600" dirty="0" smtClean="0">
                <a:sym typeface="Wingdings" pitchFamily="2" charset="2"/>
              </a:rPr>
              <a:t> 2</a:t>
            </a:r>
            <a:r>
              <a:rPr lang="en-GB" sz="1600" dirty="0" smtClean="0"/>
              <a:t> new channels (+ additional one)</a:t>
            </a:r>
          </a:p>
          <a:p>
            <a:pPr lvl="1"/>
            <a:r>
              <a:rPr lang="en-GB" sz="1600" dirty="0" smtClean="0"/>
              <a:t>Safe beam flag not commissioned (we ran only with probe beam)</a:t>
            </a:r>
          </a:p>
          <a:p>
            <a:r>
              <a:rPr lang="en-GB" sz="2000" dirty="0" smtClean="0">
                <a:solidFill>
                  <a:srgbClr val="FF0000"/>
                </a:solidFill>
              </a:rPr>
              <a:t>Full test needed of all the system</a:t>
            </a:r>
          </a:p>
          <a:p>
            <a:r>
              <a:rPr lang="en-GB" sz="2000" dirty="0" smtClean="0">
                <a:solidFill>
                  <a:srgbClr val="FF0000"/>
                </a:solidFill>
              </a:rPr>
              <a:t>Automation</a:t>
            </a:r>
            <a:r>
              <a:rPr lang="en-GB" sz="2000" dirty="0" smtClean="0"/>
              <a:t> is a must </a:t>
            </a:r>
            <a:r>
              <a:rPr lang="en-GB" sz="2000" dirty="0" smtClean="0">
                <a:sym typeface="Wingdings" pitchFamily="2" charset="2"/>
              </a:rPr>
              <a:t> started in 2008 (e.g. PIC-BIC connection)  being extended</a:t>
            </a:r>
          </a:p>
          <a:p>
            <a:r>
              <a:rPr lang="en-GB" sz="2000" dirty="0" smtClean="0"/>
              <a:t>Documentation/issue tracking effort ongoing (procedures, MTF)</a:t>
            </a:r>
          </a:p>
          <a:p>
            <a:endParaRPr lang="en-GB" sz="2000" dirty="0"/>
          </a:p>
        </p:txBody>
      </p:sp>
      <p:sp>
        <p:nvSpPr>
          <p:cNvPr id="5" name="Title 4"/>
          <p:cNvSpPr>
            <a:spLocks noGrp="1"/>
          </p:cNvSpPr>
          <p:nvPr>
            <p:ph type="title"/>
          </p:nvPr>
        </p:nvSpPr>
        <p:spPr/>
        <p:txBody>
          <a:bodyPr/>
          <a:lstStyle/>
          <a:p>
            <a:r>
              <a:rPr lang="en-GB" dirty="0" smtClean="0"/>
              <a:t>Beam Interlocks</a:t>
            </a:r>
            <a:endParaRPr lang="en-GB" dirty="0"/>
          </a:p>
        </p:txBody>
      </p:sp>
      <p:sp>
        <p:nvSpPr>
          <p:cNvPr id="6" name="Date Placeholder 5"/>
          <p:cNvSpPr>
            <a:spLocks noGrp="1"/>
          </p:cNvSpPr>
          <p:nvPr>
            <p:ph type="dt" sz="half" idx="10"/>
          </p:nvPr>
        </p:nvSpPr>
        <p:spPr/>
        <p:txBody>
          <a:bodyPr/>
          <a:lstStyle/>
          <a:p>
            <a:pPr>
              <a:defRPr/>
            </a:pPr>
            <a:r>
              <a:rPr lang="en-US" smtClean="0"/>
              <a:t>24/02/2009</a:t>
            </a:r>
            <a:endParaRPr lang="en-US" dirty="0"/>
          </a:p>
        </p:txBody>
      </p:sp>
      <p:sp>
        <p:nvSpPr>
          <p:cNvPr id="7" name="Slide Number Placeholder 6"/>
          <p:cNvSpPr>
            <a:spLocks noGrp="1"/>
          </p:cNvSpPr>
          <p:nvPr>
            <p:ph type="sldNum" sz="quarter" idx="11"/>
          </p:nvPr>
        </p:nvSpPr>
        <p:spPr/>
        <p:txBody>
          <a:bodyPr/>
          <a:lstStyle/>
          <a:p>
            <a:pPr>
              <a:defRPr/>
            </a:pPr>
            <a:fld id="{2E282C87-993F-4969-B8FD-6CC17FBD5C65}" type="slidenum">
              <a:rPr lang="en-US" smtClean="0"/>
              <a:pPr>
                <a:defRPr/>
              </a:pPr>
              <a:t>8</a:t>
            </a:fld>
            <a:endParaRPr lang="en-US" dirty="0"/>
          </a:p>
        </p:txBody>
      </p:sp>
      <p:sp>
        <p:nvSpPr>
          <p:cNvPr id="8" name="Footer Placeholder 7"/>
          <p:cNvSpPr>
            <a:spLocks noGrp="1"/>
          </p:cNvSpPr>
          <p:nvPr>
            <p:ph type="ftr" sz="quarter" idx="12"/>
          </p:nvPr>
        </p:nvSpPr>
        <p:spPr/>
        <p:txBody>
          <a:bodyPr/>
          <a:lstStyle/>
          <a:p>
            <a:r>
              <a:rPr lang="en-US" dirty="0" smtClean="0"/>
              <a:t>Session 8 – Summary - GA</a:t>
            </a:r>
            <a:endParaRPr lang="en-US" dirty="0"/>
          </a:p>
        </p:txBody>
      </p:sp>
      <p:pic>
        <p:nvPicPr>
          <p:cNvPr id="16" name="Picture 2"/>
          <p:cNvPicPr>
            <a:picLocks noGrp="1" noChangeAspect="1" noChangeArrowheads="1"/>
          </p:cNvPicPr>
          <p:nvPr>
            <p:ph sz="quarter" idx="1"/>
          </p:nvPr>
        </p:nvPicPr>
        <p:blipFill>
          <a:blip r:embed="rId2"/>
          <a:srcRect/>
          <a:stretch>
            <a:fillRect/>
          </a:stretch>
        </p:blipFill>
        <p:spPr bwMode="auto">
          <a:xfrm>
            <a:off x="22076" y="990600"/>
            <a:ext cx="3406924" cy="2552700"/>
          </a:xfrm>
          <a:prstGeom prst="rect">
            <a:avLst/>
          </a:prstGeom>
          <a:noFill/>
          <a:ln w="9525">
            <a:noFill/>
            <a:miter lim="800000"/>
            <a:headEnd/>
            <a:tailEnd/>
          </a:ln>
          <a:effectLst/>
        </p:spPr>
      </p:pic>
      <p:pic>
        <p:nvPicPr>
          <p:cNvPr id="17" name="Picture 2"/>
          <p:cNvPicPr>
            <a:picLocks noGrp="1" noChangeAspect="1" noChangeArrowheads="1"/>
          </p:cNvPicPr>
          <p:nvPr>
            <p:ph sz="quarter" idx="2"/>
          </p:nvPr>
        </p:nvPicPr>
        <p:blipFill>
          <a:blip r:embed="rId3"/>
          <a:srcRect/>
          <a:stretch>
            <a:fillRect/>
          </a:stretch>
        </p:blipFill>
        <p:spPr bwMode="auto">
          <a:xfrm>
            <a:off x="16513" y="3543300"/>
            <a:ext cx="3412487" cy="2552700"/>
          </a:xfrm>
          <a:prstGeom prst="rect">
            <a:avLst/>
          </a:prstGeom>
          <a:noFill/>
          <a:ln w="9525">
            <a:noFill/>
            <a:miter lim="800000"/>
            <a:headEnd/>
            <a:tailEnd/>
          </a:ln>
          <a:effectLst/>
        </p:spPr>
      </p:pic>
      <p:sp>
        <p:nvSpPr>
          <p:cNvPr id="9" name="Text Box 6"/>
          <p:cNvSpPr txBox="1">
            <a:spLocks noChangeArrowheads="1"/>
          </p:cNvSpPr>
          <p:nvPr/>
        </p:nvSpPr>
        <p:spPr bwMode="auto">
          <a:xfrm>
            <a:off x="381000" y="6000690"/>
            <a:ext cx="1752600" cy="400110"/>
          </a:xfrm>
          <a:prstGeom prst="rect">
            <a:avLst/>
          </a:prstGeom>
          <a:solidFill>
            <a:srgbClr val="FF6600"/>
          </a:solidFill>
          <a:ln w="9525">
            <a:noFill/>
            <a:miter lim="800000"/>
            <a:headEnd/>
            <a:tailEnd/>
          </a:ln>
          <a:effectLst/>
        </p:spPr>
        <p:txBody>
          <a:bodyPr wrap="square">
            <a:spAutoFit/>
          </a:bodyPr>
          <a:lstStyle/>
          <a:p>
            <a:pPr algn="ctr">
              <a:spcBef>
                <a:spcPct val="50000"/>
              </a:spcBef>
            </a:pPr>
            <a:r>
              <a:rPr lang="en-US" sz="2000" dirty="0" smtClean="0">
                <a:solidFill>
                  <a:srgbClr val="FFFF00"/>
                </a:solidFill>
              </a:rPr>
              <a:t>J. Wenninger</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3"/>
          </p:nvPr>
        </p:nvSpPr>
        <p:spPr>
          <a:xfrm>
            <a:off x="3505200" y="990600"/>
            <a:ext cx="5562600" cy="5257800"/>
          </a:xfrm>
        </p:spPr>
        <p:txBody>
          <a:bodyPr/>
          <a:lstStyle/>
          <a:p>
            <a:r>
              <a:rPr lang="en-GB" sz="1800" dirty="0" smtClean="0"/>
              <a:t>Reliability run is needed for the BLM system (~4000 channels) on top of radioactive source verification.</a:t>
            </a:r>
          </a:p>
          <a:p>
            <a:endParaRPr lang="en-GB" sz="400" dirty="0" smtClean="0"/>
          </a:p>
          <a:p>
            <a:r>
              <a:rPr lang="en-GB" sz="1800" dirty="0" smtClean="0"/>
              <a:t>Post-mortem (including BIS, powering and BI) is needed.</a:t>
            </a:r>
          </a:p>
          <a:p>
            <a:endParaRPr lang="en-GB" sz="400" dirty="0" smtClean="0"/>
          </a:p>
          <a:p>
            <a:r>
              <a:rPr lang="en-GB" sz="1800" dirty="0" smtClean="0">
                <a:solidFill>
                  <a:srgbClr val="FF0000"/>
                </a:solidFill>
              </a:rPr>
              <a:t>Phases for the commissioning </a:t>
            </a:r>
            <a:r>
              <a:rPr lang="en-GB" sz="1800" dirty="0" smtClean="0"/>
              <a:t>identified to provide some flexibility for </a:t>
            </a:r>
            <a:r>
              <a:rPr lang="en-GB" sz="1800" dirty="0" smtClean="0">
                <a:solidFill>
                  <a:srgbClr val="FF0000"/>
                </a:solidFill>
              </a:rPr>
              <a:t>safe</a:t>
            </a:r>
            <a:r>
              <a:rPr lang="en-GB" sz="1800" dirty="0" smtClean="0"/>
              <a:t> beam and MPS parallel commissioning:</a:t>
            </a:r>
          </a:p>
          <a:p>
            <a:pPr lvl="1"/>
            <a:r>
              <a:rPr lang="en-GB" sz="1600" dirty="0" smtClean="0"/>
              <a:t>few days with machine </a:t>
            </a:r>
            <a:r>
              <a:rPr lang="en-GB" sz="1600" dirty="0" smtClean="0">
                <a:solidFill>
                  <a:srgbClr val="FF0000"/>
                </a:solidFill>
              </a:rPr>
              <a:t>closed and operational </a:t>
            </a:r>
            <a:r>
              <a:rPr lang="en-GB" sz="1600" dirty="0" smtClean="0"/>
              <a:t>are needed to commission the Beam Dump System + BIS for low intensity and energy operation</a:t>
            </a:r>
            <a:endParaRPr lang="en-GB" sz="1600" b="1" dirty="0" smtClean="0"/>
          </a:p>
          <a:p>
            <a:pPr lvl="1"/>
            <a:r>
              <a:rPr lang="en-GB" sz="1600" dirty="0" smtClean="0">
                <a:solidFill>
                  <a:srgbClr val="FF0000"/>
                </a:solidFill>
              </a:rPr>
              <a:t>Rule of the Probe:</a:t>
            </a:r>
            <a:r>
              <a:rPr lang="en-GB" sz="1600" dirty="0" smtClean="0"/>
              <a:t> go back to probe beam any time new territory is explored (energy, optics, ...)</a:t>
            </a:r>
          </a:p>
          <a:p>
            <a:pPr lvl="1"/>
            <a:endParaRPr lang="en-GB" sz="400" dirty="0" smtClean="0"/>
          </a:p>
          <a:p>
            <a:r>
              <a:rPr lang="en-GB" sz="1800" dirty="0" smtClean="0"/>
              <a:t>Need MPS Experts to trigger and follow-up MPS staged/safe commissioning and to support Machine Coordinators/</a:t>
            </a:r>
            <a:r>
              <a:rPr lang="en-GB" sz="1800" dirty="0" err="1" smtClean="0"/>
              <a:t>EiCs</a:t>
            </a:r>
            <a:r>
              <a:rPr lang="en-GB" sz="1800" dirty="0" smtClean="0"/>
              <a:t> in the definition of the possible envelope of operation in case of abnormal operation of any BIS element.</a:t>
            </a:r>
          </a:p>
        </p:txBody>
      </p:sp>
      <p:sp>
        <p:nvSpPr>
          <p:cNvPr id="5" name="Title 4"/>
          <p:cNvSpPr>
            <a:spLocks noGrp="1"/>
          </p:cNvSpPr>
          <p:nvPr>
            <p:ph type="title"/>
          </p:nvPr>
        </p:nvSpPr>
        <p:spPr/>
        <p:txBody>
          <a:bodyPr/>
          <a:lstStyle/>
          <a:p>
            <a:r>
              <a:rPr lang="en-GB" dirty="0" smtClean="0"/>
              <a:t>Beam Interlocks</a:t>
            </a:r>
            <a:endParaRPr lang="en-GB" dirty="0"/>
          </a:p>
        </p:txBody>
      </p:sp>
      <p:sp>
        <p:nvSpPr>
          <p:cNvPr id="6" name="Date Placeholder 5"/>
          <p:cNvSpPr>
            <a:spLocks noGrp="1"/>
          </p:cNvSpPr>
          <p:nvPr>
            <p:ph type="dt" sz="half" idx="10"/>
          </p:nvPr>
        </p:nvSpPr>
        <p:spPr/>
        <p:txBody>
          <a:bodyPr/>
          <a:lstStyle/>
          <a:p>
            <a:pPr>
              <a:defRPr/>
            </a:pPr>
            <a:r>
              <a:rPr lang="en-US" smtClean="0"/>
              <a:t>24/02/2009</a:t>
            </a:r>
            <a:endParaRPr lang="en-US" dirty="0"/>
          </a:p>
        </p:txBody>
      </p:sp>
      <p:sp>
        <p:nvSpPr>
          <p:cNvPr id="7" name="Slide Number Placeholder 6"/>
          <p:cNvSpPr>
            <a:spLocks noGrp="1"/>
          </p:cNvSpPr>
          <p:nvPr>
            <p:ph type="sldNum" sz="quarter" idx="11"/>
          </p:nvPr>
        </p:nvSpPr>
        <p:spPr/>
        <p:txBody>
          <a:bodyPr/>
          <a:lstStyle/>
          <a:p>
            <a:pPr>
              <a:defRPr/>
            </a:pPr>
            <a:fld id="{2E282C87-993F-4969-B8FD-6CC17FBD5C65}" type="slidenum">
              <a:rPr lang="en-US" smtClean="0"/>
              <a:pPr>
                <a:defRPr/>
              </a:pPr>
              <a:t>9</a:t>
            </a:fld>
            <a:endParaRPr lang="en-US" dirty="0"/>
          </a:p>
        </p:txBody>
      </p:sp>
      <p:sp>
        <p:nvSpPr>
          <p:cNvPr id="8" name="Footer Placeholder 7"/>
          <p:cNvSpPr>
            <a:spLocks noGrp="1"/>
          </p:cNvSpPr>
          <p:nvPr>
            <p:ph type="ftr" sz="quarter" idx="12"/>
          </p:nvPr>
        </p:nvSpPr>
        <p:spPr/>
        <p:txBody>
          <a:bodyPr/>
          <a:lstStyle/>
          <a:p>
            <a:r>
              <a:rPr lang="en-US" smtClean="0"/>
              <a:t>Session 8 – Summary - GA</a:t>
            </a:r>
            <a:endParaRPr lang="en-US" dirty="0"/>
          </a:p>
        </p:txBody>
      </p:sp>
      <p:pic>
        <p:nvPicPr>
          <p:cNvPr id="12" name="Picture 3"/>
          <p:cNvPicPr>
            <a:picLocks noGrp="1" noChangeAspect="1" noChangeArrowheads="1"/>
          </p:cNvPicPr>
          <p:nvPr>
            <p:ph sz="quarter" idx="1"/>
          </p:nvPr>
        </p:nvPicPr>
        <p:blipFill>
          <a:blip r:embed="rId2"/>
          <a:srcRect/>
          <a:stretch>
            <a:fillRect/>
          </a:stretch>
        </p:blipFill>
        <p:spPr bwMode="auto">
          <a:xfrm>
            <a:off x="84916" y="990600"/>
            <a:ext cx="3420284" cy="2552700"/>
          </a:xfrm>
          <a:prstGeom prst="rect">
            <a:avLst/>
          </a:prstGeom>
          <a:noFill/>
          <a:ln w="9525">
            <a:noFill/>
            <a:miter lim="800000"/>
            <a:headEnd/>
            <a:tailEnd/>
          </a:ln>
          <a:effectLst/>
        </p:spPr>
      </p:pic>
      <p:pic>
        <p:nvPicPr>
          <p:cNvPr id="13" name="Picture 4"/>
          <p:cNvPicPr>
            <a:picLocks noGrp="1" noChangeAspect="1" noChangeArrowheads="1"/>
          </p:cNvPicPr>
          <p:nvPr>
            <p:ph sz="quarter" idx="2"/>
          </p:nvPr>
        </p:nvPicPr>
        <p:blipFill>
          <a:blip r:embed="rId3"/>
          <a:srcRect/>
          <a:stretch>
            <a:fillRect/>
          </a:stretch>
        </p:blipFill>
        <p:spPr bwMode="auto">
          <a:xfrm>
            <a:off x="25400" y="3695700"/>
            <a:ext cx="3403600" cy="2552700"/>
          </a:xfrm>
          <a:prstGeom prst="rect">
            <a:avLst/>
          </a:prstGeom>
          <a:noFill/>
          <a:ln w="9525">
            <a:noFill/>
            <a:miter lim="800000"/>
            <a:headEnd/>
            <a:tailEnd/>
          </a:ln>
          <a:effectLst/>
        </p:spPr>
      </p:pic>
      <p:sp>
        <p:nvSpPr>
          <p:cNvPr id="17" name="Text Box 6"/>
          <p:cNvSpPr txBox="1">
            <a:spLocks noChangeArrowheads="1"/>
          </p:cNvSpPr>
          <p:nvPr/>
        </p:nvSpPr>
        <p:spPr bwMode="auto">
          <a:xfrm>
            <a:off x="381000" y="5943600"/>
            <a:ext cx="1752600" cy="400110"/>
          </a:xfrm>
          <a:prstGeom prst="rect">
            <a:avLst/>
          </a:prstGeom>
          <a:solidFill>
            <a:srgbClr val="FF6600"/>
          </a:solidFill>
          <a:ln w="9525">
            <a:noFill/>
            <a:miter lim="800000"/>
            <a:headEnd/>
            <a:tailEnd/>
          </a:ln>
          <a:effectLst/>
        </p:spPr>
        <p:txBody>
          <a:bodyPr wrap="square">
            <a:spAutoFit/>
          </a:bodyPr>
          <a:lstStyle/>
          <a:p>
            <a:pPr algn="ctr">
              <a:spcBef>
                <a:spcPct val="50000"/>
              </a:spcBef>
            </a:pPr>
            <a:r>
              <a:rPr lang="en-US" sz="2000" dirty="0" smtClean="0">
                <a:solidFill>
                  <a:srgbClr val="FFFF00"/>
                </a:solidFill>
              </a:rPr>
              <a:t>J. Wenninger</a:t>
            </a:r>
            <a:endParaRPr lang="en-GB" sz="2000"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HCpresentations">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2831</TotalTime>
  <Words>1751</Words>
  <Application>Microsoft Office PowerPoint</Application>
  <PresentationFormat>On-screen Show (4:3)</PresentationFormat>
  <Paragraphs>206</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LHCpresentations</vt:lpstr>
      <vt:lpstr>Slide 1</vt:lpstr>
      <vt:lpstr>What we will do for beam preparation in 2009</vt:lpstr>
      <vt:lpstr>What we will do for beam preparation in 2009</vt:lpstr>
      <vt:lpstr>Magnet circuits</vt:lpstr>
      <vt:lpstr>Magnet circuits</vt:lpstr>
      <vt:lpstr>Powering interlocks</vt:lpstr>
      <vt:lpstr>Powering interlocks</vt:lpstr>
      <vt:lpstr>Beam Interlocks</vt:lpstr>
      <vt:lpstr>Beam Interlocks</vt:lpstr>
      <vt:lpstr>Injection and Beam Dump</vt:lpstr>
      <vt:lpstr>Injection and Beam Dump</vt:lpstr>
      <vt:lpstr>RF</vt:lpstr>
      <vt:lpstr>RF</vt:lpstr>
      <vt:lpstr>Magnet (re)training</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Gianluigi Arduini</dc:creator>
  <cp:lastModifiedBy>Gianluigi ARDUINI</cp:lastModifiedBy>
  <cp:revision>258</cp:revision>
  <dcterms:created xsi:type="dcterms:W3CDTF">2008-03-03T12:45:36Z</dcterms:created>
  <dcterms:modified xsi:type="dcterms:W3CDTF">2009-02-24T14:07:27Z</dcterms:modified>
</cp:coreProperties>
</file>