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7" r:id="rId4"/>
    <p:sldId id="326" r:id="rId5"/>
    <p:sldId id="299" r:id="rId6"/>
    <p:sldId id="270" r:id="rId7"/>
    <p:sldId id="271" r:id="rId8"/>
    <p:sldId id="344" r:id="rId9"/>
    <p:sldId id="345" r:id="rId10"/>
    <p:sldId id="265" r:id="rId11"/>
    <p:sldId id="332" r:id="rId12"/>
    <p:sldId id="310" r:id="rId13"/>
    <p:sldId id="343" r:id="rId14"/>
    <p:sldId id="329" r:id="rId15"/>
    <p:sldId id="336" r:id="rId16"/>
    <p:sldId id="337" r:id="rId17"/>
    <p:sldId id="348" r:id="rId18"/>
    <p:sldId id="347" r:id="rId19"/>
    <p:sldId id="314" r:id="rId20"/>
    <p:sldId id="300" r:id="rId21"/>
    <p:sldId id="290" r:id="rId22"/>
    <p:sldId id="291" r:id="rId23"/>
    <p:sldId id="292" r:id="rId24"/>
    <p:sldId id="294" r:id="rId25"/>
    <p:sldId id="297" r:id="rId26"/>
    <p:sldId id="301" r:id="rId27"/>
    <p:sldId id="304" r:id="rId28"/>
    <p:sldId id="303" r:id="rId29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046" autoAdjust="0"/>
  </p:normalViewPr>
  <p:slideViewPr>
    <p:cSldViewPr>
      <p:cViewPr>
        <p:scale>
          <a:sx n="70" d="100"/>
          <a:sy n="70" d="100"/>
        </p:scale>
        <p:origin x="-11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26B32-2253-4246-BAC8-D5AC690164A9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4BD49-0B17-48C3-872D-676E1EFEE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BB642-75C6-4524-AB2F-7280D234E5E4}" type="slidenum">
              <a:rPr lang="en-GB"/>
              <a:pPr/>
              <a:t>8</a:t>
            </a:fld>
            <a:endParaRPr lang="en-GB"/>
          </a:p>
        </p:txBody>
      </p:sp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BF778AE-9F15-4FDB-B8BD-25D031951E68}" type="slidenum">
              <a:rPr lang="en-GB" sz="1200">
                <a:latin typeface="Calibri" pitchFamily="34" charset="0"/>
              </a:rPr>
              <a:pPr algn="r"/>
              <a:t>8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D96FD9-B837-4A9D-9D23-ADB9330E0D57}" type="slidenum">
              <a:rPr lang="en-US"/>
              <a:pPr/>
              <a:t>15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140D28-5614-479E-A585-F7F789D9A74B}" type="slidenum">
              <a:rPr lang="en-US"/>
              <a:pPr/>
              <a:t>16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dirty="0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0A387A-C83E-4772-8018-009297001B9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73BB86-5450-4F07-A6A6-A58ED5470D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939D82-A01A-4967-88A3-3DF78DDBA4C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26980" name="Slide Number Placeholder 3"/>
          <p:cNvSpPr txBox="1">
            <a:spLocks noGrp="1"/>
          </p:cNvSpPr>
          <p:nvPr/>
        </p:nvSpPr>
        <p:spPr bwMode="auto">
          <a:xfrm>
            <a:off x="3805238" y="9361489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E970C6-30DB-428F-9388-994A2168857C}" type="slidenum">
              <a:rPr lang="en-US" sz="1200">
                <a:latin typeface="Calibri" pitchFamily="34" charset="0"/>
              </a:rPr>
              <a:pPr algn="r"/>
              <a:t>24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6" descr="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40688" y="0"/>
            <a:ext cx="1103312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Logo4_big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5668963"/>
            <a:ext cx="12954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190625"/>
            <a:ext cx="4262437" cy="2543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1538" y="3886200"/>
            <a:ext cx="4262437" cy="2544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MQXC V24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FFC-A767-43DC-8375-F35C7CE578C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E496B-71D1-4B55-8AD9-4AECCDC1B245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90D6D-51E1-40E8-B2D5-13B5CCBF55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6" descr="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040688" y="0"/>
            <a:ext cx="1103312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Logo4_big.jp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848600" y="5668963"/>
            <a:ext cx="12954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2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emf"/><Relationship Id="rId5" Type="http://schemas.openxmlformats.org/officeDocument/2006/relationships/image" Target="../media/image27.jpeg"/><Relationship Id="rId4" Type="http://schemas.openxmlformats.org/officeDocument/2006/relationships/oleObject" Target="../embeddings/Microsoft_Office_Excel_97-2003_Worksheet3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071678"/>
            <a:ext cx="8786874" cy="4143404"/>
          </a:xfrm>
        </p:spPr>
        <p:txBody>
          <a:bodyPr>
            <a:normAutofit fontScale="90000"/>
          </a:bodyPr>
          <a:lstStyle/>
          <a:p>
            <a:r>
              <a:rPr lang="en-US" sz="5600" dirty="0" smtClean="0"/>
              <a:t>LHC Phase 1 </a:t>
            </a:r>
            <a:r>
              <a:rPr lang="en-US" sz="5600" dirty="0" smtClean="0"/>
              <a:t>upgrade:</a:t>
            </a:r>
            <a:br>
              <a:rPr lang="en-US" sz="5600" dirty="0" smtClean="0"/>
            </a:br>
            <a:r>
              <a:rPr lang="en-US" sz="5600" dirty="0" smtClean="0"/>
              <a:t>low </a:t>
            </a:r>
            <a:r>
              <a:rPr lang="el-GR" sz="5600" dirty="0" smtClean="0"/>
              <a:t>β</a:t>
            </a:r>
            <a:r>
              <a:rPr lang="en-US" sz="5600" dirty="0" smtClean="0"/>
              <a:t> </a:t>
            </a:r>
            <a:r>
              <a:rPr lang="en-US" sz="5600" dirty="0" err="1" smtClean="0"/>
              <a:t>quadrupoles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300" dirty="0" smtClean="0"/>
              <a:t>Paolo Fessia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Insulation development: D. Tommasini, P Paolo Granieri, D. Richter</a:t>
            </a:r>
            <a:br>
              <a:rPr lang="en-US" sz="2800" dirty="0" smtClean="0"/>
            </a:br>
            <a:r>
              <a:rPr lang="en-US" sz="2800" dirty="0" smtClean="0"/>
              <a:t>Magnetic Design: E. Todesco, F. Borgnolutti</a:t>
            </a:r>
            <a:br>
              <a:rPr lang="en-US" sz="2800" dirty="0" smtClean="0"/>
            </a:br>
            <a:r>
              <a:rPr lang="en-US" sz="2800" dirty="0" smtClean="0"/>
              <a:t>Protection: N. Schwerg</a:t>
            </a:r>
            <a:br>
              <a:rPr lang="en-US" sz="2800" dirty="0" smtClean="0"/>
            </a:br>
            <a:r>
              <a:rPr lang="en-US" sz="2800" dirty="0" smtClean="0"/>
              <a:t>Mechanic Design: F. Regis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Development of </a:t>
            </a:r>
            <a:r>
              <a:rPr lang="en-US" sz="3200" b="1" dirty="0" smtClean="0"/>
              <a:t>new porous </a:t>
            </a:r>
            <a:r>
              <a:rPr lang="en-US" sz="3200" b="1" dirty="0" smtClean="0"/>
              <a:t>insulation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topology</a:t>
            </a:r>
            <a:r>
              <a:rPr lang="en-US" sz="3200" b="1" dirty="0" smtClean="0"/>
              <a:t>: aim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8929718" cy="3429024"/>
          </a:xfrm>
        </p:spPr>
        <p:txBody>
          <a:bodyPr>
            <a:normAutofit/>
          </a:bodyPr>
          <a:lstStyle/>
          <a:p>
            <a:r>
              <a:rPr lang="en-US" sz="1900" dirty="0" smtClean="0"/>
              <a:t>Provide adequate electrical insulation</a:t>
            </a:r>
          </a:p>
          <a:p>
            <a:r>
              <a:rPr lang="en-US" sz="1900" dirty="0" smtClean="0"/>
              <a:t>Increase the heat removal in order to better cope with the energy deposited by the I.P. debris</a:t>
            </a:r>
          </a:p>
          <a:p>
            <a:r>
              <a:rPr lang="en-US" sz="1900" dirty="0" smtClean="0"/>
              <a:t>E-modulus should be not be too much reduced and the coil should be creep stable</a:t>
            </a:r>
          </a:p>
          <a:p>
            <a:r>
              <a:rPr lang="en-US" sz="1900" dirty="0" smtClean="0"/>
              <a:t>Suitable to be industrialized:</a:t>
            </a:r>
          </a:p>
          <a:p>
            <a:pPr lvl="1"/>
            <a:r>
              <a:rPr lang="en-US" sz="1900" dirty="0" smtClean="0"/>
              <a:t>Commercially available material</a:t>
            </a:r>
          </a:p>
          <a:p>
            <a:pPr lvl="1"/>
            <a:r>
              <a:rPr lang="en-US" sz="1900" dirty="0" smtClean="0"/>
              <a:t>U</a:t>
            </a:r>
            <a:r>
              <a:rPr lang="en-US" sz="1900" dirty="0" smtClean="0"/>
              <a:t>se of Dipole </a:t>
            </a:r>
            <a:r>
              <a:rPr lang="en-US" sz="1900" dirty="0" smtClean="0"/>
              <a:t>recovered insulating machine</a:t>
            </a:r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57422" y="3357562"/>
            <a:ext cx="6715172" cy="3357586"/>
            <a:chOff x="762000" y="1371600"/>
            <a:chExt cx="7065963" cy="358140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1371600"/>
              <a:ext cx="7065963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1219200" y="18288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 smtClean="0">
                  <a:solidFill>
                    <a:schemeClr val="tx1"/>
                  </a:solidFill>
                </a:rPr>
                <a:t>50 µm</a:t>
              </a:r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33800" y="1524000"/>
              <a:ext cx="25146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 smtClean="0">
                  <a:solidFill>
                    <a:schemeClr val="tx1"/>
                  </a:solidFill>
                </a:rPr>
                <a:t>Third layer 1 tape 9 mm wide 69 µm thick and 1 mm space</a:t>
              </a:r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33800" y="4114800"/>
              <a:ext cx="25146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 smtClean="0">
                  <a:solidFill>
                    <a:schemeClr val="tx1"/>
                  </a:solidFill>
                </a:rPr>
                <a:t>Second layer 1 tape 3 mm wide 50 or 75 µm thick and 1.5 mm space</a:t>
              </a:r>
              <a:endParaRPr lang="en-US" sz="1600" i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results up to T </a:t>
            </a:r>
            <a:r>
              <a:rPr lang="el-GR" dirty="0" smtClean="0"/>
              <a:t>λ</a:t>
            </a:r>
            <a:endParaRPr lang="en-US" dirty="0"/>
          </a:p>
        </p:txBody>
      </p:sp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2"/>
          <a:srcRect l="7050" t="14998" r="12523" b="20038"/>
          <a:stretch>
            <a:fillRect/>
          </a:stretch>
        </p:blipFill>
        <p:spPr bwMode="auto">
          <a:xfrm>
            <a:off x="71406" y="1714488"/>
            <a:ext cx="8643998" cy="4365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66671"/>
            <a:ext cx="8215338" cy="1047751"/>
          </a:xfrm>
          <a:noFill/>
          <a:ln/>
        </p:spPr>
        <p:txBody>
          <a:bodyPr>
            <a:noAutofit/>
          </a:bodyPr>
          <a:lstStyle/>
          <a:p>
            <a:r>
              <a:rPr lang="en-US" sz="4000" dirty="0" smtClean="0"/>
              <a:t>MQXC </a:t>
            </a:r>
            <a:r>
              <a:rPr lang="en-US" sz="4000" dirty="0"/>
              <a:t>cross sections and iron </a:t>
            </a:r>
            <a:r>
              <a:rPr lang="en-US" sz="4000" dirty="0" smtClean="0"/>
              <a:t>yoke </a:t>
            </a:r>
            <a:br>
              <a:rPr lang="en-US" sz="4000" dirty="0" smtClean="0"/>
            </a:br>
            <a:r>
              <a:rPr lang="en-US" sz="4000" dirty="0" smtClean="0"/>
              <a:t>with heat exchanger(s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12513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13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133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251857" name="Picture 5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285860"/>
            <a:ext cx="2571768" cy="2295352"/>
          </a:xfrm>
          <a:prstGeom prst="rect">
            <a:avLst/>
          </a:prstGeom>
          <a:noFill/>
        </p:spPr>
      </p:pic>
      <p:pic>
        <p:nvPicPr>
          <p:cNvPr id="11" name="Picture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000504"/>
            <a:ext cx="2573337" cy="255905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0" y="1357298"/>
            <a:ext cx="6286512" cy="5214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Two possible solutions for heat exchanger proposed by the cryogenic team: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2 heat exchanger in parallel inner diameter 71 mm (1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eval</a:t>
            </a:r>
            <a:r>
              <a:rPr lang="en-US" dirty="0" smtClean="0">
                <a:solidFill>
                  <a:schemeClr val="tx1"/>
                </a:solidFill>
              </a:rPr>
              <a:t>. wall thickness 2.5 mm). Hole diameter 80 mm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1 heat exchanger inner diameter 100 mm (1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eval</a:t>
            </a:r>
            <a:r>
              <a:rPr lang="en-US" dirty="0" smtClean="0">
                <a:solidFill>
                  <a:schemeClr val="tx1"/>
                </a:solidFill>
              </a:rPr>
              <a:t>. wall thickness 3.5 mm). Hole diameter 110 mm</a:t>
            </a:r>
          </a:p>
          <a:p>
            <a:pPr marL="342900" indent="-342900" algn="just">
              <a:buAutoNum type="arabicParenR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/>
            <a:r>
              <a:rPr lang="en-US" dirty="0" smtClean="0">
                <a:solidFill>
                  <a:schemeClr val="tx1"/>
                </a:solidFill>
              </a:rPr>
              <a:t>Both are large holes in the iron that affect transfer function and field quality</a:t>
            </a:r>
          </a:p>
          <a:p>
            <a:pPr marL="342900" indent="-342900" algn="just"/>
            <a:r>
              <a:rPr lang="en-US" dirty="0" smtClean="0">
                <a:solidFill>
                  <a:schemeClr val="tx1"/>
                </a:solidFill>
              </a:rPr>
              <a:t>We can consider 2 possible configurations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Holes along the 2 mid-planes (larger effect on the transfer function)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Holes at 45 ⁰</a:t>
            </a:r>
          </a:p>
          <a:p>
            <a:pPr marL="342900" indent="-342900" algn="just"/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/>
            <a:r>
              <a:rPr lang="en-US" dirty="0" smtClean="0">
                <a:solidFill>
                  <a:schemeClr val="tx1"/>
                </a:solidFill>
              </a:rPr>
              <a:t>We prefer solution with 1 heat exchanger on the vertical mid plane because of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Simpler interconnect</a:t>
            </a:r>
          </a:p>
          <a:p>
            <a:pPr marL="342900" indent="-342900" algn="just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Standardization of cold masses respect 1 heat exchanger at 45 ⁰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MQXC V24</a:t>
            </a: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/>
              <a:t>Effect of a slot in the iron on the magnetic field quality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1600"/>
              <a:t>Odd multipoles are not affected</a:t>
            </a:r>
          </a:p>
          <a:p>
            <a:r>
              <a:rPr lang="en-US" sz="1600"/>
              <a:t>Only even multipoles </a:t>
            </a:r>
            <a:r>
              <a:rPr lang="en-US" sz="1600" i="1"/>
              <a:t>b</a:t>
            </a:r>
            <a:r>
              <a:rPr lang="en-US" sz="1600" i="1" baseline="-25000"/>
              <a:t>4</a:t>
            </a:r>
            <a:r>
              <a:rPr lang="en-US" sz="1600"/>
              <a:t>, </a:t>
            </a:r>
            <a:r>
              <a:rPr lang="en-US" sz="1600" i="1"/>
              <a:t>b</a:t>
            </a:r>
            <a:r>
              <a:rPr lang="en-US" sz="1600" i="1" baseline="-25000"/>
              <a:t>6</a:t>
            </a:r>
            <a:r>
              <a:rPr lang="en-US" sz="1600"/>
              <a:t>, </a:t>
            </a:r>
            <a:r>
              <a:rPr lang="en-US" sz="1600" i="1"/>
              <a:t>b</a:t>
            </a:r>
            <a:r>
              <a:rPr lang="en-US" sz="1600" i="1" baseline="-25000"/>
              <a:t>8</a:t>
            </a:r>
            <a:r>
              <a:rPr lang="en-US" sz="1600"/>
              <a:t> and </a:t>
            </a:r>
            <a:r>
              <a:rPr lang="en-US" sz="1600" i="1"/>
              <a:t>b</a:t>
            </a:r>
            <a:r>
              <a:rPr lang="en-US" sz="1600" i="1" baseline="-25000"/>
              <a:t>10</a:t>
            </a:r>
            <a:r>
              <a:rPr lang="en-US" sz="1600"/>
              <a:t> are affected (multipole variation higher than 0.0001 unit) 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3550" y="1160463"/>
            <a:ext cx="3238500" cy="3095625"/>
          </a:xfrm>
          <a:prstGeom prst="rect">
            <a:avLst/>
          </a:prstGeom>
          <a:noFill/>
        </p:spPr>
      </p:pic>
      <p:graphicFrame>
        <p:nvGraphicFramePr>
          <p:cNvPr id="105610" name="Group 138"/>
          <p:cNvGraphicFramePr>
            <a:graphicFrameLocks noGrp="1"/>
          </p:cNvGraphicFramePr>
          <p:nvPr>
            <p:ph sz="half" idx="2"/>
          </p:nvPr>
        </p:nvGraphicFramePr>
        <p:xfrm>
          <a:off x="5470525" y="4365625"/>
          <a:ext cx="3673475" cy="1371600"/>
        </p:xfrm>
        <a:graphic>
          <a:graphicData uri="http://schemas.openxmlformats.org/drawingml/2006/table">
            <a:tbl>
              <a:tblPr/>
              <a:tblGrid>
                <a:gridCol w="895350"/>
                <a:gridCol w="895350"/>
                <a:gridCol w="893763"/>
                <a:gridCol w="989012"/>
              </a:tblGrid>
              <a:tr h="254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gap 1mm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gap 2mm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gap 3mm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Δ b4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0.0340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0.0656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0.0978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Δ b6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-0.0174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-0.0362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-0.0536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Δ b8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0.0010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0.0020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0.0029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Δ b10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-0.0002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-0.0004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-0.0006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607" name="Line 135"/>
          <p:cNvSpPr>
            <a:spLocks noChangeShapeType="1"/>
          </p:cNvSpPr>
          <p:nvPr/>
        </p:nvSpPr>
        <p:spPr bwMode="auto">
          <a:xfrm>
            <a:off x="5580063" y="2636838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608" name="Text Box 136"/>
          <p:cNvSpPr txBox="1">
            <a:spLocks noChangeArrowheads="1"/>
          </p:cNvSpPr>
          <p:nvPr/>
        </p:nvSpPr>
        <p:spPr bwMode="auto">
          <a:xfrm>
            <a:off x="5472113" y="2312988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latin typeface="Book Antiqua" pitchFamily="18" charset="0"/>
                <a:ea typeface="ＭＳ Ｐゴシック" pitchFamily="1" charset="-128"/>
              </a:rPr>
              <a:t>gap</a:t>
            </a:r>
          </a:p>
        </p:txBody>
      </p:sp>
      <p:pic>
        <p:nvPicPr>
          <p:cNvPr id="105612" name="Picture 1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2816225"/>
            <a:ext cx="5400675" cy="314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Gradient respect cable used in the cross section</a:t>
            </a:r>
            <a:endParaRPr lang="en-US" sz="3200" dirty="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4152943" y="3714752"/>
          <a:ext cx="4991057" cy="3143248"/>
        </p:xfrm>
        <a:graphic>
          <a:graphicData uri="http://schemas.openxmlformats.org/presentationml/2006/ole">
            <p:oleObj spid="_x0000_s83970" name="Chart" r:id="rId3" imgW="9429795" imgH="5943555" progId="Excel.Sheet.8">
              <p:embed/>
            </p:oleObj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-1" y="642918"/>
          <a:ext cx="5458095" cy="3071834"/>
        </p:xfrm>
        <a:graphic>
          <a:graphicData uri="http://schemas.openxmlformats.org/presentationml/2006/ole">
            <p:oleObj spid="_x0000_s83971" name="Chart" r:id="rId4" imgW="10553610" imgH="5934162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MQXC V24</a:t>
            </a:r>
          </a:p>
        </p:txBody>
      </p:sp>
      <p:pic>
        <p:nvPicPr>
          <p:cNvPr id="70177" name="Picture 5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557338"/>
            <a:ext cx="1933575" cy="200025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Coil </a:t>
            </a:r>
            <a:r>
              <a:rPr lang="en-US" dirty="0"/>
              <a:t>Cross-Section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r>
              <a:rPr lang="en-US" sz="2600"/>
              <a:t>Coil blocks features</a:t>
            </a:r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r>
              <a:rPr lang="en-US" sz="2600"/>
              <a:t>Angular position of the point 1 &amp; 2</a:t>
            </a:r>
          </a:p>
          <a:p>
            <a:pPr lvl="1">
              <a:buFont typeface="Wingdings" pitchFamily="2" charset="2"/>
              <a:buNone/>
            </a:pPr>
            <a:r>
              <a:rPr lang="en-US" sz="1800"/>
              <a:t>  (mechanical requirement: angles &lt; 41º)</a:t>
            </a:r>
          </a:p>
          <a:p>
            <a:pPr lvl="1"/>
            <a:r>
              <a:rPr lang="en-US" sz="2200"/>
              <a:t>Point 1: ~35º</a:t>
            </a:r>
          </a:p>
          <a:p>
            <a:pPr lvl="1"/>
            <a:r>
              <a:rPr lang="en-US" sz="2200"/>
              <a:t>Point 2: ~26º</a:t>
            </a:r>
          </a:p>
        </p:txBody>
      </p:sp>
      <p:sp>
        <p:nvSpPr>
          <p:cNvPr id="69963" name="Text Box 331"/>
          <p:cNvSpPr txBox="1">
            <a:spLocks noChangeArrowheads="1"/>
          </p:cNvSpPr>
          <p:nvPr/>
        </p:nvSpPr>
        <p:spPr bwMode="auto">
          <a:xfrm>
            <a:off x="6985000" y="3681413"/>
            <a:ext cx="111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Book Antiqua" pitchFamily="18" charset="0"/>
                <a:ea typeface="ＭＳ Ｐゴシック" pitchFamily="1" charset="-128"/>
              </a:rPr>
              <a:t>MQXC V24</a:t>
            </a:r>
          </a:p>
        </p:txBody>
      </p:sp>
      <p:sp>
        <p:nvSpPr>
          <p:cNvPr id="69964" name="Oval 332"/>
          <p:cNvSpPr>
            <a:spLocks noChangeArrowheads="1"/>
          </p:cNvSpPr>
          <p:nvPr/>
        </p:nvSpPr>
        <p:spPr bwMode="auto">
          <a:xfrm>
            <a:off x="7699375" y="2632075"/>
            <a:ext cx="76200" cy="762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965" name="Oval 333"/>
          <p:cNvSpPr>
            <a:spLocks noChangeArrowheads="1"/>
          </p:cNvSpPr>
          <p:nvPr/>
        </p:nvSpPr>
        <p:spPr bwMode="auto">
          <a:xfrm>
            <a:off x="7340600" y="2597150"/>
            <a:ext cx="76200" cy="762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967" name="Text Box 335"/>
          <p:cNvSpPr txBox="1">
            <a:spLocks noChangeArrowheads="1"/>
          </p:cNvSpPr>
          <p:nvPr/>
        </p:nvSpPr>
        <p:spPr bwMode="auto">
          <a:xfrm>
            <a:off x="7127875" y="2312988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1</a:t>
            </a:r>
          </a:p>
        </p:txBody>
      </p:sp>
      <p:sp>
        <p:nvSpPr>
          <p:cNvPr id="69968" name="Text Box 336"/>
          <p:cNvSpPr txBox="1">
            <a:spLocks noChangeArrowheads="1"/>
          </p:cNvSpPr>
          <p:nvPr/>
        </p:nvSpPr>
        <p:spPr bwMode="auto">
          <a:xfrm>
            <a:off x="7596188" y="2312988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2</a:t>
            </a:r>
          </a:p>
        </p:txBody>
      </p:sp>
      <p:graphicFrame>
        <p:nvGraphicFramePr>
          <p:cNvPr id="70175" name="Group 543"/>
          <p:cNvGraphicFramePr>
            <a:graphicFrameLocks noGrp="1"/>
          </p:cNvGraphicFramePr>
          <p:nvPr>
            <p:ph sz="half" idx="2"/>
          </p:nvPr>
        </p:nvGraphicFramePr>
        <p:xfrm>
          <a:off x="287338" y="2205038"/>
          <a:ext cx="5616575" cy="1396048"/>
        </p:xfrm>
        <a:graphic>
          <a:graphicData uri="http://schemas.openxmlformats.org/drawingml/2006/table">
            <a:tbl>
              <a:tblPr/>
              <a:tblGrid>
                <a:gridCol w="915987"/>
                <a:gridCol w="912813"/>
                <a:gridCol w="914400"/>
                <a:gridCol w="914400"/>
                <a:gridCol w="914400"/>
                <a:gridCol w="1044575"/>
              </a:tblGrid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Block Nº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Nb Cond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 (mm)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φ (º)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γ (º)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cable type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60.00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0.2101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Cable 01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60.00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25.728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27.757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Cable 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75.92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0.1849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Cable 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75.92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23.501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22.762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Cable 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MQXC V24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Iron Yoke Dimensions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970338" cy="4530725"/>
          </a:xfrm>
        </p:spPr>
        <p:txBody>
          <a:bodyPr/>
          <a:lstStyle/>
          <a:p>
            <a:r>
              <a:rPr lang="en-US" sz="2000"/>
              <a:t>Distance between coil outer radius and iron inner radius is of ~ 38.6 mm.</a:t>
            </a:r>
          </a:p>
          <a:p>
            <a:endParaRPr lang="en-US" sz="2000"/>
          </a:p>
          <a:p>
            <a:r>
              <a:rPr lang="en-US" sz="2000"/>
              <a:t>He holes are radialy centered. this lefts about 20 mm of matter on each side.</a:t>
            </a:r>
          </a:p>
          <a:p>
            <a:endParaRPr lang="en-US" sz="2000"/>
          </a:p>
          <a:p>
            <a:r>
              <a:rPr lang="en-US" sz="2000"/>
              <a:t>The small hole (</a:t>
            </a:r>
            <a:r>
              <a:rPr lang="en-US" sz="2000">
                <a:cs typeface="Arial" pitchFamily="34" charset="0"/>
              </a:rPr>
              <a:t>Ø 20.5 mm) </a:t>
            </a:r>
            <a:r>
              <a:rPr lang="en-US" sz="2000"/>
              <a:t>is used for the rods. It can be moved somewhere else because its impact on the multipoles is low.</a:t>
            </a: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63" y="1412875"/>
            <a:ext cx="4592637" cy="4752975"/>
          </a:xfrm>
          <a:prstGeom prst="rect">
            <a:avLst/>
          </a:prstGeom>
          <a:noFill/>
        </p:spPr>
      </p:pic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6516688" y="5842000"/>
            <a:ext cx="360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443663" y="5813425"/>
            <a:ext cx="52705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20 </a:t>
            </a:r>
            <a:r>
              <a:rPr lang="en-US" sz="800"/>
              <a:t>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NCS head design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4876800" cy="30099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0"/>
            <a:ext cx="3457575" cy="3048000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25" y="2438400"/>
            <a:ext cx="4333875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Peak field in the head,</a:t>
            </a:r>
            <a:br>
              <a:rPr lang="en-US" dirty="0" smtClean="0"/>
            </a:br>
            <a:r>
              <a:rPr lang="en-US" dirty="0" smtClean="0"/>
              <a:t>30 mm of coil more and a lot more of margin in the head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828800"/>
          <a:ext cx="5410200" cy="2667002"/>
        </p:xfrm>
        <a:graphic>
          <a:graphicData uri="http://schemas.openxmlformats.org/drawingml/2006/table">
            <a:tbl>
              <a:tblPr/>
              <a:tblGrid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</a:tblGrid>
              <a:tr h="205154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straight part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head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 peak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ss field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% ss cur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row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no Iron Yoke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5.7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row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unsat Yoke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row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real Yoke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cable 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cb02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1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BS4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7.0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8.7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Group 14"/>
          <p:cNvGrpSpPr/>
          <p:nvPr/>
        </p:nvGrpSpPr>
        <p:grpSpPr>
          <a:xfrm>
            <a:off x="6172200" y="1728787"/>
            <a:ext cx="2590800" cy="2843213"/>
            <a:chOff x="238125" y="0"/>
            <a:chExt cx="2590800" cy="2843213"/>
          </a:xfrm>
        </p:grpSpPr>
        <p:grpSp>
          <p:nvGrpSpPr>
            <p:cNvPr id="4" name="Group 15"/>
            <p:cNvGrpSpPr/>
            <p:nvPr/>
          </p:nvGrpSpPr>
          <p:grpSpPr>
            <a:xfrm>
              <a:off x="238125" y="0"/>
              <a:ext cx="2590800" cy="2843213"/>
              <a:chOff x="238125" y="0"/>
              <a:chExt cx="2590800" cy="2843213"/>
            </a:xfrm>
          </p:grpSpPr>
          <p:grpSp>
            <p:nvGrpSpPr>
              <p:cNvPr id="6" name="Group 17"/>
              <p:cNvGrpSpPr/>
              <p:nvPr/>
            </p:nvGrpSpPr>
            <p:grpSpPr>
              <a:xfrm>
                <a:off x="238125" y="0"/>
                <a:ext cx="2590800" cy="2843213"/>
                <a:chOff x="238125" y="0"/>
                <a:chExt cx="2590800" cy="2843213"/>
              </a:xfrm>
            </p:grpSpPr>
            <p:pic>
              <p:nvPicPr>
                <p:cNvPr id="20" name="Picture 19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238125" y="0"/>
                  <a:ext cx="2590800" cy="2843213"/>
                </a:xfrm>
                <a:prstGeom prst="rect">
                  <a:avLst/>
                </a:prstGeom>
                <a:noFill/>
              </p:spPr>
            </p:pic>
            <p:sp>
              <p:nvSpPr>
                <p:cNvPr id="21" name="TextBox 2"/>
                <p:cNvSpPr txBox="1"/>
                <p:nvPr/>
              </p:nvSpPr>
              <p:spPr>
                <a:xfrm>
                  <a:off x="1228725" y="1838324"/>
                  <a:ext cx="66675" cy="26456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squar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/>
                    <a:t>1</a:t>
                  </a:r>
                </a:p>
              </p:txBody>
            </p:sp>
            <p:sp>
              <p:nvSpPr>
                <p:cNvPr id="22" name="TextBox 3"/>
                <p:cNvSpPr txBox="1"/>
                <p:nvPr/>
              </p:nvSpPr>
              <p:spPr>
                <a:xfrm>
                  <a:off x="838200" y="723899"/>
                  <a:ext cx="85724" cy="26456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squar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/>
                    <a:t>2</a:t>
                  </a:r>
                </a:p>
              </p:txBody>
            </p:sp>
            <p:sp>
              <p:nvSpPr>
                <p:cNvPr id="23" name="TextBox 5"/>
                <p:cNvSpPr txBox="1"/>
                <p:nvPr/>
              </p:nvSpPr>
              <p:spPr>
                <a:xfrm flipH="1">
                  <a:off x="1752600" y="623648"/>
                  <a:ext cx="152401" cy="264559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square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/>
                    <a:t>4</a:t>
                  </a:r>
                </a:p>
              </p:txBody>
            </p:sp>
          </p:grpSp>
          <p:sp>
            <p:nvSpPr>
              <p:cNvPr id="19" name="TextBox 8"/>
              <p:cNvSpPr txBox="1"/>
              <p:nvPr/>
            </p:nvSpPr>
            <p:spPr>
              <a:xfrm flipH="1">
                <a:off x="685799" y="485775"/>
                <a:ext cx="152401" cy="264559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100"/>
              </a:p>
            </p:txBody>
          </p:sp>
        </p:grpSp>
        <p:sp>
          <p:nvSpPr>
            <p:cNvPr id="17" name="TextBox 10"/>
            <p:cNvSpPr txBox="1"/>
            <p:nvPr/>
          </p:nvSpPr>
          <p:spPr>
            <a:xfrm flipH="1">
              <a:off x="1981199" y="1040607"/>
              <a:ext cx="152401" cy="264559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1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en-US" dirty="0" smtClean="0"/>
              <a:t>Protection Study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8620" y="822961"/>
          <a:ext cx="8572502" cy="58458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03182"/>
                <a:gridCol w="1803182"/>
                <a:gridCol w="851337"/>
                <a:gridCol w="960120"/>
                <a:gridCol w="822960"/>
                <a:gridCol w="754380"/>
                <a:gridCol w="1577341"/>
              </a:tblGrid>
              <a:tr h="379301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Nominal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Current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Half Current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301">
                <a:tc grid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Setup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noFill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 peak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MIITs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 peak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MIITs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650"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Dump resistor 40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mOhm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, 10 ms delay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117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33.6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992">
                <a:tc rowSpan="3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157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33.3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23.0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7607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20ms extra delay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157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36.4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23.7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Hot spot in outer layer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0765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only half of the heaters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220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38.1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27.5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96">
                <a:tc rowSpan="3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35.2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24.5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76072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20ms extra delay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217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38.0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27.6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0765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only half of the heaters</a:t>
                      </a: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221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43.4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30.8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650">
                <a:tc rowSpan="2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+ Dump Resistor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118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29.4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15.2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Hot spot close to heater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0765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+ Dump Resistor,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half of heaters 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136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29.8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Heater failure uncritical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 marT="41148" marB="41148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D2EF5F-4A11-4C57-A312-84DD10739263}" type="slidenum">
              <a:rPr lang="en-US"/>
              <a:pPr/>
              <a:t>19</a:t>
            </a:fld>
            <a:endParaRPr lang="en-US"/>
          </a:p>
        </p:txBody>
      </p:sp>
      <p:pic>
        <p:nvPicPr>
          <p:cNvPr id="17413" name="Picture 10" descr="Picture 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770"/>
          <a:stretch>
            <a:fillRect/>
          </a:stretch>
        </p:blipFill>
        <p:spPr bwMode="auto">
          <a:xfrm>
            <a:off x="457200" y="3703320"/>
            <a:ext cx="1645920" cy="136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Picture 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230"/>
          <a:stretch>
            <a:fillRect/>
          </a:stretch>
        </p:blipFill>
        <p:spPr bwMode="auto">
          <a:xfrm>
            <a:off x="457200" y="2263140"/>
            <a:ext cx="1630204" cy="136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 descr="Picture 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230"/>
          <a:stretch>
            <a:fillRect/>
          </a:stretch>
        </p:blipFill>
        <p:spPr bwMode="auto">
          <a:xfrm>
            <a:off x="457200" y="5217795"/>
            <a:ext cx="1630204" cy="136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15040"/>
          </a:xfrm>
        </p:spPr>
        <p:txBody>
          <a:bodyPr>
            <a:normAutofit/>
          </a:bodyPr>
          <a:lstStyle/>
          <a:p>
            <a:r>
              <a:rPr lang="en-US" dirty="0" smtClean="0"/>
              <a:t>Approach to the problem and original planning</a:t>
            </a:r>
          </a:p>
          <a:p>
            <a:r>
              <a:rPr lang="en-US" dirty="0" smtClean="0"/>
              <a:t>The starting blocks</a:t>
            </a:r>
          </a:p>
          <a:p>
            <a:r>
              <a:rPr lang="en-US" dirty="0" smtClean="0"/>
              <a:t>The development of a new porous insulation and other efforts to be able to cope with thermal load</a:t>
            </a:r>
          </a:p>
          <a:p>
            <a:r>
              <a:rPr lang="en-US" dirty="0" smtClean="0"/>
              <a:t>The conceptual magnetic design</a:t>
            </a:r>
          </a:p>
          <a:p>
            <a:r>
              <a:rPr lang="en-US" dirty="0" smtClean="0"/>
              <a:t>The conceptual mechanical design</a:t>
            </a:r>
          </a:p>
          <a:p>
            <a:r>
              <a:rPr lang="en-US" dirty="0" smtClean="0"/>
              <a:t>The resulting </a:t>
            </a:r>
            <a:r>
              <a:rPr lang="en-US" dirty="0" err="1" smtClean="0"/>
              <a:t>coccept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/>
              <a:t>Forces in few quads per octant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1" y="928671"/>
            <a:ext cx="9138729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0"/>
            <a:ext cx="3214678" cy="230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071678"/>
            <a:ext cx="7429520" cy="4786322"/>
            <a:chOff x="0" y="480"/>
            <a:chExt cx="5760" cy="3840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480"/>
              <a:ext cx="5760" cy="3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Arrow Connector 4"/>
            <p:cNvCxnSpPr/>
            <p:nvPr/>
          </p:nvCxnSpPr>
          <p:spPr>
            <a:xfrm rot="16200000" flipH="1">
              <a:off x="3015" y="2655"/>
              <a:ext cx="360" cy="2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77" name="TextBox 5"/>
            <p:cNvSpPr txBox="1">
              <a:spLocks noChangeArrowheads="1"/>
            </p:cNvSpPr>
            <p:nvPr/>
          </p:nvSpPr>
          <p:spPr bwMode="auto">
            <a:xfrm>
              <a:off x="2881" y="2430"/>
              <a:ext cx="882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24 degrees</a:t>
              </a:r>
            </a:p>
          </p:txBody>
        </p:sp>
        <p:sp>
          <p:nvSpPr>
            <p:cNvPr id="28678" name="TextBox 6"/>
            <p:cNvSpPr txBox="1">
              <a:spLocks noChangeArrowheads="1"/>
            </p:cNvSpPr>
            <p:nvPr/>
          </p:nvSpPr>
          <p:spPr bwMode="auto">
            <a:xfrm>
              <a:off x="1621" y="2567"/>
              <a:ext cx="882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15 degrees</a:t>
              </a:r>
            </a:p>
          </p:txBody>
        </p:sp>
        <p:cxnSp>
          <p:nvCxnSpPr>
            <p:cNvPr id="8" name="Straight Arrow Connector 7"/>
            <p:cNvCxnSpPr>
              <a:stCxn id="28678" idx="2"/>
            </p:cNvCxnSpPr>
            <p:nvPr/>
          </p:nvCxnSpPr>
          <p:spPr>
            <a:xfrm rot="16200000" flipH="1">
              <a:off x="1951" y="2851"/>
              <a:ext cx="486" cy="3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84" name="Title 1"/>
          <p:cNvSpPr>
            <a:spLocks/>
          </p:cNvSpPr>
          <p:nvPr/>
        </p:nvSpPr>
        <p:spPr bwMode="auto">
          <a:xfrm>
            <a:off x="0" y="0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 dirty="0">
                <a:latin typeface="+mj-lt"/>
              </a:rPr>
              <a:t>Key </a:t>
            </a:r>
            <a:r>
              <a:rPr lang="en-US" sz="4400" dirty="0" smtClean="0">
                <a:latin typeface="+mj-lt"/>
              </a:rPr>
              <a:t>layout </a:t>
            </a:r>
            <a:r>
              <a:rPr lang="en-US" sz="4400" dirty="0">
                <a:latin typeface="+mj-lt"/>
              </a:rPr>
              <a:t>analysis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9286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Forces repartition on keys  according to </a:t>
            </a:r>
          </a:p>
          <a:p>
            <a:r>
              <a:rPr lang="en-US" dirty="0" smtClean="0"/>
              <a:t>1key or 2key layout per quadrant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714356"/>
            <a:ext cx="89646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65000"/>
            </a:pPr>
            <a:endParaRPr lang="en-US" sz="2400" dirty="0">
              <a:latin typeface="Book Antiqua" pitchFamily="18" charset="0"/>
            </a:endParaRPr>
          </a:p>
          <a:p>
            <a:pPr marL="1143000" lvl="2" indent="-228600">
              <a:spcBef>
                <a:spcPct val="20000"/>
              </a:spcBef>
              <a:buSzPct val="65000"/>
              <a:buFontTx/>
              <a:buBlip>
                <a:blip r:embed="rId3"/>
              </a:buBlip>
            </a:pPr>
            <a:r>
              <a:rPr lang="en-US" dirty="0">
                <a:latin typeface="Book Antiqua" pitchFamily="18" charset="0"/>
              </a:rPr>
              <a:t>Coil radial displacement in function of the angular distance between </a:t>
            </a:r>
            <a:r>
              <a:rPr lang="en-US" dirty="0" smtClean="0">
                <a:latin typeface="Book Antiqua" pitchFamily="18" charset="0"/>
              </a:rPr>
              <a:t>keys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0727" name="Title 1"/>
          <p:cNvSpPr>
            <a:spLocks/>
          </p:cNvSpPr>
          <p:nvPr/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latin typeface="+mj-lt"/>
              </a:rPr>
              <a:t>Key layout analysis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628775"/>
            <a:ext cx="79343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3400" y="14354175"/>
            <a:ext cx="9315450" cy="6429375"/>
            <a:chOff x="56" y="1507"/>
            <a:chExt cx="978" cy="675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56" y="1507"/>
            <a:ext cx="978" cy="675"/>
          </p:xfrm>
          <a:graphic>
            <a:graphicData uri="http://schemas.openxmlformats.org/presentationml/2006/ole">
              <p:oleObj spid="_x0000_s6146" name="Chart" r:id="rId4" imgW="8410683" imgH="6276929" progId="Excel.Sheet.8">
                <p:embed/>
              </p:oleObj>
            </a:graphicData>
          </a:graphic>
        </p:graphicFrame>
        <p:pic>
          <p:nvPicPr>
            <p:cNvPr id="2054" name="Picture 6" descr="coil_point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9" y="1544"/>
              <a:ext cx="213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9" name="Title 1"/>
          <p:cNvSpPr>
            <a:spLocks/>
          </p:cNvSpPr>
          <p:nvPr/>
        </p:nvSpPr>
        <p:spPr bwMode="auto">
          <a:xfrm>
            <a:off x="0" y="0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latin typeface="+mj-lt"/>
              </a:rPr>
              <a:t>FE analysis – radial displacement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785926"/>
            <a:ext cx="7202487" cy="4252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6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7102475" cy="4213225"/>
          </a:xfrm>
          <a:prstGeom prst="rect">
            <a:avLst/>
          </a:prstGeom>
          <a:noFill/>
        </p:spPr>
      </p:pic>
      <p:sp>
        <p:nvSpPr>
          <p:cNvPr id="125957" name="Title 1"/>
          <p:cNvSpPr>
            <a:spLocks/>
          </p:cNvSpPr>
          <p:nvPr/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latin typeface="+mj-lt"/>
              </a:rPr>
              <a:t>FE analysis – bending effect</a:t>
            </a:r>
          </a:p>
        </p:txBody>
      </p:sp>
      <p:pic>
        <p:nvPicPr>
          <p:cNvPr id="12596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4144963"/>
            <a:ext cx="1544638" cy="2162175"/>
          </a:xfrm>
          <a:prstGeom prst="rect">
            <a:avLst/>
          </a:prstGeom>
          <a:noFill/>
        </p:spPr>
      </p:pic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5572132" y="1142984"/>
            <a:ext cx="2087563" cy="376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Book Antiqua" pitchFamily="18" charset="0"/>
                <a:sym typeface="Symbol" pitchFamily="18" charset="2"/>
              </a:rPr>
              <a:t></a:t>
            </a:r>
            <a:r>
              <a:rPr lang="en-US">
                <a:latin typeface="Book Antiqua" pitchFamily="18" charset="0"/>
              </a:rPr>
              <a:t>=120mm I.L.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" y="857232"/>
          <a:ext cx="9143999" cy="5520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689"/>
                <a:gridCol w="3744318"/>
                <a:gridCol w="3428992"/>
              </a:tblGrid>
              <a:tr h="4000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Coil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layers</a:t>
                      </a:r>
                      <a:r>
                        <a:rPr lang="en-US" baseline="0" dirty="0" smtClean="0"/>
                        <a:t>  independently cured with a splice and layer jump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</a:t>
                      </a:r>
                      <a:r>
                        <a:rPr lang="en-US" baseline="0" dirty="0" smtClean="0"/>
                        <a:t> use of available SC material. Re-use of LHC MB experience for layer jump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Collar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 self standing collars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 cost of fine- blanking for collars and yoke due to mechanical de-coupling. Reduced influence of cold mass assembly on field quality a part from iron saturation and alignment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Yoke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 Lamination to make the yoke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 cost of fine</a:t>
                      </a:r>
                      <a:r>
                        <a:rPr lang="en-US" baseline="0" dirty="0" smtClean="0"/>
                        <a:t> blanking for yoke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Cylinder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mm thick shells not contributing to mechanical efforts. No pre-stress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Possibility to use other steels</a:t>
                      </a:r>
                      <a:r>
                        <a:rPr lang="en-US" baseline="0" dirty="0" smtClean="0"/>
                        <a:t> then 316 LN</a:t>
                      </a:r>
                      <a:endParaRPr lang="en-US" dirty="0" smtClean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Cylinder</a:t>
                      </a:r>
                      <a:r>
                        <a:rPr lang="en-US" baseline="0" dirty="0" smtClean="0"/>
                        <a:t> weld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stress in the cylinder</a:t>
                      </a:r>
                      <a:r>
                        <a:rPr lang="en-US" baseline="0" dirty="0" smtClean="0"/>
                        <a:t> and therefore reduced stress in the weld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r>
                        <a:rPr lang="en-US" baseline="0" dirty="0" smtClean="0"/>
                        <a:t> is leak tight weld for which whatever weld process can be chosen and for which we can release acceptance criteria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57232"/>
          </a:xfrm>
        </p:spPr>
        <p:txBody>
          <a:bodyPr/>
          <a:lstStyle/>
          <a:p>
            <a:r>
              <a:rPr lang="en-US" dirty="0" smtClean="0"/>
              <a:t>Magnet and cold mass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" y="714356"/>
          <a:ext cx="9143999" cy="5703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689"/>
                <a:gridCol w="4601574"/>
                <a:gridCol w="2571736"/>
              </a:tblGrid>
              <a:tr h="4000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Ground insulation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scheme as MQ or</a:t>
                      </a:r>
                      <a:r>
                        <a:rPr lang="en-US" baseline="0" dirty="0" smtClean="0"/>
                        <a:t> MB ground insulation with 4 layers of 0.125 polyimide. Double G.I. on mid plane to provide handle for field quality and increase insulation between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and 2</a:t>
                      </a:r>
                      <a:r>
                        <a:rPr lang="en-US" baseline="30000" dirty="0" smtClean="0"/>
                        <a:t>nd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layer (as MB)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Q. 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of intermediate</a:t>
                      </a:r>
                      <a:r>
                        <a:rPr lang="en-US" baseline="0" dirty="0" smtClean="0"/>
                        <a:t> G.I. foil between coil and Q.H. Use of connection without omegas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reliability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exchanger 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large internal heat exchanger 100 mm </a:t>
                      </a:r>
                      <a:r>
                        <a:rPr lang="en-US" baseline="0" dirty="0" err="1" smtClean="0"/>
                        <a:t>i.d</a:t>
                      </a:r>
                      <a:r>
                        <a:rPr lang="en-US" baseline="0" dirty="0" smtClean="0"/>
                        <a:t>. 110 mm hole in yoke. Position vertical mid plane. Available He volume for control from 95 cm^2 to 285 cm^2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Allows</a:t>
                      </a:r>
                      <a:r>
                        <a:rPr lang="en-US" baseline="0" dirty="0" smtClean="0"/>
                        <a:t> interchangeability of magnets </a:t>
                      </a:r>
                      <a:endParaRPr lang="en-US" dirty="0"/>
                    </a:p>
                  </a:txBody>
                  <a:tcPr/>
                </a:tc>
              </a:tr>
              <a:tr h="400053">
                <a:tc>
                  <a:txBody>
                    <a:bodyPr/>
                    <a:lstStyle/>
                    <a:p>
                      <a:r>
                        <a:rPr lang="en-US" dirty="0" smtClean="0"/>
                        <a:t>Cold</a:t>
                      </a:r>
                      <a:r>
                        <a:rPr lang="en-US" baseline="0" dirty="0" smtClean="0"/>
                        <a:t> mass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Possibly</a:t>
                      </a:r>
                      <a:r>
                        <a:rPr lang="en-US" baseline="0" dirty="0" smtClean="0"/>
                        <a:t> 2 feet. With 10 m long cold masses with cylinder 10 mm thick a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estimation gives  a max deflection of -0.35 mm with an average of -0.16 mm.</a:t>
                      </a:r>
                    </a:p>
                    <a:p>
                      <a:r>
                        <a:rPr lang="en-US" baseline="0" dirty="0" smtClean="0"/>
                        <a:t>This is the preferred choice for the moment for the cryostat design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57232"/>
          </a:xfrm>
        </p:spPr>
        <p:txBody>
          <a:bodyPr/>
          <a:lstStyle/>
          <a:p>
            <a:r>
              <a:rPr lang="en-US" dirty="0" smtClean="0"/>
              <a:t>Magnet and cold mass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en-US" dirty="0" smtClean="0"/>
              <a:t>927 </a:t>
            </a:r>
            <a:r>
              <a:rPr lang="en-US" dirty="0" smtClean="0"/>
              <a:t>installation for model</a:t>
            </a:r>
            <a:endParaRPr lang="en-US" dirty="0"/>
          </a:p>
        </p:txBody>
      </p:sp>
      <p:pic>
        <p:nvPicPr>
          <p:cNvPr id="10242" name="Picture 2" descr="C:\triplet\photo atelier\927\IMG_7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214686"/>
            <a:ext cx="4857752" cy="3643314"/>
          </a:xfrm>
          <a:prstGeom prst="rect">
            <a:avLst/>
          </a:prstGeom>
          <a:noFill/>
        </p:spPr>
      </p:pic>
      <p:pic>
        <p:nvPicPr>
          <p:cNvPr id="10243" name="Picture 3" descr="C:\triplet\photo atelier\927\IMG_7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14356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5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3792" y="3895344"/>
            <a:ext cx="3950208" cy="2962656"/>
          </a:xfrm>
          <a:prstGeom prst="rect">
            <a:avLst/>
          </a:prstGeom>
        </p:spPr>
      </p:pic>
      <p:pic>
        <p:nvPicPr>
          <p:cNvPr id="5" name="Picture 4" descr="IMG_05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00108"/>
            <a:ext cx="3950208" cy="2962656"/>
          </a:xfrm>
          <a:prstGeom prst="rect">
            <a:avLst/>
          </a:prstGeom>
        </p:spPr>
      </p:pic>
      <p:pic>
        <p:nvPicPr>
          <p:cNvPr id="6" name="Picture 5" descr="IMG_05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93792" y="928670"/>
            <a:ext cx="3950208" cy="2962656"/>
          </a:xfrm>
          <a:prstGeom prst="rect">
            <a:avLst/>
          </a:prstGeom>
        </p:spPr>
      </p:pic>
      <p:pic>
        <p:nvPicPr>
          <p:cNvPr id="8" name="Picture 7" descr="IMG_05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95344"/>
            <a:ext cx="3950208" cy="296265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180 </a:t>
            </a:r>
            <a:r>
              <a:rPr lang="en-US" dirty="0" smtClean="0"/>
              <a:t>installation for model and prototype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Approach to the problem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14422"/>
            <a:ext cx="9144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u="sng" dirty="0" smtClean="0"/>
              <a:t>Guide-lines</a:t>
            </a:r>
          </a:p>
          <a:p>
            <a:pPr algn="ctr"/>
            <a:endParaRPr lang="en-US" sz="2400" b="1" u="sng" dirty="0" smtClean="0"/>
          </a:p>
          <a:p>
            <a:pPr algn="ctr">
              <a:buFont typeface="Arial" pitchFamily="34" charset="0"/>
              <a:buChar char="•"/>
            </a:pPr>
            <a:r>
              <a:rPr lang="en-US" sz="2400" dirty="0" smtClean="0"/>
              <a:t>Maximum use of </a:t>
            </a:r>
            <a:r>
              <a:rPr lang="en-US" sz="2400" dirty="0" smtClean="0"/>
              <a:t>material and components </a:t>
            </a:r>
            <a:r>
              <a:rPr lang="en-US" sz="2400" dirty="0" smtClean="0"/>
              <a:t>that </a:t>
            </a:r>
            <a:r>
              <a:rPr lang="en-US" sz="2400" dirty="0" smtClean="0"/>
              <a:t>have </a:t>
            </a:r>
            <a:r>
              <a:rPr lang="en-US" sz="2400" dirty="0" smtClean="0"/>
              <a:t>been purchased for the LHC construction, but not </a:t>
            </a:r>
            <a:r>
              <a:rPr lang="en-US" sz="2400" dirty="0" smtClean="0"/>
              <a:t>used</a:t>
            </a:r>
          </a:p>
          <a:p>
            <a:pPr algn="ctr"/>
            <a:r>
              <a:rPr lang="en-US" sz="2000" dirty="0" smtClean="0"/>
              <a:t>(</a:t>
            </a:r>
            <a:r>
              <a:rPr lang="en-US" sz="2000" dirty="0" smtClean="0"/>
              <a:t>this taking into account that we </a:t>
            </a:r>
            <a:r>
              <a:rPr lang="en-US" sz="2000" dirty="0" smtClean="0"/>
              <a:t> </a:t>
            </a:r>
            <a:r>
              <a:rPr lang="en-US" sz="2000" dirty="0" smtClean="0"/>
              <a:t>need to keep safety </a:t>
            </a:r>
            <a:r>
              <a:rPr lang="en-US" sz="2000" dirty="0" smtClean="0"/>
              <a:t>margins for the LHC exploitation). </a:t>
            </a:r>
          </a:p>
          <a:p>
            <a:pPr algn="ctr"/>
            <a:endParaRPr lang="en-US" sz="2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2400" dirty="0" smtClean="0"/>
              <a:t>Use of existing tooling </a:t>
            </a:r>
            <a:r>
              <a:rPr lang="en-US" sz="2400" dirty="0" smtClean="0"/>
              <a:t>that can</a:t>
            </a:r>
            <a:r>
              <a:rPr lang="en-US" sz="2400" dirty="0" smtClean="0"/>
              <a:t> </a:t>
            </a:r>
            <a:r>
              <a:rPr lang="en-US" sz="2400" dirty="0" smtClean="0"/>
              <a:t>be modified, but in such a way to be fully operational for the original use (if needed for LHC). 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2400" dirty="0" smtClean="0"/>
              <a:t>Exploitation of LHC </a:t>
            </a:r>
            <a:r>
              <a:rPr lang="en-US" sz="2400" dirty="0" smtClean="0"/>
              <a:t>magnets used and proved techniques, </a:t>
            </a:r>
            <a:r>
              <a:rPr lang="en-US" sz="2400" dirty="0" smtClean="0"/>
              <a:t>possibly limiting R&amp;D efforts and reducing technological risks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 program </a:t>
            </a:r>
            <a:r>
              <a:rPr lang="en-US" dirty="0" smtClean="0"/>
              <a:t>planning as set in February 2008</a:t>
            </a:r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1219200"/>
          <a:ext cx="8915401" cy="5539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643"/>
                <a:gridCol w="3081285"/>
                <a:gridCol w="1345312"/>
                <a:gridCol w="3010161"/>
              </a:tblGrid>
              <a:tr h="4258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Completion</a:t>
                      </a:r>
                      <a:endParaRPr lang="en-US" dirty="0"/>
                    </a:p>
                  </a:txBody>
                  <a:tcPr/>
                </a:tc>
              </a:tr>
              <a:tr h="425852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Tooling installation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01/02/2008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01/02/2009</a:t>
                      </a:r>
                      <a:endParaRPr lang="en-US" sz="1600" dirty="0"/>
                    </a:p>
                  </a:txBody>
                  <a:tcPr anchor="ctr"/>
                </a:tc>
              </a:tr>
              <a:tr h="58170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Models construction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01/09/2008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01/07/2009</a:t>
                      </a:r>
                      <a:endParaRPr lang="en-US" sz="1600" dirty="0"/>
                    </a:p>
                  </a:txBody>
                  <a:tcPr anchor="ctr"/>
                </a:tc>
              </a:tr>
              <a:tr h="623991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Prototype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Prototype and series tooling installation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01/02/2008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01/01/2010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54749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Prototypes construction</a:t>
                      </a:r>
                      <a:endParaRPr lang="en-US" sz="1600" dirty="0"/>
                    </a:p>
                  </a:txBody>
                  <a:tcPr anchor="ctr"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01/10/2009</a:t>
                      </a:r>
                      <a:endParaRPr lang="en-US" sz="1600" dirty="0"/>
                    </a:p>
                  </a:txBody>
                  <a:tcPr anchor="ctr"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01/09/2010</a:t>
                      </a:r>
                      <a:endParaRPr lang="en-US" sz="1600" dirty="0"/>
                    </a:p>
                  </a:txBody>
                  <a:tcPr anchor="ctr">
                    <a:solidFill>
                      <a:srgbClr val="FFD757"/>
                    </a:solidFill>
                  </a:tcPr>
                </a:tc>
              </a:tr>
              <a:tr h="11769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Series</a:t>
                      </a:r>
                      <a:endParaRPr lang="en-US" sz="1600" dirty="0"/>
                    </a:p>
                  </a:txBody>
                  <a:tcPr anchor="ctr">
                    <a:solidFill>
                      <a:srgbClr val="FF0000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Series</a:t>
                      </a:r>
                      <a:r>
                        <a:rPr lang="en-US" sz="1600" baseline="0" dirty="0" smtClean="0"/>
                        <a:t> production</a:t>
                      </a:r>
                      <a:endParaRPr lang="en-US" sz="1600" dirty="0"/>
                    </a:p>
                  </a:txBody>
                  <a:tcPr anchor="ctr">
                    <a:solidFill>
                      <a:srgbClr val="FF0000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01/10/2010</a:t>
                      </a:r>
                      <a:endParaRPr lang="en-US" sz="1600" dirty="0"/>
                    </a:p>
                  </a:txBody>
                  <a:tcPr anchor="ctr">
                    <a:solidFill>
                      <a:srgbClr val="FF0000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01/06/2012</a:t>
                      </a:r>
                    </a:p>
                    <a:p>
                      <a:pPr algn="ctr"/>
                      <a:r>
                        <a:rPr lang="en-US" sz="1400" dirty="0" smtClean="0"/>
                        <a:t>Date of completion or delivery of last </a:t>
                      </a:r>
                      <a:r>
                        <a:rPr lang="en-US" sz="1400" dirty="0" err="1" smtClean="0"/>
                        <a:t>quadrupole</a:t>
                      </a:r>
                      <a:r>
                        <a:rPr lang="en-US" sz="1400" dirty="0" smtClean="0"/>
                        <a:t>. Production sequence optimized</a:t>
                      </a:r>
                      <a:r>
                        <a:rPr lang="en-US" sz="1400" baseline="0" dirty="0" smtClean="0"/>
                        <a:t> for installation and construction</a:t>
                      </a:r>
                      <a:endParaRPr lang="en-US" sz="1400" dirty="0"/>
                    </a:p>
                  </a:txBody>
                  <a:tcPr anchor="ctr">
                    <a:solidFill>
                      <a:srgbClr val="FF0000">
                        <a:alpha val="53000"/>
                      </a:srgbClr>
                    </a:solidFill>
                  </a:tcPr>
                </a:tc>
              </a:tr>
              <a:tr h="101093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Procurement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Specifications and invitation to tender for prototype and series components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01/02/2009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01/09/2009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35033"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Delivery of components</a:t>
                      </a:r>
                      <a:endParaRPr lang="en-US" sz="1600" dirty="0"/>
                    </a:p>
                  </a:txBody>
                  <a:tcPr anchor="ctr">
                    <a:solidFill>
                      <a:srgbClr val="B9B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01/10/2009</a:t>
                      </a:r>
                      <a:endParaRPr lang="en-US" sz="1600" dirty="0"/>
                    </a:p>
                  </a:txBody>
                  <a:tcPr anchor="ctr">
                    <a:solidFill>
                      <a:srgbClr val="B9B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31/12/2011</a:t>
                      </a:r>
                      <a:endParaRPr lang="en-US" sz="1600" dirty="0"/>
                    </a:p>
                  </a:txBody>
                  <a:tcPr anchor="ctr">
                    <a:solidFill>
                      <a:srgbClr val="B9B9ED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 rot="19719933">
            <a:off x="854806" y="2500306"/>
            <a:ext cx="75121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After ¾ incident delayed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 6 months at least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en-US" dirty="0" smtClean="0"/>
              <a:t>The starting blocks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" y="714356"/>
          <a:ext cx="9143999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4129"/>
                <a:gridCol w="1823424"/>
                <a:gridCol w="2214578"/>
                <a:gridCol w="35718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Constraints</a:t>
                      </a:r>
                      <a:r>
                        <a:rPr lang="en-US" baseline="0" smtClean="0"/>
                        <a:t> 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 of extra purchase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cables: LHC-MD</a:t>
                      </a:r>
                      <a:r>
                        <a:rPr lang="en-US" baseline="0" dirty="0" smtClean="0"/>
                        <a:t> inner and outer cable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205 inner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U.L. (448 m) </a:t>
                      </a:r>
                    </a:p>
                    <a:p>
                      <a:r>
                        <a:rPr lang="en-US" dirty="0" smtClean="0"/>
                        <a:t>172 outer U.L.</a:t>
                      </a:r>
                      <a:r>
                        <a:rPr lang="en-US" baseline="0" dirty="0" smtClean="0"/>
                        <a:t> (760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Conductor</a:t>
                      </a:r>
                      <a:r>
                        <a:rPr lang="en-US" baseline="0" dirty="0" smtClean="0"/>
                        <a:t> distribution design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Steel for collars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 ton YUS 130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Ap. 120 mm-&gt;</a:t>
                      </a:r>
                      <a:r>
                        <a:rPr lang="en-US" baseline="0" dirty="0" smtClean="0"/>
                        <a:t> need 106 ton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 for yoke laminations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262 ton </a:t>
                      </a:r>
                      <a:r>
                        <a:rPr lang="en-US" dirty="0" err="1" smtClean="0"/>
                        <a:t>Magnetil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outer diameter</a:t>
                      </a:r>
                      <a:r>
                        <a:rPr lang="en-US" baseline="0" dirty="0" smtClean="0"/>
                        <a:t> of cold mass. Probably mix of different iron lamination thicknesses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Need 700 </a:t>
                      </a:r>
                      <a:r>
                        <a:rPr lang="en-US" baseline="0" dirty="0" smtClean="0"/>
                        <a:t>ton-&gt;  decided to </a:t>
                      </a:r>
                      <a:r>
                        <a:rPr lang="en-US" baseline="0" dirty="0" smtClean="0"/>
                        <a:t>purchase </a:t>
                      </a:r>
                      <a:r>
                        <a:rPr lang="en-US" baseline="0" dirty="0" smtClean="0"/>
                        <a:t>all the needed </a:t>
                      </a:r>
                      <a:r>
                        <a:rPr lang="en-US" baseline="0" dirty="0" smtClean="0"/>
                        <a:t>material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MD tooling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Curing press</a:t>
                      </a:r>
                    </a:p>
                    <a:p>
                      <a:r>
                        <a:rPr lang="en-US" dirty="0" smtClean="0"/>
                        <a:t>Welding</a:t>
                      </a:r>
                      <a:r>
                        <a:rPr lang="en-US" baseline="0" dirty="0" smtClean="0"/>
                        <a:t> press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Max cold mass outer diameter,</a:t>
                      </a:r>
                      <a:r>
                        <a:rPr lang="en-US" baseline="0" smtClean="0"/>
                        <a:t> max coil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Modification for flexible use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US" dirty="0" smtClean="0"/>
              <a:t>Selection of type 1 cable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04925"/>
            <a:ext cx="9143999" cy="502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US" dirty="0" smtClean="0"/>
              <a:t>Selection of type 2 cable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000108"/>
            <a:ext cx="9144032" cy="519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 l="34008" t="3176" r="21907" b="3302"/>
          <a:stretch>
            <a:fillRect/>
          </a:stretch>
        </p:blipFill>
        <p:spPr>
          <a:xfrm rot="5400000">
            <a:off x="3124199" y="-2666999"/>
            <a:ext cx="2971800" cy="8915398"/>
          </a:xfrm>
          <a:ln/>
          <a:effectLst>
            <a:innerShdw blurRad="95250">
              <a:srgbClr val="000000"/>
            </a:innerShdw>
          </a:effec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 rot="5400000">
            <a:off x="1714500" y="1257300"/>
            <a:ext cx="3733800" cy="1219200"/>
            <a:chOff x="1336" y="8898"/>
            <a:chExt cx="9441" cy="182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336" y="9799"/>
              <a:ext cx="9441" cy="734"/>
              <a:chOff x="1210" y="10389"/>
              <a:chExt cx="9441" cy="734"/>
            </a:xfrm>
          </p:grpSpPr>
          <p:cxnSp>
            <p:nvCxnSpPr>
              <p:cNvPr id="22538" name="AutoShape 4"/>
              <p:cNvCxnSpPr>
                <a:cxnSpLocks noChangeShapeType="1"/>
              </p:cNvCxnSpPr>
              <p:nvPr/>
            </p:nvCxnSpPr>
            <p:spPr bwMode="auto">
              <a:xfrm>
                <a:off x="1210" y="11122"/>
                <a:ext cx="3817" cy="1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2539" name="AutoShape 5"/>
              <p:cNvCxnSpPr>
                <a:cxnSpLocks noChangeShapeType="1"/>
              </p:cNvCxnSpPr>
              <p:nvPr/>
            </p:nvCxnSpPr>
            <p:spPr bwMode="auto">
              <a:xfrm>
                <a:off x="5022" y="10389"/>
                <a:ext cx="5629" cy="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2540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5031" y="10389"/>
                <a:ext cx="0" cy="733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8950" y="8898"/>
              <a:ext cx="1053" cy="1824"/>
              <a:chOff x="8950" y="9262"/>
              <a:chExt cx="1053" cy="1824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10003" y="9392"/>
                <a:ext cx="0" cy="1512"/>
                <a:chOff x="10003" y="9392"/>
                <a:chExt cx="0" cy="1512"/>
              </a:xfrm>
            </p:grpSpPr>
            <p:cxnSp>
              <p:nvCxnSpPr>
                <p:cNvPr id="22543" name="AutoShape 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0003" y="9392"/>
                  <a:ext cx="0" cy="757"/>
                </a:xfrm>
                <a:prstGeom prst="straightConnector1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2544" name="AutoShape 10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10003" y="10147"/>
                  <a:ext cx="0" cy="757"/>
                </a:xfrm>
                <a:prstGeom prst="straightConnector1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</p:cxnSp>
          </p:grp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8950" y="9262"/>
                <a:ext cx="626" cy="1824"/>
                <a:chOff x="8950" y="9262"/>
                <a:chExt cx="626" cy="1824"/>
              </a:xfrm>
            </p:grpSpPr>
            <p:sp>
              <p:nvSpPr>
                <p:cNvPr id="22546" name="Text Box 12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864" y="9349"/>
                  <a:ext cx="800" cy="6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fr-CH" sz="1400" b="1">
                      <a:solidFill>
                        <a:srgbClr val="FF0000"/>
                      </a:solidFill>
                      <a:latin typeface="Calibri" pitchFamily="34" charset="0"/>
                    </a:rPr>
                    <a:t>AT</a:t>
                  </a:r>
                  <a:endParaRPr lang="en-US" sz="1400"/>
                </a:p>
              </p:txBody>
            </p:sp>
            <p:sp>
              <p:nvSpPr>
                <p:cNvPr id="22547" name="Text Box 1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868" y="10378"/>
                  <a:ext cx="790" cy="6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fr-CH" sz="1400" b="1">
                      <a:solidFill>
                        <a:srgbClr val="FF0000"/>
                      </a:solidFill>
                      <a:latin typeface="Calibri" pitchFamily="34" charset="0"/>
                    </a:rPr>
                    <a:t>PH</a:t>
                  </a:r>
                  <a:endParaRPr lang="en-US" sz="1400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34008" t="3176" r="21907" b="3302"/>
          <a:stretch>
            <a:fillRect/>
          </a:stretch>
        </p:blipFill>
        <p:spPr>
          <a:xfrm rot="5400000">
            <a:off x="1000102" y="-2786104"/>
            <a:ext cx="4071966" cy="12215894"/>
          </a:xfrm>
          <a:prstGeom prst="rect">
            <a:avLst/>
          </a:prstGeom>
          <a:ln/>
          <a:effectLst>
            <a:innerShdw blurRad="9525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6120</TotalTime>
  <Words>1349</Words>
  <Application>Microsoft Office PowerPoint</Application>
  <PresentationFormat>On-screen Show (4:3)</PresentationFormat>
  <Paragraphs>383</Paragraphs>
  <Slides>28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Chart</vt:lpstr>
      <vt:lpstr>LHC Phase 1 upgrade: low β quadrupoles  Paolo Fessia  Insulation development: D. Tommasini, P Paolo Granieri, D. Richter Magnetic Design: E. Todesco, F. Borgnolutti Protection: N. Schwerg Mechanic Design: F. Regis    </vt:lpstr>
      <vt:lpstr>Summary</vt:lpstr>
      <vt:lpstr>The Approach to the problem</vt:lpstr>
      <vt:lpstr>Magnet program planning as set in February 2008</vt:lpstr>
      <vt:lpstr>The starting blocks</vt:lpstr>
      <vt:lpstr>Selection of type 1 cable</vt:lpstr>
      <vt:lpstr>Selection of type 2 cable</vt:lpstr>
      <vt:lpstr>Slide 8</vt:lpstr>
      <vt:lpstr>Slide 9</vt:lpstr>
      <vt:lpstr>Development of new porous insulation  topology: aim</vt:lpstr>
      <vt:lpstr>New results up to T λ</vt:lpstr>
      <vt:lpstr>MQXC cross sections and iron yoke  with heat exchanger(s)</vt:lpstr>
      <vt:lpstr>Effect of a slot in the iron on the magnetic field quality </vt:lpstr>
      <vt:lpstr>Gradient respect cable used in the cross section</vt:lpstr>
      <vt:lpstr>Proposed Coil Cross-Section</vt:lpstr>
      <vt:lpstr>Iron Yoke Dimensions</vt:lpstr>
      <vt:lpstr>NCS head design</vt:lpstr>
      <vt:lpstr>Peak field in the head, 30 mm of coil more and a lot more of margin in the head</vt:lpstr>
      <vt:lpstr>Protection Study</vt:lpstr>
      <vt:lpstr>Forces in few quads per octant</vt:lpstr>
      <vt:lpstr>Slide 21</vt:lpstr>
      <vt:lpstr>Slide 22</vt:lpstr>
      <vt:lpstr>Slide 23</vt:lpstr>
      <vt:lpstr>Slide 24</vt:lpstr>
      <vt:lpstr>Magnet and cold mass concept</vt:lpstr>
      <vt:lpstr>Magnet and cold mass concept</vt:lpstr>
      <vt:lpstr>927 installation for model</vt:lpstr>
      <vt:lpstr>180 installation for model and prototype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Interaction Region Upgrade Phase I: the WP4 </dc:title>
  <dc:creator>pfessia</dc:creator>
  <cp:lastModifiedBy>pfessia</cp:lastModifiedBy>
  <cp:revision>62</cp:revision>
  <dcterms:created xsi:type="dcterms:W3CDTF">2008-07-23T07:52:58Z</dcterms:created>
  <dcterms:modified xsi:type="dcterms:W3CDTF">2009-02-15T16:24:00Z</dcterms:modified>
</cp:coreProperties>
</file>