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60" r:id="rId3"/>
    <p:sldId id="258" r:id="rId4"/>
    <p:sldId id="268" r:id="rId5"/>
    <p:sldId id="261" r:id="rId6"/>
    <p:sldId id="262" r:id="rId7"/>
    <p:sldId id="263" r:id="rId8"/>
    <p:sldId id="264" r:id="rId9"/>
    <p:sldId id="265" r:id="rId10"/>
    <p:sldId id="277" r:id="rId11"/>
    <p:sldId id="278" r:id="rId12"/>
    <p:sldId id="275" r:id="rId13"/>
    <p:sldId id="266" r:id="rId14"/>
    <p:sldId id="279" r:id="rId15"/>
    <p:sldId id="267" r:id="rId16"/>
    <p:sldId id="270" r:id="rId17"/>
    <p:sldId id="269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64" d="100"/>
          <a:sy n="64" d="100"/>
        </p:scale>
        <p:origin x="82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E2493-1A70-4CA1-9104-682DD6274D98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96987-4177-4FD7-9375-7349DAF1BB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4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1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49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71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talk of Oliver on injection energy</a:t>
            </a:r>
          </a:p>
          <a:p>
            <a:r>
              <a:rPr lang="de-AT" dirty="0" smtClean="0"/>
              <a:t>Several</a:t>
            </a:r>
            <a:r>
              <a:rPr lang="de-AT" baseline="0" dirty="0" smtClean="0"/>
              <a:t> options, present baseline is 3.3 GeV</a:t>
            </a:r>
          </a:p>
          <a:p>
            <a:r>
              <a:rPr lang="de-AT" baseline="0" dirty="0" smtClean="0"/>
              <a:t>Ínjection at 1.5 TeV studied as alternative, potentially compatible with SPS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32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42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Studies</a:t>
            </a:r>
            <a:r>
              <a:rPr lang="de-AT" baseline="0" dirty="0" smtClean="0"/>
              <a:t> are now shifting more on integration aspects, safety, access, installation.</a:t>
            </a:r>
          </a:p>
          <a:p>
            <a:r>
              <a:rPr lang="de-AT" baseline="0" dirty="0" smtClean="0"/>
              <a:t>Single vs. double tunnels, optimisation of cross sesctions,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7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97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80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7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38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275" y="1027684"/>
            <a:ext cx="11699309" cy="54733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B8420AF9-2516-44F3-8000-CC5D672B6912}" type="slidenum">
              <a:rPr lang="en-US" smtClean="0"/>
              <a:pPr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-66805" y="764088"/>
            <a:ext cx="122922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295467" y="274638"/>
            <a:ext cx="10286933" cy="49006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93" y="76200"/>
            <a:ext cx="821995" cy="6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426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74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6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7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71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4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15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54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5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ECDC-F23A-4BAE-AEB5-E61FF78F0F76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89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0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7" Type="http://schemas.openxmlformats.org/officeDocument/2006/relationships/image" Target="../media/image10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overview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7518" y="1"/>
            <a:ext cx="86769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FCC-</a:t>
            </a:r>
            <a:r>
              <a:rPr lang="en-US" sz="4400" b="1" spc="200" dirty="0" err="1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Saclay</a:t>
            </a:r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Meeting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572199" y="769442"/>
            <a:ext cx="16308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R. Aleksan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Saclay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</a:rPr>
              <a:t>May 11, 2015</a:t>
            </a:r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00429" y="4509121"/>
            <a:ext cx="43929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General News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93" y="1052737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99022" y="988748"/>
            <a:ext cx="8896589" cy="56938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Reminder </a:t>
            </a:r>
            <a:r>
              <a:rPr lang="en-US" sz="1800" dirty="0"/>
              <a:t>bending power requirements:</a:t>
            </a:r>
          </a:p>
          <a:p>
            <a:pPr marL="0" indent="0">
              <a:buNone/>
            </a:pPr>
            <a:r>
              <a:rPr lang="en-US" sz="1800" dirty="0"/>
              <a:t>FCC 100 </a:t>
            </a:r>
            <a:r>
              <a:rPr lang="en-US" sz="1800" dirty="0" err="1"/>
              <a:t>TeV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009900"/>
                </a:solidFill>
              </a:rPr>
              <a:t>when same tracking resolution, so BL</a:t>
            </a:r>
            <a:r>
              <a:rPr lang="en-US" sz="1800" b="1" baseline="30000" dirty="0">
                <a:solidFill>
                  <a:srgbClr val="009900"/>
                </a:solidFill>
              </a:rPr>
              <a:t>2</a:t>
            </a:r>
            <a:r>
              <a:rPr lang="en-US" sz="1800" b="1" dirty="0">
                <a:solidFill>
                  <a:srgbClr val="009900"/>
                </a:solidFill>
              </a:rPr>
              <a:t>/</a:t>
            </a:r>
            <a:r>
              <a:rPr lang="el-GR" sz="1800" b="1" dirty="0">
                <a:solidFill>
                  <a:srgbClr val="009900"/>
                </a:solidFill>
              </a:rPr>
              <a:t>σ</a:t>
            </a:r>
            <a:r>
              <a:rPr lang="en-US" sz="1800" b="1" dirty="0">
                <a:solidFill>
                  <a:srgbClr val="009900"/>
                </a:solidFill>
              </a:rPr>
              <a:t> has to be increased by factor 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Present ≈20 µm tracker granularity leads to 6T/12m system and 10Tm in forward dipole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Pushing hard for, investing in, higher tracker resolution, say 10 or even 5 µm, then a 1.5 m ID tracker is sufficient, as well as some 4 Tm in forward direction!</a:t>
            </a:r>
          </a:p>
          <a:p>
            <a:pPr marL="0" indent="0">
              <a:buNone/>
            </a:pPr>
            <a:endParaRPr lang="en-US" sz="200" dirty="0"/>
          </a:p>
          <a:p>
            <a:pPr marL="0" indent="0">
              <a:buNone/>
            </a:pPr>
            <a:endParaRPr lang="en-US" sz="200" dirty="0"/>
          </a:p>
          <a:p>
            <a:pPr marL="0" indent="0">
              <a:buNone/>
            </a:pPr>
            <a:endParaRPr lang="en-US" sz="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800" b="1" dirty="0"/>
              <a:t>Then 4 T in a bore of 10 m, and half the field in the forward dipole would be sufficient</a:t>
            </a:r>
          </a:p>
          <a:p>
            <a:pPr marL="0" indent="0">
              <a:buNone/>
            </a:pPr>
            <a:r>
              <a:rPr lang="en-US" sz="1800" dirty="0"/>
              <a:t>Even further, a second option is to reduce the depth of the calorimeter, accept 10 or 11</a:t>
            </a:r>
            <a:r>
              <a:rPr lang="el-GR" sz="1800" dirty="0"/>
              <a:t>λ </a:t>
            </a:r>
            <a:r>
              <a:rPr lang="en-US" sz="1800" dirty="0"/>
              <a:t>in steel or 10</a:t>
            </a:r>
            <a:r>
              <a:rPr lang="el-GR" sz="1800" dirty="0"/>
              <a:t>λ</a:t>
            </a:r>
            <a:r>
              <a:rPr lang="en-US" sz="1800" dirty="0"/>
              <a:t> in tungsten, leading to a 4T and 9m bore system.</a:t>
            </a:r>
          </a:p>
          <a:p>
            <a:pPr marL="0" indent="0">
              <a:buNone/>
            </a:pPr>
            <a:endParaRPr lang="en-US" sz="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/>
              <a:t>This has a huge impact on size and construction cost! 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9900"/>
                </a:solidFill>
              </a:rPr>
              <a:t>Investing in large scale feasible and affordable tracker point resolution pays off, </a:t>
            </a:r>
            <a:r>
              <a:rPr lang="en-US" sz="1800" b="1" dirty="0">
                <a:solidFill>
                  <a:srgbClr val="FF0000"/>
                </a:solidFill>
              </a:rPr>
              <a:t>thereby reducing technical risks on the magnets as well as makes the detector affordable.</a:t>
            </a:r>
          </a:p>
          <a:p>
            <a:pPr marL="0" indent="0">
              <a:buNone/>
            </a:pPr>
            <a:r>
              <a:rPr lang="en-US" sz="1800" dirty="0"/>
              <a:t>And it reduces cost of detector infrastructure, cavern, shafts, cranes…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B8420AF9-2516-44F3-8000-CC5D672B69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51584" y="188640"/>
            <a:ext cx="7992888" cy="576064"/>
          </a:xfrm>
        </p:spPr>
        <p:txBody>
          <a:bodyPr>
            <a:normAutofit/>
          </a:bodyPr>
          <a:lstStyle/>
          <a:p>
            <a:r>
              <a:rPr lang="en-US" sz="3000" dirty="0"/>
              <a:t>6. How </a:t>
            </a:r>
            <a:r>
              <a:rPr lang="en-US" sz="3000" dirty="0">
                <a:solidFill>
                  <a:srgbClr val="009900"/>
                </a:solidFill>
              </a:rPr>
              <a:t>to reduce size and cost…..</a:t>
            </a:r>
          </a:p>
        </p:txBody>
      </p:sp>
      <p:pic>
        <p:nvPicPr>
          <p:cNvPr id="6" name="Picture 5" descr="Resolution 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638" y="813392"/>
            <a:ext cx="2267362" cy="47885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031663" y="3501008"/>
            <a:ext cx="2465540" cy="1209744"/>
            <a:chOff x="-720000" y="2916000"/>
            <a:chExt cx="7939665" cy="3708000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" t="27567" r="519" b="999"/>
            <a:stretch/>
          </p:blipFill>
          <p:spPr bwMode="auto">
            <a:xfrm>
              <a:off x="-720000" y="2916000"/>
              <a:ext cx="7920000" cy="37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4188432" y="3212976"/>
              <a:ext cx="3031233" cy="12241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323676"/>
              </p:ext>
            </p:extLst>
          </p:nvPr>
        </p:nvGraphicFramePr>
        <p:xfrm>
          <a:off x="1809228" y="4205394"/>
          <a:ext cx="608697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91"/>
                <a:gridCol w="2028991"/>
                <a:gridCol w="2028991"/>
              </a:tblGrid>
              <a:tr h="5319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</a:t>
                      </a:r>
                      <a:r>
                        <a:rPr lang="en-US" baseline="0" dirty="0" smtClean="0"/>
                        <a:t> / Cost</a:t>
                      </a:r>
                    </a:p>
                    <a:p>
                      <a:pPr algn="ctr"/>
                      <a:r>
                        <a:rPr lang="en-US" baseline="0" dirty="0" smtClean="0"/>
                        <a:t>(rough estimate)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 Cost [B€] (25±5%)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 Cost [B€]</a:t>
                      </a:r>
                    </a:p>
                    <a:p>
                      <a:pPr algn="ctr"/>
                      <a:r>
                        <a:rPr lang="en-US" dirty="0" smtClean="0"/>
                        <a:t>(75±5%)</a:t>
                      </a:r>
                      <a:endParaRPr lang="en-US" dirty="0"/>
                    </a:p>
                  </a:txBody>
                  <a:tcPr anchor="ctr"/>
                </a:tc>
              </a:tr>
              <a:tr h="3039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6T/12m + 10Tm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0.70 – 0.90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2.8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– 3.6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039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9900"/>
                          </a:solidFill>
                        </a:rPr>
                        <a:t>4T/10m +   4Tm</a:t>
                      </a:r>
                      <a:endParaRPr lang="en-US" dirty="0">
                        <a:solidFill>
                          <a:srgbClr val="0099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9900"/>
                          </a:solidFill>
                        </a:rPr>
                        <a:t>0.35 – 0.45</a:t>
                      </a:r>
                      <a:endParaRPr lang="en-US" dirty="0">
                        <a:solidFill>
                          <a:srgbClr val="0099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1.4 </a:t>
                      </a:r>
                      <a:r>
                        <a:rPr lang="en-US" b="1" baseline="0" dirty="0" smtClean="0">
                          <a:solidFill>
                            <a:srgbClr val="009900"/>
                          </a:solidFill>
                        </a:rPr>
                        <a:t>– 1.8</a:t>
                      </a:r>
                      <a:r>
                        <a:rPr lang="en-US" b="1" dirty="0" smtClean="0">
                          <a:solidFill>
                            <a:srgbClr val="009900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496414" y="5176884"/>
            <a:ext cx="1539011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A factor ≈ 2 !</a:t>
            </a:r>
          </a:p>
        </p:txBody>
      </p:sp>
    </p:spTree>
    <p:extLst>
      <p:ext uri="{BB962C8B-B14F-4D97-AF65-F5344CB8AC3E}">
        <p14:creationId xmlns:p14="http://schemas.microsoft.com/office/powerpoint/2010/main" val="319446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9575" y="1144613"/>
            <a:ext cx="8697642" cy="4920576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rgbClr val="FF0000"/>
                </a:solidFill>
              </a:rPr>
              <a:t>1st look at magnet systems probing 100 TeV p-p collisions completed.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Magnet size and field grow with the collision energy.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Based on present tracker resolution of 20µm, 6T/12m bore magnet                                      systems are “huge”: 20-30 m diameter, 30-50 m long, 50-60 GJ.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Toroid based systems abandoned since stand-alone muon tracker not needed anymore.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800" dirty="0"/>
              <a:t>Evolved to three 6T/12m straw-man designs (worst case, most challenging, and costly) </a:t>
            </a:r>
          </a:p>
          <a:p>
            <a:pPr lvl="1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800" i="1" dirty="0"/>
              <a:t>Twin Solenoid</a:t>
            </a:r>
            <a:r>
              <a:rPr lang="en-US" sz="1800" dirty="0"/>
              <a:t>, nice features: light, elegant, allowing high-quality muon tracking</a:t>
            </a:r>
          </a:p>
          <a:p>
            <a:pPr lvl="1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800" i="1" dirty="0"/>
              <a:t>Solenoid + Minimum Yoke</a:t>
            </a:r>
            <a:r>
              <a:rPr lang="en-US" sz="1800" dirty="0"/>
              <a:t>, heavy, even with minimized yoke, partly shielded.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Calibri" panose="020F0502020204030204" pitchFamily="34" charset="0"/>
              <a:buChar char="‒"/>
            </a:pPr>
            <a:r>
              <a:rPr lang="en-US" sz="1800" i="1" dirty="0"/>
              <a:t>Bare Solenoid (no shielding)</a:t>
            </a:r>
            <a:r>
              <a:rPr lang="en-US" sz="1800" dirty="0"/>
              <a:t>: lightest, cost effective, solve local shielding.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And developed innovative </a:t>
            </a:r>
            <a:r>
              <a:rPr lang="en-US" sz="1800" i="1" dirty="0"/>
              <a:t>10 Tm dipoles and solenoids </a:t>
            </a:r>
            <a:r>
              <a:rPr lang="en-US" sz="1800" dirty="0"/>
              <a:t>for covering forward physics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Cost reduction possible (some factor 2) by pushing up tracker resolution.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Trend is towards an ‘affordable’ 4T/10m-20 GJ design, also reduced forward direction.</a:t>
            </a:r>
          </a:p>
          <a:p>
            <a:pPr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800" dirty="0"/>
              <a:t>Stay open minded: continue to include and test new ideas and configurations.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23592" y="260648"/>
            <a:ext cx="7715200" cy="490066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7. Conclusion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40416" y="6579768"/>
            <a:ext cx="827584" cy="27823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B8420AF9-2516-44F3-8000-CC5D672B691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8" y="907047"/>
            <a:ext cx="1498824" cy="14027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AutoShape 7" descr="https://encrypted-tbn0.gstatic.com/images?q=tbn:ANd9GcRzinHnyOi4TPeNCoEI97zsuBMX99uXyEZjGaAeVHjohnaI_E1KFQ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" name="Picture 2" descr="C:\Users\tenkate\Documents\C-docs\Detectors\100TeV-VLHC\Washington\pictures\Twin Solenoid + Dipole-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1" t="16501" r="14931" b="4500"/>
          <a:stretch/>
        </p:blipFill>
        <p:spPr bwMode="auto">
          <a:xfrm>
            <a:off x="8544272" y="1681564"/>
            <a:ext cx="1486310" cy="84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13789" y="6098126"/>
            <a:ext cx="85893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More presentations on detector magnets: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Matthias </a:t>
            </a:r>
            <a:r>
              <a:rPr lang="en-US" sz="1400" dirty="0" err="1">
                <a:solidFill>
                  <a:srgbClr val="0070C0"/>
                </a:solidFill>
              </a:rPr>
              <a:t>Mentink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e.a</a:t>
            </a:r>
            <a:r>
              <a:rPr lang="en-US" sz="1400" dirty="0">
                <a:solidFill>
                  <a:srgbClr val="0070C0"/>
                </a:solidFill>
              </a:rPr>
              <a:t>. – oral Wednesday 11:10-11:40 in FCC-</a:t>
            </a:r>
            <a:r>
              <a:rPr lang="en-US" sz="1400" dirty="0" err="1">
                <a:solidFill>
                  <a:srgbClr val="0070C0"/>
                </a:solidFill>
              </a:rPr>
              <a:t>hh</a:t>
            </a:r>
            <a:r>
              <a:rPr lang="en-US" sz="1400" dirty="0">
                <a:solidFill>
                  <a:srgbClr val="0070C0"/>
                </a:solidFill>
              </a:rPr>
              <a:t> detector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Matthias </a:t>
            </a:r>
            <a:r>
              <a:rPr lang="en-US" sz="1400" dirty="0" err="1">
                <a:solidFill>
                  <a:srgbClr val="0070C0"/>
                </a:solidFill>
              </a:rPr>
              <a:t>Mentink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e.a</a:t>
            </a:r>
            <a:r>
              <a:rPr lang="en-US" sz="1400" dirty="0">
                <a:solidFill>
                  <a:srgbClr val="0070C0"/>
                </a:solidFill>
              </a:rPr>
              <a:t>. – poster Wednesday 17:30-19:30 on Solenoid forward magnet options</a:t>
            </a:r>
          </a:p>
        </p:txBody>
      </p:sp>
    </p:spTree>
    <p:extLst>
      <p:ext uri="{BB962C8B-B14F-4D97-AF65-F5344CB8AC3E}">
        <p14:creationId xmlns:p14="http://schemas.microsoft.com/office/powerpoint/2010/main" val="44447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4552926" y="5445224"/>
            <a:ext cx="6079578" cy="456034"/>
          </a:xfrm>
          <a:prstGeom prst="rect">
            <a:avLst/>
          </a:prstGeom>
        </p:spPr>
        <p:txBody>
          <a:bodyPr vert="horz">
            <a:no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None/>
            </a:pP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identical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FCC-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ee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baseline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optics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for all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energies</a:t>
            </a:r>
            <a:endParaRPr lang="fr-CH" sz="2000" b="1" dirty="0">
              <a:solidFill>
                <a:srgbClr val="FF0000"/>
              </a:solidFill>
              <a:latin typeface="Calibri"/>
            </a:endParaRPr>
          </a:p>
          <a:p>
            <a:pPr marL="0" indent="0">
              <a:buClr>
                <a:srgbClr val="0055A0"/>
              </a:buClr>
              <a:buNone/>
            </a:pPr>
            <a:r>
              <a:rPr lang="fr-CH" sz="2000" dirty="0">
                <a:solidFill>
                  <a:srgbClr val="0055A0"/>
                </a:solidFill>
                <a:latin typeface="Calibri"/>
              </a:rPr>
              <a:t>FCC-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ee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: 2 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separate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 rings       CEPC, LEP: single 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beam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 pipe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985088"/>
              </p:ext>
            </p:extLst>
          </p:nvPr>
        </p:nvGraphicFramePr>
        <p:xfrm>
          <a:off x="1596818" y="1018381"/>
          <a:ext cx="8998362" cy="4358640"/>
        </p:xfrm>
        <a:graphic>
          <a:graphicData uri="http://schemas.openxmlformats.org/drawingml/2006/table">
            <a:tbl>
              <a:tblPr firstRow="1" bandRow="1"/>
              <a:tblGrid>
                <a:gridCol w="3012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6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4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5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10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57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57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1935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8803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FCC-</a:t>
                      </a:r>
                      <a:r>
                        <a:rPr kumimoji="0" lang="en-GB" sz="2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(400 MHz)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CEPC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LEP2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488">
                <a:tc>
                  <a:txBody>
                    <a:bodyPr/>
                    <a:lstStyle/>
                    <a:p>
                      <a:r>
                        <a:rPr lang="de-AT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Physics working point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WW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ZH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tt</a:t>
                      </a:r>
                      <a:r>
                        <a:rPr lang="de-AT" sz="2000" b="1" baseline="-25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bar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3325791"/>
                  </a:ext>
                </a:extLst>
              </a:tr>
              <a:tr h="34348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45.6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80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66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30180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91500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5260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 780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81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8472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spacing [ns]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7.5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2.5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3600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22000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population [10</a:t>
                      </a:r>
                      <a:r>
                        <a:rPr lang="en-GB" sz="2000" b="0" baseline="3000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0.33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0.6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1.7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0" smtClean="0">
                          <a:solidFill>
                            <a:srgbClr val="0C377B"/>
                          </a:solidFill>
                        </a:rPr>
                        <a:t>3.8</a:t>
                      </a:r>
                      <a:endParaRPr lang="en-GB" b="0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4.2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729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1450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152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9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210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19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5.1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="0" baseline="30000" dirty="0" smtClean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37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0.33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817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93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0.2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</a:t>
            </a:r>
            <a:r>
              <a:rPr lang="en-US" dirty="0"/>
              <a:t>lepton collider parameters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43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984027"/>
            <a:ext cx="7308304" cy="422903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Physics prospects</a:t>
            </a: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15680" y="551897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will be published as CERN yellow report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paper copies available at registration desk</a:t>
            </a:r>
          </a:p>
        </p:txBody>
      </p:sp>
    </p:spTree>
    <p:extLst>
      <p:ext uri="{BB962C8B-B14F-4D97-AF65-F5344CB8AC3E}">
        <p14:creationId xmlns:p14="http://schemas.microsoft.com/office/powerpoint/2010/main" val="9250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96" y="1042038"/>
            <a:ext cx="8246668" cy="5051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5930" y="2028620"/>
            <a:ext cx="3312368" cy="120032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99"/>
                </a:solidFill>
              </a:rPr>
              <a:t>new baseline         crab waist with 2 IPs</a:t>
            </a:r>
          </a:p>
          <a:p>
            <a:r>
              <a:rPr lang="en-GB" sz="2400" dirty="0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400" baseline="-25000" dirty="0">
                <a:solidFill>
                  <a:srgbClr val="000099"/>
                </a:solidFill>
              </a:rPr>
              <a:t>y</a:t>
            </a:r>
            <a:r>
              <a:rPr lang="en-GB" sz="2400" dirty="0">
                <a:solidFill>
                  <a:srgbClr val="000099"/>
                </a:solidFill>
              </a:rPr>
              <a:t>*=2 mm,</a:t>
            </a:r>
            <a:r>
              <a:rPr lang="en-GB" sz="2400" dirty="0">
                <a:solidFill>
                  <a:srgbClr val="000099"/>
                </a:solidFill>
                <a:latin typeface="Symbol" panose="05050102010706020507" pitchFamily="18" charset="2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400" baseline="-25000" dirty="0" err="1">
                <a:solidFill>
                  <a:srgbClr val="000099"/>
                </a:solidFill>
              </a:rPr>
              <a:t>x</a:t>
            </a:r>
            <a:r>
              <a:rPr lang="en-GB" sz="2400" dirty="0">
                <a:solidFill>
                  <a:srgbClr val="000099"/>
                </a:solidFill>
              </a:rPr>
              <a:t>*=1 m</a:t>
            </a:r>
            <a:r>
              <a:rPr lang="en-GB" sz="24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62623" y="4824337"/>
            <a:ext cx="821059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CEPC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14352" y="1137923"/>
            <a:ext cx="4477150" cy="70788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99"/>
                </a:solidFill>
              </a:rPr>
              <a:t>Further increase with squeeze to </a:t>
            </a:r>
            <a:r>
              <a:rPr lang="en-GB" sz="2000" dirty="0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000" baseline="-25000" dirty="0">
                <a:solidFill>
                  <a:srgbClr val="000099"/>
                </a:solidFill>
              </a:rPr>
              <a:t>y</a:t>
            </a:r>
            <a:r>
              <a:rPr lang="en-GB" sz="2000" dirty="0">
                <a:solidFill>
                  <a:srgbClr val="000099"/>
                </a:solidFill>
              </a:rPr>
              <a:t>*=1 mm,</a:t>
            </a:r>
            <a:r>
              <a:rPr lang="en-GB" sz="2000" dirty="0">
                <a:solidFill>
                  <a:srgbClr val="000099"/>
                </a:solidFill>
                <a:latin typeface="Symbol" panose="05050102010706020507" pitchFamily="18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000" baseline="-25000" dirty="0" err="1">
                <a:solidFill>
                  <a:srgbClr val="000099"/>
                </a:solidFill>
              </a:rPr>
              <a:t>x</a:t>
            </a:r>
            <a:r>
              <a:rPr lang="en-GB" sz="2000" dirty="0">
                <a:solidFill>
                  <a:srgbClr val="000099"/>
                </a:solidFill>
              </a:rPr>
              <a:t>*=0.5 m</a:t>
            </a:r>
            <a:r>
              <a:rPr lang="en-GB" sz="20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47316" y="4264378"/>
            <a:ext cx="359216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08194" y="4253943"/>
            <a:ext cx="68449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WW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747" y="4239120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HZ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0625" y="4253943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63752" y="4214927"/>
            <a:ext cx="73222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GB" b="1" i="1" kern="0" baseline="-25000" dirty="0" err="1">
                <a:solidFill>
                  <a:srgbClr val="FF0000"/>
                </a:solidFill>
              </a:rPr>
              <a:t>QED</a:t>
            </a:r>
            <a:endParaRPr lang="fr-FR" b="1" i="1" kern="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60136" y="4238554"/>
            <a:ext cx="421775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?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843661" y="4253943"/>
                <a:ext cx="543068" cy="407804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GB" b="1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m:oMathPara>
                </a14:m>
                <a:endParaRPr lang="fr-FR" b="1" i="1" kern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661" y="4253943"/>
                <a:ext cx="543068" cy="407804"/>
              </a:xfrm>
              <a:prstGeom prst="rect">
                <a:avLst/>
              </a:prstGeom>
              <a:blipFill>
                <a:blip r:embed="rId7"/>
                <a:stretch>
                  <a:fillRect r="-34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2999656" y="3441197"/>
            <a:ext cx="6980650" cy="175432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baseline with functioning optics, space for improvement, esp. at</a:t>
            </a:r>
            <a:r>
              <a:rPr lang="en-GB" sz="36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en-GB" sz="3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36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luminosity per IP</a:t>
            </a:r>
          </a:p>
        </p:txBody>
      </p:sp>
      <p:pic>
        <p:nvPicPr>
          <p:cNvPr id="2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7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31504" y="1052736"/>
            <a:ext cx="8928992" cy="4351338"/>
          </a:xfrm>
        </p:spPr>
        <p:txBody>
          <a:bodyPr>
            <a:noAutofit/>
          </a:bodyPr>
          <a:lstStyle/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Consolidated parameter sets for FCC-</a:t>
            </a:r>
            <a:r>
              <a:rPr lang="en-GB" sz="2000" dirty="0" err="1"/>
              <a:t>hh</a:t>
            </a:r>
            <a:r>
              <a:rPr lang="en-GB" sz="2000" dirty="0"/>
              <a:t> and FCC-</a:t>
            </a:r>
            <a:r>
              <a:rPr lang="en-GB" sz="2000" dirty="0" err="1"/>
              <a:t>ee</a:t>
            </a:r>
            <a:r>
              <a:rPr lang="en-GB" sz="2000" dirty="0"/>
              <a:t> machines 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Complete optics baselines for FCC-</a:t>
            </a:r>
            <a:r>
              <a:rPr lang="en-GB" sz="2000" dirty="0" err="1"/>
              <a:t>hh</a:t>
            </a:r>
            <a:r>
              <a:rPr lang="en-GB" sz="2000" dirty="0"/>
              <a:t> and FCC-</a:t>
            </a:r>
            <a:r>
              <a:rPr lang="en-GB" sz="2000" dirty="0" err="1"/>
              <a:t>ee</a:t>
            </a:r>
            <a:r>
              <a:rPr lang="en-GB" sz="2000" dirty="0"/>
              <a:t>, beam dynamics compatible with parameter requirements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Common footprint for both accelerator options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First round of geology and implementation CE and TI studies completed</a:t>
            </a:r>
          </a:p>
          <a:p>
            <a:pPr marL="493776" lvl="1">
              <a:buClr>
                <a:srgbClr val="0C377B"/>
              </a:buClr>
              <a:buSzPct val="80000"/>
            </a:pPr>
            <a:r>
              <a:rPr lang="de-AT" dirty="0" smtClean="0"/>
              <a:t>6 reviews </a:t>
            </a:r>
            <a:r>
              <a:rPr lang="de-AT" dirty="0"/>
              <a:t>to confirm </a:t>
            </a:r>
            <a:r>
              <a:rPr lang="de-AT" dirty="0" smtClean="0"/>
              <a:t>implementation, </a:t>
            </a:r>
            <a:r>
              <a:rPr lang="de-AT" dirty="0"/>
              <a:t>layout, </a:t>
            </a:r>
            <a:r>
              <a:rPr lang="de-AT" dirty="0" smtClean="0"/>
              <a:t>optics, hh-injection &amp; rf </a:t>
            </a:r>
            <a:r>
              <a:rPr lang="de-AT" dirty="0"/>
              <a:t>work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Convergence on main MDI parameters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de-AT" sz="2000" dirty="0"/>
              <a:t>Detector studies ongoing</a:t>
            </a:r>
            <a:endParaRPr lang="en-GB" sz="2000" dirty="0"/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de-AT" sz="2000" dirty="0"/>
              <a:t>Framework available for physics and detector simulations</a:t>
            </a:r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de-AT" sz="2000" dirty="0"/>
              <a:t>FCC-hh physics report being published</a:t>
            </a:r>
            <a:endParaRPr lang="en-GB" sz="2000" dirty="0"/>
          </a:p>
          <a:p>
            <a:pPr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Technologies: </a:t>
            </a:r>
          </a:p>
          <a:p>
            <a:pPr lvl="1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SC magnets, cryogenic beam vacuum and cryogenics programs well under way</a:t>
            </a:r>
          </a:p>
          <a:p>
            <a:pPr lvl="1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RF, feedback, materials, protection, beam transfer, beam diagnostics moving into focus</a:t>
            </a:r>
          </a:p>
          <a:p>
            <a:pPr lvl="1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Summary study status</a:t>
            </a:r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05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496" y="1124744"/>
            <a:ext cx="9073008" cy="4985692"/>
          </a:xfrm>
        </p:spPr>
        <p:txBody>
          <a:bodyPr>
            <a:normAutofit lnSpcReduction="10000"/>
          </a:bodyPr>
          <a:lstStyle/>
          <a:p>
            <a:pPr lvl="1">
              <a:buClr>
                <a:srgbClr val="0C377B"/>
              </a:buClr>
            </a:pPr>
            <a:r>
              <a:rPr lang="en-GB" sz="2800" dirty="0"/>
              <a:t>Further baseline improvement (insertions optimization, MDI optimization, power optimization, …)</a:t>
            </a:r>
          </a:p>
          <a:p>
            <a:pPr lvl="1">
              <a:buClr>
                <a:srgbClr val="0C377B"/>
              </a:buClr>
            </a:pPr>
            <a:r>
              <a:rPr lang="de-AT" sz="2800" dirty="0"/>
              <a:t>Launch HE-LHC conceptual design effort </a:t>
            </a:r>
            <a:endParaRPr lang="en-GB" sz="2800" dirty="0"/>
          </a:p>
          <a:p>
            <a:pPr lvl="1">
              <a:buClr>
                <a:srgbClr val="0C377B"/>
              </a:buClr>
            </a:pPr>
            <a:r>
              <a:rPr lang="de-AT" sz="2800" dirty="0"/>
              <a:t>Functional specifications of elements for technical WPs and TI to enable conceptual design work</a:t>
            </a:r>
          </a:p>
          <a:p>
            <a:pPr lvl="1">
              <a:buClr>
                <a:srgbClr val="0C377B"/>
              </a:buClr>
            </a:pPr>
            <a:r>
              <a:rPr lang="de-AT" sz="2800" dirty="0"/>
              <a:t>Enforce technical infrastructure concepts, integration, installation, safety  for machines &amp; detectors</a:t>
            </a:r>
          </a:p>
          <a:p>
            <a:pPr lvl="1">
              <a:buClr>
                <a:srgbClr val="0C377B"/>
              </a:buClr>
            </a:pPr>
            <a:r>
              <a:rPr lang="de-AT" sz="2800" dirty="0"/>
              <a:t>Continue detector simulations, detector design work and definition of infrastructure requirements</a:t>
            </a:r>
          </a:p>
          <a:p>
            <a:pPr lvl="1">
              <a:buClr>
                <a:srgbClr val="0C377B"/>
              </a:buClr>
            </a:pPr>
            <a:r>
              <a:rPr lang="en-GB" sz="2800" dirty="0"/>
              <a:t>Development of TDR and construction schedules as basis for cost estimates and governance models </a:t>
            </a:r>
          </a:p>
          <a:p>
            <a:pPr lvl="1">
              <a:buClr>
                <a:srgbClr val="0C377B"/>
              </a:buClr>
            </a:pPr>
            <a:r>
              <a:rPr lang="de-AT" sz="2800" dirty="0">
                <a:solidFill>
                  <a:srgbClr val="FF0000"/>
                </a:solidFill>
              </a:rPr>
              <a:t>Study review at FCCW 2017, to freeze baselines</a:t>
            </a:r>
            <a:endParaRPr lang="en-GB" sz="2800" dirty="0">
              <a:solidFill>
                <a:srgbClr val="FF0000"/>
              </a:solidFill>
            </a:endParaRPr>
          </a:p>
          <a:p>
            <a:pPr lvl="1">
              <a:buClr>
                <a:srgbClr val="0C377B"/>
              </a:buClr>
            </a:pPr>
            <a:endParaRPr lang="en-GB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Outlook 2016/17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81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6819" y="1720134"/>
            <a:ext cx="97397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Réunion Générale </a:t>
            </a:r>
            <a:r>
              <a:rPr lang="fr-FR" sz="2400" dirty="0" smtClean="0"/>
              <a:t>FCC 2016 </a:t>
            </a:r>
            <a:r>
              <a:rPr lang="fr-FR" sz="2400" dirty="0" smtClean="0"/>
              <a:t>à Rome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11-15 avril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&gt; 450 personnes (des demandes d’inscription ont dû être refusées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Collaboration FCC inclue 74 labos (ayant signé un </a:t>
            </a:r>
            <a:r>
              <a:rPr lang="fr-FR" sz="2400" dirty="0" err="1" smtClean="0"/>
              <a:t>MoU</a:t>
            </a:r>
            <a:r>
              <a:rPr lang="fr-FR" sz="2400" dirty="0" smtClean="0"/>
              <a:t>)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Les études avancent vraiment bien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Voir l’agenda et les présentations</a:t>
            </a:r>
          </a:p>
          <a:p>
            <a:pPr lvl="1"/>
            <a:r>
              <a:rPr lang="fr-FR" sz="2400" u="sng" dirty="0" smtClean="0">
                <a:hlinkClick r:id="rId2"/>
              </a:rPr>
              <a:t>https</a:t>
            </a:r>
            <a:r>
              <a:rPr lang="fr-FR" sz="2400" u="sng" dirty="0">
                <a:hlinkClick r:id="rId2"/>
              </a:rPr>
              <a:t>://</a:t>
            </a:r>
            <a:r>
              <a:rPr lang="fr-FR" sz="2400" u="sng" dirty="0" smtClean="0">
                <a:hlinkClick r:id="rId2"/>
              </a:rPr>
              <a:t>indico.cern.ch/event/438866/overview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Ceci est particulièrement vrai pour les machines FCC-</a:t>
            </a:r>
            <a:r>
              <a:rPr lang="fr-FR" sz="2400" dirty="0" err="1" smtClean="0"/>
              <a:t>hh</a:t>
            </a:r>
            <a:r>
              <a:rPr lang="fr-FR" sz="2400" dirty="0" smtClean="0"/>
              <a:t> et </a:t>
            </a:r>
            <a:r>
              <a:rPr lang="fr-FR" sz="2400" dirty="0" err="1" smtClean="0"/>
              <a:t>ee</a:t>
            </a:r>
            <a:r>
              <a:rPr lang="fr-FR" sz="2400" dirty="0" smtClean="0"/>
              <a:t> où on rentre dans certains détails </a:t>
            </a:r>
            <a:r>
              <a:rPr lang="fr-FR" sz="2400" dirty="0" smtClean="0"/>
              <a:t>techniques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809396" y="1517098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96819" y="5339490"/>
            <a:ext cx="9739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Prochaine Réunion </a:t>
            </a:r>
            <a:r>
              <a:rPr lang="fr-FR" sz="2400" dirty="0" smtClean="0"/>
              <a:t>Générale FCC à Rome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Fin mai- </a:t>
            </a:r>
            <a:r>
              <a:rPr lang="fr-FR" sz="2400" dirty="0" err="1" smtClean="0"/>
              <a:t>debut</a:t>
            </a:r>
            <a:r>
              <a:rPr lang="fr-FR" sz="2400" dirty="0" smtClean="0"/>
              <a:t> juin 2017 en Allemagne (Berlin probablement)</a:t>
            </a:r>
            <a:endParaRPr lang="fr-FR" sz="2400" dirty="0"/>
          </a:p>
        </p:txBody>
      </p:sp>
      <p:sp>
        <p:nvSpPr>
          <p:cNvPr id="7" name="Étoile à 4 branches 6"/>
          <p:cNvSpPr/>
          <p:nvPr/>
        </p:nvSpPr>
        <p:spPr>
          <a:xfrm>
            <a:off x="809396" y="5136454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1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700017" y="947616"/>
            <a:ext cx="6400800" cy="18441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ALBA/CELLS, Spain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Ankara U., Turkey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Belgrade, Serbia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Bern, Switzerland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BINP, Russia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CASE (SUNY/BNL),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CBPF, Brazil 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CEA Grenoble, France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CEA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</a:rPr>
              <a:t>Saclay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France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CIEMAT, Spain</a:t>
            </a:r>
          </a:p>
          <a:p>
            <a:pPr>
              <a:spcBef>
                <a:spcPts val="200"/>
              </a:spcBef>
              <a:defRPr/>
            </a:pP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Cinvestav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, Mexico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CNRS, France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CNR-SPIN, Italy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Cockcroft Institute, UK 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Colima, Mexico 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UCPH Copenhagen, Denmark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CSIC/IFIC, Spain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TU Darmstadt,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TU Delft, Netherlands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DESY, Germany </a:t>
            </a:r>
          </a:p>
          <a:p>
            <a:pPr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DOE, Washington, USA</a:t>
            </a:r>
          </a:p>
          <a:p>
            <a:pPr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ESS, Lund,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Sweden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TU Dresden,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Duke U,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EPFL, Switzerland</a:t>
            </a:r>
          </a:p>
          <a:p>
            <a:pPr>
              <a:spcBef>
                <a:spcPts val="200"/>
              </a:spcBef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576329" y="939547"/>
            <a:ext cx="345638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UT Enschede,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Netherlands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Geneva, Switzerland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Goethe U Frankfurt,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GSI,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GWNU, Korea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U. Guanajuato, Mexico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Hellenic Open U, Greece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HEPHY, Austria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Houston,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IIT Kanpur, India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IFJ PAN Krakow, Poland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INFN, Italy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INP Minsk, Belarus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 Iowa,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IPM, Iran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UC Irvine,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Istanbul Aydin U., Turkey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JAI, UK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JINR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</a:rPr>
              <a:t>Dubna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Russia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FZ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</a:rPr>
              <a:t>Jülich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KAIST, Korea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KEK, Japan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KIAS, Korea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King’s College London, UK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KIT Karlsruhe, Germany</a:t>
            </a:r>
          </a:p>
          <a:p>
            <a:pPr>
              <a:spcBef>
                <a:spcPts val="200"/>
              </a:spcBef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  <a:cs typeface="Arial" panose="020B0604020202020204" pitchFamily="34" charset="0"/>
            </a:endParaRPr>
          </a:p>
          <a:p>
            <a:pPr algn="l">
              <a:defRPr/>
            </a:pPr>
            <a:endParaRPr lang="en-GB" sz="1200" b="1" dirty="0">
              <a:solidFill>
                <a:srgbClr val="0C377B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8032713" y="939408"/>
            <a:ext cx="2843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KU, Seoul,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Korea U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Sejong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Korea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Liverpool, UK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Lund, Sweden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MAX IV, Lund, Sweden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MEPhI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Russia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UNIMI, Milan, Italy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MIT,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Northern Illinois U, USA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NC PHEP Minsk, Belarus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Oxford, UK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PSI, Switzerland 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U. Rostock, Germany</a:t>
            </a:r>
          </a:p>
          <a:p>
            <a:pPr>
              <a:spcBef>
                <a:spcPts val="200"/>
              </a:spcBef>
              <a:defRPr/>
            </a:pP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RTU, Riga,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Latvia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UC Santa Barbara, USA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Sapienza/Roma, Italy 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Siegen, Germany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Silesia, Poland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Tampere, Finland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TOBB, Turkey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U </a:t>
            </a:r>
            <a:r>
              <a:rPr lang="en-GB" sz="1200" b="1" dirty="0" err="1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Twente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, Netherlands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TU Vienna, Austria</a:t>
            </a:r>
            <a:b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Wigner RCP, Budapest, Hungary</a:t>
            </a:r>
          </a:p>
          <a:p>
            <a:pPr>
              <a:spcBef>
                <a:spcPts val="200"/>
              </a:spcBef>
              <a:defRPr/>
            </a:pP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Wroclaw UT, Poland</a:t>
            </a:r>
          </a:p>
          <a:p>
            <a:pPr algn="l">
              <a:defRPr/>
            </a:pPr>
            <a:endParaRPr lang="en-GB" sz="1200" b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800" kern="0" dirty="0">
                <a:latin typeface="Arial"/>
              </a:rPr>
              <a:t>              </a:t>
            </a:r>
          </a:p>
          <a:p>
            <a:pPr>
              <a:defRPr/>
            </a:pPr>
            <a:r>
              <a:rPr lang="en-US" sz="1800" kern="0" dirty="0">
                <a:latin typeface="Arial"/>
              </a:rPr>
              <a:t>                         </a:t>
            </a:r>
            <a:r>
              <a:rPr lang="en-US" kern="0" dirty="0"/>
              <a:t>FCC Collaboration Status</a:t>
            </a:r>
          </a:p>
          <a:p>
            <a:pPr>
              <a:defRPr/>
            </a:pPr>
            <a:r>
              <a:rPr lang="en-GB" sz="1600" kern="0" dirty="0"/>
              <a:t>                                </a:t>
            </a:r>
            <a:r>
              <a:rPr lang="en-GB" sz="1800" kern="0" dirty="0"/>
              <a:t>74 collaboration members &amp; CERN as host institute, March 2016</a:t>
            </a:r>
          </a:p>
          <a:p>
            <a:pPr lvl="0">
              <a:defRPr/>
            </a:pPr>
            <a:endParaRPr lang="en-US" sz="1800" kern="0" dirty="0">
              <a:latin typeface="Arial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00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052737"/>
            <a:ext cx="9252520" cy="47007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635" b="5112"/>
          <a:stretch/>
        </p:blipFill>
        <p:spPr>
          <a:xfrm>
            <a:off x="1559496" y="3573016"/>
            <a:ext cx="9076446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7549" y="3380014"/>
            <a:ext cx="9006899" cy="27392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90 – 100 km fits geological situation well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Review confirmed focus on 100 km, planar version 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LHC suitable as potential 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The 100 km version, intersecting LHC, is being studied now in more detail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en-US" sz="7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    Progress on site investigations</a:t>
            </a: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3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324" y="980728"/>
            <a:ext cx="6347676" cy="460851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464152" y="2204864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100 km intersecting version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59496" y="3917956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Current 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energy 3.3 </a:t>
            </a:r>
            <a:r>
              <a:rPr lang="en-US" dirty="0" err="1"/>
              <a:t>TeV</a:t>
            </a:r>
            <a:r>
              <a:rPr lang="en-US" dirty="0"/>
              <a:t>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confirmed by review</a:t>
            </a:r>
          </a:p>
          <a:p>
            <a:endParaRPr lang="en-US" dirty="0"/>
          </a:p>
          <a:p>
            <a:r>
              <a:rPr lang="en-US" b="1" dirty="0"/>
              <a:t>Alternative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around 1.5 </a:t>
            </a:r>
            <a:r>
              <a:rPr lang="en-US" dirty="0" err="1"/>
              <a:t>TeV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compatible with: </a:t>
            </a:r>
            <a:r>
              <a:rPr lang="en-US" dirty="0" err="1"/>
              <a:t>SPS</a:t>
            </a:r>
            <a:r>
              <a:rPr lang="en-US" baseline="-25000" dirty="0" err="1"/>
              <a:t>upgrade</a:t>
            </a:r>
            <a:r>
              <a:rPr lang="en-US" dirty="0"/>
              <a:t>, LHC, FCC booster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544870" y="1178566"/>
            <a:ext cx="33478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Injector options:</a:t>
            </a:r>
          </a:p>
          <a:p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b="1" dirty="0"/>
              <a:t>SPS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/>
              <a:t> LHC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/>
              <a:t> FCC</a:t>
            </a:r>
          </a:p>
          <a:p>
            <a:endParaRPr lang="en-US" sz="1100" dirty="0"/>
          </a:p>
          <a:p>
            <a:pPr>
              <a:buFont typeface="Arial"/>
              <a:buChar char="•"/>
            </a:pPr>
            <a:r>
              <a:rPr lang="en-US" dirty="0"/>
              <a:t> SPS/</a:t>
            </a:r>
            <a:r>
              <a:rPr lang="en-US" dirty="0" err="1"/>
              <a:t>SPS</a:t>
            </a:r>
            <a:r>
              <a:rPr lang="en-US" baseline="-25000" dirty="0" err="1"/>
              <a:t>upgrade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FCC</a:t>
            </a:r>
          </a:p>
          <a:p>
            <a:pPr lvl="1"/>
            <a:endParaRPr lang="en-US" sz="1100" dirty="0"/>
          </a:p>
          <a:p>
            <a:pPr>
              <a:buFont typeface="Arial"/>
              <a:buChar char="•"/>
            </a:pPr>
            <a:r>
              <a:rPr lang="en-US" dirty="0"/>
              <a:t> SPS -&gt; FCC booster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FCC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FCC-</a:t>
            </a:r>
            <a:r>
              <a:rPr lang="en-US" kern="0" dirty="0" err="1">
                <a:latin typeface="Arial"/>
              </a:rPr>
              <a:t>hh</a:t>
            </a:r>
            <a:r>
              <a:rPr lang="en-US" kern="0" dirty="0">
                <a:latin typeface="Arial"/>
              </a:rPr>
              <a:t> injector studies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7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96110" y="5057889"/>
            <a:ext cx="71972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C377B"/>
                </a:solidFill>
              </a:rPr>
              <a:t>2 main IPs in A, G for both machines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b="1" dirty="0">
                <a:solidFill>
                  <a:srgbClr val="0C377B"/>
                </a:solidFill>
              </a:rPr>
              <a:t>asymmetric IR optic/geometry for ee	                    to limit synchrotron radiation to detector</a:t>
            </a:r>
            <a:endParaRPr lang="en-GB" sz="2000" b="1" dirty="0">
              <a:solidFill>
                <a:srgbClr val="0C377B"/>
              </a:solidFill>
            </a:endParaRPr>
          </a:p>
          <a:p>
            <a:pPr>
              <a:spcAft>
                <a:spcPts val="600"/>
              </a:spcAft>
            </a:pPr>
            <a:endParaRPr lang="en-GB" sz="20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   Common layouts for </a:t>
            </a:r>
            <a:r>
              <a:rPr lang="en-US" kern="0" dirty="0" err="1">
                <a:latin typeface="Arial"/>
              </a:rPr>
              <a:t>hh</a:t>
            </a:r>
            <a:r>
              <a:rPr lang="en-US" kern="0" dirty="0">
                <a:latin typeface="Arial"/>
              </a:rPr>
              <a:t> &amp; </a:t>
            </a:r>
            <a:r>
              <a:rPr lang="en-US" kern="0" dirty="0" err="1">
                <a:latin typeface="Arial"/>
              </a:rPr>
              <a:t>ee</a:t>
            </a:r>
            <a:endParaRPr lang="en-US" kern="0" dirty="0">
              <a:latin typeface="Arial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0"/>
          <p:cNvGrpSpPr/>
          <p:nvPr/>
        </p:nvGrpSpPr>
        <p:grpSpPr>
          <a:xfrm>
            <a:off x="5868079" y="1010450"/>
            <a:ext cx="4733711" cy="4734605"/>
            <a:chOff x="5001062" y="2379766"/>
            <a:chExt cx="6732389" cy="6733660"/>
          </a:xfrm>
        </p:grpSpPr>
        <p:grpSp>
          <p:nvGrpSpPr>
            <p:cNvPr id="92" name="Group 241"/>
            <p:cNvGrpSpPr>
              <a:grpSpLocks noChangeAspect="1"/>
            </p:cNvGrpSpPr>
            <p:nvPr/>
          </p:nvGrpSpPr>
          <p:grpSpPr>
            <a:xfrm>
              <a:off x="5359744" y="2866186"/>
              <a:ext cx="6373707" cy="6192926"/>
              <a:chOff x="0" y="0"/>
              <a:chExt cx="8399202" cy="8160970"/>
            </a:xfrm>
          </p:grpSpPr>
          <p:grpSp>
            <p:nvGrpSpPr>
              <p:cNvPr id="119" name="Group 213"/>
              <p:cNvGrpSpPr/>
              <p:nvPr/>
            </p:nvGrpSpPr>
            <p:grpSpPr>
              <a:xfrm>
                <a:off x="0" y="-1"/>
                <a:ext cx="4200582" cy="8160972"/>
                <a:chOff x="0" y="0"/>
                <a:chExt cx="4200581" cy="8160970"/>
              </a:xfrm>
            </p:grpSpPr>
            <p:sp>
              <p:nvSpPr>
                <p:cNvPr id="147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48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49" name="Group 199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63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70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1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2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64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5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6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7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8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9" name="Shape 198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50" name="Group 209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54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5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6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7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8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9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0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1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2" name="Shape 208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51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2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3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120" name="Group 240"/>
              <p:cNvGrpSpPr/>
              <p:nvPr/>
            </p:nvGrpSpPr>
            <p:grpSpPr>
              <a:xfrm rot="10800000">
                <a:off x="4198620" y="-1"/>
                <a:ext cx="4200583" cy="8160972"/>
                <a:chOff x="0" y="0"/>
                <a:chExt cx="4200581" cy="8160970"/>
              </a:xfrm>
            </p:grpSpPr>
            <p:sp>
              <p:nvSpPr>
                <p:cNvPr id="121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2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23" name="Group 226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37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4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5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6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38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9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0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1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2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3" name="Shape 225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24" name="Group 236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2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2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6" name="Shape 235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25" name="Shape 237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6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</p:grpSp>
        <p:sp>
          <p:nvSpPr>
            <p:cNvPr id="93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4" name="Shape 243"/>
            <p:cNvSpPr/>
            <p:nvPr/>
          </p:nvSpPr>
          <p:spPr>
            <a:xfrm>
              <a:off x="8108523" y="245609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5" name="Shape 244"/>
            <p:cNvSpPr/>
            <p:nvPr/>
          </p:nvSpPr>
          <p:spPr>
            <a:xfrm flipV="1">
              <a:off x="8108523" y="301890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6" name="Shape 245"/>
            <p:cNvSpPr/>
            <p:nvPr/>
          </p:nvSpPr>
          <p:spPr>
            <a:xfrm>
              <a:off x="7187402" y="2443238"/>
              <a:ext cx="870074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11.9 m</a:t>
              </a:r>
            </a:p>
          </p:txBody>
        </p:sp>
        <p:sp>
          <p:nvSpPr>
            <p:cNvPr id="97" name="Shape 246"/>
            <p:cNvSpPr/>
            <p:nvPr/>
          </p:nvSpPr>
          <p:spPr>
            <a:xfrm>
              <a:off x="9051561" y="2521004"/>
              <a:ext cx="1046441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30 </a:t>
              </a:r>
              <a:r>
                <a:rPr sz="1406" dirty="0" err="1"/>
                <a:t>mrad</a:t>
              </a:r>
              <a:endParaRPr sz="1406" dirty="0"/>
            </a:p>
          </p:txBody>
        </p:sp>
        <p:sp>
          <p:nvSpPr>
            <p:cNvPr id="98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9" name="Shape 248"/>
            <p:cNvSpPr/>
            <p:nvPr/>
          </p:nvSpPr>
          <p:spPr>
            <a:xfrm flipV="1">
              <a:off x="8517646" y="2998290"/>
              <a:ext cx="21659" cy="632177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0" name="Shape 249"/>
            <p:cNvSpPr/>
            <p:nvPr/>
          </p:nvSpPr>
          <p:spPr>
            <a:xfrm>
              <a:off x="8291693" y="3590969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9.4 m</a:t>
              </a:r>
            </a:p>
          </p:txBody>
        </p:sp>
        <p:sp>
          <p:nvSpPr>
            <p:cNvPr id="101" name="Shape 252"/>
            <p:cNvSpPr/>
            <p:nvPr/>
          </p:nvSpPr>
          <p:spPr>
            <a:xfrm>
              <a:off x="8536560" y="3010756"/>
              <a:ext cx="1292662" cy="6566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66" b="1" dirty="0"/>
                <a:t>FCC-</a:t>
              </a:r>
              <a:r>
                <a:rPr sz="1266" b="1" dirty="0" err="1"/>
                <a:t>hh</a:t>
              </a:r>
              <a:r>
                <a:rPr sz="1266" b="1" dirty="0"/>
                <a:t>/</a:t>
              </a:r>
            </a:p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66" b="1" dirty="0"/>
                <a:t>ee </a:t>
              </a:r>
              <a:r>
                <a:rPr sz="1266" b="1" dirty="0"/>
                <a:t>Booster</a:t>
              </a:r>
            </a:p>
          </p:txBody>
        </p:sp>
        <p:sp>
          <p:nvSpPr>
            <p:cNvPr id="102" name="Shape 253"/>
            <p:cNvSpPr/>
            <p:nvPr/>
          </p:nvSpPr>
          <p:spPr>
            <a:xfrm>
              <a:off x="5606131" y="5647571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3" name="Shape 254"/>
            <p:cNvSpPr/>
            <p:nvPr/>
          </p:nvSpPr>
          <p:spPr>
            <a:xfrm>
              <a:off x="10563167" y="5655553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4" name="Shape 255"/>
            <p:cNvSpPr/>
            <p:nvPr/>
          </p:nvSpPr>
          <p:spPr>
            <a:xfrm flipV="1">
              <a:off x="5274797" y="5483052"/>
              <a:ext cx="1" cy="924073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5" name="Shape 257"/>
            <p:cNvSpPr/>
            <p:nvPr/>
          </p:nvSpPr>
          <p:spPr>
            <a:xfrm>
              <a:off x="8558907" y="2379766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6" name="Shape 258"/>
            <p:cNvSpPr/>
            <p:nvPr/>
          </p:nvSpPr>
          <p:spPr>
            <a:xfrm>
              <a:off x="8371146" y="8495948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7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8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9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0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1" name="Shape 264"/>
            <p:cNvSpPr/>
            <p:nvPr/>
          </p:nvSpPr>
          <p:spPr>
            <a:xfrm>
              <a:off x="5283461" y="4405072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2" name="Shape 265"/>
            <p:cNvSpPr/>
            <p:nvPr/>
          </p:nvSpPr>
          <p:spPr>
            <a:xfrm flipH="1" flipV="1">
              <a:off x="5803279" y="4707255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3" name="Shape 266"/>
            <p:cNvSpPr/>
            <p:nvPr/>
          </p:nvSpPr>
          <p:spPr>
            <a:xfrm>
              <a:off x="5001062" y="4050308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4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0.6 m</a:t>
              </a:r>
            </a:p>
          </p:txBody>
        </p:sp>
        <p:sp>
          <p:nvSpPr>
            <p:cNvPr id="114" name="Shape 267"/>
            <p:cNvSpPr/>
            <p:nvPr/>
          </p:nvSpPr>
          <p:spPr>
            <a:xfrm>
              <a:off x="6199323" y="7487325"/>
              <a:ext cx="4622289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b="1" dirty="0"/>
                <a:t>Max. </a:t>
              </a:r>
              <a:r>
                <a:rPr sz="1200" b="1" dirty="0"/>
                <a:t>separation of 3(4) rings is about 12 m: </a:t>
              </a:r>
            </a:p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b="1" dirty="0"/>
                <a:t>wide</a:t>
              </a:r>
              <a:r>
                <a:rPr lang="de-AT" sz="1200" b="1" dirty="0"/>
                <a:t>r</a:t>
              </a:r>
              <a:r>
                <a:rPr sz="1200" b="1" dirty="0"/>
                <a:t> tunnel </a:t>
              </a:r>
              <a:r>
                <a:rPr lang="de-AT" sz="1200" b="1" dirty="0"/>
                <a:t>or</a:t>
              </a:r>
              <a:r>
                <a:rPr sz="1200" b="1" dirty="0"/>
                <a:t> two tunnels are necessary around the I</a:t>
              </a:r>
              <a:r>
                <a:rPr lang="de-AT" sz="1200" b="1" dirty="0"/>
                <a:t>Ps</a:t>
              </a:r>
              <a:r>
                <a:rPr sz="1200" b="1" dirty="0"/>
                <a:t>, for ±1.2 km. </a:t>
              </a:r>
            </a:p>
          </p:txBody>
        </p:sp>
        <p:sp>
          <p:nvSpPr>
            <p:cNvPr id="115" name="Shape 268"/>
            <p:cNvSpPr/>
            <p:nvPr/>
          </p:nvSpPr>
          <p:spPr>
            <a:xfrm>
              <a:off x="6345612" y="3985431"/>
              <a:ext cx="4504077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dirty="0"/>
                <a:t>Lepton b</a:t>
              </a:r>
              <a:r>
                <a:rPr sz="1200" dirty="0" err="1"/>
                <a:t>eams</a:t>
              </a:r>
              <a:r>
                <a:rPr sz="1200" dirty="0"/>
                <a:t> must cross over through the </a:t>
              </a:r>
              <a:r>
                <a:rPr lang="de-AT" sz="1200" dirty="0"/>
                <a:t>         </a:t>
              </a:r>
              <a:r>
                <a:rPr sz="1200" dirty="0"/>
                <a:t>common RF to enter the IP from inside.</a:t>
              </a:r>
            </a:p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dirty="0"/>
                <a:t>Only a half of each ring is filled with bunches.</a:t>
              </a:r>
            </a:p>
          </p:txBody>
        </p:sp>
        <p:sp>
          <p:nvSpPr>
            <p:cNvPr id="116" name="Shape 269"/>
            <p:cNvSpPr/>
            <p:nvPr/>
          </p:nvSpPr>
          <p:spPr>
            <a:xfrm flipH="1">
              <a:off x="5768673" y="4896018"/>
              <a:ext cx="747030" cy="834908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7" name="Shape 270"/>
            <p:cNvSpPr/>
            <p:nvPr/>
          </p:nvSpPr>
          <p:spPr>
            <a:xfrm>
              <a:off x="10777773" y="4864086"/>
              <a:ext cx="621331" cy="822855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pic>
          <p:nvPicPr>
            <p:cNvPr id="118" name="ScreenShot 2016-04-05 8.51.34 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3125" t="16921" r="5209" b="11894"/>
            <a:stretch>
              <a:fillRect/>
            </a:stretch>
          </p:blipFill>
          <p:spPr>
            <a:xfrm>
              <a:off x="6700768" y="4896019"/>
              <a:ext cx="3677334" cy="261919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8" name="TextBox 257"/>
          <p:cNvSpPr txBox="1"/>
          <p:nvPr/>
        </p:nvSpPr>
        <p:spPr>
          <a:xfrm>
            <a:off x="3100966" y="994084"/>
            <a:ext cx="376256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FCC-</a:t>
            </a:r>
            <a:r>
              <a:rPr lang="en-GB" sz="2400" b="1" dirty="0" err="1"/>
              <a:t>ee</a:t>
            </a:r>
            <a:r>
              <a:rPr lang="en-GB" sz="2400" b="1" dirty="0"/>
              <a:t> 1, </a:t>
            </a:r>
            <a:r>
              <a:rPr lang="en-GB" sz="2400" b="1" dirty="0">
                <a:solidFill>
                  <a:srgbClr val="FF0000"/>
                </a:solidFill>
              </a:rPr>
              <a:t>FCC-</a:t>
            </a:r>
            <a:r>
              <a:rPr lang="en-GB" sz="2400" b="1" dirty="0" err="1">
                <a:solidFill>
                  <a:srgbClr val="FF0000"/>
                </a:solidFill>
              </a:rPr>
              <a:t>ee</a:t>
            </a:r>
            <a:r>
              <a:rPr lang="en-GB" sz="2400" b="1" dirty="0">
                <a:solidFill>
                  <a:srgbClr val="FF0000"/>
                </a:solidFill>
              </a:rPr>
              <a:t> 2, </a:t>
            </a:r>
          </a:p>
          <a:p>
            <a:pPr algn="ctr"/>
            <a:r>
              <a:rPr lang="en-GB" sz="2000" b="1" dirty="0">
                <a:solidFill>
                  <a:srgbClr val="00B050"/>
                </a:solidFill>
              </a:rPr>
              <a:t>FCC-</a:t>
            </a:r>
            <a:r>
              <a:rPr lang="en-GB" sz="2000" b="1" dirty="0" err="1">
                <a:solidFill>
                  <a:srgbClr val="00B050"/>
                </a:solidFill>
              </a:rPr>
              <a:t>ee</a:t>
            </a:r>
            <a:r>
              <a:rPr lang="en-GB" sz="2000" b="1" dirty="0">
                <a:solidFill>
                  <a:srgbClr val="00B050"/>
                </a:solidFill>
              </a:rPr>
              <a:t> booster (FCC-</a:t>
            </a:r>
            <a:r>
              <a:rPr lang="en-GB" sz="2000" b="1" dirty="0" err="1">
                <a:solidFill>
                  <a:srgbClr val="00B050"/>
                </a:solidFill>
              </a:rPr>
              <a:t>hh</a:t>
            </a:r>
            <a:r>
              <a:rPr lang="en-GB" sz="2000" b="1" dirty="0">
                <a:solidFill>
                  <a:srgbClr val="00B050"/>
                </a:solidFill>
              </a:rPr>
              <a:t> footprint)</a:t>
            </a:r>
          </a:p>
          <a:p>
            <a:pPr algn="ctr"/>
            <a:endParaRPr lang="en-GB" sz="2400" b="1" dirty="0">
              <a:solidFill>
                <a:srgbClr val="00B050"/>
              </a:solidFill>
            </a:endParaRPr>
          </a:p>
        </p:txBody>
      </p:sp>
      <p:pic>
        <p:nvPicPr>
          <p:cNvPr id="259" name="Picture 258" descr="FCC_layout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628" y="1772817"/>
            <a:ext cx="2917204" cy="30362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94610" y="3224882"/>
            <a:ext cx="849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FCC-</a:t>
            </a:r>
            <a:r>
              <a:rPr lang="en-GB" b="1" dirty="0" err="1">
                <a:solidFill>
                  <a:srgbClr val="00B050"/>
                </a:solidFill>
              </a:rPr>
              <a:t>hh</a:t>
            </a:r>
            <a:endParaRPr lang="en-GB" b="1" dirty="0">
              <a:solidFill>
                <a:srgbClr val="00B050"/>
              </a:solidFill>
            </a:endParaRPr>
          </a:p>
          <a:p>
            <a:pPr algn="ctr"/>
            <a:r>
              <a:rPr lang="de-AT" b="1" dirty="0">
                <a:solidFill>
                  <a:srgbClr val="00B050"/>
                </a:solidFill>
              </a:rPr>
              <a:t>layout</a:t>
            </a:r>
            <a:endParaRPr lang="en-GB" dirty="0"/>
          </a:p>
        </p:txBody>
      </p:sp>
      <p:sp>
        <p:nvSpPr>
          <p:cNvPr id="261" name="Shape 262"/>
          <p:cNvSpPr/>
          <p:nvPr/>
        </p:nvSpPr>
        <p:spPr>
          <a:xfrm flipH="1">
            <a:off x="8524023" y="4028286"/>
            <a:ext cx="243821" cy="158297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262" name="Shape 263"/>
          <p:cNvSpPr/>
          <p:nvPr/>
        </p:nvSpPr>
        <p:spPr>
          <a:xfrm>
            <a:off x="8017119" y="4012024"/>
            <a:ext cx="222248" cy="175307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</p:spTree>
    <p:extLst>
      <p:ext uri="{BB962C8B-B14F-4D97-AF65-F5344CB8AC3E}">
        <p14:creationId xmlns:p14="http://schemas.microsoft.com/office/powerpoint/2010/main" val="40212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          </a:t>
            </a:r>
            <a:r>
              <a:rPr lang="en-US" dirty="0"/>
              <a:t>Further CE and TI </a:t>
            </a:r>
            <a:r>
              <a:rPr lang="en-US" dirty="0" err="1"/>
              <a:t>optimisation</a:t>
            </a:r>
            <a:endParaRPr lang="en-US" kern="0" dirty="0">
              <a:latin typeface="Arial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146" y="1016387"/>
            <a:ext cx="3768014" cy="2875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4210" y="3855149"/>
            <a:ext cx="52638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More detailed studies launched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CE: single vs. double tunnels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CE: caverns, shafts, underground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technical infrastructures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safety,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transport, integration,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operation aspects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10" y="1124745"/>
            <a:ext cx="5508104" cy="22570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378" y="3634737"/>
            <a:ext cx="3470119" cy="24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64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529384"/>
              </p:ext>
            </p:extLst>
          </p:nvPr>
        </p:nvGraphicFramePr>
        <p:xfrm>
          <a:off x="1559496" y="1013002"/>
          <a:ext cx="9073008" cy="5104960"/>
        </p:xfrm>
        <a:graphic>
          <a:graphicData uri="http://schemas.openxmlformats.org/drawingml/2006/table">
            <a:tbl>
              <a:tblPr firstRow="1" bandRow="1"/>
              <a:tblGrid>
                <a:gridCol w="31683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HE-LHC*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0.75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55286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400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850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6.6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42725" y="1293522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*tentative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   </a:t>
            </a:r>
            <a:r>
              <a:rPr lang="en-US" dirty="0"/>
              <a:t>hadron collider parameters</a:t>
            </a:r>
            <a:endParaRPr lang="en-US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76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40152" y="256350"/>
            <a:ext cx="8172400" cy="490066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3. Today’s Default: </a:t>
            </a:r>
            <a:r>
              <a:rPr lang="en-US" sz="3000" dirty="0">
                <a:solidFill>
                  <a:srgbClr val="009900"/>
                </a:solidFill>
              </a:rPr>
              <a:t>Twin Solenoid &amp; Dipoles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6409996" y="4235159"/>
          <a:ext cx="4086879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62293"/>
                <a:gridCol w="1572458"/>
                <a:gridCol w="1152128"/>
              </a:tblGrid>
              <a:tr h="357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Twin Solenoid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Dipole </a:t>
                      </a:r>
                      <a:endParaRPr lang="en-US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Stored</a:t>
                      </a:r>
                      <a:r>
                        <a:rPr lang="en-US" sz="1600" baseline="0" dirty="0" smtClean="0"/>
                        <a:t> energy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53    GJ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2 x 1.5  GJ</a:t>
                      </a:r>
                      <a:endParaRPr lang="en-US" sz="1600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mass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  7     </a:t>
                      </a:r>
                      <a:r>
                        <a:rPr lang="en-US" sz="1600" dirty="0" err="1" smtClean="0"/>
                        <a:t>kt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0.5   </a:t>
                      </a:r>
                      <a:r>
                        <a:rPr lang="en-US" sz="1600" dirty="0" err="1" smtClean="0"/>
                        <a:t>kt</a:t>
                      </a:r>
                      <a:endParaRPr lang="en-US" sz="1600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</a:t>
                      </a:r>
                      <a:r>
                        <a:rPr lang="en-US" sz="1600" baseline="0" dirty="0" smtClean="0"/>
                        <a:t> field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  6.5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6.0   T</a:t>
                      </a:r>
                      <a:endParaRPr lang="en-US" sz="1600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  80    kA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20     kA</a:t>
                      </a:r>
                      <a:endParaRPr lang="en-US" sz="1600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Conductor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  102    km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2 x 37  km</a:t>
                      </a:r>
                      <a:endParaRPr lang="en-US" sz="1600" dirty="0"/>
                    </a:p>
                  </a:txBody>
                  <a:tcPr/>
                </a:tc>
              </a:tr>
              <a:tr h="327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Bore x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   12 m x 20 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 6 m x 6 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785373" y="5703191"/>
            <a:ext cx="4452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FCC Air core Twin Solenoid and Dipoles</a:t>
            </a:r>
          </a:p>
          <a:p>
            <a:endParaRPr lang="en-US" dirty="0"/>
          </a:p>
          <a:p>
            <a:r>
              <a:rPr lang="en-US" dirty="0"/>
              <a:t>State of the art high stress / low mass design.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40416" y="6579768"/>
            <a:ext cx="827584" cy="27823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B8420AF9-2516-44F3-8000-CC5D672B691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t="14218" r="8521" b="17059"/>
          <a:stretch/>
        </p:blipFill>
        <p:spPr>
          <a:xfrm>
            <a:off x="1797943" y="1052737"/>
            <a:ext cx="7487563" cy="350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62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1775</Words>
  <Application>Microsoft Office PowerPoint</Application>
  <PresentationFormat>Grand écran</PresentationFormat>
  <Paragraphs>427</Paragraphs>
  <Slides>16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Palatino</vt:lpstr>
      <vt:lpstr>Symbol</vt:lpstr>
      <vt:lpstr>Times New Roman</vt:lpstr>
      <vt:lpstr>Wingdings</vt:lpstr>
      <vt:lpstr>Thème Office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3. Today’s Default: Twin Solenoid &amp; Dipoles</vt:lpstr>
      <vt:lpstr>6. How to reduce size and cost…..</vt:lpstr>
      <vt:lpstr>7. Conclusion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47</cp:revision>
  <dcterms:created xsi:type="dcterms:W3CDTF">2015-11-25T14:32:06Z</dcterms:created>
  <dcterms:modified xsi:type="dcterms:W3CDTF">2016-05-11T11:34:46Z</dcterms:modified>
</cp:coreProperties>
</file>