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8" r:id="rId2"/>
    <p:sldId id="256" r:id="rId3"/>
    <p:sldId id="259" r:id="rId4"/>
    <p:sldId id="260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3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56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937E4-2387-4890-A51F-251C2A5DFDBF}" type="datetimeFigureOut">
              <a:rPr lang="en-GB" smtClean="0"/>
              <a:t>19/04/2016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C368AB-474D-4BE2-8B13-DD0B00A582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684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368AB-474D-4BE2-8B13-DD0B00A582E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51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E8C6-3AC2-429F-BB42-844C997DD106}" type="datetimeFigureOut">
              <a:rPr lang="en-GB" smtClean="0"/>
              <a:t>19/04/2016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F010D-9F6F-464F-B5AA-64EA0A223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778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E8C6-3AC2-429F-BB42-844C997DD106}" type="datetimeFigureOut">
              <a:rPr lang="en-GB" smtClean="0"/>
              <a:t>19/04/2016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F010D-9F6F-464F-B5AA-64EA0A223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333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E8C6-3AC2-429F-BB42-844C997DD106}" type="datetimeFigureOut">
              <a:rPr lang="en-GB" smtClean="0"/>
              <a:t>19/04/2016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F010D-9F6F-464F-B5AA-64EA0A223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127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E8C6-3AC2-429F-BB42-844C997DD106}" type="datetimeFigureOut">
              <a:rPr lang="en-GB" smtClean="0"/>
              <a:t>19/04/2016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F010D-9F6F-464F-B5AA-64EA0A223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819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E8C6-3AC2-429F-BB42-844C997DD106}" type="datetimeFigureOut">
              <a:rPr lang="en-GB" smtClean="0"/>
              <a:t>19/04/2016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F010D-9F6F-464F-B5AA-64EA0A223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567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E8C6-3AC2-429F-BB42-844C997DD106}" type="datetimeFigureOut">
              <a:rPr lang="en-GB" smtClean="0"/>
              <a:t>19/04/2016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F010D-9F6F-464F-B5AA-64EA0A223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702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E8C6-3AC2-429F-BB42-844C997DD106}" type="datetimeFigureOut">
              <a:rPr lang="en-GB" smtClean="0"/>
              <a:t>19/04/2016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F010D-9F6F-464F-B5AA-64EA0A223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975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E8C6-3AC2-429F-BB42-844C997DD106}" type="datetimeFigureOut">
              <a:rPr lang="en-GB" smtClean="0"/>
              <a:t>19/04/2016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F010D-9F6F-464F-B5AA-64EA0A223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347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E8C6-3AC2-429F-BB42-844C997DD106}" type="datetimeFigureOut">
              <a:rPr lang="en-GB" smtClean="0"/>
              <a:t>19/04/2016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F010D-9F6F-464F-B5AA-64EA0A223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192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E8C6-3AC2-429F-BB42-844C997DD106}" type="datetimeFigureOut">
              <a:rPr lang="en-GB" smtClean="0"/>
              <a:t>19/04/2016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F010D-9F6F-464F-B5AA-64EA0A223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002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E8C6-3AC2-429F-BB42-844C997DD106}" type="datetimeFigureOut">
              <a:rPr lang="en-GB" smtClean="0"/>
              <a:t>19/04/2016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F010D-9F6F-464F-B5AA-64EA0A223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960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8E8C6-3AC2-429F-BB42-844C997DD106}" type="datetimeFigureOut">
              <a:rPr lang="en-GB" smtClean="0"/>
              <a:t>19/04/2016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F010D-9F6F-464F-B5AA-64EA0A223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041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4379" y="185115"/>
            <a:ext cx="850132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Control systems</a:t>
            </a:r>
          </a:p>
          <a:p>
            <a:pPr marL="0" lvl="1"/>
            <a:endParaRPr lang="en-US" sz="2000" b="1" u="sng" dirty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0" lvl="1"/>
            <a:r>
              <a:rPr lang="en-US" sz="2000" b="1" u="sng" dirty="0" smtClean="0">
                <a:latin typeface="Vrinda" panose="020B0502040204020203" pitchFamily="34" charset="0"/>
                <a:cs typeface="Vrinda" panose="020B0502040204020203" pitchFamily="34" charset="0"/>
              </a:rPr>
              <a:t>Detector Safety System (DSS)</a:t>
            </a:r>
            <a:r>
              <a:rPr lang="en-US" sz="20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 </a:t>
            </a:r>
            <a:r>
              <a:rPr lang="en-US" sz="2000" dirty="0" smtClean="0">
                <a:latin typeface="Vrinda" panose="020B0502040204020203" pitchFamily="34" charset="0"/>
                <a:cs typeface="Vrinda" panose="020B0502040204020203" pitchFamily="34" charset="0"/>
              </a:rPr>
              <a:t>(no action available for an operator)</a:t>
            </a:r>
            <a:endParaRPr lang="en-US" sz="2000" u="sng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lvl="1"/>
            <a:r>
              <a:rPr lang="en-US" sz="2000" dirty="0" smtClean="0">
                <a:latin typeface="Vrinda" panose="020B0502040204020203" pitchFamily="34" charset="0"/>
                <a:cs typeface="Vrinda" panose="020B0502040204020203" pitchFamily="34" charset="0"/>
              </a:rPr>
              <a:t>Display of </a:t>
            </a:r>
            <a:r>
              <a:rPr lang="en-US" sz="2000" dirty="0" smtClean="0">
                <a:latin typeface="Vrinda" panose="020B0502040204020203" pitchFamily="34" charset="0"/>
                <a:cs typeface="Vrinda" panose="020B0502040204020203" pitchFamily="34" charset="0"/>
              </a:rPr>
              <a:t>CERN Level </a:t>
            </a:r>
            <a:r>
              <a:rPr lang="en-US" sz="2000" dirty="0" smtClean="0">
                <a:latin typeface="Vrinda" panose="020B0502040204020203" pitchFamily="34" charset="0"/>
                <a:cs typeface="Vrinda" panose="020B0502040204020203" pitchFamily="34" charset="0"/>
              </a:rPr>
              <a:t>3 alarms and protection of NA62 hardware</a:t>
            </a:r>
          </a:p>
          <a:p>
            <a:endParaRPr lang="en-US" sz="2000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r>
              <a:rPr lang="en-US" sz="2000" b="1" u="sng" dirty="0" smtClean="0">
                <a:latin typeface="Vrinda" panose="020B0502040204020203" pitchFamily="34" charset="0"/>
                <a:cs typeface="Vrinda" panose="020B0502040204020203" pitchFamily="34" charset="0"/>
              </a:rPr>
              <a:t>Detector Control System (DCS)</a:t>
            </a:r>
          </a:p>
          <a:p>
            <a:pPr lvl="1"/>
            <a:r>
              <a:rPr lang="en-US" sz="2000" dirty="0" smtClean="0"/>
              <a:t>Detector </a:t>
            </a:r>
            <a:r>
              <a:rPr lang="en-US" sz="2000" dirty="0"/>
              <a:t>monitoring and </a:t>
            </a:r>
            <a:r>
              <a:rPr lang="en-US" sz="2000" dirty="0" smtClean="0"/>
              <a:t>operation</a:t>
            </a:r>
          </a:p>
          <a:p>
            <a:pPr lvl="1"/>
            <a:endParaRPr lang="en-US" sz="2000" u="sng" dirty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0" lvl="1"/>
            <a:r>
              <a:rPr lang="en-US" sz="2000" u="sng" dirty="0" smtClean="0">
                <a:latin typeface="Vrinda" panose="020B0502040204020203" pitchFamily="34" charset="0"/>
                <a:cs typeface="Vrinda" panose="020B0502040204020203" pitchFamily="34" charset="0"/>
              </a:rPr>
              <a:t>External Control Systems</a:t>
            </a:r>
            <a:r>
              <a:rPr lang="en-US" sz="2000" dirty="0" smtClean="0">
                <a:latin typeface="Vrinda" panose="020B0502040204020203" pitchFamily="34" charset="0"/>
                <a:cs typeface="Vrinda" panose="020B0502040204020203" pitchFamily="34" charset="0"/>
              </a:rPr>
              <a:t>(no action available for an operator)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Vacuum</a:t>
            </a:r>
            <a:r>
              <a:rPr lang="en-US" sz="2000" dirty="0" smtClean="0">
                <a:latin typeface="Vrinda" panose="020B0502040204020203" pitchFamily="34" charset="0"/>
                <a:cs typeface="Vrinda" panose="020B0502040204020203" pitchFamily="34" charset="0"/>
              </a:rPr>
              <a:t>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Gas</a:t>
            </a:r>
            <a:r>
              <a:rPr lang="en-US" sz="2000" dirty="0" smtClean="0">
                <a:latin typeface="Vrinda" panose="020B0502040204020203" pitchFamily="34" charset="0"/>
                <a:cs typeface="Vrinda" panose="020B0502040204020203" pitchFamily="34" charset="0"/>
              </a:rPr>
              <a:t> (CEDAR/KTAG, Straw Tracker, RICH)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GTK cooling plant</a:t>
            </a:r>
          </a:p>
          <a:p>
            <a:endParaRPr lang="en-US" sz="1600" u="sng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7756" y="5032769"/>
            <a:ext cx="6775395" cy="707886"/>
          </a:xfrm>
          <a:prstGeom prst="rect">
            <a:avLst/>
          </a:prstGeom>
          <a:noFill/>
          <a:ln w="3175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Vrinda" panose="020B0502040204020203" pitchFamily="34" charset="0"/>
                <a:cs typeface="Vrinda" panose="020B0502040204020203" pitchFamily="34" charset="0"/>
              </a:rPr>
              <a:t>You should start your shift from inspection of detector state with use of all control systems </a:t>
            </a:r>
            <a:endParaRPr lang="en-GB" sz="2000" b="1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10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90" y="612720"/>
            <a:ext cx="8727999" cy="62452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476" y="151055"/>
            <a:ext cx="45288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Vrinda" panose="020B0502040204020203" pitchFamily="34" charset="0"/>
                <a:cs typeface="Vrinda" panose="020B0502040204020203" pitchFamily="34" charset="0"/>
              </a:rPr>
              <a:t>General DCS hardware structure</a:t>
            </a:r>
            <a:endParaRPr lang="en-GB" sz="2400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6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86344" y="1449456"/>
            <a:ext cx="1351043" cy="7030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894622" y="1766860"/>
            <a:ext cx="934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accent5">
                    <a:lumMod val="75000"/>
                  </a:schemeClr>
                </a:solidFill>
              </a:rPr>
              <a:t>WinCC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 OA</a:t>
            </a:r>
            <a:endParaRPr lang="en-GB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89630" y="1455333"/>
            <a:ext cx="13444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SCADA data server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867210" y="2872285"/>
            <a:ext cx="9893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OPC server</a:t>
            </a:r>
            <a:endParaRPr lang="en-GB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44585" y="2586947"/>
            <a:ext cx="14345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Front end computer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148505" y="4028872"/>
            <a:ext cx="4267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FW</a:t>
            </a:r>
            <a:endParaRPr lang="en-GB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58976" y="3744631"/>
            <a:ext cx="1205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CAEN channel</a:t>
            </a:r>
            <a:endParaRPr lang="en-GB" sz="14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361865" y="2152479"/>
            <a:ext cx="1" cy="43446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3478904" y="1566791"/>
            <a:ext cx="1423477" cy="4683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FSM model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1686344" y="2559499"/>
            <a:ext cx="1351043" cy="7030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686344" y="3700896"/>
            <a:ext cx="1351043" cy="7030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2361864" y="3262522"/>
            <a:ext cx="1" cy="43446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4" idx="3"/>
            <a:endCxn id="18" idx="1"/>
          </p:cNvCxnSpPr>
          <p:nvPr/>
        </p:nvCxnSpPr>
        <p:spPr>
          <a:xfrm flipV="1">
            <a:off x="3037387" y="1800967"/>
            <a:ext cx="441517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42313" y="361998"/>
            <a:ext cx="6073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DCS (and Run Control) can be operated without FSM </a:t>
            </a:r>
          </a:p>
          <a:p>
            <a:r>
              <a:rPr lang="en-US" dirty="0" smtClean="0"/>
              <a:t>(direct information and command propagation)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5861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3479" y="3461085"/>
            <a:ext cx="1351043" cy="7030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21757" y="3778489"/>
            <a:ext cx="934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accent5">
                    <a:lumMod val="75000"/>
                  </a:schemeClr>
                </a:solidFill>
              </a:rPr>
              <a:t>WinCC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 OA</a:t>
            </a:r>
            <a:endParaRPr lang="en-GB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6765" y="3466962"/>
            <a:ext cx="13444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SCADA data server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94345" y="4883914"/>
            <a:ext cx="9893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OPC server</a:t>
            </a:r>
            <a:endParaRPr lang="en-GB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720" y="4598576"/>
            <a:ext cx="14345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Front end computer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575640" y="6040501"/>
            <a:ext cx="4267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FW</a:t>
            </a:r>
            <a:endParaRPr lang="en-GB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6111" y="5756260"/>
            <a:ext cx="1205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CAEN channel</a:t>
            </a:r>
            <a:endParaRPr lang="en-GB" sz="14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89000" y="4164108"/>
            <a:ext cx="1" cy="43446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1906039" y="3578420"/>
            <a:ext cx="884869" cy="4683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FSM model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113479" y="4571128"/>
            <a:ext cx="1351043" cy="7030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13479" y="5712525"/>
            <a:ext cx="1351043" cy="7030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788999" y="5274151"/>
            <a:ext cx="1" cy="43446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4" idx="3"/>
            <a:endCxn id="18" idx="1"/>
          </p:cNvCxnSpPr>
          <p:nvPr/>
        </p:nvCxnSpPr>
        <p:spPr>
          <a:xfrm flipV="1">
            <a:off x="1464522" y="3812596"/>
            <a:ext cx="441517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010310" y="3455208"/>
            <a:ext cx="1351043" cy="7030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3218588" y="3772612"/>
            <a:ext cx="934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accent5">
                    <a:lumMod val="75000"/>
                  </a:schemeClr>
                </a:solidFill>
              </a:rPr>
              <a:t>WinCC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 OA</a:t>
            </a:r>
            <a:endParaRPr lang="en-GB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13596" y="3461085"/>
            <a:ext cx="13444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SCADA data server</a:t>
            </a:r>
            <a:endParaRPr lang="en-GB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3191176" y="4878037"/>
            <a:ext cx="9893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OPC server</a:t>
            </a:r>
            <a:endParaRPr lang="en-GB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68551" y="4592699"/>
            <a:ext cx="14345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Front end computer</a:t>
            </a:r>
            <a:endParaRPr lang="en-GB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3472471" y="6034624"/>
            <a:ext cx="4267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FW</a:t>
            </a:r>
            <a:endParaRPr lang="en-GB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82942" y="5750383"/>
            <a:ext cx="1205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CAEN channel</a:t>
            </a:r>
            <a:endParaRPr lang="en-GB" sz="1400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3685831" y="4158231"/>
            <a:ext cx="1" cy="43446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4802871" y="3572543"/>
            <a:ext cx="882312" cy="4683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FSM model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3010310" y="4565251"/>
            <a:ext cx="1351043" cy="7030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3010310" y="5706648"/>
            <a:ext cx="1351043" cy="7030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3685830" y="5268274"/>
            <a:ext cx="1" cy="43446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7" idx="3"/>
            <a:endCxn id="29" idx="1"/>
          </p:cNvCxnSpPr>
          <p:nvPr/>
        </p:nvCxnSpPr>
        <p:spPr>
          <a:xfrm flipV="1">
            <a:off x="4361353" y="3806719"/>
            <a:ext cx="441518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5945613" y="3449331"/>
            <a:ext cx="1351043" cy="7030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/>
          <p:cNvSpPr txBox="1"/>
          <p:nvPr/>
        </p:nvSpPr>
        <p:spPr>
          <a:xfrm>
            <a:off x="6153891" y="3766735"/>
            <a:ext cx="934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accent5">
                    <a:lumMod val="75000"/>
                  </a:schemeClr>
                </a:solidFill>
              </a:rPr>
              <a:t>WinCC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 OA</a:t>
            </a:r>
            <a:endParaRPr lang="en-GB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948899" y="3455208"/>
            <a:ext cx="13444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SCADA data server</a:t>
            </a:r>
            <a:endParaRPr lang="en-GB" sz="1200" dirty="0"/>
          </a:p>
        </p:txBody>
      </p:sp>
      <p:sp>
        <p:nvSpPr>
          <p:cNvPr id="50" name="TextBox 49"/>
          <p:cNvSpPr txBox="1"/>
          <p:nvPr/>
        </p:nvSpPr>
        <p:spPr>
          <a:xfrm>
            <a:off x="6126479" y="4872160"/>
            <a:ext cx="9893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OPC server</a:t>
            </a:r>
            <a:endParaRPr lang="en-GB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903854" y="4586822"/>
            <a:ext cx="14345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Front end computer</a:t>
            </a:r>
            <a:endParaRPr lang="en-GB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6407774" y="6028747"/>
            <a:ext cx="4267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FW</a:t>
            </a:r>
            <a:endParaRPr lang="en-GB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8245" y="5744506"/>
            <a:ext cx="1205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CAEN channel</a:t>
            </a:r>
            <a:endParaRPr lang="en-GB" sz="1400" dirty="0"/>
          </a:p>
        </p:txBody>
      </p:sp>
      <p:cxnSp>
        <p:nvCxnSpPr>
          <p:cNvPr id="54" name="Straight Arrow Connector 53"/>
          <p:cNvCxnSpPr/>
          <p:nvPr/>
        </p:nvCxnSpPr>
        <p:spPr>
          <a:xfrm flipH="1">
            <a:off x="6621134" y="4152354"/>
            <a:ext cx="1" cy="43446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ounded Rectangle 54"/>
          <p:cNvSpPr/>
          <p:nvPr/>
        </p:nvSpPr>
        <p:spPr>
          <a:xfrm>
            <a:off x="7738174" y="3566666"/>
            <a:ext cx="882312" cy="4683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FSM model</a:t>
            </a:r>
            <a:endParaRPr lang="en-GB" dirty="0"/>
          </a:p>
        </p:txBody>
      </p:sp>
      <p:sp>
        <p:nvSpPr>
          <p:cNvPr id="56" name="Rectangle 55"/>
          <p:cNvSpPr/>
          <p:nvPr/>
        </p:nvSpPr>
        <p:spPr>
          <a:xfrm>
            <a:off x="5945613" y="4559374"/>
            <a:ext cx="1351043" cy="7030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5945613" y="5700771"/>
            <a:ext cx="1351043" cy="7030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Arrow Connector 57"/>
          <p:cNvCxnSpPr/>
          <p:nvPr/>
        </p:nvCxnSpPr>
        <p:spPr>
          <a:xfrm flipH="1">
            <a:off x="6621133" y="5262397"/>
            <a:ext cx="1" cy="43446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47" idx="3"/>
            <a:endCxn id="55" idx="1"/>
          </p:cNvCxnSpPr>
          <p:nvPr/>
        </p:nvCxnSpPr>
        <p:spPr>
          <a:xfrm flipV="1">
            <a:off x="7296656" y="3800842"/>
            <a:ext cx="441518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ounded Rectangle 85"/>
          <p:cNvSpPr/>
          <p:nvPr/>
        </p:nvSpPr>
        <p:spPr>
          <a:xfrm>
            <a:off x="3899191" y="1220282"/>
            <a:ext cx="1615133" cy="6562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FSM model of subsystem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560320" y="1940118"/>
            <a:ext cx="2107096" cy="1421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H="1" flipV="1">
            <a:off x="4773898" y="2013825"/>
            <a:ext cx="469542" cy="1460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H="1" flipV="1">
            <a:off x="4991871" y="1954350"/>
            <a:ext cx="3187460" cy="1531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7088378" y="2599148"/>
            <a:ext cx="752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States</a:t>
            </a:r>
            <a:endParaRPr lang="en-GB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93" name="Straight Arrow Connector 92"/>
          <p:cNvCxnSpPr/>
          <p:nvPr/>
        </p:nvCxnSpPr>
        <p:spPr>
          <a:xfrm flipH="1">
            <a:off x="2409245" y="2013825"/>
            <a:ext cx="1993866" cy="1347693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4685808" y="2023342"/>
            <a:ext cx="487425" cy="1462935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>
            <a:off x="4929520" y="2002119"/>
            <a:ext cx="3102098" cy="1476623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2337348" y="2281486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Commands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50548" y="490529"/>
            <a:ext cx="667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FSM facilitate hierarchical state propagation and group commanding</a:t>
            </a:r>
          </a:p>
        </p:txBody>
      </p:sp>
    </p:spTree>
    <p:extLst>
      <p:ext uri="{BB962C8B-B14F-4D97-AF65-F5344CB8AC3E}">
        <p14:creationId xmlns:p14="http://schemas.microsoft.com/office/powerpoint/2010/main" val="1519191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3647" y="566777"/>
            <a:ext cx="2415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0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DCS color </a:t>
            </a:r>
            <a:r>
              <a:rPr lang="en-US" sz="20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scheme</a:t>
            </a:r>
            <a:endParaRPr lang="en-US" sz="2000" b="1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215"/>
              </p:ext>
            </p:extLst>
          </p:nvPr>
        </p:nvGraphicFramePr>
        <p:xfrm>
          <a:off x="602165" y="1482232"/>
          <a:ext cx="7872761" cy="3220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59"/>
                <a:gridCol w="623100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Meaning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Green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No</a:t>
                      </a:r>
                      <a:r>
                        <a:rPr lang="en-US" sz="1800" baseline="0" dirty="0" smtClean="0"/>
                        <a:t> error </a:t>
                      </a:r>
                      <a:r>
                        <a:rPr lang="en-US" sz="1800" dirty="0" smtClean="0"/>
                        <a:t>and 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Blue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No</a:t>
                      </a:r>
                      <a:r>
                        <a:rPr lang="en-US" sz="1800" baseline="0" dirty="0" smtClean="0"/>
                        <a:t> error </a:t>
                      </a:r>
                      <a:r>
                        <a:rPr lang="en-US" sz="1800" dirty="0" smtClean="0"/>
                        <a:t>and OFF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Red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By default the </a:t>
                      </a:r>
                      <a:r>
                        <a:rPr lang="en-US" sz="1800" b="1" dirty="0" smtClean="0"/>
                        <a:t>red</a:t>
                      </a:r>
                      <a:r>
                        <a:rPr lang="en-US" sz="1800" dirty="0" smtClean="0"/>
                        <a:t> color of a state, or an alarm, means harmful to data quality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Yellow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warning or transition</a:t>
                      </a:r>
                      <a:endParaRPr lang="en-GB" dirty="0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7030A0"/>
                          </a:solidFill>
                        </a:rPr>
                        <a:t>Purple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State is unknown (usually because of absence of communication with hardware) </a:t>
                      </a:r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Grey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FSM is nor running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779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</TotalTime>
  <Words>229</Words>
  <Application>Microsoft Office PowerPoint</Application>
  <PresentationFormat>On-screen Show (4:3)</PresentationFormat>
  <Paragraphs>64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Vrinda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Valeri Falaleev</dc:creator>
  <cp:lastModifiedBy>Valeri Falaleev</cp:lastModifiedBy>
  <cp:revision>12</cp:revision>
  <dcterms:created xsi:type="dcterms:W3CDTF">2016-04-07T14:31:53Z</dcterms:created>
  <dcterms:modified xsi:type="dcterms:W3CDTF">2016-04-19T09:55:10Z</dcterms:modified>
</cp:coreProperties>
</file>