
<file path=[Content_Types].xml><?xml version="1.0" encoding="utf-8"?>
<Types xmlns="http://schemas.openxmlformats.org/package/2006/content-types">
  <Default Extension="png" ContentType="image/png"/>
  <Default Extension="mpg" ContentType="video/mpe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60" r:id="rId1"/>
  </p:sldMasterIdLst>
  <p:notesMasterIdLst>
    <p:notesMasterId r:id="rId43"/>
  </p:notesMasterIdLst>
  <p:handoutMasterIdLst>
    <p:handoutMasterId r:id="rId44"/>
  </p:handoutMasterIdLst>
  <p:sldIdLst>
    <p:sldId id="268" r:id="rId2"/>
    <p:sldId id="1325" r:id="rId3"/>
    <p:sldId id="1326" r:id="rId4"/>
    <p:sldId id="998" r:id="rId5"/>
    <p:sldId id="1187" r:id="rId6"/>
    <p:sldId id="1301" r:id="rId7"/>
    <p:sldId id="1210" r:id="rId8"/>
    <p:sldId id="1188" r:id="rId9"/>
    <p:sldId id="1190" r:id="rId10"/>
    <p:sldId id="1191" r:id="rId11"/>
    <p:sldId id="1316" r:id="rId12"/>
    <p:sldId id="1334" r:id="rId13"/>
    <p:sldId id="1192" r:id="rId14"/>
    <p:sldId id="1327" r:id="rId15"/>
    <p:sldId id="1236" r:id="rId16"/>
    <p:sldId id="1303" r:id="rId17"/>
    <p:sldId id="1330" r:id="rId18"/>
    <p:sldId id="1333" r:id="rId19"/>
    <p:sldId id="1331" r:id="rId20"/>
    <p:sldId id="1332" r:id="rId21"/>
    <p:sldId id="1304" r:id="rId22"/>
    <p:sldId id="1305" r:id="rId23"/>
    <p:sldId id="1306" r:id="rId24"/>
    <p:sldId id="1328" r:id="rId25"/>
    <p:sldId id="1318" r:id="rId26"/>
    <p:sldId id="1307" r:id="rId27"/>
    <p:sldId id="1311" r:id="rId28"/>
    <p:sldId id="1312" r:id="rId29"/>
    <p:sldId id="1308" r:id="rId30"/>
    <p:sldId id="1309" r:id="rId31"/>
    <p:sldId id="1314" r:id="rId32"/>
    <p:sldId id="1313" r:id="rId33"/>
    <p:sldId id="1317" r:id="rId34"/>
    <p:sldId id="1320" r:id="rId35"/>
    <p:sldId id="1319" r:id="rId36"/>
    <p:sldId id="1321" r:id="rId37"/>
    <p:sldId id="1276" r:id="rId38"/>
    <p:sldId id="1324" r:id="rId39"/>
    <p:sldId id="1323" r:id="rId40"/>
    <p:sldId id="1278" r:id="rId41"/>
    <p:sldId id="1281" r:id="rId42"/>
  </p:sldIdLst>
  <p:sldSz cx="9144000" cy="6858000" type="screen4x3"/>
  <p:notesSz cx="6794500" cy="9931400"/>
  <p:embeddedFontLst>
    <p:embeddedFont>
      <p:font typeface="Arial Black" panose="020B0A04020102020204" pitchFamily="34" charset="0"/>
      <p:bold r:id="rId45"/>
    </p:embeddedFont>
    <p:embeddedFont>
      <p:font typeface="Tahoma" panose="020B0604030504040204" pitchFamily="34" charset="0"/>
      <p:regular r:id="rId46"/>
      <p:bold r:id="rId47"/>
    </p:embeddedFont>
  </p:embeddedFontLst>
  <p:defaultTextStyle>
    <a:defPPr>
      <a:defRPr lang="en-GB"/>
    </a:defPPr>
    <a:lvl1pPr algn="l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600"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sz="1600"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sz="1600"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sz="1600"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Lindner, Axel" initials="LA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B7B41"/>
    <a:srgbClr val="00A5EB"/>
    <a:srgbClr val="9C9E9F"/>
    <a:srgbClr val="FFFFFF"/>
    <a:srgbClr val="DDDDDD"/>
    <a:srgbClr val="EEF88C"/>
    <a:srgbClr val="F0F997"/>
    <a:srgbClr val="E6F898"/>
    <a:srgbClr val="00CC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090" autoAdjust="0"/>
    <p:restoredTop sz="85447" autoAdjust="0"/>
  </p:normalViewPr>
  <p:slideViewPr>
    <p:cSldViewPr snapToGrid="0">
      <p:cViewPr varScale="1">
        <p:scale>
          <a:sx n="55" d="100"/>
          <a:sy n="55" d="100"/>
        </p:scale>
        <p:origin x="-594" y="-78"/>
      </p:cViewPr>
      <p:guideLst>
        <p:guide orient="horz" pos="3816"/>
        <p:guide orient="horz" pos="167"/>
        <p:guide orient="horz" pos="616"/>
        <p:guide orient="horz" pos="2672"/>
        <p:guide orient="horz" pos="1165"/>
        <p:guide pos="5551"/>
        <p:guide pos="1551"/>
        <p:guide pos="4178"/>
        <p:guide pos="2927"/>
        <p:guide pos="2809"/>
        <p:guide pos="178"/>
        <p:guide pos="4299"/>
        <p:guide pos="1435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41" d="100"/>
          <a:sy n="41" d="100"/>
        </p:scale>
        <p:origin x="-1920" y="-102"/>
      </p:cViewPr>
      <p:guideLst>
        <p:guide orient="horz" pos="3128"/>
        <p:guide pos="2140"/>
      </p:guideLst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font" Target="fonts/font3.fntdata"/><Relationship Id="rId50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font" Target="fonts/font2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font" Target="fonts/font1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handoutMaster" Target="handoutMasters/handoutMaster1.xml"/><Relationship Id="rId52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notesMaster" Target="notesMasters/notesMaster1.xml"/><Relationship Id="rId48" Type="http://schemas.openxmlformats.org/officeDocument/2006/relationships/commentAuthors" Target="commentAuthors.xml"/><Relationship Id="rId8" Type="http://schemas.openxmlformats.org/officeDocument/2006/relationships/slide" Target="slides/slide7.xml"/><Relationship Id="rId51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1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4813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575" tIns="45787" rIns="91575" bIns="45787" numCol="1" anchor="t" anchorCtr="0" compatLnSpc="1">
            <a:prstTxWarp prst="textNoShape">
              <a:avLst/>
            </a:prstTxWarp>
          </a:bodyPr>
          <a:lstStyle>
            <a:lvl1pPr defTabSz="916004" eaLnBrk="1" hangingPunct="1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2121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8100" y="0"/>
            <a:ext cx="2944813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575" tIns="45787" rIns="91575" bIns="45787" numCol="1" anchor="t" anchorCtr="0" compatLnSpc="1">
            <a:prstTxWarp prst="textNoShape">
              <a:avLst/>
            </a:prstTxWarp>
          </a:bodyPr>
          <a:lstStyle>
            <a:lvl1pPr algn="r" defTabSz="916004" eaLnBrk="1" hangingPunct="1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2122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34513"/>
            <a:ext cx="2944813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575" tIns="45787" rIns="91575" bIns="45787" numCol="1" anchor="b" anchorCtr="0" compatLnSpc="1">
            <a:prstTxWarp prst="textNoShape">
              <a:avLst/>
            </a:prstTxWarp>
          </a:bodyPr>
          <a:lstStyle>
            <a:lvl1pPr defTabSz="916004" eaLnBrk="1" hangingPunct="1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2122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8100" y="9434513"/>
            <a:ext cx="2944813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575" tIns="45787" rIns="91575" bIns="45787" numCol="1" anchor="b" anchorCtr="0" compatLnSpc="1">
            <a:prstTxWarp prst="textNoShape">
              <a:avLst/>
            </a:prstTxWarp>
          </a:bodyPr>
          <a:lstStyle>
            <a:lvl1pPr algn="r" defTabSz="916004" eaLnBrk="1" hangingPunct="1">
              <a:defRPr sz="1200"/>
            </a:lvl1pPr>
          </a:lstStyle>
          <a:p>
            <a:pPr>
              <a:defRPr/>
            </a:pPr>
            <a:fld id="{6BBBADD6-3793-4DF8-95AC-AD8585A578E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9980088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4813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575" tIns="45787" rIns="91575" bIns="45787" numCol="1" anchor="t" anchorCtr="0" compatLnSpc="1">
            <a:prstTxWarp prst="textNoShape">
              <a:avLst/>
            </a:prstTxWarp>
          </a:bodyPr>
          <a:lstStyle>
            <a:lvl1pPr defTabSz="916004" eaLnBrk="1" hangingPunct="1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8100" y="0"/>
            <a:ext cx="2944813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575" tIns="45787" rIns="91575" bIns="45787" numCol="1" anchor="t" anchorCtr="0" compatLnSpc="1">
            <a:prstTxWarp prst="textNoShape">
              <a:avLst/>
            </a:prstTxWarp>
          </a:bodyPr>
          <a:lstStyle>
            <a:lvl1pPr algn="r" defTabSz="916004" eaLnBrk="1" hangingPunct="1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144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6125"/>
            <a:ext cx="4960938" cy="37226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2150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16463"/>
            <a:ext cx="5435600" cy="4468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575" tIns="45787" rIns="91575" bIns="4578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Textmasterformate durch Klicken bearbeiten</a:t>
            </a:r>
          </a:p>
          <a:p>
            <a:pPr lvl="1"/>
            <a:r>
              <a:rPr lang="en-GB" noProof="0" smtClean="0"/>
              <a:t>Zweite Ebene</a:t>
            </a:r>
          </a:p>
          <a:p>
            <a:pPr lvl="2"/>
            <a:r>
              <a:rPr lang="en-GB" noProof="0" smtClean="0"/>
              <a:t>Dritte Ebene</a:t>
            </a:r>
          </a:p>
          <a:p>
            <a:pPr lvl="3"/>
            <a:r>
              <a:rPr lang="en-GB" noProof="0" smtClean="0"/>
              <a:t>Vierte Ebene</a:t>
            </a:r>
          </a:p>
          <a:p>
            <a:pPr lvl="4"/>
            <a:r>
              <a:rPr lang="en-GB" noProof="0" smtClean="0"/>
              <a:t>Fünfte Ebene</a:t>
            </a:r>
          </a:p>
        </p:txBody>
      </p:sp>
      <p:sp>
        <p:nvSpPr>
          <p:cNvPr id="2151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4513"/>
            <a:ext cx="2944813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575" tIns="45787" rIns="91575" bIns="45787" numCol="1" anchor="b" anchorCtr="0" compatLnSpc="1">
            <a:prstTxWarp prst="textNoShape">
              <a:avLst/>
            </a:prstTxWarp>
          </a:bodyPr>
          <a:lstStyle>
            <a:lvl1pPr defTabSz="916004" eaLnBrk="1" hangingPunct="1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151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8100" y="9434513"/>
            <a:ext cx="2944813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575" tIns="45787" rIns="91575" bIns="45787" numCol="1" anchor="b" anchorCtr="0" compatLnSpc="1">
            <a:prstTxWarp prst="textNoShape">
              <a:avLst/>
            </a:prstTxWarp>
          </a:bodyPr>
          <a:lstStyle>
            <a:lvl1pPr algn="r" defTabSz="916004" eaLnBrk="1" hangingPunct="1">
              <a:defRPr sz="1200"/>
            </a:lvl1pPr>
          </a:lstStyle>
          <a:p>
            <a:pPr>
              <a:defRPr/>
            </a:pPr>
            <a:fld id="{21F69BA9-D86D-40DE-865F-6FFAE7C9300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1665687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1F69BA9-D86D-40DE-865F-6FFAE7C93006}" type="slidenum">
              <a:rPr lang="en-GB" smtClean="0"/>
              <a:pPr>
                <a:defRPr/>
              </a:pPr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916090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1F69BA9-D86D-40DE-865F-6FFAE7C93006}" type="slidenum">
              <a:rPr lang="en-GB" smtClean="0"/>
              <a:pPr>
                <a:defRPr/>
              </a:pPr>
              <a:t>25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451884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1F69BA9-D86D-40DE-865F-6FFAE7C93006}" type="slidenum">
              <a:rPr lang="en-GB" smtClean="0"/>
              <a:pPr>
                <a:defRPr/>
              </a:pPr>
              <a:t>27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8055898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1F69BA9-D86D-40DE-865F-6FFAE7C93006}" type="slidenum">
              <a:rPr lang="en-GB" smtClean="0"/>
              <a:pPr>
                <a:defRPr/>
              </a:pPr>
              <a:t>28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8055898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1F69BA9-D86D-40DE-865F-6FFAE7C93006}" type="slidenum">
              <a:rPr lang="en-GB" smtClean="0"/>
              <a:pPr>
                <a:defRPr/>
              </a:pPr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031925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1F69BA9-D86D-40DE-865F-6FFAE7C93006}" type="slidenum">
              <a:rPr lang="en-GB" smtClean="0"/>
              <a:pPr>
                <a:defRPr/>
              </a:pPr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031925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1F69BA9-D86D-40DE-865F-6FFAE7C93006}" type="slidenum">
              <a:rPr lang="en-GB" smtClean="0">
                <a:solidFill>
                  <a:prstClr val="black"/>
                </a:solidFill>
              </a:rPr>
              <a:pPr>
                <a:defRPr/>
              </a:pPr>
              <a:t>4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625452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79450" y="4718050"/>
            <a:ext cx="5435600" cy="4468813"/>
          </a:xfrm>
          <a:prstGeom prst="rect">
            <a:avLst/>
          </a:prstGeom>
        </p:spPr>
        <p:txBody>
          <a:bodyPr/>
          <a:lstStyle/>
          <a:p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24671A-83EF-4434-9D05-DBDFD2ABD1C4}" type="slidenum">
              <a:rPr lang="en-GB" smtClean="0"/>
              <a:pPr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0103853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79450" y="4718050"/>
            <a:ext cx="5435600" cy="4468813"/>
          </a:xfrm>
          <a:prstGeom prst="rect">
            <a:avLst/>
          </a:prstGeom>
        </p:spPr>
        <p:txBody>
          <a:bodyPr/>
          <a:lstStyle/>
          <a:p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24671A-83EF-4434-9D05-DBDFD2ABD1C4}" type="slidenum">
              <a:rPr lang="en-GB" smtClean="0"/>
              <a:pPr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0103853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1F69BA9-D86D-40DE-865F-6FFAE7C93006}" type="slidenum">
              <a:rPr lang="en-GB" smtClean="0">
                <a:solidFill>
                  <a:prstClr val="black"/>
                </a:solidFill>
              </a:rPr>
              <a:pPr>
                <a:defRPr/>
              </a:pPr>
              <a:t>14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625452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1F69BA9-D86D-40DE-865F-6FFAE7C93006}" type="slidenum">
              <a:rPr lang="en-GB" smtClean="0"/>
              <a:pPr>
                <a:defRPr/>
              </a:pPr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451884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1F69BA9-D86D-40DE-865F-6FFAE7C93006}" type="slidenum">
              <a:rPr lang="en-GB" smtClean="0"/>
              <a:pPr>
                <a:defRPr/>
              </a:pPr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451884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1254125"/>
          </a:xfrm>
          <a:prstGeom prst="rect">
            <a:avLst/>
          </a:prstGeom>
          <a:solidFill>
            <a:srgbClr val="00A6E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5" name="Picture 9" descr="DESY-Logo-cyan-RGB_ger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554" t="-4523" r="-13409"/>
          <a:stretch>
            <a:fillRect/>
          </a:stretch>
        </p:blipFill>
        <p:spPr bwMode="auto">
          <a:xfrm>
            <a:off x="7794625" y="5684838"/>
            <a:ext cx="1149350" cy="1027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 Box 16"/>
          <p:cNvSpPr txBox="1">
            <a:spLocks noChangeArrowheads="1"/>
          </p:cNvSpPr>
          <p:nvPr userDrawn="1"/>
        </p:nvSpPr>
        <p:spPr bwMode="auto">
          <a:xfrm>
            <a:off x="2003425" y="2481263"/>
            <a:ext cx="2855913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16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spcBef>
                <a:spcPct val="50000"/>
              </a:spcBef>
              <a:defRPr/>
            </a:pPr>
            <a:endParaRPr lang="en-US" smtClean="0"/>
          </a:p>
        </p:txBody>
      </p:sp>
      <p:pic>
        <p:nvPicPr>
          <p:cNvPr id="7" name="Picture 21" descr="HG_LOGO_70_ENG_K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2425" y="5949950"/>
            <a:ext cx="1473200" cy="598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243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92100" y="1363663"/>
            <a:ext cx="8520113" cy="485775"/>
          </a:xfrm>
        </p:spPr>
        <p:txBody>
          <a:bodyPr/>
          <a:lstStyle>
            <a:lvl1pPr marL="0" indent="0">
              <a:buFont typeface="Arial Black" pitchFamily="34" charset="0"/>
              <a:buNone/>
              <a:defRPr b="1">
                <a:solidFill>
                  <a:srgbClr val="F28E00"/>
                </a:solidFill>
              </a:defRPr>
            </a:lvl1pPr>
          </a:lstStyle>
          <a:p>
            <a:pPr lvl="0"/>
            <a:r>
              <a:rPr lang="en-GB" noProof="0" smtClean="0"/>
              <a:t>Untertitel durch Klicken bearbeiten</a:t>
            </a:r>
          </a:p>
        </p:txBody>
      </p:sp>
      <p:sp>
        <p:nvSpPr>
          <p:cNvPr id="402436" name="Rectangle 4"/>
          <p:cNvSpPr>
            <a:spLocks noGrp="1" noChangeArrowheads="1"/>
          </p:cNvSpPr>
          <p:nvPr>
            <p:ph type="ctrTitle" sz="quarter"/>
          </p:nvPr>
        </p:nvSpPr>
        <p:spPr>
          <a:xfrm>
            <a:off x="282575" y="0"/>
            <a:ext cx="8520113" cy="1266825"/>
          </a:xfrm>
        </p:spPr>
        <p:txBody>
          <a:bodyPr anchor="b"/>
          <a:lstStyle>
            <a:lvl1pPr>
              <a:lnSpc>
                <a:spcPct val="80000"/>
              </a:lnSpc>
              <a:defRPr sz="4000"/>
            </a:lvl1pPr>
          </a:lstStyle>
          <a:p>
            <a:pPr lvl="0"/>
            <a:r>
              <a:rPr lang="en-GB" noProof="0" smtClean="0"/>
              <a:t>TITELMASTER</a:t>
            </a:r>
            <a:br>
              <a:rPr lang="en-GB" noProof="0" smtClean="0"/>
            </a:br>
            <a:r>
              <a:rPr lang="en-GB" noProof="0" smtClean="0"/>
              <a:t>FORMAT </a:t>
            </a:r>
          </a:p>
        </p:txBody>
      </p:sp>
    </p:spTree>
    <p:extLst>
      <p:ext uri="{BB962C8B-B14F-4D97-AF65-F5344CB8AC3E}">
        <p14:creationId xmlns:p14="http://schemas.microsoft.com/office/powerpoint/2010/main" val="39660413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07437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0200" y="103188"/>
            <a:ext cx="2132013" cy="56673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2575" y="103188"/>
            <a:ext cx="6245225" cy="56673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4149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61087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6426981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82575" y="977900"/>
            <a:ext cx="4183063" cy="47926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8038" y="977900"/>
            <a:ext cx="4184650" cy="47926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29231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53667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1637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940723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2603061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708428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744538"/>
          </a:xfrm>
          <a:prstGeom prst="rect">
            <a:avLst/>
          </a:prstGeom>
          <a:solidFill>
            <a:srgbClr val="00A6E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82575" y="977900"/>
            <a:ext cx="8520113" cy="4792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err="1" smtClean="0"/>
              <a:t>Textmasterformate</a:t>
            </a:r>
            <a:r>
              <a:rPr lang="en-GB" dirty="0" smtClean="0"/>
              <a:t> </a:t>
            </a:r>
            <a:r>
              <a:rPr lang="en-GB" dirty="0" err="1" smtClean="0"/>
              <a:t>durch</a:t>
            </a:r>
            <a:r>
              <a:rPr lang="en-GB" dirty="0" smtClean="0"/>
              <a:t> </a:t>
            </a:r>
            <a:r>
              <a:rPr lang="en-GB" dirty="0" err="1" smtClean="0"/>
              <a:t>Klicken</a:t>
            </a:r>
            <a:r>
              <a:rPr lang="en-GB" dirty="0" smtClean="0"/>
              <a:t> </a:t>
            </a:r>
            <a:r>
              <a:rPr lang="en-GB" dirty="0" err="1" smtClean="0"/>
              <a:t>bearbeiten</a:t>
            </a:r>
            <a:endParaRPr lang="en-GB" dirty="0" smtClean="0"/>
          </a:p>
          <a:p>
            <a:pPr lvl="1"/>
            <a:r>
              <a:rPr lang="en-GB" dirty="0" err="1" smtClean="0"/>
              <a:t>Zweite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292100" y="103188"/>
            <a:ext cx="8520113" cy="544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Titelmasterformat durch Klicken bearbeiten</a:t>
            </a:r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282575" y="6280150"/>
            <a:ext cx="7593013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Ins="0" anchor="ctr"/>
          <a:lstStyle/>
          <a:p>
            <a:pPr algn="r" eaLnBrk="1" hangingPunct="1"/>
            <a:r>
              <a:rPr lang="en-US" sz="900" b="1" baseline="0" dirty="0" smtClean="0">
                <a:solidFill>
                  <a:schemeClr val="bg2"/>
                </a:solidFill>
              </a:rPr>
              <a:t>Axel Lindner </a:t>
            </a:r>
            <a:r>
              <a:rPr lang="en-US" sz="900" dirty="0" smtClean="0">
                <a:solidFill>
                  <a:schemeClr val="bg2"/>
                </a:solidFill>
              </a:rPr>
              <a:t>| Beyond colliders 2016 | Future of LSW experiments</a:t>
            </a:r>
            <a:r>
              <a:rPr lang="en-US" sz="900" baseline="0" dirty="0" smtClean="0">
                <a:solidFill>
                  <a:schemeClr val="bg2"/>
                </a:solidFill>
              </a:rPr>
              <a:t> </a:t>
            </a:r>
            <a:r>
              <a:rPr lang="en-US" sz="900" dirty="0" smtClean="0">
                <a:solidFill>
                  <a:schemeClr val="bg2"/>
                </a:solidFill>
              </a:rPr>
              <a:t>|  </a:t>
            </a:r>
            <a:r>
              <a:rPr lang="en-US" sz="900" b="1" dirty="0">
                <a:solidFill>
                  <a:schemeClr val="bg2"/>
                </a:solidFill>
              </a:rPr>
              <a:t>Page </a:t>
            </a:r>
            <a:fld id="{923F0CC2-46E0-4B3F-8A7E-899E8D41A897}" type="slidenum">
              <a:rPr lang="en-US" sz="900" b="1">
                <a:solidFill>
                  <a:schemeClr val="bg2"/>
                </a:solidFill>
              </a:rPr>
              <a:pPr algn="r" eaLnBrk="1" hangingPunct="1"/>
              <a:t>‹#›</a:t>
            </a:fld>
            <a:endParaRPr lang="en-US" sz="900" b="1" dirty="0">
              <a:solidFill>
                <a:schemeClr val="bg2"/>
              </a:solidFill>
            </a:endParaRPr>
          </a:p>
        </p:txBody>
      </p:sp>
      <p:pic>
        <p:nvPicPr>
          <p:cNvPr id="1030" name="Picture 10" descr="DESY-Logo-cyan-RGB_ger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9424" t="-7854" r="-18587" b="-12566"/>
          <a:stretch>
            <a:fillRect/>
          </a:stretch>
        </p:blipFill>
        <p:spPr bwMode="auto">
          <a:xfrm>
            <a:off x="8035925" y="6099175"/>
            <a:ext cx="776288" cy="730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31" r:id="rId1"/>
    <p:sldLayoutId id="2147483721" r:id="rId2"/>
    <p:sldLayoutId id="2147483722" r:id="rId3"/>
    <p:sldLayoutId id="2147483723" r:id="rId4"/>
    <p:sldLayoutId id="2147483724" r:id="rId5"/>
    <p:sldLayoutId id="2147483725" r:id="rId6"/>
    <p:sldLayoutId id="2147483726" r:id="rId7"/>
    <p:sldLayoutId id="2147483727" r:id="rId8"/>
    <p:sldLayoutId id="2147483728" r:id="rId9"/>
    <p:sldLayoutId id="2147483729" r:id="rId10"/>
    <p:sldLayoutId id="2147483730" r:id="rId11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pitchFamily="34" charset="0"/>
        </a:defRPr>
      </a:lvl9pPr>
    </p:titleStyle>
    <p:bodyStyle>
      <a:lvl1pPr marL="265113" indent="-265113" algn="l" rtl="0" eaLnBrk="0" fontAlgn="base" hangingPunct="0">
        <a:spcBef>
          <a:spcPct val="0"/>
        </a:spcBef>
        <a:spcAft>
          <a:spcPct val="50000"/>
        </a:spcAft>
        <a:buClr>
          <a:srgbClr val="F28E00"/>
        </a:buClr>
        <a:buFont typeface="Arial Black" pitchFamily="34" charset="0"/>
        <a:buChar char="&gt;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628650" indent="-184150" algn="l" rtl="0" eaLnBrk="0" fontAlgn="base" hangingPunct="0">
        <a:spcBef>
          <a:spcPct val="0"/>
        </a:spcBef>
        <a:spcAft>
          <a:spcPct val="50000"/>
        </a:spcAft>
        <a:buClr>
          <a:schemeClr val="bg2"/>
        </a:buClr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2pPr>
      <a:lvl3pPr marL="1236663" indent="-228600" algn="l" rtl="0" eaLnBrk="0" fontAlgn="base" hangingPunct="0">
        <a:spcBef>
          <a:spcPct val="0"/>
        </a:spcBef>
        <a:spcAft>
          <a:spcPct val="0"/>
        </a:spcAft>
        <a:buClr>
          <a:srgbClr val="FF9900"/>
        </a:buClr>
        <a:buFont typeface="Arial Black" pitchFamily="34" charset="0"/>
        <a:defRPr sz="1200">
          <a:solidFill>
            <a:schemeClr val="tx1"/>
          </a:solidFill>
          <a:latin typeface="+mn-lt"/>
        </a:defRPr>
      </a:lvl3pPr>
      <a:lvl4pPr marL="1644650" indent="-228600" algn="l" rtl="0" eaLnBrk="0" fontAlgn="base" hangingPunct="0">
        <a:spcBef>
          <a:spcPct val="0"/>
        </a:spcBef>
        <a:spcAft>
          <a:spcPct val="0"/>
        </a:spcAft>
        <a:buFont typeface="Wingdings" pitchFamily="2" charset="2"/>
        <a:buChar char="§"/>
        <a:defRPr sz="14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wmf"/><Relationship Id="rId2" Type="http://schemas.openxmlformats.org/officeDocument/2006/relationships/image" Target="../media/image17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http://ieeexplore.ieee.org/xpl/articleDetails.jsp?arnumber=6656892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ieeexplore.ieee.org/xpl/articleDetails.jsp?arnumber=6172724" TargetMode="Externa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pn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7.png"/><Relationship Id="rId4" Type="http://schemas.openxmlformats.org/officeDocument/2006/relationships/image" Target="../media/image36.jpe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11.jpeg"/><Relationship Id="rId2" Type="http://schemas.openxmlformats.org/officeDocument/2006/relationships/video" Target="../media/media1.mpg"/><Relationship Id="rId1" Type="http://schemas.microsoft.com/office/2007/relationships/media" Target="../media/media1.mpg"/><Relationship Id="rId6" Type="http://schemas.openxmlformats.org/officeDocument/2006/relationships/image" Target="../media/image10.jpe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5.jpeg"/><Relationship Id="rId4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5.jpeg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 bwMode="auto">
          <a:xfrm>
            <a:off x="0" y="0"/>
            <a:ext cx="9144000" cy="2130552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45465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57114" y="2563567"/>
            <a:ext cx="7929442" cy="1694213"/>
          </a:xfrm>
        </p:spPr>
        <p:txBody>
          <a:bodyPr/>
          <a:lstStyle/>
          <a:p>
            <a:pPr algn="r" eaLnBrk="1" hangingPunct="1">
              <a:lnSpc>
                <a:spcPct val="100000"/>
              </a:lnSpc>
              <a:defRPr/>
            </a:pPr>
            <a:r>
              <a:rPr lang="en-US" dirty="0" smtClean="0">
                <a:solidFill>
                  <a:schemeClr val="tx1"/>
                </a:solidFill>
              </a:rPr>
              <a:t>                </a:t>
            </a:r>
            <a:br>
              <a:rPr lang="en-US" dirty="0" smtClean="0">
                <a:solidFill>
                  <a:schemeClr val="tx1"/>
                </a:solidFill>
              </a:rPr>
            </a:br>
            <a:r>
              <a:rPr lang="en-US" sz="2000" dirty="0" smtClean="0">
                <a:solidFill>
                  <a:schemeClr val="tx1"/>
                </a:solidFill>
              </a:rPr>
              <a:t/>
            </a:r>
            <a:br>
              <a:rPr lang="en-US" sz="2000" dirty="0" smtClean="0">
                <a:solidFill>
                  <a:schemeClr val="tx1"/>
                </a:solidFill>
              </a:rPr>
            </a:br>
            <a:r>
              <a:rPr lang="en-US" sz="2000" dirty="0" smtClean="0">
                <a:solidFill>
                  <a:schemeClr val="tx1"/>
                </a:solidFill>
              </a:rPr>
              <a:t>Axel </a:t>
            </a:r>
            <a:r>
              <a:rPr lang="en-US" sz="2000" dirty="0">
                <a:solidFill>
                  <a:schemeClr val="tx1"/>
                </a:solidFill>
              </a:rPr>
              <a:t>Lindner (DESY)</a:t>
            </a:r>
            <a:br>
              <a:rPr lang="en-US" sz="2000" dirty="0">
                <a:solidFill>
                  <a:schemeClr val="tx1"/>
                </a:solidFill>
              </a:rPr>
            </a:br>
            <a:r>
              <a:rPr lang="en-US" sz="2000" dirty="0">
                <a:solidFill>
                  <a:schemeClr val="tx1"/>
                </a:solidFill>
              </a:rPr>
              <a:t>Benno Willke (AEI Hanover)</a:t>
            </a:r>
            <a:br>
              <a:rPr lang="en-US" sz="2000" dirty="0">
                <a:solidFill>
                  <a:schemeClr val="tx1"/>
                </a:solidFill>
              </a:rPr>
            </a:br>
            <a:r>
              <a:rPr lang="en-US" sz="2000" dirty="0">
                <a:solidFill>
                  <a:schemeClr val="tx1"/>
                </a:solidFill>
              </a:rPr>
              <a:t>Herman Ten Kate (CERN)</a:t>
            </a:r>
            <a:r>
              <a:rPr lang="en-US" sz="2000" dirty="0" smtClean="0">
                <a:solidFill>
                  <a:schemeClr val="tx1"/>
                </a:solidFill>
              </a:rPr>
              <a:t/>
            </a:r>
            <a:br>
              <a:rPr lang="en-US" sz="2000" dirty="0" smtClean="0">
                <a:solidFill>
                  <a:schemeClr val="tx1"/>
                </a:solidFill>
              </a:rPr>
            </a:br>
            <a:r>
              <a:rPr lang="en-US" sz="2000" dirty="0" smtClean="0">
                <a:solidFill>
                  <a:schemeClr val="tx1"/>
                </a:solidFill>
              </a:rPr>
              <a:t> </a:t>
            </a:r>
            <a:br>
              <a:rPr lang="en-US" sz="2000" dirty="0" smtClean="0">
                <a:solidFill>
                  <a:schemeClr val="tx1"/>
                </a:solidFill>
              </a:rPr>
            </a:br>
            <a:endParaRPr lang="en-US" sz="2000" dirty="0" smtClean="0">
              <a:solidFill>
                <a:schemeClr val="tx1"/>
              </a:solidFill>
            </a:endParaRPr>
          </a:p>
        </p:txBody>
      </p:sp>
      <p:sp>
        <p:nvSpPr>
          <p:cNvPr id="3075" name="Text Box 4"/>
          <p:cNvSpPr txBox="1">
            <a:spLocks noChangeArrowheads="1"/>
          </p:cNvSpPr>
          <p:nvPr/>
        </p:nvSpPr>
        <p:spPr bwMode="auto">
          <a:xfrm>
            <a:off x="0" y="255588"/>
            <a:ext cx="9144001" cy="1477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sz="16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/>
            <a:r>
              <a:rPr lang="en-US" sz="3000" b="1" dirty="0">
                <a:solidFill>
                  <a:schemeClr val="bg1"/>
                </a:solidFill>
              </a:rPr>
              <a:t>Future options for </a:t>
            </a:r>
            <a:r>
              <a:rPr lang="en-US" sz="3000" b="1" dirty="0" smtClean="0">
                <a:solidFill>
                  <a:schemeClr val="bg1"/>
                </a:solidFill>
              </a:rPr>
              <a:t>searching </a:t>
            </a:r>
            <a:r>
              <a:rPr lang="en-US" sz="3000" b="1" dirty="0" err="1" smtClean="0">
                <a:solidFill>
                  <a:schemeClr val="bg1"/>
                </a:solidFill>
              </a:rPr>
              <a:t>axion</a:t>
            </a:r>
            <a:r>
              <a:rPr lang="en-US" sz="3000" b="1" dirty="0" smtClean="0">
                <a:solidFill>
                  <a:schemeClr val="bg1"/>
                </a:solidFill>
              </a:rPr>
              <a:t>-like particles through </a:t>
            </a:r>
            <a:br>
              <a:rPr lang="en-US" sz="3000" b="1" dirty="0" smtClean="0">
                <a:solidFill>
                  <a:schemeClr val="bg1"/>
                </a:solidFill>
              </a:rPr>
            </a:br>
            <a:r>
              <a:rPr lang="en-US" sz="3000" b="1" dirty="0" smtClean="0">
                <a:solidFill>
                  <a:schemeClr val="bg1"/>
                </a:solidFill>
              </a:rPr>
              <a:t>light-shining-through-a-wall experiments</a:t>
            </a:r>
            <a:endParaRPr lang="en-US" sz="3000" b="1" dirty="0">
              <a:solidFill>
                <a:schemeClr val="bg1"/>
              </a:solidFill>
            </a:endParaRPr>
          </a:p>
        </p:txBody>
      </p:sp>
      <p:pic>
        <p:nvPicPr>
          <p:cNvPr id="1026" name="Picture 2" descr="Physics Beyond Colliders Kickoff Workshop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4117" y="2563567"/>
            <a:ext cx="3990975" cy="17430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to look for ALPs 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… by exploiting their coupling to photons:</a:t>
            </a:r>
          </a:p>
          <a:p>
            <a:r>
              <a:rPr lang="en-US" dirty="0" smtClean="0"/>
              <a:t>WISPs pass any barrier and could make 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sz="3200" dirty="0" smtClean="0">
                <a:solidFill>
                  <a:srgbClr val="00A5EB"/>
                </a:solidFill>
              </a:rPr>
              <a:t>light-shining-through-a-wall</a:t>
            </a:r>
            <a:r>
              <a:rPr lang="en-US" dirty="0" smtClean="0"/>
              <a:t>.</a:t>
            </a:r>
            <a:endParaRPr lang="en-US" dirty="0"/>
          </a:p>
        </p:txBody>
      </p:sp>
      <p:grpSp>
        <p:nvGrpSpPr>
          <p:cNvPr id="9" name="Group 2"/>
          <p:cNvGrpSpPr>
            <a:grpSpLocks/>
          </p:cNvGrpSpPr>
          <p:nvPr/>
        </p:nvGrpSpPr>
        <p:grpSpPr bwMode="auto">
          <a:xfrm>
            <a:off x="516619" y="4900917"/>
            <a:ext cx="8482012" cy="1208087"/>
            <a:chOff x="567" y="3203"/>
            <a:chExt cx="4672" cy="590"/>
          </a:xfrm>
        </p:grpSpPr>
        <p:sp>
          <p:nvSpPr>
            <p:cNvPr id="10" name="Rectangle 3"/>
            <p:cNvSpPr>
              <a:spLocks noChangeArrowheads="1"/>
            </p:cNvSpPr>
            <p:nvPr/>
          </p:nvSpPr>
          <p:spPr bwMode="auto">
            <a:xfrm>
              <a:off x="567" y="3203"/>
              <a:ext cx="4672" cy="59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11" name="Picture 4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9" y="3371"/>
              <a:ext cx="1823" cy="3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2" name="Picture 5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61" y="3290"/>
              <a:ext cx="1308" cy="45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3" name="Text Box 6"/>
            <p:cNvSpPr txBox="1">
              <a:spLocks noChangeArrowheads="1"/>
            </p:cNvSpPr>
            <p:nvPr/>
          </p:nvSpPr>
          <p:spPr bwMode="auto">
            <a:xfrm>
              <a:off x="4074" y="3402"/>
              <a:ext cx="1067" cy="31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eaLnBrk="1" hangingPunct="1"/>
              <a:r>
                <a:rPr lang="en-US" sz="1800" i="1" dirty="0"/>
                <a:t>q =  </a:t>
              </a:r>
              <a:r>
                <a:rPr lang="en-US" sz="1800" i="1" dirty="0" err="1"/>
                <a:t>p</a:t>
              </a:r>
              <a:r>
                <a:rPr lang="en-US" sz="1800" i="1" baseline="-25000" dirty="0" err="1"/>
                <a:t>γ</a:t>
              </a:r>
              <a:r>
                <a:rPr lang="en-US" sz="1800" i="1" baseline="-25000" dirty="0"/>
                <a:t> </a:t>
              </a:r>
              <a:r>
                <a:rPr lang="en-US" sz="1800" i="1" dirty="0"/>
                <a:t>– </a:t>
              </a:r>
              <a:r>
                <a:rPr lang="en-US" sz="1800" i="1" dirty="0" err="1"/>
                <a:t>p</a:t>
              </a:r>
              <a:r>
                <a:rPr lang="en-US" sz="1800" i="1" baseline="-25000" dirty="0" err="1"/>
                <a:t>Φ</a:t>
              </a:r>
              <a:r>
                <a:rPr lang="en-US" sz="1800" i="1" baseline="-25000" dirty="0"/>
                <a:t/>
              </a:r>
              <a:br>
                <a:rPr lang="en-US" sz="1800" i="1" baseline="-25000" dirty="0"/>
              </a:br>
              <a:r>
                <a:rPr lang="en-US" sz="1800" i="1" dirty="0"/>
                <a:t>l: length of B field</a:t>
              </a:r>
              <a:endParaRPr lang="en-US" sz="1800" i="1" baseline="-25000" dirty="0"/>
            </a:p>
          </p:txBody>
        </p:sp>
      </p:grpSp>
      <p:grpSp>
        <p:nvGrpSpPr>
          <p:cNvPr id="5" name="Group 4"/>
          <p:cNvGrpSpPr>
            <a:grpSpLocks/>
          </p:cNvGrpSpPr>
          <p:nvPr/>
        </p:nvGrpSpPr>
        <p:grpSpPr bwMode="auto">
          <a:xfrm>
            <a:off x="718094" y="2563825"/>
            <a:ext cx="4881562" cy="2066925"/>
            <a:chOff x="2594" y="2520"/>
            <a:chExt cx="3075" cy="1302"/>
          </a:xfrm>
        </p:grpSpPr>
        <p:pic>
          <p:nvPicPr>
            <p:cNvPr id="6" name="Picture 5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20" y="2520"/>
              <a:ext cx="2554" cy="11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7" name="Text Box 6"/>
            <p:cNvSpPr txBox="1">
              <a:spLocks noChangeArrowheads="1"/>
            </p:cNvSpPr>
            <p:nvPr/>
          </p:nvSpPr>
          <p:spPr bwMode="auto">
            <a:xfrm>
              <a:off x="2594" y="3581"/>
              <a:ext cx="2979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defRPr sz="16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>
                <a:defRPr sz="1600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>
                <a:defRPr sz="1600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defRPr sz="16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en-US" sz="1400" dirty="0" err="1">
                  <a:latin typeface="Times New Roman" pitchFamily="18" charset="0"/>
                </a:rPr>
                <a:t>Okun</a:t>
              </a:r>
              <a:r>
                <a:rPr lang="en-US" sz="1400" dirty="0">
                  <a:latin typeface="Times New Roman" pitchFamily="18" charset="0"/>
                </a:rPr>
                <a:t> 1982, </a:t>
              </a:r>
              <a:r>
                <a:rPr lang="en-US" sz="1400" dirty="0" err="1">
                  <a:latin typeface="Times New Roman" pitchFamily="18" charset="0"/>
                </a:rPr>
                <a:t>Skivie</a:t>
              </a:r>
              <a:r>
                <a:rPr lang="en-US" sz="1400" dirty="0">
                  <a:latin typeface="Times New Roman" pitchFamily="18" charset="0"/>
                </a:rPr>
                <a:t> 1983, </a:t>
              </a:r>
              <a:r>
                <a:rPr lang="en-US" sz="1400" dirty="0" err="1">
                  <a:latin typeface="Times New Roman" pitchFamily="18" charset="0"/>
                </a:rPr>
                <a:t>Ansel‘m</a:t>
              </a:r>
              <a:r>
                <a:rPr lang="en-US" sz="1400" dirty="0">
                  <a:latin typeface="Times New Roman" pitchFamily="18" charset="0"/>
                </a:rPr>
                <a:t> 1985, Van Bibber et al. 1987</a:t>
              </a:r>
            </a:p>
          </p:txBody>
        </p:sp>
        <p:sp>
          <p:nvSpPr>
            <p:cNvPr id="8" name="Rectangle 7"/>
            <p:cNvSpPr>
              <a:spLocks noChangeArrowheads="1"/>
            </p:cNvSpPr>
            <p:nvPr/>
          </p:nvSpPr>
          <p:spPr bwMode="auto">
            <a:xfrm>
              <a:off x="2598" y="2652"/>
              <a:ext cx="3071" cy="117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4" name="TextBox 3"/>
          <p:cNvSpPr txBox="1"/>
          <p:nvPr/>
        </p:nvSpPr>
        <p:spPr>
          <a:xfrm>
            <a:off x="5770544" y="3017947"/>
            <a:ext cx="33734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err="1" smtClean="0">
                <a:solidFill>
                  <a:srgbClr val="00A5EB"/>
                </a:solidFill>
              </a:rPr>
              <a:t>Axions</a:t>
            </a:r>
            <a:r>
              <a:rPr lang="en-US" sz="2000" dirty="0" smtClean="0">
                <a:solidFill>
                  <a:srgbClr val="00A5EB"/>
                </a:solidFill>
              </a:rPr>
              <a:t>, </a:t>
            </a:r>
            <a:r>
              <a:rPr lang="en-US" sz="2000" dirty="0" err="1" smtClean="0">
                <a:solidFill>
                  <a:srgbClr val="00A5EB"/>
                </a:solidFill>
              </a:rPr>
              <a:t>axion</a:t>
            </a:r>
            <a:r>
              <a:rPr lang="en-US" sz="2000" dirty="0" smtClean="0">
                <a:solidFill>
                  <a:srgbClr val="00A5EB"/>
                </a:solidFill>
              </a:rPr>
              <a:t>-like particles</a:t>
            </a:r>
          </a:p>
        </p:txBody>
      </p:sp>
    </p:spTree>
    <p:extLst>
      <p:ext uri="{BB962C8B-B14F-4D97-AF65-F5344CB8AC3E}">
        <p14:creationId xmlns:p14="http://schemas.microsoft.com/office/powerpoint/2010/main" val="214962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Exemplary plot on sensitivity (ALPS II)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7171" y="4337108"/>
            <a:ext cx="8538443" cy="1610687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LSW experiments working with optical photons (around 1 eV)</a:t>
            </a:r>
            <a:br>
              <a:rPr lang="en-US" dirty="0" smtClean="0"/>
            </a:br>
            <a:r>
              <a:rPr lang="en-US" dirty="0" smtClean="0"/>
              <a:t>provide high sensitivities for very low mass ALPs (below 0.1 </a:t>
            </a:r>
            <a:r>
              <a:rPr lang="en-US" dirty="0" err="1" smtClean="0"/>
              <a:t>meV</a:t>
            </a:r>
            <a:r>
              <a:rPr lang="en-US" dirty="0" smtClean="0"/>
              <a:t>).</a:t>
            </a:r>
          </a:p>
          <a:p>
            <a:r>
              <a:rPr lang="en-US" dirty="0" smtClean="0"/>
              <a:t>The mass reach follows from a phase shift developing </a:t>
            </a:r>
            <a:br>
              <a:rPr lang="en-US" dirty="0" smtClean="0"/>
            </a:br>
            <a:r>
              <a:rPr lang="en-US" dirty="0" smtClean="0"/>
              <a:t>between the light and ALP fields due to the non-zero ALP mass.</a:t>
            </a:r>
            <a:endParaRPr lang="en-US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333" y="805344"/>
            <a:ext cx="4328334" cy="30560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5558" y="1005432"/>
            <a:ext cx="2919368" cy="275655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4" name="Rectangle 3"/>
          <p:cNvSpPr/>
          <p:nvPr/>
        </p:nvSpPr>
        <p:spPr>
          <a:xfrm rot="16200000">
            <a:off x="6652152" y="2152878"/>
            <a:ext cx="275655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800" dirty="0" smtClean="0"/>
              <a:t>http://iopscience.iop.org/article/10.1088/1748-0221/8/09/T09001/meta;jsessionid=1674E7ACB2293DB65394D34574F3AFED.c3.iopscience.cld.iop.org</a:t>
            </a:r>
            <a:endParaRPr lang="en-US" sz="800" dirty="0"/>
          </a:p>
        </p:txBody>
      </p:sp>
      <p:sp>
        <p:nvSpPr>
          <p:cNvPr id="5" name="TextBox 4"/>
          <p:cNvSpPr txBox="1"/>
          <p:nvPr/>
        </p:nvSpPr>
        <p:spPr>
          <a:xfrm>
            <a:off x="1862356" y="3692133"/>
            <a:ext cx="111549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A5EB"/>
                </a:solidFill>
              </a:rPr>
              <a:t>ALP mass</a:t>
            </a:r>
            <a:endParaRPr lang="en-US" dirty="0">
              <a:solidFill>
                <a:srgbClr val="00A5EB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 rot="16200000">
            <a:off x="-843906" y="1996481"/>
            <a:ext cx="207447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A5EB"/>
                </a:solidFill>
              </a:rPr>
              <a:t>Two-photon coupling</a:t>
            </a:r>
            <a:endParaRPr lang="en-US" dirty="0">
              <a:solidFill>
                <a:srgbClr val="00A5E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3347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ALPS II at DESY in 2019</a:t>
            </a:r>
            <a:endParaRPr lang="en-US" dirty="0"/>
          </a:p>
        </p:txBody>
      </p:sp>
      <p:pic>
        <p:nvPicPr>
          <p:cNvPr id="4" name="Picture 2" descr="N:\intern\DIB-intern\Projekte\ALPS\ALPS-II\ALPS-II_TDR-final\stuff\alpsIIA10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648" y="955149"/>
            <a:ext cx="6138438" cy="49595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5865961" y="955149"/>
            <a:ext cx="296748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ALPS II will be installed in a straight section of the HERA tunnel.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72635620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8094" y="5359026"/>
            <a:ext cx="6641351" cy="7879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to look for ALPs 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… by exploiting their coupling to photons:</a:t>
            </a:r>
          </a:p>
          <a:p>
            <a:r>
              <a:rPr lang="en-US" dirty="0" smtClean="0"/>
              <a:t>WISPs pass any barrier and could make 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sz="3200" dirty="0" smtClean="0">
                <a:solidFill>
                  <a:srgbClr val="00A5EB"/>
                </a:solidFill>
              </a:rPr>
              <a:t>light-shining-through-a-wall</a:t>
            </a:r>
            <a:r>
              <a:rPr lang="en-US" dirty="0" smtClean="0"/>
              <a:t>.</a:t>
            </a:r>
            <a:endParaRPr lang="en-US" dirty="0"/>
          </a:p>
        </p:txBody>
      </p:sp>
      <p:grpSp>
        <p:nvGrpSpPr>
          <p:cNvPr id="5" name="Group 4"/>
          <p:cNvGrpSpPr>
            <a:grpSpLocks/>
          </p:cNvGrpSpPr>
          <p:nvPr/>
        </p:nvGrpSpPr>
        <p:grpSpPr bwMode="auto">
          <a:xfrm>
            <a:off x="718094" y="2563825"/>
            <a:ext cx="4881562" cy="2066925"/>
            <a:chOff x="2594" y="2520"/>
            <a:chExt cx="3075" cy="1302"/>
          </a:xfrm>
        </p:grpSpPr>
        <p:pic>
          <p:nvPicPr>
            <p:cNvPr id="6" name="Picture 5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20" y="2520"/>
              <a:ext cx="2554" cy="11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7" name="Text Box 6"/>
            <p:cNvSpPr txBox="1">
              <a:spLocks noChangeArrowheads="1"/>
            </p:cNvSpPr>
            <p:nvPr/>
          </p:nvSpPr>
          <p:spPr bwMode="auto">
            <a:xfrm>
              <a:off x="2594" y="3581"/>
              <a:ext cx="2979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defRPr sz="16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>
                <a:defRPr sz="1600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>
                <a:defRPr sz="1600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defRPr sz="16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en-US" sz="1400" dirty="0" err="1">
                  <a:latin typeface="Times New Roman" pitchFamily="18" charset="0"/>
                </a:rPr>
                <a:t>Okun</a:t>
              </a:r>
              <a:r>
                <a:rPr lang="en-US" sz="1400" dirty="0">
                  <a:latin typeface="Times New Roman" pitchFamily="18" charset="0"/>
                </a:rPr>
                <a:t> 1982, </a:t>
              </a:r>
              <a:r>
                <a:rPr lang="en-US" sz="1400" dirty="0" err="1">
                  <a:latin typeface="Times New Roman" pitchFamily="18" charset="0"/>
                </a:rPr>
                <a:t>Skivie</a:t>
              </a:r>
              <a:r>
                <a:rPr lang="en-US" sz="1400" dirty="0">
                  <a:latin typeface="Times New Roman" pitchFamily="18" charset="0"/>
                </a:rPr>
                <a:t> 1983, </a:t>
              </a:r>
              <a:r>
                <a:rPr lang="en-US" sz="1400" dirty="0" err="1">
                  <a:latin typeface="Times New Roman" pitchFamily="18" charset="0"/>
                </a:rPr>
                <a:t>Ansel‘m</a:t>
              </a:r>
              <a:r>
                <a:rPr lang="en-US" sz="1400" dirty="0">
                  <a:latin typeface="Times New Roman" pitchFamily="18" charset="0"/>
                </a:rPr>
                <a:t> 1985, Van Bibber et al. 1987</a:t>
              </a:r>
            </a:p>
          </p:txBody>
        </p:sp>
        <p:sp>
          <p:nvSpPr>
            <p:cNvPr id="8" name="Rectangle 7"/>
            <p:cNvSpPr>
              <a:spLocks noChangeArrowheads="1"/>
            </p:cNvSpPr>
            <p:nvPr/>
          </p:nvSpPr>
          <p:spPr bwMode="auto">
            <a:xfrm>
              <a:off x="2598" y="2652"/>
              <a:ext cx="3071" cy="117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5" name="Text Box 6"/>
          <p:cNvSpPr txBox="1">
            <a:spLocks noChangeArrowheads="1"/>
          </p:cNvSpPr>
          <p:nvPr/>
        </p:nvSpPr>
        <p:spPr bwMode="auto">
          <a:xfrm>
            <a:off x="724444" y="4953140"/>
            <a:ext cx="4108817" cy="3693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1" hangingPunct="1"/>
            <a:r>
              <a:rPr lang="en-US" sz="1800" i="1" dirty="0" err="1" smtClean="0"/>
              <a:t>ql</a:t>
            </a:r>
            <a:r>
              <a:rPr lang="en-US" sz="1800" i="1" dirty="0" smtClean="0"/>
              <a:t> &lt;&lt; 1; conversion and re-conversion:</a:t>
            </a:r>
            <a:endParaRPr lang="en-US" sz="1800" i="1" baseline="-25000" dirty="0"/>
          </a:p>
        </p:txBody>
      </p:sp>
      <p:cxnSp>
        <p:nvCxnSpPr>
          <p:cNvPr id="16" name="Straight Connector 15"/>
          <p:cNvCxnSpPr/>
          <p:nvPr/>
        </p:nvCxnSpPr>
        <p:spPr bwMode="auto">
          <a:xfrm>
            <a:off x="947378" y="6091004"/>
            <a:ext cx="787082" cy="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00A5EB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7" name="Straight Connector 16"/>
          <p:cNvCxnSpPr/>
          <p:nvPr/>
        </p:nvCxnSpPr>
        <p:spPr bwMode="auto">
          <a:xfrm>
            <a:off x="3612434" y="6082984"/>
            <a:ext cx="787082" cy="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00A5EB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3" name="TextBox 12"/>
          <p:cNvSpPr txBox="1"/>
          <p:nvPr/>
        </p:nvSpPr>
        <p:spPr>
          <a:xfrm>
            <a:off x="5770544" y="3017947"/>
            <a:ext cx="33734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err="1" smtClean="0">
                <a:solidFill>
                  <a:srgbClr val="00A5EB"/>
                </a:solidFill>
              </a:rPr>
              <a:t>Axions</a:t>
            </a:r>
            <a:r>
              <a:rPr lang="en-US" sz="2000" dirty="0" smtClean="0">
                <a:solidFill>
                  <a:srgbClr val="00A5EB"/>
                </a:solidFill>
              </a:rPr>
              <a:t>, </a:t>
            </a:r>
            <a:r>
              <a:rPr lang="en-US" sz="2000" dirty="0" err="1" smtClean="0">
                <a:solidFill>
                  <a:srgbClr val="00A5EB"/>
                </a:solidFill>
              </a:rPr>
              <a:t>axion</a:t>
            </a:r>
            <a:r>
              <a:rPr lang="en-US" sz="2000" dirty="0" smtClean="0">
                <a:solidFill>
                  <a:srgbClr val="00A5EB"/>
                </a:solidFill>
              </a:rPr>
              <a:t>-like particles</a:t>
            </a:r>
          </a:p>
        </p:txBody>
      </p:sp>
    </p:spTree>
    <p:extLst>
      <p:ext uri="{BB962C8B-B14F-4D97-AF65-F5344CB8AC3E}">
        <p14:creationId xmlns:p14="http://schemas.microsoft.com/office/powerpoint/2010/main" val="34662367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Outline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42888" y="1144557"/>
            <a:ext cx="8520112" cy="473075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Clr>
                <a:srgbClr val="9C9E9F"/>
              </a:buClr>
            </a:pPr>
            <a:r>
              <a:rPr lang="en-US" dirty="0" smtClean="0">
                <a:solidFill>
                  <a:srgbClr val="9C9E9F"/>
                </a:solidFill>
              </a:rPr>
              <a:t>Basics</a:t>
            </a:r>
            <a:endParaRPr lang="en-US" dirty="0">
              <a:solidFill>
                <a:srgbClr val="9C9E9F"/>
              </a:solidFill>
            </a:endParaRPr>
          </a:p>
          <a:p>
            <a:pPr lvl="1" eaLnBrk="1" hangingPunct="1">
              <a:lnSpc>
                <a:spcPct val="90000"/>
              </a:lnSpc>
            </a:pPr>
            <a:r>
              <a:rPr lang="en-US" dirty="0" smtClean="0">
                <a:solidFill>
                  <a:srgbClr val="9C9E9F"/>
                </a:solidFill>
              </a:rPr>
              <a:t>Motivation</a:t>
            </a:r>
            <a:endParaRPr lang="en-US" dirty="0">
              <a:solidFill>
                <a:srgbClr val="9C9E9F"/>
              </a:solidFill>
            </a:endParaRPr>
          </a:p>
          <a:p>
            <a:pPr lvl="1" eaLnBrk="1" hangingPunct="1">
              <a:lnSpc>
                <a:spcPct val="90000"/>
              </a:lnSpc>
            </a:pPr>
            <a:r>
              <a:rPr lang="en-US" dirty="0" smtClean="0">
                <a:solidFill>
                  <a:srgbClr val="9C9E9F"/>
                </a:solidFill>
              </a:rPr>
              <a:t>Challenges</a:t>
            </a:r>
            <a:endParaRPr lang="en-US" dirty="0">
              <a:solidFill>
                <a:srgbClr val="9C9E9F"/>
              </a:solidFill>
            </a:endParaRPr>
          </a:p>
          <a:p>
            <a:pPr lvl="1" eaLnBrk="1" hangingPunct="1">
              <a:lnSpc>
                <a:spcPct val="90000"/>
              </a:lnSpc>
            </a:pPr>
            <a:r>
              <a:rPr lang="en-US" dirty="0" smtClean="0">
                <a:solidFill>
                  <a:srgbClr val="9C9E9F"/>
                </a:solidFill>
              </a:rPr>
              <a:t>Fundamentals </a:t>
            </a:r>
            <a:r>
              <a:rPr lang="en-US" dirty="0">
                <a:solidFill>
                  <a:srgbClr val="9C9E9F"/>
                </a:solidFill>
              </a:rPr>
              <a:t>of </a:t>
            </a:r>
            <a:r>
              <a:rPr lang="en-US" dirty="0" smtClean="0">
                <a:solidFill>
                  <a:srgbClr val="9C9E9F"/>
                </a:solidFill>
              </a:rPr>
              <a:t>Light-Shining-through-a-Wall</a:t>
            </a:r>
            <a:endParaRPr lang="en-US" dirty="0">
              <a:solidFill>
                <a:srgbClr val="9C9E9F"/>
              </a:solidFill>
            </a:endParaRPr>
          </a:p>
          <a:p>
            <a:pPr eaLnBrk="1" hangingPunct="1">
              <a:lnSpc>
                <a:spcPct val="90000"/>
              </a:lnSpc>
            </a:pPr>
            <a:r>
              <a:rPr lang="en-US" dirty="0" smtClean="0"/>
              <a:t>A future LSW experiment (“ALPS III”)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 smtClean="0"/>
              <a:t>Pros and cons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 smtClean="0"/>
              <a:t>Design criteria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 smtClean="0"/>
              <a:t>Magnets, optics, detectors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 smtClean="0"/>
              <a:t>Expected performance</a:t>
            </a:r>
            <a:endParaRPr lang="en-US" dirty="0"/>
          </a:p>
          <a:p>
            <a:pPr eaLnBrk="1" hangingPunct="1">
              <a:lnSpc>
                <a:spcPct val="90000"/>
              </a:lnSpc>
            </a:pPr>
            <a:r>
              <a:rPr lang="en-US" dirty="0" smtClean="0"/>
              <a:t>Summary</a:t>
            </a:r>
          </a:p>
        </p:txBody>
      </p:sp>
      <p:sp>
        <p:nvSpPr>
          <p:cNvPr id="4100" name="Text Box 4"/>
          <p:cNvSpPr txBox="1">
            <a:spLocks noChangeArrowheads="1"/>
          </p:cNvSpPr>
          <p:nvPr/>
        </p:nvSpPr>
        <p:spPr bwMode="auto">
          <a:xfrm>
            <a:off x="5227638" y="2636838"/>
            <a:ext cx="18415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16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717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Light-shining-through-a-wall in the laboratory</a:t>
            </a:r>
            <a:endParaRPr lang="en-US" dirty="0"/>
          </a:p>
        </p:txBody>
      </p:sp>
      <p:pic>
        <p:nvPicPr>
          <p:cNvPr id="5" name="Picture 4" descr="C:\Users\lindner\Desktop\alps_a_smal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674" y="1310185"/>
            <a:ext cx="9104069" cy="44240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34068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Pros and cons for LSW in the laboratory</a:t>
            </a:r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35994766"/>
              </p:ext>
            </p:extLst>
          </p:nvPr>
        </p:nvGraphicFramePr>
        <p:xfrm>
          <a:off x="263768" y="1168395"/>
          <a:ext cx="8458200" cy="640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14550"/>
                <a:gridCol w="2114550"/>
                <a:gridCol w="2114550"/>
                <a:gridCol w="211455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noProof="0" dirty="0" smtClean="0"/>
                        <a:t>ALP parameter</a:t>
                      </a:r>
                      <a:endParaRPr lang="en-US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noProof="0" dirty="0" smtClean="0"/>
                        <a:t>LSW (laboratory)</a:t>
                      </a:r>
                      <a:endParaRPr lang="en-US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noProof="0" dirty="0" err="1" smtClean="0"/>
                        <a:t>Helioscopes</a:t>
                      </a:r>
                      <a:endParaRPr lang="en-US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noProof="0" dirty="0" smtClean="0"/>
                        <a:t>Dark matter searches</a:t>
                      </a:r>
                      <a:endParaRPr lang="en-US" noProof="0" dirty="0"/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39291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Pros and cons for LSW in the laboratory</a:t>
            </a:r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77397035"/>
              </p:ext>
            </p:extLst>
          </p:nvPr>
        </p:nvGraphicFramePr>
        <p:xfrm>
          <a:off x="263768" y="1168395"/>
          <a:ext cx="8458200" cy="1752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14550"/>
                <a:gridCol w="2114550"/>
                <a:gridCol w="2114550"/>
                <a:gridCol w="211455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noProof="0" dirty="0" smtClean="0"/>
                        <a:t>ALP parameter</a:t>
                      </a:r>
                      <a:endParaRPr lang="en-US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noProof="0" dirty="0" smtClean="0"/>
                        <a:t>LSW (laboratory)</a:t>
                      </a:r>
                      <a:endParaRPr lang="en-US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noProof="0" dirty="0" err="1" smtClean="0"/>
                        <a:t>Helioscopes</a:t>
                      </a:r>
                      <a:endParaRPr lang="en-US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noProof="0" dirty="0" smtClean="0"/>
                        <a:t>Dark matter searches</a:t>
                      </a:r>
                      <a:endParaRPr lang="en-US" noProof="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noProof="0" dirty="0" smtClean="0"/>
                        <a:t>Parity</a:t>
                      </a:r>
                      <a:r>
                        <a:rPr lang="en-US" baseline="0" noProof="0" dirty="0" smtClean="0"/>
                        <a:t> and spin</a:t>
                      </a:r>
                      <a:endParaRPr lang="en-US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noProof="0" dirty="0" smtClean="0">
                          <a:solidFill>
                            <a:srgbClr val="00B050"/>
                          </a:solidFill>
                        </a:rPr>
                        <a:t>yes</a:t>
                      </a:r>
                      <a:endParaRPr lang="en-US" b="1" noProof="0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noProof="0" dirty="0" smtClean="0">
                          <a:solidFill>
                            <a:srgbClr val="FFC000"/>
                          </a:solidFill>
                        </a:rPr>
                        <a:t>perhaps</a:t>
                      </a:r>
                      <a:endParaRPr lang="en-US" b="1" noProof="0" dirty="0">
                        <a:solidFill>
                          <a:srgbClr val="FFC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noProof="0" dirty="0" smtClean="0">
                          <a:solidFill>
                            <a:srgbClr val="00B050"/>
                          </a:solidFill>
                        </a:rPr>
                        <a:t>yes</a:t>
                      </a:r>
                      <a:endParaRPr lang="en-US" b="1" noProof="0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noProof="0" dirty="0" smtClean="0"/>
                        <a:t>Coupling </a:t>
                      </a:r>
                      <a:r>
                        <a:rPr lang="en-US" noProof="0" dirty="0" err="1" smtClean="0"/>
                        <a:t>g</a:t>
                      </a:r>
                      <a:r>
                        <a:rPr lang="en-US" baseline="-25000" noProof="0" dirty="0" err="1" smtClean="0"/>
                        <a:t>a</a:t>
                      </a:r>
                      <a:r>
                        <a:rPr lang="en-US" baseline="-25000" noProof="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γ</a:t>
                      </a:r>
                      <a:endParaRPr lang="en-US" noProof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800" b="1" kern="1200" noProof="0" dirty="0" smtClean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yes</a:t>
                      </a:r>
                      <a:endParaRPr lang="en-US" sz="1800" b="1" kern="1200" noProof="0" dirty="0">
                        <a:solidFill>
                          <a:srgbClr val="00B05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kern="1200" noProof="0" dirty="0" smtClean="0">
                          <a:solidFill>
                            <a:srgbClr val="FFC000"/>
                          </a:solidFill>
                          <a:latin typeface="+mn-lt"/>
                          <a:ea typeface="+mn-ea"/>
                          <a:cs typeface="+mn-cs"/>
                        </a:rPr>
                        <a:t>no</a:t>
                      </a:r>
                      <a:endParaRPr lang="en-US" sz="1800" b="1" kern="1200" noProof="0" dirty="0">
                        <a:solidFill>
                          <a:srgbClr val="FFC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800" b="1" kern="1200" noProof="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no</a:t>
                      </a:r>
                      <a:endParaRPr lang="en-US" sz="1800" b="1" kern="1200" noProof="0" dirty="0">
                        <a:solidFill>
                          <a:srgbClr val="FF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noProof="0" dirty="0" smtClean="0"/>
                        <a:t>Coupling · flux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noProof="0" dirty="0" smtClean="0"/>
                        <a:t>(does</a:t>
                      </a:r>
                      <a:r>
                        <a:rPr lang="en-US" baseline="0" noProof="0" dirty="0" smtClean="0"/>
                        <a:t> not apply)</a:t>
                      </a:r>
                      <a:endParaRPr lang="en-US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kern="1200" noProof="0" dirty="0" smtClean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yes</a:t>
                      </a:r>
                      <a:endParaRPr lang="en-US" sz="1800" b="1" kern="1200" noProof="0" dirty="0">
                        <a:solidFill>
                          <a:srgbClr val="00B05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800" b="1" kern="1200" noProof="0" dirty="0" smtClean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yes</a:t>
                      </a:r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44807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Pros and cons for LSW in the laboratory</a:t>
            </a:r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99461926"/>
              </p:ext>
            </p:extLst>
          </p:nvPr>
        </p:nvGraphicFramePr>
        <p:xfrm>
          <a:off x="263768" y="1168395"/>
          <a:ext cx="8458200" cy="2123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14550"/>
                <a:gridCol w="2114550"/>
                <a:gridCol w="2114550"/>
                <a:gridCol w="211455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noProof="0" dirty="0" smtClean="0"/>
                        <a:t>ALP parameter</a:t>
                      </a:r>
                      <a:endParaRPr lang="en-US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noProof="0" dirty="0" smtClean="0"/>
                        <a:t>LSW (laboratory)</a:t>
                      </a:r>
                      <a:endParaRPr lang="en-US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noProof="0" dirty="0" err="1" smtClean="0"/>
                        <a:t>Helioscopes</a:t>
                      </a:r>
                      <a:endParaRPr lang="en-US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noProof="0" dirty="0" smtClean="0"/>
                        <a:t>Dark matter searches</a:t>
                      </a:r>
                      <a:endParaRPr lang="en-US" noProof="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noProof="0" dirty="0" smtClean="0"/>
                        <a:t>Parity</a:t>
                      </a:r>
                      <a:r>
                        <a:rPr lang="en-US" baseline="0" noProof="0" dirty="0" smtClean="0"/>
                        <a:t> and spin</a:t>
                      </a:r>
                      <a:endParaRPr lang="en-US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noProof="0" dirty="0" smtClean="0">
                          <a:solidFill>
                            <a:srgbClr val="00B050"/>
                          </a:solidFill>
                        </a:rPr>
                        <a:t>yes</a:t>
                      </a:r>
                      <a:endParaRPr lang="en-US" b="1" noProof="0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noProof="0" dirty="0" smtClean="0">
                          <a:solidFill>
                            <a:srgbClr val="FFC000"/>
                          </a:solidFill>
                        </a:rPr>
                        <a:t>perhaps</a:t>
                      </a:r>
                      <a:endParaRPr lang="en-US" b="1" noProof="0" dirty="0">
                        <a:solidFill>
                          <a:srgbClr val="FFC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noProof="0" dirty="0" smtClean="0">
                          <a:solidFill>
                            <a:srgbClr val="00B050"/>
                          </a:solidFill>
                        </a:rPr>
                        <a:t>yes</a:t>
                      </a:r>
                      <a:endParaRPr lang="en-US" b="1" noProof="0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noProof="0" dirty="0" smtClean="0"/>
                        <a:t>Coupling </a:t>
                      </a:r>
                      <a:r>
                        <a:rPr lang="en-US" noProof="0" dirty="0" err="1" smtClean="0"/>
                        <a:t>g</a:t>
                      </a:r>
                      <a:r>
                        <a:rPr lang="en-US" baseline="-25000" noProof="0" dirty="0" err="1" smtClean="0"/>
                        <a:t>a</a:t>
                      </a:r>
                      <a:r>
                        <a:rPr lang="en-US" baseline="-25000" noProof="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γ</a:t>
                      </a:r>
                      <a:endParaRPr lang="en-US" noProof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800" b="1" kern="1200" noProof="0" dirty="0" smtClean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yes</a:t>
                      </a:r>
                      <a:endParaRPr lang="en-US" sz="1800" b="1" kern="1200" noProof="0" dirty="0">
                        <a:solidFill>
                          <a:srgbClr val="00B05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kern="1200" noProof="0" dirty="0" smtClean="0">
                          <a:solidFill>
                            <a:srgbClr val="FFC000"/>
                          </a:solidFill>
                          <a:latin typeface="+mn-lt"/>
                          <a:ea typeface="+mn-ea"/>
                          <a:cs typeface="+mn-cs"/>
                        </a:rPr>
                        <a:t>no</a:t>
                      </a:r>
                      <a:endParaRPr lang="en-US" sz="1800" b="1" kern="1200" noProof="0" dirty="0">
                        <a:solidFill>
                          <a:srgbClr val="FFC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800" b="1" kern="1200" noProof="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no</a:t>
                      </a:r>
                      <a:endParaRPr lang="en-US" sz="1800" b="1" kern="1200" noProof="0" dirty="0">
                        <a:solidFill>
                          <a:srgbClr val="FF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noProof="0" dirty="0" smtClean="0"/>
                        <a:t>Coupling · flux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noProof="0" dirty="0" smtClean="0"/>
                        <a:t>(does</a:t>
                      </a:r>
                      <a:r>
                        <a:rPr lang="en-US" baseline="0" noProof="0" dirty="0" smtClean="0"/>
                        <a:t> not apply)</a:t>
                      </a:r>
                      <a:endParaRPr lang="en-US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kern="1200" noProof="0" dirty="0" smtClean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yes</a:t>
                      </a:r>
                      <a:endParaRPr lang="en-US" sz="1800" b="1" kern="1200" noProof="0" dirty="0">
                        <a:solidFill>
                          <a:srgbClr val="00B05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800" b="1" kern="1200" noProof="0" dirty="0" smtClean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yes</a:t>
                      </a: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noProof="0" dirty="0" smtClean="0"/>
                        <a:t>Mass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800" b="1" kern="1200" noProof="0" dirty="0" smtClean="0">
                          <a:solidFill>
                            <a:srgbClr val="FFC000"/>
                          </a:solidFill>
                          <a:latin typeface="+mn-lt"/>
                          <a:ea typeface="+mn-ea"/>
                          <a:cs typeface="+mn-cs"/>
                        </a:rPr>
                        <a:t>perhaps</a:t>
                      </a:r>
                      <a:endParaRPr lang="en-US" sz="1800" b="1" kern="1200" noProof="0" dirty="0">
                        <a:solidFill>
                          <a:srgbClr val="FFC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800" b="1" kern="1200" noProof="0" dirty="0" smtClean="0">
                          <a:solidFill>
                            <a:srgbClr val="FFC000"/>
                          </a:solidFill>
                          <a:latin typeface="+mn-lt"/>
                          <a:ea typeface="+mn-ea"/>
                          <a:cs typeface="+mn-cs"/>
                        </a:rPr>
                        <a:t>perhaps</a:t>
                      </a:r>
                      <a:endParaRPr lang="en-US" sz="1800" b="1" kern="1200" noProof="0" dirty="0">
                        <a:solidFill>
                          <a:srgbClr val="FFC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800" b="1" kern="1200" noProof="0" dirty="0" smtClean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yes</a:t>
                      </a:r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78656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Pros and cons for LSW in the laboratory</a:t>
            </a:r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61926694"/>
              </p:ext>
            </p:extLst>
          </p:nvPr>
        </p:nvGraphicFramePr>
        <p:xfrm>
          <a:off x="263768" y="1168395"/>
          <a:ext cx="8458200" cy="3037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14550"/>
                <a:gridCol w="2114550"/>
                <a:gridCol w="2114550"/>
                <a:gridCol w="211455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noProof="0" dirty="0" smtClean="0"/>
                        <a:t>ALP parameter</a:t>
                      </a:r>
                      <a:endParaRPr lang="en-US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noProof="0" dirty="0" smtClean="0"/>
                        <a:t>LSW (laboratory)</a:t>
                      </a:r>
                      <a:endParaRPr lang="en-US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noProof="0" dirty="0" err="1" smtClean="0"/>
                        <a:t>Helioscopes</a:t>
                      </a:r>
                      <a:endParaRPr lang="en-US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noProof="0" dirty="0" smtClean="0"/>
                        <a:t>Dark matter searches</a:t>
                      </a:r>
                      <a:endParaRPr lang="en-US" noProof="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noProof="0" dirty="0" smtClean="0"/>
                        <a:t>Parity</a:t>
                      </a:r>
                      <a:r>
                        <a:rPr lang="en-US" baseline="0" noProof="0" dirty="0" smtClean="0"/>
                        <a:t> and spin</a:t>
                      </a:r>
                      <a:endParaRPr lang="en-US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noProof="0" dirty="0" smtClean="0">
                          <a:solidFill>
                            <a:srgbClr val="00B050"/>
                          </a:solidFill>
                        </a:rPr>
                        <a:t>yes</a:t>
                      </a:r>
                      <a:endParaRPr lang="en-US" b="1" noProof="0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noProof="0" dirty="0" smtClean="0">
                          <a:solidFill>
                            <a:srgbClr val="FFC000"/>
                          </a:solidFill>
                        </a:rPr>
                        <a:t>perhaps</a:t>
                      </a:r>
                      <a:endParaRPr lang="en-US" b="1" noProof="0" dirty="0">
                        <a:solidFill>
                          <a:srgbClr val="FFC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noProof="0" dirty="0" smtClean="0">
                          <a:solidFill>
                            <a:srgbClr val="00B050"/>
                          </a:solidFill>
                        </a:rPr>
                        <a:t>yes</a:t>
                      </a:r>
                      <a:endParaRPr lang="en-US" b="1" noProof="0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noProof="0" dirty="0" smtClean="0"/>
                        <a:t>Coupling </a:t>
                      </a:r>
                      <a:r>
                        <a:rPr lang="en-US" noProof="0" dirty="0" err="1" smtClean="0"/>
                        <a:t>g</a:t>
                      </a:r>
                      <a:r>
                        <a:rPr lang="en-US" baseline="-25000" noProof="0" dirty="0" err="1" smtClean="0"/>
                        <a:t>a</a:t>
                      </a:r>
                      <a:r>
                        <a:rPr lang="en-US" baseline="-25000" noProof="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γ</a:t>
                      </a:r>
                      <a:endParaRPr lang="en-US" noProof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800" b="1" kern="1200" noProof="0" dirty="0" smtClean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yes</a:t>
                      </a:r>
                      <a:endParaRPr lang="en-US" sz="1800" b="1" kern="1200" noProof="0" dirty="0">
                        <a:solidFill>
                          <a:srgbClr val="00B05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kern="1200" noProof="0" dirty="0" smtClean="0">
                          <a:solidFill>
                            <a:srgbClr val="FFC000"/>
                          </a:solidFill>
                          <a:latin typeface="+mn-lt"/>
                          <a:ea typeface="+mn-ea"/>
                          <a:cs typeface="+mn-cs"/>
                        </a:rPr>
                        <a:t>no</a:t>
                      </a:r>
                      <a:endParaRPr lang="en-US" sz="1800" b="1" kern="1200" noProof="0" dirty="0">
                        <a:solidFill>
                          <a:srgbClr val="FFC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800" b="1" kern="1200" noProof="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no</a:t>
                      </a:r>
                      <a:endParaRPr lang="en-US" sz="1800" b="1" kern="1200" noProof="0" dirty="0">
                        <a:solidFill>
                          <a:srgbClr val="FF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noProof="0" dirty="0" smtClean="0"/>
                        <a:t>Coupling · flux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noProof="0" dirty="0" smtClean="0"/>
                        <a:t>(does</a:t>
                      </a:r>
                      <a:r>
                        <a:rPr lang="en-US" baseline="0" noProof="0" dirty="0" smtClean="0"/>
                        <a:t> not apply)</a:t>
                      </a:r>
                      <a:endParaRPr lang="en-US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kern="1200" noProof="0" dirty="0" smtClean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yes</a:t>
                      </a:r>
                      <a:endParaRPr lang="en-US" sz="1800" b="1" kern="1200" noProof="0" dirty="0">
                        <a:solidFill>
                          <a:srgbClr val="00B05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800" b="1" kern="1200" noProof="0" dirty="0" smtClean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yes</a:t>
                      </a: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noProof="0" dirty="0" smtClean="0"/>
                        <a:t>Mass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800" b="1" kern="1200" noProof="0" dirty="0" smtClean="0">
                          <a:solidFill>
                            <a:srgbClr val="FFC000"/>
                          </a:solidFill>
                          <a:latin typeface="+mn-lt"/>
                          <a:ea typeface="+mn-ea"/>
                          <a:cs typeface="+mn-cs"/>
                        </a:rPr>
                        <a:t>perhaps</a:t>
                      </a:r>
                      <a:endParaRPr lang="en-US" sz="1800" b="1" kern="1200" noProof="0" dirty="0">
                        <a:solidFill>
                          <a:srgbClr val="FFC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800" b="1" kern="1200" noProof="0" dirty="0" smtClean="0">
                          <a:solidFill>
                            <a:srgbClr val="FFC000"/>
                          </a:solidFill>
                          <a:latin typeface="+mn-lt"/>
                          <a:ea typeface="+mn-ea"/>
                          <a:cs typeface="+mn-cs"/>
                        </a:rPr>
                        <a:t>perhaps</a:t>
                      </a:r>
                      <a:endParaRPr lang="en-US" sz="1800" b="1" kern="1200" noProof="0" dirty="0">
                        <a:solidFill>
                          <a:srgbClr val="FFC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800" b="1" kern="1200" noProof="0" dirty="0" smtClean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yes</a:t>
                      </a: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noProof="0" dirty="0" smtClean="0"/>
                        <a:t>Rely on astrophysical</a:t>
                      </a:r>
                      <a:r>
                        <a:rPr lang="en-US" baseline="0" noProof="0" dirty="0" smtClean="0"/>
                        <a:t> assumptions</a:t>
                      </a:r>
                      <a:endParaRPr lang="en-US" noProof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kern="1200" noProof="0" dirty="0" smtClean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no</a:t>
                      </a:r>
                      <a:endParaRPr lang="en-US" sz="1800" b="1" kern="1200" noProof="0" dirty="0">
                        <a:solidFill>
                          <a:srgbClr val="00B05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kern="1200" noProof="0" dirty="0" smtClean="0">
                          <a:solidFill>
                            <a:srgbClr val="FFC000"/>
                          </a:solidFill>
                          <a:latin typeface="+mn-lt"/>
                          <a:ea typeface="+mn-ea"/>
                          <a:cs typeface="+mn-cs"/>
                        </a:rPr>
                        <a:t>yes</a:t>
                      </a:r>
                      <a:endParaRPr lang="en-US" sz="1800" b="1" kern="1200" noProof="0" dirty="0">
                        <a:solidFill>
                          <a:srgbClr val="FFC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noProof="0" dirty="0" smtClean="0">
                          <a:solidFill>
                            <a:srgbClr val="FF0000"/>
                          </a:solidFill>
                        </a:rPr>
                        <a:t>yes</a:t>
                      </a:r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85651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060" y="796742"/>
            <a:ext cx="5119629" cy="41961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LSW roadmap</a:t>
            </a:r>
            <a:endParaRPr lang="en-US" dirty="0"/>
          </a:p>
        </p:txBody>
      </p:sp>
      <p:sp>
        <p:nvSpPr>
          <p:cNvPr id="15" name="Content Placeholder 2"/>
          <p:cNvSpPr txBox="1">
            <a:spLocks/>
          </p:cNvSpPr>
          <p:nvPr/>
        </p:nvSpPr>
        <p:spPr bwMode="auto">
          <a:xfrm>
            <a:off x="6728604" y="4188283"/>
            <a:ext cx="2160752" cy="19277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65113" indent="-265113" algn="l" rtl="0" fontAlgn="base">
              <a:spcBef>
                <a:spcPct val="0"/>
              </a:spcBef>
              <a:spcAft>
                <a:spcPct val="50000"/>
              </a:spcAft>
              <a:buClr>
                <a:srgbClr val="F28E00"/>
              </a:buClr>
              <a:buFont typeface="Arial Black" pitchFamily="34" charset="0"/>
              <a:buChar char="&gt;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8650" indent="-184150" algn="l" rtl="0" fontAlgn="base">
              <a:spcBef>
                <a:spcPct val="0"/>
              </a:spcBef>
              <a:spcAft>
                <a:spcPct val="50000"/>
              </a:spcAft>
              <a:buClr>
                <a:schemeClr val="bg2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2pPr>
            <a:lvl3pPr marL="1236663" indent="-228600" algn="l" rtl="0" fontAlgn="base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Arial Black" pitchFamily="34" charset="0"/>
              <a:defRPr sz="1200">
                <a:solidFill>
                  <a:schemeClr val="tx1"/>
                </a:solidFill>
                <a:latin typeface="+mn-lt"/>
              </a:defRPr>
            </a:lvl3pPr>
            <a:lvl4pPr marL="1644650" indent="-228600" algn="l" rtl="0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 typeface="Arial Black" pitchFamily="34" charset="0"/>
              <a:buNone/>
            </a:pPr>
            <a:endParaRPr lang="en-US" dirty="0"/>
          </a:p>
        </p:txBody>
      </p:sp>
      <p:cxnSp>
        <p:nvCxnSpPr>
          <p:cNvPr id="7" name="Straight Arrow Connector 6"/>
          <p:cNvCxnSpPr/>
          <p:nvPr/>
        </p:nvCxnSpPr>
        <p:spPr bwMode="auto">
          <a:xfrm flipV="1">
            <a:off x="622092" y="4992914"/>
            <a:ext cx="4398482" cy="8628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arrow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3" name="TextBox 12"/>
          <p:cNvSpPr txBox="1"/>
          <p:nvPr/>
        </p:nvSpPr>
        <p:spPr>
          <a:xfrm>
            <a:off x="1587260" y="5084210"/>
            <a:ext cx="23150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axion</a:t>
            </a:r>
            <a:r>
              <a:rPr lang="en-US" dirty="0" smtClean="0"/>
              <a:t>-like particle mass</a:t>
            </a:r>
            <a:endParaRPr lang="en-US" dirty="0"/>
          </a:p>
        </p:txBody>
      </p:sp>
      <p:cxnSp>
        <p:nvCxnSpPr>
          <p:cNvPr id="30" name="Straight Arrow Connector 29"/>
          <p:cNvCxnSpPr/>
          <p:nvPr/>
        </p:nvCxnSpPr>
        <p:spPr bwMode="auto">
          <a:xfrm flipH="1" flipV="1">
            <a:off x="5194512" y="998115"/>
            <a:ext cx="8629" cy="3547342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arrow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1" name="TextBox 30"/>
          <p:cNvSpPr txBox="1"/>
          <p:nvPr/>
        </p:nvSpPr>
        <p:spPr>
          <a:xfrm rot="16200000">
            <a:off x="4496236" y="2816170"/>
            <a:ext cx="208569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Two-photon-coupling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72021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Pros and cons for LSW in the laboratory</a:t>
            </a:r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55166526"/>
              </p:ext>
            </p:extLst>
          </p:nvPr>
        </p:nvGraphicFramePr>
        <p:xfrm>
          <a:off x="263768" y="1168395"/>
          <a:ext cx="8458200" cy="3408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14550"/>
                <a:gridCol w="2114550"/>
                <a:gridCol w="2114550"/>
                <a:gridCol w="211455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noProof="0" dirty="0" smtClean="0"/>
                        <a:t>ALP parameter</a:t>
                      </a:r>
                      <a:endParaRPr lang="en-US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noProof="0" dirty="0" smtClean="0"/>
                        <a:t>LSW (laboratory)</a:t>
                      </a:r>
                      <a:endParaRPr lang="en-US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noProof="0" dirty="0" err="1" smtClean="0"/>
                        <a:t>Helioscopes</a:t>
                      </a:r>
                      <a:endParaRPr lang="en-US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noProof="0" dirty="0" smtClean="0"/>
                        <a:t>Dark matter searches</a:t>
                      </a:r>
                      <a:endParaRPr lang="en-US" noProof="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noProof="0" dirty="0" smtClean="0"/>
                        <a:t>Parity</a:t>
                      </a:r>
                      <a:r>
                        <a:rPr lang="en-US" baseline="0" noProof="0" dirty="0" smtClean="0"/>
                        <a:t> and spin</a:t>
                      </a:r>
                      <a:endParaRPr lang="en-US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noProof="0" dirty="0" smtClean="0">
                          <a:solidFill>
                            <a:srgbClr val="00B050"/>
                          </a:solidFill>
                        </a:rPr>
                        <a:t>yes</a:t>
                      </a:r>
                      <a:endParaRPr lang="en-US" b="1" noProof="0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noProof="0" dirty="0" smtClean="0">
                          <a:solidFill>
                            <a:srgbClr val="FFC000"/>
                          </a:solidFill>
                        </a:rPr>
                        <a:t>perhaps</a:t>
                      </a:r>
                      <a:endParaRPr lang="en-US" b="1" noProof="0" dirty="0">
                        <a:solidFill>
                          <a:srgbClr val="FFC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noProof="0" dirty="0" smtClean="0">
                          <a:solidFill>
                            <a:srgbClr val="00B050"/>
                          </a:solidFill>
                        </a:rPr>
                        <a:t>yes</a:t>
                      </a:r>
                      <a:endParaRPr lang="en-US" b="1" noProof="0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noProof="0" dirty="0" smtClean="0"/>
                        <a:t>Coupling </a:t>
                      </a:r>
                      <a:r>
                        <a:rPr lang="en-US" noProof="0" dirty="0" err="1" smtClean="0"/>
                        <a:t>g</a:t>
                      </a:r>
                      <a:r>
                        <a:rPr lang="en-US" baseline="-25000" noProof="0" dirty="0" err="1" smtClean="0"/>
                        <a:t>a</a:t>
                      </a:r>
                      <a:r>
                        <a:rPr lang="en-US" baseline="-25000" noProof="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γ</a:t>
                      </a:r>
                      <a:endParaRPr lang="en-US" noProof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800" b="1" kern="1200" noProof="0" dirty="0" smtClean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yes</a:t>
                      </a:r>
                      <a:endParaRPr lang="en-US" sz="1800" b="1" kern="1200" noProof="0" dirty="0">
                        <a:solidFill>
                          <a:srgbClr val="00B05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kern="1200" noProof="0" dirty="0" smtClean="0">
                          <a:solidFill>
                            <a:srgbClr val="FFC000"/>
                          </a:solidFill>
                          <a:latin typeface="+mn-lt"/>
                          <a:ea typeface="+mn-ea"/>
                          <a:cs typeface="+mn-cs"/>
                        </a:rPr>
                        <a:t>no</a:t>
                      </a:r>
                      <a:endParaRPr lang="en-US" sz="1800" b="1" kern="1200" noProof="0" dirty="0">
                        <a:solidFill>
                          <a:srgbClr val="FFC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800" b="1" kern="1200" noProof="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no</a:t>
                      </a:r>
                      <a:endParaRPr lang="en-US" sz="1800" b="1" kern="1200" noProof="0" dirty="0">
                        <a:solidFill>
                          <a:srgbClr val="FF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noProof="0" dirty="0" smtClean="0"/>
                        <a:t>Coupling · flux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noProof="0" dirty="0" smtClean="0"/>
                        <a:t>(does</a:t>
                      </a:r>
                      <a:r>
                        <a:rPr lang="en-US" baseline="0" noProof="0" dirty="0" smtClean="0"/>
                        <a:t> not apply)</a:t>
                      </a:r>
                      <a:endParaRPr lang="en-US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kern="1200" noProof="0" dirty="0" smtClean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yes</a:t>
                      </a:r>
                      <a:endParaRPr lang="en-US" sz="1800" b="1" kern="1200" noProof="0" dirty="0">
                        <a:solidFill>
                          <a:srgbClr val="00B05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800" b="1" kern="1200" noProof="0" dirty="0" smtClean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yes</a:t>
                      </a: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noProof="0" dirty="0" smtClean="0"/>
                        <a:t>Mass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800" b="1" kern="1200" noProof="0" dirty="0" smtClean="0">
                          <a:solidFill>
                            <a:srgbClr val="FFC000"/>
                          </a:solidFill>
                          <a:latin typeface="+mn-lt"/>
                          <a:ea typeface="+mn-ea"/>
                          <a:cs typeface="+mn-cs"/>
                        </a:rPr>
                        <a:t>perhaps</a:t>
                      </a:r>
                      <a:endParaRPr lang="en-US" sz="1800" b="1" kern="1200" noProof="0" dirty="0">
                        <a:solidFill>
                          <a:srgbClr val="FFC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800" b="1" kern="1200" noProof="0" dirty="0" smtClean="0">
                          <a:solidFill>
                            <a:srgbClr val="FFC000"/>
                          </a:solidFill>
                          <a:latin typeface="+mn-lt"/>
                          <a:ea typeface="+mn-ea"/>
                          <a:cs typeface="+mn-cs"/>
                        </a:rPr>
                        <a:t>perhaps</a:t>
                      </a:r>
                      <a:endParaRPr lang="en-US" sz="1800" b="1" kern="1200" noProof="0" dirty="0">
                        <a:solidFill>
                          <a:srgbClr val="FFC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800" b="1" kern="1200" noProof="0" dirty="0" smtClean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yes</a:t>
                      </a: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noProof="0" dirty="0" smtClean="0"/>
                        <a:t>Rely on astrophysical</a:t>
                      </a:r>
                      <a:r>
                        <a:rPr lang="en-US" baseline="0" noProof="0" dirty="0" smtClean="0"/>
                        <a:t> assumptions</a:t>
                      </a:r>
                      <a:endParaRPr lang="en-US" noProof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kern="1200" noProof="0" dirty="0" smtClean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no</a:t>
                      </a:r>
                      <a:endParaRPr lang="en-US" sz="1800" b="1" kern="1200" noProof="0" dirty="0">
                        <a:solidFill>
                          <a:srgbClr val="00B05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kern="1200" noProof="0" dirty="0" smtClean="0">
                          <a:solidFill>
                            <a:srgbClr val="FFC000"/>
                          </a:solidFill>
                          <a:latin typeface="+mn-lt"/>
                          <a:ea typeface="+mn-ea"/>
                          <a:cs typeface="+mn-cs"/>
                        </a:rPr>
                        <a:t>yes</a:t>
                      </a:r>
                      <a:endParaRPr lang="en-US" sz="1800" b="1" kern="1200" noProof="0" dirty="0">
                        <a:solidFill>
                          <a:srgbClr val="FFC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noProof="0" dirty="0" smtClean="0">
                          <a:solidFill>
                            <a:srgbClr val="FF0000"/>
                          </a:solidFill>
                        </a:rPr>
                        <a:t>yes</a:t>
                      </a: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noProof="0" dirty="0" smtClean="0"/>
                        <a:t>QCD</a:t>
                      </a:r>
                      <a:r>
                        <a:rPr lang="en-US" baseline="0" noProof="0" dirty="0" smtClean="0"/>
                        <a:t> </a:t>
                      </a:r>
                      <a:r>
                        <a:rPr lang="en-US" baseline="0" noProof="0" dirty="0" err="1" smtClean="0"/>
                        <a:t>axion</a:t>
                      </a:r>
                      <a:endParaRPr lang="en-US" noProof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800" b="1" kern="1200" noProof="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no</a:t>
                      </a:r>
                      <a:endParaRPr lang="en-US" sz="1800" b="1" kern="1200" noProof="0" dirty="0">
                        <a:solidFill>
                          <a:srgbClr val="FF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800" b="1" kern="1200" noProof="0" dirty="0" smtClean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yes</a:t>
                      </a:r>
                      <a:endParaRPr lang="en-US" sz="1800" b="1" kern="1200" noProof="0" dirty="0">
                        <a:solidFill>
                          <a:srgbClr val="00B05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800" b="1" kern="1200" noProof="0" dirty="0" smtClean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yes</a:t>
                      </a: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264989" y="4899273"/>
            <a:ext cx="8520113" cy="534377"/>
          </a:xfrm>
        </p:spPr>
        <p:txBody>
          <a:bodyPr/>
          <a:lstStyle/>
          <a:p>
            <a:pPr marL="0" indent="0" algn="ctr">
              <a:buNone/>
            </a:pPr>
            <a:r>
              <a:rPr lang="en-US" dirty="0" smtClean="0"/>
              <a:t>LSW in the laboratory is very well suited to look for </a:t>
            </a:r>
            <a:r>
              <a:rPr lang="en-US" dirty="0" err="1" smtClean="0"/>
              <a:t>axion</a:t>
            </a:r>
            <a:r>
              <a:rPr lang="en-US" dirty="0" smtClean="0"/>
              <a:t>-like particles.</a:t>
            </a:r>
          </a:p>
          <a:p>
            <a:pPr algn="ctr"/>
            <a:endParaRPr lang="en-US" dirty="0" smtClean="0"/>
          </a:p>
          <a:p>
            <a:pPr marL="0" indent="0" algn="ctr">
              <a:buNone/>
            </a:pPr>
            <a:r>
              <a:rPr lang="en-US" dirty="0" smtClean="0"/>
              <a:t>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81442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uiExpand="1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Design criteria for LSW experiments</a:t>
            </a:r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078" y="945284"/>
            <a:ext cx="6641351" cy="7879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81556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4007" y="1152877"/>
            <a:ext cx="7620639" cy="22206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2100" y="103188"/>
            <a:ext cx="8851900" cy="544512"/>
          </a:xfrm>
        </p:spPr>
        <p:txBody>
          <a:bodyPr/>
          <a:lstStyle/>
          <a:p>
            <a:r>
              <a:rPr lang="en-US" dirty="0" smtClean="0"/>
              <a:t>Design criteria for LSW experiments with optical resonators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8292" y="3538540"/>
            <a:ext cx="8520113" cy="2686091"/>
          </a:xfrm>
        </p:spPr>
        <p:txBody>
          <a:bodyPr/>
          <a:lstStyle/>
          <a:p>
            <a:r>
              <a:rPr lang="en-US" dirty="0" smtClean="0"/>
              <a:t>Use </a:t>
            </a:r>
            <a:r>
              <a:rPr lang="en-US" dirty="0" smtClean="0">
                <a:solidFill>
                  <a:srgbClr val="FFC000"/>
                </a:solidFill>
              </a:rPr>
              <a:t>long</a:t>
            </a:r>
            <a:r>
              <a:rPr lang="en-US" dirty="0" smtClean="0"/>
              <a:t> strings of </a:t>
            </a:r>
            <a:r>
              <a:rPr lang="en-US" dirty="0" smtClean="0">
                <a:solidFill>
                  <a:srgbClr val="FFC000"/>
                </a:solidFill>
              </a:rPr>
              <a:t>strong dipole magnets</a:t>
            </a:r>
            <a:r>
              <a:rPr lang="en-US" dirty="0" smtClean="0"/>
              <a:t>.</a:t>
            </a:r>
          </a:p>
          <a:p>
            <a:r>
              <a:rPr lang="en-US" dirty="0" smtClean="0"/>
              <a:t>Implement </a:t>
            </a:r>
            <a:r>
              <a:rPr lang="en-US" dirty="0" smtClean="0">
                <a:solidFill>
                  <a:srgbClr val="00A5EB"/>
                </a:solidFill>
              </a:rPr>
              <a:t>optical resonators </a:t>
            </a:r>
            <a:r>
              <a:rPr lang="en-US" dirty="0" smtClean="0"/>
              <a:t>to recycle the light before the wall and </a:t>
            </a:r>
            <a:br>
              <a:rPr lang="en-US" dirty="0" smtClean="0"/>
            </a:br>
            <a:r>
              <a:rPr lang="en-US" dirty="0" smtClean="0"/>
              <a:t>to boost the re-conversion of ALPs to photons behind the wall.</a:t>
            </a:r>
          </a:p>
          <a:p>
            <a:r>
              <a:rPr lang="en-US" dirty="0" smtClean="0"/>
              <a:t>The maximal length is given by the aperture of the magnets and the beam shape of the resonating mode in the optical resonators.</a:t>
            </a:r>
          </a:p>
          <a:p>
            <a:r>
              <a:rPr lang="en-US" dirty="0" smtClean="0"/>
              <a:t>The maximal circulating light power before the wall is given by the damage threshold of the mirrors and the beam spot size.</a:t>
            </a:r>
            <a:br>
              <a:rPr lang="en-US" dirty="0" smtClean="0"/>
            </a:b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602" y="946347"/>
            <a:ext cx="7874505" cy="8252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8" name="Straight Arrow Connector 7"/>
          <p:cNvCxnSpPr>
            <a:stCxn id="12" idx="2"/>
          </p:cNvCxnSpPr>
          <p:nvPr/>
        </p:nvCxnSpPr>
        <p:spPr bwMode="auto">
          <a:xfrm>
            <a:off x="2390674" y="1494638"/>
            <a:ext cx="1619501" cy="768563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00A5EB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9" name="Straight Arrow Connector 8"/>
          <p:cNvCxnSpPr/>
          <p:nvPr/>
        </p:nvCxnSpPr>
        <p:spPr bwMode="auto">
          <a:xfrm>
            <a:off x="2382047" y="1494638"/>
            <a:ext cx="3153822" cy="768563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00A5EB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1" name="Rounded Rectangle 10"/>
          <p:cNvSpPr/>
          <p:nvPr/>
        </p:nvSpPr>
        <p:spPr bwMode="auto">
          <a:xfrm>
            <a:off x="3363985" y="1132514"/>
            <a:ext cx="436228" cy="360726"/>
          </a:xfrm>
          <a:prstGeom prst="roundRect">
            <a:avLst/>
          </a:prstGeom>
          <a:noFill/>
          <a:ln w="25400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2" name="Rounded Rectangle 11"/>
          <p:cNvSpPr/>
          <p:nvPr/>
        </p:nvSpPr>
        <p:spPr bwMode="auto">
          <a:xfrm>
            <a:off x="1959340" y="1133912"/>
            <a:ext cx="862667" cy="360726"/>
          </a:xfrm>
          <a:prstGeom prst="roundRect">
            <a:avLst/>
          </a:prstGeom>
          <a:noFill/>
          <a:ln w="25400" cap="flat" cmpd="sng" algn="ctr">
            <a:solidFill>
              <a:srgbClr val="00A5EB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754847" y="3111915"/>
            <a:ext cx="193835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Courtesy A. Spector (ALPS)</a:t>
            </a:r>
            <a:endParaRPr lang="en-US" sz="1100" dirty="0"/>
          </a:p>
        </p:txBody>
      </p:sp>
    </p:spTree>
    <p:extLst>
      <p:ext uri="{BB962C8B-B14F-4D97-AF65-F5344CB8AC3E}">
        <p14:creationId xmlns:p14="http://schemas.microsoft.com/office/powerpoint/2010/main" val="14610875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11" grpId="0" animBg="1"/>
      <p:bldP spid="12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2100" y="103188"/>
            <a:ext cx="8520113" cy="544512"/>
          </a:xfrm>
        </p:spPr>
        <p:txBody>
          <a:bodyPr/>
          <a:lstStyle/>
          <a:p>
            <a:r>
              <a:rPr lang="en-US" dirty="0" smtClean="0"/>
              <a:t>Present and future dipole magnets for LSW experiments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7975" y="1892718"/>
            <a:ext cx="4171950" cy="2507057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 rot="16200000">
            <a:off x="-839730" y="2855688"/>
            <a:ext cx="2206053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800" dirty="0"/>
              <a:t>https://fcc.web.cern.ch/Pages/Magnets.aspx</a:t>
            </a:r>
          </a:p>
        </p:txBody>
      </p:sp>
      <p:pic>
        <p:nvPicPr>
          <p:cNvPr id="4103" name="Picture 7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15547" y="1921533"/>
            <a:ext cx="3827965" cy="24782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1" name="Straight Connector 10"/>
          <p:cNvCxnSpPr/>
          <p:nvPr/>
        </p:nvCxnSpPr>
        <p:spPr bwMode="auto">
          <a:xfrm>
            <a:off x="4127383" y="2038525"/>
            <a:ext cx="2072081" cy="276836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3" name="Straight Connector 12"/>
          <p:cNvCxnSpPr/>
          <p:nvPr/>
        </p:nvCxnSpPr>
        <p:spPr bwMode="auto">
          <a:xfrm>
            <a:off x="4009938" y="2168554"/>
            <a:ext cx="1560352" cy="158971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6" name="Rectangle 15"/>
          <p:cNvSpPr/>
          <p:nvPr/>
        </p:nvSpPr>
        <p:spPr>
          <a:xfrm rot="16200000">
            <a:off x="6891922" y="2940902"/>
            <a:ext cx="3966443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800" dirty="0"/>
              <a:t>https://fcc.web.cern.ch/Documents/Publications/Magnets/CERN-ATS-2013-019.pdf</a:t>
            </a:r>
          </a:p>
        </p:txBody>
      </p:sp>
      <p:pic>
        <p:nvPicPr>
          <p:cNvPr id="4104" name="Picture 8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1315" y="4405940"/>
            <a:ext cx="1812197" cy="84721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2575" y="977900"/>
            <a:ext cx="8861425" cy="5141546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LSW experiments use dipoles developed for particle accelerators</a:t>
            </a:r>
            <a:br>
              <a:rPr lang="en-US" dirty="0" smtClean="0"/>
            </a:br>
            <a:r>
              <a:rPr lang="en-US" dirty="0" smtClean="0"/>
              <a:t>(and might use in future dipole magnets presently under development).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New demonstration dipole magnets under study for </a:t>
            </a:r>
            <a:br>
              <a:rPr lang="en-US" dirty="0" smtClean="0"/>
            </a:br>
            <a:r>
              <a:rPr lang="en-US" dirty="0" smtClean="0"/>
              <a:t>HE-LHC or FCC might provide </a:t>
            </a:r>
          </a:p>
          <a:p>
            <a:r>
              <a:rPr lang="en-US" dirty="0" smtClean="0"/>
              <a:t>a magnetic field of 13 T (or later even up to 15 or 16 T)</a:t>
            </a:r>
          </a:p>
          <a:p>
            <a:r>
              <a:rPr lang="en-US" dirty="0" smtClean="0"/>
              <a:t>in an aperture of 100 mm</a:t>
            </a:r>
            <a:r>
              <a:rPr lang="en-US" dirty="0"/>
              <a:t>.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331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2100" y="103188"/>
            <a:ext cx="8520113" cy="544512"/>
          </a:xfrm>
        </p:spPr>
        <p:txBody>
          <a:bodyPr/>
          <a:lstStyle/>
          <a:p>
            <a:r>
              <a:rPr lang="en-US" dirty="0" smtClean="0"/>
              <a:t>Present and future dipole magnets for LSW experiments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7975" y="1892718"/>
            <a:ext cx="4171950" cy="2507057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 rot="16200000">
            <a:off x="-839730" y="2855688"/>
            <a:ext cx="2206053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800" dirty="0"/>
              <a:t>https://fcc.web.cern.ch/Pages/Magnets.aspx</a:t>
            </a:r>
          </a:p>
        </p:txBody>
      </p:sp>
      <p:pic>
        <p:nvPicPr>
          <p:cNvPr id="4103" name="Picture 7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15547" y="1921533"/>
            <a:ext cx="3827965" cy="24782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1" name="Straight Connector 10"/>
          <p:cNvCxnSpPr/>
          <p:nvPr/>
        </p:nvCxnSpPr>
        <p:spPr bwMode="auto">
          <a:xfrm>
            <a:off x="4127383" y="2038525"/>
            <a:ext cx="2072081" cy="276836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3" name="Straight Connector 12"/>
          <p:cNvCxnSpPr/>
          <p:nvPr/>
        </p:nvCxnSpPr>
        <p:spPr bwMode="auto">
          <a:xfrm>
            <a:off x="4009938" y="2168554"/>
            <a:ext cx="1560352" cy="158971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6" name="Rectangle 15"/>
          <p:cNvSpPr/>
          <p:nvPr/>
        </p:nvSpPr>
        <p:spPr>
          <a:xfrm rot="16200000">
            <a:off x="6891922" y="2940902"/>
            <a:ext cx="3966443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800" dirty="0"/>
              <a:t>https://fcc.web.cern.ch/Documents/Publications/Magnets/CERN-ATS-2013-019.pdf</a:t>
            </a:r>
          </a:p>
        </p:txBody>
      </p:sp>
      <p:pic>
        <p:nvPicPr>
          <p:cNvPr id="4104" name="Picture 8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1315" y="4405940"/>
            <a:ext cx="1812197" cy="84721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2575" y="977900"/>
            <a:ext cx="8861425" cy="5141546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LSW experiments use dipoles developed for particle accelerators</a:t>
            </a:r>
            <a:br>
              <a:rPr lang="en-US" dirty="0" smtClean="0"/>
            </a:br>
            <a:r>
              <a:rPr lang="en-US" dirty="0" smtClean="0"/>
              <a:t>(and might use in future dipole magnets presently under development).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Thereafter </a:t>
            </a:r>
            <a:r>
              <a:rPr lang="en-US" dirty="0"/>
              <a:t>one (or more) of these </a:t>
            </a:r>
            <a:r>
              <a:rPr lang="en-US" dirty="0" smtClean="0"/>
              <a:t>magnet designs </a:t>
            </a:r>
            <a:br>
              <a:rPr lang="en-US" dirty="0" smtClean="0"/>
            </a:br>
            <a:r>
              <a:rPr lang="en-US" dirty="0" smtClean="0"/>
              <a:t>may </a:t>
            </a:r>
            <a:r>
              <a:rPr lang="en-US" dirty="0"/>
              <a:t>be produced in small series and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become </a:t>
            </a:r>
            <a:r>
              <a:rPr lang="en-US" dirty="0"/>
              <a:t>available for </a:t>
            </a:r>
            <a:r>
              <a:rPr lang="en-US" dirty="0" smtClean="0"/>
              <a:t>LSW experiments.</a:t>
            </a:r>
            <a:endParaRPr lang="en-US" dirty="0"/>
          </a:p>
          <a:p>
            <a:r>
              <a:rPr lang="en-US" dirty="0" smtClean="0"/>
              <a:t>Depending of unit length, some 30-40 units </a:t>
            </a:r>
            <a:br>
              <a:rPr lang="en-US" dirty="0" smtClean="0"/>
            </a:br>
            <a:r>
              <a:rPr lang="en-US" dirty="0" smtClean="0"/>
              <a:t>may be needed for a 500 m long magnet string.</a:t>
            </a: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12" name="Rounded Rectangle 11"/>
          <p:cNvSpPr/>
          <p:nvPr/>
        </p:nvSpPr>
        <p:spPr bwMode="auto">
          <a:xfrm>
            <a:off x="155574" y="4417257"/>
            <a:ext cx="6279732" cy="1854147"/>
          </a:xfrm>
          <a:prstGeom prst="roundRect">
            <a:avLst/>
          </a:prstGeom>
          <a:noFill/>
          <a:ln w="50800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341880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Present and future dipole magnets for LSW experiments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2575" y="977900"/>
            <a:ext cx="8861425" cy="5141546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LSW experiments use dipoles developed for particle accelerators</a:t>
            </a:r>
            <a:br>
              <a:rPr lang="en-US" dirty="0" smtClean="0"/>
            </a:br>
            <a:r>
              <a:rPr lang="en-US" dirty="0" smtClean="0"/>
              <a:t>(and might use in future dipole magnets presently under development).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For the </a:t>
            </a:r>
            <a:r>
              <a:rPr lang="en-US" dirty="0" smtClean="0">
                <a:solidFill>
                  <a:srgbClr val="00A5EB"/>
                </a:solidFill>
              </a:rPr>
              <a:t>“FCC” </a:t>
            </a:r>
            <a:r>
              <a:rPr lang="en-US" dirty="0" smtClean="0"/>
              <a:t>dipole parameters see for example:</a:t>
            </a:r>
          </a:p>
          <a:p>
            <a:pPr lvl="1"/>
            <a:r>
              <a:rPr lang="de-DE" dirty="0" err="1" smtClean="0"/>
              <a:t>Bottura</a:t>
            </a:r>
            <a:r>
              <a:rPr lang="de-DE" dirty="0" smtClean="0"/>
              <a:t> </a:t>
            </a:r>
            <a:r>
              <a:rPr lang="de-DE" dirty="0"/>
              <a:t>L, de </a:t>
            </a:r>
            <a:r>
              <a:rPr lang="de-DE" dirty="0" err="1"/>
              <a:t>Rijk</a:t>
            </a:r>
            <a:r>
              <a:rPr lang="de-DE" dirty="0"/>
              <a:t> G, Rossi L, </a:t>
            </a:r>
            <a:r>
              <a:rPr lang="de-DE" dirty="0" err="1"/>
              <a:t>Todesco</a:t>
            </a:r>
            <a:r>
              <a:rPr lang="de-DE" dirty="0"/>
              <a:t> E., IEEE Trans. </a:t>
            </a:r>
            <a:r>
              <a:rPr lang="de-DE" dirty="0" err="1"/>
              <a:t>Appl</a:t>
            </a:r>
            <a:r>
              <a:rPr lang="de-DE" dirty="0"/>
              <a:t>. </a:t>
            </a:r>
            <a:r>
              <a:rPr lang="de-DE" dirty="0" err="1" smtClean="0"/>
              <a:t>Supercond</a:t>
            </a:r>
            <a:r>
              <a:rPr lang="de-DE" dirty="0" smtClean="0"/>
              <a:t>. 22:4002008 </a:t>
            </a:r>
            <a:r>
              <a:rPr lang="de-DE" dirty="0"/>
              <a:t>(2012</a:t>
            </a:r>
            <a:r>
              <a:rPr lang="de-DE" dirty="0" smtClean="0"/>
              <a:t>), </a:t>
            </a:r>
            <a:r>
              <a:rPr lang="de-DE" u="sng" dirty="0" smtClean="0">
                <a:hlinkClick r:id="rId3"/>
              </a:rPr>
              <a:t>http</a:t>
            </a:r>
            <a:r>
              <a:rPr lang="de-DE" u="sng" dirty="0">
                <a:hlinkClick r:id="rId3"/>
              </a:rPr>
              <a:t>://</a:t>
            </a:r>
            <a:r>
              <a:rPr lang="de-DE" u="sng" dirty="0" smtClean="0">
                <a:hlinkClick r:id="rId3"/>
              </a:rPr>
              <a:t>ieeexplore.ieee.org/xpl/articleDetails.jsp?arnumber=6656892</a:t>
            </a:r>
            <a:endParaRPr lang="de-DE" u="sng" dirty="0" smtClean="0"/>
          </a:p>
          <a:p>
            <a:pPr lvl="1"/>
            <a:r>
              <a:rPr lang="de-DE" dirty="0" err="1" smtClean="0"/>
              <a:t>Todesco</a:t>
            </a:r>
            <a:r>
              <a:rPr lang="de-DE" dirty="0" smtClean="0"/>
              <a:t>  E</a:t>
            </a:r>
            <a:r>
              <a:rPr lang="de-DE" dirty="0"/>
              <a:t>, </a:t>
            </a:r>
            <a:r>
              <a:rPr lang="de-DE" dirty="0" err="1"/>
              <a:t>Bottura</a:t>
            </a:r>
            <a:r>
              <a:rPr lang="de-DE" dirty="0"/>
              <a:t> L, de </a:t>
            </a:r>
            <a:r>
              <a:rPr lang="de-DE" dirty="0" err="1"/>
              <a:t>Rijk</a:t>
            </a:r>
            <a:r>
              <a:rPr lang="de-DE" dirty="0"/>
              <a:t> G, Rossi </a:t>
            </a:r>
            <a:r>
              <a:rPr lang="de-DE" dirty="0" smtClean="0"/>
              <a:t> L</a:t>
            </a:r>
            <a:r>
              <a:rPr lang="de-DE" dirty="0"/>
              <a:t>.,  IEEE Trans. </a:t>
            </a:r>
            <a:r>
              <a:rPr lang="de-DE" dirty="0" err="1"/>
              <a:t>Appl</a:t>
            </a:r>
            <a:r>
              <a:rPr lang="de-DE" dirty="0"/>
              <a:t>. </a:t>
            </a:r>
            <a:r>
              <a:rPr lang="de-DE" dirty="0" err="1" smtClean="0"/>
              <a:t>Supercond</a:t>
            </a:r>
            <a:r>
              <a:rPr lang="de-DE" dirty="0" smtClean="0"/>
              <a:t>. 24:4004306 </a:t>
            </a:r>
            <a:r>
              <a:rPr lang="de-DE" dirty="0"/>
              <a:t>(2014</a:t>
            </a:r>
            <a:r>
              <a:rPr lang="de-DE" dirty="0" smtClean="0"/>
              <a:t>), </a:t>
            </a:r>
            <a:r>
              <a:rPr lang="de-DE" u="sng" dirty="0" smtClean="0">
                <a:hlinkClick r:id="rId4"/>
              </a:rPr>
              <a:t>http</a:t>
            </a:r>
            <a:r>
              <a:rPr lang="de-DE" u="sng" dirty="0">
                <a:hlinkClick r:id="rId4"/>
              </a:rPr>
              <a:t>://</a:t>
            </a:r>
            <a:r>
              <a:rPr lang="de-DE" u="sng" dirty="0" smtClean="0">
                <a:hlinkClick r:id="rId4"/>
              </a:rPr>
              <a:t>ieeexplore.ieee.org/xpl/articleDetails.jsp?arnumber=6172724</a:t>
            </a:r>
            <a:r>
              <a:rPr lang="de-DE" dirty="0"/>
              <a:t> </a:t>
            </a: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18713472"/>
              </p:ext>
            </p:extLst>
          </p:nvPr>
        </p:nvGraphicFramePr>
        <p:xfrm>
          <a:off x="404446" y="1994874"/>
          <a:ext cx="8247185" cy="2291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49437"/>
                <a:gridCol w="1649437"/>
                <a:gridCol w="1649437"/>
                <a:gridCol w="1649437"/>
                <a:gridCol w="1649437"/>
              </a:tblGrid>
              <a:tr h="370840">
                <a:tc>
                  <a:txBody>
                    <a:bodyPr/>
                    <a:lstStyle/>
                    <a:p>
                      <a:r>
                        <a:rPr lang="en-US" noProof="0" dirty="0" smtClean="0"/>
                        <a:t>Dipole</a:t>
                      </a:r>
                      <a:endParaRPr lang="en-US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noProof="0" dirty="0" smtClean="0"/>
                        <a:t>Aperture [mm]</a:t>
                      </a:r>
                      <a:endParaRPr lang="en-US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noProof="0" dirty="0" smtClean="0"/>
                        <a:t>Field</a:t>
                      </a:r>
                      <a:r>
                        <a:rPr lang="en-US" baseline="0" noProof="0" dirty="0" smtClean="0"/>
                        <a:t> strength [T]</a:t>
                      </a:r>
                      <a:endParaRPr lang="en-US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noProof="0" dirty="0" smtClean="0"/>
                        <a:t>LSW experiment</a:t>
                      </a:r>
                      <a:endParaRPr lang="en-US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noProof="0" dirty="0" smtClean="0"/>
                        <a:t>Number</a:t>
                      </a:r>
                      <a:r>
                        <a:rPr lang="en-US" baseline="0" noProof="0" dirty="0" smtClean="0"/>
                        <a:t> of used dipoles</a:t>
                      </a:r>
                      <a:endParaRPr lang="en-US" noProof="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noProof="0" dirty="0" smtClean="0"/>
                        <a:t>HERA (straightened)</a:t>
                      </a:r>
                      <a:endParaRPr lang="en-US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noProof="0" dirty="0" smtClean="0"/>
                        <a:t>50</a:t>
                      </a:r>
                      <a:endParaRPr lang="en-US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noProof="0" dirty="0" smtClean="0"/>
                        <a:t>5.3</a:t>
                      </a:r>
                      <a:endParaRPr lang="en-US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noProof="0" dirty="0" smtClean="0"/>
                        <a:t>ALPS II (DESY)</a:t>
                      </a:r>
                      <a:endParaRPr lang="en-US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noProof="0" dirty="0" smtClean="0"/>
                        <a:t>20</a:t>
                      </a:r>
                      <a:endParaRPr lang="en-US" noProof="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noProof="0" dirty="0" smtClean="0"/>
                        <a:t>LHC</a:t>
                      </a:r>
                      <a:endParaRPr lang="en-US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noProof="0" dirty="0" smtClean="0"/>
                        <a:t>40</a:t>
                      </a:r>
                      <a:endParaRPr lang="en-US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noProof="0" dirty="0" smtClean="0"/>
                        <a:t>9.0</a:t>
                      </a:r>
                      <a:endParaRPr lang="en-US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noProof="0" dirty="0" smtClean="0"/>
                        <a:t>OSQAR (CERN)</a:t>
                      </a:r>
                      <a:endParaRPr lang="en-US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noProof="0" dirty="0" smtClean="0"/>
                        <a:t>2</a:t>
                      </a:r>
                      <a:endParaRPr lang="en-US" noProof="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noProof="0" dirty="0" smtClean="0">
                          <a:solidFill>
                            <a:srgbClr val="00A5EB"/>
                          </a:solidFill>
                        </a:rPr>
                        <a:t>“FCC”</a:t>
                      </a:r>
                      <a:endParaRPr lang="en-US" noProof="0" dirty="0">
                        <a:solidFill>
                          <a:srgbClr val="00A5EB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noProof="0" dirty="0" smtClean="0">
                          <a:solidFill>
                            <a:srgbClr val="00A5EB"/>
                          </a:solidFill>
                        </a:rPr>
                        <a:t>100</a:t>
                      </a:r>
                      <a:endParaRPr lang="en-US" noProof="0" dirty="0">
                        <a:solidFill>
                          <a:srgbClr val="00A5EB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noProof="0" dirty="0" smtClean="0">
                          <a:solidFill>
                            <a:srgbClr val="00A5EB"/>
                          </a:solidFill>
                        </a:rPr>
                        <a:t>13</a:t>
                      </a:r>
                      <a:endParaRPr lang="en-US" noProof="0" dirty="0">
                        <a:solidFill>
                          <a:srgbClr val="00A5EB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noProof="0" dirty="0" smtClean="0">
                          <a:solidFill>
                            <a:srgbClr val="00A5EB"/>
                          </a:solidFill>
                        </a:rPr>
                        <a:t>“ALPS III”</a:t>
                      </a:r>
                      <a:endParaRPr lang="en-US" noProof="0" dirty="0">
                        <a:solidFill>
                          <a:srgbClr val="00A5EB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noProof="0" dirty="0"/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87858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Optical resonators in LSW experiments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2575" y="3677998"/>
            <a:ext cx="8861425" cy="2165717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The resonators before and after the wall have to resonate to the same mode.</a:t>
            </a:r>
          </a:p>
          <a:p>
            <a:r>
              <a:rPr lang="en-US" dirty="0" smtClean="0"/>
              <a:t>Flat mirrors are placed in the center of the experiment around the wall.</a:t>
            </a:r>
          </a:p>
          <a:p>
            <a:r>
              <a:rPr lang="en-US" dirty="0" smtClean="0"/>
              <a:t>The light power density is highest on the flat mirror before the wall </a:t>
            </a:r>
            <a:br>
              <a:rPr lang="en-US" dirty="0" smtClean="0"/>
            </a:br>
            <a:r>
              <a:rPr lang="en-US" dirty="0" smtClean="0"/>
              <a:t>(mirror damage threshold)!</a:t>
            </a:r>
            <a:endParaRPr lang="en-US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7743" y="1046148"/>
            <a:ext cx="7986903" cy="23273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658127" y="3111915"/>
            <a:ext cx="193835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Courtesy A. Spector (ALPS)</a:t>
            </a:r>
            <a:endParaRPr lang="en-US" sz="1100" dirty="0"/>
          </a:p>
        </p:txBody>
      </p:sp>
    </p:spTree>
    <p:extLst>
      <p:ext uri="{BB962C8B-B14F-4D97-AF65-F5344CB8AC3E}">
        <p14:creationId xmlns:p14="http://schemas.microsoft.com/office/powerpoint/2010/main" val="3458945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Optics for LSW experiments I: resonator configuration </a:t>
            </a:r>
            <a:endParaRPr lang="en-US" dirty="0"/>
          </a:p>
        </p:txBody>
      </p:sp>
      <p:pic>
        <p:nvPicPr>
          <p:cNvPr id="1026" name="Picture 2" descr="https://upload.wikimedia.org/wikipedia/commons/c/ca/Optical-cavity1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1421" y="792162"/>
            <a:ext cx="2857500" cy="50292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/>
          <p:cNvSpPr/>
          <p:nvPr/>
        </p:nvSpPr>
        <p:spPr>
          <a:xfrm>
            <a:off x="331421" y="5821363"/>
            <a:ext cx="2818400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1100" dirty="0"/>
              <a:t>https://en.wikipedia.org/wiki/Optical_cavity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48356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Optics for LSW experiments I: resonator configuration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75186" y="3156440"/>
            <a:ext cx="5468814" cy="227806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A confocal cavity:</a:t>
            </a:r>
          </a:p>
          <a:p>
            <a:r>
              <a:rPr lang="en-US" dirty="0"/>
              <a:t>longest resonator for a given aperture,</a:t>
            </a:r>
          </a:p>
          <a:p>
            <a:r>
              <a:rPr lang="en-US" dirty="0"/>
              <a:t>largest </a:t>
            </a:r>
            <a:r>
              <a:rPr lang="en-US" dirty="0" err="1"/>
              <a:t>beamspot</a:t>
            </a:r>
            <a:r>
              <a:rPr lang="en-US" dirty="0"/>
              <a:t> in the center and hence lowest power density on central mirror,</a:t>
            </a:r>
            <a:br>
              <a:rPr lang="en-US" dirty="0"/>
            </a:br>
            <a:r>
              <a:rPr lang="en-US" dirty="0"/>
              <a:t>therefore highest circulating power in the resonator before the wall.</a:t>
            </a:r>
          </a:p>
        </p:txBody>
      </p:sp>
      <p:pic>
        <p:nvPicPr>
          <p:cNvPr id="1026" name="Picture 2" descr="https://upload.wikimedia.org/wikipedia/commons/c/ca/Optical-cavity1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1421" y="792162"/>
            <a:ext cx="2857500" cy="50292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/>
          <p:cNvSpPr/>
          <p:nvPr/>
        </p:nvSpPr>
        <p:spPr>
          <a:xfrm>
            <a:off x="331421" y="5821363"/>
            <a:ext cx="2818400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1100" dirty="0"/>
              <a:t>https://en.wikipedia.org/wiki/Optical_cavity</a:t>
            </a:r>
          </a:p>
        </p:txBody>
      </p:sp>
      <p:cxnSp>
        <p:nvCxnSpPr>
          <p:cNvPr id="7" name="Straight Arrow Connector 6"/>
          <p:cNvCxnSpPr/>
          <p:nvPr/>
        </p:nvCxnSpPr>
        <p:spPr bwMode="auto">
          <a:xfrm flipH="1">
            <a:off x="3009141" y="3358658"/>
            <a:ext cx="666041" cy="0"/>
          </a:xfrm>
          <a:prstGeom prst="straightConnector1">
            <a:avLst/>
          </a:prstGeom>
          <a:solidFill>
            <a:schemeClr val="accent1"/>
          </a:solidFill>
          <a:ln w="50800" cap="flat" cmpd="sng" algn="ctr">
            <a:solidFill>
              <a:srgbClr val="00A5EB"/>
            </a:solidFill>
            <a:prstDash val="solid"/>
            <a:round/>
            <a:headEnd type="arrow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0859" y="3220698"/>
            <a:ext cx="179523" cy="3094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026614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Gaussian beam in a confocal resonator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Using:</a:t>
            </a:r>
          </a:p>
          <a:p>
            <a:pPr lvl="1"/>
            <a:r>
              <a:rPr lang="en-US" dirty="0" smtClean="0"/>
              <a:t>L: length of the optical system, length of each resonator L/2.</a:t>
            </a:r>
          </a:p>
          <a:p>
            <a:pPr lvl="1"/>
            <a:r>
              <a:rPr lang="en-US" dirty="0" smtClean="0">
                <a:cs typeface="Arial"/>
              </a:rPr>
              <a:t>λ: wavelength of light</a:t>
            </a:r>
            <a:endParaRPr lang="en-US" dirty="0" smtClean="0"/>
          </a:p>
          <a:p>
            <a:pPr marL="444500" lvl="1" indent="0">
              <a:buNone/>
            </a:pPr>
            <a:endParaRPr lang="en-US" dirty="0" smtClean="0"/>
          </a:p>
          <a:p>
            <a:r>
              <a:rPr lang="en-US" dirty="0" smtClean="0"/>
              <a:t>Beam waist: (</a:t>
            </a:r>
            <a:r>
              <a:rPr lang="en-US" dirty="0" smtClean="0">
                <a:latin typeface="Arial"/>
                <a:cs typeface="Arial"/>
              </a:rPr>
              <a:t>ω</a:t>
            </a:r>
            <a:r>
              <a:rPr lang="en-US" baseline="-25000" dirty="0" smtClean="0">
                <a:latin typeface="Arial"/>
                <a:cs typeface="Arial"/>
              </a:rPr>
              <a:t>0</a:t>
            </a:r>
            <a:r>
              <a:rPr lang="en-US" dirty="0" smtClean="0">
                <a:latin typeface="Arial"/>
                <a:cs typeface="Arial"/>
              </a:rPr>
              <a:t>)</a:t>
            </a:r>
            <a:r>
              <a:rPr lang="en-US" baseline="30000" dirty="0" smtClean="0">
                <a:latin typeface="Arial"/>
                <a:cs typeface="Arial"/>
              </a:rPr>
              <a:t>2 </a:t>
            </a:r>
            <a:r>
              <a:rPr lang="en-US" dirty="0" smtClean="0">
                <a:latin typeface="Arial"/>
                <a:cs typeface="Arial"/>
              </a:rPr>
              <a:t>= (</a:t>
            </a:r>
            <a:r>
              <a:rPr lang="en-US" dirty="0" err="1" smtClean="0">
                <a:latin typeface="Arial"/>
                <a:cs typeface="Arial"/>
              </a:rPr>
              <a:t>L·λ</a:t>
            </a:r>
            <a:r>
              <a:rPr lang="en-US" dirty="0" smtClean="0">
                <a:latin typeface="Arial"/>
                <a:cs typeface="Arial"/>
              </a:rPr>
              <a:t>) /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2π</a:t>
            </a:r>
          </a:p>
          <a:p>
            <a:r>
              <a:rPr lang="en-US" dirty="0" smtClean="0">
                <a:cs typeface="Times New Roman" panose="02020603050405020304" pitchFamily="18" charset="0"/>
              </a:rPr>
              <a:t>Beam profile development: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l-GR" dirty="0" smtClean="0">
                <a:latin typeface="Arial"/>
                <a:cs typeface="Arial"/>
              </a:rPr>
              <a:t>ω</a:t>
            </a:r>
            <a:r>
              <a:rPr lang="de-DE" baseline="30000" dirty="0" smtClean="0">
                <a:latin typeface="Arial"/>
                <a:cs typeface="Arial"/>
              </a:rPr>
              <a:t>2</a:t>
            </a:r>
            <a:r>
              <a:rPr lang="de-DE" dirty="0" smtClean="0">
                <a:latin typeface="Arial"/>
                <a:cs typeface="Arial"/>
              </a:rPr>
              <a:t>(z) = </a:t>
            </a:r>
            <a:r>
              <a:rPr lang="en-US" dirty="0"/>
              <a:t>(</a:t>
            </a:r>
            <a:r>
              <a:rPr lang="en-US" dirty="0">
                <a:latin typeface="Arial"/>
                <a:cs typeface="Arial"/>
              </a:rPr>
              <a:t>ω</a:t>
            </a:r>
            <a:r>
              <a:rPr lang="en-US" baseline="-25000" dirty="0">
                <a:latin typeface="Arial"/>
                <a:cs typeface="Arial"/>
              </a:rPr>
              <a:t>0</a:t>
            </a:r>
            <a:r>
              <a:rPr lang="en-US" dirty="0">
                <a:latin typeface="Arial"/>
                <a:cs typeface="Arial"/>
              </a:rPr>
              <a:t>)</a:t>
            </a:r>
            <a:r>
              <a:rPr lang="en-US" baseline="30000" dirty="0">
                <a:latin typeface="Arial"/>
                <a:cs typeface="Arial"/>
              </a:rPr>
              <a:t>2 </a:t>
            </a:r>
            <a:r>
              <a:rPr lang="en-US" dirty="0" smtClean="0">
                <a:latin typeface="Arial"/>
                <a:cs typeface="Arial"/>
              </a:rPr>
              <a:t>· (1+(z/</a:t>
            </a:r>
            <a:r>
              <a:rPr lang="en-US" dirty="0" err="1" smtClean="0">
                <a:latin typeface="Arial"/>
                <a:cs typeface="Arial"/>
              </a:rPr>
              <a:t>z</a:t>
            </a:r>
            <a:r>
              <a:rPr lang="en-US" baseline="-25000" dirty="0" err="1" smtClean="0">
                <a:latin typeface="Arial"/>
                <a:cs typeface="Arial"/>
              </a:rPr>
              <a:t>R</a:t>
            </a:r>
            <a:r>
              <a:rPr lang="en-US" dirty="0" smtClean="0">
                <a:latin typeface="Arial"/>
                <a:cs typeface="Arial"/>
              </a:rPr>
              <a:t>)</a:t>
            </a:r>
            <a:r>
              <a:rPr lang="en-US" baseline="30000" dirty="0" smtClean="0">
                <a:latin typeface="Arial"/>
                <a:cs typeface="Arial"/>
              </a:rPr>
              <a:t>2</a:t>
            </a:r>
            <a:r>
              <a:rPr lang="en-US" dirty="0" smtClean="0">
                <a:latin typeface="Arial"/>
                <a:cs typeface="Arial"/>
              </a:rPr>
              <a:t>), </a:t>
            </a:r>
            <a:br>
              <a:rPr lang="en-US" dirty="0" smtClean="0">
                <a:latin typeface="Arial"/>
                <a:cs typeface="Arial"/>
              </a:rPr>
            </a:br>
            <a:r>
              <a:rPr lang="en-US" dirty="0" err="1" smtClean="0">
                <a:latin typeface="Arial"/>
                <a:cs typeface="Arial"/>
              </a:rPr>
              <a:t>z</a:t>
            </a:r>
            <a:r>
              <a:rPr lang="en-US" baseline="-25000" dirty="0" err="1" smtClean="0">
                <a:latin typeface="Arial"/>
                <a:cs typeface="Arial"/>
              </a:rPr>
              <a:t>R</a:t>
            </a:r>
            <a:r>
              <a:rPr lang="en-US" dirty="0" smtClean="0">
                <a:latin typeface="Arial"/>
                <a:cs typeface="Arial"/>
              </a:rPr>
              <a:t> = </a:t>
            </a: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π</a:t>
            </a:r>
            <a:r>
              <a:rPr lang="en-US" dirty="0" smtClean="0"/>
              <a:t>(</a:t>
            </a:r>
            <a:r>
              <a:rPr lang="en-US" dirty="0" smtClean="0">
                <a:latin typeface="Arial"/>
                <a:cs typeface="Arial"/>
              </a:rPr>
              <a:t>ω</a:t>
            </a:r>
            <a:r>
              <a:rPr lang="en-US" baseline="-25000" dirty="0" smtClean="0">
                <a:latin typeface="Arial"/>
                <a:cs typeface="Arial"/>
              </a:rPr>
              <a:t>0</a:t>
            </a:r>
            <a:r>
              <a:rPr lang="en-US" dirty="0" smtClean="0">
                <a:latin typeface="Arial"/>
                <a:cs typeface="Arial"/>
              </a:rPr>
              <a:t>)</a:t>
            </a:r>
            <a:r>
              <a:rPr lang="en-US" baseline="30000" dirty="0" smtClean="0">
                <a:latin typeface="Arial"/>
                <a:cs typeface="Arial"/>
              </a:rPr>
              <a:t>2</a:t>
            </a:r>
            <a:r>
              <a:rPr lang="en-US" dirty="0" smtClean="0">
                <a:latin typeface="Arial"/>
                <a:cs typeface="Arial"/>
              </a:rPr>
              <a:t> /λ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l-GR" dirty="0" smtClean="0">
                <a:latin typeface="Arial"/>
                <a:cs typeface="Arial"/>
              </a:rPr>
              <a:t>ω</a:t>
            </a:r>
            <a:r>
              <a:rPr lang="de-DE" dirty="0" smtClean="0">
                <a:latin typeface="Arial"/>
                <a:cs typeface="Arial"/>
              </a:rPr>
              <a:t>(L/2) </a:t>
            </a:r>
            <a:r>
              <a:rPr lang="de-DE" dirty="0">
                <a:latin typeface="Arial"/>
                <a:cs typeface="Arial"/>
              </a:rPr>
              <a:t>= </a:t>
            </a:r>
            <a:r>
              <a:rPr lang="en-US" dirty="0" smtClean="0"/>
              <a:t> </a:t>
            </a:r>
            <a:r>
              <a:rPr lang="en-US" dirty="0" err="1" smtClean="0"/>
              <a:t>sqrt</a:t>
            </a:r>
            <a:r>
              <a:rPr lang="en-US" dirty="0" smtClean="0"/>
              <a:t>(2)·</a:t>
            </a:r>
            <a:r>
              <a:rPr lang="en-US" dirty="0" smtClean="0">
                <a:latin typeface="Arial"/>
                <a:cs typeface="Arial"/>
              </a:rPr>
              <a:t>ω</a:t>
            </a:r>
            <a:r>
              <a:rPr lang="en-US" baseline="-25000" dirty="0" smtClean="0">
                <a:latin typeface="Arial"/>
                <a:cs typeface="Arial"/>
              </a:rPr>
              <a:t>0</a:t>
            </a:r>
            <a:br>
              <a:rPr lang="en-US" baseline="-25000" dirty="0" smtClean="0">
                <a:latin typeface="Arial"/>
                <a:cs typeface="Arial"/>
              </a:rPr>
            </a:br>
            <a:endParaRPr lang="en-US" baseline="-25000" dirty="0" smtClean="0">
              <a:latin typeface="Arial"/>
              <a:cs typeface="Arial"/>
            </a:endParaRPr>
          </a:p>
          <a:p>
            <a:r>
              <a:rPr lang="en-US" dirty="0" smtClean="0"/>
              <a:t>Clear aperture required for a cavity</a:t>
            </a:r>
            <a:br>
              <a:rPr lang="en-US" dirty="0" smtClean="0"/>
            </a:br>
            <a:r>
              <a:rPr lang="en-US" dirty="0" smtClean="0"/>
              <a:t>with a power built-up </a:t>
            </a:r>
            <a:r>
              <a:rPr lang="en-US" dirty="0" smtClean="0">
                <a:sym typeface="Symbol"/>
              </a:rPr>
              <a:t> 100,000:</a:t>
            </a:r>
            <a:br>
              <a:rPr lang="en-US" dirty="0" smtClean="0">
                <a:sym typeface="Symbol"/>
              </a:rPr>
            </a:br>
            <a:r>
              <a:rPr lang="en-US" dirty="0" smtClean="0">
                <a:sym typeface="Symbol"/>
              </a:rPr>
              <a:t>r</a:t>
            </a:r>
            <a:r>
              <a:rPr lang="en-US" baseline="-25000" dirty="0">
                <a:sym typeface="Symbol"/>
              </a:rPr>
              <a:t>5</a:t>
            </a:r>
            <a:r>
              <a:rPr lang="en-US" dirty="0" smtClean="0">
                <a:sym typeface="Symbol"/>
              </a:rPr>
              <a:t> = 2.5·</a:t>
            </a:r>
            <a:r>
              <a:rPr lang="el-GR" dirty="0" smtClean="0">
                <a:latin typeface="Arial"/>
                <a:cs typeface="Arial"/>
                <a:sym typeface="Symbol"/>
              </a:rPr>
              <a:t>ω</a:t>
            </a:r>
            <a:r>
              <a:rPr lang="de-DE" dirty="0" smtClean="0">
                <a:latin typeface="Arial"/>
                <a:cs typeface="Arial"/>
                <a:sym typeface="Symbol"/>
              </a:rPr>
              <a:t>(z)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5518690" y="4311134"/>
            <a:ext cx="355180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1400" dirty="0"/>
              <a:t>https://en.wikipedia.org/wiki/Gaussian_beam</a:t>
            </a:r>
          </a:p>
        </p:txBody>
      </p:sp>
      <p:pic>
        <p:nvPicPr>
          <p:cNvPr id="2050" name="Picture 2" descr="https://upload.wikimedia.org/wikipedia/commons/thumb/5/53/GaussianBeamWaist.svg/416px-GaussianBeamWaist.svg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56632" y="2590800"/>
            <a:ext cx="3177767" cy="15430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6627302" y="2590800"/>
            <a:ext cx="50045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100" i="1" dirty="0" smtClean="0"/>
              <a:t>b = L</a:t>
            </a:r>
            <a:endParaRPr lang="de-DE" sz="1100" i="1" dirty="0"/>
          </a:p>
        </p:txBody>
      </p:sp>
    </p:spTree>
    <p:extLst>
      <p:ext uri="{BB962C8B-B14F-4D97-AF65-F5344CB8AC3E}">
        <p14:creationId xmlns:p14="http://schemas.microsoft.com/office/powerpoint/2010/main" val="1237600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060" y="796742"/>
            <a:ext cx="5119629" cy="41961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LSW roadmap</a:t>
            </a:r>
            <a:endParaRPr lang="en-US" dirty="0"/>
          </a:p>
        </p:txBody>
      </p:sp>
      <p:cxnSp>
        <p:nvCxnSpPr>
          <p:cNvPr id="11" name="Straight Arrow Connector 10"/>
          <p:cNvCxnSpPr/>
          <p:nvPr/>
        </p:nvCxnSpPr>
        <p:spPr bwMode="auto">
          <a:xfrm>
            <a:off x="680401" y="1374824"/>
            <a:ext cx="397902" cy="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bg1"/>
            </a:solidFill>
            <a:prstDash val="solid"/>
            <a:round/>
            <a:headEnd type="triangle" w="med" len="med"/>
            <a:tailEnd type="non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7" name="TextBox 16"/>
          <p:cNvSpPr txBox="1"/>
          <p:nvPr/>
        </p:nvSpPr>
        <p:spPr>
          <a:xfrm>
            <a:off x="2163983" y="1131156"/>
            <a:ext cx="26100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</a:rPr>
              <a:t>2010, </a:t>
            </a:r>
            <a:r>
              <a:rPr 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CROWS @ CERN 2013</a:t>
            </a:r>
            <a:endParaRPr lang="en-US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5" name="Content Placeholder 2"/>
          <p:cNvSpPr txBox="1">
            <a:spLocks/>
          </p:cNvSpPr>
          <p:nvPr/>
        </p:nvSpPr>
        <p:spPr bwMode="auto">
          <a:xfrm>
            <a:off x="6728604" y="4188283"/>
            <a:ext cx="2160752" cy="19277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65113" indent="-265113" algn="l" rtl="0" fontAlgn="base">
              <a:spcBef>
                <a:spcPct val="0"/>
              </a:spcBef>
              <a:spcAft>
                <a:spcPct val="50000"/>
              </a:spcAft>
              <a:buClr>
                <a:srgbClr val="F28E00"/>
              </a:buClr>
              <a:buFont typeface="Arial Black" pitchFamily="34" charset="0"/>
              <a:buChar char="&gt;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8650" indent="-184150" algn="l" rtl="0" fontAlgn="base">
              <a:spcBef>
                <a:spcPct val="0"/>
              </a:spcBef>
              <a:spcAft>
                <a:spcPct val="50000"/>
              </a:spcAft>
              <a:buClr>
                <a:schemeClr val="bg2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2pPr>
            <a:lvl3pPr marL="1236663" indent="-228600" algn="l" rtl="0" fontAlgn="base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Arial Black" pitchFamily="34" charset="0"/>
              <a:defRPr sz="1200">
                <a:solidFill>
                  <a:schemeClr val="tx1"/>
                </a:solidFill>
                <a:latin typeface="+mn-lt"/>
              </a:defRPr>
            </a:lvl3pPr>
            <a:lvl4pPr marL="1644650" indent="-228600" algn="l" rtl="0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 typeface="Arial Black" pitchFamily="34" charset="0"/>
              <a:buNone/>
            </a:pPr>
            <a:endParaRPr lang="en-US" dirty="0"/>
          </a:p>
        </p:txBody>
      </p:sp>
      <p:cxnSp>
        <p:nvCxnSpPr>
          <p:cNvPr id="24" name="Straight Arrow Connector 23"/>
          <p:cNvCxnSpPr/>
          <p:nvPr/>
        </p:nvCxnSpPr>
        <p:spPr bwMode="auto">
          <a:xfrm>
            <a:off x="686159" y="2432954"/>
            <a:ext cx="397902" cy="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00A5EB"/>
            </a:solidFill>
            <a:prstDash val="solid"/>
            <a:round/>
            <a:headEnd type="triangle" w="med" len="med"/>
            <a:tailEnd type="non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5" name="TextBox 24"/>
          <p:cNvSpPr txBox="1"/>
          <p:nvPr/>
        </p:nvSpPr>
        <p:spPr>
          <a:xfrm>
            <a:off x="2204245" y="2206538"/>
            <a:ext cx="201042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accent1"/>
                </a:solidFill>
              </a:rPr>
              <a:t>ALPS II @ DESY 2019</a:t>
            </a:r>
            <a:endParaRPr lang="en-US" sz="1400" dirty="0">
              <a:solidFill>
                <a:schemeClr val="accent1"/>
              </a:solidFill>
            </a:endParaRPr>
          </a:p>
        </p:txBody>
      </p:sp>
      <p:cxnSp>
        <p:nvCxnSpPr>
          <p:cNvPr id="26" name="Straight Arrow Connector 25"/>
          <p:cNvCxnSpPr/>
          <p:nvPr/>
        </p:nvCxnSpPr>
        <p:spPr bwMode="auto">
          <a:xfrm>
            <a:off x="691917" y="2771786"/>
            <a:ext cx="397902" cy="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FFC000"/>
            </a:solidFill>
            <a:prstDash val="solid"/>
            <a:round/>
            <a:headEnd type="triangle" w="med" len="med"/>
            <a:tailEnd type="non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7" name="TextBox 26"/>
          <p:cNvSpPr txBox="1"/>
          <p:nvPr/>
        </p:nvSpPr>
        <p:spPr>
          <a:xfrm>
            <a:off x="2201377" y="2591840"/>
            <a:ext cx="14895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FFC000"/>
                </a:solidFill>
              </a:rPr>
              <a:t>ALPS III 202X ?</a:t>
            </a:r>
            <a:endParaRPr lang="en-US" sz="1400" b="1" dirty="0">
              <a:solidFill>
                <a:srgbClr val="FFC000"/>
              </a:solidFill>
            </a:endParaRPr>
          </a:p>
        </p:txBody>
      </p:sp>
      <p:cxnSp>
        <p:nvCxnSpPr>
          <p:cNvPr id="28" name="Straight Arrow Connector 27"/>
          <p:cNvCxnSpPr/>
          <p:nvPr/>
        </p:nvCxnSpPr>
        <p:spPr bwMode="auto">
          <a:xfrm>
            <a:off x="679507" y="1469078"/>
            <a:ext cx="397902" cy="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bg1"/>
            </a:solidFill>
            <a:prstDash val="solid"/>
            <a:round/>
            <a:headEnd type="triangle" w="med" len="med"/>
            <a:tailEnd type="non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9" name="TextBox 28"/>
          <p:cNvSpPr txBox="1"/>
          <p:nvPr/>
        </p:nvSpPr>
        <p:spPr>
          <a:xfrm>
            <a:off x="965106" y="1438933"/>
            <a:ext cx="207300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</a:rPr>
              <a:t>OSQAR @ CERN 2015</a:t>
            </a:r>
            <a:endParaRPr lang="en-US" sz="1400" dirty="0">
              <a:solidFill>
                <a:schemeClr val="bg1"/>
              </a:solidFill>
            </a:endParaRPr>
          </a:p>
        </p:txBody>
      </p:sp>
      <p:cxnSp>
        <p:nvCxnSpPr>
          <p:cNvPr id="7" name="Straight Arrow Connector 6"/>
          <p:cNvCxnSpPr/>
          <p:nvPr/>
        </p:nvCxnSpPr>
        <p:spPr bwMode="auto">
          <a:xfrm flipV="1">
            <a:off x="622092" y="4992914"/>
            <a:ext cx="4398482" cy="8628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arrow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3" name="TextBox 12"/>
          <p:cNvSpPr txBox="1"/>
          <p:nvPr/>
        </p:nvSpPr>
        <p:spPr>
          <a:xfrm>
            <a:off x="1587260" y="5084210"/>
            <a:ext cx="23150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axion</a:t>
            </a:r>
            <a:r>
              <a:rPr lang="en-US" dirty="0" smtClean="0"/>
              <a:t>-like particle mass</a:t>
            </a:r>
            <a:endParaRPr lang="en-US" dirty="0"/>
          </a:p>
        </p:txBody>
      </p:sp>
      <p:cxnSp>
        <p:nvCxnSpPr>
          <p:cNvPr id="30" name="Straight Arrow Connector 29"/>
          <p:cNvCxnSpPr/>
          <p:nvPr/>
        </p:nvCxnSpPr>
        <p:spPr bwMode="auto">
          <a:xfrm flipH="1" flipV="1">
            <a:off x="5194512" y="998115"/>
            <a:ext cx="8629" cy="3547342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arrow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1" name="TextBox 30"/>
          <p:cNvSpPr txBox="1"/>
          <p:nvPr/>
        </p:nvSpPr>
        <p:spPr>
          <a:xfrm rot="16200000">
            <a:off x="4496236" y="2816170"/>
            <a:ext cx="208569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Two-photon-coupling</a:t>
            </a:r>
            <a:endParaRPr lang="en-US" dirty="0"/>
          </a:p>
        </p:txBody>
      </p:sp>
      <p:sp>
        <p:nvSpPr>
          <p:cNvPr id="3" name="Rounded Rectangle 2"/>
          <p:cNvSpPr/>
          <p:nvPr/>
        </p:nvSpPr>
        <p:spPr bwMode="auto">
          <a:xfrm>
            <a:off x="379562" y="2527840"/>
            <a:ext cx="3752491" cy="991733"/>
          </a:xfrm>
          <a:prstGeom prst="roundRect">
            <a:avLst/>
          </a:prstGeom>
          <a:noFill/>
          <a:ln w="50800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207698" y="3005245"/>
            <a:ext cx="195277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C000"/>
                </a:solidFill>
              </a:rPr>
              <a:t>This presentation.</a:t>
            </a:r>
            <a:endParaRPr lang="en-US" b="1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65606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000"/>
                            </p:stCondLst>
                            <p:childTnLst>
                              <p:par>
                                <p:cTn id="4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500"/>
                            </p:stCondLst>
                            <p:childTnLst>
                              <p:par>
                                <p:cTn id="5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5" grpId="0" build="p"/>
      <p:bldP spid="25" grpId="0"/>
      <p:bldP spid="27" grpId="0"/>
      <p:bldP spid="29" grpId="0"/>
      <p:bldP spid="3" grpId="0" animBg="1"/>
      <p:bldP spid="4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Optics for LSW experiments </a:t>
            </a:r>
            <a:r>
              <a:rPr lang="en-US" dirty="0" smtClean="0"/>
              <a:t>II: resonator examples</a:t>
            </a:r>
            <a:endParaRPr lang="en-US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48201472"/>
              </p:ext>
            </p:extLst>
          </p:nvPr>
        </p:nvGraphicFramePr>
        <p:xfrm>
          <a:off x="58725" y="892728"/>
          <a:ext cx="4895543" cy="221924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48476"/>
                <a:gridCol w="964880"/>
                <a:gridCol w="1006679"/>
                <a:gridCol w="1082179"/>
                <a:gridCol w="793329"/>
              </a:tblGrid>
              <a:tr h="82296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noProof="0" dirty="0" smtClean="0"/>
                        <a:t>Aperture</a:t>
                      </a:r>
                      <a:r>
                        <a:rPr lang="en-US" sz="1600" baseline="0" noProof="0" dirty="0" smtClean="0"/>
                        <a:t> </a:t>
                      </a:r>
                      <a:r>
                        <a:rPr lang="en-US" sz="1600" noProof="0" dirty="0" smtClean="0">
                          <a:latin typeface="Arial"/>
                          <a:cs typeface="Arial"/>
                        </a:rPr>
                        <a:t>[mm]</a:t>
                      </a:r>
                      <a:endParaRPr lang="en-US" sz="1600" noProof="0" dirty="0" smtClean="0"/>
                    </a:p>
                    <a:p>
                      <a:endParaRPr lang="en-US" sz="16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noProof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Safety margin </a:t>
                      </a:r>
                      <a:r>
                        <a:rPr lang="en-US" sz="1600" noProof="0" dirty="0" smtClean="0">
                          <a:latin typeface="Arial"/>
                          <a:cs typeface="Arial"/>
                        </a:rPr>
                        <a:t>[mm]</a:t>
                      </a:r>
                      <a:endParaRPr lang="en-US" sz="1600" noProof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noProof="0" dirty="0" smtClean="0"/>
                        <a:t>Eff. aperture </a:t>
                      </a:r>
                      <a:r>
                        <a:rPr lang="en-US" sz="1600" noProof="0" dirty="0" smtClean="0">
                          <a:latin typeface="Arial"/>
                          <a:cs typeface="Arial"/>
                        </a:rPr>
                        <a:t>[mm]</a:t>
                      </a:r>
                      <a:endParaRPr lang="en-US" sz="1600" noProof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noProof="0" dirty="0" smtClean="0">
                          <a:latin typeface="Arial"/>
                          <a:cs typeface="Arial"/>
                        </a:rPr>
                        <a:t>ω (L/2) [mm]</a:t>
                      </a:r>
                      <a:endParaRPr lang="en-US" sz="16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noProof="0" dirty="0" smtClean="0">
                          <a:latin typeface="Arial"/>
                          <a:cs typeface="Arial"/>
                        </a:rPr>
                        <a:t>ω</a:t>
                      </a:r>
                      <a:r>
                        <a:rPr lang="en-US" sz="1600" baseline="-25000" noProof="0" dirty="0" smtClean="0">
                          <a:latin typeface="Arial"/>
                          <a:cs typeface="Arial"/>
                        </a:rPr>
                        <a:t>0</a:t>
                      </a:r>
                      <a:r>
                        <a:rPr lang="en-US" sz="1600" noProof="0" dirty="0" smtClean="0">
                          <a:latin typeface="Arial"/>
                          <a:cs typeface="Arial"/>
                        </a:rPr>
                        <a:t> [mm]</a:t>
                      </a:r>
                      <a:br>
                        <a:rPr lang="en-US" sz="1600" noProof="0" dirty="0" smtClean="0">
                          <a:latin typeface="Arial"/>
                          <a:cs typeface="Arial"/>
                        </a:rPr>
                      </a:br>
                      <a:endParaRPr lang="en-US" sz="1600" noProof="0" dirty="0" smtClean="0"/>
                    </a:p>
                    <a:p>
                      <a:endParaRPr lang="en-US" sz="1600" noProof="0" dirty="0"/>
                    </a:p>
                  </a:txBody>
                  <a:tcPr/>
                </a:tc>
              </a:tr>
              <a:tr h="384148">
                <a:tc>
                  <a:txBody>
                    <a:bodyPr/>
                    <a:lstStyle/>
                    <a:p>
                      <a:r>
                        <a:rPr lang="en-US" noProof="0" dirty="0" smtClean="0"/>
                        <a:t>40 </a:t>
                      </a:r>
                      <a:r>
                        <a:rPr lang="en-US" sz="1200" noProof="0" dirty="0" smtClean="0"/>
                        <a:t>(LHC)</a:t>
                      </a:r>
                      <a:endParaRPr lang="en-US" sz="12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noProof="0" dirty="0" smtClean="0"/>
                        <a:t>10</a:t>
                      </a:r>
                      <a:endParaRPr lang="en-US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noProof="0" dirty="0" smtClean="0"/>
                        <a:t>30</a:t>
                      </a:r>
                      <a:endParaRPr lang="en-US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noProof="0" dirty="0" smtClean="0"/>
                        <a:t>6.0</a:t>
                      </a:r>
                      <a:endParaRPr lang="en-US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noProof="0" dirty="0" smtClean="0"/>
                        <a:t>4.2</a:t>
                      </a:r>
                      <a:endParaRPr lang="en-US" noProof="0" dirty="0"/>
                    </a:p>
                  </a:txBody>
                  <a:tcPr/>
                </a:tc>
              </a:tr>
              <a:tr h="384148">
                <a:tc>
                  <a:txBody>
                    <a:bodyPr/>
                    <a:lstStyle/>
                    <a:p>
                      <a:r>
                        <a:rPr lang="en-US" noProof="0" dirty="0" smtClean="0"/>
                        <a:t>50 </a:t>
                      </a:r>
                      <a:r>
                        <a:rPr lang="en-US" sz="1200" noProof="0" dirty="0" smtClean="0"/>
                        <a:t>(HERA)</a:t>
                      </a:r>
                      <a:endParaRPr lang="en-US" sz="12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noProof="0" dirty="0" smtClean="0"/>
                        <a:t>10</a:t>
                      </a:r>
                      <a:endParaRPr lang="en-US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noProof="0" dirty="0" smtClean="0"/>
                        <a:t>40</a:t>
                      </a:r>
                      <a:endParaRPr lang="en-US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noProof="0" dirty="0" smtClean="0"/>
                        <a:t>8.0</a:t>
                      </a:r>
                      <a:endParaRPr lang="en-US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noProof="0" dirty="0" smtClean="0"/>
                        <a:t>5.7</a:t>
                      </a:r>
                      <a:endParaRPr lang="en-US" noProof="0" dirty="0"/>
                    </a:p>
                  </a:txBody>
                  <a:tcPr/>
                </a:tc>
              </a:tr>
              <a:tr h="384148">
                <a:tc>
                  <a:txBody>
                    <a:bodyPr/>
                    <a:lstStyle/>
                    <a:p>
                      <a:r>
                        <a:rPr lang="en-US" noProof="0" dirty="0" smtClean="0"/>
                        <a:t>100 </a:t>
                      </a:r>
                      <a:r>
                        <a:rPr lang="en-US" sz="1200" noProof="0" dirty="0" smtClean="0"/>
                        <a:t>(FCC)</a:t>
                      </a:r>
                      <a:endParaRPr lang="en-US" sz="12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noProof="0" dirty="0" smtClean="0"/>
                        <a:t>10</a:t>
                      </a:r>
                      <a:endParaRPr lang="en-US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noProof="0" dirty="0" smtClean="0"/>
                        <a:t>90</a:t>
                      </a:r>
                      <a:endParaRPr lang="en-US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noProof="0" dirty="0" smtClean="0"/>
                        <a:t>18.0</a:t>
                      </a:r>
                      <a:endParaRPr lang="en-US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noProof="0" dirty="0" smtClean="0"/>
                        <a:t>12.7</a:t>
                      </a:r>
                      <a:endParaRPr lang="en-US" noProof="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98071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Optics for LSW experiments </a:t>
            </a:r>
            <a:r>
              <a:rPr lang="en-US" dirty="0" smtClean="0"/>
              <a:t>II: resonator examples</a:t>
            </a:r>
            <a:endParaRPr lang="en-US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86037219"/>
              </p:ext>
            </p:extLst>
          </p:nvPr>
        </p:nvGraphicFramePr>
        <p:xfrm>
          <a:off x="58725" y="892728"/>
          <a:ext cx="6754609" cy="221924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48476"/>
                <a:gridCol w="964880"/>
                <a:gridCol w="1006679"/>
                <a:gridCol w="1082179"/>
                <a:gridCol w="793329"/>
                <a:gridCol w="929533"/>
                <a:gridCol w="929533"/>
              </a:tblGrid>
              <a:tr h="82296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noProof="0" dirty="0" smtClean="0"/>
                        <a:t>Aperture</a:t>
                      </a:r>
                      <a:r>
                        <a:rPr lang="en-US" sz="1600" baseline="0" noProof="0" dirty="0" smtClean="0"/>
                        <a:t> </a:t>
                      </a:r>
                      <a:r>
                        <a:rPr lang="en-US" sz="1600" noProof="0" dirty="0" smtClean="0">
                          <a:latin typeface="Arial"/>
                          <a:cs typeface="Arial"/>
                        </a:rPr>
                        <a:t>[mm]</a:t>
                      </a:r>
                      <a:endParaRPr lang="en-US" sz="1600" noProof="0" dirty="0" smtClean="0"/>
                    </a:p>
                    <a:p>
                      <a:endParaRPr lang="en-US" sz="16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noProof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Safety margin </a:t>
                      </a:r>
                      <a:r>
                        <a:rPr lang="en-US" sz="1600" noProof="0" dirty="0" smtClean="0">
                          <a:latin typeface="Arial"/>
                          <a:cs typeface="Arial"/>
                        </a:rPr>
                        <a:t>[mm]</a:t>
                      </a:r>
                      <a:endParaRPr lang="en-US" sz="1600" noProof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noProof="0" dirty="0" smtClean="0"/>
                        <a:t>Eff. aperture </a:t>
                      </a:r>
                      <a:r>
                        <a:rPr lang="en-US" sz="1600" noProof="0" dirty="0" smtClean="0">
                          <a:latin typeface="Arial"/>
                          <a:cs typeface="Arial"/>
                        </a:rPr>
                        <a:t>[mm]</a:t>
                      </a:r>
                      <a:endParaRPr lang="en-US" sz="1600" noProof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noProof="0" dirty="0" smtClean="0">
                          <a:latin typeface="Arial"/>
                          <a:cs typeface="Arial"/>
                        </a:rPr>
                        <a:t>ω (L/2) [mm]</a:t>
                      </a:r>
                      <a:endParaRPr lang="en-US" sz="16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noProof="0" dirty="0" smtClean="0">
                          <a:latin typeface="Arial"/>
                          <a:cs typeface="Arial"/>
                        </a:rPr>
                        <a:t>ω</a:t>
                      </a:r>
                      <a:r>
                        <a:rPr lang="en-US" sz="1600" baseline="-25000" noProof="0" dirty="0" smtClean="0">
                          <a:latin typeface="Arial"/>
                          <a:cs typeface="Arial"/>
                        </a:rPr>
                        <a:t>0</a:t>
                      </a:r>
                      <a:r>
                        <a:rPr lang="en-US" sz="1600" noProof="0" dirty="0" smtClean="0">
                          <a:latin typeface="Arial"/>
                          <a:cs typeface="Arial"/>
                        </a:rPr>
                        <a:t> [mm]</a:t>
                      </a:r>
                      <a:endParaRPr lang="en-US" sz="1600" noProof="0" dirty="0" smtClean="0"/>
                    </a:p>
                    <a:p>
                      <a:endParaRPr lang="en-US" sz="16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noProof="0" dirty="0" smtClean="0">
                          <a:latin typeface="Arial"/>
                          <a:cs typeface="Arial"/>
                        </a:rPr>
                        <a:t>λ</a:t>
                      </a:r>
                      <a:r>
                        <a:rPr lang="en-US" sz="1600" baseline="0" noProof="0" dirty="0" smtClean="0">
                          <a:latin typeface="Arial"/>
                          <a:cs typeface="Arial"/>
                        </a:rPr>
                        <a:t> </a:t>
                      </a:r>
                      <a:br>
                        <a:rPr lang="en-US" sz="1600" baseline="0" noProof="0" dirty="0" smtClean="0">
                          <a:latin typeface="Arial"/>
                          <a:cs typeface="Arial"/>
                        </a:rPr>
                      </a:br>
                      <a:r>
                        <a:rPr lang="en-US" sz="1600" noProof="0" dirty="0" smtClean="0">
                          <a:latin typeface="Arial"/>
                          <a:cs typeface="Arial"/>
                        </a:rPr>
                        <a:t>[nm]</a:t>
                      </a:r>
                      <a:endParaRPr lang="en-US" sz="1600" noProof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noProof="0" dirty="0" smtClean="0"/>
                        <a:t>L</a:t>
                      </a:r>
                      <a:r>
                        <a:rPr lang="en-US" sz="1600" baseline="0" noProof="0" dirty="0" smtClean="0"/>
                        <a:t> </a:t>
                      </a:r>
                      <a:r>
                        <a:rPr lang="en-US" sz="1600" noProof="0" dirty="0" smtClean="0"/>
                        <a:t> </a:t>
                      </a:r>
                      <a:r>
                        <a:rPr lang="en-US" sz="1600" noProof="0" dirty="0" smtClean="0">
                          <a:latin typeface="Arial"/>
                          <a:cs typeface="Arial"/>
                        </a:rPr>
                        <a:t>[m]</a:t>
                      </a:r>
                      <a:endParaRPr lang="en-US" sz="1600" noProof="0" dirty="0" smtClean="0"/>
                    </a:p>
                    <a:p>
                      <a:endParaRPr lang="en-US" sz="1600" noProof="0" dirty="0" smtClean="0"/>
                    </a:p>
                    <a:p>
                      <a:endParaRPr lang="en-US" sz="1600" noProof="0" dirty="0" smtClean="0"/>
                    </a:p>
                    <a:p>
                      <a:endParaRPr lang="en-US" sz="1600" noProof="0" dirty="0"/>
                    </a:p>
                  </a:txBody>
                  <a:tcPr/>
                </a:tc>
              </a:tr>
              <a:tr h="384148">
                <a:tc>
                  <a:txBody>
                    <a:bodyPr/>
                    <a:lstStyle/>
                    <a:p>
                      <a:r>
                        <a:rPr lang="en-US" noProof="0" dirty="0" smtClean="0"/>
                        <a:t>40 </a:t>
                      </a:r>
                      <a:r>
                        <a:rPr lang="en-US" sz="1200" noProof="0" dirty="0" smtClean="0"/>
                        <a:t>(LHC)</a:t>
                      </a:r>
                      <a:endParaRPr lang="en-US" sz="12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noProof="0" dirty="0" smtClean="0"/>
                        <a:t>10</a:t>
                      </a:r>
                      <a:endParaRPr lang="en-US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noProof="0" dirty="0" smtClean="0"/>
                        <a:t>30</a:t>
                      </a:r>
                      <a:endParaRPr lang="en-US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noProof="0" dirty="0" smtClean="0"/>
                        <a:t>6.0</a:t>
                      </a:r>
                      <a:endParaRPr lang="en-US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noProof="0" dirty="0" smtClean="0"/>
                        <a:t>4.2</a:t>
                      </a:r>
                      <a:endParaRPr lang="en-US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noProof="0" dirty="0" smtClean="0">
                          <a:solidFill>
                            <a:srgbClr val="FB7B41"/>
                          </a:solidFill>
                        </a:rPr>
                        <a:t>1064</a:t>
                      </a:r>
                      <a:endParaRPr lang="en-US" noProof="0" dirty="0">
                        <a:solidFill>
                          <a:srgbClr val="FB7B4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noProof="0" dirty="0" smtClean="0">
                          <a:solidFill>
                            <a:srgbClr val="FB7B41"/>
                          </a:solidFill>
                        </a:rPr>
                        <a:t>106</a:t>
                      </a:r>
                      <a:endParaRPr lang="en-US" noProof="0" dirty="0">
                        <a:solidFill>
                          <a:srgbClr val="FB7B41"/>
                        </a:solidFill>
                      </a:endParaRPr>
                    </a:p>
                  </a:txBody>
                  <a:tcPr/>
                </a:tc>
              </a:tr>
              <a:tr h="384148">
                <a:tc>
                  <a:txBody>
                    <a:bodyPr/>
                    <a:lstStyle/>
                    <a:p>
                      <a:r>
                        <a:rPr lang="en-US" noProof="0" dirty="0" smtClean="0"/>
                        <a:t>50 </a:t>
                      </a:r>
                      <a:r>
                        <a:rPr lang="en-US" sz="1200" noProof="0" dirty="0" smtClean="0"/>
                        <a:t>(HERA)</a:t>
                      </a:r>
                      <a:endParaRPr lang="en-US" sz="12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noProof="0" dirty="0" smtClean="0"/>
                        <a:t>10</a:t>
                      </a:r>
                      <a:endParaRPr lang="en-US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noProof="0" dirty="0" smtClean="0"/>
                        <a:t>40</a:t>
                      </a:r>
                      <a:endParaRPr lang="en-US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noProof="0" dirty="0" smtClean="0"/>
                        <a:t>8.0</a:t>
                      </a:r>
                      <a:endParaRPr lang="en-US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noProof="0" dirty="0" smtClean="0"/>
                        <a:t>5.7</a:t>
                      </a:r>
                      <a:endParaRPr lang="en-US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noProof="0" dirty="0" smtClean="0">
                          <a:solidFill>
                            <a:srgbClr val="FB7B41"/>
                          </a:solidFill>
                        </a:rPr>
                        <a:t>1064</a:t>
                      </a:r>
                      <a:endParaRPr lang="en-US" noProof="0" dirty="0">
                        <a:solidFill>
                          <a:srgbClr val="FB7B4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noProof="0" dirty="0" smtClean="0">
                          <a:solidFill>
                            <a:srgbClr val="FB7B41"/>
                          </a:solidFill>
                        </a:rPr>
                        <a:t>189</a:t>
                      </a:r>
                      <a:endParaRPr lang="en-US" noProof="0" dirty="0">
                        <a:solidFill>
                          <a:srgbClr val="FB7B41"/>
                        </a:solidFill>
                      </a:endParaRPr>
                    </a:p>
                  </a:txBody>
                  <a:tcPr/>
                </a:tc>
              </a:tr>
              <a:tr h="384148">
                <a:tc>
                  <a:txBody>
                    <a:bodyPr/>
                    <a:lstStyle/>
                    <a:p>
                      <a:r>
                        <a:rPr lang="en-US" noProof="0" dirty="0" smtClean="0"/>
                        <a:t>100 </a:t>
                      </a:r>
                      <a:r>
                        <a:rPr lang="en-US" sz="1200" noProof="0" dirty="0" smtClean="0"/>
                        <a:t>(FCC)</a:t>
                      </a:r>
                      <a:endParaRPr lang="en-US" sz="12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noProof="0" dirty="0" smtClean="0"/>
                        <a:t>10</a:t>
                      </a:r>
                      <a:endParaRPr lang="en-US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noProof="0" dirty="0" smtClean="0"/>
                        <a:t>90</a:t>
                      </a:r>
                      <a:endParaRPr lang="en-US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noProof="0" dirty="0" smtClean="0"/>
                        <a:t>18.0</a:t>
                      </a:r>
                      <a:endParaRPr lang="en-US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noProof="0" dirty="0" smtClean="0"/>
                        <a:t>12.7</a:t>
                      </a:r>
                      <a:endParaRPr lang="en-US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noProof="0" dirty="0" smtClean="0">
                          <a:solidFill>
                            <a:srgbClr val="FB7B41"/>
                          </a:solidFill>
                        </a:rPr>
                        <a:t>1064</a:t>
                      </a:r>
                      <a:endParaRPr lang="en-US" noProof="0" dirty="0">
                        <a:solidFill>
                          <a:srgbClr val="FB7B4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noProof="0" dirty="0" smtClean="0">
                          <a:solidFill>
                            <a:srgbClr val="FB7B41"/>
                          </a:solidFill>
                        </a:rPr>
                        <a:t>957</a:t>
                      </a:r>
                      <a:endParaRPr lang="en-US" noProof="0" dirty="0">
                        <a:solidFill>
                          <a:srgbClr val="FB7B4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93086" y="3164829"/>
            <a:ext cx="8488852" cy="2278062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Arial"/>
                <a:cs typeface="Arial"/>
              </a:rPr>
              <a:t>λ = </a:t>
            </a:r>
            <a:r>
              <a:rPr lang="en-US" dirty="0" smtClean="0">
                <a:solidFill>
                  <a:srgbClr val="FB7B41"/>
                </a:solidFill>
                <a:latin typeface="Arial"/>
                <a:cs typeface="Arial"/>
              </a:rPr>
              <a:t>1064</a:t>
            </a:r>
            <a:r>
              <a:rPr lang="en-US" dirty="0" smtClean="0">
                <a:latin typeface="Arial"/>
                <a:cs typeface="Arial"/>
              </a:rPr>
              <a:t> nm is assumed following LIGO experience:</a:t>
            </a:r>
            <a:br>
              <a:rPr lang="en-US" dirty="0" smtClean="0">
                <a:latin typeface="Arial"/>
                <a:cs typeface="Arial"/>
              </a:rPr>
            </a:br>
            <a:r>
              <a:rPr lang="en-US" dirty="0" smtClean="0">
                <a:latin typeface="Arial"/>
                <a:cs typeface="Arial"/>
              </a:rPr>
              <a:t>mirror coatings for this wavelength can stand high power densities for long times.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0992206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Optics for LSW experiments </a:t>
            </a:r>
            <a:r>
              <a:rPr lang="en-US" dirty="0" smtClean="0"/>
              <a:t>II: resonator examples</a:t>
            </a:r>
            <a:endParaRPr lang="en-US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04148464"/>
              </p:ext>
            </p:extLst>
          </p:nvPr>
        </p:nvGraphicFramePr>
        <p:xfrm>
          <a:off x="58725" y="892728"/>
          <a:ext cx="9026551" cy="221924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48476"/>
                <a:gridCol w="964880"/>
                <a:gridCol w="1006679"/>
                <a:gridCol w="1082179"/>
                <a:gridCol w="793329"/>
                <a:gridCol w="929533"/>
                <a:gridCol w="929533"/>
                <a:gridCol w="1135971"/>
                <a:gridCol w="1135971"/>
              </a:tblGrid>
              <a:tr h="82296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noProof="0" dirty="0" smtClean="0"/>
                        <a:t>Aperture</a:t>
                      </a:r>
                      <a:r>
                        <a:rPr lang="en-US" sz="1600" baseline="0" noProof="0" dirty="0" smtClean="0"/>
                        <a:t> </a:t>
                      </a:r>
                      <a:r>
                        <a:rPr lang="en-US" sz="1600" noProof="0" dirty="0" smtClean="0">
                          <a:latin typeface="Arial"/>
                          <a:cs typeface="Arial"/>
                        </a:rPr>
                        <a:t>[mm]</a:t>
                      </a:r>
                      <a:endParaRPr lang="en-US" sz="1600" noProof="0" dirty="0" smtClean="0"/>
                    </a:p>
                    <a:p>
                      <a:endParaRPr lang="en-US" sz="16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noProof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Safety margin </a:t>
                      </a:r>
                      <a:r>
                        <a:rPr lang="en-US" sz="1600" noProof="0" dirty="0" smtClean="0">
                          <a:latin typeface="Arial"/>
                          <a:cs typeface="Arial"/>
                        </a:rPr>
                        <a:t>[mm]</a:t>
                      </a:r>
                      <a:endParaRPr lang="en-US" sz="1600" noProof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noProof="0" dirty="0" smtClean="0"/>
                        <a:t>Eff. aperture </a:t>
                      </a:r>
                      <a:r>
                        <a:rPr lang="en-US" sz="1600" noProof="0" dirty="0" smtClean="0">
                          <a:latin typeface="Arial"/>
                          <a:cs typeface="Arial"/>
                        </a:rPr>
                        <a:t>[mm]</a:t>
                      </a:r>
                      <a:endParaRPr lang="en-US" sz="1600" noProof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noProof="0" dirty="0" smtClean="0">
                          <a:latin typeface="Arial"/>
                          <a:cs typeface="Arial"/>
                        </a:rPr>
                        <a:t>ω (L/2) [mm]</a:t>
                      </a:r>
                      <a:endParaRPr lang="en-US" sz="16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noProof="0" dirty="0" smtClean="0">
                          <a:latin typeface="Arial"/>
                          <a:cs typeface="Arial"/>
                        </a:rPr>
                        <a:t>ω</a:t>
                      </a:r>
                      <a:r>
                        <a:rPr lang="en-US" sz="1600" baseline="-25000" noProof="0" dirty="0" smtClean="0">
                          <a:latin typeface="Arial"/>
                          <a:cs typeface="Arial"/>
                        </a:rPr>
                        <a:t>0</a:t>
                      </a:r>
                      <a:r>
                        <a:rPr lang="en-US" sz="1600" noProof="0" dirty="0" smtClean="0">
                          <a:latin typeface="Arial"/>
                          <a:cs typeface="Arial"/>
                        </a:rPr>
                        <a:t> [mm]</a:t>
                      </a:r>
                      <a:endParaRPr lang="en-US" sz="1600" noProof="0" dirty="0" smtClean="0"/>
                    </a:p>
                    <a:p>
                      <a:endParaRPr lang="en-US" sz="16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noProof="0" dirty="0" smtClean="0">
                          <a:latin typeface="Arial"/>
                          <a:cs typeface="Arial"/>
                        </a:rPr>
                        <a:t>λ</a:t>
                      </a:r>
                      <a:r>
                        <a:rPr lang="en-US" sz="1600" baseline="0" noProof="0" dirty="0" smtClean="0">
                          <a:latin typeface="Arial"/>
                          <a:cs typeface="Arial"/>
                        </a:rPr>
                        <a:t> </a:t>
                      </a:r>
                      <a:br>
                        <a:rPr lang="en-US" sz="1600" baseline="0" noProof="0" dirty="0" smtClean="0">
                          <a:latin typeface="Arial"/>
                          <a:cs typeface="Arial"/>
                        </a:rPr>
                      </a:br>
                      <a:r>
                        <a:rPr lang="en-US" sz="1600" noProof="0" dirty="0" smtClean="0">
                          <a:latin typeface="Arial"/>
                          <a:cs typeface="Arial"/>
                        </a:rPr>
                        <a:t>[nm]</a:t>
                      </a:r>
                      <a:endParaRPr lang="en-US" sz="1600" noProof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noProof="0" dirty="0" smtClean="0"/>
                        <a:t>L </a:t>
                      </a:r>
                      <a:r>
                        <a:rPr lang="en-US" sz="1600" baseline="0" noProof="0" dirty="0" smtClean="0"/>
                        <a:t> </a:t>
                      </a:r>
                      <a:r>
                        <a:rPr lang="en-US" sz="1600" noProof="0" dirty="0" smtClean="0">
                          <a:latin typeface="Arial"/>
                          <a:cs typeface="Arial"/>
                        </a:rPr>
                        <a:t>[m]</a:t>
                      </a:r>
                      <a:endParaRPr lang="en-US" sz="1600" noProof="0" dirty="0" smtClean="0"/>
                    </a:p>
                    <a:p>
                      <a:endParaRPr lang="en-US" sz="16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noProof="0" dirty="0" smtClean="0"/>
                        <a:t>Maximal power [kW]</a:t>
                      </a:r>
                      <a:endParaRPr lang="en-US" sz="16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noProof="0" dirty="0" smtClean="0"/>
                        <a:t>Magnetic length, one string [m] </a:t>
                      </a:r>
                      <a:endParaRPr lang="en-US" sz="1600" noProof="0" dirty="0"/>
                    </a:p>
                  </a:txBody>
                  <a:tcPr/>
                </a:tc>
              </a:tr>
              <a:tr h="384148">
                <a:tc>
                  <a:txBody>
                    <a:bodyPr/>
                    <a:lstStyle/>
                    <a:p>
                      <a:r>
                        <a:rPr lang="en-US" noProof="0" dirty="0" smtClean="0"/>
                        <a:t>40 </a:t>
                      </a:r>
                      <a:r>
                        <a:rPr lang="en-US" sz="1200" noProof="0" dirty="0" smtClean="0"/>
                        <a:t>(LHC)</a:t>
                      </a:r>
                      <a:endParaRPr lang="en-US" sz="12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noProof="0" dirty="0" smtClean="0"/>
                        <a:t>10</a:t>
                      </a:r>
                      <a:endParaRPr lang="en-US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noProof="0" dirty="0" smtClean="0"/>
                        <a:t>30</a:t>
                      </a:r>
                      <a:endParaRPr lang="en-US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noProof="0" dirty="0" smtClean="0"/>
                        <a:t>6.0</a:t>
                      </a:r>
                      <a:endParaRPr lang="en-US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noProof="0" dirty="0" smtClean="0"/>
                        <a:t>4.2</a:t>
                      </a:r>
                      <a:endParaRPr lang="en-US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noProof="0" dirty="0" smtClean="0">
                          <a:solidFill>
                            <a:srgbClr val="FB7B41"/>
                          </a:solidFill>
                        </a:rPr>
                        <a:t>1064</a:t>
                      </a:r>
                      <a:endParaRPr lang="en-US" noProof="0" dirty="0">
                        <a:solidFill>
                          <a:srgbClr val="FB7B4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noProof="0" dirty="0" smtClean="0">
                          <a:solidFill>
                            <a:srgbClr val="FB7B41"/>
                          </a:solidFill>
                        </a:rPr>
                        <a:t>106</a:t>
                      </a:r>
                      <a:endParaRPr lang="en-US" noProof="0" dirty="0">
                        <a:solidFill>
                          <a:srgbClr val="FB7B4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noProof="0" dirty="0" smtClean="0">
                          <a:solidFill>
                            <a:srgbClr val="FB7B41"/>
                          </a:solidFill>
                        </a:rPr>
                        <a:t>280</a:t>
                      </a:r>
                      <a:endParaRPr lang="en-US" noProof="0" dirty="0">
                        <a:solidFill>
                          <a:srgbClr val="FB7B4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noProof="0" dirty="0" smtClean="0">
                          <a:solidFill>
                            <a:srgbClr val="FB7B41"/>
                          </a:solidFill>
                        </a:rPr>
                        <a:t>43</a:t>
                      </a:r>
                      <a:endParaRPr lang="en-US" noProof="0" dirty="0">
                        <a:solidFill>
                          <a:srgbClr val="FB7B41"/>
                        </a:solidFill>
                      </a:endParaRPr>
                    </a:p>
                  </a:txBody>
                  <a:tcPr/>
                </a:tc>
              </a:tr>
              <a:tr h="384148">
                <a:tc>
                  <a:txBody>
                    <a:bodyPr/>
                    <a:lstStyle/>
                    <a:p>
                      <a:r>
                        <a:rPr lang="en-US" noProof="0" dirty="0" smtClean="0"/>
                        <a:t>50 </a:t>
                      </a:r>
                      <a:r>
                        <a:rPr lang="en-US" sz="1200" noProof="0" dirty="0" smtClean="0"/>
                        <a:t>(HERA)</a:t>
                      </a:r>
                      <a:endParaRPr lang="en-US" sz="12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noProof="0" dirty="0" smtClean="0"/>
                        <a:t>10</a:t>
                      </a:r>
                      <a:endParaRPr lang="en-US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noProof="0" dirty="0" smtClean="0"/>
                        <a:t>40</a:t>
                      </a:r>
                      <a:endParaRPr lang="en-US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noProof="0" dirty="0" smtClean="0"/>
                        <a:t>8.0</a:t>
                      </a:r>
                      <a:endParaRPr lang="en-US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noProof="0" dirty="0" smtClean="0"/>
                        <a:t>5.7</a:t>
                      </a:r>
                      <a:endParaRPr lang="en-US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noProof="0" dirty="0" smtClean="0">
                          <a:solidFill>
                            <a:srgbClr val="FB7B41"/>
                          </a:solidFill>
                        </a:rPr>
                        <a:t>1064</a:t>
                      </a:r>
                      <a:endParaRPr lang="en-US" noProof="0" dirty="0">
                        <a:solidFill>
                          <a:srgbClr val="FB7B4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noProof="0" dirty="0" smtClean="0">
                          <a:solidFill>
                            <a:srgbClr val="FB7B41"/>
                          </a:solidFill>
                        </a:rPr>
                        <a:t>189</a:t>
                      </a:r>
                      <a:endParaRPr lang="en-US" noProof="0" dirty="0">
                        <a:solidFill>
                          <a:srgbClr val="FB7B4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noProof="0" dirty="0" smtClean="0">
                          <a:solidFill>
                            <a:srgbClr val="FB7B41"/>
                          </a:solidFill>
                        </a:rPr>
                        <a:t>500</a:t>
                      </a:r>
                      <a:endParaRPr lang="en-US" noProof="0" dirty="0">
                        <a:solidFill>
                          <a:srgbClr val="FB7B4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noProof="0" dirty="0" smtClean="0">
                          <a:solidFill>
                            <a:srgbClr val="FB7B41"/>
                          </a:solidFill>
                        </a:rPr>
                        <a:t>81</a:t>
                      </a:r>
                      <a:endParaRPr lang="en-US" noProof="0" dirty="0">
                        <a:solidFill>
                          <a:srgbClr val="FB7B41"/>
                        </a:solidFill>
                      </a:endParaRPr>
                    </a:p>
                  </a:txBody>
                  <a:tcPr/>
                </a:tc>
              </a:tr>
              <a:tr h="384148">
                <a:tc>
                  <a:txBody>
                    <a:bodyPr/>
                    <a:lstStyle/>
                    <a:p>
                      <a:r>
                        <a:rPr lang="en-US" noProof="0" dirty="0" smtClean="0"/>
                        <a:t>100 </a:t>
                      </a:r>
                      <a:r>
                        <a:rPr lang="en-US" sz="1200" noProof="0" dirty="0" smtClean="0"/>
                        <a:t>(FCC)</a:t>
                      </a:r>
                      <a:endParaRPr lang="en-US" sz="12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noProof="0" dirty="0" smtClean="0"/>
                        <a:t>10</a:t>
                      </a:r>
                      <a:endParaRPr lang="en-US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noProof="0" dirty="0" smtClean="0"/>
                        <a:t>90</a:t>
                      </a:r>
                      <a:endParaRPr lang="en-US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noProof="0" dirty="0" smtClean="0"/>
                        <a:t>18.0</a:t>
                      </a:r>
                      <a:endParaRPr lang="en-US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noProof="0" dirty="0" smtClean="0"/>
                        <a:t>12.7</a:t>
                      </a:r>
                      <a:endParaRPr lang="en-US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noProof="0" dirty="0" smtClean="0">
                          <a:solidFill>
                            <a:srgbClr val="FB7B41"/>
                          </a:solidFill>
                        </a:rPr>
                        <a:t>1064</a:t>
                      </a:r>
                      <a:endParaRPr lang="en-US" noProof="0" dirty="0">
                        <a:solidFill>
                          <a:srgbClr val="FB7B4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noProof="0" dirty="0" smtClean="0">
                          <a:solidFill>
                            <a:srgbClr val="FB7B41"/>
                          </a:solidFill>
                        </a:rPr>
                        <a:t>957</a:t>
                      </a:r>
                      <a:endParaRPr lang="en-US" noProof="0" dirty="0">
                        <a:solidFill>
                          <a:srgbClr val="FB7B4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noProof="0" dirty="0" smtClean="0">
                          <a:solidFill>
                            <a:srgbClr val="FB7B41"/>
                          </a:solidFill>
                        </a:rPr>
                        <a:t>2500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noProof="0" dirty="0" smtClean="0">
                          <a:solidFill>
                            <a:srgbClr val="FB7B41"/>
                          </a:solidFill>
                        </a:rPr>
                        <a:t>426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Content Placeholder 2"/>
          <p:cNvSpPr txBox="1">
            <a:spLocks/>
          </p:cNvSpPr>
          <p:nvPr/>
        </p:nvSpPr>
        <p:spPr bwMode="auto">
          <a:xfrm>
            <a:off x="93086" y="3164829"/>
            <a:ext cx="8488852" cy="22780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>
            <a:lvl1pPr marL="265113" indent="-265113" algn="l" rtl="0" eaLnBrk="0" fontAlgn="base" hangingPunct="0">
              <a:spcBef>
                <a:spcPct val="0"/>
              </a:spcBef>
              <a:spcAft>
                <a:spcPct val="50000"/>
              </a:spcAft>
              <a:buClr>
                <a:srgbClr val="F28E00"/>
              </a:buClr>
              <a:buFont typeface="Arial Black" pitchFamily="34" charset="0"/>
              <a:buChar char="&gt;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8650" indent="-184150" algn="l" rtl="0" eaLnBrk="0" fontAlgn="base" hangingPunct="0">
              <a:spcBef>
                <a:spcPct val="0"/>
              </a:spcBef>
              <a:spcAft>
                <a:spcPct val="50000"/>
              </a:spcAft>
              <a:buClr>
                <a:schemeClr val="bg2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2pPr>
            <a:lvl3pPr marL="1236663" indent="-228600" algn="l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Arial Black" pitchFamily="34" charset="0"/>
              <a:defRPr sz="1200">
                <a:solidFill>
                  <a:schemeClr val="tx1"/>
                </a:solidFill>
                <a:latin typeface="+mn-lt"/>
              </a:defRPr>
            </a:lvl3pPr>
            <a:lvl4pPr marL="1644650" indent="-228600" algn="l" rtl="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kern="0" dirty="0" smtClean="0">
                <a:latin typeface="Arial"/>
                <a:cs typeface="Arial"/>
              </a:rPr>
              <a:t>λ = </a:t>
            </a:r>
            <a:r>
              <a:rPr lang="en-US" kern="0" dirty="0" smtClean="0">
                <a:solidFill>
                  <a:srgbClr val="FB7B41"/>
                </a:solidFill>
                <a:latin typeface="Arial"/>
                <a:cs typeface="Arial"/>
              </a:rPr>
              <a:t>1064</a:t>
            </a:r>
            <a:r>
              <a:rPr lang="en-US" kern="0" dirty="0" smtClean="0">
                <a:latin typeface="Arial"/>
                <a:cs typeface="Arial"/>
              </a:rPr>
              <a:t> nm is assumed following LIGO experiences:</a:t>
            </a:r>
            <a:br>
              <a:rPr lang="en-US" kern="0" dirty="0" smtClean="0">
                <a:latin typeface="Arial"/>
                <a:cs typeface="Arial"/>
              </a:rPr>
            </a:br>
            <a:r>
              <a:rPr lang="en-US" kern="0" dirty="0" smtClean="0">
                <a:latin typeface="Arial"/>
                <a:cs typeface="Arial"/>
              </a:rPr>
              <a:t>mirror coatings for this wavelength can stand high power densities for long times.</a:t>
            </a:r>
          </a:p>
          <a:p>
            <a:r>
              <a:rPr lang="en-US" kern="0" dirty="0" smtClean="0">
                <a:latin typeface="Arial"/>
                <a:cs typeface="Arial"/>
              </a:rPr>
              <a:t>For the maximal power assume a damage threshold of </a:t>
            </a:r>
            <a:r>
              <a:rPr lang="en-US" dirty="0"/>
              <a:t>500 kW/cm</a:t>
            </a:r>
            <a:r>
              <a:rPr lang="en-US" baseline="30000" dirty="0"/>
              <a:t>2</a:t>
            </a:r>
            <a:r>
              <a:rPr lang="en-US" dirty="0" smtClean="0"/>
              <a:t>.</a:t>
            </a:r>
          </a:p>
          <a:p>
            <a:r>
              <a:rPr lang="en-US" kern="0" dirty="0" smtClean="0">
                <a:latin typeface="Arial"/>
                <a:cs typeface="Arial"/>
              </a:rPr>
              <a:t>For the magnetic length</a:t>
            </a:r>
          </a:p>
          <a:p>
            <a:pPr lvl="1"/>
            <a:r>
              <a:rPr lang="en-US" sz="2000" kern="0" dirty="0">
                <a:latin typeface="Arial"/>
                <a:cs typeface="Arial"/>
              </a:rPr>
              <a:t>s</a:t>
            </a:r>
            <a:r>
              <a:rPr lang="en-US" sz="2000" kern="0" dirty="0" smtClean="0">
                <a:latin typeface="Arial"/>
                <a:cs typeface="Arial"/>
              </a:rPr>
              <a:t>ubtract 10 m for the optical system outside the magnets and</a:t>
            </a:r>
          </a:p>
          <a:p>
            <a:pPr lvl="1"/>
            <a:r>
              <a:rPr lang="en-US" sz="2000" kern="0" dirty="0" smtClean="0">
                <a:latin typeface="Arial"/>
                <a:cs typeface="Arial"/>
              </a:rPr>
              <a:t>assume a “filling factor” for the magnetic field of 90%.  </a:t>
            </a:r>
            <a:endParaRPr lang="en-US" sz="2000" kern="0" dirty="0" smtClean="0"/>
          </a:p>
        </p:txBody>
      </p:sp>
    </p:spTree>
    <p:extLst>
      <p:ext uri="{BB962C8B-B14F-4D97-AF65-F5344CB8AC3E}">
        <p14:creationId xmlns:p14="http://schemas.microsoft.com/office/powerpoint/2010/main" val="37328860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Optics for LSW experiments </a:t>
            </a:r>
            <a:r>
              <a:rPr lang="en-US" dirty="0" smtClean="0"/>
              <a:t>IV: 532 nm options</a:t>
            </a:r>
            <a:endParaRPr lang="en-US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57076835"/>
              </p:ext>
            </p:extLst>
          </p:nvPr>
        </p:nvGraphicFramePr>
        <p:xfrm>
          <a:off x="58725" y="895026"/>
          <a:ext cx="9026551" cy="260339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48476"/>
                <a:gridCol w="964880"/>
                <a:gridCol w="1006679"/>
                <a:gridCol w="1082179"/>
                <a:gridCol w="793329"/>
                <a:gridCol w="929533"/>
                <a:gridCol w="929533"/>
                <a:gridCol w="1135971"/>
                <a:gridCol w="1135971"/>
              </a:tblGrid>
              <a:tr h="82296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noProof="0" dirty="0" smtClean="0"/>
                        <a:t>Aperture</a:t>
                      </a:r>
                      <a:r>
                        <a:rPr lang="en-US" sz="1600" baseline="0" noProof="0" dirty="0" smtClean="0"/>
                        <a:t> </a:t>
                      </a:r>
                      <a:r>
                        <a:rPr lang="en-US" sz="1600" noProof="0" dirty="0" smtClean="0">
                          <a:latin typeface="Arial"/>
                          <a:cs typeface="Arial"/>
                        </a:rPr>
                        <a:t>[mm]</a:t>
                      </a:r>
                      <a:endParaRPr lang="en-US" sz="1600" noProof="0" dirty="0" smtClean="0"/>
                    </a:p>
                    <a:p>
                      <a:endParaRPr lang="en-US" sz="16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noProof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Safety margin </a:t>
                      </a:r>
                      <a:r>
                        <a:rPr lang="en-US" sz="1600" noProof="0" dirty="0" smtClean="0">
                          <a:latin typeface="Arial"/>
                          <a:cs typeface="Arial"/>
                        </a:rPr>
                        <a:t>[mm]</a:t>
                      </a:r>
                      <a:endParaRPr lang="en-US" sz="1600" noProof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noProof="0" dirty="0" smtClean="0"/>
                        <a:t>Eff. aperture </a:t>
                      </a:r>
                      <a:r>
                        <a:rPr lang="en-US" sz="1600" noProof="0" dirty="0" smtClean="0">
                          <a:latin typeface="Arial"/>
                          <a:cs typeface="Arial"/>
                        </a:rPr>
                        <a:t>[mm]</a:t>
                      </a:r>
                      <a:endParaRPr lang="en-US" sz="1600" noProof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noProof="0" dirty="0" smtClean="0">
                          <a:latin typeface="Arial"/>
                          <a:cs typeface="Arial"/>
                        </a:rPr>
                        <a:t>ω (L/2) [mm]</a:t>
                      </a:r>
                      <a:endParaRPr lang="en-US" sz="16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noProof="0" dirty="0" smtClean="0">
                          <a:latin typeface="Arial"/>
                          <a:cs typeface="Arial"/>
                        </a:rPr>
                        <a:t>ω</a:t>
                      </a:r>
                      <a:r>
                        <a:rPr lang="en-US" sz="1600" baseline="-25000" noProof="0" dirty="0" smtClean="0">
                          <a:latin typeface="Arial"/>
                          <a:cs typeface="Arial"/>
                        </a:rPr>
                        <a:t>0</a:t>
                      </a:r>
                      <a:r>
                        <a:rPr lang="en-US" sz="1600" noProof="0" dirty="0" smtClean="0">
                          <a:latin typeface="Arial"/>
                          <a:cs typeface="Arial"/>
                        </a:rPr>
                        <a:t> [mm]</a:t>
                      </a:r>
                      <a:endParaRPr lang="en-US" sz="1600" noProof="0" dirty="0" smtClean="0"/>
                    </a:p>
                    <a:p>
                      <a:endParaRPr lang="en-US" sz="16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noProof="0" dirty="0" smtClean="0">
                          <a:latin typeface="Arial"/>
                          <a:cs typeface="Arial"/>
                        </a:rPr>
                        <a:t>λ</a:t>
                      </a:r>
                      <a:r>
                        <a:rPr lang="en-US" sz="1600" baseline="0" noProof="0" dirty="0" smtClean="0">
                          <a:latin typeface="Arial"/>
                          <a:cs typeface="Arial"/>
                        </a:rPr>
                        <a:t> </a:t>
                      </a:r>
                      <a:br>
                        <a:rPr lang="en-US" sz="1600" baseline="0" noProof="0" dirty="0" smtClean="0">
                          <a:latin typeface="Arial"/>
                          <a:cs typeface="Arial"/>
                        </a:rPr>
                      </a:br>
                      <a:r>
                        <a:rPr lang="en-US" sz="1600" noProof="0" dirty="0" smtClean="0">
                          <a:latin typeface="Arial"/>
                          <a:cs typeface="Arial"/>
                        </a:rPr>
                        <a:t>[nm]</a:t>
                      </a:r>
                      <a:endParaRPr lang="en-US" sz="1600" noProof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noProof="0" dirty="0" smtClean="0"/>
                        <a:t>L </a:t>
                      </a:r>
                      <a:r>
                        <a:rPr lang="en-US" sz="1600" noProof="0" dirty="0" smtClean="0">
                          <a:latin typeface="Arial"/>
                          <a:cs typeface="Arial"/>
                        </a:rPr>
                        <a:t>[m]</a:t>
                      </a:r>
                      <a:endParaRPr lang="en-US" sz="1600" noProof="0" dirty="0" smtClean="0"/>
                    </a:p>
                    <a:p>
                      <a:endParaRPr lang="en-US" sz="16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noProof="0" dirty="0" smtClean="0"/>
                        <a:t>Maximal power [kW]</a:t>
                      </a:r>
                      <a:endParaRPr lang="en-US" sz="16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noProof="0" dirty="0" smtClean="0"/>
                        <a:t>Magnetic length, one string [m] </a:t>
                      </a:r>
                      <a:endParaRPr lang="en-US" sz="1600" noProof="0" dirty="0"/>
                    </a:p>
                  </a:txBody>
                  <a:tcPr/>
                </a:tc>
              </a:tr>
              <a:tr h="384148">
                <a:tc>
                  <a:txBody>
                    <a:bodyPr/>
                    <a:lstStyle/>
                    <a:p>
                      <a:r>
                        <a:rPr lang="en-US" noProof="0" dirty="0" smtClean="0">
                          <a:solidFill>
                            <a:srgbClr val="FB7B41"/>
                          </a:solidFill>
                        </a:rPr>
                        <a:t>50 </a:t>
                      </a:r>
                      <a:r>
                        <a:rPr lang="en-US" sz="1200" noProof="0" dirty="0" smtClean="0">
                          <a:solidFill>
                            <a:srgbClr val="FB7B41"/>
                          </a:solidFill>
                        </a:rPr>
                        <a:t>(HERA)</a:t>
                      </a:r>
                      <a:endParaRPr lang="en-US" sz="1200" noProof="0" dirty="0">
                        <a:solidFill>
                          <a:srgbClr val="FB7B4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noProof="0" dirty="0" smtClean="0">
                          <a:solidFill>
                            <a:schemeClr val="tx1"/>
                          </a:solidFill>
                        </a:rPr>
                        <a:t>10</a:t>
                      </a:r>
                      <a:endParaRPr lang="en-US" noProof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noProof="0" dirty="0" smtClean="0">
                          <a:solidFill>
                            <a:schemeClr val="tx1"/>
                          </a:solidFill>
                        </a:rPr>
                        <a:t>40</a:t>
                      </a:r>
                      <a:endParaRPr lang="en-US" noProof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noProof="0" dirty="0" smtClean="0"/>
                        <a:t>8.0</a:t>
                      </a:r>
                      <a:endParaRPr lang="en-US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noProof="0" dirty="0" smtClean="0"/>
                        <a:t>5.7</a:t>
                      </a:r>
                      <a:endParaRPr lang="en-US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noProof="0" dirty="0" smtClean="0">
                          <a:solidFill>
                            <a:srgbClr val="FB7B41"/>
                          </a:solidFill>
                        </a:rPr>
                        <a:t>1064</a:t>
                      </a:r>
                      <a:endParaRPr lang="en-US" noProof="0" dirty="0">
                        <a:solidFill>
                          <a:srgbClr val="FB7B4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noProof="0" dirty="0" smtClean="0">
                          <a:solidFill>
                            <a:srgbClr val="FB7B41"/>
                          </a:solidFill>
                        </a:rPr>
                        <a:t>189</a:t>
                      </a:r>
                      <a:endParaRPr lang="en-US" noProof="0" dirty="0">
                        <a:solidFill>
                          <a:srgbClr val="FB7B4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noProof="0" dirty="0" smtClean="0">
                          <a:solidFill>
                            <a:srgbClr val="FB7B41"/>
                          </a:solidFill>
                        </a:rPr>
                        <a:t>500</a:t>
                      </a:r>
                      <a:endParaRPr lang="en-US" noProof="0" dirty="0">
                        <a:solidFill>
                          <a:srgbClr val="FB7B4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noProof="0" dirty="0" smtClean="0">
                          <a:solidFill>
                            <a:srgbClr val="FB7B41"/>
                          </a:solidFill>
                        </a:rPr>
                        <a:t>81</a:t>
                      </a:r>
                      <a:endParaRPr lang="en-US" noProof="0" dirty="0">
                        <a:solidFill>
                          <a:srgbClr val="FB7B41"/>
                        </a:solidFill>
                      </a:endParaRPr>
                    </a:p>
                  </a:txBody>
                  <a:tcPr/>
                </a:tc>
              </a:tr>
              <a:tr h="384148">
                <a:tc>
                  <a:txBody>
                    <a:bodyPr/>
                    <a:lstStyle/>
                    <a:p>
                      <a:r>
                        <a:rPr lang="en-US" noProof="0" dirty="0" smtClean="0">
                          <a:solidFill>
                            <a:srgbClr val="FB7B41"/>
                          </a:solidFill>
                        </a:rPr>
                        <a:t>100 </a:t>
                      </a:r>
                      <a:r>
                        <a:rPr lang="en-US" sz="1200" noProof="0" dirty="0" smtClean="0">
                          <a:solidFill>
                            <a:srgbClr val="FB7B41"/>
                          </a:solidFill>
                        </a:rPr>
                        <a:t>(FCC)</a:t>
                      </a:r>
                      <a:endParaRPr lang="en-US" sz="1200" noProof="0" dirty="0">
                        <a:solidFill>
                          <a:srgbClr val="FB7B4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noProof="0" dirty="0" smtClean="0">
                          <a:solidFill>
                            <a:schemeClr val="tx1"/>
                          </a:solidFill>
                        </a:rPr>
                        <a:t>10</a:t>
                      </a:r>
                      <a:endParaRPr lang="en-US" noProof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noProof="0" dirty="0" smtClean="0">
                          <a:solidFill>
                            <a:schemeClr val="tx1"/>
                          </a:solidFill>
                        </a:rPr>
                        <a:t>90</a:t>
                      </a:r>
                      <a:endParaRPr lang="en-US" noProof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noProof="0" dirty="0" smtClean="0"/>
                        <a:t>18.0</a:t>
                      </a:r>
                      <a:endParaRPr lang="en-US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noProof="0" dirty="0" smtClean="0"/>
                        <a:t>12.7</a:t>
                      </a:r>
                      <a:endParaRPr lang="en-US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noProof="0" dirty="0" smtClean="0">
                          <a:solidFill>
                            <a:srgbClr val="FB7B41"/>
                          </a:solidFill>
                        </a:rPr>
                        <a:t>1064</a:t>
                      </a:r>
                      <a:endParaRPr lang="en-US" noProof="0" dirty="0">
                        <a:solidFill>
                          <a:srgbClr val="FB7B4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noProof="0" dirty="0" smtClean="0">
                          <a:solidFill>
                            <a:srgbClr val="FB7B41"/>
                          </a:solidFill>
                        </a:rPr>
                        <a:t>957</a:t>
                      </a:r>
                      <a:endParaRPr lang="en-US" noProof="0" dirty="0">
                        <a:solidFill>
                          <a:srgbClr val="FB7B4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noProof="0" dirty="0" smtClean="0">
                          <a:solidFill>
                            <a:srgbClr val="FB7B41"/>
                          </a:solidFill>
                        </a:rPr>
                        <a:t>2500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noProof="0" dirty="0" smtClean="0">
                          <a:solidFill>
                            <a:srgbClr val="FB7B41"/>
                          </a:solidFill>
                        </a:rPr>
                        <a:t>426</a:t>
                      </a:r>
                    </a:p>
                  </a:txBody>
                  <a:tcPr/>
                </a:tc>
              </a:tr>
              <a:tr h="384148">
                <a:tc>
                  <a:txBody>
                    <a:bodyPr/>
                    <a:lstStyle/>
                    <a:p>
                      <a:r>
                        <a:rPr lang="en-US" noProof="0" dirty="0" smtClean="0">
                          <a:solidFill>
                            <a:srgbClr val="00B050"/>
                          </a:solidFill>
                        </a:rPr>
                        <a:t>50 </a:t>
                      </a:r>
                      <a:r>
                        <a:rPr lang="en-US" sz="1200" noProof="0" dirty="0" smtClean="0">
                          <a:solidFill>
                            <a:srgbClr val="00B050"/>
                          </a:solidFill>
                        </a:rPr>
                        <a:t>(HERA)</a:t>
                      </a:r>
                      <a:endParaRPr lang="en-US" sz="1200" noProof="0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noProof="0" dirty="0" smtClean="0">
                          <a:solidFill>
                            <a:schemeClr val="tx1"/>
                          </a:solidFill>
                        </a:rPr>
                        <a:t>10</a:t>
                      </a:r>
                      <a:endParaRPr lang="en-US" noProof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noProof="0" dirty="0" smtClean="0">
                          <a:solidFill>
                            <a:schemeClr val="tx1"/>
                          </a:solidFill>
                        </a:rPr>
                        <a:t>40</a:t>
                      </a:r>
                      <a:endParaRPr lang="en-US" noProof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noProof="0" dirty="0" smtClean="0"/>
                        <a:t>8.0</a:t>
                      </a:r>
                      <a:endParaRPr lang="en-US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noProof="0" dirty="0" smtClean="0"/>
                        <a:t>5.7</a:t>
                      </a:r>
                      <a:endParaRPr lang="en-US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noProof="0" dirty="0" smtClean="0">
                          <a:solidFill>
                            <a:srgbClr val="00B050"/>
                          </a:solidFill>
                        </a:rPr>
                        <a:t>532</a:t>
                      </a:r>
                      <a:endParaRPr lang="en-US" noProof="0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noProof="0" dirty="0" smtClean="0">
                          <a:solidFill>
                            <a:srgbClr val="00B050"/>
                          </a:solidFill>
                        </a:rPr>
                        <a:t>378</a:t>
                      </a:r>
                      <a:endParaRPr lang="en-US" noProof="0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noProof="0" dirty="0" smtClean="0">
                          <a:solidFill>
                            <a:srgbClr val="00B050"/>
                          </a:solidFill>
                        </a:rPr>
                        <a:t>?</a:t>
                      </a:r>
                      <a:endParaRPr lang="en-US" noProof="0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noProof="0" dirty="0" smtClean="0">
                          <a:solidFill>
                            <a:srgbClr val="00B050"/>
                          </a:solidFill>
                        </a:rPr>
                        <a:t>166</a:t>
                      </a:r>
                      <a:endParaRPr lang="en-US" noProof="0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</a:tr>
              <a:tr h="384148">
                <a:tc>
                  <a:txBody>
                    <a:bodyPr/>
                    <a:lstStyle/>
                    <a:p>
                      <a:r>
                        <a:rPr lang="en-US" noProof="0" dirty="0" smtClean="0">
                          <a:solidFill>
                            <a:srgbClr val="00B050"/>
                          </a:solidFill>
                        </a:rPr>
                        <a:t>100 </a:t>
                      </a:r>
                      <a:r>
                        <a:rPr lang="en-US" sz="1200" noProof="0" dirty="0" smtClean="0">
                          <a:solidFill>
                            <a:srgbClr val="00B050"/>
                          </a:solidFill>
                        </a:rPr>
                        <a:t>(FCC)</a:t>
                      </a:r>
                      <a:endParaRPr lang="en-US" sz="1200" noProof="0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noProof="0" dirty="0" smtClean="0">
                          <a:solidFill>
                            <a:schemeClr val="tx1"/>
                          </a:solidFill>
                        </a:rPr>
                        <a:t>10</a:t>
                      </a:r>
                      <a:endParaRPr lang="en-US" noProof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noProof="0" dirty="0" smtClean="0">
                          <a:solidFill>
                            <a:schemeClr val="tx1"/>
                          </a:solidFill>
                        </a:rPr>
                        <a:t>90</a:t>
                      </a:r>
                      <a:endParaRPr lang="en-US" noProof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noProof="0" dirty="0" smtClean="0"/>
                        <a:t>18.0</a:t>
                      </a:r>
                      <a:endParaRPr lang="en-US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noProof="0" dirty="0" smtClean="0"/>
                        <a:t>12.7</a:t>
                      </a:r>
                      <a:endParaRPr lang="en-US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noProof="0" dirty="0" smtClean="0">
                          <a:solidFill>
                            <a:srgbClr val="00B050"/>
                          </a:solidFill>
                        </a:rPr>
                        <a:t>532</a:t>
                      </a:r>
                      <a:endParaRPr lang="en-US" noProof="0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noProof="0" dirty="0" smtClean="0">
                          <a:solidFill>
                            <a:srgbClr val="00B050"/>
                          </a:solidFill>
                        </a:rPr>
                        <a:t>1913</a:t>
                      </a:r>
                      <a:endParaRPr lang="en-US" noProof="0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noProof="0" dirty="0" smtClean="0">
                          <a:solidFill>
                            <a:srgbClr val="00B050"/>
                          </a:solidFill>
                        </a:rPr>
                        <a:t>? · 5</a:t>
                      </a:r>
                      <a:endParaRPr lang="en-US" noProof="0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noProof="0" dirty="0" smtClean="0">
                          <a:solidFill>
                            <a:srgbClr val="00B050"/>
                          </a:solidFill>
                        </a:rPr>
                        <a:t>856</a:t>
                      </a:r>
                      <a:endParaRPr lang="en-US" noProof="0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Content Placeholder 2"/>
          <p:cNvSpPr txBox="1">
            <a:spLocks/>
          </p:cNvSpPr>
          <p:nvPr/>
        </p:nvSpPr>
        <p:spPr bwMode="auto">
          <a:xfrm>
            <a:off x="93085" y="4012151"/>
            <a:ext cx="8908301" cy="17254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>
            <a:lvl1pPr marL="265113" indent="-265113" algn="l" rtl="0" eaLnBrk="0" fontAlgn="base" hangingPunct="0">
              <a:spcBef>
                <a:spcPct val="0"/>
              </a:spcBef>
              <a:spcAft>
                <a:spcPct val="50000"/>
              </a:spcAft>
              <a:buClr>
                <a:srgbClr val="F28E00"/>
              </a:buClr>
              <a:buFont typeface="Arial Black" pitchFamily="34" charset="0"/>
              <a:buChar char="&gt;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8650" indent="-184150" algn="l" rtl="0" eaLnBrk="0" fontAlgn="base" hangingPunct="0">
              <a:spcBef>
                <a:spcPct val="0"/>
              </a:spcBef>
              <a:spcAft>
                <a:spcPct val="50000"/>
              </a:spcAft>
              <a:buClr>
                <a:schemeClr val="bg2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2pPr>
            <a:lvl3pPr marL="1236663" indent="-228600" algn="l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Arial Black" pitchFamily="34" charset="0"/>
              <a:defRPr sz="1200">
                <a:solidFill>
                  <a:schemeClr val="tx1"/>
                </a:solidFill>
                <a:latin typeface="+mn-lt"/>
              </a:defRPr>
            </a:lvl3pPr>
            <a:lvl4pPr marL="1644650" indent="-228600" algn="l" rtl="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kern="0" dirty="0" smtClean="0">
                <a:latin typeface="Arial"/>
                <a:cs typeface="Arial"/>
              </a:rPr>
              <a:t>If high power, high quality mirror coatings for λ = </a:t>
            </a:r>
            <a:r>
              <a:rPr lang="en-US" kern="0" dirty="0" smtClean="0">
                <a:solidFill>
                  <a:srgbClr val="00B050"/>
                </a:solidFill>
                <a:latin typeface="Arial"/>
                <a:cs typeface="Arial"/>
              </a:rPr>
              <a:t>532</a:t>
            </a:r>
            <a:r>
              <a:rPr lang="en-US" kern="0" dirty="0" smtClean="0">
                <a:latin typeface="Arial"/>
                <a:cs typeface="Arial"/>
              </a:rPr>
              <a:t> nm were available, </a:t>
            </a:r>
            <a:br>
              <a:rPr lang="en-US" kern="0" dirty="0" smtClean="0">
                <a:latin typeface="Arial"/>
                <a:cs typeface="Arial"/>
              </a:rPr>
            </a:br>
            <a:r>
              <a:rPr lang="en-US" kern="0" dirty="0" smtClean="0">
                <a:latin typeface="Arial"/>
                <a:cs typeface="Arial"/>
              </a:rPr>
              <a:t>LSW experiments could be doubled in length compared to </a:t>
            </a:r>
            <a:r>
              <a:rPr lang="en-US" kern="0" dirty="0">
                <a:cs typeface="Arial"/>
              </a:rPr>
              <a:t>λ = </a:t>
            </a:r>
            <a:r>
              <a:rPr lang="en-US" kern="0" dirty="0" smtClean="0">
                <a:solidFill>
                  <a:srgbClr val="FB7B41"/>
                </a:solidFill>
                <a:cs typeface="Arial"/>
              </a:rPr>
              <a:t>1064</a:t>
            </a:r>
            <a:r>
              <a:rPr lang="en-US" kern="0" dirty="0" smtClean="0">
                <a:solidFill>
                  <a:srgbClr val="9C9E9F"/>
                </a:solidFill>
                <a:cs typeface="Arial"/>
              </a:rPr>
              <a:t> </a:t>
            </a:r>
            <a:r>
              <a:rPr lang="en-US" kern="0" dirty="0" smtClean="0">
                <a:cs typeface="Arial"/>
              </a:rPr>
              <a:t>nm.</a:t>
            </a:r>
          </a:p>
          <a:p>
            <a:r>
              <a:rPr lang="en-US" kern="0" dirty="0" smtClean="0">
                <a:cs typeface="Arial"/>
              </a:rPr>
              <a:t>R&amp;D is required to improve the power density damage threshold of coatings for 532 nm light.</a:t>
            </a:r>
            <a:endParaRPr lang="en-US" sz="2000" kern="0" dirty="0" smtClean="0"/>
          </a:p>
        </p:txBody>
      </p:sp>
    </p:spTree>
    <p:extLst>
      <p:ext uri="{BB962C8B-B14F-4D97-AF65-F5344CB8AC3E}">
        <p14:creationId xmlns:p14="http://schemas.microsoft.com/office/powerpoint/2010/main" val="40741912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Long optical resonators in real life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2575" y="977900"/>
            <a:ext cx="8861425" cy="4792663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The stable operation of an optical resonator becomes difficult,</a:t>
            </a:r>
            <a:br>
              <a:rPr lang="en-US" dirty="0" smtClean="0"/>
            </a:br>
            <a:r>
              <a:rPr lang="en-US" dirty="0" smtClean="0"/>
              <a:t>if both mirrors cannot be placed on one optical bench anymore.</a:t>
            </a:r>
          </a:p>
          <a:p>
            <a:r>
              <a:rPr lang="en-US" dirty="0" smtClean="0"/>
              <a:t>The influence of seismic noise increases strongly.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LIGO has impressively proven that one can deal with such challenges. </a:t>
            </a:r>
            <a:br>
              <a:rPr lang="en-US" dirty="0" smtClean="0"/>
            </a:b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By exploiting the LIGO expertise </a:t>
            </a:r>
            <a:br>
              <a:rPr lang="en-US" dirty="0" smtClean="0"/>
            </a:br>
            <a:r>
              <a:rPr lang="en-US" dirty="0" smtClean="0"/>
              <a:t>(AEI Hanover &amp; Uni. of Gainesville, Florida) </a:t>
            </a:r>
            <a:br>
              <a:rPr lang="en-US" dirty="0" smtClean="0"/>
            </a:br>
            <a:r>
              <a:rPr lang="en-US" dirty="0" smtClean="0"/>
              <a:t>ALPS II has succeeded to install </a:t>
            </a:r>
            <a:br>
              <a:rPr lang="en-US" dirty="0" smtClean="0"/>
            </a:br>
            <a:r>
              <a:rPr lang="en-US" dirty="0" smtClean="0"/>
              <a:t>and operate a 20 m long resonator.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6890" y="3158846"/>
            <a:ext cx="3806658" cy="247385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230687" y="5403877"/>
            <a:ext cx="1350049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800" dirty="0" smtClean="0"/>
              <a:t>Publication in preparation</a:t>
            </a:r>
            <a:endParaRPr lang="en-US" sz="800" dirty="0"/>
          </a:p>
        </p:txBody>
      </p:sp>
    </p:spTree>
    <p:extLst>
      <p:ext uri="{BB962C8B-B14F-4D97-AF65-F5344CB8AC3E}">
        <p14:creationId xmlns:p14="http://schemas.microsoft.com/office/powerpoint/2010/main" val="1038984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https://alpswiki.desy.de/images/f/f5/MG_2251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682" r="6106"/>
          <a:stretch/>
        </p:blipFill>
        <p:spPr bwMode="auto">
          <a:xfrm>
            <a:off x="7503682" y="806971"/>
            <a:ext cx="1472421" cy="14825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detector for LSW experiments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2575" y="977900"/>
            <a:ext cx="8520113" cy="5105908"/>
          </a:xfrm>
        </p:spPr>
        <p:txBody>
          <a:bodyPr/>
          <a:lstStyle/>
          <a:p>
            <a:r>
              <a:rPr lang="en-US" dirty="0" smtClean="0"/>
              <a:t>ALPS II uses a </a:t>
            </a:r>
            <a:r>
              <a:rPr lang="en-US" dirty="0" smtClean="0">
                <a:solidFill>
                  <a:srgbClr val="00B0F0"/>
                </a:solidFill>
              </a:rPr>
              <a:t>T</a:t>
            </a:r>
            <a:r>
              <a:rPr lang="en-US" dirty="0" smtClean="0"/>
              <a:t>ransition </a:t>
            </a:r>
            <a:r>
              <a:rPr lang="en-US" dirty="0" smtClean="0">
                <a:solidFill>
                  <a:srgbClr val="00B0F0"/>
                </a:solidFill>
              </a:rPr>
              <a:t>E</a:t>
            </a:r>
            <a:r>
              <a:rPr lang="en-US" dirty="0" smtClean="0"/>
              <a:t>dge </a:t>
            </a:r>
            <a:r>
              <a:rPr lang="en-US" dirty="0" smtClean="0">
                <a:solidFill>
                  <a:srgbClr val="00B0F0"/>
                </a:solidFill>
              </a:rPr>
              <a:t>S</a:t>
            </a:r>
            <a:r>
              <a:rPr lang="en-US" dirty="0" smtClean="0"/>
              <a:t>ensor</a:t>
            </a:r>
          </a:p>
          <a:p>
            <a:pPr lvl="1"/>
            <a:r>
              <a:rPr lang="en-US" dirty="0" smtClean="0"/>
              <a:t>20 nm thin Tungsten film.</a:t>
            </a:r>
          </a:p>
          <a:p>
            <a:pPr lvl="1"/>
            <a:r>
              <a:rPr lang="en-US" dirty="0" smtClean="0"/>
              <a:t>Operated at 80 </a:t>
            </a:r>
            <a:r>
              <a:rPr lang="en-US" dirty="0" err="1" smtClean="0"/>
              <a:t>mK.</a:t>
            </a:r>
            <a:endParaRPr lang="en-US" dirty="0" smtClean="0"/>
          </a:p>
          <a:p>
            <a:pPr lvl="1"/>
            <a:r>
              <a:rPr lang="en-US" dirty="0" smtClean="0"/>
              <a:t>Single 1064 nm photon detection.</a:t>
            </a:r>
          </a:p>
          <a:p>
            <a:pPr lvl="1"/>
            <a:r>
              <a:rPr lang="en-US" dirty="0" smtClean="0"/>
              <a:t>Single photon energy resolution &lt; 8%.</a:t>
            </a:r>
          </a:p>
          <a:p>
            <a:pPr lvl="1"/>
            <a:r>
              <a:rPr lang="en-US" dirty="0" smtClean="0"/>
              <a:t>Intrinsic background around 10</a:t>
            </a:r>
            <a:r>
              <a:rPr lang="en-US" baseline="30000" dirty="0" smtClean="0"/>
              <a:t>-4 </a:t>
            </a:r>
            <a:r>
              <a:rPr lang="en-US" dirty="0" smtClean="0"/>
              <a:t>1/s.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A heterodyne detection scheme</a:t>
            </a:r>
            <a:br>
              <a:rPr lang="en-US" dirty="0" smtClean="0"/>
            </a:br>
            <a:r>
              <a:rPr lang="en-US" dirty="0" smtClean="0"/>
              <a:t>is being developed as an alternative</a:t>
            </a:r>
            <a:br>
              <a:rPr lang="en-US" dirty="0" smtClean="0"/>
            </a:br>
            <a:r>
              <a:rPr lang="en-US" dirty="0" smtClean="0"/>
              <a:t>for the ALPS II experiment.</a:t>
            </a:r>
          </a:p>
          <a:p>
            <a:pPr marL="0" indent="0">
              <a:buNone/>
            </a:pP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  <a:p>
            <a:pPr marL="0" indent="0">
              <a:buNone/>
            </a:pPr>
            <a:r>
              <a:rPr lang="en-US" dirty="0" smtClean="0">
                <a:solidFill>
                  <a:srgbClr val="00A5EB"/>
                </a:solidFill>
              </a:rPr>
              <a:t>Conservative assumption: </a:t>
            </a:r>
            <a:br>
              <a:rPr lang="en-US" dirty="0" smtClean="0">
                <a:solidFill>
                  <a:srgbClr val="00A5EB"/>
                </a:solidFill>
              </a:rPr>
            </a:br>
            <a:r>
              <a:rPr lang="en-US" dirty="0" smtClean="0">
                <a:solidFill>
                  <a:srgbClr val="00A5EB"/>
                </a:solidFill>
              </a:rPr>
              <a:t>LSW experiments could detect a photon flux of </a:t>
            </a:r>
            <a:r>
              <a:rPr lang="en-US" dirty="0">
                <a:solidFill>
                  <a:srgbClr val="00A5EB"/>
                </a:solidFill>
              </a:rPr>
              <a:t>10</a:t>
            </a:r>
            <a:r>
              <a:rPr lang="en-US" baseline="30000" dirty="0">
                <a:solidFill>
                  <a:srgbClr val="00A5EB"/>
                </a:solidFill>
              </a:rPr>
              <a:t>-4 </a:t>
            </a:r>
            <a:r>
              <a:rPr lang="en-US" dirty="0" smtClean="0">
                <a:solidFill>
                  <a:srgbClr val="00A5EB"/>
                </a:solidFill>
              </a:rPr>
              <a:t>1/s.</a:t>
            </a:r>
            <a:endParaRPr lang="en-US" dirty="0">
              <a:solidFill>
                <a:srgbClr val="00A5EB"/>
              </a:solidFill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50138" y="826522"/>
            <a:ext cx="1485648" cy="2282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 descr="https://alpswiki.desy.de/images/e/e7/CHB-90-zoom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35786" y="1752800"/>
            <a:ext cx="1808214" cy="1356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7335786" y="1798464"/>
            <a:ext cx="147348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100" dirty="0" smtClean="0">
                <a:solidFill>
                  <a:schemeClr val="bg1"/>
                </a:solidFill>
              </a:rPr>
              <a:t>20 </a:t>
            </a:r>
            <a:r>
              <a:rPr lang="de-DE" sz="1100" dirty="0" err="1" smtClean="0">
                <a:solidFill>
                  <a:schemeClr val="bg1"/>
                </a:solidFill>
              </a:rPr>
              <a:t>nm</a:t>
            </a:r>
            <a:r>
              <a:rPr lang="de-DE" sz="1100" dirty="0" smtClean="0">
                <a:solidFill>
                  <a:schemeClr val="bg1"/>
                </a:solidFill>
              </a:rPr>
              <a:t> x 25 x 25 </a:t>
            </a:r>
            <a:r>
              <a:rPr lang="de-DE" sz="1100" dirty="0" smtClean="0">
                <a:solidFill>
                  <a:schemeClr val="bg1"/>
                </a:solidFill>
                <a:latin typeface="Tahoma"/>
                <a:ea typeface="Tahoma"/>
                <a:cs typeface="Tahoma"/>
              </a:rPr>
              <a:t>µm</a:t>
            </a:r>
            <a:r>
              <a:rPr lang="de-DE" sz="1100" baseline="30000" dirty="0" smtClean="0">
                <a:solidFill>
                  <a:schemeClr val="bg1"/>
                </a:solidFill>
                <a:latin typeface="Tahoma"/>
                <a:ea typeface="Tahoma"/>
                <a:cs typeface="Tahoma"/>
              </a:rPr>
              <a:t>2</a:t>
            </a:r>
            <a:endParaRPr lang="de-DE" sz="1100" baseline="30000" dirty="0">
              <a:solidFill>
                <a:schemeClr val="bg1"/>
              </a:solidFill>
            </a:endParaRPr>
          </a:p>
        </p:txBody>
      </p:sp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705" y="3206496"/>
            <a:ext cx="3748295" cy="18688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42971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Ingredients for an “ALPS III” experiment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2575" y="861989"/>
            <a:ext cx="8520113" cy="4792663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“ALPS III” sketch based on the following assumptions:</a:t>
            </a:r>
          </a:p>
          <a:p>
            <a:r>
              <a:rPr lang="en-US" dirty="0" smtClean="0"/>
              <a:t>Magnetic field strength:		13 T</a:t>
            </a:r>
          </a:p>
          <a:p>
            <a:r>
              <a:rPr lang="en-US" dirty="0" smtClean="0"/>
              <a:t>Magnetic length:			426 m</a:t>
            </a:r>
          </a:p>
          <a:p>
            <a:r>
              <a:rPr lang="en-US" dirty="0" smtClean="0"/>
              <a:t>Light wavelength:			1064 nm</a:t>
            </a:r>
          </a:p>
          <a:p>
            <a:r>
              <a:rPr lang="en-US" dirty="0" smtClean="0"/>
              <a:t>Circulating light power:		2.5 MW</a:t>
            </a:r>
            <a:br>
              <a:rPr lang="en-US" dirty="0" smtClean="0"/>
            </a:br>
            <a:r>
              <a:rPr lang="en-US" dirty="0" smtClean="0"/>
              <a:t>Photons against the wall:		1.4·10</a:t>
            </a:r>
            <a:r>
              <a:rPr lang="en-US" baseline="30000" dirty="0" smtClean="0"/>
              <a:t>25</a:t>
            </a:r>
            <a:r>
              <a:rPr lang="en-US" dirty="0" smtClean="0"/>
              <a:t> s</a:t>
            </a:r>
            <a:r>
              <a:rPr lang="en-US" baseline="30000" dirty="0" smtClean="0"/>
              <a:t>-1 </a:t>
            </a:r>
            <a:r>
              <a:rPr lang="en-US" dirty="0" smtClean="0"/>
              <a:t>  </a:t>
            </a:r>
          </a:p>
          <a:p>
            <a:r>
              <a:rPr lang="en-US" dirty="0" smtClean="0"/>
              <a:t>Power built-up behind the wall:	10</a:t>
            </a:r>
            <a:r>
              <a:rPr lang="en-US" baseline="30000" dirty="0" smtClean="0"/>
              <a:t>5</a:t>
            </a:r>
          </a:p>
          <a:p>
            <a:r>
              <a:rPr lang="en-US" dirty="0" smtClean="0"/>
              <a:t>Detector sensitivity:			10</a:t>
            </a:r>
            <a:r>
              <a:rPr lang="en-US" baseline="30000" dirty="0" smtClean="0"/>
              <a:t>-4</a:t>
            </a:r>
            <a:r>
              <a:rPr lang="en-US" dirty="0" smtClean="0"/>
              <a:t> </a:t>
            </a:r>
            <a:r>
              <a:rPr lang="en-US" dirty="0"/>
              <a:t>s</a:t>
            </a:r>
            <a:r>
              <a:rPr lang="en-US" baseline="30000" dirty="0"/>
              <a:t>-1 </a:t>
            </a:r>
            <a:r>
              <a:rPr lang="en-US" dirty="0"/>
              <a:t>  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b="1" dirty="0" smtClean="0">
                <a:solidFill>
                  <a:srgbClr val="00B0F0"/>
                </a:solidFill>
              </a:rPr>
              <a:t>Resulting sensitivity for </a:t>
            </a:r>
            <a:r>
              <a:rPr lang="en-US" b="1" dirty="0" err="1" smtClean="0">
                <a:solidFill>
                  <a:srgbClr val="00B0F0"/>
                </a:solidFill>
              </a:rPr>
              <a:t>g</a:t>
            </a:r>
            <a:r>
              <a:rPr lang="en-US" b="1" baseline="-25000" dirty="0" err="1" smtClean="0">
                <a:solidFill>
                  <a:srgbClr val="00B0F0"/>
                </a:solidFill>
              </a:rPr>
              <a:t>aγ</a:t>
            </a:r>
            <a:r>
              <a:rPr lang="en-US" b="1" dirty="0" smtClean="0">
                <a:solidFill>
                  <a:srgbClr val="00B0F0"/>
                </a:solidFill>
              </a:rPr>
              <a:t>:</a:t>
            </a:r>
            <a:br>
              <a:rPr lang="en-US" b="1" dirty="0" smtClean="0">
                <a:solidFill>
                  <a:srgbClr val="00B0F0"/>
                </a:solidFill>
              </a:rPr>
            </a:br>
            <a:r>
              <a:rPr lang="en-US" b="1" dirty="0" smtClean="0">
                <a:solidFill>
                  <a:srgbClr val="00B0F0"/>
                </a:solidFill>
              </a:rPr>
              <a:t>1·10</a:t>
            </a:r>
            <a:r>
              <a:rPr lang="en-US" b="1" baseline="30000" dirty="0" smtClean="0">
                <a:solidFill>
                  <a:srgbClr val="00B0F0"/>
                </a:solidFill>
              </a:rPr>
              <a:t>-12 </a:t>
            </a:r>
            <a:r>
              <a:rPr lang="en-US" b="1" dirty="0" smtClean="0">
                <a:solidFill>
                  <a:srgbClr val="00B0F0"/>
                </a:solidFill>
              </a:rPr>
              <a:t>GeV</a:t>
            </a:r>
            <a:r>
              <a:rPr lang="en-US" b="1" baseline="30000" dirty="0" smtClean="0">
                <a:solidFill>
                  <a:srgbClr val="00B0F0"/>
                </a:solidFill>
              </a:rPr>
              <a:t>-1</a:t>
            </a:r>
            <a:r>
              <a:rPr lang="en-US" b="1" dirty="0" smtClean="0">
                <a:solidFill>
                  <a:srgbClr val="00B0F0"/>
                </a:solidFill>
              </a:rPr>
              <a:t> for m &lt; 0.06 </a:t>
            </a:r>
            <a:r>
              <a:rPr lang="en-US" b="1" dirty="0" err="1" smtClean="0">
                <a:solidFill>
                  <a:srgbClr val="00B0F0"/>
                </a:solidFill>
              </a:rPr>
              <a:t>meV</a:t>
            </a:r>
            <a:endParaRPr lang="en-US" b="1" dirty="0" smtClean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88143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“ALPS III” in  context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“ALPS III”</a:t>
            </a:r>
          </a:p>
          <a:p>
            <a:r>
              <a:rPr lang="en-US" dirty="0">
                <a:sym typeface="Symbol"/>
              </a:rPr>
              <a:t>w</a:t>
            </a:r>
            <a:r>
              <a:rPr lang="en-US" dirty="0" smtClean="0">
                <a:sym typeface="Symbol"/>
              </a:rPr>
              <a:t>ould dramatically increase</a:t>
            </a:r>
            <a:br>
              <a:rPr lang="en-US" dirty="0" smtClean="0">
                <a:sym typeface="Symbol"/>
              </a:rPr>
            </a:br>
            <a:r>
              <a:rPr lang="en-US" dirty="0" smtClean="0">
                <a:sym typeface="Symbol"/>
              </a:rPr>
              <a:t>the sensitivity for purely </a:t>
            </a:r>
            <a:br>
              <a:rPr lang="en-US" dirty="0" smtClean="0">
                <a:sym typeface="Symbol"/>
              </a:rPr>
            </a:br>
            <a:r>
              <a:rPr lang="en-US" dirty="0" smtClean="0">
                <a:sym typeface="Symbol"/>
              </a:rPr>
              <a:t>laboratory based </a:t>
            </a:r>
            <a:br>
              <a:rPr lang="en-US" dirty="0" smtClean="0">
                <a:sym typeface="Symbol"/>
              </a:rPr>
            </a:br>
            <a:r>
              <a:rPr lang="en-US" dirty="0" smtClean="0">
                <a:sym typeface="Symbol"/>
              </a:rPr>
              <a:t>experiments searching</a:t>
            </a:r>
            <a:br>
              <a:rPr lang="en-US" dirty="0" smtClean="0">
                <a:sym typeface="Symbol"/>
              </a:rPr>
            </a:br>
            <a:r>
              <a:rPr lang="en-US" dirty="0" smtClean="0">
                <a:sym typeface="Symbol"/>
              </a:rPr>
              <a:t>for </a:t>
            </a:r>
            <a:r>
              <a:rPr lang="en-US" dirty="0" err="1" smtClean="0">
                <a:sym typeface="Symbol"/>
              </a:rPr>
              <a:t>axion</a:t>
            </a:r>
            <a:r>
              <a:rPr lang="en-US" dirty="0" smtClean="0">
                <a:sym typeface="Symbol"/>
              </a:rPr>
              <a:t>-like particles.</a:t>
            </a:r>
            <a:endParaRPr lang="en-US" dirty="0">
              <a:sym typeface="Symbol"/>
            </a:endParaRPr>
          </a:p>
          <a:p>
            <a:r>
              <a:rPr lang="en-US" dirty="0" smtClean="0">
                <a:sym typeface="Symbol"/>
              </a:rPr>
              <a:t>would surpass even IAXO</a:t>
            </a:r>
            <a:br>
              <a:rPr lang="en-US" dirty="0" smtClean="0">
                <a:sym typeface="Symbol"/>
              </a:rPr>
            </a:br>
            <a:r>
              <a:rPr lang="en-US" dirty="0" smtClean="0">
                <a:sym typeface="Symbol"/>
              </a:rPr>
              <a:t>for very low mass ALPs.</a:t>
            </a:r>
          </a:p>
          <a:p>
            <a:r>
              <a:rPr lang="en-US" dirty="0" smtClean="0">
                <a:sym typeface="Symbol"/>
              </a:rPr>
              <a:t>would definitely probe </a:t>
            </a:r>
            <a:br>
              <a:rPr lang="en-US" dirty="0" smtClean="0">
                <a:sym typeface="Symbol"/>
              </a:rPr>
            </a:br>
            <a:r>
              <a:rPr lang="en-US" dirty="0" smtClean="0">
                <a:sym typeface="Symbol"/>
              </a:rPr>
              <a:t>astrophysics hints for ALPs.</a:t>
            </a:r>
          </a:p>
          <a:p>
            <a:r>
              <a:rPr lang="en-US" dirty="0" smtClean="0">
                <a:sym typeface="Symbol"/>
              </a:rPr>
              <a:t>would probe </a:t>
            </a:r>
            <a:br>
              <a:rPr lang="en-US" dirty="0" smtClean="0">
                <a:sym typeface="Symbol"/>
              </a:rPr>
            </a:br>
            <a:r>
              <a:rPr lang="en-US" dirty="0" smtClean="0">
                <a:sym typeface="Symbol"/>
              </a:rPr>
              <a:t>“dark matter” ALPs.</a:t>
            </a:r>
            <a:endParaRPr lang="en-US" dirty="0" smtClean="0"/>
          </a:p>
          <a:p>
            <a:r>
              <a:rPr lang="en-US" dirty="0" smtClean="0">
                <a:solidFill>
                  <a:srgbClr val="00B0F0"/>
                </a:solidFill>
              </a:rPr>
              <a:t>would perfectly complement IAXO!</a:t>
            </a:r>
            <a:endParaRPr lang="en-US" sz="1600" dirty="0" smtClean="0">
              <a:solidFill>
                <a:srgbClr val="00B0F0"/>
              </a:solidFill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6399" y="796742"/>
            <a:ext cx="5119629" cy="41961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Freeform 12"/>
          <p:cNvSpPr/>
          <p:nvPr/>
        </p:nvSpPr>
        <p:spPr bwMode="auto">
          <a:xfrm>
            <a:off x="4386021" y="1007389"/>
            <a:ext cx="2428848" cy="1761689"/>
          </a:xfrm>
          <a:custGeom>
            <a:avLst/>
            <a:gdLst>
              <a:gd name="connsiteX0" fmla="*/ 0 w 2518475"/>
              <a:gd name="connsiteY0" fmla="*/ 1464590 h 1464590"/>
              <a:gd name="connsiteX1" fmla="*/ 0 w 2518475"/>
              <a:gd name="connsiteY1" fmla="*/ 1464590 h 1464590"/>
              <a:gd name="connsiteX2" fmla="*/ 883404 w 2518475"/>
              <a:gd name="connsiteY2" fmla="*/ 1456841 h 1464590"/>
              <a:gd name="connsiteX3" fmla="*/ 2007031 w 2518475"/>
              <a:gd name="connsiteY3" fmla="*/ 1464590 h 1464590"/>
              <a:gd name="connsiteX4" fmla="*/ 2518475 w 2518475"/>
              <a:gd name="connsiteY4" fmla="*/ 0 h 1464590"/>
              <a:gd name="connsiteX5" fmla="*/ 0 w 2518475"/>
              <a:gd name="connsiteY5" fmla="*/ 0 h 1464590"/>
              <a:gd name="connsiteX6" fmla="*/ 0 w 2518475"/>
              <a:gd name="connsiteY6" fmla="*/ 1464590 h 14645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518475" h="1464590">
                <a:moveTo>
                  <a:pt x="0" y="1464590"/>
                </a:moveTo>
                <a:lnTo>
                  <a:pt x="0" y="1464590"/>
                </a:lnTo>
                <a:lnTo>
                  <a:pt x="883404" y="1456841"/>
                </a:lnTo>
                <a:lnTo>
                  <a:pt x="2007031" y="1464590"/>
                </a:lnTo>
                <a:lnTo>
                  <a:pt x="2518475" y="0"/>
                </a:lnTo>
                <a:lnTo>
                  <a:pt x="0" y="0"/>
                </a:lnTo>
                <a:lnTo>
                  <a:pt x="0" y="1464590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386021" y="1212160"/>
            <a:ext cx="237917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>
                <a:solidFill>
                  <a:schemeClr val="bg1"/>
                </a:solidFill>
              </a:rPr>
              <a:t>“ALPS III”</a:t>
            </a:r>
            <a:endParaRPr lang="en-US" sz="36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64459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3" grpId="0" animBg="1"/>
      <p:bldP spid="12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little bonus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Assume to realize both magnet strings out of 40 dipoles each and</a:t>
            </a:r>
          </a:p>
          <a:p>
            <a:r>
              <a:rPr lang="en-US" dirty="0" smtClean="0"/>
              <a:t>switch polarity between each dipole (“wiggler configuration”):  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595" y="1953184"/>
            <a:ext cx="5132717" cy="37920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362974" y="4713275"/>
            <a:ext cx="93807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ALPS III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 rot="2164664">
            <a:off x="1507636" y="2970798"/>
            <a:ext cx="101983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A5EB"/>
                </a:solidFill>
              </a:rPr>
              <a:t>“Wiggler”</a:t>
            </a:r>
            <a:endParaRPr lang="en-US" dirty="0">
              <a:solidFill>
                <a:srgbClr val="00A5EB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967986" y="3673193"/>
            <a:ext cx="243746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00A5EB"/>
                </a:solidFill>
              </a:rPr>
              <a:t>The full sensitivity is restored at a specific mass!</a:t>
            </a:r>
            <a:endParaRPr lang="en-US" sz="2000" dirty="0">
              <a:solidFill>
                <a:srgbClr val="00A5EB"/>
              </a:solidFill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1273857" y="4350968"/>
            <a:ext cx="1078291" cy="362307"/>
            <a:chOff x="2110604" y="5863085"/>
            <a:chExt cx="1078291" cy="362307"/>
          </a:xfrm>
        </p:grpSpPr>
        <p:sp>
          <p:nvSpPr>
            <p:cNvPr id="7" name="Rectangle 6"/>
            <p:cNvSpPr/>
            <p:nvPr/>
          </p:nvSpPr>
          <p:spPr bwMode="auto">
            <a:xfrm>
              <a:off x="2113472" y="5865961"/>
              <a:ext cx="250166" cy="146649"/>
            </a:xfrm>
            <a:prstGeom prst="rect">
              <a:avLst/>
            </a:prstGeom>
            <a:solidFill>
              <a:srgbClr val="FFC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rPr>
                <a:t>N</a:t>
              </a:r>
            </a:p>
          </p:txBody>
        </p:sp>
        <p:sp>
          <p:nvSpPr>
            <p:cNvPr id="9" name="Rectangle 8"/>
            <p:cNvSpPr/>
            <p:nvPr/>
          </p:nvSpPr>
          <p:spPr bwMode="auto">
            <a:xfrm>
              <a:off x="2388083" y="5863086"/>
              <a:ext cx="250166" cy="146649"/>
            </a:xfrm>
            <a:prstGeom prst="rect">
              <a:avLst/>
            </a:prstGeom>
            <a:solidFill>
              <a:srgbClr val="FFC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rPr>
                <a:t>N</a:t>
              </a:r>
            </a:p>
          </p:txBody>
        </p:sp>
        <p:sp>
          <p:nvSpPr>
            <p:cNvPr id="10" name="Rectangle 9"/>
            <p:cNvSpPr/>
            <p:nvPr/>
          </p:nvSpPr>
          <p:spPr bwMode="auto">
            <a:xfrm>
              <a:off x="2661253" y="5863085"/>
              <a:ext cx="250166" cy="146649"/>
            </a:xfrm>
            <a:prstGeom prst="rect">
              <a:avLst/>
            </a:prstGeom>
            <a:solidFill>
              <a:srgbClr val="FFC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rPr>
                <a:t>N</a:t>
              </a:r>
            </a:p>
          </p:txBody>
        </p:sp>
        <p:sp>
          <p:nvSpPr>
            <p:cNvPr id="11" name="Rectangle 10"/>
            <p:cNvSpPr/>
            <p:nvPr/>
          </p:nvSpPr>
          <p:spPr bwMode="auto">
            <a:xfrm>
              <a:off x="2938729" y="5864400"/>
              <a:ext cx="250166" cy="146649"/>
            </a:xfrm>
            <a:prstGeom prst="rect">
              <a:avLst/>
            </a:prstGeom>
            <a:solidFill>
              <a:srgbClr val="FFC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rPr>
                <a:t>N</a:t>
              </a:r>
            </a:p>
          </p:txBody>
        </p:sp>
        <p:sp>
          <p:nvSpPr>
            <p:cNvPr id="12" name="Rectangle 11"/>
            <p:cNvSpPr/>
            <p:nvPr/>
          </p:nvSpPr>
          <p:spPr bwMode="auto">
            <a:xfrm>
              <a:off x="2110604" y="6078743"/>
              <a:ext cx="250166" cy="146649"/>
            </a:xfrm>
            <a:prstGeom prst="rect">
              <a:avLst/>
            </a:prstGeom>
            <a:solidFill>
              <a:srgbClr val="FFC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de-DE" sz="800" dirty="0"/>
                <a:t>S</a:t>
              </a:r>
              <a:endParaRPr kumimoji="0" lang="de-DE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3" name="Rectangle 12"/>
            <p:cNvSpPr/>
            <p:nvPr/>
          </p:nvSpPr>
          <p:spPr bwMode="auto">
            <a:xfrm>
              <a:off x="2385215" y="6075868"/>
              <a:ext cx="250166" cy="146649"/>
            </a:xfrm>
            <a:prstGeom prst="rect">
              <a:avLst/>
            </a:prstGeom>
            <a:solidFill>
              <a:srgbClr val="FFC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de-DE" sz="800" dirty="0"/>
                <a:t>S</a:t>
              </a:r>
              <a:endParaRPr kumimoji="0" lang="de-DE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4" name="Rectangle 13"/>
            <p:cNvSpPr/>
            <p:nvPr/>
          </p:nvSpPr>
          <p:spPr bwMode="auto">
            <a:xfrm>
              <a:off x="2658385" y="6075867"/>
              <a:ext cx="250166" cy="146649"/>
            </a:xfrm>
            <a:prstGeom prst="rect">
              <a:avLst/>
            </a:prstGeom>
            <a:solidFill>
              <a:srgbClr val="FFC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de-DE" sz="800" dirty="0"/>
                <a:t>S</a:t>
              </a:r>
              <a:endParaRPr kumimoji="0" lang="de-DE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5" name="Rectangle 14"/>
            <p:cNvSpPr/>
            <p:nvPr/>
          </p:nvSpPr>
          <p:spPr bwMode="auto">
            <a:xfrm>
              <a:off x="2935861" y="6077182"/>
              <a:ext cx="250166" cy="146649"/>
            </a:xfrm>
            <a:prstGeom prst="rect">
              <a:avLst/>
            </a:prstGeom>
            <a:solidFill>
              <a:srgbClr val="FFC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de-DE" sz="800" dirty="0"/>
                <a:t>S</a:t>
              </a:r>
              <a:endParaRPr kumimoji="0" lang="de-DE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</p:grpSp>
      <p:grpSp>
        <p:nvGrpSpPr>
          <p:cNvPr id="17" name="Group 16"/>
          <p:cNvGrpSpPr/>
          <p:nvPr/>
        </p:nvGrpSpPr>
        <p:grpSpPr>
          <a:xfrm rot="2175560">
            <a:off x="1744321" y="2662499"/>
            <a:ext cx="1078291" cy="362307"/>
            <a:chOff x="2110604" y="5863085"/>
            <a:chExt cx="1078291" cy="362307"/>
          </a:xfrm>
        </p:grpSpPr>
        <p:sp>
          <p:nvSpPr>
            <p:cNvPr id="18" name="Rectangle 17"/>
            <p:cNvSpPr/>
            <p:nvPr/>
          </p:nvSpPr>
          <p:spPr bwMode="auto">
            <a:xfrm>
              <a:off x="2113472" y="5865961"/>
              <a:ext cx="250166" cy="146649"/>
            </a:xfrm>
            <a:prstGeom prst="rect">
              <a:avLst/>
            </a:prstGeom>
            <a:solidFill>
              <a:srgbClr val="FFC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rPr>
                <a:t>N</a:t>
              </a:r>
            </a:p>
          </p:txBody>
        </p:sp>
        <p:sp>
          <p:nvSpPr>
            <p:cNvPr id="19" name="Rectangle 18"/>
            <p:cNvSpPr/>
            <p:nvPr/>
          </p:nvSpPr>
          <p:spPr bwMode="auto">
            <a:xfrm>
              <a:off x="2388083" y="5863086"/>
              <a:ext cx="250166" cy="146649"/>
            </a:xfrm>
            <a:prstGeom prst="rect">
              <a:avLst/>
            </a:prstGeom>
            <a:solidFill>
              <a:srgbClr val="FFC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rPr>
                <a:t>S</a:t>
              </a:r>
            </a:p>
          </p:txBody>
        </p:sp>
        <p:sp>
          <p:nvSpPr>
            <p:cNvPr id="20" name="Rectangle 19"/>
            <p:cNvSpPr/>
            <p:nvPr/>
          </p:nvSpPr>
          <p:spPr bwMode="auto">
            <a:xfrm>
              <a:off x="2661253" y="5863085"/>
              <a:ext cx="250166" cy="146649"/>
            </a:xfrm>
            <a:prstGeom prst="rect">
              <a:avLst/>
            </a:prstGeom>
            <a:solidFill>
              <a:srgbClr val="FFC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rPr>
                <a:t>N</a:t>
              </a:r>
            </a:p>
          </p:txBody>
        </p:sp>
        <p:sp>
          <p:nvSpPr>
            <p:cNvPr id="21" name="Rectangle 20"/>
            <p:cNvSpPr/>
            <p:nvPr/>
          </p:nvSpPr>
          <p:spPr bwMode="auto">
            <a:xfrm>
              <a:off x="2938729" y="5864400"/>
              <a:ext cx="250166" cy="146649"/>
            </a:xfrm>
            <a:prstGeom prst="rect">
              <a:avLst/>
            </a:prstGeom>
            <a:solidFill>
              <a:srgbClr val="FFC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de-DE" sz="800" dirty="0"/>
                <a:t>S</a:t>
              </a:r>
              <a:endParaRPr kumimoji="0" lang="de-DE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22" name="Rectangle 21"/>
            <p:cNvSpPr/>
            <p:nvPr/>
          </p:nvSpPr>
          <p:spPr bwMode="auto">
            <a:xfrm>
              <a:off x="2110604" y="6078743"/>
              <a:ext cx="250166" cy="146649"/>
            </a:xfrm>
            <a:prstGeom prst="rect">
              <a:avLst/>
            </a:prstGeom>
            <a:solidFill>
              <a:srgbClr val="FFC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de-DE" sz="800" dirty="0"/>
                <a:t>S</a:t>
              </a:r>
              <a:endParaRPr kumimoji="0" lang="de-DE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23" name="Rectangle 22"/>
            <p:cNvSpPr/>
            <p:nvPr/>
          </p:nvSpPr>
          <p:spPr bwMode="auto">
            <a:xfrm>
              <a:off x="2385215" y="6075868"/>
              <a:ext cx="250166" cy="146649"/>
            </a:xfrm>
            <a:prstGeom prst="rect">
              <a:avLst/>
            </a:prstGeom>
            <a:solidFill>
              <a:srgbClr val="FFC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de-DE" sz="800" dirty="0" smtClean="0"/>
                <a:t>N</a:t>
              </a:r>
              <a:endParaRPr kumimoji="0" lang="de-DE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24" name="Rectangle 23"/>
            <p:cNvSpPr/>
            <p:nvPr/>
          </p:nvSpPr>
          <p:spPr bwMode="auto">
            <a:xfrm>
              <a:off x="2658385" y="6075867"/>
              <a:ext cx="250166" cy="146649"/>
            </a:xfrm>
            <a:prstGeom prst="rect">
              <a:avLst/>
            </a:prstGeom>
            <a:solidFill>
              <a:srgbClr val="FFC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de-DE" sz="800" dirty="0"/>
                <a:t>S</a:t>
              </a:r>
              <a:endParaRPr kumimoji="0" lang="de-DE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25" name="Rectangle 24"/>
            <p:cNvSpPr/>
            <p:nvPr/>
          </p:nvSpPr>
          <p:spPr bwMode="auto">
            <a:xfrm>
              <a:off x="2935861" y="6077182"/>
              <a:ext cx="250166" cy="146649"/>
            </a:xfrm>
            <a:prstGeom prst="rect">
              <a:avLst/>
            </a:prstGeom>
            <a:solidFill>
              <a:srgbClr val="FFC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rPr>
                <a:t>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126886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Just for </a:t>
            </a:r>
            <a:r>
              <a:rPr lang="en-US" smtClean="0"/>
              <a:t>the fun of it: </a:t>
            </a:r>
            <a:r>
              <a:rPr lang="en-US" dirty="0" smtClean="0"/>
              <a:t>a little QCD </a:t>
            </a:r>
            <a:r>
              <a:rPr lang="en-US" dirty="0" err="1" smtClean="0"/>
              <a:t>axion</a:t>
            </a:r>
            <a:r>
              <a:rPr lang="en-US" dirty="0" smtClean="0"/>
              <a:t> bonus 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>
                <a:solidFill>
                  <a:srgbClr val="9C9E9F"/>
                </a:solidFill>
              </a:rPr>
              <a:t>“ALPS III”</a:t>
            </a:r>
          </a:p>
          <a:p>
            <a:pPr>
              <a:buClr>
                <a:srgbClr val="9C9E9F"/>
              </a:buClr>
            </a:pPr>
            <a:r>
              <a:rPr lang="en-US" dirty="0">
                <a:solidFill>
                  <a:srgbClr val="9C9E9F"/>
                </a:solidFill>
                <a:sym typeface="Symbol"/>
              </a:rPr>
              <a:t>w</a:t>
            </a:r>
            <a:r>
              <a:rPr lang="en-US" dirty="0" smtClean="0">
                <a:solidFill>
                  <a:srgbClr val="9C9E9F"/>
                </a:solidFill>
                <a:sym typeface="Symbol"/>
              </a:rPr>
              <a:t>ould dramatically increase</a:t>
            </a:r>
            <a:br>
              <a:rPr lang="en-US" dirty="0" smtClean="0">
                <a:solidFill>
                  <a:srgbClr val="9C9E9F"/>
                </a:solidFill>
                <a:sym typeface="Symbol"/>
              </a:rPr>
            </a:br>
            <a:r>
              <a:rPr lang="en-US" dirty="0" smtClean="0">
                <a:solidFill>
                  <a:srgbClr val="9C9E9F"/>
                </a:solidFill>
                <a:sym typeface="Symbol"/>
              </a:rPr>
              <a:t>the sensitivity for purely </a:t>
            </a:r>
            <a:br>
              <a:rPr lang="en-US" dirty="0" smtClean="0">
                <a:solidFill>
                  <a:srgbClr val="9C9E9F"/>
                </a:solidFill>
                <a:sym typeface="Symbol"/>
              </a:rPr>
            </a:br>
            <a:r>
              <a:rPr lang="en-US" dirty="0" smtClean="0">
                <a:solidFill>
                  <a:srgbClr val="9C9E9F"/>
                </a:solidFill>
                <a:sym typeface="Symbol"/>
              </a:rPr>
              <a:t>laboratory based </a:t>
            </a:r>
            <a:br>
              <a:rPr lang="en-US" dirty="0" smtClean="0">
                <a:solidFill>
                  <a:srgbClr val="9C9E9F"/>
                </a:solidFill>
                <a:sym typeface="Symbol"/>
              </a:rPr>
            </a:br>
            <a:r>
              <a:rPr lang="en-US" dirty="0" smtClean="0">
                <a:solidFill>
                  <a:srgbClr val="9C9E9F"/>
                </a:solidFill>
                <a:sym typeface="Symbol"/>
              </a:rPr>
              <a:t>experiments searching</a:t>
            </a:r>
            <a:br>
              <a:rPr lang="en-US" dirty="0" smtClean="0">
                <a:solidFill>
                  <a:srgbClr val="9C9E9F"/>
                </a:solidFill>
                <a:sym typeface="Symbol"/>
              </a:rPr>
            </a:br>
            <a:r>
              <a:rPr lang="en-US" dirty="0" smtClean="0">
                <a:solidFill>
                  <a:srgbClr val="9C9E9F"/>
                </a:solidFill>
                <a:sym typeface="Symbol"/>
              </a:rPr>
              <a:t>for </a:t>
            </a:r>
            <a:r>
              <a:rPr lang="en-US" dirty="0" err="1" smtClean="0">
                <a:solidFill>
                  <a:srgbClr val="9C9E9F"/>
                </a:solidFill>
                <a:sym typeface="Symbol"/>
              </a:rPr>
              <a:t>axion</a:t>
            </a:r>
            <a:r>
              <a:rPr lang="en-US" dirty="0" smtClean="0">
                <a:solidFill>
                  <a:srgbClr val="9C9E9F"/>
                </a:solidFill>
                <a:sym typeface="Symbol"/>
              </a:rPr>
              <a:t>-like particles.</a:t>
            </a:r>
            <a:endParaRPr lang="en-US" dirty="0">
              <a:solidFill>
                <a:srgbClr val="9C9E9F"/>
              </a:solidFill>
              <a:sym typeface="Symbol"/>
            </a:endParaRPr>
          </a:p>
          <a:p>
            <a:pPr>
              <a:buClr>
                <a:srgbClr val="9C9E9F"/>
              </a:buClr>
            </a:pPr>
            <a:r>
              <a:rPr lang="en-US" dirty="0" smtClean="0">
                <a:solidFill>
                  <a:srgbClr val="9C9E9F"/>
                </a:solidFill>
                <a:sym typeface="Symbol"/>
              </a:rPr>
              <a:t>would surpass even IAXO</a:t>
            </a:r>
            <a:br>
              <a:rPr lang="en-US" dirty="0" smtClean="0">
                <a:solidFill>
                  <a:srgbClr val="9C9E9F"/>
                </a:solidFill>
                <a:sym typeface="Symbol"/>
              </a:rPr>
            </a:br>
            <a:r>
              <a:rPr lang="en-US" dirty="0" smtClean="0">
                <a:solidFill>
                  <a:srgbClr val="9C9E9F"/>
                </a:solidFill>
                <a:sym typeface="Symbol"/>
              </a:rPr>
              <a:t>for very low mass ALPs.</a:t>
            </a:r>
          </a:p>
          <a:p>
            <a:pPr>
              <a:buClr>
                <a:srgbClr val="9C9E9F"/>
              </a:buClr>
            </a:pPr>
            <a:r>
              <a:rPr lang="en-US" dirty="0" smtClean="0">
                <a:solidFill>
                  <a:srgbClr val="9C9E9F"/>
                </a:solidFill>
                <a:sym typeface="Symbol"/>
              </a:rPr>
              <a:t>would definitely probe </a:t>
            </a:r>
            <a:br>
              <a:rPr lang="en-US" dirty="0" smtClean="0">
                <a:solidFill>
                  <a:srgbClr val="9C9E9F"/>
                </a:solidFill>
                <a:sym typeface="Symbol"/>
              </a:rPr>
            </a:br>
            <a:r>
              <a:rPr lang="en-US" dirty="0" smtClean="0">
                <a:solidFill>
                  <a:srgbClr val="9C9E9F"/>
                </a:solidFill>
                <a:sym typeface="Symbol"/>
              </a:rPr>
              <a:t>astrophysics hints for ALPs.</a:t>
            </a:r>
          </a:p>
          <a:p>
            <a:pPr>
              <a:buClr>
                <a:srgbClr val="9C9E9F"/>
              </a:buClr>
            </a:pPr>
            <a:r>
              <a:rPr lang="en-US" dirty="0" smtClean="0">
                <a:solidFill>
                  <a:srgbClr val="9C9E9F"/>
                </a:solidFill>
                <a:sym typeface="Symbol"/>
              </a:rPr>
              <a:t>would probe </a:t>
            </a:r>
            <a:br>
              <a:rPr lang="en-US" dirty="0" smtClean="0">
                <a:solidFill>
                  <a:srgbClr val="9C9E9F"/>
                </a:solidFill>
                <a:sym typeface="Symbol"/>
              </a:rPr>
            </a:br>
            <a:r>
              <a:rPr lang="en-US" dirty="0" smtClean="0">
                <a:solidFill>
                  <a:srgbClr val="9C9E9F"/>
                </a:solidFill>
                <a:sym typeface="Symbol"/>
              </a:rPr>
              <a:t>“dark matter” ALPs.</a:t>
            </a:r>
            <a:endParaRPr lang="en-US" dirty="0">
              <a:solidFill>
                <a:srgbClr val="9C9E9F"/>
              </a:solidFill>
              <a:sym typeface="Symbol"/>
            </a:endParaRPr>
          </a:p>
          <a:p>
            <a:pPr>
              <a:buClr>
                <a:srgbClr val="9C9E9F"/>
              </a:buClr>
            </a:pPr>
            <a:r>
              <a:rPr lang="en-US" dirty="0" smtClean="0">
                <a:solidFill>
                  <a:srgbClr val="9C9E9F"/>
                </a:solidFill>
              </a:rPr>
              <a:t>would perfectly complement IAXO!</a:t>
            </a:r>
            <a:endParaRPr lang="en-US" sz="1600" dirty="0" smtClean="0">
              <a:solidFill>
                <a:srgbClr val="9C9E9F"/>
              </a:solidFill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6399" y="796742"/>
            <a:ext cx="5119629" cy="41961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Flowchart: Connector 4"/>
          <p:cNvSpPr/>
          <p:nvPr/>
        </p:nvSpPr>
        <p:spPr bwMode="auto">
          <a:xfrm flipH="1">
            <a:off x="6425405" y="1858492"/>
            <a:ext cx="61662" cy="928256"/>
          </a:xfrm>
          <a:prstGeom prst="flowChartConnector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3" name="Freeform 12"/>
          <p:cNvSpPr/>
          <p:nvPr/>
        </p:nvSpPr>
        <p:spPr bwMode="auto">
          <a:xfrm>
            <a:off x="4386021" y="1007389"/>
            <a:ext cx="2428848" cy="1761689"/>
          </a:xfrm>
          <a:custGeom>
            <a:avLst/>
            <a:gdLst>
              <a:gd name="connsiteX0" fmla="*/ 0 w 2518475"/>
              <a:gd name="connsiteY0" fmla="*/ 1464590 h 1464590"/>
              <a:gd name="connsiteX1" fmla="*/ 0 w 2518475"/>
              <a:gd name="connsiteY1" fmla="*/ 1464590 h 1464590"/>
              <a:gd name="connsiteX2" fmla="*/ 883404 w 2518475"/>
              <a:gd name="connsiteY2" fmla="*/ 1456841 h 1464590"/>
              <a:gd name="connsiteX3" fmla="*/ 2007031 w 2518475"/>
              <a:gd name="connsiteY3" fmla="*/ 1464590 h 1464590"/>
              <a:gd name="connsiteX4" fmla="*/ 2518475 w 2518475"/>
              <a:gd name="connsiteY4" fmla="*/ 0 h 1464590"/>
              <a:gd name="connsiteX5" fmla="*/ 0 w 2518475"/>
              <a:gd name="connsiteY5" fmla="*/ 0 h 1464590"/>
              <a:gd name="connsiteX6" fmla="*/ 0 w 2518475"/>
              <a:gd name="connsiteY6" fmla="*/ 1464590 h 14645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518475" h="1464590">
                <a:moveTo>
                  <a:pt x="0" y="1464590"/>
                </a:moveTo>
                <a:lnTo>
                  <a:pt x="0" y="1464590"/>
                </a:lnTo>
                <a:lnTo>
                  <a:pt x="883404" y="1456841"/>
                </a:lnTo>
                <a:lnTo>
                  <a:pt x="2007031" y="1464590"/>
                </a:lnTo>
                <a:lnTo>
                  <a:pt x="2518475" y="0"/>
                </a:lnTo>
                <a:lnTo>
                  <a:pt x="0" y="0"/>
                </a:lnTo>
                <a:lnTo>
                  <a:pt x="0" y="1464590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386021" y="1212160"/>
            <a:ext cx="237917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>
                <a:solidFill>
                  <a:schemeClr val="bg1"/>
                </a:solidFill>
              </a:rPr>
              <a:t>“ALPS III”</a:t>
            </a:r>
            <a:endParaRPr lang="en-US" sz="3600" b="1" dirty="0">
              <a:solidFill>
                <a:schemeClr val="bg1"/>
              </a:solidFill>
            </a:endParaRPr>
          </a:p>
        </p:txBody>
      </p:sp>
      <p:cxnSp>
        <p:nvCxnSpPr>
          <p:cNvPr id="7" name="Straight Arrow Connector 6"/>
          <p:cNvCxnSpPr/>
          <p:nvPr/>
        </p:nvCxnSpPr>
        <p:spPr bwMode="auto">
          <a:xfrm flipV="1">
            <a:off x="6462927" y="2829877"/>
            <a:ext cx="0" cy="1224536"/>
          </a:xfrm>
          <a:prstGeom prst="straightConnector1">
            <a:avLst/>
          </a:prstGeom>
          <a:solidFill>
            <a:schemeClr val="accent1"/>
          </a:solidFill>
          <a:ln w="50800" cap="flat" cmpd="sng" algn="ctr">
            <a:solidFill>
              <a:srgbClr val="00A5EB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0" name="TextBox 9"/>
          <p:cNvSpPr txBox="1"/>
          <p:nvPr/>
        </p:nvSpPr>
        <p:spPr>
          <a:xfrm>
            <a:off x="5949993" y="3962845"/>
            <a:ext cx="101983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A5EB"/>
                </a:solidFill>
              </a:rPr>
              <a:t>“Wiggler”</a:t>
            </a:r>
            <a:endParaRPr lang="en-US" dirty="0">
              <a:solidFill>
                <a:srgbClr val="00A5E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0731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Outline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42888" y="1144557"/>
            <a:ext cx="8520112" cy="473075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dirty="0" smtClean="0"/>
              <a:t>Basics</a:t>
            </a:r>
            <a:endParaRPr lang="en-US" dirty="0"/>
          </a:p>
          <a:p>
            <a:pPr lvl="1" eaLnBrk="1" hangingPunct="1">
              <a:lnSpc>
                <a:spcPct val="90000"/>
              </a:lnSpc>
            </a:pPr>
            <a:r>
              <a:rPr lang="en-US" dirty="0" smtClean="0"/>
              <a:t>Motivation</a:t>
            </a:r>
            <a:endParaRPr lang="en-US" dirty="0"/>
          </a:p>
          <a:p>
            <a:pPr lvl="1" eaLnBrk="1" hangingPunct="1">
              <a:lnSpc>
                <a:spcPct val="90000"/>
              </a:lnSpc>
            </a:pPr>
            <a:r>
              <a:rPr lang="en-US" dirty="0" smtClean="0"/>
              <a:t>Challenges</a:t>
            </a:r>
            <a:endParaRPr lang="en-US" dirty="0"/>
          </a:p>
          <a:p>
            <a:pPr lvl="1" eaLnBrk="1" hangingPunct="1">
              <a:lnSpc>
                <a:spcPct val="90000"/>
              </a:lnSpc>
            </a:pPr>
            <a:r>
              <a:rPr lang="en-US" dirty="0" smtClean="0"/>
              <a:t>Fundamentals </a:t>
            </a:r>
            <a:r>
              <a:rPr lang="en-US" dirty="0"/>
              <a:t>of </a:t>
            </a:r>
            <a:r>
              <a:rPr lang="en-US" dirty="0" smtClean="0"/>
              <a:t>Light-Shining-through-a-Wall</a:t>
            </a:r>
            <a:endParaRPr lang="en-US" dirty="0"/>
          </a:p>
          <a:p>
            <a:pPr eaLnBrk="1" hangingPunct="1">
              <a:lnSpc>
                <a:spcPct val="90000"/>
              </a:lnSpc>
            </a:pPr>
            <a:r>
              <a:rPr lang="en-US" dirty="0" smtClean="0"/>
              <a:t>A future LSW experiment (“ALPS III”)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 smtClean="0"/>
              <a:t>Pros and cons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 smtClean="0"/>
              <a:t>Design criteria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 smtClean="0"/>
              <a:t>Magnets, optics, detectors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 smtClean="0"/>
              <a:t>Expected performance</a:t>
            </a:r>
            <a:endParaRPr lang="en-US" dirty="0"/>
          </a:p>
          <a:p>
            <a:pPr eaLnBrk="1" hangingPunct="1">
              <a:lnSpc>
                <a:spcPct val="90000"/>
              </a:lnSpc>
            </a:pPr>
            <a:r>
              <a:rPr lang="en-US" dirty="0" smtClean="0"/>
              <a:t>Summary</a:t>
            </a:r>
          </a:p>
        </p:txBody>
      </p:sp>
      <p:sp>
        <p:nvSpPr>
          <p:cNvPr id="4100" name="Text Box 4"/>
          <p:cNvSpPr txBox="1">
            <a:spLocks noChangeArrowheads="1"/>
          </p:cNvSpPr>
          <p:nvPr/>
        </p:nvSpPr>
        <p:spPr bwMode="auto">
          <a:xfrm>
            <a:off x="5227638" y="2636838"/>
            <a:ext cx="18415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16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8145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Summing up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By combining</a:t>
            </a:r>
          </a:p>
          <a:p>
            <a:r>
              <a:rPr lang="en-US" dirty="0">
                <a:solidFill>
                  <a:srgbClr val="00A5EB"/>
                </a:solidFill>
              </a:rPr>
              <a:t>p</a:t>
            </a:r>
            <a:r>
              <a:rPr lang="en-US" dirty="0" smtClean="0">
                <a:solidFill>
                  <a:srgbClr val="00A5EB"/>
                </a:solidFill>
              </a:rPr>
              <a:t>resent day expertise in optics </a:t>
            </a:r>
            <a:r>
              <a:rPr lang="en-US" dirty="0" smtClean="0"/>
              <a:t>(ALPS II lessons learned from LIGO)</a:t>
            </a:r>
          </a:p>
          <a:p>
            <a:pPr marL="0" indent="0">
              <a:buNone/>
            </a:pPr>
            <a:r>
              <a:rPr lang="en-US" dirty="0"/>
              <a:t>a</a:t>
            </a:r>
            <a:r>
              <a:rPr lang="en-US" dirty="0" smtClean="0"/>
              <a:t>nd</a:t>
            </a:r>
          </a:p>
          <a:p>
            <a:r>
              <a:rPr lang="en-US" dirty="0">
                <a:solidFill>
                  <a:srgbClr val="00A5EB"/>
                </a:solidFill>
              </a:rPr>
              <a:t>p</a:t>
            </a:r>
            <a:r>
              <a:rPr lang="en-US" dirty="0" smtClean="0">
                <a:solidFill>
                  <a:srgbClr val="00A5EB"/>
                </a:solidFill>
              </a:rPr>
              <a:t>resent day expertise in detectors </a:t>
            </a:r>
            <a:r>
              <a:rPr lang="en-US" dirty="0" smtClean="0"/>
              <a:t>for very low photon fluxes (ALPS II)</a:t>
            </a:r>
          </a:p>
          <a:p>
            <a:pPr marL="0" indent="0">
              <a:buNone/>
            </a:pPr>
            <a:r>
              <a:rPr lang="en-US" dirty="0" smtClean="0"/>
              <a:t>with</a:t>
            </a:r>
          </a:p>
          <a:p>
            <a:r>
              <a:rPr lang="en-US" dirty="0">
                <a:solidFill>
                  <a:srgbClr val="00A5EB"/>
                </a:solidFill>
              </a:rPr>
              <a:t>n</a:t>
            </a:r>
            <a:r>
              <a:rPr lang="en-US" dirty="0" smtClean="0">
                <a:solidFill>
                  <a:srgbClr val="00A5EB"/>
                </a:solidFill>
              </a:rPr>
              <a:t>ew dipole magnets </a:t>
            </a:r>
            <a:r>
              <a:rPr lang="en-US" dirty="0" smtClean="0"/>
              <a:t>under development for future accelerators</a:t>
            </a:r>
          </a:p>
          <a:p>
            <a:pPr marL="0" indent="0">
              <a:buNone/>
            </a:pPr>
            <a:r>
              <a:rPr lang="en-US" dirty="0"/>
              <a:t>p</a:t>
            </a:r>
            <a:r>
              <a:rPr lang="en-US" dirty="0" smtClean="0"/>
              <a:t>urely laboratory based searches for </a:t>
            </a:r>
            <a:r>
              <a:rPr lang="en-US" dirty="0" err="1" smtClean="0"/>
              <a:t>axion</a:t>
            </a:r>
            <a:r>
              <a:rPr lang="en-US" dirty="0" smtClean="0"/>
              <a:t>-like particles will be possible well beyond the sensitivities of experiments under preparation.</a:t>
            </a:r>
            <a:br>
              <a:rPr lang="en-US" dirty="0" smtClean="0"/>
            </a:b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The sensitivity might be increased even more by pushing for </a:t>
            </a:r>
            <a:br>
              <a:rPr lang="en-US" dirty="0" smtClean="0"/>
            </a:br>
            <a:r>
              <a:rPr lang="en-US" dirty="0" smtClean="0"/>
              <a:t>R&amp;D on mirror coatings for 532 nm light.</a:t>
            </a:r>
          </a:p>
        </p:txBody>
      </p:sp>
    </p:spTree>
    <p:extLst>
      <p:ext uri="{BB962C8B-B14F-4D97-AF65-F5344CB8AC3E}">
        <p14:creationId xmlns:p14="http://schemas.microsoft.com/office/powerpoint/2010/main" val="861201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To-take-home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2575" y="977900"/>
            <a:ext cx="8594006" cy="4965700"/>
          </a:xfrm>
        </p:spPr>
        <p:txBody>
          <a:bodyPr/>
          <a:lstStyle/>
          <a:p>
            <a:r>
              <a:rPr lang="en-US" dirty="0" smtClean="0"/>
              <a:t>Accelerator dipole magnets under development at CERN could be the basis of an “ultimate” light-shining-through-a-wall experiment </a:t>
            </a:r>
            <a:br>
              <a:rPr lang="en-US" dirty="0" smtClean="0"/>
            </a:br>
            <a:r>
              <a:rPr lang="en-US" dirty="0" smtClean="0"/>
              <a:t>mainly searching for </a:t>
            </a:r>
            <a:r>
              <a:rPr lang="en-US" dirty="0" err="1" smtClean="0"/>
              <a:t>axion</a:t>
            </a:r>
            <a:r>
              <a:rPr lang="en-US" dirty="0" smtClean="0"/>
              <a:t>-like particles. 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The costs of such an experiment would be dominated by </a:t>
            </a:r>
            <a:br>
              <a:rPr lang="en-US" dirty="0" smtClean="0"/>
            </a:br>
            <a:r>
              <a:rPr lang="en-US" dirty="0" smtClean="0"/>
              <a:t>the costs of the magnet strings.</a:t>
            </a:r>
          </a:p>
          <a:p>
            <a:pPr lvl="1"/>
            <a:r>
              <a:rPr lang="en-US" dirty="0" smtClean="0"/>
              <a:t>The costs probably strongly correlate with decisions on future accelerator projects.</a:t>
            </a:r>
          </a:p>
          <a:p>
            <a:pPr lvl="1"/>
            <a:endParaRPr lang="en-US" dirty="0"/>
          </a:p>
          <a:p>
            <a:r>
              <a:rPr lang="en-US" dirty="0" smtClean="0">
                <a:solidFill>
                  <a:srgbClr val="00A5EB"/>
                </a:solidFill>
              </a:rPr>
              <a:t>Considering the development of the physics case for </a:t>
            </a:r>
            <a:r>
              <a:rPr lang="en-US" dirty="0" err="1" smtClean="0">
                <a:solidFill>
                  <a:srgbClr val="00A5EB"/>
                </a:solidFill>
              </a:rPr>
              <a:t>axion</a:t>
            </a:r>
            <a:r>
              <a:rPr lang="en-US" dirty="0" smtClean="0">
                <a:solidFill>
                  <a:srgbClr val="00A5EB"/>
                </a:solidFill>
              </a:rPr>
              <a:t>-like particles in the recent years, experiments have to move from the niche</a:t>
            </a:r>
            <a:br>
              <a:rPr lang="en-US" dirty="0" smtClean="0">
                <a:solidFill>
                  <a:srgbClr val="00A5EB"/>
                </a:solidFill>
              </a:rPr>
            </a:br>
            <a:r>
              <a:rPr lang="en-US" i="1" dirty="0" smtClean="0"/>
              <a:t>“make best use of existing equipment built for something else”</a:t>
            </a:r>
            <a:r>
              <a:rPr lang="en-US" i="1" dirty="0" smtClean="0">
                <a:solidFill>
                  <a:srgbClr val="00A5EB"/>
                </a:solidFill>
              </a:rPr>
              <a:t/>
            </a:r>
            <a:br>
              <a:rPr lang="en-US" i="1" dirty="0" smtClean="0">
                <a:solidFill>
                  <a:srgbClr val="00A5EB"/>
                </a:solidFill>
              </a:rPr>
            </a:br>
            <a:r>
              <a:rPr lang="en-US" dirty="0" smtClean="0">
                <a:solidFill>
                  <a:srgbClr val="00A5EB"/>
                </a:solidFill>
              </a:rPr>
              <a:t>to more dedicated installations:</a:t>
            </a:r>
          </a:p>
          <a:p>
            <a:pPr lvl="1"/>
            <a:r>
              <a:rPr lang="en-US" dirty="0" smtClean="0">
                <a:solidFill>
                  <a:srgbClr val="00A5EB"/>
                </a:solidFill>
              </a:rPr>
              <a:t>IAXO and “ALPS III”. </a:t>
            </a:r>
          </a:p>
        </p:txBody>
      </p:sp>
    </p:spTree>
    <p:extLst>
      <p:ext uri="{BB962C8B-B14F-4D97-AF65-F5344CB8AC3E}">
        <p14:creationId xmlns:p14="http://schemas.microsoft.com/office/powerpoint/2010/main" val="2118657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989" r="35446"/>
          <a:stretch>
            <a:fillRect/>
          </a:stretch>
        </p:blipFill>
        <p:spPr bwMode="auto">
          <a:xfrm>
            <a:off x="6831216" y="4287473"/>
            <a:ext cx="1789112" cy="178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2575" y="977900"/>
            <a:ext cx="8678545" cy="3606979"/>
          </a:xfrm>
        </p:spPr>
        <p:txBody>
          <a:bodyPr/>
          <a:lstStyle/>
          <a:p>
            <a:r>
              <a:rPr lang="en-US" dirty="0"/>
              <a:t>WISPs are hypothetical bosons with masses below 1eV (&lt; 0,000002 m</a:t>
            </a:r>
            <a:r>
              <a:rPr lang="en-US" baseline="-25000" dirty="0"/>
              <a:t>e</a:t>
            </a:r>
            <a:r>
              <a:rPr lang="en-US" dirty="0"/>
              <a:t>).</a:t>
            </a:r>
          </a:p>
          <a:p>
            <a:r>
              <a:rPr lang="en-US" dirty="0" err="1" smtClean="0"/>
              <a:t>Axion</a:t>
            </a:r>
            <a:r>
              <a:rPr lang="en-US" dirty="0" smtClean="0"/>
              <a:t>: a neutral </a:t>
            </a:r>
            <a:r>
              <a:rPr lang="en-US" dirty="0" err="1" smtClean="0"/>
              <a:t>pseudoscalar</a:t>
            </a:r>
            <a:r>
              <a:rPr lang="en-US" dirty="0" smtClean="0"/>
              <a:t> predicted to explain the CP conservation in QCD. Its physics is determined just by a symmetry breaking scale f</a:t>
            </a:r>
            <a:r>
              <a:rPr lang="en-US" baseline="-25000" dirty="0" smtClean="0"/>
              <a:t>a</a:t>
            </a:r>
            <a:r>
              <a:rPr lang="en-US" dirty="0" smtClean="0"/>
              <a:t>: </a:t>
            </a:r>
          </a:p>
          <a:p>
            <a:pPr lvl="1"/>
            <a:r>
              <a:rPr lang="en-US" dirty="0" smtClean="0"/>
              <a:t>Mass: m</a:t>
            </a:r>
            <a:r>
              <a:rPr lang="en-US" baseline="-25000" dirty="0" smtClean="0"/>
              <a:t>a</a:t>
            </a:r>
            <a:r>
              <a:rPr lang="en-US" dirty="0" smtClean="0"/>
              <a:t> </a:t>
            </a:r>
            <a:r>
              <a:rPr lang="en-US" dirty="0"/>
              <a:t>=  0.6eV </a:t>
            </a:r>
            <a:r>
              <a:rPr lang="en-US" dirty="0">
                <a:cs typeface="Arial" pitchFamily="34" charset="0"/>
              </a:rPr>
              <a:t>· (10</a:t>
            </a:r>
            <a:r>
              <a:rPr lang="en-US" baseline="30000" dirty="0">
                <a:cs typeface="Arial" pitchFamily="34" charset="0"/>
              </a:rPr>
              <a:t>7</a:t>
            </a:r>
            <a:r>
              <a:rPr lang="en-US" dirty="0">
                <a:cs typeface="Arial" pitchFamily="34" charset="0"/>
              </a:rPr>
              <a:t>GeV / </a:t>
            </a:r>
            <a:r>
              <a:rPr lang="en-US" dirty="0" smtClean="0">
                <a:cs typeface="Arial" pitchFamily="34" charset="0"/>
              </a:rPr>
              <a:t>f</a:t>
            </a:r>
            <a:r>
              <a:rPr lang="en-US" baseline="-25000" dirty="0" smtClean="0">
                <a:cs typeface="Arial" pitchFamily="34" charset="0"/>
              </a:rPr>
              <a:t>a</a:t>
            </a:r>
            <a:r>
              <a:rPr lang="en-US" dirty="0" smtClean="0">
                <a:cs typeface="Arial" pitchFamily="34" charset="0"/>
              </a:rPr>
              <a:t>)</a:t>
            </a:r>
          </a:p>
          <a:p>
            <a:pPr lvl="1"/>
            <a:r>
              <a:rPr lang="en-US" dirty="0" smtClean="0">
                <a:cs typeface="Arial" pitchFamily="34" charset="0"/>
              </a:rPr>
              <a:t>Coupling to two photons: </a:t>
            </a:r>
            <a:r>
              <a:rPr lang="en-US" dirty="0" err="1" smtClean="0">
                <a:cs typeface="Arial" pitchFamily="34" charset="0"/>
              </a:rPr>
              <a:t>g</a:t>
            </a:r>
            <a:r>
              <a:rPr lang="en-US" baseline="-25000" dirty="0" err="1" smtClean="0">
                <a:cs typeface="Arial" pitchFamily="34" charset="0"/>
              </a:rPr>
              <a:t>a</a:t>
            </a:r>
            <a:r>
              <a:rPr lang="en-US" baseline="-25000" dirty="0">
                <a:cs typeface="Arial" pitchFamily="34" charset="0"/>
                <a:sym typeface="Symbol" pitchFamily="18" charset="2"/>
              </a:rPr>
              <a:t></a:t>
            </a:r>
            <a:r>
              <a:rPr lang="en-US" dirty="0">
                <a:cs typeface="Arial" pitchFamily="34" charset="0"/>
                <a:sym typeface="Symbol" pitchFamily="18" charset="2"/>
              </a:rPr>
              <a:t> = α·g</a:t>
            </a:r>
            <a:r>
              <a:rPr lang="en-US" baseline="-25000" dirty="0">
                <a:cs typeface="Arial" pitchFamily="34" charset="0"/>
                <a:sym typeface="Symbol" pitchFamily="18" charset="2"/>
              </a:rPr>
              <a:t></a:t>
            </a:r>
            <a:r>
              <a:rPr lang="en-US" dirty="0">
                <a:cs typeface="Arial" pitchFamily="34" charset="0"/>
              </a:rPr>
              <a:t> / </a:t>
            </a:r>
            <a:r>
              <a:rPr lang="en-US" dirty="0" smtClean="0">
                <a:cs typeface="Arial" pitchFamily="34" charset="0"/>
              </a:rPr>
              <a:t>(2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π</a:t>
            </a:r>
            <a:r>
              <a:rPr lang="en-US" dirty="0" smtClean="0">
                <a:cs typeface="Arial" pitchFamily="34" charset="0"/>
                <a:sym typeface="Symbol" pitchFamily="18" charset="2"/>
              </a:rPr>
              <a:t>·</a:t>
            </a:r>
            <a:r>
              <a:rPr lang="en-US" dirty="0" smtClean="0">
                <a:cs typeface="Arial" pitchFamily="34" charset="0"/>
              </a:rPr>
              <a:t>f</a:t>
            </a:r>
            <a:r>
              <a:rPr lang="en-US" baseline="-25000" dirty="0" smtClean="0">
                <a:cs typeface="Arial" pitchFamily="34" charset="0"/>
              </a:rPr>
              <a:t>a</a:t>
            </a:r>
            <a:r>
              <a:rPr lang="en-US" dirty="0" smtClean="0">
                <a:cs typeface="Arial" pitchFamily="34" charset="0"/>
              </a:rPr>
              <a:t>)</a:t>
            </a:r>
          </a:p>
          <a:p>
            <a:pPr lvl="1"/>
            <a:r>
              <a:rPr lang="en-US" dirty="0" smtClean="0">
                <a:cs typeface="Arial" pitchFamily="34" charset="0"/>
              </a:rPr>
              <a:t>Abundancy in the universe</a:t>
            </a:r>
            <a:r>
              <a:rPr lang="en-US" dirty="0">
                <a:cs typeface="Arial" pitchFamily="34" charset="0"/>
              </a:rPr>
              <a:t>: </a:t>
            </a:r>
            <a:r>
              <a:rPr lang="en-US" dirty="0" err="1">
                <a:cs typeface="Arial" pitchFamily="34" charset="0"/>
              </a:rPr>
              <a:t>Ω</a:t>
            </a:r>
            <a:r>
              <a:rPr lang="en-US" baseline="-25000" dirty="0" err="1">
                <a:cs typeface="Arial" pitchFamily="34" charset="0"/>
              </a:rPr>
              <a:t>a</a:t>
            </a:r>
            <a:r>
              <a:rPr lang="en-US" dirty="0">
                <a:cs typeface="Arial" pitchFamily="34" charset="0"/>
              </a:rPr>
              <a:t> / </a:t>
            </a:r>
            <a:r>
              <a:rPr lang="en-US" dirty="0" err="1">
                <a:cs typeface="Arial" pitchFamily="34" charset="0"/>
              </a:rPr>
              <a:t>Ω</a:t>
            </a:r>
            <a:r>
              <a:rPr lang="en-US" baseline="-25000" dirty="0" err="1">
                <a:cs typeface="Arial" pitchFamily="34" charset="0"/>
              </a:rPr>
              <a:t>c</a:t>
            </a:r>
            <a:r>
              <a:rPr lang="en-US" dirty="0">
                <a:cs typeface="Arial" pitchFamily="34" charset="0"/>
              </a:rPr>
              <a:t> </a:t>
            </a:r>
            <a:r>
              <a:rPr lang="en-US" dirty="0">
                <a:cs typeface="Arial" pitchFamily="34" charset="0"/>
                <a:sym typeface="Symbol" pitchFamily="18" charset="2"/>
              </a:rPr>
              <a:t> (</a:t>
            </a:r>
            <a:r>
              <a:rPr lang="en-US" dirty="0">
                <a:cs typeface="Arial" pitchFamily="34" charset="0"/>
              </a:rPr>
              <a:t>f</a:t>
            </a:r>
            <a:r>
              <a:rPr lang="en-US" baseline="-25000" dirty="0">
                <a:cs typeface="Arial" pitchFamily="34" charset="0"/>
              </a:rPr>
              <a:t>a</a:t>
            </a:r>
            <a:r>
              <a:rPr lang="en-US" dirty="0">
                <a:cs typeface="Arial" pitchFamily="34" charset="0"/>
              </a:rPr>
              <a:t> / </a:t>
            </a:r>
            <a:r>
              <a:rPr lang="en-US" dirty="0" smtClean="0">
                <a:cs typeface="Arial" pitchFamily="34" charset="0"/>
              </a:rPr>
              <a:t>10</a:t>
            </a:r>
            <a:r>
              <a:rPr lang="en-US" baseline="30000" dirty="0" smtClean="0">
                <a:cs typeface="Arial" pitchFamily="34" charset="0"/>
              </a:rPr>
              <a:t>12</a:t>
            </a:r>
            <a:r>
              <a:rPr lang="en-US" dirty="0" smtClean="0">
                <a:cs typeface="Arial" pitchFamily="34" charset="0"/>
              </a:rPr>
              <a:t>GeV)</a:t>
            </a:r>
            <a:r>
              <a:rPr lang="en-US" baseline="30000" dirty="0" smtClean="0">
                <a:cs typeface="Arial" pitchFamily="34" charset="0"/>
              </a:rPr>
              <a:t>7/6</a:t>
            </a:r>
            <a:endParaRPr lang="en-US" dirty="0" smtClean="0">
              <a:cs typeface="Arial" pitchFamily="34" charset="0"/>
            </a:endParaRPr>
          </a:p>
          <a:p>
            <a:pPr lvl="1"/>
            <a:endParaRPr lang="en-US" baseline="30000" dirty="0">
              <a:cs typeface="Arial" pitchFamily="34" charset="0"/>
            </a:endParaRPr>
          </a:p>
          <a:p>
            <a:r>
              <a:rPr lang="en-US" dirty="0" err="1">
                <a:cs typeface="Arial" pitchFamily="34" charset="0"/>
              </a:rPr>
              <a:t>Axion</a:t>
            </a:r>
            <a:r>
              <a:rPr lang="en-US" dirty="0">
                <a:cs typeface="Arial" pitchFamily="34" charset="0"/>
              </a:rPr>
              <a:t>-like particles (ALPs):</a:t>
            </a:r>
            <a:br>
              <a:rPr lang="en-US" dirty="0">
                <a:cs typeface="Arial" pitchFamily="34" charset="0"/>
              </a:rPr>
            </a:br>
            <a:r>
              <a:rPr lang="en-US" dirty="0">
                <a:cs typeface="Arial" pitchFamily="34" charset="0"/>
              </a:rPr>
              <a:t>Coupling strength and mass are not related by one </a:t>
            </a:r>
            <a:r>
              <a:rPr lang="en-US" dirty="0"/>
              <a:t>f</a:t>
            </a:r>
            <a:r>
              <a:rPr lang="en-US" baseline="-25000" dirty="0"/>
              <a:t>a</a:t>
            </a:r>
            <a:r>
              <a:rPr lang="en-US" dirty="0">
                <a:cs typeface="Arial" pitchFamily="34" charset="0"/>
              </a:rPr>
              <a:t>.</a:t>
            </a:r>
            <a:br>
              <a:rPr lang="en-US" dirty="0">
                <a:cs typeface="Arial" pitchFamily="34" charset="0"/>
              </a:rPr>
            </a:br>
            <a:endParaRPr lang="en-US" dirty="0">
              <a:cs typeface="Arial" pitchFamily="34" charset="0"/>
            </a:endParaRPr>
          </a:p>
          <a:p>
            <a:r>
              <a:rPr lang="en-US" dirty="0">
                <a:cs typeface="Arial" pitchFamily="34" charset="0"/>
              </a:rPr>
              <a:t>Hidden photons: neutral vector bosons.</a:t>
            </a:r>
            <a:br>
              <a:rPr lang="en-US" dirty="0">
                <a:cs typeface="Arial" pitchFamily="34" charset="0"/>
              </a:rPr>
            </a:br>
            <a:endParaRPr lang="en-US" dirty="0">
              <a:cs typeface="Arial" pitchFamily="34" charset="0"/>
            </a:endParaRPr>
          </a:p>
          <a:p>
            <a:r>
              <a:rPr lang="en-US" dirty="0">
                <a:cs typeface="Arial" pitchFamily="34" charset="0"/>
              </a:rPr>
              <a:t>Mini-charged particles, Chameleons, </a:t>
            </a:r>
            <a:r>
              <a:rPr lang="en-US" dirty="0"/>
              <a:t>massive gravity scalars, …</a:t>
            </a:r>
            <a:br>
              <a:rPr lang="en-US" dirty="0"/>
            </a:br>
            <a:r>
              <a:rPr lang="en-US" dirty="0"/>
              <a:t>(some of these might be related to dark energy</a:t>
            </a:r>
            <a:r>
              <a:rPr lang="en-US" dirty="0" smtClean="0"/>
              <a:t>).</a:t>
            </a:r>
            <a:r>
              <a:rPr lang="en-US" baseline="30000" dirty="0" smtClean="0">
                <a:cs typeface="Arial" pitchFamily="34" charset="0"/>
              </a:rPr>
              <a:t/>
            </a:r>
            <a:br>
              <a:rPr lang="en-US" baseline="30000" dirty="0" smtClean="0">
                <a:cs typeface="Arial" pitchFamily="34" charset="0"/>
              </a:rPr>
            </a:br>
            <a:endParaRPr lang="en-US" dirty="0">
              <a:cs typeface="Arial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 to </a:t>
            </a:r>
            <a:r>
              <a:rPr lang="en-US" dirty="0" err="1" smtClean="0"/>
              <a:t>W</a:t>
            </a:r>
            <a:r>
              <a:rPr lang="en-US" dirty="0" err="1" smtClean="0">
                <a:solidFill>
                  <a:srgbClr val="FFC000"/>
                </a:solidFill>
              </a:rPr>
              <a:t>eakly</a:t>
            </a:r>
            <a:r>
              <a:rPr lang="en-US" dirty="0" err="1" smtClean="0"/>
              <a:t>I</a:t>
            </a:r>
            <a:r>
              <a:rPr lang="en-US" dirty="0" err="1" smtClean="0">
                <a:solidFill>
                  <a:srgbClr val="FFC000"/>
                </a:solidFill>
              </a:rPr>
              <a:t>nteracting</a:t>
            </a:r>
            <a:r>
              <a:rPr lang="en-US" dirty="0" err="1" smtClean="0"/>
              <a:t>S</a:t>
            </a:r>
            <a:r>
              <a:rPr lang="en-US" dirty="0" err="1" smtClean="0">
                <a:solidFill>
                  <a:srgbClr val="FFC000"/>
                </a:solidFill>
              </a:rPr>
              <a:t>lim</a:t>
            </a:r>
            <a:r>
              <a:rPr lang="en-US" dirty="0" err="1" smtClean="0"/>
              <a:t>P</a:t>
            </a:r>
            <a:r>
              <a:rPr lang="en-US" dirty="0" err="1" smtClean="0">
                <a:solidFill>
                  <a:srgbClr val="FFC000"/>
                </a:solidFill>
              </a:rPr>
              <a:t>article</a:t>
            </a:r>
            <a:r>
              <a:rPr lang="en-US" dirty="0" err="1" smtClean="0"/>
              <a:t>s</a:t>
            </a:r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3056" y="2137295"/>
            <a:ext cx="1307272" cy="15700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32917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(Vague) hints for </a:t>
            </a:r>
            <a:r>
              <a:rPr lang="en-US" dirty="0"/>
              <a:t>WISPs in the sky?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2575" y="801438"/>
            <a:ext cx="8520113" cy="5721282"/>
          </a:xfrm>
        </p:spPr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r>
              <a:rPr lang="en-US" dirty="0" smtClean="0"/>
              <a:t>There </a:t>
            </a:r>
            <a:r>
              <a:rPr lang="en-US" dirty="0"/>
              <a:t>are allowed regions in parameter space where an ALP can </a:t>
            </a:r>
            <a:r>
              <a:rPr lang="en-US" dirty="0" smtClean="0"/>
              <a:t>simultaneously explain </a:t>
            </a:r>
            <a:r>
              <a:rPr lang="en-US" dirty="0"/>
              <a:t>the gamma ray transparency, the </a:t>
            </a:r>
            <a:r>
              <a:rPr lang="en-US" dirty="0" smtClean="0"/>
              <a:t>extra energy loss of stars, and </a:t>
            </a:r>
            <a:r>
              <a:rPr lang="en-US" dirty="0"/>
              <a:t>the soft X-ray excess from Coma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and </a:t>
            </a:r>
            <a:r>
              <a:rPr lang="en-US" dirty="0"/>
              <a:t>be a subdominant </a:t>
            </a:r>
            <a:r>
              <a:rPr lang="en-US" dirty="0" smtClean="0"/>
              <a:t>contribution </a:t>
            </a:r>
            <a:r>
              <a:rPr lang="de-DE" dirty="0" err="1" smtClean="0"/>
              <a:t>to</a:t>
            </a:r>
            <a:r>
              <a:rPr lang="de-DE" dirty="0" smtClean="0"/>
              <a:t> CDM.</a:t>
            </a:r>
            <a:endParaRPr lang="en-US" dirty="0" smtClean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75024869"/>
              </p:ext>
            </p:extLst>
          </p:nvPr>
        </p:nvGraphicFramePr>
        <p:xfrm>
          <a:off x="421964" y="2228854"/>
          <a:ext cx="8486508" cy="212807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65850"/>
                <a:gridCol w="1594191"/>
                <a:gridCol w="1833611"/>
                <a:gridCol w="2692856"/>
              </a:tblGrid>
              <a:tr h="585055">
                <a:tc>
                  <a:txBody>
                    <a:bodyPr/>
                    <a:lstStyle/>
                    <a:p>
                      <a:r>
                        <a:rPr lang="en-US" noProof="0" dirty="0" smtClean="0"/>
                        <a:t>Phenomenon</a:t>
                      </a:r>
                      <a:endParaRPr lang="en-US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noProof="0" dirty="0" smtClean="0"/>
                        <a:t>ALP mass</a:t>
                      </a:r>
                      <a:br>
                        <a:rPr lang="en-US" noProof="0" dirty="0" smtClean="0"/>
                      </a:br>
                      <a:r>
                        <a:rPr lang="en-US" noProof="0" dirty="0" smtClean="0"/>
                        <a:t>[eV]</a:t>
                      </a:r>
                      <a:endParaRPr lang="en-US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noProof="0" dirty="0" smtClean="0"/>
                        <a:t>ALP-</a:t>
                      </a:r>
                      <a:r>
                        <a:rPr lang="en-US" sz="2000" noProof="0" dirty="0" smtClean="0">
                          <a:sym typeface="Symbol"/>
                        </a:rPr>
                        <a:t></a:t>
                      </a:r>
                      <a:r>
                        <a:rPr lang="en-US" noProof="0" dirty="0" smtClean="0"/>
                        <a:t> </a:t>
                      </a:r>
                      <a:r>
                        <a:rPr lang="en-US" noProof="0" dirty="0" err="1" smtClean="0"/>
                        <a:t>coupl</a:t>
                      </a:r>
                      <a:r>
                        <a:rPr lang="en-US" noProof="0" dirty="0" smtClean="0"/>
                        <a:t>. [</a:t>
                      </a:r>
                      <a:r>
                        <a:rPr lang="en-US" baseline="0" noProof="0" dirty="0" smtClean="0">
                          <a:sym typeface="Symbol"/>
                        </a:rPr>
                        <a:t>GeV</a:t>
                      </a:r>
                      <a:r>
                        <a:rPr lang="en-US" baseline="30000" noProof="0" dirty="0" smtClean="0">
                          <a:sym typeface="Symbol"/>
                        </a:rPr>
                        <a:t>-1</a:t>
                      </a:r>
                      <a:r>
                        <a:rPr lang="en-US" noProof="0" dirty="0" smtClean="0"/>
                        <a:t>]</a:t>
                      </a:r>
                      <a:endParaRPr lang="en-US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noProof="0" dirty="0" smtClean="0"/>
                        <a:t>Reference</a:t>
                      </a:r>
                      <a:endParaRPr lang="en-US" noProof="0" dirty="0"/>
                    </a:p>
                  </a:txBody>
                  <a:tcPr/>
                </a:tc>
              </a:tr>
              <a:tr h="461122">
                <a:tc>
                  <a:txBody>
                    <a:bodyPr/>
                    <a:lstStyle/>
                    <a:p>
                      <a:r>
                        <a:rPr lang="en-US" noProof="0" dirty="0" err="1" smtClean="0"/>
                        <a:t>TeV</a:t>
                      </a:r>
                      <a:r>
                        <a:rPr lang="en-US" noProof="0" dirty="0" smtClean="0"/>
                        <a:t> transparency</a:t>
                      </a:r>
                      <a:endParaRPr lang="en-US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noProof="0" dirty="0" smtClean="0"/>
                        <a:t>&lt; 10</a:t>
                      </a:r>
                      <a:r>
                        <a:rPr lang="en-US" baseline="30000" noProof="0" dirty="0" smtClean="0"/>
                        <a:t>-7</a:t>
                      </a:r>
                      <a:endParaRPr lang="en-US" noProof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noProof="0" dirty="0" smtClean="0"/>
                        <a:t>&gt; 10</a:t>
                      </a:r>
                      <a:r>
                        <a:rPr lang="en-US" baseline="30000" noProof="0" dirty="0" smtClean="0"/>
                        <a:t>-12</a:t>
                      </a:r>
                      <a:endParaRPr lang="en-US" noProof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arXiv:1302.1208 [</a:t>
                      </a:r>
                      <a:r>
                        <a:rPr lang="en-US" sz="14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astro-ph.HE</a:t>
                      </a: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]</a:t>
                      </a:r>
                      <a:endParaRPr lang="en-US" sz="1400" kern="1200" noProof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461122">
                <a:tc>
                  <a:txBody>
                    <a:bodyPr/>
                    <a:lstStyle/>
                    <a:p>
                      <a:r>
                        <a:rPr lang="en-US" noProof="0" dirty="0" smtClean="0"/>
                        <a:t>Star</a:t>
                      </a:r>
                      <a:r>
                        <a:rPr lang="en-US" baseline="0" noProof="0" dirty="0" smtClean="0"/>
                        <a:t> developments</a:t>
                      </a:r>
                      <a:endParaRPr lang="en-US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noProof="0" dirty="0" smtClean="0"/>
                        <a:t>&lt; 10</a:t>
                      </a:r>
                      <a:r>
                        <a:rPr lang="en-US" baseline="30000" noProof="0" dirty="0" smtClean="0"/>
                        <a:t>3</a:t>
                      </a:r>
                      <a:endParaRPr lang="en-US" baseline="30000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noProof="0" dirty="0" smtClean="0">
                          <a:sym typeface="Symbol"/>
                        </a:rPr>
                        <a:t> 3·</a:t>
                      </a:r>
                      <a:r>
                        <a:rPr lang="en-US" baseline="0" noProof="0" dirty="0" smtClean="0">
                          <a:sym typeface="Symbol"/>
                        </a:rPr>
                        <a:t>10</a:t>
                      </a:r>
                      <a:r>
                        <a:rPr lang="en-US" baseline="30000" noProof="0" dirty="0" smtClean="0">
                          <a:sym typeface="Symbol"/>
                        </a:rPr>
                        <a:t>-11</a:t>
                      </a:r>
                      <a:endParaRPr lang="en-US" baseline="30000" noProof="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kern="120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arXiv:1512.08108 [</a:t>
                      </a:r>
                      <a:r>
                        <a:rPr lang="en-US" sz="1400" kern="1200" noProof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astro-ph.HE</a:t>
                      </a:r>
                      <a:r>
                        <a:rPr lang="en-US" sz="1400" kern="120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]</a:t>
                      </a:r>
                      <a:br>
                        <a:rPr lang="en-US" sz="1400" kern="120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en-US" sz="1400" kern="120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arXiv:</a:t>
                      </a:r>
                      <a:r>
                        <a:rPr lang="en-US" sz="1400" kern="1200" baseline="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1605:06458 [astro-ph.SR]</a:t>
                      </a:r>
                      <a:endParaRPr lang="en-US" sz="1400" kern="1200" noProof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478236">
                <a:tc>
                  <a:txBody>
                    <a:bodyPr/>
                    <a:lstStyle/>
                    <a:p>
                      <a:r>
                        <a:rPr lang="en-US" noProof="0" dirty="0" smtClean="0"/>
                        <a:t>CAB (Coma Cluster)</a:t>
                      </a:r>
                      <a:endParaRPr lang="en-US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noProof="0" dirty="0" smtClean="0"/>
                        <a:t>&lt; 10</a:t>
                      </a:r>
                      <a:r>
                        <a:rPr lang="en-US" baseline="30000" noProof="0" dirty="0" smtClean="0"/>
                        <a:t>-13</a:t>
                      </a:r>
                      <a:endParaRPr lang="en-US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aseline="0" noProof="0" dirty="0" smtClean="0">
                          <a:sym typeface="Symbol"/>
                        </a:rPr>
                        <a:t>10</a:t>
                      </a:r>
                      <a:r>
                        <a:rPr lang="en-US" baseline="30000" noProof="0" dirty="0" smtClean="0">
                          <a:sym typeface="Symbol"/>
                        </a:rPr>
                        <a:t>-12</a:t>
                      </a:r>
                      <a:r>
                        <a:rPr lang="en-US" baseline="0" noProof="0" dirty="0" smtClean="0">
                          <a:sym typeface="Symbol"/>
                        </a:rPr>
                        <a:t> to 10</a:t>
                      </a:r>
                      <a:r>
                        <a:rPr lang="en-US" baseline="30000" noProof="0" dirty="0" smtClean="0">
                          <a:sym typeface="Symbol"/>
                        </a:rPr>
                        <a:t>-13</a:t>
                      </a:r>
                      <a:endParaRPr lang="en-US" baseline="300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noProof="0" dirty="0" smtClean="0"/>
                        <a:t>arXiv:1406.5188 [</a:t>
                      </a:r>
                      <a:r>
                        <a:rPr lang="en-US" sz="1400" noProof="0" dirty="0" err="1" smtClean="0"/>
                        <a:t>hep-ph</a:t>
                      </a:r>
                      <a:r>
                        <a:rPr lang="en-US" sz="1400" noProof="0" dirty="0" smtClean="0"/>
                        <a:t>]</a:t>
                      </a:r>
                      <a:endParaRPr lang="en-US" sz="1400" noProof="0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5" name="hs-2002-10-b-low_mpeg.mpg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6631138" y="733962"/>
            <a:ext cx="1932759" cy="1449569"/>
          </a:xfrm>
          <a:prstGeom prst="rect">
            <a:avLst/>
          </a:prstGeom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3327" y="733963"/>
            <a:ext cx="2031773" cy="14495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2" name="Picture 2" descr="https://upload.wikimedia.org/wikipedia/commons/thumb/6/6a/A_Swarm_of_Ancient_Stars_-_GPN-2000-000930.jpg/300px-A_Swarm_of_Ancient_Stars_-_GPN-2000-000930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60279" y="733963"/>
            <a:ext cx="1380540" cy="1449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4" name="Picture 4" descr="http://www.solstation.com/x-objects/coma2x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6653" y="733962"/>
            <a:ext cx="1446466" cy="14495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167727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9958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video>
              <p:cMediaNode vol="80000">
                <p:cTn id="12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The big picture: ALPs</a:t>
            </a:r>
            <a:endParaRPr lang="en-US"/>
          </a:p>
        </p:txBody>
      </p:sp>
      <p:sp>
        <p:nvSpPr>
          <p:cNvPr id="9" name="TextBox 8"/>
          <p:cNvSpPr txBox="1"/>
          <p:nvPr/>
        </p:nvSpPr>
        <p:spPr>
          <a:xfrm rot="16200000">
            <a:off x="6541963" y="2377230"/>
            <a:ext cx="291297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Energy scale of “new physics”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6838968" y="1115385"/>
            <a:ext cx="81862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>
                <a:solidFill>
                  <a:srgbClr val="00A5EB"/>
                </a:solidFill>
              </a:rPr>
              <a:t>10 </a:t>
            </a:r>
            <a:r>
              <a:rPr lang="de-DE" dirty="0" err="1" smtClean="0">
                <a:solidFill>
                  <a:srgbClr val="00A5EB"/>
                </a:solidFill>
              </a:rPr>
              <a:t>TeV</a:t>
            </a:r>
            <a:endParaRPr lang="de-DE" dirty="0">
              <a:solidFill>
                <a:srgbClr val="00A5EB"/>
              </a:solidFill>
            </a:endParaRPr>
          </a:p>
        </p:txBody>
      </p:sp>
      <p:cxnSp>
        <p:nvCxnSpPr>
          <p:cNvPr id="11" name="Straight Arrow Connector 10"/>
          <p:cNvCxnSpPr/>
          <p:nvPr/>
        </p:nvCxnSpPr>
        <p:spPr bwMode="auto">
          <a:xfrm>
            <a:off x="5304159" y="1308515"/>
            <a:ext cx="1512000" cy="0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00A5EB"/>
            </a:solidFill>
            <a:prstDash val="solid"/>
            <a:round/>
            <a:headEnd type="triangle" w="med" len="med"/>
            <a:tailEnd type="non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2" name="TextBox 11"/>
          <p:cNvSpPr txBox="1"/>
          <p:nvPr/>
        </p:nvSpPr>
        <p:spPr>
          <a:xfrm>
            <a:off x="6840299" y="2303651"/>
            <a:ext cx="89396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>
                <a:solidFill>
                  <a:srgbClr val="00A5EB"/>
                </a:solidFill>
              </a:rPr>
              <a:t>10</a:t>
            </a:r>
            <a:r>
              <a:rPr lang="de-DE" baseline="30000" dirty="0">
                <a:solidFill>
                  <a:srgbClr val="00A5EB"/>
                </a:solidFill>
              </a:rPr>
              <a:t>5</a:t>
            </a:r>
            <a:r>
              <a:rPr lang="de-DE" dirty="0" smtClean="0">
                <a:solidFill>
                  <a:srgbClr val="00A5EB"/>
                </a:solidFill>
              </a:rPr>
              <a:t> </a:t>
            </a:r>
            <a:r>
              <a:rPr lang="de-DE" dirty="0" err="1" smtClean="0">
                <a:solidFill>
                  <a:srgbClr val="00A5EB"/>
                </a:solidFill>
              </a:rPr>
              <a:t>TeV</a:t>
            </a:r>
            <a:endParaRPr lang="de-DE" dirty="0">
              <a:solidFill>
                <a:srgbClr val="00A5EB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827420" y="3509511"/>
            <a:ext cx="89396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>
                <a:solidFill>
                  <a:srgbClr val="00A5EB"/>
                </a:solidFill>
              </a:rPr>
              <a:t>10</a:t>
            </a:r>
            <a:r>
              <a:rPr lang="de-DE" baseline="30000" dirty="0" smtClean="0">
                <a:solidFill>
                  <a:srgbClr val="00A5EB"/>
                </a:solidFill>
              </a:rPr>
              <a:t>9</a:t>
            </a:r>
            <a:r>
              <a:rPr lang="de-DE" dirty="0" smtClean="0">
                <a:solidFill>
                  <a:srgbClr val="00A5EB"/>
                </a:solidFill>
              </a:rPr>
              <a:t> </a:t>
            </a:r>
            <a:r>
              <a:rPr lang="de-DE" dirty="0" err="1" smtClean="0">
                <a:solidFill>
                  <a:srgbClr val="00A5EB"/>
                </a:solidFill>
              </a:rPr>
              <a:t>TeV</a:t>
            </a:r>
            <a:endParaRPr lang="de-DE" dirty="0">
              <a:solidFill>
                <a:srgbClr val="00A5EB"/>
              </a:solidFill>
            </a:endParaRPr>
          </a:p>
        </p:txBody>
      </p:sp>
      <p:cxnSp>
        <p:nvCxnSpPr>
          <p:cNvPr id="19" name="Straight Arrow Connector 18"/>
          <p:cNvCxnSpPr/>
          <p:nvPr/>
        </p:nvCxnSpPr>
        <p:spPr bwMode="auto">
          <a:xfrm>
            <a:off x="5306659" y="2495225"/>
            <a:ext cx="1512000" cy="0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00A5EB"/>
            </a:solidFill>
            <a:prstDash val="solid"/>
            <a:round/>
            <a:headEnd type="triangle" w="med" len="med"/>
            <a:tailEnd type="non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0" name="Straight Arrow Connector 19"/>
          <p:cNvCxnSpPr/>
          <p:nvPr/>
        </p:nvCxnSpPr>
        <p:spPr bwMode="auto">
          <a:xfrm>
            <a:off x="5321649" y="3679435"/>
            <a:ext cx="1512000" cy="0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00A5EB"/>
            </a:solidFill>
            <a:prstDash val="solid"/>
            <a:round/>
            <a:headEnd type="triangle" w="med" len="med"/>
            <a:tailEnd type="non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pic>
        <p:nvPicPr>
          <p:cNvPr id="16" name="Picture 1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4898647" y="2003505"/>
            <a:ext cx="2383300" cy="9760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" name="Picture 2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060" y="796742"/>
            <a:ext cx="5119629" cy="41961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7" name="TextBox 16"/>
          <p:cNvSpPr txBox="1"/>
          <p:nvPr/>
        </p:nvSpPr>
        <p:spPr>
          <a:xfrm>
            <a:off x="8159340" y="1116000"/>
            <a:ext cx="59343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>
                <a:solidFill>
                  <a:srgbClr val="00A5EB"/>
                </a:solidFill>
              </a:rPr>
              <a:t>LHC</a:t>
            </a:r>
            <a:endParaRPr lang="de-DE" dirty="0">
              <a:solidFill>
                <a:srgbClr val="00A5EB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8151988" y="2304000"/>
            <a:ext cx="96532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>
                <a:solidFill>
                  <a:srgbClr val="00A5EB"/>
                </a:solidFill>
              </a:rPr>
              <a:t>10</a:t>
            </a:r>
            <a:r>
              <a:rPr lang="de-DE" baseline="30000" dirty="0" smtClean="0">
                <a:solidFill>
                  <a:srgbClr val="00A5EB"/>
                </a:solidFill>
              </a:rPr>
              <a:t>4</a:t>
            </a:r>
            <a:r>
              <a:rPr lang="de-DE" dirty="0" smtClean="0">
                <a:solidFill>
                  <a:srgbClr val="00A5EB"/>
                </a:solidFill>
              </a:rPr>
              <a:t>·LHC</a:t>
            </a:r>
            <a:endParaRPr lang="de-DE" dirty="0">
              <a:solidFill>
                <a:srgbClr val="00A5EB"/>
              </a:solidFill>
            </a:endParaRPr>
          </a:p>
        </p:txBody>
      </p:sp>
      <p:sp>
        <p:nvSpPr>
          <p:cNvPr id="3" name="Oval 2"/>
          <p:cNvSpPr/>
          <p:nvPr/>
        </p:nvSpPr>
        <p:spPr bwMode="auto">
          <a:xfrm>
            <a:off x="716280" y="2185515"/>
            <a:ext cx="1447800" cy="456690"/>
          </a:xfrm>
          <a:prstGeom prst="ellipse">
            <a:avLst/>
          </a:prstGeom>
          <a:pattFill prst="wdDnDiag">
            <a:fgClr>
              <a:srgbClr val="FF0000"/>
            </a:fgClr>
            <a:bgClr>
              <a:srgbClr val="EAEAEA"/>
            </a:bgClr>
          </a:patt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2" name="Oval 21"/>
          <p:cNvSpPr/>
          <p:nvPr/>
        </p:nvSpPr>
        <p:spPr bwMode="auto">
          <a:xfrm rot="18479920">
            <a:off x="1912634" y="3434811"/>
            <a:ext cx="721611" cy="310413"/>
          </a:xfrm>
          <a:prstGeom prst="ellipse">
            <a:avLst/>
          </a:prstGeom>
          <a:pattFill prst="wdUpDiag">
            <a:fgClr>
              <a:srgbClr val="00A5EB"/>
            </a:fgClr>
            <a:bgClr>
              <a:srgbClr val="EAEAEA"/>
            </a:bgClr>
          </a:patt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5" name="Content Placeholder 2"/>
          <p:cNvSpPr txBox="1">
            <a:spLocks/>
          </p:cNvSpPr>
          <p:nvPr/>
        </p:nvSpPr>
        <p:spPr bwMode="auto">
          <a:xfrm>
            <a:off x="622092" y="4188283"/>
            <a:ext cx="8267264" cy="19277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65113" indent="-265113" algn="l" rtl="0" fontAlgn="base">
              <a:spcBef>
                <a:spcPct val="0"/>
              </a:spcBef>
              <a:spcAft>
                <a:spcPct val="50000"/>
              </a:spcAft>
              <a:buClr>
                <a:srgbClr val="F28E00"/>
              </a:buClr>
              <a:buFont typeface="Arial Black" pitchFamily="34" charset="0"/>
              <a:buChar char="&gt;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8650" indent="-184150" algn="l" rtl="0" fontAlgn="base">
              <a:spcBef>
                <a:spcPct val="0"/>
              </a:spcBef>
              <a:spcAft>
                <a:spcPct val="50000"/>
              </a:spcAft>
              <a:buClr>
                <a:schemeClr val="bg2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2pPr>
            <a:lvl3pPr marL="1236663" indent="-228600" algn="l" rtl="0" fontAlgn="base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Arial Black" pitchFamily="34" charset="0"/>
              <a:defRPr sz="1200">
                <a:solidFill>
                  <a:schemeClr val="tx1"/>
                </a:solidFill>
                <a:latin typeface="+mn-lt"/>
              </a:defRPr>
            </a:lvl3pPr>
            <a:lvl4pPr marL="1644650" indent="-228600" algn="l" rtl="0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 typeface="Arial Black" pitchFamily="34" charset="0"/>
              <a:buNone/>
            </a:pPr>
            <a:r>
              <a:rPr lang="en-US" dirty="0" smtClean="0"/>
              <a:t>Three main regions of interest:</a:t>
            </a:r>
          </a:p>
          <a:p>
            <a:r>
              <a:rPr lang="en-US" dirty="0" err="1" smtClean="0">
                <a:solidFill>
                  <a:srgbClr val="FF0000"/>
                </a:solidFill>
              </a:rPr>
              <a:t>Axion</a:t>
            </a:r>
            <a:r>
              <a:rPr lang="en-US" dirty="0" smtClean="0">
                <a:solidFill>
                  <a:srgbClr val="FF0000"/>
                </a:solidFill>
              </a:rPr>
              <a:t>-like particles</a:t>
            </a:r>
            <a:r>
              <a:rPr lang="en-US" dirty="0" smtClean="0"/>
              <a:t>: “new physics” around </a:t>
            </a:r>
            <a:r>
              <a:rPr lang="en-US" dirty="0" smtClean="0">
                <a:solidFill>
                  <a:srgbClr val="FF0000"/>
                </a:solidFill>
              </a:rPr>
              <a:t>10</a:t>
            </a:r>
            <a:r>
              <a:rPr lang="en-US" baseline="30000" dirty="0" smtClean="0">
                <a:solidFill>
                  <a:srgbClr val="FF0000"/>
                </a:solidFill>
              </a:rPr>
              <a:t>5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TeV</a:t>
            </a:r>
            <a:r>
              <a:rPr lang="en-US" dirty="0" smtClean="0"/>
              <a:t>.</a:t>
            </a:r>
          </a:p>
          <a:p>
            <a:r>
              <a:rPr lang="en-US" dirty="0" smtClean="0">
                <a:solidFill>
                  <a:srgbClr val="00B050"/>
                </a:solidFill>
              </a:rPr>
              <a:t>QCD </a:t>
            </a:r>
            <a:r>
              <a:rPr lang="en-US" dirty="0" err="1" smtClean="0">
                <a:solidFill>
                  <a:srgbClr val="00B050"/>
                </a:solidFill>
              </a:rPr>
              <a:t>axions</a:t>
            </a:r>
            <a:r>
              <a:rPr lang="en-US" dirty="0" smtClean="0"/>
              <a:t>: “new </a:t>
            </a:r>
            <a:r>
              <a:rPr lang="en-US" dirty="0"/>
              <a:t>physics” around </a:t>
            </a:r>
            <a:r>
              <a:rPr lang="en-US" dirty="0">
                <a:solidFill>
                  <a:srgbClr val="00B050"/>
                </a:solidFill>
              </a:rPr>
              <a:t>10</a:t>
            </a:r>
            <a:r>
              <a:rPr lang="en-US" baseline="30000" dirty="0">
                <a:solidFill>
                  <a:srgbClr val="00B050"/>
                </a:solidFill>
              </a:rPr>
              <a:t>5</a:t>
            </a:r>
            <a:r>
              <a:rPr lang="en-US" dirty="0">
                <a:solidFill>
                  <a:srgbClr val="00B050"/>
                </a:solidFill>
              </a:rPr>
              <a:t> </a:t>
            </a:r>
            <a:r>
              <a:rPr lang="en-US" dirty="0" err="1">
                <a:solidFill>
                  <a:srgbClr val="00B050"/>
                </a:solidFill>
              </a:rPr>
              <a:t>TeV</a:t>
            </a:r>
            <a:r>
              <a:rPr lang="en-US" dirty="0" smtClean="0"/>
              <a:t>.</a:t>
            </a:r>
            <a:endParaRPr lang="en-US" dirty="0"/>
          </a:p>
          <a:p>
            <a:r>
              <a:rPr lang="en-US" dirty="0" smtClean="0">
                <a:solidFill>
                  <a:srgbClr val="00A5EB"/>
                </a:solidFill>
              </a:rPr>
              <a:t>QCD </a:t>
            </a:r>
            <a:r>
              <a:rPr lang="en-US" dirty="0" err="1">
                <a:solidFill>
                  <a:srgbClr val="00A5EB"/>
                </a:solidFill>
              </a:rPr>
              <a:t>a</a:t>
            </a:r>
            <a:r>
              <a:rPr lang="en-US" dirty="0" err="1" smtClean="0">
                <a:solidFill>
                  <a:srgbClr val="00A5EB"/>
                </a:solidFill>
              </a:rPr>
              <a:t>xions</a:t>
            </a:r>
            <a:r>
              <a:rPr lang="en-US" dirty="0" smtClean="0">
                <a:solidFill>
                  <a:srgbClr val="00A5EB"/>
                </a:solidFill>
              </a:rPr>
              <a:t> </a:t>
            </a:r>
            <a:r>
              <a:rPr lang="en-US" dirty="0" smtClean="0"/>
              <a:t>as dark matter: “new physics” around </a:t>
            </a:r>
            <a:r>
              <a:rPr lang="en-US" dirty="0" smtClean="0">
                <a:solidFill>
                  <a:srgbClr val="00A5EB"/>
                </a:solidFill>
              </a:rPr>
              <a:t>10</a:t>
            </a:r>
            <a:r>
              <a:rPr lang="en-US" baseline="30000" dirty="0">
                <a:solidFill>
                  <a:srgbClr val="00A5EB"/>
                </a:solidFill>
              </a:rPr>
              <a:t>9</a:t>
            </a:r>
            <a:r>
              <a:rPr lang="en-US" dirty="0" smtClean="0">
                <a:solidFill>
                  <a:srgbClr val="00A5EB"/>
                </a:solidFill>
              </a:rPr>
              <a:t> </a:t>
            </a:r>
            <a:r>
              <a:rPr lang="en-US" dirty="0" err="1" smtClean="0">
                <a:solidFill>
                  <a:srgbClr val="00A5EB"/>
                </a:solidFill>
              </a:rPr>
              <a:t>TeV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2775271" y="2200304"/>
            <a:ext cx="537556" cy="456690"/>
          </a:xfrm>
          <a:prstGeom prst="ellipse">
            <a:avLst/>
          </a:prstGeom>
          <a:pattFill prst="dkVert">
            <a:fgClr>
              <a:srgbClr val="00B050"/>
            </a:fgClr>
            <a:bgClr>
              <a:srgbClr val="EAEAEA"/>
            </a:bgClr>
          </a:patt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4" name="Rounded Rectangle 23"/>
          <p:cNvSpPr/>
          <p:nvPr/>
        </p:nvSpPr>
        <p:spPr bwMode="auto">
          <a:xfrm>
            <a:off x="446517" y="2050640"/>
            <a:ext cx="2037891" cy="991733"/>
          </a:xfrm>
          <a:prstGeom prst="roundRect">
            <a:avLst/>
          </a:prstGeom>
          <a:noFill/>
          <a:ln w="50800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553084" y="2631116"/>
            <a:ext cx="195277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C000"/>
                </a:solidFill>
              </a:rPr>
              <a:t>This presentation.</a:t>
            </a:r>
            <a:endParaRPr lang="en-US" b="1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06098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2" grpId="0" animBg="1"/>
      <p:bldP spid="15" grpId="0" build="p"/>
      <p:bldP spid="23" grpId="0" animBg="1"/>
      <p:bldP spid="24" grpId="0" animBg="1"/>
      <p:bldP spid="2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Axion</a:t>
            </a:r>
            <a:r>
              <a:rPr lang="en-US" dirty="0"/>
              <a:t> and </a:t>
            </a:r>
            <a:r>
              <a:rPr lang="en-US" dirty="0" err="1"/>
              <a:t>axion</a:t>
            </a:r>
            <a:r>
              <a:rPr lang="en-US" dirty="0"/>
              <a:t>-like-particle (ALP) couplings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6215" y="915111"/>
            <a:ext cx="8861425" cy="4792663"/>
          </a:xfrm>
        </p:spPr>
        <p:txBody>
          <a:bodyPr/>
          <a:lstStyle/>
          <a:p>
            <a:r>
              <a:rPr lang="en-US" dirty="0" err="1" smtClean="0"/>
              <a:t>Axion</a:t>
            </a:r>
            <a:r>
              <a:rPr lang="en-US" dirty="0" smtClean="0"/>
              <a:t> and other </a:t>
            </a:r>
            <a:r>
              <a:rPr lang="en-US" dirty="0" err="1" smtClean="0"/>
              <a:t>Nambu</a:t>
            </a:r>
            <a:r>
              <a:rPr lang="en-US" dirty="0" smtClean="0"/>
              <a:t>-Goldstone bosons arising from spontaneous breakdown of global symmetries are theoretically well-motivated very weakly interacting slim (ultra-light) particles.</a:t>
            </a:r>
            <a:br>
              <a:rPr lang="en-US" dirty="0" smtClean="0"/>
            </a:br>
            <a:r>
              <a:rPr lang="en-US" dirty="0" smtClean="0"/>
              <a:t>The coefficients are determined by specific ultraviolet extension of SM.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20" y="2158375"/>
            <a:ext cx="8563263" cy="2073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9"/>
          <p:cNvSpPr txBox="1"/>
          <p:nvPr/>
        </p:nvSpPr>
        <p:spPr>
          <a:xfrm rot="16200000">
            <a:off x="8236790" y="3184452"/>
            <a:ext cx="141256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Courtesy A. Ringwald</a:t>
            </a:r>
            <a:endParaRPr lang="en-US" sz="1000" dirty="0"/>
          </a:p>
        </p:txBody>
      </p:sp>
      <p:pic>
        <p:nvPicPr>
          <p:cNvPr id="6" name="Picture 2" descr="The axio-electric effect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8291" y="4519753"/>
            <a:ext cx="2042779" cy="1525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http://www.ag-heil.physik.uni-mainz.de/Dateien/3b_1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2935" y="4869504"/>
            <a:ext cx="1687880" cy="1089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Group 7"/>
          <p:cNvGrpSpPr>
            <a:grpSpLocks noChangeAspect="1"/>
          </p:cNvGrpSpPr>
          <p:nvPr/>
        </p:nvGrpSpPr>
        <p:grpSpPr>
          <a:xfrm>
            <a:off x="3627028" y="4796598"/>
            <a:ext cx="2315045" cy="971583"/>
            <a:chOff x="2386739" y="4269780"/>
            <a:chExt cx="5354664" cy="2247257"/>
          </a:xfrm>
        </p:grpSpPr>
        <p:pic>
          <p:nvPicPr>
            <p:cNvPr id="9" name="Picture 2" descr="http://upload.wikimedia.org/wikipedia/de/archive/a/a4/20050918091415!Feldlinien_Hufeisenmagnet.png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28350" y="4586657"/>
              <a:ext cx="2400300" cy="133350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11" name="Straight Arrow Connector 10"/>
            <p:cNvCxnSpPr/>
            <p:nvPr/>
          </p:nvCxnSpPr>
          <p:spPr bwMode="auto">
            <a:xfrm flipV="1">
              <a:off x="5428500" y="4269780"/>
              <a:ext cx="2312903" cy="983627"/>
            </a:xfrm>
            <a:prstGeom prst="straightConnector1">
              <a:avLst/>
            </a:prstGeom>
            <a:solidFill>
              <a:schemeClr val="accent1"/>
            </a:solidFill>
            <a:ln w="50800" cap="flat" cmpd="sng" algn="ctr">
              <a:solidFill>
                <a:srgbClr val="FFC000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2" name="Straight Connector 11"/>
            <p:cNvCxnSpPr/>
            <p:nvPr/>
          </p:nvCxnSpPr>
          <p:spPr bwMode="auto">
            <a:xfrm flipV="1">
              <a:off x="2386739" y="5253409"/>
              <a:ext cx="3041761" cy="1263628"/>
            </a:xfrm>
            <a:prstGeom prst="line">
              <a:avLst/>
            </a:prstGeom>
            <a:solidFill>
              <a:schemeClr val="accent1"/>
            </a:solidFill>
            <a:ln w="508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sp>
        <p:nvSpPr>
          <p:cNvPr id="4" name="TextBox 3"/>
          <p:cNvSpPr txBox="1"/>
          <p:nvPr/>
        </p:nvSpPr>
        <p:spPr>
          <a:xfrm>
            <a:off x="3687608" y="5361225"/>
            <a:ext cx="2984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>
                <a:solidFill>
                  <a:srgbClr val="FF0000"/>
                </a:solidFill>
              </a:rPr>
              <a:t>a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409127" y="4627321"/>
            <a:ext cx="26962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>
                <a:solidFill>
                  <a:srgbClr val="FFC000"/>
                </a:solidFill>
                <a:sym typeface="Symbol"/>
              </a:rPr>
              <a:t></a:t>
            </a:r>
            <a:endParaRPr lang="de-DE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2569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Axion</a:t>
            </a:r>
            <a:r>
              <a:rPr lang="en-US" dirty="0"/>
              <a:t> and </a:t>
            </a:r>
            <a:r>
              <a:rPr lang="en-US" dirty="0" err="1"/>
              <a:t>axion</a:t>
            </a:r>
            <a:r>
              <a:rPr lang="en-US" dirty="0"/>
              <a:t>-like-particle (ALP) couplings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6215" y="921886"/>
            <a:ext cx="8861425" cy="4792663"/>
          </a:xfrm>
        </p:spPr>
        <p:txBody>
          <a:bodyPr/>
          <a:lstStyle/>
          <a:p>
            <a:r>
              <a:rPr lang="en-US" dirty="0" err="1" smtClean="0"/>
              <a:t>Axion</a:t>
            </a:r>
            <a:r>
              <a:rPr lang="en-US" dirty="0" smtClean="0"/>
              <a:t> and other </a:t>
            </a:r>
            <a:r>
              <a:rPr lang="en-US" dirty="0" err="1" smtClean="0"/>
              <a:t>Nambu</a:t>
            </a:r>
            <a:r>
              <a:rPr lang="en-US" dirty="0" smtClean="0"/>
              <a:t>-Goldstone bosons arising from spontaneous breakdown of global symmetries are theoretically well-motivated very weakly interacting slim (ultra-light) particles.</a:t>
            </a:r>
            <a:br>
              <a:rPr lang="en-US" dirty="0" smtClean="0"/>
            </a:br>
            <a:r>
              <a:rPr lang="en-US" dirty="0" smtClean="0"/>
              <a:t>The coefficients are determined by specific ultraviolet extension of SM.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20" y="2158375"/>
            <a:ext cx="8563263" cy="2073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9"/>
          <p:cNvSpPr txBox="1"/>
          <p:nvPr/>
        </p:nvSpPr>
        <p:spPr>
          <a:xfrm rot="16200000">
            <a:off x="8236790" y="3184452"/>
            <a:ext cx="141256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Courtesy A. Ringwald</a:t>
            </a:r>
            <a:endParaRPr lang="en-US" sz="1000" dirty="0"/>
          </a:p>
        </p:txBody>
      </p:sp>
      <p:pic>
        <p:nvPicPr>
          <p:cNvPr id="6" name="Picture 2" descr="The axio-electric effect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8291" y="4519753"/>
            <a:ext cx="2042779" cy="1525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http://www.ag-heil.physik.uni-mainz.de/Dateien/3b_1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2935" y="4869504"/>
            <a:ext cx="1687880" cy="1089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Group 7"/>
          <p:cNvGrpSpPr>
            <a:grpSpLocks noChangeAspect="1"/>
          </p:cNvGrpSpPr>
          <p:nvPr/>
        </p:nvGrpSpPr>
        <p:grpSpPr>
          <a:xfrm>
            <a:off x="3627028" y="4796598"/>
            <a:ext cx="2315045" cy="971583"/>
            <a:chOff x="2386739" y="4269780"/>
            <a:chExt cx="5354664" cy="2247257"/>
          </a:xfrm>
        </p:grpSpPr>
        <p:pic>
          <p:nvPicPr>
            <p:cNvPr id="9" name="Picture 2" descr="http://upload.wikimedia.org/wikipedia/de/archive/a/a4/20050918091415!Feldlinien_Hufeisenmagnet.png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28350" y="4586657"/>
              <a:ext cx="2400300" cy="133350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11" name="Straight Arrow Connector 10"/>
            <p:cNvCxnSpPr/>
            <p:nvPr/>
          </p:nvCxnSpPr>
          <p:spPr bwMode="auto">
            <a:xfrm flipV="1">
              <a:off x="5428500" y="4269780"/>
              <a:ext cx="2312903" cy="983627"/>
            </a:xfrm>
            <a:prstGeom prst="straightConnector1">
              <a:avLst/>
            </a:prstGeom>
            <a:solidFill>
              <a:schemeClr val="accent1"/>
            </a:solidFill>
            <a:ln w="50800" cap="flat" cmpd="sng" algn="ctr">
              <a:solidFill>
                <a:srgbClr val="FFC000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2" name="Straight Connector 11"/>
            <p:cNvCxnSpPr/>
            <p:nvPr/>
          </p:nvCxnSpPr>
          <p:spPr bwMode="auto">
            <a:xfrm flipV="1">
              <a:off x="2386739" y="5253409"/>
              <a:ext cx="3041761" cy="1263628"/>
            </a:xfrm>
            <a:prstGeom prst="line">
              <a:avLst/>
            </a:prstGeom>
            <a:solidFill>
              <a:schemeClr val="accent1"/>
            </a:solidFill>
            <a:ln w="508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sp>
        <p:nvSpPr>
          <p:cNvPr id="4" name="TextBox 3"/>
          <p:cNvSpPr txBox="1"/>
          <p:nvPr/>
        </p:nvSpPr>
        <p:spPr>
          <a:xfrm>
            <a:off x="3687608" y="5361225"/>
            <a:ext cx="2984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>
                <a:solidFill>
                  <a:srgbClr val="FF0000"/>
                </a:solidFill>
              </a:rPr>
              <a:t>a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409127" y="4627321"/>
            <a:ext cx="26962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>
                <a:solidFill>
                  <a:srgbClr val="FFC000"/>
                </a:solidFill>
                <a:sym typeface="Symbol"/>
              </a:rPr>
              <a:t></a:t>
            </a:r>
            <a:endParaRPr lang="de-DE" dirty="0">
              <a:solidFill>
                <a:srgbClr val="FFC000"/>
              </a:solidFill>
            </a:endParaRPr>
          </a:p>
        </p:txBody>
      </p:sp>
      <p:sp>
        <p:nvSpPr>
          <p:cNvPr id="15" name="Rectangle 14"/>
          <p:cNvSpPr/>
          <p:nvPr/>
        </p:nvSpPr>
        <p:spPr bwMode="auto">
          <a:xfrm>
            <a:off x="662730" y="2894202"/>
            <a:ext cx="2575420" cy="3288484"/>
          </a:xfrm>
          <a:prstGeom prst="rect">
            <a:avLst/>
          </a:prstGeom>
          <a:solidFill>
            <a:schemeClr val="bg1">
              <a:alpha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6" name="Rectangle 15"/>
          <p:cNvSpPr/>
          <p:nvPr/>
        </p:nvSpPr>
        <p:spPr bwMode="auto">
          <a:xfrm>
            <a:off x="6184084" y="2894202"/>
            <a:ext cx="2575420" cy="3150826"/>
          </a:xfrm>
          <a:prstGeom prst="rect">
            <a:avLst/>
          </a:prstGeom>
          <a:solidFill>
            <a:schemeClr val="bg1">
              <a:alpha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7" name="Rectangle 16"/>
          <p:cNvSpPr/>
          <p:nvPr/>
        </p:nvSpPr>
        <p:spPr bwMode="auto">
          <a:xfrm>
            <a:off x="1266738" y="2412693"/>
            <a:ext cx="2377068" cy="481509"/>
          </a:xfrm>
          <a:prstGeom prst="rect">
            <a:avLst/>
          </a:prstGeom>
          <a:solidFill>
            <a:schemeClr val="bg1">
              <a:alpha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8" name="Rectangle 17"/>
          <p:cNvSpPr/>
          <p:nvPr/>
        </p:nvSpPr>
        <p:spPr bwMode="auto">
          <a:xfrm>
            <a:off x="6057414" y="2424300"/>
            <a:ext cx="2702090" cy="481509"/>
          </a:xfrm>
          <a:prstGeom prst="rect">
            <a:avLst/>
          </a:prstGeom>
          <a:solidFill>
            <a:schemeClr val="bg1">
              <a:alpha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2307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_DESY_Vortrag_3-1">
  <a:themeElements>
    <a:clrScheme name="2_DESY_Vortrag_3-1 14">
      <a:dk1>
        <a:srgbClr val="000000"/>
      </a:dk1>
      <a:lt1>
        <a:srgbClr val="FFFFFF"/>
      </a:lt1>
      <a:dk2>
        <a:srgbClr val="FFFFFF"/>
      </a:dk2>
      <a:lt2>
        <a:srgbClr val="808080"/>
      </a:lt2>
      <a:accent1>
        <a:srgbClr val="00A5EB"/>
      </a:accent1>
      <a:accent2>
        <a:srgbClr val="F28E00"/>
      </a:accent2>
      <a:accent3>
        <a:srgbClr val="FFFFFF"/>
      </a:accent3>
      <a:accent4>
        <a:srgbClr val="000000"/>
      </a:accent4>
      <a:accent5>
        <a:srgbClr val="AACFF3"/>
      </a:accent5>
      <a:accent6>
        <a:srgbClr val="DB8000"/>
      </a:accent6>
      <a:hlink>
        <a:srgbClr val="00A5EB"/>
      </a:hlink>
      <a:folHlink>
        <a:srgbClr val="808080"/>
      </a:folHlink>
    </a:clrScheme>
    <a:fontScheme name="2_DESY_Vortrag_3-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2_DESY_Vortrag_3-1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SY_Vortrag_3-1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SY_Vortrag_3-1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SY_Vortrag_3-1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SY_Vortrag_3-1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SY_Vortrag_3-1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SY_Vortrag_3-1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SY_Vortrag_3-1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SY_Vortrag_3-1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SY_Vortrag_3-1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SY_Vortrag_3-1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SY_Vortrag_3-1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SY_Vortrag_3-1 13">
        <a:dk1>
          <a:srgbClr val="000000"/>
        </a:dk1>
        <a:lt1>
          <a:srgbClr val="FFFFFF"/>
        </a:lt1>
        <a:dk2>
          <a:srgbClr val="FFFFFF"/>
        </a:dk2>
        <a:lt2>
          <a:srgbClr val="808080"/>
        </a:lt2>
        <a:accent1>
          <a:srgbClr val="00A5EB"/>
        </a:accent1>
        <a:accent2>
          <a:srgbClr val="F28E00"/>
        </a:accent2>
        <a:accent3>
          <a:srgbClr val="FFFFFF"/>
        </a:accent3>
        <a:accent4>
          <a:srgbClr val="000000"/>
        </a:accent4>
        <a:accent5>
          <a:srgbClr val="AACFF3"/>
        </a:accent5>
        <a:accent6>
          <a:srgbClr val="DB8000"/>
        </a:accent6>
        <a:hlink>
          <a:srgbClr val="00A5EB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SY_Vortrag_3-1 14">
        <a:dk1>
          <a:srgbClr val="000000"/>
        </a:dk1>
        <a:lt1>
          <a:srgbClr val="FFFFFF"/>
        </a:lt1>
        <a:dk2>
          <a:srgbClr val="FFFFFF"/>
        </a:dk2>
        <a:lt2>
          <a:srgbClr val="808080"/>
        </a:lt2>
        <a:accent1>
          <a:srgbClr val="00A5EB"/>
        </a:accent1>
        <a:accent2>
          <a:srgbClr val="F28E00"/>
        </a:accent2>
        <a:accent3>
          <a:srgbClr val="FFFFFF"/>
        </a:accent3>
        <a:accent4>
          <a:srgbClr val="000000"/>
        </a:accent4>
        <a:accent5>
          <a:srgbClr val="AACFF3"/>
        </a:accent5>
        <a:accent6>
          <a:srgbClr val="DB8000"/>
        </a:accent6>
        <a:hlink>
          <a:srgbClr val="00A5EB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Watermark</Template>
  <TotalTime>0</TotalTime>
  <Words>1701</Words>
  <Application>Microsoft Office PowerPoint</Application>
  <PresentationFormat>On-screen Show (4:3)</PresentationFormat>
  <Paragraphs>534</Paragraphs>
  <Slides>41</Slides>
  <Notes>12</Notes>
  <HiddenSlides>0</HiddenSlides>
  <MMClips>1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41</vt:i4>
      </vt:variant>
    </vt:vector>
  </HeadingPairs>
  <TitlesOfParts>
    <vt:vector size="48" baseType="lpstr">
      <vt:lpstr>Arial</vt:lpstr>
      <vt:lpstr>Times New Roman</vt:lpstr>
      <vt:lpstr>Wingdings</vt:lpstr>
      <vt:lpstr>Arial Black</vt:lpstr>
      <vt:lpstr>Tahoma</vt:lpstr>
      <vt:lpstr>Symbol</vt:lpstr>
      <vt:lpstr>2_DESY_Vortrag_3-1</vt:lpstr>
      <vt:lpstr>                  Axel Lindner (DESY) Benno Willke (AEI Hanover) Herman Ten Kate (CERN)   </vt:lpstr>
      <vt:lpstr>A LSW roadmap</vt:lpstr>
      <vt:lpstr>A LSW roadmap</vt:lpstr>
      <vt:lpstr>Outline</vt:lpstr>
      <vt:lpstr>Introduction to WeaklyInteractingSlimParticles</vt:lpstr>
      <vt:lpstr>(Vague) hints for WISPs in the sky?</vt:lpstr>
      <vt:lpstr>The big picture: ALPs</vt:lpstr>
      <vt:lpstr>Axion and axion-like-particle (ALP) couplings</vt:lpstr>
      <vt:lpstr>Axion and axion-like-particle (ALP) couplings</vt:lpstr>
      <vt:lpstr>How to look for ALPs …</vt:lpstr>
      <vt:lpstr>Exemplary plot on sensitivity (ALPS II)</vt:lpstr>
      <vt:lpstr>ALPS II at DESY in 2019</vt:lpstr>
      <vt:lpstr>How to look for ALPs …</vt:lpstr>
      <vt:lpstr>Outline</vt:lpstr>
      <vt:lpstr>Light-shining-through-a-wall in the laboratory</vt:lpstr>
      <vt:lpstr>Pros and cons for LSW in the laboratory</vt:lpstr>
      <vt:lpstr>Pros and cons for LSW in the laboratory</vt:lpstr>
      <vt:lpstr>Pros and cons for LSW in the laboratory</vt:lpstr>
      <vt:lpstr>Pros and cons for LSW in the laboratory</vt:lpstr>
      <vt:lpstr>Pros and cons for LSW in the laboratory</vt:lpstr>
      <vt:lpstr>Design criteria for LSW experiments</vt:lpstr>
      <vt:lpstr>Design criteria for LSW experiments with optical resonators</vt:lpstr>
      <vt:lpstr>Present and future dipole magnets for LSW experiments</vt:lpstr>
      <vt:lpstr>Present and future dipole magnets for LSW experiments</vt:lpstr>
      <vt:lpstr>Present and future dipole magnets for LSW experiments</vt:lpstr>
      <vt:lpstr>Optical resonators in LSW experiments</vt:lpstr>
      <vt:lpstr>Optics for LSW experiments I: resonator configuration </vt:lpstr>
      <vt:lpstr>Optics for LSW experiments I: resonator configuration </vt:lpstr>
      <vt:lpstr>Gaussian beam in a confocal resonator</vt:lpstr>
      <vt:lpstr>Optics for LSW experiments II: resonator examples</vt:lpstr>
      <vt:lpstr>Optics for LSW experiments II: resonator examples</vt:lpstr>
      <vt:lpstr>Optics for LSW experiments II: resonator examples</vt:lpstr>
      <vt:lpstr>Optics for LSW experiments IV: 532 nm options</vt:lpstr>
      <vt:lpstr>Long optical resonators in real life</vt:lpstr>
      <vt:lpstr>A detector for LSW experiments</vt:lpstr>
      <vt:lpstr>Ingredients for an “ALPS III” experiment</vt:lpstr>
      <vt:lpstr>“ALPS III” in  context</vt:lpstr>
      <vt:lpstr>A little bonus</vt:lpstr>
      <vt:lpstr>Just for the fun of it: a little QCD axion bonus …</vt:lpstr>
      <vt:lpstr>Summing up</vt:lpstr>
      <vt:lpstr>To-take-home</vt:lpstr>
    </vt:vector>
  </TitlesOfParts>
  <Company>DESY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sommera</dc:creator>
  <cp:lastModifiedBy>Axel Lindner</cp:lastModifiedBy>
  <cp:revision>1030</cp:revision>
  <cp:lastPrinted>2011-07-19T10:59:09Z</cp:lastPrinted>
  <dcterms:created xsi:type="dcterms:W3CDTF">2008-04-14T12:45:38Z</dcterms:created>
  <dcterms:modified xsi:type="dcterms:W3CDTF">2016-09-07T05:46:46Z</dcterms:modified>
</cp:coreProperties>
</file>