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82" r:id="rId3"/>
    <p:sldId id="283" r:id="rId4"/>
    <p:sldId id="259" r:id="rId5"/>
    <p:sldId id="261" r:id="rId6"/>
    <p:sldId id="263" r:id="rId7"/>
    <p:sldId id="265" r:id="rId8"/>
    <p:sldId id="264" r:id="rId9"/>
    <p:sldId id="266" r:id="rId10"/>
    <p:sldId id="272" r:id="rId11"/>
    <p:sldId id="285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00"/>
    <a:srgbClr val="FF5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0"/>
    <p:restoredTop sz="94673"/>
  </p:normalViewPr>
  <p:slideViewPr>
    <p:cSldViewPr snapToGrid="0" snapToObjects="1">
      <p:cViewPr>
        <p:scale>
          <a:sx n="75" d="100"/>
          <a:sy n="75" d="100"/>
        </p:scale>
        <p:origin x="-1328" y="-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73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307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59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26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57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6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85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0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06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2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229A-9874-7E4D-B7D7-9E320A9D1644}" type="datetimeFigureOut">
              <a:rPr lang="en-GB" smtClean="0"/>
              <a:t>06/09/16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D2E8E-8429-F843-8484-35F6EDD6E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30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hyperlink" Target="https://indico.cern.ch/event/523655/" TargetMode="External"/><Relationship Id="rId5" Type="http://schemas.openxmlformats.org/officeDocument/2006/relationships/image" Target="../media/image3.jp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.bin"/><Relationship Id="rId12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png"/><Relationship Id="rId8" Type="http://schemas.openxmlformats.org/officeDocument/2006/relationships/image" Target="../media/image9.png"/><Relationship Id="rId9" Type="http://schemas.openxmlformats.org/officeDocument/2006/relationships/oleObject" Target="../embeddings/oleObject1.bin"/><Relationship Id="rId10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1.gif"/><Relationship Id="rId5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408" y="188640"/>
            <a:ext cx="1034802" cy="11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2" y="1475017"/>
            <a:ext cx="7561981" cy="1848324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Optical layout for the measurement of Short Living Baryon Magnetic Moment </a:t>
            </a:r>
          </a:p>
          <a:p>
            <a:pPr algn="ctr"/>
            <a:r>
              <a:rPr lang="en-US" sz="3600" dirty="0"/>
              <a:t>using </a:t>
            </a:r>
            <a:r>
              <a:rPr lang="en-US" sz="3600" dirty="0" smtClean="0"/>
              <a:t>Bent </a:t>
            </a:r>
            <a:r>
              <a:rPr lang="en-US" sz="3600" dirty="0"/>
              <a:t>Crystals at LHC.</a:t>
            </a: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82" y="224832"/>
            <a:ext cx="1088947" cy="106543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00676" y="5834519"/>
            <a:ext cx="794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</a:t>
            </a:r>
            <a:r>
              <a:rPr lang="en-GB" u="sng" dirty="0">
                <a:hlinkClick r:id="rId4"/>
              </a:rPr>
              <a:t>Physics Beyond Colliders Kickoff Workshop</a:t>
            </a:r>
            <a:r>
              <a:rPr lang="en-GB" dirty="0" smtClean="0"/>
              <a:t>”, Geneva, September 6</a:t>
            </a:r>
            <a:r>
              <a:rPr lang="en-GB" baseline="30000" dirty="0"/>
              <a:t>th</a:t>
            </a:r>
            <a:r>
              <a:rPr lang="en-GB" dirty="0" smtClean="0"/>
              <a:t> and 7</a:t>
            </a:r>
            <a:r>
              <a:rPr lang="en-GB" baseline="30000" dirty="0" smtClean="0"/>
              <a:t>th</a:t>
            </a:r>
            <a:r>
              <a:rPr lang="en-GB" dirty="0" smtClean="0"/>
              <a:t> 2016 </a:t>
            </a:r>
            <a:r>
              <a:rPr lang="en-US" dirty="0" smtClean="0"/>
              <a:t> 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155700" y="3567923"/>
            <a:ext cx="6832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D.Mirarchi</a:t>
            </a:r>
            <a:r>
              <a:rPr lang="en-GB" sz="2400" baseline="30000" dirty="0"/>
              <a:t>1</a:t>
            </a:r>
            <a:r>
              <a:rPr lang="en-GB" sz="2400" dirty="0"/>
              <a:t>, S. Redaelli</a:t>
            </a:r>
            <a:r>
              <a:rPr lang="en-GB" sz="2400" baseline="30000" dirty="0"/>
              <a:t>1</a:t>
            </a:r>
            <a:r>
              <a:rPr lang="en-GB" sz="2400" dirty="0"/>
              <a:t>, </a:t>
            </a:r>
            <a:r>
              <a:rPr lang="en-GB" sz="2400" b="1" dirty="0"/>
              <a:t>W. Scandale</a:t>
            </a:r>
            <a:r>
              <a:rPr lang="en-GB" sz="2400" baseline="30000" dirty="0"/>
              <a:t>1,2</a:t>
            </a:r>
            <a:r>
              <a:rPr lang="en-GB" sz="2400" dirty="0"/>
              <a:t>, A. Stocchi</a:t>
            </a:r>
            <a:r>
              <a:rPr lang="en-GB" sz="2400" baseline="30000" dirty="0"/>
              <a:t>2</a:t>
            </a:r>
            <a:r>
              <a:rPr lang="en-GB" sz="2400" dirty="0"/>
              <a:t>.</a:t>
            </a:r>
            <a:endParaRPr lang="en-US" sz="2400" dirty="0"/>
          </a:p>
          <a:p>
            <a:pPr algn="ctr"/>
            <a:r>
              <a:rPr lang="en-GB" baseline="30000" dirty="0"/>
              <a:t>1</a:t>
            </a:r>
            <a:r>
              <a:rPr lang="en-GB" dirty="0"/>
              <a:t>CERN, </a:t>
            </a:r>
            <a:r>
              <a:rPr lang="en-GB" baseline="30000" dirty="0"/>
              <a:t>2</a:t>
            </a:r>
            <a:r>
              <a:rPr lang="en-GB" dirty="0"/>
              <a:t>LAL.</a:t>
            </a:r>
            <a:endParaRPr lang="en-US" dirty="0"/>
          </a:p>
        </p:txBody>
      </p:sp>
      <p:pic>
        <p:nvPicPr>
          <p:cNvPr id="6" name="Picture 5" descr="lal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266" y="224832"/>
            <a:ext cx="1601549" cy="10654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7061" y="224832"/>
            <a:ext cx="1190782" cy="10654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81192" y="4980800"/>
            <a:ext cx="3781617" cy="30777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CERN-SPSC-2016-030/SPSC-EOI-012 (27-06-2016)</a:t>
            </a:r>
            <a:endParaRPr lang="en-US" sz="1400" dirty="0">
              <a:solidFill>
                <a:srgbClr val="66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6200" y="224832"/>
            <a:ext cx="10541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04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Conclusions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145059" y="906482"/>
            <a:ext cx="89989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200" dirty="0" smtClean="0">
                <a:solidFill>
                  <a:srgbClr val="0000FF"/>
                </a:solidFill>
              </a:rPr>
              <a:t>Possible to design and integrate such system in the present LHC layout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ü"/>
            </a:pPr>
            <a:r>
              <a:rPr lang="en-GB" dirty="0" smtClean="0"/>
              <a:t>“</a:t>
            </a:r>
            <a:r>
              <a:rPr lang="en-GB" dirty="0"/>
              <a:t>double </a:t>
            </a:r>
            <a:r>
              <a:rPr lang="en-GB" dirty="0" err="1"/>
              <a:t>channeling</a:t>
            </a:r>
            <a:r>
              <a:rPr lang="en-GB" dirty="0"/>
              <a:t>” (i.e. </a:t>
            </a:r>
            <a:r>
              <a:rPr lang="en-GB" dirty="0" err="1"/>
              <a:t>channeled</a:t>
            </a:r>
            <a:r>
              <a:rPr lang="en-GB" dirty="0"/>
              <a:t> halo by the first crystal intercepted and </a:t>
            </a:r>
            <a:r>
              <a:rPr lang="en-GB" dirty="0" err="1"/>
              <a:t>channeled</a:t>
            </a:r>
            <a:r>
              <a:rPr lang="en-GB" dirty="0"/>
              <a:t> again by the second crystal)is compatible with the </a:t>
            </a:r>
            <a:r>
              <a:rPr lang="en-GB" dirty="0" err="1"/>
              <a:t>LHCb</a:t>
            </a:r>
            <a:r>
              <a:rPr lang="en-GB" dirty="0"/>
              <a:t> geometry and acceptance (with short-living baryons traversing well the </a:t>
            </a:r>
            <a:r>
              <a:rPr lang="en-GB" dirty="0" err="1"/>
              <a:t>LHCb</a:t>
            </a:r>
            <a:r>
              <a:rPr lang="en-GB" dirty="0"/>
              <a:t> VELO)</a:t>
            </a:r>
            <a:r>
              <a:rPr lang="en-GB" dirty="0" smtClean="0"/>
              <a:t>.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ü"/>
            </a:pPr>
            <a:r>
              <a:rPr lang="en-GB" dirty="0"/>
              <a:t>Still a long way for a fully effective </a:t>
            </a:r>
            <a:r>
              <a:rPr lang="en-GB" dirty="0" smtClean="0"/>
              <a:t>scenario</a:t>
            </a:r>
          </a:p>
        </p:txBody>
      </p:sp>
      <p:sp>
        <p:nvSpPr>
          <p:cNvPr id="10" name="CasellaDiTesto 4"/>
          <p:cNvSpPr txBox="1"/>
          <p:nvPr/>
        </p:nvSpPr>
        <p:spPr>
          <a:xfrm>
            <a:off x="145059" y="3123943"/>
            <a:ext cx="8998941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Loss maps simulations show that a substantial reduction of the induced halo should be obtained to allow parasitic operation.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ü"/>
            </a:pPr>
            <a:r>
              <a:rPr lang="en-GB" dirty="0"/>
              <a:t>Simulations with 5mm long W target in place and at the same aperture of the second crystal </a:t>
            </a:r>
            <a:r>
              <a:rPr lang="en-GB" dirty="0" smtClean="0"/>
              <a:t>show a negligible </a:t>
            </a:r>
            <a:r>
              <a:rPr lang="en-GB" dirty="0"/>
              <a:t>impact expected on losses generated in the </a:t>
            </a:r>
            <a:r>
              <a:rPr lang="en-GB" dirty="0" smtClean="0"/>
              <a:t>ring.</a:t>
            </a:r>
            <a:endParaRPr lang="en-GB" dirty="0"/>
          </a:p>
          <a:p>
            <a:pPr marL="742950" lvl="1" indent="-285750">
              <a:spcBef>
                <a:spcPts val="600"/>
              </a:spcBef>
              <a:buFont typeface="Wingdings" charset="2"/>
              <a:buChar char="ü"/>
            </a:pPr>
            <a:r>
              <a:rPr lang="en-GB" dirty="0" smtClean="0"/>
              <a:t>Simulations </a:t>
            </a:r>
            <a:r>
              <a:rPr lang="en-GB" dirty="0"/>
              <a:t>performed using absorber made of 1 m of W (present TCLA/TCT) instead of 1m of CFC </a:t>
            </a:r>
            <a:r>
              <a:rPr lang="en-GB" dirty="0" smtClean="0"/>
              <a:t>show a small </a:t>
            </a:r>
            <a:r>
              <a:rPr lang="en-GB" dirty="0"/>
              <a:t>improvements of losses between IP8 and IP1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ü"/>
            </a:pPr>
            <a:r>
              <a:rPr lang="en-GB" dirty="0"/>
              <a:t>Comparisons between Flat top and Squeeze </a:t>
            </a:r>
            <a:r>
              <a:rPr lang="en-GB" dirty="0" smtClean="0"/>
              <a:t>optics do not show relevant differences in terms of loss maps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495" y="5934670"/>
            <a:ext cx="9133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00FF"/>
                </a:solidFill>
              </a:rPr>
              <a:t>Simulations </a:t>
            </a:r>
            <a:r>
              <a:rPr lang="en-GB" i="1" dirty="0" smtClean="0">
                <a:solidFill>
                  <a:srgbClr val="0000FF"/>
                </a:solidFill>
              </a:rPr>
              <a:t>will </a:t>
            </a:r>
            <a:r>
              <a:rPr lang="en-GB" i="1" dirty="0">
                <a:solidFill>
                  <a:srgbClr val="0000FF"/>
                </a:solidFill>
              </a:rPr>
              <a:t>be improved </a:t>
            </a:r>
            <a:r>
              <a:rPr lang="en-GB" i="1" dirty="0" smtClean="0">
                <a:solidFill>
                  <a:srgbClr val="0000FF"/>
                </a:solidFill>
              </a:rPr>
              <a:t>soon to </a:t>
            </a:r>
            <a:r>
              <a:rPr lang="en-GB" i="1" dirty="0">
                <a:solidFill>
                  <a:srgbClr val="0000FF"/>
                </a:solidFill>
              </a:rPr>
              <a:t>take into account the energy spectrum of the short-leaving baryons produced into the target.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7836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Next steps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0" y="879831"/>
            <a:ext cx="9133505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charset="0"/>
              <a:buChar char="•"/>
            </a:pPr>
            <a:r>
              <a:rPr lang="en-GB" sz="2400" dirty="0" smtClean="0"/>
              <a:t>Ask the necessary support to CERN, LAL,… and LHCB in order to  formulate a proposal to the LHCC</a:t>
            </a:r>
          </a:p>
          <a:p>
            <a:pPr marL="285750" indent="-285750">
              <a:spcBef>
                <a:spcPts val="300"/>
              </a:spcBef>
              <a:buFont typeface="Arial" charset="0"/>
              <a:buChar char="•"/>
            </a:pPr>
            <a:r>
              <a:rPr lang="en-GB" sz="2400" dirty="0" smtClean="0"/>
              <a:t>A CDR should investigate: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 smtClean="0"/>
              <a:t>Full layout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 smtClean="0"/>
              <a:t>Compatibility with the LHC collimation system and with the </a:t>
            </a:r>
            <a:r>
              <a:rPr lang="en-GB" dirty="0" err="1" smtClean="0"/>
              <a:t>LHCb</a:t>
            </a:r>
            <a:r>
              <a:rPr lang="en-GB" dirty="0" smtClean="0"/>
              <a:t> detector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 smtClean="0"/>
              <a:t>Optimize</a:t>
            </a:r>
          </a:p>
          <a:p>
            <a:pPr marL="1200150" lvl="2" indent="-285750">
              <a:spcBef>
                <a:spcPts val="300"/>
              </a:spcBef>
              <a:buFont typeface="Arial" charset="0"/>
              <a:buChar char="•"/>
            </a:pPr>
            <a:r>
              <a:rPr lang="en-GB" sz="1400" dirty="0" smtClean="0"/>
              <a:t>The beam energy</a:t>
            </a:r>
          </a:p>
          <a:p>
            <a:pPr marL="1200150" lvl="2" indent="-285750">
              <a:spcBef>
                <a:spcPts val="300"/>
              </a:spcBef>
              <a:buFont typeface="Arial" charset="0"/>
              <a:buChar char="•"/>
            </a:pPr>
            <a:r>
              <a:rPr lang="en-GB" sz="1400" dirty="0" smtClean="0"/>
              <a:t>The target and the crystal length to maximize the production of </a:t>
            </a:r>
            <a:r>
              <a:rPr lang="en-GB" sz="1400" dirty="0" err="1" smtClean="0"/>
              <a:t>Λ</a:t>
            </a:r>
            <a:r>
              <a:rPr lang="en-GB" sz="1400" baseline="-25000" dirty="0" err="1" smtClean="0"/>
              <a:t>c</a:t>
            </a:r>
            <a:r>
              <a:rPr lang="en-GB" sz="1400" baseline="-25000" dirty="0" smtClean="0"/>
              <a:t> </a:t>
            </a:r>
            <a:r>
              <a:rPr lang="en-GB" sz="1400" dirty="0" smtClean="0"/>
              <a:t>and their </a:t>
            </a:r>
            <a:r>
              <a:rPr lang="en-GB" sz="1400" dirty="0" err="1" smtClean="0"/>
              <a:t>channeling</a:t>
            </a:r>
            <a:r>
              <a:rPr lang="en-GB" sz="1400" dirty="0" smtClean="0"/>
              <a:t> efficiency</a:t>
            </a:r>
          </a:p>
          <a:p>
            <a:pPr marL="1200150" lvl="2" indent="-285750">
              <a:spcBef>
                <a:spcPts val="300"/>
              </a:spcBef>
              <a:buFont typeface="Arial" charset="0"/>
              <a:buChar char="•"/>
            </a:pPr>
            <a:r>
              <a:rPr lang="en-GB" sz="1400" dirty="0" smtClean="0"/>
              <a:t>The crystal bending angle for an optimal acceptance of the </a:t>
            </a:r>
            <a:r>
              <a:rPr lang="en-GB" sz="1400" dirty="0" err="1" smtClean="0"/>
              <a:t>Λ</a:t>
            </a:r>
            <a:r>
              <a:rPr lang="en-GB" sz="1400" baseline="-25000" dirty="0" err="1" smtClean="0"/>
              <a:t>c</a:t>
            </a:r>
            <a:r>
              <a:rPr lang="en-GB" sz="1400" dirty="0" smtClean="0"/>
              <a:t> fragments into </a:t>
            </a:r>
            <a:r>
              <a:rPr lang="en-GB" sz="1400" dirty="0" err="1" smtClean="0"/>
              <a:t>LHCb</a:t>
            </a:r>
            <a:endParaRPr lang="en-GB" sz="1400" dirty="0" smtClean="0"/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 smtClean="0"/>
              <a:t>Investigate the alternative option of an experiment with an extracted beam (SPS or LHC)</a:t>
            </a:r>
          </a:p>
          <a:p>
            <a:pPr marL="285750" indent="-285750">
              <a:spcBef>
                <a:spcPts val="300"/>
              </a:spcBef>
              <a:buFont typeface="Arial" charset="0"/>
              <a:buChar char="•"/>
            </a:pPr>
            <a:r>
              <a:rPr lang="en-GB" sz="2400" dirty="0"/>
              <a:t>Propose tests in the </a:t>
            </a:r>
            <a:r>
              <a:rPr lang="en-GB" sz="2400" dirty="0" smtClean="0"/>
              <a:t>SPS and H8 in the North Area </a:t>
            </a:r>
            <a:r>
              <a:rPr lang="en-GB" sz="2400" dirty="0"/>
              <a:t>to investigate 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optimal assembly Target&amp;Crystal2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efficiency of the double crystal scenario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compatibility with </a:t>
            </a:r>
            <a:r>
              <a:rPr lang="en-GB" dirty="0" smtClean="0"/>
              <a:t>the </a:t>
            </a:r>
            <a:r>
              <a:rPr lang="en-GB" dirty="0"/>
              <a:t>crystal collimation </a:t>
            </a:r>
            <a:r>
              <a:rPr lang="en-GB" dirty="0" smtClean="0"/>
              <a:t>scenario</a:t>
            </a:r>
            <a:endParaRPr lang="en-GB" sz="2400" dirty="0" smtClean="0"/>
          </a:p>
          <a:p>
            <a:pPr marL="285750" indent="-285750">
              <a:spcBef>
                <a:spcPts val="300"/>
              </a:spcBef>
              <a:buFont typeface="Arial" charset="0"/>
              <a:buChar char="•"/>
            </a:pPr>
            <a:r>
              <a:rPr lang="en-GB" sz="2400" dirty="0" smtClean="0"/>
              <a:t>Propose scenarios in LHC to </a:t>
            </a:r>
            <a:r>
              <a:rPr lang="en-GB" sz="2400" dirty="0"/>
              <a:t>evaluate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compatibility with </a:t>
            </a:r>
            <a:r>
              <a:rPr lang="en-GB" dirty="0" err="1"/>
              <a:t>LHCb</a:t>
            </a:r>
            <a:r>
              <a:rPr lang="en-GB" dirty="0"/>
              <a:t> and with the collimation system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parasitic mode operation</a:t>
            </a:r>
          </a:p>
          <a:p>
            <a:pPr marL="742950" lvl="1" indent="-285750">
              <a:spcBef>
                <a:spcPts val="300"/>
              </a:spcBef>
              <a:buFont typeface="Arial" charset="0"/>
              <a:buChar char="•"/>
            </a:pPr>
            <a:r>
              <a:rPr lang="en-GB" dirty="0"/>
              <a:t>The background and the data taking rates. 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15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923942"/>
            <a:ext cx="4521200" cy="593405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94095" y="923942"/>
            <a:ext cx="4549904" cy="5934058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shot 2016-09-03 16.43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95" y="1570273"/>
            <a:ext cx="4549905" cy="5287727"/>
          </a:xfrm>
          <a:prstGeom prst="rect">
            <a:avLst/>
          </a:prstGeom>
        </p:spPr>
      </p:pic>
      <p:pic>
        <p:nvPicPr>
          <p:cNvPr id="5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52" y="-30364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70344" y="1"/>
            <a:ext cx="5452508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Concept &amp; past experience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CERN_logo_whi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pic>
        <p:nvPicPr>
          <p:cNvPr id="8" name="Picture 7" descr="lal_log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19" y="-2670"/>
            <a:ext cx="1217225" cy="8097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9332" y="-29187"/>
            <a:ext cx="934667" cy="8362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4051" y="923942"/>
            <a:ext cx="2795281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Experiment E 751 at FNAL</a:t>
            </a:r>
          </a:p>
          <a:p>
            <a:r>
              <a:rPr lang="en-US" dirty="0" err="1" smtClean="0"/>
              <a:t>PhysRevLett</a:t>
            </a:r>
            <a:r>
              <a:rPr lang="en-US" dirty="0" smtClean="0"/>
              <a:t> 69.3286 (1992)</a:t>
            </a:r>
            <a:endParaRPr lang="en-US" dirty="0"/>
          </a:p>
        </p:txBody>
      </p:sp>
      <p:pic>
        <p:nvPicPr>
          <p:cNvPr id="11" name="Picture 10" descr="Screenshot 2016-09-03 17.07.59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971305"/>
            <a:ext cx="4510705" cy="38866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920155"/>
            <a:ext cx="4514849" cy="184665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Magnetic moment of channeled particles should </a:t>
            </a:r>
            <a:r>
              <a:rPr lang="en-US" dirty="0" err="1" smtClean="0"/>
              <a:t>precess</a:t>
            </a:r>
            <a:r>
              <a:rPr lang="en-US" dirty="0" smtClean="0"/>
              <a:t> in a bent crystal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1200" dirty="0" smtClean="0"/>
              <a:t>See V.G. </a:t>
            </a:r>
            <a:r>
              <a:rPr lang="en-US" sz="1200" dirty="0" err="1" smtClean="0"/>
              <a:t>Baryshevskii</a:t>
            </a:r>
            <a:r>
              <a:rPr lang="en-US" sz="1200" dirty="0" smtClean="0"/>
              <a:t>, </a:t>
            </a:r>
            <a:r>
              <a:rPr lang="en-US" sz="1200" dirty="0" err="1" smtClean="0"/>
              <a:t>Pis’ma</a:t>
            </a:r>
            <a:r>
              <a:rPr lang="en-US" sz="1200" dirty="0" smtClean="0"/>
              <a:t> </a:t>
            </a:r>
            <a:r>
              <a:rPr lang="en-US" sz="1200" dirty="0" err="1" smtClean="0"/>
              <a:t>Zh</a:t>
            </a:r>
            <a:r>
              <a:rPr lang="en-US" sz="1200" dirty="0" smtClean="0"/>
              <a:t>. </a:t>
            </a:r>
            <a:r>
              <a:rPr lang="en-US" sz="1200" dirty="0" err="1" smtClean="0"/>
              <a:t>Tekh</a:t>
            </a:r>
            <a:r>
              <a:rPr lang="en-US" sz="1200" dirty="0" smtClean="0"/>
              <a:t>. Fiz.5, 182 (1979) and            PLB 757 (2016) 426-9.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178216"/>
              </p:ext>
            </p:extLst>
          </p:nvPr>
        </p:nvGraphicFramePr>
        <p:xfrm>
          <a:off x="4514850" y="3225800"/>
          <a:ext cx="1143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tion" r:id="rId9" imgW="114300" imgH="406400" progId="Equation.3">
                  <p:embed/>
                </p:oleObj>
              </mc:Choice>
              <mc:Fallback>
                <p:oleObj name="Equation" r:id="rId9" imgW="1143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4850" y="3225800"/>
                        <a:ext cx="1143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801445"/>
              </p:ext>
            </p:extLst>
          </p:nvPr>
        </p:nvGraphicFramePr>
        <p:xfrm>
          <a:off x="1384300" y="1627745"/>
          <a:ext cx="1808787" cy="602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11" imgW="1181100" imgH="393700" progId="Equation.3">
                  <p:embed/>
                </p:oleObj>
              </mc:Choice>
              <mc:Fallback>
                <p:oleObj name="Equation" r:id="rId11" imgW="1181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384300" y="1627745"/>
                        <a:ext cx="1808787" cy="602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026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Configuration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52" y="-30364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70344" y="1"/>
            <a:ext cx="5452508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The proposal for LHC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12" name="Picture 11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pic>
        <p:nvPicPr>
          <p:cNvPr id="13" name="Picture 12" descr="lal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19" y="-2670"/>
            <a:ext cx="1217225" cy="8097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9332" y="-29187"/>
            <a:ext cx="934667" cy="8362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395" y="868378"/>
            <a:ext cx="889220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charset="2"/>
              <a:buChar char="q"/>
            </a:pPr>
            <a:r>
              <a:rPr lang="en-GB" dirty="0"/>
              <a:t>W</a:t>
            </a:r>
            <a:r>
              <a:rPr lang="en-GB" dirty="0" smtClean="0"/>
              <a:t>e propose to </a:t>
            </a:r>
            <a:r>
              <a:rPr lang="en-GB" dirty="0"/>
              <a:t>measure the </a:t>
            </a:r>
            <a:r>
              <a:rPr lang="en-GB" b="1" dirty="0"/>
              <a:t>magnetic moment of the </a:t>
            </a:r>
            <a:r>
              <a:rPr lang="en-GB" b="1" dirty="0" err="1" smtClean="0"/>
              <a:t>Λ</a:t>
            </a:r>
            <a:r>
              <a:rPr lang="en-GB" b="1" baseline="-25000" dirty="0" err="1" smtClean="0"/>
              <a:t>c</a:t>
            </a:r>
            <a:r>
              <a:rPr lang="en-GB" b="1" dirty="0" smtClean="0"/>
              <a:t> </a:t>
            </a:r>
            <a:r>
              <a:rPr lang="en-GB" dirty="0"/>
              <a:t>and other charmed charged baryons at LHC top </a:t>
            </a:r>
            <a:r>
              <a:rPr lang="en-GB" dirty="0" smtClean="0"/>
              <a:t>energies (see the talk of A. </a:t>
            </a:r>
            <a:r>
              <a:rPr lang="en-GB" dirty="0" err="1" smtClean="0"/>
              <a:t>Stocchi</a:t>
            </a:r>
            <a:r>
              <a:rPr lang="en-GB" dirty="0"/>
              <a:t>)</a:t>
            </a:r>
            <a:r>
              <a:rPr lang="en-GB" dirty="0" smtClean="0"/>
              <a:t>. </a:t>
            </a:r>
          </a:p>
          <a:p>
            <a:pPr marL="285750" indent="-285750">
              <a:spcBef>
                <a:spcPts val="1200"/>
              </a:spcBef>
              <a:buFont typeface="Wingdings" charset="2"/>
              <a:buChar char="q"/>
            </a:pPr>
            <a:r>
              <a:rPr lang="en-GB" dirty="0"/>
              <a:t> </a:t>
            </a:r>
            <a:r>
              <a:rPr lang="en-GB" dirty="0" smtClean="0"/>
              <a:t>The preferred </a:t>
            </a:r>
            <a:r>
              <a:rPr lang="en-GB" dirty="0"/>
              <a:t>scenario </a:t>
            </a:r>
            <a:r>
              <a:rPr lang="en-GB" dirty="0" smtClean="0"/>
              <a:t>requires four new elements in LHC:</a:t>
            </a:r>
            <a:endParaRPr lang="en-GB" dirty="0"/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1600" dirty="0"/>
              <a:t>A </a:t>
            </a:r>
            <a:r>
              <a:rPr lang="en-GB" sz="1600" b="1" dirty="0"/>
              <a:t>first bent crystal </a:t>
            </a:r>
            <a:r>
              <a:rPr lang="en-GB" sz="1600" dirty="0"/>
              <a:t>deflects the halo particles upstream of an interaction region of LHC, in our case the </a:t>
            </a:r>
            <a:r>
              <a:rPr lang="en-GB" sz="1600" dirty="0" err="1"/>
              <a:t>LHCb</a:t>
            </a:r>
            <a:r>
              <a:rPr lang="en-GB" sz="1600" dirty="0"/>
              <a:t> one, in order to separate them from the circulating beam. 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1600" dirty="0" smtClean="0"/>
              <a:t>A</a:t>
            </a:r>
            <a:r>
              <a:rPr lang="en-GB" sz="1600" b="1" dirty="0" smtClean="0"/>
              <a:t> target </a:t>
            </a:r>
            <a:r>
              <a:rPr lang="en-GB" sz="1600" b="1" dirty="0"/>
              <a:t>inserted in the pipe</a:t>
            </a:r>
            <a:r>
              <a:rPr lang="en-GB" sz="1600" dirty="0"/>
              <a:t> </a:t>
            </a:r>
            <a:r>
              <a:rPr lang="en-GB" sz="1600" dirty="0" smtClean="0"/>
              <a:t>intercepting the </a:t>
            </a:r>
            <a:r>
              <a:rPr lang="en-GB" sz="1600" dirty="0"/>
              <a:t>deflected </a:t>
            </a:r>
            <a:r>
              <a:rPr lang="en-GB" sz="1600" dirty="0" smtClean="0"/>
              <a:t>halo, producing </a:t>
            </a:r>
            <a:r>
              <a:rPr lang="en-GB" sz="1600" dirty="0"/>
              <a:t>short-living baryons. 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1600" dirty="0"/>
              <a:t>A </a:t>
            </a:r>
            <a:r>
              <a:rPr lang="en-GB" sz="1600" b="1" dirty="0"/>
              <a:t>second bent crystal</a:t>
            </a:r>
            <a:r>
              <a:rPr lang="en-GB" sz="1600" dirty="0"/>
              <a:t> </a:t>
            </a:r>
            <a:r>
              <a:rPr lang="en-GB" sz="1600" dirty="0" smtClean="0"/>
              <a:t>to channel </a:t>
            </a:r>
            <a:r>
              <a:rPr lang="en-GB" sz="1600" dirty="0"/>
              <a:t>part of the baryons </a:t>
            </a:r>
            <a:r>
              <a:rPr lang="en-GB" sz="1600" dirty="0" smtClean="0"/>
              <a:t>and deflect </a:t>
            </a:r>
            <a:r>
              <a:rPr lang="en-GB" sz="1600" dirty="0"/>
              <a:t>them into the </a:t>
            </a:r>
            <a:r>
              <a:rPr lang="en-GB" sz="1600" dirty="0" err="1"/>
              <a:t>LHCb</a:t>
            </a:r>
            <a:r>
              <a:rPr lang="en-GB" sz="1600" dirty="0"/>
              <a:t> detector, where the spin orientation is measured from the analysis of the decaying fragments.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1600" dirty="0"/>
              <a:t>An additional </a:t>
            </a:r>
            <a:r>
              <a:rPr lang="en-GB" sz="1600" b="1" dirty="0"/>
              <a:t>absorber</a:t>
            </a:r>
            <a:r>
              <a:rPr lang="en-GB" sz="1600" dirty="0"/>
              <a:t> </a:t>
            </a:r>
            <a:r>
              <a:rPr lang="en-GB" sz="1600" dirty="0" smtClean="0"/>
              <a:t>to intercept </a:t>
            </a:r>
            <a:r>
              <a:rPr lang="en-GB" sz="1600" dirty="0"/>
              <a:t>the halo particles non-interacting with the target, thereby allowing the possibility of fixed-target operation in parasitic mode</a:t>
            </a:r>
            <a:r>
              <a:rPr lang="en-GB" sz="1600" dirty="0" smtClean="0"/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1600" i="1" dirty="0" smtClean="0">
                <a:solidFill>
                  <a:srgbClr val="FF0000"/>
                </a:solidFill>
              </a:rPr>
              <a:t>An alternative scenario may consists in extracting protons in the LHC dump area and in measuring the short-living baryons polarization WITH A NEW DETECTOR</a:t>
            </a:r>
            <a:r>
              <a:rPr lang="en-GB" sz="1600" dirty="0" smtClean="0">
                <a:solidFill>
                  <a:srgbClr val="FF0000"/>
                </a:solidFill>
              </a:rPr>
              <a:t>.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q"/>
            </a:pPr>
            <a:r>
              <a:rPr lang="en-GB" dirty="0" smtClean="0"/>
              <a:t>The experiment should be based on the </a:t>
            </a:r>
            <a:r>
              <a:rPr lang="en-GB" b="1" dirty="0" smtClean="0"/>
              <a:t>UA9 </a:t>
            </a:r>
            <a:r>
              <a:rPr lang="en-GB" dirty="0" smtClean="0"/>
              <a:t>technology </a:t>
            </a:r>
            <a:r>
              <a:rPr lang="en-GB" dirty="0"/>
              <a:t>to </a:t>
            </a:r>
            <a:r>
              <a:rPr lang="en-GB" dirty="0" smtClean="0"/>
              <a:t>steer with </a:t>
            </a:r>
            <a:r>
              <a:rPr lang="en-GB" dirty="0"/>
              <a:t>bent silicon crystals </a:t>
            </a:r>
            <a:r>
              <a:rPr lang="en-GB" dirty="0" smtClean="0"/>
              <a:t>the diffusive </a:t>
            </a:r>
            <a:r>
              <a:rPr lang="en-GB" dirty="0"/>
              <a:t>halo surrounding the circulating beam in LHC, up to 6.5 </a:t>
            </a:r>
            <a:r>
              <a:rPr lang="en-GB" dirty="0" err="1"/>
              <a:t>TeV</a:t>
            </a:r>
            <a:r>
              <a:rPr lang="en-GB" dirty="0"/>
              <a:t> energy</a:t>
            </a:r>
            <a:r>
              <a:rPr lang="en-GB" dirty="0" smtClean="0"/>
              <a:t>. </a:t>
            </a:r>
            <a:endParaRPr lang="en-GB" dirty="0"/>
          </a:p>
          <a:p>
            <a:pPr marL="285750" indent="-285750">
              <a:spcBef>
                <a:spcPts val="1200"/>
              </a:spcBef>
              <a:buFont typeface="Wingdings" charset="2"/>
              <a:buChar char="q"/>
            </a:pPr>
            <a:r>
              <a:rPr lang="en-GB" dirty="0" smtClean="0"/>
              <a:t>Such a technology can be applied also to produce </a:t>
            </a:r>
            <a:r>
              <a:rPr lang="en-GB" b="1" dirty="0" smtClean="0"/>
              <a:t>non-resonant or resonant extraction of beams </a:t>
            </a:r>
            <a:r>
              <a:rPr lang="en-GB" dirty="0" smtClean="0"/>
              <a:t>in SPS and in LHC </a:t>
            </a:r>
            <a:r>
              <a:rPr lang="en-GB" sz="1600" i="1" dirty="0" smtClean="0">
                <a:solidFill>
                  <a:srgbClr val="FF0000"/>
                </a:solidFill>
              </a:rPr>
              <a:t>(for our alternative scenario)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61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630"/>
            <a:ext cx="9144000" cy="5235370"/>
          </a:xfrm>
          <a:prstGeom prst="rect">
            <a:avLst/>
          </a:prstGeom>
        </p:spPr>
      </p:pic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Layout upstream of </a:t>
            </a:r>
            <a:r>
              <a:rPr lang="en-GB" sz="3600" b="1" dirty="0" err="1" smtClean="0">
                <a:solidFill>
                  <a:schemeClr val="bg1"/>
                </a:solidFill>
              </a:rPr>
              <a:t>LHCb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618201" y="1684405"/>
            <a:ext cx="98610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Crystal 1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620912" y="3111997"/>
            <a:ext cx="185921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Target &amp; Crystal 2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409046" y="3346324"/>
            <a:ext cx="1783586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1m CFC absorber</a:t>
            </a:r>
            <a:endParaRPr lang="en-GB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274916" y="4691818"/>
            <a:ext cx="67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E00"/>
                </a:solidFill>
              </a:rPr>
              <a:t>VELO</a:t>
            </a:r>
            <a:endParaRPr lang="en-GB" dirty="0">
              <a:solidFill>
                <a:srgbClr val="005E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927274" y="3530990"/>
            <a:ext cx="102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57FF"/>
                </a:solidFill>
              </a:rPr>
              <a:t>150</a:t>
            </a:r>
            <a:r>
              <a:rPr lang="en-GB" smtClean="0">
                <a:solidFill>
                  <a:srgbClr val="FF57FF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smtClean="0">
                <a:solidFill>
                  <a:srgbClr val="FF57FF"/>
                </a:solidFill>
              </a:rPr>
              <a:t>rad </a:t>
            </a:r>
            <a:endParaRPr lang="en-GB" dirty="0">
              <a:solidFill>
                <a:srgbClr val="FF57FF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274916" y="2927331"/>
            <a:ext cx="794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57FF"/>
                </a:solidFill>
              </a:rPr>
              <a:t>7mrad</a:t>
            </a:r>
            <a:endParaRPr lang="en-GB" dirty="0">
              <a:solidFill>
                <a:srgbClr val="FF57FF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1292371" y="2044700"/>
            <a:ext cx="170667" cy="7125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3480127" y="2757268"/>
            <a:ext cx="682247" cy="3547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6908800" y="2731536"/>
            <a:ext cx="332416" cy="614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2614429" y="841057"/>
            <a:ext cx="411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All devices placed in available slots in IR8</a:t>
            </a:r>
          </a:p>
        </p:txBody>
      </p:sp>
      <p:sp>
        <p:nvSpPr>
          <p:cNvPr id="17" name="CasellaDiTesto 2"/>
          <p:cNvSpPr txBox="1"/>
          <p:nvPr/>
        </p:nvSpPr>
        <p:spPr>
          <a:xfrm>
            <a:off x="347146" y="1093326"/>
            <a:ext cx="881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crystal 1 is at </a:t>
            </a:r>
            <a:r>
              <a:rPr lang="en-GB" b="1" dirty="0"/>
              <a:t>5.0 </a:t>
            </a:r>
            <a:r>
              <a:rPr lang="en-GB" b="1" dirty="0" smtClean="0">
                <a:latin typeface="Symbol" charset="2"/>
                <a:ea typeface="Symbol" charset="2"/>
                <a:cs typeface="Symbol" charset="2"/>
              </a:rPr>
              <a:t>s </a:t>
            </a:r>
            <a:r>
              <a:rPr lang="en-GB" b="1" dirty="0" smtClean="0">
                <a:ea typeface="Symbol" charset="2"/>
                <a:cs typeface="Symbol" charset="2"/>
              </a:rPr>
              <a:t>from the </a:t>
            </a:r>
            <a:r>
              <a:rPr lang="en-GB" b="1" dirty="0" err="1" smtClean="0">
                <a:ea typeface="Symbol" charset="2"/>
                <a:cs typeface="Symbol" charset="2"/>
              </a:rPr>
              <a:t>center</a:t>
            </a:r>
            <a:r>
              <a:rPr lang="en-GB" b="1" dirty="0">
                <a:ea typeface="Symbol" charset="2"/>
                <a:cs typeface="Symbol" charset="2"/>
              </a:rPr>
              <a:t>-</a:t>
            </a:r>
            <a:r>
              <a:rPr lang="en-GB" b="1" dirty="0" smtClean="0">
                <a:ea typeface="Symbol" charset="2"/>
                <a:cs typeface="Symbol" charset="2"/>
              </a:rPr>
              <a:t>line</a:t>
            </a:r>
            <a:r>
              <a:rPr lang="en-GB" b="1" dirty="0" smtClean="0"/>
              <a:t>, whilst the </a:t>
            </a:r>
            <a:r>
              <a:rPr lang="en-GB" b="1" dirty="0"/>
              <a:t>collimation system </a:t>
            </a:r>
            <a:r>
              <a:rPr lang="en-GB" b="1" dirty="0" smtClean="0"/>
              <a:t>has the 2016 nominal settings, with the primary TCP at </a:t>
            </a:r>
            <a:r>
              <a:rPr lang="en-GB" b="1" dirty="0"/>
              <a:t>5.5 </a:t>
            </a:r>
            <a:r>
              <a:rPr lang="en-GB" b="1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b="1" dirty="0"/>
              <a:t>.</a:t>
            </a:r>
            <a:r>
              <a:rPr lang="en-GB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62846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phase space at second cry. 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2100"/>
            <a:ext cx="5358201" cy="306782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86135" y="957147"/>
            <a:ext cx="439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Coordinates in the machine reference frame</a:t>
            </a:r>
            <a:endParaRPr lang="en-GB" b="1" i="1" u="sng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45197" y="1908793"/>
            <a:ext cx="271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Cut performed by crystal 1</a:t>
            </a:r>
            <a:endParaRPr lang="en-GB" i="1" dirty="0">
              <a:solidFill>
                <a:srgbClr val="FF0000"/>
              </a:solidFill>
            </a:endParaRPr>
          </a:p>
        </p:txBody>
      </p:sp>
      <p:cxnSp>
        <p:nvCxnSpPr>
          <p:cNvPr id="6" name="Connettore 1 5"/>
          <p:cNvCxnSpPr/>
          <p:nvPr/>
        </p:nvCxnSpPr>
        <p:spPr>
          <a:xfrm>
            <a:off x="1391373" y="2504051"/>
            <a:ext cx="3028227" cy="290614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627376" y="3354950"/>
            <a:ext cx="417322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627376" y="5410200"/>
            <a:ext cx="417322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3584597" y="3523005"/>
            <a:ext cx="13303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00B050"/>
                </a:solidFill>
              </a:rPr>
              <a:t>Angular acceptance </a:t>
            </a:r>
          </a:p>
          <a:p>
            <a:pPr algn="ctr"/>
            <a:r>
              <a:rPr lang="en-GB" sz="1400" i="1" dirty="0">
                <a:solidFill>
                  <a:srgbClr val="00B050"/>
                </a:solidFill>
              </a:rPr>
              <a:t>f</a:t>
            </a:r>
            <a:r>
              <a:rPr lang="en-GB" sz="1400" i="1" dirty="0" smtClean="0">
                <a:solidFill>
                  <a:srgbClr val="00B050"/>
                </a:solidFill>
              </a:rPr>
              <a:t>or 6.5 </a:t>
            </a:r>
            <a:r>
              <a:rPr lang="en-GB" sz="1400" i="1" dirty="0" err="1" smtClean="0">
                <a:solidFill>
                  <a:srgbClr val="00B050"/>
                </a:solidFill>
              </a:rPr>
              <a:t>TeV</a:t>
            </a:r>
            <a:r>
              <a:rPr lang="en-GB" sz="1400" i="1" dirty="0" smtClean="0">
                <a:solidFill>
                  <a:srgbClr val="00B050"/>
                </a:solidFill>
              </a:rPr>
              <a:t> protons </a:t>
            </a:r>
            <a:r>
              <a:rPr lang="en-GB" sz="1400" i="1" dirty="0" err="1" smtClean="0">
                <a:solidFill>
                  <a:srgbClr val="00B050"/>
                </a:solidFill>
              </a:rPr>
              <a:t>channeled</a:t>
            </a:r>
            <a:r>
              <a:rPr lang="en-GB" sz="1400" i="1" dirty="0" smtClean="0">
                <a:solidFill>
                  <a:srgbClr val="00B050"/>
                </a:solidFill>
              </a:rPr>
              <a:t> </a:t>
            </a:r>
            <a:br>
              <a:rPr lang="en-GB" sz="1400" i="1" dirty="0" smtClean="0">
                <a:solidFill>
                  <a:srgbClr val="00B050"/>
                </a:solidFill>
              </a:rPr>
            </a:br>
            <a:r>
              <a:rPr lang="en-GB" sz="1400" i="1" dirty="0" smtClean="0">
                <a:solidFill>
                  <a:srgbClr val="00B050"/>
                </a:solidFill>
              </a:rPr>
              <a:t>in crystal 2</a:t>
            </a:r>
            <a:endParaRPr lang="en-GB" sz="1400" i="1" dirty="0">
              <a:solidFill>
                <a:srgbClr val="00B050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flipV="1">
            <a:off x="4419600" y="3354950"/>
            <a:ext cx="0" cy="1680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>
            <a:off x="4419600" y="4908000"/>
            <a:ext cx="0" cy="5022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77017" y="1371132"/>
            <a:ext cx="4333242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hort-living baryons are produced with an energy smaller than that of the incident protons. </a:t>
            </a:r>
            <a:r>
              <a:rPr lang="en-US" b="1" dirty="0" smtClean="0"/>
              <a:t>Their angular acceptance and the phase space portrait are increased as 1/√E</a:t>
            </a:r>
            <a:endParaRPr lang="en-US" dirty="0"/>
          </a:p>
        </p:txBody>
      </p:sp>
      <p:pic>
        <p:nvPicPr>
          <p:cNvPr id="2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221386"/>
            <a:ext cx="4150209" cy="237619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60600" y="2688717"/>
            <a:ext cx="1760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Entry of crystal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76900" y="2688717"/>
            <a:ext cx="160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Exit of crystal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1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 LHC reference loss map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630"/>
            <a:ext cx="9144000" cy="523537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554090" y="1253298"/>
            <a:ext cx="612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2016 machine (squeezed beams) with </a:t>
            </a:r>
            <a:r>
              <a:rPr lang="en-GB" b="1" i="1" u="sng" smtClean="0"/>
              <a:t>2016 collimator settings</a:t>
            </a:r>
            <a:endParaRPr lang="en-GB" b="1" i="1" u="sng"/>
          </a:p>
        </p:txBody>
      </p:sp>
    </p:spTree>
    <p:extLst>
      <p:ext uri="{BB962C8B-B14F-4D97-AF65-F5344CB8AC3E}">
        <p14:creationId xmlns:p14="http://schemas.microsoft.com/office/powerpoint/2010/main" val="54352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Loss map during “double </a:t>
            </a:r>
            <a:r>
              <a:rPr lang="en-GB" sz="3600" b="1" dirty="0" err="1" smtClean="0">
                <a:solidFill>
                  <a:schemeClr val="bg1"/>
                </a:solidFill>
              </a:rPr>
              <a:t>channeling</a:t>
            </a:r>
            <a:r>
              <a:rPr lang="en-GB" sz="3600" b="1" dirty="0" smtClean="0">
                <a:solidFill>
                  <a:schemeClr val="bg1"/>
                </a:solidFill>
              </a:rPr>
              <a:t>”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630"/>
            <a:ext cx="9144000" cy="523537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325248" y="1648825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 to 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>
            <a:off x="7325248" y="2018157"/>
            <a:ext cx="299441" cy="443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405575" y="1222934"/>
            <a:ext cx="4059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First crystal as primary restriction at 5</a:t>
            </a:r>
            <a:r>
              <a:rPr lang="en-GB" b="1" i="1" u="sng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b="1" i="1" u="sng" dirty="0" smtClean="0"/>
              <a:t> </a:t>
            </a:r>
            <a:endParaRPr lang="en-GB" b="1" i="1" u="sng" dirty="0"/>
          </a:p>
        </p:txBody>
      </p:sp>
    </p:spTree>
    <p:extLst>
      <p:ext uri="{BB962C8B-B14F-4D97-AF65-F5344CB8AC3E}">
        <p14:creationId xmlns:p14="http://schemas.microsoft.com/office/powerpoint/2010/main" val="12563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4947"/>
            <a:ext cx="9144000" cy="5235370"/>
          </a:xfrm>
          <a:prstGeom prst="rect">
            <a:avLst/>
          </a:prstGeom>
        </p:spPr>
      </p:pic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Loss map (ZOOM </a:t>
            </a:r>
            <a:r>
              <a:rPr lang="en-GB" sz="3200" b="1" dirty="0">
                <a:solidFill>
                  <a:schemeClr val="bg1"/>
                </a:solidFill>
              </a:rPr>
              <a:t>IP8) “double </a:t>
            </a:r>
            <a:r>
              <a:rPr lang="en-GB" sz="3200" b="1" dirty="0" err="1">
                <a:solidFill>
                  <a:schemeClr val="bg1"/>
                </a:solidFill>
              </a:rPr>
              <a:t>channeling</a:t>
            </a:r>
            <a:r>
              <a:rPr lang="en-GB" sz="3200" b="1" dirty="0" smtClean="0">
                <a:solidFill>
                  <a:schemeClr val="bg1"/>
                </a:solidFill>
              </a:rPr>
              <a:t>”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2404827" y="1591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 to 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flipH="1">
            <a:off x="2404827" y="1933837"/>
            <a:ext cx="299441" cy="443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634828" y="1564947"/>
            <a:ext cx="98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Crystal 1</a:t>
            </a:r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1583667" y="1218765"/>
            <a:ext cx="98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Crystal 2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215066" y="1564947"/>
            <a:ext cx="104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Absorber</a:t>
            </a:r>
            <a:endParaRPr lang="en-GB" dirty="0"/>
          </a:p>
        </p:txBody>
      </p:sp>
      <p:cxnSp>
        <p:nvCxnSpPr>
          <p:cNvPr id="13" name="Connettore 2 12"/>
          <p:cNvCxnSpPr/>
          <p:nvPr/>
        </p:nvCxnSpPr>
        <p:spPr>
          <a:xfrm>
            <a:off x="1283305" y="1959136"/>
            <a:ext cx="170667" cy="956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2183939" y="1659113"/>
            <a:ext cx="86336" cy="1140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3295613" y="1934279"/>
            <a:ext cx="1453705" cy="11184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84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1794"/>
            <a:ext cx="9144000" cy="5235370"/>
          </a:xfrm>
          <a:prstGeom prst="rect">
            <a:avLst/>
          </a:prstGeom>
        </p:spPr>
      </p:pic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Loss map (ZOOM IP8-IP1</a:t>
            </a:r>
            <a:r>
              <a:rPr lang="en-GB" sz="2800" b="1" dirty="0">
                <a:solidFill>
                  <a:schemeClr val="bg1"/>
                </a:solidFill>
              </a:rPr>
              <a:t>) “double </a:t>
            </a:r>
            <a:r>
              <a:rPr lang="en-GB" sz="2800" b="1" dirty="0" err="1">
                <a:solidFill>
                  <a:schemeClr val="bg1"/>
                </a:solidFill>
              </a:rPr>
              <a:t>channeling</a:t>
            </a:r>
            <a:r>
              <a:rPr lang="en-GB" sz="2800" b="1" dirty="0" smtClean="0">
                <a:solidFill>
                  <a:schemeClr val="bg1"/>
                </a:solidFill>
              </a:rPr>
              <a:t>”</a:t>
            </a:r>
            <a:endParaRPr lang="en-GB" sz="28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1529357" y="1592266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 to 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flipH="1">
            <a:off x="1529357" y="1934279"/>
            <a:ext cx="299441" cy="443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81605" y="1564947"/>
            <a:ext cx="98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Crystal 1</a:t>
            </a:r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914932" y="1195615"/>
            <a:ext cx="98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Crystal 2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622800" y="1564947"/>
            <a:ext cx="104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Absorber</a:t>
            </a:r>
            <a:endParaRPr lang="en-GB" dirty="0"/>
          </a:p>
        </p:txBody>
      </p:sp>
      <p:cxnSp>
        <p:nvCxnSpPr>
          <p:cNvPr id="13" name="Connettore 2 12"/>
          <p:cNvCxnSpPr/>
          <p:nvPr/>
        </p:nvCxnSpPr>
        <p:spPr>
          <a:xfrm>
            <a:off x="1030082" y="1959136"/>
            <a:ext cx="170667" cy="956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1281373" y="1590679"/>
            <a:ext cx="86336" cy="1140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1703347" y="1934279"/>
            <a:ext cx="1453705" cy="11184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701227" y="1151629"/>
            <a:ext cx="318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high </a:t>
            </a:r>
            <a:r>
              <a:rPr lang="en-GB" smtClean="0"/>
              <a:t>losses on collimators </a:t>
            </a:r>
            <a:r>
              <a:rPr lang="en-GB" dirty="0" smtClean="0"/>
              <a:t>that protects IP1 triplet</a:t>
            </a:r>
            <a:endParaRPr lang="en-GB" dirty="0"/>
          </a:p>
        </p:txBody>
      </p:sp>
      <p:cxnSp>
        <p:nvCxnSpPr>
          <p:cNvPr id="19" name="Connettore 2 18"/>
          <p:cNvCxnSpPr/>
          <p:nvPr/>
        </p:nvCxnSpPr>
        <p:spPr>
          <a:xfrm>
            <a:off x="7329268" y="1803127"/>
            <a:ext cx="548640" cy="16997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17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9282</TotalTime>
  <Words>899</Words>
  <Application>Microsoft Macintosh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Tema di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dynamics simulations for Lc spin precession in LHCb</dc:title>
  <dc:creator>Utente di Microsoft Office</dc:creator>
  <cp:lastModifiedBy>Walter Scandale</cp:lastModifiedBy>
  <cp:revision>73</cp:revision>
  <dcterms:created xsi:type="dcterms:W3CDTF">2016-07-08T08:18:27Z</dcterms:created>
  <dcterms:modified xsi:type="dcterms:W3CDTF">2016-09-06T12:25:53Z</dcterms:modified>
</cp:coreProperties>
</file>