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4" r:id="rId2"/>
  </p:sldMasterIdLst>
  <p:notesMasterIdLst>
    <p:notesMasterId r:id="rId20"/>
  </p:notesMasterIdLst>
  <p:handoutMasterIdLst>
    <p:handoutMasterId r:id="rId21"/>
  </p:handoutMasterIdLst>
  <p:sldIdLst>
    <p:sldId id="1350" r:id="rId3"/>
    <p:sldId id="1380" r:id="rId4"/>
    <p:sldId id="1381" r:id="rId5"/>
    <p:sldId id="1334" r:id="rId6"/>
    <p:sldId id="1332" r:id="rId7"/>
    <p:sldId id="1383" r:id="rId8"/>
    <p:sldId id="1388" r:id="rId9"/>
    <p:sldId id="1360" r:id="rId10"/>
    <p:sldId id="1382" r:id="rId11"/>
    <p:sldId id="1378" r:id="rId12"/>
    <p:sldId id="1385" r:id="rId13"/>
    <p:sldId id="1369" r:id="rId14"/>
    <p:sldId id="1372" r:id="rId15"/>
    <p:sldId id="1373" r:id="rId16"/>
    <p:sldId id="1374" r:id="rId17"/>
    <p:sldId id="1386" r:id="rId18"/>
    <p:sldId id="138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00FFFF"/>
    <a:srgbClr val="00FF00"/>
    <a:srgbClr val="F76B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133" autoAdjust="0"/>
    <p:restoredTop sz="97335" autoAdjust="0"/>
  </p:normalViewPr>
  <p:slideViewPr>
    <p:cSldViewPr>
      <p:cViewPr varScale="1">
        <p:scale>
          <a:sx n="108" d="100"/>
          <a:sy n="108" d="100"/>
        </p:scale>
        <p:origin x="-992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2" d="100"/>
        <a:sy n="7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D96B4-BAC4-5842-83B5-2ECF6C53B7B9}" type="datetimeFigureOut">
              <a:rPr lang="en-US" smtClean="0"/>
              <a:t>9/7/16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8B2D2C-CD4A-F548-B52F-BDD899420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986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C51F9-430A-184A-A4A3-DF39AB381A88}" type="datetimeFigureOut">
              <a:rPr lang="en-US" smtClean="0"/>
              <a:t>9/7/16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28C62-F0C2-9645-A5FA-46E4D2B40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593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4" Type="http://schemas.openxmlformats.org/officeDocument/2006/relationships/image" Target="../media/image3.png"/><Relationship Id="rId1" Type="http://schemas.microsoft.com/office/2007/relationships/media" Target="file:///\\cern.ch\dfs\Departments\AB\Projects\beaminterlocks\Individual_Folders\BTodd\presentations\TEMPLATE\BTODD_MOVIE_END_LOGO.wmv" TargetMode="External"/><Relationship Id="rId2" Type="http://schemas.openxmlformats.org/officeDocument/2006/relationships/video" Target="file:///\\cern.ch\dfs\Departments\AB\Projects\beaminterlocks\Individual_Folders\BTodd\presentations\TEMPLATE\BTODD_MOVIE_END_LOGO.wmv" TargetMode="Externa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gi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emf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8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43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52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04559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81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8-1-2013</a:t>
            </a:r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42" y="6597352"/>
            <a:ext cx="4000528" cy="260648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Evian Summary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215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logue Linke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TODD_MOVIE_END_LOGO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416749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4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logue Animated Gi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762036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257300" y="3048000"/>
            <a:ext cx="670560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SMP @ MPP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1623105" y="3730079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</a:rPr>
              <a:t>TE/MPE/MI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174765" y="3730079"/>
            <a:ext cx="1309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</a:rPr>
              <a:t>March 2011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8458200" y="6581001"/>
            <a:ext cx="685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0v1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42925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9" grpId="0"/>
      <p:bldP spid="20" grpId="0"/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lank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723900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</a:rPr>
              <a:t>18</a:t>
            </a:r>
            <a:r>
              <a:rPr lang="en-US" sz="1200" baseline="30000" dirty="0" smtClean="0">
                <a:solidFill>
                  <a:srgbClr val="FFFFFF">
                    <a:lumMod val="50000"/>
                  </a:srgbClr>
                </a:solidFill>
              </a:rPr>
              <a:t>th  </a:t>
            </a:r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</a:rPr>
              <a:t>June 2012 – 0v3</a:t>
            </a:r>
            <a:endParaRPr lang="en-US" sz="1200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902872" y="2828836"/>
            <a:ext cx="5338321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Availability Working Group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Proposal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3491261" y="4452086"/>
            <a:ext cx="2161554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FFFF">
                    <a:lumMod val="65000"/>
                  </a:srgbClr>
                </a:solidFill>
              </a:rPr>
              <a:t>B. Todd   &amp;  L. Ponce</a:t>
            </a:r>
          </a:p>
        </p:txBody>
      </p:sp>
    </p:spTree>
    <p:extLst>
      <p:ext uri="{BB962C8B-B14F-4D97-AF65-F5344CB8AC3E}">
        <p14:creationId xmlns:p14="http://schemas.microsoft.com/office/powerpoint/2010/main" val="207860615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" grpId="0"/>
      <p:bldP spid="4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o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0" y="68580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atte">
            <a:bevelT w="0" h="0"/>
            <a:bevelB w="0" h="0"/>
            <a:extrusionClr>
              <a:srgbClr val="062F67"/>
            </a:extrusionClr>
            <a:contourClr>
              <a:srgbClr val="062F67"/>
            </a:contourClr>
          </a:sp3d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-838200"/>
            <a:ext cx="9144000" cy="8382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bis-smp-team@cern.ch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58" y="91440"/>
            <a:ext cx="62698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73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-12393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04568" y="0"/>
            <a:ext cx="821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" name="Rectangle 34"/>
          <p:cNvSpPr>
            <a:spLocks noChangeArrowheads="1"/>
          </p:cNvSpPr>
          <p:nvPr userDrawn="1"/>
        </p:nvSpPr>
        <p:spPr bwMode="auto">
          <a:xfrm>
            <a:off x="18192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Evian Preparation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991475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27967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 0.111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1.66667E-6 -0.03264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1" grpId="0"/>
      <p:bldP spid="17" grpId="0"/>
      <p:bldP spid="18" grpId="0"/>
      <p:bldP spid="29" grpId="0"/>
      <p:bldP spid="3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1"/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28540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9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152400" y="3276600"/>
            <a:ext cx="8763000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192333" y="838200"/>
            <a:ext cx="901209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fontAlgn="base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1600" dirty="0">
                <a:solidFill>
                  <a:srgbClr val="3366FF"/>
                </a:solidFill>
              </a:rPr>
              <a:t>SPS SMP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177907" y="6019800"/>
            <a:ext cx="930062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fontAlgn="base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1600" dirty="0">
                <a:solidFill>
                  <a:srgbClr val="3366FF"/>
                </a:solidFill>
              </a:rPr>
              <a:t>LHC SMP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1006475"/>
            <a:ext cx="87439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228600" y="1752600"/>
            <a:ext cx="9525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1219200" y="2341563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219200" y="1219200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2209800" y="1676400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4098925" y="884238"/>
            <a:ext cx="1516063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auto">
          <a:xfrm>
            <a:off x="5646738" y="884238"/>
            <a:ext cx="2125662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Rectangle 16"/>
          <p:cNvSpPr>
            <a:spLocks noChangeArrowheads="1"/>
          </p:cNvSpPr>
          <p:nvPr userDrawn="1"/>
        </p:nvSpPr>
        <p:spPr bwMode="auto">
          <a:xfrm>
            <a:off x="4633913" y="2043113"/>
            <a:ext cx="1684337" cy="623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5" name="Rectangle 17"/>
          <p:cNvSpPr>
            <a:spLocks noChangeArrowheads="1"/>
          </p:cNvSpPr>
          <p:nvPr userDrawn="1"/>
        </p:nvSpPr>
        <p:spPr bwMode="auto">
          <a:xfrm>
            <a:off x="6354763" y="2043113"/>
            <a:ext cx="19431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18"/>
          <p:cNvSpPr>
            <a:spLocks noChangeArrowheads="1"/>
          </p:cNvSpPr>
          <p:nvPr userDrawn="1"/>
        </p:nvSpPr>
        <p:spPr bwMode="auto">
          <a:xfrm>
            <a:off x="4098925" y="2043113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7" name="Rectangle 19"/>
          <p:cNvSpPr>
            <a:spLocks noChangeArrowheads="1"/>
          </p:cNvSpPr>
          <p:nvPr userDrawn="1"/>
        </p:nvSpPr>
        <p:spPr bwMode="auto">
          <a:xfrm>
            <a:off x="152400" y="3889375"/>
            <a:ext cx="10287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1219200" y="4478338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9" name="Rectangle 21"/>
          <p:cNvSpPr>
            <a:spLocks noChangeArrowheads="1"/>
          </p:cNvSpPr>
          <p:nvPr userDrawn="1"/>
        </p:nvSpPr>
        <p:spPr bwMode="auto">
          <a:xfrm>
            <a:off x="1219200" y="3355975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 userDrawn="1"/>
        </p:nvSpPr>
        <p:spPr bwMode="auto">
          <a:xfrm>
            <a:off x="2209800" y="3813175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1" name="Rectangle 23"/>
          <p:cNvSpPr>
            <a:spLocks noChangeArrowheads="1"/>
          </p:cNvSpPr>
          <p:nvPr userDrawn="1"/>
        </p:nvSpPr>
        <p:spPr bwMode="auto">
          <a:xfrm>
            <a:off x="1219200" y="5102225"/>
            <a:ext cx="95250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24"/>
          <p:cNvSpPr>
            <a:spLocks noChangeArrowheads="1"/>
          </p:cNvSpPr>
          <p:nvPr userDrawn="1"/>
        </p:nvSpPr>
        <p:spPr bwMode="auto">
          <a:xfrm>
            <a:off x="2235200" y="5102225"/>
            <a:ext cx="88265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3" name="Rectangle 25"/>
          <p:cNvSpPr>
            <a:spLocks noChangeArrowheads="1"/>
          </p:cNvSpPr>
          <p:nvPr userDrawn="1"/>
        </p:nvSpPr>
        <p:spPr bwMode="auto">
          <a:xfrm>
            <a:off x="4098925" y="3349625"/>
            <a:ext cx="1516063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4" name="Rectangle 26"/>
          <p:cNvSpPr>
            <a:spLocks noChangeArrowheads="1"/>
          </p:cNvSpPr>
          <p:nvPr userDrawn="1"/>
        </p:nvSpPr>
        <p:spPr bwMode="auto">
          <a:xfrm>
            <a:off x="4622800" y="4438650"/>
            <a:ext cx="17018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5" name="Rectangle 27"/>
          <p:cNvSpPr>
            <a:spLocks noChangeArrowheads="1"/>
          </p:cNvSpPr>
          <p:nvPr userDrawn="1"/>
        </p:nvSpPr>
        <p:spPr bwMode="auto">
          <a:xfrm>
            <a:off x="4622800" y="5414963"/>
            <a:ext cx="1930400" cy="1062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6" name="Rectangle 28"/>
          <p:cNvSpPr>
            <a:spLocks noChangeArrowheads="1"/>
          </p:cNvSpPr>
          <p:nvPr userDrawn="1"/>
        </p:nvSpPr>
        <p:spPr bwMode="auto">
          <a:xfrm>
            <a:off x="4098925" y="4446588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 userDrawn="1"/>
        </p:nvSpPr>
        <p:spPr bwMode="auto">
          <a:xfrm>
            <a:off x="5641975" y="3771900"/>
            <a:ext cx="944563" cy="201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 userDrawn="1"/>
        </p:nvSpPr>
        <p:spPr bwMode="auto">
          <a:xfrm>
            <a:off x="6605588" y="5334000"/>
            <a:ext cx="2441575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 userDrawn="1"/>
        </p:nvSpPr>
        <p:spPr bwMode="auto">
          <a:xfrm>
            <a:off x="3136900" y="3702050"/>
            <a:ext cx="952500" cy="168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 userDrawn="1"/>
        </p:nvSpPr>
        <p:spPr bwMode="auto">
          <a:xfrm>
            <a:off x="4633913" y="2667000"/>
            <a:ext cx="16843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1" name="Rectangle 33"/>
          <p:cNvSpPr>
            <a:spLocks noChangeArrowheads="1"/>
          </p:cNvSpPr>
          <p:nvPr userDrawn="1"/>
        </p:nvSpPr>
        <p:spPr bwMode="auto">
          <a:xfrm>
            <a:off x="6605588" y="5105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2" name="Rectangle 34"/>
          <p:cNvSpPr>
            <a:spLocks noChangeArrowheads="1"/>
          </p:cNvSpPr>
          <p:nvPr userDrawn="1"/>
        </p:nvSpPr>
        <p:spPr bwMode="auto">
          <a:xfrm>
            <a:off x="6605588" y="4876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3" name="Rectangle 35"/>
          <p:cNvSpPr>
            <a:spLocks noChangeArrowheads="1"/>
          </p:cNvSpPr>
          <p:nvPr userDrawn="1"/>
        </p:nvSpPr>
        <p:spPr bwMode="auto">
          <a:xfrm>
            <a:off x="6605588" y="4648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4" name="Rectangle 36"/>
          <p:cNvSpPr>
            <a:spLocks noChangeArrowheads="1"/>
          </p:cNvSpPr>
          <p:nvPr userDrawn="1"/>
        </p:nvSpPr>
        <p:spPr bwMode="auto">
          <a:xfrm>
            <a:off x="6605588" y="44196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5" name="Rectangle 37"/>
          <p:cNvSpPr>
            <a:spLocks noChangeArrowheads="1"/>
          </p:cNvSpPr>
          <p:nvPr userDrawn="1"/>
        </p:nvSpPr>
        <p:spPr bwMode="auto">
          <a:xfrm>
            <a:off x="6605588" y="41910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6" name="Rectangle 38"/>
          <p:cNvSpPr>
            <a:spLocks noChangeArrowheads="1"/>
          </p:cNvSpPr>
          <p:nvPr userDrawn="1"/>
        </p:nvSpPr>
        <p:spPr bwMode="auto">
          <a:xfrm>
            <a:off x="6605588" y="3962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7" name="Rectangle 39"/>
          <p:cNvSpPr>
            <a:spLocks noChangeArrowheads="1"/>
          </p:cNvSpPr>
          <p:nvPr userDrawn="1"/>
        </p:nvSpPr>
        <p:spPr bwMode="auto">
          <a:xfrm>
            <a:off x="6605588" y="3733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8" name="Rectangle 40"/>
          <p:cNvSpPr>
            <a:spLocks noChangeArrowheads="1"/>
          </p:cNvSpPr>
          <p:nvPr userDrawn="1"/>
        </p:nvSpPr>
        <p:spPr bwMode="auto">
          <a:xfrm>
            <a:off x="6605588" y="3505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185021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Out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39232"/>
            <a:ext cx="9144000" cy="225912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51932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benjamin.todd@cern.ch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39232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51932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528034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Blank Pag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9015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without spinni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859611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03535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023158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benjamin.todd@cern.ch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560099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49064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of 15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bis-smp-team@cern.ch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SMP @ MPP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4"/>
          <p:cNvSpPr txBox="1">
            <a:spLocks noChangeArrowheads="1"/>
          </p:cNvSpPr>
          <p:nvPr userDrawn="1"/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800" kern="0" dirty="0" smtClean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 userDrawn="1"/>
        </p:nvSpPr>
        <p:spPr bwMode="auto">
          <a:xfrm>
            <a:off x="3200400" y="2833469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fin</a:t>
            </a:r>
          </a:p>
        </p:txBody>
      </p:sp>
      <p:sp>
        <p:nvSpPr>
          <p:cNvPr id="19" name="Text Box 5"/>
          <p:cNvSpPr txBox="1">
            <a:spLocks noChangeArrowheads="1"/>
          </p:cNvSpPr>
          <p:nvPr userDrawn="1"/>
        </p:nvSpPr>
        <p:spPr bwMode="auto">
          <a:xfrm>
            <a:off x="1828800" y="3366869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8372828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761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70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06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8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26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024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55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7.xml"/><Relationship Id="rId15" Type="http://schemas.openxmlformats.org/officeDocument/2006/relationships/theme" Target="../theme/theme2.xml"/><Relationship Id="rId16" Type="http://schemas.openxmlformats.org/officeDocument/2006/relationships/image" Target="../media/image1.emf"/><Relationship Id="rId17" Type="http://schemas.openxmlformats.org/officeDocument/2006/relationships/image" Target="../media/image2.wmf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55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5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benjamin.todd@cern.ch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81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3268"/>
            <a:ext cx="9144000" cy="40552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09800" y="6019800"/>
            <a:ext cx="487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Joerg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Jaeckel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Mike Lamont, Claude </a:t>
            </a:r>
            <a:r>
              <a:rPr lang="en-US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Vallée</a:t>
            </a:r>
            <a:endParaRPr lang="en-US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5105400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3366FF"/>
                </a:solidFill>
              </a:rPr>
              <a:t>Kickoff </a:t>
            </a:r>
            <a:r>
              <a:rPr lang="en-US" sz="4000" b="1" dirty="0">
                <a:solidFill>
                  <a:srgbClr val="3366FF"/>
                </a:solidFill>
              </a:rPr>
              <a:t>c</a:t>
            </a:r>
            <a:r>
              <a:rPr lang="en-US" sz="4000" b="1" dirty="0" smtClean="0">
                <a:solidFill>
                  <a:srgbClr val="3366FF"/>
                </a:solidFill>
              </a:rPr>
              <a:t>lose-out</a:t>
            </a:r>
            <a:endParaRPr lang="en-US" sz="4000" b="1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807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 Area – in particular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Feasibility studies/</a:t>
            </a:r>
            <a:r>
              <a:rPr lang="en-US" dirty="0">
                <a:solidFill>
                  <a:srgbClr val="FF0000"/>
                </a:solidFill>
              </a:rPr>
              <a:t>resources </a:t>
            </a:r>
            <a:r>
              <a:rPr lang="en-US" dirty="0" smtClean="0">
                <a:solidFill>
                  <a:srgbClr val="FF0000"/>
                </a:solidFill>
              </a:rPr>
              <a:t>required for proposed conventional </a:t>
            </a:r>
            <a:r>
              <a:rPr lang="en-US" dirty="0">
                <a:solidFill>
                  <a:srgbClr val="FF0000"/>
                </a:solidFill>
              </a:rPr>
              <a:t>beam </a:t>
            </a:r>
            <a:r>
              <a:rPr lang="en-US" dirty="0" smtClean="0">
                <a:solidFill>
                  <a:srgbClr val="FF0000"/>
                </a:solidFill>
              </a:rPr>
              <a:t>upgrades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RF </a:t>
            </a:r>
            <a:r>
              <a:rPr lang="en-US" dirty="0" smtClean="0"/>
              <a:t>separated beams </a:t>
            </a:r>
            <a:r>
              <a:rPr lang="en-US" dirty="0"/>
              <a:t>for COMPASS; </a:t>
            </a:r>
            <a:endParaRPr lang="en-US" dirty="0" smtClean="0"/>
          </a:p>
          <a:p>
            <a:pPr lvl="1"/>
            <a:r>
              <a:rPr lang="en-US" dirty="0" err="1" smtClean="0"/>
              <a:t>Kaon</a:t>
            </a:r>
            <a:r>
              <a:rPr lang="en-US" dirty="0" smtClean="0"/>
              <a:t> </a:t>
            </a:r>
            <a:r>
              <a:rPr lang="en-US" dirty="0"/>
              <a:t>beam </a:t>
            </a:r>
            <a:r>
              <a:rPr lang="en-US" dirty="0" smtClean="0"/>
              <a:t>for NA62</a:t>
            </a:r>
            <a:r>
              <a:rPr lang="en-US" dirty="0"/>
              <a:t>; </a:t>
            </a:r>
            <a:endParaRPr lang="en-US" dirty="0" smtClean="0"/>
          </a:p>
          <a:p>
            <a:pPr lvl="1"/>
            <a:r>
              <a:rPr lang="en-US" dirty="0" smtClean="0"/>
              <a:t>DIRAC </a:t>
            </a:r>
            <a:r>
              <a:rPr lang="en-US" dirty="0"/>
              <a:t>at SPS; </a:t>
            </a:r>
            <a:endParaRPr lang="en-US" dirty="0" smtClean="0"/>
          </a:p>
          <a:p>
            <a:pPr lvl="1"/>
            <a:r>
              <a:rPr lang="en-US" dirty="0" smtClean="0"/>
              <a:t>NA60+ </a:t>
            </a:r>
          </a:p>
          <a:p>
            <a:pPr lvl="1"/>
            <a:r>
              <a:rPr lang="en-US" dirty="0" smtClean="0"/>
              <a:t>etc. etc.</a:t>
            </a:r>
          </a:p>
          <a:p>
            <a:r>
              <a:rPr lang="en-US" dirty="0" smtClean="0"/>
              <a:t>Evaluation </a:t>
            </a:r>
            <a:r>
              <a:rPr lang="en-US" dirty="0"/>
              <a:t>of the </a:t>
            </a:r>
            <a:r>
              <a:rPr lang="en-US" dirty="0" smtClean="0"/>
              <a:t>physics case of the detector </a:t>
            </a:r>
            <a:r>
              <a:rPr lang="en-US" dirty="0"/>
              <a:t>projects and </a:t>
            </a:r>
            <a:r>
              <a:rPr lang="en-US" dirty="0" smtClean="0"/>
              <a:t>investigation of </a:t>
            </a:r>
            <a:r>
              <a:rPr lang="en-US" dirty="0"/>
              <a:t>possible </a:t>
            </a:r>
            <a:r>
              <a:rPr lang="en-US" dirty="0" smtClean="0"/>
              <a:t>combinations and synergy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19400" y="99060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6/15 “New ideas”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759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838200"/>
            <a:ext cx="7603486" cy="57208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24400" y="6248400"/>
            <a:ext cx="4267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N</a:t>
            </a:r>
            <a:r>
              <a:rPr lang="en-US" sz="2400" b="1" dirty="0" smtClean="0">
                <a:solidFill>
                  <a:srgbClr val="FF0000"/>
                </a:solidFill>
              </a:rPr>
              <a:t>ot for the ESU but work to do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 Area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805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3886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SPS Beam Dump Facility</a:t>
            </a:r>
          </a:p>
          <a:p>
            <a:pPr lvl="1"/>
            <a:r>
              <a:rPr lang="en-US" dirty="0" smtClean="0">
                <a:solidFill>
                  <a:srgbClr val="3366FF"/>
                </a:solidFill>
              </a:rPr>
              <a:t>complete </a:t>
            </a:r>
            <a:r>
              <a:rPr lang="en-US" dirty="0">
                <a:solidFill>
                  <a:srgbClr val="3366FF"/>
                </a:solidFill>
              </a:rPr>
              <a:t>technical feasibility studies of a beam dump facility in the CERN North </a:t>
            </a:r>
            <a:r>
              <a:rPr lang="en-US" dirty="0" smtClean="0">
                <a:solidFill>
                  <a:srgbClr val="3366FF"/>
                </a:solidFill>
              </a:rPr>
              <a:t>Area (extraction, target, radiation protection)</a:t>
            </a:r>
          </a:p>
          <a:p>
            <a:r>
              <a:rPr lang="en-US" dirty="0"/>
              <a:t>Electric Dipole Moment</a:t>
            </a:r>
          </a:p>
          <a:p>
            <a:pPr lvl="1"/>
            <a:r>
              <a:rPr lang="en-US" dirty="0"/>
              <a:t>Polarized protons, 0.7 </a:t>
            </a:r>
            <a:r>
              <a:rPr lang="en-US" dirty="0" err="1"/>
              <a:t>GeV</a:t>
            </a:r>
            <a:r>
              <a:rPr lang="en-US" dirty="0"/>
              <a:t> storage ring</a:t>
            </a:r>
          </a:p>
          <a:p>
            <a:r>
              <a:rPr lang="en-US" dirty="0"/>
              <a:t>Electron beam </a:t>
            </a:r>
            <a:r>
              <a:rPr lang="en-US" dirty="0" smtClean="0"/>
              <a:t>dump</a:t>
            </a:r>
            <a:endParaRPr lang="en-US" dirty="0"/>
          </a:p>
          <a:p>
            <a:r>
              <a:rPr lang="en-US" dirty="0" smtClean="0"/>
              <a:t>LHC fixed target </a:t>
            </a:r>
            <a:r>
              <a:rPr lang="en-US" dirty="0"/>
              <a:t>via crystal </a:t>
            </a:r>
            <a:r>
              <a:rPr lang="en-US" dirty="0" smtClean="0"/>
              <a:t>extraction</a:t>
            </a:r>
            <a:endParaRPr lang="en-US" dirty="0"/>
          </a:p>
          <a:p>
            <a:r>
              <a:rPr lang="en-US" dirty="0" smtClean="0"/>
              <a:t>LHC fixed target </a:t>
            </a:r>
            <a:r>
              <a:rPr lang="en-US" dirty="0"/>
              <a:t>via internal gas </a:t>
            </a:r>
            <a:r>
              <a:rPr lang="en-US" dirty="0" smtClean="0"/>
              <a:t>jet</a:t>
            </a:r>
            <a:endParaRPr lang="en-US" dirty="0"/>
          </a:p>
          <a:p>
            <a:r>
              <a:rPr lang="en-US" dirty="0"/>
              <a:t>Partially stripped ions – LHC - gamma </a:t>
            </a:r>
            <a:r>
              <a:rPr lang="en-US" dirty="0" smtClean="0"/>
              <a:t>source</a:t>
            </a:r>
          </a:p>
          <a:p>
            <a:r>
              <a:rPr lang="en-US" dirty="0" err="1" smtClean="0"/>
              <a:t>NuSTORM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3366FF"/>
                </a:solidFill>
              </a:rPr>
              <a:t>explore possible synergies (e.g. target…)</a:t>
            </a:r>
          </a:p>
          <a:p>
            <a:pPr marL="0" indent="0">
              <a:buNone/>
            </a:pPr>
            <a:endParaRPr lang="en-US" dirty="0">
              <a:solidFill>
                <a:srgbClr val="3366FF"/>
              </a:solidFill>
            </a:endParaRP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5181600"/>
            <a:ext cx="8534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Study reports at a appropriate level depending on the maturity of project proposal with possibly a rough </a:t>
            </a:r>
            <a:r>
              <a:rPr lang="en-US" sz="2800" dirty="0">
                <a:solidFill>
                  <a:srgbClr val="FF0000"/>
                </a:solidFill>
              </a:rPr>
              <a:t>resource/timescale estimate</a:t>
            </a:r>
          </a:p>
        </p:txBody>
      </p:sp>
    </p:spTree>
    <p:extLst>
      <p:ext uri="{BB962C8B-B14F-4D97-AF65-F5344CB8AC3E}">
        <p14:creationId xmlns:p14="http://schemas.microsoft.com/office/powerpoint/2010/main" val="3365144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Non-accelerator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1"/>
            <a:ext cx="8229600" cy="2438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CAST &gt;&gt; IAXO </a:t>
            </a:r>
          </a:p>
          <a:p>
            <a:r>
              <a:rPr lang="en-US" dirty="0" smtClean="0"/>
              <a:t>OSQAR+</a:t>
            </a:r>
          </a:p>
          <a:p>
            <a:r>
              <a:rPr lang="en-US" dirty="0" smtClean="0"/>
              <a:t>LSW</a:t>
            </a:r>
          </a:p>
          <a:p>
            <a:r>
              <a:rPr lang="en-US" dirty="0" err="1" smtClean="0"/>
              <a:t>aKWISP</a:t>
            </a:r>
            <a:endParaRPr lang="en-US" dirty="0" smtClean="0"/>
          </a:p>
          <a:p>
            <a:r>
              <a:rPr lang="en-US" dirty="0" err="1" smtClean="0"/>
              <a:t>Darkside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10668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3366FF"/>
                </a:solidFill>
              </a:rPr>
              <a:t>Searches for </a:t>
            </a:r>
            <a:r>
              <a:rPr lang="en-US" dirty="0" err="1">
                <a:solidFill>
                  <a:srgbClr val="3366FF"/>
                </a:solidFill>
              </a:rPr>
              <a:t>axion</a:t>
            </a:r>
            <a:r>
              <a:rPr lang="en-US" dirty="0">
                <a:solidFill>
                  <a:srgbClr val="3366FF"/>
                </a:solidFill>
              </a:rPr>
              <a:t> dark matter, </a:t>
            </a:r>
            <a:r>
              <a:rPr lang="en-US" dirty="0" err="1" smtClean="0">
                <a:solidFill>
                  <a:srgbClr val="3366FF"/>
                </a:solidFill>
              </a:rPr>
              <a:t>axion</a:t>
            </a:r>
            <a:r>
              <a:rPr lang="en-US" dirty="0">
                <a:solidFill>
                  <a:srgbClr val="3366FF"/>
                </a:solidFill>
              </a:rPr>
              <a:t>-like particles, hidden photons etc.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4343400"/>
            <a:ext cx="86106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These do not need to be realized at CERN</a:t>
            </a:r>
          </a:p>
          <a:p>
            <a:pPr marL="914400" lvl="1" indent="-457200"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Study physics case and technical requirements as input to ESU</a:t>
            </a:r>
          </a:p>
          <a:p>
            <a:pPr marL="914400" lvl="1" indent="-457200"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Explore possible technological contributions by CERN to externally hosted facilities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140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4525963"/>
          </a:xfrm>
        </p:spPr>
        <p:txBody>
          <a:bodyPr>
            <a:normAutofit fontScale="77500" lnSpcReduction="20000"/>
          </a:bodyPr>
          <a:lstStyle/>
          <a:p>
            <a:pPr marL="514350" indent="-457200"/>
            <a:r>
              <a:rPr lang="en-US" dirty="0" smtClean="0"/>
              <a:t>For update of the European Strategy for Particle Physics in ~2019-2020</a:t>
            </a:r>
          </a:p>
          <a:p>
            <a:pPr marL="514350" indent="-457200"/>
            <a:r>
              <a:rPr lang="en-US" dirty="0" smtClean="0"/>
              <a:t>Evaluation of  the physics case </a:t>
            </a:r>
            <a:r>
              <a:rPr lang="en-US" dirty="0"/>
              <a:t>in a</a:t>
            </a:r>
            <a:r>
              <a:rPr lang="en-US" dirty="0" smtClean="0"/>
              <a:t> </a:t>
            </a:r>
            <a:r>
              <a:rPr lang="en-US" dirty="0"/>
              <a:t>world wide </a:t>
            </a:r>
            <a:r>
              <a:rPr lang="en-US" dirty="0" smtClean="0"/>
              <a:t>context </a:t>
            </a:r>
          </a:p>
          <a:p>
            <a:pPr marL="514350" indent="-457200"/>
            <a:r>
              <a:rPr lang="en-US" dirty="0" smtClean="0"/>
              <a:t>Will range from:</a:t>
            </a:r>
          </a:p>
          <a:p>
            <a:pPr marL="971550" lvl="1" indent="-457200"/>
            <a:r>
              <a:rPr lang="en-US" dirty="0" smtClean="0"/>
              <a:t>Results of BDF feasibility studies</a:t>
            </a:r>
          </a:p>
          <a:p>
            <a:pPr marL="971550" lvl="1" indent="-457200"/>
            <a:r>
              <a:rPr lang="en-US" dirty="0"/>
              <a:t>Exploratory study </a:t>
            </a:r>
            <a:r>
              <a:rPr lang="en-US" dirty="0" smtClean="0"/>
              <a:t>reports for</a:t>
            </a:r>
            <a:r>
              <a:rPr lang="en-US" dirty="0"/>
              <a:t> </a:t>
            </a:r>
            <a:r>
              <a:rPr lang="en-US" dirty="0" smtClean="0"/>
              <a:t>selected new ideas</a:t>
            </a:r>
          </a:p>
          <a:p>
            <a:pPr marL="971550" lvl="1" indent="-457200"/>
            <a:r>
              <a:rPr lang="en-US" dirty="0" smtClean="0"/>
              <a:t>Required R&amp;D going forward –initiate feasibility studies depending on resources</a:t>
            </a:r>
          </a:p>
          <a:p>
            <a:pPr marL="971550" lvl="1" indent="-457200"/>
            <a:r>
              <a:rPr lang="en-US" dirty="0" smtClean="0"/>
              <a:t>Preliminary evaluations of more long term options</a:t>
            </a:r>
          </a:p>
          <a:p>
            <a:pPr marL="514350" indent="-457200"/>
            <a:r>
              <a:rPr lang="en-US" dirty="0" smtClean="0"/>
              <a:t>Ranking left to ESU</a:t>
            </a:r>
          </a:p>
          <a:p>
            <a:pPr marL="514350" indent="-457200"/>
            <a:r>
              <a:rPr lang="en-US" dirty="0" smtClean="0"/>
              <a:t>Working groups to be set-up</a:t>
            </a:r>
          </a:p>
          <a:p>
            <a:pPr marL="914400" lvl="1" indent="-457200"/>
            <a:r>
              <a:rPr lang="en-US" dirty="0" smtClean="0"/>
              <a:t>Will inform the community once the structure has been decided 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798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Maximal exploitation post-LIU/</a:t>
            </a:r>
            <a:r>
              <a:rPr lang="en-US" dirty="0"/>
              <a:t>p</a:t>
            </a:r>
            <a:r>
              <a:rPr lang="en-US" dirty="0" smtClean="0"/>
              <a:t>roton budget</a:t>
            </a:r>
          </a:p>
          <a:p>
            <a:r>
              <a:rPr lang="en-US" dirty="0" smtClean="0"/>
              <a:t>Mutual </a:t>
            </a:r>
            <a:r>
              <a:rPr lang="en-US" dirty="0"/>
              <a:t>compatibility/exclusion between the various </a:t>
            </a:r>
            <a:r>
              <a:rPr lang="en-US" dirty="0" smtClean="0"/>
              <a:t>projects</a:t>
            </a:r>
          </a:p>
          <a:p>
            <a:r>
              <a:rPr lang="en-US" dirty="0" smtClean="0"/>
              <a:t>Infrastructure </a:t>
            </a:r>
            <a:r>
              <a:rPr lang="en-US" dirty="0"/>
              <a:t>support needed for </a:t>
            </a:r>
            <a:r>
              <a:rPr lang="en-US" dirty="0" smtClean="0"/>
              <a:t>non-accelerator projects</a:t>
            </a:r>
          </a:p>
          <a:p>
            <a:r>
              <a:rPr lang="en-US" dirty="0" smtClean="0"/>
              <a:t>Bear </a:t>
            </a:r>
            <a:r>
              <a:rPr lang="en-US" dirty="0"/>
              <a:t>in mind the original criteria</a:t>
            </a:r>
          </a:p>
          <a:p>
            <a:pPr lvl="1"/>
            <a:r>
              <a:rPr lang="en-US" dirty="0"/>
              <a:t>exploit the unique opportunities offered by CERN’s accelerator complex and scientific infrastructure, 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experiments complementary to high-energy colliders and other initiatives in the world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639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Considerable potential for novel exploitation of existing complex</a:t>
            </a:r>
          </a:p>
          <a:p>
            <a:pPr lvl="1"/>
            <a:r>
              <a:rPr lang="en-US" dirty="0" smtClean="0"/>
              <a:t>Cleary need to evaluate, prioritize, and commit resources where appropriate</a:t>
            </a:r>
          </a:p>
          <a:p>
            <a:r>
              <a:rPr lang="en-US" dirty="0" smtClean="0"/>
              <a:t>Some compelling new ideas at varying degrees of maturity</a:t>
            </a:r>
          </a:p>
          <a:p>
            <a:pPr lvl="1"/>
            <a:r>
              <a:rPr lang="en-US" dirty="0" smtClean="0"/>
              <a:t>Evaluate, select, develop, report</a:t>
            </a:r>
          </a:p>
          <a:p>
            <a:pPr lvl="1"/>
            <a:r>
              <a:rPr lang="en-US" dirty="0" smtClean="0"/>
              <a:t>Continue exploration of new ideas</a:t>
            </a:r>
          </a:p>
          <a:p>
            <a:r>
              <a:rPr lang="en-US" dirty="0" smtClean="0"/>
              <a:t>Possible collaboration with other labs to be explored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6800" y="5867400"/>
            <a:ext cx="7010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</a:rPr>
              <a:t>Foresee PBC follow-up meeting next year</a:t>
            </a:r>
            <a:endParaRPr lang="en-US" sz="32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987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2667000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/>
              <a:t>All the speakers and </a:t>
            </a:r>
            <a:r>
              <a:rPr lang="en-US" dirty="0" smtClean="0"/>
              <a:t>contributors again</a:t>
            </a:r>
            <a:endParaRPr lang="en-US" dirty="0"/>
          </a:p>
          <a:p>
            <a:pPr marL="457200" indent="-457200">
              <a:buFont typeface="Arial"/>
              <a:buChar char="•"/>
            </a:pPr>
            <a:r>
              <a:rPr lang="en-US" dirty="0"/>
              <a:t>Attendees!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Sylvia and the support team</a:t>
            </a:r>
          </a:p>
          <a:p>
            <a:pPr marL="457200" indent="-457200">
              <a:buFont typeface="Arial"/>
              <a:buChar char="•"/>
            </a:pPr>
            <a:r>
              <a:rPr lang="en-US" dirty="0" err="1" smtClean="0"/>
              <a:t>Fabiola</a:t>
            </a:r>
            <a:r>
              <a:rPr lang="en-US" dirty="0" smtClean="0"/>
              <a:t> for kicking it off and her support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4267200"/>
            <a:ext cx="7620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0090"/>
                </a:solidFill>
              </a:rPr>
              <a:t>Connie for organizing everything.</a:t>
            </a:r>
          </a:p>
          <a:p>
            <a:pPr algn="ctr"/>
            <a:r>
              <a:rPr lang="en-US" sz="4000" dirty="0" smtClean="0">
                <a:solidFill>
                  <a:srgbClr val="000090"/>
                </a:solidFill>
              </a:rPr>
              <a:t>Connie rocks.</a:t>
            </a:r>
            <a:endParaRPr lang="en-US" sz="40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549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524000"/>
            <a:ext cx="8305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It’s been an intense couple of days!</a:t>
            </a:r>
          </a:p>
          <a:p>
            <a:endParaRPr lang="en-US" sz="4000" dirty="0"/>
          </a:p>
          <a:p>
            <a:pPr algn="ctr"/>
            <a:r>
              <a:rPr lang="en-US" sz="4000" dirty="0" smtClean="0"/>
              <a:t>Huge thanks to all the speakers and contributors for a quite remarkable survey of what’s out there and some of the possibilities.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20029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6-09-05 at 12.47.4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52400"/>
            <a:ext cx="3886200" cy="64951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1600200"/>
            <a:ext cx="37338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532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PBC - Scientific goal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</a:t>
            </a:r>
            <a:r>
              <a:rPr lang="en-US" dirty="0"/>
              <a:t>main goal of the Study Group is to explore the opportunities offered by the </a:t>
            </a:r>
            <a:r>
              <a:rPr lang="en-US" dirty="0" smtClean="0"/>
              <a:t>CERN accelerator </a:t>
            </a:r>
            <a:r>
              <a:rPr lang="en-US" dirty="0"/>
              <a:t>complex to address some of today’s outstanding questions in particle </a:t>
            </a:r>
            <a:r>
              <a:rPr lang="en-US" dirty="0" smtClean="0"/>
              <a:t>physics through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3366FF"/>
                </a:solidFill>
              </a:rPr>
              <a:t>experiments complementary to high-energy colliders and other initiatives in </a:t>
            </a:r>
            <a:r>
              <a:rPr lang="en-US" dirty="0" smtClean="0">
                <a:solidFill>
                  <a:srgbClr val="3366FF"/>
                </a:solidFill>
              </a:rPr>
              <a:t>the world</a:t>
            </a:r>
            <a:r>
              <a:rPr lang="en-US" dirty="0">
                <a:solidFill>
                  <a:srgbClr val="3366FF"/>
                </a:solidFill>
              </a:rPr>
              <a:t>. </a:t>
            </a:r>
            <a:endParaRPr lang="en-US" dirty="0" smtClean="0">
              <a:solidFill>
                <a:srgbClr val="3366FF"/>
              </a:solidFill>
            </a:endParaRPr>
          </a:p>
          <a:p>
            <a:r>
              <a:rPr lang="en-US" dirty="0" smtClean="0"/>
              <a:t>These </a:t>
            </a:r>
            <a:r>
              <a:rPr lang="en-US" dirty="0"/>
              <a:t>experiments would typically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…exploit </a:t>
            </a:r>
            <a:r>
              <a:rPr lang="en-US" dirty="0"/>
              <a:t>the unique opportunities offered by CERN’s accelerator </a:t>
            </a:r>
            <a:r>
              <a:rPr lang="en-US" dirty="0" smtClean="0"/>
              <a:t>complex and </a:t>
            </a:r>
            <a:r>
              <a:rPr lang="en-US" dirty="0"/>
              <a:t>scientific </a:t>
            </a:r>
            <a:r>
              <a:rPr lang="en-US" dirty="0" smtClean="0"/>
              <a:t>infrastructure…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8315" y="5687746"/>
            <a:ext cx="906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P</a:t>
            </a:r>
            <a:r>
              <a:rPr lang="en-US" sz="2000" b="1" dirty="0" smtClean="0">
                <a:solidFill>
                  <a:srgbClr val="FF0000"/>
                </a:solidFill>
              </a:rPr>
              <a:t>rovide </a:t>
            </a:r>
            <a:r>
              <a:rPr lang="en-US" sz="2000" b="1" dirty="0">
                <a:solidFill>
                  <a:srgbClr val="FF0000"/>
                </a:solidFill>
              </a:rPr>
              <a:t>input for the future of CERN’s scientific diversity </a:t>
            </a:r>
            <a:r>
              <a:rPr lang="en-US" sz="2000" b="1" dirty="0" err="1">
                <a:solidFill>
                  <a:srgbClr val="FF0000"/>
                </a:solidFill>
              </a:rPr>
              <a:t>programme</a:t>
            </a:r>
            <a:r>
              <a:rPr lang="en-US" sz="2000" b="1" dirty="0" smtClean="0">
                <a:solidFill>
                  <a:srgbClr val="FF0000"/>
                </a:solidFill>
              </a:rPr>
              <a:t>,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which </a:t>
            </a:r>
            <a:r>
              <a:rPr lang="en-US" sz="2000" b="1" dirty="0">
                <a:solidFill>
                  <a:srgbClr val="FF0000"/>
                </a:solidFill>
              </a:rPr>
              <a:t>today consists of several facilities and experiments at the Booster, PS and SPS,</a:t>
            </a:r>
            <a:br>
              <a:rPr lang="en-US" sz="2000" b="1" dirty="0">
                <a:solidFill>
                  <a:srgbClr val="FF0000"/>
                </a:solidFill>
              </a:rPr>
            </a:br>
            <a:r>
              <a:rPr lang="en-US" sz="2000" b="1" dirty="0">
                <a:solidFill>
                  <a:srgbClr val="FF0000"/>
                </a:solidFill>
              </a:rPr>
              <a:t> over the period until ~2040</a:t>
            </a:r>
            <a:r>
              <a:rPr lang="en-US" sz="2000" b="1" dirty="0" smtClean="0">
                <a:solidFill>
                  <a:srgbClr val="FF0000"/>
                </a:solidFill>
              </a:rPr>
              <a:t>.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329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Kickoff - general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Four sessions</a:t>
            </a:r>
          </a:p>
          <a:p>
            <a:pPr lvl="1"/>
            <a:r>
              <a:rPr lang="en-US" b="1" dirty="0" smtClean="0"/>
              <a:t>Theorists’ </a:t>
            </a:r>
            <a:r>
              <a:rPr lang="en-US" b="1" dirty="0"/>
              <a:t>motivations</a:t>
            </a:r>
            <a:r>
              <a:rPr lang="en-US" dirty="0"/>
              <a:t>, ideas and </a:t>
            </a:r>
            <a:r>
              <a:rPr lang="en-US" dirty="0" smtClean="0"/>
              <a:t>wishes</a:t>
            </a:r>
          </a:p>
          <a:p>
            <a:pPr lvl="1"/>
            <a:r>
              <a:rPr lang="en-US" b="1" dirty="0" smtClean="0"/>
              <a:t>Accelerator </a:t>
            </a:r>
            <a:r>
              <a:rPr lang="en-US" b="1" dirty="0"/>
              <a:t>and infrastructure </a:t>
            </a:r>
            <a:r>
              <a:rPr lang="en-US" dirty="0" smtClean="0"/>
              <a:t>opportunities</a:t>
            </a:r>
          </a:p>
          <a:p>
            <a:pPr lvl="1"/>
            <a:r>
              <a:rPr lang="en-US" b="1" dirty="0" smtClean="0"/>
              <a:t>Potential </a:t>
            </a:r>
            <a:r>
              <a:rPr lang="en-US" b="1" dirty="0"/>
              <a:t>future of existing </a:t>
            </a:r>
            <a:r>
              <a:rPr lang="en-US" b="1" dirty="0" smtClean="0"/>
              <a:t>programs</a:t>
            </a:r>
          </a:p>
          <a:p>
            <a:pPr lvl="1"/>
            <a:r>
              <a:rPr lang="en-US" b="1" dirty="0" smtClean="0"/>
              <a:t>New experiment ideas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4713" y="4349960"/>
            <a:ext cx="8686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3200" b="1" dirty="0" smtClean="0">
                <a:solidFill>
                  <a:srgbClr val="008000"/>
                </a:solidFill>
              </a:rPr>
              <a:t>Avoided a top-down approach</a:t>
            </a:r>
          </a:p>
          <a:p>
            <a:pPr marL="285750" indent="-285750">
              <a:buFont typeface="Arial"/>
              <a:buChar char="•"/>
            </a:pPr>
            <a:r>
              <a:rPr lang="en-US" sz="3200" b="1" dirty="0" smtClean="0">
                <a:solidFill>
                  <a:srgbClr val="008000"/>
                </a:solidFill>
              </a:rPr>
              <a:t>With the aim of getting ideas on the table</a:t>
            </a:r>
          </a:p>
          <a:p>
            <a:pPr marL="285750" indent="-285750">
              <a:buFont typeface="Arial"/>
              <a:buChar char="•"/>
            </a:pPr>
            <a:r>
              <a:rPr lang="en-US" sz="3200" b="1" dirty="0" smtClean="0">
                <a:solidFill>
                  <a:srgbClr val="008000"/>
                </a:solidFill>
              </a:rPr>
              <a:t>No commitment at this stage! Goal is to provide input to European Strategy Update (ESU)</a:t>
            </a:r>
            <a:endParaRPr lang="en-US" sz="32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765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2954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FF"/>
                </a:solidFill>
              </a:rPr>
              <a:t>Why CERN should have initiated the PBC study was beautiful motivated in a series of theory talks.</a:t>
            </a:r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09" y="2526268"/>
            <a:ext cx="9144000" cy="17913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83" y="5345668"/>
            <a:ext cx="9144000" cy="9157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10200" y="4583668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Mikhail </a:t>
            </a:r>
            <a:r>
              <a:rPr lang="en-US" dirty="0" err="1"/>
              <a:t>Shaposhnikov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495800" y="62484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Mikhail </a:t>
            </a:r>
            <a:r>
              <a:rPr lang="en-US" dirty="0" err="1" smtClean="0"/>
              <a:t>Shaposhnikov</a:t>
            </a:r>
            <a:r>
              <a:rPr lang="en-US" dirty="0" smtClean="0"/>
              <a:t> quoting Carlo Rubbia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572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304800" y="2209800"/>
            <a:ext cx="8458200" cy="31543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What is the strength of the physics motivation?</a:t>
            </a:r>
          </a:p>
          <a:p>
            <a:r>
              <a:rPr lang="en-US" dirty="0" smtClean="0"/>
              <a:t>Physics reach compared to projects in established worldwide landscape:</a:t>
            </a:r>
          </a:p>
          <a:p>
            <a:pPr lvl="1"/>
            <a:r>
              <a:rPr lang="en-US" dirty="0" smtClean="0"/>
              <a:t> FNAL/JLAB/BNL/JPARC/PSI/COSI/FAIR/RAL/ESS/TRIUMF/KEK/</a:t>
            </a:r>
            <a:r>
              <a:rPr lang="en-US" dirty="0" err="1" smtClean="0"/>
              <a:t>Frascati</a:t>
            </a:r>
            <a:r>
              <a:rPr lang="en-US" dirty="0"/>
              <a:t>/</a:t>
            </a:r>
            <a:r>
              <a:rPr lang="en-US" dirty="0" err="1" smtClean="0"/>
              <a:t>Orsay</a:t>
            </a:r>
            <a:r>
              <a:rPr lang="en-US" dirty="0" smtClean="0"/>
              <a:t>/DESY et al</a:t>
            </a:r>
          </a:p>
          <a:p>
            <a:pPr lvl="1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21920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For the proposals on the table we should evaluate: 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reach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069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95400" y="152400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LHC will continue to dominate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Diverse forward looking program already in place!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5" name="Picture 4" descr="Screen Shot 2016-09-05 at 9.09.5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6128"/>
            <a:ext cx="9144000" cy="5705672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-14490" y="3810000"/>
            <a:ext cx="9144000" cy="3048000"/>
            <a:chOff x="-14490" y="3810000"/>
            <a:chExt cx="9144000" cy="30480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4490" y="3810000"/>
              <a:ext cx="9144000" cy="2874927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7239000" y="6273224"/>
              <a:ext cx="762000" cy="58477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North Area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77022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Novel exploitation of existing facilities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North Area</a:t>
            </a:r>
          </a:p>
          <a:p>
            <a:r>
              <a:rPr lang="en-US" dirty="0" smtClean="0"/>
              <a:t>East Area</a:t>
            </a:r>
          </a:p>
          <a:p>
            <a:r>
              <a:rPr lang="en-US" dirty="0" smtClean="0"/>
              <a:t>AD/ELENA</a:t>
            </a:r>
          </a:p>
          <a:p>
            <a:r>
              <a:rPr lang="en-US" dirty="0" err="1" smtClean="0"/>
              <a:t>nTOF</a:t>
            </a:r>
            <a:endParaRPr lang="en-US" dirty="0" smtClean="0"/>
          </a:p>
          <a:p>
            <a:r>
              <a:rPr lang="en-US" dirty="0" smtClean="0"/>
              <a:t>ISOLDE, HIE-ISOLDE, TSR (?)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800" y="4419600"/>
            <a:ext cx="8458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Developments/studies are required to enable the proposed physics programs.</a:t>
            </a:r>
          </a:p>
          <a:p>
            <a:pPr algn="ctr"/>
            <a:endParaRPr lang="en-US" sz="2800" dirty="0">
              <a:solidFill>
                <a:srgbClr val="FF0000"/>
              </a:solidFill>
            </a:endParaRPr>
          </a:p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ESU will need to find right balance between upgrade/extension of ongoing projects and new projects</a:t>
            </a:r>
          </a:p>
        </p:txBody>
      </p:sp>
    </p:spTree>
    <p:extLst>
      <p:ext uri="{BB962C8B-B14F-4D97-AF65-F5344CB8AC3E}">
        <p14:creationId xmlns:p14="http://schemas.microsoft.com/office/powerpoint/2010/main" val="2998872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6425985</TotalTime>
  <Words>797</Words>
  <Application>Microsoft Macintosh PowerPoint</Application>
  <PresentationFormat>On-screen Show (4:3)</PresentationFormat>
  <Paragraphs>108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BTODD primary master</vt:lpstr>
      <vt:lpstr>PowerPoint Presentation</vt:lpstr>
      <vt:lpstr>PowerPoint Presentation</vt:lpstr>
      <vt:lpstr>PowerPoint Presentation</vt:lpstr>
      <vt:lpstr>PBC - Scientific goal </vt:lpstr>
      <vt:lpstr>Kickoff - general points</vt:lpstr>
      <vt:lpstr>Motivation</vt:lpstr>
      <vt:lpstr>Physics reach</vt:lpstr>
      <vt:lpstr>PowerPoint Presentation</vt:lpstr>
      <vt:lpstr>Novel exploitation of existing facilities</vt:lpstr>
      <vt:lpstr>North Area – in particular</vt:lpstr>
      <vt:lpstr>North Area</vt:lpstr>
      <vt:lpstr>New ideas</vt:lpstr>
      <vt:lpstr>Non-accelerator</vt:lpstr>
      <vt:lpstr>Deliverables</vt:lpstr>
      <vt:lpstr>Constraints</vt:lpstr>
      <vt:lpstr>Conclusions</vt:lpstr>
      <vt:lpstr>Thanks!!!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PresenterMedia.com</dc:creator>
  <cp:lastModifiedBy>Mike LAMONT</cp:lastModifiedBy>
  <cp:revision>2701</cp:revision>
  <cp:lastPrinted>2016-09-05T11:44:48Z</cp:lastPrinted>
  <dcterms:created xsi:type="dcterms:W3CDTF">2011-01-18T19:25:28Z</dcterms:created>
  <dcterms:modified xsi:type="dcterms:W3CDTF">2016-09-07T15:26:55Z</dcterms:modified>
</cp:coreProperties>
</file>